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9" r:id="rId1"/>
    <p:sldMasterId id="2147483674" r:id="rId2"/>
    <p:sldMasterId id="2147483675" r:id="rId3"/>
    <p:sldMasterId id="2147483676" r:id="rId4"/>
  </p:sldMasterIdLst>
  <p:notesMasterIdLst>
    <p:notesMasterId r:id="rId86"/>
  </p:notesMasterIdLst>
  <p:sldIdLst>
    <p:sldId id="260" r:id="rId5"/>
    <p:sldId id="322" r:id="rId6"/>
    <p:sldId id="323" r:id="rId7"/>
    <p:sldId id="324" r:id="rId8"/>
    <p:sldId id="325" r:id="rId9"/>
    <p:sldId id="326" r:id="rId10"/>
    <p:sldId id="327" r:id="rId11"/>
    <p:sldId id="328" r:id="rId12"/>
    <p:sldId id="329" r:id="rId13"/>
    <p:sldId id="330" r:id="rId14"/>
    <p:sldId id="262" r:id="rId15"/>
    <p:sldId id="331" r:id="rId16"/>
    <p:sldId id="263" r:id="rId17"/>
    <p:sldId id="264" r:id="rId18"/>
    <p:sldId id="332" r:id="rId19"/>
    <p:sldId id="268" r:id="rId20"/>
    <p:sldId id="269" r:id="rId21"/>
    <p:sldId id="272" r:id="rId22"/>
    <p:sldId id="273" r:id="rId23"/>
    <p:sldId id="275" r:id="rId24"/>
    <p:sldId id="276" r:id="rId25"/>
    <p:sldId id="277" r:id="rId26"/>
    <p:sldId id="278" r:id="rId27"/>
    <p:sldId id="310" r:id="rId28"/>
    <p:sldId id="311" r:id="rId29"/>
    <p:sldId id="314" r:id="rId30"/>
    <p:sldId id="281" r:id="rId31"/>
    <p:sldId id="340" r:id="rId32"/>
    <p:sldId id="282" r:id="rId33"/>
    <p:sldId id="283" r:id="rId34"/>
    <p:sldId id="358" r:id="rId35"/>
    <p:sldId id="284" r:id="rId36"/>
    <p:sldId id="285" r:id="rId37"/>
    <p:sldId id="286" r:id="rId38"/>
    <p:sldId id="289" r:id="rId39"/>
    <p:sldId id="290" r:id="rId40"/>
    <p:sldId id="341" r:id="rId41"/>
    <p:sldId id="343" r:id="rId42"/>
    <p:sldId id="344" r:id="rId43"/>
    <p:sldId id="345" r:id="rId44"/>
    <p:sldId id="346" r:id="rId45"/>
    <p:sldId id="347" r:id="rId46"/>
    <p:sldId id="348" r:id="rId47"/>
    <p:sldId id="349" r:id="rId48"/>
    <p:sldId id="350" r:id="rId49"/>
    <p:sldId id="351" r:id="rId50"/>
    <p:sldId id="352" r:id="rId51"/>
    <p:sldId id="353" r:id="rId52"/>
    <p:sldId id="318" r:id="rId53"/>
    <p:sldId id="354" r:id="rId54"/>
    <p:sldId id="293" r:id="rId55"/>
    <p:sldId id="355" r:id="rId56"/>
    <p:sldId id="357" r:id="rId57"/>
    <p:sldId id="359" r:id="rId58"/>
    <p:sldId id="360" r:id="rId59"/>
    <p:sldId id="298" r:id="rId60"/>
    <p:sldId id="321" r:id="rId61"/>
    <p:sldId id="368" r:id="rId62"/>
    <p:sldId id="361" r:id="rId63"/>
    <p:sldId id="299" r:id="rId64"/>
    <p:sldId id="320" r:id="rId65"/>
    <p:sldId id="300" r:id="rId66"/>
    <p:sldId id="301" r:id="rId67"/>
    <p:sldId id="302" r:id="rId68"/>
    <p:sldId id="366" r:id="rId69"/>
    <p:sldId id="367" r:id="rId70"/>
    <p:sldId id="303" r:id="rId71"/>
    <p:sldId id="304" r:id="rId72"/>
    <p:sldId id="305" r:id="rId73"/>
    <p:sldId id="306" r:id="rId74"/>
    <p:sldId id="307" r:id="rId75"/>
    <p:sldId id="308" r:id="rId76"/>
    <p:sldId id="309" r:id="rId77"/>
    <p:sldId id="369" r:id="rId78"/>
    <p:sldId id="370" r:id="rId79"/>
    <p:sldId id="371" r:id="rId80"/>
    <p:sldId id="372" r:id="rId81"/>
    <p:sldId id="373" r:id="rId82"/>
    <p:sldId id="374" r:id="rId83"/>
    <p:sldId id="375" r:id="rId84"/>
    <p:sldId id="376" r:id="rId8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5" autoAdjust="0"/>
    <p:restoredTop sz="86325" autoAdjust="0"/>
  </p:normalViewPr>
  <p:slideViewPr>
    <p:cSldViewPr>
      <p:cViewPr varScale="1">
        <p:scale>
          <a:sx n="127" d="100"/>
          <a:sy n="127" d="100"/>
        </p:scale>
        <p:origin x="145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8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CC59153-F6AB-4BF6-A676-000EA1FC8E15}" type="slidenum">
              <a:rPr lang="zh-CN" altLang="en-US"/>
              <a:pPr>
                <a:defRPr/>
              </a:pPr>
              <a:t>‹#›</a:t>
            </a:fld>
            <a:endParaRPr lang="en-US" altLang="zh-CN"/>
          </a:p>
        </p:txBody>
      </p:sp>
    </p:spTree>
    <p:extLst>
      <p:ext uri="{BB962C8B-B14F-4D97-AF65-F5344CB8AC3E}">
        <p14:creationId xmlns:p14="http://schemas.microsoft.com/office/powerpoint/2010/main" val="3377322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E0640AB-F917-415D-A72F-219166673246}" type="slidenum">
              <a:rPr lang="zh-CN" altLang="en-US" sz="1200"/>
              <a:pPr algn="r" eaLnBrk="1" hangingPunct="1"/>
              <a:t>1</a:t>
            </a:fld>
            <a:endParaRPr lang="en-US" altLang="zh-CN"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D54188B-4D2D-4CB7-AE37-32FFD11D036A}" type="slidenum">
              <a:rPr lang="zh-CN" altLang="en-US" sz="1200"/>
              <a:pPr algn="r" eaLnBrk="1" hangingPunct="1"/>
              <a:t>21</a:t>
            </a:fld>
            <a:endParaRPr lang="en-US" altLang="zh-CN" sz="1200"/>
          </a:p>
        </p:txBody>
      </p:sp>
      <p:sp>
        <p:nvSpPr>
          <p:cNvPr id="98307" name="Rectangle 2"/>
          <p:cNvSpPr>
            <a:spLocks noGrp="1" noRot="1" noChangeAspect="1" noChangeArrowheads="1" noTextEdit="1"/>
          </p:cNvSpPr>
          <p:nvPr>
            <p:ph type="sldImg"/>
          </p:nvPr>
        </p:nvSpPr>
        <p:spPr>
          <a:xfrm>
            <a:off x="3429000" y="2400300"/>
            <a:ext cx="0" cy="0"/>
          </a:xfrm>
          <a:solidFill>
            <a:srgbClr val="FFFFFF"/>
          </a:solidFill>
          <a:ln/>
        </p:spPr>
      </p:sp>
      <p:sp>
        <p:nvSpPr>
          <p:cNvPr id="983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4846E07-C5B6-4AB9-9006-A3E8480DF8E3}" type="slidenum">
              <a:rPr lang="zh-CN" altLang="en-US" sz="1200"/>
              <a:pPr algn="r" eaLnBrk="1" hangingPunct="1"/>
              <a:t>22</a:t>
            </a:fld>
            <a:endParaRPr lang="en-US" altLang="zh-CN" sz="1200"/>
          </a:p>
        </p:txBody>
      </p:sp>
      <p:sp>
        <p:nvSpPr>
          <p:cNvPr id="99331" name="Rectangle 2"/>
          <p:cNvSpPr>
            <a:spLocks noGrp="1" noRot="1" noChangeAspect="1" noChangeArrowheads="1" noTextEdit="1"/>
          </p:cNvSpPr>
          <p:nvPr>
            <p:ph type="sldImg"/>
          </p:nvPr>
        </p:nvSpPr>
        <p:spPr>
          <a:xfrm>
            <a:off x="3429000" y="2400300"/>
            <a:ext cx="0" cy="0"/>
          </a:xfrm>
          <a:solidFill>
            <a:srgbClr val="FFFFFF"/>
          </a:solidFill>
          <a:ln/>
        </p:spPr>
      </p:sp>
      <p:sp>
        <p:nvSpPr>
          <p:cNvPr id="993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4CA547C2-0643-4C99-AA9B-286BEF1D1A90}" type="slidenum">
              <a:rPr lang="zh-CN" altLang="en-US" sz="1200"/>
              <a:pPr algn="r" eaLnBrk="1" hangingPunct="1"/>
              <a:t>23</a:t>
            </a:fld>
            <a:endParaRPr lang="en-US" altLang="zh-CN" sz="1200"/>
          </a:p>
        </p:txBody>
      </p:sp>
      <p:sp>
        <p:nvSpPr>
          <p:cNvPr id="100355" name="Rectangle 2"/>
          <p:cNvSpPr>
            <a:spLocks noGrp="1" noRot="1" noChangeAspect="1" noChangeArrowheads="1" noTextEdit="1"/>
          </p:cNvSpPr>
          <p:nvPr>
            <p:ph type="sldImg"/>
          </p:nvPr>
        </p:nvSpPr>
        <p:spPr>
          <a:xfrm>
            <a:off x="3429000" y="2400300"/>
            <a:ext cx="0" cy="0"/>
          </a:xfrm>
          <a:solidFill>
            <a:srgbClr val="FFFFFF"/>
          </a:solidFill>
          <a:ln/>
        </p:spPr>
      </p:sp>
      <p:sp>
        <p:nvSpPr>
          <p:cNvPr id="1003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A822274-2AFC-4FE5-B65E-2E4A655DBF61}" type="slidenum">
              <a:rPr lang="zh-CN" altLang="en-US" sz="1200"/>
              <a:pPr algn="r" eaLnBrk="1" hangingPunct="1"/>
              <a:t>24</a:t>
            </a:fld>
            <a:endParaRPr lang="en-US" altLang="zh-CN" sz="1200"/>
          </a:p>
        </p:txBody>
      </p:sp>
      <p:sp>
        <p:nvSpPr>
          <p:cNvPr id="101379" name="Rectangle 2"/>
          <p:cNvSpPr>
            <a:spLocks noGrp="1" noRot="1" noChangeAspect="1" noChangeArrowheads="1" noTextEdit="1"/>
          </p:cNvSpPr>
          <p:nvPr>
            <p:ph type="sldImg"/>
          </p:nvPr>
        </p:nvSpPr>
        <p:spPr>
          <a:xfrm>
            <a:off x="3429000" y="2400300"/>
            <a:ext cx="0" cy="0"/>
          </a:xfrm>
          <a:solidFill>
            <a:srgbClr val="FFFFFF"/>
          </a:solidFill>
          <a:ln/>
        </p:spPr>
      </p:sp>
      <p:sp>
        <p:nvSpPr>
          <p:cNvPr id="1013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0D119529-7AD5-445F-B2CF-AD778EB8735D}" type="slidenum">
              <a:rPr lang="zh-CN" altLang="en-US" sz="1200"/>
              <a:pPr algn="r" eaLnBrk="1" hangingPunct="1"/>
              <a:t>25</a:t>
            </a:fld>
            <a:endParaRPr lang="en-US" altLang="zh-CN" sz="1200"/>
          </a:p>
        </p:txBody>
      </p:sp>
      <p:sp>
        <p:nvSpPr>
          <p:cNvPr id="102403" name="Rectangle 2"/>
          <p:cNvSpPr>
            <a:spLocks noGrp="1" noRot="1" noChangeAspect="1" noChangeArrowheads="1" noTextEdit="1"/>
          </p:cNvSpPr>
          <p:nvPr>
            <p:ph type="sldImg"/>
          </p:nvPr>
        </p:nvSpPr>
        <p:spPr>
          <a:xfrm>
            <a:off x="3429000" y="2400300"/>
            <a:ext cx="0" cy="0"/>
          </a:xfrm>
          <a:solidFill>
            <a:srgbClr val="FFFFFF"/>
          </a:solidFill>
          <a:ln/>
        </p:spPr>
      </p:sp>
      <p:sp>
        <p:nvSpPr>
          <p:cNvPr id="1024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3E6AD02-F324-40FC-8C74-2FD96001743F}" type="slidenum">
              <a:rPr lang="zh-CN" altLang="en-US" sz="1200"/>
              <a:pPr algn="r" eaLnBrk="1" hangingPunct="1"/>
              <a:t>27</a:t>
            </a:fld>
            <a:endParaRPr lang="en-US" altLang="zh-CN" sz="1200"/>
          </a:p>
        </p:txBody>
      </p:sp>
      <p:sp>
        <p:nvSpPr>
          <p:cNvPr id="103427" name="Rectangle 2"/>
          <p:cNvSpPr>
            <a:spLocks noGrp="1" noRot="1" noChangeAspect="1" noChangeArrowheads="1" noTextEdit="1"/>
          </p:cNvSpPr>
          <p:nvPr>
            <p:ph type="sldImg"/>
          </p:nvPr>
        </p:nvSpPr>
        <p:spPr>
          <a:xfrm>
            <a:off x="3429000" y="2400300"/>
            <a:ext cx="0" cy="0"/>
          </a:xfrm>
          <a:solidFill>
            <a:srgbClr val="FFFFFF"/>
          </a:solidFill>
          <a:ln/>
        </p:spPr>
      </p:sp>
      <p:sp>
        <p:nvSpPr>
          <p:cNvPr id="1034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9404F83D-8EC1-4557-BD0D-32100BB37527}" type="slidenum">
              <a:rPr lang="zh-CN" altLang="en-US" sz="1200"/>
              <a:pPr algn="r" eaLnBrk="1" hangingPunct="1"/>
              <a:t>29</a:t>
            </a:fld>
            <a:endParaRPr lang="en-US" altLang="zh-CN" sz="1200"/>
          </a:p>
        </p:txBody>
      </p:sp>
      <p:sp>
        <p:nvSpPr>
          <p:cNvPr id="104451" name="Rectangle 2"/>
          <p:cNvSpPr>
            <a:spLocks noGrp="1" noRot="1" noChangeAspect="1" noChangeArrowheads="1" noTextEdit="1"/>
          </p:cNvSpPr>
          <p:nvPr>
            <p:ph type="sldImg"/>
          </p:nvPr>
        </p:nvSpPr>
        <p:spPr>
          <a:xfrm>
            <a:off x="3429000" y="2400300"/>
            <a:ext cx="0" cy="0"/>
          </a:xfrm>
          <a:ln/>
        </p:spPr>
      </p:sp>
      <p:sp>
        <p:nvSpPr>
          <p:cNvPr id="10445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AC5EA4E-DDC6-4062-B21C-9FD3CBF9F2BF}" type="slidenum">
              <a:rPr lang="zh-CN" altLang="en-US" sz="1200"/>
              <a:pPr algn="r" eaLnBrk="1" hangingPunct="1"/>
              <a:t>30</a:t>
            </a:fld>
            <a:endParaRPr lang="en-US" altLang="zh-CN" sz="1200"/>
          </a:p>
        </p:txBody>
      </p:sp>
      <p:sp>
        <p:nvSpPr>
          <p:cNvPr id="105475" name="Rectangle 2"/>
          <p:cNvSpPr>
            <a:spLocks noGrp="1" noRot="1" noChangeAspect="1" noChangeArrowheads="1" noTextEdit="1"/>
          </p:cNvSpPr>
          <p:nvPr>
            <p:ph type="sldImg"/>
          </p:nvPr>
        </p:nvSpPr>
        <p:spPr>
          <a:xfrm>
            <a:off x="3429000" y="2400300"/>
            <a:ext cx="0" cy="0"/>
          </a:xfrm>
          <a:solidFill>
            <a:srgbClr val="FFFFFF"/>
          </a:solidFill>
          <a:ln/>
        </p:spPr>
      </p:sp>
      <p:sp>
        <p:nvSpPr>
          <p:cNvPr id="1054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9A34F73A-E542-47CE-B254-1DB39F1B407B}" type="slidenum">
              <a:rPr lang="zh-CN" altLang="en-US" sz="1200"/>
              <a:pPr algn="r" eaLnBrk="1" hangingPunct="1"/>
              <a:t>31</a:t>
            </a:fld>
            <a:endParaRPr lang="en-US" altLang="zh-CN" sz="1200"/>
          </a:p>
        </p:txBody>
      </p:sp>
      <p:sp>
        <p:nvSpPr>
          <p:cNvPr id="106499" name="Rectangle 2"/>
          <p:cNvSpPr>
            <a:spLocks noGrp="1" noRot="1" noChangeAspect="1" noChangeArrowheads="1" noTextEdit="1"/>
          </p:cNvSpPr>
          <p:nvPr>
            <p:ph type="sldImg"/>
          </p:nvPr>
        </p:nvSpPr>
        <p:spPr>
          <a:xfrm>
            <a:off x="3429000" y="2400300"/>
            <a:ext cx="0" cy="0"/>
          </a:xfrm>
          <a:solidFill>
            <a:srgbClr val="FFFFFF"/>
          </a:solidFill>
          <a:ln/>
        </p:spPr>
      </p:sp>
      <p:sp>
        <p:nvSpPr>
          <p:cNvPr id="1065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AB74DCD-A1E4-43CC-962A-361484441641}" type="slidenum">
              <a:rPr lang="zh-CN" altLang="en-US" sz="1200"/>
              <a:pPr algn="r" eaLnBrk="1" hangingPunct="1"/>
              <a:t>32</a:t>
            </a:fld>
            <a:endParaRPr lang="en-US" altLang="zh-CN" sz="1200"/>
          </a:p>
        </p:txBody>
      </p:sp>
      <p:sp>
        <p:nvSpPr>
          <p:cNvPr id="107523" name="Rectangle 2"/>
          <p:cNvSpPr>
            <a:spLocks noGrp="1" noRot="1" noChangeAspect="1" noChangeArrowheads="1" noTextEdit="1"/>
          </p:cNvSpPr>
          <p:nvPr>
            <p:ph type="sldImg"/>
          </p:nvPr>
        </p:nvSpPr>
        <p:spPr>
          <a:xfrm>
            <a:off x="3429000" y="2400300"/>
            <a:ext cx="0" cy="0"/>
          </a:xfrm>
          <a:solidFill>
            <a:srgbClr val="FFFFFF"/>
          </a:solidFill>
          <a:ln/>
        </p:spPr>
      </p:sp>
      <p:sp>
        <p:nvSpPr>
          <p:cNvPr id="10752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35AE5C9C-5709-487E-A158-79A4572A93DF}" type="slidenum">
              <a:rPr lang="zh-CN" altLang="en-US" sz="1200"/>
              <a:pPr algn="r" eaLnBrk="1" hangingPunct="1"/>
              <a:t>11</a:t>
            </a:fld>
            <a:endParaRPr lang="en-US" altLang="zh-CN" sz="1200"/>
          </a:p>
        </p:txBody>
      </p:sp>
      <p:sp>
        <p:nvSpPr>
          <p:cNvPr id="90115" name="Rectangle 2"/>
          <p:cNvSpPr>
            <a:spLocks noGrp="1" noRot="1" noChangeAspect="1" noChangeArrowheads="1" noTextEdit="1"/>
          </p:cNvSpPr>
          <p:nvPr>
            <p:ph type="sldImg"/>
          </p:nvPr>
        </p:nvSpPr>
        <p:spPr>
          <a:xfrm>
            <a:off x="3429000" y="2400300"/>
            <a:ext cx="0" cy="0"/>
          </a:xfrm>
          <a:ln/>
        </p:spPr>
      </p:sp>
      <p:sp>
        <p:nvSpPr>
          <p:cNvPr id="9011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001F0F9D-42E4-4C29-934A-938C1D70D114}" type="slidenum">
              <a:rPr lang="zh-CN" altLang="en-US" sz="1200"/>
              <a:pPr algn="r" eaLnBrk="1" hangingPunct="1"/>
              <a:t>33</a:t>
            </a:fld>
            <a:endParaRPr lang="en-US" altLang="zh-CN" sz="1200"/>
          </a:p>
        </p:txBody>
      </p:sp>
      <p:sp>
        <p:nvSpPr>
          <p:cNvPr id="108547" name="Rectangle 2"/>
          <p:cNvSpPr>
            <a:spLocks noGrp="1" noRot="1" noChangeAspect="1" noChangeArrowheads="1" noTextEdit="1"/>
          </p:cNvSpPr>
          <p:nvPr>
            <p:ph type="sldImg"/>
          </p:nvPr>
        </p:nvSpPr>
        <p:spPr>
          <a:xfrm>
            <a:off x="3429000" y="2400300"/>
            <a:ext cx="0" cy="0"/>
          </a:xfrm>
          <a:solidFill>
            <a:srgbClr val="FFFFFF"/>
          </a:solidFill>
          <a:ln/>
        </p:spPr>
      </p:sp>
      <p:sp>
        <p:nvSpPr>
          <p:cNvPr id="10854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0F3E53F-E91C-46E2-BADE-9C2B2004F0FE}" type="slidenum">
              <a:rPr lang="zh-CN" altLang="en-US" sz="1200"/>
              <a:pPr algn="r" eaLnBrk="1" hangingPunct="1"/>
              <a:t>34</a:t>
            </a:fld>
            <a:endParaRPr lang="en-US" altLang="zh-CN" sz="1200"/>
          </a:p>
        </p:txBody>
      </p:sp>
      <p:sp>
        <p:nvSpPr>
          <p:cNvPr id="109571" name="Rectangle 2"/>
          <p:cNvSpPr>
            <a:spLocks noGrp="1" noRot="1" noChangeAspect="1" noChangeArrowheads="1" noTextEdit="1"/>
          </p:cNvSpPr>
          <p:nvPr>
            <p:ph type="sldImg"/>
          </p:nvPr>
        </p:nvSpPr>
        <p:spPr>
          <a:xfrm>
            <a:off x="3429000" y="2400300"/>
            <a:ext cx="0" cy="0"/>
          </a:xfrm>
          <a:solidFill>
            <a:srgbClr val="FFFFFF"/>
          </a:solidFill>
          <a:ln/>
        </p:spPr>
      </p:sp>
      <p:sp>
        <p:nvSpPr>
          <p:cNvPr id="10957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9F5B32BD-6BA9-4864-A4BE-6EBBC70A0473}" type="slidenum">
              <a:rPr lang="zh-CN" altLang="en-US" sz="1200"/>
              <a:pPr algn="r" eaLnBrk="1" hangingPunct="1"/>
              <a:t>35</a:t>
            </a:fld>
            <a:endParaRPr lang="en-US" altLang="zh-CN" sz="1200"/>
          </a:p>
        </p:txBody>
      </p:sp>
      <p:sp>
        <p:nvSpPr>
          <p:cNvPr id="110595" name="Rectangle 2"/>
          <p:cNvSpPr>
            <a:spLocks noGrp="1" noRot="1" noChangeAspect="1" noChangeArrowheads="1" noTextEdit="1"/>
          </p:cNvSpPr>
          <p:nvPr>
            <p:ph type="sldImg"/>
          </p:nvPr>
        </p:nvSpPr>
        <p:spPr>
          <a:xfrm>
            <a:off x="3429000" y="2400300"/>
            <a:ext cx="0" cy="0"/>
          </a:xfrm>
          <a:ln/>
        </p:spPr>
      </p:sp>
      <p:sp>
        <p:nvSpPr>
          <p:cNvPr id="11059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115ACF3F-E574-45DE-AEDD-D3BC4569C23C}" type="slidenum">
              <a:rPr lang="zh-CN" altLang="en-US" sz="1200"/>
              <a:pPr algn="r" eaLnBrk="1" hangingPunct="1"/>
              <a:t>36</a:t>
            </a:fld>
            <a:endParaRPr lang="en-US" altLang="zh-CN" sz="1200"/>
          </a:p>
        </p:txBody>
      </p:sp>
      <p:sp>
        <p:nvSpPr>
          <p:cNvPr id="111619" name="Rectangle 2"/>
          <p:cNvSpPr>
            <a:spLocks noGrp="1" noRot="1" noChangeAspect="1" noChangeArrowheads="1" noTextEdit="1"/>
          </p:cNvSpPr>
          <p:nvPr>
            <p:ph type="sldImg"/>
          </p:nvPr>
        </p:nvSpPr>
        <p:spPr>
          <a:xfrm>
            <a:off x="3429000" y="2400300"/>
            <a:ext cx="0" cy="0"/>
          </a:xfrm>
          <a:solidFill>
            <a:srgbClr val="FFFFFF"/>
          </a:solidFill>
          <a:ln/>
        </p:spPr>
      </p:sp>
      <p:sp>
        <p:nvSpPr>
          <p:cNvPr id="11162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p:spPr>
        <p:txBody>
          <a:bodyPr/>
          <a:lstStyle/>
          <a:p>
            <a:r>
              <a:rPr lang="en-US" altLang="zh-CN"/>
              <a:t>1 </a:t>
            </a:r>
            <a:r>
              <a:rPr lang="zh-CN" altLang="en-US"/>
              <a:t>第一范式（</a:t>
            </a:r>
            <a:r>
              <a:rPr lang="en-US" altLang="zh-CN"/>
              <a:t>1NF</a:t>
            </a:r>
            <a:r>
              <a:rPr lang="zh-CN" altLang="en-US"/>
              <a:t>） 在任何一个关系数据库中，第一范式（</a:t>
            </a:r>
            <a:r>
              <a:rPr lang="en-US" altLang="zh-CN"/>
              <a:t>1NF</a:t>
            </a:r>
            <a:r>
              <a:rPr lang="zh-CN" altLang="en-US"/>
              <a:t>）是对关系模式的基本要求，不满足第一范式（</a:t>
            </a:r>
            <a:r>
              <a:rPr lang="en-US" altLang="zh-CN"/>
              <a:t>1NF</a:t>
            </a:r>
            <a:r>
              <a:rPr lang="zh-CN" altLang="en-US"/>
              <a:t>）的数据库就不是关系数据库。 所谓第一范式（</a:t>
            </a:r>
            <a:r>
              <a:rPr lang="en-US" altLang="zh-CN"/>
              <a:t>1NF</a:t>
            </a:r>
            <a:r>
              <a:rPr lang="zh-CN" altLang="en-US"/>
              <a:t>）是指数据库表的每一列都是不可分割的基本数据项，同一列中不能有多个值，即实体中的某个属性不能有多个值或者不能有重复的属性。如果出现重复的属性，就可能需要定义一个新的实体，新的实体由重复的属性构成，新实体与原实体之间为一对多关系。在第一范式（</a:t>
            </a:r>
            <a:r>
              <a:rPr lang="en-US" altLang="zh-CN"/>
              <a:t>1NF</a:t>
            </a:r>
            <a:r>
              <a:rPr lang="zh-CN" altLang="en-US"/>
              <a:t>）中表的每一行只包含一个实例的信息。例如，对于图</a:t>
            </a:r>
            <a:r>
              <a:rPr lang="en-US" altLang="zh-CN"/>
              <a:t>3-2 </a:t>
            </a:r>
            <a:r>
              <a:rPr lang="zh-CN" altLang="en-US"/>
              <a:t>中的员工信息表，不能将员工信息都放在一列中显示，也不能将其中的两列或多列在一列中显示；员工信息表的每一行只表示一个员工的信息，一个员工的信息在表中只出现一次。简而言之，第一范式就是无重复的列。 </a:t>
            </a:r>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6803AC6-831A-46BE-87DD-DDCAC61757C4}" type="slidenum">
              <a:rPr lang="en-US" altLang="zh-CN" sz="1200">
                <a:latin typeface="+mn-lt"/>
                <a:ea typeface="+mn-ea"/>
              </a:rPr>
              <a:pPr algn="r" fontAlgn="auto">
                <a:spcBef>
                  <a:spcPts val="0"/>
                </a:spcBef>
                <a:spcAft>
                  <a:spcPts val="0"/>
                </a:spcAft>
                <a:defRPr/>
              </a:pPr>
              <a:t>43</a:t>
            </a:fld>
            <a:endParaRPr lang="en-US" sz="1200">
              <a:latin typeface="+mn-lt"/>
              <a:ea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p:spPr>
        <p:txBody>
          <a:bodyPr/>
          <a:lstStyle/>
          <a:p>
            <a:r>
              <a:rPr lang="en-US" altLang="zh-CN"/>
              <a:t>2 </a:t>
            </a:r>
            <a:r>
              <a:rPr lang="zh-CN" altLang="en-US"/>
              <a:t>第二范式（</a:t>
            </a:r>
            <a:r>
              <a:rPr lang="en-US" altLang="zh-CN"/>
              <a:t>2NF</a:t>
            </a:r>
            <a:r>
              <a:rPr lang="zh-CN" altLang="en-US"/>
              <a:t>） 第二范式（</a:t>
            </a:r>
            <a:r>
              <a:rPr lang="en-US" altLang="zh-CN"/>
              <a:t>2NF</a:t>
            </a:r>
            <a:r>
              <a:rPr lang="zh-CN" altLang="en-US"/>
              <a:t>）是在第一范式（</a:t>
            </a:r>
            <a:r>
              <a:rPr lang="en-US" altLang="zh-CN"/>
              <a:t>1NF</a:t>
            </a:r>
            <a:r>
              <a:rPr lang="zh-CN" altLang="en-US"/>
              <a:t>）的基础上建立起来的，即满足第二范式（</a:t>
            </a:r>
            <a:r>
              <a:rPr lang="en-US" altLang="zh-CN"/>
              <a:t>2NF</a:t>
            </a:r>
            <a:r>
              <a:rPr lang="zh-CN" altLang="en-US"/>
              <a:t>）必须先满足第一范式（</a:t>
            </a:r>
            <a:r>
              <a:rPr lang="en-US" altLang="zh-CN"/>
              <a:t>1NF</a:t>
            </a:r>
            <a:r>
              <a:rPr lang="zh-CN" altLang="en-US"/>
              <a:t>）。第二范式（</a:t>
            </a:r>
            <a:r>
              <a:rPr lang="en-US" altLang="zh-CN"/>
              <a:t>2NF</a:t>
            </a:r>
            <a:r>
              <a:rPr lang="zh-CN" altLang="en-US"/>
              <a:t>）要求数据库表中的每个实例或行必须可以被唯一地区分。为实现区分通常需要为表加上一个列，以存储各个实例的唯一标识。如图</a:t>
            </a:r>
            <a:r>
              <a:rPr lang="en-US" altLang="zh-CN"/>
              <a:t>3-2 </a:t>
            </a:r>
            <a:r>
              <a:rPr lang="zh-CN" altLang="en-US"/>
              <a:t>员工信息表中加上了员工编号（</a:t>
            </a:r>
            <a:r>
              <a:rPr lang="en-US" altLang="zh-CN"/>
              <a:t>emp_id</a:t>
            </a:r>
            <a:r>
              <a:rPr lang="zh-CN" altLang="en-US"/>
              <a:t>）列，因为每个员工的员工编号是唯一的，因此每个员工可以被唯一区分。这个唯一属性列被称为主关键字或主键、主码。 第二范式（</a:t>
            </a:r>
            <a:r>
              <a:rPr lang="en-US" altLang="zh-CN"/>
              <a:t>2NF</a:t>
            </a:r>
            <a:r>
              <a:rPr lang="zh-CN" altLang="en-US"/>
              <a:t>）要求实体的属性完全依赖于主关键字。所谓完全依赖是指不能存在仅依赖主关键字一部分的属性，如果存在，那么这个属性和主关键字的这一部分应该分离出来形成一个新的实体，新实体与原实体之间是一对多的关系。为实现区分通常需要为表加上一个列，以存储各个实例的唯一标识。简而言之，第二范式就是非主属性非部分依赖于主关键字。 </a:t>
            </a:r>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DBDA820-A76F-46CD-A7DB-5A920EB53A28}" type="slidenum">
              <a:rPr lang="en-US" altLang="zh-CN" sz="1200">
                <a:latin typeface="+mn-lt"/>
                <a:ea typeface="+mn-ea"/>
              </a:rPr>
              <a:pPr algn="r" fontAlgn="auto">
                <a:spcBef>
                  <a:spcPts val="0"/>
                </a:spcBef>
                <a:spcAft>
                  <a:spcPts val="0"/>
                </a:spcAft>
                <a:defRPr/>
              </a:pPr>
              <a:t>44</a:t>
            </a:fld>
            <a:endParaRPr lang="en-US" sz="1200">
              <a:latin typeface="+mn-lt"/>
              <a:ea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p:spPr>
        <p:txBody>
          <a:bodyPr/>
          <a:lstStyle/>
          <a:p>
            <a:r>
              <a:rPr lang="en-US" altLang="zh-CN"/>
              <a:t>3 </a:t>
            </a:r>
            <a:r>
              <a:rPr lang="zh-CN" altLang="en-US"/>
              <a:t>第三范式（</a:t>
            </a:r>
            <a:r>
              <a:rPr lang="en-US" altLang="zh-CN"/>
              <a:t>3NF</a:t>
            </a:r>
            <a:r>
              <a:rPr lang="zh-CN" altLang="en-US"/>
              <a:t>） 满足第三范式（</a:t>
            </a:r>
            <a:r>
              <a:rPr lang="en-US" altLang="zh-CN"/>
              <a:t>3NF</a:t>
            </a:r>
            <a:r>
              <a:rPr lang="zh-CN" altLang="en-US"/>
              <a:t>）必须先满足第二范式（</a:t>
            </a:r>
            <a:r>
              <a:rPr lang="en-US" altLang="zh-CN"/>
              <a:t>2NF</a:t>
            </a:r>
            <a:r>
              <a:rPr lang="zh-CN" altLang="en-US"/>
              <a:t>）。简而言之，第三范式（</a:t>
            </a:r>
            <a:r>
              <a:rPr lang="en-US" altLang="zh-CN"/>
              <a:t>3NF</a:t>
            </a:r>
            <a:r>
              <a:rPr lang="zh-CN" altLang="en-US"/>
              <a:t>）要求一个数据库表中不包含已在其它表中已包含的非主关键字信息。例如，存在一个部门信息表，其中每个部门有部门编号（</a:t>
            </a:r>
            <a:r>
              <a:rPr lang="en-US" altLang="zh-CN"/>
              <a:t>dept_id</a:t>
            </a:r>
            <a:r>
              <a:rPr lang="zh-CN" altLang="en-US"/>
              <a:t>）、部门名称、部门简介等信息。那么在图</a:t>
            </a:r>
            <a:r>
              <a:rPr lang="en-US" altLang="zh-CN"/>
              <a:t>3-2</a:t>
            </a:r>
            <a:r>
              <a:rPr lang="zh-CN" altLang="en-US"/>
              <a:t>的员工信息表中列出部门编号后就不能再将部门名称、部门简介等与部门有关的信息再加入员工信息表中。如果不存在部门信息表，则根据第三范式（</a:t>
            </a:r>
            <a:r>
              <a:rPr lang="en-US" altLang="zh-CN"/>
              <a:t>3NF</a:t>
            </a:r>
            <a:r>
              <a:rPr lang="zh-CN" altLang="en-US"/>
              <a:t>）也应该构建它，否则就会有大量的数据冗余。简而言之，第三范式就是属性不依赖于其它非主属性。 </a:t>
            </a:r>
          </a:p>
          <a:p>
            <a:endParaRPr lang="zh-CN" altLang="en-US"/>
          </a:p>
          <a:p>
            <a:endParaRPr lang="zh-CN" altLang="en-US"/>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2CB2F03-8C4E-48F2-813B-CF5DBD5D4B11}" type="slidenum">
              <a:rPr lang="en-US" altLang="zh-CN" sz="1200">
                <a:latin typeface="+mn-lt"/>
                <a:ea typeface="+mn-ea"/>
              </a:rPr>
              <a:pPr algn="r" fontAlgn="auto">
                <a:spcBef>
                  <a:spcPts val="0"/>
                </a:spcBef>
                <a:spcAft>
                  <a:spcPts val="0"/>
                </a:spcAft>
                <a:defRPr/>
              </a:pPr>
              <a:t>45</a:t>
            </a:fld>
            <a:endParaRPr lang="en-US" sz="1200">
              <a:latin typeface="+mn-lt"/>
              <a:ea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D223139-ABB0-4ADC-AED4-9F085937C21D}" type="slidenum">
              <a:rPr lang="zh-CN" altLang="en-US" sz="1200"/>
              <a:pPr algn="r" eaLnBrk="1" hangingPunct="1"/>
              <a:t>51</a:t>
            </a:fld>
            <a:endParaRPr lang="en-US" altLang="zh-CN" sz="1200"/>
          </a:p>
        </p:txBody>
      </p:sp>
      <p:sp>
        <p:nvSpPr>
          <p:cNvPr id="115715" name="Rectangle 2"/>
          <p:cNvSpPr>
            <a:spLocks noGrp="1" noRot="1" noChangeAspect="1" noChangeArrowheads="1" noTextEdit="1"/>
          </p:cNvSpPr>
          <p:nvPr>
            <p:ph type="sldImg"/>
          </p:nvPr>
        </p:nvSpPr>
        <p:spPr>
          <a:xfrm>
            <a:off x="3429000" y="2400300"/>
            <a:ext cx="0" cy="0"/>
          </a:xfrm>
          <a:solidFill>
            <a:srgbClr val="FFFFFF"/>
          </a:solidFill>
          <a:ln/>
        </p:spPr>
      </p:sp>
      <p:sp>
        <p:nvSpPr>
          <p:cNvPr id="11571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2115DA65-2F8F-487E-9E10-E67FFFD32EA2}" type="slidenum">
              <a:rPr lang="zh-CN" altLang="en-US" sz="1200"/>
              <a:pPr algn="r" eaLnBrk="1" hangingPunct="1"/>
              <a:t>56</a:t>
            </a:fld>
            <a:endParaRPr lang="en-US" altLang="zh-CN" sz="1200"/>
          </a:p>
        </p:txBody>
      </p:sp>
      <p:sp>
        <p:nvSpPr>
          <p:cNvPr id="116739" name="Rectangle 2"/>
          <p:cNvSpPr>
            <a:spLocks noGrp="1" noRot="1" noChangeAspect="1" noChangeArrowheads="1" noTextEdit="1"/>
          </p:cNvSpPr>
          <p:nvPr>
            <p:ph type="sldImg"/>
          </p:nvPr>
        </p:nvSpPr>
        <p:spPr>
          <a:xfrm>
            <a:off x="3429000" y="2400300"/>
            <a:ext cx="0" cy="0"/>
          </a:xfrm>
          <a:solidFill>
            <a:srgbClr val="FFFFFF"/>
          </a:solidFill>
          <a:ln/>
        </p:spPr>
      </p:sp>
      <p:sp>
        <p:nvSpPr>
          <p:cNvPr id="1167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8EEDBAB-06D6-47D2-9230-5A9CED147BE9}" type="slidenum">
              <a:rPr lang="zh-CN" altLang="en-US" sz="1200"/>
              <a:pPr algn="r" eaLnBrk="1" hangingPunct="1"/>
              <a:t>60</a:t>
            </a:fld>
            <a:endParaRPr lang="en-US" altLang="zh-CN" sz="1200"/>
          </a:p>
        </p:txBody>
      </p:sp>
      <p:sp>
        <p:nvSpPr>
          <p:cNvPr id="117763" name="Rectangle 2"/>
          <p:cNvSpPr>
            <a:spLocks noGrp="1" noRot="1" noChangeAspect="1" noChangeArrowheads="1" noTextEdit="1"/>
          </p:cNvSpPr>
          <p:nvPr>
            <p:ph type="sldImg"/>
          </p:nvPr>
        </p:nvSpPr>
        <p:spPr>
          <a:xfrm>
            <a:off x="3429000" y="2400300"/>
            <a:ext cx="0" cy="0"/>
          </a:xfrm>
          <a:solidFill>
            <a:srgbClr val="FFFFFF"/>
          </a:solidFill>
          <a:ln/>
        </p:spPr>
      </p:sp>
      <p:sp>
        <p:nvSpPr>
          <p:cNvPr id="11776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52B3CDD-1F73-4BDA-A62E-5755B6FB08D0}" type="slidenum">
              <a:rPr lang="zh-CN" altLang="en-US" sz="1200"/>
              <a:pPr algn="r" eaLnBrk="1" hangingPunct="1"/>
              <a:t>13</a:t>
            </a:fld>
            <a:endParaRPr lang="en-US" altLang="zh-CN" sz="1200"/>
          </a:p>
        </p:txBody>
      </p:sp>
      <p:sp>
        <p:nvSpPr>
          <p:cNvPr id="91139" name="Rectangle 2"/>
          <p:cNvSpPr>
            <a:spLocks noGrp="1" noRot="1" noChangeAspect="1" noChangeArrowheads="1" noTextEdit="1"/>
          </p:cNvSpPr>
          <p:nvPr>
            <p:ph type="sldImg"/>
          </p:nvPr>
        </p:nvSpPr>
        <p:spPr>
          <a:xfrm>
            <a:off x="3429000" y="2400300"/>
            <a:ext cx="0" cy="0"/>
          </a:xfrm>
          <a:solidFill>
            <a:srgbClr val="FFFFFF"/>
          </a:solidFill>
          <a:ln/>
        </p:spPr>
      </p:sp>
      <p:sp>
        <p:nvSpPr>
          <p:cNvPr id="911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B866D01-AB18-4E4A-B51A-92DA227003AE}" type="slidenum">
              <a:rPr lang="zh-CN" altLang="en-US" sz="1200"/>
              <a:pPr algn="r" eaLnBrk="1" hangingPunct="1"/>
              <a:t>62</a:t>
            </a:fld>
            <a:endParaRPr lang="en-US" altLang="zh-CN" sz="1200"/>
          </a:p>
        </p:txBody>
      </p:sp>
      <p:sp>
        <p:nvSpPr>
          <p:cNvPr id="118787" name="Rectangle 2"/>
          <p:cNvSpPr>
            <a:spLocks noGrp="1" noRot="1" noChangeAspect="1" noChangeArrowheads="1" noTextEdit="1"/>
          </p:cNvSpPr>
          <p:nvPr>
            <p:ph type="sldImg"/>
          </p:nvPr>
        </p:nvSpPr>
        <p:spPr>
          <a:xfrm>
            <a:off x="3429000" y="2400300"/>
            <a:ext cx="0" cy="0"/>
          </a:xfrm>
          <a:ln/>
        </p:spPr>
      </p:sp>
      <p:sp>
        <p:nvSpPr>
          <p:cNvPr id="118788"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31381ACC-CF24-401D-BF28-5A1376CFE8D3}" type="slidenum">
              <a:rPr lang="zh-CN" altLang="en-US" sz="1200"/>
              <a:pPr algn="r" eaLnBrk="1" hangingPunct="1"/>
              <a:t>63</a:t>
            </a:fld>
            <a:endParaRPr lang="en-US" altLang="zh-CN" sz="1200"/>
          </a:p>
        </p:txBody>
      </p:sp>
      <p:sp>
        <p:nvSpPr>
          <p:cNvPr id="119811" name="Rectangle 2"/>
          <p:cNvSpPr>
            <a:spLocks noGrp="1" noRot="1" noChangeAspect="1" noChangeArrowheads="1" noTextEdit="1"/>
          </p:cNvSpPr>
          <p:nvPr>
            <p:ph type="sldImg"/>
          </p:nvPr>
        </p:nvSpPr>
        <p:spPr>
          <a:xfrm>
            <a:off x="3429000" y="2400300"/>
            <a:ext cx="0" cy="0"/>
          </a:xfrm>
          <a:solidFill>
            <a:srgbClr val="FFFFFF"/>
          </a:solidFill>
          <a:ln/>
        </p:spPr>
      </p:sp>
      <p:sp>
        <p:nvSpPr>
          <p:cNvPr id="11981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745770F-6452-40D5-BE53-DAA29C20EDC5}" type="slidenum">
              <a:rPr lang="zh-CN" altLang="en-US" sz="1200"/>
              <a:pPr algn="r" eaLnBrk="1" hangingPunct="1"/>
              <a:t>64</a:t>
            </a:fld>
            <a:endParaRPr lang="en-US" altLang="zh-CN" sz="1200"/>
          </a:p>
        </p:txBody>
      </p:sp>
      <p:sp>
        <p:nvSpPr>
          <p:cNvPr id="120835" name="Rectangle 2"/>
          <p:cNvSpPr>
            <a:spLocks noGrp="1" noRot="1" noChangeAspect="1" noChangeArrowheads="1" noTextEdit="1"/>
          </p:cNvSpPr>
          <p:nvPr>
            <p:ph type="sldImg"/>
          </p:nvPr>
        </p:nvSpPr>
        <p:spPr>
          <a:xfrm>
            <a:off x="3429000" y="2400300"/>
            <a:ext cx="0" cy="0"/>
          </a:xfrm>
          <a:solidFill>
            <a:srgbClr val="FFFFFF"/>
          </a:solidFill>
          <a:ln/>
        </p:spPr>
      </p:sp>
      <p:sp>
        <p:nvSpPr>
          <p:cNvPr id="1208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CFF243D-E666-4AFB-AA73-FC112A51A16D}" type="slidenum">
              <a:rPr lang="en-US" altLang="zh-CN" sz="1200">
                <a:latin typeface="+mn-lt"/>
                <a:ea typeface="+mn-ea"/>
              </a:rPr>
              <a:pPr algn="r" fontAlgn="auto">
                <a:spcBef>
                  <a:spcPts val="0"/>
                </a:spcBef>
                <a:spcAft>
                  <a:spcPts val="0"/>
                </a:spcAft>
                <a:defRPr/>
              </a:pPr>
              <a:t>66</a:t>
            </a:fld>
            <a:endParaRPr lang="en-US" altLang="zh-CN" sz="1200">
              <a:latin typeface="+mn-lt"/>
              <a:ea typeface="+mn-ea"/>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44C56FEE-7C8B-46A7-B0E1-5416347C40CA}" type="slidenum">
              <a:rPr lang="zh-CN" altLang="en-US" sz="1200"/>
              <a:pPr algn="r" eaLnBrk="1" hangingPunct="1"/>
              <a:t>67</a:t>
            </a:fld>
            <a:endParaRPr lang="en-US" altLang="zh-CN" sz="1200"/>
          </a:p>
        </p:txBody>
      </p:sp>
      <p:sp>
        <p:nvSpPr>
          <p:cNvPr id="122883" name="Rectangle 2"/>
          <p:cNvSpPr>
            <a:spLocks noGrp="1" noRot="1" noChangeAspect="1" noChangeArrowheads="1" noTextEdit="1"/>
          </p:cNvSpPr>
          <p:nvPr>
            <p:ph type="sldImg"/>
          </p:nvPr>
        </p:nvSpPr>
        <p:spPr>
          <a:xfrm>
            <a:off x="3429000" y="2400300"/>
            <a:ext cx="0" cy="0"/>
          </a:xfrm>
          <a:ln/>
        </p:spPr>
      </p:sp>
      <p:sp>
        <p:nvSpPr>
          <p:cNvPr id="122884"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29E42139-41A4-4275-8ED9-D2AC98DFE30B}" type="slidenum">
              <a:rPr lang="zh-CN" altLang="en-US" sz="1200"/>
              <a:pPr algn="r" eaLnBrk="1" hangingPunct="1"/>
              <a:t>68</a:t>
            </a:fld>
            <a:endParaRPr lang="en-US" altLang="zh-CN" sz="1200"/>
          </a:p>
        </p:txBody>
      </p:sp>
      <p:sp>
        <p:nvSpPr>
          <p:cNvPr id="123907" name="Rectangle 2"/>
          <p:cNvSpPr>
            <a:spLocks noGrp="1" noRot="1" noChangeAspect="1" noChangeArrowheads="1" noTextEdit="1"/>
          </p:cNvSpPr>
          <p:nvPr>
            <p:ph type="sldImg"/>
          </p:nvPr>
        </p:nvSpPr>
        <p:spPr>
          <a:xfrm>
            <a:off x="3429000" y="2400300"/>
            <a:ext cx="0" cy="0"/>
          </a:xfrm>
          <a:solidFill>
            <a:srgbClr val="FFFFFF"/>
          </a:solidFill>
          <a:ln/>
        </p:spPr>
      </p:sp>
      <p:sp>
        <p:nvSpPr>
          <p:cNvPr id="1239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14D830D5-F04D-4097-9D58-31D077822ED9}" type="slidenum">
              <a:rPr lang="zh-CN" altLang="en-US" sz="1200"/>
              <a:pPr algn="r" eaLnBrk="1" hangingPunct="1"/>
              <a:t>69</a:t>
            </a:fld>
            <a:endParaRPr lang="en-US" altLang="zh-CN" sz="1200"/>
          </a:p>
        </p:txBody>
      </p:sp>
      <p:sp>
        <p:nvSpPr>
          <p:cNvPr id="124931" name="Rectangle 2"/>
          <p:cNvSpPr>
            <a:spLocks noGrp="1" noRot="1" noChangeAspect="1" noChangeArrowheads="1" noTextEdit="1"/>
          </p:cNvSpPr>
          <p:nvPr>
            <p:ph type="sldImg"/>
          </p:nvPr>
        </p:nvSpPr>
        <p:spPr>
          <a:xfrm>
            <a:off x="3429000" y="2400300"/>
            <a:ext cx="0" cy="0"/>
          </a:xfrm>
          <a:solidFill>
            <a:srgbClr val="FFFFFF"/>
          </a:solidFill>
          <a:ln/>
        </p:spPr>
      </p:sp>
      <p:sp>
        <p:nvSpPr>
          <p:cNvPr id="1249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4DC9AB6-F52A-4A18-A1A3-80AF8DF5C0AE}" type="slidenum">
              <a:rPr lang="zh-CN" altLang="en-US" sz="1200"/>
              <a:pPr algn="r" eaLnBrk="1" hangingPunct="1"/>
              <a:t>70</a:t>
            </a:fld>
            <a:endParaRPr lang="en-US" altLang="zh-CN" sz="1200"/>
          </a:p>
        </p:txBody>
      </p:sp>
      <p:sp>
        <p:nvSpPr>
          <p:cNvPr id="125955" name="Rectangle 2"/>
          <p:cNvSpPr>
            <a:spLocks noGrp="1" noRot="1" noChangeAspect="1" noChangeArrowheads="1" noTextEdit="1"/>
          </p:cNvSpPr>
          <p:nvPr>
            <p:ph type="sldImg"/>
          </p:nvPr>
        </p:nvSpPr>
        <p:spPr>
          <a:xfrm>
            <a:off x="3429000" y="2400300"/>
            <a:ext cx="0" cy="0"/>
          </a:xfrm>
          <a:solidFill>
            <a:srgbClr val="FFFFFF"/>
          </a:solidFill>
          <a:ln/>
        </p:spPr>
      </p:sp>
      <p:sp>
        <p:nvSpPr>
          <p:cNvPr id="1259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B812AFD-54FD-44A0-86ED-701875FB780E}" type="slidenum">
              <a:rPr lang="zh-CN" altLang="en-US" sz="1200"/>
              <a:pPr algn="r" eaLnBrk="1" hangingPunct="1"/>
              <a:t>71</a:t>
            </a:fld>
            <a:endParaRPr lang="en-US" altLang="zh-CN" sz="1200"/>
          </a:p>
        </p:txBody>
      </p:sp>
      <p:sp>
        <p:nvSpPr>
          <p:cNvPr id="126979" name="Rectangle 2"/>
          <p:cNvSpPr>
            <a:spLocks noGrp="1" noRot="1" noChangeAspect="1" noChangeArrowheads="1" noTextEdit="1"/>
          </p:cNvSpPr>
          <p:nvPr>
            <p:ph type="sldImg"/>
          </p:nvPr>
        </p:nvSpPr>
        <p:spPr>
          <a:xfrm>
            <a:off x="3429000" y="2400300"/>
            <a:ext cx="0" cy="0"/>
          </a:xfrm>
          <a:solidFill>
            <a:srgbClr val="FFFFFF"/>
          </a:solidFill>
          <a:ln/>
        </p:spPr>
      </p:sp>
      <p:sp>
        <p:nvSpPr>
          <p:cNvPr id="1269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9DCD3868-265D-4959-B5ED-0648E710704E}" type="slidenum">
              <a:rPr lang="zh-CN" altLang="en-US" sz="1200"/>
              <a:pPr algn="r" eaLnBrk="1" hangingPunct="1"/>
              <a:t>72</a:t>
            </a:fld>
            <a:endParaRPr lang="en-US" altLang="zh-CN" sz="1200"/>
          </a:p>
        </p:txBody>
      </p:sp>
      <p:sp>
        <p:nvSpPr>
          <p:cNvPr id="128003" name="Rectangle 2"/>
          <p:cNvSpPr>
            <a:spLocks noGrp="1" noRot="1" noChangeAspect="1" noChangeArrowheads="1" noTextEdit="1"/>
          </p:cNvSpPr>
          <p:nvPr>
            <p:ph type="sldImg"/>
          </p:nvPr>
        </p:nvSpPr>
        <p:spPr>
          <a:xfrm>
            <a:off x="3429000" y="2400300"/>
            <a:ext cx="0" cy="0"/>
          </a:xfrm>
          <a:solidFill>
            <a:srgbClr val="FFFFFF"/>
          </a:solidFill>
          <a:ln/>
        </p:spPr>
      </p:sp>
      <p:sp>
        <p:nvSpPr>
          <p:cNvPr id="1280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EEE566A-A264-4B4D-B97E-80D69F8A3537}" type="slidenum">
              <a:rPr lang="zh-CN" altLang="en-US" sz="1200"/>
              <a:pPr algn="r" eaLnBrk="1" hangingPunct="1"/>
              <a:t>14</a:t>
            </a:fld>
            <a:endParaRPr lang="en-US" altLang="zh-CN" sz="1200"/>
          </a:p>
        </p:txBody>
      </p:sp>
      <p:sp>
        <p:nvSpPr>
          <p:cNvPr id="92163" name="Rectangle 2"/>
          <p:cNvSpPr>
            <a:spLocks noGrp="1" noRot="1" noChangeAspect="1" noChangeArrowheads="1" noTextEdit="1"/>
          </p:cNvSpPr>
          <p:nvPr>
            <p:ph type="sldImg"/>
          </p:nvPr>
        </p:nvSpPr>
        <p:spPr>
          <a:xfrm>
            <a:off x="3429000" y="2400300"/>
            <a:ext cx="0" cy="0"/>
          </a:xfrm>
          <a:ln/>
        </p:spPr>
      </p:sp>
      <p:sp>
        <p:nvSpPr>
          <p:cNvPr id="92164"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01C264A-3E3E-4AD8-8AE0-94CABAC40C04}" type="slidenum">
              <a:rPr lang="zh-CN" altLang="en-US" sz="1200"/>
              <a:pPr algn="r" eaLnBrk="1" hangingPunct="1"/>
              <a:t>73</a:t>
            </a:fld>
            <a:endParaRPr lang="en-US" altLang="zh-CN" sz="1200"/>
          </a:p>
        </p:txBody>
      </p:sp>
      <p:sp>
        <p:nvSpPr>
          <p:cNvPr id="129027" name="Rectangle 2"/>
          <p:cNvSpPr>
            <a:spLocks noGrp="1" noRot="1" noChangeAspect="1" noChangeArrowheads="1" noTextEdit="1"/>
          </p:cNvSpPr>
          <p:nvPr>
            <p:ph type="sldImg"/>
          </p:nvPr>
        </p:nvSpPr>
        <p:spPr>
          <a:xfrm>
            <a:off x="3429000" y="2400300"/>
            <a:ext cx="0" cy="0"/>
          </a:xfrm>
          <a:solidFill>
            <a:srgbClr val="FFFFFF"/>
          </a:solidFill>
          <a:ln/>
        </p:spPr>
      </p:sp>
      <p:sp>
        <p:nvSpPr>
          <p:cNvPr id="1290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C773A5D-16E8-4749-A7F8-BA93034CCD58}" type="slidenum">
              <a:rPr lang="zh-CN" altLang="en-US" sz="1200"/>
              <a:pPr algn="r" eaLnBrk="1" hangingPunct="1"/>
              <a:t>74</a:t>
            </a:fld>
            <a:endParaRPr lang="en-US" altLang="zh-CN" sz="1200"/>
          </a:p>
        </p:txBody>
      </p:sp>
      <p:sp>
        <p:nvSpPr>
          <p:cNvPr id="130051" name="Rectangle 2"/>
          <p:cNvSpPr>
            <a:spLocks noGrp="1" noRot="1" noChangeAspect="1" noChangeArrowheads="1" noTextEdit="1"/>
          </p:cNvSpPr>
          <p:nvPr>
            <p:ph type="sldImg"/>
          </p:nvPr>
        </p:nvSpPr>
        <p:spPr>
          <a:xfrm>
            <a:off x="3429000" y="2400300"/>
            <a:ext cx="0" cy="0"/>
          </a:xfrm>
          <a:ln/>
        </p:spPr>
      </p:sp>
      <p:sp>
        <p:nvSpPr>
          <p:cNvPr id="13005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99B3A237-7DE8-48CF-B9D4-A049E7FDABEE}" type="slidenum">
              <a:rPr lang="zh-CN" altLang="en-US" sz="1200"/>
              <a:pPr algn="r" eaLnBrk="1" hangingPunct="1"/>
              <a:t>16</a:t>
            </a:fld>
            <a:endParaRPr lang="en-US" altLang="zh-CN" sz="1200"/>
          </a:p>
        </p:txBody>
      </p:sp>
      <p:sp>
        <p:nvSpPr>
          <p:cNvPr id="93187" name="Rectangle 2"/>
          <p:cNvSpPr>
            <a:spLocks noGrp="1" noRot="1" noChangeAspect="1" noChangeArrowheads="1" noTextEdit="1"/>
          </p:cNvSpPr>
          <p:nvPr>
            <p:ph type="sldImg"/>
          </p:nvPr>
        </p:nvSpPr>
        <p:spPr>
          <a:xfrm>
            <a:off x="3429000" y="2400300"/>
            <a:ext cx="0" cy="0"/>
          </a:xfrm>
          <a:solidFill>
            <a:srgbClr val="FFFFFF"/>
          </a:solidFill>
          <a:ln/>
        </p:spPr>
      </p:sp>
      <p:sp>
        <p:nvSpPr>
          <p:cNvPr id="9318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AA43486-A351-4C74-8F20-93603D37B374}" type="slidenum">
              <a:rPr lang="zh-CN" altLang="en-US" sz="1200"/>
              <a:pPr algn="r" eaLnBrk="1" hangingPunct="1"/>
              <a:t>17</a:t>
            </a:fld>
            <a:endParaRPr lang="en-US" altLang="zh-CN" sz="1200"/>
          </a:p>
        </p:txBody>
      </p:sp>
      <p:sp>
        <p:nvSpPr>
          <p:cNvPr id="94211" name="Rectangle 2"/>
          <p:cNvSpPr>
            <a:spLocks noGrp="1" noRot="1" noChangeAspect="1" noChangeArrowheads="1" noTextEdit="1"/>
          </p:cNvSpPr>
          <p:nvPr>
            <p:ph type="sldImg"/>
          </p:nvPr>
        </p:nvSpPr>
        <p:spPr>
          <a:xfrm>
            <a:off x="3429000" y="2400300"/>
            <a:ext cx="0" cy="0"/>
          </a:xfrm>
          <a:ln/>
        </p:spPr>
      </p:sp>
      <p:sp>
        <p:nvSpPr>
          <p:cNvPr id="9421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97AB252-07D3-436C-A78B-94498E8495E4}" type="slidenum">
              <a:rPr lang="zh-CN" altLang="en-US" sz="1200"/>
              <a:pPr algn="r" eaLnBrk="1" hangingPunct="1"/>
              <a:t>18</a:t>
            </a:fld>
            <a:endParaRPr lang="en-US" altLang="zh-CN" sz="1200"/>
          </a:p>
        </p:txBody>
      </p:sp>
      <p:sp>
        <p:nvSpPr>
          <p:cNvPr id="95235" name="Rectangle 2"/>
          <p:cNvSpPr>
            <a:spLocks noGrp="1" noRot="1" noChangeAspect="1" noChangeArrowheads="1" noTextEdit="1"/>
          </p:cNvSpPr>
          <p:nvPr>
            <p:ph type="sldImg"/>
          </p:nvPr>
        </p:nvSpPr>
        <p:spPr>
          <a:xfrm>
            <a:off x="3429000" y="2400300"/>
            <a:ext cx="0" cy="0"/>
          </a:xfrm>
          <a:ln/>
        </p:spPr>
      </p:sp>
      <p:sp>
        <p:nvSpPr>
          <p:cNvPr id="9523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008CE863-BE7D-4EC2-978F-49DAE0DD0ADD}" type="slidenum">
              <a:rPr lang="zh-CN" altLang="en-US" sz="1200"/>
              <a:pPr algn="r" eaLnBrk="1" hangingPunct="1"/>
              <a:t>19</a:t>
            </a:fld>
            <a:endParaRPr lang="en-US" altLang="zh-CN" sz="1200"/>
          </a:p>
        </p:txBody>
      </p:sp>
      <p:sp>
        <p:nvSpPr>
          <p:cNvPr id="96259" name="Rectangle 2"/>
          <p:cNvSpPr>
            <a:spLocks noGrp="1" noRot="1" noChangeAspect="1" noChangeArrowheads="1" noTextEdit="1"/>
          </p:cNvSpPr>
          <p:nvPr>
            <p:ph type="sldImg"/>
          </p:nvPr>
        </p:nvSpPr>
        <p:spPr>
          <a:xfrm>
            <a:off x="3429000" y="2400300"/>
            <a:ext cx="0" cy="0"/>
          </a:xfrm>
          <a:solidFill>
            <a:srgbClr val="FFFFFF"/>
          </a:solidFill>
          <a:ln/>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CE5189C-71DF-466B-811A-98DBB1775142}" type="slidenum">
              <a:rPr lang="zh-CN" altLang="en-US" sz="1200"/>
              <a:pPr algn="r" eaLnBrk="1" hangingPunct="1"/>
              <a:t>20</a:t>
            </a:fld>
            <a:endParaRPr lang="en-US" altLang="zh-CN" sz="1200"/>
          </a:p>
        </p:txBody>
      </p:sp>
      <p:sp>
        <p:nvSpPr>
          <p:cNvPr id="97283" name="Rectangle 2"/>
          <p:cNvSpPr>
            <a:spLocks noGrp="1" noRot="1" noChangeAspect="1" noChangeArrowheads="1" noTextEdit="1"/>
          </p:cNvSpPr>
          <p:nvPr>
            <p:ph type="sldImg"/>
          </p:nvPr>
        </p:nvSpPr>
        <p:spPr>
          <a:xfrm>
            <a:off x="3429000" y="2400300"/>
            <a:ext cx="0" cy="0"/>
          </a:xfrm>
          <a:solidFill>
            <a:srgbClr val="FFFFFF"/>
          </a:solidFill>
          <a:ln/>
        </p:spPr>
      </p:sp>
      <p:sp>
        <p:nvSpPr>
          <p:cNvPr id="972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a:lvl1pPr>
          </a:lstStyle>
          <a:p>
            <a:pPr lvl="0"/>
            <a:r>
              <a:rPr lang="zh-CN" altLang="en-US" noProof="0"/>
              <a:t>单击此处编辑母版标题样式</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defRPr/>
            </a:lvl1pPr>
          </a:lstStyle>
          <a:p>
            <a:pPr lvl="0"/>
            <a:r>
              <a:rPr lang="zh-CN" altLang="en-US" noProof="0"/>
              <a:t>单击此处编辑母版副标题样式</a:t>
            </a:r>
          </a:p>
        </p:txBody>
      </p:sp>
    </p:spTree>
    <p:extLst>
      <p:ext uri="{BB962C8B-B14F-4D97-AF65-F5344CB8AC3E}">
        <p14:creationId xmlns:p14="http://schemas.microsoft.com/office/powerpoint/2010/main" val="383110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275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379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pPr>
              <a:defRPr/>
            </a:pPr>
            <a:fld id="{4EDF8F2C-5CD5-4CE5-80DD-C45D9AC24351}"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EA4A5075-C0E5-4B5B-97E0-0571FA2238D6}" type="slidenum">
              <a:rPr lang="en-US" altLang="zh-CN"/>
              <a:pPr>
                <a:defRPr/>
              </a:pPr>
              <a:t>‹#›</a:t>
            </a:fld>
            <a:endParaRPr/>
          </a:p>
        </p:txBody>
      </p:sp>
    </p:spTree>
    <p:extLst>
      <p:ext uri="{BB962C8B-B14F-4D97-AF65-F5344CB8AC3E}">
        <p14:creationId xmlns:p14="http://schemas.microsoft.com/office/powerpoint/2010/main" val="390682202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pPr>
              <a:defRPr/>
            </a:pPr>
            <a:fld id="{86FFFD60-B248-4CE4-8677-E5911A204569}"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9C19DE7F-6FF3-4EF2-9FFC-5F5DAAA2715B}" type="slidenum">
              <a:rPr lang="en-US" altLang="zh-CN"/>
              <a:pPr>
                <a:defRPr/>
              </a:pPr>
              <a:t>‹#›</a:t>
            </a:fld>
            <a:endParaRPr/>
          </a:p>
        </p:txBody>
      </p:sp>
    </p:spTree>
    <p:extLst>
      <p:ext uri="{BB962C8B-B14F-4D97-AF65-F5344CB8AC3E}">
        <p14:creationId xmlns:p14="http://schemas.microsoft.com/office/powerpoint/2010/main" val="3925685038"/>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5EF8EBB0-6731-4505-9882-51049C1A672F}"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E46868BB-DDED-40C2-99B0-FE746E8676AC}" type="slidenum">
              <a:rPr lang="en-US" altLang="zh-CN"/>
              <a:pPr>
                <a:defRPr/>
              </a:pPr>
              <a:t>‹#›</a:t>
            </a:fld>
            <a:endParaRPr/>
          </a:p>
        </p:txBody>
      </p:sp>
    </p:spTree>
    <p:extLst>
      <p:ext uri="{BB962C8B-B14F-4D97-AF65-F5344CB8AC3E}">
        <p14:creationId xmlns:p14="http://schemas.microsoft.com/office/powerpoint/2010/main" val="266722811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p:cNvSpPr>
          <p:nvPr>
            <p:ph type="dt" sz="half" idx="10"/>
          </p:nvPr>
        </p:nvSpPr>
        <p:spPr/>
        <p:txBody>
          <a:bodyPr/>
          <a:lstStyle>
            <a:lvl1pPr>
              <a:defRPr/>
            </a:lvl1pPr>
          </a:lstStyle>
          <a:p>
            <a:pPr>
              <a:defRPr/>
            </a:pPr>
            <a:fld id="{D973DF07-36CA-4D6F-B088-E4B80CC1BC6C}" type="datetimeFigureOut">
              <a:rPr lang="zh-CN" altLang="en-US"/>
              <a:pPr>
                <a:defRPr/>
              </a:pPr>
              <a:t>2023/10/24</a:t>
            </a:fld>
            <a:endParaRPr/>
          </a:p>
        </p:txBody>
      </p:sp>
      <p:sp>
        <p:nvSpPr>
          <p:cNvPr id="6"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7" name="Slide Number Placeholder 5"/>
          <p:cNvSpPr>
            <a:spLocks noGrp="1"/>
          </p:cNvSpPr>
          <p:nvPr>
            <p:ph type="sldNum" sz="quarter" idx="12"/>
          </p:nvPr>
        </p:nvSpPr>
        <p:spPr/>
        <p:txBody>
          <a:bodyPr/>
          <a:lstStyle>
            <a:lvl1pPr>
              <a:defRPr/>
            </a:lvl1pPr>
          </a:lstStyle>
          <a:p>
            <a:pPr>
              <a:defRPr/>
            </a:pPr>
            <a:fld id="{438AE9FE-2BD3-42D4-AF7F-F99B22F4373D}" type="slidenum">
              <a:rPr lang="en-US" altLang="zh-CN"/>
              <a:pPr>
                <a:defRPr/>
              </a:pPr>
              <a:t>‹#›</a:t>
            </a:fld>
            <a:endParaRPr/>
          </a:p>
        </p:txBody>
      </p:sp>
    </p:spTree>
    <p:extLst>
      <p:ext uri="{BB962C8B-B14F-4D97-AF65-F5344CB8AC3E}">
        <p14:creationId xmlns:p14="http://schemas.microsoft.com/office/powerpoint/2010/main" val="3910398041"/>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p:cNvSpPr>
          <p:nvPr>
            <p:ph type="dt" sz="half" idx="10"/>
          </p:nvPr>
        </p:nvSpPr>
        <p:spPr/>
        <p:txBody>
          <a:bodyPr/>
          <a:lstStyle>
            <a:lvl1pPr>
              <a:defRPr/>
            </a:lvl1pPr>
          </a:lstStyle>
          <a:p>
            <a:pPr>
              <a:defRPr/>
            </a:pPr>
            <a:fld id="{C98D83ED-5DC7-46B0-9E7C-60C28970A684}" type="datetimeFigureOut">
              <a:rPr lang="zh-CN" altLang="en-US"/>
              <a:pPr>
                <a:defRPr/>
              </a:pPr>
              <a:t>2023/10/24</a:t>
            </a:fld>
            <a:endParaRPr/>
          </a:p>
        </p:txBody>
      </p:sp>
      <p:sp>
        <p:nvSpPr>
          <p:cNvPr id="8"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9" name="Slide Number Placeholder 5"/>
          <p:cNvSpPr>
            <a:spLocks noGrp="1"/>
          </p:cNvSpPr>
          <p:nvPr>
            <p:ph type="sldNum" sz="quarter" idx="12"/>
          </p:nvPr>
        </p:nvSpPr>
        <p:spPr/>
        <p:txBody>
          <a:bodyPr/>
          <a:lstStyle>
            <a:lvl1pPr>
              <a:defRPr/>
            </a:lvl1pPr>
          </a:lstStyle>
          <a:p>
            <a:pPr>
              <a:defRPr/>
            </a:pPr>
            <a:fld id="{F35FB065-6B2B-4E84-8FB1-680FFBE7663F}" type="slidenum">
              <a:rPr lang="en-US" altLang="zh-CN"/>
              <a:pPr>
                <a:defRPr/>
              </a:pPr>
              <a:t>‹#›</a:t>
            </a:fld>
            <a:endParaRPr/>
          </a:p>
        </p:txBody>
      </p:sp>
    </p:spTree>
    <p:extLst>
      <p:ext uri="{BB962C8B-B14F-4D97-AF65-F5344CB8AC3E}">
        <p14:creationId xmlns:p14="http://schemas.microsoft.com/office/powerpoint/2010/main" val="3029640134"/>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p:cNvSpPr>
          <p:nvPr>
            <p:ph type="dt" sz="half" idx="10"/>
          </p:nvPr>
        </p:nvSpPr>
        <p:spPr/>
        <p:txBody>
          <a:bodyPr/>
          <a:lstStyle>
            <a:lvl1pPr>
              <a:defRPr/>
            </a:lvl1pPr>
          </a:lstStyle>
          <a:p>
            <a:pPr>
              <a:defRPr/>
            </a:pPr>
            <a:fld id="{411C5FEB-8734-4B5D-BA01-D8867CBB8FF1}" type="datetimeFigureOut">
              <a:rPr lang="zh-CN" altLang="en-US"/>
              <a:pPr>
                <a:defRPr/>
              </a:pPr>
              <a:t>2023/10/24</a:t>
            </a:fld>
            <a:endParaRPr/>
          </a:p>
        </p:txBody>
      </p:sp>
      <p:sp>
        <p:nvSpPr>
          <p:cNvPr id="4"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5" name="Slide Number Placeholder 5"/>
          <p:cNvSpPr>
            <a:spLocks noGrp="1"/>
          </p:cNvSpPr>
          <p:nvPr>
            <p:ph type="sldNum" sz="quarter" idx="12"/>
          </p:nvPr>
        </p:nvSpPr>
        <p:spPr/>
        <p:txBody>
          <a:bodyPr/>
          <a:lstStyle>
            <a:lvl1pPr>
              <a:defRPr/>
            </a:lvl1pPr>
          </a:lstStyle>
          <a:p>
            <a:pPr>
              <a:defRPr/>
            </a:pPr>
            <a:fld id="{CB18E38C-64E3-452B-B80F-008234627F3F}" type="slidenum">
              <a:rPr lang="en-US" altLang="zh-CN"/>
              <a:pPr>
                <a:defRPr/>
              </a:pPr>
              <a:t>‹#›</a:t>
            </a:fld>
            <a:endParaRPr/>
          </a:p>
        </p:txBody>
      </p:sp>
    </p:spTree>
    <p:extLst>
      <p:ext uri="{BB962C8B-B14F-4D97-AF65-F5344CB8AC3E}">
        <p14:creationId xmlns:p14="http://schemas.microsoft.com/office/powerpoint/2010/main" val="4262930289"/>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087CD8-D580-455E-9161-0CACA6BEA477}" type="datetimeFigureOut">
              <a:rPr lang="zh-CN" altLang="en-US"/>
              <a:pPr>
                <a:defRPr/>
              </a:pPr>
              <a:t>2023/10/24</a:t>
            </a:fld>
            <a:endParaRPr/>
          </a:p>
        </p:txBody>
      </p:sp>
      <p:sp>
        <p:nvSpPr>
          <p:cNvPr id="3"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4" name="Slide Number Placeholder 5"/>
          <p:cNvSpPr>
            <a:spLocks noGrp="1"/>
          </p:cNvSpPr>
          <p:nvPr>
            <p:ph type="sldNum" sz="quarter" idx="12"/>
          </p:nvPr>
        </p:nvSpPr>
        <p:spPr/>
        <p:txBody>
          <a:bodyPr/>
          <a:lstStyle>
            <a:lvl1pPr>
              <a:defRPr/>
            </a:lvl1pPr>
          </a:lstStyle>
          <a:p>
            <a:pPr>
              <a:defRPr/>
            </a:pPr>
            <a:fld id="{C0A08415-FAEC-447D-89E2-5D83436D529D}" type="slidenum">
              <a:rPr lang="en-US" altLang="zh-CN"/>
              <a:pPr>
                <a:defRPr/>
              </a:pPr>
              <a:t>‹#›</a:t>
            </a:fld>
            <a:endParaRPr/>
          </a:p>
        </p:txBody>
      </p:sp>
    </p:spTree>
    <p:extLst>
      <p:ext uri="{BB962C8B-B14F-4D97-AF65-F5344CB8AC3E}">
        <p14:creationId xmlns:p14="http://schemas.microsoft.com/office/powerpoint/2010/main" val="2545920337"/>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105632ED-0C24-4A3F-B78B-8EBB1415F813}" type="datetimeFigureOut">
              <a:rPr lang="zh-CN" altLang="en-US"/>
              <a:pPr>
                <a:defRPr/>
              </a:pPr>
              <a:t>2023/10/24</a:t>
            </a:fld>
            <a:endParaRPr/>
          </a:p>
        </p:txBody>
      </p:sp>
      <p:sp>
        <p:nvSpPr>
          <p:cNvPr id="6"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7" name="Slide Number Placeholder 5"/>
          <p:cNvSpPr>
            <a:spLocks noGrp="1"/>
          </p:cNvSpPr>
          <p:nvPr>
            <p:ph type="sldNum" sz="quarter" idx="12"/>
          </p:nvPr>
        </p:nvSpPr>
        <p:spPr/>
        <p:txBody>
          <a:bodyPr/>
          <a:lstStyle>
            <a:lvl1pPr>
              <a:defRPr/>
            </a:lvl1pPr>
          </a:lstStyle>
          <a:p>
            <a:pPr>
              <a:defRPr/>
            </a:pPr>
            <a:fld id="{C925CEDE-2A83-42F5-AC0E-AEF17FADE00D}" type="slidenum">
              <a:rPr lang="en-US" altLang="zh-CN"/>
              <a:pPr>
                <a:defRPr/>
              </a:pPr>
              <a:t>‹#›</a:t>
            </a:fld>
            <a:endParaRPr/>
          </a:p>
        </p:txBody>
      </p:sp>
    </p:spTree>
    <p:extLst>
      <p:ext uri="{BB962C8B-B14F-4D97-AF65-F5344CB8AC3E}">
        <p14:creationId xmlns:p14="http://schemas.microsoft.com/office/powerpoint/2010/main" val="106289181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02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C70A1950-E14F-4C83-915C-D5C569C924E2}" type="datetimeFigureOut">
              <a:rPr lang="zh-CN" altLang="en-US"/>
              <a:pPr>
                <a:defRPr/>
              </a:pPr>
              <a:t>2023/10/24</a:t>
            </a:fld>
            <a:endParaRPr/>
          </a:p>
        </p:txBody>
      </p:sp>
      <p:sp>
        <p:nvSpPr>
          <p:cNvPr id="6"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7" name="Slide Number Placeholder 5"/>
          <p:cNvSpPr>
            <a:spLocks noGrp="1"/>
          </p:cNvSpPr>
          <p:nvPr>
            <p:ph type="sldNum" sz="quarter" idx="12"/>
          </p:nvPr>
        </p:nvSpPr>
        <p:spPr/>
        <p:txBody>
          <a:bodyPr/>
          <a:lstStyle>
            <a:lvl1pPr>
              <a:defRPr/>
            </a:lvl1pPr>
          </a:lstStyle>
          <a:p>
            <a:pPr>
              <a:defRPr/>
            </a:pPr>
            <a:fld id="{E8A86E6A-5D26-4065-837A-4CFDD99A0564}" type="slidenum">
              <a:rPr lang="en-US" altLang="zh-CN"/>
              <a:pPr>
                <a:defRPr/>
              </a:pPr>
              <a:t>‹#›</a:t>
            </a:fld>
            <a:endParaRPr/>
          </a:p>
        </p:txBody>
      </p:sp>
    </p:spTree>
    <p:extLst>
      <p:ext uri="{BB962C8B-B14F-4D97-AF65-F5344CB8AC3E}">
        <p14:creationId xmlns:p14="http://schemas.microsoft.com/office/powerpoint/2010/main" val="3607710422"/>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pPr>
              <a:defRPr/>
            </a:pPr>
            <a:fld id="{019BB2ED-1EB6-46E4-A7C9-8CA0D96ABDE7}"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EEAF819E-B707-447E-B044-3CE914BBE911}" type="slidenum">
              <a:rPr lang="en-US" altLang="zh-CN"/>
              <a:pPr>
                <a:defRPr/>
              </a:pPr>
              <a:t>‹#›</a:t>
            </a:fld>
            <a:endParaRPr/>
          </a:p>
        </p:txBody>
      </p:sp>
    </p:spTree>
    <p:extLst>
      <p:ext uri="{BB962C8B-B14F-4D97-AF65-F5344CB8AC3E}">
        <p14:creationId xmlns:p14="http://schemas.microsoft.com/office/powerpoint/2010/main" val="3553411939"/>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0"/>
            <a:ext cx="2057400" cy="5211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914400"/>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pPr>
              <a:defRPr/>
            </a:pPr>
            <a:fld id="{5043E639-0ED1-41B3-89BA-C7AC55023D75}"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45539497-A35F-479A-92E0-AF7B47A94E54}" type="slidenum">
              <a:rPr lang="en-US" altLang="zh-CN"/>
              <a:pPr>
                <a:defRPr/>
              </a:pPr>
              <a:t>‹#›</a:t>
            </a:fld>
            <a:endParaRPr/>
          </a:p>
        </p:txBody>
      </p:sp>
    </p:spTree>
    <p:extLst>
      <p:ext uri="{BB962C8B-B14F-4D97-AF65-F5344CB8AC3E}">
        <p14:creationId xmlns:p14="http://schemas.microsoft.com/office/powerpoint/2010/main" val="2523408026"/>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p:txBody>
          <a:bodyPr/>
          <a:lstStyle>
            <a:lvl1pPr>
              <a:defRPr/>
            </a:lvl1pPr>
          </a:lstStyle>
          <a:p>
            <a:pPr>
              <a:defRPr/>
            </a:pPr>
            <a:fld id="{90863B44-9540-4457-A348-362047FD73A2}" type="slidenum">
              <a:rPr lang="zh-CN" altLang="en-US"/>
              <a:pPr>
                <a:defRPr/>
              </a:pPr>
              <a:t>‹#›</a:t>
            </a:fld>
            <a:endParaRPr lang="en-US" altLang="zh-CN"/>
          </a:p>
        </p:txBody>
      </p:sp>
    </p:spTree>
    <p:extLst>
      <p:ext uri="{BB962C8B-B14F-4D97-AF65-F5344CB8AC3E}">
        <p14:creationId xmlns:p14="http://schemas.microsoft.com/office/powerpoint/2010/main" val="4184435101"/>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p:txBody>
          <a:bodyPr/>
          <a:lstStyle>
            <a:lvl1pPr>
              <a:defRPr/>
            </a:lvl1pPr>
          </a:lstStyle>
          <a:p>
            <a:pPr>
              <a:defRPr/>
            </a:pPr>
            <a:fld id="{A95DF3CB-2AEF-4086-98D4-28BED2A0999C}" type="slidenum">
              <a:rPr lang="zh-CN" altLang="en-US"/>
              <a:pPr>
                <a:defRPr/>
              </a:pPr>
              <a:t>‹#›</a:t>
            </a:fld>
            <a:endParaRPr lang="en-US" altLang="zh-CN"/>
          </a:p>
        </p:txBody>
      </p:sp>
    </p:spTree>
    <p:extLst>
      <p:ext uri="{BB962C8B-B14F-4D97-AF65-F5344CB8AC3E}">
        <p14:creationId xmlns:p14="http://schemas.microsoft.com/office/powerpoint/2010/main" val="1982623532"/>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p:txBody>
          <a:bodyPr/>
          <a:lstStyle>
            <a:lvl1pPr>
              <a:defRPr/>
            </a:lvl1pPr>
          </a:lstStyle>
          <a:p>
            <a:pPr>
              <a:defRPr/>
            </a:pPr>
            <a:fld id="{98085167-8269-4105-B58E-AAA837686B4C}" type="slidenum">
              <a:rPr lang="zh-CN" altLang="en-US"/>
              <a:pPr>
                <a:defRPr/>
              </a:pPr>
              <a:t>‹#›</a:t>
            </a:fld>
            <a:endParaRPr lang="en-US" altLang="zh-CN"/>
          </a:p>
        </p:txBody>
      </p:sp>
    </p:spTree>
    <p:extLst>
      <p:ext uri="{BB962C8B-B14F-4D97-AF65-F5344CB8AC3E}">
        <p14:creationId xmlns:p14="http://schemas.microsoft.com/office/powerpoint/2010/main" val="1275779777"/>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B1DEC677-C231-4BDB-9321-61C8A6CD5C5E}" type="slidenum">
              <a:rPr lang="zh-CN" altLang="en-US"/>
              <a:pPr>
                <a:defRPr/>
              </a:pPr>
              <a:t>‹#›</a:t>
            </a:fld>
            <a:endParaRPr lang="en-US" altLang="zh-CN"/>
          </a:p>
        </p:txBody>
      </p:sp>
    </p:spTree>
    <p:extLst>
      <p:ext uri="{BB962C8B-B14F-4D97-AF65-F5344CB8AC3E}">
        <p14:creationId xmlns:p14="http://schemas.microsoft.com/office/powerpoint/2010/main" val="2831499166"/>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CEF34AF9-7F31-4848-8513-00498E7F98D9}" type="slidenum">
              <a:rPr lang="zh-CN" altLang="en-US"/>
              <a:pPr>
                <a:defRPr/>
              </a:pPr>
              <a:t>‹#›</a:t>
            </a:fld>
            <a:endParaRPr lang="en-US" altLang="zh-CN"/>
          </a:p>
        </p:txBody>
      </p:sp>
    </p:spTree>
    <p:extLst>
      <p:ext uri="{BB962C8B-B14F-4D97-AF65-F5344CB8AC3E}">
        <p14:creationId xmlns:p14="http://schemas.microsoft.com/office/powerpoint/2010/main" val="2350269037"/>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p:cNvSpPr>
          <p:nvPr>
            <p:ph type="dt" sz="half" idx="10"/>
          </p:nvPr>
        </p:nvSpPr>
        <p:spPr/>
        <p:txBody>
          <a:bodyPr/>
          <a:lstStyle>
            <a:lvl1pPr>
              <a:defRPr/>
            </a:lvl1pPr>
          </a:lstStyle>
          <a:p>
            <a:pPr>
              <a:defRPr/>
            </a:pPr>
            <a:endParaRPr lang="en-US" altLang="zh-CN"/>
          </a:p>
        </p:txBody>
      </p:sp>
      <p:sp>
        <p:nvSpPr>
          <p:cNvPr id="4" name="页脚占位符 5"/>
          <p:cNvSpPr>
            <a:spLocks noGrp="1"/>
          </p:cNvSpPr>
          <p:nvPr>
            <p:ph type="ftr" sz="quarter" idx="11"/>
          </p:nvPr>
        </p:nvSpPr>
        <p:spPr/>
        <p:txBody>
          <a:bodyPr/>
          <a:lstStyle>
            <a:lvl1pPr>
              <a:defRPr/>
            </a:lvl1pPr>
          </a:lstStyle>
          <a:p>
            <a:pPr>
              <a:defRPr/>
            </a:pPr>
            <a:endParaRPr lang="en-US" altLang="zh-CN"/>
          </a:p>
        </p:txBody>
      </p:sp>
      <p:sp>
        <p:nvSpPr>
          <p:cNvPr id="5" name="灯片编号占位符 6"/>
          <p:cNvSpPr>
            <a:spLocks noGrp="1"/>
          </p:cNvSpPr>
          <p:nvPr>
            <p:ph type="sldNum" sz="quarter" idx="12"/>
          </p:nvPr>
        </p:nvSpPr>
        <p:spPr/>
        <p:txBody>
          <a:bodyPr/>
          <a:lstStyle>
            <a:lvl1pPr>
              <a:defRPr/>
            </a:lvl1pPr>
          </a:lstStyle>
          <a:p>
            <a:pPr>
              <a:defRPr/>
            </a:pPr>
            <a:fld id="{DFB57344-663C-4ADB-B043-3A863496595A}" type="slidenum">
              <a:rPr lang="zh-CN" altLang="en-US"/>
              <a:pPr>
                <a:defRPr/>
              </a:pPr>
              <a:t>‹#›</a:t>
            </a:fld>
            <a:endParaRPr lang="en-US" altLang="zh-CN"/>
          </a:p>
        </p:txBody>
      </p:sp>
    </p:spTree>
    <p:extLst>
      <p:ext uri="{BB962C8B-B14F-4D97-AF65-F5344CB8AC3E}">
        <p14:creationId xmlns:p14="http://schemas.microsoft.com/office/powerpoint/2010/main" val="3103392704"/>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p:cNvSpPr>
          <p:nvPr>
            <p:ph type="dt" sz="half" idx="10"/>
          </p:nvPr>
        </p:nvSpPr>
        <p:spPr/>
        <p:txBody>
          <a:bodyPr/>
          <a:lstStyle>
            <a:lvl1pPr>
              <a:defRPr/>
            </a:lvl1pPr>
          </a:lstStyle>
          <a:p>
            <a:pPr>
              <a:defRPr/>
            </a:pPr>
            <a:endParaRPr lang="en-US" altLang="zh-CN"/>
          </a:p>
        </p:txBody>
      </p:sp>
      <p:sp>
        <p:nvSpPr>
          <p:cNvPr id="3" name="页脚占位符 5"/>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0DD2C993-CA7B-4235-A11E-7D638740D5B5}" type="slidenum">
              <a:rPr lang="zh-CN" altLang="en-US"/>
              <a:pPr>
                <a:defRPr/>
              </a:pPr>
              <a:t>‹#›</a:t>
            </a:fld>
            <a:endParaRPr lang="en-US" altLang="zh-CN"/>
          </a:p>
        </p:txBody>
      </p:sp>
    </p:spTree>
    <p:extLst>
      <p:ext uri="{BB962C8B-B14F-4D97-AF65-F5344CB8AC3E}">
        <p14:creationId xmlns:p14="http://schemas.microsoft.com/office/powerpoint/2010/main" val="350143488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85698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155AAD5-58D0-4941-B97D-4FB2479A1CC1}" type="slidenum">
              <a:rPr lang="zh-CN" altLang="en-US"/>
              <a:pPr>
                <a:defRPr/>
              </a:pPr>
              <a:t>‹#›</a:t>
            </a:fld>
            <a:endParaRPr lang="en-US" altLang="zh-CN"/>
          </a:p>
        </p:txBody>
      </p:sp>
    </p:spTree>
    <p:extLst>
      <p:ext uri="{BB962C8B-B14F-4D97-AF65-F5344CB8AC3E}">
        <p14:creationId xmlns:p14="http://schemas.microsoft.com/office/powerpoint/2010/main" val="1368558454"/>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342CB0F-A509-4F57-A3C6-9168CCBD4FD9}" type="slidenum">
              <a:rPr lang="zh-CN" altLang="en-US"/>
              <a:pPr>
                <a:defRPr/>
              </a:pPr>
              <a:t>‹#›</a:t>
            </a:fld>
            <a:endParaRPr lang="en-US" altLang="zh-CN"/>
          </a:p>
        </p:txBody>
      </p:sp>
    </p:spTree>
    <p:extLst>
      <p:ext uri="{BB962C8B-B14F-4D97-AF65-F5344CB8AC3E}">
        <p14:creationId xmlns:p14="http://schemas.microsoft.com/office/powerpoint/2010/main" val="2104050611"/>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p:txBody>
          <a:bodyPr/>
          <a:lstStyle>
            <a:lvl1pPr>
              <a:defRPr/>
            </a:lvl1pPr>
          </a:lstStyle>
          <a:p>
            <a:pPr>
              <a:defRPr/>
            </a:pPr>
            <a:fld id="{860D2C8C-2664-41E2-A657-911ACBC6B1D7}" type="slidenum">
              <a:rPr lang="zh-CN" altLang="en-US"/>
              <a:pPr>
                <a:defRPr/>
              </a:pPr>
              <a:t>‹#›</a:t>
            </a:fld>
            <a:endParaRPr lang="en-US" altLang="zh-CN"/>
          </a:p>
        </p:txBody>
      </p:sp>
    </p:spTree>
    <p:extLst>
      <p:ext uri="{BB962C8B-B14F-4D97-AF65-F5344CB8AC3E}">
        <p14:creationId xmlns:p14="http://schemas.microsoft.com/office/powerpoint/2010/main" val="225155468"/>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0"/>
            <a:ext cx="2057400" cy="5211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914400"/>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p:txBody>
          <a:bodyPr/>
          <a:lstStyle>
            <a:lvl1pPr>
              <a:defRPr/>
            </a:lvl1pPr>
          </a:lstStyle>
          <a:p>
            <a:pPr>
              <a:defRPr/>
            </a:pPr>
            <a:fld id="{090DA470-58C9-43F1-A724-B79812318374}" type="slidenum">
              <a:rPr lang="zh-CN" altLang="en-US"/>
              <a:pPr>
                <a:defRPr/>
              </a:pPr>
              <a:t>‹#›</a:t>
            </a:fld>
            <a:endParaRPr lang="en-US" altLang="zh-CN"/>
          </a:p>
        </p:txBody>
      </p:sp>
    </p:spTree>
    <p:extLst>
      <p:ext uri="{BB962C8B-B14F-4D97-AF65-F5344CB8AC3E}">
        <p14:creationId xmlns:p14="http://schemas.microsoft.com/office/powerpoint/2010/main" val="3263020424"/>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pPr>
              <a:defRPr/>
            </a:pPr>
            <a:fld id="{FAB8458B-09EA-4E40-AA18-5906521DA6D4}"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17011B1D-2360-4E1E-8883-D1FC2BD83D1C}" type="slidenum">
              <a:rPr lang="en-US" altLang="zh-CN"/>
              <a:pPr>
                <a:defRPr/>
              </a:pPr>
              <a:t>‹#›</a:t>
            </a:fld>
            <a:endParaRPr/>
          </a:p>
        </p:txBody>
      </p:sp>
    </p:spTree>
    <p:extLst>
      <p:ext uri="{BB962C8B-B14F-4D97-AF65-F5344CB8AC3E}">
        <p14:creationId xmlns:p14="http://schemas.microsoft.com/office/powerpoint/2010/main" val="3801799837"/>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pPr>
              <a:defRPr/>
            </a:pPr>
            <a:fld id="{B3B02D83-D9E1-4190-AE0E-111EE409F7BC}"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9154EF01-A073-40A8-90D2-867AFD63E7E4}" type="slidenum">
              <a:rPr lang="en-US" altLang="zh-CN"/>
              <a:pPr>
                <a:defRPr/>
              </a:pPr>
              <a:t>‹#›</a:t>
            </a:fld>
            <a:endParaRPr/>
          </a:p>
        </p:txBody>
      </p:sp>
    </p:spTree>
    <p:extLst>
      <p:ext uri="{BB962C8B-B14F-4D97-AF65-F5344CB8AC3E}">
        <p14:creationId xmlns:p14="http://schemas.microsoft.com/office/powerpoint/2010/main" val="2959794367"/>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3638781A-C12E-4411-88C8-EECA7B09B951}"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2752A808-416B-4D6B-940B-8DB08E3703A5}" type="slidenum">
              <a:rPr lang="en-US" altLang="zh-CN"/>
              <a:pPr>
                <a:defRPr/>
              </a:pPr>
              <a:t>‹#›</a:t>
            </a:fld>
            <a:endParaRPr/>
          </a:p>
        </p:txBody>
      </p:sp>
    </p:spTree>
    <p:extLst>
      <p:ext uri="{BB962C8B-B14F-4D97-AF65-F5344CB8AC3E}">
        <p14:creationId xmlns:p14="http://schemas.microsoft.com/office/powerpoint/2010/main" val="3029819640"/>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p:cNvSpPr>
          <p:nvPr>
            <p:ph type="dt" sz="half" idx="10"/>
          </p:nvPr>
        </p:nvSpPr>
        <p:spPr/>
        <p:txBody>
          <a:bodyPr/>
          <a:lstStyle>
            <a:lvl1pPr>
              <a:defRPr/>
            </a:lvl1pPr>
          </a:lstStyle>
          <a:p>
            <a:pPr>
              <a:defRPr/>
            </a:pPr>
            <a:fld id="{4508D76B-BEC4-406F-9780-E54530DC03FC}" type="datetimeFigureOut">
              <a:rPr lang="zh-CN" altLang="en-US"/>
              <a:pPr>
                <a:defRPr/>
              </a:pPr>
              <a:t>2023/10/24</a:t>
            </a:fld>
            <a:endParaRPr/>
          </a:p>
        </p:txBody>
      </p:sp>
      <p:sp>
        <p:nvSpPr>
          <p:cNvPr id="6"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7" name="Slide Number Placeholder 5"/>
          <p:cNvSpPr>
            <a:spLocks noGrp="1"/>
          </p:cNvSpPr>
          <p:nvPr>
            <p:ph type="sldNum" sz="quarter" idx="12"/>
          </p:nvPr>
        </p:nvSpPr>
        <p:spPr/>
        <p:txBody>
          <a:bodyPr/>
          <a:lstStyle>
            <a:lvl1pPr>
              <a:defRPr/>
            </a:lvl1pPr>
          </a:lstStyle>
          <a:p>
            <a:pPr>
              <a:defRPr/>
            </a:pPr>
            <a:fld id="{30D763CE-9D44-4C9B-BDFC-5A8BC1DFEBB9}" type="slidenum">
              <a:rPr lang="en-US" altLang="zh-CN"/>
              <a:pPr>
                <a:defRPr/>
              </a:pPr>
              <a:t>‹#›</a:t>
            </a:fld>
            <a:endParaRPr/>
          </a:p>
        </p:txBody>
      </p:sp>
    </p:spTree>
    <p:extLst>
      <p:ext uri="{BB962C8B-B14F-4D97-AF65-F5344CB8AC3E}">
        <p14:creationId xmlns:p14="http://schemas.microsoft.com/office/powerpoint/2010/main" val="403530492"/>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p:cNvSpPr>
          <p:nvPr>
            <p:ph type="dt" sz="half" idx="10"/>
          </p:nvPr>
        </p:nvSpPr>
        <p:spPr/>
        <p:txBody>
          <a:bodyPr/>
          <a:lstStyle>
            <a:lvl1pPr>
              <a:defRPr/>
            </a:lvl1pPr>
          </a:lstStyle>
          <a:p>
            <a:pPr>
              <a:defRPr/>
            </a:pPr>
            <a:fld id="{458C8E72-7C12-4CF9-9FF7-4694277B0338}" type="datetimeFigureOut">
              <a:rPr lang="zh-CN" altLang="en-US"/>
              <a:pPr>
                <a:defRPr/>
              </a:pPr>
              <a:t>2023/10/24</a:t>
            </a:fld>
            <a:endParaRPr/>
          </a:p>
        </p:txBody>
      </p:sp>
      <p:sp>
        <p:nvSpPr>
          <p:cNvPr id="8"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9" name="Slide Number Placeholder 5"/>
          <p:cNvSpPr>
            <a:spLocks noGrp="1"/>
          </p:cNvSpPr>
          <p:nvPr>
            <p:ph type="sldNum" sz="quarter" idx="12"/>
          </p:nvPr>
        </p:nvSpPr>
        <p:spPr/>
        <p:txBody>
          <a:bodyPr/>
          <a:lstStyle>
            <a:lvl1pPr>
              <a:defRPr/>
            </a:lvl1pPr>
          </a:lstStyle>
          <a:p>
            <a:pPr>
              <a:defRPr/>
            </a:pPr>
            <a:fld id="{C2D5365A-38C8-4DCE-A434-68D0202FC938}" type="slidenum">
              <a:rPr lang="en-US" altLang="zh-CN"/>
              <a:pPr>
                <a:defRPr/>
              </a:pPr>
              <a:t>‹#›</a:t>
            </a:fld>
            <a:endParaRPr/>
          </a:p>
        </p:txBody>
      </p:sp>
    </p:spTree>
    <p:extLst>
      <p:ext uri="{BB962C8B-B14F-4D97-AF65-F5344CB8AC3E}">
        <p14:creationId xmlns:p14="http://schemas.microsoft.com/office/powerpoint/2010/main" val="3571287957"/>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p:cNvSpPr>
          <p:nvPr>
            <p:ph type="dt" sz="half" idx="10"/>
          </p:nvPr>
        </p:nvSpPr>
        <p:spPr/>
        <p:txBody>
          <a:bodyPr/>
          <a:lstStyle>
            <a:lvl1pPr>
              <a:defRPr/>
            </a:lvl1pPr>
          </a:lstStyle>
          <a:p>
            <a:pPr>
              <a:defRPr/>
            </a:pPr>
            <a:fld id="{977CC1D2-22A4-4688-A5F0-1F120BA1FCAA}" type="datetimeFigureOut">
              <a:rPr lang="zh-CN" altLang="en-US"/>
              <a:pPr>
                <a:defRPr/>
              </a:pPr>
              <a:t>2023/10/24</a:t>
            </a:fld>
            <a:endParaRPr/>
          </a:p>
        </p:txBody>
      </p:sp>
      <p:sp>
        <p:nvSpPr>
          <p:cNvPr id="4"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5" name="Slide Number Placeholder 5"/>
          <p:cNvSpPr>
            <a:spLocks noGrp="1"/>
          </p:cNvSpPr>
          <p:nvPr>
            <p:ph type="sldNum" sz="quarter" idx="12"/>
          </p:nvPr>
        </p:nvSpPr>
        <p:spPr/>
        <p:txBody>
          <a:bodyPr/>
          <a:lstStyle>
            <a:lvl1pPr>
              <a:defRPr/>
            </a:lvl1pPr>
          </a:lstStyle>
          <a:p>
            <a:pPr>
              <a:defRPr/>
            </a:pPr>
            <a:fld id="{7FC75E8C-204A-4449-AEB3-5918ED5F42D8}" type="slidenum">
              <a:rPr lang="en-US" altLang="zh-CN"/>
              <a:pPr>
                <a:defRPr/>
              </a:pPr>
              <a:t>‹#›</a:t>
            </a:fld>
            <a:endParaRPr/>
          </a:p>
        </p:txBody>
      </p:sp>
    </p:spTree>
    <p:extLst>
      <p:ext uri="{BB962C8B-B14F-4D97-AF65-F5344CB8AC3E}">
        <p14:creationId xmlns:p14="http://schemas.microsoft.com/office/powerpoint/2010/main" val="839152008"/>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200469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AF8B7F-78CB-46CF-99A5-C248059C38BA}" type="datetimeFigureOut">
              <a:rPr lang="zh-CN" altLang="en-US"/>
              <a:pPr>
                <a:defRPr/>
              </a:pPr>
              <a:t>2023/10/24</a:t>
            </a:fld>
            <a:endParaRPr/>
          </a:p>
        </p:txBody>
      </p:sp>
      <p:sp>
        <p:nvSpPr>
          <p:cNvPr id="3"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4" name="Slide Number Placeholder 5"/>
          <p:cNvSpPr>
            <a:spLocks noGrp="1"/>
          </p:cNvSpPr>
          <p:nvPr>
            <p:ph type="sldNum" sz="quarter" idx="12"/>
          </p:nvPr>
        </p:nvSpPr>
        <p:spPr/>
        <p:txBody>
          <a:bodyPr/>
          <a:lstStyle>
            <a:lvl1pPr>
              <a:defRPr/>
            </a:lvl1pPr>
          </a:lstStyle>
          <a:p>
            <a:pPr>
              <a:defRPr/>
            </a:pPr>
            <a:fld id="{28323425-CBE1-45BD-BEBB-BF70C6DBCB73}" type="slidenum">
              <a:rPr lang="en-US" altLang="zh-CN"/>
              <a:pPr>
                <a:defRPr/>
              </a:pPr>
              <a:t>‹#›</a:t>
            </a:fld>
            <a:endParaRPr/>
          </a:p>
        </p:txBody>
      </p:sp>
    </p:spTree>
    <p:extLst>
      <p:ext uri="{BB962C8B-B14F-4D97-AF65-F5344CB8AC3E}">
        <p14:creationId xmlns:p14="http://schemas.microsoft.com/office/powerpoint/2010/main" val="964692549"/>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111E82C6-412C-4F85-A2F5-A4E81BC2516D}" type="datetimeFigureOut">
              <a:rPr lang="zh-CN" altLang="en-US"/>
              <a:pPr>
                <a:defRPr/>
              </a:pPr>
              <a:t>2023/10/24</a:t>
            </a:fld>
            <a:endParaRPr/>
          </a:p>
        </p:txBody>
      </p:sp>
      <p:sp>
        <p:nvSpPr>
          <p:cNvPr id="6"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7" name="Slide Number Placeholder 5"/>
          <p:cNvSpPr>
            <a:spLocks noGrp="1"/>
          </p:cNvSpPr>
          <p:nvPr>
            <p:ph type="sldNum" sz="quarter" idx="12"/>
          </p:nvPr>
        </p:nvSpPr>
        <p:spPr/>
        <p:txBody>
          <a:bodyPr/>
          <a:lstStyle>
            <a:lvl1pPr>
              <a:defRPr/>
            </a:lvl1pPr>
          </a:lstStyle>
          <a:p>
            <a:pPr>
              <a:defRPr/>
            </a:pPr>
            <a:fld id="{B2C6DD8D-B2B2-4B90-B2DA-6A57DF9C9CDD}" type="slidenum">
              <a:rPr lang="en-US" altLang="zh-CN"/>
              <a:pPr>
                <a:defRPr/>
              </a:pPr>
              <a:t>‹#›</a:t>
            </a:fld>
            <a:endParaRPr/>
          </a:p>
        </p:txBody>
      </p:sp>
    </p:spTree>
    <p:extLst>
      <p:ext uri="{BB962C8B-B14F-4D97-AF65-F5344CB8AC3E}">
        <p14:creationId xmlns:p14="http://schemas.microsoft.com/office/powerpoint/2010/main" val="3176205853"/>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3E4E1A09-E8AF-4B6F-BDD6-318B51D47657}" type="datetimeFigureOut">
              <a:rPr lang="zh-CN" altLang="en-US"/>
              <a:pPr>
                <a:defRPr/>
              </a:pPr>
              <a:t>2023/10/24</a:t>
            </a:fld>
            <a:endParaRPr/>
          </a:p>
        </p:txBody>
      </p:sp>
      <p:sp>
        <p:nvSpPr>
          <p:cNvPr id="6"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7" name="Slide Number Placeholder 5"/>
          <p:cNvSpPr>
            <a:spLocks noGrp="1"/>
          </p:cNvSpPr>
          <p:nvPr>
            <p:ph type="sldNum" sz="quarter" idx="12"/>
          </p:nvPr>
        </p:nvSpPr>
        <p:spPr/>
        <p:txBody>
          <a:bodyPr/>
          <a:lstStyle>
            <a:lvl1pPr>
              <a:defRPr/>
            </a:lvl1pPr>
          </a:lstStyle>
          <a:p>
            <a:pPr>
              <a:defRPr/>
            </a:pPr>
            <a:fld id="{53CAF2BA-A256-4E33-B540-73D91988FBB3}" type="slidenum">
              <a:rPr lang="en-US" altLang="zh-CN"/>
              <a:pPr>
                <a:defRPr/>
              </a:pPr>
              <a:t>‹#›</a:t>
            </a:fld>
            <a:endParaRPr/>
          </a:p>
        </p:txBody>
      </p:sp>
    </p:spTree>
    <p:extLst>
      <p:ext uri="{BB962C8B-B14F-4D97-AF65-F5344CB8AC3E}">
        <p14:creationId xmlns:p14="http://schemas.microsoft.com/office/powerpoint/2010/main" val="1925282417"/>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pPr>
              <a:defRPr/>
            </a:pPr>
            <a:fld id="{5BEF053B-B3B7-4A29-AB66-B34F32CFF214}"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672D09F4-ACD4-48A6-B20F-8D2F58E1CA81}" type="slidenum">
              <a:rPr lang="en-US" altLang="zh-CN"/>
              <a:pPr>
                <a:defRPr/>
              </a:pPr>
              <a:t>‹#›</a:t>
            </a:fld>
            <a:endParaRPr/>
          </a:p>
        </p:txBody>
      </p:sp>
    </p:spTree>
    <p:extLst>
      <p:ext uri="{BB962C8B-B14F-4D97-AF65-F5344CB8AC3E}">
        <p14:creationId xmlns:p14="http://schemas.microsoft.com/office/powerpoint/2010/main" val="557702638"/>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0"/>
            <a:ext cx="2057400" cy="5211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914400"/>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pPr>
              <a:defRPr/>
            </a:pPr>
            <a:fld id="{D7BFC919-4348-4A96-A148-A1BEF0678DA3}" type="datetimeFigureOut">
              <a:rPr lang="zh-CN" altLang="en-US"/>
              <a:pPr>
                <a:defRPr/>
              </a:pPr>
              <a:t>2023/10/24</a:t>
            </a:fld>
            <a:endParaRPr/>
          </a:p>
        </p:txBody>
      </p:sp>
      <p:sp>
        <p:nvSpPr>
          <p:cNvPr id="5" name="Footer Placeholder 4"/>
          <p:cNvSpPr>
            <a:spLocks noGrp="1"/>
          </p:cNvSpPr>
          <p:nvPr>
            <p:ph type="ftr" sz="quarter" idx="11"/>
          </p:nvPr>
        </p:nvSpPr>
        <p:spPr/>
        <p:txBody>
          <a:bodyPr/>
          <a:lstStyle>
            <a:lvl1pPr>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12"/>
          </p:nvPr>
        </p:nvSpPr>
        <p:spPr/>
        <p:txBody>
          <a:bodyPr/>
          <a:lstStyle>
            <a:lvl1pPr>
              <a:defRPr/>
            </a:lvl1pPr>
          </a:lstStyle>
          <a:p>
            <a:pPr>
              <a:defRPr/>
            </a:pPr>
            <a:fld id="{45154DA6-AA05-43F7-9103-84753A89FDEF}" type="slidenum">
              <a:rPr lang="en-US" altLang="zh-CN"/>
              <a:pPr>
                <a:defRPr/>
              </a:pPr>
              <a:t>‹#›</a:t>
            </a:fld>
            <a:endParaRPr/>
          </a:p>
        </p:txBody>
      </p:sp>
    </p:spTree>
    <p:extLst>
      <p:ext uri="{BB962C8B-B14F-4D97-AF65-F5344CB8AC3E}">
        <p14:creationId xmlns:p14="http://schemas.microsoft.com/office/powerpoint/2010/main" val="145691787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375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934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45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2160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23122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5334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b="1">
                <a:solidFill>
                  <a:srgbClr val="800000"/>
                </a:solidFill>
              </a:rPr>
              <a:t>单击此处编辑母版标题样式</a:t>
            </a:r>
          </a:p>
        </p:txBody>
      </p:sp>
      <p:sp>
        <p:nvSpPr>
          <p:cNvPr id="1027" name="Rectangle 3"/>
          <p:cNvSpPr>
            <a:spLocks noChangeArrowheads="1"/>
          </p:cNvSpPr>
          <p:nvPr userDrawn="1"/>
        </p:nvSpPr>
        <p:spPr bwMode="auto">
          <a:xfrm>
            <a:off x="457200" y="25146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287338">
              <a:spcBef>
                <a:spcPct val="20000"/>
              </a:spcBef>
              <a:buFontTx/>
              <a:buChar char="•"/>
            </a:pPr>
            <a:r>
              <a:rPr lang="zh-CN" altLang="en-US" sz="2800" b="1"/>
              <a:t>单击此处编辑母版副标题样式</a:t>
            </a:r>
          </a:p>
        </p:txBody>
      </p:sp>
    </p:spTree>
  </p:cSld>
  <p:clrMap bg1="lt1" tx1="dk1" bg2="lt2" tx2="dk2" accent1="accent1" accent2="accent2" accent3="accent3" accent4="accent4" accent5="accent5" accent6="accent6" hlink="hlink" folHlink="folHlink"/>
  <p:sldLayoutIdLst>
    <p:sldLayoutId id="2147483765"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914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Text Placeholder 2"/>
          <p:cNvSpPr>
            <a:spLocks noGrp="1"/>
          </p:cNvSpPr>
          <p:nvPr>
            <p:ph type="body" idx="1"/>
          </p:nvPr>
        </p:nvSpPr>
        <p:spPr bwMode="auto">
          <a:xfrm>
            <a:off x="457200" y="18288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39AEF96A-A62A-4B04-B22A-940DF29690BD}" type="datetimeFigureOut">
              <a:rPr lang="zh-CN" altLang="en-US"/>
              <a:pPr>
                <a:defRPr/>
              </a:pPr>
              <a:t>2023/10/24</a:t>
            </a:fld>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48E7B585-3770-412F-828F-C5D467D5C568}" type="slidenum">
              <a:rPr lang="en-US" altLang="zh-CN"/>
              <a:pPr>
                <a:defRPr/>
              </a:pPr>
              <a:t>‹#›</a:t>
            </a:fld>
            <a:endParaRPr/>
          </a:p>
        </p:txBody>
      </p:sp>
      <p:pic>
        <p:nvPicPr>
          <p:cNvPr id="2055" name="Picture 6"/>
          <p:cNvPicPr>
            <a:picLocks noChangeAspect="1"/>
          </p:cNvPicPr>
          <p:nvPr/>
        </p:nvPicPr>
        <p:blipFill>
          <a:blip r:embed="rId13">
            <a:extLst>
              <a:ext uri="{28A0092B-C50C-407E-A947-70E740481C1C}">
                <a14:useLocalDpi xmlns:a14="http://schemas.microsoft.com/office/drawing/2010/main" val="0"/>
              </a:ext>
            </a:extLst>
          </a:blip>
          <a:srcRect l="-143"/>
          <a:stretch>
            <a:fillRect/>
          </a:stretch>
        </p:blipFill>
        <p:spPr bwMode="auto">
          <a:xfrm>
            <a:off x="-12700" y="0"/>
            <a:ext cx="91567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spd="slow">
    <p:fade/>
  </p:transition>
  <p:hf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华文新魏" pitchFamily="2" charset="-122"/>
          <a:ea typeface="宋体" pitchFamily="2" charset="-122"/>
        </a:defRPr>
      </a:lvl2pPr>
      <a:lvl3pPr algn="l" rtl="0" eaLnBrk="0" fontAlgn="base" hangingPunct="0">
        <a:spcBef>
          <a:spcPct val="0"/>
        </a:spcBef>
        <a:spcAft>
          <a:spcPct val="0"/>
        </a:spcAft>
        <a:defRPr sz="3200" b="1">
          <a:solidFill>
            <a:schemeClr val="tx1"/>
          </a:solidFill>
          <a:latin typeface="华文新魏" pitchFamily="2" charset="-122"/>
          <a:ea typeface="宋体" pitchFamily="2" charset="-122"/>
        </a:defRPr>
      </a:lvl3pPr>
      <a:lvl4pPr algn="l" rtl="0" eaLnBrk="0" fontAlgn="base" hangingPunct="0">
        <a:spcBef>
          <a:spcPct val="0"/>
        </a:spcBef>
        <a:spcAft>
          <a:spcPct val="0"/>
        </a:spcAft>
        <a:defRPr sz="3200" b="1">
          <a:solidFill>
            <a:schemeClr val="tx1"/>
          </a:solidFill>
          <a:latin typeface="华文新魏" pitchFamily="2" charset="-122"/>
          <a:ea typeface="宋体" pitchFamily="2" charset="-122"/>
        </a:defRPr>
      </a:lvl4pPr>
      <a:lvl5pPr algn="l" rtl="0" eaLnBrk="0" fontAlgn="base" hangingPunct="0">
        <a:spcBef>
          <a:spcPct val="0"/>
        </a:spcBef>
        <a:spcAft>
          <a:spcPct val="0"/>
        </a:spcAft>
        <a:defRPr sz="3200" b="1">
          <a:solidFill>
            <a:schemeClr val="tx1"/>
          </a:solidFill>
          <a:latin typeface="华文新魏" pitchFamily="2" charset="-122"/>
          <a:ea typeface="宋体" pitchFamily="2" charset="-122"/>
        </a:defRPr>
      </a:lvl5pPr>
      <a:lvl6pPr marL="457200" algn="l" rtl="0" fontAlgn="base">
        <a:spcBef>
          <a:spcPct val="0"/>
        </a:spcBef>
        <a:spcAft>
          <a:spcPct val="0"/>
        </a:spcAft>
        <a:defRPr sz="3200" b="1">
          <a:solidFill>
            <a:schemeClr val="tx1"/>
          </a:solidFill>
          <a:latin typeface="华文新魏" pitchFamily="2" charset="-122"/>
          <a:ea typeface="宋体" pitchFamily="2" charset="-122"/>
        </a:defRPr>
      </a:lvl6pPr>
      <a:lvl7pPr marL="914400" algn="l" rtl="0" fontAlgn="base">
        <a:spcBef>
          <a:spcPct val="0"/>
        </a:spcBef>
        <a:spcAft>
          <a:spcPct val="0"/>
        </a:spcAft>
        <a:defRPr sz="3200" b="1">
          <a:solidFill>
            <a:schemeClr val="tx1"/>
          </a:solidFill>
          <a:latin typeface="华文新魏" pitchFamily="2" charset="-122"/>
          <a:ea typeface="宋体" pitchFamily="2" charset="-122"/>
        </a:defRPr>
      </a:lvl7pPr>
      <a:lvl8pPr marL="1371600" algn="l" rtl="0" fontAlgn="base">
        <a:spcBef>
          <a:spcPct val="0"/>
        </a:spcBef>
        <a:spcAft>
          <a:spcPct val="0"/>
        </a:spcAft>
        <a:defRPr sz="3200" b="1">
          <a:solidFill>
            <a:schemeClr val="tx1"/>
          </a:solidFill>
          <a:latin typeface="华文新魏" pitchFamily="2" charset="-122"/>
          <a:ea typeface="宋体" pitchFamily="2" charset="-122"/>
        </a:defRPr>
      </a:lvl8pPr>
      <a:lvl9pPr marL="1828800" algn="l" rtl="0" fontAlgn="base">
        <a:spcBef>
          <a:spcPct val="0"/>
        </a:spcBef>
        <a:spcAft>
          <a:spcPct val="0"/>
        </a:spcAft>
        <a:defRPr sz="3200" b="1">
          <a:solidFill>
            <a:schemeClr val="tx1"/>
          </a:solidFill>
          <a:latin typeface="华文新魏" pitchFamily="2" charset="-122"/>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b="1">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b="1">
          <a:solidFill>
            <a:schemeClr val="tx1"/>
          </a:solidFill>
          <a:latin typeface="+mn-lt"/>
          <a:ea typeface="+mn-ea"/>
        </a:defRPr>
      </a:lvl5pPr>
      <a:lvl6pPr marL="2514600" indent="-228600" algn="l" rtl="0" fontAlgn="base">
        <a:spcBef>
          <a:spcPct val="20000"/>
        </a:spcBef>
        <a:spcAft>
          <a:spcPct val="0"/>
        </a:spcAft>
        <a:buFont typeface="Arial" charset="0"/>
        <a:buChar char="»"/>
        <a:defRPr b="1">
          <a:solidFill>
            <a:schemeClr val="tx1"/>
          </a:solidFill>
          <a:latin typeface="+mn-lt"/>
          <a:ea typeface="+mn-ea"/>
        </a:defRPr>
      </a:lvl6pPr>
      <a:lvl7pPr marL="2971800" indent="-228600" algn="l" rtl="0" fontAlgn="base">
        <a:spcBef>
          <a:spcPct val="20000"/>
        </a:spcBef>
        <a:spcAft>
          <a:spcPct val="0"/>
        </a:spcAft>
        <a:buFont typeface="Arial" charset="0"/>
        <a:buChar char="»"/>
        <a:defRPr b="1">
          <a:solidFill>
            <a:schemeClr val="tx1"/>
          </a:solidFill>
          <a:latin typeface="+mn-lt"/>
          <a:ea typeface="+mn-ea"/>
        </a:defRPr>
      </a:lvl7pPr>
      <a:lvl8pPr marL="3429000" indent="-228600" algn="l" rtl="0" fontAlgn="base">
        <a:spcBef>
          <a:spcPct val="20000"/>
        </a:spcBef>
        <a:spcAft>
          <a:spcPct val="0"/>
        </a:spcAft>
        <a:buFont typeface="Arial" charset="0"/>
        <a:buChar char="»"/>
        <a:defRPr b="1">
          <a:solidFill>
            <a:schemeClr val="tx1"/>
          </a:solidFill>
          <a:latin typeface="+mn-lt"/>
          <a:ea typeface="+mn-ea"/>
        </a:defRPr>
      </a:lvl8pPr>
      <a:lvl9pPr marL="3886200" indent="-228600" algn="l" rtl="0" fontAlgn="base">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6"/>
          <p:cNvPicPr>
            <a:picLocks noChangeAspect="1"/>
          </p:cNvPicPr>
          <p:nvPr/>
        </p:nvPicPr>
        <p:blipFill>
          <a:blip r:embed="rId13">
            <a:extLst>
              <a:ext uri="{28A0092B-C50C-407E-A947-70E740481C1C}">
                <a14:useLocalDpi xmlns:a14="http://schemas.microsoft.com/office/drawing/2010/main" val="0"/>
              </a:ext>
            </a:extLst>
          </a:blip>
          <a:srcRect l="-143"/>
          <a:stretch>
            <a:fillRect/>
          </a:stretch>
        </p:blipFill>
        <p:spPr bwMode="auto">
          <a:xfrm>
            <a:off x="-12700" y="0"/>
            <a:ext cx="91567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57200" y="914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6" name="Text Placeholder 2"/>
          <p:cNvSpPr>
            <a:spLocks noGrp="1"/>
          </p:cNvSpPr>
          <p:nvPr>
            <p:ph type="body" idx="1"/>
          </p:nvPr>
        </p:nvSpPr>
        <p:spPr bwMode="auto">
          <a:xfrm>
            <a:off x="457200" y="18288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4"/>
          <p:cNvSpPr>
            <a:spLocks noGrp="1"/>
          </p:cNvSpPr>
          <p:nvPr>
            <p:ph type="dt" sz="half" idx="2"/>
          </p:nvPr>
        </p:nvSpPr>
        <p:spPr>
          <a:xfrm>
            <a:off x="1371600" y="6248400"/>
            <a:ext cx="1905000" cy="457200"/>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ea typeface="+mn-ea"/>
              </a:defRPr>
            </a:lvl1pPr>
          </a:lstStyle>
          <a:p>
            <a:pPr>
              <a:defRPr/>
            </a:pPr>
            <a:endParaRPr lang="en-US" altLang="zh-CN"/>
          </a:p>
        </p:txBody>
      </p:sp>
      <p:sp>
        <p:nvSpPr>
          <p:cNvPr id="9" name="页脚占位符 5"/>
          <p:cNvSpPr>
            <a:spLocks noGrp="1"/>
          </p:cNvSpPr>
          <p:nvPr>
            <p:ph type="ftr" sz="quarter" idx="3"/>
          </p:nvPr>
        </p:nvSpPr>
        <p:spPr>
          <a:xfrm>
            <a:off x="3556000" y="6248400"/>
            <a:ext cx="2895600" cy="4572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ltLang="zh-CN"/>
          </a:p>
        </p:txBody>
      </p:sp>
      <p:sp>
        <p:nvSpPr>
          <p:cNvPr id="10" name="灯片编号占位符 6"/>
          <p:cNvSpPr>
            <a:spLocks noGrp="1"/>
          </p:cNvSpPr>
          <p:nvPr>
            <p:ph type="sldNum" sz="quarter" idx="4"/>
          </p:nvPr>
        </p:nvSpPr>
        <p:spPr>
          <a:xfrm>
            <a:off x="6718300" y="6248400"/>
            <a:ext cx="1905000" cy="45720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BBA4B347-6943-47F5-A134-F6D69250358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ransition spd="slow">
    <p:fade/>
  </p:transition>
  <p:hf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华文新魏" pitchFamily="2" charset="-122"/>
          <a:ea typeface="宋体" pitchFamily="2" charset="-122"/>
        </a:defRPr>
      </a:lvl2pPr>
      <a:lvl3pPr algn="l" rtl="0" eaLnBrk="0" fontAlgn="base" hangingPunct="0">
        <a:spcBef>
          <a:spcPct val="0"/>
        </a:spcBef>
        <a:spcAft>
          <a:spcPct val="0"/>
        </a:spcAft>
        <a:defRPr sz="3200" b="1">
          <a:solidFill>
            <a:schemeClr val="tx1"/>
          </a:solidFill>
          <a:latin typeface="华文新魏" pitchFamily="2" charset="-122"/>
          <a:ea typeface="宋体" pitchFamily="2" charset="-122"/>
        </a:defRPr>
      </a:lvl3pPr>
      <a:lvl4pPr algn="l" rtl="0" eaLnBrk="0" fontAlgn="base" hangingPunct="0">
        <a:spcBef>
          <a:spcPct val="0"/>
        </a:spcBef>
        <a:spcAft>
          <a:spcPct val="0"/>
        </a:spcAft>
        <a:defRPr sz="3200" b="1">
          <a:solidFill>
            <a:schemeClr val="tx1"/>
          </a:solidFill>
          <a:latin typeface="华文新魏" pitchFamily="2" charset="-122"/>
          <a:ea typeface="宋体" pitchFamily="2" charset="-122"/>
        </a:defRPr>
      </a:lvl4pPr>
      <a:lvl5pPr algn="l" rtl="0" eaLnBrk="0" fontAlgn="base" hangingPunct="0">
        <a:spcBef>
          <a:spcPct val="0"/>
        </a:spcBef>
        <a:spcAft>
          <a:spcPct val="0"/>
        </a:spcAft>
        <a:defRPr sz="3200" b="1">
          <a:solidFill>
            <a:schemeClr val="tx1"/>
          </a:solidFill>
          <a:latin typeface="华文新魏" pitchFamily="2" charset="-122"/>
          <a:ea typeface="宋体" pitchFamily="2" charset="-122"/>
        </a:defRPr>
      </a:lvl5pPr>
      <a:lvl6pPr marL="457200" algn="l" rtl="0" fontAlgn="base">
        <a:spcBef>
          <a:spcPct val="0"/>
        </a:spcBef>
        <a:spcAft>
          <a:spcPct val="0"/>
        </a:spcAft>
        <a:defRPr sz="3200" b="1">
          <a:solidFill>
            <a:schemeClr val="tx1"/>
          </a:solidFill>
          <a:latin typeface="华文新魏" pitchFamily="2" charset="-122"/>
          <a:ea typeface="宋体" pitchFamily="2" charset="-122"/>
        </a:defRPr>
      </a:lvl6pPr>
      <a:lvl7pPr marL="914400" algn="l" rtl="0" fontAlgn="base">
        <a:spcBef>
          <a:spcPct val="0"/>
        </a:spcBef>
        <a:spcAft>
          <a:spcPct val="0"/>
        </a:spcAft>
        <a:defRPr sz="3200" b="1">
          <a:solidFill>
            <a:schemeClr val="tx1"/>
          </a:solidFill>
          <a:latin typeface="华文新魏" pitchFamily="2" charset="-122"/>
          <a:ea typeface="宋体" pitchFamily="2" charset="-122"/>
        </a:defRPr>
      </a:lvl7pPr>
      <a:lvl8pPr marL="1371600" algn="l" rtl="0" fontAlgn="base">
        <a:spcBef>
          <a:spcPct val="0"/>
        </a:spcBef>
        <a:spcAft>
          <a:spcPct val="0"/>
        </a:spcAft>
        <a:defRPr sz="3200" b="1">
          <a:solidFill>
            <a:schemeClr val="tx1"/>
          </a:solidFill>
          <a:latin typeface="华文新魏" pitchFamily="2" charset="-122"/>
          <a:ea typeface="宋体" pitchFamily="2" charset="-122"/>
        </a:defRPr>
      </a:lvl8pPr>
      <a:lvl9pPr marL="1828800" algn="l" rtl="0" fontAlgn="base">
        <a:spcBef>
          <a:spcPct val="0"/>
        </a:spcBef>
        <a:spcAft>
          <a:spcPct val="0"/>
        </a:spcAft>
        <a:defRPr sz="3200" b="1">
          <a:solidFill>
            <a:schemeClr val="tx1"/>
          </a:solidFill>
          <a:latin typeface="华文新魏" pitchFamily="2" charset="-122"/>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b="1">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b="1">
          <a:solidFill>
            <a:schemeClr val="tx1"/>
          </a:solidFill>
          <a:latin typeface="+mn-lt"/>
          <a:ea typeface="+mn-ea"/>
        </a:defRPr>
      </a:lvl5pPr>
      <a:lvl6pPr marL="2514600" indent="-228600" algn="l" rtl="0" fontAlgn="base">
        <a:spcBef>
          <a:spcPct val="20000"/>
        </a:spcBef>
        <a:spcAft>
          <a:spcPct val="0"/>
        </a:spcAft>
        <a:buFont typeface="Arial" charset="0"/>
        <a:buChar char="»"/>
        <a:defRPr b="1">
          <a:solidFill>
            <a:schemeClr val="tx1"/>
          </a:solidFill>
          <a:latin typeface="+mn-lt"/>
          <a:ea typeface="+mn-ea"/>
        </a:defRPr>
      </a:lvl6pPr>
      <a:lvl7pPr marL="2971800" indent="-228600" algn="l" rtl="0" fontAlgn="base">
        <a:spcBef>
          <a:spcPct val="20000"/>
        </a:spcBef>
        <a:spcAft>
          <a:spcPct val="0"/>
        </a:spcAft>
        <a:buFont typeface="Arial" charset="0"/>
        <a:buChar char="»"/>
        <a:defRPr b="1">
          <a:solidFill>
            <a:schemeClr val="tx1"/>
          </a:solidFill>
          <a:latin typeface="+mn-lt"/>
          <a:ea typeface="+mn-ea"/>
        </a:defRPr>
      </a:lvl7pPr>
      <a:lvl8pPr marL="3429000" indent="-228600" algn="l" rtl="0" fontAlgn="base">
        <a:spcBef>
          <a:spcPct val="20000"/>
        </a:spcBef>
        <a:spcAft>
          <a:spcPct val="0"/>
        </a:spcAft>
        <a:buFont typeface="Arial" charset="0"/>
        <a:buChar char="»"/>
        <a:defRPr b="1">
          <a:solidFill>
            <a:schemeClr val="tx1"/>
          </a:solidFill>
          <a:latin typeface="+mn-lt"/>
          <a:ea typeface="+mn-ea"/>
        </a:defRPr>
      </a:lvl8pPr>
      <a:lvl9pPr marL="3886200" indent="-228600" algn="l" rtl="0" fontAlgn="base">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914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Text Placeholder 2"/>
          <p:cNvSpPr>
            <a:spLocks noGrp="1"/>
          </p:cNvSpPr>
          <p:nvPr>
            <p:ph type="body" idx="1"/>
          </p:nvPr>
        </p:nvSpPr>
        <p:spPr bwMode="auto">
          <a:xfrm>
            <a:off x="457200" y="18288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E8EE139F-4907-4AFA-B1DE-A7E752A5B778}" type="datetimeFigureOut">
              <a:rPr lang="zh-CN" altLang="en-US"/>
              <a:pPr>
                <a:defRPr/>
              </a:pPr>
              <a:t>2023/10/24</a:t>
            </a:fld>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r>
              <a:rPr altLang="en-US"/>
              <a:t>软件工程</a:t>
            </a:r>
            <a:r>
              <a:rPr lang="en-US" altLang="zh-CN"/>
              <a:t>——</a:t>
            </a:r>
            <a:r>
              <a:rPr altLang="en-US"/>
              <a:t>第三章 需求分析</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CFC6BB19-66B2-41BA-86F9-B4725A607F76}" type="slidenum">
              <a:rPr lang="en-US" altLang="zh-CN"/>
              <a:pPr>
                <a:defRPr/>
              </a:pPr>
              <a:t>‹#›</a:t>
            </a:fld>
            <a:endParaRPr/>
          </a:p>
        </p:txBody>
      </p:sp>
      <p:pic>
        <p:nvPicPr>
          <p:cNvPr id="4103" name="Picture 6"/>
          <p:cNvPicPr>
            <a:picLocks noChangeAspect="1"/>
          </p:cNvPicPr>
          <p:nvPr/>
        </p:nvPicPr>
        <p:blipFill>
          <a:blip r:embed="rId13">
            <a:extLst>
              <a:ext uri="{28A0092B-C50C-407E-A947-70E740481C1C}">
                <a14:useLocalDpi xmlns:a14="http://schemas.microsoft.com/office/drawing/2010/main" val="0"/>
              </a:ext>
            </a:extLst>
          </a:blip>
          <a:srcRect l="-143"/>
          <a:stretch>
            <a:fillRect/>
          </a:stretch>
        </p:blipFill>
        <p:spPr bwMode="auto">
          <a:xfrm>
            <a:off x="-12700" y="0"/>
            <a:ext cx="91567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spd="slow">
    <p:fade/>
  </p:transition>
  <p:hf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华文新魏" pitchFamily="2" charset="-122"/>
          <a:ea typeface="华文新魏" pitchFamily="2" charset="-122"/>
        </a:defRPr>
      </a:lvl2pPr>
      <a:lvl3pPr algn="l" rtl="0" eaLnBrk="0" fontAlgn="base" hangingPunct="0">
        <a:spcBef>
          <a:spcPct val="0"/>
        </a:spcBef>
        <a:spcAft>
          <a:spcPct val="0"/>
        </a:spcAft>
        <a:defRPr sz="3200" b="1">
          <a:solidFill>
            <a:schemeClr val="tx1"/>
          </a:solidFill>
          <a:latin typeface="华文新魏" pitchFamily="2" charset="-122"/>
          <a:ea typeface="华文新魏" pitchFamily="2" charset="-122"/>
        </a:defRPr>
      </a:lvl3pPr>
      <a:lvl4pPr algn="l" rtl="0" eaLnBrk="0" fontAlgn="base" hangingPunct="0">
        <a:spcBef>
          <a:spcPct val="0"/>
        </a:spcBef>
        <a:spcAft>
          <a:spcPct val="0"/>
        </a:spcAft>
        <a:defRPr sz="3200" b="1">
          <a:solidFill>
            <a:schemeClr val="tx1"/>
          </a:solidFill>
          <a:latin typeface="华文新魏" pitchFamily="2" charset="-122"/>
          <a:ea typeface="华文新魏" pitchFamily="2" charset="-122"/>
        </a:defRPr>
      </a:lvl4pPr>
      <a:lvl5pPr algn="l" rtl="0" eaLnBrk="0" fontAlgn="base" hangingPunct="0">
        <a:spcBef>
          <a:spcPct val="0"/>
        </a:spcBef>
        <a:spcAft>
          <a:spcPct val="0"/>
        </a:spcAft>
        <a:defRPr sz="3200" b="1">
          <a:solidFill>
            <a:schemeClr val="tx1"/>
          </a:solidFill>
          <a:latin typeface="华文新魏" pitchFamily="2" charset="-122"/>
          <a:ea typeface="华文新魏" pitchFamily="2" charset="-122"/>
        </a:defRPr>
      </a:lvl5pPr>
      <a:lvl6pPr marL="457200" algn="l" rtl="0" eaLnBrk="0" fontAlgn="base" hangingPunct="0">
        <a:spcBef>
          <a:spcPct val="0"/>
        </a:spcBef>
        <a:spcAft>
          <a:spcPct val="0"/>
        </a:spcAft>
        <a:defRPr sz="3200" b="1">
          <a:solidFill>
            <a:schemeClr val="tx1"/>
          </a:solidFill>
          <a:latin typeface="华文新魏" pitchFamily="2" charset="-122"/>
          <a:ea typeface="华文新魏" pitchFamily="2" charset="-122"/>
        </a:defRPr>
      </a:lvl6pPr>
      <a:lvl7pPr marL="914400" algn="l" rtl="0" eaLnBrk="0" fontAlgn="base" hangingPunct="0">
        <a:spcBef>
          <a:spcPct val="0"/>
        </a:spcBef>
        <a:spcAft>
          <a:spcPct val="0"/>
        </a:spcAft>
        <a:defRPr sz="3200" b="1">
          <a:solidFill>
            <a:schemeClr val="tx1"/>
          </a:solidFill>
          <a:latin typeface="华文新魏" pitchFamily="2" charset="-122"/>
          <a:ea typeface="华文新魏" pitchFamily="2" charset="-122"/>
        </a:defRPr>
      </a:lvl7pPr>
      <a:lvl8pPr marL="1371600" algn="l" rtl="0" eaLnBrk="0" fontAlgn="base" hangingPunct="0">
        <a:spcBef>
          <a:spcPct val="0"/>
        </a:spcBef>
        <a:spcAft>
          <a:spcPct val="0"/>
        </a:spcAft>
        <a:defRPr sz="3200" b="1">
          <a:solidFill>
            <a:schemeClr val="tx1"/>
          </a:solidFill>
          <a:latin typeface="华文新魏" pitchFamily="2" charset="-122"/>
          <a:ea typeface="华文新魏" pitchFamily="2" charset="-122"/>
        </a:defRPr>
      </a:lvl8pPr>
      <a:lvl9pPr marL="1828800" algn="l" rtl="0" eaLnBrk="0" fontAlgn="base" hangingPunct="0">
        <a:spcBef>
          <a:spcPct val="0"/>
        </a:spcBef>
        <a:spcAft>
          <a:spcPct val="0"/>
        </a:spcAft>
        <a:defRPr sz="3200" b="1">
          <a:solidFill>
            <a:schemeClr val="tx1"/>
          </a:solidFill>
          <a:latin typeface="华文新魏" pitchFamily="2" charset="-122"/>
          <a:ea typeface="华文新魏" pitchFamily="2" charset="-122"/>
        </a:defRPr>
      </a:lvl9pPr>
    </p:titleStyle>
    <p:bodyStyle>
      <a:lvl1pPr marL="342900" indent="-342900" algn="l" rtl="0" eaLnBrk="0" fontAlgn="base" hangingPunct="0">
        <a:spcBef>
          <a:spcPct val="20000"/>
        </a:spcBef>
        <a:spcAft>
          <a:spcPct val="0"/>
        </a:spcAft>
        <a:buFont typeface="Arial" charset="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b="1">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bwMode="auto">
          <a:xfrm>
            <a:off x="533400" y="533400"/>
            <a:ext cx="8001000" cy="129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anchor="ctr"/>
          <a:lstStyle/>
          <a:p>
            <a:pPr algn="ctr" eaLnBrk="1" hangingPunct="1">
              <a:lnSpc>
                <a:spcPct val="150000"/>
              </a:lnSpc>
              <a:spcBef>
                <a:spcPct val="50000"/>
              </a:spcBef>
            </a:pPr>
            <a:r>
              <a:rPr lang="zh-CN" altLang="en-US" sz="3000">
                <a:latin typeface="Arial" charset="0"/>
                <a:ea typeface="黑体" pitchFamily="2" charset="-122"/>
              </a:rPr>
              <a:t>第</a:t>
            </a:r>
            <a:r>
              <a:rPr lang="en-US" altLang="zh-CN" sz="3000">
                <a:latin typeface="Arial" charset="0"/>
                <a:ea typeface="黑体" pitchFamily="2" charset="-122"/>
              </a:rPr>
              <a:t>3</a:t>
            </a:r>
            <a:r>
              <a:rPr lang="zh-CN" altLang="en-US" sz="3000">
                <a:latin typeface="Arial" charset="0"/>
                <a:ea typeface="黑体" pitchFamily="2" charset="-122"/>
              </a:rPr>
              <a:t>章  需求分析</a:t>
            </a:r>
          </a:p>
        </p:txBody>
      </p:sp>
      <p:sp>
        <p:nvSpPr>
          <p:cNvPr id="10243" name="Rectangle 3"/>
          <p:cNvSpPr>
            <a:spLocks noGrp="1" noChangeArrowheads="1"/>
          </p:cNvSpPr>
          <p:nvPr>
            <p:ph type="subTitle" idx="4294967295"/>
          </p:nvPr>
        </p:nvSpPr>
        <p:spPr bwMode="auto">
          <a:xfrm>
            <a:off x="685800" y="1905000"/>
            <a:ext cx="7543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eaLnBrk="1" hangingPunct="1">
              <a:lnSpc>
                <a:spcPct val="90000"/>
              </a:lnSpc>
              <a:buFontTx/>
              <a:buNone/>
            </a:pPr>
            <a:r>
              <a:rPr lang="en-US" altLang="zh-CN" sz="3000" b="0">
                <a:latin typeface="华文中宋" pitchFamily="2" charset="-122"/>
                <a:ea typeface="华文中宋" pitchFamily="2" charset="-122"/>
              </a:rPr>
              <a:t>3.1  </a:t>
            </a:r>
            <a:r>
              <a:rPr lang="zh-CN" altLang="zh-CN" sz="3000" b="0">
                <a:latin typeface="华文中宋" pitchFamily="2" charset="-122"/>
                <a:ea typeface="华文中宋" pitchFamily="2" charset="-122"/>
              </a:rPr>
              <a:t>需求分析的任务</a:t>
            </a:r>
            <a:endParaRPr lang="en-US" altLang="zh-CN" sz="3000" b="0">
              <a:latin typeface="华文中宋" pitchFamily="2" charset="-122"/>
              <a:ea typeface="华文中宋" pitchFamily="2" charset="-122"/>
            </a:endParaRPr>
          </a:p>
          <a:p>
            <a:pPr marL="287338" indent="-287338" eaLnBrk="1" hangingPunct="1">
              <a:lnSpc>
                <a:spcPct val="90000"/>
              </a:lnSpc>
              <a:buFontTx/>
              <a:buNone/>
            </a:pPr>
            <a:r>
              <a:rPr lang="en-US" altLang="zh-CN" sz="3000" b="0">
                <a:latin typeface="华文中宋" pitchFamily="2" charset="-122"/>
                <a:ea typeface="华文中宋" pitchFamily="2" charset="-122"/>
              </a:rPr>
              <a:t>3.2  </a:t>
            </a:r>
            <a:r>
              <a:rPr lang="zh-CN" altLang="en-US" sz="3000" b="0">
                <a:latin typeface="华文中宋" pitchFamily="2" charset="-122"/>
                <a:ea typeface="华文中宋" pitchFamily="2" charset="-122"/>
              </a:rPr>
              <a:t>获取需求的方法（与用户沟通）</a:t>
            </a:r>
            <a:endParaRPr lang="en-US" altLang="zh-CN" sz="3000" b="0">
              <a:latin typeface="华文中宋" pitchFamily="2" charset="-122"/>
              <a:ea typeface="华文中宋" pitchFamily="2" charset="-122"/>
            </a:endParaRPr>
          </a:p>
          <a:p>
            <a:pPr marL="287338" indent="-287338" eaLnBrk="1" hangingPunct="1">
              <a:lnSpc>
                <a:spcPct val="90000"/>
              </a:lnSpc>
              <a:buFontTx/>
              <a:buNone/>
            </a:pPr>
            <a:r>
              <a:rPr lang="en-US" altLang="zh-CN" sz="3000" b="0">
                <a:latin typeface="华文中宋" pitchFamily="2" charset="-122"/>
                <a:ea typeface="华文中宋" pitchFamily="2" charset="-122"/>
              </a:rPr>
              <a:t>3.3  </a:t>
            </a:r>
            <a:r>
              <a:rPr lang="zh-CN" altLang="en-US" sz="3000" b="0">
                <a:latin typeface="华文中宋" pitchFamily="2" charset="-122"/>
                <a:ea typeface="华文中宋" pitchFamily="2" charset="-122"/>
              </a:rPr>
              <a:t>分析建模</a:t>
            </a:r>
          </a:p>
          <a:p>
            <a:pPr marL="287338" indent="-287338" eaLnBrk="1" hangingPunct="1">
              <a:lnSpc>
                <a:spcPct val="90000"/>
              </a:lnSpc>
              <a:buFontTx/>
              <a:buNone/>
            </a:pPr>
            <a:r>
              <a:rPr lang="en-US" altLang="zh-CN" sz="3000" b="0">
                <a:latin typeface="华文中宋" pitchFamily="2" charset="-122"/>
                <a:ea typeface="华文中宋" pitchFamily="2" charset="-122"/>
              </a:rPr>
              <a:t>3.4  </a:t>
            </a:r>
            <a:r>
              <a:rPr lang="zh-CN" altLang="en-US" sz="3000" b="0">
                <a:latin typeface="华文中宋" pitchFamily="2" charset="-122"/>
                <a:ea typeface="华文中宋" pitchFamily="2" charset="-122"/>
              </a:rPr>
              <a:t>实体</a:t>
            </a:r>
            <a:r>
              <a:rPr lang="en-US" altLang="zh-CN" sz="3000" b="0">
                <a:latin typeface="华文中宋" pitchFamily="2" charset="-122"/>
                <a:ea typeface="华文中宋" pitchFamily="2" charset="-122"/>
              </a:rPr>
              <a:t>-</a:t>
            </a:r>
            <a:r>
              <a:rPr lang="zh-CN" altLang="en-US" sz="3000" b="0">
                <a:latin typeface="华文中宋" pitchFamily="2" charset="-122"/>
                <a:ea typeface="华文中宋" pitchFamily="2" charset="-122"/>
              </a:rPr>
              <a:t>联系图</a:t>
            </a:r>
          </a:p>
          <a:p>
            <a:pPr marL="287338" indent="-287338" eaLnBrk="1" hangingPunct="1">
              <a:lnSpc>
                <a:spcPct val="90000"/>
              </a:lnSpc>
              <a:buFontTx/>
              <a:buNone/>
            </a:pPr>
            <a:r>
              <a:rPr lang="en-US" altLang="zh-CN" sz="3000" b="0">
                <a:latin typeface="华文中宋" pitchFamily="2" charset="-122"/>
                <a:ea typeface="华文中宋" pitchFamily="2" charset="-122"/>
              </a:rPr>
              <a:t>3.5  </a:t>
            </a:r>
            <a:r>
              <a:rPr lang="zh-CN" altLang="en-US" sz="3000" b="0">
                <a:latin typeface="华文中宋" pitchFamily="2" charset="-122"/>
                <a:ea typeface="华文中宋" pitchFamily="2" charset="-122"/>
              </a:rPr>
              <a:t>数据规范化</a:t>
            </a:r>
          </a:p>
          <a:p>
            <a:pPr marL="287338" indent="-287338" eaLnBrk="1" hangingPunct="1">
              <a:lnSpc>
                <a:spcPct val="90000"/>
              </a:lnSpc>
              <a:buFontTx/>
              <a:buNone/>
            </a:pPr>
            <a:r>
              <a:rPr lang="en-US" altLang="zh-CN" sz="3000" b="0">
                <a:latin typeface="华文中宋" pitchFamily="2" charset="-122"/>
                <a:ea typeface="华文中宋" pitchFamily="2" charset="-122"/>
              </a:rPr>
              <a:t>3.6  </a:t>
            </a:r>
            <a:r>
              <a:rPr lang="zh-CN" altLang="en-US" sz="3000" b="0">
                <a:latin typeface="华文中宋" pitchFamily="2" charset="-122"/>
                <a:ea typeface="华文中宋" pitchFamily="2" charset="-122"/>
              </a:rPr>
              <a:t>状态转换图</a:t>
            </a:r>
          </a:p>
          <a:p>
            <a:pPr marL="287338" indent="-287338" eaLnBrk="1" hangingPunct="1">
              <a:lnSpc>
                <a:spcPct val="90000"/>
              </a:lnSpc>
              <a:buFontTx/>
              <a:buNone/>
            </a:pPr>
            <a:r>
              <a:rPr lang="en-US" altLang="zh-CN" sz="3000" b="0">
                <a:latin typeface="华文中宋" pitchFamily="2" charset="-122"/>
                <a:ea typeface="华文中宋" pitchFamily="2" charset="-122"/>
              </a:rPr>
              <a:t>3.7  </a:t>
            </a:r>
            <a:r>
              <a:rPr lang="zh-CN" altLang="en-US" sz="3000" b="0">
                <a:latin typeface="华文中宋" pitchFamily="2" charset="-122"/>
                <a:ea typeface="华文中宋" pitchFamily="2" charset="-122"/>
              </a:rPr>
              <a:t>其他图形工具</a:t>
            </a:r>
          </a:p>
          <a:p>
            <a:pPr marL="287338" indent="-287338" eaLnBrk="1" hangingPunct="1">
              <a:lnSpc>
                <a:spcPct val="90000"/>
              </a:lnSpc>
              <a:buFontTx/>
              <a:buNone/>
            </a:pPr>
            <a:r>
              <a:rPr lang="en-US" altLang="zh-CN" sz="3000" b="0">
                <a:latin typeface="华文中宋" pitchFamily="2" charset="-122"/>
                <a:ea typeface="华文中宋" pitchFamily="2" charset="-122"/>
              </a:rPr>
              <a:t>3.8  </a:t>
            </a:r>
            <a:r>
              <a:rPr lang="zh-CN" altLang="en-US" sz="3000" b="0">
                <a:latin typeface="华文中宋" pitchFamily="2" charset="-122"/>
                <a:ea typeface="华文中宋" pitchFamily="2" charset="-122"/>
              </a:rPr>
              <a:t>验证软件需求</a:t>
            </a:r>
          </a:p>
          <a:p>
            <a:pPr marL="287338" indent="-287338" eaLnBrk="1" hangingPunct="1">
              <a:lnSpc>
                <a:spcPct val="90000"/>
              </a:lnSpc>
              <a:buFontTx/>
              <a:buNone/>
            </a:pPr>
            <a:r>
              <a:rPr lang="en-US" altLang="zh-CN" sz="3000" b="0">
                <a:latin typeface="华文中宋" pitchFamily="2" charset="-122"/>
                <a:ea typeface="华文中宋" pitchFamily="2" charset="-122"/>
              </a:rPr>
              <a:t>3.9  </a:t>
            </a:r>
            <a:r>
              <a:rPr lang="zh-CN" altLang="en-US" sz="3000" b="0">
                <a:latin typeface="华文中宋" pitchFamily="2" charset="-122"/>
                <a:ea typeface="华文中宋" pitchFamily="2" charset="-122"/>
              </a:rPr>
              <a:t>软件需求规格说明</a:t>
            </a:r>
            <a:r>
              <a:rPr lang="en-US" altLang="zh-CN" sz="3000" b="0">
                <a:latin typeface="华文中宋" pitchFamily="2" charset="-122"/>
                <a:ea typeface="华文中宋" pitchFamily="2" charset="-122"/>
              </a:rPr>
              <a:t>(SRS)</a:t>
            </a:r>
            <a:endParaRPr lang="zh-CN" altLang="en-US" sz="3000" b="0">
              <a:latin typeface="华文中宋" pitchFamily="2" charset="-122"/>
              <a:ea typeface="华文中宋" pitchFamily="2" charset="-122"/>
            </a:endParaRPr>
          </a:p>
        </p:txBody>
      </p:sp>
      <p:sp>
        <p:nvSpPr>
          <p:cNvPr id="5124" name="Text Box 5"/>
          <p:cNvSpPr txBox="1">
            <a:spLocks noChangeArrowheads="1"/>
          </p:cNvSpPr>
          <p:nvPr/>
        </p:nvSpPr>
        <p:spPr bwMode="auto">
          <a:xfrm>
            <a:off x="8512175" y="610711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楷体_GB2312" pitchFamily="49" charset="-122"/>
                <a:ea typeface="楷体_GB2312" pitchFamily="49" charset="-122"/>
              </a:rPr>
              <a:t>1</a:t>
            </a:r>
          </a:p>
        </p:txBody>
      </p:sp>
      <p:sp>
        <p:nvSpPr>
          <p:cNvPr id="10246" name="AutoShape 6"/>
          <p:cNvSpPr>
            <a:spLocks noChangeArrowheads="1"/>
          </p:cNvSpPr>
          <p:nvPr/>
        </p:nvSpPr>
        <p:spPr bwMode="auto">
          <a:xfrm>
            <a:off x="4356100" y="3357563"/>
            <a:ext cx="4248150" cy="2592387"/>
          </a:xfrm>
          <a:prstGeom prst="irregularSeal1">
            <a:avLst/>
          </a:prstGeom>
          <a:solidFill>
            <a:srgbClr val="FFFF99"/>
          </a:solidFill>
          <a:ln w="9525">
            <a:solidFill>
              <a:schemeClr val="tx1"/>
            </a:solidFill>
            <a:miter lim="800000"/>
            <a:headEnd/>
            <a:tailEnd/>
          </a:ln>
        </p:spPr>
        <p:txBody>
          <a:bodyPr wrap="none" anchor="ctr"/>
          <a:lstStyle/>
          <a:p>
            <a:pPr algn="ctr"/>
            <a:r>
              <a:rPr lang="zh-CN" altLang="en-US" b="1">
                <a:solidFill>
                  <a:srgbClr val="800000"/>
                </a:solidFill>
                <a:ea typeface="黑体" pitchFamily="2" charset="-122"/>
              </a:rPr>
              <a:t>如何准确有效地得</a:t>
            </a:r>
          </a:p>
          <a:p>
            <a:pPr algn="ctr"/>
            <a:r>
              <a:rPr lang="zh-CN" altLang="en-US" b="1">
                <a:solidFill>
                  <a:srgbClr val="800000"/>
                </a:solidFill>
                <a:ea typeface="黑体" pitchFamily="2" charset="-122"/>
              </a:rPr>
              <a:t>到用户的需求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 calcmode="lin" valueType="num">
                                      <p:cBhvr additive="base">
                                        <p:cTn id="55"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10246"/>
                                        </p:tgtEl>
                                        <p:attrNameLst>
                                          <p:attrName>style.visibility</p:attrName>
                                        </p:attrNameLst>
                                      </p:cBhvr>
                                      <p:to>
                                        <p:strVal val="visible"/>
                                      </p:to>
                                    </p:set>
                                    <p:anim calcmode="lin" valueType="num">
                                      <p:cBhvr>
                                        <p:cTn id="61" dur="500" fill="hold"/>
                                        <p:tgtEl>
                                          <p:spTgt spid="10246"/>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0246"/>
                                        </p:tgtEl>
                                        <p:attrNameLst>
                                          <p:attrName>ppt_y</p:attrName>
                                        </p:attrNameLst>
                                      </p:cBhvr>
                                      <p:tavLst>
                                        <p:tav tm="0">
                                          <p:val>
                                            <p:strVal val="#ppt_y"/>
                                          </p:val>
                                        </p:tav>
                                        <p:tav tm="100000">
                                          <p:val>
                                            <p:strVal val="#ppt_y"/>
                                          </p:val>
                                        </p:tav>
                                      </p:tavLst>
                                    </p:anim>
                                    <p:anim calcmode="lin" valueType="num">
                                      <p:cBhvr>
                                        <p:cTn id="63" dur="500" fill="hold"/>
                                        <p:tgtEl>
                                          <p:spTgt spid="10246"/>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0246"/>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4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bwMode="auto">
          <a:xfrm>
            <a:off x="23813" y="130175"/>
            <a:ext cx="2819400" cy="561975"/>
          </a:xfrm>
          <a:prstGeom prst="rect">
            <a:avLst/>
          </a:prstGeom>
          <a:solidFill>
            <a:srgbClr val="FFFFFF"/>
          </a:solidFill>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sz="2800">
                <a:latin typeface="Georgia" pitchFamily="18" charset="0"/>
              </a:rPr>
              <a:t>需求分析的目标</a:t>
            </a:r>
          </a:p>
        </p:txBody>
      </p:sp>
      <p:sp>
        <p:nvSpPr>
          <p:cNvPr id="14339" name="Rectangle 6"/>
          <p:cNvSpPr>
            <a:spLocks noChangeArrowheads="1"/>
          </p:cNvSpPr>
          <p:nvPr/>
        </p:nvSpPr>
        <p:spPr bwMode="auto">
          <a:xfrm>
            <a:off x="755650" y="1268413"/>
            <a:ext cx="7345363"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SzPct val="130000"/>
              <a:buFontTx/>
              <a:buChar char="•"/>
            </a:pPr>
            <a:r>
              <a:rPr lang="zh-CN" altLang="en-US" b="1"/>
              <a:t>建立分析模型</a:t>
            </a:r>
          </a:p>
          <a:p>
            <a:pPr lvl="1">
              <a:lnSpc>
                <a:spcPct val="150000"/>
              </a:lnSpc>
              <a:buSzPct val="60000"/>
              <a:buFont typeface="Wingdings" pitchFamily="2" charset="2"/>
              <a:buChar char="Ø"/>
            </a:pPr>
            <a:r>
              <a:rPr lang="zh-CN" altLang="en-US" b="1"/>
              <a:t>数据模型（实体-关系图）</a:t>
            </a:r>
          </a:p>
          <a:p>
            <a:pPr lvl="1">
              <a:lnSpc>
                <a:spcPct val="150000"/>
              </a:lnSpc>
              <a:buSzPct val="60000"/>
              <a:buFont typeface="Wingdings" pitchFamily="2" charset="2"/>
              <a:buChar char="Ø"/>
            </a:pPr>
            <a:r>
              <a:rPr lang="zh-CN" altLang="en-US" b="1"/>
              <a:t>功能模型（数据流图）</a:t>
            </a:r>
          </a:p>
          <a:p>
            <a:pPr lvl="1">
              <a:lnSpc>
                <a:spcPct val="150000"/>
              </a:lnSpc>
              <a:buSzPct val="60000"/>
              <a:buFont typeface="Wingdings" pitchFamily="2" charset="2"/>
              <a:buChar char="Ø"/>
            </a:pPr>
            <a:r>
              <a:rPr lang="zh-CN" altLang="en-US" b="1"/>
              <a:t>行为模型（状态转换图）</a:t>
            </a:r>
          </a:p>
          <a:p>
            <a:pPr>
              <a:lnSpc>
                <a:spcPct val="150000"/>
              </a:lnSpc>
              <a:buSzPct val="130000"/>
              <a:buFontTx/>
              <a:buChar char="•"/>
            </a:pPr>
            <a:r>
              <a:rPr lang="zh-CN" altLang="en-US" b="1"/>
              <a:t>产生正式的需求文档</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subTitle" idx="4294967295"/>
          </p:nvPr>
        </p:nvSpPr>
        <p:spPr bwMode="auto">
          <a:xfrm>
            <a:off x="304800" y="404813"/>
            <a:ext cx="8382000" cy="3543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需求分析阶段基本任务</a:t>
            </a:r>
            <a:r>
              <a:rPr lang="en-US" altLang="zh-CN" sz="2400" dirty="0">
                <a:latin typeface="楷体_GB2312" pitchFamily="49" charset="-122"/>
                <a:ea typeface="楷体_GB2312" pitchFamily="49" charset="-122"/>
              </a:rPr>
              <a:t>】</a:t>
            </a:r>
          </a:p>
          <a:p>
            <a:pPr marL="287338" indent="-6350" eaLnBrk="1" hangingPunct="1">
              <a:lnSpc>
                <a:spcPct val="150000"/>
              </a:lnSpc>
              <a:buFontTx/>
              <a:buNone/>
            </a:pPr>
            <a:r>
              <a:rPr lang="zh-CN" altLang="en-US" sz="2400" dirty="0">
                <a:latin typeface="楷体_GB2312" pitchFamily="49" charset="-122"/>
                <a:ea typeface="楷体_GB2312" pitchFamily="49" charset="-122"/>
              </a:rPr>
              <a:t>  </a:t>
            </a:r>
            <a:r>
              <a:rPr lang="zh-CN" altLang="en-US" sz="2400" b="0" dirty="0">
                <a:solidFill>
                  <a:srgbClr val="00B0F0"/>
                </a:solidFill>
                <a:latin typeface="楷体_GB2312" pitchFamily="49" charset="-122"/>
                <a:ea typeface="楷体_GB2312" pitchFamily="49" charset="-122"/>
              </a:rPr>
              <a:t>需求分析是软件定义时期的最后一个阶段，它的基本任务是准确地回答</a:t>
            </a:r>
            <a:r>
              <a:rPr lang="zh-CN" altLang="en-US" sz="2400" b="0" dirty="0">
                <a:solidFill>
                  <a:srgbClr val="00B0F0"/>
                </a:solidFill>
                <a:latin typeface="华文中宋" pitchFamily="2" charset="-122"/>
                <a:ea typeface="楷体_GB2312" pitchFamily="49" charset="-122"/>
              </a:rPr>
              <a:t>“</a:t>
            </a:r>
            <a:r>
              <a:rPr lang="zh-CN" altLang="en-US" sz="2400" b="0" dirty="0">
                <a:solidFill>
                  <a:srgbClr val="00B0F0"/>
                </a:solidFill>
                <a:latin typeface="楷体_GB2312" pitchFamily="49" charset="-122"/>
                <a:ea typeface="楷体_GB2312" pitchFamily="49" charset="-122"/>
              </a:rPr>
              <a:t>系统必须做什么</a:t>
            </a:r>
            <a:r>
              <a:rPr lang="en-US" altLang="zh-CN" sz="2400" b="0" dirty="0">
                <a:solidFill>
                  <a:srgbClr val="00B0F0"/>
                </a:solidFill>
                <a:latin typeface="华文中宋" pitchFamily="2" charset="-122"/>
                <a:ea typeface="楷体_GB2312" pitchFamily="49" charset="-122"/>
              </a:rPr>
              <a:t>”</a:t>
            </a:r>
            <a:r>
              <a:rPr lang="zh-CN" altLang="en-US" sz="2400" b="0" dirty="0">
                <a:solidFill>
                  <a:srgbClr val="00B0F0"/>
                </a:solidFill>
                <a:latin typeface="楷体_GB2312" pitchFamily="49" charset="-122"/>
                <a:ea typeface="楷体_GB2312" pitchFamily="49" charset="-122"/>
              </a:rPr>
              <a:t>这个问题</a:t>
            </a:r>
            <a:r>
              <a:rPr lang="zh-CN" altLang="en-US" sz="2400" dirty="0">
                <a:latin typeface="楷体_GB2312" pitchFamily="49" charset="-122"/>
                <a:ea typeface="楷体_GB2312" pitchFamily="49" charset="-122"/>
              </a:rPr>
              <a:t>。</a:t>
            </a:r>
          </a:p>
          <a:p>
            <a:pPr marL="287338" indent="-6350" eaLnBrk="1" hangingPunct="1">
              <a:lnSpc>
                <a:spcPct val="150000"/>
              </a:lnSpc>
              <a:buClr>
                <a:srgbClr val="FF66CC"/>
              </a:buClr>
              <a:buFont typeface="Wingdings" pitchFamily="2" charset="2"/>
              <a:buNone/>
            </a:pPr>
            <a:r>
              <a:rPr lang="zh-CN" altLang="en-US" sz="2400" dirty="0">
                <a:latin typeface="楷体_GB2312" pitchFamily="49" charset="-122"/>
                <a:ea typeface="楷体_GB2312" pitchFamily="49" charset="-122"/>
              </a:rPr>
              <a:t> 用户和软件人员双方一起来充分理解用户的要求，并把双方共同的理解明确地表达成一份书面文档</a:t>
            </a:r>
            <a:r>
              <a:rPr lang="zh-CN" altLang="en-US" sz="2400" dirty="0">
                <a:latin typeface="华文中宋" pitchFamily="2" charset="-122"/>
                <a:ea typeface="楷体_GB2312" pitchFamily="49" charset="-122"/>
              </a:rPr>
              <a:t>——</a:t>
            </a:r>
            <a:r>
              <a:rPr lang="zh-CN" altLang="en-US" sz="2400" dirty="0">
                <a:latin typeface="楷体_GB2312" pitchFamily="49" charset="-122"/>
                <a:ea typeface="楷体_GB2312" pitchFamily="49" charset="-122"/>
              </a:rPr>
              <a:t>软件需求规格说明书。</a:t>
            </a:r>
          </a:p>
        </p:txBody>
      </p:sp>
      <p:sp>
        <p:nvSpPr>
          <p:cNvPr id="391173" name="Text Box 5"/>
          <p:cNvSpPr txBox="1">
            <a:spLocks noChangeArrowheads="1"/>
          </p:cNvSpPr>
          <p:nvPr/>
        </p:nvSpPr>
        <p:spPr bwMode="auto">
          <a:xfrm>
            <a:off x="539750" y="4005263"/>
            <a:ext cx="8347075"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lnSpc>
                <a:spcPct val="130000"/>
              </a:lnSpc>
            </a:pPr>
            <a:r>
              <a:rPr lang="zh-CN" altLang="en-US" b="1" dirty="0">
                <a:latin typeface="楷体_GB2312" pitchFamily="49" charset="-122"/>
                <a:ea typeface="楷体_GB2312" pitchFamily="49" charset="-122"/>
              </a:rPr>
              <a:t>通过</a:t>
            </a:r>
            <a:r>
              <a:rPr lang="zh-CN" altLang="en-US" b="1" dirty="0">
                <a:latin typeface="华文中宋" pitchFamily="2" charset="-122"/>
                <a:ea typeface="楷体_GB2312" pitchFamily="49" charset="-122"/>
              </a:rPr>
              <a:t>“</a:t>
            </a:r>
            <a:r>
              <a:rPr lang="zh-CN" altLang="en-US" b="1" dirty="0">
                <a:latin typeface="楷体_GB2312" pitchFamily="49" charset="-122"/>
                <a:ea typeface="楷体_GB2312" pitchFamily="49" charset="-122"/>
              </a:rPr>
              <a:t>分析</a:t>
            </a:r>
            <a:r>
              <a:rPr lang="zh-CN" altLang="en-US" b="1" dirty="0">
                <a:latin typeface="华文中宋" pitchFamily="2" charset="-122"/>
                <a:ea typeface="楷体_GB2312" pitchFamily="49" charset="-122"/>
              </a:rPr>
              <a:t>”</a:t>
            </a:r>
            <a:r>
              <a:rPr lang="zh-CN" altLang="en-US" b="1" dirty="0">
                <a:latin typeface="楷体_GB2312" pitchFamily="49" charset="-122"/>
                <a:ea typeface="楷体_GB2312" pitchFamily="49" charset="-122"/>
              </a:rPr>
              <a:t>，理解用户的各种问题， 通过</a:t>
            </a:r>
            <a:r>
              <a:rPr lang="zh-CN" altLang="en-US" b="1" dirty="0">
                <a:latin typeface="华文中宋" pitchFamily="2" charset="-122"/>
                <a:ea typeface="楷体_GB2312" pitchFamily="49" charset="-122"/>
              </a:rPr>
              <a:t>“</a:t>
            </a:r>
            <a:r>
              <a:rPr lang="zh-CN" altLang="en-US" b="1" dirty="0">
                <a:latin typeface="楷体_GB2312" pitchFamily="49" charset="-122"/>
                <a:ea typeface="楷体_GB2312" pitchFamily="49" charset="-122"/>
              </a:rPr>
              <a:t>规格说明</a:t>
            </a:r>
            <a:r>
              <a:rPr lang="zh-CN" altLang="en-US" b="1" dirty="0">
                <a:latin typeface="华文中宋" pitchFamily="2" charset="-122"/>
                <a:ea typeface="楷体_GB2312" pitchFamily="49" charset="-122"/>
              </a:rPr>
              <a:t>”</a:t>
            </a:r>
            <a:r>
              <a:rPr lang="zh-CN" altLang="en-US" b="1" dirty="0">
                <a:latin typeface="楷体_GB2312" pitchFamily="49" charset="-122"/>
                <a:ea typeface="楷体_GB2312" pitchFamily="49" charset="-122"/>
              </a:rPr>
              <a:t>把问题表达出来。要求大家：</a:t>
            </a:r>
          </a:p>
          <a:p>
            <a:pPr algn="just" eaLnBrk="1" hangingPunct="1">
              <a:lnSpc>
                <a:spcPct val="130000"/>
              </a:lnSpc>
            </a:pPr>
            <a:r>
              <a:rPr lang="zh-CN" altLang="en-US" b="1" dirty="0">
                <a:highlight>
                  <a:srgbClr val="00FF00"/>
                </a:highlight>
                <a:latin typeface="楷体_GB2312" pitchFamily="49" charset="-122"/>
                <a:ea typeface="楷体_GB2312" pitchFamily="49" charset="-122"/>
              </a:rPr>
              <a:t>（1）</a:t>
            </a:r>
            <a:r>
              <a:rPr lang="zh-CN" altLang="en-US" b="1" dirty="0">
                <a:solidFill>
                  <a:srgbClr val="800000"/>
                </a:solidFill>
                <a:highlight>
                  <a:srgbClr val="00FF00"/>
                </a:highlight>
                <a:latin typeface="楷体_GB2312" pitchFamily="49" charset="-122"/>
                <a:ea typeface="楷体_GB2312" pitchFamily="49" charset="-122"/>
              </a:rPr>
              <a:t>掌握</a:t>
            </a:r>
            <a:r>
              <a:rPr lang="zh-CN" altLang="en-US" b="1" dirty="0">
                <a:highlight>
                  <a:srgbClr val="00FF00"/>
                </a:highlight>
                <a:latin typeface="楷体_GB2312" pitchFamily="49" charset="-122"/>
                <a:ea typeface="楷体_GB2312" pitchFamily="49" charset="-122"/>
              </a:rPr>
              <a:t>具体的步骤和方法</a:t>
            </a:r>
          </a:p>
          <a:p>
            <a:pPr algn="just" eaLnBrk="1" hangingPunct="1">
              <a:lnSpc>
                <a:spcPct val="130000"/>
              </a:lnSpc>
            </a:pPr>
            <a:r>
              <a:rPr lang="zh-CN" altLang="en-US" b="1" dirty="0">
                <a:highlight>
                  <a:srgbClr val="00FF00"/>
                </a:highlight>
                <a:latin typeface="楷体_GB2312" pitchFamily="49" charset="-122"/>
                <a:ea typeface="楷体_GB2312" pitchFamily="49" charset="-122"/>
              </a:rPr>
              <a:t>（2）</a:t>
            </a:r>
            <a:r>
              <a:rPr lang="zh-CN" altLang="en-US" b="1" dirty="0">
                <a:solidFill>
                  <a:srgbClr val="800000"/>
                </a:solidFill>
                <a:highlight>
                  <a:srgbClr val="00FF00"/>
                </a:highlight>
                <a:latin typeface="楷体_GB2312" pitchFamily="49" charset="-122"/>
                <a:ea typeface="楷体_GB2312" pitchFamily="49" charset="-122"/>
              </a:rPr>
              <a:t>提高</a:t>
            </a:r>
            <a:r>
              <a:rPr lang="zh-CN" altLang="en-US" b="1" dirty="0">
                <a:highlight>
                  <a:srgbClr val="00FF00"/>
                </a:highlight>
                <a:latin typeface="楷体_GB2312" pitchFamily="49" charset="-122"/>
                <a:ea typeface="楷体_GB2312" pitchFamily="49" charset="-122"/>
              </a:rPr>
              <a:t>分析问题和解决问题的能力</a:t>
            </a:r>
          </a:p>
          <a:p>
            <a:pPr algn="just" eaLnBrk="1" hangingPunct="1">
              <a:lnSpc>
                <a:spcPct val="130000"/>
              </a:lnSpc>
            </a:pPr>
            <a:r>
              <a:rPr lang="zh-CN" altLang="en-US" b="1" dirty="0">
                <a:highlight>
                  <a:srgbClr val="00FF00"/>
                </a:highlight>
                <a:latin typeface="楷体_GB2312" pitchFamily="49" charset="-122"/>
                <a:ea typeface="楷体_GB2312" pitchFamily="49" charset="-122"/>
              </a:rPr>
              <a:t>（3）</a:t>
            </a:r>
            <a:r>
              <a:rPr lang="zh-CN" altLang="en-US" b="1" dirty="0">
                <a:solidFill>
                  <a:srgbClr val="800000"/>
                </a:solidFill>
                <a:highlight>
                  <a:srgbClr val="00FF00"/>
                </a:highlight>
                <a:latin typeface="楷体_GB2312" pitchFamily="49" charset="-122"/>
                <a:ea typeface="楷体_GB2312" pitchFamily="49" charset="-122"/>
              </a:rPr>
              <a:t>熟练</a:t>
            </a:r>
            <a:r>
              <a:rPr lang="zh-CN" altLang="en-US" b="1" dirty="0">
                <a:highlight>
                  <a:srgbClr val="00FF00"/>
                </a:highlight>
                <a:latin typeface="楷体_GB2312" pitchFamily="49" charset="-122"/>
                <a:ea typeface="楷体_GB2312" pitchFamily="49" charset="-122"/>
              </a:rPr>
              <a:t>运用一些图形工具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1173"/>
                                        </p:tgtEl>
                                        <p:attrNameLst>
                                          <p:attrName>style.visibility</p:attrName>
                                        </p:attrNameLst>
                                      </p:cBhvr>
                                      <p:to>
                                        <p:strVal val="visible"/>
                                      </p:to>
                                    </p:set>
                                    <p:animEffect transition="in" filter="box(in)">
                                      <p:cBhvr>
                                        <p:cTn id="7" dur="500"/>
                                        <p:tgtEl>
                                          <p:spTgt spid="39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250825" y="188913"/>
            <a:ext cx="414655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solidFill>
                  <a:schemeClr val="accent2"/>
                </a:solidFill>
                <a:latin typeface="华文中宋" pitchFamily="2" charset="-122"/>
                <a:ea typeface="华文中宋" pitchFamily="2" charset="-122"/>
              </a:rPr>
              <a:t>3.1 </a:t>
            </a:r>
            <a:r>
              <a:rPr lang="zh-CN" altLang="en-US" sz="3200">
                <a:solidFill>
                  <a:schemeClr val="accent2"/>
                </a:solidFill>
                <a:latin typeface="华文中宋" pitchFamily="2" charset="-122"/>
                <a:ea typeface="华文中宋" pitchFamily="2" charset="-122"/>
              </a:rPr>
              <a:t>需求分析的任务</a:t>
            </a:r>
          </a:p>
        </p:txBody>
      </p:sp>
      <p:sp>
        <p:nvSpPr>
          <p:cNvPr id="16387" name="Rectangle 8"/>
          <p:cNvSpPr>
            <a:spLocks noChangeArrowheads="1"/>
          </p:cNvSpPr>
          <p:nvPr/>
        </p:nvSpPr>
        <p:spPr bwMode="auto">
          <a:xfrm>
            <a:off x="288925" y="1017588"/>
            <a:ext cx="8604250"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b="1" dirty="0">
                <a:latin typeface="仿宋_GB2312" pitchFamily="49" charset="-122"/>
                <a:ea typeface="仿宋_GB2312" pitchFamily="49" charset="-122"/>
              </a:rPr>
              <a:t>软件开发是要实现</a:t>
            </a:r>
            <a:r>
              <a:rPr lang="zh-CN" altLang="en-US" b="1" dirty="0">
                <a:solidFill>
                  <a:srgbClr val="CC3300"/>
                </a:solidFill>
                <a:latin typeface="仿宋_GB2312" pitchFamily="49" charset="-122"/>
                <a:ea typeface="仿宋_GB2312" pitchFamily="49" charset="-122"/>
              </a:rPr>
              <a:t>目标系统的物理模型</a:t>
            </a:r>
            <a:r>
              <a:rPr lang="zh-CN" altLang="en-US" b="1" dirty="0">
                <a:latin typeface="仿宋_GB2312" pitchFamily="49" charset="-122"/>
                <a:ea typeface="仿宋_GB2312" pitchFamily="49" charset="-122"/>
              </a:rPr>
              <a:t>。需求分析的任务就是借助于</a:t>
            </a:r>
            <a:r>
              <a:rPr lang="zh-CN" altLang="en-US" b="1" dirty="0">
                <a:solidFill>
                  <a:srgbClr val="CC3300"/>
                </a:solidFill>
                <a:latin typeface="仿宋_GB2312" pitchFamily="49" charset="-122"/>
                <a:ea typeface="仿宋_GB2312" pitchFamily="49" charset="-122"/>
              </a:rPr>
              <a:t>当前系统的逻辑模型导出目标系统的逻辑模型</a:t>
            </a:r>
            <a:r>
              <a:rPr lang="zh-CN" altLang="en-US" b="1" dirty="0">
                <a:latin typeface="仿宋_GB2312" pitchFamily="49" charset="-122"/>
                <a:ea typeface="仿宋_GB2312" pitchFamily="49" charset="-122"/>
              </a:rPr>
              <a:t>，解决目标系统 </a:t>
            </a:r>
            <a:r>
              <a:rPr lang="zh-CN" altLang="en-US" b="1" dirty="0">
                <a:latin typeface="Arial" charset="0"/>
                <a:ea typeface="仿宋_GB2312" pitchFamily="49" charset="-122"/>
              </a:rPr>
              <a:t>“</a:t>
            </a:r>
            <a:r>
              <a:rPr lang="zh-CN" altLang="en-US" b="1" dirty="0">
                <a:solidFill>
                  <a:srgbClr val="CC3300"/>
                </a:solidFill>
                <a:latin typeface="仿宋_GB2312" pitchFamily="49" charset="-122"/>
                <a:ea typeface="仿宋_GB2312" pitchFamily="49" charset="-122"/>
              </a:rPr>
              <a:t>做什么</a:t>
            </a:r>
            <a:r>
              <a:rPr lang="zh-CN" altLang="en-US" b="1" dirty="0">
                <a:latin typeface="Arial" charset="0"/>
                <a:ea typeface="仿宋_GB2312" pitchFamily="49" charset="-122"/>
              </a:rPr>
              <a:t>”</a:t>
            </a:r>
            <a:r>
              <a:rPr lang="zh-CN" altLang="en-US" b="1" dirty="0">
                <a:latin typeface="仿宋_GB2312" pitchFamily="49" charset="-122"/>
                <a:ea typeface="仿宋_GB2312" pitchFamily="49" charset="-122"/>
              </a:rPr>
              <a:t> 的问题。</a:t>
            </a:r>
          </a:p>
        </p:txBody>
      </p:sp>
      <p:grpSp>
        <p:nvGrpSpPr>
          <p:cNvPr id="16388" name="Group 3"/>
          <p:cNvGrpSpPr>
            <a:grpSpLocks/>
          </p:cNvGrpSpPr>
          <p:nvPr/>
        </p:nvGrpSpPr>
        <p:grpSpPr bwMode="auto">
          <a:xfrm>
            <a:off x="323850" y="2946400"/>
            <a:ext cx="8626475" cy="3219450"/>
            <a:chOff x="324" y="507"/>
            <a:chExt cx="5434" cy="2028"/>
          </a:xfrm>
        </p:grpSpPr>
        <p:sp>
          <p:nvSpPr>
            <p:cNvPr id="16389" name="Line 4"/>
            <p:cNvSpPr>
              <a:spLocks noChangeShapeType="1"/>
            </p:cNvSpPr>
            <p:nvPr/>
          </p:nvSpPr>
          <p:spPr bwMode="auto">
            <a:xfrm flipV="1">
              <a:off x="4992" y="1143"/>
              <a:ext cx="228" cy="12"/>
            </a:xfrm>
            <a:prstGeom prst="line">
              <a:avLst/>
            </a:prstGeom>
            <a:noFill/>
            <a:ln w="57150">
              <a:solidFill>
                <a:srgbClr val="0000FF"/>
              </a:solidFill>
              <a:round/>
              <a:headEn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0" name="Line 5"/>
            <p:cNvSpPr>
              <a:spLocks noChangeShapeType="1"/>
            </p:cNvSpPr>
            <p:nvPr/>
          </p:nvSpPr>
          <p:spPr bwMode="auto">
            <a:xfrm>
              <a:off x="3072" y="1155"/>
              <a:ext cx="912" cy="0"/>
            </a:xfrm>
            <a:prstGeom prst="line">
              <a:avLst/>
            </a:prstGeom>
            <a:noFill/>
            <a:ln w="57150">
              <a:solidFill>
                <a:srgbClr val="00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Line 6"/>
            <p:cNvSpPr>
              <a:spLocks noChangeShapeType="1"/>
            </p:cNvSpPr>
            <p:nvPr/>
          </p:nvSpPr>
          <p:spPr bwMode="auto">
            <a:xfrm>
              <a:off x="1248" y="1155"/>
              <a:ext cx="816" cy="0"/>
            </a:xfrm>
            <a:prstGeom prst="line">
              <a:avLst/>
            </a:prstGeom>
            <a:noFill/>
            <a:ln w="57150">
              <a:solidFill>
                <a:srgbClr val="00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Oval 7"/>
            <p:cNvSpPr>
              <a:spLocks noChangeArrowheads="1"/>
            </p:cNvSpPr>
            <p:nvPr/>
          </p:nvSpPr>
          <p:spPr bwMode="auto">
            <a:xfrm>
              <a:off x="324" y="1911"/>
              <a:ext cx="912" cy="540"/>
            </a:xfrm>
            <a:prstGeom prst="ellipse">
              <a:avLst/>
            </a:prstGeom>
            <a:solidFill>
              <a:srgbClr val="CCFFCC"/>
            </a:solidFill>
            <a:ln w="9525">
              <a:solidFill>
                <a:srgbClr val="4F81BD"/>
              </a:solidFill>
              <a:round/>
              <a:headEnd/>
              <a:tailEnd/>
            </a:ln>
            <a:effectLst>
              <a:outerShdw dist="107763" dir="2700000" algn="ctr" rotWithShape="0">
                <a:srgbClr val="808080"/>
              </a:outerShdw>
            </a:effectLst>
          </p:spPr>
          <p:txBody>
            <a:bodyPr wrap="none" anchor="ctr"/>
            <a:lstStyle/>
            <a:p>
              <a:endParaRPr lang="zh-CN" altLang="en-US" sz="1800">
                <a:latin typeface="Georgia" pitchFamily="18" charset="0"/>
              </a:endParaRPr>
            </a:p>
          </p:txBody>
        </p:sp>
        <p:sp>
          <p:nvSpPr>
            <p:cNvPr id="16393" name="Text Box 8"/>
            <p:cNvSpPr txBox="1">
              <a:spLocks noChangeArrowheads="1"/>
            </p:cNvSpPr>
            <p:nvPr/>
          </p:nvSpPr>
          <p:spPr bwMode="auto">
            <a:xfrm>
              <a:off x="331" y="2016"/>
              <a:ext cx="888"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2C1A88"/>
                  </a:solidFill>
                  <a:latin typeface="仿宋_GB2312" pitchFamily="49" charset="-122"/>
                  <a:ea typeface="仿宋_GB2312" pitchFamily="49" charset="-122"/>
                </a:rPr>
                <a:t>目标系统</a:t>
              </a:r>
              <a:endParaRPr kumimoji="1" lang="zh-CN" altLang="en-US" sz="4800" b="1">
                <a:solidFill>
                  <a:srgbClr val="2C1A88"/>
                </a:solidFill>
                <a:latin typeface="仿宋_GB2312" pitchFamily="49" charset="-122"/>
                <a:ea typeface="仿宋_GB2312" pitchFamily="49" charset="-122"/>
              </a:endParaRPr>
            </a:p>
          </p:txBody>
        </p:sp>
        <p:sp>
          <p:nvSpPr>
            <p:cNvPr id="16394" name="Oval 9"/>
            <p:cNvSpPr>
              <a:spLocks noChangeArrowheads="1"/>
            </p:cNvSpPr>
            <p:nvPr/>
          </p:nvSpPr>
          <p:spPr bwMode="auto">
            <a:xfrm>
              <a:off x="336" y="819"/>
              <a:ext cx="912" cy="576"/>
            </a:xfrm>
            <a:prstGeom prst="ellipse">
              <a:avLst/>
            </a:prstGeom>
            <a:solidFill>
              <a:srgbClr val="FFFF99"/>
            </a:solidFill>
            <a:ln w="9525">
              <a:solidFill>
                <a:srgbClr val="777777"/>
              </a:solidFill>
              <a:round/>
              <a:headEnd/>
              <a:tailEnd/>
            </a:ln>
            <a:effectLst>
              <a:outerShdw dist="107763" dir="2700000" algn="ctr" rotWithShape="0">
                <a:srgbClr val="808080"/>
              </a:outerShdw>
            </a:effectLst>
          </p:spPr>
          <p:txBody>
            <a:bodyPr wrap="none" anchor="ctr"/>
            <a:lstStyle/>
            <a:p>
              <a:endParaRPr lang="zh-CN" altLang="en-US" sz="1800">
                <a:latin typeface="Georgia" pitchFamily="18" charset="0"/>
              </a:endParaRPr>
            </a:p>
          </p:txBody>
        </p:sp>
        <p:sp>
          <p:nvSpPr>
            <p:cNvPr id="16395" name="Text Box 10"/>
            <p:cNvSpPr txBox="1">
              <a:spLocks noChangeArrowheads="1"/>
            </p:cNvSpPr>
            <p:nvPr/>
          </p:nvSpPr>
          <p:spPr bwMode="auto">
            <a:xfrm>
              <a:off x="340" y="945"/>
              <a:ext cx="888"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0000FF"/>
                  </a:solidFill>
                  <a:latin typeface="仿宋_GB2312" pitchFamily="49" charset="-122"/>
                  <a:ea typeface="仿宋_GB2312" pitchFamily="49" charset="-122"/>
                </a:rPr>
                <a:t>当前系统</a:t>
              </a:r>
              <a:endParaRPr kumimoji="1" lang="zh-CN" altLang="en-US" sz="4800" b="1">
                <a:solidFill>
                  <a:srgbClr val="0000FF"/>
                </a:solidFill>
                <a:latin typeface="仿宋_GB2312" pitchFamily="49" charset="-122"/>
                <a:ea typeface="仿宋_GB2312" pitchFamily="49" charset="-122"/>
              </a:endParaRPr>
            </a:p>
          </p:txBody>
        </p:sp>
        <p:sp>
          <p:nvSpPr>
            <p:cNvPr id="16396" name="AutoShape 11"/>
            <p:cNvSpPr>
              <a:spLocks noChangeArrowheads="1"/>
            </p:cNvSpPr>
            <p:nvPr/>
          </p:nvSpPr>
          <p:spPr bwMode="auto">
            <a:xfrm>
              <a:off x="2064" y="915"/>
              <a:ext cx="1008" cy="432"/>
            </a:xfrm>
            <a:prstGeom prst="flowChartTerminator">
              <a:avLst/>
            </a:prstGeom>
            <a:solidFill>
              <a:srgbClr val="FFFF99"/>
            </a:solidFill>
            <a:ln w="9525">
              <a:solidFill>
                <a:srgbClr val="777777"/>
              </a:solidFill>
              <a:miter lim="800000"/>
              <a:headEnd/>
              <a:tailEnd/>
            </a:ln>
            <a:effectLst>
              <a:outerShdw dist="107763" dir="2700000" algn="ctr" rotWithShape="0">
                <a:srgbClr val="808080"/>
              </a:outerShdw>
            </a:effectLst>
          </p:spPr>
          <p:txBody>
            <a:bodyPr wrap="none" anchor="ctr"/>
            <a:lstStyle/>
            <a:p>
              <a:endParaRPr lang="zh-CN" altLang="en-US" sz="1800">
                <a:latin typeface="Georgia" pitchFamily="18" charset="0"/>
              </a:endParaRPr>
            </a:p>
          </p:txBody>
        </p:sp>
        <p:sp>
          <p:nvSpPr>
            <p:cNvPr id="16397" name="Text Box 12"/>
            <p:cNvSpPr txBox="1">
              <a:spLocks noChangeArrowheads="1"/>
            </p:cNvSpPr>
            <p:nvPr/>
          </p:nvSpPr>
          <p:spPr bwMode="auto">
            <a:xfrm>
              <a:off x="2125" y="972"/>
              <a:ext cx="888"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0000FF"/>
                  </a:solidFill>
                  <a:latin typeface="仿宋_GB2312" pitchFamily="49" charset="-122"/>
                  <a:ea typeface="仿宋_GB2312" pitchFamily="49" charset="-122"/>
                </a:rPr>
                <a:t>物理模型</a:t>
              </a:r>
              <a:endParaRPr kumimoji="1" lang="zh-CN" altLang="en-US" sz="4800" b="1">
                <a:solidFill>
                  <a:srgbClr val="0000FF"/>
                </a:solidFill>
                <a:latin typeface="仿宋_GB2312" pitchFamily="49" charset="-122"/>
                <a:ea typeface="仿宋_GB2312" pitchFamily="49" charset="-122"/>
              </a:endParaRPr>
            </a:p>
          </p:txBody>
        </p:sp>
        <p:sp>
          <p:nvSpPr>
            <p:cNvPr id="16398" name="AutoShape 13"/>
            <p:cNvSpPr>
              <a:spLocks noChangeArrowheads="1"/>
            </p:cNvSpPr>
            <p:nvPr/>
          </p:nvSpPr>
          <p:spPr bwMode="auto">
            <a:xfrm>
              <a:off x="3984" y="927"/>
              <a:ext cx="1008" cy="432"/>
            </a:xfrm>
            <a:prstGeom prst="flowChartTerminator">
              <a:avLst/>
            </a:prstGeom>
            <a:solidFill>
              <a:srgbClr val="FFFF99"/>
            </a:solidFill>
            <a:ln w="9525">
              <a:solidFill>
                <a:srgbClr val="777777"/>
              </a:solidFill>
              <a:miter lim="800000"/>
              <a:headEnd/>
              <a:tailEnd/>
            </a:ln>
            <a:effectLst>
              <a:outerShdw dist="107763" dir="2700000" algn="ctr" rotWithShape="0">
                <a:srgbClr val="808080"/>
              </a:outerShdw>
            </a:effectLst>
          </p:spPr>
          <p:txBody>
            <a:bodyPr wrap="none" anchor="ctr"/>
            <a:lstStyle/>
            <a:p>
              <a:endParaRPr lang="zh-CN" altLang="en-US" sz="1800">
                <a:latin typeface="Georgia" pitchFamily="18" charset="0"/>
              </a:endParaRPr>
            </a:p>
          </p:txBody>
        </p:sp>
        <p:sp>
          <p:nvSpPr>
            <p:cNvPr id="16399" name="Text Box 14"/>
            <p:cNvSpPr txBox="1">
              <a:spLocks noChangeArrowheads="1"/>
            </p:cNvSpPr>
            <p:nvPr/>
          </p:nvSpPr>
          <p:spPr bwMode="auto">
            <a:xfrm>
              <a:off x="4050" y="987"/>
              <a:ext cx="892"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0000FF"/>
                  </a:solidFill>
                  <a:latin typeface="仿宋_GB2312" pitchFamily="49" charset="-122"/>
                  <a:ea typeface="仿宋_GB2312" pitchFamily="49" charset="-122"/>
                </a:rPr>
                <a:t>逻辑模型</a:t>
              </a:r>
              <a:endParaRPr kumimoji="1" lang="zh-CN" altLang="en-US" sz="4800" b="1">
                <a:solidFill>
                  <a:srgbClr val="0000FF"/>
                </a:solidFill>
                <a:latin typeface="仿宋_GB2312" pitchFamily="49" charset="-122"/>
                <a:ea typeface="仿宋_GB2312" pitchFamily="49" charset="-122"/>
              </a:endParaRPr>
            </a:p>
          </p:txBody>
        </p:sp>
        <p:sp>
          <p:nvSpPr>
            <p:cNvPr id="16400" name="Text Box 15"/>
            <p:cNvSpPr txBox="1">
              <a:spLocks noChangeArrowheads="1"/>
            </p:cNvSpPr>
            <p:nvPr/>
          </p:nvSpPr>
          <p:spPr bwMode="auto">
            <a:xfrm>
              <a:off x="1341" y="819"/>
              <a:ext cx="695"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000099"/>
                  </a:solidFill>
                  <a:latin typeface="仿宋_GB2312" pitchFamily="49" charset="-122"/>
                  <a:ea typeface="仿宋_GB2312" pitchFamily="49" charset="-122"/>
                </a:rPr>
                <a:t>模型化</a:t>
              </a:r>
              <a:endParaRPr kumimoji="1" lang="zh-CN" altLang="en-US" sz="4800" b="1">
                <a:solidFill>
                  <a:srgbClr val="000000"/>
                </a:solidFill>
                <a:latin typeface="仿宋_GB2312" pitchFamily="49" charset="-122"/>
                <a:ea typeface="仿宋_GB2312" pitchFamily="49" charset="-122"/>
              </a:endParaRPr>
            </a:p>
          </p:txBody>
        </p:sp>
        <p:sp>
          <p:nvSpPr>
            <p:cNvPr id="16401" name="Text Box 16"/>
            <p:cNvSpPr txBox="1">
              <a:spLocks noChangeArrowheads="1"/>
            </p:cNvSpPr>
            <p:nvPr/>
          </p:nvSpPr>
          <p:spPr bwMode="auto">
            <a:xfrm>
              <a:off x="3225" y="831"/>
              <a:ext cx="695"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000099"/>
                  </a:solidFill>
                  <a:latin typeface="仿宋_GB2312" pitchFamily="49" charset="-122"/>
                  <a:ea typeface="仿宋_GB2312" pitchFamily="49" charset="-122"/>
                </a:rPr>
                <a:t>抽象化</a:t>
              </a:r>
              <a:endParaRPr kumimoji="1" lang="zh-CN" altLang="en-US" sz="4800" b="1">
                <a:solidFill>
                  <a:srgbClr val="000000"/>
                </a:solidFill>
                <a:latin typeface="仿宋_GB2312" pitchFamily="49" charset="-122"/>
                <a:ea typeface="仿宋_GB2312" pitchFamily="49" charset="-122"/>
              </a:endParaRPr>
            </a:p>
          </p:txBody>
        </p:sp>
        <p:sp>
          <p:nvSpPr>
            <p:cNvPr id="16402" name="Line 17"/>
            <p:cNvSpPr>
              <a:spLocks noChangeShapeType="1"/>
            </p:cNvSpPr>
            <p:nvPr/>
          </p:nvSpPr>
          <p:spPr bwMode="auto">
            <a:xfrm flipV="1">
              <a:off x="5016" y="2187"/>
              <a:ext cx="228" cy="0"/>
            </a:xfrm>
            <a:prstGeom prst="line">
              <a:avLst/>
            </a:prstGeom>
            <a:noFill/>
            <a:ln w="57150">
              <a:solidFill>
                <a:srgbClr val="0000FF"/>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Line 18"/>
            <p:cNvSpPr>
              <a:spLocks noChangeShapeType="1"/>
            </p:cNvSpPr>
            <p:nvPr/>
          </p:nvSpPr>
          <p:spPr bwMode="auto">
            <a:xfrm>
              <a:off x="3108" y="2199"/>
              <a:ext cx="876" cy="0"/>
            </a:xfrm>
            <a:prstGeom prst="line">
              <a:avLst/>
            </a:prstGeom>
            <a:noFill/>
            <a:ln w="57150">
              <a:solidFill>
                <a:srgbClr val="0000FF"/>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4" name="Line 19"/>
            <p:cNvSpPr>
              <a:spLocks noChangeShapeType="1"/>
            </p:cNvSpPr>
            <p:nvPr/>
          </p:nvSpPr>
          <p:spPr bwMode="auto">
            <a:xfrm>
              <a:off x="1272" y="2199"/>
              <a:ext cx="792" cy="0"/>
            </a:xfrm>
            <a:prstGeom prst="line">
              <a:avLst/>
            </a:prstGeom>
            <a:noFill/>
            <a:ln w="57150">
              <a:solidFill>
                <a:srgbClr val="0000FF"/>
              </a:solidFill>
              <a:round/>
              <a:headEnd type="triangle" w="sm" len="med"/>
              <a:tailEnd type="non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AutoShape 20"/>
            <p:cNvSpPr>
              <a:spLocks noChangeArrowheads="1"/>
            </p:cNvSpPr>
            <p:nvPr/>
          </p:nvSpPr>
          <p:spPr bwMode="auto">
            <a:xfrm>
              <a:off x="2064" y="1959"/>
              <a:ext cx="1008" cy="432"/>
            </a:xfrm>
            <a:prstGeom prst="flowChartTerminator">
              <a:avLst/>
            </a:prstGeom>
            <a:solidFill>
              <a:srgbClr val="CCFFCC"/>
            </a:solidFill>
            <a:ln w="9525">
              <a:solidFill>
                <a:srgbClr val="4F81BD"/>
              </a:solidFill>
              <a:miter lim="800000"/>
              <a:headEnd/>
              <a:tailEnd/>
            </a:ln>
            <a:effectLst>
              <a:outerShdw dist="107763" dir="2700000" algn="ctr" rotWithShape="0">
                <a:srgbClr val="808080"/>
              </a:outerShdw>
            </a:effectLst>
          </p:spPr>
          <p:txBody>
            <a:bodyPr wrap="none" anchor="ctr"/>
            <a:lstStyle/>
            <a:p>
              <a:pPr algn="ctr"/>
              <a:endParaRPr kumimoji="1" lang="zh-CN" altLang="zh-CN">
                <a:solidFill>
                  <a:schemeClr val="hlink"/>
                </a:solidFill>
              </a:endParaRPr>
            </a:p>
          </p:txBody>
        </p:sp>
        <p:sp>
          <p:nvSpPr>
            <p:cNvPr id="16406" name="Text Box 21"/>
            <p:cNvSpPr txBox="1">
              <a:spLocks noChangeArrowheads="1"/>
            </p:cNvSpPr>
            <p:nvPr/>
          </p:nvSpPr>
          <p:spPr bwMode="auto">
            <a:xfrm>
              <a:off x="2134" y="2016"/>
              <a:ext cx="888"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2C1A88"/>
                  </a:solidFill>
                  <a:latin typeface="仿宋_GB2312" pitchFamily="49" charset="-122"/>
                  <a:ea typeface="仿宋_GB2312" pitchFamily="49" charset="-122"/>
                </a:rPr>
                <a:t>物理模型</a:t>
              </a:r>
              <a:endParaRPr kumimoji="1" lang="zh-CN" altLang="en-US" sz="4800" b="1">
                <a:solidFill>
                  <a:srgbClr val="2C1A88"/>
                </a:solidFill>
                <a:latin typeface="仿宋_GB2312" pitchFamily="49" charset="-122"/>
                <a:ea typeface="仿宋_GB2312" pitchFamily="49" charset="-122"/>
              </a:endParaRPr>
            </a:p>
          </p:txBody>
        </p:sp>
        <p:sp>
          <p:nvSpPr>
            <p:cNvPr id="16407" name="AutoShape 22"/>
            <p:cNvSpPr>
              <a:spLocks noChangeArrowheads="1"/>
            </p:cNvSpPr>
            <p:nvPr/>
          </p:nvSpPr>
          <p:spPr bwMode="auto">
            <a:xfrm>
              <a:off x="3984" y="1971"/>
              <a:ext cx="1008" cy="432"/>
            </a:xfrm>
            <a:prstGeom prst="flowChartTerminator">
              <a:avLst/>
            </a:prstGeom>
            <a:solidFill>
              <a:srgbClr val="CCFFCC"/>
            </a:solidFill>
            <a:ln w="9525">
              <a:solidFill>
                <a:srgbClr val="4F81BD"/>
              </a:solidFill>
              <a:miter lim="800000"/>
              <a:headEnd/>
              <a:tailEnd/>
            </a:ln>
            <a:effectLst>
              <a:outerShdw dist="107763" dir="2700000" algn="ctr" rotWithShape="0">
                <a:srgbClr val="808080"/>
              </a:outerShdw>
            </a:effectLst>
          </p:spPr>
          <p:txBody>
            <a:bodyPr wrap="none" anchor="ctr"/>
            <a:lstStyle/>
            <a:p>
              <a:pPr algn="ctr"/>
              <a:endParaRPr kumimoji="1" lang="zh-CN" altLang="zh-CN">
                <a:solidFill>
                  <a:srgbClr val="2C1A88"/>
                </a:solidFill>
              </a:endParaRPr>
            </a:p>
          </p:txBody>
        </p:sp>
        <p:sp>
          <p:nvSpPr>
            <p:cNvPr id="16408" name="Text Box 23"/>
            <p:cNvSpPr txBox="1">
              <a:spLocks noChangeArrowheads="1"/>
            </p:cNvSpPr>
            <p:nvPr/>
          </p:nvSpPr>
          <p:spPr bwMode="auto">
            <a:xfrm>
              <a:off x="4050" y="2040"/>
              <a:ext cx="892"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2C1A88"/>
                  </a:solidFill>
                  <a:latin typeface="仿宋_GB2312" pitchFamily="49" charset="-122"/>
                  <a:ea typeface="仿宋_GB2312" pitchFamily="49" charset="-122"/>
                </a:rPr>
                <a:t>逻辑模型</a:t>
              </a:r>
              <a:endParaRPr kumimoji="1" lang="zh-CN" altLang="en-US" sz="4800" b="1">
                <a:solidFill>
                  <a:srgbClr val="2C1A88"/>
                </a:solidFill>
                <a:latin typeface="仿宋_GB2312" pitchFamily="49" charset="-122"/>
                <a:ea typeface="仿宋_GB2312" pitchFamily="49" charset="-122"/>
              </a:endParaRPr>
            </a:p>
          </p:txBody>
        </p:sp>
        <p:sp>
          <p:nvSpPr>
            <p:cNvPr id="16409" name="Text Box 24"/>
            <p:cNvSpPr txBox="1">
              <a:spLocks noChangeArrowheads="1"/>
            </p:cNvSpPr>
            <p:nvPr/>
          </p:nvSpPr>
          <p:spPr bwMode="auto">
            <a:xfrm>
              <a:off x="1341" y="1863"/>
              <a:ext cx="695"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000099"/>
                  </a:solidFill>
                  <a:latin typeface="仿宋_GB2312" pitchFamily="49" charset="-122"/>
                  <a:ea typeface="仿宋_GB2312" pitchFamily="49" charset="-122"/>
                </a:rPr>
                <a:t>具体化</a:t>
              </a:r>
              <a:endParaRPr kumimoji="1" lang="zh-CN" altLang="en-US" sz="4800" b="1">
                <a:solidFill>
                  <a:srgbClr val="000000"/>
                </a:solidFill>
                <a:latin typeface="仿宋_GB2312" pitchFamily="49" charset="-122"/>
                <a:ea typeface="仿宋_GB2312" pitchFamily="49" charset="-122"/>
              </a:endParaRPr>
            </a:p>
          </p:txBody>
        </p:sp>
        <p:sp>
          <p:nvSpPr>
            <p:cNvPr id="16410" name="Text Box 25"/>
            <p:cNvSpPr txBox="1">
              <a:spLocks noChangeArrowheads="1"/>
            </p:cNvSpPr>
            <p:nvPr/>
          </p:nvSpPr>
          <p:spPr bwMode="auto">
            <a:xfrm>
              <a:off x="3225" y="1875"/>
              <a:ext cx="695" cy="28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000099"/>
                  </a:solidFill>
                  <a:latin typeface="仿宋_GB2312" pitchFamily="49" charset="-122"/>
                  <a:ea typeface="仿宋_GB2312" pitchFamily="49" charset="-122"/>
                </a:rPr>
                <a:t>实例化</a:t>
              </a:r>
              <a:endParaRPr kumimoji="1" lang="zh-CN" altLang="en-US" sz="4800" b="1">
                <a:solidFill>
                  <a:srgbClr val="000000"/>
                </a:solidFill>
                <a:latin typeface="仿宋_GB2312" pitchFamily="49" charset="-122"/>
                <a:ea typeface="仿宋_GB2312" pitchFamily="49" charset="-122"/>
              </a:endParaRPr>
            </a:p>
          </p:txBody>
        </p:sp>
        <p:sp>
          <p:nvSpPr>
            <p:cNvPr id="16411" name="Line 26"/>
            <p:cNvSpPr>
              <a:spLocks noChangeShapeType="1"/>
            </p:cNvSpPr>
            <p:nvPr/>
          </p:nvSpPr>
          <p:spPr bwMode="auto">
            <a:xfrm flipV="1">
              <a:off x="5220" y="1143"/>
              <a:ext cx="0" cy="1044"/>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Text Box 27"/>
            <p:cNvSpPr txBox="1">
              <a:spLocks noChangeArrowheads="1"/>
            </p:cNvSpPr>
            <p:nvPr/>
          </p:nvSpPr>
          <p:spPr bwMode="auto">
            <a:xfrm>
              <a:off x="5448" y="636"/>
              <a:ext cx="310" cy="886"/>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lnSpc>
                  <a:spcPct val="90000"/>
                </a:lnSpc>
              </a:pPr>
              <a:r>
                <a:rPr kumimoji="1" lang="zh-CN" altLang="en-US" b="1">
                  <a:solidFill>
                    <a:srgbClr val="0000FF"/>
                  </a:solidFill>
                  <a:latin typeface="仿宋_GB2312" pitchFamily="49" charset="-122"/>
                  <a:ea typeface="仿宋_GB2312" pitchFamily="49" charset="-122"/>
                </a:rPr>
                <a:t>理</a:t>
              </a:r>
            </a:p>
            <a:p>
              <a:pPr algn="r" eaLnBrk="1" hangingPunct="1">
                <a:lnSpc>
                  <a:spcPct val="90000"/>
                </a:lnSpc>
              </a:pPr>
              <a:r>
                <a:rPr kumimoji="1" lang="zh-CN" altLang="en-US" b="1">
                  <a:solidFill>
                    <a:srgbClr val="0000FF"/>
                  </a:solidFill>
                  <a:latin typeface="仿宋_GB2312" pitchFamily="49" charset="-122"/>
                  <a:ea typeface="仿宋_GB2312" pitchFamily="49" charset="-122"/>
                </a:rPr>
                <a:t>解</a:t>
              </a:r>
            </a:p>
            <a:p>
              <a:pPr algn="r" eaLnBrk="1" hangingPunct="1">
                <a:lnSpc>
                  <a:spcPct val="90000"/>
                </a:lnSpc>
              </a:pPr>
              <a:r>
                <a:rPr kumimoji="1" lang="zh-CN" altLang="en-US" b="1">
                  <a:solidFill>
                    <a:srgbClr val="0000FF"/>
                  </a:solidFill>
                  <a:latin typeface="仿宋_GB2312" pitchFamily="49" charset="-122"/>
                  <a:ea typeface="仿宋_GB2312" pitchFamily="49" charset="-122"/>
                </a:rPr>
                <a:t>需</a:t>
              </a:r>
            </a:p>
            <a:p>
              <a:pPr algn="r" eaLnBrk="1" hangingPunct="1">
                <a:lnSpc>
                  <a:spcPct val="90000"/>
                </a:lnSpc>
              </a:pPr>
              <a:r>
                <a:rPr kumimoji="1" lang="zh-CN" altLang="en-US" b="1">
                  <a:solidFill>
                    <a:srgbClr val="0000FF"/>
                  </a:solidFill>
                  <a:latin typeface="仿宋_GB2312" pitchFamily="49" charset="-122"/>
                  <a:ea typeface="仿宋_GB2312" pitchFamily="49" charset="-122"/>
                </a:rPr>
                <a:t>求</a:t>
              </a:r>
              <a:endParaRPr kumimoji="1" lang="zh-CN" altLang="en-US" sz="4800" b="1">
                <a:solidFill>
                  <a:srgbClr val="000000"/>
                </a:solidFill>
                <a:latin typeface="仿宋_GB2312" pitchFamily="49" charset="-122"/>
                <a:ea typeface="仿宋_GB2312" pitchFamily="49" charset="-122"/>
              </a:endParaRPr>
            </a:p>
          </p:txBody>
        </p:sp>
        <p:sp>
          <p:nvSpPr>
            <p:cNvPr id="16413" name="Text Box 28"/>
            <p:cNvSpPr txBox="1">
              <a:spLocks noChangeArrowheads="1"/>
            </p:cNvSpPr>
            <p:nvPr/>
          </p:nvSpPr>
          <p:spPr bwMode="auto">
            <a:xfrm>
              <a:off x="5196" y="916"/>
              <a:ext cx="310" cy="518"/>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b="1">
                  <a:solidFill>
                    <a:srgbClr val="000099"/>
                  </a:solidFill>
                  <a:latin typeface="仿宋_GB2312" pitchFamily="49" charset="-122"/>
                  <a:ea typeface="仿宋_GB2312" pitchFamily="49" charset="-122"/>
                </a:rPr>
                <a:t>导</a:t>
              </a:r>
            </a:p>
            <a:p>
              <a:pPr algn="r" eaLnBrk="1" hangingPunct="1"/>
              <a:r>
                <a:rPr kumimoji="1" lang="zh-CN" altLang="en-US" b="1">
                  <a:solidFill>
                    <a:srgbClr val="000099"/>
                  </a:solidFill>
                  <a:latin typeface="仿宋_GB2312" pitchFamily="49" charset="-122"/>
                  <a:ea typeface="仿宋_GB2312" pitchFamily="49" charset="-122"/>
                </a:rPr>
                <a:t>出</a:t>
              </a:r>
              <a:endParaRPr kumimoji="1" lang="zh-CN" altLang="en-US" sz="4800" b="1">
                <a:solidFill>
                  <a:srgbClr val="000000"/>
                </a:solidFill>
                <a:latin typeface="仿宋_GB2312" pitchFamily="49" charset="-122"/>
                <a:ea typeface="仿宋_GB2312" pitchFamily="49" charset="-122"/>
              </a:endParaRPr>
            </a:p>
          </p:txBody>
        </p:sp>
        <p:sp>
          <p:nvSpPr>
            <p:cNvPr id="16414" name="Text Box 29"/>
            <p:cNvSpPr txBox="1">
              <a:spLocks noChangeArrowheads="1"/>
            </p:cNvSpPr>
            <p:nvPr/>
          </p:nvSpPr>
          <p:spPr bwMode="auto">
            <a:xfrm>
              <a:off x="2195" y="523"/>
              <a:ext cx="791" cy="327"/>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sz="2800" b="1">
                  <a:solidFill>
                    <a:srgbClr val="009900"/>
                  </a:solidFill>
                  <a:latin typeface="仿宋_GB2312" pitchFamily="49" charset="-122"/>
                  <a:ea typeface="仿宋_GB2312" pitchFamily="49" charset="-122"/>
                </a:rPr>
                <a:t>怎么做</a:t>
              </a:r>
              <a:endParaRPr kumimoji="1" lang="zh-CN" altLang="en-US" sz="4800" b="1">
                <a:solidFill>
                  <a:srgbClr val="000000"/>
                </a:solidFill>
                <a:latin typeface="仿宋_GB2312" pitchFamily="49" charset="-122"/>
                <a:ea typeface="仿宋_GB2312" pitchFamily="49" charset="-122"/>
              </a:endParaRPr>
            </a:p>
          </p:txBody>
        </p:sp>
        <p:sp>
          <p:nvSpPr>
            <p:cNvPr id="16415" name="Text Box 30"/>
            <p:cNvSpPr txBox="1">
              <a:spLocks noChangeArrowheads="1"/>
            </p:cNvSpPr>
            <p:nvPr/>
          </p:nvSpPr>
          <p:spPr bwMode="auto">
            <a:xfrm>
              <a:off x="4067" y="523"/>
              <a:ext cx="791" cy="327"/>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kumimoji="1" lang="zh-CN" altLang="en-US" sz="2800" b="1">
                  <a:solidFill>
                    <a:srgbClr val="009900"/>
                  </a:solidFill>
                  <a:latin typeface="仿宋_GB2312" pitchFamily="49" charset="-122"/>
                  <a:ea typeface="仿宋_GB2312" pitchFamily="49" charset="-122"/>
                </a:rPr>
                <a:t>做什么</a:t>
              </a:r>
              <a:endParaRPr kumimoji="1" lang="zh-CN" altLang="en-US" sz="4800" b="1">
                <a:solidFill>
                  <a:srgbClr val="000000"/>
                </a:solidFill>
                <a:latin typeface="仿宋_GB2312" pitchFamily="49" charset="-122"/>
                <a:ea typeface="仿宋_GB2312" pitchFamily="49" charset="-122"/>
              </a:endParaRPr>
            </a:p>
          </p:txBody>
        </p:sp>
        <p:sp>
          <p:nvSpPr>
            <p:cNvPr id="16416" name="Rectangle 31"/>
            <p:cNvSpPr>
              <a:spLocks noChangeArrowheads="1"/>
            </p:cNvSpPr>
            <p:nvPr/>
          </p:nvSpPr>
          <p:spPr bwMode="auto">
            <a:xfrm>
              <a:off x="3240" y="507"/>
              <a:ext cx="2319" cy="2028"/>
            </a:xfrm>
            <a:prstGeom prst="rect">
              <a:avLst/>
            </a:prstGeom>
            <a:noFill/>
            <a:ln w="38100" cap="rnd">
              <a:solidFill>
                <a:srgbClr val="0000FF"/>
              </a:solidFill>
              <a:prstDash val="sysDot"/>
              <a:miter lim="800000"/>
              <a:headEnd/>
              <a:tailEnd/>
            </a:ln>
            <a:extLst>
              <a:ext uri="{909E8E84-426E-40DD-AFC4-6F175D3DCCD1}">
                <a14:hiddenFill xmlns:a14="http://schemas.microsoft.com/office/drawing/2010/main">
                  <a:solidFill>
                    <a:srgbClr val="4F81BD"/>
                  </a:solidFill>
                </a14:hiddenFill>
              </a:ext>
            </a:extLst>
          </p:spPr>
          <p:txBody>
            <a:bodyPr wrap="none" anchor="ctr"/>
            <a:lstStyle/>
            <a:p>
              <a:endParaRPr lang="zh-CN" altLang="en-US" sz="1800">
                <a:latin typeface="Georgia" pitchFamily="18" charset="0"/>
              </a:endParaRPr>
            </a:p>
          </p:txBody>
        </p:sp>
        <p:sp>
          <p:nvSpPr>
            <p:cNvPr id="16417" name="Line 32"/>
            <p:cNvSpPr>
              <a:spLocks noChangeShapeType="1"/>
            </p:cNvSpPr>
            <p:nvPr/>
          </p:nvSpPr>
          <p:spPr bwMode="auto">
            <a:xfrm flipH="1" flipV="1">
              <a:off x="3240" y="1551"/>
              <a:ext cx="2318" cy="9"/>
            </a:xfrm>
            <a:prstGeom prst="line">
              <a:avLst/>
            </a:prstGeom>
            <a:noFill/>
            <a:ln w="38100"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395288" y="765175"/>
            <a:ext cx="4905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Clr>
                <a:srgbClr val="FF66CC"/>
              </a:buClr>
              <a:buFont typeface="Wingdings" pitchFamily="2" charset="2"/>
              <a:buNone/>
            </a:pPr>
            <a:r>
              <a:rPr lang="zh-CN" altLang="en-US" sz="2600" b="1">
                <a:solidFill>
                  <a:srgbClr val="0000FF"/>
                </a:solidFill>
                <a:latin typeface="楷体_GB2312" pitchFamily="49" charset="-122"/>
                <a:ea typeface="楷体_GB2312" pitchFamily="49" charset="-122"/>
              </a:rPr>
              <a:t>一、确定对系统的综合要求</a:t>
            </a:r>
          </a:p>
        </p:txBody>
      </p:sp>
      <p:sp>
        <p:nvSpPr>
          <p:cNvPr id="17411" name="Text Box 6"/>
          <p:cNvSpPr txBox="1">
            <a:spLocks noChangeArrowheads="1"/>
          </p:cNvSpPr>
          <p:nvPr/>
        </p:nvSpPr>
        <p:spPr bwMode="auto">
          <a:xfrm>
            <a:off x="684213" y="1196975"/>
            <a:ext cx="74168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10000"/>
              </a:lnSpc>
              <a:buClr>
                <a:srgbClr val="800000"/>
              </a:buClr>
              <a:buFont typeface="Wingdings" pitchFamily="2" charset="2"/>
              <a:buNone/>
            </a:pPr>
            <a:r>
              <a:rPr lang="en-US" altLang="zh-CN" b="1">
                <a:solidFill>
                  <a:srgbClr val="CC0000"/>
                </a:solidFill>
                <a:latin typeface="楷体_GB2312" pitchFamily="49" charset="-122"/>
                <a:ea typeface="楷体_GB2312" pitchFamily="49" charset="-122"/>
              </a:rPr>
              <a:t>1.</a:t>
            </a:r>
            <a:r>
              <a:rPr lang="zh-CN" altLang="en-US" b="1">
                <a:solidFill>
                  <a:srgbClr val="800000"/>
                </a:solidFill>
                <a:latin typeface="楷体_GB2312" pitchFamily="49" charset="-122"/>
                <a:ea typeface="楷体_GB2312" pitchFamily="49" charset="-122"/>
              </a:rPr>
              <a:t>确定系统的功能要求</a:t>
            </a:r>
          </a:p>
          <a:p>
            <a:pPr eaLnBrk="1" hangingPunct="1">
              <a:lnSpc>
                <a:spcPct val="110000"/>
              </a:lnSpc>
              <a:buClr>
                <a:srgbClr val="800000"/>
              </a:buClr>
              <a:buFont typeface="Wingdings" pitchFamily="2" charset="2"/>
              <a:buNone/>
            </a:pPr>
            <a:r>
              <a:rPr lang="zh-CN" altLang="en-US" b="1">
                <a:latin typeface="楷体_GB2312" pitchFamily="49" charset="-122"/>
                <a:ea typeface="楷体_GB2312" pitchFamily="49" charset="-122"/>
              </a:rPr>
              <a:t>   提出系统必须完成的全部所有功能</a:t>
            </a:r>
          </a:p>
          <a:p>
            <a:pPr eaLnBrk="1" hangingPunct="1">
              <a:lnSpc>
                <a:spcPct val="110000"/>
              </a:lnSpc>
              <a:buClr>
                <a:srgbClr val="800000"/>
              </a:buClr>
              <a:buFont typeface="Wingdings" pitchFamily="2" charset="2"/>
              <a:buNone/>
            </a:pPr>
            <a:r>
              <a:rPr lang="en-US" altLang="zh-CN" b="1">
                <a:solidFill>
                  <a:srgbClr val="CC0000"/>
                </a:solidFill>
                <a:latin typeface="楷体_GB2312" pitchFamily="49" charset="-122"/>
                <a:ea typeface="楷体_GB2312" pitchFamily="49" charset="-122"/>
              </a:rPr>
              <a:t>2.</a:t>
            </a:r>
            <a:r>
              <a:rPr lang="zh-CN" altLang="en-US" b="1">
                <a:solidFill>
                  <a:srgbClr val="800000"/>
                </a:solidFill>
                <a:latin typeface="楷体_GB2312" pitchFamily="49" charset="-122"/>
                <a:ea typeface="楷体_GB2312" pitchFamily="49" charset="-122"/>
              </a:rPr>
              <a:t>确定系统的性能要求</a:t>
            </a:r>
          </a:p>
          <a:p>
            <a:pPr eaLnBrk="1" hangingPunct="1">
              <a:lnSpc>
                <a:spcPct val="110000"/>
              </a:lnSpc>
              <a:buClr>
                <a:srgbClr val="800000"/>
              </a:buClr>
              <a:buFont typeface="Wingdings" pitchFamily="2" charset="2"/>
              <a:buNone/>
            </a:pPr>
            <a:r>
              <a:rPr lang="zh-CN" altLang="en-US" b="1">
                <a:latin typeface="楷体_GB2312" pitchFamily="49" charset="-122"/>
                <a:ea typeface="楷体_GB2312" pitchFamily="49" charset="-122"/>
              </a:rPr>
              <a:t>   性能需求指定系统必须满足的</a:t>
            </a:r>
            <a:r>
              <a:rPr lang="zh-CN" altLang="en-US" b="1">
                <a:solidFill>
                  <a:srgbClr val="800000"/>
                </a:solidFill>
                <a:latin typeface="楷体_GB2312" pitchFamily="49" charset="-122"/>
                <a:ea typeface="楷体_GB2312" pitchFamily="49" charset="-122"/>
              </a:rPr>
              <a:t>定时约束或容量约束</a:t>
            </a:r>
            <a:endParaRPr lang="zh-CN" altLang="en-US" b="1">
              <a:solidFill>
                <a:srgbClr val="CC0000"/>
              </a:solidFill>
              <a:latin typeface="楷体_GB2312" pitchFamily="49" charset="-122"/>
              <a:ea typeface="楷体_GB2312" pitchFamily="49" charset="-122"/>
            </a:endParaRPr>
          </a:p>
          <a:p>
            <a:pPr eaLnBrk="1" hangingPunct="1">
              <a:lnSpc>
                <a:spcPct val="110000"/>
              </a:lnSpc>
              <a:buClr>
                <a:srgbClr val="800000"/>
              </a:buClr>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）系统的响应时间</a:t>
            </a:r>
          </a:p>
          <a:p>
            <a:pPr eaLnBrk="1" hangingPunct="1">
              <a:lnSpc>
                <a:spcPct val="110000"/>
              </a:lnSpc>
              <a:buClr>
                <a:srgbClr val="800000"/>
              </a:buClr>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）系统需要的存储容量</a:t>
            </a:r>
          </a:p>
          <a:p>
            <a:pPr eaLnBrk="1" hangingPunct="1">
              <a:lnSpc>
                <a:spcPct val="110000"/>
              </a:lnSpc>
              <a:buClr>
                <a:srgbClr val="800000"/>
              </a:buClr>
              <a:buFont typeface="Wingdings" pitchFamily="2" charset="2"/>
              <a:buNone/>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）后援存储器容量、系统重新启动</a:t>
            </a:r>
          </a:p>
          <a:p>
            <a:pPr eaLnBrk="1" hangingPunct="1">
              <a:lnSpc>
                <a:spcPct val="110000"/>
              </a:lnSpc>
              <a:buClr>
                <a:srgbClr val="800000"/>
              </a:buClr>
              <a:buFont typeface="Wingdings" pitchFamily="2" charset="2"/>
              <a:buNone/>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）系统的安全性和可靠性</a:t>
            </a:r>
          </a:p>
          <a:p>
            <a:pPr eaLnBrk="1" hangingPunct="1"/>
            <a:r>
              <a:rPr lang="en-US" altLang="zh-CN" b="1">
                <a:solidFill>
                  <a:srgbClr val="CC0000"/>
                </a:solidFill>
                <a:latin typeface="楷体_GB2312" pitchFamily="49" charset="-122"/>
                <a:ea typeface="楷体_GB2312" pitchFamily="49" charset="-122"/>
              </a:rPr>
              <a:t>3.</a:t>
            </a:r>
            <a:r>
              <a:rPr lang="zh-CN" altLang="en-US" b="1">
                <a:solidFill>
                  <a:srgbClr val="800000"/>
                </a:solidFill>
                <a:latin typeface="楷体_GB2312" pitchFamily="49" charset="-122"/>
                <a:ea typeface="楷体_GB2312" pitchFamily="49" charset="-122"/>
              </a:rPr>
              <a:t>确定系统的运行要求</a:t>
            </a:r>
          </a:p>
          <a:p>
            <a:pPr eaLnBrk="1" hangingPunct="1"/>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）支持系统运行的软件环境</a:t>
            </a:r>
          </a:p>
          <a:p>
            <a:pPr eaLnBrk="1" hangingPunct="1"/>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）工具软件和系统软件</a:t>
            </a:r>
          </a:p>
          <a:p>
            <a:pPr eaLnBrk="1" hangingPunct="1"/>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）支持系统运行的硬件环境</a:t>
            </a:r>
          </a:p>
          <a:p>
            <a:pPr eaLnBrk="1" hangingPunct="1"/>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）出错处理、通信接口、约束</a:t>
            </a:r>
          </a:p>
          <a:p>
            <a:pPr eaLnBrk="1" hangingPunct="1"/>
            <a:r>
              <a:rPr lang="en-US" altLang="zh-CN" b="1">
                <a:solidFill>
                  <a:srgbClr val="CC0000"/>
                </a:solidFill>
                <a:latin typeface="楷体_GB2312" pitchFamily="49" charset="-122"/>
                <a:ea typeface="楷体_GB2312" pitchFamily="49" charset="-122"/>
              </a:rPr>
              <a:t>4.</a:t>
            </a:r>
            <a:r>
              <a:rPr lang="zh-CN" altLang="en-US" b="1">
                <a:solidFill>
                  <a:srgbClr val="800000"/>
                </a:solidFill>
                <a:latin typeface="楷体_GB2312" pitchFamily="49" charset="-122"/>
                <a:ea typeface="楷体_GB2312" pitchFamily="49" charset="-122"/>
              </a:rPr>
              <a:t>确定系统的扩充要求</a:t>
            </a:r>
          </a:p>
        </p:txBody>
      </p:sp>
      <p:sp>
        <p:nvSpPr>
          <p:cNvPr id="17412" name="Rectangle 3"/>
          <p:cNvSpPr>
            <a:spLocks noChangeArrowheads="1"/>
          </p:cNvSpPr>
          <p:nvPr/>
        </p:nvSpPr>
        <p:spPr bwMode="auto">
          <a:xfrm>
            <a:off x="2571750" y="115888"/>
            <a:ext cx="414655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a:solidFill>
                  <a:schemeClr val="accent2"/>
                </a:solidFill>
                <a:latin typeface="华文中宋" pitchFamily="2" charset="-122"/>
                <a:ea typeface="华文中宋" pitchFamily="2" charset="-122"/>
              </a:rPr>
              <a:t>需求分析的具体任务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1026"/>
          <p:cNvSpPr>
            <a:spLocks noGrp="1" noChangeArrowheads="1"/>
          </p:cNvSpPr>
          <p:nvPr>
            <p:ph type="subTitle" idx="4294967295"/>
          </p:nvPr>
        </p:nvSpPr>
        <p:spPr bwMode="auto">
          <a:xfrm>
            <a:off x="179388" y="628650"/>
            <a:ext cx="8712200" cy="4457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indent="0" eaLnBrk="1" hangingPunct="1">
              <a:spcBef>
                <a:spcPct val="0"/>
              </a:spcBef>
              <a:buClr>
                <a:srgbClr val="FF66CC"/>
              </a:buClr>
              <a:buFont typeface="Wingdings" pitchFamily="2" charset="2"/>
              <a:buNone/>
            </a:pPr>
            <a:r>
              <a:rPr lang="zh-CN" altLang="en-US" sz="2600">
                <a:solidFill>
                  <a:srgbClr val="0000FF"/>
                </a:solidFill>
                <a:latin typeface="楷体_GB2312" pitchFamily="49" charset="-122"/>
                <a:ea typeface="楷体_GB2312" pitchFamily="49" charset="-122"/>
              </a:rPr>
              <a:t>二、分析系统的数据要求</a:t>
            </a:r>
          </a:p>
          <a:p>
            <a:pPr marL="0" indent="0" eaLnBrk="1" hangingPunct="1">
              <a:spcBef>
                <a:spcPct val="0"/>
              </a:spcBef>
              <a:buClr>
                <a:srgbClr val="FF66CC"/>
              </a:buClr>
              <a:buFont typeface="Wingdings" pitchFamily="2" charset="2"/>
              <a:buNone/>
            </a:pPr>
            <a:r>
              <a:rPr lang="zh-CN" altLang="en-US" sz="2600">
                <a:latin typeface="楷体_GB2312" pitchFamily="49" charset="-122"/>
                <a:ea typeface="楷体_GB2312" pitchFamily="49" charset="-122"/>
              </a:rPr>
              <a:t>建立数据模型：数据字典、层次方框图、</a:t>
            </a:r>
            <a:r>
              <a:rPr lang="en-US" altLang="zh-CN" sz="2600">
                <a:latin typeface="楷体_GB2312" pitchFamily="49" charset="-122"/>
                <a:ea typeface="楷体_GB2312" pitchFamily="49" charset="-122"/>
              </a:rPr>
              <a:t>Warnier</a:t>
            </a:r>
            <a:r>
              <a:rPr lang="zh-CN" altLang="en-US" sz="2600">
                <a:latin typeface="楷体_GB2312" pitchFamily="49" charset="-122"/>
                <a:ea typeface="楷体_GB2312" pitchFamily="49" charset="-122"/>
              </a:rPr>
              <a:t>图</a:t>
            </a:r>
            <a:r>
              <a:rPr lang="en-US" altLang="zh-CN" sz="2600">
                <a:latin typeface="楷体_GB2312" pitchFamily="49" charset="-122"/>
                <a:ea typeface="楷体_GB2312" pitchFamily="49" charset="-122"/>
              </a:rPr>
              <a:t> </a:t>
            </a:r>
            <a:r>
              <a:rPr lang="zh-CN" altLang="en-US" sz="2600">
                <a:latin typeface="楷体_GB2312" pitchFamily="49" charset="-122"/>
                <a:ea typeface="楷体_GB2312" pitchFamily="49" charset="-122"/>
              </a:rPr>
              <a:t>。</a:t>
            </a:r>
          </a:p>
          <a:p>
            <a:pPr marL="0" indent="0" eaLnBrk="1" hangingPunct="1">
              <a:spcBef>
                <a:spcPct val="0"/>
              </a:spcBef>
              <a:buClr>
                <a:srgbClr val="FF66CC"/>
              </a:buClr>
              <a:buFont typeface="Wingdings" pitchFamily="2" charset="2"/>
              <a:buNone/>
            </a:pPr>
            <a:endParaRPr lang="zh-CN" altLang="en-US" sz="2600">
              <a:latin typeface="楷体_GB2312" pitchFamily="49" charset="-122"/>
              <a:ea typeface="楷体_GB2312" pitchFamily="49" charset="-122"/>
            </a:endParaRPr>
          </a:p>
          <a:p>
            <a:pPr marL="0" indent="0" eaLnBrk="1" hangingPunct="1">
              <a:spcBef>
                <a:spcPct val="0"/>
              </a:spcBef>
              <a:buClr>
                <a:srgbClr val="FF66CC"/>
              </a:buClr>
              <a:buFont typeface="Wingdings" pitchFamily="2" charset="2"/>
              <a:buNone/>
            </a:pPr>
            <a:r>
              <a:rPr lang="zh-CN" altLang="en-US" sz="2600">
                <a:solidFill>
                  <a:srgbClr val="0000FF"/>
                </a:solidFill>
                <a:latin typeface="楷体_GB2312" pitchFamily="49" charset="-122"/>
                <a:ea typeface="楷体_GB2312" pitchFamily="49" charset="-122"/>
              </a:rPr>
              <a:t>三、导出系统的逻辑模型</a:t>
            </a:r>
          </a:p>
          <a:p>
            <a:pPr marL="0" indent="0" eaLnBrk="1" hangingPunct="1">
              <a:spcBef>
                <a:spcPct val="0"/>
              </a:spcBef>
              <a:buClr>
                <a:srgbClr val="FF66CC"/>
              </a:buClr>
              <a:buFont typeface="Wingdings" pitchFamily="2" charset="2"/>
              <a:buNone/>
            </a:pPr>
            <a:r>
              <a:rPr lang="zh-CN" altLang="en-US" sz="2600">
                <a:latin typeface="楷体_GB2312" pitchFamily="49" charset="-122"/>
                <a:ea typeface="楷体_GB2312" pitchFamily="49" charset="-122"/>
              </a:rPr>
              <a:t>用数据流图、实体一联系图、状态转换图、数据字典和主要的处理算法导出系统的详细的逻辑模型。</a:t>
            </a:r>
          </a:p>
          <a:p>
            <a:pPr marL="0" indent="0" eaLnBrk="1" hangingPunct="1">
              <a:spcBef>
                <a:spcPct val="0"/>
              </a:spcBef>
              <a:buClr>
                <a:srgbClr val="FF66CC"/>
              </a:buClr>
              <a:buFont typeface="Wingdings" pitchFamily="2" charset="2"/>
              <a:buNone/>
            </a:pPr>
            <a:endParaRPr lang="zh-CN" altLang="en-US" sz="2600">
              <a:solidFill>
                <a:srgbClr val="0000FF"/>
              </a:solidFill>
              <a:latin typeface="楷体_GB2312" pitchFamily="49" charset="-122"/>
              <a:ea typeface="楷体_GB2312" pitchFamily="49" charset="-122"/>
            </a:endParaRPr>
          </a:p>
          <a:p>
            <a:pPr marL="0" indent="0" eaLnBrk="1" hangingPunct="1">
              <a:spcBef>
                <a:spcPct val="0"/>
              </a:spcBef>
              <a:buClr>
                <a:srgbClr val="FF66CC"/>
              </a:buClr>
              <a:buFont typeface="Wingdings" pitchFamily="2" charset="2"/>
              <a:buNone/>
            </a:pPr>
            <a:r>
              <a:rPr lang="zh-CN" altLang="en-US" sz="2600">
                <a:solidFill>
                  <a:srgbClr val="0000FF"/>
                </a:solidFill>
                <a:latin typeface="楷体_GB2312" pitchFamily="49" charset="-122"/>
                <a:ea typeface="楷体_GB2312" pitchFamily="49" charset="-122"/>
              </a:rPr>
              <a:t>四、修正系统开发计划</a:t>
            </a:r>
          </a:p>
          <a:p>
            <a:pPr marL="0" indent="0" eaLnBrk="1" hangingPunct="1">
              <a:spcBef>
                <a:spcPct val="0"/>
              </a:spcBef>
              <a:buClr>
                <a:srgbClr val="FF66CC"/>
              </a:buClr>
              <a:buFont typeface="Wingdings" pitchFamily="2" charset="2"/>
              <a:buNone/>
            </a:pPr>
            <a:r>
              <a:rPr lang="zh-CN" altLang="en-US" sz="2600">
                <a:latin typeface="楷体_GB2312" pitchFamily="49" charset="-122"/>
                <a:ea typeface="楷体_GB2312" pitchFamily="49" charset="-122"/>
              </a:rPr>
              <a:t>根据在分析过程中获得的对系统的更深入更具体的了解，可以比较准确地估计系统的成本和进度，修正以前制定的开发计划。</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bwMode="auto">
          <a:xfrm>
            <a:off x="468313" y="260350"/>
            <a:ext cx="8229600" cy="579438"/>
          </a:xfrm>
          <a:prstGeom prst="rect">
            <a:avLst/>
          </a:prstGeom>
          <a:solidFill>
            <a:schemeClr val="bg1"/>
          </a:solidFill>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en-US" altLang="zh-CN" b="0">
                <a:solidFill>
                  <a:schemeClr val="accent2"/>
                </a:solidFill>
                <a:latin typeface="华文中宋" pitchFamily="2" charset="-122"/>
                <a:ea typeface="华文中宋" pitchFamily="2" charset="-122"/>
              </a:rPr>
              <a:t>3.2</a:t>
            </a:r>
            <a:r>
              <a:rPr lang="zh-CN" altLang="en-US" b="0">
                <a:solidFill>
                  <a:schemeClr val="accent2"/>
                </a:solidFill>
                <a:latin typeface="华文中宋" pitchFamily="2" charset="-122"/>
                <a:ea typeface="华文中宋" pitchFamily="2" charset="-122"/>
              </a:rPr>
              <a:t>  需求获取</a:t>
            </a:r>
          </a:p>
        </p:txBody>
      </p:sp>
      <p:sp>
        <p:nvSpPr>
          <p:cNvPr id="19459" name="Rectangle 7"/>
          <p:cNvSpPr>
            <a:spLocks noChangeArrowheads="1"/>
          </p:cNvSpPr>
          <p:nvPr/>
        </p:nvSpPr>
        <p:spPr bwMode="auto">
          <a:xfrm>
            <a:off x="395288" y="1087438"/>
            <a:ext cx="8424862" cy="334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Clr>
                <a:srgbClr val="800080"/>
              </a:buClr>
              <a:buSzPct val="130000"/>
              <a:buFontTx/>
              <a:buChar char="•"/>
            </a:pPr>
            <a:r>
              <a:rPr lang="zh-CN" altLang="en-US" b="1" dirty="0">
                <a:latin typeface="Georgia" pitchFamily="18" charset="0"/>
              </a:rPr>
              <a:t>需求获取是在问题及其最终解决方案之间架设桥梁的第一步。</a:t>
            </a:r>
          </a:p>
          <a:p>
            <a:pPr>
              <a:lnSpc>
                <a:spcPct val="150000"/>
              </a:lnSpc>
              <a:buClr>
                <a:srgbClr val="800080"/>
              </a:buClr>
              <a:buSzPct val="130000"/>
              <a:buFontTx/>
              <a:buChar char="•"/>
            </a:pPr>
            <a:r>
              <a:rPr lang="zh-CN" altLang="en-US" b="1" dirty="0">
                <a:solidFill>
                  <a:srgbClr val="00B0F0"/>
                </a:solidFill>
                <a:latin typeface="Georgia" pitchFamily="18" charset="0"/>
              </a:rPr>
              <a:t>需求获取的目的是清楚地理解所要解决的问题</a:t>
            </a:r>
            <a:r>
              <a:rPr lang="zh-CN" altLang="en-US" b="1" dirty="0">
                <a:latin typeface="Georgia" pitchFamily="18" charset="0"/>
              </a:rPr>
              <a:t>，完整地获得用户的需求。</a:t>
            </a:r>
          </a:p>
          <a:p>
            <a:pPr>
              <a:lnSpc>
                <a:spcPct val="150000"/>
              </a:lnSpc>
              <a:buClr>
                <a:srgbClr val="800080"/>
              </a:buClr>
              <a:buSzPct val="130000"/>
              <a:buFontTx/>
              <a:buChar char="•"/>
            </a:pPr>
            <a:r>
              <a:rPr lang="zh-CN" altLang="en-US" b="1" dirty="0">
                <a:latin typeface="Georgia" pitchFamily="18" charset="0"/>
              </a:rPr>
              <a:t>获取需求的一个必不可少的结果是对项目中描述的客户需求的普遍理解。一旦理解了需求，分析者、开发者和客户就能探索出描述这些需求的多种解决方案。</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subTitle" idx="4294967295"/>
          </p:nvPr>
        </p:nvSpPr>
        <p:spPr bwMode="auto">
          <a:xfrm>
            <a:off x="179388" y="404813"/>
            <a:ext cx="8610600" cy="5715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buFontTx/>
              <a:buNone/>
            </a:pPr>
            <a:endParaRPr lang="zh-CN" altLang="en-US" sz="3600" dirty="0">
              <a:solidFill>
                <a:schemeClr val="accent2"/>
              </a:solidFill>
              <a:latin typeface="楷体_GB2312" pitchFamily="49" charset="-122"/>
              <a:ea typeface="楷体_GB2312" pitchFamily="49" charset="-122"/>
            </a:endParaRPr>
          </a:p>
          <a:p>
            <a:pPr marL="287338" indent="-6350" eaLnBrk="1" hangingPunct="1">
              <a:spcBef>
                <a:spcPts val="1800"/>
              </a:spcBef>
              <a:buClr>
                <a:srgbClr val="FF66CC"/>
              </a:buClr>
              <a:buFont typeface="Wingdings" pitchFamily="2" charset="2"/>
              <a:buBlip>
                <a:blip r:embed="rId3"/>
              </a:buBlip>
            </a:pPr>
            <a:r>
              <a:rPr kumimoji="1" lang="zh-CN" altLang="en-US" b="0" dirty="0">
                <a:solidFill>
                  <a:srgbClr val="0000FF"/>
                </a:solidFill>
                <a:latin typeface="华文中宋" pitchFamily="2" charset="-122"/>
                <a:ea typeface="华文中宋" pitchFamily="2" charset="-122"/>
              </a:rPr>
              <a:t>系统分析员建立需求的过程中所遇到的困难</a:t>
            </a:r>
          </a:p>
          <a:p>
            <a:pPr marL="287338" indent="-6350" eaLnBrk="1" hangingPunct="1">
              <a:lnSpc>
                <a:spcPct val="150000"/>
              </a:lnSpc>
              <a:buClr>
                <a:srgbClr val="FF66CC"/>
              </a:buClr>
              <a:buFont typeface="Wingdings" pitchFamily="2" charset="2"/>
              <a:buNone/>
            </a:pPr>
            <a:r>
              <a:rPr kumimoji="1" lang="zh-CN" altLang="en-US" b="0" dirty="0">
                <a:latin typeface="华文中宋" pitchFamily="2" charset="-122"/>
                <a:ea typeface="华文中宋" pitchFamily="2" charset="-122"/>
              </a:rPr>
              <a:t>  </a:t>
            </a:r>
            <a:r>
              <a:rPr lang="zh-CN" altLang="en-US" sz="2600" dirty="0">
                <a:latin typeface="楷体_GB2312" pitchFamily="49" charset="-122"/>
                <a:ea typeface="楷体_GB2312" pitchFamily="49" charset="-122"/>
              </a:rPr>
              <a:t>⑴ 分析员与领域专家交流的过程中，容易产生误解</a:t>
            </a:r>
          </a:p>
          <a:p>
            <a:pPr marL="287338" indent="-6350" eaLnBrk="1" hangingPunct="1">
              <a:lnSpc>
                <a:spcPct val="150000"/>
              </a:lnSpc>
              <a:spcBef>
                <a:spcPct val="50000"/>
              </a:spcBef>
              <a:buFontTx/>
              <a:buNone/>
            </a:pPr>
            <a:r>
              <a:rPr lang="zh-CN" altLang="en-US" sz="2600" dirty="0">
                <a:latin typeface="楷体_GB2312" pitchFamily="49" charset="-122"/>
                <a:ea typeface="楷体_GB2312" pitchFamily="49" charset="-122"/>
              </a:rPr>
              <a:t> ⑵ 大型系统有时会有不同的用户群体，他们往往会提出相互矛盾的要求，分析员要寻求令所有用户满意的答案很难 </a:t>
            </a:r>
          </a:p>
          <a:p>
            <a:pPr marL="287338" indent="-6350" eaLnBrk="1" hangingPunct="1">
              <a:lnSpc>
                <a:spcPct val="150000"/>
              </a:lnSpc>
              <a:spcBef>
                <a:spcPct val="50000"/>
              </a:spcBef>
              <a:buFontTx/>
              <a:buNone/>
            </a:pPr>
            <a:r>
              <a:rPr lang="zh-CN" altLang="en-US" sz="2600" dirty="0">
                <a:latin typeface="楷体_GB2312" pitchFamily="49" charset="-122"/>
                <a:ea typeface="楷体_GB2312" pitchFamily="49" charset="-122"/>
              </a:rPr>
              <a:t> ⑶ 需求永远不会稳定。系统工程环境一旦改变，用户对软件的需求也会改变，而且这种需求往往无法预测。</a:t>
            </a:r>
            <a:endParaRPr lang="zh-CN" altLang="en-US" b="0" dirty="0">
              <a:ea typeface="楷体_GB2312" pitchFamily="49" charset="-122"/>
            </a:endParaRPr>
          </a:p>
        </p:txBody>
      </p:sp>
      <p:sp>
        <p:nvSpPr>
          <p:cNvPr id="20483" name="Rectangle 5"/>
          <p:cNvSpPr>
            <a:spLocks noChangeArrowheads="1"/>
          </p:cNvSpPr>
          <p:nvPr/>
        </p:nvSpPr>
        <p:spPr bwMode="auto">
          <a:xfrm>
            <a:off x="1258888" y="188913"/>
            <a:ext cx="6607175"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chemeClr val="accent2"/>
                </a:solidFill>
                <a:latin typeface="楷体_GB2312" pitchFamily="49" charset="-122"/>
                <a:ea typeface="楷体_GB2312" pitchFamily="49" charset="-122"/>
              </a:rPr>
              <a:t>需求获取的方法（与用户沟通）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subTitle" idx="4294967295"/>
          </p:nvPr>
        </p:nvSpPr>
        <p:spPr bwMode="auto">
          <a:xfrm>
            <a:off x="323850" y="1241425"/>
            <a:ext cx="8382000" cy="3916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90000"/>
              </a:lnSpc>
              <a:buClr>
                <a:srgbClr val="FF66CC"/>
              </a:buClr>
              <a:buFontTx/>
              <a:buNone/>
            </a:pP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）访谈</a:t>
            </a:r>
          </a:p>
          <a:p>
            <a:pPr marL="287338" indent="-6350" algn="just" eaLnBrk="1" hangingPunct="1">
              <a:lnSpc>
                <a:spcPct val="140000"/>
              </a:lnSpc>
              <a:buFontTx/>
              <a:buNone/>
            </a:pPr>
            <a:r>
              <a:rPr lang="zh-CN" altLang="en-US" sz="2000">
                <a:latin typeface="楷体_GB2312" pitchFamily="49" charset="-122"/>
                <a:ea typeface="楷体_GB2312" pitchFamily="49" charset="-122"/>
              </a:rPr>
              <a:t>    访谈有正式访谈和非正式访谈两种形式。</a:t>
            </a:r>
          </a:p>
          <a:p>
            <a:pPr marL="287338" indent="-6350" algn="just" eaLnBrk="1" hangingPunct="1">
              <a:lnSpc>
                <a:spcPct val="140000"/>
              </a:lnSpc>
              <a:buFontTx/>
              <a:buNone/>
            </a:pPr>
            <a:r>
              <a:rPr lang="zh-CN" altLang="en-US" sz="2000">
                <a:solidFill>
                  <a:srgbClr val="FF6600"/>
                </a:solidFill>
                <a:latin typeface="楷体_GB2312" pitchFamily="49" charset="-122"/>
                <a:ea typeface="楷体_GB2312" pitchFamily="49" charset="-122"/>
              </a:rPr>
              <a:t>    </a:t>
            </a:r>
            <a:r>
              <a:rPr lang="zh-CN" altLang="en-US" sz="2000">
                <a:solidFill>
                  <a:srgbClr val="800000"/>
                </a:solidFill>
                <a:latin typeface="楷体_GB2312" pitchFamily="49" charset="-122"/>
                <a:ea typeface="楷体_GB2312" pitchFamily="49" charset="-122"/>
              </a:rPr>
              <a:t>非正式访谈</a:t>
            </a:r>
            <a:r>
              <a:rPr lang="en-US" altLang="zh-CN" sz="2000">
                <a:latin typeface="楷体_GB2312" pitchFamily="49" charset="-122"/>
                <a:ea typeface="楷体_GB2312" pitchFamily="49" charset="-122"/>
              </a:rPr>
              <a:t>--- </a:t>
            </a:r>
            <a:r>
              <a:rPr lang="zh-CN" altLang="en-US" sz="2000">
                <a:latin typeface="楷体_GB2312" pitchFamily="49" charset="-122"/>
                <a:ea typeface="楷体_GB2312" pitchFamily="49" charset="-122"/>
              </a:rPr>
              <a:t>分析员将提出一些用户可以自由回答的开放性问题，以鼓励被访问人员说出自己的想法。以一种较自由的形式，交换对问题的看法，主要是了解问题的性质、需要解决的方案、所需的人数和能力，关注客户的目标和收益。</a:t>
            </a:r>
            <a:r>
              <a:rPr lang="zh-CN" altLang="en-US" sz="2000">
                <a:solidFill>
                  <a:srgbClr val="FF6600"/>
                </a:solidFill>
                <a:latin typeface="楷体_GB2312" pitchFamily="49" charset="-122"/>
                <a:ea typeface="楷体_GB2312" pitchFamily="49" charset="-122"/>
              </a:rPr>
              <a:t>    </a:t>
            </a:r>
          </a:p>
          <a:p>
            <a:pPr marL="287338" indent="-6350" algn="just" eaLnBrk="1" hangingPunct="1">
              <a:lnSpc>
                <a:spcPct val="140000"/>
              </a:lnSpc>
              <a:buFontTx/>
              <a:buNone/>
            </a:pPr>
            <a:r>
              <a:rPr lang="zh-CN" altLang="en-US" sz="2000">
                <a:solidFill>
                  <a:srgbClr val="800000"/>
                </a:solidFill>
                <a:latin typeface="楷体_GB2312" pitchFamily="49" charset="-122"/>
                <a:ea typeface="楷体_GB2312" pitchFamily="49" charset="-122"/>
              </a:rPr>
              <a:t>   正式访谈</a:t>
            </a:r>
            <a:r>
              <a:rPr lang="en-US" altLang="zh-CN" sz="2000">
                <a:solidFill>
                  <a:srgbClr val="800000"/>
                </a:solidFill>
                <a:latin typeface="楷体_GB2312" pitchFamily="49" charset="-122"/>
                <a:ea typeface="楷体_GB2312" pitchFamily="49" charset="-122"/>
              </a:rPr>
              <a:t>---</a:t>
            </a:r>
            <a:r>
              <a:rPr lang="zh-CN" altLang="en-US" sz="2000">
                <a:latin typeface="楷体_GB2312" pitchFamily="49" charset="-122"/>
                <a:ea typeface="楷体_GB2312" pitchFamily="49" charset="-122"/>
              </a:rPr>
              <a:t>将根据一些事先准备好的议题全面展开讨论，得出结论性的意见。</a:t>
            </a:r>
          </a:p>
        </p:txBody>
      </p:sp>
      <p:sp>
        <p:nvSpPr>
          <p:cNvPr id="21507" name="Rectangle 2"/>
          <p:cNvSpPr txBox="1">
            <a:spLocks noChangeArrowheads="1"/>
          </p:cNvSpPr>
          <p:nvPr/>
        </p:nvSpPr>
        <p:spPr bwMode="auto">
          <a:xfrm>
            <a:off x="1908175" y="188913"/>
            <a:ext cx="5689600" cy="6413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3600" b="1">
                <a:solidFill>
                  <a:schemeClr val="accent2"/>
                </a:solidFill>
                <a:latin typeface="楷体_GB2312" pitchFamily="49" charset="-122"/>
                <a:ea typeface="楷体_GB2312" pitchFamily="49" charset="-122"/>
              </a:rPr>
              <a:t>与用户沟通获取需求的方法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subTitle" idx="4294967295"/>
          </p:nvPr>
        </p:nvSpPr>
        <p:spPr bwMode="auto">
          <a:xfrm>
            <a:off x="304800" y="762000"/>
            <a:ext cx="8659813" cy="2019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Clr>
                <a:srgbClr val="FF66CC"/>
              </a:buClr>
              <a:buFontTx/>
              <a:buNone/>
            </a:pPr>
            <a:r>
              <a:rPr lang="zh-CN" altLang="en-US" sz="3600" dirty="0">
                <a:latin typeface="楷体_GB2312" pitchFamily="49" charset="-122"/>
                <a:ea typeface="楷体_GB2312" pitchFamily="49" charset="-122"/>
              </a:rPr>
              <a:t>（</a:t>
            </a:r>
            <a:r>
              <a:rPr lang="en-US" altLang="zh-CN" sz="3600" dirty="0">
                <a:latin typeface="楷体_GB2312" pitchFamily="49" charset="-122"/>
                <a:ea typeface="楷体_GB2312" pitchFamily="49" charset="-122"/>
              </a:rPr>
              <a:t>2</a:t>
            </a:r>
            <a:r>
              <a:rPr lang="zh-CN" altLang="en-US" sz="3600" dirty="0">
                <a:latin typeface="楷体_GB2312" pitchFamily="49" charset="-122"/>
                <a:ea typeface="楷体_GB2312" pitchFamily="49" charset="-122"/>
              </a:rPr>
              <a:t>）面向数据流自顶向下求精</a:t>
            </a:r>
          </a:p>
          <a:p>
            <a:pPr marL="287338" indent="-6350" eaLnBrk="1" hangingPunct="1">
              <a:buClr>
                <a:srgbClr val="FF66CC"/>
              </a:buClr>
              <a:buFont typeface="Wingdings" pitchFamily="2" charset="2"/>
              <a:buNone/>
            </a:pPr>
            <a:r>
              <a:rPr lang="zh-CN" altLang="en-US" dirty="0">
                <a:solidFill>
                  <a:srgbClr val="00B0F0"/>
                </a:solidFill>
                <a:latin typeface="楷体_GB2312" pitchFamily="49" charset="-122"/>
                <a:ea typeface="楷体_GB2312" pitchFamily="49" charset="-122"/>
              </a:rPr>
              <a:t>通过可行性研究已经得出了目标系统的高层数据流图</a:t>
            </a:r>
            <a:r>
              <a:rPr lang="zh-CN" altLang="en-US" dirty="0">
                <a:latin typeface="楷体_GB2312" pitchFamily="49" charset="-122"/>
                <a:ea typeface="楷体_GB2312" pitchFamily="49" charset="-122"/>
              </a:rPr>
              <a:t>，</a:t>
            </a:r>
            <a:r>
              <a:rPr lang="zh-CN" altLang="en-US" dirty="0">
                <a:solidFill>
                  <a:schemeClr val="accent1">
                    <a:lumMod val="50000"/>
                  </a:schemeClr>
                </a:solidFill>
                <a:latin typeface="楷体_GB2312" pitchFamily="49" charset="-122"/>
                <a:ea typeface="楷体_GB2312" pitchFamily="49" charset="-122"/>
              </a:rPr>
              <a:t>需求分析的目标之一就是把数据流和数据存储定义到元素级。</a:t>
            </a:r>
            <a:endParaRPr lang="zh-CN" altLang="en-US" sz="2400" dirty="0">
              <a:solidFill>
                <a:schemeClr val="accent1">
                  <a:lumMod val="50000"/>
                </a:schemeClr>
              </a:solidFill>
              <a:latin typeface="楷体_GB2312" pitchFamily="49" charset="-122"/>
              <a:ea typeface="楷体_GB2312" pitchFamily="49" charset="-122"/>
            </a:endParaRPr>
          </a:p>
        </p:txBody>
      </p:sp>
      <p:pic>
        <p:nvPicPr>
          <p:cNvPr id="22531" name="Picture 4" descr="rj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3500438"/>
            <a:ext cx="7178675"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8"/>
          <p:cNvSpPr txBox="1">
            <a:spLocks noChangeArrowheads="1"/>
          </p:cNvSpPr>
          <p:nvPr/>
        </p:nvSpPr>
        <p:spPr bwMode="auto">
          <a:xfrm>
            <a:off x="787400" y="3500438"/>
            <a:ext cx="460375" cy="2232025"/>
          </a:xfrm>
          <a:prstGeom prst="rect">
            <a:avLst/>
          </a:prstGeom>
          <a:solidFill>
            <a:srgbClr val="EEB4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1800">
                <a:solidFill>
                  <a:srgbClr val="0000FF"/>
                </a:solidFill>
                <a:latin typeface="Georgia" pitchFamily="18" charset="0"/>
              </a:rPr>
              <a:t>自顶向下求精过程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02" name="Rectangle 2"/>
          <p:cNvSpPr>
            <a:spLocks noGrp="1" noChangeArrowheads="1"/>
          </p:cNvSpPr>
          <p:nvPr>
            <p:ph type="subTitle" idx="4294967295"/>
          </p:nvPr>
        </p:nvSpPr>
        <p:spPr bwMode="auto">
          <a:xfrm>
            <a:off x="179388" y="533400"/>
            <a:ext cx="8839200" cy="5632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Clr>
                <a:srgbClr val="FF66CC"/>
              </a:buClr>
              <a:buFont typeface="Wingdings" pitchFamily="2" charset="2"/>
              <a:buNone/>
            </a:pPr>
            <a:r>
              <a:rPr lang="zh-CN" altLang="en-US" sz="2400" dirty="0">
                <a:solidFill>
                  <a:srgbClr val="800000"/>
                </a:solidFill>
                <a:latin typeface="楷体_GB2312" pitchFamily="49" charset="-122"/>
                <a:ea typeface="楷体_GB2312" pitchFamily="49" charset="-122"/>
              </a:rPr>
              <a:t>结构化分析方法（</a:t>
            </a:r>
            <a:r>
              <a:rPr lang="en-US" altLang="zh-CN" sz="2400" dirty="0">
                <a:solidFill>
                  <a:srgbClr val="800000"/>
                </a:solidFill>
                <a:latin typeface="楷体_GB2312" pitchFamily="49" charset="-122"/>
                <a:ea typeface="楷体_GB2312" pitchFamily="49" charset="-122"/>
              </a:rPr>
              <a:t>SA）</a:t>
            </a:r>
            <a:r>
              <a:rPr lang="zh-CN" altLang="en-US" sz="2400" dirty="0">
                <a:solidFill>
                  <a:schemeClr val="tx2"/>
                </a:solidFill>
                <a:latin typeface="楷体_GB2312" pitchFamily="49" charset="-122"/>
                <a:ea typeface="楷体_GB2312" pitchFamily="49" charset="-122"/>
              </a:rPr>
              <a:t>就是面向数据流自顶向下逐步求精进行需求分析的方法。</a:t>
            </a:r>
          </a:p>
          <a:p>
            <a:pPr marL="287338" indent="-6350" eaLnBrk="1" hangingPunct="1">
              <a:buClr>
                <a:srgbClr val="FF66CC"/>
              </a:buClr>
              <a:buFont typeface="Wingdings" pitchFamily="2" charset="2"/>
              <a:buNone/>
            </a:pPr>
            <a:endParaRPr lang="zh-CN" altLang="en-US" sz="2400" dirty="0">
              <a:solidFill>
                <a:schemeClr val="tx2"/>
              </a:solidFill>
              <a:latin typeface="楷体_GB2312" pitchFamily="49" charset="-122"/>
              <a:ea typeface="楷体_GB2312" pitchFamily="49" charset="-122"/>
            </a:endParaRPr>
          </a:p>
          <a:p>
            <a:pPr marL="287338" indent="-6350" eaLnBrk="1" hangingPunct="1">
              <a:buClr>
                <a:srgbClr val="FF66CC"/>
              </a:buClr>
              <a:buFont typeface="Wingdings" pitchFamily="2" charset="2"/>
              <a:buNone/>
            </a:pPr>
            <a:r>
              <a:rPr lang="zh-CN" altLang="en-US" sz="2400" dirty="0">
                <a:solidFill>
                  <a:schemeClr val="tx2"/>
                </a:solidFill>
                <a:latin typeface="华文中宋" pitchFamily="2" charset="-122"/>
                <a:ea typeface="楷体_GB2312" pitchFamily="49" charset="-122"/>
              </a:rPr>
              <a:t>“</a:t>
            </a:r>
            <a:r>
              <a:rPr lang="zh-CN" altLang="en-US" sz="2400" dirty="0">
                <a:solidFill>
                  <a:schemeClr val="tx2"/>
                </a:solidFill>
                <a:latin typeface="楷体_GB2312" pitchFamily="49" charset="-122"/>
                <a:ea typeface="楷体_GB2312" pitchFamily="49" charset="-122"/>
              </a:rPr>
              <a:t> 结构化分析</a:t>
            </a:r>
            <a:r>
              <a:rPr lang="zh-CN" altLang="en-US" sz="2400" dirty="0">
                <a:solidFill>
                  <a:schemeClr val="tx2"/>
                </a:solidFill>
                <a:latin typeface="华文中宋" pitchFamily="2" charset="-122"/>
                <a:ea typeface="楷体_GB2312" pitchFamily="49" charset="-122"/>
              </a:rPr>
              <a:t>”</a:t>
            </a:r>
            <a:r>
              <a:rPr lang="zh-CN" altLang="en-US" sz="2400" dirty="0">
                <a:solidFill>
                  <a:schemeClr val="tx2"/>
                </a:solidFill>
                <a:latin typeface="楷体_GB2312" pitchFamily="49" charset="-122"/>
                <a:ea typeface="楷体_GB2312" pitchFamily="49" charset="-122"/>
              </a:rPr>
              <a:t>（</a:t>
            </a:r>
            <a:r>
              <a:rPr lang="zh-CN" altLang="en-US" sz="2400" dirty="0">
                <a:solidFill>
                  <a:schemeClr val="tx2"/>
                </a:solidFill>
                <a:latin typeface="华文中宋" pitchFamily="2" charset="-122"/>
                <a:ea typeface="楷体_GB2312" pitchFamily="49" charset="-122"/>
              </a:rPr>
              <a:t>“</a:t>
            </a:r>
            <a:r>
              <a:rPr lang="zh-CN" altLang="en-US" sz="2400" dirty="0">
                <a:solidFill>
                  <a:schemeClr val="tx2"/>
                </a:solidFill>
                <a:latin typeface="楷体_GB2312" pitchFamily="49" charset="-122"/>
                <a:ea typeface="楷体_GB2312" pitchFamily="49" charset="-122"/>
              </a:rPr>
              <a:t> </a:t>
            </a:r>
            <a:r>
              <a:rPr lang="en-US" altLang="zh-CN" sz="2400" dirty="0">
                <a:solidFill>
                  <a:schemeClr val="tx2"/>
                </a:solidFill>
                <a:latin typeface="楷体_GB2312" pitchFamily="49" charset="-122"/>
                <a:ea typeface="楷体_GB2312" pitchFamily="49" charset="-122"/>
              </a:rPr>
              <a:t>Structured   Analysis</a:t>
            </a:r>
            <a:r>
              <a:rPr lang="en-US" altLang="zh-CN" sz="2400" dirty="0">
                <a:solidFill>
                  <a:schemeClr val="tx2"/>
                </a:solidFill>
                <a:latin typeface="华文中宋" pitchFamily="2" charset="-122"/>
                <a:ea typeface="楷体_GB2312" pitchFamily="49" charset="-122"/>
              </a:rPr>
              <a:t>”</a:t>
            </a:r>
            <a:r>
              <a:rPr lang="en-US" altLang="zh-CN" sz="2400" dirty="0">
                <a:solidFill>
                  <a:schemeClr val="tx2"/>
                </a:solidFill>
                <a:latin typeface="楷体_GB2312" pitchFamily="49" charset="-122"/>
                <a:ea typeface="楷体_GB2312" pitchFamily="49" charset="-122"/>
              </a:rPr>
              <a:t>）</a:t>
            </a:r>
            <a:r>
              <a:rPr lang="zh-CN" altLang="en-US" sz="2400" dirty="0">
                <a:solidFill>
                  <a:schemeClr val="tx2"/>
                </a:solidFill>
                <a:latin typeface="楷体_GB2312" pitchFamily="49" charset="-122"/>
                <a:ea typeface="楷体_GB2312" pitchFamily="49" charset="-122"/>
              </a:rPr>
              <a:t>是一个简单实用，使用广泛的方法。它适用于分析大型的数据处理系统。</a:t>
            </a:r>
            <a:endParaRPr lang="zh-CN" altLang="en-US" sz="2400" b="0" dirty="0">
              <a:latin typeface="华文中宋" pitchFamily="2" charset="-122"/>
              <a:ea typeface="华文中宋" pitchFamily="2" charset="-122"/>
            </a:endParaRPr>
          </a:p>
          <a:p>
            <a:pPr marL="287338" indent="-6350" eaLnBrk="1" hangingPunct="1">
              <a:buFontTx/>
              <a:buNone/>
            </a:pPr>
            <a:r>
              <a:rPr lang="zh-CN" altLang="en-US" sz="2200" dirty="0">
                <a:latin typeface="楷体_GB2312" pitchFamily="49" charset="-122"/>
                <a:ea typeface="楷体_GB2312" pitchFamily="49" charset="-122"/>
              </a:rPr>
              <a:t>    </a:t>
            </a:r>
          </a:p>
          <a:p>
            <a:pPr marL="287338" indent="-6350" eaLnBrk="1" hangingPunct="1">
              <a:buFontTx/>
              <a:buNone/>
            </a:pPr>
            <a:r>
              <a:rPr lang="zh-CN" altLang="en-US" sz="2400" dirty="0">
                <a:solidFill>
                  <a:schemeClr val="accent1">
                    <a:lumMod val="50000"/>
                  </a:schemeClr>
                </a:solidFill>
                <a:latin typeface="楷体_GB2312" pitchFamily="49" charset="-122"/>
                <a:ea typeface="楷体_GB2312" pitchFamily="49" charset="-122"/>
              </a:rPr>
              <a:t>软件工程技术中，控制复杂性的两个基本手段是</a:t>
            </a:r>
            <a:r>
              <a:rPr lang="zh-CN" altLang="en-US" sz="2400" dirty="0">
                <a:solidFill>
                  <a:schemeClr val="accent1">
                    <a:lumMod val="50000"/>
                  </a:schemeClr>
                </a:solidFill>
                <a:latin typeface="华文中宋" pitchFamily="2" charset="-122"/>
                <a:ea typeface="楷体_GB2312" pitchFamily="49" charset="-122"/>
              </a:rPr>
              <a:t>“</a:t>
            </a:r>
            <a:r>
              <a:rPr lang="zh-CN" altLang="en-US" sz="2400" dirty="0">
                <a:solidFill>
                  <a:schemeClr val="accent1">
                    <a:lumMod val="50000"/>
                  </a:schemeClr>
                </a:solidFill>
                <a:latin typeface="楷体_GB2312" pitchFamily="49" charset="-122"/>
                <a:ea typeface="楷体_GB2312" pitchFamily="49" charset="-122"/>
              </a:rPr>
              <a:t>分解</a:t>
            </a:r>
            <a:r>
              <a:rPr lang="zh-CN" altLang="en-US" sz="2400" dirty="0">
                <a:solidFill>
                  <a:schemeClr val="accent1">
                    <a:lumMod val="50000"/>
                  </a:schemeClr>
                </a:solidFill>
                <a:latin typeface="华文中宋" pitchFamily="2" charset="-122"/>
                <a:ea typeface="楷体_GB2312" pitchFamily="49" charset="-122"/>
              </a:rPr>
              <a:t>”</a:t>
            </a:r>
            <a:r>
              <a:rPr lang="zh-CN" altLang="en-US" sz="2400" dirty="0">
                <a:solidFill>
                  <a:schemeClr val="accent1">
                    <a:lumMod val="50000"/>
                  </a:schemeClr>
                </a:solidFill>
                <a:latin typeface="楷体_GB2312" pitchFamily="49" charset="-122"/>
                <a:ea typeface="楷体_GB2312" pitchFamily="49" charset="-122"/>
              </a:rPr>
              <a:t>和</a:t>
            </a:r>
            <a:r>
              <a:rPr lang="zh-CN" altLang="en-US" sz="2400" dirty="0">
                <a:solidFill>
                  <a:schemeClr val="accent1">
                    <a:lumMod val="50000"/>
                  </a:schemeClr>
                </a:solidFill>
                <a:latin typeface="华文中宋" pitchFamily="2" charset="-122"/>
                <a:ea typeface="楷体_GB2312" pitchFamily="49" charset="-122"/>
              </a:rPr>
              <a:t>“</a:t>
            </a:r>
            <a:r>
              <a:rPr lang="zh-CN" altLang="en-US" sz="2400" dirty="0">
                <a:solidFill>
                  <a:schemeClr val="accent1">
                    <a:lumMod val="50000"/>
                  </a:schemeClr>
                </a:solidFill>
                <a:latin typeface="楷体_GB2312" pitchFamily="49" charset="-122"/>
                <a:ea typeface="楷体_GB2312" pitchFamily="49" charset="-122"/>
              </a:rPr>
              <a:t>抽象</a:t>
            </a:r>
            <a:r>
              <a:rPr lang="zh-CN" altLang="en-US" sz="2400" dirty="0">
                <a:solidFill>
                  <a:schemeClr val="accent1">
                    <a:lumMod val="50000"/>
                  </a:schemeClr>
                </a:solidFill>
                <a:latin typeface="华文中宋" pitchFamily="2" charset="-122"/>
                <a:ea typeface="楷体_GB2312" pitchFamily="49" charset="-122"/>
              </a:rPr>
              <a:t>”</a:t>
            </a:r>
            <a:r>
              <a:rPr lang="zh-CN" altLang="en-US" sz="2400" dirty="0">
                <a:solidFill>
                  <a:schemeClr val="accent1">
                    <a:lumMod val="50000"/>
                  </a:schemeClr>
                </a:solidFill>
                <a:latin typeface="楷体_GB2312" pitchFamily="49" charset="-122"/>
                <a:ea typeface="楷体_GB2312" pitchFamily="49" charset="-122"/>
              </a:rPr>
              <a:t>。</a:t>
            </a:r>
          </a:p>
          <a:p>
            <a:pPr marL="287338" indent="-6350" eaLnBrk="1" hangingPunct="1">
              <a:buFontTx/>
              <a:buNone/>
            </a:pPr>
            <a:r>
              <a:rPr lang="zh-CN" altLang="en-US" sz="2400" dirty="0">
                <a:latin typeface="楷体_GB2312" pitchFamily="49" charset="-122"/>
                <a:ea typeface="楷体_GB2312" pitchFamily="49" charset="-122"/>
              </a:rPr>
              <a:t>   </a:t>
            </a:r>
          </a:p>
          <a:p>
            <a:pPr marL="287338" indent="-6350" eaLnBrk="1" hangingPunct="1">
              <a:buFontTx/>
              <a:buNone/>
            </a:pPr>
            <a:r>
              <a:rPr lang="zh-CN" altLang="en-US" sz="2400" dirty="0">
                <a:latin typeface="楷体_GB2312" pitchFamily="49" charset="-122"/>
                <a:ea typeface="楷体_GB2312" pitchFamily="49" charset="-122"/>
              </a:rPr>
              <a:t>分解：把大问题分割成若干个小问题，然后分别解决。</a:t>
            </a:r>
          </a:p>
          <a:p>
            <a:pPr marL="287338" indent="-6350" eaLnBrk="1" hangingPunct="1">
              <a:buFontTx/>
              <a:buNone/>
            </a:pPr>
            <a:endParaRPr lang="zh-CN" altLang="en-US" sz="2400" dirty="0">
              <a:ea typeface="楷体_GB2312" pitchFamily="49" charset="-122"/>
            </a:endParaRPr>
          </a:p>
          <a:p>
            <a:pPr marL="287338" indent="-6350" eaLnBrk="1" hangingPunct="1">
              <a:buFontTx/>
              <a:buNone/>
            </a:pPr>
            <a:r>
              <a:rPr lang="zh-CN" altLang="en-US" sz="2400" dirty="0"/>
              <a:t>        </a:t>
            </a:r>
            <a:r>
              <a:rPr lang="en-US" altLang="zh-CN" sz="2400" dirty="0">
                <a:latin typeface="楷体_GB2312" pitchFamily="49" charset="-122"/>
                <a:ea typeface="楷体_GB2312" pitchFamily="49" charset="-122"/>
              </a:rPr>
              <a:t>SA</a:t>
            </a:r>
            <a:r>
              <a:rPr lang="zh-CN" altLang="en-US" sz="2400" dirty="0">
                <a:latin typeface="楷体_GB2312" pitchFamily="49" charset="-122"/>
                <a:ea typeface="楷体_GB2312" pitchFamily="49" charset="-122"/>
              </a:rPr>
              <a:t>方法使用了</a:t>
            </a:r>
            <a:r>
              <a:rPr lang="zh-CN" altLang="en-US" sz="2400" dirty="0">
                <a:latin typeface="Arial" charset="0"/>
                <a:ea typeface="楷体_GB2312" pitchFamily="49" charset="-122"/>
              </a:rPr>
              <a:t>“</a:t>
            </a:r>
            <a:r>
              <a:rPr lang="zh-CN" altLang="en-US" sz="2400" dirty="0">
                <a:solidFill>
                  <a:srgbClr val="800000"/>
                </a:solidFill>
                <a:latin typeface="楷体_GB2312" pitchFamily="49" charset="-122"/>
                <a:ea typeface="楷体_GB2312" pitchFamily="49" charset="-122"/>
              </a:rPr>
              <a:t>自顶向下逐层分解</a:t>
            </a:r>
            <a:r>
              <a:rPr lang="zh-CN" altLang="en-US" sz="2400" dirty="0">
                <a:latin typeface="Arial" charset="0"/>
                <a:ea typeface="楷体_GB2312" pitchFamily="49" charset="-122"/>
              </a:rPr>
              <a:t>”</a:t>
            </a:r>
            <a:r>
              <a:rPr lang="zh-CN" altLang="en-US" sz="2400" dirty="0">
                <a:latin typeface="楷体_GB2312" pitchFamily="49" charset="-122"/>
                <a:ea typeface="楷体_GB2312" pitchFamily="49" charset="-122"/>
              </a:rPr>
              <a:t>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02">
                                            <p:txEl>
                                              <p:pRg st="3" end="3"/>
                                            </p:txEl>
                                          </p:spTgt>
                                        </p:tgtEl>
                                        <p:attrNameLst>
                                          <p:attrName>style.visibility</p:attrName>
                                        </p:attrNameLst>
                                      </p:cBhvr>
                                      <p:to>
                                        <p:strVal val="visible"/>
                                      </p:to>
                                    </p:set>
                                    <p:animEffect transition="in" filter="box(in)">
                                      <p:cBhvr>
                                        <p:cTn id="7" dur="500"/>
                                        <p:tgtEl>
                                          <p:spTgt spid="40960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02">
                                            <p:txEl>
                                              <p:pRg st="4" end="4"/>
                                            </p:txEl>
                                          </p:spTgt>
                                        </p:tgtEl>
                                        <p:attrNameLst>
                                          <p:attrName>style.visibility</p:attrName>
                                        </p:attrNameLst>
                                      </p:cBhvr>
                                      <p:to>
                                        <p:strVal val="visible"/>
                                      </p:to>
                                    </p:set>
                                    <p:animEffect transition="in" filter="box(in)">
                                      <p:cBhvr>
                                        <p:cTn id="12" dur="500"/>
                                        <p:tgtEl>
                                          <p:spTgt spid="40960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602">
                                            <p:txEl>
                                              <p:pRg st="5" end="5"/>
                                            </p:txEl>
                                          </p:spTgt>
                                        </p:tgtEl>
                                        <p:attrNameLst>
                                          <p:attrName>style.visibility</p:attrName>
                                        </p:attrNameLst>
                                      </p:cBhvr>
                                      <p:to>
                                        <p:strVal val="visible"/>
                                      </p:to>
                                    </p:set>
                                    <p:animEffect transition="in" filter="box(in)">
                                      <p:cBhvr>
                                        <p:cTn id="17" dur="500"/>
                                        <p:tgtEl>
                                          <p:spTgt spid="409602">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9602">
                                            <p:txEl>
                                              <p:pRg st="6" end="6"/>
                                            </p:txEl>
                                          </p:spTgt>
                                        </p:tgtEl>
                                        <p:attrNameLst>
                                          <p:attrName>style.visibility</p:attrName>
                                        </p:attrNameLst>
                                      </p:cBhvr>
                                      <p:to>
                                        <p:strVal val="visible"/>
                                      </p:to>
                                    </p:set>
                                    <p:animEffect transition="in" filter="box(in)">
                                      <p:cBhvr>
                                        <p:cTn id="22" dur="500"/>
                                        <p:tgtEl>
                                          <p:spTgt spid="409602">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9602">
                                            <p:txEl>
                                              <p:pRg st="8" end="8"/>
                                            </p:txEl>
                                          </p:spTgt>
                                        </p:tgtEl>
                                        <p:attrNameLst>
                                          <p:attrName>style.visibility</p:attrName>
                                        </p:attrNameLst>
                                      </p:cBhvr>
                                      <p:to>
                                        <p:strVal val="visible"/>
                                      </p:to>
                                    </p:set>
                                    <p:animEffect transition="in" filter="box(in)">
                                      <p:cBhvr>
                                        <p:cTn id="27" dur="500"/>
                                        <p:tgtEl>
                                          <p:spTgt spid="4096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bwMode="auto">
          <a:xfrm>
            <a:off x="179388" y="404813"/>
            <a:ext cx="8229600" cy="71913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4000">
                <a:latin typeface="楷体_GB2312" pitchFamily="49" charset="-122"/>
                <a:ea typeface="楷体_GB2312" pitchFamily="49" charset="-122"/>
              </a:rPr>
              <a:t>结构化分析设计过程</a:t>
            </a:r>
          </a:p>
        </p:txBody>
      </p:sp>
      <p:grpSp>
        <p:nvGrpSpPr>
          <p:cNvPr id="6147" name="Group 5"/>
          <p:cNvGrpSpPr>
            <a:grpSpLocks/>
          </p:cNvGrpSpPr>
          <p:nvPr/>
        </p:nvGrpSpPr>
        <p:grpSpPr bwMode="auto">
          <a:xfrm>
            <a:off x="138113" y="1490663"/>
            <a:ext cx="8870950" cy="4443412"/>
            <a:chOff x="0" y="384"/>
            <a:chExt cx="3171" cy="2208"/>
          </a:xfrm>
        </p:grpSpPr>
        <p:grpSp>
          <p:nvGrpSpPr>
            <p:cNvPr id="6148" name="Group 6"/>
            <p:cNvGrpSpPr>
              <a:grpSpLocks/>
            </p:cNvGrpSpPr>
            <p:nvPr/>
          </p:nvGrpSpPr>
          <p:grpSpPr bwMode="auto">
            <a:xfrm>
              <a:off x="0" y="384"/>
              <a:ext cx="644" cy="384"/>
              <a:chOff x="0" y="384"/>
              <a:chExt cx="644" cy="384"/>
            </a:xfrm>
          </p:grpSpPr>
          <p:sp>
            <p:nvSpPr>
              <p:cNvPr id="6182" name="Rectangle 7"/>
              <p:cNvSpPr>
                <a:spLocks noChangeArrowheads="1"/>
              </p:cNvSpPr>
              <p:nvPr/>
            </p:nvSpPr>
            <p:spPr bwMode="auto">
              <a:xfrm>
                <a:off x="43" y="384"/>
                <a:ext cx="5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sz="3200" b="1">
                    <a:solidFill>
                      <a:srgbClr val="002060"/>
                    </a:solidFill>
                    <a:latin typeface="楷体_GB2312" pitchFamily="49" charset="-122"/>
                    <a:ea typeface="楷体_GB2312" pitchFamily="49" charset="-122"/>
                  </a:rPr>
                  <a:t>阶段</a:t>
                </a:r>
              </a:p>
              <a:p>
                <a:pPr algn="just" eaLnBrk="0" hangingPunct="0"/>
                <a:endParaRPr kumimoji="1" lang="en-US" altLang="zh-CN" sz="3200" b="1">
                  <a:solidFill>
                    <a:srgbClr val="002060"/>
                  </a:solidFill>
                  <a:latin typeface="楷体_GB2312" pitchFamily="49" charset="-122"/>
                  <a:ea typeface="楷体_GB2312" pitchFamily="49" charset="-122"/>
                </a:endParaRPr>
              </a:p>
            </p:txBody>
          </p:sp>
          <p:sp>
            <p:nvSpPr>
              <p:cNvPr id="6183" name="Rectangle 8"/>
              <p:cNvSpPr>
                <a:spLocks noChangeArrowheads="1"/>
              </p:cNvSpPr>
              <p:nvPr/>
            </p:nvSpPr>
            <p:spPr bwMode="auto">
              <a:xfrm>
                <a:off x="0" y="384"/>
                <a:ext cx="644"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49" name="Group 9"/>
            <p:cNvGrpSpPr>
              <a:grpSpLocks/>
            </p:cNvGrpSpPr>
            <p:nvPr/>
          </p:nvGrpSpPr>
          <p:grpSpPr bwMode="auto">
            <a:xfrm>
              <a:off x="644" y="384"/>
              <a:ext cx="1015" cy="384"/>
              <a:chOff x="644" y="384"/>
              <a:chExt cx="1015" cy="384"/>
            </a:xfrm>
          </p:grpSpPr>
          <p:sp>
            <p:nvSpPr>
              <p:cNvPr id="6180" name="Rectangle 10"/>
              <p:cNvSpPr>
                <a:spLocks noChangeArrowheads="1"/>
              </p:cNvSpPr>
              <p:nvPr/>
            </p:nvSpPr>
            <p:spPr bwMode="auto">
              <a:xfrm>
                <a:off x="687" y="384"/>
                <a:ext cx="92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sz="3200" b="1">
                    <a:solidFill>
                      <a:srgbClr val="002060"/>
                    </a:solidFill>
                    <a:latin typeface="楷体_GB2312" pitchFamily="49" charset="-122"/>
                    <a:ea typeface="楷体_GB2312" pitchFamily="49" charset="-122"/>
                  </a:rPr>
                  <a:t>关键问题</a:t>
                </a:r>
              </a:p>
              <a:p>
                <a:pPr algn="just" eaLnBrk="0" hangingPunct="0"/>
                <a:endParaRPr kumimoji="1" lang="en-US" altLang="zh-CN" sz="3200" b="1">
                  <a:solidFill>
                    <a:srgbClr val="002060"/>
                  </a:solidFill>
                  <a:latin typeface="楷体_GB2312" pitchFamily="49" charset="-122"/>
                  <a:ea typeface="楷体_GB2312" pitchFamily="49" charset="-122"/>
                </a:endParaRPr>
              </a:p>
            </p:txBody>
          </p:sp>
          <p:sp>
            <p:nvSpPr>
              <p:cNvPr id="6181" name="Rectangle 11"/>
              <p:cNvSpPr>
                <a:spLocks noChangeArrowheads="1"/>
              </p:cNvSpPr>
              <p:nvPr/>
            </p:nvSpPr>
            <p:spPr bwMode="auto">
              <a:xfrm>
                <a:off x="644" y="384"/>
                <a:ext cx="1015"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0" name="Group 12"/>
            <p:cNvGrpSpPr>
              <a:grpSpLocks/>
            </p:cNvGrpSpPr>
            <p:nvPr/>
          </p:nvGrpSpPr>
          <p:grpSpPr bwMode="auto">
            <a:xfrm>
              <a:off x="1659" y="384"/>
              <a:ext cx="1512" cy="384"/>
              <a:chOff x="1659" y="384"/>
              <a:chExt cx="1512" cy="384"/>
            </a:xfrm>
          </p:grpSpPr>
          <p:sp>
            <p:nvSpPr>
              <p:cNvPr id="6178" name="Rectangle 13"/>
              <p:cNvSpPr>
                <a:spLocks noChangeArrowheads="1"/>
              </p:cNvSpPr>
              <p:nvPr/>
            </p:nvSpPr>
            <p:spPr bwMode="auto">
              <a:xfrm>
                <a:off x="1702" y="384"/>
                <a:ext cx="1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sz="3200" b="1">
                    <a:solidFill>
                      <a:srgbClr val="002060"/>
                    </a:solidFill>
                    <a:latin typeface="楷体_GB2312" pitchFamily="49" charset="-122"/>
                    <a:ea typeface="楷体_GB2312" pitchFamily="49" charset="-122"/>
                  </a:rPr>
                  <a:t>结束标准</a:t>
                </a:r>
              </a:p>
              <a:p>
                <a:pPr algn="just" eaLnBrk="0" hangingPunct="0"/>
                <a:endParaRPr kumimoji="1" lang="en-US" altLang="zh-CN" sz="3200" b="1">
                  <a:solidFill>
                    <a:srgbClr val="002060"/>
                  </a:solidFill>
                  <a:latin typeface="楷体_GB2312" pitchFamily="49" charset="-122"/>
                  <a:ea typeface="楷体_GB2312" pitchFamily="49" charset="-122"/>
                </a:endParaRPr>
              </a:p>
            </p:txBody>
          </p:sp>
          <p:sp>
            <p:nvSpPr>
              <p:cNvPr id="6179" name="Rectangle 14"/>
              <p:cNvSpPr>
                <a:spLocks noChangeArrowheads="1"/>
              </p:cNvSpPr>
              <p:nvPr/>
            </p:nvSpPr>
            <p:spPr bwMode="auto">
              <a:xfrm>
                <a:off x="1659" y="384"/>
                <a:ext cx="1512"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1" name="Group 15"/>
            <p:cNvGrpSpPr>
              <a:grpSpLocks/>
            </p:cNvGrpSpPr>
            <p:nvPr/>
          </p:nvGrpSpPr>
          <p:grpSpPr bwMode="auto">
            <a:xfrm>
              <a:off x="0" y="768"/>
              <a:ext cx="644" cy="384"/>
              <a:chOff x="0" y="768"/>
              <a:chExt cx="644" cy="384"/>
            </a:xfrm>
          </p:grpSpPr>
          <p:sp>
            <p:nvSpPr>
              <p:cNvPr id="6176" name="Rectangle 16"/>
              <p:cNvSpPr>
                <a:spLocks noChangeArrowheads="1"/>
              </p:cNvSpPr>
              <p:nvPr/>
            </p:nvSpPr>
            <p:spPr bwMode="auto">
              <a:xfrm>
                <a:off x="43" y="768"/>
                <a:ext cx="5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b="1">
                    <a:solidFill>
                      <a:srgbClr val="92D050"/>
                    </a:solidFill>
                    <a:latin typeface="楷体_GB2312" pitchFamily="49" charset="-122"/>
                    <a:ea typeface="楷体_GB2312" pitchFamily="49" charset="-122"/>
                  </a:rPr>
                  <a:t>问题定义</a:t>
                </a:r>
              </a:p>
              <a:p>
                <a:pPr algn="just" eaLnBrk="0" hangingPunct="0"/>
                <a:endParaRPr kumimoji="1" lang="en-US" altLang="zh-CN" b="1">
                  <a:solidFill>
                    <a:srgbClr val="92D050"/>
                  </a:solidFill>
                  <a:latin typeface="楷体_GB2312" pitchFamily="49" charset="-122"/>
                  <a:ea typeface="楷体_GB2312" pitchFamily="49" charset="-122"/>
                </a:endParaRPr>
              </a:p>
            </p:txBody>
          </p:sp>
          <p:sp>
            <p:nvSpPr>
              <p:cNvPr id="6177" name="Rectangle 17"/>
              <p:cNvSpPr>
                <a:spLocks noChangeArrowheads="1"/>
              </p:cNvSpPr>
              <p:nvPr/>
            </p:nvSpPr>
            <p:spPr bwMode="auto">
              <a:xfrm>
                <a:off x="0" y="768"/>
                <a:ext cx="644"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2" name="Group 18"/>
            <p:cNvGrpSpPr>
              <a:grpSpLocks/>
            </p:cNvGrpSpPr>
            <p:nvPr/>
          </p:nvGrpSpPr>
          <p:grpSpPr bwMode="auto">
            <a:xfrm>
              <a:off x="644" y="768"/>
              <a:ext cx="1015" cy="384"/>
              <a:chOff x="644" y="768"/>
              <a:chExt cx="1015" cy="384"/>
            </a:xfrm>
          </p:grpSpPr>
          <p:sp>
            <p:nvSpPr>
              <p:cNvPr id="6174" name="Rectangle 19"/>
              <p:cNvSpPr>
                <a:spLocks noChangeArrowheads="1"/>
              </p:cNvSpPr>
              <p:nvPr/>
            </p:nvSpPr>
            <p:spPr bwMode="auto">
              <a:xfrm>
                <a:off x="687" y="768"/>
                <a:ext cx="92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b="1">
                    <a:solidFill>
                      <a:srgbClr val="92D050"/>
                    </a:solidFill>
                    <a:latin typeface="楷体_GB2312" pitchFamily="49" charset="-122"/>
                    <a:ea typeface="楷体_GB2312" pitchFamily="49" charset="-122"/>
                  </a:rPr>
                  <a:t>问题是什么？</a:t>
                </a:r>
              </a:p>
              <a:p>
                <a:pPr algn="just" eaLnBrk="0" hangingPunct="0"/>
                <a:endParaRPr kumimoji="1" lang="en-US" altLang="zh-CN" b="1">
                  <a:solidFill>
                    <a:srgbClr val="92D050"/>
                  </a:solidFill>
                  <a:latin typeface="楷体_GB2312" pitchFamily="49" charset="-122"/>
                  <a:ea typeface="楷体_GB2312" pitchFamily="49" charset="-122"/>
                </a:endParaRPr>
              </a:p>
            </p:txBody>
          </p:sp>
          <p:sp>
            <p:nvSpPr>
              <p:cNvPr id="6175" name="Rectangle 20"/>
              <p:cNvSpPr>
                <a:spLocks noChangeArrowheads="1"/>
              </p:cNvSpPr>
              <p:nvPr/>
            </p:nvSpPr>
            <p:spPr bwMode="auto">
              <a:xfrm>
                <a:off x="644" y="768"/>
                <a:ext cx="1015"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3" name="Group 21"/>
            <p:cNvGrpSpPr>
              <a:grpSpLocks/>
            </p:cNvGrpSpPr>
            <p:nvPr/>
          </p:nvGrpSpPr>
          <p:grpSpPr bwMode="auto">
            <a:xfrm>
              <a:off x="1659" y="768"/>
              <a:ext cx="1512" cy="384"/>
              <a:chOff x="1659" y="768"/>
              <a:chExt cx="1512" cy="384"/>
            </a:xfrm>
          </p:grpSpPr>
          <p:sp>
            <p:nvSpPr>
              <p:cNvPr id="6172" name="Rectangle 22"/>
              <p:cNvSpPr>
                <a:spLocks noChangeArrowheads="1"/>
              </p:cNvSpPr>
              <p:nvPr/>
            </p:nvSpPr>
            <p:spPr bwMode="auto">
              <a:xfrm>
                <a:off x="1702" y="768"/>
                <a:ext cx="1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b="1">
                    <a:solidFill>
                      <a:srgbClr val="92D050"/>
                    </a:solidFill>
                    <a:latin typeface="楷体_GB2312" pitchFamily="49" charset="-122"/>
                    <a:ea typeface="楷体_GB2312" pitchFamily="49" charset="-122"/>
                  </a:rPr>
                  <a:t>关于规模和目标的报告书</a:t>
                </a:r>
              </a:p>
              <a:p>
                <a:pPr algn="just" eaLnBrk="0" hangingPunct="0"/>
                <a:endParaRPr kumimoji="1" lang="en-US" altLang="zh-CN" b="1">
                  <a:solidFill>
                    <a:srgbClr val="92D050"/>
                  </a:solidFill>
                  <a:latin typeface="楷体_GB2312" pitchFamily="49" charset="-122"/>
                  <a:ea typeface="楷体_GB2312" pitchFamily="49" charset="-122"/>
                </a:endParaRPr>
              </a:p>
            </p:txBody>
          </p:sp>
          <p:sp>
            <p:nvSpPr>
              <p:cNvPr id="6173" name="Rectangle 23"/>
              <p:cNvSpPr>
                <a:spLocks noChangeArrowheads="1"/>
              </p:cNvSpPr>
              <p:nvPr/>
            </p:nvSpPr>
            <p:spPr bwMode="auto">
              <a:xfrm>
                <a:off x="1659" y="768"/>
                <a:ext cx="1512" cy="38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4" name="Group 24"/>
            <p:cNvGrpSpPr>
              <a:grpSpLocks/>
            </p:cNvGrpSpPr>
            <p:nvPr/>
          </p:nvGrpSpPr>
          <p:grpSpPr bwMode="auto">
            <a:xfrm>
              <a:off x="0" y="1152"/>
              <a:ext cx="644" cy="576"/>
              <a:chOff x="0" y="1152"/>
              <a:chExt cx="644" cy="576"/>
            </a:xfrm>
          </p:grpSpPr>
          <p:sp>
            <p:nvSpPr>
              <p:cNvPr id="6170" name="Rectangle 25"/>
              <p:cNvSpPr>
                <a:spLocks noChangeArrowheads="1"/>
              </p:cNvSpPr>
              <p:nvPr/>
            </p:nvSpPr>
            <p:spPr bwMode="auto">
              <a:xfrm>
                <a:off x="43" y="1152"/>
                <a:ext cx="55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b="1">
                    <a:solidFill>
                      <a:srgbClr val="92D050"/>
                    </a:solidFill>
                    <a:latin typeface="楷体_GB2312" pitchFamily="49" charset="-122"/>
                    <a:ea typeface="楷体_GB2312" pitchFamily="49" charset="-122"/>
                  </a:rPr>
                  <a:t>可行性研究</a:t>
                </a:r>
              </a:p>
              <a:p>
                <a:pPr algn="just" eaLnBrk="0" hangingPunct="0"/>
                <a:endParaRPr kumimoji="1" lang="en-US" altLang="zh-CN" b="1">
                  <a:solidFill>
                    <a:srgbClr val="92D050"/>
                  </a:solidFill>
                  <a:latin typeface="楷体_GB2312" pitchFamily="49" charset="-122"/>
                  <a:ea typeface="楷体_GB2312" pitchFamily="49" charset="-122"/>
                </a:endParaRPr>
              </a:p>
            </p:txBody>
          </p:sp>
          <p:sp>
            <p:nvSpPr>
              <p:cNvPr id="6171" name="Rectangle 26"/>
              <p:cNvSpPr>
                <a:spLocks noChangeArrowheads="1"/>
              </p:cNvSpPr>
              <p:nvPr/>
            </p:nvSpPr>
            <p:spPr bwMode="auto">
              <a:xfrm>
                <a:off x="0" y="1152"/>
                <a:ext cx="644" cy="576"/>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5" name="Group 27"/>
            <p:cNvGrpSpPr>
              <a:grpSpLocks/>
            </p:cNvGrpSpPr>
            <p:nvPr/>
          </p:nvGrpSpPr>
          <p:grpSpPr bwMode="auto">
            <a:xfrm>
              <a:off x="644" y="1152"/>
              <a:ext cx="1015" cy="576"/>
              <a:chOff x="644" y="1152"/>
              <a:chExt cx="1015" cy="576"/>
            </a:xfrm>
          </p:grpSpPr>
          <p:sp>
            <p:nvSpPr>
              <p:cNvPr id="6168" name="Rectangle 28"/>
              <p:cNvSpPr>
                <a:spLocks noChangeArrowheads="1"/>
              </p:cNvSpPr>
              <p:nvPr/>
            </p:nvSpPr>
            <p:spPr bwMode="auto">
              <a:xfrm>
                <a:off x="687" y="1152"/>
                <a:ext cx="929"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b="1">
                    <a:solidFill>
                      <a:srgbClr val="92D050"/>
                    </a:solidFill>
                    <a:latin typeface="楷体_GB2312" pitchFamily="49" charset="-122"/>
                    <a:ea typeface="楷体_GB2312" pitchFamily="49" charset="-122"/>
                  </a:rPr>
                  <a:t>有可行的解吗？</a:t>
                </a:r>
              </a:p>
              <a:p>
                <a:pPr algn="just" eaLnBrk="0" hangingPunct="0"/>
                <a:endParaRPr kumimoji="1" lang="en-US" altLang="zh-CN" b="1">
                  <a:solidFill>
                    <a:srgbClr val="92D050"/>
                  </a:solidFill>
                  <a:latin typeface="楷体_GB2312" pitchFamily="49" charset="-122"/>
                  <a:ea typeface="楷体_GB2312" pitchFamily="49" charset="-122"/>
                </a:endParaRPr>
              </a:p>
            </p:txBody>
          </p:sp>
          <p:sp>
            <p:nvSpPr>
              <p:cNvPr id="6169" name="Rectangle 29"/>
              <p:cNvSpPr>
                <a:spLocks noChangeArrowheads="1"/>
              </p:cNvSpPr>
              <p:nvPr/>
            </p:nvSpPr>
            <p:spPr bwMode="auto">
              <a:xfrm>
                <a:off x="644" y="1152"/>
                <a:ext cx="1015" cy="576"/>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6" name="Group 30"/>
            <p:cNvGrpSpPr>
              <a:grpSpLocks/>
            </p:cNvGrpSpPr>
            <p:nvPr/>
          </p:nvGrpSpPr>
          <p:grpSpPr bwMode="auto">
            <a:xfrm>
              <a:off x="1659" y="1152"/>
              <a:ext cx="1512" cy="576"/>
              <a:chOff x="1659" y="1152"/>
              <a:chExt cx="1512" cy="576"/>
            </a:xfrm>
          </p:grpSpPr>
          <p:sp>
            <p:nvSpPr>
              <p:cNvPr id="6166" name="Rectangle 31"/>
              <p:cNvSpPr>
                <a:spLocks noChangeArrowheads="1"/>
              </p:cNvSpPr>
              <p:nvPr/>
            </p:nvSpPr>
            <p:spPr bwMode="auto">
              <a:xfrm>
                <a:off x="1702" y="1152"/>
                <a:ext cx="142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b="1">
                    <a:solidFill>
                      <a:srgbClr val="92D050"/>
                    </a:solidFill>
                    <a:latin typeface="楷体_GB2312" pitchFamily="49" charset="-122"/>
                    <a:ea typeface="楷体_GB2312" pitchFamily="49" charset="-122"/>
                  </a:rPr>
                  <a:t>系统的高层逻辑模型</a:t>
                </a:r>
              </a:p>
              <a:p>
                <a:pPr algn="just" eaLnBrk="0" hangingPunct="0"/>
                <a:r>
                  <a:rPr kumimoji="1" lang="zh-CN" altLang="en-US" b="1">
                    <a:solidFill>
                      <a:srgbClr val="92D050"/>
                    </a:solidFill>
                    <a:latin typeface="楷体_GB2312" pitchFamily="49" charset="-122"/>
                    <a:ea typeface="楷体_GB2312" pitchFamily="49" charset="-122"/>
                  </a:rPr>
                  <a:t>数据流图</a:t>
                </a:r>
                <a:r>
                  <a:rPr kumimoji="1" lang="en-US" altLang="zh-CN" b="1">
                    <a:solidFill>
                      <a:srgbClr val="92D050"/>
                    </a:solidFill>
                    <a:latin typeface="楷体_GB2312" pitchFamily="49" charset="-122"/>
                    <a:ea typeface="楷体_GB2312" pitchFamily="49" charset="-122"/>
                  </a:rPr>
                  <a:t>/</a:t>
                </a:r>
                <a:r>
                  <a:rPr kumimoji="1" lang="zh-CN" altLang="en-US" b="1">
                    <a:solidFill>
                      <a:srgbClr val="92D050"/>
                    </a:solidFill>
                    <a:latin typeface="楷体_GB2312" pitchFamily="49" charset="-122"/>
                    <a:ea typeface="楷体_GB2312" pitchFamily="49" charset="-122"/>
                  </a:rPr>
                  <a:t>数据字典</a:t>
                </a:r>
              </a:p>
              <a:p>
                <a:pPr algn="just" eaLnBrk="0" hangingPunct="0"/>
                <a:r>
                  <a:rPr kumimoji="1" lang="zh-CN" altLang="en-US" b="1">
                    <a:solidFill>
                      <a:srgbClr val="92D050"/>
                    </a:solidFill>
                    <a:latin typeface="楷体_GB2312" pitchFamily="49" charset="-122"/>
                    <a:ea typeface="楷体_GB2312" pitchFamily="49" charset="-122"/>
                  </a:rPr>
                  <a:t>成本</a:t>
                </a:r>
                <a:r>
                  <a:rPr kumimoji="1" lang="en-US" altLang="zh-CN" b="1">
                    <a:solidFill>
                      <a:srgbClr val="92D050"/>
                    </a:solidFill>
                    <a:latin typeface="楷体_GB2312" pitchFamily="49" charset="-122"/>
                    <a:ea typeface="楷体_GB2312" pitchFamily="49" charset="-122"/>
                  </a:rPr>
                  <a:t>/</a:t>
                </a:r>
                <a:r>
                  <a:rPr kumimoji="1" lang="zh-CN" altLang="en-US" b="1">
                    <a:solidFill>
                      <a:srgbClr val="92D050"/>
                    </a:solidFill>
                    <a:latin typeface="楷体_GB2312" pitchFamily="49" charset="-122"/>
                    <a:ea typeface="楷体_GB2312" pitchFamily="49" charset="-122"/>
                  </a:rPr>
                  <a:t>效益分析</a:t>
                </a:r>
                <a:endParaRPr kumimoji="1" lang="en-US" altLang="zh-CN" b="1">
                  <a:solidFill>
                    <a:srgbClr val="002060"/>
                  </a:solidFill>
                  <a:latin typeface="楷体_GB2312" pitchFamily="49" charset="-122"/>
                  <a:ea typeface="楷体_GB2312" pitchFamily="49" charset="-122"/>
                </a:endParaRPr>
              </a:p>
            </p:txBody>
          </p:sp>
          <p:sp>
            <p:nvSpPr>
              <p:cNvPr id="6167" name="Rectangle 32"/>
              <p:cNvSpPr>
                <a:spLocks noChangeArrowheads="1"/>
              </p:cNvSpPr>
              <p:nvPr/>
            </p:nvSpPr>
            <p:spPr bwMode="auto">
              <a:xfrm>
                <a:off x="1659" y="1152"/>
                <a:ext cx="1512" cy="576"/>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7" name="Group 33"/>
            <p:cNvGrpSpPr>
              <a:grpSpLocks/>
            </p:cNvGrpSpPr>
            <p:nvPr/>
          </p:nvGrpSpPr>
          <p:grpSpPr bwMode="auto">
            <a:xfrm>
              <a:off x="0" y="1728"/>
              <a:ext cx="644" cy="864"/>
              <a:chOff x="0" y="1728"/>
              <a:chExt cx="644" cy="864"/>
            </a:xfrm>
          </p:grpSpPr>
          <p:sp>
            <p:nvSpPr>
              <p:cNvPr id="6164" name="Rectangle 34"/>
              <p:cNvSpPr>
                <a:spLocks noChangeArrowheads="1"/>
              </p:cNvSpPr>
              <p:nvPr/>
            </p:nvSpPr>
            <p:spPr bwMode="auto">
              <a:xfrm>
                <a:off x="43" y="1728"/>
                <a:ext cx="55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b="1">
                    <a:solidFill>
                      <a:srgbClr val="FF0000"/>
                    </a:solidFill>
                    <a:latin typeface="楷体_GB2312" pitchFamily="49" charset="-122"/>
                    <a:ea typeface="楷体_GB2312" pitchFamily="49" charset="-122"/>
                  </a:rPr>
                  <a:t>需求分析</a:t>
                </a:r>
              </a:p>
              <a:p>
                <a:pPr algn="just" eaLnBrk="0" hangingPunct="0"/>
                <a:endParaRPr kumimoji="1" lang="en-US" altLang="zh-CN" b="1">
                  <a:solidFill>
                    <a:srgbClr val="002060"/>
                  </a:solidFill>
                  <a:latin typeface="楷体_GB2312" pitchFamily="49" charset="-122"/>
                  <a:ea typeface="楷体_GB2312" pitchFamily="49" charset="-122"/>
                </a:endParaRPr>
              </a:p>
            </p:txBody>
          </p:sp>
          <p:sp>
            <p:nvSpPr>
              <p:cNvPr id="6165" name="Rectangle 35"/>
              <p:cNvSpPr>
                <a:spLocks noChangeArrowheads="1"/>
              </p:cNvSpPr>
              <p:nvPr/>
            </p:nvSpPr>
            <p:spPr bwMode="auto">
              <a:xfrm>
                <a:off x="0" y="1728"/>
                <a:ext cx="644" cy="86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8" name="Group 36"/>
            <p:cNvGrpSpPr>
              <a:grpSpLocks/>
            </p:cNvGrpSpPr>
            <p:nvPr/>
          </p:nvGrpSpPr>
          <p:grpSpPr bwMode="auto">
            <a:xfrm>
              <a:off x="644" y="1728"/>
              <a:ext cx="1015" cy="864"/>
              <a:chOff x="644" y="1728"/>
              <a:chExt cx="1015" cy="864"/>
            </a:xfrm>
          </p:grpSpPr>
          <p:sp>
            <p:nvSpPr>
              <p:cNvPr id="6162" name="Rectangle 37"/>
              <p:cNvSpPr>
                <a:spLocks noChangeArrowheads="1"/>
              </p:cNvSpPr>
              <p:nvPr/>
            </p:nvSpPr>
            <p:spPr bwMode="auto">
              <a:xfrm>
                <a:off x="687" y="1728"/>
                <a:ext cx="929"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b="1">
                    <a:solidFill>
                      <a:srgbClr val="FF0000"/>
                    </a:solidFill>
                    <a:latin typeface="楷体_GB2312" pitchFamily="49" charset="-122"/>
                    <a:ea typeface="楷体_GB2312" pitchFamily="49" charset="-122"/>
                  </a:rPr>
                  <a:t>系统必须做什么？</a:t>
                </a:r>
              </a:p>
              <a:p>
                <a:pPr algn="just" eaLnBrk="0" hangingPunct="0"/>
                <a:endParaRPr kumimoji="1" lang="en-US" altLang="zh-CN" b="1">
                  <a:solidFill>
                    <a:srgbClr val="002060"/>
                  </a:solidFill>
                  <a:latin typeface="楷体_GB2312" pitchFamily="49" charset="-122"/>
                  <a:ea typeface="楷体_GB2312" pitchFamily="49" charset="-122"/>
                </a:endParaRPr>
              </a:p>
            </p:txBody>
          </p:sp>
          <p:sp>
            <p:nvSpPr>
              <p:cNvPr id="6163" name="Rectangle 38"/>
              <p:cNvSpPr>
                <a:spLocks noChangeArrowheads="1"/>
              </p:cNvSpPr>
              <p:nvPr/>
            </p:nvSpPr>
            <p:spPr bwMode="auto">
              <a:xfrm>
                <a:off x="644" y="1728"/>
                <a:ext cx="1015" cy="86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nvGrpSpPr>
            <p:cNvPr id="6159" name="Group 39"/>
            <p:cNvGrpSpPr>
              <a:grpSpLocks/>
            </p:cNvGrpSpPr>
            <p:nvPr/>
          </p:nvGrpSpPr>
          <p:grpSpPr bwMode="auto">
            <a:xfrm>
              <a:off x="1659" y="1728"/>
              <a:ext cx="1512" cy="864"/>
              <a:chOff x="1659" y="1728"/>
              <a:chExt cx="1512" cy="864"/>
            </a:xfrm>
          </p:grpSpPr>
          <p:sp>
            <p:nvSpPr>
              <p:cNvPr id="6160" name="Rectangle 40"/>
              <p:cNvSpPr>
                <a:spLocks noChangeArrowheads="1"/>
              </p:cNvSpPr>
              <p:nvPr/>
            </p:nvSpPr>
            <p:spPr bwMode="auto">
              <a:xfrm>
                <a:off x="1702" y="1728"/>
                <a:ext cx="1426" cy="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kumimoji="1" lang="zh-CN" altLang="en-US" b="1">
                    <a:solidFill>
                      <a:srgbClr val="FF0000"/>
                    </a:solidFill>
                    <a:latin typeface="楷体_GB2312" pitchFamily="49" charset="-122"/>
                    <a:ea typeface="楷体_GB2312" pitchFamily="49" charset="-122"/>
                  </a:rPr>
                  <a:t>系统的逻辑模型</a:t>
                </a:r>
              </a:p>
              <a:p>
                <a:pPr algn="just" eaLnBrk="0" hangingPunct="0"/>
                <a:r>
                  <a:rPr kumimoji="1" lang="zh-CN" altLang="en-US" b="1">
                    <a:solidFill>
                      <a:srgbClr val="FF0000"/>
                    </a:solidFill>
                    <a:latin typeface="楷体_GB2312" pitchFamily="49" charset="-122"/>
                    <a:ea typeface="楷体_GB2312" pitchFamily="49" charset="-122"/>
                  </a:rPr>
                  <a:t>数据流图</a:t>
                </a:r>
              </a:p>
              <a:p>
                <a:pPr algn="just" eaLnBrk="0" hangingPunct="0"/>
                <a:r>
                  <a:rPr kumimoji="1" lang="zh-CN" altLang="en-US" b="1">
                    <a:solidFill>
                      <a:srgbClr val="FF0000"/>
                    </a:solidFill>
                    <a:latin typeface="楷体_GB2312" pitchFamily="49" charset="-122"/>
                    <a:ea typeface="楷体_GB2312" pitchFamily="49" charset="-122"/>
                  </a:rPr>
                  <a:t>数据字典</a:t>
                </a:r>
              </a:p>
              <a:p>
                <a:pPr algn="just" eaLnBrk="0" hangingPunct="0"/>
                <a:r>
                  <a:rPr kumimoji="1" lang="zh-CN" altLang="en-US" b="1">
                    <a:solidFill>
                      <a:srgbClr val="FF0000"/>
                    </a:solidFill>
                    <a:latin typeface="楷体_GB2312" pitchFamily="49" charset="-122"/>
                    <a:ea typeface="楷体_GB2312" pitchFamily="49" charset="-122"/>
                  </a:rPr>
                  <a:t>算法描述</a:t>
                </a:r>
              </a:p>
              <a:p>
                <a:pPr algn="just" eaLnBrk="0" hangingPunct="0"/>
                <a:endParaRPr kumimoji="1" lang="en-US" altLang="zh-CN" b="1">
                  <a:solidFill>
                    <a:srgbClr val="002060"/>
                  </a:solidFill>
                  <a:latin typeface="楷体_GB2312" pitchFamily="49" charset="-122"/>
                  <a:ea typeface="楷体_GB2312" pitchFamily="49" charset="-122"/>
                </a:endParaRPr>
              </a:p>
            </p:txBody>
          </p:sp>
          <p:sp>
            <p:nvSpPr>
              <p:cNvPr id="6161" name="Rectangle 41"/>
              <p:cNvSpPr>
                <a:spLocks noChangeArrowheads="1"/>
              </p:cNvSpPr>
              <p:nvPr/>
            </p:nvSpPr>
            <p:spPr bwMode="auto">
              <a:xfrm>
                <a:off x="1659" y="1728"/>
                <a:ext cx="1512" cy="864"/>
              </a:xfrm>
              <a:prstGeom prst="rect">
                <a:avLst/>
              </a:prstGeom>
              <a:noFill/>
              <a:ln w="7">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b="1">
                  <a:solidFill>
                    <a:srgbClr val="002060"/>
                  </a:solidFill>
                  <a:latin typeface="楷体_GB2312" pitchFamily="49" charset="-122"/>
                  <a:ea typeface="楷体_GB2312" pitchFamily="49" charset="-122"/>
                </a:endParaRPr>
              </a:p>
            </p:txBody>
          </p:sp>
        </p:grpSp>
      </p:gr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578" name="Object 2"/>
          <p:cNvGraphicFramePr>
            <a:graphicFrameLocks noGrp="1" noChangeAspect="1"/>
          </p:cNvGraphicFramePr>
          <p:nvPr>
            <p:ph type="subTitle" idx="4294967295"/>
          </p:nvPr>
        </p:nvGraphicFramePr>
        <p:xfrm>
          <a:off x="0" y="714375"/>
          <a:ext cx="9144000" cy="5915025"/>
        </p:xfrm>
        <a:graphic>
          <a:graphicData uri="http://schemas.openxmlformats.org/presentationml/2006/ole">
            <mc:AlternateContent xmlns:mc="http://schemas.openxmlformats.org/markup-compatibility/2006">
              <mc:Choice xmlns:v="urn:schemas-microsoft-com:vml" Requires="v">
                <p:oleObj name="位图图像" r:id="rId3" imgW="5087060" imgH="3296110" progId="Paint.Picture">
                  <p:embed/>
                </p:oleObj>
              </mc:Choice>
              <mc:Fallback>
                <p:oleObj name="位图图像" r:id="rId3" imgW="5087060" imgH="3296110" progId="Paint.Picture">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14375"/>
                        <a:ext cx="9144000"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subTitle" idx="4294967295"/>
          </p:nvPr>
        </p:nvSpPr>
        <p:spPr bwMode="auto">
          <a:xfrm>
            <a:off x="152400" y="866775"/>
            <a:ext cx="8382000" cy="5514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2600" dirty="0">
                <a:latin typeface="楷体_GB2312" pitchFamily="49" charset="-122"/>
                <a:ea typeface="楷体_GB2312" pitchFamily="49" charset="-122"/>
              </a:rPr>
              <a:t>     </a:t>
            </a:r>
            <a:r>
              <a:rPr lang="zh-CN" altLang="en-US" sz="2600" dirty="0">
                <a:solidFill>
                  <a:srgbClr val="800000"/>
                </a:solidFill>
                <a:highlight>
                  <a:srgbClr val="00FF00"/>
                </a:highlight>
                <a:latin typeface="华文中宋" pitchFamily="2" charset="-122"/>
                <a:ea typeface="楷体_GB2312" pitchFamily="49" charset="-122"/>
              </a:rPr>
              <a:t>“</a:t>
            </a:r>
            <a:r>
              <a:rPr lang="zh-CN" altLang="en-US" sz="2600" dirty="0">
                <a:solidFill>
                  <a:srgbClr val="800000"/>
                </a:solidFill>
                <a:highlight>
                  <a:srgbClr val="00FF00"/>
                </a:highlight>
                <a:latin typeface="楷体_GB2312" pitchFamily="49" charset="-122"/>
                <a:ea typeface="楷体_GB2312" pitchFamily="49" charset="-122"/>
              </a:rPr>
              <a:t>逐层分解</a:t>
            </a:r>
            <a:r>
              <a:rPr lang="zh-CN" altLang="en-US" sz="2600" dirty="0">
                <a:solidFill>
                  <a:srgbClr val="800000"/>
                </a:solidFill>
                <a:highlight>
                  <a:srgbClr val="00FF00"/>
                </a:highlight>
                <a:latin typeface="华文中宋" pitchFamily="2" charset="-122"/>
                <a:ea typeface="楷体_GB2312" pitchFamily="49" charset="-122"/>
              </a:rPr>
              <a:t>”</a:t>
            </a:r>
            <a:r>
              <a:rPr lang="zh-CN" altLang="en-US" sz="2600" dirty="0">
                <a:highlight>
                  <a:srgbClr val="00FF00"/>
                </a:highlight>
                <a:latin typeface="楷体_GB2312" pitchFamily="49" charset="-122"/>
                <a:ea typeface="楷体_GB2312" pitchFamily="49" charset="-122"/>
              </a:rPr>
              <a:t>体现了分解和抽象的原则，它使我们不至于一下子陷入细节，而是有控制地逐步地了解更多的细节，这是有助于理解问题的。</a:t>
            </a:r>
          </a:p>
          <a:p>
            <a:pPr marL="287338" indent="-6350" eaLnBrk="1" hangingPunct="1">
              <a:buFontTx/>
              <a:buNone/>
            </a:pPr>
            <a:endParaRPr lang="en-US" altLang="zh-CN" sz="2600" dirty="0">
              <a:latin typeface="楷体_GB2312" pitchFamily="49" charset="-122"/>
              <a:ea typeface="楷体_GB2312" pitchFamily="49" charset="-122"/>
            </a:endParaRPr>
          </a:p>
          <a:p>
            <a:pPr marL="287338" indent="-6350" eaLnBrk="1" hangingPunct="1">
              <a:buFontTx/>
              <a:buNone/>
            </a:pPr>
            <a:r>
              <a:rPr lang="en-US" altLang="zh-CN" sz="2600" dirty="0">
                <a:latin typeface="楷体_GB2312" pitchFamily="49" charset="-122"/>
                <a:ea typeface="楷体_GB2312" pitchFamily="49" charset="-122"/>
              </a:rPr>
              <a:t>    </a:t>
            </a:r>
            <a:r>
              <a:rPr lang="zh-CN" altLang="en-US" sz="2600" dirty="0">
                <a:latin typeface="楷体_GB2312" pitchFamily="49" charset="-122"/>
                <a:ea typeface="楷体_GB2312" pitchFamily="49" charset="-122"/>
              </a:rPr>
              <a:t>无论系统多么复杂，分析工作都可以有计划有步骤、有条不紊地来进行，系统规模再大，分析工作的复杂程度不会随之增大，而只是多分解几层而已，所以</a:t>
            </a:r>
            <a:r>
              <a:rPr lang="en-US" altLang="zh-CN" sz="2600" dirty="0">
                <a:latin typeface="楷体_GB2312" pitchFamily="49" charset="-122"/>
                <a:ea typeface="楷体_GB2312" pitchFamily="49" charset="-122"/>
              </a:rPr>
              <a:t>SA</a:t>
            </a:r>
            <a:r>
              <a:rPr lang="zh-CN" altLang="en-US" sz="2600" dirty="0">
                <a:latin typeface="楷体_GB2312" pitchFamily="49" charset="-122"/>
                <a:ea typeface="楷体_GB2312" pitchFamily="49" charset="-122"/>
              </a:rPr>
              <a:t>方法有效地控制了复杂性。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subTitle" idx="4294967295"/>
          </p:nvPr>
        </p:nvSpPr>
        <p:spPr bwMode="auto">
          <a:xfrm>
            <a:off x="228600" y="620713"/>
            <a:ext cx="8664575"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buFontTx/>
              <a:buBlip>
                <a:blip r:embed="rId3"/>
              </a:buBlip>
            </a:pPr>
            <a:r>
              <a:rPr lang="zh-CN" altLang="en-US" sz="2600" dirty="0">
                <a:solidFill>
                  <a:srgbClr val="FF3300"/>
                </a:solidFill>
                <a:latin typeface="楷体_GB2312" pitchFamily="49" charset="-122"/>
                <a:ea typeface="楷体_GB2312" pitchFamily="49" charset="-122"/>
              </a:rPr>
              <a:t> 描述方式</a:t>
            </a:r>
            <a:endParaRPr lang="en-US" altLang="zh-CN" sz="2600" dirty="0">
              <a:solidFill>
                <a:srgbClr val="FF3300"/>
              </a:solidFill>
              <a:latin typeface="楷体_GB2312" pitchFamily="49" charset="-122"/>
              <a:ea typeface="楷体_GB2312" pitchFamily="49" charset="-122"/>
            </a:endParaRPr>
          </a:p>
          <a:p>
            <a:pPr marL="287338" indent="-6350" algn="ctr" eaLnBrk="1" hangingPunct="1">
              <a:buFontTx/>
              <a:buBlip>
                <a:blip r:embed="rId3"/>
              </a:buBlip>
            </a:pPr>
            <a:endParaRPr lang="zh-CN" altLang="en-US" sz="2600" dirty="0">
              <a:solidFill>
                <a:srgbClr val="FF3300"/>
              </a:solidFill>
              <a:latin typeface="楷体_GB2312" pitchFamily="49" charset="-122"/>
              <a:ea typeface="楷体_GB2312" pitchFamily="49" charset="-122"/>
            </a:endParaRPr>
          </a:p>
          <a:p>
            <a:pPr marL="287338" indent="-6350" eaLnBrk="1" hangingPunct="1">
              <a:buFontTx/>
              <a:buNone/>
            </a:pPr>
            <a:r>
              <a:rPr lang="en-US" altLang="zh-CN" sz="2600" dirty="0">
                <a:latin typeface="楷体_GB2312" pitchFamily="49" charset="-122"/>
                <a:ea typeface="楷体_GB2312" pitchFamily="49" charset="-122"/>
              </a:rPr>
              <a:t>SA</a:t>
            </a:r>
            <a:r>
              <a:rPr lang="zh-CN" altLang="en-US" sz="2600" dirty="0">
                <a:latin typeface="楷体_GB2312" pitchFamily="49" charset="-122"/>
                <a:ea typeface="楷体_GB2312" pitchFamily="49" charset="-122"/>
              </a:rPr>
              <a:t>方法采用了介于</a:t>
            </a:r>
            <a:r>
              <a:rPr lang="zh-CN" altLang="en-US" sz="2600" dirty="0">
                <a:solidFill>
                  <a:schemeClr val="accent1">
                    <a:lumMod val="50000"/>
                  </a:schemeClr>
                </a:solidFill>
                <a:latin typeface="楷体_GB2312" pitchFamily="49" charset="-122"/>
                <a:ea typeface="楷体_GB2312" pitchFamily="49" charset="-122"/>
              </a:rPr>
              <a:t>形式语言</a:t>
            </a:r>
            <a:r>
              <a:rPr lang="zh-CN" altLang="en-US" sz="2600" dirty="0">
                <a:latin typeface="楷体_GB2312" pitchFamily="49" charset="-122"/>
                <a:ea typeface="楷体_GB2312" pitchFamily="49" charset="-122"/>
              </a:rPr>
              <a:t>和</a:t>
            </a:r>
            <a:r>
              <a:rPr lang="zh-CN" altLang="en-US" sz="2600" dirty="0">
                <a:solidFill>
                  <a:srgbClr val="0000FF"/>
                </a:solidFill>
                <a:latin typeface="楷体_GB2312" pitchFamily="49" charset="-122"/>
                <a:ea typeface="楷体_GB2312" pitchFamily="49" charset="-122"/>
              </a:rPr>
              <a:t>自然语言</a:t>
            </a:r>
            <a:r>
              <a:rPr lang="zh-CN" altLang="en-US" sz="2600" dirty="0">
                <a:latin typeface="楷体_GB2312" pitchFamily="49" charset="-122"/>
                <a:ea typeface="楷体_GB2312" pitchFamily="49" charset="-122"/>
              </a:rPr>
              <a:t>之间的描述方式。</a:t>
            </a:r>
          </a:p>
          <a:p>
            <a:pPr marL="287338" indent="-6350" eaLnBrk="1" hangingPunct="1">
              <a:buFontTx/>
              <a:buNone/>
            </a:pPr>
            <a:endParaRPr lang="zh-CN" altLang="en-US" sz="2600" dirty="0">
              <a:latin typeface="楷体_GB2312" pitchFamily="49" charset="-122"/>
              <a:ea typeface="楷体_GB2312" pitchFamily="49" charset="-122"/>
            </a:endParaRPr>
          </a:p>
          <a:p>
            <a:pPr marL="287338" indent="-6350" eaLnBrk="1" hangingPunct="1">
              <a:spcAft>
                <a:spcPts val="1800"/>
              </a:spcAft>
              <a:buFontTx/>
              <a:buNone/>
            </a:pPr>
            <a:r>
              <a:rPr lang="zh-CN" altLang="en-US" sz="2600" dirty="0">
                <a:latin typeface="楷体_GB2312" pitchFamily="49" charset="-122"/>
                <a:ea typeface="楷体_GB2312" pitchFamily="49" charset="-122"/>
              </a:rPr>
              <a:t>用</a:t>
            </a:r>
            <a:r>
              <a:rPr lang="en-US" altLang="zh-CN" sz="2600" dirty="0">
                <a:latin typeface="楷体_GB2312" pitchFamily="49" charset="-122"/>
                <a:ea typeface="楷体_GB2312" pitchFamily="49" charset="-122"/>
              </a:rPr>
              <a:t>SA</a:t>
            </a:r>
            <a:r>
              <a:rPr lang="zh-CN" altLang="en-US" sz="2600" dirty="0">
                <a:latin typeface="楷体_GB2312" pitchFamily="49" charset="-122"/>
                <a:ea typeface="楷体_GB2312" pitchFamily="49" charset="-122"/>
              </a:rPr>
              <a:t>方法获得的需求说明书由以下几部分组成：</a:t>
            </a:r>
          </a:p>
          <a:p>
            <a:pPr marL="287338" indent="-6350" eaLnBrk="1" hangingPunct="1">
              <a:buClr>
                <a:srgbClr val="FF66CC"/>
              </a:buClr>
              <a:buFont typeface="Wingdings" pitchFamily="2" charset="2"/>
              <a:buChar char="v"/>
            </a:pPr>
            <a:r>
              <a:rPr lang="zh-CN" altLang="en-US" sz="2600" dirty="0">
                <a:highlight>
                  <a:srgbClr val="00FF00"/>
                </a:highlight>
                <a:latin typeface="楷体_GB2312" pitchFamily="49" charset="-122"/>
                <a:ea typeface="楷体_GB2312" pitchFamily="49" charset="-122"/>
              </a:rPr>
              <a:t>    一套分层的数据流图</a:t>
            </a:r>
          </a:p>
          <a:p>
            <a:pPr marL="287338" indent="-6350" eaLnBrk="1" hangingPunct="1">
              <a:buClr>
                <a:srgbClr val="FF66CC"/>
              </a:buClr>
              <a:buFont typeface="Wingdings" pitchFamily="2" charset="2"/>
              <a:buChar char="v"/>
            </a:pPr>
            <a:r>
              <a:rPr lang="zh-CN" altLang="en-US" sz="2600" dirty="0">
                <a:highlight>
                  <a:srgbClr val="00FF00"/>
                </a:highlight>
                <a:latin typeface="楷体_GB2312" pitchFamily="49" charset="-122"/>
                <a:ea typeface="楷体_GB2312" pitchFamily="49" charset="-122"/>
              </a:rPr>
              <a:t>    一本数据字典</a:t>
            </a:r>
          </a:p>
          <a:p>
            <a:pPr marL="287338" indent="-6350" eaLnBrk="1" hangingPunct="1">
              <a:buClr>
                <a:srgbClr val="FF66CC"/>
              </a:buClr>
              <a:buFont typeface="Wingdings" pitchFamily="2" charset="2"/>
              <a:buChar char="v"/>
            </a:pPr>
            <a:r>
              <a:rPr lang="zh-CN" altLang="en-US" sz="2600" dirty="0">
                <a:highlight>
                  <a:srgbClr val="00FF00"/>
                </a:highlight>
                <a:latin typeface="楷体_GB2312" pitchFamily="49" charset="-122"/>
                <a:ea typeface="楷体_GB2312" pitchFamily="49" charset="-122"/>
              </a:rPr>
              <a:t>    一组小说明</a:t>
            </a:r>
          </a:p>
          <a:p>
            <a:pPr marL="287338" indent="-6350" eaLnBrk="1" hangingPunct="1">
              <a:buClr>
                <a:srgbClr val="FF66CC"/>
              </a:buClr>
              <a:buFont typeface="Wingdings" pitchFamily="2" charset="2"/>
              <a:buChar char="v"/>
            </a:pPr>
            <a:r>
              <a:rPr lang="zh-CN" altLang="en-US" sz="2600" dirty="0">
                <a:highlight>
                  <a:srgbClr val="00FF00"/>
                </a:highlight>
                <a:latin typeface="楷体_GB2312" pitchFamily="49" charset="-122"/>
                <a:ea typeface="楷体_GB2312" pitchFamily="49" charset="-122"/>
              </a:rPr>
              <a:t>    补充材料</a:t>
            </a:r>
            <a:endParaRPr lang="en-US" altLang="zh-CN" sz="2600" dirty="0">
              <a:highlight>
                <a:srgbClr val="00FF00"/>
              </a:highlight>
              <a:latin typeface="楷体_GB2312" pitchFamily="49" charset="-122"/>
              <a:ea typeface="楷体_GB2312" pitchFamily="49" charset="-122"/>
            </a:endParaRPr>
          </a:p>
          <a:p>
            <a:pPr marL="287338" indent="-6350" eaLnBrk="1" hangingPunct="1">
              <a:buClr>
                <a:srgbClr val="FF66CC"/>
              </a:buClr>
              <a:buFont typeface="Wingdings" pitchFamily="2" charset="2"/>
              <a:buChar char="v"/>
            </a:pPr>
            <a:endParaRPr lang="en-US" altLang="zh-CN" sz="2600" dirty="0">
              <a:latin typeface="楷体_GB2312" pitchFamily="49" charset="-122"/>
              <a:ea typeface="楷体_GB2312" pitchFamily="49" charset="-122"/>
            </a:endParaRPr>
          </a:p>
          <a:p>
            <a:pPr marL="287338" indent="-6350" eaLnBrk="1" hangingPunct="1">
              <a:buClr>
                <a:srgbClr val="FF66CC"/>
              </a:buClr>
              <a:buFontTx/>
              <a:buNone/>
            </a:pP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特点</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尽量采用图形表示，比较形象、直观和易于理解。</a:t>
            </a:r>
            <a:endParaRPr lang="zh-CN" altLang="en-US" sz="2600" dirty="0">
              <a:latin typeface="楷体_GB2312" pitchFamily="49" charset="-122"/>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subTitle" idx="4294967295"/>
          </p:nvPr>
        </p:nvSpPr>
        <p:spPr bwMode="auto">
          <a:xfrm>
            <a:off x="250825" y="69215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dirty="0">
                <a:latin typeface="华文中宋" pitchFamily="2" charset="-122"/>
                <a:ea typeface="华文中宋" pitchFamily="2" charset="-122"/>
              </a:rPr>
              <a:t>   </a:t>
            </a:r>
            <a:r>
              <a:rPr lang="zh-CN" altLang="en-US" b="0" dirty="0">
                <a:solidFill>
                  <a:srgbClr val="FF3300"/>
                </a:solidFill>
                <a:latin typeface="STXingkai" panose="02010800040101010101" pitchFamily="2" charset="-122"/>
                <a:ea typeface="STXingkai" panose="02010800040101010101" pitchFamily="2" charset="-122"/>
              </a:rPr>
              <a:t>“数据流图”</a:t>
            </a:r>
            <a:r>
              <a:rPr lang="zh-CN" altLang="en-US" b="0" dirty="0">
                <a:latin typeface="STXingkai" panose="02010800040101010101" pitchFamily="2" charset="-122"/>
                <a:ea typeface="STXingkai" panose="02010800040101010101" pitchFamily="2" charset="-122"/>
              </a:rPr>
              <a:t>描述系统的分解，即描述系统由哪些部分组成，每个部分之间有什么样的联系等；</a:t>
            </a:r>
          </a:p>
          <a:p>
            <a:pPr marL="287338" indent="-6350" eaLnBrk="1" hangingPunct="1">
              <a:buFontTx/>
              <a:buNone/>
            </a:pPr>
            <a:endParaRPr lang="zh-CN" altLang="en-US" b="0" dirty="0">
              <a:latin typeface="STXingkai" panose="02010800040101010101" pitchFamily="2" charset="-122"/>
              <a:ea typeface="STXingkai" panose="02010800040101010101" pitchFamily="2" charset="-122"/>
            </a:endParaRPr>
          </a:p>
          <a:p>
            <a:pPr marL="287338" indent="-6350" eaLnBrk="1" hangingPunct="1">
              <a:buFontTx/>
              <a:buNone/>
            </a:pPr>
            <a:r>
              <a:rPr lang="zh-CN" altLang="en-US" b="0" dirty="0">
                <a:latin typeface="STXingkai" panose="02010800040101010101" pitchFamily="2" charset="-122"/>
                <a:ea typeface="STXingkai" panose="02010800040101010101" pitchFamily="2" charset="-122"/>
              </a:rPr>
              <a:t>   </a:t>
            </a:r>
            <a:r>
              <a:rPr lang="zh-CN" altLang="en-US" b="0" dirty="0">
                <a:solidFill>
                  <a:srgbClr val="FF3300"/>
                </a:solidFill>
                <a:latin typeface="STXingkai" panose="02010800040101010101" pitchFamily="2" charset="-122"/>
                <a:ea typeface="STXingkai" panose="02010800040101010101" pitchFamily="2" charset="-122"/>
              </a:rPr>
              <a:t>“数据字典”</a:t>
            </a:r>
            <a:r>
              <a:rPr lang="zh-CN" altLang="en-US" b="0" dirty="0">
                <a:latin typeface="STXingkai" panose="02010800040101010101" pitchFamily="2" charset="-122"/>
                <a:ea typeface="STXingkai" panose="02010800040101010101" pitchFamily="2" charset="-122"/>
              </a:rPr>
              <a:t>描述系统中的每一个数据；</a:t>
            </a:r>
          </a:p>
          <a:p>
            <a:pPr marL="287338" indent="-6350" eaLnBrk="1" hangingPunct="1">
              <a:buFontTx/>
              <a:buNone/>
            </a:pPr>
            <a:endParaRPr lang="zh-CN" altLang="en-US" b="0" dirty="0">
              <a:latin typeface="STXingkai" panose="02010800040101010101" pitchFamily="2" charset="-122"/>
              <a:ea typeface="STXingkai" panose="02010800040101010101" pitchFamily="2" charset="-122"/>
            </a:endParaRPr>
          </a:p>
          <a:p>
            <a:pPr marL="287338" indent="-6350" eaLnBrk="1" hangingPunct="1">
              <a:buFontTx/>
              <a:buNone/>
            </a:pPr>
            <a:r>
              <a:rPr lang="zh-CN" altLang="en-US" b="0" dirty="0">
                <a:solidFill>
                  <a:srgbClr val="FF3300"/>
                </a:solidFill>
                <a:latin typeface="STXingkai" panose="02010800040101010101" pitchFamily="2" charset="-122"/>
                <a:ea typeface="STXingkai" panose="02010800040101010101" pitchFamily="2" charset="-122"/>
              </a:rPr>
              <a:t>   “小说明”</a:t>
            </a:r>
            <a:r>
              <a:rPr lang="zh-CN" altLang="en-US" b="0" dirty="0">
                <a:latin typeface="STXingkai" panose="02010800040101010101" pitchFamily="2" charset="-122"/>
                <a:ea typeface="STXingkai" panose="02010800040101010101" pitchFamily="2" charset="-122"/>
              </a:rPr>
              <a:t>详细描述系统中的每一个加工；</a:t>
            </a:r>
          </a:p>
          <a:p>
            <a:pPr marL="287338" indent="-6350" eaLnBrk="1" hangingPunct="1">
              <a:buFontTx/>
              <a:buNone/>
            </a:pPr>
            <a:endParaRPr lang="zh-CN" altLang="en-US" b="0" dirty="0">
              <a:latin typeface="STXingkai" panose="02010800040101010101" pitchFamily="2" charset="-122"/>
              <a:ea typeface="STXingkai" panose="02010800040101010101" pitchFamily="2" charset="-122"/>
            </a:endParaRPr>
          </a:p>
          <a:p>
            <a:pPr marL="287338" indent="-6350" eaLnBrk="1" hangingPunct="1">
              <a:buFontTx/>
              <a:buNone/>
            </a:pPr>
            <a:r>
              <a:rPr lang="zh-CN" altLang="en-US" b="0" dirty="0">
                <a:latin typeface="STXingkai" panose="02010800040101010101" pitchFamily="2" charset="-122"/>
                <a:ea typeface="STXingkai" panose="02010800040101010101" pitchFamily="2" charset="-122"/>
              </a:rPr>
              <a:t>   </a:t>
            </a:r>
            <a:r>
              <a:rPr lang="zh-CN" altLang="en-US" b="0" dirty="0">
                <a:solidFill>
                  <a:srgbClr val="FF3300"/>
                </a:solidFill>
                <a:latin typeface="STXingkai" panose="02010800040101010101" pitchFamily="2" charset="-122"/>
                <a:ea typeface="STXingkai" panose="02010800040101010101" pitchFamily="2" charset="-122"/>
              </a:rPr>
              <a:t>“补充材料”</a:t>
            </a:r>
            <a:r>
              <a:rPr lang="zh-CN" altLang="en-US" b="0" dirty="0">
                <a:latin typeface="STXingkai" panose="02010800040101010101" pitchFamily="2" charset="-122"/>
                <a:ea typeface="STXingkai" panose="02010800040101010101" pitchFamily="2" charset="-122"/>
              </a:rPr>
              <a:t>是根据需要对系统的补充。</a:t>
            </a:r>
          </a:p>
          <a:p>
            <a:pPr marL="287338" indent="-6350" eaLnBrk="1" hangingPunct="1">
              <a:buFontTx/>
              <a:buNone/>
            </a:pPr>
            <a:endParaRPr lang="zh-CN" altLang="en-US" b="0" dirty="0">
              <a:latin typeface="STXingkai" panose="02010800040101010101" pitchFamily="2" charset="-122"/>
              <a:ea typeface="STXingkai" panose="02010800040101010101" pitchFamily="2" charset="-122"/>
            </a:endParaRPr>
          </a:p>
          <a:p>
            <a:pPr marL="287338" indent="-6350" eaLnBrk="1" hangingPunct="1">
              <a:buFontTx/>
              <a:buNone/>
            </a:pPr>
            <a:r>
              <a:rPr lang="zh-CN" altLang="en-US" b="0" dirty="0">
                <a:latin typeface="华文中宋" pitchFamily="2" charset="-122"/>
                <a:ea typeface="华文中宋" pitchFamily="2" charset="-122"/>
              </a:rPr>
              <a:t>    以上就可以</a:t>
            </a:r>
            <a:r>
              <a:rPr lang="zh-CN" altLang="en-US" b="0" dirty="0">
                <a:solidFill>
                  <a:srgbClr val="0000FF"/>
                </a:solidFill>
                <a:latin typeface="华文中宋" pitchFamily="2" charset="-122"/>
                <a:ea typeface="华文中宋" pitchFamily="2" charset="-122"/>
              </a:rPr>
              <a:t>明确而完整地描述一个系统的功能</a:t>
            </a:r>
          </a:p>
          <a:p>
            <a:pPr marL="287338" indent="-6350" eaLnBrk="1" hangingPunct="1">
              <a:buFontTx/>
              <a:buNone/>
            </a:pPr>
            <a:r>
              <a:rPr lang="zh-CN" altLang="en-US" b="0" dirty="0">
                <a:latin typeface="华文中宋" pitchFamily="2" charset="-122"/>
                <a:ea typeface="华文中宋" pitchFamily="2" charset="-122"/>
              </a:rPr>
              <a:t>    </a:t>
            </a:r>
          </a:p>
          <a:p>
            <a:pPr marL="287338" indent="-6350" eaLnBrk="1" hangingPunct="1">
              <a:buFontTx/>
              <a:buNone/>
            </a:pPr>
            <a:r>
              <a:rPr lang="zh-CN" altLang="en-US" b="0" dirty="0">
                <a:latin typeface="华文中宋" pitchFamily="2" charset="-122"/>
                <a:ea typeface="华文中宋" pitchFamily="2" charset="-122"/>
              </a:rPr>
              <a:t>        </a:t>
            </a:r>
          </a:p>
          <a:p>
            <a:pPr marL="287338" indent="-6350" algn="ctr" eaLnBrk="1" hangingPunct="1">
              <a:buFontTx/>
              <a:buNone/>
            </a:pPr>
            <a:endParaRPr lang="zh-CN" altLang="en-US" b="0" dirty="0">
              <a:latin typeface="华文中宋" pitchFamily="2" charset="-122"/>
              <a:ea typeface="华文中宋" pitchFamily="2" charset="-122"/>
            </a:endParaRPr>
          </a:p>
          <a:p>
            <a:pPr marL="287338" indent="-6350" algn="ctr" eaLnBrk="1" hangingPunct="1">
              <a:buFontTx/>
              <a:buNone/>
            </a:pPr>
            <a:endParaRPr lang="zh-CN" altLang="en-US" b="0" dirty="0">
              <a:latin typeface="华文中宋" pitchFamily="2" charset="-122"/>
              <a:ea typeface="华文中宋" pitchFamily="2" charset="-122"/>
            </a:endParaRPr>
          </a:p>
          <a:p>
            <a:pPr marL="287338" indent="-6350" algn="ctr" eaLnBrk="1" hangingPunct="1">
              <a:buFontTx/>
              <a:buNone/>
            </a:pPr>
            <a:endParaRPr lang="zh-CN" altLang="en-US" b="0" dirty="0">
              <a:latin typeface="华文中宋" pitchFamily="2" charset="-122"/>
              <a:ea typeface="华文中宋" pitchFamily="2" charset="-122"/>
            </a:endParaRPr>
          </a:p>
          <a:p>
            <a:pPr marL="287338" indent="-6350" algn="ctr" eaLnBrk="1" hangingPunct="1">
              <a:buFontTx/>
              <a:buNone/>
            </a:pPr>
            <a:endParaRPr lang="zh-CN" altLang="en-US" b="0" dirty="0">
              <a:latin typeface="华文中宋" pitchFamily="2" charset="-122"/>
              <a:ea typeface="华文中宋" pitchFamily="2" charset="-122"/>
            </a:endParaRPr>
          </a:p>
          <a:p>
            <a:pPr marL="287338" indent="-6350" algn="ctr" eaLnBrk="1" hangingPunct="1">
              <a:buFontTx/>
              <a:buNone/>
            </a:pPr>
            <a:endParaRPr lang="zh-CN" altLang="en-US" b="0" dirty="0">
              <a:latin typeface="华文中宋" pitchFamily="2" charset="-122"/>
              <a:ea typeface="华文中宋" pitchFamily="2" charset="-122"/>
            </a:endParaRPr>
          </a:p>
          <a:p>
            <a:pPr marL="287338" indent="-6350" algn="ctr" eaLnBrk="1" hangingPunct="1">
              <a:buFontTx/>
              <a:buNone/>
            </a:pPr>
            <a:endParaRPr lang="zh-CN" altLang="en-US" b="0" dirty="0">
              <a:latin typeface="华文中宋" pitchFamily="2" charset="-122"/>
              <a:ea typeface="华文中宋" pitchFamily="2" charset="-122"/>
            </a:endParaRPr>
          </a:p>
          <a:p>
            <a:pPr marL="287338" indent="-6350" algn="ctr" eaLnBrk="1" hangingPunct="1">
              <a:buFontTx/>
              <a:buNone/>
            </a:pPr>
            <a:endParaRPr lang="zh-CN" altLang="en-US" b="0" dirty="0">
              <a:latin typeface="华文中宋" pitchFamily="2" charset="-122"/>
              <a:ea typeface="华文中宋"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p:cNvSpPr>
            <a:spLocks noGrp="1" noChangeArrowheads="1"/>
          </p:cNvSpPr>
          <p:nvPr>
            <p:ph type="ctrTitle" idx="4294967295"/>
          </p:nvPr>
        </p:nvSpPr>
        <p:spPr bwMode="auto">
          <a:xfrm>
            <a:off x="179388" y="333375"/>
            <a:ext cx="8153400" cy="100806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50000"/>
              </a:lnSpc>
              <a:spcBef>
                <a:spcPct val="50000"/>
              </a:spcBef>
            </a:pPr>
            <a:r>
              <a:rPr lang="en-US" altLang="zh-CN" sz="3600">
                <a:solidFill>
                  <a:schemeClr val="accent2"/>
                </a:solidFill>
                <a:latin typeface="楷体_GB2312" pitchFamily="49" charset="-122"/>
                <a:ea typeface="楷体_GB2312" pitchFamily="49" charset="-122"/>
              </a:rPr>
              <a:t>3.3  </a:t>
            </a:r>
            <a:r>
              <a:rPr lang="zh-CN" altLang="en-US" sz="3600">
                <a:solidFill>
                  <a:schemeClr val="accent2"/>
                </a:solidFill>
                <a:latin typeface="楷体_GB2312" pitchFamily="49" charset="-122"/>
                <a:ea typeface="楷体_GB2312" pitchFamily="49" charset="-122"/>
              </a:rPr>
              <a:t>分析建模</a:t>
            </a:r>
            <a:endParaRPr lang="zh-CN" altLang="en-US" sz="3000">
              <a:solidFill>
                <a:schemeClr val="accent2"/>
              </a:solidFill>
            </a:endParaRPr>
          </a:p>
        </p:txBody>
      </p:sp>
      <p:sp>
        <p:nvSpPr>
          <p:cNvPr id="28675" name="Rectangle 5"/>
          <p:cNvSpPr>
            <a:spLocks noChangeArrowheads="1"/>
          </p:cNvSpPr>
          <p:nvPr/>
        </p:nvSpPr>
        <p:spPr bwMode="auto">
          <a:xfrm>
            <a:off x="250825" y="1989138"/>
            <a:ext cx="8640763" cy="329882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SzPct val="130000"/>
              <a:buFont typeface="Arial" charset="0"/>
              <a:buChar char="•"/>
            </a:pPr>
            <a:r>
              <a:rPr lang="zh-CN" altLang="en-US" sz="2800" b="1" dirty="0">
                <a:solidFill>
                  <a:srgbClr val="000066"/>
                </a:solidFill>
                <a:latin typeface="Georgia" pitchFamily="18" charset="0"/>
                <a:ea typeface="楷体" pitchFamily="49" charset="-122"/>
              </a:rPr>
              <a:t>什么是模型？</a:t>
            </a:r>
          </a:p>
          <a:p>
            <a:pPr lvl="1">
              <a:lnSpc>
                <a:spcPct val="150000"/>
              </a:lnSpc>
              <a:buSzPct val="60000"/>
              <a:buFont typeface="Wingdings" pitchFamily="2" charset="2"/>
              <a:buChar char="ü"/>
            </a:pPr>
            <a:r>
              <a:rPr lang="zh-CN" altLang="en-US" sz="2800" b="1" dirty="0">
                <a:latin typeface="楷体_GB2312" pitchFamily="49" charset="-122"/>
                <a:ea typeface="楷体_GB2312" pitchFamily="49" charset="-122"/>
              </a:rPr>
              <a:t>为了理解事物而对事物做出的一种抽象，是对事物的一种无歧义的书面描述。</a:t>
            </a:r>
          </a:p>
          <a:p>
            <a:pPr lvl="1">
              <a:lnSpc>
                <a:spcPct val="150000"/>
              </a:lnSpc>
              <a:buSzPct val="60000"/>
              <a:buFont typeface="Wingdings" pitchFamily="2" charset="2"/>
              <a:buChar char="ü"/>
            </a:pPr>
            <a:r>
              <a:rPr lang="zh-CN" altLang="en-US" sz="2800" b="1" dirty="0">
                <a:solidFill>
                  <a:schemeClr val="accent1">
                    <a:lumMod val="50000"/>
                  </a:schemeClr>
                </a:solidFill>
                <a:latin typeface="Georgia" pitchFamily="18" charset="0"/>
                <a:ea typeface="楷体_GB2312" pitchFamily="49" charset="-122"/>
              </a:rPr>
              <a:t>模型通常由一组图形符号和组织这些符号的规则组成。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23850" y="26035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600" b="1">
                <a:solidFill>
                  <a:srgbClr val="800000"/>
                </a:solidFill>
                <a:latin typeface="Georgia" pitchFamily="18" charset="0"/>
              </a:rPr>
              <a:t>结构化分析方法建立的需求模型</a:t>
            </a:r>
          </a:p>
        </p:txBody>
      </p:sp>
      <p:sp>
        <p:nvSpPr>
          <p:cNvPr id="29699" name="Rectangle 5"/>
          <p:cNvSpPr>
            <a:spLocks noChangeArrowheads="1"/>
          </p:cNvSpPr>
          <p:nvPr/>
        </p:nvSpPr>
        <p:spPr bwMode="auto">
          <a:xfrm>
            <a:off x="71438" y="1341438"/>
            <a:ext cx="8893175" cy="3582519"/>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SzPct val="130000"/>
              <a:buFont typeface="Arial" charset="0"/>
              <a:buChar char="•"/>
            </a:pPr>
            <a:r>
              <a:rPr lang="zh-CN" altLang="en-US" sz="2800" b="1" dirty="0">
                <a:solidFill>
                  <a:schemeClr val="accent1">
                    <a:lumMod val="50000"/>
                  </a:schemeClr>
                </a:solidFill>
                <a:latin typeface="楷体_GB2312" pitchFamily="49" charset="-122"/>
                <a:ea typeface="楷体_GB2312" pitchFamily="49" charset="-122"/>
              </a:rPr>
              <a:t>结构化分析</a:t>
            </a:r>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Structured Analysis , SA </a:t>
            </a:r>
            <a:r>
              <a:rPr lang="zh-CN" altLang="en-US" sz="2800" b="1" dirty="0">
                <a:solidFill>
                  <a:srgbClr val="000000"/>
                </a:solidFill>
                <a:latin typeface="楷体_GB2312" pitchFamily="49" charset="-122"/>
                <a:ea typeface="楷体_GB2312" pitchFamily="49" charset="-122"/>
              </a:rPr>
              <a:t>）</a:t>
            </a:r>
            <a:r>
              <a:rPr lang="zh-CN" altLang="en-US" sz="2800" b="1" dirty="0">
                <a:solidFill>
                  <a:schemeClr val="accent1">
                    <a:lumMod val="50000"/>
                  </a:schemeClr>
                </a:solidFill>
                <a:latin typeface="楷体_GB2312" pitchFamily="49" charset="-122"/>
                <a:ea typeface="楷体_GB2312" pitchFamily="49" charset="-122"/>
              </a:rPr>
              <a:t>是面向数据流进行分析的方法</a:t>
            </a:r>
            <a:r>
              <a:rPr lang="zh-CN" altLang="en-US" sz="2800" b="1" dirty="0">
                <a:solidFill>
                  <a:srgbClr val="000000"/>
                </a:solidFill>
                <a:latin typeface="楷体_GB2312" pitchFamily="49" charset="-122"/>
                <a:ea typeface="楷体_GB2312" pitchFamily="49" charset="-122"/>
              </a:rPr>
              <a:t>，主要建立以下几种模型：</a:t>
            </a:r>
          </a:p>
          <a:p>
            <a:pPr>
              <a:lnSpc>
                <a:spcPct val="90000"/>
              </a:lnSpc>
              <a:buSzPct val="130000"/>
              <a:buFont typeface="Arial" charset="0"/>
              <a:buNone/>
            </a:pPr>
            <a:endParaRPr lang="zh-CN" altLang="en-US" sz="2800" b="1" dirty="0">
              <a:solidFill>
                <a:srgbClr val="000000"/>
              </a:solidFill>
              <a:latin typeface="楷体_GB2312" pitchFamily="49" charset="-122"/>
              <a:ea typeface="楷体_GB2312" pitchFamily="49" charset="-122"/>
            </a:endParaRPr>
          </a:p>
          <a:p>
            <a:pPr lvl="1">
              <a:lnSpc>
                <a:spcPct val="90000"/>
              </a:lnSpc>
              <a:buSzPct val="60000"/>
              <a:buFont typeface="Wingdings" pitchFamily="2" charset="2"/>
              <a:buChar char="ü"/>
            </a:pPr>
            <a:r>
              <a:rPr lang="zh-CN" altLang="en-US" sz="2800" dirty="0">
                <a:solidFill>
                  <a:srgbClr val="3B3BFF"/>
                </a:solidFill>
                <a:latin typeface="KaiTi" panose="02010609060101010101" pitchFamily="49" charset="-122"/>
                <a:ea typeface="KaiTi" panose="02010609060101010101" pitchFamily="49" charset="-122"/>
              </a:rPr>
              <a:t>实体关系图（</a:t>
            </a:r>
            <a:r>
              <a:rPr lang="en-US" altLang="zh-CN" sz="2800" dirty="0">
                <a:solidFill>
                  <a:srgbClr val="3B3BFF"/>
                </a:solidFill>
                <a:latin typeface="KaiTi" panose="02010609060101010101" pitchFamily="49" charset="-122"/>
                <a:ea typeface="KaiTi" panose="02010609060101010101" pitchFamily="49" charset="-122"/>
              </a:rPr>
              <a:t>E-R</a:t>
            </a:r>
            <a:r>
              <a:rPr lang="zh-CN" altLang="en-US" sz="2800" dirty="0">
                <a:solidFill>
                  <a:srgbClr val="3B3BFF"/>
                </a:solidFill>
                <a:latin typeface="KaiTi" panose="02010609060101010101" pitchFamily="49" charset="-122"/>
                <a:ea typeface="KaiTi" panose="02010609060101010101" pitchFamily="49" charset="-122"/>
              </a:rPr>
              <a:t>图</a:t>
            </a:r>
            <a:r>
              <a:rPr lang="en-US" altLang="zh-CN" sz="2800" dirty="0">
                <a:solidFill>
                  <a:srgbClr val="3B3BFF"/>
                </a:solidFill>
                <a:latin typeface="KaiTi" panose="02010609060101010101" pitchFamily="49" charset="-122"/>
                <a:ea typeface="KaiTi" panose="02010609060101010101" pitchFamily="49" charset="-122"/>
              </a:rPr>
              <a:t>)</a:t>
            </a:r>
            <a:r>
              <a:rPr lang="zh-CN" altLang="en-US" sz="2800" dirty="0">
                <a:solidFill>
                  <a:srgbClr val="000000"/>
                </a:solidFill>
                <a:latin typeface="KaiTi" panose="02010609060101010101" pitchFamily="49" charset="-122"/>
                <a:ea typeface="KaiTi" panose="02010609060101010101" pitchFamily="49" charset="-122"/>
              </a:rPr>
              <a:t>来创建</a:t>
            </a:r>
            <a:r>
              <a:rPr lang="zh-CN" altLang="en-US" sz="2800" i="1" dirty="0">
                <a:solidFill>
                  <a:srgbClr val="CC0000"/>
                </a:solidFill>
                <a:latin typeface="KaiTi" panose="02010609060101010101" pitchFamily="49" charset="-122"/>
                <a:ea typeface="KaiTi" panose="02010609060101010101" pitchFamily="49" charset="-122"/>
              </a:rPr>
              <a:t>数据模型</a:t>
            </a:r>
            <a:r>
              <a:rPr lang="zh-CN" altLang="en-US" sz="2800" dirty="0">
                <a:solidFill>
                  <a:srgbClr val="000000"/>
                </a:solidFill>
                <a:latin typeface="KaiTi" panose="02010609060101010101" pitchFamily="49" charset="-122"/>
                <a:ea typeface="KaiTi" panose="02010609060101010101" pitchFamily="49" charset="-122"/>
              </a:rPr>
              <a:t>，描述系统中所有重要的数据对象；</a:t>
            </a:r>
          </a:p>
          <a:p>
            <a:pPr lvl="1">
              <a:lnSpc>
                <a:spcPct val="90000"/>
              </a:lnSpc>
              <a:buSzPct val="60000"/>
              <a:buFont typeface="Wingdings" pitchFamily="2" charset="2"/>
              <a:buChar char="ü"/>
            </a:pPr>
            <a:r>
              <a:rPr lang="zh-CN" altLang="en-US" sz="2800" dirty="0">
                <a:solidFill>
                  <a:srgbClr val="000000"/>
                </a:solidFill>
                <a:latin typeface="KaiTi" panose="02010609060101010101" pitchFamily="49" charset="-122"/>
                <a:ea typeface="KaiTi" panose="02010609060101010101" pitchFamily="49" charset="-122"/>
              </a:rPr>
              <a:t> </a:t>
            </a:r>
            <a:r>
              <a:rPr lang="zh-CN" altLang="en-US" sz="2800" dirty="0">
                <a:solidFill>
                  <a:srgbClr val="3B3BFF"/>
                </a:solidFill>
                <a:latin typeface="KaiTi" panose="02010609060101010101" pitchFamily="49" charset="-122"/>
                <a:ea typeface="KaiTi" panose="02010609060101010101" pitchFamily="49" charset="-122"/>
              </a:rPr>
              <a:t>数据流图（</a:t>
            </a:r>
            <a:r>
              <a:rPr lang="en-US" altLang="zh-CN" sz="2800" dirty="0">
                <a:solidFill>
                  <a:srgbClr val="3B3BFF"/>
                </a:solidFill>
                <a:latin typeface="KaiTi" panose="02010609060101010101" pitchFamily="49" charset="-122"/>
                <a:ea typeface="KaiTi" panose="02010609060101010101" pitchFamily="49" charset="-122"/>
              </a:rPr>
              <a:t>DFD</a:t>
            </a:r>
            <a:r>
              <a:rPr lang="zh-CN" altLang="en-US" sz="2800" dirty="0">
                <a:solidFill>
                  <a:srgbClr val="3B3BFF"/>
                </a:solidFill>
                <a:latin typeface="KaiTi" panose="02010609060101010101" pitchFamily="49" charset="-122"/>
                <a:ea typeface="KaiTi" panose="02010609060101010101" pitchFamily="49" charset="-122"/>
              </a:rPr>
              <a:t>）</a:t>
            </a:r>
            <a:r>
              <a:rPr lang="zh-CN" altLang="en-US" sz="2800" dirty="0">
                <a:solidFill>
                  <a:srgbClr val="000000"/>
                </a:solidFill>
                <a:latin typeface="KaiTi" panose="02010609060101010101" pitchFamily="49" charset="-122"/>
                <a:ea typeface="KaiTi" panose="02010609060101010101" pitchFamily="49" charset="-122"/>
              </a:rPr>
              <a:t> ：用来创建</a:t>
            </a:r>
            <a:r>
              <a:rPr lang="zh-CN" altLang="en-US" sz="2800" i="1" dirty="0">
                <a:solidFill>
                  <a:srgbClr val="CC0000"/>
                </a:solidFill>
                <a:latin typeface="KaiTi" panose="02010609060101010101" pitchFamily="49" charset="-122"/>
                <a:ea typeface="KaiTi" panose="02010609060101010101" pitchFamily="49" charset="-122"/>
              </a:rPr>
              <a:t>功能模型</a:t>
            </a:r>
            <a:r>
              <a:rPr lang="zh-CN" altLang="en-US" sz="2800" dirty="0">
                <a:solidFill>
                  <a:srgbClr val="000000"/>
                </a:solidFill>
                <a:latin typeface="KaiTi" panose="02010609060101010101" pitchFamily="49" charset="-122"/>
                <a:ea typeface="KaiTi" panose="02010609060101010101" pitchFamily="49" charset="-122"/>
              </a:rPr>
              <a:t>，描述了信息流和数据转换。</a:t>
            </a:r>
          </a:p>
          <a:p>
            <a:pPr lvl="1">
              <a:lnSpc>
                <a:spcPct val="90000"/>
              </a:lnSpc>
              <a:buSzPct val="60000"/>
              <a:buFont typeface="Wingdings" pitchFamily="2" charset="2"/>
              <a:buChar char="ü"/>
            </a:pPr>
            <a:r>
              <a:rPr lang="zh-CN" altLang="en-US" sz="2800" dirty="0">
                <a:solidFill>
                  <a:srgbClr val="000000"/>
                </a:solidFill>
                <a:latin typeface="KaiTi" panose="02010609060101010101" pitchFamily="49" charset="-122"/>
                <a:ea typeface="KaiTi" panose="02010609060101010101" pitchFamily="49" charset="-122"/>
              </a:rPr>
              <a:t> </a:t>
            </a:r>
            <a:r>
              <a:rPr lang="zh-CN" altLang="en-US" sz="2800" dirty="0">
                <a:solidFill>
                  <a:srgbClr val="3B3BFF"/>
                </a:solidFill>
                <a:latin typeface="KaiTi" panose="02010609060101010101" pitchFamily="49" charset="-122"/>
                <a:ea typeface="KaiTi" panose="02010609060101010101" pitchFamily="49" charset="-122"/>
              </a:rPr>
              <a:t>状态转换图 （</a:t>
            </a:r>
            <a:r>
              <a:rPr lang="en-US" altLang="zh-CN" sz="2800" dirty="0">
                <a:solidFill>
                  <a:srgbClr val="3B3BFF"/>
                </a:solidFill>
                <a:latin typeface="KaiTi" panose="02010609060101010101" pitchFamily="49" charset="-122"/>
                <a:ea typeface="KaiTi" panose="02010609060101010101" pitchFamily="49" charset="-122"/>
              </a:rPr>
              <a:t>STD</a:t>
            </a:r>
            <a:r>
              <a:rPr lang="zh-CN" altLang="en-US" sz="2800" dirty="0">
                <a:solidFill>
                  <a:srgbClr val="3B3BFF"/>
                </a:solidFill>
                <a:latin typeface="KaiTi" panose="02010609060101010101" pitchFamily="49" charset="-122"/>
                <a:ea typeface="KaiTi" panose="02010609060101010101" pitchFamily="49" charset="-122"/>
              </a:rPr>
              <a:t>）</a:t>
            </a:r>
            <a:r>
              <a:rPr lang="zh-CN" altLang="en-US" sz="2800" dirty="0">
                <a:solidFill>
                  <a:srgbClr val="000000"/>
                </a:solidFill>
                <a:latin typeface="KaiTi" panose="02010609060101010101" pitchFamily="49" charset="-122"/>
                <a:ea typeface="KaiTi" panose="02010609060101010101" pitchFamily="49" charset="-122"/>
              </a:rPr>
              <a:t>用来创建</a:t>
            </a:r>
            <a:r>
              <a:rPr lang="zh-CN" altLang="en-US" sz="2800" i="1" dirty="0">
                <a:solidFill>
                  <a:srgbClr val="CC0000"/>
                </a:solidFill>
                <a:latin typeface="KaiTi" panose="02010609060101010101" pitchFamily="49" charset="-122"/>
                <a:ea typeface="KaiTi" panose="02010609060101010101" pitchFamily="49" charset="-122"/>
              </a:rPr>
              <a:t>行为模型</a:t>
            </a:r>
            <a:r>
              <a:rPr lang="zh-CN" altLang="en-US" sz="2800" dirty="0">
                <a:solidFill>
                  <a:srgbClr val="000000"/>
                </a:solidFill>
                <a:latin typeface="KaiTi" panose="02010609060101010101" pitchFamily="49" charset="-122"/>
                <a:ea typeface="KaiTi" panose="02010609060101010101" pitchFamily="49" charset="-122"/>
              </a:rPr>
              <a:t>，描述系统状态如何响应外部事件，而进行转换。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179388" y="188913"/>
            <a:ext cx="49616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4000" dirty="0">
                <a:solidFill>
                  <a:schemeClr val="accent2"/>
                </a:solidFill>
                <a:latin typeface="华文中宋" pitchFamily="2" charset="-122"/>
                <a:ea typeface="华文中宋" pitchFamily="2" charset="-122"/>
              </a:rPr>
              <a:t>3.4 </a:t>
            </a:r>
            <a:r>
              <a:rPr lang="zh-CN" altLang="en-US" sz="4000" dirty="0">
                <a:solidFill>
                  <a:schemeClr val="accent2"/>
                </a:solidFill>
                <a:latin typeface="华文中宋" pitchFamily="2" charset="-122"/>
                <a:ea typeface="华文中宋" pitchFamily="2" charset="-122"/>
              </a:rPr>
              <a:t>实体-联系图</a:t>
            </a:r>
            <a:r>
              <a:rPr lang="en-US" altLang="zh-CN" sz="4000" dirty="0">
                <a:solidFill>
                  <a:schemeClr val="accent2"/>
                </a:solidFill>
                <a:latin typeface="华文中宋" pitchFamily="2" charset="-122"/>
                <a:ea typeface="华文中宋" pitchFamily="2" charset="-122"/>
              </a:rPr>
              <a:t>(ER)</a:t>
            </a:r>
            <a:endParaRPr lang="zh-CN" altLang="en-US" sz="4000" dirty="0">
              <a:solidFill>
                <a:schemeClr val="accent2"/>
              </a:solidFill>
              <a:latin typeface="华文中宋" pitchFamily="2" charset="-122"/>
              <a:ea typeface="华文中宋" pitchFamily="2" charset="-122"/>
            </a:endParaRPr>
          </a:p>
        </p:txBody>
      </p:sp>
      <p:sp>
        <p:nvSpPr>
          <p:cNvPr id="30723" name="Rectangle 8"/>
          <p:cNvSpPr>
            <a:spLocks noChangeArrowheads="1"/>
          </p:cNvSpPr>
          <p:nvPr/>
        </p:nvSpPr>
        <p:spPr bwMode="auto">
          <a:xfrm>
            <a:off x="323850" y="1844675"/>
            <a:ext cx="8280400" cy="340644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SzPct val="130000"/>
              <a:buFont typeface="Arial" charset="0"/>
              <a:buChar char="•"/>
            </a:pPr>
            <a:r>
              <a:rPr lang="en-US" altLang="zh-CN" b="1" dirty="0">
                <a:solidFill>
                  <a:srgbClr val="00B0F0"/>
                </a:solidFill>
                <a:latin typeface="楷体_GB2312" pitchFamily="49" charset="-122"/>
                <a:ea typeface="楷体_GB2312" pitchFamily="49" charset="-122"/>
              </a:rPr>
              <a:t>ER</a:t>
            </a:r>
            <a:r>
              <a:rPr lang="zh-CN" altLang="en-US" b="1" dirty="0">
                <a:solidFill>
                  <a:srgbClr val="00B0F0"/>
                </a:solidFill>
                <a:latin typeface="楷体_GB2312" pitchFamily="49" charset="-122"/>
                <a:ea typeface="楷体_GB2312" pitchFamily="49" charset="-122"/>
              </a:rPr>
              <a:t>图 </a:t>
            </a:r>
            <a:r>
              <a:rPr lang="en-US" altLang="zh-CN" b="1" dirty="0">
                <a:solidFill>
                  <a:srgbClr val="00B0F0"/>
                </a:solidFill>
                <a:latin typeface="楷体_GB2312" pitchFamily="49" charset="-122"/>
                <a:ea typeface="楷体_GB2312" pitchFamily="49" charset="-122"/>
              </a:rPr>
              <a:t>---- </a:t>
            </a:r>
            <a:r>
              <a:rPr lang="zh-CN" altLang="en-US" b="1" dirty="0">
                <a:solidFill>
                  <a:srgbClr val="00B0F0"/>
                </a:solidFill>
                <a:latin typeface="楷体_GB2312" pitchFamily="49" charset="-122"/>
                <a:ea typeface="楷体_GB2312" pitchFamily="49" charset="-122"/>
              </a:rPr>
              <a:t>是用来建立数据模型的工具。</a:t>
            </a:r>
          </a:p>
          <a:p>
            <a:pPr>
              <a:lnSpc>
                <a:spcPct val="130000"/>
              </a:lnSpc>
              <a:buSzPct val="130000"/>
              <a:buFont typeface="Arial" charset="0"/>
              <a:buChar char="•"/>
            </a:pPr>
            <a:r>
              <a:rPr lang="zh-CN" altLang="en-US" b="1" dirty="0">
                <a:solidFill>
                  <a:srgbClr val="FF0000"/>
                </a:solidFill>
                <a:latin typeface="楷体_GB2312" pitchFamily="49" charset="-122"/>
                <a:ea typeface="楷体_GB2312" pitchFamily="49" charset="-122"/>
              </a:rPr>
              <a:t>数据模型 </a:t>
            </a:r>
            <a:r>
              <a:rPr lang="en-US" altLang="zh-CN" b="1" dirty="0">
                <a:solidFill>
                  <a:srgbClr val="FF0000"/>
                </a:solidFill>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是一种面向问题的数据模型</a:t>
            </a:r>
            <a:r>
              <a:rPr lang="zh-CN" altLang="en-US" b="1" dirty="0">
                <a:solidFill>
                  <a:srgbClr val="000000"/>
                </a:solidFill>
                <a:latin typeface="楷体_GB2312" pitchFamily="49" charset="-122"/>
                <a:ea typeface="楷体_GB2312" pitchFamily="49" charset="-122"/>
              </a:rPr>
              <a:t>，是按照用户的观点对数据建立的模型。它描述了从用户角度看到的数据，反映了用户的现实环境，而且与在软件系统中的实现方法无关。</a:t>
            </a:r>
          </a:p>
          <a:p>
            <a:pPr>
              <a:lnSpc>
                <a:spcPct val="130000"/>
              </a:lnSpc>
              <a:buSzPct val="130000"/>
              <a:buFont typeface="Arial" charset="0"/>
              <a:buChar char="•"/>
            </a:pPr>
            <a:r>
              <a:rPr lang="zh-CN" altLang="en-US" b="1" dirty="0">
                <a:solidFill>
                  <a:srgbClr val="000000"/>
                </a:solidFill>
                <a:highlight>
                  <a:srgbClr val="FFFF00"/>
                </a:highlight>
                <a:latin typeface="楷体_GB2312" pitchFamily="49" charset="-122"/>
                <a:ea typeface="楷体_GB2312" pitchFamily="49" charset="-122"/>
              </a:rPr>
              <a:t>数据模型中包含</a:t>
            </a:r>
            <a:r>
              <a:rPr lang="en-US" altLang="zh-CN" b="1" dirty="0">
                <a:solidFill>
                  <a:srgbClr val="000000"/>
                </a:solidFill>
                <a:highlight>
                  <a:srgbClr val="FFFF00"/>
                </a:highlight>
                <a:latin typeface="楷体_GB2312" pitchFamily="49" charset="-122"/>
                <a:ea typeface="楷体_GB2312" pitchFamily="49" charset="-122"/>
              </a:rPr>
              <a:t>3</a:t>
            </a:r>
            <a:r>
              <a:rPr lang="zh-CN" altLang="en-US" b="1" dirty="0">
                <a:solidFill>
                  <a:srgbClr val="000000"/>
                </a:solidFill>
                <a:highlight>
                  <a:srgbClr val="FFFF00"/>
                </a:highlight>
                <a:latin typeface="楷体_GB2312" pitchFamily="49" charset="-122"/>
                <a:ea typeface="楷体_GB2312" pitchFamily="49" charset="-122"/>
              </a:rPr>
              <a:t>种相互关联的信息</a:t>
            </a:r>
            <a:r>
              <a:rPr lang="zh-CN" altLang="en-US" b="1" dirty="0">
                <a:solidFill>
                  <a:srgbClr val="000000"/>
                </a:solidFill>
                <a:latin typeface="楷体_GB2312" pitchFamily="49" charset="-122"/>
                <a:ea typeface="楷体_GB2312" pitchFamily="49" charset="-122"/>
              </a:rPr>
              <a:t>：</a:t>
            </a:r>
            <a:r>
              <a:rPr lang="zh-CN" altLang="en-US" b="1" i="1" dirty="0">
                <a:solidFill>
                  <a:schemeClr val="accent5">
                    <a:lumMod val="50000"/>
                  </a:schemeClr>
                </a:solidFill>
                <a:latin typeface="楷体_GB2312" pitchFamily="49" charset="-122"/>
                <a:ea typeface="楷体_GB2312" pitchFamily="49" charset="-122"/>
              </a:rPr>
              <a:t>数据对象（实体）、数据对象的属性及数据对象彼此间相互连接的关系</a:t>
            </a:r>
            <a:r>
              <a:rPr lang="zh-CN" altLang="en-US" b="1" dirty="0">
                <a:solidFill>
                  <a:srgbClr val="000000"/>
                </a:solidFill>
                <a:latin typeface="楷体_GB2312" pitchFamily="49" charset="-122"/>
                <a:ea typeface="楷体_GB2312" pitchFamily="49"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8"/>
          <p:cNvSpPr>
            <a:spLocks noChangeArrowheads="1"/>
          </p:cNvSpPr>
          <p:nvPr/>
        </p:nvSpPr>
        <p:spPr bwMode="auto">
          <a:xfrm>
            <a:off x="395288" y="1557338"/>
            <a:ext cx="8424862"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SzPct val="130000"/>
              <a:buFontTx/>
              <a:buChar char="•"/>
            </a:pPr>
            <a:r>
              <a:rPr lang="zh-CN" altLang="en-US" sz="2800" b="1" dirty="0">
                <a:solidFill>
                  <a:srgbClr val="000000"/>
                </a:solidFill>
                <a:highlight>
                  <a:srgbClr val="FFFF00"/>
                </a:highlight>
                <a:latin typeface="楷体_GB2312" pitchFamily="49" charset="-122"/>
                <a:ea typeface="楷体_GB2312" pitchFamily="49" charset="-122"/>
              </a:rPr>
              <a:t>数据对象</a:t>
            </a:r>
            <a:r>
              <a:rPr lang="en-US" altLang="zh-CN" sz="2800" b="1" dirty="0">
                <a:solidFill>
                  <a:srgbClr val="000000"/>
                </a:solidFill>
                <a:highlight>
                  <a:srgbClr val="FFFF00"/>
                </a:highlight>
                <a:latin typeface="楷体_GB2312" pitchFamily="49" charset="-122"/>
                <a:ea typeface="楷体_GB2312" pitchFamily="49" charset="-122"/>
              </a:rPr>
              <a:t>:</a:t>
            </a:r>
            <a:r>
              <a:rPr lang="zh-CN" altLang="en-US" sz="2800" dirty="0">
                <a:highlight>
                  <a:srgbClr val="FFFF00"/>
                </a:highlight>
                <a:latin typeface="楷体_GB2312" pitchFamily="49" charset="-122"/>
                <a:ea typeface="楷体_GB2312" pitchFamily="49" charset="-122"/>
              </a:rPr>
              <a:t>是信息世界中描述客观事物的概念</a:t>
            </a:r>
            <a:r>
              <a:rPr lang="zh-CN" altLang="en-US" sz="2800" dirty="0">
                <a:latin typeface="楷体_GB2312" pitchFamily="49" charset="-122"/>
                <a:ea typeface="楷体_GB2312" pitchFamily="49" charset="-122"/>
              </a:rPr>
              <a:t>。</a:t>
            </a:r>
            <a:endParaRPr lang="zh-CN" altLang="en-US" sz="2800" b="1" dirty="0">
              <a:solidFill>
                <a:srgbClr val="000000"/>
              </a:solidFill>
              <a:latin typeface="楷体_GB2312" pitchFamily="49" charset="-122"/>
              <a:ea typeface="楷体_GB2312" pitchFamily="49" charset="-122"/>
            </a:endParaRPr>
          </a:p>
          <a:p>
            <a:pPr>
              <a:lnSpc>
                <a:spcPct val="140000"/>
              </a:lnSpc>
              <a:buSzPct val="130000"/>
              <a:buFontTx/>
              <a:buChar char="•"/>
            </a:pPr>
            <a:r>
              <a:rPr lang="zh-CN" altLang="en-US" sz="2800" b="1" dirty="0">
                <a:solidFill>
                  <a:srgbClr val="000000"/>
                </a:solidFill>
                <a:latin typeface="楷体_GB2312" pitchFamily="49" charset="-122"/>
                <a:ea typeface="楷体_GB2312" pitchFamily="49" charset="-122"/>
              </a:rPr>
              <a:t>可以由</a:t>
            </a:r>
            <a:r>
              <a:rPr lang="zh-CN" altLang="en-US" sz="2800" b="1" dirty="0">
                <a:solidFill>
                  <a:srgbClr val="1F497D"/>
                </a:solidFill>
                <a:latin typeface="楷体_GB2312" pitchFamily="49" charset="-122"/>
                <a:ea typeface="楷体_GB2312" pitchFamily="49" charset="-122"/>
              </a:rPr>
              <a:t>一组属性来定义的实体</a:t>
            </a:r>
            <a:r>
              <a:rPr lang="zh-CN" altLang="en-US" sz="2800" b="1" dirty="0">
                <a:solidFill>
                  <a:srgbClr val="000000"/>
                </a:solidFill>
                <a:latin typeface="楷体_GB2312" pitchFamily="49" charset="-122"/>
                <a:ea typeface="楷体_GB2312" pitchFamily="49" charset="-122"/>
              </a:rPr>
              <a:t>都可以被认为是数据对象。</a:t>
            </a:r>
          </a:p>
          <a:p>
            <a:pPr>
              <a:lnSpc>
                <a:spcPct val="140000"/>
              </a:lnSpc>
              <a:buSzPct val="130000"/>
            </a:pPr>
            <a:r>
              <a:rPr lang="zh-CN" altLang="en-US" sz="2800" b="1" dirty="0">
                <a:solidFill>
                  <a:srgbClr val="000000"/>
                </a:solidFill>
                <a:latin typeface="楷体_GB2312" pitchFamily="49" charset="-122"/>
                <a:ea typeface="楷体_GB2312" pitchFamily="49" charset="-122"/>
              </a:rPr>
              <a:t>     如：</a:t>
            </a:r>
            <a:r>
              <a:rPr lang="zh-CN" altLang="en-US" sz="2800" b="1" dirty="0">
                <a:solidFill>
                  <a:schemeClr val="accent5">
                    <a:lumMod val="50000"/>
                  </a:schemeClr>
                </a:solidFill>
                <a:latin typeface="楷体_GB2312" pitchFamily="49" charset="-122"/>
                <a:ea typeface="楷体_GB2312" pitchFamily="49" charset="-122"/>
              </a:rPr>
              <a:t>外部实体、事物、行为、事件、角色、单位、地点或结构等</a:t>
            </a:r>
            <a:r>
              <a:rPr lang="zh-CN" altLang="en-US" sz="2800" b="1" dirty="0">
                <a:solidFill>
                  <a:srgbClr val="000000"/>
                </a:solidFill>
                <a:latin typeface="楷体_GB2312" pitchFamily="49" charset="-122"/>
                <a:ea typeface="楷体_GB2312" pitchFamily="49" charset="-122"/>
              </a:rPr>
              <a:t>。</a:t>
            </a:r>
          </a:p>
          <a:p>
            <a:pPr>
              <a:lnSpc>
                <a:spcPct val="140000"/>
              </a:lnSpc>
              <a:buSzPct val="130000"/>
              <a:buFontTx/>
              <a:buChar char="•"/>
            </a:pPr>
            <a:r>
              <a:rPr lang="zh-CN" altLang="en-US" sz="2800" b="1" dirty="0">
                <a:solidFill>
                  <a:srgbClr val="000000"/>
                </a:solidFill>
                <a:latin typeface="楷体_GB2312" pitchFamily="49" charset="-122"/>
                <a:ea typeface="楷体_GB2312" pitchFamily="49" charset="-122"/>
              </a:rPr>
              <a:t>数据对象彼此间是有关联的。</a:t>
            </a:r>
          </a:p>
        </p:txBody>
      </p:sp>
      <p:sp>
        <p:nvSpPr>
          <p:cNvPr id="31747" name="Rectangle 9"/>
          <p:cNvSpPr>
            <a:spLocks noChangeArrowheads="1"/>
          </p:cNvSpPr>
          <p:nvPr/>
        </p:nvSpPr>
        <p:spPr bwMode="auto">
          <a:xfrm>
            <a:off x="395288" y="765175"/>
            <a:ext cx="31432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lnSpc>
                <a:spcPct val="80000"/>
              </a:lnSpc>
              <a:spcBef>
                <a:spcPct val="20000"/>
              </a:spcBef>
              <a:buFontTx/>
              <a:buAutoNum type="arabicPeriod"/>
            </a:pPr>
            <a:r>
              <a:rPr lang="zh-CN" altLang="en-US" sz="2800" b="1">
                <a:latin typeface="楷体_GB2312" pitchFamily="49" charset="-122"/>
                <a:ea typeface="楷体_GB2312" pitchFamily="49" charset="-122"/>
              </a:rPr>
              <a:t>数据对象</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实体</a:t>
            </a:r>
            <a:r>
              <a:rPr lang="en-US" altLang="zh-CN" sz="2800" b="1">
                <a:latin typeface="楷体_GB2312" pitchFamily="49" charset="-122"/>
                <a:ea typeface="楷体_GB2312" pitchFamily="49" charset="-12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50825" y="404813"/>
            <a:ext cx="14351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lnSpc>
                <a:spcPct val="80000"/>
              </a:lnSpc>
              <a:spcBef>
                <a:spcPct val="20000"/>
              </a:spcBef>
            </a:pPr>
            <a:r>
              <a:rPr lang="zh-CN" altLang="en-US" sz="2800" b="1">
                <a:latin typeface="楷体_GB2312" pitchFamily="49" charset="-122"/>
                <a:ea typeface="楷体_GB2312" pitchFamily="49" charset="-122"/>
              </a:rPr>
              <a:t>2．属性</a:t>
            </a:r>
          </a:p>
        </p:txBody>
      </p:sp>
      <p:sp>
        <p:nvSpPr>
          <p:cNvPr id="271366" name="Rectangle 6"/>
          <p:cNvSpPr>
            <a:spLocks noChangeArrowheads="1"/>
          </p:cNvSpPr>
          <p:nvPr/>
        </p:nvSpPr>
        <p:spPr bwMode="auto">
          <a:xfrm>
            <a:off x="179388" y="908050"/>
            <a:ext cx="8785225" cy="4556697"/>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buSzPct val="130000"/>
              <a:buFont typeface="Arial" charset="0"/>
              <a:buChar char="•"/>
              <a:defRPr/>
            </a:pPr>
            <a:r>
              <a:rPr lang="zh-CN" altLang="en-US" sz="2800" b="1" dirty="0">
                <a:solidFill>
                  <a:srgbClr val="000000"/>
                </a:solidFill>
                <a:latin typeface="楷体_GB2312" pitchFamily="49" charset="-122"/>
                <a:ea typeface="楷体_GB2312" pitchFamily="49" charset="-122"/>
              </a:rPr>
              <a:t>属性定义了数据对象的</a:t>
            </a:r>
            <a:r>
              <a:rPr lang="zh-CN" altLang="en-US" sz="2800" b="1" dirty="0">
                <a:solidFill>
                  <a:srgbClr val="1F497D"/>
                </a:solidFill>
                <a:latin typeface="楷体_GB2312" pitchFamily="49" charset="-122"/>
                <a:ea typeface="楷体_GB2312" pitchFamily="49" charset="-122"/>
              </a:rPr>
              <a:t>性质</a:t>
            </a:r>
            <a:r>
              <a:rPr lang="zh-CN" altLang="en-US" sz="2800" b="1" dirty="0">
                <a:solidFill>
                  <a:srgbClr val="000000"/>
                </a:solidFill>
                <a:latin typeface="楷体_GB2312" pitchFamily="49" charset="-122"/>
                <a:ea typeface="楷体_GB2312" pitchFamily="49" charset="-122"/>
              </a:rPr>
              <a:t>。</a:t>
            </a:r>
          </a:p>
          <a:p>
            <a:pPr>
              <a:lnSpc>
                <a:spcPct val="115000"/>
              </a:lnSpc>
              <a:buSzPct val="130000"/>
              <a:buFont typeface="Arial" charset="0"/>
              <a:buChar char="•"/>
              <a:defRPr/>
            </a:pPr>
            <a:r>
              <a:rPr lang="zh-CN" altLang="en-US" sz="2800" b="1" dirty="0">
                <a:solidFill>
                  <a:srgbClr val="000000"/>
                </a:solidFill>
                <a:latin typeface="楷体_GB2312" pitchFamily="49" charset="-122"/>
                <a:ea typeface="楷体_GB2312" pitchFamily="49" charset="-122"/>
              </a:rPr>
              <a:t>必须把一个或多个属性定义为</a:t>
            </a:r>
            <a:r>
              <a:rPr lang="zh-CN" altLang="en-US" sz="2800" b="1" dirty="0">
                <a:solidFill>
                  <a:srgbClr val="000000"/>
                </a:solidFill>
                <a:latin typeface="Arial"/>
                <a:ea typeface="楷体_GB2312" pitchFamily="49" charset="-122"/>
              </a:rPr>
              <a:t>“</a:t>
            </a:r>
            <a:r>
              <a:rPr lang="zh-CN" altLang="en-US" sz="2800" b="1" dirty="0">
                <a:solidFill>
                  <a:srgbClr val="000000"/>
                </a:solidFill>
                <a:latin typeface="楷体_GB2312" pitchFamily="49" charset="-122"/>
                <a:ea typeface="楷体_GB2312" pitchFamily="49" charset="-122"/>
              </a:rPr>
              <a:t>标识符</a:t>
            </a:r>
            <a:r>
              <a:rPr lang="zh-CN" altLang="en-US" sz="2800" b="1" dirty="0">
                <a:solidFill>
                  <a:srgbClr val="000000"/>
                </a:solidFill>
                <a:latin typeface="Arial"/>
                <a:ea typeface="楷体_GB2312" pitchFamily="49" charset="-122"/>
              </a:rPr>
              <a:t>”</a:t>
            </a:r>
            <a:r>
              <a:rPr lang="zh-CN" altLang="en-US" sz="2800" b="1" dirty="0">
                <a:solidFill>
                  <a:srgbClr val="000000"/>
                </a:solidFill>
                <a:latin typeface="楷体_GB2312" pitchFamily="49" charset="-122"/>
                <a:ea typeface="楷体_GB2312" pitchFamily="49" charset="-122"/>
              </a:rPr>
              <a:t>，也就是说，当我们希望找到数据对象的一个实例时，用标识符属性作为</a:t>
            </a:r>
            <a:r>
              <a:rPr lang="zh-CN" altLang="en-US" sz="2800" b="1" dirty="0">
                <a:solidFill>
                  <a:srgbClr val="000000"/>
                </a:solidFill>
                <a:latin typeface="Arial"/>
                <a:ea typeface="楷体_GB2312" pitchFamily="49" charset="-122"/>
              </a:rPr>
              <a:t>“</a:t>
            </a:r>
            <a:r>
              <a:rPr lang="zh-CN" altLang="en-US" sz="2800" b="1" dirty="0">
                <a:solidFill>
                  <a:srgbClr val="000000"/>
                </a:solidFill>
                <a:latin typeface="楷体_GB2312" pitchFamily="49" charset="-122"/>
                <a:ea typeface="楷体_GB2312" pitchFamily="49" charset="-122"/>
              </a:rPr>
              <a:t>关键字</a:t>
            </a:r>
            <a:r>
              <a:rPr lang="zh-CN" altLang="en-US" sz="2800" b="1" dirty="0">
                <a:solidFill>
                  <a:srgbClr val="000000"/>
                </a:solidFill>
                <a:latin typeface="Arial"/>
                <a:ea typeface="楷体_GB2312" pitchFamily="49" charset="-122"/>
              </a:rPr>
              <a:t>”</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通常简称为</a:t>
            </a:r>
            <a:r>
              <a:rPr lang="zh-CN" altLang="en-US" sz="2800" b="1" dirty="0">
                <a:solidFill>
                  <a:srgbClr val="000000"/>
                </a:solidFill>
                <a:latin typeface="Arial"/>
                <a:ea typeface="楷体_GB2312" pitchFamily="49" charset="-122"/>
              </a:rPr>
              <a:t>“</a:t>
            </a:r>
            <a:r>
              <a:rPr lang="zh-CN" altLang="en-US" sz="2800" b="1" dirty="0">
                <a:solidFill>
                  <a:srgbClr val="000000"/>
                </a:solidFill>
                <a:latin typeface="楷体_GB2312" pitchFamily="49" charset="-122"/>
                <a:ea typeface="楷体_GB2312" pitchFamily="49" charset="-122"/>
              </a:rPr>
              <a:t>键</a:t>
            </a:r>
            <a:r>
              <a:rPr lang="zh-CN" altLang="en-US" sz="2800" b="1" dirty="0">
                <a:solidFill>
                  <a:srgbClr val="000000"/>
                </a:solidFill>
                <a:latin typeface="Arial"/>
                <a:ea typeface="楷体_GB2312" pitchFamily="49" charset="-122"/>
              </a:rPr>
              <a:t>”</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a:t>
            </a:r>
          </a:p>
          <a:p>
            <a:pPr>
              <a:lnSpc>
                <a:spcPct val="115000"/>
              </a:lnSpc>
              <a:buSzPct val="130000"/>
              <a:buFont typeface="Arial" charset="0"/>
              <a:buChar char="•"/>
              <a:defRPr/>
            </a:pPr>
            <a:r>
              <a:rPr lang="zh-CN" altLang="en-US" sz="2800" b="1" dirty="0">
                <a:solidFill>
                  <a:srgbClr val="000000"/>
                </a:solidFill>
                <a:latin typeface="楷体_GB2312" pitchFamily="49" charset="-122"/>
                <a:ea typeface="楷体_GB2312" pitchFamily="49" charset="-122"/>
              </a:rPr>
              <a:t>应该根据对所要解决的问题的理解，来确定特定数据对象的一组合适的属性。</a:t>
            </a:r>
          </a:p>
          <a:p>
            <a:pPr>
              <a:lnSpc>
                <a:spcPct val="115000"/>
              </a:lnSpc>
              <a:buSzPct val="130000"/>
              <a:defRPr/>
            </a:pPr>
            <a:r>
              <a:rPr lang="zh-CN" altLang="en-US" sz="2800" b="1" dirty="0">
                <a:solidFill>
                  <a:srgbClr val="000000"/>
                </a:solidFill>
                <a:latin typeface="楷体_GB2312" pitchFamily="49" charset="-122"/>
                <a:ea typeface="楷体_GB2312" pitchFamily="49" charset="-122"/>
              </a:rPr>
              <a:t>   如：</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学生具有</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学号</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姓名</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性别</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年龄</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专业</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等属性；</a:t>
            </a:r>
          </a:p>
          <a:p>
            <a:pPr>
              <a:lnSpc>
                <a:spcPct val="115000"/>
              </a:lnSpc>
              <a:spcBef>
                <a:spcPct val="5000"/>
              </a:spcBef>
              <a:buSzPct val="130000"/>
              <a:defRPr/>
            </a:pP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     课程具有</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课程号</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课程名</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学分</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学时数</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等属性；</a:t>
            </a:r>
          </a:p>
          <a:p>
            <a:pPr>
              <a:lnSpc>
                <a:spcPct val="115000"/>
              </a:lnSpc>
              <a:spcBef>
                <a:spcPct val="5000"/>
              </a:spcBef>
              <a:buSzPct val="130000"/>
              <a:defRPr/>
            </a:pP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    教师具有</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职工号</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姓名</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年龄</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zh-CN" altLang="en-US" dirty="0">
                <a:solidFill>
                  <a:srgbClr val="FF0000"/>
                </a:solidFill>
                <a:effectLst>
                  <a:outerShdw blurRad="38100" dist="38100" dir="2700000" algn="tl">
                    <a:srgbClr val="C0C0C0"/>
                  </a:outerShdw>
                </a:effectLst>
                <a:latin typeface="楷体_GB2312" pitchFamily="49" charset="-122"/>
                <a:ea typeface="楷体_GB2312" pitchFamily="49" charset="-122"/>
              </a:rPr>
              <a:t>职称</a:t>
            </a:r>
            <a:r>
              <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rPr>
              <a:t>等属性</a:t>
            </a:r>
            <a:endParaRPr lang="zh-CN" altLang="en-US" sz="2800" b="1"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subTitle" idx="4294967295"/>
          </p:nvPr>
        </p:nvSpPr>
        <p:spPr bwMode="auto">
          <a:xfrm>
            <a:off x="250825" y="260350"/>
            <a:ext cx="1790700" cy="5318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eaLnBrk="1" hangingPunct="1">
              <a:lnSpc>
                <a:spcPct val="80000"/>
              </a:lnSpc>
              <a:buFontTx/>
              <a:buNone/>
            </a:pPr>
            <a:r>
              <a:rPr lang="zh-CN" altLang="en-US" sz="3600">
                <a:latin typeface="楷体_GB2312" pitchFamily="49" charset="-122"/>
                <a:ea typeface="楷体_GB2312" pitchFamily="49" charset="-122"/>
              </a:rPr>
              <a:t>3．联系</a:t>
            </a:r>
          </a:p>
        </p:txBody>
      </p:sp>
      <p:sp>
        <p:nvSpPr>
          <p:cNvPr id="33795" name="Rectangle 5"/>
          <p:cNvSpPr>
            <a:spLocks noChangeArrowheads="1"/>
          </p:cNvSpPr>
          <p:nvPr/>
        </p:nvSpPr>
        <p:spPr bwMode="auto">
          <a:xfrm>
            <a:off x="179388" y="981075"/>
            <a:ext cx="8515350" cy="453290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SzPct val="130000"/>
              <a:buFont typeface="Arial" charset="0"/>
              <a:buChar char="•"/>
            </a:pPr>
            <a:r>
              <a:rPr lang="zh-CN" altLang="en-US" b="1" dirty="0">
                <a:solidFill>
                  <a:schemeClr val="accent5">
                    <a:lumMod val="50000"/>
                  </a:schemeClr>
                </a:solidFill>
                <a:latin typeface="楷体_GB2312" pitchFamily="49" charset="-122"/>
                <a:ea typeface="楷体_GB2312" pitchFamily="49" charset="-122"/>
              </a:rPr>
              <a:t>数据对象彼此之间相互连接的方式称为联系，也称为关系</a:t>
            </a:r>
            <a:r>
              <a:rPr lang="zh-CN" altLang="en-US" b="1" dirty="0">
                <a:solidFill>
                  <a:srgbClr val="000000"/>
                </a:solidFill>
                <a:latin typeface="楷体_GB2312" pitchFamily="49" charset="-122"/>
                <a:ea typeface="楷体_GB2312" pitchFamily="49" charset="-122"/>
              </a:rPr>
              <a:t>。</a:t>
            </a:r>
          </a:p>
          <a:p>
            <a:pPr>
              <a:lnSpc>
                <a:spcPct val="110000"/>
              </a:lnSpc>
              <a:buSzPct val="130000"/>
              <a:buFont typeface="Arial" charset="0"/>
              <a:buChar char="•"/>
            </a:pPr>
            <a:r>
              <a:rPr lang="zh-CN" altLang="en-US" b="1" dirty="0">
                <a:solidFill>
                  <a:srgbClr val="000000"/>
                </a:solidFill>
                <a:latin typeface="楷体_GB2312" pitchFamily="49" charset="-122"/>
                <a:ea typeface="楷体_GB2312" pitchFamily="49" charset="-122"/>
              </a:rPr>
              <a:t>联系可分为以下</a:t>
            </a:r>
            <a:r>
              <a:rPr lang="en-US" altLang="zh-CN" b="1" dirty="0">
                <a:solidFill>
                  <a:srgbClr val="1F497D"/>
                </a:solidFill>
                <a:latin typeface="楷体_GB2312" pitchFamily="49" charset="-122"/>
                <a:ea typeface="楷体_GB2312" pitchFamily="49" charset="-122"/>
              </a:rPr>
              <a:t>3</a:t>
            </a:r>
            <a:r>
              <a:rPr lang="zh-CN" altLang="en-US" b="1" dirty="0">
                <a:solidFill>
                  <a:srgbClr val="1F497D"/>
                </a:solidFill>
                <a:latin typeface="楷体_GB2312" pitchFamily="49" charset="-122"/>
                <a:ea typeface="楷体_GB2312" pitchFamily="49" charset="-122"/>
              </a:rPr>
              <a:t>种类型</a:t>
            </a:r>
            <a:r>
              <a:rPr lang="zh-CN" altLang="en-US" b="1" dirty="0">
                <a:solidFill>
                  <a:srgbClr val="000000"/>
                </a:solidFill>
                <a:latin typeface="楷体_GB2312" pitchFamily="49" charset="-122"/>
                <a:ea typeface="楷体_GB2312" pitchFamily="49" charset="-122"/>
              </a:rPr>
              <a:t>：</a:t>
            </a:r>
          </a:p>
          <a:p>
            <a:pPr>
              <a:lnSpc>
                <a:spcPct val="110000"/>
              </a:lnSpc>
              <a:buSzPct val="130000"/>
            </a:pPr>
            <a:r>
              <a:rPr lang="en-US" altLang="zh-CN" b="1" dirty="0">
                <a:solidFill>
                  <a:srgbClr val="0000FF"/>
                </a:solidFill>
                <a:latin typeface="楷体_GB2312" pitchFamily="49" charset="-122"/>
                <a:ea typeface="楷体_GB2312" pitchFamily="49" charset="-122"/>
              </a:rPr>
              <a:t>      a.  </a:t>
            </a:r>
            <a:r>
              <a:rPr lang="zh-CN" altLang="en-US" b="1" dirty="0">
                <a:solidFill>
                  <a:srgbClr val="0000FF"/>
                </a:solidFill>
                <a:latin typeface="楷体_GB2312" pitchFamily="49" charset="-122"/>
                <a:ea typeface="楷体_GB2312" pitchFamily="49" charset="-122"/>
              </a:rPr>
              <a:t>一对一联系</a:t>
            </a:r>
            <a:r>
              <a:rPr lang="en-US" altLang="zh-CN" b="1" dirty="0">
                <a:solidFill>
                  <a:srgbClr val="0000FF"/>
                </a:solidFill>
                <a:latin typeface="楷体_GB2312" pitchFamily="49" charset="-122"/>
                <a:ea typeface="楷体_GB2312" pitchFamily="49" charset="-122"/>
              </a:rPr>
              <a:t>(1∶1)</a:t>
            </a:r>
          </a:p>
          <a:p>
            <a:pPr>
              <a:lnSpc>
                <a:spcPct val="110000"/>
              </a:lnSpc>
              <a:buSzPct val="130000"/>
            </a:pPr>
            <a:r>
              <a:rPr lang="zh-CN" altLang="en-US" b="1" dirty="0">
                <a:solidFill>
                  <a:srgbClr val="000000"/>
                </a:solidFill>
                <a:latin typeface="楷体_GB2312" pitchFamily="49" charset="-122"/>
                <a:ea typeface="楷体_GB2312" pitchFamily="49" charset="-122"/>
              </a:rPr>
              <a:t>      如：一个部门有一个经理，而每个经理只在一个部门任职，则部门与经理的联系是一对一的。</a:t>
            </a:r>
          </a:p>
          <a:p>
            <a:pPr>
              <a:lnSpc>
                <a:spcPct val="110000"/>
              </a:lnSpc>
              <a:buSzPct val="130000"/>
            </a:pPr>
            <a:r>
              <a:rPr lang="en-US" altLang="zh-CN" b="1" dirty="0">
                <a:solidFill>
                  <a:srgbClr val="0000FF"/>
                </a:solidFill>
                <a:latin typeface="楷体_GB2312" pitchFamily="49" charset="-122"/>
                <a:ea typeface="楷体_GB2312" pitchFamily="49" charset="-122"/>
              </a:rPr>
              <a:t>      b.  </a:t>
            </a:r>
            <a:r>
              <a:rPr lang="zh-CN" altLang="en-US" b="1" dirty="0">
                <a:solidFill>
                  <a:srgbClr val="0000FF"/>
                </a:solidFill>
                <a:latin typeface="楷体_GB2312" pitchFamily="49" charset="-122"/>
                <a:ea typeface="楷体_GB2312" pitchFamily="49" charset="-122"/>
              </a:rPr>
              <a:t>一对多联系</a:t>
            </a:r>
            <a:r>
              <a:rPr lang="en-US" altLang="zh-CN" b="1" dirty="0">
                <a:solidFill>
                  <a:srgbClr val="0000FF"/>
                </a:solidFill>
                <a:latin typeface="楷体_GB2312" pitchFamily="49" charset="-122"/>
                <a:ea typeface="楷体_GB2312" pitchFamily="49" charset="-122"/>
              </a:rPr>
              <a:t>(1∶N)</a:t>
            </a:r>
          </a:p>
          <a:p>
            <a:pPr>
              <a:lnSpc>
                <a:spcPct val="110000"/>
              </a:lnSpc>
              <a:buSzPct val="130000"/>
            </a:pPr>
            <a:r>
              <a:rPr lang="zh-CN" altLang="en-US" b="1" dirty="0">
                <a:solidFill>
                  <a:srgbClr val="000000"/>
                </a:solidFill>
                <a:latin typeface="楷体_GB2312" pitchFamily="49" charset="-122"/>
                <a:ea typeface="楷体_GB2312" pitchFamily="49" charset="-122"/>
              </a:rPr>
              <a:t>      如：某校教师与课程之间存在一对多的联系</a:t>
            </a:r>
            <a:r>
              <a:rPr lang="zh-CN" altLang="en-US" b="1" dirty="0">
                <a:solidFill>
                  <a:srgbClr val="000000"/>
                </a:solidFill>
                <a:latin typeface="Arial" charset="0"/>
                <a:ea typeface="楷体_GB2312" pitchFamily="49" charset="-122"/>
              </a:rPr>
              <a:t>“</a:t>
            </a:r>
            <a:r>
              <a:rPr lang="zh-CN" altLang="en-US" b="1" dirty="0">
                <a:solidFill>
                  <a:srgbClr val="000000"/>
                </a:solidFill>
                <a:latin typeface="楷体_GB2312" pitchFamily="49" charset="-122"/>
                <a:ea typeface="楷体_GB2312" pitchFamily="49" charset="-122"/>
              </a:rPr>
              <a:t>教</a:t>
            </a:r>
            <a:r>
              <a:rPr lang="zh-CN" altLang="en-US" b="1" dirty="0">
                <a:solidFill>
                  <a:srgbClr val="000000"/>
                </a:solidFill>
                <a:latin typeface="Arial" charset="0"/>
                <a:ea typeface="楷体_GB2312" pitchFamily="49" charset="-122"/>
              </a:rPr>
              <a:t>”</a:t>
            </a:r>
            <a:r>
              <a:rPr lang="zh-CN" altLang="en-US" b="1" dirty="0">
                <a:solidFill>
                  <a:srgbClr val="000000"/>
                </a:solidFill>
                <a:latin typeface="楷体_GB2312" pitchFamily="49" charset="-122"/>
                <a:ea typeface="楷体_GB2312" pitchFamily="49" charset="-122"/>
              </a:rPr>
              <a:t>，即每位教师可以教多门课程，但是每门课程只能由一位教师来教。</a:t>
            </a:r>
          </a:p>
          <a:p>
            <a:pPr>
              <a:lnSpc>
                <a:spcPct val="110000"/>
              </a:lnSpc>
              <a:buSzPct val="130000"/>
            </a:pPr>
            <a:r>
              <a:rPr lang="en-US" altLang="zh-CN" b="1" dirty="0">
                <a:solidFill>
                  <a:srgbClr val="0000FF"/>
                </a:solidFill>
                <a:latin typeface="楷体_GB2312" pitchFamily="49" charset="-122"/>
                <a:ea typeface="楷体_GB2312" pitchFamily="49" charset="-122"/>
              </a:rPr>
              <a:t>      c. </a:t>
            </a:r>
            <a:r>
              <a:rPr lang="zh-CN" altLang="en-US" b="1" dirty="0">
                <a:solidFill>
                  <a:srgbClr val="0000FF"/>
                </a:solidFill>
                <a:latin typeface="楷体_GB2312" pitchFamily="49" charset="-122"/>
                <a:ea typeface="楷体_GB2312" pitchFamily="49" charset="-122"/>
              </a:rPr>
              <a:t>多对多联系</a:t>
            </a:r>
            <a:r>
              <a:rPr lang="en-US" altLang="zh-CN" b="1" dirty="0">
                <a:solidFill>
                  <a:srgbClr val="0000FF"/>
                </a:solidFill>
                <a:latin typeface="楷体_GB2312" pitchFamily="49" charset="-122"/>
                <a:ea typeface="楷体_GB2312" pitchFamily="49" charset="-122"/>
              </a:rPr>
              <a:t>(M∶N)</a:t>
            </a:r>
          </a:p>
          <a:p>
            <a:pPr>
              <a:lnSpc>
                <a:spcPct val="110000"/>
              </a:lnSpc>
              <a:buSzPct val="130000"/>
            </a:pPr>
            <a:r>
              <a:rPr lang="zh-CN" altLang="en-US" b="1" dirty="0">
                <a:solidFill>
                  <a:srgbClr val="000000"/>
                </a:solidFill>
                <a:latin typeface="楷体_GB2312" pitchFamily="49" charset="-122"/>
                <a:ea typeface="楷体_GB2312" pitchFamily="49" charset="-122"/>
              </a:rPr>
              <a:t>      如：学生与课程间的联系</a:t>
            </a:r>
            <a:r>
              <a:rPr lang="en-US" altLang="zh-CN" b="1" dirty="0">
                <a:solidFill>
                  <a:srgbClr val="000000"/>
                </a:solidFill>
                <a:latin typeface="楷体_GB2312" pitchFamily="49" charset="-122"/>
                <a:ea typeface="楷体_GB2312" pitchFamily="49" charset="-122"/>
              </a:rPr>
              <a:t>(</a:t>
            </a:r>
            <a:r>
              <a:rPr lang="en-US" altLang="zh-CN" b="1" dirty="0">
                <a:solidFill>
                  <a:srgbClr val="000000"/>
                </a:solidFill>
                <a:latin typeface="Arial" charset="0"/>
                <a:ea typeface="楷体_GB2312" pitchFamily="49" charset="-122"/>
              </a:rPr>
              <a:t>“</a:t>
            </a:r>
            <a:r>
              <a:rPr lang="zh-CN" altLang="en-US" b="1" dirty="0">
                <a:solidFill>
                  <a:srgbClr val="000000"/>
                </a:solidFill>
                <a:latin typeface="楷体_GB2312" pitchFamily="49" charset="-122"/>
                <a:ea typeface="楷体_GB2312" pitchFamily="49" charset="-122"/>
              </a:rPr>
              <a:t>学</a:t>
            </a:r>
            <a:r>
              <a:rPr lang="zh-CN" altLang="en-US" b="1" dirty="0">
                <a:solidFill>
                  <a:srgbClr val="000000"/>
                </a:solidFill>
                <a:latin typeface="Arial" charset="0"/>
                <a:ea typeface="楷体_GB2312" pitchFamily="49" charset="-122"/>
              </a:rPr>
              <a:t>”</a:t>
            </a:r>
            <a:r>
              <a:rPr lang="en-US" altLang="zh-CN" b="1" dirty="0">
                <a:solidFill>
                  <a:srgbClr val="000000"/>
                </a:solidFill>
                <a:latin typeface="楷体_GB2312" pitchFamily="49" charset="-122"/>
                <a:ea typeface="楷体_GB2312" pitchFamily="49" charset="-122"/>
              </a:rPr>
              <a:t>)</a:t>
            </a:r>
            <a:r>
              <a:rPr lang="zh-CN" altLang="en-US" b="1" dirty="0">
                <a:solidFill>
                  <a:srgbClr val="000000"/>
                </a:solidFill>
                <a:latin typeface="楷体_GB2312" pitchFamily="49" charset="-122"/>
                <a:ea typeface="楷体_GB2312" pitchFamily="49" charset="-122"/>
              </a:rPr>
              <a:t>是多对多的，即一个学生可以学多门课程，而每门课程可以有多个学生来学。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158750" y="115888"/>
            <a:ext cx="8229600" cy="5619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Georgia" pitchFamily="18" charset="0"/>
              </a:rPr>
              <a:t>什么是需求</a:t>
            </a:r>
            <a:r>
              <a:rPr lang="en-US" altLang="zh-CN">
                <a:latin typeface="Georgia" pitchFamily="18" charset="0"/>
              </a:rPr>
              <a:t>?</a:t>
            </a:r>
          </a:p>
        </p:txBody>
      </p:sp>
      <p:sp>
        <p:nvSpPr>
          <p:cNvPr id="7171" name="Rectangle 5"/>
          <p:cNvSpPr>
            <a:spLocks noChangeArrowheads="1"/>
          </p:cNvSpPr>
          <p:nvPr/>
        </p:nvSpPr>
        <p:spPr bwMode="auto">
          <a:xfrm>
            <a:off x="250825" y="1052513"/>
            <a:ext cx="8550275"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SzPct val="130000"/>
            </a:pPr>
            <a:r>
              <a:rPr lang="zh-CN" altLang="en-US" b="1" dirty="0">
                <a:latin typeface="Georgia" pitchFamily="18" charset="0"/>
              </a:rPr>
              <a:t>通俗定义：</a:t>
            </a:r>
          </a:p>
          <a:p>
            <a:pPr lvl="1">
              <a:lnSpc>
                <a:spcPct val="140000"/>
              </a:lnSpc>
              <a:buSzPct val="60000"/>
              <a:buFont typeface="Wingdings" pitchFamily="2" charset="2"/>
              <a:buNone/>
            </a:pPr>
            <a:r>
              <a:rPr lang="zh-CN" altLang="en-US" sz="2800" b="1" dirty="0">
                <a:latin typeface="Georgia" pitchFamily="18" charset="0"/>
              </a:rPr>
              <a:t>          </a:t>
            </a:r>
            <a:r>
              <a:rPr lang="zh-CN" altLang="en-US" sz="2800" b="1" dirty="0">
                <a:solidFill>
                  <a:srgbClr val="0070C0"/>
                </a:solidFill>
                <a:latin typeface="Georgia" pitchFamily="18" charset="0"/>
              </a:rPr>
              <a:t>需求是指明系统必须实现什么的规约，它描述了</a:t>
            </a:r>
            <a:r>
              <a:rPr lang="zh-CN" altLang="en-US" sz="2800" b="1" dirty="0">
                <a:solidFill>
                  <a:srgbClr val="FF0000"/>
                </a:solidFill>
                <a:latin typeface="Georgia" pitchFamily="18" charset="0"/>
              </a:rPr>
              <a:t>系统的行为</a:t>
            </a:r>
            <a:r>
              <a:rPr lang="zh-CN" altLang="en-US" sz="2800" b="1" dirty="0">
                <a:solidFill>
                  <a:srgbClr val="0070C0"/>
                </a:solidFill>
                <a:latin typeface="Georgia" pitchFamily="18" charset="0"/>
              </a:rPr>
              <a:t>、</a:t>
            </a:r>
            <a:r>
              <a:rPr lang="zh-CN" altLang="en-US" sz="2800" b="1" dirty="0">
                <a:solidFill>
                  <a:srgbClr val="FF0000"/>
                </a:solidFill>
                <a:latin typeface="Georgia" pitchFamily="18" charset="0"/>
              </a:rPr>
              <a:t>特性或属性</a:t>
            </a:r>
            <a:r>
              <a:rPr lang="zh-CN" altLang="en-US" sz="2800" b="1" dirty="0">
                <a:solidFill>
                  <a:srgbClr val="0070C0"/>
                </a:solidFill>
                <a:latin typeface="Georgia" pitchFamily="18" charset="0"/>
              </a:rPr>
              <a:t>，</a:t>
            </a:r>
            <a:r>
              <a:rPr lang="zh-CN" altLang="en-US" sz="2800" b="1" dirty="0">
                <a:solidFill>
                  <a:srgbClr val="92D050"/>
                </a:solidFill>
                <a:latin typeface="Georgia" pitchFamily="18" charset="0"/>
              </a:rPr>
              <a:t>是在开发过程中对系统的约束</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250825" y="908050"/>
            <a:ext cx="8515350" cy="250190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SzPct val="130000"/>
              <a:buFont typeface="Arial" charset="0"/>
              <a:buNone/>
            </a:pPr>
            <a:endParaRPr lang="zh-CN" altLang="en-US" b="1" dirty="0">
              <a:solidFill>
                <a:srgbClr val="000000"/>
              </a:solidFill>
              <a:latin typeface="楷体_GB2312" pitchFamily="49" charset="-122"/>
              <a:ea typeface="楷体_GB2312" pitchFamily="49" charset="-122"/>
            </a:endParaRPr>
          </a:p>
          <a:p>
            <a:pPr>
              <a:lnSpc>
                <a:spcPct val="110000"/>
              </a:lnSpc>
              <a:buSzPct val="130000"/>
              <a:buFont typeface="Arial" charset="0"/>
              <a:buChar char="•"/>
            </a:pPr>
            <a:r>
              <a:rPr lang="zh-CN" altLang="en-US" b="1" dirty="0">
                <a:solidFill>
                  <a:schemeClr val="accent5">
                    <a:lumMod val="50000"/>
                  </a:schemeClr>
                </a:solidFill>
                <a:latin typeface="楷体_GB2312" pitchFamily="49" charset="-122"/>
                <a:ea typeface="楷体_GB2312" pitchFamily="49" charset="-122"/>
              </a:rPr>
              <a:t>联系也可能有属性</a:t>
            </a:r>
            <a:r>
              <a:rPr lang="zh-CN" altLang="en-US" b="1" dirty="0">
                <a:solidFill>
                  <a:srgbClr val="000000"/>
                </a:solidFill>
                <a:latin typeface="楷体_GB2312" pitchFamily="49" charset="-122"/>
                <a:ea typeface="楷体_GB2312" pitchFamily="49" charset="-122"/>
              </a:rPr>
              <a:t>。</a:t>
            </a:r>
          </a:p>
          <a:p>
            <a:pPr>
              <a:lnSpc>
                <a:spcPct val="110000"/>
              </a:lnSpc>
              <a:buSzPct val="130000"/>
            </a:pPr>
            <a:r>
              <a:rPr lang="zh-CN" altLang="en-US" b="1" dirty="0">
                <a:solidFill>
                  <a:srgbClr val="000000"/>
                </a:solidFill>
                <a:latin typeface="楷体_GB2312" pitchFamily="49" charset="-122"/>
                <a:ea typeface="楷体_GB2312" pitchFamily="49" charset="-122"/>
              </a:rPr>
              <a:t>      如：学生</a:t>
            </a:r>
            <a:r>
              <a:rPr lang="zh-CN" altLang="en-US" b="1" dirty="0">
                <a:solidFill>
                  <a:srgbClr val="000000"/>
                </a:solidFill>
                <a:latin typeface="Arial" charset="0"/>
                <a:ea typeface="楷体_GB2312" pitchFamily="49" charset="-122"/>
              </a:rPr>
              <a:t>“</a:t>
            </a:r>
            <a:r>
              <a:rPr lang="zh-CN" altLang="en-US" b="1" dirty="0">
                <a:solidFill>
                  <a:srgbClr val="000000"/>
                </a:solidFill>
                <a:latin typeface="楷体_GB2312" pitchFamily="49" charset="-122"/>
                <a:ea typeface="楷体_GB2312" pitchFamily="49" charset="-122"/>
              </a:rPr>
              <a:t>学</a:t>
            </a:r>
            <a:r>
              <a:rPr lang="zh-CN" altLang="en-US" b="1" dirty="0">
                <a:solidFill>
                  <a:srgbClr val="000000"/>
                </a:solidFill>
                <a:latin typeface="Arial" charset="0"/>
                <a:ea typeface="楷体_GB2312" pitchFamily="49" charset="-122"/>
              </a:rPr>
              <a:t>”</a:t>
            </a:r>
            <a:r>
              <a:rPr lang="zh-CN" altLang="en-US" b="1" dirty="0">
                <a:solidFill>
                  <a:srgbClr val="000000"/>
                </a:solidFill>
                <a:latin typeface="楷体_GB2312" pitchFamily="49" charset="-122"/>
                <a:ea typeface="楷体_GB2312" pitchFamily="49" charset="-122"/>
              </a:rPr>
              <a:t>某门课程所取得的成绩，既不是学生的属性也不是课程的属性。由于</a:t>
            </a:r>
            <a:r>
              <a:rPr lang="zh-CN" altLang="en-US" b="1" dirty="0">
                <a:solidFill>
                  <a:srgbClr val="000000"/>
                </a:solidFill>
                <a:latin typeface="Arial" charset="0"/>
                <a:ea typeface="楷体_GB2312" pitchFamily="49" charset="-122"/>
              </a:rPr>
              <a:t>“</a:t>
            </a:r>
            <a:r>
              <a:rPr lang="zh-CN" altLang="en-US" b="1" dirty="0">
                <a:solidFill>
                  <a:srgbClr val="000000"/>
                </a:solidFill>
                <a:latin typeface="楷体_GB2312" pitchFamily="49" charset="-122"/>
                <a:ea typeface="楷体_GB2312" pitchFamily="49" charset="-122"/>
              </a:rPr>
              <a:t>成绩</a:t>
            </a:r>
            <a:r>
              <a:rPr lang="zh-CN" altLang="en-US" b="1" dirty="0">
                <a:solidFill>
                  <a:srgbClr val="000000"/>
                </a:solidFill>
                <a:latin typeface="Arial" charset="0"/>
                <a:ea typeface="楷体_GB2312" pitchFamily="49" charset="-122"/>
              </a:rPr>
              <a:t>”</a:t>
            </a:r>
            <a:r>
              <a:rPr lang="zh-CN" altLang="en-US" b="1" dirty="0">
                <a:solidFill>
                  <a:srgbClr val="000000"/>
                </a:solidFill>
                <a:latin typeface="楷体_GB2312" pitchFamily="49" charset="-122"/>
                <a:ea typeface="楷体_GB2312" pitchFamily="49" charset="-122"/>
              </a:rPr>
              <a:t>既依赖于某名特定的学生又依赖于某门特定的课程，所以它是学生与课程之间的联系</a:t>
            </a:r>
            <a:r>
              <a:rPr lang="zh-CN" altLang="en-US" b="1" dirty="0">
                <a:solidFill>
                  <a:srgbClr val="000000"/>
                </a:solidFill>
                <a:latin typeface="Arial" charset="0"/>
                <a:ea typeface="楷体_GB2312" pitchFamily="49" charset="-122"/>
              </a:rPr>
              <a:t>“</a:t>
            </a:r>
            <a:r>
              <a:rPr lang="zh-CN" altLang="en-US" b="1" dirty="0">
                <a:solidFill>
                  <a:srgbClr val="000000"/>
                </a:solidFill>
                <a:latin typeface="楷体_GB2312" pitchFamily="49" charset="-122"/>
                <a:ea typeface="楷体_GB2312" pitchFamily="49" charset="-122"/>
              </a:rPr>
              <a:t>学</a:t>
            </a:r>
            <a:r>
              <a:rPr lang="zh-CN" altLang="en-US" b="1" dirty="0">
                <a:solidFill>
                  <a:srgbClr val="000000"/>
                </a:solidFill>
                <a:latin typeface="Arial" charset="0"/>
                <a:ea typeface="楷体_GB2312" pitchFamily="49" charset="-122"/>
              </a:rPr>
              <a:t>”</a:t>
            </a:r>
            <a:r>
              <a:rPr lang="zh-CN" altLang="en-US" b="1" dirty="0">
                <a:solidFill>
                  <a:srgbClr val="000000"/>
                </a:solidFill>
                <a:latin typeface="楷体_GB2312" pitchFamily="49" charset="-122"/>
                <a:ea typeface="楷体_GB2312" pitchFamily="49" charset="-122"/>
              </a:rPr>
              <a:t>的属性。</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subTitle" idx="4294967295"/>
          </p:nvPr>
        </p:nvSpPr>
        <p:spPr bwMode="auto">
          <a:xfrm>
            <a:off x="304800" y="3970338"/>
            <a:ext cx="8382000" cy="2771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latin typeface="华文中宋" pitchFamily="2" charset="-122"/>
                <a:ea typeface="华文中宋" pitchFamily="2" charset="-122"/>
              </a:rPr>
              <a:t>       </a:t>
            </a:r>
            <a:r>
              <a:rPr lang="zh-CN" altLang="en-US" b="0">
                <a:solidFill>
                  <a:schemeClr val="accent2"/>
                </a:solidFill>
                <a:latin typeface="华文中宋" pitchFamily="2" charset="-122"/>
                <a:ea typeface="华文中宋" pitchFamily="2" charset="-122"/>
              </a:rPr>
              <a:t>实体  ——  矩形框</a:t>
            </a:r>
          </a:p>
          <a:p>
            <a:pPr marL="287338" indent="-6350" eaLnBrk="1" hangingPunct="1">
              <a:buFontTx/>
              <a:buNone/>
            </a:pPr>
            <a:endParaRPr lang="zh-CN" altLang="en-US" b="0">
              <a:solidFill>
                <a:schemeClr val="accent2"/>
              </a:solidFill>
              <a:latin typeface="华文中宋" pitchFamily="2" charset="-122"/>
              <a:ea typeface="华文中宋" pitchFamily="2" charset="-122"/>
            </a:endParaRPr>
          </a:p>
          <a:p>
            <a:pPr marL="287338" indent="-6350" eaLnBrk="1" hangingPunct="1">
              <a:buFontTx/>
              <a:buNone/>
            </a:pPr>
            <a:r>
              <a:rPr lang="zh-CN" altLang="en-US" b="0">
                <a:solidFill>
                  <a:schemeClr val="accent2"/>
                </a:solidFill>
                <a:latin typeface="华文中宋" pitchFamily="2" charset="-122"/>
                <a:ea typeface="华文中宋" pitchFamily="2" charset="-122"/>
              </a:rPr>
              <a:t>       联系  ——   菱形框</a:t>
            </a:r>
          </a:p>
          <a:p>
            <a:pPr marL="287338" indent="-6350" eaLnBrk="1" hangingPunct="1">
              <a:buFontTx/>
              <a:buNone/>
            </a:pPr>
            <a:endParaRPr lang="zh-CN" altLang="en-US" b="0">
              <a:solidFill>
                <a:schemeClr val="accent2"/>
              </a:solidFill>
              <a:latin typeface="华文中宋" pitchFamily="2" charset="-122"/>
              <a:ea typeface="华文中宋" pitchFamily="2" charset="-122"/>
            </a:endParaRPr>
          </a:p>
          <a:p>
            <a:pPr marL="287338" indent="-6350" eaLnBrk="1" hangingPunct="1">
              <a:buFontTx/>
              <a:buNone/>
            </a:pPr>
            <a:r>
              <a:rPr lang="zh-CN" altLang="en-US" b="0">
                <a:solidFill>
                  <a:schemeClr val="accent2"/>
                </a:solidFill>
                <a:latin typeface="华文中宋" pitchFamily="2" charset="-122"/>
                <a:ea typeface="华文中宋" pitchFamily="2" charset="-122"/>
              </a:rPr>
              <a:t>       属性  ——   椭圆形</a:t>
            </a:r>
            <a:endParaRPr lang="zh-CN" altLang="en-US" b="0">
              <a:latin typeface="华文中宋" pitchFamily="2" charset="-122"/>
              <a:ea typeface="华文中宋" pitchFamily="2" charset="-122"/>
            </a:endParaRPr>
          </a:p>
        </p:txBody>
      </p:sp>
      <p:sp>
        <p:nvSpPr>
          <p:cNvPr id="35843" name="Rectangle 3"/>
          <p:cNvSpPr>
            <a:spLocks noGrp="1" noChangeArrowheads="1"/>
          </p:cNvSpPr>
          <p:nvPr>
            <p:ph type="ctrTitle" idx="4294967295"/>
          </p:nvPr>
        </p:nvSpPr>
        <p:spPr bwMode="auto">
          <a:xfrm>
            <a:off x="179388" y="0"/>
            <a:ext cx="80772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lnSpc>
                <a:spcPct val="150000"/>
              </a:lnSpc>
              <a:spcBef>
                <a:spcPct val="50000"/>
              </a:spcBef>
            </a:pPr>
            <a:r>
              <a:rPr lang="zh-CN" altLang="en-US" b="0">
                <a:solidFill>
                  <a:schemeClr val="tx1"/>
                </a:solidFill>
                <a:latin typeface="华文中宋" pitchFamily="2" charset="-122"/>
                <a:ea typeface="华文中宋" pitchFamily="2" charset="-122"/>
              </a:rPr>
              <a:t>4.符号</a:t>
            </a:r>
          </a:p>
        </p:txBody>
      </p:sp>
      <p:sp>
        <p:nvSpPr>
          <p:cNvPr id="35844" name="Rectangle 4"/>
          <p:cNvSpPr>
            <a:spLocks noChangeArrowheads="1"/>
          </p:cNvSpPr>
          <p:nvPr/>
        </p:nvSpPr>
        <p:spPr bwMode="auto">
          <a:xfrm>
            <a:off x="5105400" y="4060825"/>
            <a:ext cx="685800" cy="304800"/>
          </a:xfrm>
          <a:prstGeom prst="rect">
            <a:avLst/>
          </a:prstGeom>
          <a:solidFill>
            <a:schemeClr val="bg1"/>
          </a:solidFill>
          <a:ln w="9525">
            <a:solidFill>
              <a:schemeClr val="tx1"/>
            </a:solidFill>
            <a:miter lim="800000"/>
            <a:headEnd/>
            <a:tailEnd/>
          </a:ln>
        </p:spPr>
        <p:txBody>
          <a:bodyPr wrap="none" anchor="ctr"/>
          <a:lstStyle/>
          <a:p>
            <a:endParaRPr lang="zh-CN" altLang="en-US">
              <a:latin typeface="华文中宋" pitchFamily="2" charset="-122"/>
              <a:ea typeface="华文中宋" pitchFamily="2" charset="-122"/>
            </a:endParaRPr>
          </a:p>
        </p:txBody>
      </p:sp>
      <p:sp>
        <p:nvSpPr>
          <p:cNvPr id="35845" name="AutoShape 5"/>
          <p:cNvSpPr>
            <a:spLocks noChangeArrowheads="1"/>
          </p:cNvSpPr>
          <p:nvPr/>
        </p:nvSpPr>
        <p:spPr bwMode="auto">
          <a:xfrm>
            <a:off x="5105400" y="4903788"/>
            <a:ext cx="762000" cy="685800"/>
          </a:xfrm>
          <a:prstGeom prst="diamond">
            <a:avLst/>
          </a:prstGeom>
          <a:solidFill>
            <a:schemeClr val="bg1"/>
          </a:solidFill>
          <a:ln w="9525">
            <a:solidFill>
              <a:schemeClr val="tx1"/>
            </a:solidFill>
            <a:miter lim="800000"/>
            <a:headEnd/>
            <a:tailEnd/>
          </a:ln>
        </p:spPr>
        <p:txBody>
          <a:bodyPr wrap="none" anchor="ctr"/>
          <a:lstStyle/>
          <a:p>
            <a:endParaRPr lang="zh-CN" altLang="en-US">
              <a:latin typeface="华文中宋" pitchFamily="2" charset="-122"/>
              <a:ea typeface="华文中宋" pitchFamily="2" charset="-122"/>
            </a:endParaRPr>
          </a:p>
        </p:txBody>
      </p:sp>
      <p:sp>
        <p:nvSpPr>
          <p:cNvPr id="35846" name="Oval 6"/>
          <p:cNvSpPr>
            <a:spLocks noChangeArrowheads="1"/>
          </p:cNvSpPr>
          <p:nvPr/>
        </p:nvSpPr>
        <p:spPr bwMode="auto">
          <a:xfrm>
            <a:off x="5076825" y="6067425"/>
            <a:ext cx="762000" cy="457200"/>
          </a:xfrm>
          <a:prstGeom prst="ellipse">
            <a:avLst/>
          </a:prstGeom>
          <a:solidFill>
            <a:schemeClr val="bg1"/>
          </a:solidFill>
          <a:ln w="9525">
            <a:solidFill>
              <a:schemeClr val="tx1"/>
            </a:solidFill>
            <a:round/>
            <a:headEnd/>
            <a:tailEnd/>
          </a:ln>
        </p:spPr>
        <p:txBody>
          <a:bodyPr wrap="none" anchor="ctr"/>
          <a:lstStyle/>
          <a:p>
            <a:endParaRPr lang="zh-CN" altLang="en-US">
              <a:latin typeface="华文中宋" pitchFamily="2" charset="-122"/>
              <a:ea typeface="华文中宋" pitchFamily="2" charset="-122"/>
            </a:endParaRPr>
          </a:p>
        </p:txBody>
      </p:sp>
      <p:sp>
        <p:nvSpPr>
          <p:cNvPr id="35847" name="Rectangle 7"/>
          <p:cNvSpPr>
            <a:spLocks noChangeArrowheads="1"/>
          </p:cNvSpPr>
          <p:nvPr/>
        </p:nvSpPr>
        <p:spPr bwMode="auto">
          <a:xfrm>
            <a:off x="258763" y="836613"/>
            <a:ext cx="8885237"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SzPct val="130000"/>
              <a:buFont typeface="Arial" charset="0"/>
              <a:buChar char="•"/>
            </a:pPr>
            <a:r>
              <a:rPr lang="en-US" altLang="zh-CN" b="1">
                <a:solidFill>
                  <a:srgbClr val="1F497D"/>
                </a:solidFill>
                <a:latin typeface="楷体_GB2312" pitchFamily="49" charset="-122"/>
                <a:ea typeface="楷体_GB2312" pitchFamily="49" charset="-122"/>
              </a:rPr>
              <a:t>ER</a:t>
            </a:r>
            <a:r>
              <a:rPr lang="zh-CN" altLang="en-US" b="1">
                <a:solidFill>
                  <a:srgbClr val="1F497D"/>
                </a:solidFill>
                <a:latin typeface="楷体_GB2312" pitchFamily="49" charset="-122"/>
                <a:ea typeface="楷体_GB2312" pitchFamily="49" charset="-122"/>
              </a:rPr>
              <a:t>图</a:t>
            </a:r>
            <a:r>
              <a:rPr lang="zh-CN" altLang="en-US" b="1">
                <a:solidFill>
                  <a:srgbClr val="000000"/>
                </a:solidFill>
                <a:latin typeface="楷体_GB2312" pitchFamily="49" charset="-122"/>
                <a:ea typeface="楷体_GB2312" pitchFamily="49" charset="-122"/>
              </a:rPr>
              <a:t>中包含了</a:t>
            </a:r>
            <a:r>
              <a:rPr lang="zh-CN" altLang="en-US" b="1">
                <a:solidFill>
                  <a:srgbClr val="1F497D"/>
                </a:solidFill>
                <a:latin typeface="楷体_GB2312" pitchFamily="49" charset="-122"/>
                <a:ea typeface="楷体_GB2312" pitchFamily="49" charset="-122"/>
              </a:rPr>
              <a:t>实体</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即数据对象</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a:t>
            </a:r>
            <a:r>
              <a:rPr lang="zh-CN" altLang="en-US" b="1">
                <a:solidFill>
                  <a:srgbClr val="1F497D"/>
                </a:solidFill>
                <a:latin typeface="楷体_GB2312" pitchFamily="49" charset="-122"/>
                <a:ea typeface="楷体_GB2312" pitchFamily="49" charset="-122"/>
              </a:rPr>
              <a:t>关系</a:t>
            </a:r>
            <a:r>
              <a:rPr lang="zh-CN" altLang="en-US" b="1">
                <a:solidFill>
                  <a:srgbClr val="000000"/>
                </a:solidFill>
                <a:latin typeface="楷体_GB2312" pitchFamily="49" charset="-122"/>
                <a:ea typeface="楷体_GB2312" pitchFamily="49" charset="-122"/>
              </a:rPr>
              <a:t>和</a:t>
            </a:r>
            <a:r>
              <a:rPr lang="zh-CN" altLang="en-US" b="1">
                <a:solidFill>
                  <a:srgbClr val="1F497D"/>
                </a:solidFill>
                <a:latin typeface="楷体_GB2312" pitchFamily="49" charset="-122"/>
                <a:ea typeface="楷体_GB2312" pitchFamily="49" charset="-122"/>
              </a:rPr>
              <a:t>属性</a:t>
            </a:r>
            <a:r>
              <a:rPr lang="zh-CN" altLang="en-US" b="1">
                <a:solidFill>
                  <a:srgbClr val="000000"/>
                </a:solidFill>
                <a:latin typeface="楷体_GB2312" pitchFamily="49" charset="-122"/>
                <a:ea typeface="楷体_GB2312" pitchFamily="49" charset="-122"/>
              </a:rPr>
              <a:t>等</a:t>
            </a:r>
            <a:r>
              <a:rPr lang="en-US" altLang="zh-CN" b="1">
                <a:solidFill>
                  <a:srgbClr val="000000"/>
                </a:solidFill>
                <a:latin typeface="楷体_GB2312" pitchFamily="49" charset="-122"/>
                <a:ea typeface="楷体_GB2312" pitchFamily="49" charset="-122"/>
              </a:rPr>
              <a:t>3</a:t>
            </a:r>
            <a:r>
              <a:rPr lang="zh-CN" altLang="en-US" b="1">
                <a:solidFill>
                  <a:srgbClr val="000000"/>
                </a:solidFill>
                <a:latin typeface="楷体_GB2312" pitchFamily="49" charset="-122"/>
                <a:ea typeface="楷体_GB2312" pitchFamily="49" charset="-122"/>
              </a:rPr>
              <a:t>种基本成分。</a:t>
            </a:r>
          </a:p>
          <a:p>
            <a:pPr>
              <a:lnSpc>
                <a:spcPct val="130000"/>
              </a:lnSpc>
              <a:buSzPct val="130000"/>
              <a:buFont typeface="Arial" charset="0"/>
              <a:buChar char="•"/>
            </a:pPr>
            <a:r>
              <a:rPr lang="zh-CN" altLang="en-US" b="1">
                <a:solidFill>
                  <a:srgbClr val="000000"/>
                </a:solidFill>
                <a:latin typeface="楷体_GB2312" pitchFamily="49" charset="-122"/>
                <a:ea typeface="楷体_GB2312" pitchFamily="49" charset="-122"/>
              </a:rPr>
              <a:t>通常用</a:t>
            </a:r>
            <a:r>
              <a:rPr lang="zh-CN" altLang="en-US" b="1">
                <a:solidFill>
                  <a:srgbClr val="1F497D"/>
                </a:solidFill>
                <a:latin typeface="楷体_GB2312" pitchFamily="49" charset="-122"/>
                <a:ea typeface="楷体_GB2312" pitchFamily="49" charset="-122"/>
              </a:rPr>
              <a:t>矩形框</a:t>
            </a:r>
            <a:r>
              <a:rPr lang="zh-CN" altLang="en-US" b="1">
                <a:solidFill>
                  <a:srgbClr val="000000"/>
                </a:solidFill>
                <a:latin typeface="楷体_GB2312" pitchFamily="49" charset="-122"/>
                <a:ea typeface="楷体_GB2312" pitchFamily="49" charset="-122"/>
              </a:rPr>
              <a:t>代表实体；</a:t>
            </a:r>
          </a:p>
          <a:p>
            <a:pPr>
              <a:lnSpc>
                <a:spcPct val="130000"/>
              </a:lnSpc>
              <a:buSzPct val="130000"/>
              <a:buFont typeface="Arial" charset="0"/>
              <a:buChar char="•"/>
            </a:pPr>
            <a:r>
              <a:rPr lang="zh-CN" altLang="en-US" b="1">
                <a:solidFill>
                  <a:srgbClr val="000000"/>
                </a:solidFill>
                <a:latin typeface="楷体_GB2312" pitchFamily="49" charset="-122"/>
                <a:ea typeface="楷体_GB2312" pitchFamily="49" charset="-122"/>
              </a:rPr>
              <a:t>用连接相关实体的</a:t>
            </a:r>
            <a:r>
              <a:rPr lang="zh-CN" altLang="en-US" b="1">
                <a:solidFill>
                  <a:srgbClr val="1F497D"/>
                </a:solidFill>
                <a:latin typeface="楷体_GB2312" pitchFamily="49" charset="-122"/>
                <a:ea typeface="楷体_GB2312" pitchFamily="49" charset="-122"/>
              </a:rPr>
              <a:t>菱形框</a:t>
            </a:r>
            <a:r>
              <a:rPr lang="zh-CN" altLang="en-US" b="1">
                <a:solidFill>
                  <a:srgbClr val="000000"/>
                </a:solidFill>
                <a:latin typeface="楷体_GB2312" pitchFamily="49" charset="-122"/>
                <a:ea typeface="楷体_GB2312" pitchFamily="49" charset="-122"/>
              </a:rPr>
              <a:t>表示关系；</a:t>
            </a:r>
          </a:p>
          <a:p>
            <a:pPr>
              <a:lnSpc>
                <a:spcPct val="130000"/>
              </a:lnSpc>
              <a:buSzPct val="130000"/>
              <a:buFont typeface="Arial" charset="0"/>
              <a:buChar char="•"/>
            </a:pPr>
            <a:r>
              <a:rPr lang="zh-CN" altLang="en-US" b="1">
                <a:solidFill>
                  <a:srgbClr val="000000"/>
                </a:solidFill>
                <a:latin typeface="楷体_GB2312" pitchFamily="49" charset="-122"/>
                <a:ea typeface="楷体_GB2312" pitchFamily="49" charset="-122"/>
              </a:rPr>
              <a:t>用</a:t>
            </a:r>
            <a:r>
              <a:rPr lang="zh-CN" altLang="en-US" b="1">
                <a:solidFill>
                  <a:srgbClr val="1F497D"/>
                </a:solidFill>
                <a:latin typeface="楷体_GB2312" pitchFamily="49" charset="-122"/>
                <a:ea typeface="楷体_GB2312" pitchFamily="49" charset="-122"/>
              </a:rPr>
              <a:t>椭圆形</a:t>
            </a:r>
            <a:r>
              <a:rPr lang="zh-CN" altLang="en-US" b="1">
                <a:solidFill>
                  <a:srgbClr val="000000"/>
                </a:solidFill>
                <a:latin typeface="楷体_GB2312" pitchFamily="49" charset="-122"/>
                <a:ea typeface="楷体_GB2312" pitchFamily="49" charset="-122"/>
              </a:rPr>
              <a:t>表示实体</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或关系</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的属性；</a:t>
            </a:r>
          </a:p>
          <a:p>
            <a:pPr>
              <a:lnSpc>
                <a:spcPct val="130000"/>
              </a:lnSpc>
              <a:buSzPct val="130000"/>
              <a:buFont typeface="Arial" charset="0"/>
              <a:buChar char="•"/>
            </a:pPr>
            <a:r>
              <a:rPr lang="zh-CN" altLang="en-US" b="1">
                <a:solidFill>
                  <a:srgbClr val="000000"/>
                </a:solidFill>
                <a:latin typeface="楷体_GB2312" pitchFamily="49" charset="-122"/>
                <a:ea typeface="楷体_GB2312" pitchFamily="49" charset="-122"/>
              </a:rPr>
              <a:t>并用</a:t>
            </a:r>
            <a:r>
              <a:rPr lang="zh-CN" altLang="en-US" b="1">
                <a:solidFill>
                  <a:srgbClr val="1F497D"/>
                </a:solidFill>
                <a:latin typeface="楷体_GB2312" pitchFamily="49" charset="-122"/>
                <a:ea typeface="楷体_GB2312" pitchFamily="49" charset="-122"/>
              </a:rPr>
              <a:t>直线</a:t>
            </a:r>
            <a:r>
              <a:rPr lang="zh-CN" altLang="en-US" b="1">
                <a:solidFill>
                  <a:srgbClr val="000000"/>
                </a:solidFill>
                <a:latin typeface="楷体_GB2312" pitchFamily="49" charset="-122"/>
                <a:ea typeface="楷体_GB2312" pitchFamily="49" charset="-122"/>
              </a:rPr>
              <a:t>把实体</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或关系</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与其属性连接起来。</a:t>
            </a:r>
            <a:endParaRPr lang="zh-CN" altLang="en-US">
              <a:latin typeface="楷体_GB2312" pitchFamily="49" charset="-122"/>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65"/>
          <p:cNvSpPr>
            <a:spLocks noChangeArrowheads="1"/>
          </p:cNvSpPr>
          <p:nvPr/>
        </p:nvSpPr>
        <p:spPr bwMode="auto">
          <a:xfrm>
            <a:off x="152400" y="428625"/>
            <a:ext cx="8610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FF3300"/>
                </a:solidFill>
                <a:ea typeface="楷体_GB2312" pitchFamily="49" charset="-122"/>
              </a:rPr>
              <a:t>一对一联系：</a:t>
            </a:r>
            <a:br>
              <a:rPr kumimoji="1" lang="zh-CN" altLang="en-US">
                <a:latin typeface="宋体" pitchFamily="2" charset="-122"/>
              </a:rPr>
            </a:br>
            <a:r>
              <a:rPr kumimoji="1" lang="zh-CN" altLang="en-US">
                <a:latin typeface="华文中宋" pitchFamily="2" charset="-122"/>
                <a:ea typeface="华文中宋" pitchFamily="2" charset="-122"/>
              </a:rPr>
              <a:t>如果对于</a:t>
            </a:r>
            <a:r>
              <a:rPr kumimoji="1" lang="en-US" altLang="zh-CN">
                <a:latin typeface="华文中宋" pitchFamily="2" charset="-122"/>
                <a:ea typeface="华文中宋" pitchFamily="2" charset="-122"/>
              </a:rPr>
              <a:t>A</a:t>
            </a:r>
            <a:r>
              <a:rPr kumimoji="1" lang="zh-CN" altLang="en-US">
                <a:latin typeface="华文中宋" pitchFamily="2" charset="-122"/>
                <a:ea typeface="华文中宋" pitchFamily="2" charset="-122"/>
              </a:rPr>
              <a:t>中的每一个实体，</a:t>
            </a:r>
            <a:r>
              <a:rPr kumimoji="1" lang="en-US" altLang="zh-CN">
                <a:latin typeface="华文中宋" pitchFamily="2" charset="-122"/>
                <a:ea typeface="华文中宋" pitchFamily="2" charset="-122"/>
              </a:rPr>
              <a:t>B</a:t>
            </a:r>
            <a:r>
              <a:rPr kumimoji="1" lang="zh-CN" altLang="en-US">
                <a:latin typeface="华文中宋" pitchFamily="2" charset="-122"/>
                <a:ea typeface="华文中宋" pitchFamily="2" charset="-122"/>
              </a:rPr>
              <a:t>中至多有一个实体与其对应；</a:t>
            </a:r>
            <a:r>
              <a:rPr kumimoji="1" lang="en-US" altLang="zh-CN">
                <a:latin typeface="华文中宋" pitchFamily="2" charset="-122"/>
                <a:ea typeface="华文中宋" pitchFamily="2" charset="-122"/>
              </a:rPr>
              <a:t>B</a:t>
            </a:r>
            <a:r>
              <a:rPr kumimoji="1" lang="zh-CN" altLang="en-US">
                <a:latin typeface="华文中宋" pitchFamily="2" charset="-122"/>
                <a:ea typeface="华文中宋" pitchFamily="2" charset="-122"/>
              </a:rPr>
              <a:t>中的每一个实体也至多对应</a:t>
            </a:r>
            <a:r>
              <a:rPr kumimoji="1" lang="en-US" altLang="zh-CN">
                <a:latin typeface="华文中宋" pitchFamily="2" charset="-122"/>
                <a:ea typeface="华文中宋" pitchFamily="2" charset="-122"/>
              </a:rPr>
              <a:t>A</a:t>
            </a:r>
            <a:r>
              <a:rPr kumimoji="1" lang="zh-CN" altLang="en-US">
                <a:latin typeface="华文中宋" pitchFamily="2" charset="-122"/>
                <a:ea typeface="华文中宋" pitchFamily="2" charset="-122"/>
              </a:rPr>
              <a:t>中的一个实体，则称</a:t>
            </a:r>
            <a:r>
              <a:rPr kumimoji="1" lang="en-US" altLang="zh-CN">
                <a:latin typeface="华文中宋" pitchFamily="2" charset="-122"/>
                <a:ea typeface="华文中宋" pitchFamily="2" charset="-122"/>
              </a:rPr>
              <a:t>A</a:t>
            </a:r>
            <a:r>
              <a:rPr kumimoji="1" lang="zh-CN" altLang="en-US">
                <a:latin typeface="华文中宋" pitchFamily="2" charset="-122"/>
                <a:ea typeface="华文中宋" pitchFamily="2" charset="-122"/>
              </a:rPr>
              <a:t>与</a:t>
            </a:r>
            <a:r>
              <a:rPr kumimoji="1" lang="en-US" altLang="zh-CN">
                <a:latin typeface="华文中宋" pitchFamily="2" charset="-122"/>
                <a:ea typeface="华文中宋" pitchFamily="2" charset="-122"/>
              </a:rPr>
              <a:t>B</a:t>
            </a:r>
            <a:r>
              <a:rPr kumimoji="1" lang="zh-CN" altLang="en-US">
                <a:latin typeface="华文中宋" pitchFamily="2" charset="-122"/>
                <a:ea typeface="华文中宋" pitchFamily="2" charset="-122"/>
              </a:rPr>
              <a:t>是一对一的，记作1:1。比如：</a:t>
            </a:r>
          </a:p>
        </p:txBody>
      </p:sp>
      <p:sp>
        <p:nvSpPr>
          <p:cNvPr id="36867" name="Rectangle 66"/>
          <p:cNvSpPr>
            <a:spLocks noChangeArrowheads="1"/>
          </p:cNvSpPr>
          <p:nvPr/>
        </p:nvSpPr>
        <p:spPr bwMode="auto">
          <a:xfrm>
            <a:off x="1066800" y="2895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学校</a:t>
            </a:r>
          </a:p>
        </p:txBody>
      </p:sp>
      <p:sp>
        <p:nvSpPr>
          <p:cNvPr id="36868" name="Rectangle 67"/>
          <p:cNvSpPr>
            <a:spLocks noChangeArrowheads="1"/>
          </p:cNvSpPr>
          <p:nvPr/>
        </p:nvSpPr>
        <p:spPr bwMode="auto">
          <a:xfrm>
            <a:off x="1066800" y="4876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校长</a:t>
            </a:r>
          </a:p>
        </p:txBody>
      </p:sp>
      <p:sp>
        <p:nvSpPr>
          <p:cNvPr id="36869" name="AutoShape 68"/>
          <p:cNvSpPr>
            <a:spLocks noChangeArrowheads="1"/>
          </p:cNvSpPr>
          <p:nvPr/>
        </p:nvSpPr>
        <p:spPr bwMode="auto">
          <a:xfrm>
            <a:off x="1371600" y="3657600"/>
            <a:ext cx="381000" cy="685800"/>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endParaRPr lang="zh-CN" altLang="en-US"/>
          </a:p>
        </p:txBody>
      </p:sp>
      <p:sp>
        <p:nvSpPr>
          <p:cNvPr id="36870" name="AutoShape 69"/>
          <p:cNvSpPr>
            <a:spLocks noChangeArrowheads="1"/>
          </p:cNvSpPr>
          <p:nvPr/>
        </p:nvSpPr>
        <p:spPr bwMode="auto">
          <a:xfrm>
            <a:off x="1219200" y="3733800"/>
            <a:ext cx="609600" cy="6858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领导</a:t>
            </a:r>
          </a:p>
        </p:txBody>
      </p:sp>
      <p:sp>
        <p:nvSpPr>
          <p:cNvPr id="36871" name="Line 70"/>
          <p:cNvSpPr>
            <a:spLocks noChangeShapeType="1"/>
          </p:cNvSpPr>
          <p:nvPr/>
        </p:nvSpPr>
        <p:spPr bwMode="auto">
          <a:xfrm>
            <a:off x="1524000" y="3276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72" name="Line 71"/>
          <p:cNvSpPr>
            <a:spLocks noChangeShapeType="1"/>
          </p:cNvSpPr>
          <p:nvPr/>
        </p:nvSpPr>
        <p:spPr bwMode="auto">
          <a:xfrm>
            <a:off x="1524000" y="4419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73" name="Rectangle 72"/>
          <p:cNvSpPr>
            <a:spLocks noChangeArrowheads="1"/>
          </p:cNvSpPr>
          <p:nvPr/>
        </p:nvSpPr>
        <p:spPr bwMode="auto">
          <a:xfrm>
            <a:off x="1600200" y="33528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zh-CN" altLang="en-US" sz="1800">
                <a:latin typeface="Arial" charset="0"/>
              </a:rPr>
              <a:t>1</a:t>
            </a:r>
          </a:p>
        </p:txBody>
      </p:sp>
      <p:sp>
        <p:nvSpPr>
          <p:cNvPr id="36874" name="Rectangle 73"/>
          <p:cNvSpPr>
            <a:spLocks noChangeArrowheads="1"/>
          </p:cNvSpPr>
          <p:nvPr/>
        </p:nvSpPr>
        <p:spPr bwMode="auto">
          <a:xfrm>
            <a:off x="1600200" y="45720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zh-CN" altLang="en-US" sz="1800">
                <a:latin typeface="Arial" charset="0"/>
              </a:rPr>
              <a:t>1</a:t>
            </a:r>
          </a:p>
        </p:txBody>
      </p:sp>
      <p:sp>
        <p:nvSpPr>
          <p:cNvPr id="36875" name="Rectangle 74"/>
          <p:cNvSpPr>
            <a:spLocks noChangeArrowheads="1"/>
          </p:cNvSpPr>
          <p:nvPr/>
        </p:nvSpPr>
        <p:spPr bwMode="auto">
          <a:xfrm>
            <a:off x="3657600" y="2895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工厂</a:t>
            </a:r>
          </a:p>
        </p:txBody>
      </p:sp>
      <p:sp>
        <p:nvSpPr>
          <p:cNvPr id="36876" name="Rectangle 75"/>
          <p:cNvSpPr>
            <a:spLocks noChangeArrowheads="1"/>
          </p:cNvSpPr>
          <p:nvPr/>
        </p:nvSpPr>
        <p:spPr bwMode="auto">
          <a:xfrm>
            <a:off x="3657600" y="4876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厂长</a:t>
            </a:r>
          </a:p>
        </p:txBody>
      </p:sp>
      <p:sp>
        <p:nvSpPr>
          <p:cNvPr id="36877" name="AutoShape 76"/>
          <p:cNvSpPr>
            <a:spLocks noChangeArrowheads="1"/>
          </p:cNvSpPr>
          <p:nvPr/>
        </p:nvSpPr>
        <p:spPr bwMode="auto">
          <a:xfrm>
            <a:off x="3962400" y="3657600"/>
            <a:ext cx="381000" cy="685800"/>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endParaRPr lang="zh-CN" altLang="en-US"/>
          </a:p>
        </p:txBody>
      </p:sp>
      <p:sp>
        <p:nvSpPr>
          <p:cNvPr id="36878" name="AutoShape 77"/>
          <p:cNvSpPr>
            <a:spLocks noChangeArrowheads="1"/>
          </p:cNvSpPr>
          <p:nvPr/>
        </p:nvSpPr>
        <p:spPr bwMode="auto">
          <a:xfrm>
            <a:off x="3810000" y="3733800"/>
            <a:ext cx="609600" cy="6858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管理</a:t>
            </a:r>
          </a:p>
        </p:txBody>
      </p:sp>
      <p:sp>
        <p:nvSpPr>
          <p:cNvPr id="36879" name="Line 78"/>
          <p:cNvSpPr>
            <a:spLocks noChangeShapeType="1"/>
          </p:cNvSpPr>
          <p:nvPr/>
        </p:nvSpPr>
        <p:spPr bwMode="auto">
          <a:xfrm>
            <a:off x="4114800" y="3276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80" name="Line 79"/>
          <p:cNvSpPr>
            <a:spLocks noChangeShapeType="1"/>
          </p:cNvSpPr>
          <p:nvPr/>
        </p:nvSpPr>
        <p:spPr bwMode="auto">
          <a:xfrm>
            <a:off x="4114800" y="4419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81" name="Rectangle 80"/>
          <p:cNvSpPr>
            <a:spLocks noChangeArrowheads="1"/>
          </p:cNvSpPr>
          <p:nvPr/>
        </p:nvSpPr>
        <p:spPr bwMode="auto">
          <a:xfrm>
            <a:off x="4191000" y="33528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zh-CN" altLang="en-US" sz="1800">
                <a:latin typeface="Arial" charset="0"/>
              </a:rPr>
              <a:t>1</a:t>
            </a:r>
          </a:p>
        </p:txBody>
      </p:sp>
      <p:sp>
        <p:nvSpPr>
          <p:cNvPr id="36882" name="Rectangle 81"/>
          <p:cNvSpPr>
            <a:spLocks noChangeArrowheads="1"/>
          </p:cNvSpPr>
          <p:nvPr/>
        </p:nvSpPr>
        <p:spPr bwMode="auto">
          <a:xfrm>
            <a:off x="4191000" y="45720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zh-CN" altLang="en-US" sz="1800">
                <a:latin typeface="Arial" charset="0"/>
              </a:rPr>
              <a:t>1</a:t>
            </a:r>
          </a:p>
        </p:txBody>
      </p:sp>
      <p:sp>
        <p:nvSpPr>
          <p:cNvPr id="36883" name="Rectangle 82"/>
          <p:cNvSpPr>
            <a:spLocks noChangeArrowheads="1"/>
          </p:cNvSpPr>
          <p:nvPr/>
        </p:nvSpPr>
        <p:spPr bwMode="auto">
          <a:xfrm>
            <a:off x="6248400" y="2819400"/>
            <a:ext cx="1371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科室主任</a:t>
            </a:r>
          </a:p>
        </p:txBody>
      </p:sp>
      <p:sp>
        <p:nvSpPr>
          <p:cNvPr id="36884" name="Rectangle 83"/>
          <p:cNvSpPr>
            <a:spLocks noChangeArrowheads="1"/>
          </p:cNvSpPr>
          <p:nvPr/>
        </p:nvSpPr>
        <p:spPr bwMode="auto">
          <a:xfrm>
            <a:off x="6248400" y="4876800"/>
            <a:ext cx="1371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病区</a:t>
            </a:r>
          </a:p>
        </p:txBody>
      </p:sp>
      <p:sp>
        <p:nvSpPr>
          <p:cNvPr id="36885" name="AutoShape 84"/>
          <p:cNvSpPr>
            <a:spLocks noChangeArrowheads="1"/>
          </p:cNvSpPr>
          <p:nvPr/>
        </p:nvSpPr>
        <p:spPr bwMode="auto">
          <a:xfrm>
            <a:off x="6705600" y="3657600"/>
            <a:ext cx="381000" cy="685800"/>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endParaRPr lang="zh-CN" altLang="en-US"/>
          </a:p>
        </p:txBody>
      </p:sp>
      <p:sp>
        <p:nvSpPr>
          <p:cNvPr id="36886" name="AutoShape 85"/>
          <p:cNvSpPr>
            <a:spLocks noChangeArrowheads="1"/>
          </p:cNvSpPr>
          <p:nvPr/>
        </p:nvSpPr>
        <p:spPr bwMode="auto">
          <a:xfrm>
            <a:off x="6553200" y="3733800"/>
            <a:ext cx="609600" cy="6858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负责</a:t>
            </a:r>
          </a:p>
        </p:txBody>
      </p:sp>
      <p:sp>
        <p:nvSpPr>
          <p:cNvPr id="36887" name="Line 86"/>
          <p:cNvSpPr>
            <a:spLocks noChangeShapeType="1"/>
          </p:cNvSpPr>
          <p:nvPr/>
        </p:nvSpPr>
        <p:spPr bwMode="auto">
          <a:xfrm>
            <a:off x="6858000" y="3276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88" name="Line 87"/>
          <p:cNvSpPr>
            <a:spLocks noChangeShapeType="1"/>
          </p:cNvSpPr>
          <p:nvPr/>
        </p:nvSpPr>
        <p:spPr bwMode="auto">
          <a:xfrm>
            <a:off x="6858000" y="4419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89" name="Rectangle 88"/>
          <p:cNvSpPr>
            <a:spLocks noChangeArrowheads="1"/>
          </p:cNvSpPr>
          <p:nvPr/>
        </p:nvSpPr>
        <p:spPr bwMode="auto">
          <a:xfrm>
            <a:off x="6934200" y="33528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zh-CN" altLang="en-US" sz="1800">
                <a:latin typeface="Arial" charset="0"/>
              </a:rPr>
              <a:t>1</a:t>
            </a:r>
          </a:p>
        </p:txBody>
      </p:sp>
      <p:sp>
        <p:nvSpPr>
          <p:cNvPr id="36890" name="Rectangle 89"/>
          <p:cNvSpPr>
            <a:spLocks noChangeArrowheads="1"/>
          </p:cNvSpPr>
          <p:nvPr/>
        </p:nvSpPr>
        <p:spPr bwMode="auto">
          <a:xfrm>
            <a:off x="6934200" y="45720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zh-CN" altLang="en-US" sz="1800">
                <a:latin typeface="Arial" charset="0"/>
              </a:rPr>
              <a:t>1</a:t>
            </a:r>
          </a:p>
        </p:txBody>
      </p:sp>
      <p:sp>
        <p:nvSpPr>
          <p:cNvPr id="36891" name="Oval 90"/>
          <p:cNvSpPr>
            <a:spLocks noChangeArrowheads="1"/>
          </p:cNvSpPr>
          <p:nvPr/>
        </p:nvSpPr>
        <p:spPr bwMode="auto">
          <a:xfrm>
            <a:off x="4648200" y="3505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6892" name="Oval 91"/>
          <p:cNvSpPr>
            <a:spLocks noChangeArrowheads="1"/>
          </p:cNvSpPr>
          <p:nvPr/>
        </p:nvSpPr>
        <p:spPr bwMode="auto">
          <a:xfrm>
            <a:off x="4724400" y="4114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6893" name="Line 92"/>
          <p:cNvSpPr>
            <a:spLocks noChangeShapeType="1"/>
          </p:cNvSpPr>
          <p:nvPr/>
        </p:nvSpPr>
        <p:spPr bwMode="auto">
          <a:xfrm flipH="1">
            <a:off x="4343400" y="3733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94" name="Line 93"/>
          <p:cNvSpPr>
            <a:spLocks noChangeShapeType="1"/>
          </p:cNvSpPr>
          <p:nvPr/>
        </p:nvSpPr>
        <p:spPr bwMode="auto">
          <a:xfrm flipH="1" flipV="1">
            <a:off x="4343400" y="41910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95" name="Oval 94"/>
          <p:cNvSpPr>
            <a:spLocks noChangeArrowheads="1"/>
          </p:cNvSpPr>
          <p:nvPr/>
        </p:nvSpPr>
        <p:spPr bwMode="auto">
          <a:xfrm>
            <a:off x="7391400" y="3505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6896" name="Oval 95"/>
          <p:cNvSpPr>
            <a:spLocks noChangeArrowheads="1"/>
          </p:cNvSpPr>
          <p:nvPr/>
        </p:nvSpPr>
        <p:spPr bwMode="auto">
          <a:xfrm>
            <a:off x="7467600" y="4114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6897" name="Line 96"/>
          <p:cNvSpPr>
            <a:spLocks noChangeShapeType="1"/>
          </p:cNvSpPr>
          <p:nvPr/>
        </p:nvSpPr>
        <p:spPr bwMode="auto">
          <a:xfrm flipH="1">
            <a:off x="7086600" y="3733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98" name="Line 97"/>
          <p:cNvSpPr>
            <a:spLocks noChangeShapeType="1"/>
          </p:cNvSpPr>
          <p:nvPr/>
        </p:nvSpPr>
        <p:spPr bwMode="auto">
          <a:xfrm flipH="1" flipV="1">
            <a:off x="7086600" y="41910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899" name="Oval 98"/>
          <p:cNvSpPr>
            <a:spLocks noChangeArrowheads="1"/>
          </p:cNvSpPr>
          <p:nvPr/>
        </p:nvSpPr>
        <p:spPr bwMode="auto">
          <a:xfrm>
            <a:off x="457200" y="21336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校名</a:t>
            </a:r>
          </a:p>
        </p:txBody>
      </p:sp>
      <p:sp>
        <p:nvSpPr>
          <p:cNvPr id="36900" name="Oval 99"/>
          <p:cNvSpPr>
            <a:spLocks noChangeArrowheads="1"/>
          </p:cNvSpPr>
          <p:nvPr/>
        </p:nvSpPr>
        <p:spPr bwMode="auto">
          <a:xfrm>
            <a:off x="2057400" y="41910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6901" name="Line 100"/>
          <p:cNvSpPr>
            <a:spLocks noChangeShapeType="1"/>
          </p:cNvSpPr>
          <p:nvPr/>
        </p:nvSpPr>
        <p:spPr bwMode="auto">
          <a:xfrm>
            <a:off x="838200" y="2514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02" name="Line 101"/>
          <p:cNvSpPr>
            <a:spLocks noChangeShapeType="1"/>
          </p:cNvSpPr>
          <p:nvPr/>
        </p:nvSpPr>
        <p:spPr bwMode="auto">
          <a:xfrm flipH="1" flipV="1">
            <a:off x="1676400" y="4267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03" name="Oval 102"/>
          <p:cNvSpPr>
            <a:spLocks noChangeArrowheads="1"/>
          </p:cNvSpPr>
          <p:nvPr/>
        </p:nvSpPr>
        <p:spPr bwMode="auto">
          <a:xfrm>
            <a:off x="2057400" y="3505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6904" name="Line 103"/>
          <p:cNvSpPr>
            <a:spLocks noChangeShapeType="1"/>
          </p:cNvSpPr>
          <p:nvPr/>
        </p:nvSpPr>
        <p:spPr bwMode="auto">
          <a:xfrm flipH="1">
            <a:off x="1752600" y="38100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05" name="Oval 104"/>
          <p:cNvSpPr>
            <a:spLocks noChangeArrowheads="1"/>
          </p:cNvSpPr>
          <p:nvPr/>
        </p:nvSpPr>
        <p:spPr bwMode="auto">
          <a:xfrm>
            <a:off x="1447800" y="21336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校址</a:t>
            </a:r>
          </a:p>
        </p:txBody>
      </p:sp>
      <p:sp>
        <p:nvSpPr>
          <p:cNvPr id="36906" name="Line 105"/>
          <p:cNvSpPr>
            <a:spLocks noChangeShapeType="1"/>
          </p:cNvSpPr>
          <p:nvPr/>
        </p:nvSpPr>
        <p:spPr bwMode="auto">
          <a:xfrm flipH="1">
            <a:off x="1676400" y="25146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07" name="Oval 106"/>
          <p:cNvSpPr>
            <a:spLocks noChangeArrowheads="1"/>
          </p:cNvSpPr>
          <p:nvPr/>
        </p:nvSpPr>
        <p:spPr bwMode="auto">
          <a:xfrm>
            <a:off x="457200" y="579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姓名</a:t>
            </a:r>
          </a:p>
        </p:txBody>
      </p:sp>
      <p:sp>
        <p:nvSpPr>
          <p:cNvPr id="36908" name="Line 107"/>
          <p:cNvSpPr>
            <a:spLocks noChangeShapeType="1"/>
          </p:cNvSpPr>
          <p:nvPr/>
        </p:nvSpPr>
        <p:spPr bwMode="auto">
          <a:xfrm flipV="1">
            <a:off x="914400" y="52578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09" name="Oval 108"/>
          <p:cNvSpPr>
            <a:spLocks noChangeArrowheads="1"/>
          </p:cNvSpPr>
          <p:nvPr/>
        </p:nvSpPr>
        <p:spPr bwMode="auto">
          <a:xfrm>
            <a:off x="1676400" y="579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职称</a:t>
            </a:r>
          </a:p>
        </p:txBody>
      </p:sp>
      <p:sp>
        <p:nvSpPr>
          <p:cNvPr id="36910" name="Line 109"/>
          <p:cNvSpPr>
            <a:spLocks noChangeShapeType="1"/>
          </p:cNvSpPr>
          <p:nvPr/>
        </p:nvSpPr>
        <p:spPr bwMode="auto">
          <a:xfrm>
            <a:off x="1676400" y="5257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11" name="Oval 110"/>
          <p:cNvSpPr>
            <a:spLocks noChangeArrowheads="1"/>
          </p:cNvSpPr>
          <p:nvPr/>
        </p:nvSpPr>
        <p:spPr bwMode="auto">
          <a:xfrm>
            <a:off x="3124200" y="21336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6912" name="Line 111"/>
          <p:cNvSpPr>
            <a:spLocks noChangeShapeType="1"/>
          </p:cNvSpPr>
          <p:nvPr/>
        </p:nvSpPr>
        <p:spPr bwMode="auto">
          <a:xfrm>
            <a:off x="3505200" y="2514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13" name="Oval 112"/>
          <p:cNvSpPr>
            <a:spLocks noChangeArrowheads="1"/>
          </p:cNvSpPr>
          <p:nvPr/>
        </p:nvSpPr>
        <p:spPr bwMode="auto">
          <a:xfrm>
            <a:off x="4114800" y="21336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6914" name="Line 113"/>
          <p:cNvSpPr>
            <a:spLocks noChangeShapeType="1"/>
          </p:cNvSpPr>
          <p:nvPr/>
        </p:nvSpPr>
        <p:spPr bwMode="auto">
          <a:xfrm flipH="1">
            <a:off x="4343400" y="25146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15" name="Oval 114"/>
          <p:cNvSpPr>
            <a:spLocks noChangeArrowheads="1"/>
          </p:cNvSpPr>
          <p:nvPr/>
        </p:nvSpPr>
        <p:spPr bwMode="auto">
          <a:xfrm>
            <a:off x="5943600" y="2057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6916" name="Line 115"/>
          <p:cNvSpPr>
            <a:spLocks noChangeShapeType="1"/>
          </p:cNvSpPr>
          <p:nvPr/>
        </p:nvSpPr>
        <p:spPr bwMode="auto">
          <a:xfrm>
            <a:off x="6324600" y="2438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17" name="Oval 116"/>
          <p:cNvSpPr>
            <a:spLocks noChangeArrowheads="1"/>
          </p:cNvSpPr>
          <p:nvPr/>
        </p:nvSpPr>
        <p:spPr bwMode="auto">
          <a:xfrm>
            <a:off x="6934200" y="2057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6918" name="Line 117"/>
          <p:cNvSpPr>
            <a:spLocks noChangeShapeType="1"/>
          </p:cNvSpPr>
          <p:nvPr/>
        </p:nvSpPr>
        <p:spPr bwMode="auto">
          <a:xfrm flipH="1">
            <a:off x="7162800" y="2438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19" name="Oval 118"/>
          <p:cNvSpPr>
            <a:spLocks noChangeArrowheads="1"/>
          </p:cNvSpPr>
          <p:nvPr/>
        </p:nvSpPr>
        <p:spPr bwMode="auto">
          <a:xfrm>
            <a:off x="2971800" y="579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6920" name="Line 119"/>
          <p:cNvSpPr>
            <a:spLocks noChangeShapeType="1"/>
          </p:cNvSpPr>
          <p:nvPr/>
        </p:nvSpPr>
        <p:spPr bwMode="auto">
          <a:xfrm flipV="1">
            <a:off x="3429000" y="52578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21" name="Oval 120"/>
          <p:cNvSpPr>
            <a:spLocks noChangeArrowheads="1"/>
          </p:cNvSpPr>
          <p:nvPr/>
        </p:nvSpPr>
        <p:spPr bwMode="auto">
          <a:xfrm>
            <a:off x="4191000" y="579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6922" name="Line 121"/>
          <p:cNvSpPr>
            <a:spLocks noChangeShapeType="1"/>
          </p:cNvSpPr>
          <p:nvPr/>
        </p:nvSpPr>
        <p:spPr bwMode="auto">
          <a:xfrm>
            <a:off x="4191000" y="5257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23" name="Oval 122"/>
          <p:cNvSpPr>
            <a:spLocks noChangeArrowheads="1"/>
          </p:cNvSpPr>
          <p:nvPr/>
        </p:nvSpPr>
        <p:spPr bwMode="auto">
          <a:xfrm>
            <a:off x="5791200" y="5867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6924" name="Line 123"/>
          <p:cNvSpPr>
            <a:spLocks noChangeShapeType="1"/>
          </p:cNvSpPr>
          <p:nvPr/>
        </p:nvSpPr>
        <p:spPr bwMode="auto">
          <a:xfrm flipV="1">
            <a:off x="6248400" y="53340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6925" name="Oval 124"/>
          <p:cNvSpPr>
            <a:spLocks noChangeArrowheads="1"/>
          </p:cNvSpPr>
          <p:nvPr/>
        </p:nvSpPr>
        <p:spPr bwMode="auto">
          <a:xfrm>
            <a:off x="7010400" y="5867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6926" name="Line 125"/>
          <p:cNvSpPr>
            <a:spLocks noChangeShapeType="1"/>
          </p:cNvSpPr>
          <p:nvPr/>
        </p:nvSpPr>
        <p:spPr bwMode="auto">
          <a:xfrm>
            <a:off x="7010400" y="53340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p:txBody>
      </p:sp>
      <p:sp>
        <p:nvSpPr>
          <p:cNvPr id="37891" name="Rectangle 5"/>
          <p:cNvSpPr>
            <a:spLocks noChangeArrowheads="1"/>
          </p:cNvSpPr>
          <p:nvPr/>
        </p:nvSpPr>
        <p:spPr bwMode="auto">
          <a:xfrm>
            <a:off x="96838" y="439738"/>
            <a:ext cx="87614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a:t> </a:t>
            </a:r>
            <a:r>
              <a:rPr kumimoji="1" lang="zh-CN" altLang="en-US" sz="2800" b="1">
                <a:solidFill>
                  <a:srgbClr val="FF3300"/>
                </a:solidFill>
                <a:ea typeface="楷体_GB2312" pitchFamily="49" charset="-122"/>
              </a:rPr>
              <a:t>一对多联系：</a:t>
            </a:r>
            <a:br>
              <a:rPr kumimoji="1" lang="zh-CN" altLang="en-US">
                <a:latin typeface="宋体" pitchFamily="2" charset="-122"/>
              </a:rPr>
            </a:br>
            <a:r>
              <a:rPr kumimoji="1" lang="zh-CN" altLang="en-US">
                <a:latin typeface="华文中宋" pitchFamily="2" charset="-122"/>
                <a:ea typeface="华文中宋" pitchFamily="2" charset="-122"/>
              </a:rPr>
              <a:t>如果对于</a:t>
            </a:r>
            <a:r>
              <a:rPr kumimoji="1" lang="en-US" altLang="zh-CN">
                <a:latin typeface="华文中宋" pitchFamily="2" charset="-122"/>
                <a:ea typeface="华文中宋" pitchFamily="2" charset="-122"/>
              </a:rPr>
              <a:t>A</a:t>
            </a:r>
            <a:r>
              <a:rPr kumimoji="1" lang="zh-CN" altLang="en-US">
                <a:latin typeface="华文中宋" pitchFamily="2" charset="-122"/>
                <a:ea typeface="华文中宋" pitchFamily="2" charset="-122"/>
              </a:rPr>
              <a:t>中的一个实体，</a:t>
            </a:r>
            <a:r>
              <a:rPr kumimoji="1" lang="en-US" altLang="zh-CN">
                <a:latin typeface="华文中宋" pitchFamily="2" charset="-122"/>
                <a:ea typeface="华文中宋" pitchFamily="2" charset="-122"/>
              </a:rPr>
              <a:t>B</a:t>
            </a:r>
            <a:r>
              <a:rPr kumimoji="1" lang="zh-CN" altLang="en-US">
                <a:latin typeface="华文中宋" pitchFamily="2" charset="-122"/>
                <a:ea typeface="华文中宋" pitchFamily="2" charset="-122"/>
              </a:rPr>
              <a:t>中有一个以上的实体与之对应；</a:t>
            </a:r>
            <a:r>
              <a:rPr kumimoji="1" lang="en-US" altLang="zh-CN">
                <a:latin typeface="华文中宋" pitchFamily="2" charset="-122"/>
                <a:ea typeface="华文中宋" pitchFamily="2" charset="-122"/>
              </a:rPr>
              <a:t>B</a:t>
            </a:r>
            <a:r>
              <a:rPr kumimoji="1" lang="zh-CN" altLang="en-US">
                <a:latin typeface="华文中宋" pitchFamily="2" charset="-122"/>
                <a:ea typeface="华文中宋" pitchFamily="2" charset="-122"/>
              </a:rPr>
              <a:t>中的每一个实体至多对应</a:t>
            </a:r>
            <a:r>
              <a:rPr kumimoji="1" lang="en-US" altLang="zh-CN">
                <a:latin typeface="华文中宋" pitchFamily="2" charset="-122"/>
                <a:ea typeface="华文中宋" pitchFamily="2" charset="-122"/>
              </a:rPr>
              <a:t>A</a:t>
            </a:r>
            <a:r>
              <a:rPr kumimoji="1" lang="zh-CN" altLang="en-US">
                <a:latin typeface="华文中宋" pitchFamily="2" charset="-122"/>
                <a:ea typeface="华文中宋" pitchFamily="2" charset="-122"/>
              </a:rPr>
              <a:t>中的一个实体，则称</a:t>
            </a:r>
            <a:r>
              <a:rPr kumimoji="1" lang="en-US" altLang="zh-CN">
                <a:latin typeface="华文中宋" pitchFamily="2" charset="-122"/>
                <a:ea typeface="华文中宋" pitchFamily="2" charset="-122"/>
              </a:rPr>
              <a:t>A</a:t>
            </a:r>
            <a:r>
              <a:rPr kumimoji="1" lang="zh-CN" altLang="en-US">
                <a:latin typeface="华文中宋" pitchFamily="2" charset="-122"/>
                <a:ea typeface="华文中宋" pitchFamily="2" charset="-122"/>
              </a:rPr>
              <a:t>与</a:t>
            </a:r>
            <a:r>
              <a:rPr kumimoji="1" lang="en-US" altLang="zh-CN">
                <a:latin typeface="华文中宋" pitchFamily="2" charset="-122"/>
                <a:ea typeface="华文中宋" pitchFamily="2" charset="-122"/>
              </a:rPr>
              <a:t>B</a:t>
            </a:r>
            <a:r>
              <a:rPr kumimoji="1" lang="zh-CN" altLang="en-US">
                <a:latin typeface="华文中宋" pitchFamily="2" charset="-122"/>
                <a:ea typeface="华文中宋" pitchFamily="2" charset="-122"/>
              </a:rPr>
              <a:t>是一对多的，记作1:</a:t>
            </a:r>
            <a:r>
              <a:rPr kumimoji="1" lang="en-US" altLang="zh-CN">
                <a:latin typeface="华文中宋" pitchFamily="2" charset="-122"/>
                <a:ea typeface="华文中宋" pitchFamily="2" charset="-122"/>
              </a:rPr>
              <a:t>n。</a:t>
            </a:r>
            <a:r>
              <a:rPr kumimoji="1" lang="zh-CN" altLang="en-US">
                <a:latin typeface="华文中宋" pitchFamily="2" charset="-122"/>
                <a:ea typeface="华文中宋" pitchFamily="2" charset="-122"/>
              </a:rPr>
              <a:t>比如：</a:t>
            </a:r>
          </a:p>
        </p:txBody>
      </p:sp>
      <p:sp>
        <p:nvSpPr>
          <p:cNvPr id="37892" name="Rectangle 6"/>
          <p:cNvSpPr>
            <a:spLocks noChangeArrowheads="1"/>
          </p:cNvSpPr>
          <p:nvPr/>
        </p:nvSpPr>
        <p:spPr bwMode="auto">
          <a:xfrm>
            <a:off x="990600" y="2971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学校</a:t>
            </a:r>
          </a:p>
        </p:txBody>
      </p:sp>
      <p:sp>
        <p:nvSpPr>
          <p:cNvPr id="37893" name="Rectangle 7"/>
          <p:cNvSpPr>
            <a:spLocks noChangeArrowheads="1"/>
          </p:cNvSpPr>
          <p:nvPr/>
        </p:nvSpPr>
        <p:spPr bwMode="auto">
          <a:xfrm>
            <a:off x="990600" y="4953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班级</a:t>
            </a:r>
          </a:p>
        </p:txBody>
      </p:sp>
      <p:sp>
        <p:nvSpPr>
          <p:cNvPr id="37894" name="AutoShape 8"/>
          <p:cNvSpPr>
            <a:spLocks noChangeArrowheads="1"/>
          </p:cNvSpPr>
          <p:nvPr/>
        </p:nvSpPr>
        <p:spPr bwMode="auto">
          <a:xfrm>
            <a:off x="1295400" y="3733800"/>
            <a:ext cx="381000" cy="685800"/>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endParaRPr lang="zh-CN" altLang="en-US"/>
          </a:p>
        </p:txBody>
      </p:sp>
      <p:sp>
        <p:nvSpPr>
          <p:cNvPr id="37895" name="AutoShape 9"/>
          <p:cNvSpPr>
            <a:spLocks noChangeArrowheads="1"/>
          </p:cNvSpPr>
          <p:nvPr/>
        </p:nvSpPr>
        <p:spPr bwMode="auto">
          <a:xfrm>
            <a:off x="1143000" y="3810000"/>
            <a:ext cx="609600" cy="6858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下设</a:t>
            </a:r>
          </a:p>
        </p:txBody>
      </p:sp>
      <p:sp>
        <p:nvSpPr>
          <p:cNvPr id="37896" name="Line 10"/>
          <p:cNvSpPr>
            <a:spLocks noChangeShapeType="1"/>
          </p:cNvSpPr>
          <p:nvPr/>
        </p:nvSpPr>
        <p:spPr bwMode="auto">
          <a:xfrm>
            <a:off x="1447800" y="3352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897" name="Line 11"/>
          <p:cNvSpPr>
            <a:spLocks noChangeShapeType="1"/>
          </p:cNvSpPr>
          <p:nvPr/>
        </p:nvSpPr>
        <p:spPr bwMode="auto">
          <a:xfrm>
            <a:off x="1447800" y="4495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898" name="Rectangle 12"/>
          <p:cNvSpPr>
            <a:spLocks noChangeArrowheads="1"/>
          </p:cNvSpPr>
          <p:nvPr/>
        </p:nvSpPr>
        <p:spPr bwMode="auto">
          <a:xfrm>
            <a:off x="1524000" y="34290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zh-CN" altLang="en-US" sz="1800">
                <a:latin typeface="Arial" charset="0"/>
              </a:rPr>
              <a:t>1</a:t>
            </a:r>
          </a:p>
        </p:txBody>
      </p:sp>
      <p:sp>
        <p:nvSpPr>
          <p:cNvPr id="37899" name="Rectangle 13"/>
          <p:cNvSpPr>
            <a:spLocks noChangeArrowheads="1"/>
          </p:cNvSpPr>
          <p:nvPr/>
        </p:nvSpPr>
        <p:spPr bwMode="auto">
          <a:xfrm>
            <a:off x="1524000" y="46482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en-US" altLang="zh-CN" sz="1800">
                <a:latin typeface="Arial" charset="0"/>
              </a:rPr>
              <a:t>n</a:t>
            </a:r>
          </a:p>
        </p:txBody>
      </p:sp>
      <p:sp>
        <p:nvSpPr>
          <p:cNvPr id="37900" name="Rectangle 14"/>
          <p:cNvSpPr>
            <a:spLocks noChangeArrowheads="1"/>
          </p:cNvSpPr>
          <p:nvPr/>
        </p:nvSpPr>
        <p:spPr bwMode="auto">
          <a:xfrm>
            <a:off x="3581400" y="2971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工厂</a:t>
            </a:r>
          </a:p>
        </p:txBody>
      </p:sp>
      <p:sp>
        <p:nvSpPr>
          <p:cNvPr id="37901" name="Rectangle 15"/>
          <p:cNvSpPr>
            <a:spLocks noChangeArrowheads="1"/>
          </p:cNvSpPr>
          <p:nvPr/>
        </p:nvSpPr>
        <p:spPr bwMode="auto">
          <a:xfrm>
            <a:off x="3581400" y="4953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车间</a:t>
            </a:r>
          </a:p>
        </p:txBody>
      </p:sp>
      <p:sp>
        <p:nvSpPr>
          <p:cNvPr id="37902" name="AutoShape 16"/>
          <p:cNvSpPr>
            <a:spLocks noChangeArrowheads="1"/>
          </p:cNvSpPr>
          <p:nvPr/>
        </p:nvSpPr>
        <p:spPr bwMode="auto">
          <a:xfrm>
            <a:off x="3886200" y="3733800"/>
            <a:ext cx="381000" cy="685800"/>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endParaRPr lang="zh-CN" altLang="en-US"/>
          </a:p>
        </p:txBody>
      </p:sp>
      <p:sp>
        <p:nvSpPr>
          <p:cNvPr id="37903" name="AutoShape 17"/>
          <p:cNvSpPr>
            <a:spLocks noChangeArrowheads="1"/>
          </p:cNvSpPr>
          <p:nvPr/>
        </p:nvSpPr>
        <p:spPr bwMode="auto">
          <a:xfrm>
            <a:off x="3733800" y="3810000"/>
            <a:ext cx="609600" cy="6858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有</a:t>
            </a:r>
          </a:p>
        </p:txBody>
      </p:sp>
      <p:sp>
        <p:nvSpPr>
          <p:cNvPr id="37904" name="Line 18"/>
          <p:cNvSpPr>
            <a:spLocks noChangeShapeType="1"/>
          </p:cNvSpPr>
          <p:nvPr/>
        </p:nvSpPr>
        <p:spPr bwMode="auto">
          <a:xfrm>
            <a:off x="4038600" y="3352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05" name="Line 19"/>
          <p:cNvSpPr>
            <a:spLocks noChangeShapeType="1"/>
          </p:cNvSpPr>
          <p:nvPr/>
        </p:nvSpPr>
        <p:spPr bwMode="auto">
          <a:xfrm>
            <a:off x="4038600" y="4495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06" name="Rectangle 20"/>
          <p:cNvSpPr>
            <a:spLocks noChangeArrowheads="1"/>
          </p:cNvSpPr>
          <p:nvPr/>
        </p:nvSpPr>
        <p:spPr bwMode="auto">
          <a:xfrm>
            <a:off x="4114800" y="34290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zh-CN" altLang="en-US" sz="1800">
                <a:latin typeface="Arial" charset="0"/>
              </a:rPr>
              <a:t>1</a:t>
            </a:r>
          </a:p>
        </p:txBody>
      </p:sp>
      <p:sp>
        <p:nvSpPr>
          <p:cNvPr id="37907" name="Rectangle 21"/>
          <p:cNvSpPr>
            <a:spLocks noChangeArrowheads="1"/>
          </p:cNvSpPr>
          <p:nvPr/>
        </p:nvSpPr>
        <p:spPr bwMode="auto">
          <a:xfrm>
            <a:off x="4114800" y="46482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en-US" altLang="zh-CN" sz="1800">
                <a:latin typeface="Arial" charset="0"/>
              </a:rPr>
              <a:t>n</a:t>
            </a:r>
          </a:p>
        </p:txBody>
      </p:sp>
      <p:sp>
        <p:nvSpPr>
          <p:cNvPr id="37908" name="Rectangle 22"/>
          <p:cNvSpPr>
            <a:spLocks noChangeArrowheads="1"/>
          </p:cNvSpPr>
          <p:nvPr/>
        </p:nvSpPr>
        <p:spPr bwMode="auto">
          <a:xfrm>
            <a:off x="6248400" y="2895600"/>
            <a:ext cx="1371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病区</a:t>
            </a:r>
          </a:p>
        </p:txBody>
      </p:sp>
      <p:sp>
        <p:nvSpPr>
          <p:cNvPr id="37909" name="Rectangle 23"/>
          <p:cNvSpPr>
            <a:spLocks noChangeArrowheads="1"/>
          </p:cNvSpPr>
          <p:nvPr/>
        </p:nvSpPr>
        <p:spPr bwMode="auto">
          <a:xfrm>
            <a:off x="6248400" y="4953000"/>
            <a:ext cx="1371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医生</a:t>
            </a:r>
          </a:p>
        </p:txBody>
      </p:sp>
      <p:sp>
        <p:nvSpPr>
          <p:cNvPr id="37910" name="AutoShape 24"/>
          <p:cNvSpPr>
            <a:spLocks noChangeArrowheads="1"/>
          </p:cNvSpPr>
          <p:nvPr/>
        </p:nvSpPr>
        <p:spPr bwMode="auto">
          <a:xfrm>
            <a:off x="6705600" y="3733800"/>
            <a:ext cx="381000" cy="685800"/>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endParaRPr lang="zh-CN" altLang="en-US"/>
          </a:p>
        </p:txBody>
      </p:sp>
      <p:sp>
        <p:nvSpPr>
          <p:cNvPr id="37911" name="AutoShape 25"/>
          <p:cNvSpPr>
            <a:spLocks noChangeArrowheads="1"/>
          </p:cNvSpPr>
          <p:nvPr/>
        </p:nvSpPr>
        <p:spPr bwMode="auto">
          <a:xfrm>
            <a:off x="6553200" y="3810000"/>
            <a:ext cx="609600" cy="6858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拥有</a:t>
            </a:r>
          </a:p>
        </p:txBody>
      </p:sp>
      <p:sp>
        <p:nvSpPr>
          <p:cNvPr id="37912" name="Line 26"/>
          <p:cNvSpPr>
            <a:spLocks noChangeShapeType="1"/>
          </p:cNvSpPr>
          <p:nvPr/>
        </p:nvSpPr>
        <p:spPr bwMode="auto">
          <a:xfrm>
            <a:off x="6858000" y="3352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13" name="Line 27"/>
          <p:cNvSpPr>
            <a:spLocks noChangeShapeType="1"/>
          </p:cNvSpPr>
          <p:nvPr/>
        </p:nvSpPr>
        <p:spPr bwMode="auto">
          <a:xfrm>
            <a:off x="6858000" y="4495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14" name="Rectangle 28"/>
          <p:cNvSpPr>
            <a:spLocks noChangeArrowheads="1"/>
          </p:cNvSpPr>
          <p:nvPr/>
        </p:nvSpPr>
        <p:spPr bwMode="auto">
          <a:xfrm>
            <a:off x="6934200" y="34290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zh-CN" altLang="en-US" sz="1800">
                <a:latin typeface="Arial" charset="0"/>
              </a:rPr>
              <a:t>1</a:t>
            </a:r>
          </a:p>
        </p:txBody>
      </p:sp>
      <p:sp>
        <p:nvSpPr>
          <p:cNvPr id="37915" name="Rectangle 29"/>
          <p:cNvSpPr>
            <a:spLocks noChangeArrowheads="1"/>
          </p:cNvSpPr>
          <p:nvPr/>
        </p:nvSpPr>
        <p:spPr bwMode="auto">
          <a:xfrm>
            <a:off x="6934200" y="464820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en-US" altLang="zh-CN" sz="1800">
                <a:latin typeface="Arial" charset="0"/>
              </a:rPr>
              <a:t>n</a:t>
            </a:r>
          </a:p>
        </p:txBody>
      </p:sp>
      <p:sp>
        <p:nvSpPr>
          <p:cNvPr id="37916" name="Oval 30"/>
          <p:cNvSpPr>
            <a:spLocks noChangeArrowheads="1"/>
          </p:cNvSpPr>
          <p:nvPr/>
        </p:nvSpPr>
        <p:spPr bwMode="auto">
          <a:xfrm>
            <a:off x="7391400" y="3581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7917" name="Oval 31"/>
          <p:cNvSpPr>
            <a:spLocks noChangeArrowheads="1"/>
          </p:cNvSpPr>
          <p:nvPr/>
        </p:nvSpPr>
        <p:spPr bwMode="auto">
          <a:xfrm>
            <a:off x="7467600" y="41910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7918" name="Line 32"/>
          <p:cNvSpPr>
            <a:spLocks noChangeShapeType="1"/>
          </p:cNvSpPr>
          <p:nvPr/>
        </p:nvSpPr>
        <p:spPr bwMode="auto">
          <a:xfrm flipH="1">
            <a:off x="7086600" y="3810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19" name="Line 33"/>
          <p:cNvSpPr>
            <a:spLocks noChangeShapeType="1"/>
          </p:cNvSpPr>
          <p:nvPr/>
        </p:nvSpPr>
        <p:spPr bwMode="auto">
          <a:xfrm flipH="1" flipV="1">
            <a:off x="7086600" y="4267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20" name="Oval 34"/>
          <p:cNvSpPr>
            <a:spLocks noChangeArrowheads="1"/>
          </p:cNvSpPr>
          <p:nvPr/>
        </p:nvSpPr>
        <p:spPr bwMode="auto">
          <a:xfrm>
            <a:off x="4572000" y="3581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7921" name="Oval 35"/>
          <p:cNvSpPr>
            <a:spLocks noChangeArrowheads="1"/>
          </p:cNvSpPr>
          <p:nvPr/>
        </p:nvSpPr>
        <p:spPr bwMode="auto">
          <a:xfrm>
            <a:off x="4648200" y="41910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7922" name="Line 36"/>
          <p:cNvSpPr>
            <a:spLocks noChangeShapeType="1"/>
          </p:cNvSpPr>
          <p:nvPr/>
        </p:nvSpPr>
        <p:spPr bwMode="auto">
          <a:xfrm flipH="1">
            <a:off x="4267200" y="3810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23" name="Line 37"/>
          <p:cNvSpPr>
            <a:spLocks noChangeShapeType="1"/>
          </p:cNvSpPr>
          <p:nvPr/>
        </p:nvSpPr>
        <p:spPr bwMode="auto">
          <a:xfrm flipH="1" flipV="1">
            <a:off x="4267200" y="4267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24" name="Oval 38"/>
          <p:cNvSpPr>
            <a:spLocks noChangeArrowheads="1"/>
          </p:cNvSpPr>
          <p:nvPr/>
        </p:nvSpPr>
        <p:spPr bwMode="auto">
          <a:xfrm>
            <a:off x="1981200" y="3581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7925" name="Oval 39"/>
          <p:cNvSpPr>
            <a:spLocks noChangeArrowheads="1"/>
          </p:cNvSpPr>
          <p:nvPr/>
        </p:nvSpPr>
        <p:spPr bwMode="auto">
          <a:xfrm>
            <a:off x="2057400" y="41910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7926" name="Line 40"/>
          <p:cNvSpPr>
            <a:spLocks noChangeShapeType="1"/>
          </p:cNvSpPr>
          <p:nvPr/>
        </p:nvSpPr>
        <p:spPr bwMode="auto">
          <a:xfrm flipH="1">
            <a:off x="1676400" y="3810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27" name="Line 41"/>
          <p:cNvSpPr>
            <a:spLocks noChangeShapeType="1"/>
          </p:cNvSpPr>
          <p:nvPr/>
        </p:nvSpPr>
        <p:spPr bwMode="auto">
          <a:xfrm flipH="1" flipV="1">
            <a:off x="1676400" y="4267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28" name="Oval 42"/>
          <p:cNvSpPr>
            <a:spLocks noChangeArrowheads="1"/>
          </p:cNvSpPr>
          <p:nvPr/>
        </p:nvSpPr>
        <p:spPr bwMode="auto">
          <a:xfrm>
            <a:off x="457200" y="2209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校名</a:t>
            </a:r>
          </a:p>
        </p:txBody>
      </p:sp>
      <p:sp>
        <p:nvSpPr>
          <p:cNvPr id="37929" name="Line 43"/>
          <p:cNvSpPr>
            <a:spLocks noChangeShapeType="1"/>
          </p:cNvSpPr>
          <p:nvPr/>
        </p:nvSpPr>
        <p:spPr bwMode="auto">
          <a:xfrm>
            <a:off x="838200" y="25908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30" name="Oval 44"/>
          <p:cNvSpPr>
            <a:spLocks noChangeArrowheads="1"/>
          </p:cNvSpPr>
          <p:nvPr/>
        </p:nvSpPr>
        <p:spPr bwMode="auto">
          <a:xfrm>
            <a:off x="1447800" y="2209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校址</a:t>
            </a:r>
          </a:p>
        </p:txBody>
      </p:sp>
      <p:sp>
        <p:nvSpPr>
          <p:cNvPr id="37931" name="Line 45"/>
          <p:cNvSpPr>
            <a:spLocks noChangeShapeType="1"/>
          </p:cNvSpPr>
          <p:nvPr/>
        </p:nvSpPr>
        <p:spPr bwMode="auto">
          <a:xfrm flipH="1">
            <a:off x="1676400" y="25908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32" name="Oval 46"/>
          <p:cNvSpPr>
            <a:spLocks noChangeArrowheads="1"/>
          </p:cNvSpPr>
          <p:nvPr/>
        </p:nvSpPr>
        <p:spPr bwMode="auto">
          <a:xfrm>
            <a:off x="3124200" y="2209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7933" name="Line 47"/>
          <p:cNvSpPr>
            <a:spLocks noChangeShapeType="1"/>
          </p:cNvSpPr>
          <p:nvPr/>
        </p:nvSpPr>
        <p:spPr bwMode="auto">
          <a:xfrm>
            <a:off x="3505200" y="25908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34" name="Oval 48"/>
          <p:cNvSpPr>
            <a:spLocks noChangeArrowheads="1"/>
          </p:cNvSpPr>
          <p:nvPr/>
        </p:nvSpPr>
        <p:spPr bwMode="auto">
          <a:xfrm>
            <a:off x="4114800" y="2209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7935" name="Line 49"/>
          <p:cNvSpPr>
            <a:spLocks noChangeShapeType="1"/>
          </p:cNvSpPr>
          <p:nvPr/>
        </p:nvSpPr>
        <p:spPr bwMode="auto">
          <a:xfrm flipH="1">
            <a:off x="4343400" y="25908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36" name="Oval 50"/>
          <p:cNvSpPr>
            <a:spLocks noChangeArrowheads="1"/>
          </p:cNvSpPr>
          <p:nvPr/>
        </p:nvSpPr>
        <p:spPr bwMode="auto">
          <a:xfrm>
            <a:off x="5943600" y="21336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7937" name="Line 51"/>
          <p:cNvSpPr>
            <a:spLocks noChangeShapeType="1"/>
          </p:cNvSpPr>
          <p:nvPr/>
        </p:nvSpPr>
        <p:spPr bwMode="auto">
          <a:xfrm>
            <a:off x="6324600" y="2514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38" name="Oval 52"/>
          <p:cNvSpPr>
            <a:spLocks noChangeArrowheads="1"/>
          </p:cNvSpPr>
          <p:nvPr/>
        </p:nvSpPr>
        <p:spPr bwMode="auto">
          <a:xfrm>
            <a:off x="6934200" y="21336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7939" name="Line 53"/>
          <p:cNvSpPr>
            <a:spLocks noChangeShapeType="1"/>
          </p:cNvSpPr>
          <p:nvPr/>
        </p:nvSpPr>
        <p:spPr bwMode="auto">
          <a:xfrm flipH="1">
            <a:off x="7162800" y="25146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40" name="Oval 54"/>
          <p:cNvSpPr>
            <a:spLocks noChangeArrowheads="1"/>
          </p:cNvSpPr>
          <p:nvPr/>
        </p:nvSpPr>
        <p:spPr bwMode="auto">
          <a:xfrm>
            <a:off x="457200" y="5867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班名</a:t>
            </a:r>
          </a:p>
        </p:txBody>
      </p:sp>
      <p:sp>
        <p:nvSpPr>
          <p:cNvPr id="37941" name="Line 55"/>
          <p:cNvSpPr>
            <a:spLocks noChangeShapeType="1"/>
          </p:cNvSpPr>
          <p:nvPr/>
        </p:nvSpPr>
        <p:spPr bwMode="auto">
          <a:xfrm flipV="1">
            <a:off x="914400" y="53340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42" name="Oval 56"/>
          <p:cNvSpPr>
            <a:spLocks noChangeArrowheads="1"/>
          </p:cNvSpPr>
          <p:nvPr/>
        </p:nvSpPr>
        <p:spPr bwMode="auto">
          <a:xfrm>
            <a:off x="1676400" y="5867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人数</a:t>
            </a:r>
          </a:p>
        </p:txBody>
      </p:sp>
      <p:sp>
        <p:nvSpPr>
          <p:cNvPr id="37943" name="Line 57"/>
          <p:cNvSpPr>
            <a:spLocks noChangeShapeType="1"/>
          </p:cNvSpPr>
          <p:nvPr/>
        </p:nvSpPr>
        <p:spPr bwMode="auto">
          <a:xfrm>
            <a:off x="1676400" y="53340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44" name="Oval 58"/>
          <p:cNvSpPr>
            <a:spLocks noChangeArrowheads="1"/>
          </p:cNvSpPr>
          <p:nvPr/>
        </p:nvSpPr>
        <p:spPr bwMode="auto">
          <a:xfrm>
            <a:off x="2971800" y="5867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7945" name="Line 59"/>
          <p:cNvSpPr>
            <a:spLocks noChangeShapeType="1"/>
          </p:cNvSpPr>
          <p:nvPr/>
        </p:nvSpPr>
        <p:spPr bwMode="auto">
          <a:xfrm flipV="1">
            <a:off x="3429000" y="53340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46" name="Oval 60"/>
          <p:cNvSpPr>
            <a:spLocks noChangeArrowheads="1"/>
          </p:cNvSpPr>
          <p:nvPr/>
        </p:nvSpPr>
        <p:spPr bwMode="auto">
          <a:xfrm>
            <a:off x="4191000" y="5867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7947" name="Line 61"/>
          <p:cNvSpPr>
            <a:spLocks noChangeShapeType="1"/>
          </p:cNvSpPr>
          <p:nvPr/>
        </p:nvSpPr>
        <p:spPr bwMode="auto">
          <a:xfrm>
            <a:off x="4191000" y="53340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48" name="Oval 62"/>
          <p:cNvSpPr>
            <a:spLocks noChangeArrowheads="1"/>
          </p:cNvSpPr>
          <p:nvPr/>
        </p:nvSpPr>
        <p:spPr bwMode="auto">
          <a:xfrm>
            <a:off x="5791200" y="59436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7949" name="Line 63"/>
          <p:cNvSpPr>
            <a:spLocks noChangeShapeType="1"/>
          </p:cNvSpPr>
          <p:nvPr/>
        </p:nvSpPr>
        <p:spPr bwMode="auto">
          <a:xfrm flipV="1">
            <a:off x="6248400" y="54102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7950" name="Oval 64"/>
          <p:cNvSpPr>
            <a:spLocks noChangeArrowheads="1"/>
          </p:cNvSpPr>
          <p:nvPr/>
        </p:nvSpPr>
        <p:spPr bwMode="auto">
          <a:xfrm>
            <a:off x="7010400" y="59436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7951" name="Line 65"/>
          <p:cNvSpPr>
            <a:spLocks noChangeShapeType="1"/>
          </p:cNvSpPr>
          <p:nvPr/>
        </p:nvSpPr>
        <p:spPr bwMode="auto">
          <a:xfrm>
            <a:off x="7010400" y="54102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subTitle" idx="4294967295"/>
          </p:nvPr>
        </p:nvSpPr>
        <p:spPr bwMode="auto">
          <a:xfrm>
            <a:off x="49213" y="44450"/>
            <a:ext cx="8915400" cy="5991225"/>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solidFill>
                  <a:srgbClr val="FF3300"/>
                </a:solidFill>
                <a:latin typeface="华文中宋" pitchFamily="2" charset="-122"/>
                <a:ea typeface="华文中宋" pitchFamily="2" charset="-122"/>
              </a:rPr>
              <a:t>多对多联系（</a:t>
            </a:r>
            <a:r>
              <a:rPr lang="en-US" altLang="zh-CN" b="0">
                <a:solidFill>
                  <a:srgbClr val="FF3300"/>
                </a:solidFill>
                <a:latin typeface="华文中宋" pitchFamily="2" charset="-122"/>
                <a:ea typeface="华文中宋" pitchFamily="2" charset="-122"/>
              </a:rPr>
              <a:t>M∶N）</a:t>
            </a:r>
          </a:p>
          <a:p>
            <a:pPr marL="287338" indent="-6350" eaLnBrk="1" hangingPunct="1">
              <a:buFontTx/>
              <a:buNone/>
            </a:pPr>
            <a:r>
              <a:rPr lang="zh-CN" altLang="en-US" sz="1400" b="0">
                <a:latin typeface="华文中宋" pitchFamily="2" charset="-122"/>
                <a:ea typeface="华文中宋" pitchFamily="2" charset="-122"/>
              </a:rPr>
              <a:t> </a:t>
            </a:r>
            <a:r>
              <a:rPr lang="zh-CN" altLang="en-US" sz="2400" b="0">
                <a:latin typeface="华文中宋" pitchFamily="2" charset="-122"/>
                <a:ea typeface="华文中宋" pitchFamily="2" charset="-122"/>
              </a:rPr>
              <a:t>如果</a:t>
            </a:r>
            <a:r>
              <a:rPr lang="en-US" altLang="zh-CN" sz="2400" b="0">
                <a:latin typeface="华文中宋" pitchFamily="2" charset="-122"/>
                <a:ea typeface="华文中宋" pitchFamily="2" charset="-122"/>
              </a:rPr>
              <a:t>A</a:t>
            </a:r>
            <a:r>
              <a:rPr lang="zh-CN" altLang="en-US" sz="2400" b="0">
                <a:latin typeface="华文中宋" pitchFamily="2" charset="-122"/>
                <a:ea typeface="华文中宋" pitchFamily="2" charset="-122"/>
              </a:rPr>
              <a:t>中有实体对应</a:t>
            </a:r>
            <a:r>
              <a:rPr lang="en-US" altLang="zh-CN" sz="2400" b="0">
                <a:latin typeface="华文中宋" pitchFamily="2" charset="-122"/>
                <a:ea typeface="华文中宋" pitchFamily="2" charset="-122"/>
              </a:rPr>
              <a:t>B</a:t>
            </a:r>
            <a:r>
              <a:rPr lang="zh-CN" altLang="en-US" sz="2400" b="0">
                <a:latin typeface="华文中宋" pitchFamily="2" charset="-122"/>
                <a:ea typeface="华文中宋" pitchFamily="2" charset="-122"/>
              </a:rPr>
              <a:t>中一个以上实体；</a:t>
            </a:r>
            <a:r>
              <a:rPr lang="en-US" altLang="zh-CN" sz="2400" b="0">
                <a:latin typeface="华文中宋" pitchFamily="2" charset="-122"/>
                <a:ea typeface="华文中宋" pitchFamily="2" charset="-122"/>
              </a:rPr>
              <a:t>B</a:t>
            </a:r>
            <a:r>
              <a:rPr lang="zh-CN" altLang="en-US" sz="2400" b="0">
                <a:latin typeface="华文中宋" pitchFamily="2" charset="-122"/>
                <a:ea typeface="华文中宋" pitchFamily="2" charset="-122"/>
              </a:rPr>
              <a:t>中也有实体对应</a:t>
            </a:r>
            <a:r>
              <a:rPr lang="en-US" altLang="zh-CN" sz="2400" b="0">
                <a:latin typeface="华文中宋" pitchFamily="2" charset="-122"/>
                <a:ea typeface="华文中宋" pitchFamily="2" charset="-122"/>
              </a:rPr>
              <a:t>A</a:t>
            </a:r>
            <a:r>
              <a:rPr lang="zh-CN" altLang="en-US" sz="2400" b="0">
                <a:latin typeface="华文中宋" pitchFamily="2" charset="-122"/>
                <a:ea typeface="华文中宋" pitchFamily="2" charset="-122"/>
              </a:rPr>
              <a:t>中一个以上实体，则称</a:t>
            </a:r>
            <a:r>
              <a:rPr lang="en-US" altLang="zh-CN" sz="2400" b="0">
                <a:latin typeface="华文中宋" pitchFamily="2" charset="-122"/>
                <a:ea typeface="华文中宋" pitchFamily="2" charset="-122"/>
              </a:rPr>
              <a:t>A</a:t>
            </a:r>
            <a:r>
              <a:rPr lang="zh-CN" altLang="en-US" sz="2400" b="0">
                <a:latin typeface="华文中宋" pitchFamily="2" charset="-122"/>
                <a:ea typeface="华文中宋" pitchFamily="2" charset="-122"/>
              </a:rPr>
              <a:t>与</a:t>
            </a:r>
            <a:r>
              <a:rPr lang="en-US" altLang="zh-CN" sz="2400" b="0">
                <a:latin typeface="华文中宋" pitchFamily="2" charset="-122"/>
                <a:ea typeface="华文中宋" pitchFamily="2" charset="-122"/>
              </a:rPr>
              <a:t>B</a:t>
            </a:r>
            <a:r>
              <a:rPr lang="zh-CN" altLang="en-US" sz="2400" b="0">
                <a:latin typeface="华文中宋" pitchFamily="2" charset="-122"/>
                <a:ea typeface="华文中宋" pitchFamily="2" charset="-122"/>
              </a:rPr>
              <a:t>为多对多的，记作</a:t>
            </a:r>
            <a:r>
              <a:rPr lang="en-US" altLang="zh-CN" sz="2400" b="0">
                <a:latin typeface="华文中宋" pitchFamily="2" charset="-122"/>
                <a:ea typeface="华文中宋" pitchFamily="2" charset="-122"/>
              </a:rPr>
              <a:t>m:n。</a:t>
            </a:r>
            <a:r>
              <a:rPr lang="zh-CN" altLang="en-US" sz="2400" b="0">
                <a:latin typeface="华文中宋" pitchFamily="2" charset="-122"/>
                <a:ea typeface="华文中宋" pitchFamily="2" charset="-122"/>
              </a:rPr>
              <a:t>比如：</a:t>
            </a:r>
            <a:r>
              <a:rPr lang="zh-CN" altLang="en-US" sz="2400">
                <a:latin typeface="宋体" pitchFamily="2" charset="-122"/>
              </a:rPr>
              <a:t> </a:t>
            </a:r>
            <a:br>
              <a:rPr lang="zh-CN" altLang="en-US" sz="2400">
                <a:latin typeface="宋体" pitchFamily="2" charset="-122"/>
              </a:rPr>
            </a:br>
            <a:endParaRPr lang="zh-CN" altLang="en-US" sz="2400">
              <a:latin typeface="宋体" pitchFamily="2" charset="-122"/>
            </a:endParaRPr>
          </a:p>
        </p:txBody>
      </p:sp>
      <p:grpSp>
        <p:nvGrpSpPr>
          <p:cNvPr id="38915" name="Group 63"/>
          <p:cNvGrpSpPr>
            <a:grpSpLocks/>
          </p:cNvGrpSpPr>
          <p:nvPr/>
        </p:nvGrpSpPr>
        <p:grpSpPr bwMode="auto">
          <a:xfrm>
            <a:off x="457200" y="1557338"/>
            <a:ext cx="8229600" cy="4191000"/>
            <a:chOff x="288" y="1026"/>
            <a:chExt cx="5184" cy="2640"/>
          </a:xfrm>
        </p:grpSpPr>
        <p:sp>
          <p:nvSpPr>
            <p:cNvPr id="38917" name="Rectangle 3"/>
            <p:cNvSpPr>
              <a:spLocks noChangeArrowheads="1"/>
            </p:cNvSpPr>
            <p:nvPr/>
          </p:nvSpPr>
          <p:spPr bwMode="auto">
            <a:xfrm>
              <a:off x="624" y="1554"/>
              <a:ext cx="57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学生</a:t>
              </a:r>
            </a:p>
          </p:txBody>
        </p:sp>
        <p:sp>
          <p:nvSpPr>
            <p:cNvPr id="38918" name="Rectangle 4"/>
            <p:cNvSpPr>
              <a:spLocks noChangeArrowheads="1"/>
            </p:cNvSpPr>
            <p:nvPr/>
          </p:nvSpPr>
          <p:spPr bwMode="auto">
            <a:xfrm>
              <a:off x="624" y="2802"/>
              <a:ext cx="57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课程</a:t>
              </a:r>
            </a:p>
          </p:txBody>
        </p:sp>
        <p:sp>
          <p:nvSpPr>
            <p:cNvPr id="38919" name="AutoShape 5"/>
            <p:cNvSpPr>
              <a:spLocks noChangeArrowheads="1"/>
            </p:cNvSpPr>
            <p:nvPr/>
          </p:nvSpPr>
          <p:spPr bwMode="auto">
            <a:xfrm>
              <a:off x="816" y="2034"/>
              <a:ext cx="240" cy="432"/>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endParaRPr lang="zh-CN" altLang="en-US"/>
            </a:p>
          </p:txBody>
        </p:sp>
        <p:sp>
          <p:nvSpPr>
            <p:cNvPr id="38920" name="AutoShape 6"/>
            <p:cNvSpPr>
              <a:spLocks noChangeArrowheads="1"/>
            </p:cNvSpPr>
            <p:nvPr/>
          </p:nvSpPr>
          <p:spPr bwMode="auto">
            <a:xfrm>
              <a:off x="720" y="2082"/>
              <a:ext cx="384" cy="432"/>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选课</a:t>
              </a:r>
            </a:p>
          </p:txBody>
        </p:sp>
        <p:sp>
          <p:nvSpPr>
            <p:cNvPr id="38921" name="Line 7"/>
            <p:cNvSpPr>
              <a:spLocks noChangeShapeType="1"/>
            </p:cNvSpPr>
            <p:nvPr/>
          </p:nvSpPr>
          <p:spPr bwMode="auto">
            <a:xfrm>
              <a:off x="912" y="179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22" name="Line 8"/>
            <p:cNvSpPr>
              <a:spLocks noChangeShapeType="1"/>
            </p:cNvSpPr>
            <p:nvPr/>
          </p:nvSpPr>
          <p:spPr bwMode="auto">
            <a:xfrm>
              <a:off x="912" y="251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23" name="Rectangle 9"/>
            <p:cNvSpPr>
              <a:spLocks noChangeArrowheads="1"/>
            </p:cNvSpPr>
            <p:nvPr/>
          </p:nvSpPr>
          <p:spPr bwMode="auto">
            <a:xfrm>
              <a:off x="960" y="1842"/>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en-US" altLang="zh-CN" sz="1800">
                  <a:latin typeface="Arial" charset="0"/>
                </a:rPr>
                <a:t>m</a:t>
              </a:r>
            </a:p>
          </p:txBody>
        </p:sp>
        <p:sp>
          <p:nvSpPr>
            <p:cNvPr id="38924" name="Rectangle 10"/>
            <p:cNvSpPr>
              <a:spLocks noChangeArrowheads="1"/>
            </p:cNvSpPr>
            <p:nvPr/>
          </p:nvSpPr>
          <p:spPr bwMode="auto">
            <a:xfrm>
              <a:off x="960" y="2610"/>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en-US" altLang="zh-CN" sz="1800">
                  <a:latin typeface="Arial" charset="0"/>
                </a:rPr>
                <a:t>n</a:t>
              </a:r>
            </a:p>
          </p:txBody>
        </p:sp>
        <p:sp>
          <p:nvSpPr>
            <p:cNvPr id="38925" name="Rectangle 11"/>
            <p:cNvSpPr>
              <a:spLocks noChangeArrowheads="1"/>
            </p:cNvSpPr>
            <p:nvPr/>
          </p:nvSpPr>
          <p:spPr bwMode="auto">
            <a:xfrm>
              <a:off x="2256" y="1554"/>
              <a:ext cx="57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项目</a:t>
              </a:r>
            </a:p>
          </p:txBody>
        </p:sp>
        <p:sp>
          <p:nvSpPr>
            <p:cNvPr id="38926" name="Rectangle 12"/>
            <p:cNvSpPr>
              <a:spLocks noChangeArrowheads="1"/>
            </p:cNvSpPr>
            <p:nvPr/>
          </p:nvSpPr>
          <p:spPr bwMode="auto">
            <a:xfrm>
              <a:off x="2256" y="2802"/>
              <a:ext cx="576"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职工</a:t>
              </a:r>
            </a:p>
          </p:txBody>
        </p:sp>
        <p:sp>
          <p:nvSpPr>
            <p:cNvPr id="38927" name="AutoShape 13"/>
            <p:cNvSpPr>
              <a:spLocks noChangeArrowheads="1"/>
            </p:cNvSpPr>
            <p:nvPr/>
          </p:nvSpPr>
          <p:spPr bwMode="auto">
            <a:xfrm>
              <a:off x="2448" y="2034"/>
              <a:ext cx="240" cy="432"/>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endParaRPr lang="zh-CN" altLang="en-US"/>
            </a:p>
          </p:txBody>
        </p:sp>
        <p:sp>
          <p:nvSpPr>
            <p:cNvPr id="38928" name="AutoShape 14"/>
            <p:cNvSpPr>
              <a:spLocks noChangeArrowheads="1"/>
            </p:cNvSpPr>
            <p:nvPr/>
          </p:nvSpPr>
          <p:spPr bwMode="auto">
            <a:xfrm>
              <a:off x="2352" y="2082"/>
              <a:ext cx="384" cy="432"/>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参加</a:t>
              </a:r>
            </a:p>
          </p:txBody>
        </p:sp>
        <p:sp>
          <p:nvSpPr>
            <p:cNvPr id="38929" name="Line 15"/>
            <p:cNvSpPr>
              <a:spLocks noChangeShapeType="1"/>
            </p:cNvSpPr>
            <p:nvPr/>
          </p:nvSpPr>
          <p:spPr bwMode="auto">
            <a:xfrm>
              <a:off x="2544" y="179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30" name="Line 16"/>
            <p:cNvSpPr>
              <a:spLocks noChangeShapeType="1"/>
            </p:cNvSpPr>
            <p:nvPr/>
          </p:nvSpPr>
          <p:spPr bwMode="auto">
            <a:xfrm>
              <a:off x="2544" y="251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31" name="Rectangle 17"/>
            <p:cNvSpPr>
              <a:spLocks noChangeArrowheads="1"/>
            </p:cNvSpPr>
            <p:nvPr/>
          </p:nvSpPr>
          <p:spPr bwMode="auto">
            <a:xfrm>
              <a:off x="2592" y="1842"/>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en-US" altLang="zh-CN" sz="1800">
                  <a:latin typeface="Arial" charset="0"/>
                </a:rPr>
                <a:t>m</a:t>
              </a:r>
            </a:p>
          </p:txBody>
        </p:sp>
        <p:sp>
          <p:nvSpPr>
            <p:cNvPr id="38932" name="Rectangle 18"/>
            <p:cNvSpPr>
              <a:spLocks noChangeArrowheads="1"/>
            </p:cNvSpPr>
            <p:nvPr/>
          </p:nvSpPr>
          <p:spPr bwMode="auto">
            <a:xfrm>
              <a:off x="2592" y="2610"/>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en-US" altLang="zh-CN" sz="1800">
                  <a:latin typeface="Arial" charset="0"/>
                </a:rPr>
                <a:t>n</a:t>
              </a:r>
            </a:p>
          </p:txBody>
        </p:sp>
        <p:sp>
          <p:nvSpPr>
            <p:cNvPr id="38933" name="Rectangle 19"/>
            <p:cNvSpPr>
              <a:spLocks noChangeArrowheads="1"/>
            </p:cNvSpPr>
            <p:nvPr/>
          </p:nvSpPr>
          <p:spPr bwMode="auto">
            <a:xfrm>
              <a:off x="3888" y="1506"/>
              <a:ext cx="86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医生</a:t>
              </a:r>
            </a:p>
          </p:txBody>
        </p:sp>
        <p:sp>
          <p:nvSpPr>
            <p:cNvPr id="38934" name="Rectangle 20"/>
            <p:cNvSpPr>
              <a:spLocks noChangeArrowheads="1"/>
            </p:cNvSpPr>
            <p:nvPr/>
          </p:nvSpPr>
          <p:spPr bwMode="auto">
            <a:xfrm>
              <a:off x="3888" y="2802"/>
              <a:ext cx="86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a:latin typeface="Arial" charset="0"/>
                </a:rPr>
                <a:t>病人</a:t>
              </a:r>
            </a:p>
          </p:txBody>
        </p:sp>
        <p:sp>
          <p:nvSpPr>
            <p:cNvPr id="38935" name="AutoShape 21"/>
            <p:cNvSpPr>
              <a:spLocks noChangeArrowheads="1"/>
            </p:cNvSpPr>
            <p:nvPr/>
          </p:nvSpPr>
          <p:spPr bwMode="auto">
            <a:xfrm>
              <a:off x="4176" y="2034"/>
              <a:ext cx="240" cy="432"/>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endParaRPr lang="zh-CN" altLang="en-US"/>
            </a:p>
          </p:txBody>
        </p:sp>
        <p:sp>
          <p:nvSpPr>
            <p:cNvPr id="38936" name="AutoShape 22"/>
            <p:cNvSpPr>
              <a:spLocks noChangeArrowheads="1"/>
            </p:cNvSpPr>
            <p:nvPr/>
          </p:nvSpPr>
          <p:spPr bwMode="auto">
            <a:xfrm>
              <a:off x="4080" y="2082"/>
              <a:ext cx="384" cy="432"/>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诊治</a:t>
              </a:r>
            </a:p>
          </p:txBody>
        </p:sp>
        <p:sp>
          <p:nvSpPr>
            <p:cNvPr id="38937" name="Line 23"/>
            <p:cNvSpPr>
              <a:spLocks noChangeShapeType="1"/>
            </p:cNvSpPr>
            <p:nvPr/>
          </p:nvSpPr>
          <p:spPr bwMode="auto">
            <a:xfrm>
              <a:off x="4272" y="179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38" name="Line 24"/>
            <p:cNvSpPr>
              <a:spLocks noChangeShapeType="1"/>
            </p:cNvSpPr>
            <p:nvPr/>
          </p:nvSpPr>
          <p:spPr bwMode="auto">
            <a:xfrm>
              <a:off x="4272" y="251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39" name="Rectangle 25"/>
            <p:cNvSpPr>
              <a:spLocks noChangeArrowheads="1"/>
            </p:cNvSpPr>
            <p:nvPr/>
          </p:nvSpPr>
          <p:spPr bwMode="auto">
            <a:xfrm>
              <a:off x="4320" y="1842"/>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en-US" altLang="zh-CN" sz="1800">
                  <a:latin typeface="Arial" charset="0"/>
                </a:rPr>
                <a:t>m</a:t>
              </a:r>
            </a:p>
          </p:txBody>
        </p:sp>
        <p:sp>
          <p:nvSpPr>
            <p:cNvPr id="38940" name="Rectangle 26"/>
            <p:cNvSpPr>
              <a:spLocks noChangeArrowheads="1"/>
            </p:cNvSpPr>
            <p:nvPr/>
          </p:nvSpPr>
          <p:spPr bwMode="auto">
            <a:xfrm>
              <a:off x="4320" y="2610"/>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lstStyle/>
            <a:p>
              <a:pPr algn="ctr"/>
              <a:r>
                <a:rPr kumimoji="1" lang="en-US" altLang="zh-CN" sz="1800">
                  <a:latin typeface="Arial" charset="0"/>
                </a:rPr>
                <a:t>n</a:t>
              </a:r>
            </a:p>
          </p:txBody>
        </p:sp>
        <p:sp>
          <p:nvSpPr>
            <p:cNvPr id="38941" name="Oval 27"/>
            <p:cNvSpPr>
              <a:spLocks noChangeArrowheads="1"/>
            </p:cNvSpPr>
            <p:nvPr/>
          </p:nvSpPr>
          <p:spPr bwMode="auto">
            <a:xfrm>
              <a:off x="1344" y="2274"/>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成绩</a:t>
              </a:r>
            </a:p>
          </p:txBody>
        </p:sp>
        <p:sp>
          <p:nvSpPr>
            <p:cNvPr id="38942" name="Line 28"/>
            <p:cNvSpPr>
              <a:spLocks noChangeShapeType="1"/>
            </p:cNvSpPr>
            <p:nvPr/>
          </p:nvSpPr>
          <p:spPr bwMode="auto">
            <a:xfrm flipH="1" flipV="1">
              <a:off x="1104" y="2322"/>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43" name="Oval 29"/>
            <p:cNvSpPr>
              <a:spLocks noChangeArrowheads="1"/>
            </p:cNvSpPr>
            <p:nvPr/>
          </p:nvSpPr>
          <p:spPr bwMode="auto">
            <a:xfrm>
              <a:off x="2880" y="1938"/>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8944" name="Oval 30"/>
            <p:cNvSpPr>
              <a:spLocks noChangeArrowheads="1"/>
            </p:cNvSpPr>
            <p:nvPr/>
          </p:nvSpPr>
          <p:spPr bwMode="auto">
            <a:xfrm>
              <a:off x="2928" y="2322"/>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8945" name="Line 31"/>
            <p:cNvSpPr>
              <a:spLocks noChangeShapeType="1"/>
            </p:cNvSpPr>
            <p:nvPr/>
          </p:nvSpPr>
          <p:spPr bwMode="auto">
            <a:xfrm flipH="1">
              <a:off x="2688" y="2082"/>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46" name="Line 32"/>
            <p:cNvSpPr>
              <a:spLocks noChangeShapeType="1"/>
            </p:cNvSpPr>
            <p:nvPr/>
          </p:nvSpPr>
          <p:spPr bwMode="auto">
            <a:xfrm flipH="1" flipV="1">
              <a:off x="2688" y="2370"/>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47" name="Oval 33"/>
            <p:cNvSpPr>
              <a:spLocks noChangeArrowheads="1"/>
            </p:cNvSpPr>
            <p:nvPr/>
          </p:nvSpPr>
          <p:spPr bwMode="auto">
            <a:xfrm>
              <a:off x="4848" y="2130"/>
              <a:ext cx="62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记录</a:t>
              </a:r>
            </a:p>
          </p:txBody>
        </p:sp>
        <p:sp>
          <p:nvSpPr>
            <p:cNvPr id="38948" name="Line 34"/>
            <p:cNvSpPr>
              <a:spLocks noChangeShapeType="1"/>
            </p:cNvSpPr>
            <p:nvPr/>
          </p:nvSpPr>
          <p:spPr bwMode="auto">
            <a:xfrm flipH="1">
              <a:off x="4464" y="232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49" name="Oval 35"/>
            <p:cNvSpPr>
              <a:spLocks noChangeArrowheads="1"/>
            </p:cNvSpPr>
            <p:nvPr/>
          </p:nvSpPr>
          <p:spPr bwMode="auto">
            <a:xfrm>
              <a:off x="288" y="1074"/>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学号</a:t>
              </a:r>
            </a:p>
          </p:txBody>
        </p:sp>
        <p:sp>
          <p:nvSpPr>
            <p:cNvPr id="38950" name="Line 36"/>
            <p:cNvSpPr>
              <a:spLocks noChangeShapeType="1"/>
            </p:cNvSpPr>
            <p:nvPr/>
          </p:nvSpPr>
          <p:spPr bwMode="auto">
            <a:xfrm>
              <a:off x="528" y="131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51" name="Oval 37"/>
            <p:cNvSpPr>
              <a:spLocks noChangeArrowheads="1"/>
            </p:cNvSpPr>
            <p:nvPr/>
          </p:nvSpPr>
          <p:spPr bwMode="auto">
            <a:xfrm>
              <a:off x="912" y="1074"/>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姓名</a:t>
              </a:r>
            </a:p>
          </p:txBody>
        </p:sp>
        <p:sp>
          <p:nvSpPr>
            <p:cNvPr id="38952" name="Line 38"/>
            <p:cNvSpPr>
              <a:spLocks noChangeShapeType="1"/>
            </p:cNvSpPr>
            <p:nvPr/>
          </p:nvSpPr>
          <p:spPr bwMode="auto">
            <a:xfrm flipH="1">
              <a:off x="1056" y="131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53" name="Oval 39"/>
            <p:cNvSpPr>
              <a:spLocks noChangeArrowheads="1"/>
            </p:cNvSpPr>
            <p:nvPr/>
          </p:nvSpPr>
          <p:spPr bwMode="auto">
            <a:xfrm>
              <a:off x="1968" y="1074"/>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8954" name="Line 40"/>
            <p:cNvSpPr>
              <a:spLocks noChangeShapeType="1"/>
            </p:cNvSpPr>
            <p:nvPr/>
          </p:nvSpPr>
          <p:spPr bwMode="auto">
            <a:xfrm>
              <a:off x="2208" y="131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55" name="Oval 41"/>
            <p:cNvSpPr>
              <a:spLocks noChangeArrowheads="1"/>
            </p:cNvSpPr>
            <p:nvPr/>
          </p:nvSpPr>
          <p:spPr bwMode="auto">
            <a:xfrm>
              <a:off x="2592" y="1074"/>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8956" name="Line 42"/>
            <p:cNvSpPr>
              <a:spLocks noChangeShapeType="1"/>
            </p:cNvSpPr>
            <p:nvPr/>
          </p:nvSpPr>
          <p:spPr bwMode="auto">
            <a:xfrm flipH="1">
              <a:off x="2736" y="131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57" name="Oval 43"/>
            <p:cNvSpPr>
              <a:spLocks noChangeArrowheads="1"/>
            </p:cNvSpPr>
            <p:nvPr/>
          </p:nvSpPr>
          <p:spPr bwMode="auto">
            <a:xfrm>
              <a:off x="3744" y="1026"/>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8958" name="Line 44"/>
            <p:cNvSpPr>
              <a:spLocks noChangeShapeType="1"/>
            </p:cNvSpPr>
            <p:nvPr/>
          </p:nvSpPr>
          <p:spPr bwMode="auto">
            <a:xfrm>
              <a:off x="3984" y="126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59" name="Oval 45"/>
            <p:cNvSpPr>
              <a:spLocks noChangeArrowheads="1"/>
            </p:cNvSpPr>
            <p:nvPr/>
          </p:nvSpPr>
          <p:spPr bwMode="auto">
            <a:xfrm>
              <a:off x="4368" y="1026"/>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8960" name="Line 46"/>
            <p:cNvSpPr>
              <a:spLocks noChangeShapeType="1"/>
            </p:cNvSpPr>
            <p:nvPr/>
          </p:nvSpPr>
          <p:spPr bwMode="auto">
            <a:xfrm flipH="1">
              <a:off x="4512" y="126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61" name="Oval 47"/>
            <p:cNvSpPr>
              <a:spLocks noChangeArrowheads="1"/>
            </p:cNvSpPr>
            <p:nvPr/>
          </p:nvSpPr>
          <p:spPr bwMode="auto">
            <a:xfrm>
              <a:off x="288" y="337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课程号</a:t>
              </a:r>
            </a:p>
          </p:txBody>
        </p:sp>
        <p:sp>
          <p:nvSpPr>
            <p:cNvPr id="38962" name="Line 48"/>
            <p:cNvSpPr>
              <a:spLocks noChangeShapeType="1"/>
            </p:cNvSpPr>
            <p:nvPr/>
          </p:nvSpPr>
          <p:spPr bwMode="auto">
            <a:xfrm flipV="1">
              <a:off x="576" y="304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63" name="Oval 49"/>
            <p:cNvSpPr>
              <a:spLocks noChangeArrowheads="1"/>
            </p:cNvSpPr>
            <p:nvPr/>
          </p:nvSpPr>
          <p:spPr bwMode="auto">
            <a:xfrm>
              <a:off x="1008" y="3378"/>
              <a:ext cx="52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课程名</a:t>
              </a:r>
            </a:p>
          </p:txBody>
        </p:sp>
        <p:sp>
          <p:nvSpPr>
            <p:cNvPr id="38964" name="Line 50"/>
            <p:cNvSpPr>
              <a:spLocks noChangeShapeType="1"/>
            </p:cNvSpPr>
            <p:nvPr/>
          </p:nvSpPr>
          <p:spPr bwMode="auto">
            <a:xfrm>
              <a:off x="1056" y="3042"/>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65" name="Oval 51"/>
            <p:cNvSpPr>
              <a:spLocks noChangeArrowheads="1"/>
            </p:cNvSpPr>
            <p:nvPr/>
          </p:nvSpPr>
          <p:spPr bwMode="auto">
            <a:xfrm>
              <a:off x="1872" y="3378"/>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8966" name="Line 52"/>
            <p:cNvSpPr>
              <a:spLocks noChangeShapeType="1"/>
            </p:cNvSpPr>
            <p:nvPr/>
          </p:nvSpPr>
          <p:spPr bwMode="auto">
            <a:xfrm flipV="1">
              <a:off x="2160" y="304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67" name="Oval 53"/>
            <p:cNvSpPr>
              <a:spLocks noChangeArrowheads="1"/>
            </p:cNvSpPr>
            <p:nvPr/>
          </p:nvSpPr>
          <p:spPr bwMode="auto">
            <a:xfrm>
              <a:off x="2640" y="3378"/>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8968" name="Line 54"/>
            <p:cNvSpPr>
              <a:spLocks noChangeShapeType="1"/>
            </p:cNvSpPr>
            <p:nvPr/>
          </p:nvSpPr>
          <p:spPr bwMode="auto">
            <a:xfrm>
              <a:off x="2640" y="3042"/>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69" name="Oval 55"/>
            <p:cNvSpPr>
              <a:spLocks noChangeArrowheads="1"/>
            </p:cNvSpPr>
            <p:nvPr/>
          </p:nvSpPr>
          <p:spPr bwMode="auto">
            <a:xfrm>
              <a:off x="3648" y="3426"/>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属性1</a:t>
              </a:r>
            </a:p>
          </p:txBody>
        </p:sp>
        <p:sp>
          <p:nvSpPr>
            <p:cNvPr id="38970" name="Line 56"/>
            <p:cNvSpPr>
              <a:spLocks noChangeShapeType="1"/>
            </p:cNvSpPr>
            <p:nvPr/>
          </p:nvSpPr>
          <p:spPr bwMode="auto">
            <a:xfrm flipV="1">
              <a:off x="3936" y="3090"/>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sp>
          <p:nvSpPr>
            <p:cNvPr id="38971" name="Oval 57"/>
            <p:cNvSpPr>
              <a:spLocks noChangeArrowheads="1"/>
            </p:cNvSpPr>
            <p:nvPr/>
          </p:nvSpPr>
          <p:spPr bwMode="auto">
            <a:xfrm>
              <a:off x="4416" y="3426"/>
              <a:ext cx="48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6" rIns="91431" bIns="45716" anchor="ctr"/>
            <a:lstStyle/>
            <a:p>
              <a:pPr algn="ctr"/>
              <a:r>
                <a:rPr kumimoji="1" lang="zh-CN" altLang="en-US" sz="2000">
                  <a:latin typeface="Arial" charset="0"/>
                </a:rPr>
                <a:t>属性</a:t>
              </a:r>
              <a:r>
                <a:rPr kumimoji="1" lang="en-US" altLang="zh-CN" sz="2000">
                  <a:latin typeface="Arial" charset="0"/>
                </a:rPr>
                <a:t>n</a:t>
              </a:r>
            </a:p>
          </p:txBody>
        </p:sp>
        <p:sp>
          <p:nvSpPr>
            <p:cNvPr id="38972" name="Line 58"/>
            <p:cNvSpPr>
              <a:spLocks noChangeShapeType="1"/>
            </p:cNvSpPr>
            <p:nvPr/>
          </p:nvSpPr>
          <p:spPr bwMode="auto">
            <a:xfrm>
              <a:off x="4416" y="309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1" tIns="45716" rIns="91431" bIns="45716" anchor="ctr"/>
            <a:lstStyle/>
            <a:p>
              <a:endParaRPr lang="zh-CN" altLang="en-US"/>
            </a:p>
          </p:txBody>
        </p:sp>
      </p:grpSp>
      <p:sp>
        <p:nvSpPr>
          <p:cNvPr id="38916" name="Rectangle 62"/>
          <p:cNvSpPr>
            <a:spLocks noChangeArrowheads="1"/>
          </p:cNvSpPr>
          <p:nvPr/>
        </p:nvSpPr>
        <p:spPr bwMode="auto">
          <a:xfrm>
            <a:off x="179388" y="5919788"/>
            <a:ext cx="87137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华文中宋" pitchFamily="2" charset="-122"/>
                <a:ea typeface="华文中宋" pitchFamily="2" charset="-122"/>
              </a:rPr>
              <a:t>联系也可能有属性，“成绩”既依赖于某名特定的学生又依赖于某门特定的课程。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subTitle" idx="4294967295"/>
          </p:nvPr>
        </p:nvSpPr>
        <p:spPr bwMode="auto">
          <a:xfrm>
            <a:off x="152400" y="609600"/>
            <a:ext cx="8839200" cy="5791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sz="3600">
                <a:latin typeface="楷体_GB2312" pitchFamily="49" charset="-122"/>
                <a:ea typeface="楷体_GB2312" pitchFamily="49" charset="-122"/>
              </a:rPr>
              <a:t>5.</a:t>
            </a:r>
            <a:r>
              <a:rPr lang="zh-CN" altLang="en-US" sz="3600">
                <a:latin typeface="楷体_GB2312" pitchFamily="49" charset="-122"/>
                <a:ea typeface="楷体_GB2312" pitchFamily="49" charset="-122"/>
              </a:rPr>
              <a:t>实例</a:t>
            </a:r>
          </a:p>
          <a:p>
            <a:pPr marL="287338" indent="-6350" eaLnBrk="1" hangingPunct="1">
              <a:buFontTx/>
              <a:buNone/>
            </a:pPr>
            <a:r>
              <a:rPr lang="zh-CN" altLang="en-US" b="0">
                <a:solidFill>
                  <a:srgbClr val="000099"/>
                </a:solidFill>
              </a:rPr>
              <a:t>      </a:t>
            </a:r>
            <a:r>
              <a:rPr lang="zh-CN" altLang="en-US">
                <a:solidFill>
                  <a:srgbClr val="000099"/>
                </a:solidFill>
              </a:rPr>
              <a:t>一个学生管理系统的实体-关系图</a:t>
            </a:r>
          </a:p>
          <a:p>
            <a:pPr marL="287338" indent="-6350" eaLnBrk="1" hangingPunct="1">
              <a:buFontTx/>
              <a:buNone/>
            </a:pPr>
            <a:r>
              <a:rPr lang="zh-CN" altLang="en-US">
                <a:solidFill>
                  <a:schemeClr val="accent1"/>
                </a:solidFill>
              </a:rPr>
              <a:t>【步骤】</a:t>
            </a:r>
          </a:p>
          <a:p>
            <a:pPr marL="287338" indent="-6350" eaLnBrk="1" hangingPunct="1">
              <a:buFontTx/>
              <a:buNone/>
            </a:pPr>
            <a:r>
              <a:rPr lang="zh-CN" altLang="en-US">
                <a:solidFill>
                  <a:srgbClr val="800000"/>
                </a:solidFill>
              </a:rPr>
              <a:t>（1）</a:t>
            </a:r>
            <a:r>
              <a:rPr lang="zh-CN" altLang="en-US">
                <a:solidFill>
                  <a:srgbClr val="800000"/>
                </a:solidFill>
                <a:latin typeface="楷体_GB2312" pitchFamily="49" charset="-122"/>
                <a:ea typeface="楷体_GB2312" pitchFamily="49" charset="-122"/>
              </a:rPr>
              <a:t>考察客观事物及其联系，抽象出实体，并一一命名(不能重名)</a:t>
            </a:r>
          </a:p>
          <a:p>
            <a:pPr marL="287338" indent="-6350" eaLnBrk="1" hangingPunct="1">
              <a:buFontTx/>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实体：教师，学生，课程</a:t>
            </a:r>
          </a:p>
          <a:p>
            <a:pPr marL="287338" indent="-6350" eaLnBrk="1" hangingPunct="1">
              <a:buFontTx/>
              <a:buNone/>
            </a:pPr>
            <a:r>
              <a:rPr lang="zh-CN" altLang="en-US">
                <a:solidFill>
                  <a:srgbClr val="800000"/>
                </a:solidFill>
                <a:latin typeface="楷体_GB2312" pitchFamily="49" charset="-122"/>
                <a:ea typeface="楷体_GB2312" pitchFamily="49" charset="-122"/>
              </a:rPr>
              <a:t>（2）根据需求确定实体的属性</a:t>
            </a:r>
          </a:p>
          <a:p>
            <a:pPr marL="287338" indent="-6350" eaLnBrk="1" hangingPunct="1">
              <a:buFontTx/>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教师：教工号，姓名，性别，职称，职务</a:t>
            </a:r>
          </a:p>
          <a:p>
            <a:pPr marL="287338" indent="-6350" eaLnBrk="1" hangingPunct="1">
              <a:buFontTx/>
              <a:buNone/>
            </a:pPr>
            <a:r>
              <a:rPr lang="zh-CN" altLang="en-US">
                <a:latin typeface="楷体_GB2312" pitchFamily="49" charset="-122"/>
                <a:ea typeface="楷体_GB2312" pitchFamily="49" charset="-122"/>
              </a:rPr>
              <a:t>     </a:t>
            </a:r>
            <a:r>
              <a:rPr lang="zh-CN" altLang="en-US" sz="2400">
                <a:latin typeface="楷体_GB2312" pitchFamily="49" charset="-122"/>
                <a:ea typeface="楷体_GB2312" pitchFamily="49" charset="-122"/>
              </a:rPr>
              <a:t>学生：学号，姓名，性别，系，年级</a:t>
            </a:r>
          </a:p>
          <a:p>
            <a:pPr marL="287338" indent="-6350" eaLnBrk="1" hangingPunct="1">
              <a:buFontTx/>
              <a:buNone/>
            </a:pPr>
            <a:r>
              <a:rPr lang="zh-CN" altLang="en-US" sz="2400">
                <a:latin typeface="楷体_GB2312" pitchFamily="49" charset="-122"/>
                <a:ea typeface="楷体_GB2312" pitchFamily="49" charset="-122"/>
              </a:rPr>
              <a:t>      课程：课程号，课名，学时，学分</a:t>
            </a:r>
            <a:endParaRPr lang="zh-CN" altLang="en-US">
              <a:latin typeface="楷体_GB2312" pitchFamily="49" charset="-122"/>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subTitle" idx="4294967295"/>
          </p:nvPr>
        </p:nvSpPr>
        <p:spPr bwMode="auto">
          <a:xfrm>
            <a:off x="250825" y="476250"/>
            <a:ext cx="8382000" cy="2089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a:solidFill>
                  <a:srgbClr val="800000"/>
                </a:solidFill>
                <a:latin typeface="楷体_GB2312" pitchFamily="49" charset="-122"/>
                <a:ea typeface="楷体_GB2312" pitchFamily="49" charset="-122"/>
              </a:rPr>
              <a:t>（3）根据属性外在的联系，描述实体间的联系</a:t>
            </a:r>
          </a:p>
          <a:p>
            <a:pPr marL="287338" indent="-6350" eaLnBrk="1" hangingPunct="1">
              <a:buFontTx/>
              <a:buNone/>
            </a:pPr>
            <a:r>
              <a:rPr lang="zh-CN" altLang="en-US">
                <a:solidFill>
                  <a:srgbClr val="FF3300"/>
                </a:solidFill>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教：教师教课程</a:t>
            </a:r>
          </a:p>
          <a:p>
            <a:pPr marL="287338" indent="-6350" eaLnBrk="1" hangingPunct="1">
              <a:buFontTx/>
              <a:buNone/>
            </a:pPr>
            <a:r>
              <a:rPr lang="zh-CN" altLang="en-US" sz="2400">
                <a:solidFill>
                  <a:srgbClr val="0000FF"/>
                </a:solidFill>
                <a:latin typeface="楷体_GB2312" pitchFamily="49" charset="-122"/>
                <a:ea typeface="楷体_GB2312" pitchFamily="49" charset="-122"/>
              </a:rPr>
              <a:t>     学：学生学课程</a:t>
            </a:r>
          </a:p>
          <a:p>
            <a:pPr marL="287338" indent="-6350" eaLnBrk="1" hangingPunct="1">
              <a:buFontTx/>
              <a:buNone/>
            </a:pPr>
            <a:r>
              <a:rPr lang="zh-CN" altLang="en-US">
                <a:solidFill>
                  <a:srgbClr val="800000"/>
                </a:solidFill>
                <a:latin typeface="楷体_GB2312" pitchFamily="49" charset="-122"/>
                <a:ea typeface="楷体_GB2312" pitchFamily="49" charset="-122"/>
              </a:rPr>
              <a:t>（4）画出</a:t>
            </a:r>
            <a:r>
              <a:rPr lang="en-US" altLang="zh-CN">
                <a:solidFill>
                  <a:srgbClr val="800000"/>
                </a:solidFill>
                <a:latin typeface="楷体_GB2312" pitchFamily="49" charset="-122"/>
                <a:ea typeface="楷体_GB2312" pitchFamily="49" charset="-122"/>
              </a:rPr>
              <a:t>ER</a:t>
            </a:r>
            <a:r>
              <a:rPr lang="zh-CN" altLang="en-US">
                <a:solidFill>
                  <a:srgbClr val="800000"/>
                </a:solidFill>
                <a:latin typeface="楷体_GB2312" pitchFamily="49" charset="-122"/>
                <a:ea typeface="楷体_GB2312" pitchFamily="49" charset="-122"/>
              </a:rPr>
              <a:t>图</a:t>
            </a:r>
            <a:r>
              <a:rPr lang="zh-CN" altLang="en-US">
                <a:latin typeface="楷体_GB2312" pitchFamily="49" charset="-122"/>
                <a:ea typeface="楷体_GB2312" pitchFamily="49" charset="-122"/>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452" y="1196752"/>
            <a:ext cx="6878940" cy="4973032"/>
          </a:xfrm>
          <a:prstGeom prst="rect">
            <a:avLst/>
          </a:prstGeom>
        </p:spPr>
      </p:pic>
      <p:sp>
        <p:nvSpPr>
          <p:cNvPr id="84997" name="Rectangle 5"/>
          <p:cNvSpPr>
            <a:spLocks noChangeArrowheads="1"/>
          </p:cNvSpPr>
          <p:nvPr/>
        </p:nvSpPr>
        <p:spPr bwMode="auto">
          <a:xfrm>
            <a:off x="1714500" y="6281738"/>
            <a:ext cx="564832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lgn="ctr">
              <a:spcBef>
                <a:spcPct val="20000"/>
              </a:spcBef>
              <a:defRPr/>
            </a:pPr>
            <a:r>
              <a:rPr lang="zh-CN" altLang="en-US" dirty="0">
                <a:solidFill>
                  <a:srgbClr val="0000FF"/>
                </a:solidFill>
                <a:effectLst>
                  <a:outerShdw blurRad="38100" dist="38100" dir="2700000" algn="tl">
                    <a:srgbClr val="C0C0C0"/>
                  </a:outerShdw>
                </a:effectLst>
                <a:latin typeface="隶书" pitchFamily="49" charset="-122"/>
                <a:ea typeface="隶书" pitchFamily="49" charset="-122"/>
              </a:rPr>
              <a:t>图</a:t>
            </a:r>
            <a:r>
              <a:rPr lang="en-US" altLang="zh-CN" sz="2000" dirty="0">
                <a:solidFill>
                  <a:srgbClr val="0000FF"/>
                </a:solidFill>
                <a:effectLst>
                  <a:outerShdw blurRad="38100" dist="38100" dir="2700000" algn="tl">
                    <a:srgbClr val="C0C0C0"/>
                  </a:outerShdw>
                </a:effectLst>
                <a:latin typeface="隶书" pitchFamily="49" charset="-122"/>
                <a:ea typeface="隶书" pitchFamily="49" charset="-122"/>
              </a:rPr>
              <a:t>3.2 </a:t>
            </a:r>
            <a:r>
              <a:rPr lang="zh-CN" altLang="en-US" dirty="0">
                <a:solidFill>
                  <a:srgbClr val="0000FF"/>
                </a:solidFill>
                <a:effectLst>
                  <a:outerShdw blurRad="38100" dist="38100" dir="2700000" algn="tl">
                    <a:srgbClr val="C0C0C0"/>
                  </a:outerShdw>
                </a:effectLst>
                <a:latin typeface="隶书" pitchFamily="49" charset="-122"/>
                <a:ea typeface="隶书" pitchFamily="49" charset="-122"/>
              </a:rPr>
              <a:t>某校教学管理</a:t>
            </a:r>
            <a:r>
              <a:rPr lang="en-US" altLang="zh-CN" sz="2000" dirty="0">
                <a:solidFill>
                  <a:srgbClr val="0000FF"/>
                </a:solidFill>
                <a:effectLst>
                  <a:outerShdw blurRad="38100" dist="38100" dir="2700000" algn="tl">
                    <a:srgbClr val="C0C0C0"/>
                  </a:outerShdw>
                </a:effectLst>
                <a:latin typeface="隶书" pitchFamily="49" charset="-122"/>
                <a:ea typeface="隶书" pitchFamily="49" charset="-122"/>
              </a:rPr>
              <a:t>ER</a:t>
            </a:r>
            <a:r>
              <a:rPr lang="zh-CN" altLang="en-US" dirty="0">
                <a:solidFill>
                  <a:srgbClr val="0000FF"/>
                </a:solidFill>
                <a:effectLst>
                  <a:outerShdw blurRad="38100" dist="38100" dir="2700000" algn="tl">
                    <a:srgbClr val="C0C0C0"/>
                  </a:outerShdw>
                </a:effectLst>
                <a:latin typeface="隶书" pitchFamily="49" charset="-122"/>
                <a:ea typeface="隶书" pitchFamily="49" charset="-122"/>
              </a:rPr>
              <a:t>图</a:t>
            </a:r>
          </a:p>
        </p:txBody>
      </p:sp>
      <p:sp>
        <p:nvSpPr>
          <p:cNvPr id="41988" name="Text Box 8"/>
          <p:cNvSpPr txBox="1">
            <a:spLocks noChangeArrowheads="1"/>
          </p:cNvSpPr>
          <p:nvPr/>
        </p:nvSpPr>
        <p:spPr bwMode="auto">
          <a:xfrm>
            <a:off x="4306888" y="3141663"/>
            <a:ext cx="731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FF"/>
                </a:solidFill>
                <a:latin typeface="Georgia" pitchFamily="18" charset="0"/>
              </a:rPr>
              <a:t>对象</a:t>
            </a:r>
          </a:p>
        </p:txBody>
      </p:sp>
      <p:sp>
        <p:nvSpPr>
          <p:cNvPr id="41989" name="Line 12"/>
          <p:cNvSpPr>
            <a:spLocks noChangeShapeType="1"/>
          </p:cNvSpPr>
          <p:nvPr/>
        </p:nvSpPr>
        <p:spPr bwMode="auto">
          <a:xfrm flipH="1" flipV="1">
            <a:off x="3775075" y="3141663"/>
            <a:ext cx="531813" cy="21590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0" name="Line 13"/>
          <p:cNvSpPr>
            <a:spLocks noChangeShapeType="1"/>
          </p:cNvSpPr>
          <p:nvPr/>
        </p:nvSpPr>
        <p:spPr bwMode="auto">
          <a:xfrm flipV="1">
            <a:off x="4970463" y="3141663"/>
            <a:ext cx="466725" cy="21590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1" name="Line 14"/>
          <p:cNvSpPr>
            <a:spLocks noChangeShapeType="1"/>
          </p:cNvSpPr>
          <p:nvPr/>
        </p:nvSpPr>
        <p:spPr bwMode="auto">
          <a:xfrm>
            <a:off x="4638675" y="3573463"/>
            <a:ext cx="0" cy="792162"/>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2" name="Freeform 16"/>
          <p:cNvSpPr>
            <a:spLocks/>
          </p:cNvSpPr>
          <p:nvPr/>
        </p:nvSpPr>
        <p:spPr bwMode="auto">
          <a:xfrm>
            <a:off x="1115616" y="1070159"/>
            <a:ext cx="2946400" cy="3384550"/>
          </a:xfrm>
          <a:custGeom>
            <a:avLst/>
            <a:gdLst>
              <a:gd name="T0" fmla="*/ 2147483647 w 2010"/>
              <a:gd name="T1" fmla="*/ 2147483647 h 2086"/>
              <a:gd name="T2" fmla="*/ 2147483647 w 2010"/>
              <a:gd name="T3" fmla="*/ 2147483647 h 2086"/>
              <a:gd name="T4" fmla="*/ 2147483647 w 2010"/>
              <a:gd name="T5" fmla="*/ 2147483647 h 2086"/>
              <a:gd name="T6" fmla="*/ 2147483647 w 2010"/>
              <a:gd name="T7" fmla="*/ 2147483647 h 2086"/>
              <a:gd name="T8" fmla="*/ 2147483647 w 2010"/>
              <a:gd name="T9" fmla="*/ 2147483647 h 2086"/>
              <a:gd name="T10" fmla="*/ 2147483647 w 2010"/>
              <a:gd name="T11" fmla="*/ 2147483647 h 2086"/>
              <a:gd name="T12" fmla="*/ 2147483647 w 2010"/>
              <a:gd name="T13" fmla="*/ 2147483647 h 2086"/>
              <a:gd name="T14" fmla="*/ 2147483647 w 2010"/>
              <a:gd name="T15" fmla="*/ 2147483647 h 2086"/>
              <a:gd name="T16" fmla="*/ 2147483647 w 2010"/>
              <a:gd name="T17" fmla="*/ 2147483647 h 2086"/>
              <a:gd name="T18" fmla="*/ 2147483647 w 2010"/>
              <a:gd name="T19" fmla="*/ 2147483647 h 20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0" h="2086">
                <a:moveTo>
                  <a:pt x="106" y="1088"/>
                </a:moveTo>
                <a:cubicBezTo>
                  <a:pt x="121" y="831"/>
                  <a:pt x="129" y="582"/>
                  <a:pt x="242" y="408"/>
                </a:cubicBezTo>
                <a:cubicBezTo>
                  <a:pt x="355" y="234"/>
                  <a:pt x="582" y="90"/>
                  <a:pt x="786" y="45"/>
                </a:cubicBezTo>
                <a:cubicBezTo>
                  <a:pt x="990" y="0"/>
                  <a:pt x="1271" y="38"/>
                  <a:pt x="1467" y="136"/>
                </a:cubicBezTo>
                <a:cubicBezTo>
                  <a:pt x="1663" y="234"/>
                  <a:pt x="1920" y="499"/>
                  <a:pt x="1965" y="635"/>
                </a:cubicBezTo>
                <a:cubicBezTo>
                  <a:pt x="2010" y="771"/>
                  <a:pt x="1905" y="892"/>
                  <a:pt x="1739" y="952"/>
                </a:cubicBezTo>
                <a:cubicBezTo>
                  <a:pt x="1573" y="1012"/>
                  <a:pt x="1089" y="846"/>
                  <a:pt x="968" y="997"/>
                </a:cubicBezTo>
                <a:cubicBezTo>
                  <a:pt x="847" y="1148"/>
                  <a:pt x="1149" y="1700"/>
                  <a:pt x="1013" y="1859"/>
                </a:cubicBezTo>
                <a:cubicBezTo>
                  <a:pt x="877" y="2018"/>
                  <a:pt x="302" y="2086"/>
                  <a:pt x="151" y="1950"/>
                </a:cubicBezTo>
                <a:cubicBezTo>
                  <a:pt x="0" y="1814"/>
                  <a:pt x="91" y="1345"/>
                  <a:pt x="106" y="1088"/>
                </a:cubicBezTo>
                <a:close/>
              </a:path>
            </a:pathLst>
          </a:custGeom>
          <a:solidFill>
            <a:schemeClr val="accent1">
              <a:alpha val="14902"/>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3" name="Text Box 17"/>
          <p:cNvSpPr txBox="1">
            <a:spLocks noChangeArrowheads="1"/>
          </p:cNvSpPr>
          <p:nvPr/>
        </p:nvSpPr>
        <p:spPr bwMode="auto">
          <a:xfrm>
            <a:off x="342900" y="765175"/>
            <a:ext cx="4921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FF"/>
                </a:solidFill>
                <a:latin typeface="Georgia" pitchFamily="18" charset="0"/>
              </a:rPr>
              <a:t>教师属性</a:t>
            </a:r>
            <a:endParaRPr lang="en-US" altLang="zh-CN" sz="2000">
              <a:solidFill>
                <a:srgbClr val="FF00FF"/>
              </a:solidFill>
              <a:latin typeface="Georgia" pitchFamily="18" charset="0"/>
            </a:endParaRPr>
          </a:p>
        </p:txBody>
      </p:sp>
      <p:sp>
        <p:nvSpPr>
          <p:cNvPr id="41994" name="Line 18"/>
          <p:cNvSpPr>
            <a:spLocks noChangeShapeType="1"/>
          </p:cNvSpPr>
          <p:nvPr/>
        </p:nvSpPr>
        <p:spPr bwMode="auto">
          <a:xfrm>
            <a:off x="784225" y="1268413"/>
            <a:ext cx="596900" cy="43180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5" name="Freeform 19"/>
          <p:cNvSpPr>
            <a:spLocks/>
          </p:cNvSpPr>
          <p:nvPr/>
        </p:nvSpPr>
        <p:spPr bwMode="auto">
          <a:xfrm>
            <a:off x="4162839" y="1124744"/>
            <a:ext cx="3913188" cy="1619250"/>
          </a:xfrm>
          <a:custGeom>
            <a:avLst/>
            <a:gdLst>
              <a:gd name="T0" fmla="*/ 2147483647 w 2693"/>
              <a:gd name="T1" fmla="*/ 2147483647 h 998"/>
              <a:gd name="T2" fmla="*/ 2147483647 w 2693"/>
              <a:gd name="T3" fmla="*/ 2147483647 h 998"/>
              <a:gd name="T4" fmla="*/ 2147483647 w 2693"/>
              <a:gd name="T5" fmla="*/ 2147483647 h 998"/>
              <a:gd name="T6" fmla="*/ 2147483647 w 2693"/>
              <a:gd name="T7" fmla="*/ 2147483647 h 998"/>
              <a:gd name="T8" fmla="*/ 2147483647 w 2693"/>
              <a:gd name="T9" fmla="*/ 2147483647 h 998"/>
              <a:gd name="T10" fmla="*/ 2147483647 w 2693"/>
              <a:gd name="T11" fmla="*/ 2147483647 h 998"/>
              <a:gd name="T12" fmla="*/ 2147483647 w 2693"/>
              <a:gd name="T13" fmla="*/ 2147483647 h 9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93" h="998">
                <a:moveTo>
                  <a:pt x="386" y="975"/>
                </a:moveTo>
                <a:cubicBezTo>
                  <a:pt x="0" y="990"/>
                  <a:pt x="167" y="998"/>
                  <a:pt x="114" y="930"/>
                </a:cubicBezTo>
                <a:cubicBezTo>
                  <a:pt x="61" y="862"/>
                  <a:pt x="24" y="695"/>
                  <a:pt x="69" y="567"/>
                </a:cubicBezTo>
                <a:cubicBezTo>
                  <a:pt x="114" y="439"/>
                  <a:pt x="69" y="235"/>
                  <a:pt x="386" y="159"/>
                </a:cubicBezTo>
                <a:cubicBezTo>
                  <a:pt x="703" y="83"/>
                  <a:pt x="1634" y="0"/>
                  <a:pt x="1974" y="113"/>
                </a:cubicBezTo>
                <a:cubicBezTo>
                  <a:pt x="2314" y="226"/>
                  <a:pt x="2693" y="695"/>
                  <a:pt x="2428" y="839"/>
                </a:cubicBezTo>
                <a:cubicBezTo>
                  <a:pt x="2163" y="983"/>
                  <a:pt x="772" y="960"/>
                  <a:pt x="386" y="975"/>
                </a:cubicBezTo>
                <a:close/>
              </a:path>
            </a:pathLst>
          </a:custGeom>
          <a:solidFill>
            <a:schemeClr val="accent1">
              <a:alpha val="14902"/>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6" name="Freeform 22"/>
          <p:cNvSpPr>
            <a:spLocks/>
          </p:cNvSpPr>
          <p:nvPr/>
        </p:nvSpPr>
        <p:spPr bwMode="auto">
          <a:xfrm>
            <a:off x="1635125" y="5286376"/>
            <a:ext cx="5994400" cy="995362"/>
          </a:xfrm>
          <a:custGeom>
            <a:avLst/>
            <a:gdLst>
              <a:gd name="T0" fmla="*/ 2147483647 w 4091"/>
              <a:gd name="T1" fmla="*/ 2147483647 h 741"/>
              <a:gd name="T2" fmla="*/ 2147483647 w 4091"/>
              <a:gd name="T3" fmla="*/ 2147483647 h 741"/>
              <a:gd name="T4" fmla="*/ 2147483647 w 4091"/>
              <a:gd name="T5" fmla="*/ 2147483647 h 741"/>
              <a:gd name="T6" fmla="*/ 2147483647 w 4091"/>
              <a:gd name="T7" fmla="*/ 2147483647 h 741"/>
              <a:gd name="T8" fmla="*/ 2147483647 w 4091"/>
              <a:gd name="T9" fmla="*/ 2147483647 h 741"/>
              <a:gd name="T10" fmla="*/ 2147483647 w 4091"/>
              <a:gd name="T11" fmla="*/ 2147483647 h 7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91" h="741">
                <a:moveTo>
                  <a:pt x="877" y="83"/>
                </a:moveTo>
                <a:cubicBezTo>
                  <a:pt x="1368" y="68"/>
                  <a:pt x="3009" y="0"/>
                  <a:pt x="3463" y="83"/>
                </a:cubicBezTo>
                <a:cubicBezTo>
                  <a:pt x="3917" y="166"/>
                  <a:pt x="4091" y="484"/>
                  <a:pt x="3599" y="582"/>
                </a:cubicBezTo>
                <a:cubicBezTo>
                  <a:pt x="3107" y="680"/>
                  <a:pt x="1028" y="741"/>
                  <a:pt x="514" y="673"/>
                </a:cubicBezTo>
                <a:cubicBezTo>
                  <a:pt x="0" y="605"/>
                  <a:pt x="454" y="272"/>
                  <a:pt x="514" y="174"/>
                </a:cubicBezTo>
                <a:cubicBezTo>
                  <a:pt x="574" y="76"/>
                  <a:pt x="386" y="98"/>
                  <a:pt x="877" y="83"/>
                </a:cubicBezTo>
                <a:close/>
              </a:path>
            </a:pathLst>
          </a:custGeom>
          <a:solidFill>
            <a:schemeClr val="accent1">
              <a:alpha val="14902"/>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7" name="Text Box 23"/>
          <p:cNvSpPr txBox="1">
            <a:spLocks noChangeArrowheads="1"/>
          </p:cNvSpPr>
          <p:nvPr/>
        </p:nvSpPr>
        <p:spPr bwMode="auto">
          <a:xfrm>
            <a:off x="8067675" y="2276475"/>
            <a:ext cx="4937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2000" dirty="0">
                <a:solidFill>
                  <a:srgbClr val="FF00FF"/>
                </a:solidFill>
                <a:latin typeface="Georgia" pitchFamily="18" charset="0"/>
              </a:rPr>
              <a:t>学生属性</a:t>
            </a:r>
            <a:endParaRPr lang="en-US" altLang="zh-CN" sz="2000" dirty="0">
              <a:solidFill>
                <a:srgbClr val="FF00FF"/>
              </a:solidFill>
              <a:latin typeface="Georgia" pitchFamily="18" charset="0"/>
            </a:endParaRPr>
          </a:p>
        </p:txBody>
      </p:sp>
      <p:sp>
        <p:nvSpPr>
          <p:cNvPr id="41998" name="Line 24"/>
          <p:cNvSpPr>
            <a:spLocks noChangeShapeType="1"/>
          </p:cNvSpPr>
          <p:nvPr/>
        </p:nvSpPr>
        <p:spPr bwMode="auto">
          <a:xfrm flipH="1" flipV="1">
            <a:off x="7629525" y="2565400"/>
            <a:ext cx="465138" cy="358775"/>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9" name="Text Box 25"/>
          <p:cNvSpPr txBox="1">
            <a:spLocks noChangeArrowheads="1"/>
          </p:cNvSpPr>
          <p:nvPr/>
        </p:nvSpPr>
        <p:spPr bwMode="auto">
          <a:xfrm>
            <a:off x="8053388" y="5373688"/>
            <a:ext cx="49212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FF"/>
                </a:solidFill>
                <a:latin typeface="Georgia" pitchFamily="18" charset="0"/>
              </a:rPr>
              <a:t>课程属性</a:t>
            </a:r>
            <a:endParaRPr lang="en-US" altLang="zh-CN" sz="2000">
              <a:solidFill>
                <a:srgbClr val="FF00FF"/>
              </a:solidFill>
              <a:latin typeface="Georgia" pitchFamily="18" charset="0"/>
            </a:endParaRPr>
          </a:p>
        </p:txBody>
      </p:sp>
      <p:sp>
        <p:nvSpPr>
          <p:cNvPr id="42000" name="Line 26"/>
          <p:cNvSpPr>
            <a:spLocks noChangeShapeType="1"/>
          </p:cNvSpPr>
          <p:nvPr/>
        </p:nvSpPr>
        <p:spPr bwMode="auto">
          <a:xfrm flipH="1" flipV="1">
            <a:off x="7496175" y="5949950"/>
            <a:ext cx="533400" cy="358775"/>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1" name="Text Box 27"/>
          <p:cNvSpPr txBox="1">
            <a:spLocks noChangeArrowheads="1"/>
          </p:cNvSpPr>
          <p:nvPr/>
        </p:nvSpPr>
        <p:spPr bwMode="auto">
          <a:xfrm>
            <a:off x="8053388" y="3716338"/>
            <a:ext cx="4921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FF"/>
                </a:solidFill>
                <a:latin typeface="Georgia" pitchFamily="18" charset="0"/>
              </a:rPr>
              <a:t>联系属性</a:t>
            </a:r>
            <a:endParaRPr lang="en-US" altLang="zh-CN" sz="2000">
              <a:solidFill>
                <a:srgbClr val="FF00FF"/>
              </a:solidFill>
              <a:latin typeface="Georgia" pitchFamily="18" charset="0"/>
            </a:endParaRPr>
          </a:p>
        </p:txBody>
      </p:sp>
      <p:sp>
        <p:nvSpPr>
          <p:cNvPr id="42002" name="Line 28"/>
          <p:cNvSpPr>
            <a:spLocks noChangeShapeType="1"/>
          </p:cNvSpPr>
          <p:nvPr/>
        </p:nvSpPr>
        <p:spPr bwMode="auto">
          <a:xfrm flipH="1" flipV="1">
            <a:off x="7696200" y="4149725"/>
            <a:ext cx="398463" cy="287338"/>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3" name="Line 29"/>
          <p:cNvSpPr>
            <a:spLocks noChangeShapeType="1"/>
          </p:cNvSpPr>
          <p:nvPr/>
        </p:nvSpPr>
        <p:spPr bwMode="auto">
          <a:xfrm flipH="1">
            <a:off x="1314450" y="4149725"/>
            <a:ext cx="1795463" cy="574675"/>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4" name="Line 30"/>
          <p:cNvSpPr>
            <a:spLocks noChangeShapeType="1"/>
          </p:cNvSpPr>
          <p:nvPr/>
        </p:nvSpPr>
        <p:spPr bwMode="auto">
          <a:xfrm flipH="1">
            <a:off x="1314450" y="4076700"/>
            <a:ext cx="4387850" cy="64770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5" name="Text Box 31"/>
          <p:cNvSpPr txBox="1">
            <a:spLocks noChangeArrowheads="1"/>
          </p:cNvSpPr>
          <p:nvPr/>
        </p:nvSpPr>
        <p:spPr bwMode="auto">
          <a:xfrm>
            <a:off x="650875" y="4508500"/>
            <a:ext cx="73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FF"/>
                </a:solidFill>
                <a:latin typeface="Georgia" pitchFamily="18" charset="0"/>
              </a:rPr>
              <a:t>关系</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6"/>
          <p:cNvSpPr>
            <a:spLocks noChangeArrowheads="1"/>
          </p:cNvSpPr>
          <p:nvPr/>
        </p:nvSpPr>
        <p:spPr bwMode="auto">
          <a:xfrm>
            <a:off x="0" y="2892425"/>
            <a:ext cx="9144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楷体_GB2312" pitchFamily="49" charset="-122"/>
                <a:ea typeface="楷体_GB2312" pitchFamily="49" charset="-122"/>
              </a:rPr>
              <a:t> 规范化的目的是：</a:t>
            </a:r>
          </a:p>
          <a:p>
            <a:pPr>
              <a:spcBef>
                <a:spcPct val="50000"/>
              </a:spcBef>
            </a:pPr>
            <a:r>
              <a:rPr lang="zh-CN" altLang="en-US" b="1">
                <a:solidFill>
                  <a:srgbClr val="800000"/>
                </a:solidFill>
                <a:latin typeface="楷体_GB2312" pitchFamily="49" charset="-122"/>
                <a:ea typeface="楷体_GB2312" pitchFamily="49" charset="-122"/>
              </a:rPr>
              <a:t>（</a:t>
            </a:r>
            <a:r>
              <a:rPr lang="en-US" altLang="zh-CN" b="1">
                <a:solidFill>
                  <a:srgbClr val="800000"/>
                </a:solidFill>
                <a:latin typeface="楷体_GB2312" pitchFamily="49" charset="-122"/>
                <a:ea typeface="楷体_GB2312" pitchFamily="49" charset="-122"/>
              </a:rPr>
              <a:t>1</a:t>
            </a:r>
            <a:r>
              <a:rPr lang="zh-CN" altLang="en-US" b="1">
                <a:solidFill>
                  <a:srgbClr val="800000"/>
                </a:solidFill>
                <a:latin typeface="楷体_GB2312" pitchFamily="49" charset="-122"/>
                <a:ea typeface="楷体_GB2312" pitchFamily="49" charset="-122"/>
              </a:rPr>
              <a:t>）消除数据冗余，</a:t>
            </a:r>
            <a:r>
              <a:rPr lang="zh-CN" altLang="en-US" b="1">
                <a:latin typeface="楷体_GB2312" pitchFamily="49" charset="-122"/>
                <a:ea typeface="楷体_GB2312" pitchFamily="49" charset="-122"/>
              </a:rPr>
              <a:t>即消除表格中数据的重复；</a:t>
            </a:r>
          </a:p>
          <a:p>
            <a:pPr>
              <a:spcBef>
                <a:spcPct val="50000"/>
              </a:spcBef>
            </a:pPr>
            <a:r>
              <a:rPr lang="zh-CN" altLang="en-US" b="1">
                <a:solidFill>
                  <a:srgbClr val="800000"/>
                </a:solidFill>
                <a:latin typeface="楷体_GB2312" pitchFamily="49" charset="-122"/>
                <a:ea typeface="楷体_GB2312" pitchFamily="49" charset="-122"/>
              </a:rPr>
              <a:t>（</a:t>
            </a:r>
            <a:r>
              <a:rPr lang="en-US" altLang="zh-CN" b="1">
                <a:solidFill>
                  <a:srgbClr val="800000"/>
                </a:solidFill>
                <a:latin typeface="楷体_GB2312" pitchFamily="49" charset="-122"/>
                <a:ea typeface="楷体_GB2312" pitchFamily="49" charset="-122"/>
              </a:rPr>
              <a:t>2</a:t>
            </a:r>
            <a:r>
              <a:rPr lang="zh-CN" altLang="en-US" b="1">
                <a:solidFill>
                  <a:srgbClr val="800000"/>
                </a:solidFill>
                <a:latin typeface="楷体_GB2312" pitchFamily="49" charset="-122"/>
                <a:ea typeface="楷体_GB2312" pitchFamily="49" charset="-122"/>
              </a:rPr>
              <a:t>）消除多义性，</a:t>
            </a:r>
            <a:r>
              <a:rPr lang="zh-CN" altLang="en-US" b="1">
                <a:latin typeface="楷体_GB2312" pitchFamily="49" charset="-122"/>
                <a:ea typeface="楷体_GB2312" pitchFamily="49" charset="-122"/>
              </a:rPr>
              <a:t>使关系中的属性含义清楚、单一；</a:t>
            </a:r>
          </a:p>
          <a:p>
            <a:pPr>
              <a:spcBef>
                <a:spcPct val="50000"/>
              </a:spcBef>
            </a:pPr>
            <a:r>
              <a:rPr lang="zh-CN" altLang="en-US" b="1">
                <a:solidFill>
                  <a:srgbClr val="800000"/>
                </a:solidFill>
                <a:latin typeface="楷体_GB2312" pitchFamily="49" charset="-122"/>
                <a:ea typeface="楷体_GB2312" pitchFamily="49" charset="-122"/>
              </a:rPr>
              <a:t>（</a:t>
            </a:r>
            <a:r>
              <a:rPr lang="en-US" altLang="zh-CN" b="1">
                <a:solidFill>
                  <a:srgbClr val="800000"/>
                </a:solidFill>
                <a:latin typeface="楷体_GB2312" pitchFamily="49" charset="-122"/>
                <a:ea typeface="楷体_GB2312" pitchFamily="49" charset="-122"/>
              </a:rPr>
              <a:t>3</a:t>
            </a:r>
            <a:r>
              <a:rPr lang="zh-CN" altLang="en-US" b="1">
                <a:solidFill>
                  <a:srgbClr val="800000"/>
                </a:solidFill>
                <a:latin typeface="楷体_GB2312" pitchFamily="49" charset="-122"/>
                <a:ea typeface="楷体_GB2312" pitchFamily="49" charset="-122"/>
              </a:rPr>
              <a:t>）使关系的</a:t>
            </a:r>
            <a:r>
              <a:rPr lang="zh-CN" altLang="en-US" b="1">
                <a:solidFill>
                  <a:srgbClr val="800000"/>
                </a:solidFill>
                <a:ea typeface="楷体_GB2312" pitchFamily="49" charset="-122"/>
              </a:rPr>
              <a:t>“</a:t>
            </a:r>
            <a:r>
              <a:rPr lang="zh-CN" altLang="en-US" b="1">
                <a:solidFill>
                  <a:srgbClr val="800000"/>
                </a:solidFill>
                <a:latin typeface="楷体_GB2312" pitchFamily="49" charset="-122"/>
                <a:ea typeface="楷体_GB2312" pitchFamily="49" charset="-122"/>
              </a:rPr>
              <a:t>概念</a:t>
            </a:r>
            <a:r>
              <a:rPr lang="zh-CN" altLang="en-US" b="1">
                <a:solidFill>
                  <a:srgbClr val="800000"/>
                </a:solidFill>
                <a:ea typeface="楷体_GB2312" pitchFamily="49" charset="-122"/>
              </a:rPr>
              <a:t>”</a:t>
            </a:r>
            <a:r>
              <a:rPr lang="zh-CN" altLang="en-US" b="1">
                <a:solidFill>
                  <a:srgbClr val="800000"/>
                </a:solidFill>
                <a:latin typeface="楷体_GB2312" pitchFamily="49" charset="-122"/>
                <a:ea typeface="楷体_GB2312" pitchFamily="49" charset="-122"/>
              </a:rPr>
              <a:t>单一化，</a:t>
            </a:r>
            <a:r>
              <a:rPr lang="zh-CN" altLang="en-US" b="1">
                <a:latin typeface="楷体_GB2312" pitchFamily="49" charset="-122"/>
                <a:ea typeface="楷体_GB2312" pitchFamily="49" charset="-122"/>
              </a:rPr>
              <a:t>让每个数据项只是一个简单的数或字符串，而不是一个组项或重复组；</a:t>
            </a:r>
          </a:p>
          <a:p>
            <a:pPr>
              <a:spcBef>
                <a:spcPct val="50000"/>
              </a:spcBef>
            </a:pPr>
            <a:r>
              <a:rPr lang="zh-CN" altLang="en-US" b="1">
                <a:solidFill>
                  <a:srgbClr val="800000"/>
                </a:solidFill>
                <a:latin typeface="楷体_GB2312" pitchFamily="49" charset="-122"/>
                <a:ea typeface="楷体_GB2312" pitchFamily="49" charset="-122"/>
              </a:rPr>
              <a:t>（</a:t>
            </a:r>
            <a:r>
              <a:rPr lang="en-US" altLang="zh-CN" b="1">
                <a:solidFill>
                  <a:srgbClr val="800000"/>
                </a:solidFill>
                <a:latin typeface="楷体_GB2312" pitchFamily="49" charset="-122"/>
                <a:ea typeface="楷体_GB2312" pitchFamily="49" charset="-122"/>
              </a:rPr>
              <a:t>4</a:t>
            </a:r>
            <a:r>
              <a:rPr lang="zh-CN" altLang="en-US" b="1">
                <a:solidFill>
                  <a:srgbClr val="800000"/>
                </a:solidFill>
                <a:latin typeface="楷体_GB2312" pitchFamily="49" charset="-122"/>
                <a:ea typeface="楷体_GB2312" pitchFamily="49" charset="-122"/>
              </a:rPr>
              <a:t>）方便操作。</a:t>
            </a:r>
            <a:r>
              <a:rPr lang="zh-CN" altLang="en-US" b="1">
                <a:latin typeface="楷体_GB2312" pitchFamily="49" charset="-122"/>
                <a:ea typeface="楷体_GB2312" pitchFamily="49" charset="-122"/>
              </a:rPr>
              <a:t>使数据的插入、删除与修改操作可行并方便；</a:t>
            </a:r>
          </a:p>
          <a:p>
            <a:pPr>
              <a:spcBef>
                <a:spcPct val="50000"/>
              </a:spcBef>
            </a:pPr>
            <a:r>
              <a:rPr lang="zh-CN" altLang="en-US" b="1">
                <a:solidFill>
                  <a:srgbClr val="800000"/>
                </a:solidFill>
                <a:latin typeface="楷体_GB2312" pitchFamily="49" charset="-122"/>
                <a:ea typeface="楷体_GB2312" pitchFamily="49" charset="-122"/>
              </a:rPr>
              <a:t>（</a:t>
            </a:r>
            <a:r>
              <a:rPr lang="en-US" altLang="zh-CN" b="1">
                <a:solidFill>
                  <a:srgbClr val="800000"/>
                </a:solidFill>
                <a:latin typeface="楷体_GB2312" pitchFamily="49" charset="-122"/>
                <a:ea typeface="楷体_GB2312" pitchFamily="49" charset="-122"/>
              </a:rPr>
              <a:t>5</a:t>
            </a:r>
            <a:r>
              <a:rPr lang="zh-CN" altLang="en-US" b="1">
                <a:solidFill>
                  <a:srgbClr val="800000"/>
                </a:solidFill>
                <a:latin typeface="楷体_GB2312" pitchFamily="49" charset="-122"/>
                <a:ea typeface="楷体_GB2312" pitchFamily="49" charset="-122"/>
              </a:rPr>
              <a:t>）使关系模式更灵活，</a:t>
            </a:r>
            <a:r>
              <a:rPr lang="zh-CN" altLang="en-US" b="1">
                <a:latin typeface="楷体_GB2312" pitchFamily="49" charset="-122"/>
                <a:ea typeface="楷体_GB2312" pitchFamily="49" charset="-122"/>
              </a:rPr>
              <a:t>易于实现接近自然语言的查询方式。</a:t>
            </a:r>
          </a:p>
        </p:txBody>
      </p:sp>
      <p:sp>
        <p:nvSpPr>
          <p:cNvPr id="43011" name="Rectangle 3"/>
          <p:cNvSpPr>
            <a:spLocks noChangeArrowheads="1"/>
          </p:cNvSpPr>
          <p:nvPr/>
        </p:nvSpPr>
        <p:spPr bwMode="auto">
          <a:xfrm>
            <a:off x="2627313" y="115888"/>
            <a:ext cx="38385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4000">
                <a:solidFill>
                  <a:schemeClr val="accent2"/>
                </a:solidFill>
                <a:latin typeface="华文中宋" pitchFamily="2" charset="-122"/>
                <a:ea typeface="华文中宋" pitchFamily="2" charset="-122"/>
              </a:rPr>
              <a:t>3.5  </a:t>
            </a:r>
            <a:r>
              <a:rPr lang="zh-CN" altLang="en-US" sz="4000">
                <a:solidFill>
                  <a:schemeClr val="accent2"/>
                </a:solidFill>
                <a:latin typeface="华文中宋" pitchFamily="2" charset="-122"/>
                <a:ea typeface="华文中宋" pitchFamily="2" charset="-122"/>
              </a:rPr>
              <a:t>数据规范化</a:t>
            </a:r>
          </a:p>
        </p:txBody>
      </p:sp>
      <p:sp>
        <p:nvSpPr>
          <p:cNvPr id="43012" name="Rectangle 9"/>
          <p:cNvSpPr>
            <a:spLocks noChangeArrowheads="1"/>
          </p:cNvSpPr>
          <p:nvPr/>
        </p:nvSpPr>
        <p:spPr bwMode="auto">
          <a:xfrm>
            <a:off x="323850" y="1012825"/>
            <a:ext cx="8496300"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lang="zh-CN" altLang="en-US" b="1" dirty="0">
                <a:latin typeface="楷体_GB2312" pitchFamily="49" charset="-122"/>
                <a:ea typeface="楷体_GB2312" pitchFamily="49" charset="-122"/>
              </a:rPr>
              <a:t>    软件系统经常使用各种长期保存的信息，这些信息通常以一定方式组织并存储在</a:t>
            </a:r>
            <a:r>
              <a:rPr lang="zh-CN" altLang="en-US" b="1" dirty="0">
                <a:solidFill>
                  <a:srgbClr val="800000"/>
                </a:solidFill>
                <a:latin typeface="楷体_GB2312" pitchFamily="49" charset="-122"/>
                <a:ea typeface="楷体_GB2312" pitchFamily="49" charset="-122"/>
              </a:rPr>
              <a:t>数据库或文件</a:t>
            </a:r>
            <a:r>
              <a:rPr lang="zh-CN" altLang="en-US" b="1" dirty="0">
                <a:latin typeface="楷体_GB2312" pitchFamily="49" charset="-122"/>
                <a:ea typeface="楷体_GB2312" pitchFamily="49" charset="-122"/>
              </a:rPr>
              <a:t>中，</a:t>
            </a:r>
            <a:r>
              <a:rPr lang="zh-CN" altLang="en-US" b="1" dirty="0">
                <a:solidFill>
                  <a:srgbClr val="FF0000"/>
                </a:solidFill>
                <a:latin typeface="楷体_GB2312" pitchFamily="49" charset="-122"/>
                <a:ea typeface="楷体_GB2312" pitchFamily="49" charset="-122"/>
              </a:rPr>
              <a:t>为减少</a:t>
            </a:r>
            <a:r>
              <a:rPr lang="zh-CN" altLang="en-US" b="1" dirty="0">
                <a:solidFill>
                  <a:srgbClr val="00B0F0"/>
                </a:solidFill>
                <a:latin typeface="楷体_GB2312" pitchFamily="49" charset="-122"/>
                <a:ea typeface="楷体_GB2312" pitchFamily="49" charset="-122"/>
              </a:rPr>
              <a:t>数据冗余</a:t>
            </a:r>
            <a:r>
              <a:rPr lang="zh-CN" altLang="en-US" b="1" dirty="0">
                <a:solidFill>
                  <a:srgbClr val="FF0000"/>
                </a:solidFill>
                <a:latin typeface="楷体_GB2312" pitchFamily="49" charset="-122"/>
                <a:ea typeface="楷体_GB2312" pitchFamily="49" charset="-122"/>
              </a:rPr>
              <a:t>，避免出现</a:t>
            </a:r>
            <a:r>
              <a:rPr lang="zh-CN" altLang="en-US" b="1" dirty="0">
                <a:solidFill>
                  <a:srgbClr val="00B0F0"/>
                </a:solidFill>
                <a:latin typeface="楷体_GB2312" pitchFamily="49" charset="-122"/>
                <a:ea typeface="楷体_GB2312" pitchFamily="49" charset="-122"/>
              </a:rPr>
              <a:t>插入异常</a:t>
            </a:r>
            <a:r>
              <a:rPr lang="zh-CN" altLang="en-US" b="1" dirty="0">
                <a:solidFill>
                  <a:srgbClr val="FF0000"/>
                </a:solidFill>
                <a:latin typeface="楷体_GB2312" pitchFamily="49" charset="-122"/>
                <a:ea typeface="楷体_GB2312" pitchFamily="49" charset="-122"/>
              </a:rPr>
              <a:t>或</a:t>
            </a:r>
            <a:r>
              <a:rPr lang="zh-CN" altLang="en-US" b="1" dirty="0">
                <a:solidFill>
                  <a:srgbClr val="00B0F0"/>
                </a:solidFill>
                <a:latin typeface="楷体_GB2312" pitchFamily="49" charset="-122"/>
                <a:ea typeface="楷体_GB2312" pitchFamily="49" charset="-122"/>
              </a:rPr>
              <a:t>删除异常</a:t>
            </a:r>
            <a:r>
              <a:rPr lang="zh-CN" altLang="en-US" b="1" dirty="0">
                <a:solidFill>
                  <a:srgbClr val="FF0000"/>
                </a:solidFill>
                <a:latin typeface="楷体_GB2312" pitchFamily="49" charset="-122"/>
                <a:ea typeface="楷体_GB2312" pitchFamily="49" charset="-122"/>
              </a:rPr>
              <a:t>，</a:t>
            </a:r>
            <a:r>
              <a:rPr lang="zh-CN" altLang="en-US" b="1" dirty="0">
                <a:solidFill>
                  <a:srgbClr val="00B0F0"/>
                </a:solidFill>
                <a:latin typeface="楷体_GB2312" pitchFamily="49" charset="-122"/>
                <a:ea typeface="楷体_GB2312" pitchFamily="49" charset="-122"/>
              </a:rPr>
              <a:t>简化修改数据的过程</a:t>
            </a:r>
            <a:r>
              <a:rPr lang="zh-CN" altLang="en-US" b="1" dirty="0">
                <a:solidFill>
                  <a:srgbClr val="FF0000"/>
                </a:solidFill>
                <a:latin typeface="楷体_GB2312" pitchFamily="49" charset="-122"/>
                <a:ea typeface="楷体_GB2312" pitchFamily="49" charset="-122"/>
              </a:rPr>
              <a:t>，通常需要把数据结构</a:t>
            </a:r>
            <a:r>
              <a:rPr lang="zh-CN" altLang="en-US" b="1" dirty="0">
                <a:solidFill>
                  <a:srgbClr val="00B0F0"/>
                </a:solidFill>
                <a:latin typeface="楷体_GB2312" pitchFamily="49" charset="-122"/>
                <a:ea typeface="楷体_GB2312" pitchFamily="49" charset="-122"/>
              </a:rPr>
              <a:t>规范化</a:t>
            </a:r>
            <a:r>
              <a:rPr lang="zh-CN" altLang="en-US" b="1" dirty="0">
                <a:solidFill>
                  <a:srgbClr val="FF0000"/>
                </a:solidFill>
                <a:latin typeface="楷体_GB2312" pitchFamily="49" charset="-122"/>
                <a:ea typeface="楷体_GB2312" pitchFamily="49" charset="-12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395288" y="260350"/>
            <a:ext cx="6870700" cy="771525"/>
          </a:xfrm>
        </p:spPr>
        <p:txBody>
          <a:bodyPr/>
          <a:lstStyle/>
          <a:p>
            <a:pPr eaLnBrk="1" hangingPunct="1"/>
            <a:r>
              <a:rPr lang="zh-CN" altLang="en-US" sz="3600">
                <a:solidFill>
                  <a:srgbClr val="0000FF"/>
                </a:solidFill>
                <a:ea typeface="隶书" pitchFamily="49" charset="-122"/>
              </a:rPr>
              <a:t>如 何 规 范 化？</a:t>
            </a:r>
            <a:endParaRPr lang="en-US" altLang="zh-CN" sz="3600">
              <a:solidFill>
                <a:srgbClr val="0000FF"/>
              </a:solidFill>
              <a:ea typeface="隶书" pitchFamily="49" charset="-122"/>
            </a:endParaRPr>
          </a:p>
        </p:txBody>
      </p:sp>
      <p:sp>
        <p:nvSpPr>
          <p:cNvPr id="88067" name="Rectangle 3"/>
          <p:cNvSpPr>
            <a:spLocks noGrp="1" noChangeArrowheads="1"/>
          </p:cNvSpPr>
          <p:nvPr>
            <p:ph type="body" sz="half" idx="4294967295"/>
          </p:nvPr>
        </p:nvSpPr>
        <p:spPr>
          <a:xfrm>
            <a:off x="395288" y="981075"/>
            <a:ext cx="8351837" cy="4073525"/>
          </a:xfrm>
        </p:spPr>
        <p:txBody>
          <a:bodyPr/>
          <a:lstStyle/>
          <a:p>
            <a:pPr marL="533400" indent="-533400" eaLnBrk="1" hangingPunct="1">
              <a:lnSpc>
                <a:spcPct val="105000"/>
              </a:lnSpc>
              <a:defRPr/>
            </a:pPr>
            <a:r>
              <a:rPr lang="zh-CN" altLang="en-US" sz="2400" dirty="0">
                <a:solidFill>
                  <a:srgbClr val="0000FF"/>
                </a:solidFill>
                <a:effectLst>
                  <a:outerShdw blurRad="38100" dist="38100" dir="2700000" algn="tl">
                    <a:srgbClr val="C0C0C0"/>
                  </a:outerShdw>
                </a:effectLst>
                <a:latin typeface="楷体_GB2312" pitchFamily="49" charset="-122"/>
                <a:ea typeface="楷体_GB2312" pitchFamily="49" charset="-122"/>
              </a:rPr>
              <a:t>规范化 </a:t>
            </a:r>
            <a:r>
              <a:rPr lang="en-US" altLang="zh-CN" sz="2400" dirty="0">
                <a:solidFill>
                  <a:srgbClr val="0000FF"/>
                </a:solidFill>
                <a:effectLst>
                  <a:outerShdw blurRad="38100" dist="38100" dir="2700000" algn="tl">
                    <a:srgbClr val="C0C0C0"/>
                  </a:outerShdw>
                </a:effectLst>
                <a:latin typeface="楷体_GB2312" pitchFamily="49" charset="-122"/>
                <a:ea typeface="楷体_GB2312" pitchFamily="49" charset="-122"/>
              </a:rPr>
              <a:t>--- </a:t>
            </a:r>
            <a:r>
              <a:rPr lang="zh-CN" altLang="en-US" sz="2400" dirty="0">
                <a:solidFill>
                  <a:srgbClr val="00B050"/>
                </a:solidFill>
                <a:effectLst>
                  <a:outerShdw blurRad="38100" dist="38100" dir="2700000" algn="tl">
                    <a:srgbClr val="C0C0C0"/>
                  </a:outerShdw>
                </a:effectLst>
                <a:latin typeface="楷体_GB2312" pitchFamily="49" charset="-122"/>
                <a:ea typeface="楷体_GB2312" pitchFamily="49" charset="-122"/>
              </a:rPr>
              <a:t>将数据的逻辑结构归结为</a:t>
            </a:r>
            <a:r>
              <a:rPr lang="zh-CN" altLang="en-US" sz="2400" dirty="0">
                <a:solidFill>
                  <a:srgbClr val="00B0F0"/>
                </a:solidFill>
                <a:effectLst>
                  <a:outerShdw blurRad="38100" dist="38100" dir="2700000" algn="tl">
                    <a:srgbClr val="C0C0C0"/>
                  </a:outerShdw>
                </a:effectLst>
                <a:latin typeface="楷体_GB2312" pitchFamily="49" charset="-122"/>
                <a:ea typeface="楷体_GB2312" pitchFamily="49" charset="-122"/>
              </a:rPr>
              <a:t>满足一定条件的二维表</a:t>
            </a:r>
            <a:r>
              <a:rPr lang="zh-CN" altLang="en-US" sz="2400" dirty="0">
                <a:solidFill>
                  <a:srgbClr val="00B050"/>
                </a:solidFill>
                <a:effectLst>
                  <a:outerShdw blurRad="38100" dist="38100" dir="2700000" algn="tl">
                    <a:srgbClr val="C0C0C0"/>
                  </a:outerShdw>
                </a:effectLst>
                <a:latin typeface="楷体_GB2312" pitchFamily="49" charset="-122"/>
                <a:ea typeface="楷体_GB2312" pitchFamily="49" charset="-122"/>
              </a:rPr>
              <a:t>（关系）</a:t>
            </a:r>
            <a:r>
              <a:rPr lang="zh-CN" altLang="en-US" sz="2400" dirty="0">
                <a:effectLst>
                  <a:outerShdw blurRad="38100" dist="38100" dir="2700000" algn="tl">
                    <a:srgbClr val="C0C0C0"/>
                  </a:outerShdw>
                </a:effectLst>
                <a:latin typeface="楷体_GB2312" pitchFamily="49" charset="-122"/>
                <a:ea typeface="楷体_GB2312" pitchFamily="49" charset="-122"/>
              </a:rPr>
              <a:t>。即：</a:t>
            </a:r>
          </a:p>
          <a:p>
            <a:pPr marL="533400" indent="-533400" eaLnBrk="1" hangingPunct="1">
              <a:lnSpc>
                <a:spcPct val="105000"/>
              </a:lnSpc>
              <a:buSzPct val="110000"/>
              <a:buFont typeface="Monotype Sorts" pitchFamily="2" charset="2"/>
              <a:buNone/>
              <a:defRPr/>
            </a:pPr>
            <a:r>
              <a:rPr lang="zh-CN" altLang="en-US" sz="2400" dirty="0">
                <a:latin typeface="楷体_GB2312" pitchFamily="49" charset="-122"/>
                <a:ea typeface="楷体_GB2312" pitchFamily="49" charset="-122"/>
              </a:rPr>
              <a:t>      </a:t>
            </a:r>
            <a:r>
              <a:rPr lang="en-US" altLang="zh-CN" sz="2400" dirty="0">
                <a:latin typeface="Kaiti SC" panose="02010600040101010101" pitchFamily="2" charset="-122"/>
                <a:ea typeface="Kaiti SC" panose="02010600040101010101" pitchFamily="2" charset="-122"/>
              </a:rPr>
              <a:t>1. </a:t>
            </a: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表格中每个信息项必须是一个不可分割的数据项，不可是组项。</a:t>
            </a:r>
          </a:p>
          <a:p>
            <a:pPr marL="533400" indent="-533400" eaLnBrk="1" hangingPunct="1">
              <a:lnSpc>
                <a:spcPct val="105000"/>
              </a:lnSpc>
              <a:buSzPct val="110000"/>
              <a:buFont typeface="Monotype Sorts" pitchFamily="2" charset="2"/>
              <a:buNone/>
              <a:defRPr/>
            </a:pPr>
            <a:r>
              <a:rPr lang="zh-CN" altLang="en-US" sz="2400" dirty="0">
                <a:latin typeface="Kaiti SC" panose="02010600040101010101" pitchFamily="2" charset="-122"/>
                <a:ea typeface="Kaiti SC" panose="02010600040101010101" pitchFamily="2" charset="-122"/>
              </a:rPr>
              <a:t>      </a:t>
            </a:r>
            <a:r>
              <a:rPr lang="en-US" altLang="zh-CN" sz="2400" dirty="0">
                <a:latin typeface="Kaiti SC" panose="02010600040101010101" pitchFamily="2" charset="-122"/>
                <a:ea typeface="Kaiti SC" panose="02010600040101010101" pitchFamily="2" charset="-122"/>
              </a:rPr>
              <a:t>2. </a:t>
            </a: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表格中每一列 </a:t>
            </a:r>
            <a:r>
              <a:rPr lang="en-US" altLang="zh-CN" sz="2400" dirty="0">
                <a:effectLst>
                  <a:outerShdw blurRad="38100" dist="38100" dir="2700000" algn="tl">
                    <a:srgbClr val="C0C0C0"/>
                  </a:outerShdw>
                </a:effectLst>
                <a:latin typeface="Kaiti SC" panose="02010600040101010101" pitchFamily="2" charset="-122"/>
                <a:ea typeface="Kaiti SC" panose="02010600040101010101" pitchFamily="2" charset="-122"/>
              </a:rPr>
              <a:t>(</a:t>
            </a: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列表示属性</a:t>
            </a:r>
            <a:r>
              <a:rPr lang="en-US" altLang="zh-CN" sz="2400" dirty="0">
                <a:effectLst>
                  <a:outerShdw blurRad="38100" dist="38100" dir="2700000" algn="tl">
                    <a:srgbClr val="C0C0C0"/>
                  </a:outerShdw>
                </a:effectLst>
                <a:latin typeface="Kaiti SC" panose="02010600040101010101" pitchFamily="2" charset="-122"/>
                <a:ea typeface="Kaiti SC" panose="02010600040101010101" pitchFamily="2" charset="-122"/>
              </a:rPr>
              <a:t>)</a:t>
            </a: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中所有信息项必须是同一类型，各列的名字 </a:t>
            </a:r>
            <a:r>
              <a:rPr lang="en-US" altLang="zh-CN" sz="2400" dirty="0">
                <a:effectLst>
                  <a:outerShdw blurRad="38100" dist="38100" dir="2700000" algn="tl">
                    <a:srgbClr val="C0C0C0"/>
                  </a:outerShdw>
                </a:effectLst>
                <a:latin typeface="Kaiti SC" panose="02010600040101010101" pitchFamily="2" charset="-122"/>
                <a:ea typeface="Kaiti SC" panose="02010600040101010101" pitchFamily="2" charset="-122"/>
              </a:rPr>
              <a:t>(</a:t>
            </a: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属性名</a:t>
            </a:r>
            <a:r>
              <a:rPr lang="en-US" altLang="zh-CN" sz="2400" dirty="0">
                <a:effectLst>
                  <a:outerShdw blurRad="38100" dist="38100" dir="2700000" algn="tl">
                    <a:srgbClr val="C0C0C0"/>
                  </a:outerShdw>
                </a:effectLst>
                <a:latin typeface="Kaiti SC" panose="02010600040101010101" pitchFamily="2" charset="-122"/>
                <a:ea typeface="Kaiti SC" panose="02010600040101010101" pitchFamily="2" charset="-122"/>
              </a:rPr>
              <a:t>) </a:t>
            </a: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互异，列的次序任意。</a:t>
            </a:r>
          </a:p>
          <a:p>
            <a:pPr marL="533400" indent="-533400" eaLnBrk="1" hangingPunct="1">
              <a:lnSpc>
                <a:spcPct val="105000"/>
              </a:lnSpc>
              <a:buSzPct val="110000"/>
              <a:buFont typeface="Monotype Sorts" pitchFamily="2" charset="2"/>
              <a:buNone/>
              <a:defRPr/>
            </a:pP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      </a:t>
            </a:r>
            <a:r>
              <a:rPr lang="en-US" altLang="zh-CN" sz="2400" dirty="0">
                <a:effectLst>
                  <a:outerShdw blurRad="38100" dist="38100" dir="2700000" algn="tl">
                    <a:srgbClr val="C0C0C0"/>
                  </a:outerShdw>
                </a:effectLst>
                <a:latin typeface="Kaiti SC" panose="02010600040101010101" pitchFamily="2" charset="-122"/>
                <a:ea typeface="Kaiti SC" panose="02010600040101010101" pitchFamily="2" charset="-122"/>
              </a:rPr>
              <a:t>3. </a:t>
            </a: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表格中各行 </a:t>
            </a:r>
            <a:r>
              <a:rPr lang="en-US" altLang="zh-CN" sz="2400" dirty="0">
                <a:effectLst>
                  <a:outerShdw blurRad="38100" dist="38100" dir="2700000" algn="tl">
                    <a:srgbClr val="C0C0C0"/>
                  </a:outerShdw>
                </a:effectLst>
                <a:latin typeface="Kaiti SC" panose="02010600040101010101" pitchFamily="2" charset="-122"/>
                <a:ea typeface="Kaiti SC" panose="02010600040101010101" pitchFamily="2" charset="-122"/>
              </a:rPr>
              <a:t>(</a:t>
            </a: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行表示元组</a:t>
            </a:r>
            <a:r>
              <a:rPr lang="en-US" altLang="zh-CN" sz="2400" dirty="0">
                <a:effectLst>
                  <a:outerShdw blurRad="38100" dist="38100" dir="2700000" algn="tl">
                    <a:srgbClr val="C0C0C0"/>
                  </a:outerShdw>
                </a:effectLst>
                <a:latin typeface="Kaiti SC" panose="02010600040101010101" pitchFamily="2" charset="-122"/>
                <a:ea typeface="Kaiti SC" panose="02010600040101010101" pitchFamily="2" charset="-122"/>
              </a:rPr>
              <a:t>) </a:t>
            </a:r>
            <a:r>
              <a:rPr lang="zh-CN" altLang="en-US" sz="2400" dirty="0">
                <a:effectLst>
                  <a:outerShdw blurRad="38100" dist="38100" dir="2700000" algn="tl">
                    <a:srgbClr val="C0C0C0"/>
                  </a:outerShdw>
                </a:effectLst>
                <a:latin typeface="Kaiti SC" panose="02010600040101010101" pitchFamily="2" charset="-122"/>
                <a:ea typeface="Kaiti SC" panose="02010600040101010101" pitchFamily="2" charset="-122"/>
              </a:rPr>
              <a:t>互不相同，行的次序任意。</a:t>
            </a:r>
            <a:endParaRPr lang="zh-CN" altLang="en-US" sz="2400" dirty="0">
              <a:latin typeface="Kaiti SC" panose="02010600040101010101" pitchFamily="2" charset="-122"/>
              <a:ea typeface="Kaiti SC" panose="02010600040101010101" pitchFamily="2" charset="-122"/>
            </a:endParaRPr>
          </a:p>
        </p:txBody>
      </p:sp>
      <p:graphicFrame>
        <p:nvGraphicFramePr>
          <p:cNvPr id="279582" name="Group 30"/>
          <p:cNvGraphicFramePr>
            <a:graphicFrameLocks noGrp="1"/>
          </p:cNvGraphicFramePr>
          <p:nvPr>
            <p:ph sz="half" idx="4294967295"/>
          </p:nvPr>
        </p:nvGraphicFramePr>
        <p:xfrm>
          <a:off x="1403350" y="5157788"/>
          <a:ext cx="6316663" cy="1189038"/>
        </p:xfrm>
        <a:graphic>
          <a:graphicData uri="http://schemas.openxmlformats.org/drawingml/2006/table">
            <a:tbl>
              <a:tblPr/>
              <a:tblGrid>
                <a:gridCol w="1317625">
                  <a:extLst>
                    <a:ext uri="{9D8B030D-6E8A-4147-A177-3AD203B41FA5}">
                      <a16:colId xmlns:a16="http://schemas.microsoft.com/office/drawing/2014/main" val="20000"/>
                    </a:ext>
                  </a:extLst>
                </a:gridCol>
                <a:gridCol w="1312863">
                  <a:extLst>
                    <a:ext uri="{9D8B030D-6E8A-4147-A177-3AD203B41FA5}">
                      <a16:colId xmlns:a16="http://schemas.microsoft.com/office/drawing/2014/main" val="20001"/>
                    </a:ext>
                  </a:extLst>
                </a:gridCol>
                <a:gridCol w="1055687">
                  <a:extLst>
                    <a:ext uri="{9D8B030D-6E8A-4147-A177-3AD203B41FA5}">
                      <a16:colId xmlns:a16="http://schemas.microsoft.com/office/drawing/2014/main" val="20002"/>
                    </a:ext>
                  </a:extLst>
                </a:gridCol>
                <a:gridCol w="1312863">
                  <a:extLst>
                    <a:ext uri="{9D8B030D-6E8A-4147-A177-3AD203B41FA5}">
                      <a16:colId xmlns:a16="http://schemas.microsoft.com/office/drawing/2014/main" val="20003"/>
                    </a:ext>
                  </a:extLst>
                </a:gridCol>
                <a:gridCol w="1317625">
                  <a:extLst>
                    <a:ext uri="{9D8B030D-6E8A-4147-A177-3AD203B41FA5}">
                      <a16:colId xmlns:a16="http://schemas.microsoft.com/office/drawing/2014/main" val="20004"/>
                    </a:ext>
                  </a:extLst>
                </a:gridCol>
              </a:tblGrid>
              <a:tr h="39634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学号</a:t>
                      </a:r>
                      <a:endParaRPr kumimoji="0" lang="zh-CN" altLang="en-US" sz="2000" b="1" i="0" u="none" strike="noStrike" cap="none" normalizeH="0" baseline="0">
                        <a:ln>
                          <a:noFill/>
                        </a:ln>
                        <a:solidFill>
                          <a:schemeClr val="tx2"/>
                        </a:solidFill>
                        <a:effectLst/>
                        <a:latin typeface="Arial"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姓名</a:t>
                      </a:r>
                      <a:endParaRPr kumimoji="0" lang="zh-CN" altLang="en-US" sz="2000" b="1" i="0" u="none" strike="noStrike" cap="none" normalizeH="0" baseline="0">
                        <a:ln>
                          <a:noFill/>
                        </a:ln>
                        <a:solidFill>
                          <a:schemeClr val="tx2"/>
                        </a:solidFill>
                        <a:effectLst/>
                        <a:latin typeface="Arial"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性别</a:t>
                      </a:r>
                      <a:endParaRPr kumimoji="0" lang="zh-CN" altLang="en-US" sz="2000" b="1" i="0" u="none" strike="noStrike" cap="none" normalizeH="0" baseline="0">
                        <a:ln>
                          <a:noFill/>
                        </a:ln>
                        <a:solidFill>
                          <a:schemeClr val="tx2"/>
                        </a:solidFill>
                        <a:effectLst/>
                        <a:latin typeface="Arial"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年级</a:t>
                      </a:r>
                      <a:endParaRPr kumimoji="0" lang="zh-CN" altLang="en-US" sz="2000" b="1" i="0" u="none" strike="noStrike" cap="none" normalizeH="0" baseline="0">
                        <a:ln>
                          <a:noFill/>
                        </a:ln>
                        <a:solidFill>
                          <a:schemeClr val="tx2"/>
                        </a:solidFill>
                        <a:effectLst/>
                        <a:latin typeface="Arial"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2"/>
                          </a:solidFill>
                          <a:effectLst/>
                          <a:latin typeface="Arial" charset="0"/>
                          <a:ea typeface="宋体" pitchFamily="2" charset="-122"/>
                        </a:rPr>
                        <a:t>专业</a:t>
                      </a: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张   三</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2008</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通工</a:t>
                      </a: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002</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Comic Sans MS" pitchFamily="66" charset="0"/>
                          <a:ea typeface="宋体" pitchFamily="2" charset="-122"/>
                        </a:rPr>
                        <a:t>李  四</a:t>
                      </a: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Comic Sans MS" pitchFamily="66" charset="0"/>
                          <a:ea typeface="宋体" pitchFamily="2" charset="-122"/>
                        </a:rPr>
                        <a:t>女</a:t>
                      </a: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2009</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Comic Sans MS" pitchFamily="66" charset="0"/>
                          <a:ea typeface="宋体" pitchFamily="2" charset="-122"/>
                        </a:rPr>
                        <a:t>电科</a:t>
                      </a:r>
                    </a:p>
                  </a:txBody>
                  <a:tcPr marL="84406" marR="84406"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bwMode="auto">
          <a:xfrm>
            <a:off x="250825" y="260350"/>
            <a:ext cx="3178175" cy="633413"/>
          </a:xfrm>
          <a:prstGeom prst="rect">
            <a:avLst/>
          </a:prstGeom>
          <a:solidFill>
            <a:srgbClr val="FFFFFF"/>
          </a:solidFill>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a:latin typeface="Georgia" pitchFamily="18" charset="0"/>
              </a:rPr>
              <a:t>需求分析的目的</a:t>
            </a:r>
          </a:p>
        </p:txBody>
      </p:sp>
      <p:sp>
        <p:nvSpPr>
          <p:cNvPr id="8195" name="Rectangle 7"/>
          <p:cNvSpPr>
            <a:spLocks noChangeArrowheads="1"/>
          </p:cNvSpPr>
          <p:nvPr/>
        </p:nvSpPr>
        <p:spPr bwMode="auto">
          <a:xfrm>
            <a:off x="377825" y="1341438"/>
            <a:ext cx="876617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SzPct val="130000"/>
              <a:buFontTx/>
              <a:buChar char="•"/>
            </a:pPr>
            <a:r>
              <a:rPr lang="zh-CN" altLang="en-US" b="1" dirty="0">
                <a:highlight>
                  <a:srgbClr val="00FF00"/>
                </a:highlight>
                <a:latin typeface="仿宋_GB2312" pitchFamily="49" charset="-122"/>
                <a:ea typeface="仿宋_GB2312" pitchFamily="49" charset="-122"/>
              </a:rPr>
              <a:t>需求分析是一项软件工程活动</a:t>
            </a:r>
            <a:r>
              <a:rPr lang="zh-CN" altLang="en-US" b="1" dirty="0">
                <a:latin typeface="仿宋_GB2312" pitchFamily="49" charset="-122"/>
                <a:ea typeface="仿宋_GB2312" pitchFamily="49" charset="-122"/>
              </a:rPr>
              <a:t>，其目的是：</a:t>
            </a:r>
          </a:p>
          <a:p>
            <a:pPr lvl="1">
              <a:lnSpc>
                <a:spcPct val="150000"/>
              </a:lnSpc>
              <a:buFont typeface="Wingdings" pitchFamily="2" charset="2"/>
              <a:buChar char="ü"/>
            </a:pPr>
            <a:r>
              <a:rPr lang="zh-CN" altLang="en-US" dirty="0">
                <a:solidFill>
                  <a:srgbClr val="FF0000"/>
                </a:solidFill>
                <a:latin typeface="KaiTi" panose="02010609060101010101" pitchFamily="49" charset="-122"/>
                <a:ea typeface="KaiTi" panose="02010609060101010101" pitchFamily="49" charset="-122"/>
              </a:rPr>
              <a:t>清楚地理解所要解决的问题，完整地获取用户要求；</a:t>
            </a:r>
          </a:p>
          <a:p>
            <a:pPr lvl="1">
              <a:lnSpc>
                <a:spcPct val="150000"/>
              </a:lnSpc>
              <a:buFont typeface="Wingdings" pitchFamily="2" charset="2"/>
              <a:buChar char="ü"/>
            </a:pPr>
            <a:r>
              <a:rPr lang="zh-CN" altLang="en-US" dirty="0">
                <a:solidFill>
                  <a:srgbClr val="FF0000"/>
                </a:solidFill>
                <a:latin typeface="KaiTi" panose="02010609060101010101" pitchFamily="49" charset="-122"/>
                <a:ea typeface="KaiTi" panose="02010609060101010101" pitchFamily="49" charset="-122"/>
              </a:rPr>
              <a:t>刻划出软件的功能和性能；</a:t>
            </a:r>
          </a:p>
          <a:p>
            <a:pPr lvl="1">
              <a:lnSpc>
                <a:spcPct val="150000"/>
              </a:lnSpc>
              <a:buFont typeface="Wingdings" pitchFamily="2" charset="2"/>
              <a:buChar char="ü"/>
            </a:pPr>
            <a:r>
              <a:rPr lang="zh-CN" altLang="en-US" dirty="0">
                <a:solidFill>
                  <a:srgbClr val="FF0000"/>
                </a:solidFill>
                <a:latin typeface="KaiTi" panose="02010609060101010101" pitchFamily="49" charset="-122"/>
                <a:ea typeface="KaiTi" panose="02010609060101010101" pitchFamily="49" charset="-122"/>
              </a:rPr>
              <a:t>指明软件与其他系统元素的接口；</a:t>
            </a:r>
          </a:p>
          <a:p>
            <a:pPr lvl="1">
              <a:lnSpc>
                <a:spcPct val="150000"/>
              </a:lnSpc>
              <a:buFont typeface="Wingdings" pitchFamily="2" charset="2"/>
              <a:buChar char="ü"/>
            </a:pPr>
            <a:r>
              <a:rPr lang="zh-CN" altLang="en-US" dirty="0">
                <a:solidFill>
                  <a:srgbClr val="FF0000"/>
                </a:solidFill>
                <a:latin typeface="KaiTi" panose="02010609060101010101" pitchFamily="49" charset="-122"/>
                <a:ea typeface="KaiTi" panose="02010609060101010101" pitchFamily="49" charset="-122"/>
              </a:rPr>
              <a:t>建立软件必须满足的约束。</a:t>
            </a:r>
          </a:p>
          <a:p>
            <a:pPr lvl="1">
              <a:lnSpc>
                <a:spcPct val="150000"/>
              </a:lnSpc>
              <a:buSzPct val="60000"/>
              <a:buFont typeface="Wingdings" pitchFamily="2" charset="2"/>
              <a:buChar char="ü"/>
            </a:pPr>
            <a:endParaRPr lang="en-US" altLang="zh-CN" b="1" dirty="0">
              <a:latin typeface="Georgia" pitchFamily="18" charset="0"/>
            </a:endParaRPr>
          </a:p>
          <a:p>
            <a:pPr lvl="1">
              <a:lnSpc>
                <a:spcPct val="150000"/>
              </a:lnSpc>
              <a:buSzPct val="60000"/>
              <a:buFont typeface="Wingdings" pitchFamily="2" charset="2"/>
              <a:buNone/>
            </a:pPr>
            <a:r>
              <a:rPr lang="en-US" altLang="zh-CN" sz="2800" b="1" dirty="0">
                <a:solidFill>
                  <a:srgbClr val="0000FF"/>
                </a:solidFill>
                <a:latin typeface="华文新魏" pitchFamily="2" charset="-122"/>
                <a:ea typeface="华文新魏" pitchFamily="2" charset="-122"/>
              </a:rPr>
              <a:t>---- </a:t>
            </a:r>
            <a:r>
              <a:rPr lang="zh-CN" altLang="en-US" sz="2800" b="1" dirty="0">
                <a:solidFill>
                  <a:srgbClr val="0000FF"/>
                </a:solidFill>
                <a:latin typeface="华文新魏" pitchFamily="2" charset="-122"/>
                <a:ea typeface="华文新魏" pitchFamily="2" charset="-122"/>
              </a:rPr>
              <a:t>准确地回答</a:t>
            </a:r>
            <a:r>
              <a:rPr lang="zh-CN" altLang="en-US" sz="2800" b="1" dirty="0">
                <a:solidFill>
                  <a:srgbClr val="FF0000"/>
                </a:solidFill>
                <a:latin typeface="Arial" charset="0"/>
                <a:ea typeface="华文新魏" pitchFamily="2" charset="-122"/>
              </a:rPr>
              <a:t>“</a:t>
            </a:r>
            <a:r>
              <a:rPr lang="zh-CN" altLang="en-US" sz="2800" b="1" dirty="0">
                <a:solidFill>
                  <a:srgbClr val="FF0000"/>
                </a:solidFill>
                <a:latin typeface="华文新魏" pitchFamily="2" charset="-122"/>
                <a:ea typeface="华文新魏" pitchFamily="2" charset="-122"/>
              </a:rPr>
              <a:t>系统必须做什么</a:t>
            </a:r>
            <a:r>
              <a:rPr lang="en-US" altLang="zh-CN" sz="2800" b="1" dirty="0">
                <a:solidFill>
                  <a:srgbClr val="FF0000"/>
                </a:solidFill>
                <a:latin typeface="华文新魏" pitchFamily="2" charset="-122"/>
                <a:ea typeface="华文新魏" pitchFamily="2" charset="-122"/>
              </a:rPr>
              <a:t>?</a:t>
            </a:r>
            <a:r>
              <a:rPr lang="en-US" altLang="zh-CN" sz="2800" b="1" dirty="0">
                <a:solidFill>
                  <a:srgbClr val="FF0000"/>
                </a:solidFill>
                <a:latin typeface="Arial" charset="0"/>
                <a:ea typeface="华文新魏" pitchFamily="2" charset="-122"/>
              </a:rPr>
              <a:t>”</a:t>
            </a:r>
            <a:endParaRPr lang="zh-CN" altLang="en-US" sz="2800" b="1" dirty="0">
              <a:solidFill>
                <a:srgbClr val="FF0000"/>
              </a:solidFill>
              <a:latin typeface="Arial" charset="0"/>
              <a:ea typeface="华文新魏"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8" name="Rectangle 4"/>
          <p:cNvSpPr>
            <a:spLocks noChangeArrowheads="1"/>
          </p:cNvSpPr>
          <p:nvPr/>
        </p:nvSpPr>
        <p:spPr bwMode="auto">
          <a:xfrm>
            <a:off x="1476375" y="260350"/>
            <a:ext cx="64706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defRPr/>
            </a:pPr>
            <a:r>
              <a:rPr lang="zh-CN" altLang="en-US" sz="3600" dirty="0">
                <a:solidFill>
                  <a:schemeClr val="hlink"/>
                </a:solidFill>
                <a:effectLst>
                  <a:outerShdw blurRad="38100" dist="38100" dir="2700000" algn="tl">
                    <a:srgbClr val="C0C0C0"/>
                  </a:outerShdw>
                </a:effectLst>
                <a:latin typeface="华文新魏" pitchFamily="2" charset="-122"/>
                <a:ea typeface="华文新魏" pitchFamily="2" charset="-122"/>
              </a:rPr>
              <a:t>用教学管理例说明如何规范化</a:t>
            </a:r>
            <a:endParaRPr lang="zh-CN" altLang="en-US" sz="4400" dirty="0">
              <a:latin typeface="华文新魏" pitchFamily="2" charset="-122"/>
              <a:ea typeface="华文新魏" pitchFamily="2" charset="-122"/>
            </a:endParaRPr>
          </a:p>
        </p:txBody>
      </p:sp>
      <p:sp>
        <p:nvSpPr>
          <p:cNvPr id="93189" name="Rectangle 5" descr="新闻纸"/>
          <p:cNvSpPr>
            <a:spLocks noChangeArrowheads="1"/>
          </p:cNvSpPr>
          <p:nvPr/>
        </p:nvSpPr>
        <p:spPr bwMode="auto">
          <a:xfrm>
            <a:off x="468313" y="1341438"/>
            <a:ext cx="8135937" cy="4724400"/>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15000"/>
              </a:lnSpc>
              <a:spcBef>
                <a:spcPct val="10000"/>
              </a:spcBef>
              <a:buFontTx/>
              <a:buChar char="•"/>
              <a:defRPr/>
            </a:pPr>
            <a:r>
              <a:rPr lang="zh-CN" altLang="en-US" sz="2800" dirty="0">
                <a:solidFill>
                  <a:srgbClr val="0000FF"/>
                </a:solidFill>
                <a:effectLst>
                  <a:outerShdw blurRad="38100" dist="38100" dir="2700000" algn="tl">
                    <a:srgbClr val="C0C0C0"/>
                  </a:outerShdw>
                </a:effectLst>
                <a:latin typeface="华文新魏" pitchFamily="2" charset="-122"/>
                <a:ea typeface="华文新魏" pitchFamily="2" charset="-122"/>
              </a:rPr>
              <a:t>有三个实体型，即</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课程</a:t>
            </a:r>
            <a:r>
              <a:rPr lang="zh-CN" altLang="en-US" sz="2800" dirty="0">
                <a:solidFill>
                  <a:srgbClr val="0000FF"/>
                </a:solidFill>
                <a:effectLst>
                  <a:outerShdw blurRad="38100" dist="38100" dir="2700000" algn="tl">
                    <a:srgbClr val="C0C0C0"/>
                  </a:outerShdw>
                </a:effectLst>
                <a:latin typeface="华文新魏" pitchFamily="2" charset="-122"/>
                <a:ea typeface="华文新魏" pitchFamily="2" charset="-122"/>
              </a:rPr>
              <a:t>、</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学生</a:t>
            </a:r>
            <a:r>
              <a:rPr lang="zh-CN" altLang="en-US" sz="2800" dirty="0">
                <a:solidFill>
                  <a:srgbClr val="0000FF"/>
                </a:solidFill>
                <a:effectLst>
                  <a:outerShdw blurRad="38100" dist="38100" dir="2700000" algn="tl">
                    <a:srgbClr val="C0C0C0"/>
                  </a:outerShdw>
                </a:effectLst>
                <a:latin typeface="华文新魏" pitchFamily="2" charset="-122"/>
                <a:ea typeface="华文新魏" pitchFamily="2" charset="-122"/>
              </a:rPr>
              <a:t>和</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教师</a:t>
            </a:r>
            <a:r>
              <a:rPr lang="zh-CN" altLang="en-US" sz="2800" dirty="0">
                <a:solidFill>
                  <a:srgbClr val="0000FF"/>
                </a:solidFill>
                <a:effectLst>
                  <a:outerShdw blurRad="38100" dist="38100" dir="2700000" algn="tl">
                    <a:srgbClr val="C0C0C0"/>
                  </a:outerShdw>
                </a:effectLst>
                <a:latin typeface="华文新魏" pitchFamily="2" charset="-122"/>
                <a:ea typeface="华文新魏" pitchFamily="2" charset="-122"/>
              </a:rPr>
              <a:t>，用三个关系保存它们的信息：</a:t>
            </a:r>
          </a:p>
          <a:p>
            <a:pPr marL="342900" indent="-342900">
              <a:lnSpc>
                <a:spcPct val="115000"/>
              </a:lnSpc>
              <a:spcBef>
                <a:spcPct val="10000"/>
              </a:spcBef>
              <a:defRPr/>
            </a:pPr>
            <a:r>
              <a:rPr lang="zh-CN" altLang="en-US" sz="2800" dirty="0">
                <a:effectLst>
                  <a:outerShdw blurRad="38100" dist="38100" dir="2700000" algn="tl">
                    <a:srgbClr val="C0C0C0"/>
                  </a:outerShdw>
                </a:effectLst>
                <a:latin typeface="华文新魏" pitchFamily="2" charset="-122"/>
                <a:ea typeface="华文新魏" pitchFamily="2" charset="-122"/>
              </a:rPr>
              <a:t>       </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学生</a:t>
            </a:r>
            <a:r>
              <a:rPr lang="en-US" altLang="zh-CN" sz="2800" dirty="0">
                <a:effectLst>
                  <a:outerShdw blurRad="38100" dist="38100" dir="2700000" algn="tl">
                    <a:srgbClr val="C0C0C0"/>
                  </a:outerShdw>
                </a:effectLst>
                <a:latin typeface="华文新魏" pitchFamily="2" charset="-122"/>
                <a:ea typeface="华文新魏" pitchFamily="2" charset="-122"/>
              </a:rPr>
              <a:t>(</a:t>
            </a:r>
            <a:r>
              <a:rPr lang="zh-CN" altLang="en-US" sz="2800" u="sng" dirty="0">
                <a:solidFill>
                  <a:srgbClr val="0000FF"/>
                </a:solidFill>
                <a:effectLst>
                  <a:outerShdw blurRad="38100" dist="38100" dir="2700000" algn="tl">
                    <a:srgbClr val="C0C0C0"/>
                  </a:outerShdw>
                </a:effectLst>
                <a:latin typeface="华文新魏" pitchFamily="2" charset="-122"/>
                <a:ea typeface="华文新魏" pitchFamily="2" charset="-122"/>
              </a:rPr>
              <a:t>学号</a:t>
            </a:r>
            <a:r>
              <a:rPr lang="zh-CN" altLang="en-US" sz="2800" dirty="0">
                <a:effectLst>
                  <a:outerShdw blurRad="38100" dist="38100" dir="2700000" algn="tl">
                    <a:srgbClr val="C0C0C0"/>
                  </a:outerShdw>
                </a:effectLst>
                <a:latin typeface="华文新魏" pitchFamily="2" charset="-122"/>
                <a:ea typeface="华文新魏" pitchFamily="2" charset="-122"/>
              </a:rPr>
              <a:t>，姓名，性别，年龄，年级，专业，籍贯</a:t>
            </a:r>
            <a:r>
              <a:rPr lang="en-US" altLang="zh-CN" sz="2800" dirty="0">
                <a:effectLst>
                  <a:outerShdw blurRad="38100" dist="38100" dir="2700000" algn="tl">
                    <a:srgbClr val="C0C0C0"/>
                  </a:outerShdw>
                </a:effectLst>
                <a:latin typeface="华文新魏" pitchFamily="2" charset="-122"/>
                <a:ea typeface="华文新魏" pitchFamily="2" charset="-122"/>
              </a:rPr>
              <a:t>)</a:t>
            </a:r>
          </a:p>
          <a:p>
            <a:pPr marL="342900" indent="-342900">
              <a:lnSpc>
                <a:spcPct val="115000"/>
              </a:lnSpc>
              <a:spcBef>
                <a:spcPct val="10000"/>
              </a:spcBef>
              <a:defRPr/>
            </a:pPr>
            <a:r>
              <a:rPr lang="en-US" altLang="zh-CN" sz="2800" dirty="0">
                <a:effectLst>
                  <a:outerShdw blurRad="38100" dist="38100" dir="2700000" algn="tl">
                    <a:srgbClr val="C0C0C0"/>
                  </a:outerShdw>
                </a:effectLst>
                <a:latin typeface="华文新魏" pitchFamily="2" charset="-122"/>
                <a:ea typeface="华文新魏" pitchFamily="2" charset="-122"/>
              </a:rPr>
              <a:t>       </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教师</a:t>
            </a:r>
            <a:r>
              <a:rPr lang="en-US" altLang="zh-CN" sz="2800" dirty="0">
                <a:effectLst>
                  <a:outerShdw blurRad="38100" dist="38100" dir="2700000" algn="tl">
                    <a:srgbClr val="C0C0C0"/>
                  </a:outerShdw>
                </a:effectLst>
                <a:latin typeface="华文新魏" pitchFamily="2" charset="-122"/>
                <a:ea typeface="华文新魏" pitchFamily="2" charset="-122"/>
              </a:rPr>
              <a:t>(</a:t>
            </a:r>
            <a:r>
              <a:rPr lang="zh-CN" altLang="en-US" sz="2800" u="sng" dirty="0">
                <a:solidFill>
                  <a:srgbClr val="0000FF"/>
                </a:solidFill>
                <a:effectLst>
                  <a:outerShdw blurRad="38100" dist="38100" dir="2700000" algn="tl">
                    <a:srgbClr val="C0C0C0"/>
                  </a:outerShdw>
                </a:effectLst>
                <a:latin typeface="华文新魏" pitchFamily="2" charset="-122"/>
                <a:ea typeface="华文新魏" pitchFamily="2" charset="-122"/>
              </a:rPr>
              <a:t>职工号</a:t>
            </a:r>
            <a:r>
              <a:rPr lang="zh-CN" altLang="en-US" sz="2800" dirty="0">
                <a:effectLst>
                  <a:outerShdw blurRad="38100" dist="38100" dir="2700000" algn="tl">
                    <a:srgbClr val="C0C0C0"/>
                  </a:outerShdw>
                </a:effectLst>
                <a:latin typeface="华文新魏" pitchFamily="2" charset="-122"/>
                <a:ea typeface="华文新魏" pitchFamily="2" charset="-122"/>
              </a:rPr>
              <a:t>，姓名，年龄，职称，职务，工资级别</a:t>
            </a:r>
            <a:r>
              <a:rPr lang="en-US" altLang="zh-CN" sz="2800" dirty="0">
                <a:effectLst>
                  <a:outerShdw blurRad="38100" dist="38100" dir="2700000" algn="tl">
                    <a:srgbClr val="C0C0C0"/>
                  </a:outerShdw>
                </a:effectLst>
                <a:latin typeface="华文新魏" pitchFamily="2" charset="-122"/>
                <a:ea typeface="华文新魏" pitchFamily="2" charset="-122"/>
              </a:rPr>
              <a:t>)</a:t>
            </a:r>
          </a:p>
          <a:p>
            <a:pPr marL="342900" indent="-342900">
              <a:lnSpc>
                <a:spcPct val="115000"/>
              </a:lnSpc>
              <a:spcBef>
                <a:spcPct val="10000"/>
              </a:spcBef>
              <a:defRPr/>
            </a:pPr>
            <a:r>
              <a:rPr lang="en-US" altLang="zh-CN" sz="2800" dirty="0">
                <a:effectLst>
                  <a:outerShdw blurRad="38100" dist="38100" dir="2700000" algn="tl">
                    <a:srgbClr val="C0C0C0"/>
                  </a:outerShdw>
                </a:effectLst>
                <a:latin typeface="华文新魏" pitchFamily="2" charset="-122"/>
                <a:ea typeface="华文新魏" pitchFamily="2" charset="-122"/>
              </a:rPr>
              <a:t>       </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课程</a:t>
            </a:r>
            <a:r>
              <a:rPr lang="en-US" altLang="zh-CN" sz="2800" dirty="0">
                <a:effectLst>
                  <a:outerShdw blurRad="38100" dist="38100" dir="2700000" algn="tl">
                    <a:srgbClr val="C0C0C0"/>
                  </a:outerShdw>
                </a:effectLst>
                <a:latin typeface="华文新魏" pitchFamily="2" charset="-122"/>
                <a:ea typeface="华文新魏" pitchFamily="2" charset="-122"/>
              </a:rPr>
              <a:t>(</a:t>
            </a:r>
            <a:r>
              <a:rPr lang="zh-CN" altLang="en-US" sz="2800" u="sng" dirty="0">
                <a:solidFill>
                  <a:srgbClr val="0000FF"/>
                </a:solidFill>
                <a:effectLst>
                  <a:outerShdw blurRad="38100" dist="38100" dir="2700000" algn="tl">
                    <a:srgbClr val="C0C0C0"/>
                  </a:outerShdw>
                </a:effectLst>
                <a:latin typeface="华文新魏" pitchFamily="2" charset="-122"/>
                <a:ea typeface="华文新魏" pitchFamily="2" charset="-122"/>
              </a:rPr>
              <a:t>课程号</a:t>
            </a:r>
            <a:r>
              <a:rPr lang="zh-CN" altLang="en-US" sz="2800" dirty="0">
                <a:effectLst>
                  <a:outerShdw blurRad="38100" dist="38100" dir="2700000" algn="tl">
                    <a:srgbClr val="C0C0C0"/>
                  </a:outerShdw>
                </a:effectLst>
                <a:latin typeface="华文新魏" pitchFamily="2" charset="-122"/>
                <a:ea typeface="华文新魏" pitchFamily="2" charset="-122"/>
              </a:rPr>
              <a:t>，课程名，学分，学时，课程类型</a:t>
            </a:r>
            <a:r>
              <a:rPr lang="en-US" altLang="zh-CN" sz="2800" dirty="0">
                <a:effectLst>
                  <a:outerShdw blurRad="38100" dist="38100" dir="2700000" algn="tl">
                    <a:srgbClr val="C0C0C0"/>
                  </a:outerShdw>
                </a:effectLst>
                <a:latin typeface="华文新魏" pitchFamily="2" charset="-122"/>
                <a:ea typeface="华文新魏" pitchFamily="2" charset="-122"/>
              </a:rPr>
              <a:t>)</a:t>
            </a: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6" name="Rectangle 4" descr="新闻纸"/>
          <p:cNvSpPr>
            <a:spLocks noChangeArrowheads="1"/>
          </p:cNvSpPr>
          <p:nvPr/>
        </p:nvSpPr>
        <p:spPr bwMode="auto">
          <a:xfrm>
            <a:off x="395288" y="836613"/>
            <a:ext cx="8353425" cy="5259387"/>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15000"/>
              </a:lnSpc>
              <a:spcBef>
                <a:spcPct val="20000"/>
              </a:spcBef>
              <a:buFontTx/>
              <a:buChar char="•"/>
              <a:defRPr/>
            </a:pPr>
            <a:r>
              <a:rPr lang="zh-CN" altLang="en-US" sz="2800" dirty="0">
                <a:effectLst>
                  <a:outerShdw blurRad="38100" dist="38100" dir="2700000" algn="tl">
                    <a:srgbClr val="C0C0C0"/>
                  </a:outerShdw>
                </a:effectLst>
                <a:latin typeface="华文新魏" pitchFamily="2" charset="-122"/>
                <a:ea typeface="华文新魏" pitchFamily="2" charset="-122"/>
              </a:rPr>
              <a:t>为表示实体型之间的联系，又建立两个关系：</a:t>
            </a:r>
          </a:p>
          <a:p>
            <a:pPr marL="342900" indent="-342900">
              <a:lnSpc>
                <a:spcPct val="115000"/>
              </a:lnSpc>
              <a:spcBef>
                <a:spcPct val="20000"/>
              </a:spcBef>
              <a:defRPr/>
            </a:pPr>
            <a:r>
              <a:rPr lang="zh-CN" altLang="en-US" sz="2800" dirty="0">
                <a:solidFill>
                  <a:srgbClr val="0000FF"/>
                </a:solidFill>
                <a:effectLst>
                  <a:outerShdw blurRad="38100" dist="38100" dir="2700000" algn="tl">
                    <a:srgbClr val="C0C0C0"/>
                  </a:outerShdw>
                </a:effectLst>
                <a:latin typeface="华文新魏" pitchFamily="2" charset="-122"/>
                <a:ea typeface="华文新魏" pitchFamily="2" charset="-122"/>
              </a:rPr>
              <a:t>       </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选课</a:t>
            </a:r>
            <a:r>
              <a:rPr lang="zh-CN" altLang="en-US" sz="2800" dirty="0">
                <a:solidFill>
                  <a:srgbClr val="0000FF"/>
                </a:solidFill>
                <a:effectLst>
                  <a:outerShdw blurRad="38100" dist="38100" dir="2700000" algn="tl">
                    <a:srgbClr val="C0C0C0"/>
                  </a:outerShdw>
                </a:effectLst>
                <a:latin typeface="华文新魏" pitchFamily="2" charset="-122"/>
                <a:ea typeface="华文新魏" pitchFamily="2" charset="-122"/>
              </a:rPr>
              <a:t> </a:t>
            </a:r>
            <a:r>
              <a:rPr lang="en-US" altLang="zh-CN" sz="2800" dirty="0">
                <a:solidFill>
                  <a:srgbClr val="0000FF"/>
                </a:solidFill>
                <a:effectLst>
                  <a:outerShdw blurRad="38100" dist="38100" dir="2700000" algn="tl">
                    <a:srgbClr val="C0C0C0"/>
                  </a:outerShdw>
                </a:effectLst>
                <a:latin typeface="华文新魏" pitchFamily="2" charset="-122"/>
                <a:ea typeface="华文新魏" pitchFamily="2" charset="-122"/>
              </a:rPr>
              <a:t>(</a:t>
            </a:r>
            <a:r>
              <a:rPr lang="zh-CN" altLang="en-US" sz="2800" u="sng" dirty="0">
                <a:solidFill>
                  <a:srgbClr val="0000FF"/>
                </a:solidFill>
                <a:effectLst>
                  <a:outerShdw blurRad="38100" dist="38100" dir="2700000" algn="tl">
                    <a:srgbClr val="C0C0C0"/>
                  </a:outerShdw>
                </a:effectLst>
                <a:latin typeface="华文新魏" pitchFamily="2" charset="-122"/>
                <a:ea typeface="华文新魏" pitchFamily="2" charset="-122"/>
              </a:rPr>
              <a:t>学号，课程号</a:t>
            </a:r>
            <a:r>
              <a:rPr lang="zh-CN" altLang="en-US" sz="2800" dirty="0">
                <a:solidFill>
                  <a:srgbClr val="0000FF"/>
                </a:solidFill>
                <a:effectLst>
                  <a:outerShdw blurRad="38100" dist="38100" dir="2700000" algn="tl">
                    <a:srgbClr val="C0C0C0"/>
                  </a:outerShdw>
                </a:effectLst>
                <a:latin typeface="华文新魏" pitchFamily="2" charset="-122"/>
                <a:ea typeface="华文新魏" pitchFamily="2" charset="-122"/>
              </a:rPr>
              <a:t>，听课出勤率，作业完成率，分数</a:t>
            </a:r>
            <a:r>
              <a:rPr lang="en-US" altLang="zh-CN" sz="2800" dirty="0">
                <a:solidFill>
                  <a:srgbClr val="0000FF"/>
                </a:solidFill>
                <a:effectLst>
                  <a:outerShdw blurRad="38100" dist="38100" dir="2700000" algn="tl">
                    <a:srgbClr val="C0C0C0"/>
                  </a:outerShdw>
                </a:effectLst>
                <a:latin typeface="华文新魏" pitchFamily="2" charset="-122"/>
                <a:ea typeface="华文新魏" pitchFamily="2" charset="-122"/>
              </a:rPr>
              <a:t>)</a:t>
            </a:r>
          </a:p>
          <a:p>
            <a:pPr marL="342900" indent="-342900">
              <a:lnSpc>
                <a:spcPct val="115000"/>
              </a:lnSpc>
              <a:spcBef>
                <a:spcPct val="20000"/>
              </a:spcBef>
              <a:defRPr/>
            </a:pPr>
            <a:r>
              <a:rPr lang="en-US" altLang="zh-CN" sz="2800" dirty="0">
                <a:solidFill>
                  <a:srgbClr val="0000FF"/>
                </a:solidFill>
                <a:effectLst>
                  <a:outerShdw blurRad="38100" dist="38100" dir="2700000" algn="tl">
                    <a:srgbClr val="C0C0C0"/>
                  </a:outerShdw>
                </a:effectLst>
                <a:latin typeface="华文新魏" pitchFamily="2" charset="-122"/>
                <a:ea typeface="华文新魏" pitchFamily="2" charset="-122"/>
              </a:rPr>
              <a:t>       </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教课</a:t>
            </a:r>
            <a:r>
              <a:rPr lang="zh-CN" altLang="en-US" sz="2800" dirty="0">
                <a:solidFill>
                  <a:srgbClr val="0000FF"/>
                </a:solidFill>
                <a:effectLst>
                  <a:outerShdw blurRad="38100" dist="38100" dir="2700000" algn="tl">
                    <a:srgbClr val="C0C0C0"/>
                  </a:outerShdw>
                </a:effectLst>
                <a:latin typeface="华文新魏" pitchFamily="2" charset="-122"/>
                <a:ea typeface="华文新魏" pitchFamily="2" charset="-122"/>
              </a:rPr>
              <a:t> </a:t>
            </a:r>
            <a:r>
              <a:rPr lang="en-US" altLang="zh-CN" sz="2800" dirty="0">
                <a:solidFill>
                  <a:srgbClr val="0000FF"/>
                </a:solidFill>
                <a:effectLst>
                  <a:outerShdw blurRad="38100" dist="38100" dir="2700000" algn="tl">
                    <a:srgbClr val="C0C0C0"/>
                  </a:outerShdw>
                </a:effectLst>
                <a:latin typeface="华文新魏" pitchFamily="2" charset="-122"/>
                <a:ea typeface="华文新魏" pitchFamily="2" charset="-122"/>
              </a:rPr>
              <a:t>(</a:t>
            </a:r>
            <a:r>
              <a:rPr lang="zh-CN" altLang="en-US" sz="2800" u="sng" dirty="0">
                <a:solidFill>
                  <a:srgbClr val="0000FF"/>
                </a:solidFill>
                <a:effectLst>
                  <a:outerShdw blurRad="38100" dist="38100" dir="2700000" algn="tl">
                    <a:srgbClr val="C0C0C0"/>
                  </a:outerShdw>
                </a:effectLst>
                <a:latin typeface="华文新魏" pitchFamily="2" charset="-122"/>
                <a:ea typeface="华文新魏" pitchFamily="2" charset="-122"/>
              </a:rPr>
              <a:t>职工号，课程号</a:t>
            </a:r>
            <a:r>
              <a:rPr lang="zh-CN" altLang="en-US" sz="2800" dirty="0">
                <a:solidFill>
                  <a:srgbClr val="0000FF"/>
                </a:solidFill>
                <a:effectLst>
                  <a:outerShdw blurRad="38100" dist="38100" dir="2700000" algn="tl">
                    <a:srgbClr val="C0C0C0"/>
                  </a:outerShdw>
                </a:effectLst>
                <a:latin typeface="华文新魏" pitchFamily="2" charset="-122"/>
                <a:ea typeface="华文新魏" pitchFamily="2" charset="-122"/>
              </a:rPr>
              <a:t>，授课效果</a:t>
            </a:r>
            <a:r>
              <a:rPr lang="en-US" altLang="zh-CN" sz="2800" dirty="0">
                <a:solidFill>
                  <a:srgbClr val="0000FF"/>
                </a:solidFill>
                <a:effectLst>
                  <a:outerShdw blurRad="38100" dist="38100" dir="2700000" algn="tl">
                    <a:srgbClr val="C0C0C0"/>
                  </a:outerShdw>
                </a:effectLst>
                <a:latin typeface="华文新魏" pitchFamily="2" charset="-122"/>
                <a:ea typeface="华文新魏" pitchFamily="2" charset="-122"/>
              </a:rPr>
              <a:t>)</a:t>
            </a:r>
          </a:p>
          <a:p>
            <a:pPr marL="342900" indent="-342900">
              <a:lnSpc>
                <a:spcPct val="115000"/>
              </a:lnSpc>
              <a:spcBef>
                <a:spcPct val="20000"/>
              </a:spcBef>
              <a:buFontTx/>
              <a:buChar char="•"/>
              <a:defRPr/>
            </a:pPr>
            <a:r>
              <a:rPr lang="zh-CN" altLang="en-US" sz="2800" dirty="0">
                <a:effectLst>
                  <a:outerShdw blurRad="38100" dist="38100" dir="2700000" algn="tl">
                    <a:srgbClr val="C0C0C0"/>
                  </a:outerShdw>
                </a:effectLst>
                <a:latin typeface="华文新魏" pitchFamily="2" charset="-122"/>
                <a:ea typeface="华文新魏" pitchFamily="2" charset="-122"/>
              </a:rPr>
              <a:t>这五个关系，组成了</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数据库的模型</a:t>
            </a:r>
            <a:r>
              <a:rPr lang="zh-CN" altLang="en-US" sz="2800" dirty="0">
                <a:effectLst>
                  <a:outerShdw blurRad="38100" dist="38100" dir="2700000" algn="tl">
                    <a:srgbClr val="C0C0C0"/>
                  </a:outerShdw>
                </a:effectLst>
                <a:latin typeface="华文新魏" pitchFamily="2" charset="-122"/>
                <a:ea typeface="华文新魏" pitchFamily="2" charset="-122"/>
              </a:rPr>
              <a:t>。</a:t>
            </a:r>
          </a:p>
          <a:p>
            <a:pPr marL="342900" indent="-342900">
              <a:lnSpc>
                <a:spcPct val="115000"/>
              </a:lnSpc>
              <a:spcBef>
                <a:spcPct val="20000"/>
              </a:spcBef>
              <a:buFontTx/>
              <a:buChar char="•"/>
              <a:defRPr/>
            </a:pPr>
            <a:r>
              <a:rPr lang="zh-CN" altLang="en-US" sz="2800" dirty="0">
                <a:effectLst>
                  <a:outerShdw blurRad="38100" dist="38100" dir="2700000" algn="tl">
                    <a:srgbClr val="C0C0C0"/>
                  </a:outerShdw>
                </a:effectLst>
                <a:latin typeface="华文新魏" pitchFamily="2" charset="-122"/>
                <a:ea typeface="华文新魏" pitchFamily="2" charset="-122"/>
              </a:rPr>
              <a:t>在每个关系中，属性名下加下划线指明</a:t>
            </a:r>
            <a:r>
              <a:rPr lang="zh-CN" altLang="en-US" sz="2800" dirty="0">
                <a:solidFill>
                  <a:srgbClr val="FF0000"/>
                </a:solidFill>
                <a:effectLst>
                  <a:outerShdw blurRad="38100" dist="38100" dir="2700000" algn="tl">
                    <a:srgbClr val="C0C0C0"/>
                  </a:outerShdw>
                </a:effectLst>
                <a:latin typeface="华文新魏" pitchFamily="2" charset="-122"/>
                <a:ea typeface="华文新魏" pitchFamily="2" charset="-122"/>
              </a:rPr>
              <a:t>关键字</a:t>
            </a:r>
            <a:r>
              <a:rPr lang="zh-CN" altLang="en-US" sz="2800" dirty="0">
                <a:effectLst>
                  <a:outerShdw blurRad="38100" dist="38100" dir="2700000" algn="tl">
                    <a:srgbClr val="C0C0C0"/>
                  </a:outerShdw>
                </a:effectLst>
                <a:latin typeface="华文新魏" pitchFamily="2" charset="-122"/>
                <a:ea typeface="华文新魏" pitchFamily="2" charset="-122"/>
              </a:rPr>
              <a:t>。并规定关键字能唯一地标识一个元组。</a:t>
            </a: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9" name="Rectangle 3"/>
          <p:cNvSpPr>
            <a:spLocks noGrp="1" noChangeArrowheads="1"/>
          </p:cNvSpPr>
          <p:nvPr>
            <p:ph type="body" idx="4294967295"/>
          </p:nvPr>
        </p:nvSpPr>
        <p:spPr>
          <a:xfrm>
            <a:off x="539750" y="115888"/>
            <a:ext cx="8280400" cy="1439862"/>
          </a:xfrm>
        </p:spPr>
        <p:txBody>
          <a:bodyPr>
            <a:normAutofit lnSpcReduction="10000"/>
          </a:bodyPr>
          <a:lstStyle/>
          <a:p>
            <a:pPr eaLnBrk="1" hangingPunct="1">
              <a:lnSpc>
                <a:spcPct val="130000"/>
              </a:lnSpc>
              <a:spcBef>
                <a:spcPct val="0"/>
              </a:spcBef>
              <a:buSzPct val="130000"/>
              <a:defRPr/>
            </a:pPr>
            <a:r>
              <a:rPr lang="zh-CN" altLang="en-US" sz="2400" dirty="0">
                <a:latin typeface="楷体_GB2312" pitchFamily="49" charset="-122"/>
                <a:ea typeface="楷体_GB2312" pitchFamily="49" charset="-122"/>
              </a:rPr>
              <a:t>通常用</a:t>
            </a:r>
            <a:r>
              <a:rPr lang="zh-CN" altLang="en-US" sz="2400" dirty="0">
                <a:latin typeface="Arial"/>
                <a:ea typeface="楷体_GB2312" pitchFamily="49" charset="-122"/>
              </a:rPr>
              <a:t>“</a:t>
            </a:r>
            <a:r>
              <a:rPr lang="zh-CN" altLang="en-US" sz="2400" dirty="0">
                <a:solidFill>
                  <a:srgbClr val="0000FF"/>
                </a:solidFill>
                <a:latin typeface="楷体_GB2312" pitchFamily="49" charset="-122"/>
                <a:ea typeface="楷体_GB2312" pitchFamily="49" charset="-122"/>
              </a:rPr>
              <a:t>范式</a:t>
            </a:r>
            <a:r>
              <a:rPr lang="en-US" altLang="zh-CN" sz="2400" dirty="0">
                <a:solidFill>
                  <a:srgbClr val="0000FF"/>
                </a:solidFill>
                <a:latin typeface="楷体_GB2312" pitchFamily="49" charset="-122"/>
                <a:ea typeface="楷体_GB2312" pitchFamily="49" charset="-122"/>
              </a:rPr>
              <a:t>(Normal Forms)</a:t>
            </a:r>
            <a:r>
              <a:rPr lang="en-US" altLang="zh-CN" sz="2400" dirty="0">
                <a:latin typeface="Arial"/>
                <a:ea typeface="楷体_GB2312" pitchFamily="49" charset="-122"/>
              </a:rPr>
              <a:t>”</a:t>
            </a:r>
            <a:r>
              <a:rPr lang="zh-CN" altLang="en-US" sz="2400" dirty="0">
                <a:latin typeface="楷体_GB2312" pitchFamily="49" charset="-122"/>
                <a:ea typeface="楷体_GB2312" pitchFamily="49" charset="-122"/>
              </a:rPr>
              <a:t>定义消除数据冗余的程度。</a:t>
            </a:r>
            <a:r>
              <a:rPr lang="zh-CN" altLang="en-US" sz="2400" b="0" dirty="0">
                <a:solidFill>
                  <a:srgbClr val="FF0000"/>
                </a:solidFill>
                <a:latin typeface="楷体_GB2312" pitchFamily="49" charset="-122"/>
                <a:ea typeface="楷体_GB2312" pitchFamily="49" charset="-122"/>
              </a:rPr>
              <a:t>第一范式</a:t>
            </a:r>
            <a:r>
              <a:rPr lang="en-US" altLang="zh-CN" sz="2400" b="0" dirty="0">
                <a:solidFill>
                  <a:srgbClr val="FF0000"/>
                </a:solidFill>
                <a:latin typeface="楷体_GB2312" pitchFamily="49" charset="-122"/>
                <a:ea typeface="楷体_GB2312" pitchFamily="49" charset="-122"/>
              </a:rPr>
              <a:t>(1 NF)</a:t>
            </a:r>
            <a:r>
              <a:rPr lang="zh-CN" altLang="en-US" sz="2400" b="0" dirty="0">
                <a:solidFill>
                  <a:srgbClr val="FF0000"/>
                </a:solidFill>
                <a:latin typeface="楷体_GB2312" pitchFamily="49" charset="-122"/>
                <a:ea typeface="楷体_GB2312" pitchFamily="49" charset="-122"/>
              </a:rPr>
              <a:t>数据冗余程度最大，第五范式</a:t>
            </a:r>
            <a:r>
              <a:rPr lang="en-US" altLang="zh-CN" sz="2400" b="0" dirty="0">
                <a:solidFill>
                  <a:srgbClr val="FF0000"/>
                </a:solidFill>
                <a:latin typeface="楷体_GB2312" pitchFamily="49" charset="-122"/>
                <a:ea typeface="楷体_GB2312" pitchFamily="49" charset="-122"/>
              </a:rPr>
              <a:t>(5 NF)</a:t>
            </a:r>
            <a:r>
              <a:rPr lang="zh-CN" altLang="en-US" sz="2400" b="0" dirty="0">
                <a:solidFill>
                  <a:srgbClr val="FF0000"/>
                </a:solidFill>
                <a:latin typeface="楷体_GB2312" pitchFamily="49" charset="-122"/>
                <a:ea typeface="楷体_GB2312" pitchFamily="49" charset="-122"/>
              </a:rPr>
              <a:t>数据冗余程度最小。</a:t>
            </a:r>
            <a:r>
              <a:rPr lang="zh-CN" altLang="en-US" sz="2400" dirty="0">
                <a:solidFill>
                  <a:schemeClr val="tx2"/>
                </a:solidFill>
                <a:latin typeface="楷体_GB2312" pitchFamily="49" charset="-122"/>
                <a:ea typeface="楷体_GB2312" pitchFamily="49" charset="-122"/>
              </a:rPr>
              <a:t>但是：</a:t>
            </a:r>
            <a:endParaRPr lang="zh-CN" altLang="en-US" sz="2400" dirty="0">
              <a:latin typeface="楷体_GB2312" pitchFamily="49" charset="-122"/>
              <a:ea typeface="楷体_GB2312" pitchFamily="49" charset="-122"/>
            </a:endParaRPr>
          </a:p>
        </p:txBody>
      </p:sp>
      <p:sp>
        <p:nvSpPr>
          <p:cNvPr id="91140" name="Text Box 4"/>
          <p:cNvSpPr txBox="1">
            <a:spLocks noChangeArrowheads="1"/>
          </p:cNvSpPr>
          <p:nvPr/>
        </p:nvSpPr>
        <p:spPr bwMode="auto">
          <a:xfrm>
            <a:off x="611188" y="1628775"/>
            <a:ext cx="84597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a:t>
            </a:r>
            <a:r>
              <a:rPr lang="zh-CN" altLang="en-US" sz="2800" b="1" i="1" dirty="0">
                <a:solidFill>
                  <a:srgbClr val="00B050"/>
                </a:solidFill>
                <a:latin typeface="楷体_GB2312" pitchFamily="49" charset="-122"/>
                <a:ea typeface="楷体_GB2312" pitchFamily="49" charset="-122"/>
              </a:rPr>
              <a:t>范式级别越高，存储同样数据就需要分解成更多张表</a:t>
            </a:r>
            <a:r>
              <a:rPr lang="zh-CN" altLang="en-US" sz="2800" b="1" dirty="0">
                <a:solidFill>
                  <a:srgbClr val="0000FF"/>
                </a:solidFill>
                <a:latin typeface="楷体_GB2312" pitchFamily="49" charset="-122"/>
                <a:ea typeface="楷体_GB2312" pitchFamily="49" charset="-122"/>
              </a:rPr>
              <a:t>，因此，</a:t>
            </a:r>
            <a:r>
              <a:rPr lang="zh-CN" altLang="en-US" sz="2800" b="1" dirty="0">
                <a:solidFill>
                  <a:srgbClr val="0000FF"/>
                </a:solidFill>
                <a:latin typeface="Arial" charset="0"/>
                <a:ea typeface="楷体_GB2312" pitchFamily="49" charset="-122"/>
              </a:rPr>
              <a:t>“</a:t>
            </a:r>
            <a:r>
              <a:rPr lang="zh-CN" altLang="en-US" sz="2800" b="1" dirty="0">
                <a:solidFill>
                  <a:srgbClr val="0000FF"/>
                </a:solidFill>
                <a:latin typeface="楷体_GB2312" pitchFamily="49" charset="-122"/>
                <a:ea typeface="楷体_GB2312" pitchFamily="49" charset="-122"/>
              </a:rPr>
              <a:t>存储自身</a:t>
            </a:r>
            <a:r>
              <a:rPr lang="zh-CN" altLang="en-US" sz="2800" b="1" dirty="0">
                <a:solidFill>
                  <a:srgbClr val="0000FF"/>
                </a:solidFill>
                <a:latin typeface="Arial" charset="0"/>
                <a:ea typeface="楷体_GB2312" pitchFamily="49" charset="-122"/>
              </a:rPr>
              <a:t>”</a:t>
            </a:r>
            <a:r>
              <a:rPr lang="zh-CN" altLang="en-US" sz="2800" b="1" dirty="0">
                <a:solidFill>
                  <a:srgbClr val="0000FF"/>
                </a:solidFill>
                <a:latin typeface="楷体_GB2312" pitchFamily="49" charset="-122"/>
                <a:ea typeface="楷体_GB2312" pitchFamily="49" charset="-122"/>
              </a:rPr>
              <a:t>的过程也就越复杂。</a:t>
            </a:r>
          </a:p>
        </p:txBody>
      </p:sp>
      <p:sp>
        <p:nvSpPr>
          <p:cNvPr id="91142" name="Rectangle 6"/>
          <p:cNvSpPr>
            <a:spLocks noChangeArrowheads="1"/>
          </p:cNvSpPr>
          <p:nvPr/>
        </p:nvSpPr>
        <p:spPr bwMode="auto">
          <a:xfrm>
            <a:off x="539750" y="2636838"/>
            <a:ext cx="84248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FF"/>
                </a:solidFill>
                <a:latin typeface="楷体_GB2312" pitchFamily="49" charset="-122"/>
                <a:ea typeface="楷体_GB2312" pitchFamily="49" charset="-122"/>
              </a:rPr>
              <a:t>2</a:t>
            </a:r>
            <a:r>
              <a:rPr lang="zh-CN" altLang="en-US" sz="2800" b="1" dirty="0">
                <a:solidFill>
                  <a:srgbClr val="FF00FF"/>
                </a:solidFill>
                <a:latin typeface="楷体_GB2312" pitchFamily="49" charset="-122"/>
                <a:ea typeface="楷体_GB2312" pitchFamily="49" charset="-122"/>
              </a:rPr>
              <a:t>、</a:t>
            </a:r>
            <a:r>
              <a:rPr lang="zh-CN" altLang="en-US" sz="2800" b="1" i="1" dirty="0">
                <a:solidFill>
                  <a:srgbClr val="FF00FF"/>
                </a:solidFill>
                <a:latin typeface="楷体_GB2312" pitchFamily="49" charset="-122"/>
                <a:ea typeface="楷体_GB2312" pitchFamily="49" charset="-122"/>
              </a:rPr>
              <a:t>随着范式级别的提高，数据的存储结构与基于问题域的结构间的匹配程度也随之下降，因此，在需求变化时数据的稳定性较差。</a:t>
            </a:r>
          </a:p>
        </p:txBody>
      </p:sp>
      <p:sp>
        <p:nvSpPr>
          <p:cNvPr id="91143" name="Rectangle 7"/>
          <p:cNvSpPr>
            <a:spLocks noChangeArrowheads="1"/>
          </p:cNvSpPr>
          <p:nvPr/>
        </p:nvSpPr>
        <p:spPr bwMode="auto">
          <a:xfrm>
            <a:off x="468313" y="4221163"/>
            <a:ext cx="8424862"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zh-CN" sz="2800" b="1" dirty="0">
                <a:solidFill>
                  <a:schemeClr val="folHlink"/>
                </a:solidFill>
                <a:latin typeface="楷体_GB2312" pitchFamily="49" charset="-122"/>
                <a:ea typeface="楷体_GB2312" pitchFamily="49" charset="-122"/>
              </a:rPr>
              <a:t>3</a:t>
            </a:r>
            <a:r>
              <a:rPr lang="zh-CN" altLang="en-US" sz="2800" b="1" dirty="0">
                <a:solidFill>
                  <a:schemeClr val="folHlink"/>
                </a:solidFill>
                <a:latin typeface="楷体_GB2312" pitchFamily="49" charset="-122"/>
                <a:ea typeface="楷体_GB2312" pitchFamily="49" charset="-122"/>
              </a:rPr>
              <a:t>、</a:t>
            </a:r>
            <a:r>
              <a:rPr lang="zh-CN" altLang="en-US" sz="2800" b="1" i="1" dirty="0">
                <a:solidFill>
                  <a:schemeClr val="folHlink"/>
                </a:solidFill>
                <a:latin typeface="楷体_GB2312" pitchFamily="49" charset="-122"/>
                <a:ea typeface="楷体_GB2312" pitchFamily="49" charset="-122"/>
              </a:rPr>
              <a:t>范式级别提高则需要访问的表增多，因此性能</a:t>
            </a:r>
            <a:r>
              <a:rPr lang="en-US" altLang="zh-CN" sz="2800" b="1" i="1" dirty="0">
                <a:solidFill>
                  <a:schemeClr val="folHlink"/>
                </a:solidFill>
                <a:latin typeface="楷体_GB2312" pitchFamily="49" charset="-122"/>
                <a:ea typeface="楷体_GB2312" pitchFamily="49" charset="-122"/>
              </a:rPr>
              <a:t>(</a:t>
            </a:r>
            <a:r>
              <a:rPr lang="zh-CN" altLang="en-US" sz="2800" b="1" i="1" dirty="0">
                <a:solidFill>
                  <a:schemeClr val="folHlink"/>
                </a:solidFill>
                <a:latin typeface="楷体_GB2312" pitchFamily="49" charset="-122"/>
                <a:ea typeface="楷体_GB2312" pitchFamily="49" charset="-122"/>
              </a:rPr>
              <a:t>速度</a:t>
            </a:r>
            <a:r>
              <a:rPr lang="en-US" altLang="zh-CN" sz="2800" b="1" i="1" dirty="0">
                <a:solidFill>
                  <a:schemeClr val="folHlink"/>
                </a:solidFill>
                <a:latin typeface="楷体_GB2312" pitchFamily="49" charset="-122"/>
                <a:ea typeface="楷体_GB2312" pitchFamily="49" charset="-122"/>
              </a:rPr>
              <a:t>)</a:t>
            </a:r>
            <a:r>
              <a:rPr lang="zh-CN" altLang="en-US" sz="2800" b="1" i="1" dirty="0">
                <a:solidFill>
                  <a:schemeClr val="folHlink"/>
                </a:solidFill>
                <a:latin typeface="楷体_GB2312" pitchFamily="49" charset="-122"/>
                <a:ea typeface="楷体_GB2312" pitchFamily="49" charset="-122"/>
              </a:rPr>
              <a:t>将下降。从实用角度看来，在大多数场合选用第三范式都比较恰当。</a:t>
            </a:r>
          </a:p>
        </p:txBody>
      </p:sp>
      <p:sp>
        <p:nvSpPr>
          <p:cNvPr id="91144" name="Rectangle 8"/>
          <p:cNvSpPr>
            <a:spLocks noChangeArrowheads="1"/>
          </p:cNvSpPr>
          <p:nvPr/>
        </p:nvSpPr>
        <p:spPr bwMode="auto">
          <a:xfrm>
            <a:off x="467544" y="5578475"/>
            <a:ext cx="8208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2"/>
                </a:solidFill>
                <a:latin typeface="楷体_GB2312" pitchFamily="49" charset="-122"/>
                <a:ea typeface="楷体_GB2312" pitchFamily="49" charset="-122"/>
              </a:rPr>
              <a:t>所以，从实用角度看来，</a:t>
            </a:r>
            <a:r>
              <a:rPr lang="zh-CN" altLang="en-US" sz="2800" b="1" i="1" dirty="0">
                <a:solidFill>
                  <a:schemeClr val="tx2"/>
                </a:solidFill>
                <a:latin typeface="楷体_GB2312" pitchFamily="49" charset="-122"/>
                <a:ea typeface="楷体_GB2312" pitchFamily="49" charset="-122"/>
              </a:rPr>
              <a:t>在大多数场合选用第三范式都比较恰当。</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2000" fill="hold"/>
                                        <p:tgtEl>
                                          <p:spTgt spid="91140"/>
                                        </p:tgtEl>
                                        <p:attrNameLst>
                                          <p:attrName>ppt_x</p:attrName>
                                        </p:attrNameLst>
                                      </p:cBhvr>
                                      <p:tavLst>
                                        <p:tav tm="0">
                                          <p:val>
                                            <p:strVal val="0-#ppt_w/2"/>
                                          </p:val>
                                        </p:tav>
                                        <p:tav tm="100000">
                                          <p:val>
                                            <p:strVal val="#ppt_x"/>
                                          </p:val>
                                        </p:tav>
                                      </p:tavLst>
                                    </p:anim>
                                    <p:anim calcmode="lin" valueType="num">
                                      <p:cBhvr additive="base">
                                        <p:cTn id="8" dur="2000" fill="hold"/>
                                        <p:tgtEl>
                                          <p:spTgt spid="911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1142"/>
                                        </p:tgtEl>
                                        <p:attrNameLst>
                                          <p:attrName>style.visibility</p:attrName>
                                        </p:attrNameLst>
                                      </p:cBhvr>
                                      <p:to>
                                        <p:strVal val="visible"/>
                                      </p:to>
                                    </p:set>
                                    <p:anim calcmode="lin" valueType="num">
                                      <p:cBhvr additive="base">
                                        <p:cTn id="13" dur="2000" fill="hold"/>
                                        <p:tgtEl>
                                          <p:spTgt spid="91142"/>
                                        </p:tgtEl>
                                        <p:attrNameLst>
                                          <p:attrName>ppt_x</p:attrName>
                                        </p:attrNameLst>
                                      </p:cBhvr>
                                      <p:tavLst>
                                        <p:tav tm="0">
                                          <p:val>
                                            <p:strVal val="1+#ppt_w/2"/>
                                          </p:val>
                                        </p:tav>
                                        <p:tav tm="100000">
                                          <p:val>
                                            <p:strVal val="#ppt_x"/>
                                          </p:val>
                                        </p:tav>
                                      </p:tavLst>
                                    </p:anim>
                                    <p:anim calcmode="lin" valueType="num">
                                      <p:cBhvr additive="base">
                                        <p:cTn id="14" dur="2000" fill="hold"/>
                                        <p:tgtEl>
                                          <p:spTgt spid="911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143"/>
                                        </p:tgtEl>
                                        <p:attrNameLst>
                                          <p:attrName>style.visibility</p:attrName>
                                        </p:attrNameLst>
                                      </p:cBhvr>
                                      <p:to>
                                        <p:strVal val="visible"/>
                                      </p:to>
                                    </p:set>
                                    <p:anim calcmode="lin" valueType="num">
                                      <p:cBhvr additive="base">
                                        <p:cTn id="19" dur="2000" fill="hold"/>
                                        <p:tgtEl>
                                          <p:spTgt spid="91143"/>
                                        </p:tgtEl>
                                        <p:attrNameLst>
                                          <p:attrName>ppt_x</p:attrName>
                                        </p:attrNameLst>
                                      </p:cBhvr>
                                      <p:tavLst>
                                        <p:tav tm="0">
                                          <p:val>
                                            <p:strVal val="#ppt_x"/>
                                          </p:val>
                                        </p:tav>
                                        <p:tav tm="100000">
                                          <p:val>
                                            <p:strVal val="#ppt_x"/>
                                          </p:val>
                                        </p:tav>
                                      </p:tavLst>
                                    </p:anim>
                                    <p:anim calcmode="lin" valueType="num">
                                      <p:cBhvr additive="base">
                                        <p:cTn id="20" dur="2000" fill="hold"/>
                                        <p:tgtEl>
                                          <p:spTgt spid="9114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iterate type="lt">
                                    <p:tmPct val="0"/>
                                  </p:iterate>
                                  <p:childTnLst>
                                    <p:set>
                                      <p:cBhvr>
                                        <p:cTn id="24" dur="1" fill="hold">
                                          <p:stCondLst>
                                            <p:cond delay="0"/>
                                          </p:stCondLst>
                                        </p:cTn>
                                        <p:tgtEl>
                                          <p:spTgt spid="91144">
                                            <p:txEl>
                                              <p:pRg st="0" end="0"/>
                                            </p:txEl>
                                          </p:spTgt>
                                        </p:tgtEl>
                                        <p:attrNameLst>
                                          <p:attrName>style.visibility</p:attrName>
                                        </p:attrNameLst>
                                      </p:cBhvr>
                                      <p:to>
                                        <p:strVal val="visible"/>
                                      </p:to>
                                    </p:set>
                                    <p:animEffect transition="in" filter="diamond(in)">
                                      <p:cBhvr>
                                        <p:cTn id="25" dur="2000"/>
                                        <p:tgtEl>
                                          <p:spTgt spid="91144">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mph" presetSubtype="0" fill="hold" grpId="0" nodeType="clickEffect">
                                  <p:stCondLst>
                                    <p:cond delay="0"/>
                                  </p:stCondLst>
                                  <p:iterate type="lt">
                                    <p:tmPct val="4000"/>
                                  </p:iterate>
                                  <p:childTnLst>
                                    <p:set>
                                      <p:cBhvr override="childStyle">
                                        <p:cTn id="29" dur="500" fill="hold"/>
                                        <p:tgtEl>
                                          <p:spTgt spid="9114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P spid="91142" grpId="0"/>
      <p:bldP spid="91143" grpId="0"/>
      <p:bldP spid="91144"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849313" y="549275"/>
            <a:ext cx="6872287" cy="627063"/>
          </a:xfrm>
        </p:spPr>
        <p:txBody>
          <a:bodyPr anchor="t">
            <a:normAutofit fontScale="90000"/>
          </a:bodyPr>
          <a:lstStyle/>
          <a:p>
            <a:pPr eaLnBrk="1" hangingPunct="1">
              <a:defRPr/>
            </a:pPr>
            <a:r>
              <a:rPr lang="zh-CN" altLang="en-US" sz="3600" kern="1200">
                <a:solidFill>
                  <a:srgbClr val="0000FF"/>
                </a:solidFill>
                <a:latin typeface="Georgia" pitchFamily="18" charset="0"/>
                <a:ea typeface="隶书" pitchFamily="49" charset="-122"/>
              </a:rPr>
              <a:t>第 一 范 式</a:t>
            </a:r>
          </a:p>
        </p:txBody>
      </p:sp>
      <p:sp>
        <p:nvSpPr>
          <p:cNvPr id="48131" name="Rectangle 3"/>
          <p:cNvSpPr>
            <a:spLocks noGrp="1" noChangeArrowheads="1"/>
          </p:cNvSpPr>
          <p:nvPr>
            <p:ph type="body" idx="4294967295"/>
          </p:nvPr>
        </p:nvSpPr>
        <p:spPr>
          <a:xfrm>
            <a:off x="715963" y="1557338"/>
            <a:ext cx="7696200" cy="1800225"/>
          </a:xfrm>
        </p:spPr>
        <p:txBody>
          <a:bodyPr/>
          <a:lstStyle/>
          <a:p>
            <a:pPr eaLnBrk="1" hangingPunct="1">
              <a:lnSpc>
                <a:spcPct val="150000"/>
              </a:lnSpc>
              <a:spcBef>
                <a:spcPct val="0"/>
              </a:spcBef>
              <a:buSzPct val="130000"/>
            </a:pPr>
            <a:r>
              <a:rPr lang="zh-CN" altLang="en-US" sz="2400">
                <a:latin typeface="楷体_GB2312" pitchFamily="49" charset="-122"/>
                <a:ea typeface="楷体_GB2312" pitchFamily="49" charset="-122"/>
              </a:rPr>
              <a:t>每个属性值都必须是原子值，即仅仅是一个简单值而不含内部结构。</a:t>
            </a:r>
          </a:p>
          <a:p>
            <a:pPr eaLnBrk="1" hangingPunct="1">
              <a:lnSpc>
                <a:spcPct val="150000"/>
              </a:lnSpc>
              <a:spcBef>
                <a:spcPct val="0"/>
              </a:spcBef>
              <a:buSzPct val="130000"/>
              <a:buFontTx/>
              <a:buNone/>
            </a:pPr>
            <a:r>
              <a:rPr lang="zh-CN" altLang="en-US" sz="2400">
                <a:latin typeface="楷体_GB2312" pitchFamily="49" charset="-122"/>
                <a:ea typeface="楷体_GB2312" pitchFamily="49" charset="-122"/>
              </a:rPr>
              <a:t>  如：</a:t>
            </a:r>
          </a:p>
        </p:txBody>
      </p:sp>
      <p:sp>
        <p:nvSpPr>
          <p:cNvPr id="92164" name="Rectangle 4"/>
          <p:cNvSpPr>
            <a:spLocks noChangeArrowheads="1"/>
          </p:cNvSpPr>
          <p:nvPr/>
        </p:nvSpPr>
        <p:spPr bwMode="auto">
          <a:xfrm>
            <a:off x="971550" y="3429000"/>
            <a:ext cx="7696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defRPr/>
            </a:pPr>
            <a:r>
              <a:rPr lang="zh-CN" altLang="en-US" b="1">
                <a:solidFill>
                  <a:srgbClr val="FF0000"/>
                </a:solidFill>
                <a:effectLst>
                  <a:outerShdw blurRad="38100" dist="38100" dir="2700000" algn="tl">
                    <a:srgbClr val="C0C0C0"/>
                  </a:outerShdw>
                </a:effectLst>
                <a:latin typeface="楷体_GB2312" pitchFamily="49" charset="-122"/>
                <a:ea typeface="楷体_GB2312" pitchFamily="49" charset="-122"/>
              </a:rPr>
              <a:t>学生</a:t>
            </a:r>
            <a:r>
              <a:rPr lang="en-US" altLang="zh-CN" b="1">
                <a:effectLst>
                  <a:outerShdw blurRad="38100" dist="38100" dir="2700000" algn="tl">
                    <a:srgbClr val="C0C0C0"/>
                  </a:outerShdw>
                </a:effectLst>
                <a:latin typeface="楷体_GB2312" pitchFamily="49" charset="-122"/>
                <a:ea typeface="楷体_GB2312" pitchFamily="49" charset="-122"/>
              </a:rPr>
              <a:t>(</a:t>
            </a:r>
            <a:r>
              <a:rPr lang="zh-CN" altLang="en-US" b="1" u="sng">
                <a:solidFill>
                  <a:srgbClr val="0000FF"/>
                </a:solidFill>
                <a:effectLst>
                  <a:outerShdw blurRad="38100" dist="38100" dir="2700000" algn="tl">
                    <a:srgbClr val="C0C0C0"/>
                  </a:outerShdw>
                </a:effectLst>
                <a:latin typeface="楷体_GB2312" pitchFamily="49" charset="-122"/>
                <a:ea typeface="楷体_GB2312" pitchFamily="49" charset="-122"/>
              </a:rPr>
              <a:t>学号</a:t>
            </a:r>
            <a:r>
              <a:rPr lang="zh-CN" altLang="en-US" b="1">
                <a:effectLst>
                  <a:outerShdw blurRad="38100" dist="38100" dir="2700000" algn="tl">
                    <a:srgbClr val="C0C0C0"/>
                  </a:outerShdw>
                </a:effectLst>
                <a:latin typeface="楷体_GB2312" pitchFamily="49" charset="-122"/>
                <a:ea typeface="楷体_GB2312" pitchFamily="49" charset="-122"/>
              </a:rPr>
              <a:t>，姓名，性别，年龄，年级，专业，籍贯</a:t>
            </a:r>
            <a:r>
              <a:rPr lang="en-US" altLang="zh-CN" b="1">
                <a:effectLst>
                  <a:outerShdw blurRad="38100" dist="38100" dir="2700000" algn="tl">
                    <a:srgbClr val="C0C0C0"/>
                  </a:outerShdw>
                </a:effectLst>
                <a:latin typeface="楷体_GB2312" pitchFamily="49" charset="-122"/>
                <a:ea typeface="楷体_GB2312" pitchFamily="49" charset="-122"/>
              </a:rPr>
              <a:t>)</a:t>
            </a:r>
          </a:p>
          <a:p>
            <a:pPr>
              <a:lnSpc>
                <a:spcPct val="200000"/>
              </a:lnSpc>
              <a:defRPr/>
            </a:pPr>
            <a:r>
              <a:rPr lang="zh-CN" altLang="en-US" b="1">
                <a:solidFill>
                  <a:srgbClr val="FF0000"/>
                </a:solidFill>
                <a:effectLst>
                  <a:outerShdw blurRad="38100" dist="38100" dir="2700000" algn="tl">
                    <a:srgbClr val="C0C0C0"/>
                  </a:outerShdw>
                </a:effectLst>
                <a:latin typeface="楷体_GB2312" pitchFamily="49" charset="-122"/>
                <a:ea typeface="楷体_GB2312" pitchFamily="49" charset="-122"/>
              </a:rPr>
              <a:t>教师</a:t>
            </a:r>
            <a:r>
              <a:rPr lang="en-US" altLang="zh-CN" b="1">
                <a:effectLst>
                  <a:outerShdw blurRad="38100" dist="38100" dir="2700000" algn="tl">
                    <a:srgbClr val="C0C0C0"/>
                  </a:outerShdw>
                </a:effectLst>
                <a:latin typeface="楷体_GB2312" pitchFamily="49" charset="-122"/>
                <a:ea typeface="楷体_GB2312" pitchFamily="49" charset="-122"/>
              </a:rPr>
              <a:t>(</a:t>
            </a:r>
            <a:r>
              <a:rPr lang="zh-CN" altLang="en-US" b="1" u="sng">
                <a:solidFill>
                  <a:srgbClr val="0000FF"/>
                </a:solidFill>
                <a:effectLst>
                  <a:outerShdw blurRad="38100" dist="38100" dir="2700000" algn="tl">
                    <a:srgbClr val="C0C0C0"/>
                  </a:outerShdw>
                </a:effectLst>
                <a:latin typeface="楷体_GB2312" pitchFamily="49" charset="-122"/>
                <a:ea typeface="楷体_GB2312" pitchFamily="49" charset="-122"/>
              </a:rPr>
              <a:t>职工号</a:t>
            </a:r>
            <a:r>
              <a:rPr lang="zh-CN" altLang="en-US" b="1">
                <a:effectLst>
                  <a:outerShdw blurRad="38100" dist="38100" dir="2700000" algn="tl">
                    <a:srgbClr val="C0C0C0"/>
                  </a:outerShdw>
                </a:effectLst>
                <a:latin typeface="楷体_GB2312" pitchFamily="49" charset="-122"/>
                <a:ea typeface="楷体_GB2312" pitchFamily="49" charset="-122"/>
              </a:rPr>
              <a:t>，姓名，年龄，职称，职务，工资级别</a:t>
            </a:r>
            <a:r>
              <a:rPr lang="en-US" altLang="zh-CN" b="1">
                <a:effectLst>
                  <a:outerShdw blurRad="38100" dist="38100" dir="2700000" algn="tl">
                    <a:srgbClr val="C0C0C0"/>
                  </a:outerShdw>
                </a:effectLst>
                <a:latin typeface="楷体_GB2312" pitchFamily="49" charset="-122"/>
                <a:ea typeface="楷体_GB2312" pitchFamily="49" charset="-122"/>
              </a:rPr>
              <a:t>)</a:t>
            </a:r>
          </a:p>
          <a:p>
            <a:pPr>
              <a:lnSpc>
                <a:spcPct val="200000"/>
              </a:lnSpc>
              <a:defRPr/>
            </a:pPr>
            <a:r>
              <a:rPr lang="zh-CN" altLang="en-US" b="1">
                <a:solidFill>
                  <a:srgbClr val="FF0000"/>
                </a:solidFill>
                <a:effectLst>
                  <a:outerShdw blurRad="38100" dist="38100" dir="2700000" algn="tl">
                    <a:srgbClr val="C0C0C0"/>
                  </a:outerShdw>
                </a:effectLst>
                <a:latin typeface="楷体_GB2312" pitchFamily="49" charset="-122"/>
                <a:ea typeface="楷体_GB2312" pitchFamily="49" charset="-122"/>
              </a:rPr>
              <a:t>课程</a:t>
            </a:r>
            <a:r>
              <a:rPr lang="en-US" altLang="zh-CN" b="1">
                <a:effectLst>
                  <a:outerShdw blurRad="38100" dist="38100" dir="2700000" algn="tl">
                    <a:srgbClr val="C0C0C0"/>
                  </a:outerShdw>
                </a:effectLst>
                <a:latin typeface="楷体_GB2312" pitchFamily="49" charset="-122"/>
                <a:ea typeface="楷体_GB2312" pitchFamily="49" charset="-122"/>
              </a:rPr>
              <a:t>(</a:t>
            </a:r>
            <a:r>
              <a:rPr lang="zh-CN" altLang="en-US" b="1" u="sng">
                <a:solidFill>
                  <a:srgbClr val="0000FF"/>
                </a:solidFill>
                <a:effectLst>
                  <a:outerShdw blurRad="38100" dist="38100" dir="2700000" algn="tl">
                    <a:srgbClr val="C0C0C0"/>
                  </a:outerShdw>
                </a:effectLst>
                <a:latin typeface="楷体_GB2312" pitchFamily="49" charset="-122"/>
                <a:ea typeface="楷体_GB2312" pitchFamily="49" charset="-122"/>
              </a:rPr>
              <a:t>课程号</a:t>
            </a:r>
            <a:r>
              <a:rPr lang="zh-CN" altLang="en-US" b="1">
                <a:effectLst>
                  <a:outerShdw blurRad="38100" dist="38100" dir="2700000" algn="tl">
                    <a:srgbClr val="C0C0C0"/>
                  </a:outerShdw>
                </a:effectLst>
                <a:latin typeface="楷体_GB2312" pitchFamily="49" charset="-122"/>
                <a:ea typeface="楷体_GB2312" pitchFamily="49" charset="-122"/>
              </a:rPr>
              <a:t>，课程名，学分，学时，课程类型</a:t>
            </a:r>
            <a:r>
              <a:rPr lang="en-US" altLang="zh-CN" b="1">
                <a:effectLst>
                  <a:outerShdw blurRad="38100" dist="38100" dir="2700000" algn="tl">
                    <a:srgbClr val="C0C0C0"/>
                  </a:outerShdw>
                </a:effectLst>
                <a:latin typeface="楷体_GB2312" pitchFamily="49" charset="-122"/>
                <a:ea typeface="楷体_GB2312" pitchFamily="49" charset="-122"/>
              </a:rPr>
              <a:t>)</a:t>
            </a: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971550" y="765175"/>
            <a:ext cx="6870700" cy="808038"/>
          </a:xfrm>
        </p:spPr>
        <p:txBody>
          <a:bodyPr anchor="t"/>
          <a:lstStyle/>
          <a:p>
            <a:pPr eaLnBrk="1" hangingPunct="1"/>
            <a:r>
              <a:rPr lang="zh-CN" altLang="en-US" sz="3600">
                <a:solidFill>
                  <a:srgbClr val="0000FF"/>
                </a:solidFill>
                <a:latin typeface="Georgia" pitchFamily="18" charset="0"/>
                <a:ea typeface="隶书" pitchFamily="49" charset="-122"/>
              </a:rPr>
              <a:t>第 二 范 式</a:t>
            </a:r>
          </a:p>
        </p:txBody>
      </p:sp>
      <p:sp>
        <p:nvSpPr>
          <p:cNvPr id="49155" name="Rectangle 3"/>
          <p:cNvSpPr>
            <a:spLocks noGrp="1" noChangeArrowheads="1"/>
          </p:cNvSpPr>
          <p:nvPr>
            <p:ph type="body" idx="4294967295"/>
          </p:nvPr>
        </p:nvSpPr>
        <p:spPr>
          <a:xfrm>
            <a:off x="915988" y="1773238"/>
            <a:ext cx="7696200" cy="2087562"/>
          </a:xfrm>
        </p:spPr>
        <p:txBody>
          <a:bodyPr/>
          <a:lstStyle/>
          <a:p>
            <a:pPr eaLnBrk="1" hangingPunct="1">
              <a:lnSpc>
                <a:spcPct val="90000"/>
              </a:lnSpc>
              <a:spcBef>
                <a:spcPct val="0"/>
              </a:spcBef>
              <a:buSzPct val="130000"/>
            </a:pPr>
            <a:r>
              <a:rPr lang="zh-CN" altLang="en-US" sz="2400">
                <a:latin typeface="楷体_GB2312" pitchFamily="49" charset="-122"/>
                <a:ea typeface="楷体_GB2312" pitchFamily="49" charset="-122"/>
              </a:rPr>
              <a:t>满足第一范式条件，而且每个非关键字属性都由整个关键字决定</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而不是由关键字的一部分来决定</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a:t>
            </a:r>
          </a:p>
          <a:p>
            <a:pPr eaLnBrk="1" hangingPunct="1">
              <a:lnSpc>
                <a:spcPct val="90000"/>
              </a:lnSpc>
              <a:spcBef>
                <a:spcPct val="0"/>
              </a:spcBef>
              <a:buSzPct val="130000"/>
              <a:buFontTx/>
              <a:buNone/>
            </a:pPr>
            <a:r>
              <a:rPr lang="zh-CN" altLang="en-US" sz="2400">
                <a:latin typeface="楷体_GB2312" pitchFamily="49" charset="-122"/>
                <a:ea typeface="楷体_GB2312" pitchFamily="49" charset="-122"/>
              </a:rPr>
              <a:t>    如：</a:t>
            </a:r>
          </a:p>
        </p:txBody>
      </p:sp>
      <p:sp>
        <p:nvSpPr>
          <p:cNvPr id="96260" name="Rectangle 4"/>
          <p:cNvSpPr>
            <a:spLocks noChangeArrowheads="1"/>
          </p:cNvSpPr>
          <p:nvPr/>
        </p:nvSpPr>
        <p:spPr bwMode="auto">
          <a:xfrm>
            <a:off x="971550" y="3860800"/>
            <a:ext cx="8172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rgbClr val="FF0000"/>
                </a:solidFill>
                <a:effectLst>
                  <a:outerShdw blurRad="38100" dist="38100" dir="2700000" algn="tl">
                    <a:srgbClr val="C0C0C0"/>
                  </a:outerShdw>
                </a:effectLst>
                <a:latin typeface="楷体_GB2312" pitchFamily="49" charset="-122"/>
                <a:ea typeface="楷体_GB2312" pitchFamily="49" charset="-122"/>
              </a:rPr>
              <a:t>选课</a:t>
            </a:r>
            <a:r>
              <a:rPr lang="zh-CN" altLang="en-US" b="1">
                <a:solidFill>
                  <a:srgbClr val="0000FF"/>
                </a:solidFill>
                <a:effectLst>
                  <a:outerShdw blurRad="38100" dist="38100" dir="2700000" algn="tl">
                    <a:srgbClr val="C0C0C0"/>
                  </a:outerShdw>
                </a:effectLst>
                <a:latin typeface="楷体_GB2312" pitchFamily="49" charset="-122"/>
                <a:ea typeface="楷体_GB2312" pitchFamily="49" charset="-122"/>
              </a:rPr>
              <a:t> </a:t>
            </a:r>
            <a:r>
              <a:rPr lang="en-US" altLang="zh-CN" b="1">
                <a:solidFill>
                  <a:srgbClr val="0000FF"/>
                </a:solidFill>
                <a:effectLst>
                  <a:outerShdw blurRad="38100" dist="38100" dir="2700000" algn="tl">
                    <a:srgbClr val="C0C0C0"/>
                  </a:outerShdw>
                </a:effectLst>
                <a:latin typeface="楷体_GB2312" pitchFamily="49" charset="-122"/>
                <a:ea typeface="楷体_GB2312" pitchFamily="49" charset="-122"/>
              </a:rPr>
              <a:t>( </a:t>
            </a:r>
            <a:r>
              <a:rPr lang="zh-CN" altLang="en-US" b="1" u="sng">
                <a:solidFill>
                  <a:srgbClr val="0000FF"/>
                </a:solidFill>
                <a:effectLst>
                  <a:outerShdw blurRad="38100" dist="38100" dir="2700000" algn="tl">
                    <a:srgbClr val="C0C0C0"/>
                  </a:outerShdw>
                </a:effectLst>
                <a:latin typeface="楷体_GB2312" pitchFamily="49" charset="-122"/>
                <a:ea typeface="楷体_GB2312" pitchFamily="49" charset="-122"/>
              </a:rPr>
              <a:t>学号，课程号</a:t>
            </a:r>
            <a:r>
              <a:rPr lang="zh-CN" altLang="en-US" b="1">
                <a:solidFill>
                  <a:srgbClr val="0000FF"/>
                </a:solidFill>
                <a:effectLst>
                  <a:outerShdw blurRad="38100" dist="38100" dir="2700000" algn="tl">
                    <a:srgbClr val="C0C0C0"/>
                  </a:outerShdw>
                </a:effectLst>
                <a:latin typeface="楷体_GB2312" pitchFamily="49" charset="-122"/>
                <a:ea typeface="楷体_GB2312" pitchFamily="49" charset="-122"/>
              </a:rPr>
              <a:t>，</a:t>
            </a:r>
            <a:r>
              <a:rPr lang="zh-CN" altLang="en-US" b="1">
                <a:solidFill>
                  <a:schemeClr val="hlink"/>
                </a:solidFill>
                <a:effectLst>
                  <a:outerShdw blurRad="38100" dist="38100" dir="2700000" algn="tl">
                    <a:srgbClr val="C0C0C0"/>
                  </a:outerShdw>
                </a:effectLst>
                <a:latin typeface="楷体_GB2312" pitchFamily="49" charset="-122"/>
                <a:ea typeface="楷体_GB2312" pitchFamily="49" charset="-122"/>
              </a:rPr>
              <a:t>听课出勤率，作业完成率，分数 </a:t>
            </a:r>
            <a:r>
              <a:rPr lang="en-US" altLang="zh-CN" b="1">
                <a:solidFill>
                  <a:srgbClr val="0000FF"/>
                </a:solidFill>
                <a:effectLst>
                  <a:outerShdw blurRad="38100" dist="38100" dir="2700000" algn="tl">
                    <a:srgbClr val="C0C0C0"/>
                  </a:outerShdw>
                </a:effectLst>
                <a:latin typeface="楷体_GB2312" pitchFamily="49" charset="-122"/>
                <a:ea typeface="楷体_GB2312" pitchFamily="49" charset="-122"/>
              </a:rPr>
              <a:t>)</a:t>
            </a:r>
          </a:p>
          <a:p>
            <a:pPr>
              <a:defRPr/>
            </a:pPr>
            <a:endParaRPr lang="en-US" altLang="zh-CN" b="1">
              <a:solidFill>
                <a:srgbClr val="0000FF"/>
              </a:solidFill>
              <a:effectLst>
                <a:outerShdw blurRad="38100" dist="38100" dir="2700000" algn="tl">
                  <a:srgbClr val="C0C0C0"/>
                </a:outerShdw>
              </a:effectLst>
              <a:latin typeface="楷体_GB2312" pitchFamily="49" charset="-122"/>
              <a:ea typeface="楷体_GB2312" pitchFamily="49" charset="-122"/>
            </a:endParaRPr>
          </a:p>
          <a:p>
            <a:pPr>
              <a:defRPr/>
            </a:pPr>
            <a:r>
              <a:rPr lang="zh-CN" altLang="en-US" b="1">
                <a:solidFill>
                  <a:srgbClr val="FF0000"/>
                </a:solidFill>
                <a:effectLst>
                  <a:outerShdw blurRad="38100" dist="38100" dir="2700000" algn="tl">
                    <a:srgbClr val="C0C0C0"/>
                  </a:outerShdw>
                </a:effectLst>
                <a:latin typeface="楷体_GB2312" pitchFamily="49" charset="-122"/>
                <a:ea typeface="楷体_GB2312" pitchFamily="49" charset="-122"/>
              </a:rPr>
              <a:t>教课</a:t>
            </a:r>
            <a:r>
              <a:rPr lang="zh-CN" altLang="en-US" b="1">
                <a:solidFill>
                  <a:srgbClr val="0000FF"/>
                </a:solidFill>
                <a:effectLst>
                  <a:outerShdw blurRad="38100" dist="38100" dir="2700000" algn="tl">
                    <a:srgbClr val="C0C0C0"/>
                  </a:outerShdw>
                </a:effectLst>
                <a:latin typeface="楷体_GB2312" pitchFamily="49" charset="-122"/>
                <a:ea typeface="楷体_GB2312" pitchFamily="49" charset="-122"/>
              </a:rPr>
              <a:t> </a:t>
            </a:r>
            <a:r>
              <a:rPr lang="en-US" altLang="zh-CN" b="1">
                <a:solidFill>
                  <a:srgbClr val="0000FF"/>
                </a:solidFill>
                <a:effectLst>
                  <a:outerShdw blurRad="38100" dist="38100" dir="2700000" algn="tl">
                    <a:srgbClr val="C0C0C0"/>
                  </a:outerShdw>
                </a:effectLst>
                <a:latin typeface="楷体_GB2312" pitchFamily="49" charset="-122"/>
                <a:ea typeface="楷体_GB2312" pitchFamily="49" charset="-122"/>
              </a:rPr>
              <a:t>( </a:t>
            </a:r>
            <a:r>
              <a:rPr lang="zh-CN" altLang="en-US" b="1" u="sng">
                <a:solidFill>
                  <a:srgbClr val="0000FF"/>
                </a:solidFill>
                <a:effectLst>
                  <a:outerShdw blurRad="38100" dist="38100" dir="2700000" algn="tl">
                    <a:srgbClr val="C0C0C0"/>
                  </a:outerShdw>
                </a:effectLst>
                <a:latin typeface="楷体_GB2312" pitchFamily="49" charset="-122"/>
                <a:ea typeface="楷体_GB2312" pitchFamily="49" charset="-122"/>
              </a:rPr>
              <a:t>职工号，课程号</a:t>
            </a:r>
            <a:r>
              <a:rPr lang="zh-CN" altLang="en-US" b="1">
                <a:solidFill>
                  <a:srgbClr val="0000FF"/>
                </a:solidFill>
                <a:effectLst>
                  <a:outerShdw blurRad="38100" dist="38100" dir="2700000" algn="tl">
                    <a:srgbClr val="C0C0C0"/>
                  </a:outerShdw>
                </a:effectLst>
                <a:latin typeface="楷体_GB2312" pitchFamily="49" charset="-122"/>
                <a:ea typeface="楷体_GB2312" pitchFamily="49" charset="-122"/>
              </a:rPr>
              <a:t>，</a:t>
            </a:r>
            <a:r>
              <a:rPr lang="zh-CN" altLang="en-US" b="1">
                <a:solidFill>
                  <a:schemeClr val="hlink"/>
                </a:solidFill>
                <a:effectLst>
                  <a:outerShdw blurRad="38100" dist="38100" dir="2700000" algn="tl">
                    <a:srgbClr val="C0C0C0"/>
                  </a:outerShdw>
                </a:effectLst>
                <a:latin typeface="楷体_GB2312" pitchFamily="49" charset="-122"/>
                <a:ea typeface="楷体_GB2312" pitchFamily="49" charset="-122"/>
              </a:rPr>
              <a:t>授课效果 </a:t>
            </a:r>
            <a:r>
              <a:rPr lang="en-US" altLang="zh-CN" b="1">
                <a:solidFill>
                  <a:srgbClr val="0000FF"/>
                </a:solidFill>
                <a:effectLst>
                  <a:outerShdw blurRad="38100" dist="38100" dir="2700000" algn="tl">
                    <a:srgbClr val="C0C0C0"/>
                  </a:outerShdw>
                </a:effectLst>
                <a:latin typeface="楷体_GB2312" pitchFamily="49" charset="-122"/>
                <a:ea typeface="楷体_GB2312" pitchFamily="49" charset="-122"/>
              </a:rPr>
              <a:t>)</a:t>
            </a: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971550" y="692150"/>
            <a:ext cx="6870700" cy="808038"/>
          </a:xfrm>
        </p:spPr>
        <p:txBody>
          <a:bodyPr anchor="t"/>
          <a:lstStyle/>
          <a:p>
            <a:pPr eaLnBrk="1" hangingPunct="1"/>
            <a:r>
              <a:rPr lang="zh-CN" altLang="en-US" sz="3600">
                <a:solidFill>
                  <a:srgbClr val="0000FF"/>
                </a:solidFill>
                <a:latin typeface="Georgia" pitchFamily="18" charset="0"/>
                <a:ea typeface="隶书" pitchFamily="49" charset="-122"/>
              </a:rPr>
              <a:t>第 三 范 式</a:t>
            </a:r>
          </a:p>
        </p:txBody>
      </p:sp>
      <p:sp>
        <p:nvSpPr>
          <p:cNvPr id="50179" name="Rectangle 3"/>
          <p:cNvSpPr>
            <a:spLocks noGrp="1" noChangeArrowheads="1"/>
          </p:cNvSpPr>
          <p:nvPr>
            <p:ph type="body" idx="4294967295"/>
          </p:nvPr>
        </p:nvSpPr>
        <p:spPr>
          <a:xfrm>
            <a:off x="915988" y="1557338"/>
            <a:ext cx="7696200" cy="2592387"/>
          </a:xfrm>
        </p:spPr>
        <p:txBody>
          <a:bodyPr/>
          <a:lstStyle/>
          <a:p>
            <a:pPr eaLnBrk="1" hangingPunct="1">
              <a:lnSpc>
                <a:spcPct val="120000"/>
              </a:lnSpc>
              <a:spcBef>
                <a:spcPct val="0"/>
              </a:spcBef>
              <a:buSzPct val="130000"/>
            </a:pPr>
            <a:r>
              <a:rPr lang="zh-CN" altLang="en-US" sz="2400" dirty="0">
                <a:latin typeface="楷体_GB2312" pitchFamily="49" charset="-122"/>
                <a:ea typeface="楷体_GB2312" pitchFamily="49" charset="-122"/>
              </a:rPr>
              <a:t>符合第二范式的条件，</a:t>
            </a:r>
            <a:r>
              <a:rPr lang="zh-CN" altLang="en-US" sz="2400" dirty="0">
                <a:solidFill>
                  <a:srgbClr val="00B050"/>
                </a:solidFill>
                <a:latin typeface="楷体_GB2312" pitchFamily="49" charset="-122"/>
                <a:ea typeface="楷体_GB2312" pitchFamily="49" charset="-122"/>
              </a:rPr>
              <a:t>每个非关键字属性都仅由关键字决定</a:t>
            </a:r>
            <a:r>
              <a:rPr lang="zh-CN" altLang="en-US" sz="2400" dirty="0">
                <a:latin typeface="楷体_GB2312" pitchFamily="49" charset="-122"/>
                <a:ea typeface="楷体_GB2312" pitchFamily="49" charset="-122"/>
              </a:rPr>
              <a:t>，而且一个非关键字属性不能仅仅是对另一个非关键字属性的进一步描述</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即一个非关键字属性值不传递依赖于任何一个候选关键字属性值</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p>
          <a:p>
            <a:pPr eaLnBrk="1" hangingPunct="1">
              <a:lnSpc>
                <a:spcPct val="120000"/>
              </a:lnSpc>
              <a:spcBef>
                <a:spcPct val="0"/>
              </a:spcBef>
              <a:buSzPct val="130000"/>
              <a:buFontTx/>
              <a:buNone/>
            </a:pPr>
            <a:r>
              <a:rPr lang="zh-CN" altLang="en-US" sz="2400" dirty="0">
                <a:latin typeface="楷体_GB2312" pitchFamily="49" charset="-122"/>
                <a:ea typeface="楷体_GB2312" pitchFamily="49" charset="-122"/>
              </a:rPr>
              <a:t>      如：</a:t>
            </a:r>
          </a:p>
        </p:txBody>
      </p:sp>
      <p:sp>
        <p:nvSpPr>
          <p:cNvPr id="3" name="Rectangle 1"/>
          <p:cNvSpPr>
            <a:spLocks noChangeArrowheads="1"/>
          </p:cNvSpPr>
          <p:nvPr/>
        </p:nvSpPr>
        <p:spPr bwMode="auto">
          <a:xfrm>
            <a:off x="2814638" y="3840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1041880" y="5013176"/>
            <a:ext cx="4572000" cy="1200329"/>
          </a:xfrm>
          <a:prstGeom prst="rect">
            <a:avLst/>
          </a:prstGeom>
        </p:spPr>
        <p:txBody>
          <a:bodyPr wrap="square">
            <a:spAutoFit/>
          </a:bodyPr>
          <a:lstStyle/>
          <a:p>
            <a:r>
              <a:rPr lang="zh-CN" altLang="en-US" b="1" dirty="0">
                <a:effectLst>
                  <a:outerShdw blurRad="38100" dist="38100" dir="2700000" algn="tl">
                    <a:srgbClr val="C0C0C0"/>
                  </a:outerShdw>
                </a:effectLst>
                <a:latin typeface="楷体_GB2312" pitchFamily="49" charset="-122"/>
                <a:ea typeface="楷体_GB2312" pitchFamily="49" charset="-122"/>
              </a:rPr>
              <a:t>分解为：</a:t>
            </a:r>
            <a:endParaRPr lang="en-US" altLang="zh-CN" b="1" dirty="0">
              <a:effectLst>
                <a:outerShdw blurRad="38100" dist="38100" dir="2700000" algn="tl">
                  <a:srgbClr val="C0C0C0"/>
                </a:outerShdw>
              </a:effectLst>
              <a:latin typeface="楷体_GB2312" pitchFamily="49" charset="-122"/>
              <a:ea typeface="楷体_GB2312" pitchFamily="49" charset="-122"/>
            </a:endParaRPr>
          </a:p>
          <a:p>
            <a:r>
              <a:rPr lang="en-US" altLang="zh-CN" b="1" dirty="0">
                <a:effectLst>
                  <a:outerShdw blurRad="38100" dist="38100" dir="2700000" algn="tl">
                    <a:srgbClr val="C0C0C0"/>
                  </a:outerShdw>
                </a:effectLst>
                <a:latin typeface="楷体_GB2312" pitchFamily="49" charset="-122"/>
                <a:ea typeface="楷体_GB2312" pitchFamily="49" charset="-122"/>
              </a:rPr>
              <a:t>C(CNO,CNAME,TNO)</a:t>
            </a:r>
          </a:p>
          <a:p>
            <a:r>
              <a:rPr lang="en-US" altLang="zh-CN" b="1" dirty="0">
                <a:effectLst>
                  <a:outerShdw blurRad="38100" dist="38100" dir="2700000" algn="tl">
                    <a:srgbClr val="C0C0C0"/>
                  </a:outerShdw>
                </a:effectLst>
                <a:latin typeface="楷体_GB2312" pitchFamily="49" charset="-122"/>
                <a:ea typeface="楷体_GB2312" pitchFamily="49" charset="-122"/>
              </a:rPr>
              <a:t>T(TNO,TNAME,BDATE,SALARY)</a:t>
            </a:r>
            <a:endParaRPr lang="zh-CN" altLang="en-US" b="1" dirty="0">
              <a:effectLst>
                <a:outerShdw blurRad="38100" dist="38100" dir="2700000" algn="tl">
                  <a:srgbClr val="C0C0C0"/>
                </a:outerShdw>
              </a:effectLst>
              <a:latin typeface="楷体_GB2312" pitchFamily="49" charset="-122"/>
              <a:ea typeface="楷体_GB2312" pitchFamily="49" charset="-122"/>
            </a:endParaRPr>
          </a:p>
        </p:txBody>
      </p:sp>
      <p:sp>
        <p:nvSpPr>
          <p:cNvPr id="5" name="矩形 4"/>
          <p:cNvSpPr/>
          <p:nvPr/>
        </p:nvSpPr>
        <p:spPr>
          <a:xfrm>
            <a:off x="1029000" y="3966904"/>
            <a:ext cx="7791472" cy="830997"/>
          </a:xfrm>
          <a:prstGeom prst="rect">
            <a:avLst/>
          </a:prstGeom>
        </p:spPr>
        <p:txBody>
          <a:bodyPr wrap="square">
            <a:spAutoFit/>
          </a:bodyPr>
          <a:lstStyle/>
          <a:p>
            <a:r>
              <a:rPr lang="en-US" altLang="zh-CN" b="1" dirty="0">
                <a:effectLst>
                  <a:outerShdw blurRad="38100" dist="38100" dir="2700000" algn="tl">
                    <a:srgbClr val="C0C0C0"/>
                  </a:outerShdw>
                </a:effectLst>
                <a:latin typeface="楷体_GB2312" pitchFamily="49" charset="-122"/>
                <a:ea typeface="楷体_GB2312" pitchFamily="49" charset="-122"/>
              </a:rPr>
              <a:t>CT</a:t>
            </a:r>
            <a:r>
              <a:rPr lang="zh-CN" altLang="en-US" b="1" dirty="0">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0000FF"/>
                </a:solidFill>
                <a:effectLst>
                  <a:outerShdw blurRad="38100" dist="38100" dir="2700000" algn="tl">
                    <a:srgbClr val="C0C0C0"/>
                  </a:outerShdw>
                </a:effectLst>
                <a:latin typeface="楷体_GB2312" pitchFamily="49" charset="-122"/>
                <a:ea typeface="楷体_GB2312" pitchFamily="49" charset="-122"/>
              </a:rPr>
              <a:t>CNO,TNO</a:t>
            </a:r>
            <a:r>
              <a:rPr lang="en-US" altLang="zh-CN" b="1" dirty="0">
                <a:effectLst>
                  <a:outerShdw blurRad="38100" dist="38100" dir="2700000" algn="tl">
                    <a:srgbClr val="C0C0C0"/>
                  </a:outerShdw>
                </a:effectLst>
                <a:latin typeface="楷体_GB2312" pitchFamily="49" charset="-122"/>
                <a:ea typeface="楷体_GB2312" pitchFamily="49" charset="-122"/>
              </a:rPr>
              <a:t>, BDATE,SALARY</a:t>
            </a:r>
            <a:r>
              <a:rPr lang="zh-CN" altLang="en-US" b="1" dirty="0">
                <a:effectLst>
                  <a:outerShdw blurRad="38100" dist="38100" dir="2700000" algn="tl">
                    <a:srgbClr val="C0C0C0"/>
                  </a:outerShdw>
                </a:effectLst>
                <a:latin typeface="楷体_GB2312" pitchFamily="49" charset="-122"/>
                <a:ea typeface="楷体_GB2312" pitchFamily="49" charset="-122"/>
              </a:rPr>
              <a:t>）</a:t>
            </a:r>
            <a:endParaRPr lang="en-US" altLang="zh-CN" b="1" dirty="0">
              <a:effectLst>
                <a:outerShdw blurRad="38100" dist="38100" dir="2700000" algn="tl">
                  <a:srgbClr val="C0C0C0"/>
                </a:outerShdw>
              </a:effectLst>
              <a:latin typeface="楷体_GB2312" pitchFamily="49" charset="-122"/>
              <a:ea typeface="楷体_GB2312" pitchFamily="49" charset="-122"/>
            </a:endParaRPr>
          </a:p>
          <a:p>
            <a:r>
              <a:rPr lang="en-US" altLang="zh-CN" b="1" dirty="0">
                <a:effectLst>
                  <a:outerShdw blurRad="38100" dist="38100" dir="2700000" algn="tl">
                    <a:srgbClr val="C0C0C0"/>
                  </a:outerShdw>
                </a:effectLst>
                <a:latin typeface="楷体_GB2312" pitchFamily="49" charset="-122"/>
                <a:ea typeface="楷体_GB2312" pitchFamily="49" charset="-122"/>
              </a:rPr>
              <a:t>              ----- SALARY</a:t>
            </a:r>
            <a:r>
              <a:rPr lang="zh-CN" altLang="en-US" b="1" dirty="0">
                <a:effectLst>
                  <a:outerShdw blurRad="38100" dist="38100" dir="2700000" algn="tl">
                    <a:srgbClr val="C0C0C0"/>
                  </a:outerShdw>
                </a:effectLst>
                <a:latin typeface="楷体_GB2312" pitchFamily="49" charset="-122"/>
                <a:ea typeface="楷体_GB2312" pitchFamily="49" charset="-122"/>
              </a:rPr>
              <a:t>依赖于</a:t>
            </a:r>
            <a:r>
              <a:rPr lang="en-US" altLang="zh-CN" b="1" dirty="0">
                <a:effectLst>
                  <a:outerShdw blurRad="38100" dist="38100" dir="2700000" algn="tl">
                    <a:srgbClr val="C0C0C0"/>
                  </a:outerShdw>
                </a:effectLst>
                <a:latin typeface="楷体_GB2312" pitchFamily="49" charset="-122"/>
                <a:ea typeface="楷体_GB2312" pitchFamily="49" charset="-122"/>
              </a:rPr>
              <a:t>TNO</a:t>
            </a: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827088" y="908050"/>
            <a:ext cx="7921625" cy="2881313"/>
          </a:xfrm>
        </p:spPr>
        <p:txBody>
          <a:bodyPr/>
          <a:lstStyle/>
          <a:p>
            <a:pPr eaLnBrk="1" hangingPunct="1">
              <a:lnSpc>
                <a:spcPct val="130000"/>
              </a:lnSpc>
              <a:spcBef>
                <a:spcPct val="0"/>
              </a:spcBef>
              <a:buSzPct val="130000"/>
            </a:pPr>
            <a:r>
              <a:rPr lang="zh-CN" altLang="en-US" dirty="0">
                <a:latin typeface="楷体_GB2312" pitchFamily="49" charset="-122"/>
                <a:ea typeface="楷体_GB2312" pitchFamily="49" charset="-122"/>
              </a:rPr>
              <a:t>状态转换图</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简称为状态图</a:t>
            </a:r>
            <a:r>
              <a:rPr lang="en-US" altLang="zh-CN" dirty="0">
                <a:latin typeface="楷体_GB2312" pitchFamily="49" charset="-122"/>
                <a:ea typeface="楷体_GB2312" pitchFamily="49" charset="-122"/>
              </a:rPr>
              <a:t>)</a:t>
            </a:r>
          </a:p>
          <a:p>
            <a:pPr eaLnBrk="1" hangingPunct="1">
              <a:lnSpc>
                <a:spcPct val="130000"/>
              </a:lnSpc>
              <a:spcBef>
                <a:spcPct val="0"/>
              </a:spcBef>
              <a:buSzPct val="130000"/>
              <a:buFontTx/>
              <a:buNone/>
            </a:pPr>
            <a:r>
              <a:rPr lang="zh-CN" altLang="en-US" dirty="0">
                <a:latin typeface="楷体_GB2312" pitchFamily="49" charset="-122"/>
                <a:ea typeface="楷体_GB2312" pitchFamily="49" charset="-122"/>
              </a:rPr>
              <a:t>    </a:t>
            </a:r>
            <a:r>
              <a:rPr lang="zh-CN" altLang="en-US" dirty="0">
                <a:solidFill>
                  <a:srgbClr val="00B050"/>
                </a:solidFill>
                <a:latin typeface="楷体_GB2312" pitchFamily="49" charset="-122"/>
                <a:ea typeface="楷体_GB2312" pitchFamily="49" charset="-122"/>
              </a:rPr>
              <a:t>通过描绘系统的状态及引起系统状态转换的事件，来表示系统的行为。</a:t>
            </a:r>
            <a:r>
              <a:rPr lang="zh-CN" altLang="en-US" dirty="0">
                <a:latin typeface="楷体_GB2312" pitchFamily="49" charset="-122"/>
                <a:ea typeface="楷体_GB2312" pitchFamily="49" charset="-122"/>
              </a:rPr>
              <a:t>此外，状态图还指明了作为特定事件的结果系统将做哪些动作</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例如，处理数据</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a:t>
            </a:r>
          </a:p>
        </p:txBody>
      </p:sp>
      <p:pic>
        <p:nvPicPr>
          <p:cNvPr id="51203" name="Picture 4" descr="rj20"/>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a:stretch>
            <a:fillRect/>
          </a:stretch>
        </p:blipFill>
        <p:spPr bwMode="auto">
          <a:xfrm>
            <a:off x="1609725" y="4090988"/>
            <a:ext cx="6202363"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4"/>
          <p:cNvSpPr>
            <a:spLocks noChangeArrowheads="1"/>
          </p:cNvSpPr>
          <p:nvPr/>
        </p:nvSpPr>
        <p:spPr bwMode="auto">
          <a:xfrm>
            <a:off x="2555875" y="188913"/>
            <a:ext cx="3676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4000">
                <a:solidFill>
                  <a:srgbClr val="3333CC"/>
                </a:solidFill>
                <a:latin typeface="华文中宋" pitchFamily="2" charset="-122"/>
                <a:ea typeface="华文中宋" pitchFamily="2" charset="-122"/>
              </a:rPr>
              <a:t>3.6 </a:t>
            </a:r>
            <a:r>
              <a:rPr lang="zh-CN" altLang="en-US" sz="4000">
                <a:solidFill>
                  <a:srgbClr val="3333CC"/>
                </a:solidFill>
                <a:latin typeface="华文中宋" pitchFamily="2" charset="-122"/>
                <a:ea typeface="华文中宋" pitchFamily="2" charset="-122"/>
              </a:rPr>
              <a:t>状态转换图</a:t>
            </a: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3"/>
          <p:cNvSpPr>
            <a:spLocks noGrp="1" noChangeArrowheads="1"/>
          </p:cNvSpPr>
          <p:nvPr>
            <p:ph type="body" idx="4294967295"/>
          </p:nvPr>
        </p:nvSpPr>
        <p:spPr>
          <a:xfrm>
            <a:off x="844550" y="981075"/>
            <a:ext cx="7112000" cy="4638675"/>
          </a:xfrm>
        </p:spPr>
        <p:txBody>
          <a:bodyPr/>
          <a:lstStyle/>
          <a:p>
            <a:pPr eaLnBrk="1" hangingPunct="1">
              <a:lnSpc>
                <a:spcPct val="140000"/>
              </a:lnSpc>
              <a:spcBef>
                <a:spcPct val="0"/>
              </a:spcBef>
              <a:buSzPct val="130000"/>
            </a:pPr>
            <a:r>
              <a:rPr lang="zh-CN" altLang="en-US" sz="2400" dirty="0">
                <a:solidFill>
                  <a:srgbClr val="0000FF"/>
                </a:solidFill>
                <a:latin typeface="楷体_GB2312" pitchFamily="49" charset="-122"/>
                <a:ea typeface="楷体_GB2312" pitchFamily="49" charset="-122"/>
              </a:rPr>
              <a:t>状态</a:t>
            </a:r>
            <a:r>
              <a:rPr lang="zh-CN" altLang="en-US" sz="2400" dirty="0">
                <a:latin typeface="楷体_GB2312" pitchFamily="49" charset="-122"/>
                <a:ea typeface="楷体_GB2312" pitchFamily="49" charset="-122"/>
              </a:rPr>
              <a:t>是任何可以被观察到的</a:t>
            </a:r>
            <a:r>
              <a:rPr lang="zh-CN" altLang="en-US" sz="2400" dirty="0">
                <a:solidFill>
                  <a:srgbClr val="0000FF"/>
                </a:solidFill>
                <a:latin typeface="楷体_GB2312" pitchFamily="49" charset="-122"/>
                <a:ea typeface="楷体_GB2312" pitchFamily="49" charset="-122"/>
              </a:rPr>
              <a:t>系统行为模式</a:t>
            </a:r>
            <a:r>
              <a:rPr lang="zh-CN" altLang="en-US" sz="2400" dirty="0">
                <a:latin typeface="楷体_GB2312" pitchFamily="49" charset="-122"/>
                <a:ea typeface="楷体_GB2312" pitchFamily="49" charset="-122"/>
              </a:rPr>
              <a:t>，一个状态代表系统的一种行为模式。</a:t>
            </a:r>
            <a:r>
              <a:rPr lang="zh-CN" altLang="en-US" sz="2400" dirty="0">
                <a:solidFill>
                  <a:srgbClr val="00B050"/>
                </a:solidFill>
                <a:latin typeface="楷体_GB2312" pitchFamily="49" charset="-122"/>
                <a:ea typeface="楷体_GB2312" pitchFamily="49" charset="-122"/>
              </a:rPr>
              <a:t>状态规定了系统对事件的响应方式</a:t>
            </a:r>
            <a:r>
              <a:rPr lang="zh-CN" altLang="en-US" sz="2400" dirty="0">
                <a:solidFill>
                  <a:srgbClr val="0000FF"/>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系统对事件的响应，既可以是做一个</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或一系列</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动作，也可以是仅仅改变系统本身的状态，还可以是既改变状态又做动作。</a:t>
            </a:r>
          </a:p>
          <a:p>
            <a:pPr eaLnBrk="1" hangingPunct="1">
              <a:lnSpc>
                <a:spcPct val="140000"/>
              </a:lnSpc>
              <a:spcBef>
                <a:spcPct val="0"/>
              </a:spcBef>
              <a:buSzPct val="130000"/>
              <a:buFontTx/>
              <a:buNone/>
            </a:pPr>
            <a:r>
              <a:rPr lang="zh-CN" altLang="en-US" sz="2400" dirty="0">
                <a:latin typeface="楷体_GB2312" pitchFamily="49" charset="-122"/>
                <a:ea typeface="楷体_GB2312" pitchFamily="49" charset="-122"/>
              </a:rPr>
              <a:t>                   初态 </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即初始状态</a:t>
            </a:r>
            <a:r>
              <a:rPr lang="en-US" altLang="zh-CN"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eaLnBrk="1" hangingPunct="1">
              <a:lnSpc>
                <a:spcPct val="140000"/>
              </a:lnSpc>
              <a:spcBef>
                <a:spcPct val="0"/>
              </a:spcBef>
              <a:buSzPct val="130000"/>
            </a:pPr>
            <a:r>
              <a:rPr lang="zh-CN" altLang="en-US" sz="2400" dirty="0">
                <a:latin typeface="楷体_GB2312" pitchFamily="49" charset="-122"/>
                <a:ea typeface="楷体_GB2312" pitchFamily="49" charset="-122"/>
              </a:rPr>
              <a:t>状态             终态 </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即最终状态</a:t>
            </a:r>
            <a:r>
              <a:rPr lang="en-US" altLang="zh-CN" sz="2400" dirty="0">
                <a:latin typeface="楷体_GB2312" pitchFamily="49" charset="-122"/>
                <a:ea typeface="楷体_GB2312" pitchFamily="49" charset="-122"/>
              </a:rPr>
              <a:t>)</a:t>
            </a:r>
          </a:p>
          <a:p>
            <a:pPr eaLnBrk="1" hangingPunct="1">
              <a:lnSpc>
                <a:spcPct val="140000"/>
              </a:lnSpc>
              <a:spcBef>
                <a:spcPct val="0"/>
              </a:spcBef>
              <a:buSzPct val="130000"/>
              <a:buFontTx/>
              <a:buNone/>
            </a:pPr>
            <a:r>
              <a:rPr lang="zh-CN" altLang="en-US" sz="2400" dirty="0">
                <a:latin typeface="楷体_GB2312" pitchFamily="49" charset="-122"/>
                <a:ea typeface="楷体_GB2312" pitchFamily="49" charset="-122"/>
              </a:rPr>
              <a:t>                   中间状态</a:t>
            </a:r>
          </a:p>
        </p:txBody>
      </p:sp>
      <p:sp>
        <p:nvSpPr>
          <p:cNvPr id="52227" name="AutoShape 6"/>
          <p:cNvSpPr>
            <a:spLocks/>
          </p:cNvSpPr>
          <p:nvPr/>
        </p:nvSpPr>
        <p:spPr bwMode="auto">
          <a:xfrm>
            <a:off x="3149600" y="3748088"/>
            <a:ext cx="503238" cy="1295400"/>
          </a:xfrm>
          <a:prstGeom prst="leftBrace">
            <a:avLst>
              <a:gd name="adj1" fmla="val 1980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_GB2312" pitchFamily="49" charset="-122"/>
              <a:ea typeface="楷体_GB2312" pitchFamily="49" charset="-122"/>
            </a:endParaRPr>
          </a:p>
        </p:txBody>
      </p:sp>
      <p:sp>
        <p:nvSpPr>
          <p:cNvPr id="52228" name="Rectangle 7" descr="粉色面巾纸"/>
          <p:cNvSpPr>
            <a:spLocks noChangeArrowheads="1"/>
          </p:cNvSpPr>
          <p:nvPr/>
        </p:nvSpPr>
        <p:spPr bwMode="auto">
          <a:xfrm>
            <a:off x="611188" y="5734050"/>
            <a:ext cx="8135937" cy="457200"/>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b="1" dirty="0">
                <a:highlight>
                  <a:srgbClr val="FFFFFF"/>
                </a:highlight>
                <a:latin typeface="楷体_GB2312" pitchFamily="49" charset="-122"/>
                <a:ea typeface="楷体_GB2312" pitchFamily="49" charset="-122"/>
              </a:rPr>
              <a:t>一张状态图中只能有一个初态，而终态则可以有</a:t>
            </a:r>
            <a:r>
              <a:rPr lang="en-US" altLang="zh-CN" b="1" dirty="0">
                <a:highlight>
                  <a:srgbClr val="FFFFFF"/>
                </a:highlight>
                <a:latin typeface="楷体_GB2312" pitchFamily="49" charset="-122"/>
                <a:ea typeface="楷体_GB2312" pitchFamily="49" charset="-122"/>
              </a:rPr>
              <a:t>0</a:t>
            </a:r>
            <a:r>
              <a:rPr lang="zh-CN" altLang="en-US" b="1" dirty="0">
                <a:highlight>
                  <a:srgbClr val="FFFFFF"/>
                </a:highlight>
                <a:latin typeface="楷体_GB2312" pitchFamily="49" charset="-122"/>
                <a:ea typeface="楷体_GB2312" pitchFamily="49" charset="-122"/>
              </a:rPr>
              <a:t>至多个</a:t>
            </a:r>
            <a:r>
              <a:rPr lang="zh-CN" altLang="en-US" b="1" dirty="0">
                <a:latin typeface="楷体_GB2312" pitchFamily="49" charset="-122"/>
                <a:ea typeface="楷体_GB2312" pitchFamily="49" charset="-122"/>
              </a:rPr>
              <a:t>。</a:t>
            </a:r>
          </a:p>
        </p:txBody>
      </p:sp>
      <p:sp>
        <p:nvSpPr>
          <p:cNvPr id="52229" name="Rectangle 2"/>
          <p:cNvSpPr>
            <a:spLocks noChangeArrowheads="1"/>
          </p:cNvSpPr>
          <p:nvPr/>
        </p:nvSpPr>
        <p:spPr bwMode="auto">
          <a:xfrm>
            <a:off x="179388" y="188913"/>
            <a:ext cx="2663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spcBef>
                <a:spcPct val="20000"/>
              </a:spcBef>
              <a:buFont typeface="Arial" charset="0"/>
              <a:buNone/>
            </a:pPr>
            <a:r>
              <a:rPr lang="zh-CN" altLang="en-US" sz="2800">
                <a:latin typeface="华文中宋" pitchFamily="2" charset="-122"/>
                <a:ea typeface="华文中宋" pitchFamily="2" charset="-122"/>
              </a:rPr>
              <a:t>（1）状态</a:t>
            </a: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3"/>
          <p:cNvSpPr>
            <a:spLocks noGrp="1" noChangeArrowheads="1"/>
          </p:cNvSpPr>
          <p:nvPr>
            <p:ph type="body" idx="4294967295"/>
          </p:nvPr>
        </p:nvSpPr>
        <p:spPr>
          <a:xfrm>
            <a:off x="1042988" y="1125538"/>
            <a:ext cx="7097712" cy="4535487"/>
          </a:xfrm>
        </p:spPr>
        <p:txBody>
          <a:bodyPr/>
          <a:lstStyle/>
          <a:p>
            <a:pPr eaLnBrk="1" hangingPunct="1">
              <a:lnSpc>
                <a:spcPct val="150000"/>
              </a:lnSpc>
              <a:spcBef>
                <a:spcPct val="0"/>
              </a:spcBef>
              <a:buSzPct val="130000"/>
            </a:pPr>
            <a:r>
              <a:rPr lang="zh-CN" altLang="en-US" sz="2400" dirty="0">
                <a:latin typeface="楷体_GB2312" pitchFamily="49" charset="-122"/>
                <a:ea typeface="楷体_GB2312" pitchFamily="49" charset="-122"/>
              </a:rPr>
              <a:t>事件是在某个特定时刻发生的事情，它是对引起系统做动作或</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从一个状态转换到另一个状态的外界事件的抽象。</a:t>
            </a:r>
          </a:p>
          <a:p>
            <a:pPr eaLnBrk="1" hangingPunct="1">
              <a:lnSpc>
                <a:spcPct val="150000"/>
              </a:lnSpc>
              <a:spcBef>
                <a:spcPct val="0"/>
              </a:spcBef>
              <a:buSzPct val="130000"/>
            </a:pPr>
            <a:r>
              <a:rPr lang="zh-CN" altLang="en-US" sz="2400" dirty="0">
                <a:latin typeface="楷体_GB2312" pitchFamily="49" charset="-122"/>
                <a:ea typeface="楷体_GB2312" pitchFamily="49" charset="-122"/>
              </a:rPr>
              <a:t>例如，内部时钟表明某个规定的时间段已经过去，用户移动或点击鼠标等都是事件。</a:t>
            </a:r>
          </a:p>
          <a:p>
            <a:pPr eaLnBrk="1" hangingPunct="1">
              <a:lnSpc>
                <a:spcPct val="150000"/>
              </a:lnSpc>
              <a:spcBef>
                <a:spcPct val="0"/>
              </a:spcBef>
              <a:buSzPct val="130000"/>
            </a:pPr>
            <a:r>
              <a:rPr lang="zh-CN" altLang="en-US" sz="2400" dirty="0">
                <a:latin typeface="楷体_GB2312" pitchFamily="49" charset="-122"/>
                <a:ea typeface="楷体_GB2312" pitchFamily="49" charset="-122"/>
              </a:rPr>
              <a:t>简而言之，</a:t>
            </a:r>
            <a:r>
              <a:rPr lang="zh-CN" altLang="en-US" sz="2400" dirty="0">
                <a:solidFill>
                  <a:srgbClr val="00B050"/>
                </a:solidFill>
                <a:latin typeface="楷体_GB2312" pitchFamily="49" charset="-122"/>
                <a:ea typeface="楷体_GB2312" pitchFamily="49" charset="-122"/>
              </a:rPr>
              <a:t>事件就是引起系统做动作或</a:t>
            </a:r>
            <a:r>
              <a:rPr lang="en-US" altLang="zh-CN" sz="2400" dirty="0">
                <a:solidFill>
                  <a:srgbClr val="00B050"/>
                </a:solidFill>
                <a:latin typeface="楷体_GB2312" pitchFamily="49" charset="-122"/>
                <a:ea typeface="楷体_GB2312" pitchFamily="49" charset="-122"/>
              </a:rPr>
              <a:t>(</a:t>
            </a:r>
            <a:r>
              <a:rPr lang="zh-CN" altLang="en-US" sz="2400" dirty="0">
                <a:solidFill>
                  <a:srgbClr val="00B050"/>
                </a:solidFill>
                <a:latin typeface="楷体_GB2312" pitchFamily="49" charset="-122"/>
                <a:ea typeface="楷体_GB2312" pitchFamily="49" charset="-122"/>
              </a:rPr>
              <a:t>和</a:t>
            </a:r>
            <a:r>
              <a:rPr lang="en-US" altLang="zh-CN" sz="2400" dirty="0">
                <a:solidFill>
                  <a:srgbClr val="00B050"/>
                </a:solidFill>
                <a:latin typeface="楷体_GB2312" pitchFamily="49" charset="-122"/>
                <a:ea typeface="楷体_GB2312" pitchFamily="49" charset="-122"/>
              </a:rPr>
              <a:t>)</a:t>
            </a:r>
            <a:r>
              <a:rPr lang="zh-CN" altLang="en-US" sz="2400" dirty="0">
                <a:solidFill>
                  <a:srgbClr val="00B050"/>
                </a:solidFill>
                <a:latin typeface="楷体_GB2312" pitchFamily="49" charset="-122"/>
                <a:ea typeface="楷体_GB2312" pitchFamily="49" charset="-122"/>
              </a:rPr>
              <a:t>转换状态的控制信息</a:t>
            </a:r>
            <a:r>
              <a:rPr lang="zh-CN" altLang="en-US" sz="2400" dirty="0">
                <a:solidFill>
                  <a:srgbClr val="FF00FF"/>
                </a:solidFill>
                <a:latin typeface="楷体_GB2312" pitchFamily="49" charset="-122"/>
                <a:ea typeface="楷体_GB2312" pitchFamily="49" charset="-122"/>
              </a:rPr>
              <a:t>。</a:t>
            </a:r>
          </a:p>
        </p:txBody>
      </p:sp>
      <p:sp>
        <p:nvSpPr>
          <p:cNvPr id="53251" name="Rectangle 5"/>
          <p:cNvSpPr>
            <a:spLocks noChangeArrowheads="1"/>
          </p:cNvSpPr>
          <p:nvPr/>
        </p:nvSpPr>
        <p:spPr bwMode="auto">
          <a:xfrm>
            <a:off x="395288" y="333375"/>
            <a:ext cx="1827212" cy="5191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800">
                <a:solidFill>
                  <a:srgbClr val="000000"/>
                </a:solidFill>
                <a:highlight>
                  <a:srgbClr val="FFFFFF"/>
                </a:highlight>
                <a:latin typeface="华文中宋" pitchFamily="2" charset="-122"/>
                <a:ea typeface="华文中宋" pitchFamily="2" charset="-122"/>
              </a:rPr>
              <a:t>（2）事件</a:t>
            </a: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79388" y="6237288"/>
            <a:ext cx="83820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lgn="ctr">
              <a:spcBef>
                <a:spcPct val="20000"/>
              </a:spcBef>
            </a:pPr>
            <a:r>
              <a:rPr lang="zh-CN" altLang="en-US" b="1"/>
              <a:t>图</a:t>
            </a:r>
            <a:r>
              <a:rPr lang="en-US" altLang="zh-CN" b="1"/>
              <a:t>3.3 </a:t>
            </a:r>
            <a:r>
              <a:rPr lang="zh-CN" altLang="en-US" b="1"/>
              <a:t>状态图中使用的主要符号</a:t>
            </a:r>
          </a:p>
        </p:txBody>
      </p:sp>
      <p:pic>
        <p:nvPicPr>
          <p:cNvPr id="54275" name="Picture 3" descr="rj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1650"/>
            <a:ext cx="7850188"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70" name="AutoShape 6"/>
          <p:cNvSpPr>
            <a:spLocks noChangeArrowheads="1"/>
          </p:cNvSpPr>
          <p:nvPr/>
        </p:nvSpPr>
        <p:spPr bwMode="auto">
          <a:xfrm>
            <a:off x="179388" y="1412875"/>
            <a:ext cx="1512887" cy="720725"/>
          </a:xfrm>
          <a:prstGeom prst="wedgeRoundRectCallout">
            <a:avLst>
              <a:gd name="adj1" fmla="val -14639"/>
              <a:gd name="adj2" fmla="val 23392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a:t>初态用</a:t>
            </a:r>
            <a:r>
              <a:rPr lang="zh-CN" altLang="en-US" sz="2000">
                <a:solidFill>
                  <a:srgbClr val="800000"/>
                </a:solidFill>
              </a:rPr>
              <a:t>实心圆</a:t>
            </a:r>
            <a:r>
              <a:rPr lang="zh-CN" altLang="en-US" sz="2000"/>
              <a:t>表示</a:t>
            </a:r>
          </a:p>
        </p:txBody>
      </p:sp>
      <p:sp>
        <p:nvSpPr>
          <p:cNvPr id="241671" name="AutoShape 7"/>
          <p:cNvSpPr>
            <a:spLocks noChangeArrowheads="1"/>
          </p:cNvSpPr>
          <p:nvPr/>
        </p:nvSpPr>
        <p:spPr bwMode="auto">
          <a:xfrm>
            <a:off x="7019925" y="4365625"/>
            <a:ext cx="1871663" cy="1008063"/>
          </a:xfrm>
          <a:prstGeom prst="wedgeRoundRectCallout">
            <a:avLst>
              <a:gd name="adj1" fmla="val 7847"/>
              <a:gd name="adj2" fmla="val -12070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a:t>终态用一对</a:t>
            </a:r>
            <a:r>
              <a:rPr lang="zh-CN" altLang="en-US" sz="2000">
                <a:solidFill>
                  <a:srgbClr val="800000"/>
                </a:solidFill>
              </a:rPr>
              <a:t>同心圆</a:t>
            </a:r>
            <a:r>
              <a:rPr lang="en-US" altLang="zh-CN" sz="2000"/>
              <a:t>(</a:t>
            </a:r>
            <a:r>
              <a:rPr lang="zh-CN" altLang="en-US" sz="2000"/>
              <a:t>内圆为实心圆</a:t>
            </a:r>
            <a:r>
              <a:rPr lang="en-US" altLang="zh-CN" sz="2000"/>
              <a:t>)</a:t>
            </a:r>
            <a:r>
              <a:rPr lang="zh-CN" altLang="en-US" sz="2000"/>
              <a:t>表示</a:t>
            </a:r>
          </a:p>
        </p:txBody>
      </p:sp>
      <p:sp>
        <p:nvSpPr>
          <p:cNvPr id="241672" name="AutoShape 8"/>
          <p:cNvSpPr>
            <a:spLocks noChangeArrowheads="1"/>
          </p:cNvSpPr>
          <p:nvPr/>
        </p:nvSpPr>
        <p:spPr bwMode="auto">
          <a:xfrm>
            <a:off x="3276600" y="44450"/>
            <a:ext cx="5040313" cy="1944688"/>
          </a:xfrm>
          <a:prstGeom prst="wedgeRoundRectCallout">
            <a:avLst>
              <a:gd name="adj1" fmla="val -45875"/>
              <a:gd name="adj2" fmla="val 10730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a:t>中间状态用</a:t>
            </a:r>
            <a:r>
              <a:rPr lang="zh-CN" altLang="en-US" sz="2000">
                <a:solidFill>
                  <a:srgbClr val="800000"/>
                </a:solidFill>
              </a:rPr>
              <a:t>圆角矩形</a:t>
            </a:r>
            <a:r>
              <a:rPr lang="zh-CN" altLang="en-US" sz="2000"/>
              <a:t>表示，可以用两条</a:t>
            </a:r>
            <a:r>
              <a:rPr lang="zh-CN" altLang="en-US" sz="2000">
                <a:solidFill>
                  <a:srgbClr val="800000"/>
                </a:solidFill>
              </a:rPr>
              <a:t>水平横线</a:t>
            </a:r>
            <a:r>
              <a:rPr lang="zh-CN" altLang="en-US" sz="2000"/>
              <a:t>把它分成上、中、下</a:t>
            </a:r>
            <a:r>
              <a:rPr lang="en-US" altLang="zh-CN" sz="2000"/>
              <a:t>3</a:t>
            </a:r>
            <a:r>
              <a:rPr lang="zh-CN" altLang="en-US" sz="2000"/>
              <a:t>个部分。上面部分为</a:t>
            </a:r>
            <a:r>
              <a:rPr lang="zh-CN" altLang="en-US" sz="2000">
                <a:solidFill>
                  <a:srgbClr val="800000"/>
                </a:solidFill>
              </a:rPr>
              <a:t>状态的名称</a:t>
            </a:r>
            <a:r>
              <a:rPr lang="zh-CN" altLang="en-US" sz="2000"/>
              <a:t>，这部分是必须有的；中间部分为</a:t>
            </a:r>
            <a:r>
              <a:rPr lang="zh-CN" altLang="en-US" sz="2000">
                <a:solidFill>
                  <a:srgbClr val="800000"/>
                </a:solidFill>
              </a:rPr>
              <a:t>状态变量的名字和值</a:t>
            </a:r>
            <a:r>
              <a:rPr lang="zh-CN" altLang="en-US" sz="2000"/>
              <a:t>，这部分是可选的；下面部分是</a:t>
            </a:r>
            <a:r>
              <a:rPr lang="zh-CN" altLang="en-US" sz="2000">
                <a:solidFill>
                  <a:srgbClr val="800000"/>
                </a:solidFill>
              </a:rPr>
              <a:t>活动表</a:t>
            </a:r>
            <a:r>
              <a:rPr lang="zh-CN" altLang="en-US" sz="2000"/>
              <a:t>，这部分也是可选的。</a:t>
            </a:r>
          </a:p>
        </p:txBody>
      </p:sp>
      <p:sp>
        <p:nvSpPr>
          <p:cNvPr id="241673" name="AutoShape 9"/>
          <p:cNvSpPr>
            <a:spLocks noChangeArrowheads="1"/>
          </p:cNvSpPr>
          <p:nvPr/>
        </p:nvSpPr>
        <p:spPr bwMode="auto">
          <a:xfrm>
            <a:off x="1042988" y="4699000"/>
            <a:ext cx="5761037" cy="2159000"/>
          </a:xfrm>
          <a:prstGeom prst="wedgeRoundRectCallout">
            <a:avLst>
              <a:gd name="adj1" fmla="val 9412"/>
              <a:gd name="adj2" fmla="val -10456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a:t>状态图中两个状态之间</a:t>
            </a:r>
            <a:r>
              <a:rPr lang="zh-CN" altLang="en-US" sz="2000">
                <a:solidFill>
                  <a:srgbClr val="800000"/>
                </a:solidFill>
              </a:rPr>
              <a:t>带箭头的连线</a:t>
            </a:r>
            <a:r>
              <a:rPr lang="zh-CN" altLang="en-US" sz="2000"/>
              <a:t>称为状态转换，箭头指明了转换方向。状态变迁通常是由事件触发的，在这种情况下应在表示状态转换的箭头线上标出触发转换的事件表达式；如果在箭头线上未标明事件，则表示在源状态的内部活动执行完之后自动触发转换。</a:t>
            </a:r>
          </a:p>
        </p:txBody>
      </p:sp>
      <p:sp>
        <p:nvSpPr>
          <p:cNvPr id="54280" name="Rectangle 3"/>
          <p:cNvSpPr>
            <a:spLocks noChangeArrowheads="1"/>
          </p:cNvSpPr>
          <p:nvPr/>
        </p:nvSpPr>
        <p:spPr bwMode="auto">
          <a:xfrm>
            <a:off x="395288" y="476250"/>
            <a:ext cx="20907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50000"/>
              </a:lnSpc>
              <a:spcBef>
                <a:spcPct val="50000"/>
              </a:spcBef>
            </a:pPr>
            <a:r>
              <a:rPr lang="zh-CN" altLang="en-US" sz="3200">
                <a:latin typeface="华文中宋" pitchFamily="2" charset="-122"/>
                <a:ea typeface="华文中宋" pitchFamily="2" charset="-122"/>
              </a:rPr>
              <a:t>（</a:t>
            </a:r>
            <a:r>
              <a:rPr lang="en-US" altLang="zh-CN" sz="3200">
                <a:latin typeface="华文中宋" pitchFamily="2" charset="-122"/>
                <a:ea typeface="华文中宋" pitchFamily="2" charset="-122"/>
              </a:rPr>
              <a:t>3</a:t>
            </a:r>
            <a:r>
              <a:rPr lang="zh-CN" altLang="en-US" sz="3200">
                <a:latin typeface="华文中宋" pitchFamily="2" charset="-122"/>
                <a:ea typeface="华文中宋" pitchFamily="2" charset="-122"/>
              </a:rPr>
              <a:t>）符号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70"/>
                                        </p:tgtEl>
                                        <p:attrNameLst>
                                          <p:attrName>style.visibility</p:attrName>
                                        </p:attrNameLst>
                                      </p:cBhvr>
                                      <p:to>
                                        <p:strVal val="visible"/>
                                      </p:to>
                                    </p:set>
                                    <p:animEffect transition="in" filter="blinds(horizontal)">
                                      <p:cBhvr>
                                        <p:cTn id="7" dur="500"/>
                                        <p:tgtEl>
                                          <p:spTgt spid="241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1671"/>
                                        </p:tgtEl>
                                        <p:attrNameLst>
                                          <p:attrName>style.visibility</p:attrName>
                                        </p:attrNameLst>
                                      </p:cBhvr>
                                      <p:to>
                                        <p:strVal val="visible"/>
                                      </p:to>
                                    </p:set>
                                    <p:animEffect transition="in" filter="blinds(horizontal)">
                                      <p:cBhvr>
                                        <p:cTn id="12" dur="500"/>
                                        <p:tgtEl>
                                          <p:spTgt spid="2416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1672"/>
                                        </p:tgtEl>
                                        <p:attrNameLst>
                                          <p:attrName>style.visibility</p:attrName>
                                        </p:attrNameLst>
                                      </p:cBhvr>
                                      <p:to>
                                        <p:strVal val="visible"/>
                                      </p:to>
                                    </p:set>
                                    <p:animEffect transition="in" filter="blinds(horizontal)">
                                      <p:cBhvr>
                                        <p:cTn id="17" dur="500"/>
                                        <p:tgtEl>
                                          <p:spTgt spid="2416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1673"/>
                                        </p:tgtEl>
                                        <p:attrNameLst>
                                          <p:attrName>style.visibility</p:attrName>
                                        </p:attrNameLst>
                                      </p:cBhvr>
                                      <p:to>
                                        <p:strVal val="visible"/>
                                      </p:to>
                                    </p:set>
                                    <p:animEffect transition="in" filter="blinds(horizontal)">
                                      <p:cBhvr>
                                        <p:cTn id="22" dur="500"/>
                                        <p:tgtEl>
                                          <p:spTgt spid="241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0" grpId="0" animBg="1"/>
      <p:bldP spid="241671" grpId="0" animBg="1"/>
      <p:bldP spid="241672" grpId="0" animBg="1"/>
      <p:bldP spid="24167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bwMode="auto">
          <a:xfrm>
            <a:off x="179512" y="188640"/>
            <a:ext cx="7620000" cy="685800"/>
          </a:xfrm>
          <a:prstGeom prst="rect">
            <a:avLst/>
          </a:prstGeom>
          <a:solidFill>
            <a:srgbClr val="FFFFFF"/>
          </a:solidFill>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dirty="0">
                <a:highlight>
                  <a:srgbClr val="00FF00"/>
                </a:highlight>
                <a:latin typeface="Georgia" pitchFamily="18" charset="0"/>
              </a:rPr>
              <a:t>需求分析的重要性</a:t>
            </a:r>
          </a:p>
        </p:txBody>
      </p:sp>
      <p:sp>
        <p:nvSpPr>
          <p:cNvPr id="9219" name="Rectangle 7"/>
          <p:cNvSpPr>
            <a:spLocks noChangeArrowheads="1"/>
          </p:cNvSpPr>
          <p:nvPr/>
        </p:nvSpPr>
        <p:spPr bwMode="auto">
          <a:xfrm>
            <a:off x="115888" y="1052513"/>
            <a:ext cx="9028112"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SzPct val="130000"/>
              <a:buFontTx/>
              <a:buChar char="•"/>
            </a:pPr>
            <a:r>
              <a:rPr lang="zh-CN" altLang="en-US" b="1" dirty="0">
                <a:solidFill>
                  <a:schemeClr val="tx1">
                    <a:lumMod val="75000"/>
                    <a:lumOff val="25000"/>
                  </a:schemeClr>
                </a:solidFill>
                <a:latin typeface="Georgia" pitchFamily="18" charset="0"/>
              </a:rPr>
              <a:t>开发软件系统最为困难的部分就是准确说明开发什么</a:t>
            </a:r>
            <a:r>
              <a:rPr lang="zh-CN" altLang="en-US" b="1" dirty="0">
                <a:latin typeface="Georgia" pitchFamily="18" charset="0"/>
              </a:rPr>
              <a:t>。最为困难的概念性工作便是编写出详细技术需求，这包括所有</a:t>
            </a:r>
            <a:r>
              <a:rPr lang="zh-CN" altLang="en-US" b="1" dirty="0">
                <a:solidFill>
                  <a:srgbClr val="FC0C0C"/>
                </a:solidFill>
                <a:latin typeface="Georgia" pitchFamily="18" charset="0"/>
              </a:rPr>
              <a:t>面向用户、面向机器和其它软件系统的接口</a:t>
            </a:r>
            <a:r>
              <a:rPr lang="zh-CN" altLang="en-US" b="1" dirty="0">
                <a:latin typeface="Georgia" pitchFamily="18" charset="0"/>
              </a:rPr>
              <a:t>。同时这也是一旦做错，将会最终给系统带来极大损害的部分，而且以后再对它进行修改也极为困难。</a:t>
            </a:r>
          </a:p>
          <a:p>
            <a:pPr>
              <a:lnSpc>
                <a:spcPct val="130000"/>
              </a:lnSpc>
              <a:buSzPct val="130000"/>
              <a:buFontTx/>
              <a:buChar char="•"/>
            </a:pPr>
            <a:r>
              <a:rPr kumimoji="1" lang="zh-CN" altLang="en-US" b="1" dirty="0"/>
              <a:t>在需求阶段修复一个错误的费用是编码阶段的1/5到1/10，是维护阶段修复费用的1/100到1/200。因此，我们可以认为，</a:t>
            </a:r>
            <a:r>
              <a:rPr kumimoji="1" lang="zh-CN" altLang="en-US" b="1" dirty="0">
                <a:solidFill>
                  <a:srgbClr val="00B0F0"/>
                </a:solidFill>
              </a:rPr>
              <a:t>设计错误的修复费用要远远高于编码错误的修复费用。</a:t>
            </a:r>
            <a:endParaRPr lang="zh-CN" altLang="en-US" sz="2800" b="1" dirty="0">
              <a:solidFill>
                <a:srgbClr val="00B0F0"/>
              </a:solidFill>
              <a:latin typeface="Georgia" pitchFamily="18" charset="0"/>
            </a:endParaRPr>
          </a:p>
        </p:txBody>
      </p:sp>
    </p:spTree>
    <p:custDataLst>
      <p:tags r:id="rId1"/>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3" descr="新闻纸"/>
          <p:cNvSpPr>
            <a:spLocks noChangeArrowheads="1"/>
          </p:cNvSpPr>
          <p:nvPr/>
        </p:nvSpPr>
        <p:spPr bwMode="auto">
          <a:xfrm>
            <a:off x="611188" y="2854325"/>
            <a:ext cx="7908925" cy="3743325"/>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5000"/>
              </a:lnSpc>
              <a:buSzPct val="130000"/>
              <a:buFontTx/>
              <a:buChar char="•"/>
            </a:pPr>
            <a:r>
              <a:rPr lang="zh-CN" altLang="en-US" b="1">
                <a:solidFill>
                  <a:schemeClr val="tx2"/>
                </a:solidFill>
                <a:latin typeface="华文新魏" pitchFamily="2" charset="-122"/>
                <a:ea typeface="华文新魏" pitchFamily="2" charset="-122"/>
              </a:rPr>
              <a:t>活动表的语法格式：事件名</a:t>
            </a:r>
            <a:r>
              <a:rPr lang="en-US" altLang="zh-CN" b="1">
                <a:solidFill>
                  <a:schemeClr val="tx2"/>
                </a:solidFill>
                <a:latin typeface="华文新魏" pitchFamily="2" charset="-122"/>
                <a:ea typeface="华文新魏" pitchFamily="2" charset="-122"/>
              </a:rPr>
              <a:t>(</a:t>
            </a:r>
            <a:r>
              <a:rPr lang="zh-CN" altLang="en-US" b="1">
                <a:solidFill>
                  <a:schemeClr val="tx2"/>
                </a:solidFill>
                <a:latin typeface="华文新魏" pitchFamily="2" charset="-122"/>
                <a:ea typeface="华文新魏" pitchFamily="2" charset="-122"/>
              </a:rPr>
              <a:t>参数表</a:t>
            </a:r>
            <a:r>
              <a:rPr lang="en-US" altLang="zh-CN" b="1">
                <a:solidFill>
                  <a:schemeClr val="tx2"/>
                </a:solidFill>
                <a:latin typeface="华文新魏" pitchFamily="2" charset="-122"/>
                <a:ea typeface="华文新魏" pitchFamily="2" charset="-122"/>
              </a:rPr>
              <a:t>)/</a:t>
            </a:r>
            <a:r>
              <a:rPr lang="zh-CN" altLang="en-US" b="1">
                <a:solidFill>
                  <a:schemeClr val="tx2"/>
                </a:solidFill>
                <a:latin typeface="华文新魏" pitchFamily="2" charset="-122"/>
                <a:ea typeface="华文新魏" pitchFamily="2" charset="-122"/>
              </a:rPr>
              <a:t>动作表达式</a:t>
            </a:r>
          </a:p>
          <a:p>
            <a:pPr marL="342900" indent="-342900">
              <a:lnSpc>
                <a:spcPct val="125000"/>
              </a:lnSpc>
              <a:buSzPct val="130000"/>
            </a:pPr>
            <a:r>
              <a:rPr lang="zh-CN" altLang="en-US" b="1">
                <a:latin typeface="华文新魏" pitchFamily="2" charset="-122"/>
                <a:ea typeface="华文新魏" pitchFamily="2" charset="-122"/>
              </a:rPr>
              <a:t>    其中，</a:t>
            </a:r>
            <a:r>
              <a:rPr lang="zh-CN" altLang="en-US" b="1">
                <a:latin typeface="Arial" charset="0"/>
                <a:ea typeface="华文新魏" pitchFamily="2" charset="-122"/>
              </a:rPr>
              <a:t>“</a:t>
            </a:r>
            <a:r>
              <a:rPr lang="zh-CN" altLang="en-US" b="1">
                <a:solidFill>
                  <a:schemeClr val="tx2"/>
                </a:solidFill>
                <a:latin typeface="华文新魏" pitchFamily="2" charset="-122"/>
                <a:ea typeface="华文新魏" pitchFamily="2" charset="-122"/>
              </a:rPr>
              <a:t>事件名</a:t>
            </a:r>
            <a:r>
              <a:rPr lang="zh-CN" altLang="en-US" b="1">
                <a:latin typeface="Arial" charset="0"/>
                <a:ea typeface="华文新魏" pitchFamily="2" charset="-122"/>
              </a:rPr>
              <a:t>”</a:t>
            </a:r>
            <a:r>
              <a:rPr lang="zh-CN" altLang="en-US" b="1">
                <a:latin typeface="华文新魏" pitchFamily="2" charset="-122"/>
                <a:ea typeface="华文新魏" pitchFamily="2" charset="-122"/>
              </a:rPr>
              <a:t>可以是任何事件的名称。在活动表中经常使用下述</a:t>
            </a:r>
            <a:r>
              <a:rPr lang="en-US" altLang="zh-CN" b="1">
                <a:latin typeface="华文新魏" pitchFamily="2" charset="-122"/>
                <a:ea typeface="华文新魏" pitchFamily="2" charset="-122"/>
              </a:rPr>
              <a:t>3</a:t>
            </a:r>
            <a:r>
              <a:rPr lang="zh-CN" altLang="en-US" b="1">
                <a:latin typeface="华文新魏" pitchFamily="2" charset="-122"/>
                <a:ea typeface="华文新魏" pitchFamily="2" charset="-122"/>
              </a:rPr>
              <a:t>种标准事件：</a:t>
            </a:r>
            <a:r>
              <a:rPr lang="en-US" altLang="zh-CN" b="1">
                <a:solidFill>
                  <a:schemeClr val="tx2"/>
                </a:solidFill>
                <a:latin typeface="华文新魏" pitchFamily="2" charset="-122"/>
                <a:ea typeface="华文新魏" pitchFamily="2" charset="-122"/>
              </a:rPr>
              <a:t>entry</a:t>
            </a:r>
            <a:r>
              <a:rPr lang="zh-CN" altLang="en-US" b="1">
                <a:solidFill>
                  <a:schemeClr val="tx2"/>
                </a:solidFill>
                <a:latin typeface="华文新魏" pitchFamily="2" charset="-122"/>
                <a:ea typeface="华文新魏" pitchFamily="2" charset="-122"/>
              </a:rPr>
              <a:t>，</a:t>
            </a:r>
            <a:r>
              <a:rPr lang="en-US" altLang="zh-CN" b="1">
                <a:solidFill>
                  <a:schemeClr val="tx2"/>
                </a:solidFill>
                <a:latin typeface="华文新魏" pitchFamily="2" charset="-122"/>
                <a:ea typeface="华文新魏" pitchFamily="2" charset="-122"/>
              </a:rPr>
              <a:t>exit</a:t>
            </a:r>
            <a:r>
              <a:rPr lang="zh-CN" altLang="en-US" b="1">
                <a:solidFill>
                  <a:schemeClr val="tx2"/>
                </a:solidFill>
                <a:latin typeface="华文新魏" pitchFamily="2" charset="-122"/>
                <a:ea typeface="华文新魏" pitchFamily="2" charset="-122"/>
              </a:rPr>
              <a:t>和</a:t>
            </a:r>
            <a:r>
              <a:rPr lang="en-US" altLang="zh-CN" b="1">
                <a:solidFill>
                  <a:schemeClr val="tx2"/>
                </a:solidFill>
                <a:latin typeface="华文新魏" pitchFamily="2" charset="-122"/>
                <a:ea typeface="华文新魏" pitchFamily="2" charset="-122"/>
              </a:rPr>
              <a:t>do</a:t>
            </a:r>
            <a:r>
              <a:rPr lang="zh-CN" altLang="en-US" b="1">
                <a:latin typeface="华文新魏" pitchFamily="2" charset="-122"/>
                <a:ea typeface="华文新魏" pitchFamily="2" charset="-122"/>
              </a:rPr>
              <a:t>。</a:t>
            </a:r>
            <a:r>
              <a:rPr lang="en-US" altLang="zh-CN" b="1">
                <a:latin typeface="华文新魏" pitchFamily="2" charset="-122"/>
                <a:ea typeface="华文新魏" pitchFamily="2" charset="-122"/>
              </a:rPr>
              <a:t>entry</a:t>
            </a:r>
            <a:r>
              <a:rPr lang="zh-CN" altLang="en-US" b="1">
                <a:latin typeface="华文新魏" pitchFamily="2" charset="-122"/>
                <a:ea typeface="华文新魏" pitchFamily="2" charset="-122"/>
              </a:rPr>
              <a:t>事件指定进入该状态的动作，</a:t>
            </a:r>
            <a:r>
              <a:rPr lang="en-US" altLang="zh-CN" b="1">
                <a:latin typeface="华文新魏" pitchFamily="2" charset="-122"/>
                <a:ea typeface="华文新魏" pitchFamily="2" charset="-122"/>
              </a:rPr>
              <a:t>exit</a:t>
            </a:r>
            <a:r>
              <a:rPr lang="zh-CN" altLang="en-US" b="1">
                <a:latin typeface="华文新魏" pitchFamily="2" charset="-122"/>
                <a:ea typeface="华文新魏" pitchFamily="2" charset="-122"/>
              </a:rPr>
              <a:t>事件指定退出该状态的动作，而</a:t>
            </a:r>
            <a:r>
              <a:rPr lang="en-US" altLang="zh-CN" b="1">
                <a:latin typeface="华文新魏" pitchFamily="2" charset="-122"/>
                <a:ea typeface="华文新魏" pitchFamily="2" charset="-122"/>
              </a:rPr>
              <a:t>do</a:t>
            </a:r>
            <a:r>
              <a:rPr lang="zh-CN" altLang="en-US" b="1">
                <a:latin typeface="华文新魏" pitchFamily="2" charset="-122"/>
                <a:ea typeface="华文新魏" pitchFamily="2" charset="-122"/>
              </a:rPr>
              <a:t>事件则指定在该状态下的动作。需要时可以为事件指定参数表。活动表中的动作表达式描述应做的具体动作。</a:t>
            </a:r>
          </a:p>
        </p:txBody>
      </p:sp>
      <p:pic>
        <p:nvPicPr>
          <p:cNvPr id="55299" name="Picture 4" descr="rj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5888"/>
            <a:ext cx="7848600" cy="2347912"/>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40"/>
          <p:cNvSpPr>
            <a:spLocks noChangeArrowheads="1"/>
          </p:cNvSpPr>
          <p:nvPr/>
        </p:nvSpPr>
        <p:spPr bwMode="auto">
          <a:xfrm>
            <a:off x="117475" y="188913"/>
            <a:ext cx="17907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ea typeface="楷体_GB2312" pitchFamily="49" charset="-122"/>
              </a:rPr>
              <a:t>（4）实例</a:t>
            </a:r>
          </a:p>
        </p:txBody>
      </p:sp>
      <p:sp>
        <p:nvSpPr>
          <p:cNvPr id="56323" name="Rectangle 41"/>
          <p:cNvSpPr>
            <a:spLocks noGrp="1" noChangeArrowheads="1"/>
          </p:cNvSpPr>
          <p:nvPr>
            <p:ph type="subTitle" idx="4294967295"/>
          </p:nvPr>
        </p:nvSpPr>
        <p:spPr bwMode="auto">
          <a:xfrm>
            <a:off x="34925" y="836613"/>
            <a:ext cx="2735263" cy="431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sz="2400">
                <a:solidFill>
                  <a:srgbClr val="0000FF"/>
                </a:solidFill>
                <a:ea typeface="楷体_GB2312" pitchFamily="49" charset="-122"/>
              </a:rPr>
              <a:t>【</a:t>
            </a:r>
            <a:r>
              <a:rPr lang="zh-CN" altLang="en-US" sz="2400">
                <a:solidFill>
                  <a:srgbClr val="0000FF"/>
                </a:solidFill>
                <a:ea typeface="楷体_GB2312" pitchFamily="49" charset="-122"/>
              </a:rPr>
              <a:t>一</a:t>
            </a:r>
            <a:r>
              <a:rPr lang="en-US" altLang="zh-CN" sz="2400">
                <a:solidFill>
                  <a:srgbClr val="0000FF"/>
                </a:solidFill>
                <a:ea typeface="楷体_GB2312" pitchFamily="49" charset="-122"/>
              </a:rPr>
              <a:t>】</a:t>
            </a:r>
            <a:r>
              <a:rPr lang="zh-CN" altLang="en-US" sz="2400">
                <a:solidFill>
                  <a:srgbClr val="0000FF"/>
                </a:solidFill>
                <a:ea typeface="楷体_GB2312" pitchFamily="49" charset="-122"/>
              </a:rPr>
              <a:t>电话系统状态图</a:t>
            </a:r>
          </a:p>
        </p:txBody>
      </p:sp>
      <p:pic>
        <p:nvPicPr>
          <p:cNvPr id="56324" name="Picture 44" descr="rj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6988"/>
            <a:ext cx="5602287"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5"/>
          <p:cNvSpPr>
            <a:spLocks noChangeArrowheads="1"/>
          </p:cNvSpPr>
          <p:nvPr/>
        </p:nvSpPr>
        <p:spPr bwMode="auto">
          <a:xfrm>
            <a:off x="1979613" y="0"/>
            <a:ext cx="45720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zh-CN" sz="3200" b="1">
                <a:solidFill>
                  <a:schemeClr val="accent2"/>
                </a:solidFill>
                <a:ea typeface="楷体_GB2312" pitchFamily="49" charset="-122"/>
              </a:rPr>
              <a:t>3.7 </a:t>
            </a:r>
            <a:r>
              <a:rPr lang="zh-CN" altLang="en-US" sz="3200" b="1">
                <a:solidFill>
                  <a:schemeClr val="accent2"/>
                </a:solidFill>
                <a:ea typeface="楷体_GB2312" pitchFamily="49" charset="-122"/>
              </a:rPr>
              <a:t>其他图形工具</a:t>
            </a:r>
          </a:p>
          <a:p>
            <a:pPr>
              <a:spcBef>
                <a:spcPct val="20000"/>
              </a:spcBef>
            </a:pPr>
            <a:r>
              <a:rPr lang="zh-CN" altLang="en-US" sz="2800" b="1">
                <a:solidFill>
                  <a:srgbClr val="0000FF"/>
                </a:solidFill>
                <a:ea typeface="楷体_GB2312" pitchFamily="49" charset="-122"/>
              </a:rPr>
              <a:t>（一）层次方框图</a:t>
            </a:r>
          </a:p>
        </p:txBody>
      </p:sp>
      <p:sp>
        <p:nvSpPr>
          <p:cNvPr id="57347" name="Rectangle 3" descr="新闻纸"/>
          <p:cNvSpPr>
            <a:spLocks noChangeArrowheads="1"/>
          </p:cNvSpPr>
          <p:nvPr/>
        </p:nvSpPr>
        <p:spPr bwMode="auto">
          <a:xfrm>
            <a:off x="755650" y="1341438"/>
            <a:ext cx="7696200" cy="4824412"/>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5000"/>
              </a:lnSpc>
              <a:buSzPct val="130000"/>
              <a:buFontTx/>
              <a:buChar char="•"/>
            </a:pPr>
            <a:r>
              <a:rPr lang="zh-CN" altLang="en-US" b="1">
                <a:latin typeface="楷体_GB2312" pitchFamily="49" charset="-122"/>
                <a:ea typeface="楷体_GB2312" pitchFamily="49" charset="-122"/>
              </a:rPr>
              <a:t>层次方框图用</a:t>
            </a:r>
            <a:r>
              <a:rPr lang="zh-CN" altLang="en-US" b="1">
                <a:solidFill>
                  <a:schemeClr val="tx2"/>
                </a:solidFill>
                <a:latin typeface="楷体_GB2312" pitchFamily="49" charset="-122"/>
                <a:ea typeface="楷体_GB2312" pitchFamily="49" charset="-122"/>
              </a:rPr>
              <a:t>树形结构的一系列多层次的矩形框</a:t>
            </a:r>
            <a:r>
              <a:rPr lang="zh-CN" altLang="en-US" b="1">
                <a:latin typeface="楷体_GB2312" pitchFamily="49" charset="-122"/>
                <a:ea typeface="楷体_GB2312" pitchFamily="49" charset="-122"/>
              </a:rPr>
              <a:t>描绘数据的层次结构。</a:t>
            </a:r>
          </a:p>
          <a:p>
            <a:pPr marL="342900" indent="-342900">
              <a:lnSpc>
                <a:spcPct val="115000"/>
              </a:lnSpc>
              <a:buSzPct val="130000"/>
              <a:buFontTx/>
              <a:buChar char="•"/>
            </a:pPr>
            <a:r>
              <a:rPr lang="zh-CN" altLang="en-US" b="1">
                <a:latin typeface="楷体_GB2312" pitchFamily="49" charset="-122"/>
                <a:ea typeface="楷体_GB2312" pitchFamily="49" charset="-122"/>
              </a:rPr>
              <a:t>树形结构的</a:t>
            </a:r>
            <a:r>
              <a:rPr lang="zh-CN" altLang="en-US" b="1">
                <a:solidFill>
                  <a:srgbClr val="0000FF"/>
                </a:solidFill>
                <a:latin typeface="楷体_GB2312" pitchFamily="49" charset="-122"/>
                <a:ea typeface="楷体_GB2312" pitchFamily="49" charset="-122"/>
              </a:rPr>
              <a:t>顶层是一个单独的矩形框</a:t>
            </a:r>
            <a:r>
              <a:rPr lang="zh-CN" altLang="en-US" b="1">
                <a:latin typeface="楷体_GB2312" pitchFamily="49" charset="-122"/>
                <a:ea typeface="楷体_GB2312" pitchFamily="49" charset="-122"/>
              </a:rPr>
              <a:t>，它代表完整的数据结构，</a:t>
            </a:r>
            <a:r>
              <a:rPr lang="zh-CN" altLang="en-US" b="1">
                <a:solidFill>
                  <a:srgbClr val="0000FF"/>
                </a:solidFill>
                <a:latin typeface="楷体_GB2312" pitchFamily="49" charset="-122"/>
                <a:ea typeface="楷体_GB2312" pitchFamily="49" charset="-122"/>
              </a:rPr>
              <a:t>下面的各层矩形框代表这个数据的子集</a:t>
            </a:r>
            <a:r>
              <a:rPr lang="zh-CN" altLang="en-US" b="1">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最底层</a:t>
            </a:r>
            <a:r>
              <a:rPr lang="zh-CN" altLang="en-US" b="1">
                <a:latin typeface="楷体_GB2312" pitchFamily="49" charset="-122"/>
                <a:ea typeface="楷体_GB2312" pitchFamily="49" charset="-122"/>
              </a:rPr>
              <a:t>的各个框代表组成这个数据的</a:t>
            </a:r>
            <a:r>
              <a:rPr lang="zh-CN" altLang="en-US" b="1">
                <a:solidFill>
                  <a:srgbClr val="0000FF"/>
                </a:solidFill>
                <a:latin typeface="楷体_GB2312" pitchFamily="49" charset="-122"/>
                <a:ea typeface="楷体_GB2312" pitchFamily="49" charset="-122"/>
              </a:rPr>
              <a:t>实际数据元素</a:t>
            </a:r>
            <a:r>
              <a:rPr lang="en-US" altLang="zh-CN" b="1">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不能再分割的元素</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a:t>
            </a:r>
          </a:p>
          <a:p>
            <a:pPr marL="342900" indent="-342900">
              <a:lnSpc>
                <a:spcPct val="115000"/>
              </a:lnSpc>
              <a:buSzPct val="130000"/>
              <a:buFontTx/>
              <a:buChar char="•"/>
            </a:pPr>
            <a:r>
              <a:rPr lang="zh-CN" altLang="en-US" b="1">
                <a:latin typeface="楷体_GB2312" pitchFamily="49" charset="-122"/>
                <a:ea typeface="楷体_GB2312" pitchFamily="49" charset="-122"/>
              </a:rPr>
              <a:t>随着结构的精细化，层次方框图对数据结构也描绘得越来越详细，</a:t>
            </a:r>
            <a:r>
              <a:rPr lang="zh-CN" altLang="en-US" b="1">
                <a:solidFill>
                  <a:schemeClr val="tx2"/>
                </a:solidFill>
                <a:latin typeface="楷体_GB2312" pitchFamily="49" charset="-122"/>
                <a:ea typeface="楷体_GB2312" pitchFamily="49" charset="-122"/>
              </a:rPr>
              <a:t>这种模式非常适合于需求分析阶段的需要</a:t>
            </a:r>
            <a:r>
              <a:rPr lang="zh-CN" altLang="en-US" b="1">
                <a:latin typeface="楷体_GB2312" pitchFamily="49" charset="-122"/>
                <a:ea typeface="楷体_GB2312" pitchFamily="49" charset="-122"/>
              </a:rPr>
              <a:t>。系统分析员从对顶层信息的分类开始，沿图中每条路径反复细化，直到确定了数据结构的全部细节时为止。</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370" name="Group 4"/>
          <p:cNvGrpSpPr>
            <a:grpSpLocks/>
          </p:cNvGrpSpPr>
          <p:nvPr/>
        </p:nvGrpSpPr>
        <p:grpSpPr bwMode="auto">
          <a:xfrm>
            <a:off x="887413" y="774700"/>
            <a:ext cx="7510462" cy="5241925"/>
            <a:chOff x="1440" y="2889"/>
            <a:chExt cx="14070" cy="5460"/>
          </a:xfrm>
        </p:grpSpPr>
        <p:sp>
          <p:nvSpPr>
            <p:cNvPr id="58372" name="Rectangle 5" descr="蓝色面巾纸"/>
            <p:cNvSpPr>
              <a:spLocks noChangeArrowheads="1"/>
            </p:cNvSpPr>
            <p:nvPr/>
          </p:nvSpPr>
          <p:spPr bwMode="auto">
            <a:xfrm>
              <a:off x="6690" y="2889"/>
              <a:ext cx="3990" cy="62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领导层辅助决策系统</a:t>
              </a:r>
            </a:p>
          </p:txBody>
        </p:sp>
        <p:sp>
          <p:nvSpPr>
            <p:cNvPr id="58373" name="Rectangle 6" descr="蓝色面巾纸"/>
            <p:cNvSpPr>
              <a:spLocks noChangeArrowheads="1"/>
            </p:cNvSpPr>
            <p:nvPr/>
          </p:nvSpPr>
          <p:spPr bwMode="auto">
            <a:xfrm>
              <a:off x="3750" y="4449"/>
              <a:ext cx="2835" cy="62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2000"/>
                <a:t>查询</a:t>
              </a:r>
            </a:p>
          </p:txBody>
        </p:sp>
        <p:sp>
          <p:nvSpPr>
            <p:cNvPr id="58374" name="Rectangle 7" descr="蓝色面巾纸"/>
            <p:cNvSpPr>
              <a:spLocks noChangeArrowheads="1"/>
            </p:cNvSpPr>
            <p:nvPr/>
          </p:nvSpPr>
          <p:spPr bwMode="auto">
            <a:xfrm>
              <a:off x="10785" y="4449"/>
              <a:ext cx="2835" cy="62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2000"/>
                <a:t>辅助决策</a:t>
              </a:r>
            </a:p>
          </p:txBody>
        </p:sp>
        <p:sp>
          <p:nvSpPr>
            <p:cNvPr id="58375" name="Rectangle 8" descr="蓝色面巾纸"/>
            <p:cNvSpPr>
              <a:spLocks noChangeArrowheads="1"/>
            </p:cNvSpPr>
            <p:nvPr/>
          </p:nvSpPr>
          <p:spPr bwMode="auto">
            <a:xfrm>
              <a:off x="144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物</a:t>
              </a:r>
            </a:p>
            <a:p>
              <a:pPr algn="ctr" eaLnBrk="0" hangingPunct="0"/>
              <a:r>
                <a:rPr kumimoji="1" lang="zh-CN" altLang="en-US" sz="1800"/>
                <a:t>资</a:t>
              </a:r>
            </a:p>
            <a:p>
              <a:pPr algn="ctr" eaLnBrk="0" hangingPunct="0"/>
              <a:r>
                <a:rPr kumimoji="1" lang="zh-CN" altLang="en-US" sz="1800"/>
                <a:t>信</a:t>
              </a:r>
            </a:p>
            <a:p>
              <a:pPr algn="ctr" eaLnBrk="0" hangingPunct="0"/>
              <a:r>
                <a:rPr kumimoji="1" lang="zh-CN" altLang="en-US" sz="1800"/>
                <a:t>息</a:t>
              </a:r>
            </a:p>
          </p:txBody>
        </p:sp>
        <p:sp>
          <p:nvSpPr>
            <p:cNvPr id="58376" name="Rectangle 9" descr="蓝色面巾纸"/>
            <p:cNvSpPr>
              <a:spLocks noChangeArrowheads="1"/>
            </p:cNvSpPr>
            <p:nvPr/>
          </p:nvSpPr>
          <p:spPr bwMode="auto">
            <a:xfrm>
              <a:off x="228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重点供料信息</a:t>
              </a:r>
            </a:p>
          </p:txBody>
        </p:sp>
        <p:sp>
          <p:nvSpPr>
            <p:cNvPr id="58377" name="Rectangle 10" descr="蓝色面巾纸"/>
            <p:cNvSpPr>
              <a:spLocks noChangeArrowheads="1"/>
            </p:cNvSpPr>
            <p:nvPr/>
          </p:nvSpPr>
          <p:spPr bwMode="auto">
            <a:xfrm>
              <a:off x="312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商情信息</a:t>
              </a:r>
            </a:p>
          </p:txBody>
        </p:sp>
        <p:sp>
          <p:nvSpPr>
            <p:cNvPr id="58378" name="Rectangle 11" descr="蓝色面巾纸"/>
            <p:cNvSpPr>
              <a:spLocks noChangeArrowheads="1"/>
            </p:cNvSpPr>
            <p:nvPr/>
          </p:nvSpPr>
          <p:spPr bwMode="auto">
            <a:xfrm>
              <a:off x="648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人员状况</a:t>
              </a:r>
            </a:p>
          </p:txBody>
        </p:sp>
        <p:sp>
          <p:nvSpPr>
            <p:cNvPr id="58379" name="Rectangle 12" descr="蓝色面巾纸"/>
            <p:cNvSpPr>
              <a:spLocks noChangeArrowheads="1"/>
            </p:cNvSpPr>
            <p:nvPr/>
          </p:nvSpPr>
          <p:spPr bwMode="auto">
            <a:xfrm>
              <a:off x="480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合同监视</a:t>
              </a:r>
            </a:p>
          </p:txBody>
        </p:sp>
        <p:sp>
          <p:nvSpPr>
            <p:cNvPr id="58380" name="Rectangle 13" descr="蓝色面巾纸"/>
            <p:cNvSpPr>
              <a:spLocks noChangeArrowheads="1"/>
            </p:cNvSpPr>
            <p:nvPr/>
          </p:nvSpPr>
          <p:spPr bwMode="auto">
            <a:xfrm>
              <a:off x="564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财务信息</a:t>
              </a:r>
            </a:p>
          </p:txBody>
        </p:sp>
        <p:sp>
          <p:nvSpPr>
            <p:cNvPr id="58381" name="Rectangle 14" descr="蓝色面巾纸"/>
            <p:cNvSpPr>
              <a:spLocks noChangeArrowheads="1"/>
            </p:cNvSpPr>
            <p:nvPr/>
          </p:nvSpPr>
          <p:spPr bwMode="auto">
            <a:xfrm>
              <a:off x="396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计划执行情况</a:t>
              </a:r>
            </a:p>
          </p:txBody>
        </p:sp>
        <p:sp>
          <p:nvSpPr>
            <p:cNvPr id="58382" name="Rectangle 15" descr="蓝色面巾纸"/>
            <p:cNvSpPr>
              <a:spLocks noChangeArrowheads="1"/>
            </p:cNvSpPr>
            <p:nvPr/>
          </p:nvSpPr>
          <p:spPr bwMode="auto">
            <a:xfrm>
              <a:off x="732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工程进展情况</a:t>
              </a:r>
            </a:p>
          </p:txBody>
        </p:sp>
        <p:sp>
          <p:nvSpPr>
            <p:cNvPr id="58383" name="Rectangle 16" descr="蓝色面巾纸"/>
            <p:cNvSpPr>
              <a:spLocks noChangeArrowheads="1"/>
            </p:cNvSpPr>
            <p:nvPr/>
          </p:nvSpPr>
          <p:spPr bwMode="auto">
            <a:xfrm>
              <a:off x="816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超储低储情况</a:t>
              </a:r>
            </a:p>
          </p:txBody>
        </p:sp>
        <p:sp>
          <p:nvSpPr>
            <p:cNvPr id="58384" name="Rectangle 17" descr="蓝色面巾纸"/>
            <p:cNvSpPr>
              <a:spLocks noChangeArrowheads="1"/>
            </p:cNvSpPr>
            <p:nvPr/>
          </p:nvSpPr>
          <p:spPr bwMode="auto">
            <a:xfrm>
              <a:off x="900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经营指标</a:t>
              </a:r>
            </a:p>
          </p:txBody>
        </p:sp>
        <p:sp>
          <p:nvSpPr>
            <p:cNvPr id="58385" name="Rectangle 18" descr="蓝色面巾纸"/>
            <p:cNvSpPr>
              <a:spLocks noChangeArrowheads="1"/>
            </p:cNvSpPr>
            <p:nvPr/>
          </p:nvSpPr>
          <p:spPr bwMode="auto">
            <a:xfrm>
              <a:off x="984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历年对比</a:t>
              </a:r>
            </a:p>
          </p:txBody>
        </p:sp>
        <p:sp>
          <p:nvSpPr>
            <p:cNvPr id="58386" name="Rectangle 19" descr="蓝色面巾纸"/>
            <p:cNvSpPr>
              <a:spLocks noChangeArrowheads="1"/>
            </p:cNvSpPr>
            <p:nvPr/>
          </p:nvSpPr>
          <p:spPr bwMode="auto">
            <a:xfrm>
              <a:off x="1068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价格预测</a:t>
              </a:r>
            </a:p>
          </p:txBody>
        </p:sp>
        <p:sp>
          <p:nvSpPr>
            <p:cNvPr id="58387" name="Rectangle 20" descr="蓝色面巾纸"/>
            <p:cNvSpPr>
              <a:spLocks noChangeArrowheads="1"/>
            </p:cNvSpPr>
            <p:nvPr/>
          </p:nvSpPr>
          <p:spPr bwMode="auto">
            <a:xfrm>
              <a:off x="1152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物资用量预测</a:t>
              </a:r>
            </a:p>
          </p:txBody>
        </p:sp>
        <p:sp>
          <p:nvSpPr>
            <p:cNvPr id="58388" name="Rectangle 21" descr="蓝色面巾纸"/>
            <p:cNvSpPr>
              <a:spLocks noChangeArrowheads="1"/>
            </p:cNvSpPr>
            <p:nvPr/>
          </p:nvSpPr>
          <p:spPr bwMode="auto">
            <a:xfrm>
              <a:off x="1236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库存定额核定</a:t>
              </a:r>
            </a:p>
          </p:txBody>
        </p:sp>
        <p:sp>
          <p:nvSpPr>
            <p:cNvPr id="58389" name="Rectangle 22" descr="蓝色面巾纸"/>
            <p:cNvSpPr>
              <a:spLocks noChangeArrowheads="1"/>
            </p:cNvSpPr>
            <p:nvPr/>
          </p:nvSpPr>
          <p:spPr bwMode="auto">
            <a:xfrm>
              <a:off x="1320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库存结构分析</a:t>
              </a:r>
            </a:p>
          </p:txBody>
        </p:sp>
        <p:sp>
          <p:nvSpPr>
            <p:cNvPr id="58390" name="Rectangle 23" descr="蓝色面巾纸"/>
            <p:cNvSpPr>
              <a:spLocks noChangeArrowheads="1"/>
            </p:cNvSpPr>
            <p:nvPr/>
          </p:nvSpPr>
          <p:spPr bwMode="auto">
            <a:xfrm>
              <a:off x="1404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经济采购批量</a:t>
              </a:r>
            </a:p>
          </p:txBody>
        </p:sp>
        <p:sp>
          <p:nvSpPr>
            <p:cNvPr id="58391" name="Rectangle 24" descr="蓝色面巾纸"/>
            <p:cNvSpPr>
              <a:spLocks noChangeArrowheads="1"/>
            </p:cNvSpPr>
            <p:nvPr/>
          </p:nvSpPr>
          <p:spPr bwMode="auto">
            <a:xfrm>
              <a:off x="14880" y="6165"/>
              <a:ext cx="630" cy="2184"/>
            </a:xfrm>
            <a:prstGeom prst="rect">
              <a:avLst/>
            </a:prstGeom>
            <a:blipFill dpi="0" rotWithShape="1">
              <a:blip r:embed="rId2"/>
              <a:srcRect/>
              <a:tile tx="0" ty="0" sx="100000" sy="100000" flip="none" algn="tl"/>
            </a:blipFill>
            <a:ln w="38100">
              <a:solidFill>
                <a:schemeClr val="folHlink"/>
              </a:solidFill>
              <a:miter lim="800000"/>
              <a:headEnd/>
              <a:tailEnd/>
            </a:ln>
          </p:spPr>
          <p:txBody>
            <a:bodyPr/>
            <a:lstStyle/>
            <a:p>
              <a:pPr algn="ctr" eaLnBrk="0" hangingPunct="0"/>
              <a:r>
                <a:rPr kumimoji="1" lang="zh-CN" altLang="en-US" sz="1800"/>
                <a:t>保本保利分析</a:t>
              </a:r>
            </a:p>
          </p:txBody>
        </p:sp>
        <p:sp>
          <p:nvSpPr>
            <p:cNvPr id="58392" name="Line 25" descr="蓝色面巾纸"/>
            <p:cNvSpPr>
              <a:spLocks noChangeShapeType="1"/>
            </p:cNvSpPr>
            <p:nvPr/>
          </p:nvSpPr>
          <p:spPr bwMode="auto">
            <a:xfrm>
              <a:off x="5115" y="3981"/>
              <a:ext cx="714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Line 26" descr="蓝色面巾纸"/>
            <p:cNvSpPr>
              <a:spLocks noChangeShapeType="1"/>
            </p:cNvSpPr>
            <p:nvPr/>
          </p:nvSpPr>
          <p:spPr bwMode="auto">
            <a:xfrm>
              <a:off x="8685" y="3513"/>
              <a:ext cx="0" cy="46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4" name="Line 27" descr="蓝色面巾纸"/>
            <p:cNvSpPr>
              <a:spLocks noChangeShapeType="1"/>
            </p:cNvSpPr>
            <p:nvPr/>
          </p:nvSpPr>
          <p:spPr bwMode="auto">
            <a:xfrm>
              <a:off x="5115" y="3981"/>
              <a:ext cx="0" cy="46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5" name="Line 28" descr="蓝色面巾纸"/>
            <p:cNvSpPr>
              <a:spLocks noChangeShapeType="1"/>
            </p:cNvSpPr>
            <p:nvPr/>
          </p:nvSpPr>
          <p:spPr bwMode="auto">
            <a:xfrm>
              <a:off x="12255" y="3981"/>
              <a:ext cx="0" cy="46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6" name="Line 29" descr="蓝色面巾纸"/>
            <p:cNvSpPr>
              <a:spLocks noChangeShapeType="1"/>
            </p:cNvSpPr>
            <p:nvPr/>
          </p:nvSpPr>
          <p:spPr bwMode="auto">
            <a:xfrm>
              <a:off x="5115" y="5073"/>
              <a:ext cx="0" cy="1092"/>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7" name="Line 30" descr="蓝色面巾纸"/>
            <p:cNvSpPr>
              <a:spLocks noChangeShapeType="1"/>
            </p:cNvSpPr>
            <p:nvPr/>
          </p:nvSpPr>
          <p:spPr bwMode="auto">
            <a:xfrm>
              <a:off x="1755" y="5541"/>
              <a:ext cx="672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8" name="Line 31" descr="蓝色面巾纸"/>
            <p:cNvSpPr>
              <a:spLocks noChangeShapeType="1"/>
            </p:cNvSpPr>
            <p:nvPr/>
          </p:nvSpPr>
          <p:spPr bwMode="auto">
            <a:xfrm>
              <a:off x="175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9" name="Line 32" descr="蓝色面巾纸"/>
            <p:cNvSpPr>
              <a:spLocks noChangeShapeType="1"/>
            </p:cNvSpPr>
            <p:nvPr/>
          </p:nvSpPr>
          <p:spPr bwMode="auto">
            <a:xfrm>
              <a:off x="259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0" name="Line 33" descr="蓝色面巾纸"/>
            <p:cNvSpPr>
              <a:spLocks noChangeShapeType="1"/>
            </p:cNvSpPr>
            <p:nvPr/>
          </p:nvSpPr>
          <p:spPr bwMode="auto">
            <a:xfrm>
              <a:off x="343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1" name="Line 34" descr="蓝色面巾纸"/>
            <p:cNvSpPr>
              <a:spLocks noChangeShapeType="1"/>
            </p:cNvSpPr>
            <p:nvPr/>
          </p:nvSpPr>
          <p:spPr bwMode="auto">
            <a:xfrm>
              <a:off x="427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2" name="Line 35" descr="蓝色面巾纸"/>
            <p:cNvSpPr>
              <a:spLocks noChangeShapeType="1"/>
            </p:cNvSpPr>
            <p:nvPr/>
          </p:nvSpPr>
          <p:spPr bwMode="auto">
            <a:xfrm>
              <a:off x="595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3" name="Line 36" descr="蓝色面巾纸"/>
            <p:cNvSpPr>
              <a:spLocks noChangeShapeType="1"/>
            </p:cNvSpPr>
            <p:nvPr/>
          </p:nvSpPr>
          <p:spPr bwMode="auto">
            <a:xfrm>
              <a:off x="679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4" name="Line 37" descr="蓝色面巾纸"/>
            <p:cNvSpPr>
              <a:spLocks noChangeShapeType="1"/>
            </p:cNvSpPr>
            <p:nvPr/>
          </p:nvSpPr>
          <p:spPr bwMode="auto">
            <a:xfrm>
              <a:off x="763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5" name="Line 38" descr="蓝色面巾纸"/>
            <p:cNvSpPr>
              <a:spLocks noChangeShapeType="1"/>
            </p:cNvSpPr>
            <p:nvPr/>
          </p:nvSpPr>
          <p:spPr bwMode="auto">
            <a:xfrm>
              <a:off x="847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6" name="Line 39" descr="蓝色面巾纸"/>
            <p:cNvSpPr>
              <a:spLocks noChangeShapeType="1"/>
            </p:cNvSpPr>
            <p:nvPr/>
          </p:nvSpPr>
          <p:spPr bwMode="auto">
            <a:xfrm>
              <a:off x="9315" y="5541"/>
              <a:ext cx="588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7" name="Line 40" descr="蓝色面巾纸"/>
            <p:cNvSpPr>
              <a:spLocks noChangeShapeType="1"/>
            </p:cNvSpPr>
            <p:nvPr/>
          </p:nvSpPr>
          <p:spPr bwMode="auto">
            <a:xfrm>
              <a:off x="12255" y="5073"/>
              <a:ext cx="0" cy="46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8" name="Line 41" descr="蓝色面巾纸"/>
            <p:cNvSpPr>
              <a:spLocks noChangeShapeType="1"/>
            </p:cNvSpPr>
            <p:nvPr/>
          </p:nvSpPr>
          <p:spPr bwMode="auto">
            <a:xfrm>
              <a:off x="931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9" name="Line 42" descr="蓝色面巾纸"/>
            <p:cNvSpPr>
              <a:spLocks noChangeShapeType="1"/>
            </p:cNvSpPr>
            <p:nvPr/>
          </p:nvSpPr>
          <p:spPr bwMode="auto">
            <a:xfrm>
              <a:off x="1015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0" name="Line 43" descr="蓝色面巾纸"/>
            <p:cNvSpPr>
              <a:spLocks noChangeShapeType="1"/>
            </p:cNvSpPr>
            <p:nvPr/>
          </p:nvSpPr>
          <p:spPr bwMode="auto">
            <a:xfrm>
              <a:off x="1099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1" name="Line 44" descr="蓝色面巾纸"/>
            <p:cNvSpPr>
              <a:spLocks noChangeShapeType="1"/>
            </p:cNvSpPr>
            <p:nvPr/>
          </p:nvSpPr>
          <p:spPr bwMode="auto">
            <a:xfrm>
              <a:off x="1183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2" name="Line 45" descr="蓝色面巾纸"/>
            <p:cNvSpPr>
              <a:spLocks noChangeShapeType="1"/>
            </p:cNvSpPr>
            <p:nvPr/>
          </p:nvSpPr>
          <p:spPr bwMode="auto">
            <a:xfrm>
              <a:off x="1351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3" name="Line 46" descr="蓝色面巾纸"/>
            <p:cNvSpPr>
              <a:spLocks noChangeShapeType="1"/>
            </p:cNvSpPr>
            <p:nvPr/>
          </p:nvSpPr>
          <p:spPr bwMode="auto">
            <a:xfrm>
              <a:off x="1435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4" name="Line 47" descr="蓝色面巾纸"/>
            <p:cNvSpPr>
              <a:spLocks noChangeShapeType="1"/>
            </p:cNvSpPr>
            <p:nvPr/>
          </p:nvSpPr>
          <p:spPr bwMode="auto">
            <a:xfrm>
              <a:off x="1519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5" name="Line 48" descr="蓝色面巾纸"/>
            <p:cNvSpPr>
              <a:spLocks noChangeShapeType="1"/>
            </p:cNvSpPr>
            <p:nvPr/>
          </p:nvSpPr>
          <p:spPr bwMode="auto">
            <a:xfrm>
              <a:off x="12675" y="5541"/>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 name="Rectangle 2"/>
          <p:cNvSpPr txBox="1">
            <a:spLocks noChangeArrowheads="1"/>
          </p:cNvSpPr>
          <p:nvPr/>
        </p:nvSpPr>
        <p:spPr bwMode="auto">
          <a:xfrm>
            <a:off x="595313" y="260350"/>
            <a:ext cx="5740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华文新魏" pitchFamily="2" charset="-122"/>
                <a:ea typeface="宋体" pitchFamily="2" charset="-122"/>
              </a:defRPr>
            </a:lvl2pPr>
            <a:lvl3pPr algn="l" rtl="0" fontAlgn="base">
              <a:spcBef>
                <a:spcPct val="0"/>
              </a:spcBef>
              <a:spcAft>
                <a:spcPct val="0"/>
              </a:spcAft>
              <a:defRPr sz="3200" b="1">
                <a:solidFill>
                  <a:schemeClr val="tx1"/>
                </a:solidFill>
                <a:latin typeface="华文新魏" pitchFamily="2" charset="-122"/>
                <a:ea typeface="宋体" pitchFamily="2" charset="-122"/>
              </a:defRPr>
            </a:lvl3pPr>
            <a:lvl4pPr algn="l" rtl="0" fontAlgn="base">
              <a:spcBef>
                <a:spcPct val="0"/>
              </a:spcBef>
              <a:spcAft>
                <a:spcPct val="0"/>
              </a:spcAft>
              <a:defRPr sz="3200" b="1">
                <a:solidFill>
                  <a:schemeClr val="tx1"/>
                </a:solidFill>
                <a:latin typeface="华文新魏" pitchFamily="2" charset="-122"/>
                <a:ea typeface="宋体" pitchFamily="2" charset="-122"/>
              </a:defRPr>
            </a:lvl4pPr>
            <a:lvl5pPr algn="l" rtl="0" fontAlgn="base">
              <a:spcBef>
                <a:spcPct val="0"/>
              </a:spcBef>
              <a:spcAft>
                <a:spcPct val="0"/>
              </a:spcAft>
              <a:defRPr sz="3200" b="1">
                <a:solidFill>
                  <a:schemeClr val="tx1"/>
                </a:solidFill>
                <a:latin typeface="华文新魏" pitchFamily="2" charset="-122"/>
                <a:ea typeface="宋体" pitchFamily="2" charset="-122"/>
              </a:defRPr>
            </a:lvl5pPr>
            <a:lvl6pPr marL="457200" algn="l" rtl="0" fontAlgn="base">
              <a:spcBef>
                <a:spcPct val="0"/>
              </a:spcBef>
              <a:spcAft>
                <a:spcPct val="0"/>
              </a:spcAft>
              <a:defRPr sz="3200" b="1">
                <a:solidFill>
                  <a:schemeClr val="tx1"/>
                </a:solidFill>
                <a:latin typeface="华文新魏" pitchFamily="2" charset="-122"/>
                <a:ea typeface="宋体" pitchFamily="2" charset="-122"/>
              </a:defRPr>
            </a:lvl6pPr>
            <a:lvl7pPr marL="914400" algn="l" rtl="0" fontAlgn="base">
              <a:spcBef>
                <a:spcPct val="0"/>
              </a:spcBef>
              <a:spcAft>
                <a:spcPct val="0"/>
              </a:spcAft>
              <a:defRPr sz="3200" b="1">
                <a:solidFill>
                  <a:schemeClr val="tx1"/>
                </a:solidFill>
                <a:latin typeface="华文新魏" pitchFamily="2" charset="-122"/>
                <a:ea typeface="宋体" pitchFamily="2" charset="-122"/>
              </a:defRPr>
            </a:lvl7pPr>
            <a:lvl8pPr marL="1371600" algn="l" rtl="0" fontAlgn="base">
              <a:spcBef>
                <a:spcPct val="0"/>
              </a:spcBef>
              <a:spcAft>
                <a:spcPct val="0"/>
              </a:spcAft>
              <a:defRPr sz="3200" b="1">
                <a:solidFill>
                  <a:schemeClr val="tx1"/>
                </a:solidFill>
                <a:latin typeface="华文新魏" pitchFamily="2" charset="-122"/>
                <a:ea typeface="宋体" pitchFamily="2" charset="-122"/>
              </a:defRPr>
            </a:lvl8pPr>
            <a:lvl9pPr marL="1828800" algn="l" rtl="0" fontAlgn="base">
              <a:spcBef>
                <a:spcPct val="0"/>
              </a:spcBef>
              <a:spcAft>
                <a:spcPct val="0"/>
              </a:spcAft>
              <a:defRPr sz="3200" b="1">
                <a:solidFill>
                  <a:schemeClr val="tx1"/>
                </a:solidFill>
                <a:latin typeface="华文新魏" pitchFamily="2" charset="-122"/>
                <a:ea typeface="宋体" pitchFamily="2" charset="-122"/>
              </a:defRPr>
            </a:lvl9pPr>
          </a:lstStyle>
          <a:p>
            <a:pPr>
              <a:defRPr/>
            </a:pPr>
            <a:r>
              <a:rPr lang="zh-CN" altLang="en-US" sz="3600">
                <a:effectLst>
                  <a:outerShdw blurRad="38100" dist="38100" dir="2700000" algn="tl">
                    <a:srgbClr val="C0C0C0"/>
                  </a:outerShdw>
                </a:effectLst>
              </a:rPr>
              <a:t>举  例</a:t>
            </a:r>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827088" y="620713"/>
            <a:ext cx="6872287" cy="771525"/>
          </a:xfrm>
        </p:spPr>
        <p:txBody>
          <a:bodyPr anchor="t">
            <a:normAutofit/>
          </a:bodyPr>
          <a:lstStyle/>
          <a:p>
            <a:pPr eaLnBrk="1" hangingPunct="1">
              <a:defRPr/>
            </a:pPr>
            <a:r>
              <a:rPr lang="en-US" altLang="zh-CN">
                <a:solidFill>
                  <a:srgbClr val="0000FF"/>
                </a:solidFill>
                <a:effectLst>
                  <a:outerShdw blurRad="38100" dist="38100" dir="2700000" algn="tl">
                    <a:srgbClr val="C0C0C0"/>
                  </a:outerShdw>
                </a:effectLst>
              </a:rPr>
              <a:t>3.7.2</a:t>
            </a:r>
            <a:r>
              <a:rPr lang="en-US" altLang="zh-CN" sz="3600">
                <a:solidFill>
                  <a:srgbClr val="0000FF"/>
                </a:solidFill>
                <a:effectLst>
                  <a:outerShdw blurRad="38100" dist="38100" dir="2700000" algn="tl">
                    <a:srgbClr val="C0C0C0"/>
                  </a:outerShdw>
                </a:effectLst>
              </a:rPr>
              <a:t>  Warnier</a:t>
            </a:r>
            <a:r>
              <a:rPr lang="zh-CN" altLang="en-US" sz="3600">
                <a:solidFill>
                  <a:srgbClr val="0000FF"/>
                </a:solidFill>
                <a:effectLst>
                  <a:outerShdw blurRad="38100" dist="38100" dir="2700000" algn="tl">
                    <a:srgbClr val="C0C0C0"/>
                  </a:outerShdw>
                </a:effectLst>
              </a:rPr>
              <a:t>图</a:t>
            </a:r>
          </a:p>
        </p:txBody>
      </p:sp>
      <p:sp>
        <p:nvSpPr>
          <p:cNvPr id="109571" name="Rectangle 3" descr="新闻纸"/>
          <p:cNvSpPr>
            <a:spLocks noGrp="1" noChangeArrowheads="1"/>
          </p:cNvSpPr>
          <p:nvPr>
            <p:ph type="body" idx="4294967295"/>
          </p:nvPr>
        </p:nvSpPr>
        <p:spPr>
          <a:xfrm>
            <a:off x="685800" y="1412875"/>
            <a:ext cx="7989888" cy="5184775"/>
          </a:xfrm>
          <a:blipFill dpi="0" rotWithShape="1">
            <a:blip r:embed="rId2"/>
            <a:srcRect/>
            <a:tile tx="0" ty="0" sx="100000" sy="100000" flip="none" algn="tl"/>
          </a:blipFill>
        </p:spPr>
        <p:txBody>
          <a:bodyPr>
            <a:normAutofit/>
          </a:bodyPr>
          <a:lstStyle/>
          <a:p>
            <a:pPr eaLnBrk="1" hangingPunct="1">
              <a:lnSpc>
                <a:spcPct val="140000"/>
              </a:lnSpc>
              <a:spcBef>
                <a:spcPct val="0"/>
              </a:spcBef>
              <a:buSzPct val="130000"/>
              <a:defRPr/>
            </a:pPr>
            <a:r>
              <a:rPr lang="zh-CN" altLang="en-US" sz="2400">
                <a:effectLst>
                  <a:outerShdw blurRad="38100" dist="38100" dir="2700000" algn="tl">
                    <a:srgbClr val="C0C0C0"/>
                  </a:outerShdw>
                </a:effectLst>
                <a:latin typeface="楷体_GB2312" pitchFamily="49" charset="-122"/>
                <a:ea typeface="楷体_GB2312" pitchFamily="49" charset="-122"/>
              </a:rPr>
              <a:t>法国计算机科学家</a:t>
            </a:r>
            <a:r>
              <a:rPr lang="en-US" altLang="zh-CN" sz="2400">
                <a:effectLst>
                  <a:outerShdw blurRad="38100" dist="38100" dir="2700000" algn="tl">
                    <a:srgbClr val="C0C0C0"/>
                  </a:outerShdw>
                </a:effectLst>
                <a:latin typeface="楷体_GB2312" pitchFamily="49" charset="-122"/>
                <a:ea typeface="楷体_GB2312" pitchFamily="49" charset="-122"/>
              </a:rPr>
              <a:t>Warnier</a:t>
            </a:r>
            <a:r>
              <a:rPr lang="zh-CN" altLang="en-US" sz="2400">
                <a:effectLst>
                  <a:outerShdw blurRad="38100" dist="38100" dir="2700000" algn="tl">
                    <a:srgbClr val="C0C0C0"/>
                  </a:outerShdw>
                </a:effectLst>
                <a:latin typeface="楷体_GB2312" pitchFamily="49" charset="-122"/>
                <a:ea typeface="楷体_GB2312" pitchFamily="49" charset="-122"/>
              </a:rPr>
              <a:t>提出了表示信息层次结构的另外一种图形工具。</a:t>
            </a:r>
          </a:p>
          <a:p>
            <a:pPr eaLnBrk="1" hangingPunct="1">
              <a:lnSpc>
                <a:spcPct val="140000"/>
              </a:lnSpc>
              <a:spcBef>
                <a:spcPct val="0"/>
              </a:spcBef>
              <a:buSzPct val="130000"/>
              <a:defRPr/>
            </a:pPr>
            <a:r>
              <a:rPr lang="en-US" altLang="zh-CN" sz="2400">
                <a:effectLst>
                  <a:outerShdw blurRad="38100" dist="38100" dir="2700000" algn="tl">
                    <a:srgbClr val="C0C0C0"/>
                  </a:outerShdw>
                </a:effectLst>
                <a:latin typeface="楷体_GB2312" pitchFamily="49" charset="-122"/>
                <a:ea typeface="楷体_GB2312" pitchFamily="49" charset="-122"/>
              </a:rPr>
              <a:t>Warnier</a:t>
            </a:r>
            <a:r>
              <a:rPr lang="zh-CN" altLang="en-US" sz="2400">
                <a:effectLst>
                  <a:outerShdw blurRad="38100" dist="38100" dir="2700000" algn="tl">
                    <a:srgbClr val="C0C0C0"/>
                  </a:outerShdw>
                </a:effectLst>
                <a:latin typeface="楷体_GB2312" pitchFamily="49" charset="-122"/>
                <a:ea typeface="楷体_GB2312" pitchFamily="49" charset="-122"/>
              </a:rPr>
              <a:t>图也用树形结构描绘信息，但是这种图形工具比层次方框图提供了更丰富的描绘手段。</a:t>
            </a:r>
          </a:p>
          <a:p>
            <a:pPr eaLnBrk="1" hangingPunct="1">
              <a:lnSpc>
                <a:spcPct val="140000"/>
              </a:lnSpc>
              <a:spcBef>
                <a:spcPct val="0"/>
              </a:spcBef>
              <a:buSzPct val="130000"/>
              <a:defRPr/>
            </a:pPr>
            <a:r>
              <a:rPr lang="zh-CN" altLang="en-US" sz="2400">
                <a:effectLst>
                  <a:outerShdw blurRad="38100" dist="38100" dir="2700000" algn="tl">
                    <a:srgbClr val="C0C0C0"/>
                  </a:outerShdw>
                </a:effectLst>
                <a:latin typeface="楷体_GB2312" pitchFamily="49" charset="-122"/>
                <a:ea typeface="楷体_GB2312" pitchFamily="49" charset="-122"/>
              </a:rPr>
              <a:t>用</a:t>
            </a:r>
            <a:r>
              <a:rPr lang="en-US" altLang="zh-CN" sz="2400">
                <a:effectLst>
                  <a:outerShdw blurRad="38100" dist="38100" dir="2700000" algn="tl">
                    <a:srgbClr val="C0C0C0"/>
                  </a:outerShdw>
                </a:effectLst>
                <a:latin typeface="楷体_GB2312" pitchFamily="49" charset="-122"/>
                <a:ea typeface="楷体_GB2312" pitchFamily="49" charset="-122"/>
              </a:rPr>
              <a:t>Warnier</a:t>
            </a:r>
            <a:r>
              <a:rPr lang="zh-CN" altLang="en-US" sz="2400">
                <a:effectLst>
                  <a:outerShdw blurRad="38100" dist="38100" dir="2700000" algn="tl">
                    <a:srgbClr val="C0C0C0"/>
                  </a:outerShdw>
                </a:effectLst>
                <a:latin typeface="楷体_GB2312" pitchFamily="49" charset="-122"/>
                <a:ea typeface="楷体_GB2312" pitchFamily="49" charset="-122"/>
              </a:rPr>
              <a:t>图可以</a:t>
            </a:r>
            <a:r>
              <a:rPr lang="zh-CN" altLang="en-US" sz="2400">
                <a:solidFill>
                  <a:schemeClr val="tx2"/>
                </a:solidFill>
                <a:effectLst>
                  <a:outerShdw blurRad="38100" dist="38100" dir="2700000" algn="tl">
                    <a:srgbClr val="C0C0C0"/>
                  </a:outerShdw>
                </a:effectLst>
                <a:latin typeface="楷体_GB2312" pitchFamily="49" charset="-122"/>
                <a:ea typeface="楷体_GB2312" pitchFamily="49" charset="-122"/>
              </a:rPr>
              <a:t>表明信息的逻辑组织</a:t>
            </a:r>
            <a:r>
              <a:rPr lang="zh-CN" altLang="en-US" sz="2400">
                <a:effectLst>
                  <a:outerShdw blurRad="38100" dist="38100" dir="2700000" algn="tl">
                    <a:srgbClr val="C0C0C0"/>
                  </a:outerShdw>
                </a:effectLst>
                <a:latin typeface="楷体_GB2312" pitchFamily="49" charset="-122"/>
                <a:ea typeface="楷体_GB2312" pitchFamily="49" charset="-122"/>
              </a:rPr>
              <a:t>。</a:t>
            </a:r>
          </a:p>
          <a:p>
            <a:pPr eaLnBrk="1" hangingPunct="1">
              <a:lnSpc>
                <a:spcPct val="140000"/>
              </a:lnSpc>
              <a:spcBef>
                <a:spcPct val="0"/>
              </a:spcBef>
              <a:buSzPct val="130000"/>
              <a:buFontTx/>
              <a:buNone/>
              <a:defRPr/>
            </a:pPr>
            <a:r>
              <a:rPr lang="zh-CN" altLang="en-US" sz="2400">
                <a:effectLst>
                  <a:outerShdw blurRad="38100" dist="38100" dir="2700000" algn="tl">
                    <a:srgbClr val="C0C0C0"/>
                  </a:outerShdw>
                </a:effectLst>
                <a:latin typeface="楷体_GB2312" pitchFamily="49" charset="-122"/>
                <a:ea typeface="楷体_GB2312" pitchFamily="49" charset="-122"/>
              </a:rPr>
              <a:t>   它可以指出一类信息或一个信息元素是</a:t>
            </a:r>
            <a:r>
              <a:rPr lang="zh-CN" altLang="en-US" sz="2400">
                <a:solidFill>
                  <a:schemeClr val="tx2"/>
                </a:solidFill>
                <a:effectLst>
                  <a:outerShdw blurRad="38100" dist="38100" dir="2700000" algn="tl">
                    <a:srgbClr val="C0C0C0"/>
                  </a:outerShdw>
                </a:effectLst>
                <a:latin typeface="楷体_GB2312" pitchFamily="49" charset="-122"/>
                <a:ea typeface="楷体_GB2312" pitchFamily="49" charset="-122"/>
              </a:rPr>
              <a:t>重复出现</a:t>
            </a:r>
            <a:r>
              <a:rPr lang="zh-CN" altLang="en-US" sz="2400">
                <a:effectLst>
                  <a:outerShdw blurRad="38100" dist="38100" dir="2700000" algn="tl">
                    <a:srgbClr val="C0C0C0"/>
                  </a:outerShdw>
                </a:effectLst>
                <a:latin typeface="楷体_GB2312" pitchFamily="49" charset="-122"/>
                <a:ea typeface="楷体_GB2312" pitchFamily="49" charset="-122"/>
              </a:rPr>
              <a:t>的，也可以表示特定信息在某一类信息中是</a:t>
            </a:r>
            <a:r>
              <a:rPr lang="zh-CN" altLang="en-US" sz="2400">
                <a:solidFill>
                  <a:schemeClr val="tx2"/>
                </a:solidFill>
                <a:effectLst>
                  <a:outerShdw blurRad="38100" dist="38100" dir="2700000" algn="tl">
                    <a:srgbClr val="C0C0C0"/>
                  </a:outerShdw>
                </a:effectLst>
                <a:latin typeface="楷体_GB2312" pitchFamily="49" charset="-122"/>
                <a:ea typeface="楷体_GB2312" pitchFamily="49" charset="-122"/>
              </a:rPr>
              <a:t>有条件地出现</a:t>
            </a:r>
            <a:r>
              <a:rPr lang="zh-CN" altLang="en-US" sz="2400">
                <a:effectLst>
                  <a:outerShdw blurRad="38100" dist="38100" dir="2700000" algn="tl">
                    <a:srgbClr val="C0C0C0"/>
                  </a:outerShdw>
                </a:effectLst>
                <a:latin typeface="楷体_GB2312" pitchFamily="49" charset="-122"/>
                <a:ea typeface="楷体_GB2312" pitchFamily="49" charset="-122"/>
              </a:rPr>
              <a:t>的。</a:t>
            </a:r>
          </a:p>
          <a:p>
            <a:pPr eaLnBrk="1" hangingPunct="1">
              <a:lnSpc>
                <a:spcPct val="140000"/>
              </a:lnSpc>
              <a:spcBef>
                <a:spcPct val="0"/>
              </a:spcBef>
              <a:buSzPct val="130000"/>
              <a:defRPr/>
            </a:pPr>
            <a:r>
              <a:rPr lang="zh-CN" altLang="en-US" sz="2400">
                <a:effectLst>
                  <a:outerShdw blurRad="38100" dist="38100" dir="2700000" algn="tl">
                    <a:srgbClr val="C0C0C0"/>
                  </a:outerShdw>
                </a:effectLst>
                <a:latin typeface="楷体_GB2312" pitchFamily="49" charset="-122"/>
                <a:ea typeface="楷体_GB2312" pitchFamily="49" charset="-122"/>
              </a:rPr>
              <a:t>重复和条件约束是说明软件处理过程的基础，所以很容易把</a:t>
            </a:r>
            <a:r>
              <a:rPr lang="en-US" altLang="zh-CN" sz="2400">
                <a:effectLst>
                  <a:outerShdw blurRad="38100" dist="38100" dir="2700000" algn="tl">
                    <a:srgbClr val="C0C0C0"/>
                  </a:outerShdw>
                </a:effectLst>
                <a:latin typeface="楷体_GB2312" pitchFamily="49" charset="-122"/>
                <a:ea typeface="楷体_GB2312" pitchFamily="49" charset="-122"/>
              </a:rPr>
              <a:t>Warnier</a:t>
            </a:r>
            <a:r>
              <a:rPr lang="zh-CN" altLang="en-US" sz="2400">
                <a:effectLst>
                  <a:outerShdw blurRad="38100" dist="38100" dir="2700000" algn="tl">
                    <a:srgbClr val="C0C0C0"/>
                  </a:outerShdw>
                </a:effectLst>
                <a:latin typeface="楷体_GB2312" pitchFamily="49" charset="-122"/>
                <a:ea typeface="楷体_GB2312" pitchFamily="49" charset="-122"/>
              </a:rPr>
              <a:t>图转变成软件设计的工具。</a:t>
            </a: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5" name="Rectangle 3"/>
          <p:cNvSpPr>
            <a:spLocks noGrp="1" noChangeArrowheads="1"/>
          </p:cNvSpPr>
          <p:nvPr>
            <p:ph type="body" idx="4294967295"/>
          </p:nvPr>
        </p:nvSpPr>
        <p:spPr>
          <a:xfrm>
            <a:off x="827088" y="4076700"/>
            <a:ext cx="7577137" cy="2376488"/>
          </a:xfrm>
          <a:solidFill>
            <a:schemeClr val="bg1"/>
          </a:solidFill>
        </p:spPr>
        <p:txBody>
          <a:bodyPr>
            <a:normAutofit/>
          </a:bodyPr>
          <a:lstStyle/>
          <a:p>
            <a:pPr eaLnBrk="1" hangingPunct="1">
              <a:spcBef>
                <a:spcPct val="0"/>
              </a:spcBef>
              <a:buSzPct val="130000"/>
              <a:defRPr/>
            </a:pPr>
            <a:r>
              <a:rPr lang="zh-CN" altLang="en-US" sz="2400">
                <a:effectLst>
                  <a:outerShdw blurRad="38100" dist="38100" dir="2700000" algn="tl">
                    <a:srgbClr val="C0C0C0"/>
                  </a:outerShdw>
                </a:effectLst>
                <a:latin typeface="楷体_GB2312" pitchFamily="49" charset="-122"/>
                <a:ea typeface="楷体_GB2312" pitchFamily="49" charset="-122"/>
              </a:rPr>
              <a:t>图中表示一种软件产品</a:t>
            </a:r>
            <a:r>
              <a:rPr lang="zh-CN" altLang="en-US" sz="2400">
                <a:solidFill>
                  <a:srgbClr val="0000FF"/>
                </a:solidFill>
                <a:effectLst>
                  <a:outerShdw blurRad="38100" dist="38100" dir="2700000" algn="tl">
                    <a:srgbClr val="C0C0C0"/>
                  </a:outerShdw>
                </a:effectLst>
                <a:latin typeface="楷体_GB2312" pitchFamily="49" charset="-122"/>
                <a:ea typeface="楷体_GB2312" pitchFamily="49" charset="-122"/>
              </a:rPr>
              <a:t>要么</a:t>
            </a:r>
            <a:r>
              <a:rPr lang="zh-CN" altLang="en-US" sz="2400">
                <a:effectLst>
                  <a:outerShdw blurRad="38100" dist="38100" dir="2700000" algn="tl">
                    <a:srgbClr val="C0C0C0"/>
                  </a:outerShdw>
                </a:effectLst>
                <a:latin typeface="楷体_GB2312" pitchFamily="49" charset="-122"/>
                <a:ea typeface="楷体_GB2312" pitchFamily="49" charset="-122"/>
              </a:rPr>
              <a:t>是系统软件</a:t>
            </a:r>
            <a:r>
              <a:rPr lang="zh-CN" altLang="en-US" sz="2400">
                <a:solidFill>
                  <a:srgbClr val="0000FF"/>
                </a:solidFill>
                <a:effectLst>
                  <a:outerShdw blurRad="38100" dist="38100" dir="2700000" algn="tl">
                    <a:srgbClr val="C0C0C0"/>
                  </a:outerShdw>
                </a:effectLst>
                <a:latin typeface="楷体_GB2312" pitchFamily="49" charset="-122"/>
                <a:ea typeface="楷体_GB2312" pitchFamily="49" charset="-122"/>
              </a:rPr>
              <a:t>要么</a:t>
            </a:r>
            <a:r>
              <a:rPr lang="zh-CN" altLang="en-US" sz="2400">
                <a:effectLst>
                  <a:outerShdw blurRad="38100" dist="38100" dir="2700000" algn="tl">
                    <a:srgbClr val="C0C0C0"/>
                  </a:outerShdw>
                </a:effectLst>
                <a:latin typeface="楷体_GB2312" pitchFamily="49" charset="-122"/>
                <a:ea typeface="楷体_GB2312" pitchFamily="49" charset="-122"/>
              </a:rPr>
              <a:t>是应用软件。系统软件中有</a:t>
            </a:r>
            <a:r>
              <a:rPr lang="en-US" altLang="zh-CN" sz="2400">
                <a:solidFill>
                  <a:srgbClr val="0000FF"/>
                </a:solidFill>
                <a:effectLst>
                  <a:outerShdw blurRad="38100" dist="38100" dir="2700000" algn="tl">
                    <a:srgbClr val="C0C0C0"/>
                  </a:outerShdw>
                </a:effectLst>
                <a:latin typeface="楷体_GB2312" pitchFamily="49" charset="-122"/>
                <a:ea typeface="楷体_GB2312" pitchFamily="49" charset="-122"/>
              </a:rPr>
              <a:t>P1</a:t>
            </a:r>
            <a:r>
              <a:rPr lang="zh-CN" altLang="en-US" sz="2400">
                <a:effectLst>
                  <a:outerShdw blurRad="38100" dist="38100" dir="2700000" algn="tl">
                    <a:srgbClr val="C0C0C0"/>
                  </a:outerShdw>
                </a:effectLst>
                <a:latin typeface="楷体_GB2312" pitchFamily="49" charset="-122"/>
                <a:ea typeface="楷体_GB2312" pitchFamily="49" charset="-122"/>
              </a:rPr>
              <a:t>种操作系统，</a:t>
            </a:r>
            <a:r>
              <a:rPr lang="en-US" altLang="zh-CN" sz="2400">
                <a:solidFill>
                  <a:srgbClr val="0000FF"/>
                </a:solidFill>
                <a:effectLst>
                  <a:outerShdw blurRad="38100" dist="38100" dir="2700000" algn="tl">
                    <a:srgbClr val="C0C0C0"/>
                  </a:outerShdw>
                </a:effectLst>
                <a:latin typeface="楷体_GB2312" pitchFamily="49" charset="-122"/>
                <a:ea typeface="楷体_GB2312" pitchFamily="49" charset="-122"/>
              </a:rPr>
              <a:t>P2</a:t>
            </a:r>
            <a:r>
              <a:rPr lang="zh-CN" altLang="en-US" sz="2400">
                <a:effectLst>
                  <a:outerShdw blurRad="38100" dist="38100" dir="2700000" algn="tl">
                    <a:srgbClr val="C0C0C0"/>
                  </a:outerShdw>
                </a:effectLst>
                <a:latin typeface="楷体_GB2312" pitchFamily="49" charset="-122"/>
                <a:ea typeface="楷体_GB2312" pitchFamily="49" charset="-122"/>
              </a:rPr>
              <a:t>种编译程序，此外还有软件工具。软件工具是系统软件的一种，它又可以进一步细分为编辑程序、测试驱动程序和设计辅助工具，</a:t>
            </a:r>
            <a:r>
              <a:rPr lang="zh-CN" altLang="en-US" sz="2400">
                <a:solidFill>
                  <a:srgbClr val="0000FF"/>
                </a:solidFill>
                <a:effectLst>
                  <a:outerShdw blurRad="38100" dist="38100" dir="2700000" algn="tl">
                    <a:srgbClr val="C0C0C0"/>
                  </a:outerShdw>
                </a:effectLst>
                <a:latin typeface="楷体_GB2312" pitchFamily="49" charset="-122"/>
                <a:ea typeface="楷体_GB2312" pitchFamily="49" charset="-122"/>
              </a:rPr>
              <a:t>图中标出了每种软件工具的数量。</a:t>
            </a:r>
          </a:p>
        </p:txBody>
      </p:sp>
      <p:pic>
        <p:nvPicPr>
          <p:cNvPr id="60419" name="Picture 4" descr="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765175"/>
            <a:ext cx="7158037"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2"/>
          <p:cNvSpPr>
            <a:spLocks noGrp="1" noChangeArrowheads="1"/>
          </p:cNvSpPr>
          <p:nvPr>
            <p:ph type="title" idx="4294967295"/>
          </p:nvPr>
        </p:nvSpPr>
        <p:spPr>
          <a:xfrm>
            <a:off x="611188" y="404813"/>
            <a:ext cx="4252912" cy="700087"/>
          </a:xfrm>
        </p:spPr>
        <p:txBody>
          <a:bodyPr anchor="t"/>
          <a:lstStyle/>
          <a:p>
            <a:pPr eaLnBrk="1" hangingPunct="1"/>
            <a:r>
              <a:rPr lang="zh-CN" altLang="en-US">
                <a:solidFill>
                  <a:srgbClr val="0000FF"/>
                </a:solidFill>
                <a:latin typeface="黑体" pitchFamily="2" charset="-122"/>
                <a:ea typeface="黑体" pitchFamily="2" charset="-122"/>
              </a:rPr>
              <a:t>举  例</a:t>
            </a:r>
          </a:p>
        </p:txBody>
      </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subTitle" idx="4294967295"/>
          </p:nvPr>
        </p:nvSpPr>
        <p:spPr bwMode="auto">
          <a:xfrm>
            <a:off x="152400" y="115888"/>
            <a:ext cx="8812213" cy="189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90000"/>
              </a:lnSpc>
              <a:buFontTx/>
              <a:buNone/>
            </a:pPr>
            <a:r>
              <a:rPr lang="zh-CN" altLang="en-US" sz="2400">
                <a:solidFill>
                  <a:srgbClr val="0000FF"/>
                </a:solidFill>
                <a:ea typeface="楷体_GB2312" pitchFamily="49" charset="-122"/>
              </a:rPr>
              <a:t>（三）</a:t>
            </a:r>
            <a:r>
              <a:rPr lang="en-US" altLang="zh-CN" sz="2400">
                <a:solidFill>
                  <a:srgbClr val="0000FF"/>
                </a:solidFill>
                <a:ea typeface="楷体_GB2312" pitchFamily="49" charset="-122"/>
              </a:rPr>
              <a:t>IPO</a:t>
            </a:r>
            <a:r>
              <a:rPr lang="zh-CN" altLang="en-US" sz="2400">
                <a:solidFill>
                  <a:srgbClr val="0000FF"/>
                </a:solidFill>
                <a:ea typeface="楷体_GB2312" pitchFamily="49" charset="-122"/>
              </a:rPr>
              <a:t>图</a:t>
            </a:r>
          </a:p>
          <a:p>
            <a:pPr marL="287338" indent="-6350" eaLnBrk="1" hangingPunct="1">
              <a:lnSpc>
                <a:spcPct val="90000"/>
              </a:lnSpc>
              <a:buFontTx/>
              <a:buBlip>
                <a:blip r:embed="rId3"/>
              </a:buBlip>
            </a:pPr>
            <a:r>
              <a:rPr lang="zh-CN" altLang="en-US" sz="2400" b="0">
                <a:solidFill>
                  <a:srgbClr val="0000FF"/>
                </a:solidFill>
                <a:latin typeface="华文中宋" pitchFamily="2" charset="-122"/>
                <a:ea typeface="华文中宋" pitchFamily="2" charset="-122"/>
              </a:rPr>
              <a:t> </a:t>
            </a:r>
            <a:r>
              <a:rPr lang="en-US" altLang="zh-CN" sz="2400" b="0">
                <a:latin typeface="华文中宋" pitchFamily="2" charset="-122"/>
                <a:ea typeface="华文中宋" pitchFamily="2" charset="-122"/>
              </a:rPr>
              <a:t>IPO</a:t>
            </a:r>
            <a:r>
              <a:rPr lang="zh-CN" altLang="en-US" sz="2400" b="0">
                <a:latin typeface="华文中宋" pitchFamily="2" charset="-122"/>
                <a:ea typeface="华文中宋" pitchFamily="2" charset="-122"/>
              </a:rPr>
              <a:t>图是输入、处理、输出图的简称，它是美国</a:t>
            </a:r>
            <a:r>
              <a:rPr lang="en-US" altLang="zh-CN" sz="2400" b="0">
                <a:latin typeface="华文中宋" pitchFamily="2" charset="-122"/>
                <a:ea typeface="华文中宋" pitchFamily="2" charset="-122"/>
              </a:rPr>
              <a:t>IBM</a:t>
            </a:r>
            <a:r>
              <a:rPr lang="zh-CN" altLang="en-US" sz="2400" b="0">
                <a:latin typeface="华文中宋" pitchFamily="2" charset="-122"/>
                <a:ea typeface="华文中宋" pitchFamily="2" charset="-122"/>
              </a:rPr>
              <a:t>公司发展完善起来的一种图形工具</a:t>
            </a:r>
          </a:p>
          <a:p>
            <a:pPr marL="287338" indent="-6350" eaLnBrk="1" hangingPunct="1">
              <a:lnSpc>
                <a:spcPct val="90000"/>
              </a:lnSpc>
              <a:buFontTx/>
              <a:buBlip>
                <a:blip r:embed="rId3"/>
              </a:buBlip>
            </a:pPr>
            <a:r>
              <a:rPr lang="zh-CN" altLang="en-US" sz="2400" b="0">
                <a:latin typeface="华文中宋" pitchFamily="2" charset="-122"/>
                <a:ea typeface="华文中宋" pitchFamily="2" charset="-122"/>
              </a:rPr>
              <a:t>描述输入数据、处理数据和输出数据</a:t>
            </a:r>
          </a:p>
          <a:p>
            <a:pPr marL="287338" indent="-6350" eaLnBrk="1" hangingPunct="1">
              <a:lnSpc>
                <a:spcPct val="90000"/>
              </a:lnSpc>
              <a:buFontTx/>
              <a:buBlip>
                <a:blip r:embed="rId3"/>
              </a:buBlip>
            </a:pPr>
            <a:r>
              <a:rPr lang="zh-CN" altLang="en-US" sz="2400" b="0">
                <a:latin typeface="华文中宋" pitchFamily="2" charset="-122"/>
                <a:ea typeface="华文中宋" pitchFamily="2" charset="-122"/>
              </a:rPr>
              <a:t>在需求分析阶段使用</a:t>
            </a:r>
            <a:r>
              <a:rPr lang="en-US" altLang="zh-CN" sz="2400" b="0">
                <a:latin typeface="华文中宋" pitchFamily="2" charset="-122"/>
                <a:ea typeface="华文中宋" pitchFamily="2" charset="-122"/>
              </a:rPr>
              <a:t>IPO</a:t>
            </a:r>
            <a:r>
              <a:rPr lang="zh-CN" altLang="en-US" sz="2400" b="0">
                <a:latin typeface="华文中宋" pitchFamily="2" charset="-122"/>
                <a:ea typeface="华文中宋" pitchFamily="2" charset="-122"/>
              </a:rPr>
              <a:t>图简略的描述系统的主要算法</a:t>
            </a:r>
            <a:endParaRPr lang="zh-CN" altLang="en-US" sz="2400">
              <a:ea typeface="楷体_GB2312" pitchFamily="49" charset="-122"/>
            </a:endParaRPr>
          </a:p>
        </p:txBody>
      </p:sp>
      <p:sp>
        <p:nvSpPr>
          <p:cNvPr id="61443"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1619" name="Rectangle 3" descr="纸莎草纸"/>
          <p:cNvSpPr>
            <a:spLocks noChangeArrowheads="1"/>
          </p:cNvSpPr>
          <p:nvPr/>
        </p:nvSpPr>
        <p:spPr bwMode="auto">
          <a:xfrm>
            <a:off x="250825" y="2133600"/>
            <a:ext cx="3989388" cy="4608513"/>
          </a:xfrm>
          <a:prstGeom prst="rect">
            <a:avLst/>
          </a:prstGeom>
          <a:gradFill rotWithShape="0">
            <a:gsLst>
              <a:gs pos="0">
                <a:srgbClr val="9AB5E4"/>
              </a:gs>
              <a:gs pos="50000">
                <a:srgbClr val="C2D1ED"/>
              </a:gs>
              <a:gs pos="100000">
                <a:srgbClr val="E1E8F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5000"/>
              </a:lnSpc>
              <a:spcBef>
                <a:spcPct val="25000"/>
              </a:spcBef>
              <a:buSzPct val="130000"/>
              <a:buFontTx/>
              <a:buChar char="•"/>
              <a:defRPr/>
            </a:pPr>
            <a:r>
              <a:rPr lang="zh-CN" altLang="en-US" b="1">
                <a:effectLst>
                  <a:outerShdw blurRad="38100" dist="38100" dir="2700000" algn="tl">
                    <a:srgbClr val="FFFFFF"/>
                  </a:outerShdw>
                </a:effectLst>
                <a:latin typeface="楷体_GB2312" pitchFamily="49" charset="-122"/>
                <a:ea typeface="楷体_GB2312" pitchFamily="49" charset="-122"/>
              </a:rPr>
              <a:t>左边的框中列出有关的输入数据。</a:t>
            </a:r>
          </a:p>
          <a:p>
            <a:pPr marL="342900" indent="-342900">
              <a:lnSpc>
                <a:spcPct val="85000"/>
              </a:lnSpc>
              <a:spcBef>
                <a:spcPct val="25000"/>
              </a:spcBef>
              <a:buSzPct val="130000"/>
              <a:buFontTx/>
              <a:buChar char="•"/>
              <a:defRPr/>
            </a:pPr>
            <a:r>
              <a:rPr lang="zh-CN" altLang="en-US" b="1">
                <a:effectLst>
                  <a:outerShdw blurRad="38100" dist="38100" dir="2700000" algn="tl">
                    <a:srgbClr val="FFFFFF"/>
                  </a:outerShdw>
                </a:effectLst>
                <a:latin typeface="楷体_GB2312" pitchFamily="49" charset="-122"/>
                <a:ea typeface="楷体_GB2312" pitchFamily="49" charset="-122"/>
              </a:rPr>
              <a:t>中间的框内列出主要的处理，处理框中列出处理的次序暗示了执行的顺序，但是用这些基本符号还不足以精确描述执行处理的详细情况。</a:t>
            </a:r>
          </a:p>
          <a:p>
            <a:pPr marL="342900" indent="-342900">
              <a:lnSpc>
                <a:spcPct val="85000"/>
              </a:lnSpc>
              <a:spcBef>
                <a:spcPct val="25000"/>
              </a:spcBef>
              <a:buSzPct val="130000"/>
              <a:buFontTx/>
              <a:buChar char="•"/>
              <a:defRPr/>
            </a:pPr>
            <a:r>
              <a:rPr lang="zh-CN" altLang="en-US" b="1">
                <a:effectLst>
                  <a:outerShdw blurRad="38100" dist="38100" dir="2700000" algn="tl">
                    <a:srgbClr val="FFFFFF"/>
                  </a:outerShdw>
                </a:effectLst>
                <a:latin typeface="楷体_GB2312" pitchFamily="49" charset="-122"/>
                <a:ea typeface="楷体_GB2312" pitchFamily="49" charset="-122"/>
              </a:rPr>
              <a:t>在右边的框内列出产生的输出数据。</a:t>
            </a:r>
          </a:p>
          <a:p>
            <a:pPr marL="342900" indent="-342900">
              <a:lnSpc>
                <a:spcPct val="85000"/>
              </a:lnSpc>
              <a:spcBef>
                <a:spcPct val="25000"/>
              </a:spcBef>
              <a:buSzPct val="130000"/>
              <a:buFontTx/>
              <a:buChar char="•"/>
              <a:defRPr/>
            </a:pPr>
            <a:r>
              <a:rPr lang="zh-CN" altLang="en-US" b="1">
                <a:effectLst>
                  <a:outerShdw blurRad="38100" dist="38100" dir="2700000" algn="tl">
                    <a:srgbClr val="FFFFFF"/>
                  </a:outerShdw>
                </a:effectLst>
                <a:latin typeface="楷体_GB2312" pitchFamily="49" charset="-122"/>
                <a:ea typeface="楷体_GB2312" pitchFamily="49" charset="-122"/>
              </a:rPr>
              <a:t>在</a:t>
            </a:r>
            <a:r>
              <a:rPr lang="en-US" altLang="zh-CN" b="1">
                <a:effectLst>
                  <a:outerShdw blurRad="38100" dist="38100" dir="2700000" algn="tl">
                    <a:srgbClr val="FFFFFF"/>
                  </a:outerShdw>
                </a:effectLst>
                <a:latin typeface="楷体_GB2312" pitchFamily="49" charset="-122"/>
                <a:ea typeface="楷体_GB2312" pitchFamily="49" charset="-122"/>
              </a:rPr>
              <a:t>IPO</a:t>
            </a:r>
            <a:r>
              <a:rPr lang="zh-CN" altLang="en-US" b="1">
                <a:effectLst>
                  <a:outerShdw blurRad="38100" dist="38100" dir="2700000" algn="tl">
                    <a:srgbClr val="FFFFFF"/>
                  </a:outerShdw>
                </a:effectLst>
                <a:latin typeface="楷体_GB2312" pitchFamily="49" charset="-122"/>
                <a:ea typeface="楷体_GB2312" pitchFamily="49" charset="-122"/>
              </a:rPr>
              <a:t>图中还用类似向量符号的粗大箭头清楚地指出数据通信的情况。</a:t>
            </a:r>
          </a:p>
        </p:txBody>
      </p:sp>
      <p:pic>
        <p:nvPicPr>
          <p:cNvPr id="61445" name="Picture 4" descr="rj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25" y="2060575"/>
            <a:ext cx="4056063"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1116013" y="260350"/>
            <a:ext cx="6872287"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z="3200" b="1">
                <a:solidFill>
                  <a:srgbClr val="0000FF"/>
                </a:solidFill>
                <a:effectLst>
                  <a:outerShdw blurRad="38100" dist="38100" dir="2700000" algn="tl">
                    <a:srgbClr val="C0C0C0"/>
                  </a:outerShdw>
                </a:effectLst>
                <a:latin typeface="楷体_GB2312" pitchFamily="49" charset="-122"/>
                <a:ea typeface="楷体_GB2312" pitchFamily="49" charset="-122"/>
              </a:rPr>
              <a:t>一种改进的</a:t>
            </a:r>
            <a:r>
              <a:rPr lang="en-US" altLang="zh-CN" sz="3200" b="1">
                <a:solidFill>
                  <a:srgbClr val="0000FF"/>
                </a:solidFill>
                <a:effectLst>
                  <a:outerShdw blurRad="38100" dist="38100" dir="2700000" algn="tl">
                    <a:srgbClr val="C0C0C0"/>
                  </a:outerShdw>
                </a:effectLst>
                <a:latin typeface="楷体_GB2312" pitchFamily="49" charset="-122"/>
                <a:ea typeface="楷体_GB2312" pitchFamily="49" charset="-122"/>
              </a:rPr>
              <a:t>IPO</a:t>
            </a:r>
            <a:r>
              <a:rPr lang="zh-CN" altLang="en-US" sz="3200" b="1">
                <a:solidFill>
                  <a:srgbClr val="0000FF"/>
                </a:solidFill>
                <a:effectLst>
                  <a:outerShdw blurRad="38100" dist="38100" dir="2700000" algn="tl">
                    <a:srgbClr val="C0C0C0"/>
                  </a:outerShdw>
                </a:effectLst>
                <a:latin typeface="楷体_GB2312" pitchFamily="49" charset="-122"/>
                <a:ea typeface="楷体_GB2312" pitchFamily="49" charset="-122"/>
              </a:rPr>
              <a:t>图</a:t>
            </a:r>
            <a:r>
              <a:rPr lang="en-US" altLang="zh-CN" sz="3200" b="1">
                <a:solidFill>
                  <a:srgbClr val="0000FF"/>
                </a:solidFill>
                <a:effectLst>
                  <a:outerShdw blurRad="38100" dist="38100" dir="2700000" algn="tl">
                    <a:srgbClr val="C0C0C0"/>
                  </a:outerShdw>
                </a:effectLst>
                <a:latin typeface="楷体_GB2312" pitchFamily="49" charset="-122"/>
                <a:ea typeface="楷体_GB2312" pitchFamily="49" charset="-122"/>
              </a:rPr>
              <a:t>(</a:t>
            </a:r>
            <a:r>
              <a:rPr lang="zh-CN" altLang="en-US" sz="3200" b="1">
                <a:solidFill>
                  <a:srgbClr val="0000FF"/>
                </a:solidFill>
                <a:effectLst>
                  <a:outerShdw blurRad="38100" dist="38100" dir="2700000" algn="tl">
                    <a:srgbClr val="C0C0C0"/>
                  </a:outerShdw>
                </a:effectLst>
                <a:latin typeface="楷体_GB2312" pitchFamily="49" charset="-122"/>
                <a:ea typeface="楷体_GB2312" pitchFamily="49" charset="-122"/>
              </a:rPr>
              <a:t>也称为</a:t>
            </a:r>
            <a:r>
              <a:rPr lang="en-US" altLang="zh-CN" sz="3200" b="1">
                <a:solidFill>
                  <a:srgbClr val="0000FF"/>
                </a:solidFill>
                <a:effectLst>
                  <a:outerShdw blurRad="38100" dist="38100" dir="2700000" algn="tl">
                    <a:srgbClr val="C0C0C0"/>
                  </a:outerShdw>
                </a:effectLst>
                <a:latin typeface="楷体_GB2312" pitchFamily="49" charset="-122"/>
                <a:ea typeface="楷体_GB2312" pitchFamily="49" charset="-122"/>
              </a:rPr>
              <a:t>IPO</a:t>
            </a:r>
            <a:r>
              <a:rPr lang="zh-CN" altLang="en-US" sz="3200" b="1">
                <a:solidFill>
                  <a:srgbClr val="0000FF"/>
                </a:solidFill>
                <a:effectLst>
                  <a:outerShdw blurRad="38100" dist="38100" dir="2700000" algn="tl">
                    <a:srgbClr val="C0C0C0"/>
                  </a:outerShdw>
                </a:effectLst>
                <a:latin typeface="楷体_GB2312" pitchFamily="49" charset="-122"/>
                <a:ea typeface="楷体_GB2312" pitchFamily="49" charset="-122"/>
              </a:rPr>
              <a:t>表</a:t>
            </a:r>
            <a:r>
              <a:rPr lang="en-US" altLang="zh-CN" sz="3200" b="1">
                <a:solidFill>
                  <a:srgbClr val="0000FF"/>
                </a:solidFill>
                <a:effectLst>
                  <a:outerShdw blurRad="38100" dist="38100" dir="2700000" algn="tl">
                    <a:srgbClr val="C0C0C0"/>
                  </a:outerShdw>
                </a:effectLst>
                <a:latin typeface="楷体_GB2312" pitchFamily="49" charset="-122"/>
                <a:ea typeface="楷体_GB2312" pitchFamily="49" charset="-122"/>
              </a:rPr>
              <a:t>)</a:t>
            </a:r>
            <a:endParaRPr lang="zh-CN" altLang="en-US" sz="3200" b="1">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112643" name="Rectangle 3" descr="纸莎草纸"/>
          <p:cNvSpPr>
            <a:spLocks noChangeArrowheads="1"/>
          </p:cNvSpPr>
          <p:nvPr/>
        </p:nvSpPr>
        <p:spPr bwMode="auto">
          <a:xfrm>
            <a:off x="250825" y="1079500"/>
            <a:ext cx="4219575" cy="5445125"/>
          </a:xfrm>
          <a:prstGeom prst="rect">
            <a:avLst/>
          </a:prstGeom>
          <a:gradFill rotWithShape="0">
            <a:gsLst>
              <a:gs pos="0">
                <a:srgbClr val="9AB5E4"/>
              </a:gs>
              <a:gs pos="50000">
                <a:srgbClr val="C2D1ED"/>
              </a:gs>
              <a:gs pos="100000">
                <a:srgbClr val="E1E8F5"/>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buSzPct val="130000"/>
              <a:buFontTx/>
              <a:buChar char="•"/>
              <a:defRPr/>
            </a:pPr>
            <a:r>
              <a:rPr lang="zh-CN" altLang="en-US" sz="2000" b="1">
                <a:effectLst>
                  <a:outerShdw blurRad="38100" dist="38100" dir="2700000" algn="tl">
                    <a:srgbClr val="FFFFFF"/>
                  </a:outerShdw>
                </a:effectLst>
                <a:latin typeface="楷体_GB2312" pitchFamily="49" charset="-122"/>
                <a:ea typeface="楷体_GB2312" pitchFamily="49" charset="-122"/>
              </a:rPr>
              <a:t>在需求分析阶段可以使用</a:t>
            </a:r>
            <a:r>
              <a:rPr lang="en-US" altLang="zh-CN" sz="2000" b="1">
                <a:solidFill>
                  <a:srgbClr val="FF0000"/>
                </a:solidFill>
                <a:effectLst>
                  <a:outerShdw blurRad="38100" dist="38100" dir="2700000" algn="tl">
                    <a:srgbClr val="000000"/>
                  </a:outerShdw>
                </a:effectLst>
                <a:latin typeface="楷体_GB2312" pitchFamily="49" charset="-122"/>
                <a:ea typeface="楷体_GB2312" pitchFamily="49" charset="-122"/>
              </a:rPr>
              <a:t>IPO</a:t>
            </a: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表</a:t>
            </a:r>
            <a:r>
              <a:rPr lang="zh-CN" altLang="en-US" sz="2000" b="1">
                <a:effectLst>
                  <a:outerShdw blurRad="38100" dist="38100" dir="2700000" algn="tl">
                    <a:srgbClr val="FFFFFF"/>
                  </a:outerShdw>
                </a:effectLst>
                <a:latin typeface="楷体_GB2312" pitchFamily="49" charset="-122"/>
                <a:ea typeface="楷体_GB2312" pitchFamily="49" charset="-122"/>
              </a:rPr>
              <a:t>简略地</a:t>
            </a: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描述系统的主要算法</a:t>
            </a:r>
            <a:r>
              <a:rPr lang="en-US" altLang="zh-CN" sz="2000" b="1">
                <a:effectLst>
                  <a:outerShdw blurRad="38100" dist="38100" dir="2700000" algn="tl">
                    <a:srgbClr val="FFFFFF"/>
                  </a:outerShdw>
                </a:effectLst>
                <a:latin typeface="楷体_GB2312" pitchFamily="49" charset="-122"/>
                <a:ea typeface="楷体_GB2312" pitchFamily="49" charset="-122"/>
              </a:rPr>
              <a:t>(</a:t>
            </a:r>
            <a:r>
              <a:rPr lang="zh-CN" altLang="en-US" sz="2000" b="1">
                <a:effectLst>
                  <a:outerShdw blurRad="38100" dist="38100" dir="2700000" algn="tl">
                    <a:srgbClr val="FFFFFF"/>
                  </a:outerShdw>
                </a:effectLst>
                <a:latin typeface="楷体_GB2312" pitchFamily="49" charset="-122"/>
                <a:ea typeface="楷体_GB2312" pitchFamily="49" charset="-122"/>
              </a:rPr>
              <a:t>即数据流图中各个处理的基本算法</a:t>
            </a:r>
            <a:r>
              <a:rPr lang="en-US" altLang="zh-CN" sz="2000" b="1">
                <a:effectLst>
                  <a:outerShdw blurRad="38100" dist="38100" dir="2700000" algn="tl">
                    <a:srgbClr val="FFFFFF"/>
                  </a:outerShdw>
                </a:effectLst>
                <a:latin typeface="楷体_GB2312" pitchFamily="49" charset="-122"/>
                <a:ea typeface="楷体_GB2312" pitchFamily="49" charset="-122"/>
              </a:rPr>
              <a:t>)</a:t>
            </a:r>
            <a:r>
              <a:rPr lang="zh-CN" altLang="en-US" sz="2000" b="1">
                <a:effectLst>
                  <a:outerShdw blurRad="38100" dist="38100" dir="2700000" algn="tl">
                    <a:srgbClr val="FFFFFF"/>
                  </a:outerShdw>
                </a:effectLst>
                <a:latin typeface="楷体_GB2312" pitchFamily="49" charset="-122"/>
                <a:ea typeface="楷体_GB2312" pitchFamily="49" charset="-122"/>
              </a:rPr>
              <a:t>。</a:t>
            </a:r>
          </a:p>
          <a:p>
            <a:pPr marL="342900" indent="-342900">
              <a:lnSpc>
                <a:spcPct val="150000"/>
              </a:lnSpc>
              <a:buSzPct val="130000"/>
              <a:buFontTx/>
              <a:buChar char="•"/>
              <a:defRPr/>
            </a:pPr>
            <a:r>
              <a:rPr lang="zh-CN" altLang="en-US" sz="2000" b="1">
                <a:effectLst>
                  <a:outerShdw blurRad="38100" dist="38100" dir="2700000" algn="tl">
                    <a:srgbClr val="FFFFFF"/>
                  </a:outerShdw>
                </a:effectLst>
                <a:latin typeface="楷体_GB2312" pitchFamily="49" charset="-122"/>
                <a:ea typeface="楷体_GB2312" pitchFamily="49" charset="-122"/>
              </a:rPr>
              <a:t>需求分析阶段，</a:t>
            </a:r>
            <a:r>
              <a:rPr lang="en-US" altLang="zh-CN" sz="2000" b="1">
                <a:effectLst>
                  <a:outerShdw blurRad="38100" dist="38100" dir="2700000" algn="tl">
                    <a:srgbClr val="FFFFFF"/>
                  </a:outerShdw>
                </a:effectLst>
                <a:latin typeface="楷体_GB2312" pitchFamily="49" charset="-122"/>
                <a:ea typeface="楷体_GB2312" pitchFamily="49" charset="-122"/>
              </a:rPr>
              <a:t>IPO</a:t>
            </a:r>
            <a:r>
              <a:rPr lang="zh-CN" altLang="en-US" sz="2000" b="1">
                <a:effectLst>
                  <a:outerShdw blurRad="38100" dist="38100" dir="2700000" algn="tl">
                    <a:srgbClr val="FFFFFF"/>
                  </a:outerShdw>
                </a:effectLst>
                <a:latin typeface="楷体_GB2312" pitchFamily="49" charset="-122"/>
                <a:ea typeface="楷体_GB2312" pitchFamily="49" charset="-122"/>
              </a:rPr>
              <a:t>表中的许多附加信息暂时还不具备，但在设计阶段可以进一步补充修正这些图，作为设计阶段的文档。</a:t>
            </a:r>
          </a:p>
          <a:p>
            <a:pPr marL="342900" indent="-342900">
              <a:lnSpc>
                <a:spcPct val="150000"/>
              </a:lnSpc>
              <a:buSzPct val="130000"/>
              <a:buFontTx/>
              <a:buChar char="•"/>
              <a:defRPr/>
            </a:pPr>
            <a:r>
              <a:rPr lang="zh-CN" altLang="en-US" sz="2000" b="1">
                <a:effectLst>
                  <a:outerShdw blurRad="38100" dist="38100" dir="2700000" algn="tl">
                    <a:srgbClr val="FFFFFF"/>
                  </a:outerShdw>
                </a:effectLst>
                <a:latin typeface="楷体_GB2312" pitchFamily="49" charset="-122"/>
                <a:ea typeface="楷体_GB2312" pitchFamily="49" charset="-122"/>
              </a:rPr>
              <a:t>这正是在需求分析阶段用</a:t>
            </a:r>
            <a:r>
              <a:rPr lang="en-US" altLang="zh-CN" sz="2000" b="1">
                <a:effectLst>
                  <a:outerShdw blurRad="38100" dist="38100" dir="2700000" algn="tl">
                    <a:srgbClr val="FFFFFF"/>
                  </a:outerShdw>
                </a:effectLst>
                <a:latin typeface="楷体_GB2312" pitchFamily="49" charset="-122"/>
                <a:ea typeface="楷体_GB2312" pitchFamily="49" charset="-122"/>
              </a:rPr>
              <a:t>IPO</a:t>
            </a:r>
            <a:r>
              <a:rPr lang="zh-CN" altLang="en-US" sz="2000" b="1">
                <a:effectLst>
                  <a:outerShdw blurRad="38100" dist="38100" dir="2700000" algn="tl">
                    <a:srgbClr val="FFFFFF"/>
                  </a:outerShdw>
                </a:effectLst>
                <a:latin typeface="楷体_GB2312" pitchFamily="49" charset="-122"/>
                <a:ea typeface="楷体_GB2312" pitchFamily="49" charset="-122"/>
              </a:rPr>
              <a:t>表作为描述算法的工具的重要优点。</a:t>
            </a:r>
          </a:p>
        </p:txBody>
      </p:sp>
      <p:pic>
        <p:nvPicPr>
          <p:cNvPr id="62468" name="Picture 4" descr="rj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268413"/>
            <a:ext cx="36544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3490" name="Picture 4" descr="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3" name="Rectangle 5"/>
          <p:cNvSpPr>
            <a:spLocks noChangeArrowheads="1"/>
          </p:cNvSpPr>
          <p:nvPr/>
        </p:nvSpPr>
        <p:spPr bwMode="auto">
          <a:xfrm>
            <a:off x="323850" y="1341438"/>
            <a:ext cx="8281988" cy="520382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40000"/>
              </a:spcBef>
              <a:buSzPct val="130000"/>
              <a:buFont typeface="Arial" charset="0"/>
              <a:buNone/>
              <a:defRPr/>
            </a:pPr>
            <a:r>
              <a:rPr lang="zh-CN" altLang="en-US" b="1" dirty="0">
                <a:solidFill>
                  <a:schemeClr val="accent2"/>
                </a:solidFill>
                <a:effectLst>
                  <a:outerShdw blurRad="38100" dist="38100" dir="2700000" algn="tl">
                    <a:srgbClr val="C0C0C0"/>
                  </a:outerShdw>
                </a:effectLst>
                <a:latin typeface="楷体_GB2312" pitchFamily="49" charset="-122"/>
                <a:ea typeface="楷体_GB2312" pitchFamily="49" charset="-122"/>
              </a:rPr>
              <a:t>一、</a:t>
            </a:r>
            <a:r>
              <a:rPr lang="zh-CN" altLang="en-US" b="1" dirty="0">
                <a:solidFill>
                  <a:srgbClr val="00B050"/>
                </a:solidFill>
                <a:effectLst>
                  <a:outerShdw blurRad="38100" dist="38100" dir="2700000" algn="tl">
                    <a:srgbClr val="C0C0C0"/>
                  </a:outerShdw>
                </a:effectLst>
                <a:latin typeface="楷体_GB2312" pitchFamily="49" charset="-122"/>
                <a:ea typeface="楷体_GB2312" pitchFamily="49" charset="-122"/>
              </a:rPr>
              <a:t>验证软件需求的正确性</a:t>
            </a:r>
          </a:p>
          <a:p>
            <a:pPr>
              <a:lnSpc>
                <a:spcPct val="120000"/>
              </a:lnSpc>
              <a:spcBef>
                <a:spcPct val="40000"/>
              </a:spcBef>
              <a:buSzPct val="130000"/>
              <a:buFont typeface="Arial" charset="0"/>
              <a:buNone/>
              <a:defRPr/>
            </a:pPr>
            <a:r>
              <a:rPr lang="zh-CN" altLang="en-US" b="1" dirty="0">
                <a:solidFill>
                  <a:srgbClr val="000000"/>
                </a:solidFill>
                <a:effectLst>
                  <a:outerShdw blurRad="38100" dist="38100" dir="2700000" algn="tl">
                    <a:srgbClr val="C0C0C0"/>
                  </a:outerShdw>
                </a:effectLst>
                <a:latin typeface="楷体_GB2312" pitchFamily="49" charset="-122"/>
                <a:ea typeface="楷体_GB2312" pitchFamily="49" charset="-122"/>
              </a:rPr>
              <a:t>一般应从</a:t>
            </a:r>
            <a:r>
              <a:rPr lang="en-US" altLang="zh-CN" b="1" dirty="0">
                <a:solidFill>
                  <a:srgbClr val="000000"/>
                </a:solidFill>
                <a:effectLst>
                  <a:outerShdw blurRad="38100" dist="38100" dir="2700000" algn="tl">
                    <a:srgbClr val="C0C0C0"/>
                  </a:outerShdw>
                </a:effectLst>
                <a:latin typeface="楷体_GB2312" pitchFamily="49" charset="-122"/>
                <a:ea typeface="楷体_GB2312" pitchFamily="49" charset="-122"/>
              </a:rPr>
              <a:t>4</a:t>
            </a:r>
            <a:r>
              <a:rPr lang="zh-CN" altLang="en-US" b="1" dirty="0">
                <a:solidFill>
                  <a:srgbClr val="000000"/>
                </a:solidFill>
                <a:effectLst>
                  <a:outerShdw blurRad="38100" dist="38100" dir="2700000" algn="tl">
                    <a:srgbClr val="C0C0C0"/>
                  </a:outerShdw>
                </a:effectLst>
                <a:latin typeface="楷体_GB2312" pitchFamily="49" charset="-122"/>
                <a:ea typeface="楷体_GB2312" pitchFamily="49" charset="-122"/>
              </a:rPr>
              <a:t>个方面进行：</a:t>
            </a:r>
          </a:p>
          <a:p>
            <a:pPr>
              <a:lnSpc>
                <a:spcPct val="120000"/>
              </a:lnSpc>
              <a:spcBef>
                <a:spcPct val="40000"/>
              </a:spcBef>
              <a:buSzPct val="130000"/>
              <a:defRPr/>
            </a:pPr>
            <a:r>
              <a:rPr lang="en-US" altLang="zh-CN" b="1" dirty="0">
                <a:solidFill>
                  <a:srgbClr val="000000"/>
                </a:solidFill>
                <a:effectLst>
                  <a:outerShdw blurRad="38100" dist="38100" dir="2700000" algn="tl">
                    <a:srgbClr val="C0C0C0"/>
                  </a:outerShdw>
                </a:effectLst>
                <a:latin typeface="楷体_GB2312" pitchFamily="49" charset="-122"/>
                <a:ea typeface="楷体_GB2312" pitchFamily="49" charset="-122"/>
              </a:rPr>
              <a:t>    (1) </a:t>
            </a:r>
            <a:r>
              <a:rPr lang="zh-CN" altLang="en-US" b="1" dirty="0">
                <a:solidFill>
                  <a:srgbClr val="00B050"/>
                </a:solidFill>
                <a:effectLst>
                  <a:outerShdw blurRad="38100" dist="38100" dir="2700000" algn="tl">
                    <a:srgbClr val="C0C0C0"/>
                  </a:outerShdw>
                </a:effectLst>
                <a:latin typeface="楷体_GB2312" pitchFamily="49" charset="-122"/>
                <a:ea typeface="楷体_GB2312" pitchFamily="49" charset="-122"/>
              </a:rPr>
              <a:t>一致性</a:t>
            </a:r>
            <a:r>
              <a:rPr lang="zh-CN" altLang="en-US" b="1" dirty="0">
                <a:solidFill>
                  <a:srgbClr val="1F497D"/>
                </a:solidFill>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000000"/>
                </a:solidFill>
                <a:effectLst>
                  <a:outerShdw blurRad="38100" dist="38100" dir="2700000" algn="tl">
                    <a:srgbClr val="C0C0C0"/>
                  </a:outerShdw>
                </a:effectLst>
                <a:latin typeface="楷体_GB2312" pitchFamily="49" charset="-122"/>
                <a:ea typeface="楷体_GB2312" pitchFamily="49" charset="-122"/>
              </a:rPr>
              <a:t>所有需求必须是一致的，任何一条需求不能和其他需求互相矛盾。</a:t>
            </a:r>
          </a:p>
          <a:p>
            <a:pPr>
              <a:lnSpc>
                <a:spcPct val="120000"/>
              </a:lnSpc>
              <a:spcBef>
                <a:spcPct val="40000"/>
              </a:spcBef>
              <a:buSzPct val="130000"/>
              <a:defRPr/>
            </a:pPr>
            <a:r>
              <a:rPr lang="en-US" altLang="zh-CN" b="1" dirty="0">
                <a:solidFill>
                  <a:srgbClr val="000000"/>
                </a:solidFill>
                <a:effectLst>
                  <a:outerShdw blurRad="38100" dist="38100" dir="2700000" algn="tl">
                    <a:srgbClr val="C0C0C0"/>
                  </a:outerShdw>
                </a:effectLst>
                <a:latin typeface="楷体_GB2312" pitchFamily="49" charset="-122"/>
                <a:ea typeface="楷体_GB2312" pitchFamily="49" charset="-122"/>
              </a:rPr>
              <a:t>    (2) </a:t>
            </a:r>
            <a:r>
              <a:rPr lang="zh-CN" altLang="en-US" b="1" dirty="0">
                <a:solidFill>
                  <a:srgbClr val="00B050"/>
                </a:solidFill>
                <a:effectLst>
                  <a:outerShdw blurRad="38100" dist="38100" dir="2700000" algn="tl">
                    <a:srgbClr val="C0C0C0"/>
                  </a:outerShdw>
                </a:effectLst>
                <a:latin typeface="楷体_GB2312" pitchFamily="49" charset="-122"/>
                <a:ea typeface="楷体_GB2312" pitchFamily="49" charset="-122"/>
              </a:rPr>
              <a:t>完整性</a:t>
            </a: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1F497D"/>
                </a:solidFill>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000000"/>
                </a:solidFill>
                <a:effectLst>
                  <a:outerShdw blurRad="38100" dist="38100" dir="2700000" algn="tl">
                    <a:srgbClr val="C0C0C0"/>
                  </a:outerShdw>
                </a:effectLst>
                <a:latin typeface="楷体_GB2312" pitchFamily="49" charset="-122"/>
                <a:ea typeface="楷体_GB2312" pitchFamily="49" charset="-122"/>
              </a:rPr>
              <a:t>需求必须是完整的，规格说明书应该包括用户需要的每一个功能或性能。</a:t>
            </a:r>
          </a:p>
          <a:p>
            <a:pPr>
              <a:lnSpc>
                <a:spcPct val="120000"/>
              </a:lnSpc>
              <a:spcBef>
                <a:spcPct val="40000"/>
              </a:spcBef>
              <a:buSzPct val="130000"/>
              <a:defRPr/>
            </a:pPr>
            <a:r>
              <a:rPr lang="en-US" altLang="zh-CN" b="1" dirty="0">
                <a:solidFill>
                  <a:srgbClr val="000000"/>
                </a:solidFill>
                <a:effectLst>
                  <a:outerShdw blurRad="38100" dist="38100" dir="2700000" algn="tl">
                    <a:srgbClr val="C0C0C0"/>
                  </a:outerShdw>
                </a:effectLst>
                <a:latin typeface="楷体_GB2312" pitchFamily="49" charset="-122"/>
                <a:ea typeface="楷体_GB2312" pitchFamily="49" charset="-122"/>
              </a:rPr>
              <a:t>    (3) </a:t>
            </a:r>
            <a:r>
              <a:rPr lang="zh-CN" altLang="en-US" b="1" dirty="0">
                <a:solidFill>
                  <a:srgbClr val="00B050"/>
                </a:solidFill>
                <a:effectLst>
                  <a:outerShdw blurRad="38100" dist="38100" dir="2700000" algn="tl">
                    <a:srgbClr val="C0C0C0"/>
                  </a:outerShdw>
                </a:effectLst>
                <a:latin typeface="楷体_GB2312" pitchFamily="49" charset="-122"/>
                <a:ea typeface="楷体_GB2312" pitchFamily="49" charset="-122"/>
              </a:rPr>
              <a:t>现实性</a:t>
            </a: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1F497D"/>
                </a:solidFill>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000000"/>
                </a:solidFill>
                <a:effectLst>
                  <a:outerShdw blurRad="38100" dist="38100" dir="2700000" algn="tl">
                    <a:srgbClr val="C0C0C0"/>
                  </a:outerShdw>
                </a:effectLst>
                <a:latin typeface="楷体_GB2312" pitchFamily="49" charset="-122"/>
                <a:ea typeface="楷体_GB2312" pitchFamily="49" charset="-122"/>
              </a:rPr>
              <a:t>指定的需求应该是用现有的硬件技术和软件技术基本上可以实现的。</a:t>
            </a:r>
          </a:p>
          <a:p>
            <a:pPr>
              <a:lnSpc>
                <a:spcPct val="120000"/>
              </a:lnSpc>
              <a:spcBef>
                <a:spcPct val="40000"/>
              </a:spcBef>
              <a:buSzPct val="130000"/>
              <a:defRPr/>
            </a:pPr>
            <a:r>
              <a:rPr lang="en-US" altLang="zh-CN" b="1" dirty="0">
                <a:solidFill>
                  <a:srgbClr val="000000"/>
                </a:solidFill>
                <a:effectLst>
                  <a:outerShdw blurRad="38100" dist="38100" dir="2700000" algn="tl">
                    <a:srgbClr val="C0C0C0"/>
                  </a:outerShdw>
                </a:effectLst>
                <a:latin typeface="楷体_GB2312" pitchFamily="49" charset="-122"/>
                <a:ea typeface="楷体_GB2312" pitchFamily="49" charset="-122"/>
              </a:rPr>
              <a:t>    (4) </a:t>
            </a:r>
            <a:r>
              <a:rPr lang="zh-CN" altLang="en-US" b="1" dirty="0">
                <a:solidFill>
                  <a:srgbClr val="00B050"/>
                </a:solidFill>
                <a:effectLst>
                  <a:outerShdw blurRad="38100" dist="38100" dir="2700000" algn="tl">
                    <a:srgbClr val="C0C0C0"/>
                  </a:outerShdw>
                </a:effectLst>
                <a:latin typeface="楷体_GB2312" pitchFamily="49" charset="-122"/>
                <a:ea typeface="楷体_GB2312" pitchFamily="49" charset="-122"/>
              </a:rPr>
              <a:t>有效性</a:t>
            </a: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1F497D"/>
                </a:solidFill>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000000"/>
                </a:solidFill>
                <a:effectLst>
                  <a:outerShdw blurRad="38100" dist="38100" dir="2700000" algn="tl">
                    <a:srgbClr val="C0C0C0"/>
                  </a:outerShdw>
                </a:effectLst>
                <a:latin typeface="楷体_GB2312" pitchFamily="49" charset="-122"/>
                <a:ea typeface="楷体_GB2312" pitchFamily="49" charset="-122"/>
              </a:rPr>
              <a:t>必须证明需求是正确有效的，确实能解决用户面对的问题。</a:t>
            </a:r>
          </a:p>
        </p:txBody>
      </p:sp>
      <p:sp>
        <p:nvSpPr>
          <p:cNvPr id="64515" name="Rectangle 7"/>
          <p:cNvSpPr>
            <a:spLocks noChangeArrowheads="1"/>
          </p:cNvSpPr>
          <p:nvPr/>
        </p:nvSpPr>
        <p:spPr bwMode="auto">
          <a:xfrm>
            <a:off x="2051050" y="260350"/>
            <a:ext cx="4346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accent2"/>
                </a:solidFill>
                <a:latin typeface="华文中宋" pitchFamily="2" charset="-122"/>
                <a:ea typeface="华文中宋" pitchFamily="2" charset="-122"/>
              </a:rPr>
              <a:t>3.8  </a:t>
            </a:r>
            <a:r>
              <a:rPr lang="zh-CN" altLang="en-US" sz="4000">
                <a:solidFill>
                  <a:schemeClr val="accent2"/>
                </a:solidFill>
                <a:latin typeface="华文中宋" pitchFamily="2" charset="-122"/>
                <a:ea typeface="华文中宋" pitchFamily="2" charset="-122"/>
              </a:rPr>
              <a:t>验证软件需求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323850" y="692150"/>
            <a:ext cx="8407400" cy="72072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3200" b="1">
                <a:solidFill>
                  <a:srgbClr val="800000"/>
                </a:solidFill>
                <a:latin typeface="Georgia" pitchFamily="18" charset="0"/>
              </a:rPr>
              <a:t>真的很重要吗？</a:t>
            </a:r>
          </a:p>
        </p:txBody>
      </p:sp>
      <p:sp>
        <p:nvSpPr>
          <p:cNvPr id="249864" name="Rectangle 8"/>
          <p:cNvSpPr>
            <a:spLocks noChangeArrowheads="1"/>
          </p:cNvSpPr>
          <p:nvPr/>
        </p:nvSpPr>
        <p:spPr bwMode="auto">
          <a:xfrm>
            <a:off x="468313" y="1484313"/>
            <a:ext cx="8407400" cy="407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SzPct val="130000"/>
            </a:pPr>
            <a:r>
              <a:rPr lang="zh-CN" altLang="en-US" b="1">
                <a:latin typeface="楷体_GB2312" pitchFamily="49" charset="-122"/>
              </a:rPr>
              <a:t>例：</a:t>
            </a:r>
          </a:p>
          <a:p>
            <a:pPr>
              <a:lnSpc>
                <a:spcPct val="125000"/>
              </a:lnSpc>
              <a:buSzPct val="130000"/>
            </a:pPr>
            <a:r>
              <a:rPr lang="zh-CN" altLang="en-US" b="1">
                <a:latin typeface="楷体_GB2312" pitchFamily="49" charset="-122"/>
              </a:rPr>
              <a:t>    一个很好的例子：用在欧洲航天局太空火箭</a:t>
            </a:r>
            <a:r>
              <a:rPr lang="en-US" altLang="zh-CN" b="1">
                <a:latin typeface="楷体_GB2312" pitchFamily="49" charset="-122"/>
              </a:rPr>
              <a:t>Ariane-5</a:t>
            </a:r>
            <a:r>
              <a:rPr lang="zh-CN" altLang="en-US" b="1">
                <a:latin typeface="楷体_GB2312" pitchFamily="49" charset="-122"/>
              </a:rPr>
              <a:t>上的嵌入式软件。</a:t>
            </a:r>
            <a:r>
              <a:rPr lang="en-US" altLang="zh-CN" b="1">
                <a:latin typeface="楷体_GB2312" pitchFamily="49" charset="-122"/>
              </a:rPr>
              <a:t>1996</a:t>
            </a:r>
            <a:r>
              <a:rPr lang="zh-CN" altLang="en-US" b="1">
                <a:latin typeface="楷体_GB2312" pitchFamily="49" charset="-122"/>
              </a:rPr>
              <a:t>年</a:t>
            </a:r>
            <a:r>
              <a:rPr lang="en-US" altLang="zh-CN" b="1">
                <a:latin typeface="楷体_GB2312" pitchFamily="49" charset="-122"/>
              </a:rPr>
              <a:t>6</a:t>
            </a:r>
            <a:r>
              <a:rPr lang="zh-CN" altLang="en-US" b="1">
                <a:latin typeface="楷体_GB2312" pitchFamily="49" charset="-122"/>
              </a:rPr>
              <a:t>月</a:t>
            </a:r>
            <a:r>
              <a:rPr lang="en-US" altLang="zh-CN" b="1">
                <a:latin typeface="楷体_GB2312" pitchFamily="49" charset="-122"/>
              </a:rPr>
              <a:t>4</a:t>
            </a:r>
            <a:r>
              <a:rPr lang="zh-CN" altLang="en-US" b="1">
                <a:latin typeface="楷体_GB2312" pitchFamily="49" charset="-122"/>
              </a:rPr>
              <a:t>日，该火箭第一次飞行投入使用，刚工作约</a:t>
            </a:r>
            <a:r>
              <a:rPr lang="en-US" altLang="zh-CN" b="1">
                <a:latin typeface="楷体_GB2312" pitchFamily="49" charset="-122"/>
              </a:rPr>
              <a:t>40</a:t>
            </a:r>
            <a:r>
              <a:rPr lang="zh-CN" altLang="en-US" b="1">
                <a:latin typeface="楷体_GB2312" pitchFamily="49" charset="-122"/>
              </a:rPr>
              <a:t>秒，飞行便开始偏离其轨道。沿着</a:t>
            </a:r>
            <a:r>
              <a:rPr lang="en-US" altLang="zh-CN" b="1">
                <a:latin typeface="楷体_GB2312" pitchFamily="49" charset="-122"/>
              </a:rPr>
              <a:t>Ariane</a:t>
            </a:r>
            <a:r>
              <a:rPr lang="zh-CN" altLang="en-US" b="1">
                <a:latin typeface="楷体_GB2312" pitchFamily="49" charset="-122"/>
              </a:rPr>
              <a:t>地面控制器的方向飞行，火箭最终被摧毁。火箭摧毁，损失的不仅是火箭本身，还有它携带的四个人造卫星。总损失达到</a:t>
            </a:r>
            <a:r>
              <a:rPr lang="en-US" altLang="zh-CN" b="1">
                <a:latin typeface="楷体_GB2312" pitchFamily="49" charset="-122"/>
              </a:rPr>
              <a:t>500</a:t>
            </a:r>
            <a:r>
              <a:rPr lang="en-US" altLang="zh-CN" b="1">
                <a:solidFill>
                  <a:srgbClr val="009900"/>
                </a:solidFill>
                <a:latin typeface="楷体_GB2312" pitchFamily="49" charset="-122"/>
              </a:rPr>
              <a:t> million</a:t>
            </a:r>
            <a:r>
              <a:rPr lang="zh-CN" altLang="en-US" b="1">
                <a:latin typeface="楷体_GB2312" pitchFamily="49" charset="-122"/>
              </a:rPr>
              <a:t>美元。</a:t>
            </a:r>
          </a:p>
          <a:p>
            <a:pPr>
              <a:lnSpc>
                <a:spcPct val="125000"/>
              </a:lnSpc>
              <a:buSzPct val="130000"/>
            </a:pPr>
            <a:r>
              <a:rPr lang="zh-CN" altLang="en-US" b="1">
                <a:latin typeface="楷体_GB2312" pitchFamily="49" charset="-122"/>
              </a:rPr>
              <a:t>    最后查明原因：在</a:t>
            </a:r>
            <a:r>
              <a:rPr lang="en-US" altLang="zh-CN" b="1">
                <a:latin typeface="楷体_GB2312" pitchFamily="49" charset="-122"/>
              </a:rPr>
              <a:t>Ariane-5</a:t>
            </a:r>
            <a:r>
              <a:rPr lang="zh-CN" altLang="en-US" b="1">
                <a:latin typeface="楷体_GB2312" pitchFamily="49" charset="-122"/>
              </a:rPr>
              <a:t>飞行轨道的需求文档中，没有分析其飞行路线，认为和</a:t>
            </a:r>
            <a:r>
              <a:rPr lang="en-US" altLang="zh-CN" b="1">
                <a:latin typeface="楷体_GB2312" pitchFamily="49" charset="-122"/>
              </a:rPr>
              <a:t>Ariane-4</a:t>
            </a:r>
            <a:r>
              <a:rPr lang="zh-CN" altLang="en-US" b="1">
                <a:latin typeface="楷体_GB2312" pitchFamily="49" charset="-122"/>
              </a:rPr>
              <a:t>一样。</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64"/>
                                        </p:tgtEl>
                                        <p:attrNameLst>
                                          <p:attrName>style.visibility</p:attrName>
                                        </p:attrNameLst>
                                      </p:cBhvr>
                                      <p:to>
                                        <p:strVal val="visible"/>
                                      </p:to>
                                    </p:set>
                                    <p:animEffect transition="in" filter="blinds(horizontal)">
                                      <p:cBhvr>
                                        <p:cTn id="7" dur="500"/>
                                        <p:tgtEl>
                                          <p:spTgt spid="24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subTitle" idx="4294967295"/>
          </p:nvPr>
        </p:nvSpPr>
        <p:spPr bwMode="auto">
          <a:xfrm>
            <a:off x="250825" y="115888"/>
            <a:ext cx="8569325" cy="6372225"/>
          </a:xfrm>
          <a:prstGeom prst="rect">
            <a:avLst/>
          </a:prstGeom>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20000"/>
              </a:lnSpc>
              <a:spcBef>
                <a:spcPct val="40000"/>
              </a:spcBef>
              <a:buSzPct val="130000"/>
              <a:buFontTx/>
              <a:buNone/>
              <a:defRPr/>
            </a:pPr>
            <a:r>
              <a:rPr lang="zh-CN" altLang="en-US" sz="2400" dirty="0">
                <a:solidFill>
                  <a:schemeClr val="accent2"/>
                </a:solidFill>
                <a:effectLst>
                  <a:outerShdw blurRad="38100" dist="38100" dir="2700000" algn="tl">
                    <a:srgbClr val="C0C0C0"/>
                  </a:outerShdw>
                </a:effectLst>
                <a:latin typeface="楷体_GB2312" pitchFamily="49" charset="-122"/>
                <a:ea typeface="楷体_GB2312" pitchFamily="49" charset="-122"/>
              </a:rPr>
              <a:t>二、验证软件需求的方法</a:t>
            </a:r>
          </a:p>
          <a:p>
            <a:pPr marL="0" indent="0" eaLnBrk="1" hangingPunct="1">
              <a:lnSpc>
                <a:spcPct val="120000"/>
              </a:lnSpc>
              <a:spcBef>
                <a:spcPct val="40000"/>
              </a:spcBef>
              <a:buSzPct val="130000"/>
              <a:buFontTx/>
              <a:buNone/>
              <a:defRPr/>
            </a:pPr>
            <a:r>
              <a:rPr lang="en-US" altLang="zh-CN" sz="2400" dirty="0">
                <a:solidFill>
                  <a:srgbClr val="000000"/>
                </a:solidFill>
                <a:effectLst>
                  <a:outerShdw blurRad="38100" dist="38100" dir="2700000" algn="tl">
                    <a:srgbClr val="C0C0C0"/>
                  </a:outerShdw>
                </a:effectLst>
                <a:latin typeface="楷体_GB2312" pitchFamily="49" charset="-122"/>
                <a:ea typeface="楷体_GB2312" pitchFamily="49" charset="-122"/>
              </a:rPr>
              <a:t>1</a:t>
            </a:r>
            <a:r>
              <a:rPr lang="zh-CN" altLang="en-US" sz="2400" dirty="0">
                <a:solidFill>
                  <a:srgbClr val="000000"/>
                </a:solidFill>
                <a:effectLst>
                  <a:outerShdw blurRad="38100" dist="38100" dir="2700000" algn="tl">
                    <a:srgbClr val="C0C0C0"/>
                  </a:outerShdw>
                </a:effectLst>
                <a:latin typeface="楷体_GB2312" pitchFamily="49" charset="-122"/>
                <a:ea typeface="楷体_GB2312" pitchFamily="49" charset="-122"/>
              </a:rPr>
              <a:t>、验证需求的一致性</a:t>
            </a:r>
          </a:p>
          <a:p>
            <a:pPr marL="0" indent="0" eaLnBrk="1" hangingPunct="1">
              <a:lnSpc>
                <a:spcPct val="120000"/>
              </a:lnSpc>
              <a:spcBef>
                <a:spcPct val="40000"/>
              </a:spcBef>
              <a:buSzPct val="130000"/>
              <a:buFontTx/>
              <a:buNone/>
              <a:defRPr/>
            </a:pPr>
            <a:r>
              <a:rPr lang="zh-CN" altLang="en-US" sz="2400" dirty="0">
                <a:solidFill>
                  <a:srgbClr val="00B0F0"/>
                </a:solidFill>
                <a:effectLst>
                  <a:outerShdw blurRad="38100" dist="38100" dir="2700000" algn="tl">
                    <a:srgbClr val="C0C0C0"/>
                  </a:outerShdw>
                </a:effectLst>
                <a:latin typeface="楷体_GB2312" pitchFamily="49" charset="-122"/>
                <a:ea typeface="楷体_GB2312" pitchFamily="49" charset="-122"/>
              </a:rPr>
              <a:t>    人工技术：需求分析的结果是用自然语言书写</a:t>
            </a:r>
          </a:p>
          <a:p>
            <a:pPr marL="0" indent="0" eaLnBrk="1" hangingPunct="1">
              <a:lnSpc>
                <a:spcPct val="120000"/>
              </a:lnSpc>
              <a:spcBef>
                <a:spcPct val="40000"/>
              </a:spcBef>
              <a:buSzPct val="130000"/>
              <a:buFontTx/>
              <a:buNone/>
              <a:defRPr/>
            </a:pPr>
            <a:r>
              <a:rPr lang="zh-CN" altLang="en-US" sz="2400" dirty="0">
                <a:solidFill>
                  <a:srgbClr val="00B0F0"/>
                </a:solidFill>
                <a:effectLst>
                  <a:outerShdw blurRad="38100" dist="38100" dir="2700000" algn="tl">
                    <a:srgbClr val="C0C0C0"/>
                  </a:outerShdw>
                </a:effectLst>
                <a:latin typeface="楷体_GB2312" pitchFamily="49" charset="-122"/>
                <a:ea typeface="楷体_GB2312" pitchFamily="49" charset="-122"/>
              </a:rPr>
              <a:t>    软件工具</a:t>
            </a:r>
            <a:r>
              <a:rPr lang="en-US" altLang="zh-CN" sz="2400" dirty="0">
                <a:solidFill>
                  <a:srgbClr val="00B0F0"/>
                </a:solidFill>
                <a:effectLst>
                  <a:outerShdw blurRad="38100" dist="38100" dir="2700000" algn="tl">
                    <a:srgbClr val="C0C0C0"/>
                  </a:outerShdw>
                </a:effectLst>
                <a:latin typeface="楷体_GB2312" pitchFamily="49" charset="-122"/>
                <a:ea typeface="楷体_GB2312" pitchFamily="49" charset="-122"/>
              </a:rPr>
              <a:t>:  </a:t>
            </a:r>
            <a:r>
              <a:rPr lang="zh-CN" altLang="en-US" sz="2400" dirty="0">
                <a:solidFill>
                  <a:srgbClr val="00B0F0"/>
                </a:solidFill>
                <a:effectLst>
                  <a:outerShdw blurRad="38100" dist="38100" dir="2700000" algn="tl">
                    <a:srgbClr val="C0C0C0"/>
                  </a:outerShdw>
                </a:effectLst>
                <a:latin typeface="楷体_GB2312" pitchFamily="49" charset="-122"/>
                <a:ea typeface="楷体_GB2312" pitchFamily="49" charset="-122"/>
              </a:rPr>
              <a:t>软件需求规格说明书是用形式化的需求陈述语言书写</a:t>
            </a:r>
          </a:p>
          <a:p>
            <a:pPr marL="0" indent="0" eaLnBrk="1" hangingPunct="1">
              <a:lnSpc>
                <a:spcPct val="120000"/>
              </a:lnSpc>
              <a:spcBef>
                <a:spcPct val="40000"/>
              </a:spcBef>
              <a:buSzPct val="130000"/>
              <a:buFontTx/>
              <a:buNone/>
              <a:defRPr/>
            </a:pPr>
            <a:r>
              <a:rPr lang="en-US" altLang="zh-CN" sz="2400" dirty="0">
                <a:solidFill>
                  <a:srgbClr val="000000"/>
                </a:solidFill>
                <a:effectLst>
                  <a:outerShdw blurRad="38100" dist="38100" dir="2700000" algn="tl">
                    <a:srgbClr val="C0C0C0"/>
                  </a:outerShdw>
                </a:effectLst>
                <a:latin typeface="楷体_GB2312" pitchFamily="49" charset="-122"/>
                <a:ea typeface="楷体_GB2312" pitchFamily="49" charset="-122"/>
              </a:rPr>
              <a:t>2</a:t>
            </a:r>
            <a:r>
              <a:rPr lang="zh-CN" altLang="en-US" sz="2400" dirty="0">
                <a:solidFill>
                  <a:srgbClr val="000000"/>
                </a:solidFill>
                <a:effectLst>
                  <a:outerShdw blurRad="38100" dist="38100" dir="2700000" algn="tl">
                    <a:srgbClr val="C0C0C0"/>
                  </a:outerShdw>
                </a:effectLst>
                <a:latin typeface="楷体_GB2312" pitchFamily="49" charset="-122"/>
                <a:ea typeface="楷体_GB2312" pitchFamily="49" charset="-122"/>
              </a:rPr>
              <a:t>、验证需求的现实性</a:t>
            </a:r>
          </a:p>
          <a:p>
            <a:pPr marL="0" indent="0" eaLnBrk="1" hangingPunct="1">
              <a:lnSpc>
                <a:spcPct val="120000"/>
              </a:lnSpc>
              <a:spcBef>
                <a:spcPct val="40000"/>
              </a:spcBef>
              <a:buSzPct val="130000"/>
              <a:buFontTx/>
              <a:buNone/>
              <a:defRPr/>
            </a:pPr>
            <a:r>
              <a:rPr lang="zh-CN" altLang="en-US" sz="2400" dirty="0">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2400" dirty="0">
                <a:solidFill>
                  <a:srgbClr val="00B0F0"/>
                </a:solidFill>
                <a:effectLst>
                  <a:outerShdw blurRad="38100" dist="38100" dir="2700000" algn="tl">
                    <a:srgbClr val="C0C0C0"/>
                  </a:outerShdw>
                </a:effectLst>
                <a:latin typeface="楷体_GB2312" pitchFamily="49" charset="-122"/>
                <a:ea typeface="楷体_GB2312" pitchFamily="49" charset="-122"/>
              </a:rPr>
              <a:t>分析员应该参照以往开发类似系统的经验，分析用现有的软、硬件技术实现目标系统的可能性。必要的时候应该采用仿真或性能模拟技术，辅助分析软件需求规格说明书的现实性。</a:t>
            </a:r>
          </a:p>
          <a:p>
            <a:pPr marL="0" indent="0" eaLnBrk="1" hangingPunct="1">
              <a:lnSpc>
                <a:spcPct val="120000"/>
              </a:lnSpc>
              <a:spcBef>
                <a:spcPct val="40000"/>
              </a:spcBef>
              <a:buSzPct val="130000"/>
              <a:buFontTx/>
              <a:buNone/>
              <a:defRPr/>
            </a:pPr>
            <a:r>
              <a:rPr lang="en-US" altLang="zh-CN" sz="2400" dirty="0">
                <a:solidFill>
                  <a:srgbClr val="000000"/>
                </a:solidFill>
                <a:effectLst>
                  <a:outerShdw blurRad="38100" dist="38100" dir="2700000" algn="tl">
                    <a:srgbClr val="C0C0C0"/>
                  </a:outerShdw>
                </a:effectLst>
                <a:latin typeface="楷体_GB2312" pitchFamily="49" charset="-122"/>
                <a:ea typeface="楷体_GB2312" pitchFamily="49" charset="-122"/>
              </a:rPr>
              <a:t>3</a:t>
            </a:r>
            <a:r>
              <a:rPr lang="zh-CN" altLang="en-US" sz="2400" dirty="0">
                <a:solidFill>
                  <a:srgbClr val="000000"/>
                </a:solidFill>
                <a:effectLst>
                  <a:outerShdw blurRad="38100" dist="38100" dir="2700000" algn="tl">
                    <a:srgbClr val="C0C0C0"/>
                  </a:outerShdw>
                </a:effectLst>
                <a:latin typeface="楷体_GB2312" pitchFamily="49" charset="-122"/>
                <a:ea typeface="楷体_GB2312" pitchFamily="49" charset="-122"/>
              </a:rPr>
              <a:t>、验证需求的完整性和有效性</a:t>
            </a:r>
          </a:p>
          <a:p>
            <a:pPr marL="0" indent="0" eaLnBrk="1" hangingPunct="1">
              <a:lnSpc>
                <a:spcPct val="120000"/>
              </a:lnSpc>
              <a:spcBef>
                <a:spcPct val="40000"/>
              </a:spcBef>
              <a:buSzPct val="130000"/>
              <a:buFontTx/>
              <a:buNone/>
              <a:defRPr/>
            </a:pPr>
            <a:r>
              <a:rPr lang="zh-CN" altLang="en-US" sz="2400" dirty="0">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2400" dirty="0">
                <a:solidFill>
                  <a:srgbClr val="00B0F0"/>
                </a:solidFill>
                <a:effectLst>
                  <a:outerShdw blurRad="38100" dist="38100" dir="2700000" algn="tl">
                    <a:srgbClr val="C0C0C0"/>
                  </a:outerShdw>
                </a:effectLst>
                <a:latin typeface="楷体_GB2312" pitchFamily="49" charset="-122"/>
                <a:ea typeface="楷体_GB2312" pitchFamily="49" charset="-122"/>
              </a:rPr>
              <a:t>使用原型系统，而不去开发实际系统，这样做可以节约成本和时间，其目的是显示目标系统的主要功能，而不是性能。</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79388" y="333375"/>
            <a:ext cx="83820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nSpc>
                <a:spcPct val="90000"/>
              </a:lnSpc>
              <a:spcBef>
                <a:spcPct val="20000"/>
              </a:spcBef>
            </a:pPr>
            <a:r>
              <a:rPr lang="zh-CN" altLang="en-US" sz="2800">
                <a:solidFill>
                  <a:srgbClr val="0000FF"/>
                </a:solidFill>
                <a:latin typeface="华文中宋" pitchFamily="2" charset="-122"/>
                <a:ea typeface="华文中宋" pitchFamily="2" charset="-122"/>
              </a:rPr>
              <a:t>三、用于需求分析的软件工具</a:t>
            </a:r>
          </a:p>
          <a:p>
            <a:pPr marL="287338" indent="-6350">
              <a:spcBef>
                <a:spcPct val="20000"/>
              </a:spcBef>
              <a:buClr>
                <a:srgbClr val="FF66CC"/>
              </a:buClr>
              <a:buFont typeface="Wingdings" pitchFamily="2" charset="2"/>
              <a:buNone/>
            </a:pPr>
            <a:r>
              <a:rPr lang="zh-CN" altLang="en-US" sz="2800">
                <a:solidFill>
                  <a:srgbClr val="0000FF"/>
                </a:solidFill>
                <a:latin typeface="华文中宋" pitchFamily="2" charset="-122"/>
                <a:ea typeface="华文中宋" pitchFamily="2" charset="-122"/>
              </a:rPr>
              <a:t>    </a:t>
            </a:r>
            <a:r>
              <a:rPr lang="en-US" altLang="zh-CN">
                <a:latin typeface="华文中宋" pitchFamily="2" charset="-122"/>
                <a:ea typeface="华文中宋" pitchFamily="2" charset="-122"/>
              </a:rPr>
              <a:t>RSL（</a:t>
            </a:r>
            <a:r>
              <a:rPr lang="zh-CN" altLang="en-US">
                <a:latin typeface="华文中宋" pitchFamily="2" charset="-122"/>
                <a:ea typeface="华文中宋" pitchFamily="2" charset="-122"/>
              </a:rPr>
              <a:t>需求陈述语言）</a:t>
            </a:r>
          </a:p>
          <a:p>
            <a:pPr marL="287338" indent="-6350">
              <a:spcBef>
                <a:spcPct val="20000"/>
              </a:spcBef>
              <a:buClr>
                <a:srgbClr val="FF66CC"/>
              </a:buClr>
              <a:buFont typeface="Wingdings" pitchFamily="2" charset="2"/>
              <a:buNone/>
            </a:pPr>
            <a:r>
              <a:rPr lang="zh-CN" altLang="en-US">
                <a:latin typeface="华文中宋" pitchFamily="2" charset="-122"/>
                <a:ea typeface="华文中宋" pitchFamily="2" charset="-122"/>
              </a:rPr>
              <a:t>     </a:t>
            </a:r>
            <a:r>
              <a:rPr lang="en-US" altLang="zh-CN">
                <a:latin typeface="华文中宋" pitchFamily="2" charset="-122"/>
                <a:ea typeface="华文中宋" pitchFamily="2" charset="-122"/>
              </a:rPr>
              <a:t>PSL/PSA （</a:t>
            </a:r>
            <a:r>
              <a:rPr lang="zh-CN" altLang="en-US">
                <a:latin typeface="华文中宋" pitchFamily="2" charset="-122"/>
                <a:ea typeface="华文中宋" pitchFamily="2" charset="-122"/>
              </a:rPr>
              <a:t>问题陈述语言/问题陈述分析程序）</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subTitle" idx="4294967295"/>
          </p:nvPr>
        </p:nvSpPr>
        <p:spPr bwMode="auto">
          <a:xfrm>
            <a:off x="457200" y="762000"/>
            <a:ext cx="8382000" cy="533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buFontTx/>
              <a:buNone/>
            </a:pPr>
            <a:r>
              <a:rPr lang="zh-CN" altLang="en-US" sz="4000" b="0">
                <a:solidFill>
                  <a:schemeClr val="accent2"/>
                </a:solidFill>
                <a:latin typeface="华文中宋" pitchFamily="2" charset="-122"/>
                <a:ea typeface="华文中宋" pitchFamily="2" charset="-122"/>
              </a:rPr>
              <a:t>需求分析</a:t>
            </a:r>
            <a:r>
              <a:rPr lang="zh-CN" altLang="en-US" sz="2000" b="0">
                <a:solidFill>
                  <a:schemeClr val="accent2"/>
                </a:solidFill>
                <a:latin typeface="华文中宋" pitchFamily="2" charset="-122"/>
                <a:ea typeface="华文中宋" pitchFamily="2" charset="-122"/>
              </a:rPr>
              <a:t>（结构化分析步骤）</a:t>
            </a:r>
          </a:p>
        </p:txBody>
      </p:sp>
      <p:sp>
        <p:nvSpPr>
          <p:cNvPr id="67587" name="Rectangle 55"/>
          <p:cNvSpPr>
            <a:spLocks noChangeArrowheads="1"/>
          </p:cNvSpPr>
          <p:nvPr/>
        </p:nvSpPr>
        <p:spPr bwMode="auto">
          <a:xfrm>
            <a:off x="685800" y="1600200"/>
            <a:ext cx="7747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10000"/>
              </a:lnSpc>
              <a:spcBef>
                <a:spcPct val="20000"/>
              </a:spcBef>
            </a:pPr>
            <a:r>
              <a:rPr lang="zh-CN" altLang="en-US" sz="2800" dirty="0">
                <a:latin typeface="华文中宋" pitchFamily="2" charset="-122"/>
                <a:ea typeface="华文中宋" pitchFamily="2" charset="-122"/>
              </a:rPr>
              <a:t>	</a:t>
            </a:r>
            <a:r>
              <a:rPr lang="zh-CN" altLang="en-US" b="1" dirty="0">
                <a:latin typeface="华文中宋" pitchFamily="2" charset="-122"/>
                <a:ea typeface="华文中宋" pitchFamily="2" charset="-122"/>
              </a:rPr>
              <a:t>⑴ 问题描述</a:t>
            </a:r>
          </a:p>
          <a:p>
            <a:pPr marL="342900" indent="-342900" algn="just">
              <a:lnSpc>
                <a:spcPct val="110000"/>
              </a:lnSpc>
              <a:spcBef>
                <a:spcPct val="20000"/>
              </a:spcBef>
            </a:pPr>
            <a:r>
              <a:rPr lang="zh-CN" altLang="en-US" b="1" dirty="0">
                <a:latin typeface="华文中宋" pitchFamily="2" charset="-122"/>
                <a:ea typeface="华文中宋" pitchFamily="2" charset="-122"/>
              </a:rPr>
              <a:t>	⑵ 画分层的数据流图</a:t>
            </a:r>
          </a:p>
          <a:p>
            <a:pPr marL="342900" indent="-342900" algn="just">
              <a:lnSpc>
                <a:spcPct val="110000"/>
              </a:lnSpc>
              <a:spcBef>
                <a:spcPct val="20000"/>
              </a:spcBef>
            </a:pPr>
            <a:r>
              <a:rPr lang="zh-CN" altLang="en-US" b="1" dirty="0">
                <a:latin typeface="华文中宋" pitchFamily="2" charset="-122"/>
                <a:ea typeface="华文中宋" pitchFamily="2" charset="-122"/>
              </a:rPr>
              <a:t>	⑶ 决定哪些部分需要计算机化和怎样计算机化</a:t>
            </a:r>
          </a:p>
          <a:p>
            <a:pPr marL="342900" indent="-342900" algn="just">
              <a:lnSpc>
                <a:spcPct val="110000"/>
              </a:lnSpc>
              <a:spcBef>
                <a:spcPct val="20000"/>
              </a:spcBef>
            </a:pPr>
            <a:r>
              <a:rPr lang="zh-CN" altLang="en-US" b="1" dirty="0">
                <a:latin typeface="华文中宋" pitchFamily="2" charset="-122"/>
                <a:ea typeface="华文中宋" pitchFamily="2" charset="-122"/>
              </a:rPr>
              <a:t>	⑷ 数据细节描述</a:t>
            </a:r>
          </a:p>
          <a:p>
            <a:pPr marL="342900" indent="-342900" algn="just">
              <a:lnSpc>
                <a:spcPct val="110000"/>
              </a:lnSpc>
              <a:spcBef>
                <a:spcPct val="20000"/>
              </a:spcBef>
            </a:pPr>
            <a:r>
              <a:rPr lang="zh-CN" altLang="en-US" b="1" dirty="0">
                <a:latin typeface="华文中宋" pitchFamily="2" charset="-122"/>
                <a:ea typeface="华文中宋" pitchFamily="2" charset="-122"/>
              </a:rPr>
              <a:t>	⑸ 定义处理逻辑</a:t>
            </a:r>
          </a:p>
          <a:p>
            <a:pPr marL="342900" indent="-342900" algn="just">
              <a:lnSpc>
                <a:spcPct val="110000"/>
              </a:lnSpc>
              <a:spcBef>
                <a:spcPct val="20000"/>
              </a:spcBef>
            </a:pPr>
            <a:r>
              <a:rPr lang="zh-CN" altLang="en-US" b="1" dirty="0">
                <a:latin typeface="华文中宋" pitchFamily="2" charset="-122"/>
                <a:ea typeface="华文中宋" pitchFamily="2" charset="-122"/>
              </a:rPr>
              <a:t>	⑹ 定义物理资源</a:t>
            </a:r>
          </a:p>
          <a:p>
            <a:pPr marL="342900" indent="-342900" algn="just">
              <a:lnSpc>
                <a:spcPct val="110000"/>
              </a:lnSpc>
              <a:spcBef>
                <a:spcPct val="20000"/>
              </a:spcBef>
            </a:pPr>
            <a:r>
              <a:rPr lang="zh-CN" altLang="en-US" b="1" dirty="0">
                <a:latin typeface="华文中宋" pitchFamily="2" charset="-122"/>
                <a:ea typeface="华文中宋" pitchFamily="2" charset="-122"/>
              </a:rPr>
              <a:t>	⑺ 确定输入/输出规格说明，确定有关数值</a:t>
            </a:r>
          </a:p>
          <a:p>
            <a:pPr marL="342900" indent="-342900" algn="just">
              <a:lnSpc>
                <a:spcPct val="110000"/>
              </a:lnSpc>
              <a:spcBef>
                <a:spcPct val="20000"/>
              </a:spcBef>
            </a:pPr>
            <a:r>
              <a:rPr lang="zh-CN" altLang="en-US" b="1" dirty="0">
                <a:latin typeface="华文中宋" pitchFamily="2" charset="-122"/>
                <a:ea typeface="华文中宋" pitchFamily="2" charset="-122"/>
              </a:rPr>
              <a:t>	⑻ 确定硬件需求</a:t>
            </a:r>
          </a:p>
          <a:p>
            <a:pPr marL="342900" indent="-342900" algn="just">
              <a:lnSpc>
                <a:spcPct val="110000"/>
              </a:lnSpc>
              <a:spcBef>
                <a:spcPct val="20000"/>
              </a:spcBef>
            </a:pPr>
            <a:r>
              <a:rPr lang="zh-CN" altLang="en-US" b="1" dirty="0">
                <a:latin typeface="华文中宋" pitchFamily="2" charset="-122"/>
                <a:ea typeface="华文中宋" pitchFamily="2" charset="-122"/>
              </a:rPr>
              <a:t>	⑼ 根据结构化分析模型，建立系统规格说明文档 </a:t>
            </a:r>
          </a:p>
        </p:txBody>
      </p:sp>
      <p:sp>
        <p:nvSpPr>
          <p:cNvPr id="67588" name="Text Box 56"/>
          <p:cNvSpPr txBox="1">
            <a:spLocks noChangeArrowheads="1"/>
          </p:cNvSpPr>
          <p:nvPr/>
        </p:nvSpPr>
        <p:spPr bwMode="auto">
          <a:xfrm>
            <a:off x="8512175" y="610711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楷体_GB2312" pitchFamily="49" charset="-122"/>
                <a:ea typeface="楷体_GB2312" pitchFamily="49" charset="-122"/>
              </a:rPr>
              <a:t>50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p:txBody>
      </p:sp>
      <p:sp>
        <p:nvSpPr>
          <p:cNvPr id="68611" name="Rectangle 4"/>
          <p:cNvSpPr>
            <a:spLocks noChangeArrowheads="1"/>
          </p:cNvSpPr>
          <p:nvPr/>
        </p:nvSpPr>
        <p:spPr bwMode="auto">
          <a:xfrm>
            <a:off x="304800" y="609600"/>
            <a:ext cx="83820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spcBef>
                <a:spcPct val="20000"/>
              </a:spcBef>
            </a:pPr>
            <a:endParaRPr lang="zh-CN" altLang="en-US" sz="2800" b="1"/>
          </a:p>
        </p:txBody>
      </p:sp>
      <p:sp>
        <p:nvSpPr>
          <p:cNvPr id="68612" name="Rectangle 5"/>
          <p:cNvSpPr>
            <a:spLocks noChangeArrowheads="1"/>
          </p:cNvSpPr>
          <p:nvPr/>
        </p:nvSpPr>
        <p:spPr bwMode="auto">
          <a:xfrm>
            <a:off x="609600" y="762000"/>
            <a:ext cx="8001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95000"/>
              </a:lnSpc>
              <a:spcBef>
                <a:spcPct val="20000"/>
              </a:spcBef>
            </a:pPr>
            <a:r>
              <a:rPr lang="zh-CN" altLang="en-US" sz="2800">
                <a:solidFill>
                  <a:srgbClr val="FF0000"/>
                </a:solidFill>
                <a:latin typeface="华文中宋" pitchFamily="2" charset="-122"/>
                <a:ea typeface="华文中宋" pitchFamily="2" charset="-122"/>
              </a:rPr>
              <a:t>	</a:t>
            </a:r>
            <a:r>
              <a:rPr lang="zh-CN" altLang="en-US" sz="2800">
                <a:solidFill>
                  <a:schemeClr val="accent2"/>
                </a:solidFill>
                <a:latin typeface="华文中宋" pitchFamily="2" charset="-122"/>
                <a:ea typeface="华文中宋" pitchFamily="2" charset="-122"/>
              </a:rPr>
              <a:t>实例  用结构化分析方法分析图书馆借阅系统</a:t>
            </a:r>
          </a:p>
          <a:p>
            <a:pPr marL="342900" indent="-342900" algn="ctr">
              <a:lnSpc>
                <a:spcPct val="95000"/>
              </a:lnSpc>
              <a:spcBef>
                <a:spcPct val="20000"/>
              </a:spcBef>
            </a:pPr>
            <a:endParaRPr lang="zh-CN" altLang="en-US" sz="2800">
              <a:solidFill>
                <a:srgbClr val="3366CC"/>
              </a:solidFill>
              <a:latin typeface="华文中宋" pitchFamily="2" charset="-122"/>
              <a:ea typeface="华文中宋" pitchFamily="2" charset="-122"/>
            </a:endParaRPr>
          </a:p>
          <a:p>
            <a:pPr marL="342900" indent="-342900">
              <a:spcBef>
                <a:spcPct val="20000"/>
              </a:spcBef>
            </a:pPr>
            <a:r>
              <a:rPr lang="zh-CN" altLang="en-US">
                <a:solidFill>
                  <a:srgbClr val="000099"/>
                </a:solidFill>
                <a:latin typeface="华文中宋" pitchFamily="2" charset="-122"/>
                <a:ea typeface="华文中宋" pitchFamily="2" charset="-122"/>
              </a:rPr>
              <a:t>  【问题描述】</a:t>
            </a:r>
          </a:p>
          <a:p>
            <a:pPr marL="342900" indent="-342900">
              <a:spcBef>
                <a:spcPct val="20000"/>
              </a:spcBef>
            </a:pPr>
            <a:r>
              <a:rPr lang="zh-CN" altLang="en-US">
                <a:latin typeface="华文中宋" pitchFamily="2" charset="-122"/>
                <a:ea typeface="华文中宋" pitchFamily="2" charset="-122"/>
              </a:rPr>
              <a:t>	① 一个图书馆藏有图书和期刊杂志两大类书籍，每种图书/杂志可以有多册。</a:t>
            </a:r>
          </a:p>
          <a:p>
            <a:pPr marL="342900" indent="-342900" algn="just">
              <a:spcBef>
                <a:spcPct val="20000"/>
              </a:spcBef>
            </a:pPr>
            <a:r>
              <a:rPr lang="zh-CN" altLang="en-US">
                <a:latin typeface="华文中宋" pitchFamily="2" charset="-122"/>
                <a:ea typeface="华文中宋" pitchFamily="2" charset="-122"/>
              </a:rPr>
              <a:t>	② 图书馆可以维护（注册、更新和删除）图书资料。</a:t>
            </a:r>
          </a:p>
          <a:p>
            <a:pPr marL="342900" indent="-342900" algn="just">
              <a:spcBef>
                <a:spcPct val="20000"/>
              </a:spcBef>
            </a:pPr>
            <a:r>
              <a:rPr lang="zh-CN" altLang="en-US">
                <a:latin typeface="华文中宋" pitchFamily="2" charset="-122"/>
                <a:ea typeface="华文中宋" pitchFamily="2" charset="-122"/>
              </a:rPr>
              <a:t>	③ 图书馆管理员负责与借书者打交道。</a:t>
            </a:r>
          </a:p>
          <a:p>
            <a:pPr marL="342900" indent="-342900" algn="just">
              <a:spcBef>
                <a:spcPct val="20000"/>
              </a:spcBef>
            </a:pPr>
            <a:r>
              <a:rPr lang="zh-CN" altLang="en-US">
                <a:latin typeface="华文中宋" pitchFamily="2" charset="-122"/>
                <a:ea typeface="华文中宋" pitchFamily="2" charset="-122"/>
              </a:rPr>
              <a:t>	④ 借书者可以预约目前借不到的书或杂志。</a:t>
            </a:r>
          </a:p>
          <a:p>
            <a:pPr marL="342900" indent="-342900" algn="just">
              <a:spcBef>
                <a:spcPct val="20000"/>
              </a:spcBef>
            </a:pPr>
            <a:r>
              <a:rPr lang="zh-CN" altLang="en-US">
                <a:latin typeface="华文中宋" pitchFamily="2" charset="-122"/>
                <a:ea typeface="华文中宋" pitchFamily="2" charset="-122"/>
              </a:rPr>
              <a:t>	 ⑤系统能在流行的技术环境下运行，有一个良好的图形    交互界面。</a:t>
            </a:r>
          </a:p>
          <a:p>
            <a:pPr marL="342900" indent="-342900" algn="just">
              <a:spcBef>
                <a:spcPct val="20000"/>
              </a:spcBef>
            </a:pPr>
            <a:r>
              <a:rPr lang="zh-CN" altLang="en-US">
                <a:latin typeface="华文中宋" pitchFamily="2" charset="-122"/>
                <a:ea typeface="华文中宋" pitchFamily="2" charset="-122"/>
              </a:rPr>
              <a:t>    ⑥系统应具有良好的可扩展性。 </a:t>
            </a:r>
          </a:p>
        </p:txBody>
      </p:sp>
      <p:sp>
        <p:nvSpPr>
          <p:cNvPr id="68613" name="Text Box 6"/>
          <p:cNvSpPr txBox="1">
            <a:spLocks noChangeArrowheads="1"/>
          </p:cNvSpPr>
          <p:nvPr/>
        </p:nvSpPr>
        <p:spPr bwMode="auto">
          <a:xfrm>
            <a:off x="8512175" y="610711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楷体_GB2312" pitchFamily="49" charset="-122"/>
                <a:ea typeface="楷体_GB2312" pitchFamily="49" charset="-122"/>
              </a:rPr>
              <a:t>51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3"/>
          <p:cNvSpPr>
            <a:spLocks noGrp="1" noChangeArrowheads="1"/>
          </p:cNvSpPr>
          <p:nvPr>
            <p:ph type="subTitle" idx="4294967295"/>
          </p:nvPr>
        </p:nvSpPr>
        <p:spPr bwMode="auto">
          <a:xfrm>
            <a:off x="179388" y="115888"/>
            <a:ext cx="8382000" cy="6119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35000"/>
              </a:lnSpc>
              <a:buFontTx/>
              <a:buNone/>
            </a:pPr>
            <a:r>
              <a:rPr lang="zh-CN" altLang="en-US" sz="2400" b="0">
                <a:latin typeface="华文中宋" pitchFamily="2" charset="-122"/>
                <a:ea typeface="华文中宋" pitchFamily="2" charset="-122"/>
              </a:rPr>
              <a:t>   </a:t>
            </a:r>
            <a:r>
              <a:rPr lang="zh-CN" altLang="en-US" b="0">
                <a:solidFill>
                  <a:srgbClr val="000099"/>
                </a:solidFill>
                <a:latin typeface="华文中宋" pitchFamily="2" charset="-122"/>
                <a:ea typeface="华文中宋" pitchFamily="2" charset="-122"/>
              </a:rPr>
              <a:t>【需求分析】</a:t>
            </a:r>
          </a:p>
          <a:p>
            <a:pPr algn="just" eaLnBrk="1" hangingPunct="1">
              <a:lnSpc>
                <a:spcPct val="135000"/>
              </a:lnSpc>
              <a:buFontTx/>
              <a:buNone/>
            </a:pPr>
            <a:r>
              <a:rPr lang="zh-CN" altLang="en-US" sz="2400" b="0">
                <a:latin typeface="华文中宋" pitchFamily="2" charset="-122"/>
                <a:ea typeface="华文中宋" pitchFamily="2" charset="-122"/>
              </a:rPr>
              <a:t>     ① </a:t>
            </a:r>
            <a:r>
              <a:rPr lang="zh-CN" altLang="en-US" sz="2400" b="0">
                <a:solidFill>
                  <a:srgbClr val="FF3300"/>
                </a:solidFill>
                <a:latin typeface="华文中宋" pitchFamily="2" charset="-122"/>
                <a:ea typeface="华文中宋" pitchFamily="2" charset="-122"/>
              </a:rPr>
              <a:t>借还功能：</a:t>
            </a:r>
            <a:r>
              <a:rPr lang="zh-CN" altLang="en-US" sz="2400" b="0">
                <a:latin typeface="华文中宋" pitchFamily="2" charset="-122"/>
                <a:ea typeface="华文中宋" pitchFamily="2" charset="-122"/>
              </a:rPr>
              <a:t>借书者可以借/续借、还、预约图书。</a:t>
            </a:r>
          </a:p>
          <a:p>
            <a:pPr algn="just" eaLnBrk="1" hangingPunct="1">
              <a:lnSpc>
                <a:spcPct val="90000"/>
              </a:lnSpc>
              <a:spcBef>
                <a:spcPct val="0"/>
              </a:spcBef>
              <a:buSzPct val="130000"/>
              <a:buFont typeface="Wingdings" pitchFamily="2" charset="2"/>
              <a:buNone/>
            </a:pPr>
            <a:r>
              <a:rPr lang="zh-CN" altLang="en-US" sz="2400">
                <a:latin typeface="宋体" pitchFamily="2" charset="-122"/>
              </a:rPr>
              <a:t>     ●</a:t>
            </a:r>
            <a:r>
              <a:rPr lang="zh-CN" altLang="en-US" sz="2400" b="0">
                <a:latin typeface="华文中宋" pitchFamily="2" charset="-122"/>
                <a:ea typeface="华文中宋" pitchFamily="2" charset="-122"/>
              </a:rPr>
              <a:t>读者来图书馆借书，可能先查询馆中的图书信息。查询可以按书名、作者、图书编号、关键字查询。如果查到则记下书号，交给流通组工作人员，等候办理借书手续。如果该书已经被全部借出，可做预订登记，等待有书时被通知。如果图书馆没有该书的记录，可进行缺书登记。</a:t>
            </a:r>
            <a:endParaRPr lang="zh-CN" altLang="en-US" sz="2400" b="0">
              <a:latin typeface="华文中宋" pitchFamily="2" charset="-122"/>
              <a:ea typeface="华文中宋" pitchFamily="2" charset="-122"/>
              <a:cs typeface="Times New Roman" pitchFamily="18" charset="0"/>
            </a:endParaRPr>
          </a:p>
          <a:p>
            <a:pPr algn="just" eaLnBrk="1" hangingPunct="1">
              <a:lnSpc>
                <a:spcPct val="90000"/>
              </a:lnSpc>
              <a:spcBef>
                <a:spcPct val="0"/>
              </a:spcBef>
              <a:buSzPct val="130000"/>
              <a:buFont typeface="Wingdings" pitchFamily="2" charset="2"/>
              <a:buNone/>
            </a:pPr>
            <a:r>
              <a:rPr lang="zh-CN" altLang="en-US" sz="2400" b="0">
                <a:latin typeface="华文中宋" pitchFamily="2" charset="-122"/>
                <a:ea typeface="华文中宋" pitchFamily="2" charset="-122"/>
              </a:rPr>
              <a:t>       </a:t>
            </a:r>
            <a:r>
              <a:rPr lang="zh-CN" altLang="en-US" sz="2400">
                <a:latin typeface="宋体" pitchFamily="2" charset="-122"/>
              </a:rPr>
              <a:t>●</a:t>
            </a:r>
            <a:r>
              <a:rPr lang="zh-CN" altLang="en-US" sz="2400" b="0">
                <a:latin typeface="华文中宋" pitchFamily="2" charset="-122"/>
                <a:ea typeface="华文中宋" pitchFamily="2" charset="-122"/>
              </a:rPr>
              <a:t>办理借书手续时先要出示图书证，没有图书证则去图书馆办公室申办图书证。如果借书数量超出规定，则不能继续借阅。借书时流通组工作人员登记图书证编号、图书编号、借出时间和应还书时间。</a:t>
            </a:r>
          </a:p>
          <a:p>
            <a:pPr algn="just" eaLnBrk="1" hangingPunct="1">
              <a:lnSpc>
                <a:spcPct val="90000"/>
              </a:lnSpc>
              <a:spcBef>
                <a:spcPct val="0"/>
              </a:spcBef>
              <a:buSzPct val="130000"/>
              <a:buFont typeface="Wingdings" pitchFamily="2" charset="2"/>
              <a:buNone/>
            </a:pPr>
            <a:r>
              <a:rPr lang="zh-CN" altLang="en-US" sz="2400" b="0">
                <a:latin typeface="华文中宋" pitchFamily="2" charset="-122"/>
                <a:ea typeface="华文中宋" pitchFamily="2" charset="-122"/>
              </a:rPr>
              <a:t>       </a:t>
            </a:r>
            <a:r>
              <a:rPr lang="zh-CN" altLang="en-US" sz="2400">
                <a:latin typeface="宋体" pitchFamily="2" charset="-122"/>
              </a:rPr>
              <a:t>●</a:t>
            </a:r>
            <a:r>
              <a:rPr lang="zh-CN" altLang="en-US" sz="2400" b="0">
                <a:latin typeface="华文中宋" pitchFamily="2" charset="-122"/>
                <a:ea typeface="华文中宋" pitchFamily="2" charset="-122"/>
              </a:rPr>
              <a:t>当读者还书时，流通组工作人员根据图书证编号，找到读者的借书信息，查看是否超期，如果已经超期，则处罚。如果图书有破损、丢失，则进行破损处罚。登记还书信息，做还书处理，同时查看是否有预订登记，如果有则发出到书通知。</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179388" y="620713"/>
            <a:ext cx="871378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华文中宋" pitchFamily="2" charset="-122"/>
                <a:ea typeface="华文中宋" pitchFamily="2" charset="-122"/>
              </a:rPr>
              <a:t>② </a:t>
            </a:r>
            <a:r>
              <a:rPr lang="zh-CN" altLang="en-US">
                <a:solidFill>
                  <a:srgbClr val="FF3300"/>
                </a:solidFill>
                <a:latin typeface="华文中宋" pitchFamily="2" charset="-122"/>
                <a:ea typeface="华文中宋" pitchFamily="2" charset="-122"/>
              </a:rPr>
              <a:t>图书管理功能：</a:t>
            </a:r>
            <a:r>
              <a:rPr lang="zh-CN" altLang="en-US">
                <a:latin typeface="华文中宋" pitchFamily="2" charset="-122"/>
                <a:ea typeface="华文中宋" pitchFamily="2" charset="-122"/>
              </a:rPr>
              <a:t>图书管理人员可以做录入、更新和销毁等图书信息维护工作。</a:t>
            </a:r>
          </a:p>
          <a:p>
            <a:r>
              <a:rPr lang="zh-CN" altLang="en-US">
                <a:latin typeface="华文中宋" pitchFamily="2" charset="-122"/>
                <a:ea typeface="华文中宋" pitchFamily="2" charset="-122"/>
              </a:rPr>
              <a:t>     图书采购人员进行图书采购时，要注意合理采购。如果有缺书登记则随时进行采购。采购到货后，编目人员进行验收，编目、上架，录入图书信息，发到书通知。如果图书丢失或旧书淘汰，则将该书从书库中清除，即图书注销。</a:t>
            </a:r>
          </a:p>
          <a:p>
            <a:endParaRPr lang="zh-CN" altLang="en-US">
              <a:latin typeface="华文中宋" pitchFamily="2" charset="-122"/>
              <a:ea typeface="华文中宋" pitchFamily="2" charset="-122"/>
            </a:endParaRPr>
          </a:p>
          <a:p>
            <a:r>
              <a:rPr lang="zh-CN" altLang="en-US">
                <a:latin typeface="华文中宋" pitchFamily="2" charset="-122"/>
                <a:ea typeface="华文中宋" pitchFamily="2" charset="-122"/>
              </a:rPr>
              <a:t>③ </a:t>
            </a:r>
            <a:r>
              <a:rPr lang="zh-CN" altLang="en-US">
                <a:solidFill>
                  <a:srgbClr val="FF3300"/>
                </a:solidFill>
                <a:latin typeface="华文中宋" pitchFamily="2" charset="-122"/>
                <a:ea typeface="华文中宋" pitchFamily="2" charset="-122"/>
              </a:rPr>
              <a:t>借书者管理：</a:t>
            </a:r>
            <a:r>
              <a:rPr lang="zh-CN" altLang="en-US">
                <a:latin typeface="华文中宋" pitchFamily="2" charset="-122"/>
                <a:ea typeface="华文中宋" pitchFamily="2" charset="-122"/>
              </a:rPr>
              <a:t>系统管理人员可以进行注册、更改、注销借书者信息等维护工作。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灯片编号占位符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A2F1119A-793C-4C39-8319-9A42AE6C03C7}" type="slidenum">
              <a:rPr lang="en-US" altLang="zh-CN" sz="1200">
                <a:solidFill>
                  <a:schemeClr val="tx1">
                    <a:tint val="75000"/>
                  </a:schemeClr>
                </a:solidFill>
                <a:latin typeface="+mn-lt"/>
                <a:ea typeface="+mn-ea"/>
              </a:rPr>
              <a:pPr fontAlgn="auto">
                <a:spcBef>
                  <a:spcPts val="0"/>
                </a:spcBef>
                <a:spcAft>
                  <a:spcPts val="0"/>
                </a:spcAft>
                <a:defRPr/>
              </a:pPr>
              <a:t>66</a:t>
            </a:fld>
            <a:r>
              <a:rPr lang="en-US" altLang="zh-CN" sz="1200">
                <a:solidFill>
                  <a:schemeClr val="tx1">
                    <a:tint val="75000"/>
                  </a:schemeClr>
                </a:solidFill>
                <a:latin typeface="+mn-lt"/>
                <a:ea typeface="+mn-ea"/>
              </a:rPr>
              <a:t>   </a:t>
            </a:r>
          </a:p>
        </p:txBody>
      </p:sp>
      <p:sp>
        <p:nvSpPr>
          <p:cNvPr id="71683" name="Rectangle 2"/>
          <p:cNvSpPr>
            <a:spLocks noGrp="1" noChangeArrowheads="1"/>
          </p:cNvSpPr>
          <p:nvPr>
            <p:ph type="title" idx="4294967295"/>
          </p:nvPr>
        </p:nvSpPr>
        <p:spPr>
          <a:xfrm>
            <a:off x="468313" y="404813"/>
            <a:ext cx="8229600" cy="914400"/>
          </a:xfrm>
        </p:spPr>
        <p:txBody>
          <a:bodyPr anchor="t"/>
          <a:lstStyle/>
          <a:p>
            <a:pPr eaLnBrk="1" hangingPunct="1"/>
            <a:r>
              <a:rPr lang="zh-CN" altLang="en-US" sz="3600">
                <a:latin typeface="宋体" pitchFamily="2" charset="-122"/>
              </a:rPr>
              <a:t>系统流程图</a:t>
            </a:r>
            <a:r>
              <a:rPr lang="zh-CN" altLang="en-US" sz="3600">
                <a:latin typeface="Georgia" pitchFamily="18" charset="0"/>
              </a:rPr>
              <a:t> </a:t>
            </a:r>
          </a:p>
        </p:txBody>
      </p:sp>
      <p:grpSp>
        <p:nvGrpSpPr>
          <p:cNvPr id="71684" name="Group 22"/>
          <p:cNvGrpSpPr>
            <a:grpSpLocks/>
          </p:cNvGrpSpPr>
          <p:nvPr/>
        </p:nvGrpSpPr>
        <p:grpSpPr bwMode="auto">
          <a:xfrm>
            <a:off x="1187450" y="1341438"/>
            <a:ext cx="6727825" cy="4953000"/>
            <a:chOff x="748" y="845"/>
            <a:chExt cx="4238" cy="3120"/>
          </a:xfrm>
        </p:grpSpPr>
        <p:sp>
          <p:nvSpPr>
            <p:cNvPr id="71685" name="Text Box 4"/>
            <p:cNvSpPr txBox="1">
              <a:spLocks noChangeArrowheads="1"/>
            </p:cNvSpPr>
            <p:nvPr/>
          </p:nvSpPr>
          <p:spPr bwMode="auto">
            <a:xfrm>
              <a:off x="854" y="1147"/>
              <a:ext cx="954" cy="50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b="1"/>
                <a:t>查询图书</a:t>
              </a:r>
              <a:r>
                <a:rPr lang="en-US" altLang="zh-CN" sz="2000" b="1"/>
                <a:t>/</a:t>
              </a:r>
              <a:r>
                <a:rPr lang="zh-CN" altLang="en-US" sz="2000" b="1"/>
                <a:t>读者</a:t>
              </a:r>
            </a:p>
          </p:txBody>
        </p:sp>
        <p:sp>
          <p:nvSpPr>
            <p:cNvPr id="71686" name="Text Box 5"/>
            <p:cNvSpPr txBox="1">
              <a:spLocks noChangeArrowheads="1"/>
            </p:cNvSpPr>
            <p:nvPr/>
          </p:nvSpPr>
          <p:spPr bwMode="auto">
            <a:xfrm>
              <a:off x="4032" y="1147"/>
              <a:ext cx="954" cy="50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r>
                <a:rPr lang="zh-CN" altLang="en-US" sz="2000" b="1"/>
                <a:t>借</a:t>
              </a:r>
              <a:r>
                <a:rPr lang="en-US" altLang="zh-CN" sz="2000" b="1"/>
                <a:t>/</a:t>
              </a:r>
              <a:r>
                <a:rPr lang="zh-CN" altLang="en-US" sz="2000" b="1"/>
                <a:t>还书</a:t>
              </a:r>
            </a:p>
          </p:txBody>
        </p:sp>
        <p:sp>
          <p:nvSpPr>
            <p:cNvPr id="71687" name="Text Box 6"/>
            <p:cNvSpPr txBox="1">
              <a:spLocks noChangeArrowheads="1"/>
            </p:cNvSpPr>
            <p:nvPr/>
          </p:nvSpPr>
          <p:spPr bwMode="auto">
            <a:xfrm>
              <a:off x="854" y="2254"/>
              <a:ext cx="1271" cy="50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r>
                <a:rPr lang="zh-CN" altLang="en-US" sz="2000" b="1"/>
                <a:t>办证</a:t>
              </a:r>
              <a:r>
                <a:rPr lang="en-US" altLang="zh-CN" sz="2000" b="1"/>
                <a:t>/</a:t>
              </a:r>
              <a:r>
                <a:rPr lang="zh-CN" altLang="en-US" sz="2000" b="1"/>
                <a:t>处罚</a:t>
              </a:r>
              <a:r>
                <a:rPr lang="en-US" altLang="zh-CN" sz="2000" b="1"/>
                <a:t>/</a:t>
              </a:r>
              <a:r>
                <a:rPr lang="zh-CN" altLang="en-US" sz="2000" b="1"/>
                <a:t>员工管理</a:t>
              </a:r>
            </a:p>
          </p:txBody>
        </p:sp>
        <p:sp>
          <p:nvSpPr>
            <p:cNvPr id="71688" name="Text Box 7"/>
            <p:cNvSpPr txBox="1">
              <a:spLocks noChangeArrowheads="1"/>
            </p:cNvSpPr>
            <p:nvPr/>
          </p:nvSpPr>
          <p:spPr bwMode="auto">
            <a:xfrm>
              <a:off x="3821" y="2254"/>
              <a:ext cx="1059" cy="50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r>
                <a:rPr lang="zh-CN" altLang="en-US" sz="2000" b="1"/>
                <a:t>新书订购</a:t>
              </a:r>
              <a:r>
                <a:rPr lang="en-US" altLang="zh-CN" sz="2000" b="1"/>
                <a:t>/</a:t>
              </a:r>
              <a:r>
                <a:rPr lang="zh-CN" altLang="en-US" sz="2000" b="1"/>
                <a:t>编目</a:t>
              </a:r>
              <a:endParaRPr lang="zh-CN" altLang="en-US" sz="2000" b="1" u="sng"/>
            </a:p>
          </p:txBody>
        </p:sp>
        <p:sp>
          <p:nvSpPr>
            <p:cNvPr id="71689" name="Line 8"/>
            <p:cNvSpPr>
              <a:spLocks noChangeShapeType="1"/>
            </p:cNvSpPr>
            <p:nvPr/>
          </p:nvSpPr>
          <p:spPr bwMode="auto">
            <a:xfrm>
              <a:off x="1808" y="1449"/>
              <a:ext cx="52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90" name="Line 9"/>
            <p:cNvSpPr>
              <a:spLocks noChangeShapeType="1"/>
            </p:cNvSpPr>
            <p:nvPr/>
          </p:nvSpPr>
          <p:spPr bwMode="auto">
            <a:xfrm>
              <a:off x="3609" y="1449"/>
              <a:ext cx="42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91" name="Line 10"/>
            <p:cNvSpPr>
              <a:spLocks noChangeShapeType="1"/>
            </p:cNvSpPr>
            <p:nvPr/>
          </p:nvSpPr>
          <p:spPr bwMode="auto">
            <a:xfrm flipH="1">
              <a:off x="2019" y="1751"/>
              <a:ext cx="318" cy="50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92" name="Line 11"/>
            <p:cNvSpPr>
              <a:spLocks noChangeShapeType="1"/>
            </p:cNvSpPr>
            <p:nvPr/>
          </p:nvSpPr>
          <p:spPr bwMode="auto">
            <a:xfrm>
              <a:off x="3609" y="1751"/>
              <a:ext cx="318" cy="50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93" name="Text Box 12"/>
            <p:cNvSpPr txBox="1">
              <a:spLocks noChangeArrowheads="1"/>
            </p:cNvSpPr>
            <p:nvPr/>
          </p:nvSpPr>
          <p:spPr bwMode="auto">
            <a:xfrm>
              <a:off x="854" y="1650"/>
              <a:ext cx="847"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r>
                <a:rPr lang="zh-CN" altLang="en-US" sz="2000" b="1"/>
                <a:t>读者客户端</a:t>
              </a:r>
            </a:p>
            <a:p>
              <a:pPr algn="ctr"/>
              <a:r>
                <a:rPr lang="en-US" altLang="zh-CN" sz="1800" b="1" u="sng">
                  <a:latin typeface="Georgia" pitchFamily="18" charset="0"/>
                </a:rPr>
                <a:t>PC</a:t>
              </a:r>
              <a:r>
                <a:rPr lang="zh-CN" altLang="en-US" sz="1800" b="1" u="sng">
                  <a:latin typeface="Georgia" pitchFamily="18" charset="0"/>
                </a:rPr>
                <a:t>机</a:t>
              </a:r>
            </a:p>
          </p:txBody>
        </p:sp>
        <p:sp>
          <p:nvSpPr>
            <p:cNvPr id="71694" name="Text Box 13"/>
            <p:cNvSpPr txBox="1">
              <a:spLocks noChangeArrowheads="1"/>
            </p:cNvSpPr>
            <p:nvPr/>
          </p:nvSpPr>
          <p:spPr bwMode="auto">
            <a:xfrm>
              <a:off x="1066" y="2767"/>
              <a:ext cx="1179"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r>
                <a:rPr lang="zh-CN" altLang="en-US" sz="2000" b="1"/>
                <a:t>办公室客户端</a:t>
              </a:r>
            </a:p>
            <a:p>
              <a:pPr algn="ctr"/>
              <a:r>
                <a:rPr lang="en-US" altLang="zh-CN" sz="1800" b="1" u="sng">
                  <a:latin typeface="Georgia" pitchFamily="18" charset="0"/>
                </a:rPr>
                <a:t>PC</a:t>
              </a:r>
              <a:r>
                <a:rPr lang="zh-CN" altLang="en-US" sz="1800" b="1" u="sng">
                  <a:latin typeface="Georgia" pitchFamily="18" charset="0"/>
                </a:rPr>
                <a:t>机</a:t>
              </a:r>
              <a:endParaRPr lang="zh-CN" altLang="en-US" sz="2000" b="1"/>
            </a:p>
          </p:txBody>
        </p:sp>
        <p:sp>
          <p:nvSpPr>
            <p:cNvPr id="71695" name="Text Box 14"/>
            <p:cNvSpPr txBox="1">
              <a:spLocks noChangeArrowheads="1"/>
            </p:cNvSpPr>
            <p:nvPr/>
          </p:nvSpPr>
          <p:spPr bwMode="auto">
            <a:xfrm>
              <a:off x="3927" y="2858"/>
              <a:ext cx="104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r>
                <a:rPr lang="zh-CN" altLang="en-US" sz="2000" b="1"/>
                <a:t>采编室客户端</a:t>
              </a:r>
            </a:p>
            <a:p>
              <a:pPr algn="just"/>
              <a:r>
                <a:rPr lang="en-US" altLang="zh-CN" sz="1800" b="1" u="sng">
                  <a:latin typeface="Georgia" pitchFamily="18" charset="0"/>
                </a:rPr>
                <a:t>PC</a:t>
              </a:r>
              <a:r>
                <a:rPr lang="zh-CN" altLang="en-US" sz="1800" b="1" u="sng">
                  <a:latin typeface="Georgia" pitchFamily="18" charset="0"/>
                </a:rPr>
                <a:t>机</a:t>
              </a:r>
            </a:p>
          </p:txBody>
        </p:sp>
        <p:sp>
          <p:nvSpPr>
            <p:cNvPr id="71696" name="Text Box 15"/>
            <p:cNvSpPr txBox="1">
              <a:spLocks noChangeArrowheads="1"/>
            </p:cNvSpPr>
            <p:nvPr/>
          </p:nvSpPr>
          <p:spPr bwMode="auto">
            <a:xfrm>
              <a:off x="4014" y="1650"/>
              <a:ext cx="972"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r>
                <a:rPr lang="zh-CN" altLang="en-US" sz="2000" b="1"/>
                <a:t>流通部客户端</a:t>
              </a:r>
            </a:p>
            <a:p>
              <a:pPr algn="ctr"/>
              <a:r>
                <a:rPr lang="en-US" altLang="zh-CN" sz="1800" b="1" u="sng">
                  <a:latin typeface="Georgia" pitchFamily="18" charset="0"/>
                </a:rPr>
                <a:t>PC</a:t>
              </a:r>
              <a:r>
                <a:rPr lang="zh-CN" altLang="en-US" sz="1800" b="1" u="sng">
                  <a:latin typeface="Georgia" pitchFamily="18" charset="0"/>
                </a:rPr>
                <a:t>机</a:t>
              </a:r>
              <a:endParaRPr lang="zh-CN" altLang="en-US" sz="2000" b="1"/>
            </a:p>
          </p:txBody>
        </p:sp>
        <p:sp>
          <p:nvSpPr>
            <p:cNvPr id="71697" name="Text Box 16"/>
            <p:cNvSpPr txBox="1">
              <a:spLocks noChangeArrowheads="1"/>
            </p:cNvSpPr>
            <p:nvPr/>
          </p:nvSpPr>
          <p:spPr bwMode="auto">
            <a:xfrm>
              <a:off x="2472" y="1888"/>
              <a:ext cx="104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r>
                <a:rPr lang="zh-CN" altLang="en-US" sz="2000" b="1"/>
                <a:t>数据库服务器</a:t>
              </a:r>
            </a:p>
          </p:txBody>
        </p:sp>
        <p:sp>
          <p:nvSpPr>
            <p:cNvPr id="71698" name="AutoShape 17"/>
            <p:cNvSpPr>
              <a:spLocks noChangeArrowheads="1"/>
            </p:cNvSpPr>
            <p:nvPr/>
          </p:nvSpPr>
          <p:spPr bwMode="auto">
            <a:xfrm>
              <a:off x="2337" y="845"/>
              <a:ext cx="1272" cy="1006"/>
            </a:xfrm>
            <a:prstGeom prst="can">
              <a:avLst>
                <a:gd name="adj" fmla="val 18991"/>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800">
                <a:latin typeface="Georgia" pitchFamily="18" charset="0"/>
              </a:endParaRPr>
            </a:p>
          </p:txBody>
        </p:sp>
        <p:sp>
          <p:nvSpPr>
            <p:cNvPr id="71699" name="Text Box 18"/>
            <p:cNvSpPr txBox="1">
              <a:spLocks noChangeArrowheads="1"/>
            </p:cNvSpPr>
            <p:nvPr/>
          </p:nvSpPr>
          <p:spPr bwMode="auto">
            <a:xfrm>
              <a:off x="2381" y="1148"/>
              <a:ext cx="1228"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en-US" altLang="zh-CN" sz="2000" b="1"/>
                <a:t>SQL Server</a:t>
              </a:r>
            </a:p>
            <a:p>
              <a:pPr algn="ctr"/>
              <a:r>
                <a:rPr lang="zh-CN" altLang="en-US" sz="2000" b="1" u="sng"/>
                <a:t>微机服务器</a:t>
              </a:r>
            </a:p>
          </p:txBody>
        </p:sp>
        <p:sp>
          <p:nvSpPr>
            <p:cNvPr id="71700" name="AutoShape 19"/>
            <p:cNvSpPr>
              <a:spLocks noChangeArrowheads="1"/>
            </p:cNvSpPr>
            <p:nvPr/>
          </p:nvSpPr>
          <p:spPr bwMode="auto">
            <a:xfrm>
              <a:off x="748" y="3260"/>
              <a:ext cx="954" cy="705"/>
            </a:xfrm>
            <a:prstGeom prst="flowChartPunchedTape">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800">
                <a:latin typeface="Georgia" pitchFamily="18" charset="0"/>
              </a:endParaRPr>
            </a:p>
          </p:txBody>
        </p:sp>
        <p:sp>
          <p:nvSpPr>
            <p:cNvPr id="71701" name="Text Box 20"/>
            <p:cNvSpPr txBox="1">
              <a:spLocks noChangeArrowheads="1"/>
            </p:cNvSpPr>
            <p:nvPr/>
          </p:nvSpPr>
          <p:spPr bwMode="auto">
            <a:xfrm>
              <a:off x="854" y="3462"/>
              <a:ext cx="84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en-US" altLang="zh-CN" sz="2000" b="1"/>
                <a:t>HP</a:t>
              </a:r>
              <a:r>
                <a:rPr lang="zh-CN" altLang="en-US" sz="2000" b="1"/>
                <a:t>打印机</a:t>
              </a:r>
            </a:p>
          </p:txBody>
        </p:sp>
        <p:sp>
          <p:nvSpPr>
            <p:cNvPr id="71702" name="Line 21"/>
            <p:cNvSpPr>
              <a:spLocks noChangeShapeType="1"/>
            </p:cNvSpPr>
            <p:nvPr/>
          </p:nvSpPr>
          <p:spPr bwMode="auto">
            <a:xfrm>
              <a:off x="960" y="2757"/>
              <a:ext cx="0" cy="6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subTitle" idx="4294967295"/>
          </p:nvPr>
        </p:nvSpPr>
        <p:spPr bwMode="auto">
          <a:xfrm>
            <a:off x="304800" y="838200"/>
            <a:ext cx="8382000" cy="5076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solidFill>
                  <a:srgbClr val="000099"/>
                </a:solidFill>
                <a:latin typeface="华文中宋" pitchFamily="2" charset="-122"/>
                <a:ea typeface="华文中宋" pitchFamily="2" charset="-122"/>
              </a:rPr>
              <a:t>【建立数据流图】</a:t>
            </a:r>
          </a:p>
          <a:p>
            <a:pPr marL="287338" indent="-6350" eaLnBrk="1" hangingPunct="1">
              <a:buFontTx/>
              <a:buNone/>
            </a:pPr>
            <a:endParaRPr lang="zh-CN" altLang="en-US" b="0">
              <a:solidFill>
                <a:srgbClr val="000099"/>
              </a:solidFill>
              <a:latin typeface="华文中宋" pitchFamily="2" charset="-122"/>
              <a:ea typeface="华文中宋" pitchFamily="2" charset="-122"/>
            </a:endParaRPr>
          </a:p>
        </p:txBody>
      </p:sp>
      <p:sp>
        <p:nvSpPr>
          <p:cNvPr id="72707" name="Rectangle 5"/>
          <p:cNvSpPr>
            <a:spLocks noChangeArrowheads="1"/>
          </p:cNvSpPr>
          <p:nvPr/>
        </p:nvSpPr>
        <p:spPr bwMode="auto">
          <a:xfrm>
            <a:off x="457200" y="1524000"/>
            <a:ext cx="7975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0000"/>
              </a:lnSpc>
              <a:spcBef>
                <a:spcPct val="20000"/>
              </a:spcBef>
            </a:pPr>
            <a:r>
              <a:rPr lang="zh-CN" altLang="en-US" sz="2800">
                <a:latin typeface="华文中宋" pitchFamily="2" charset="-122"/>
                <a:ea typeface="华文中宋" pitchFamily="2" charset="-122"/>
              </a:rPr>
              <a:t>	      </a:t>
            </a:r>
            <a:r>
              <a:rPr lang="zh-CN" altLang="en-US">
                <a:latin typeface="华文中宋" pitchFamily="2" charset="-122"/>
                <a:ea typeface="华文中宋" pitchFamily="2" charset="-122"/>
              </a:rPr>
              <a:t>分析图书馆系统有哪些外部用户，即角色。图书馆系统主要有一般浏览者、借书者、一般管理员和系统管理员四类外部用户。 </a:t>
            </a:r>
          </a:p>
        </p:txBody>
      </p:sp>
      <p:grpSp>
        <p:nvGrpSpPr>
          <p:cNvPr id="72708" name="Group 6"/>
          <p:cNvGrpSpPr>
            <a:grpSpLocks/>
          </p:cNvGrpSpPr>
          <p:nvPr/>
        </p:nvGrpSpPr>
        <p:grpSpPr bwMode="auto">
          <a:xfrm>
            <a:off x="1447800" y="3429000"/>
            <a:ext cx="5943600" cy="1828800"/>
            <a:chOff x="6004" y="5925"/>
            <a:chExt cx="3344" cy="1298"/>
          </a:xfrm>
        </p:grpSpPr>
        <p:sp>
          <p:nvSpPr>
            <p:cNvPr id="72710" name="Rectangle 7"/>
            <p:cNvSpPr>
              <a:spLocks noChangeArrowheads="1"/>
            </p:cNvSpPr>
            <p:nvPr/>
          </p:nvSpPr>
          <p:spPr bwMode="auto">
            <a:xfrm>
              <a:off x="6091" y="6097"/>
              <a:ext cx="900" cy="468"/>
            </a:xfrm>
            <a:prstGeom prst="rect">
              <a:avLst/>
            </a:prstGeom>
            <a:solidFill>
              <a:srgbClr val="FFFFFF"/>
            </a:solidFill>
            <a:ln w="9525">
              <a:solidFill>
                <a:srgbClr val="000000"/>
              </a:solidFill>
              <a:miter lim="800000"/>
              <a:headEnd/>
              <a:tailEnd/>
            </a:ln>
          </p:spPr>
          <p:txBody>
            <a:bodyPr/>
            <a:lstStyle/>
            <a:p>
              <a:pPr algn="ctr" eaLnBrk="0" hangingPunct="0"/>
              <a:r>
                <a:rPr lang="zh-CN" altLang="en-US">
                  <a:latin typeface="华文中宋" pitchFamily="2" charset="-122"/>
                  <a:ea typeface="华文中宋" pitchFamily="2" charset="-122"/>
                </a:rPr>
                <a:t>浏览者</a:t>
              </a:r>
            </a:p>
          </p:txBody>
        </p:sp>
        <p:sp>
          <p:nvSpPr>
            <p:cNvPr id="72711" name="AutoShape 8"/>
            <p:cNvSpPr>
              <a:spLocks noChangeArrowheads="1"/>
            </p:cNvSpPr>
            <p:nvPr/>
          </p:nvSpPr>
          <p:spPr bwMode="auto">
            <a:xfrm>
              <a:off x="8011" y="6082"/>
              <a:ext cx="1260" cy="468"/>
            </a:xfrm>
            <a:prstGeom prst="flowChartAlternateProcess">
              <a:avLst/>
            </a:prstGeom>
            <a:solidFill>
              <a:srgbClr val="FFFFFF"/>
            </a:solidFill>
            <a:ln w="9525">
              <a:solidFill>
                <a:srgbClr val="000000"/>
              </a:solidFill>
              <a:miter lim="800000"/>
              <a:headEnd/>
              <a:tailEnd/>
            </a:ln>
          </p:spPr>
          <p:txBody>
            <a:bodyPr/>
            <a:lstStyle/>
            <a:p>
              <a:pPr algn="ctr" eaLnBrk="0" hangingPunct="0"/>
              <a:r>
                <a:rPr lang="zh-CN" altLang="en-US">
                  <a:latin typeface="华文中宋" pitchFamily="2" charset="-122"/>
                  <a:ea typeface="华文中宋" pitchFamily="2" charset="-122"/>
                </a:rPr>
                <a:t> 浏览图书</a:t>
              </a:r>
            </a:p>
          </p:txBody>
        </p:sp>
        <p:sp>
          <p:nvSpPr>
            <p:cNvPr id="72712" name="Text Box 9"/>
            <p:cNvSpPr txBox="1">
              <a:spLocks noChangeArrowheads="1"/>
            </p:cNvSpPr>
            <p:nvPr/>
          </p:nvSpPr>
          <p:spPr bwMode="auto">
            <a:xfrm>
              <a:off x="6004" y="6773"/>
              <a:ext cx="33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a:latin typeface="华文中宋" pitchFamily="2" charset="-122"/>
                  <a:ea typeface="华文中宋" pitchFamily="2" charset="-122"/>
                </a:rPr>
                <a:t>图书馆系统的基本逻辑模型</a:t>
              </a:r>
            </a:p>
          </p:txBody>
        </p:sp>
        <p:sp>
          <p:nvSpPr>
            <p:cNvPr id="72713" name="Text Box 10"/>
            <p:cNvSpPr txBox="1">
              <a:spLocks noChangeArrowheads="1"/>
            </p:cNvSpPr>
            <p:nvPr/>
          </p:nvSpPr>
          <p:spPr bwMode="auto">
            <a:xfrm>
              <a:off x="7126" y="5925"/>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36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a:solidFill>
                    <a:srgbClr val="0000FF"/>
                  </a:solidFill>
                  <a:latin typeface="华文中宋" pitchFamily="2" charset="-122"/>
                  <a:ea typeface="华文中宋" pitchFamily="2" charset="-122"/>
                </a:rPr>
                <a:t>图书信息</a:t>
              </a:r>
            </a:p>
            <a:p>
              <a:pPr algn="ctr"/>
              <a:endParaRPr lang="zh-CN" altLang="en-US">
                <a:latin typeface="华文中宋" pitchFamily="2" charset="-122"/>
                <a:ea typeface="华文中宋" pitchFamily="2" charset="-122"/>
              </a:endParaRPr>
            </a:p>
            <a:p>
              <a:pPr algn="ctr"/>
              <a:r>
                <a:rPr lang="zh-CN" altLang="en-US">
                  <a:solidFill>
                    <a:srgbClr val="0000FF"/>
                  </a:solidFill>
                  <a:latin typeface="华文中宋" pitchFamily="2" charset="-122"/>
                  <a:ea typeface="华文中宋" pitchFamily="2" charset="-122"/>
                </a:rPr>
                <a:t>浏览命令</a:t>
              </a:r>
            </a:p>
          </p:txBody>
        </p:sp>
        <p:grpSp>
          <p:nvGrpSpPr>
            <p:cNvPr id="72714" name="Group 11"/>
            <p:cNvGrpSpPr>
              <a:grpSpLocks/>
            </p:cNvGrpSpPr>
            <p:nvPr/>
          </p:nvGrpSpPr>
          <p:grpSpPr bwMode="auto">
            <a:xfrm rot="10800000">
              <a:off x="6973" y="6182"/>
              <a:ext cx="1020" cy="91"/>
              <a:chOff x="5160" y="7509"/>
              <a:chExt cx="1020" cy="91"/>
            </a:xfrm>
          </p:grpSpPr>
          <p:sp>
            <p:nvSpPr>
              <p:cNvPr id="72718" name="Freeform 12"/>
              <p:cNvSpPr>
                <a:spLocks/>
              </p:cNvSpPr>
              <p:nvPr/>
            </p:nvSpPr>
            <p:spPr bwMode="auto">
              <a:xfrm>
                <a:off x="6015" y="750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72719" name="Line 13"/>
              <p:cNvSpPr>
                <a:spLocks noChangeShapeType="1"/>
              </p:cNvSpPr>
              <p:nvPr/>
            </p:nvSpPr>
            <p:spPr bwMode="auto">
              <a:xfrm>
                <a:off x="5160" y="7560"/>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15" name="Group 14"/>
            <p:cNvGrpSpPr>
              <a:grpSpLocks/>
            </p:cNvGrpSpPr>
            <p:nvPr/>
          </p:nvGrpSpPr>
          <p:grpSpPr bwMode="auto">
            <a:xfrm>
              <a:off x="7006" y="6297"/>
              <a:ext cx="1020" cy="91"/>
              <a:chOff x="5160" y="7509"/>
              <a:chExt cx="1020" cy="91"/>
            </a:xfrm>
          </p:grpSpPr>
          <p:sp>
            <p:nvSpPr>
              <p:cNvPr id="72716" name="Freeform 15"/>
              <p:cNvSpPr>
                <a:spLocks/>
              </p:cNvSpPr>
              <p:nvPr/>
            </p:nvSpPr>
            <p:spPr bwMode="auto">
              <a:xfrm>
                <a:off x="6015" y="750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72717" name="Line 16"/>
              <p:cNvSpPr>
                <a:spLocks noChangeShapeType="1"/>
              </p:cNvSpPr>
              <p:nvPr/>
            </p:nvSpPr>
            <p:spPr bwMode="auto">
              <a:xfrm>
                <a:off x="5160" y="7560"/>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2709" name="Text Box 17"/>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53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subTitle" idx="4294967295"/>
          </p:nvPr>
        </p:nvSpPr>
        <p:spPr bwMode="auto">
          <a:xfrm>
            <a:off x="228600" y="285750"/>
            <a:ext cx="8915400" cy="6315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endParaRPr lang="en-US" altLang="zh-CN" b="0">
              <a:solidFill>
                <a:srgbClr val="000099"/>
              </a:solidFill>
              <a:latin typeface="华文中宋" pitchFamily="2" charset="-122"/>
              <a:ea typeface="华文中宋" pitchFamily="2" charset="-122"/>
            </a:endParaRPr>
          </a:p>
          <a:p>
            <a:pPr marL="287338" indent="-6350" eaLnBrk="1" hangingPunct="1">
              <a:buFontTx/>
              <a:buNone/>
            </a:pPr>
            <a:r>
              <a:rPr lang="zh-CN" altLang="en-US" b="0">
                <a:solidFill>
                  <a:srgbClr val="000099"/>
                </a:solidFill>
                <a:latin typeface="华文中宋" pitchFamily="2" charset="-122"/>
                <a:ea typeface="华文中宋" pitchFamily="2" charset="-122"/>
              </a:rPr>
              <a:t>【借/还功能数据流图】</a:t>
            </a:r>
          </a:p>
          <a:p>
            <a:pPr marL="287338" indent="-6350" eaLnBrk="1" hangingPunct="1">
              <a:buFontTx/>
              <a:buNone/>
            </a:pPr>
            <a:endParaRPr lang="zh-CN" altLang="en-US" b="0">
              <a:solidFill>
                <a:srgbClr val="000099"/>
              </a:solidFill>
              <a:latin typeface="华文中宋" pitchFamily="2" charset="-122"/>
              <a:ea typeface="华文中宋" pitchFamily="2" charset="-122"/>
            </a:endParaRPr>
          </a:p>
        </p:txBody>
      </p:sp>
      <p:grpSp>
        <p:nvGrpSpPr>
          <p:cNvPr id="73731" name="Group 3"/>
          <p:cNvGrpSpPr>
            <a:grpSpLocks/>
          </p:cNvGrpSpPr>
          <p:nvPr/>
        </p:nvGrpSpPr>
        <p:grpSpPr bwMode="auto">
          <a:xfrm>
            <a:off x="152400" y="1676400"/>
            <a:ext cx="8848725" cy="3886200"/>
            <a:chOff x="2225" y="6618"/>
            <a:chExt cx="8224" cy="3003"/>
          </a:xfrm>
        </p:grpSpPr>
        <p:sp>
          <p:nvSpPr>
            <p:cNvPr id="73733" name="Text Box 4"/>
            <p:cNvSpPr txBox="1">
              <a:spLocks noChangeArrowheads="1"/>
            </p:cNvSpPr>
            <p:nvPr/>
          </p:nvSpPr>
          <p:spPr bwMode="auto">
            <a:xfrm>
              <a:off x="2439" y="9126"/>
              <a:ext cx="801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2000">
                  <a:solidFill>
                    <a:srgbClr val="0000FF"/>
                  </a:solidFill>
                  <a:latin typeface="华文中宋" pitchFamily="2" charset="-122"/>
                  <a:ea typeface="华文中宋" pitchFamily="2" charset="-122"/>
                </a:rPr>
                <a:t>      </a:t>
              </a:r>
              <a:r>
                <a:rPr lang="zh-CN" altLang="en-US">
                  <a:solidFill>
                    <a:srgbClr val="0000FF"/>
                  </a:solidFill>
                  <a:latin typeface="华文中宋" pitchFamily="2" charset="-122"/>
                  <a:ea typeface="华文中宋" pitchFamily="2" charset="-122"/>
                </a:rPr>
                <a:t>借/还功能（第一步）</a:t>
              </a:r>
              <a:r>
                <a:rPr lang="en-US" altLang="zh-CN">
                  <a:solidFill>
                    <a:srgbClr val="0000FF"/>
                  </a:solidFill>
                  <a:latin typeface="华文中宋" pitchFamily="2" charset="-122"/>
                  <a:ea typeface="华文中宋" pitchFamily="2" charset="-122"/>
                </a:rPr>
                <a:t>DFD        </a:t>
              </a:r>
              <a:r>
                <a:rPr lang="zh-CN" altLang="en-US">
                  <a:solidFill>
                    <a:srgbClr val="0000FF"/>
                  </a:solidFill>
                  <a:latin typeface="华文中宋" pitchFamily="2" charset="-122"/>
                  <a:ea typeface="华文中宋" pitchFamily="2" charset="-122"/>
                </a:rPr>
                <a:t>借/还功能（修改）</a:t>
              </a:r>
              <a:r>
                <a:rPr lang="en-US" altLang="zh-CN">
                  <a:solidFill>
                    <a:srgbClr val="0000FF"/>
                  </a:solidFill>
                  <a:latin typeface="华文中宋" pitchFamily="2" charset="-122"/>
                  <a:ea typeface="华文中宋" pitchFamily="2" charset="-122"/>
                </a:rPr>
                <a:t>DFD</a:t>
              </a:r>
            </a:p>
          </p:txBody>
        </p:sp>
        <p:grpSp>
          <p:nvGrpSpPr>
            <p:cNvPr id="73734" name="Group 5"/>
            <p:cNvGrpSpPr>
              <a:grpSpLocks/>
            </p:cNvGrpSpPr>
            <p:nvPr/>
          </p:nvGrpSpPr>
          <p:grpSpPr bwMode="auto">
            <a:xfrm>
              <a:off x="2225" y="6618"/>
              <a:ext cx="4904" cy="2529"/>
              <a:chOff x="2070" y="6588"/>
              <a:chExt cx="4904" cy="2529"/>
            </a:xfrm>
          </p:grpSpPr>
          <p:grpSp>
            <p:nvGrpSpPr>
              <p:cNvPr id="73758" name="Group 6"/>
              <p:cNvGrpSpPr>
                <a:grpSpLocks/>
              </p:cNvGrpSpPr>
              <p:nvPr/>
            </p:nvGrpSpPr>
            <p:grpSpPr bwMode="auto">
              <a:xfrm>
                <a:off x="5160" y="6975"/>
                <a:ext cx="1814" cy="1755"/>
                <a:chOff x="5160" y="6975"/>
                <a:chExt cx="1814" cy="1755"/>
              </a:xfrm>
            </p:grpSpPr>
            <p:sp>
              <p:nvSpPr>
                <p:cNvPr id="73779" name="Rectangle 7"/>
                <p:cNvSpPr>
                  <a:spLocks noChangeArrowheads="1"/>
                </p:cNvSpPr>
                <p:nvPr/>
              </p:nvSpPr>
              <p:spPr bwMode="auto">
                <a:xfrm>
                  <a:off x="6124" y="7650"/>
                  <a:ext cx="850" cy="454"/>
                </a:xfrm>
                <a:prstGeom prst="rect">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借书者</a:t>
                  </a:r>
                </a:p>
              </p:txBody>
            </p:sp>
            <p:sp>
              <p:nvSpPr>
                <p:cNvPr id="73780" name="Freeform 8"/>
                <p:cNvSpPr>
                  <a:spLocks/>
                </p:cNvSpPr>
                <p:nvPr/>
              </p:nvSpPr>
              <p:spPr bwMode="auto">
                <a:xfrm>
                  <a:off x="5160" y="6975"/>
                  <a:ext cx="300" cy="1755"/>
                </a:xfrm>
                <a:custGeom>
                  <a:avLst/>
                  <a:gdLst>
                    <a:gd name="T0" fmla="*/ 30 w 300"/>
                    <a:gd name="T1" fmla="*/ 0 h 1755"/>
                    <a:gd name="T2" fmla="*/ 300 w 300"/>
                    <a:gd name="T3" fmla="*/ 0 h 1755"/>
                    <a:gd name="T4" fmla="*/ 300 w 300"/>
                    <a:gd name="T5" fmla="*/ 1755 h 1755"/>
                    <a:gd name="T6" fmla="*/ 0 w 300"/>
                    <a:gd name="T7" fmla="*/ 1755 h 1755"/>
                    <a:gd name="T8" fmla="*/ 0 60000 65536"/>
                    <a:gd name="T9" fmla="*/ 0 60000 65536"/>
                    <a:gd name="T10" fmla="*/ 0 60000 65536"/>
                    <a:gd name="T11" fmla="*/ 0 60000 65536"/>
                    <a:gd name="T12" fmla="*/ 0 w 300"/>
                    <a:gd name="T13" fmla="*/ 0 h 1755"/>
                    <a:gd name="T14" fmla="*/ 300 w 300"/>
                    <a:gd name="T15" fmla="*/ 1755 h 1755"/>
                  </a:gdLst>
                  <a:ahLst/>
                  <a:cxnLst>
                    <a:cxn ang="T8">
                      <a:pos x="T0" y="T1"/>
                    </a:cxn>
                    <a:cxn ang="T9">
                      <a:pos x="T2" y="T3"/>
                    </a:cxn>
                    <a:cxn ang="T10">
                      <a:pos x="T4" y="T5"/>
                    </a:cxn>
                    <a:cxn ang="T11">
                      <a:pos x="T6" y="T7"/>
                    </a:cxn>
                  </a:cxnLst>
                  <a:rect l="T12" t="T13" r="T14" b="T15"/>
                  <a:pathLst>
                    <a:path w="300" h="1755">
                      <a:moveTo>
                        <a:pt x="30" y="0"/>
                      </a:moveTo>
                      <a:lnTo>
                        <a:pt x="300" y="0"/>
                      </a:lnTo>
                      <a:lnTo>
                        <a:pt x="300" y="1755"/>
                      </a:lnTo>
                      <a:lnTo>
                        <a:pt x="0" y="175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 tIns="108000" rIns="3600" bIns="3600"/>
                <a:lstStyle/>
                <a:p>
                  <a:endParaRPr lang="zh-CN" altLang="en-US"/>
                </a:p>
              </p:txBody>
            </p:sp>
            <p:sp>
              <p:nvSpPr>
                <p:cNvPr id="73781" name="Line 9"/>
                <p:cNvSpPr>
                  <a:spLocks noChangeShapeType="1"/>
                </p:cNvSpPr>
                <p:nvPr/>
              </p:nvSpPr>
              <p:spPr bwMode="auto">
                <a:xfrm>
                  <a:off x="5176" y="8172"/>
                  <a:ext cx="2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3782" name="Line 10"/>
                <p:cNvSpPr>
                  <a:spLocks noChangeShapeType="1"/>
                </p:cNvSpPr>
                <p:nvPr/>
              </p:nvSpPr>
              <p:spPr bwMode="auto">
                <a:xfrm>
                  <a:off x="5175" y="7554"/>
                  <a:ext cx="2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3783" name="Text Box 11"/>
                <p:cNvSpPr txBox="1">
                  <a:spLocks noChangeArrowheads="1"/>
                </p:cNvSpPr>
                <p:nvPr/>
              </p:nvSpPr>
              <p:spPr bwMode="auto">
                <a:xfrm>
                  <a:off x="5520" y="7527"/>
                  <a:ext cx="540"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显示</a:t>
                  </a:r>
                </a:p>
                <a:p>
                  <a:pPr algn="ctr">
                    <a:spcAft>
                      <a:spcPts val="600"/>
                    </a:spcAft>
                  </a:pPr>
                  <a:r>
                    <a:rPr lang="zh-CN" altLang="en-US" sz="2000">
                      <a:latin typeface="华文中宋" pitchFamily="2" charset="-122"/>
                      <a:ea typeface="华文中宋" pitchFamily="2" charset="-122"/>
                    </a:rPr>
                    <a:t>信息</a:t>
                  </a:r>
                </a:p>
              </p:txBody>
            </p:sp>
            <p:grpSp>
              <p:nvGrpSpPr>
                <p:cNvPr id="73784" name="Group 12"/>
                <p:cNvGrpSpPr>
                  <a:grpSpLocks/>
                </p:cNvGrpSpPr>
                <p:nvPr/>
              </p:nvGrpSpPr>
              <p:grpSpPr bwMode="auto">
                <a:xfrm>
                  <a:off x="5524" y="7836"/>
                  <a:ext cx="471" cy="91"/>
                  <a:chOff x="3799" y="1752"/>
                  <a:chExt cx="471" cy="91"/>
                </a:xfrm>
              </p:grpSpPr>
              <p:sp>
                <p:nvSpPr>
                  <p:cNvPr id="73785" name="Freeform 13"/>
                  <p:cNvSpPr>
                    <a:spLocks/>
                  </p:cNvSpPr>
                  <p:nvPr/>
                </p:nvSpPr>
                <p:spPr bwMode="auto">
                  <a:xfrm>
                    <a:off x="4140" y="1752"/>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3786" name="Line 14"/>
                  <p:cNvSpPr>
                    <a:spLocks noChangeShapeType="1"/>
                  </p:cNvSpPr>
                  <p:nvPr/>
                </p:nvSpPr>
                <p:spPr bwMode="auto">
                  <a:xfrm>
                    <a:off x="3799" y="1803"/>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grpSp>
            <p:nvGrpSpPr>
              <p:cNvPr id="73759" name="Group 15"/>
              <p:cNvGrpSpPr>
                <a:grpSpLocks/>
              </p:cNvGrpSpPr>
              <p:nvPr/>
            </p:nvGrpSpPr>
            <p:grpSpPr bwMode="auto">
              <a:xfrm>
                <a:off x="2070" y="6588"/>
                <a:ext cx="3115" cy="2529"/>
                <a:chOff x="2070" y="6588"/>
                <a:chExt cx="3115" cy="2529"/>
              </a:xfrm>
            </p:grpSpPr>
            <p:sp>
              <p:nvSpPr>
                <p:cNvPr id="73760" name="Freeform 16"/>
                <p:cNvSpPr>
                  <a:spLocks/>
                </p:cNvSpPr>
                <p:nvPr/>
              </p:nvSpPr>
              <p:spPr bwMode="auto">
                <a:xfrm>
                  <a:off x="3240" y="6930"/>
                  <a:ext cx="1020" cy="1785"/>
                </a:xfrm>
                <a:custGeom>
                  <a:avLst/>
                  <a:gdLst>
                    <a:gd name="T0" fmla="*/ 1020 w 1020"/>
                    <a:gd name="T1" fmla="*/ 0 h 1785"/>
                    <a:gd name="T2" fmla="*/ 0 w 1020"/>
                    <a:gd name="T3" fmla="*/ 0 h 1785"/>
                    <a:gd name="T4" fmla="*/ 0 w 1020"/>
                    <a:gd name="T5" fmla="*/ 1785 h 1785"/>
                    <a:gd name="T6" fmla="*/ 1020 w 1020"/>
                    <a:gd name="T7" fmla="*/ 1785 h 1785"/>
                    <a:gd name="T8" fmla="*/ 0 60000 65536"/>
                    <a:gd name="T9" fmla="*/ 0 60000 65536"/>
                    <a:gd name="T10" fmla="*/ 0 60000 65536"/>
                    <a:gd name="T11" fmla="*/ 0 60000 65536"/>
                    <a:gd name="T12" fmla="*/ 0 w 1020"/>
                    <a:gd name="T13" fmla="*/ 0 h 1785"/>
                    <a:gd name="T14" fmla="*/ 1020 w 1020"/>
                    <a:gd name="T15" fmla="*/ 1785 h 1785"/>
                  </a:gdLst>
                  <a:ahLst/>
                  <a:cxnLst>
                    <a:cxn ang="T8">
                      <a:pos x="T0" y="T1"/>
                    </a:cxn>
                    <a:cxn ang="T9">
                      <a:pos x="T2" y="T3"/>
                    </a:cxn>
                    <a:cxn ang="T10">
                      <a:pos x="T4" y="T5"/>
                    </a:cxn>
                    <a:cxn ang="T11">
                      <a:pos x="T6" y="T7"/>
                    </a:cxn>
                  </a:cxnLst>
                  <a:rect l="T12" t="T13" r="T14" b="T15"/>
                  <a:pathLst>
                    <a:path w="1020" h="1785">
                      <a:moveTo>
                        <a:pt x="1020" y="0"/>
                      </a:moveTo>
                      <a:lnTo>
                        <a:pt x="0" y="0"/>
                      </a:lnTo>
                      <a:lnTo>
                        <a:pt x="0" y="1785"/>
                      </a:lnTo>
                      <a:lnTo>
                        <a:pt x="1020" y="178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 tIns="108000" rIns="3600" bIns="3600"/>
                <a:lstStyle/>
                <a:p>
                  <a:endParaRPr lang="zh-CN" altLang="en-US"/>
                </a:p>
              </p:txBody>
            </p:sp>
            <p:sp>
              <p:nvSpPr>
                <p:cNvPr id="73761" name="AutoShape 17"/>
                <p:cNvSpPr>
                  <a:spLocks noChangeArrowheads="1"/>
                </p:cNvSpPr>
                <p:nvPr/>
              </p:nvSpPr>
              <p:spPr bwMode="auto">
                <a:xfrm>
                  <a:off x="4278" y="6738"/>
                  <a:ext cx="907" cy="454"/>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 借书</a:t>
                  </a:r>
                </a:p>
              </p:txBody>
            </p:sp>
            <p:sp>
              <p:nvSpPr>
                <p:cNvPr id="73762" name="AutoShape 18"/>
                <p:cNvSpPr>
                  <a:spLocks noChangeArrowheads="1"/>
                </p:cNvSpPr>
                <p:nvPr/>
              </p:nvSpPr>
              <p:spPr bwMode="auto">
                <a:xfrm>
                  <a:off x="4263" y="7308"/>
                  <a:ext cx="907" cy="454"/>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 还书</a:t>
                  </a:r>
                </a:p>
              </p:txBody>
            </p:sp>
            <p:sp>
              <p:nvSpPr>
                <p:cNvPr id="73763" name="AutoShape 19"/>
                <p:cNvSpPr>
                  <a:spLocks noChangeArrowheads="1"/>
                </p:cNvSpPr>
                <p:nvPr/>
              </p:nvSpPr>
              <p:spPr bwMode="auto">
                <a:xfrm>
                  <a:off x="4260" y="7932"/>
                  <a:ext cx="907" cy="454"/>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 续借</a:t>
                  </a:r>
                </a:p>
              </p:txBody>
            </p:sp>
            <p:sp>
              <p:nvSpPr>
                <p:cNvPr id="73764" name="AutoShape 20"/>
                <p:cNvSpPr>
                  <a:spLocks noChangeArrowheads="1"/>
                </p:cNvSpPr>
                <p:nvPr/>
              </p:nvSpPr>
              <p:spPr bwMode="auto">
                <a:xfrm>
                  <a:off x="4259" y="8493"/>
                  <a:ext cx="907" cy="454"/>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 预约</a:t>
                  </a:r>
                </a:p>
              </p:txBody>
            </p:sp>
            <p:sp>
              <p:nvSpPr>
                <p:cNvPr id="73765" name="Line 21"/>
                <p:cNvSpPr>
                  <a:spLocks noChangeShapeType="1"/>
                </p:cNvSpPr>
                <p:nvPr/>
              </p:nvSpPr>
              <p:spPr bwMode="auto">
                <a:xfrm>
                  <a:off x="3240" y="8148"/>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3766" name="Line 22"/>
                <p:cNvSpPr>
                  <a:spLocks noChangeShapeType="1"/>
                </p:cNvSpPr>
                <p:nvPr/>
              </p:nvSpPr>
              <p:spPr bwMode="auto">
                <a:xfrm>
                  <a:off x="3240" y="7524"/>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3767" name="Rectangle 23"/>
                <p:cNvSpPr>
                  <a:spLocks noChangeArrowheads="1"/>
                </p:cNvSpPr>
                <p:nvPr/>
              </p:nvSpPr>
              <p:spPr bwMode="auto">
                <a:xfrm>
                  <a:off x="2070" y="7587"/>
                  <a:ext cx="850" cy="454"/>
                </a:xfrm>
                <a:prstGeom prst="rect">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管理员</a:t>
                  </a:r>
                </a:p>
              </p:txBody>
            </p:sp>
            <p:sp>
              <p:nvSpPr>
                <p:cNvPr id="73768" name="Rectangle 24"/>
                <p:cNvSpPr>
                  <a:spLocks noChangeArrowheads="1"/>
                </p:cNvSpPr>
                <p:nvPr/>
              </p:nvSpPr>
              <p:spPr bwMode="auto">
                <a:xfrm>
                  <a:off x="2100" y="8349"/>
                  <a:ext cx="850" cy="454"/>
                </a:xfrm>
                <a:prstGeom prst="rect">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借书者</a:t>
                  </a:r>
                </a:p>
              </p:txBody>
            </p:sp>
            <p:sp>
              <p:nvSpPr>
                <p:cNvPr id="73769" name="Text Box 25"/>
                <p:cNvSpPr txBox="1">
                  <a:spLocks noChangeArrowheads="1"/>
                </p:cNvSpPr>
                <p:nvPr/>
              </p:nvSpPr>
              <p:spPr bwMode="auto">
                <a:xfrm>
                  <a:off x="3240" y="6588"/>
                  <a:ext cx="1126"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书目号和借书证号</a:t>
                  </a:r>
                </a:p>
              </p:txBody>
            </p:sp>
            <p:sp>
              <p:nvSpPr>
                <p:cNvPr id="73770" name="Text Box 26"/>
                <p:cNvSpPr txBox="1">
                  <a:spLocks noChangeArrowheads="1"/>
                </p:cNvSpPr>
                <p:nvPr/>
              </p:nvSpPr>
              <p:spPr bwMode="auto">
                <a:xfrm>
                  <a:off x="3178" y="7212"/>
                  <a:ext cx="112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书目号</a:t>
                  </a:r>
                </a:p>
              </p:txBody>
            </p:sp>
            <p:sp>
              <p:nvSpPr>
                <p:cNvPr id="73771" name="Text Box 27"/>
                <p:cNvSpPr txBox="1">
                  <a:spLocks noChangeArrowheads="1"/>
                </p:cNvSpPr>
                <p:nvPr/>
              </p:nvSpPr>
              <p:spPr bwMode="auto">
                <a:xfrm>
                  <a:off x="3194" y="7782"/>
                  <a:ext cx="112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书目号</a:t>
                  </a:r>
                </a:p>
              </p:txBody>
            </p:sp>
            <p:sp>
              <p:nvSpPr>
                <p:cNvPr id="73772" name="Text Box 28"/>
                <p:cNvSpPr txBox="1">
                  <a:spLocks noChangeArrowheads="1"/>
                </p:cNvSpPr>
                <p:nvPr/>
              </p:nvSpPr>
              <p:spPr bwMode="auto">
                <a:xfrm>
                  <a:off x="3240" y="8352"/>
                  <a:ext cx="1126"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标题号和借书证号</a:t>
                  </a:r>
                </a:p>
              </p:txBody>
            </p:sp>
            <p:grpSp>
              <p:nvGrpSpPr>
                <p:cNvPr id="73773" name="Group 29"/>
                <p:cNvGrpSpPr>
                  <a:grpSpLocks/>
                </p:cNvGrpSpPr>
                <p:nvPr/>
              </p:nvGrpSpPr>
              <p:grpSpPr bwMode="auto">
                <a:xfrm rot="10800000">
                  <a:off x="2490" y="8022"/>
                  <a:ext cx="91" cy="312"/>
                  <a:chOff x="6660" y="9084"/>
                  <a:chExt cx="91" cy="312"/>
                </a:xfrm>
              </p:grpSpPr>
              <p:sp>
                <p:nvSpPr>
                  <p:cNvPr id="73777" name="Freeform 30"/>
                  <p:cNvSpPr>
                    <a:spLocks/>
                  </p:cNvSpPr>
                  <p:nvPr/>
                </p:nvSpPr>
                <p:spPr bwMode="auto">
                  <a:xfrm rot="5400000">
                    <a:off x="6641" y="925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3778" name="Line 31"/>
                  <p:cNvSpPr>
                    <a:spLocks noChangeShapeType="1"/>
                  </p:cNvSpPr>
                  <p:nvPr/>
                </p:nvSpPr>
                <p:spPr bwMode="auto">
                  <a:xfrm>
                    <a:off x="6705" y="908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3774" name="Group 32"/>
                <p:cNvGrpSpPr>
                  <a:grpSpLocks/>
                </p:cNvGrpSpPr>
                <p:nvPr/>
              </p:nvGrpSpPr>
              <p:grpSpPr bwMode="auto">
                <a:xfrm rot="-5400000">
                  <a:off x="3050" y="7681"/>
                  <a:ext cx="91" cy="312"/>
                  <a:chOff x="6660" y="9084"/>
                  <a:chExt cx="91" cy="312"/>
                </a:xfrm>
              </p:grpSpPr>
              <p:sp>
                <p:nvSpPr>
                  <p:cNvPr id="73775" name="Freeform 33"/>
                  <p:cNvSpPr>
                    <a:spLocks/>
                  </p:cNvSpPr>
                  <p:nvPr/>
                </p:nvSpPr>
                <p:spPr bwMode="auto">
                  <a:xfrm rot="5400000">
                    <a:off x="6641" y="925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3776" name="Line 34"/>
                  <p:cNvSpPr>
                    <a:spLocks noChangeShapeType="1"/>
                  </p:cNvSpPr>
                  <p:nvPr/>
                </p:nvSpPr>
                <p:spPr bwMode="auto">
                  <a:xfrm>
                    <a:off x="6705" y="908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grpSp>
        <p:grpSp>
          <p:nvGrpSpPr>
            <p:cNvPr id="73735" name="Group 35"/>
            <p:cNvGrpSpPr>
              <a:grpSpLocks/>
            </p:cNvGrpSpPr>
            <p:nvPr/>
          </p:nvGrpSpPr>
          <p:grpSpPr bwMode="auto">
            <a:xfrm>
              <a:off x="7325" y="6618"/>
              <a:ext cx="3115" cy="2529"/>
              <a:chOff x="7125" y="6633"/>
              <a:chExt cx="3115" cy="2529"/>
            </a:xfrm>
          </p:grpSpPr>
          <p:grpSp>
            <p:nvGrpSpPr>
              <p:cNvPr id="73736" name="Group 36"/>
              <p:cNvGrpSpPr>
                <a:grpSpLocks/>
              </p:cNvGrpSpPr>
              <p:nvPr/>
            </p:nvGrpSpPr>
            <p:grpSpPr bwMode="auto">
              <a:xfrm>
                <a:off x="7125" y="6633"/>
                <a:ext cx="3115" cy="2529"/>
                <a:chOff x="7125" y="6633"/>
                <a:chExt cx="3115" cy="2529"/>
              </a:xfrm>
            </p:grpSpPr>
            <p:sp>
              <p:nvSpPr>
                <p:cNvPr id="73742" name="Freeform 37"/>
                <p:cNvSpPr>
                  <a:spLocks/>
                </p:cNvSpPr>
                <p:nvPr/>
              </p:nvSpPr>
              <p:spPr bwMode="auto">
                <a:xfrm>
                  <a:off x="8295" y="6975"/>
                  <a:ext cx="1020" cy="1785"/>
                </a:xfrm>
                <a:custGeom>
                  <a:avLst/>
                  <a:gdLst>
                    <a:gd name="T0" fmla="*/ 1020 w 1020"/>
                    <a:gd name="T1" fmla="*/ 0 h 1785"/>
                    <a:gd name="T2" fmla="*/ 0 w 1020"/>
                    <a:gd name="T3" fmla="*/ 0 h 1785"/>
                    <a:gd name="T4" fmla="*/ 0 w 1020"/>
                    <a:gd name="T5" fmla="*/ 1785 h 1785"/>
                    <a:gd name="T6" fmla="*/ 1020 w 1020"/>
                    <a:gd name="T7" fmla="*/ 1785 h 1785"/>
                    <a:gd name="T8" fmla="*/ 0 60000 65536"/>
                    <a:gd name="T9" fmla="*/ 0 60000 65536"/>
                    <a:gd name="T10" fmla="*/ 0 60000 65536"/>
                    <a:gd name="T11" fmla="*/ 0 60000 65536"/>
                    <a:gd name="T12" fmla="*/ 0 w 1020"/>
                    <a:gd name="T13" fmla="*/ 0 h 1785"/>
                    <a:gd name="T14" fmla="*/ 1020 w 1020"/>
                    <a:gd name="T15" fmla="*/ 1785 h 1785"/>
                  </a:gdLst>
                  <a:ahLst/>
                  <a:cxnLst>
                    <a:cxn ang="T8">
                      <a:pos x="T0" y="T1"/>
                    </a:cxn>
                    <a:cxn ang="T9">
                      <a:pos x="T2" y="T3"/>
                    </a:cxn>
                    <a:cxn ang="T10">
                      <a:pos x="T4" y="T5"/>
                    </a:cxn>
                    <a:cxn ang="T11">
                      <a:pos x="T6" y="T7"/>
                    </a:cxn>
                  </a:cxnLst>
                  <a:rect l="T12" t="T13" r="T14" b="T15"/>
                  <a:pathLst>
                    <a:path w="1020" h="1785">
                      <a:moveTo>
                        <a:pt x="1020" y="0"/>
                      </a:moveTo>
                      <a:lnTo>
                        <a:pt x="0" y="0"/>
                      </a:lnTo>
                      <a:lnTo>
                        <a:pt x="0" y="1785"/>
                      </a:lnTo>
                      <a:lnTo>
                        <a:pt x="1020" y="178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 tIns="108000" rIns="3600" bIns="3600"/>
                <a:lstStyle/>
                <a:p>
                  <a:endParaRPr lang="zh-CN" altLang="en-US"/>
                </a:p>
              </p:txBody>
            </p:sp>
            <p:sp>
              <p:nvSpPr>
                <p:cNvPr id="73743" name="AutoShape 38"/>
                <p:cNvSpPr>
                  <a:spLocks noChangeArrowheads="1"/>
                </p:cNvSpPr>
                <p:nvPr/>
              </p:nvSpPr>
              <p:spPr bwMode="auto">
                <a:xfrm>
                  <a:off x="9333" y="6783"/>
                  <a:ext cx="907" cy="454"/>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 借书</a:t>
                  </a:r>
                </a:p>
              </p:txBody>
            </p:sp>
            <p:sp>
              <p:nvSpPr>
                <p:cNvPr id="73744" name="AutoShape 39"/>
                <p:cNvSpPr>
                  <a:spLocks noChangeArrowheads="1"/>
                </p:cNvSpPr>
                <p:nvPr/>
              </p:nvSpPr>
              <p:spPr bwMode="auto">
                <a:xfrm>
                  <a:off x="9318" y="7353"/>
                  <a:ext cx="907" cy="454"/>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 还书</a:t>
                  </a:r>
                </a:p>
              </p:txBody>
            </p:sp>
            <p:sp>
              <p:nvSpPr>
                <p:cNvPr id="73745" name="AutoShape 40"/>
                <p:cNvSpPr>
                  <a:spLocks noChangeArrowheads="1"/>
                </p:cNvSpPr>
                <p:nvPr/>
              </p:nvSpPr>
              <p:spPr bwMode="auto">
                <a:xfrm>
                  <a:off x="9315" y="7977"/>
                  <a:ext cx="907" cy="454"/>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 续借</a:t>
                  </a:r>
                </a:p>
              </p:txBody>
            </p:sp>
            <p:sp>
              <p:nvSpPr>
                <p:cNvPr id="73746" name="AutoShape 41"/>
                <p:cNvSpPr>
                  <a:spLocks noChangeArrowheads="1"/>
                </p:cNvSpPr>
                <p:nvPr/>
              </p:nvSpPr>
              <p:spPr bwMode="auto">
                <a:xfrm>
                  <a:off x="9314" y="8538"/>
                  <a:ext cx="907" cy="454"/>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 预约</a:t>
                  </a:r>
                </a:p>
              </p:txBody>
            </p:sp>
            <p:sp>
              <p:nvSpPr>
                <p:cNvPr id="73747" name="Line 42"/>
                <p:cNvSpPr>
                  <a:spLocks noChangeShapeType="1"/>
                </p:cNvSpPr>
                <p:nvPr/>
              </p:nvSpPr>
              <p:spPr bwMode="auto">
                <a:xfrm>
                  <a:off x="8295" y="8193"/>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3748" name="Line 43"/>
                <p:cNvSpPr>
                  <a:spLocks noChangeShapeType="1"/>
                </p:cNvSpPr>
                <p:nvPr/>
              </p:nvSpPr>
              <p:spPr bwMode="auto">
                <a:xfrm>
                  <a:off x="8295" y="7569"/>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3749" name="Rectangle 44"/>
                <p:cNvSpPr>
                  <a:spLocks noChangeArrowheads="1"/>
                </p:cNvSpPr>
                <p:nvPr/>
              </p:nvSpPr>
              <p:spPr bwMode="auto">
                <a:xfrm>
                  <a:off x="7125" y="7632"/>
                  <a:ext cx="850" cy="454"/>
                </a:xfrm>
                <a:prstGeom prst="rect">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管理员</a:t>
                  </a:r>
                </a:p>
              </p:txBody>
            </p:sp>
            <p:sp>
              <p:nvSpPr>
                <p:cNvPr id="73750" name="Rectangle 45"/>
                <p:cNvSpPr>
                  <a:spLocks noChangeArrowheads="1"/>
                </p:cNvSpPr>
                <p:nvPr/>
              </p:nvSpPr>
              <p:spPr bwMode="auto">
                <a:xfrm>
                  <a:off x="7155" y="8394"/>
                  <a:ext cx="850" cy="454"/>
                </a:xfrm>
                <a:prstGeom prst="rect">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借书者</a:t>
                  </a:r>
                </a:p>
              </p:txBody>
            </p:sp>
            <p:sp>
              <p:nvSpPr>
                <p:cNvPr id="73751" name="Text Box 46"/>
                <p:cNvSpPr txBox="1">
                  <a:spLocks noChangeArrowheads="1"/>
                </p:cNvSpPr>
                <p:nvPr/>
              </p:nvSpPr>
              <p:spPr bwMode="auto">
                <a:xfrm>
                  <a:off x="8295" y="6633"/>
                  <a:ext cx="1126"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书目号和借书证号</a:t>
                  </a:r>
                </a:p>
              </p:txBody>
            </p:sp>
            <p:sp>
              <p:nvSpPr>
                <p:cNvPr id="73752" name="Text Box 47"/>
                <p:cNvSpPr txBox="1">
                  <a:spLocks noChangeArrowheads="1"/>
                </p:cNvSpPr>
                <p:nvPr/>
              </p:nvSpPr>
              <p:spPr bwMode="auto">
                <a:xfrm>
                  <a:off x="8233" y="7257"/>
                  <a:ext cx="112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书目号</a:t>
                  </a:r>
                </a:p>
              </p:txBody>
            </p:sp>
            <p:sp>
              <p:nvSpPr>
                <p:cNvPr id="73753" name="Text Box 48"/>
                <p:cNvSpPr txBox="1">
                  <a:spLocks noChangeArrowheads="1"/>
                </p:cNvSpPr>
                <p:nvPr/>
              </p:nvSpPr>
              <p:spPr bwMode="auto">
                <a:xfrm>
                  <a:off x="8249" y="7827"/>
                  <a:ext cx="112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书目号</a:t>
                  </a:r>
                </a:p>
              </p:txBody>
            </p:sp>
            <p:sp>
              <p:nvSpPr>
                <p:cNvPr id="73754" name="Text Box 49"/>
                <p:cNvSpPr txBox="1">
                  <a:spLocks noChangeArrowheads="1"/>
                </p:cNvSpPr>
                <p:nvPr/>
              </p:nvSpPr>
              <p:spPr bwMode="auto">
                <a:xfrm>
                  <a:off x="8295" y="8397"/>
                  <a:ext cx="1126"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标题号和借书证号</a:t>
                  </a:r>
                </a:p>
              </p:txBody>
            </p:sp>
            <p:grpSp>
              <p:nvGrpSpPr>
                <p:cNvPr id="73755" name="Group 50"/>
                <p:cNvGrpSpPr>
                  <a:grpSpLocks/>
                </p:cNvGrpSpPr>
                <p:nvPr/>
              </p:nvGrpSpPr>
              <p:grpSpPr bwMode="auto">
                <a:xfrm rot="-5400000">
                  <a:off x="8105" y="7726"/>
                  <a:ext cx="91" cy="312"/>
                  <a:chOff x="6660" y="9084"/>
                  <a:chExt cx="91" cy="312"/>
                </a:xfrm>
              </p:grpSpPr>
              <p:sp>
                <p:nvSpPr>
                  <p:cNvPr id="73756" name="Freeform 51"/>
                  <p:cNvSpPr>
                    <a:spLocks/>
                  </p:cNvSpPr>
                  <p:nvPr/>
                </p:nvSpPr>
                <p:spPr bwMode="auto">
                  <a:xfrm rot="5400000">
                    <a:off x="6641" y="925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3757" name="Line 52"/>
                  <p:cNvSpPr>
                    <a:spLocks noChangeShapeType="1"/>
                  </p:cNvSpPr>
                  <p:nvPr/>
                </p:nvSpPr>
                <p:spPr bwMode="auto">
                  <a:xfrm>
                    <a:off x="6705" y="908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grpSp>
            <p:nvGrpSpPr>
              <p:cNvPr id="73737" name="Group 53"/>
              <p:cNvGrpSpPr>
                <a:grpSpLocks/>
              </p:cNvGrpSpPr>
              <p:nvPr/>
            </p:nvGrpSpPr>
            <p:grpSpPr bwMode="auto">
              <a:xfrm>
                <a:off x="7545" y="8073"/>
                <a:ext cx="91" cy="342"/>
                <a:chOff x="7545" y="8073"/>
                <a:chExt cx="91" cy="342"/>
              </a:xfrm>
            </p:grpSpPr>
            <p:grpSp>
              <p:nvGrpSpPr>
                <p:cNvPr id="73738" name="Group 54"/>
                <p:cNvGrpSpPr>
                  <a:grpSpLocks/>
                </p:cNvGrpSpPr>
                <p:nvPr/>
              </p:nvGrpSpPr>
              <p:grpSpPr bwMode="auto">
                <a:xfrm>
                  <a:off x="7545" y="8103"/>
                  <a:ext cx="91" cy="312"/>
                  <a:chOff x="6660" y="9084"/>
                  <a:chExt cx="91" cy="312"/>
                </a:xfrm>
              </p:grpSpPr>
              <p:sp>
                <p:nvSpPr>
                  <p:cNvPr id="73740" name="Freeform 55"/>
                  <p:cNvSpPr>
                    <a:spLocks/>
                  </p:cNvSpPr>
                  <p:nvPr/>
                </p:nvSpPr>
                <p:spPr bwMode="auto">
                  <a:xfrm rot="5400000">
                    <a:off x="6641" y="925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3741" name="Line 56"/>
                  <p:cNvSpPr>
                    <a:spLocks noChangeShapeType="1"/>
                  </p:cNvSpPr>
                  <p:nvPr/>
                </p:nvSpPr>
                <p:spPr bwMode="auto">
                  <a:xfrm>
                    <a:off x="6705" y="908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sp>
              <p:nvSpPr>
                <p:cNvPr id="73739" name="Freeform 57"/>
                <p:cNvSpPr>
                  <a:spLocks/>
                </p:cNvSpPr>
                <p:nvPr/>
              </p:nvSpPr>
              <p:spPr bwMode="auto">
                <a:xfrm rot="-5400000">
                  <a:off x="7526" y="8092"/>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grpSp>
        </p:grpSp>
      </p:grpSp>
      <p:sp>
        <p:nvSpPr>
          <p:cNvPr id="73732" name="Text Box 58"/>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54</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subTitle" idx="4294967295"/>
          </p:nvPr>
        </p:nvSpPr>
        <p:spPr bwMode="auto">
          <a:xfrm>
            <a:off x="304800" y="685800"/>
            <a:ext cx="8382000" cy="5076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solidFill>
                  <a:srgbClr val="000099"/>
                </a:solidFill>
                <a:latin typeface="华文中宋" pitchFamily="2" charset="-122"/>
                <a:ea typeface="华文中宋" pitchFamily="2" charset="-122"/>
              </a:rPr>
              <a:t>【借书功能细化的数据流图】</a:t>
            </a:r>
          </a:p>
        </p:txBody>
      </p:sp>
      <p:grpSp>
        <p:nvGrpSpPr>
          <p:cNvPr id="74755" name="Group 5"/>
          <p:cNvGrpSpPr>
            <a:grpSpLocks/>
          </p:cNvGrpSpPr>
          <p:nvPr/>
        </p:nvGrpSpPr>
        <p:grpSpPr bwMode="auto">
          <a:xfrm>
            <a:off x="152400" y="1752600"/>
            <a:ext cx="8763000" cy="4419600"/>
            <a:chOff x="1980" y="7056"/>
            <a:chExt cx="7755" cy="3387"/>
          </a:xfrm>
        </p:grpSpPr>
        <p:sp>
          <p:nvSpPr>
            <p:cNvPr id="74757" name="Rectangle 6"/>
            <p:cNvSpPr>
              <a:spLocks noChangeArrowheads="1"/>
            </p:cNvSpPr>
            <p:nvPr/>
          </p:nvSpPr>
          <p:spPr bwMode="auto">
            <a:xfrm>
              <a:off x="1980" y="8109"/>
              <a:ext cx="900" cy="468"/>
            </a:xfrm>
            <a:prstGeom prst="rect">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管理员</a:t>
              </a:r>
            </a:p>
          </p:txBody>
        </p:sp>
        <p:sp>
          <p:nvSpPr>
            <p:cNvPr id="74758" name="Rectangle 7"/>
            <p:cNvSpPr>
              <a:spLocks noChangeArrowheads="1"/>
            </p:cNvSpPr>
            <p:nvPr/>
          </p:nvSpPr>
          <p:spPr bwMode="auto">
            <a:xfrm>
              <a:off x="1980" y="7308"/>
              <a:ext cx="900" cy="468"/>
            </a:xfrm>
            <a:prstGeom prst="rect">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借书者</a:t>
              </a:r>
            </a:p>
          </p:txBody>
        </p:sp>
        <p:sp>
          <p:nvSpPr>
            <p:cNvPr id="74759" name="AutoShape 8"/>
            <p:cNvSpPr>
              <a:spLocks noChangeArrowheads="1"/>
            </p:cNvSpPr>
            <p:nvPr/>
          </p:nvSpPr>
          <p:spPr bwMode="auto">
            <a:xfrm>
              <a:off x="3899" y="7977"/>
              <a:ext cx="1080" cy="771"/>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验证借书</a:t>
              </a:r>
            </a:p>
            <a:p>
              <a:pPr algn="ctr" eaLnBrk="0" hangingPunct="0"/>
              <a:r>
                <a:rPr lang="zh-CN" altLang="en-US" sz="2000">
                  <a:latin typeface="华文中宋" pitchFamily="2" charset="-122"/>
                  <a:ea typeface="华文中宋" pitchFamily="2" charset="-122"/>
                </a:rPr>
                <a:t>者和图书</a:t>
              </a:r>
            </a:p>
          </p:txBody>
        </p:sp>
        <p:sp>
          <p:nvSpPr>
            <p:cNvPr id="74760" name="Rectangle 9"/>
            <p:cNvSpPr>
              <a:spLocks noChangeArrowheads="1"/>
            </p:cNvSpPr>
            <p:nvPr/>
          </p:nvSpPr>
          <p:spPr bwMode="auto">
            <a:xfrm>
              <a:off x="2836" y="8019"/>
              <a:ext cx="1096"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p>
              <a:pPr algn="ctr" eaLnBrk="0" hangingPunct="0"/>
              <a:r>
                <a:rPr lang="zh-CN" altLang="en-US" sz="2000">
                  <a:latin typeface="华文中宋" pitchFamily="2" charset="-122"/>
                  <a:ea typeface="华文中宋" pitchFamily="2" charset="-122"/>
                </a:rPr>
                <a:t>书号</a:t>
              </a:r>
            </a:p>
            <a:p>
              <a:pPr algn="ctr" eaLnBrk="0" hangingPunct="0"/>
              <a:r>
                <a:rPr lang="zh-CN" altLang="en-US" sz="2000">
                  <a:latin typeface="华文中宋" pitchFamily="2" charset="-122"/>
                  <a:ea typeface="华文中宋" pitchFamily="2" charset="-122"/>
                </a:rPr>
                <a:t>借书证号</a:t>
              </a:r>
            </a:p>
          </p:txBody>
        </p:sp>
        <p:sp>
          <p:nvSpPr>
            <p:cNvPr id="74761" name="AutoShape 10"/>
            <p:cNvSpPr>
              <a:spLocks noChangeArrowheads="1"/>
            </p:cNvSpPr>
            <p:nvPr/>
          </p:nvSpPr>
          <p:spPr bwMode="auto">
            <a:xfrm>
              <a:off x="5524" y="7986"/>
              <a:ext cx="1020" cy="753"/>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创建借</a:t>
              </a:r>
            </a:p>
            <a:p>
              <a:pPr algn="ctr" eaLnBrk="0" hangingPunct="0"/>
              <a:r>
                <a:rPr lang="zh-CN" altLang="en-US" sz="2000">
                  <a:latin typeface="华文中宋" pitchFamily="2" charset="-122"/>
                  <a:ea typeface="华文中宋" pitchFamily="2" charset="-122"/>
                </a:rPr>
                <a:t>书记录</a:t>
              </a:r>
            </a:p>
          </p:txBody>
        </p:sp>
        <p:sp>
          <p:nvSpPr>
            <p:cNvPr id="74762" name="AutoShape 11"/>
            <p:cNvSpPr>
              <a:spLocks noChangeArrowheads="1"/>
            </p:cNvSpPr>
            <p:nvPr/>
          </p:nvSpPr>
          <p:spPr bwMode="auto">
            <a:xfrm>
              <a:off x="3705" y="9210"/>
              <a:ext cx="1530" cy="468"/>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显示失败信息</a:t>
              </a:r>
            </a:p>
          </p:txBody>
        </p:sp>
        <p:sp>
          <p:nvSpPr>
            <p:cNvPr id="74763" name="AutoShape 12"/>
            <p:cNvSpPr>
              <a:spLocks noChangeArrowheads="1"/>
            </p:cNvSpPr>
            <p:nvPr/>
          </p:nvSpPr>
          <p:spPr bwMode="auto">
            <a:xfrm>
              <a:off x="7079" y="7968"/>
              <a:ext cx="930" cy="753"/>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更新</a:t>
              </a:r>
            </a:p>
            <a:p>
              <a:pPr algn="ctr" eaLnBrk="0" hangingPunct="0"/>
              <a:r>
                <a:rPr lang="zh-CN" altLang="en-US" sz="2000">
                  <a:latin typeface="华文中宋" pitchFamily="2" charset="-122"/>
                  <a:ea typeface="华文中宋" pitchFamily="2" charset="-122"/>
                </a:rPr>
                <a:t>借书者</a:t>
              </a:r>
            </a:p>
          </p:txBody>
        </p:sp>
        <p:sp>
          <p:nvSpPr>
            <p:cNvPr id="74764" name="AutoShape 13"/>
            <p:cNvSpPr>
              <a:spLocks noChangeArrowheads="1"/>
            </p:cNvSpPr>
            <p:nvPr/>
          </p:nvSpPr>
          <p:spPr bwMode="auto">
            <a:xfrm>
              <a:off x="8534" y="7947"/>
              <a:ext cx="946" cy="753"/>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更新图</a:t>
              </a:r>
            </a:p>
            <a:p>
              <a:pPr algn="ctr" eaLnBrk="0" hangingPunct="0"/>
              <a:r>
                <a:rPr lang="zh-CN" altLang="en-US" sz="2000">
                  <a:latin typeface="华文中宋" pitchFamily="2" charset="-122"/>
                  <a:ea typeface="华文中宋" pitchFamily="2" charset="-122"/>
                </a:rPr>
                <a:t>书信息</a:t>
              </a:r>
            </a:p>
          </p:txBody>
        </p:sp>
        <p:sp>
          <p:nvSpPr>
            <p:cNvPr id="74765" name="AutoShape 14"/>
            <p:cNvSpPr>
              <a:spLocks noChangeArrowheads="1"/>
            </p:cNvSpPr>
            <p:nvPr/>
          </p:nvSpPr>
          <p:spPr bwMode="auto">
            <a:xfrm>
              <a:off x="8295" y="9150"/>
              <a:ext cx="1440" cy="468"/>
            </a:xfrm>
            <a:prstGeom prst="flowChartAlternateProcess">
              <a:avLst/>
            </a:prstGeom>
            <a:solidFill>
              <a:srgbClr val="FFFFFF"/>
            </a:solidFill>
            <a:ln w="9525">
              <a:solidFill>
                <a:srgbClr val="000000"/>
              </a:solidFill>
              <a:miter lim="800000"/>
              <a:headEnd/>
              <a:tailEnd/>
            </a:ln>
          </p:spPr>
          <p:txBody>
            <a:bodyPr lIns="3600" tIns="108000" rIns="3600" bIns="3600"/>
            <a:lstStyle/>
            <a:p>
              <a:pPr algn="ctr" eaLnBrk="0" hangingPunct="0"/>
              <a:r>
                <a:rPr lang="zh-CN" altLang="en-US" sz="2000">
                  <a:latin typeface="华文中宋" pitchFamily="2" charset="-122"/>
                  <a:ea typeface="华文中宋" pitchFamily="2" charset="-122"/>
                </a:rPr>
                <a:t>显示借书成功</a:t>
              </a:r>
            </a:p>
          </p:txBody>
        </p:sp>
        <p:sp>
          <p:nvSpPr>
            <p:cNvPr id="74766" name="Rectangle 15"/>
            <p:cNvSpPr>
              <a:spLocks noChangeArrowheads="1"/>
            </p:cNvSpPr>
            <p:nvPr/>
          </p:nvSpPr>
          <p:spPr bwMode="auto">
            <a:xfrm>
              <a:off x="4440" y="8757"/>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p>
              <a:pPr algn="just" eaLnBrk="0" hangingPunct="0"/>
              <a:r>
                <a:rPr lang="zh-CN" altLang="en-US" sz="2000">
                  <a:latin typeface="华文中宋" pitchFamily="2" charset="-122"/>
                  <a:ea typeface="华文中宋" pitchFamily="2" charset="-122"/>
                </a:rPr>
                <a:t>不允许</a:t>
              </a:r>
            </a:p>
          </p:txBody>
        </p:sp>
        <p:grpSp>
          <p:nvGrpSpPr>
            <p:cNvPr id="74767" name="Group 16"/>
            <p:cNvGrpSpPr>
              <a:grpSpLocks/>
            </p:cNvGrpSpPr>
            <p:nvPr/>
          </p:nvGrpSpPr>
          <p:grpSpPr bwMode="auto">
            <a:xfrm>
              <a:off x="5580" y="9180"/>
              <a:ext cx="1290" cy="468"/>
              <a:chOff x="6088" y="6804"/>
              <a:chExt cx="1290" cy="468"/>
            </a:xfrm>
          </p:grpSpPr>
          <p:sp>
            <p:nvSpPr>
              <p:cNvPr id="74823" name="Rectangle 17"/>
              <p:cNvSpPr>
                <a:spLocks noChangeArrowheads="1"/>
              </p:cNvSpPr>
              <p:nvPr/>
            </p:nvSpPr>
            <p:spPr bwMode="auto">
              <a:xfrm>
                <a:off x="6134" y="6804"/>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p>
                <a:pPr algn="ctr" eaLnBrk="0" hangingPunct="0"/>
                <a:r>
                  <a:rPr lang="zh-CN" altLang="en-US" sz="2000">
                    <a:latin typeface="华文中宋" pitchFamily="2" charset="-122"/>
                    <a:ea typeface="华文中宋" pitchFamily="2" charset="-122"/>
                  </a:rPr>
                  <a:t>借书记录</a:t>
                </a:r>
              </a:p>
            </p:txBody>
          </p:sp>
          <p:sp>
            <p:nvSpPr>
              <p:cNvPr id="74824" name="Line 18"/>
              <p:cNvSpPr>
                <a:spLocks noChangeShapeType="1"/>
              </p:cNvSpPr>
              <p:nvPr/>
            </p:nvSpPr>
            <p:spPr bwMode="auto">
              <a:xfrm>
                <a:off x="6104" y="684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4825" name="Line 19"/>
              <p:cNvSpPr>
                <a:spLocks noChangeShapeType="1"/>
              </p:cNvSpPr>
              <p:nvPr/>
            </p:nvSpPr>
            <p:spPr bwMode="auto">
              <a:xfrm>
                <a:off x="6104" y="7260"/>
                <a:ext cx="1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4826" name="Line 20"/>
              <p:cNvSpPr>
                <a:spLocks noChangeShapeType="1"/>
              </p:cNvSpPr>
              <p:nvPr/>
            </p:nvSpPr>
            <p:spPr bwMode="auto">
              <a:xfrm>
                <a:off x="6088" y="6840"/>
                <a:ext cx="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4768" name="Group 21"/>
            <p:cNvGrpSpPr>
              <a:grpSpLocks/>
            </p:cNvGrpSpPr>
            <p:nvPr/>
          </p:nvGrpSpPr>
          <p:grpSpPr bwMode="auto">
            <a:xfrm>
              <a:off x="6660" y="7056"/>
              <a:ext cx="1290" cy="468"/>
              <a:chOff x="9522" y="8304"/>
              <a:chExt cx="1290" cy="468"/>
            </a:xfrm>
          </p:grpSpPr>
          <p:sp>
            <p:nvSpPr>
              <p:cNvPr id="74819" name="Rectangle 22"/>
              <p:cNvSpPr>
                <a:spLocks noChangeArrowheads="1"/>
              </p:cNvSpPr>
              <p:nvPr/>
            </p:nvSpPr>
            <p:spPr bwMode="auto">
              <a:xfrm>
                <a:off x="9568" y="8304"/>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p>
                <a:pPr algn="ctr" eaLnBrk="0" hangingPunct="0"/>
                <a:r>
                  <a:rPr lang="zh-CN" altLang="en-US" sz="2000">
                    <a:latin typeface="华文中宋" pitchFamily="2" charset="-122"/>
                    <a:ea typeface="华文中宋" pitchFamily="2" charset="-122"/>
                  </a:rPr>
                  <a:t>图书信息</a:t>
                </a:r>
              </a:p>
            </p:txBody>
          </p:sp>
          <p:sp>
            <p:nvSpPr>
              <p:cNvPr id="74820" name="Line 23"/>
              <p:cNvSpPr>
                <a:spLocks noChangeShapeType="1"/>
              </p:cNvSpPr>
              <p:nvPr/>
            </p:nvSpPr>
            <p:spPr bwMode="auto">
              <a:xfrm>
                <a:off x="9538" y="834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4821" name="Line 24"/>
              <p:cNvSpPr>
                <a:spLocks noChangeShapeType="1"/>
              </p:cNvSpPr>
              <p:nvPr/>
            </p:nvSpPr>
            <p:spPr bwMode="auto">
              <a:xfrm>
                <a:off x="9538" y="8760"/>
                <a:ext cx="1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4822" name="Line 25"/>
              <p:cNvSpPr>
                <a:spLocks noChangeShapeType="1"/>
              </p:cNvSpPr>
              <p:nvPr/>
            </p:nvSpPr>
            <p:spPr bwMode="auto">
              <a:xfrm>
                <a:off x="9522" y="8340"/>
                <a:ext cx="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sp>
          <p:nvSpPr>
            <p:cNvPr id="74769" name="Rectangle 26"/>
            <p:cNvSpPr>
              <a:spLocks noChangeArrowheads="1"/>
            </p:cNvSpPr>
            <p:nvPr/>
          </p:nvSpPr>
          <p:spPr bwMode="auto">
            <a:xfrm>
              <a:off x="4904" y="8001"/>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p>
              <a:pPr algn="ctr" eaLnBrk="0" hangingPunct="0"/>
              <a:r>
                <a:rPr lang="zh-CN" altLang="en-US" sz="2000">
                  <a:latin typeface="华文中宋" pitchFamily="2" charset="-122"/>
                  <a:ea typeface="华文中宋" pitchFamily="2" charset="-122"/>
                </a:rPr>
                <a:t>允许</a:t>
              </a:r>
            </a:p>
          </p:txBody>
        </p:sp>
        <p:sp>
          <p:nvSpPr>
            <p:cNvPr id="74770" name="Rectangle 27"/>
            <p:cNvSpPr>
              <a:spLocks noChangeArrowheads="1"/>
            </p:cNvSpPr>
            <p:nvPr/>
          </p:nvSpPr>
          <p:spPr bwMode="auto">
            <a:xfrm>
              <a:off x="2880" y="9975"/>
              <a:ext cx="556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p>
              <a:pPr algn="ctr" eaLnBrk="0" hangingPunct="0"/>
              <a:r>
                <a:rPr lang="zh-CN" altLang="en-US" sz="2000">
                  <a:solidFill>
                    <a:srgbClr val="0000FF"/>
                  </a:solidFill>
                  <a:latin typeface="华文中宋" pitchFamily="2" charset="-122"/>
                  <a:ea typeface="华文中宋" pitchFamily="2" charset="-122"/>
                </a:rPr>
                <a:t>借书功能细化的数据流图</a:t>
              </a:r>
            </a:p>
          </p:txBody>
        </p:sp>
        <p:grpSp>
          <p:nvGrpSpPr>
            <p:cNvPr id="74771" name="Group 28"/>
            <p:cNvGrpSpPr>
              <a:grpSpLocks/>
            </p:cNvGrpSpPr>
            <p:nvPr/>
          </p:nvGrpSpPr>
          <p:grpSpPr bwMode="auto">
            <a:xfrm>
              <a:off x="4680" y="7056"/>
              <a:ext cx="1290" cy="468"/>
              <a:chOff x="9522" y="8304"/>
              <a:chExt cx="1290" cy="468"/>
            </a:xfrm>
          </p:grpSpPr>
          <p:sp>
            <p:nvSpPr>
              <p:cNvPr id="74815" name="Rectangle 29"/>
              <p:cNvSpPr>
                <a:spLocks noChangeArrowheads="1"/>
              </p:cNvSpPr>
              <p:nvPr/>
            </p:nvSpPr>
            <p:spPr bwMode="auto">
              <a:xfrm>
                <a:off x="9568" y="8304"/>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108000" rIns="3600" bIns="3600"/>
              <a:lstStyle/>
              <a:p>
                <a:pPr algn="ctr" eaLnBrk="0" hangingPunct="0"/>
                <a:r>
                  <a:rPr lang="zh-CN" altLang="en-US" sz="2000">
                    <a:latin typeface="华文中宋" pitchFamily="2" charset="-122"/>
                    <a:ea typeface="华文中宋" pitchFamily="2" charset="-122"/>
                  </a:rPr>
                  <a:t>借书者</a:t>
                </a:r>
              </a:p>
            </p:txBody>
          </p:sp>
          <p:sp>
            <p:nvSpPr>
              <p:cNvPr id="74816" name="Line 30"/>
              <p:cNvSpPr>
                <a:spLocks noChangeShapeType="1"/>
              </p:cNvSpPr>
              <p:nvPr/>
            </p:nvSpPr>
            <p:spPr bwMode="auto">
              <a:xfrm>
                <a:off x="9538" y="834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4817" name="Line 31"/>
              <p:cNvSpPr>
                <a:spLocks noChangeShapeType="1"/>
              </p:cNvSpPr>
              <p:nvPr/>
            </p:nvSpPr>
            <p:spPr bwMode="auto">
              <a:xfrm>
                <a:off x="9538" y="8760"/>
                <a:ext cx="1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sp>
            <p:nvSpPr>
              <p:cNvPr id="74818" name="Line 32"/>
              <p:cNvSpPr>
                <a:spLocks noChangeShapeType="1"/>
              </p:cNvSpPr>
              <p:nvPr/>
            </p:nvSpPr>
            <p:spPr bwMode="auto">
              <a:xfrm>
                <a:off x="9522" y="8340"/>
                <a:ext cx="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4772" name="Group 33"/>
            <p:cNvGrpSpPr>
              <a:grpSpLocks/>
            </p:cNvGrpSpPr>
            <p:nvPr/>
          </p:nvGrpSpPr>
          <p:grpSpPr bwMode="auto">
            <a:xfrm>
              <a:off x="2265" y="8598"/>
              <a:ext cx="6750" cy="1227"/>
              <a:chOff x="2265" y="8598"/>
              <a:chExt cx="6750" cy="1227"/>
            </a:xfrm>
          </p:grpSpPr>
          <p:sp>
            <p:nvSpPr>
              <p:cNvPr id="74811" name="Freeform 34"/>
              <p:cNvSpPr>
                <a:spLocks/>
              </p:cNvSpPr>
              <p:nvPr/>
            </p:nvSpPr>
            <p:spPr bwMode="auto">
              <a:xfrm rot="-5400000">
                <a:off x="2501" y="8635"/>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812" name="Freeform 35"/>
              <p:cNvSpPr>
                <a:spLocks/>
              </p:cNvSpPr>
              <p:nvPr/>
            </p:nvSpPr>
            <p:spPr bwMode="auto">
              <a:xfrm>
                <a:off x="2565" y="8686"/>
                <a:ext cx="1155" cy="749"/>
              </a:xfrm>
              <a:custGeom>
                <a:avLst/>
                <a:gdLst>
                  <a:gd name="T0" fmla="*/ 1155 w 1155"/>
                  <a:gd name="T1" fmla="*/ 749 h 749"/>
                  <a:gd name="T2" fmla="*/ 0 w 1155"/>
                  <a:gd name="T3" fmla="*/ 749 h 749"/>
                  <a:gd name="T4" fmla="*/ 6 w 1155"/>
                  <a:gd name="T5" fmla="*/ 0 h 749"/>
                  <a:gd name="T6" fmla="*/ 0 60000 65536"/>
                  <a:gd name="T7" fmla="*/ 0 60000 65536"/>
                  <a:gd name="T8" fmla="*/ 0 60000 65536"/>
                  <a:gd name="T9" fmla="*/ 0 w 1155"/>
                  <a:gd name="T10" fmla="*/ 0 h 749"/>
                  <a:gd name="T11" fmla="*/ 1155 w 1155"/>
                  <a:gd name="T12" fmla="*/ 749 h 749"/>
                </a:gdLst>
                <a:ahLst/>
                <a:cxnLst>
                  <a:cxn ang="T6">
                    <a:pos x="T0" y="T1"/>
                  </a:cxn>
                  <a:cxn ang="T7">
                    <a:pos x="T2" y="T3"/>
                  </a:cxn>
                  <a:cxn ang="T8">
                    <a:pos x="T4" y="T5"/>
                  </a:cxn>
                </a:cxnLst>
                <a:rect l="T9" t="T10" r="T11" b="T12"/>
                <a:pathLst>
                  <a:path w="1155" h="749">
                    <a:moveTo>
                      <a:pt x="1155" y="749"/>
                    </a:moveTo>
                    <a:lnTo>
                      <a:pt x="0" y="749"/>
                    </a:lnTo>
                    <a:lnTo>
                      <a:pt x="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 tIns="108000" rIns="3600" bIns="3600"/>
              <a:lstStyle/>
              <a:p>
                <a:endParaRPr lang="zh-CN" altLang="en-US"/>
              </a:p>
            </p:txBody>
          </p:sp>
          <p:sp>
            <p:nvSpPr>
              <p:cNvPr id="74813" name="Freeform 36"/>
              <p:cNvSpPr>
                <a:spLocks/>
              </p:cNvSpPr>
              <p:nvPr/>
            </p:nvSpPr>
            <p:spPr bwMode="auto">
              <a:xfrm rot="-5400000">
                <a:off x="2246" y="8617"/>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814" name="Freeform 37"/>
              <p:cNvSpPr>
                <a:spLocks/>
              </p:cNvSpPr>
              <p:nvPr/>
            </p:nvSpPr>
            <p:spPr bwMode="auto">
              <a:xfrm>
                <a:off x="2310" y="8631"/>
                <a:ext cx="6705" cy="1194"/>
              </a:xfrm>
              <a:custGeom>
                <a:avLst/>
                <a:gdLst>
                  <a:gd name="T0" fmla="*/ 0 w 6705"/>
                  <a:gd name="T1" fmla="*/ 0 h 1194"/>
                  <a:gd name="T2" fmla="*/ 0 w 6705"/>
                  <a:gd name="T3" fmla="*/ 1194 h 1194"/>
                  <a:gd name="T4" fmla="*/ 6705 w 6705"/>
                  <a:gd name="T5" fmla="*/ 1194 h 1194"/>
                  <a:gd name="T6" fmla="*/ 6705 w 6705"/>
                  <a:gd name="T7" fmla="*/ 984 h 1194"/>
                  <a:gd name="T8" fmla="*/ 0 60000 65536"/>
                  <a:gd name="T9" fmla="*/ 0 60000 65536"/>
                  <a:gd name="T10" fmla="*/ 0 60000 65536"/>
                  <a:gd name="T11" fmla="*/ 0 60000 65536"/>
                  <a:gd name="T12" fmla="*/ 0 w 6705"/>
                  <a:gd name="T13" fmla="*/ 0 h 1194"/>
                  <a:gd name="T14" fmla="*/ 6705 w 6705"/>
                  <a:gd name="T15" fmla="*/ 1194 h 1194"/>
                </a:gdLst>
                <a:ahLst/>
                <a:cxnLst>
                  <a:cxn ang="T8">
                    <a:pos x="T0" y="T1"/>
                  </a:cxn>
                  <a:cxn ang="T9">
                    <a:pos x="T2" y="T3"/>
                  </a:cxn>
                  <a:cxn ang="T10">
                    <a:pos x="T4" y="T5"/>
                  </a:cxn>
                  <a:cxn ang="T11">
                    <a:pos x="T6" y="T7"/>
                  </a:cxn>
                </a:cxnLst>
                <a:rect l="T12" t="T13" r="T14" b="T15"/>
                <a:pathLst>
                  <a:path w="6705" h="1194">
                    <a:moveTo>
                      <a:pt x="0" y="0"/>
                    </a:moveTo>
                    <a:lnTo>
                      <a:pt x="0" y="1194"/>
                    </a:lnTo>
                    <a:lnTo>
                      <a:pt x="6705" y="1194"/>
                    </a:lnTo>
                    <a:lnTo>
                      <a:pt x="6705" y="98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 tIns="108000" rIns="3600" bIns="3600"/>
              <a:lstStyle/>
              <a:p>
                <a:endParaRPr lang="zh-CN" altLang="en-US"/>
              </a:p>
            </p:txBody>
          </p:sp>
        </p:grpSp>
        <p:grpSp>
          <p:nvGrpSpPr>
            <p:cNvPr id="74773" name="Group 38"/>
            <p:cNvGrpSpPr>
              <a:grpSpLocks/>
            </p:cNvGrpSpPr>
            <p:nvPr/>
          </p:nvGrpSpPr>
          <p:grpSpPr bwMode="auto">
            <a:xfrm>
              <a:off x="2385" y="7791"/>
              <a:ext cx="91" cy="342"/>
              <a:chOff x="7545" y="8073"/>
              <a:chExt cx="91" cy="342"/>
            </a:xfrm>
          </p:grpSpPr>
          <p:grpSp>
            <p:nvGrpSpPr>
              <p:cNvPr id="74807" name="Group 39"/>
              <p:cNvGrpSpPr>
                <a:grpSpLocks/>
              </p:cNvGrpSpPr>
              <p:nvPr/>
            </p:nvGrpSpPr>
            <p:grpSpPr bwMode="auto">
              <a:xfrm>
                <a:off x="7545" y="8103"/>
                <a:ext cx="91" cy="312"/>
                <a:chOff x="6660" y="9084"/>
                <a:chExt cx="91" cy="312"/>
              </a:xfrm>
            </p:grpSpPr>
            <p:sp>
              <p:nvSpPr>
                <p:cNvPr id="74809" name="Freeform 40"/>
                <p:cNvSpPr>
                  <a:spLocks/>
                </p:cNvSpPr>
                <p:nvPr/>
              </p:nvSpPr>
              <p:spPr bwMode="auto">
                <a:xfrm rot="5400000">
                  <a:off x="6641" y="925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810" name="Line 41"/>
                <p:cNvSpPr>
                  <a:spLocks noChangeShapeType="1"/>
                </p:cNvSpPr>
                <p:nvPr/>
              </p:nvSpPr>
              <p:spPr bwMode="auto">
                <a:xfrm>
                  <a:off x="6705" y="908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sp>
            <p:nvSpPr>
              <p:cNvPr id="74808" name="Freeform 42"/>
              <p:cNvSpPr>
                <a:spLocks/>
              </p:cNvSpPr>
              <p:nvPr/>
            </p:nvSpPr>
            <p:spPr bwMode="auto">
              <a:xfrm rot="-5400000">
                <a:off x="7526" y="8092"/>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grpSp>
        <p:grpSp>
          <p:nvGrpSpPr>
            <p:cNvPr id="74774" name="Group 43"/>
            <p:cNvGrpSpPr>
              <a:grpSpLocks/>
            </p:cNvGrpSpPr>
            <p:nvPr/>
          </p:nvGrpSpPr>
          <p:grpSpPr bwMode="auto">
            <a:xfrm>
              <a:off x="2880" y="8319"/>
              <a:ext cx="1020" cy="91"/>
              <a:chOff x="5160" y="7509"/>
              <a:chExt cx="1020" cy="91"/>
            </a:xfrm>
          </p:grpSpPr>
          <p:sp>
            <p:nvSpPr>
              <p:cNvPr id="74805" name="Freeform 44"/>
              <p:cNvSpPr>
                <a:spLocks/>
              </p:cNvSpPr>
              <p:nvPr/>
            </p:nvSpPr>
            <p:spPr bwMode="auto">
              <a:xfrm>
                <a:off x="6015" y="750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806" name="Line 45"/>
              <p:cNvSpPr>
                <a:spLocks noChangeShapeType="1"/>
              </p:cNvSpPr>
              <p:nvPr/>
            </p:nvSpPr>
            <p:spPr bwMode="auto">
              <a:xfrm>
                <a:off x="5160" y="7560"/>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4775" name="Group 46"/>
            <p:cNvGrpSpPr>
              <a:grpSpLocks/>
            </p:cNvGrpSpPr>
            <p:nvPr/>
          </p:nvGrpSpPr>
          <p:grpSpPr bwMode="auto">
            <a:xfrm>
              <a:off x="4995" y="8325"/>
              <a:ext cx="520" cy="91"/>
              <a:chOff x="3750" y="1752"/>
              <a:chExt cx="520" cy="91"/>
            </a:xfrm>
          </p:grpSpPr>
          <p:sp>
            <p:nvSpPr>
              <p:cNvPr id="74803" name="Freeform 47"/>
              <p:cNvSpPr>
                <a:spLocks/>
              </p:cNvSpPr>
              <p:nvPr/>
            </p:nvSpPr>
            <p:spPr bwMode="auto">
              <a:xfrm>
                <a:off x="4140" y="1752"/>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804" name="Line 48"/>
              <p:cNvSpPr>
                <a:spLocks noChangeShapeType="1"/>
              </p:cNvSpPr>
              <p:nvPr/>
            </p:nvSpPr>
            <p:spPr bwMode="auto">
              <a:xfrm>
                <a:off x="3750" y="1803"/>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4776" name="Group 49"/>
            <p:cNvGrpSpPr>
              <a:grpSpLocks/>
            </p:cNvGrpSpPr>
            <p:nvPr/>
          </p:nvGrpSpPr>
          <p:grpSpPr bwMode="auto">
            <a:xfrm>
              <a:off x="6560" y="8295"/>
              <a:ext cx="520" cy="91"/>
              <a:chOff x="3750" y="1752"/>
              <a:chExt cx="520" cy="91"/>
            </a:xfrm>
          </p:grpSpPr>
          <p:sp>
            <p:nvSpPr>
              <p:cNvPr id="74801" name="Freeform 50"/>
              <p:cNvSpPr>
                <a:spLocks/>
              </p:cNvSpPr>
              <p:nvPr/>
            </p:nvSpPr>
            <p:spPr bwMode="auto">
              <a:xfrm>
                <a:off x="4140" y="1752"/>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802" name="Line 51"/>
              <p:cNvSpPr>
                <a:spLocks noChangeShapeType="1"/>
              </p:cNvSpPr>
              <p:nvPr/>
            </p:nvSpPr>
            <p:spPr bwMode="auto">
              <a:xfrm>
                <a:off x="3750" y="1803"/>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4777" name="Group 52"/>
            <p:cNvGrpSpPr>
              <a:grpSpLocks/>
            </p:cNvGrpSpPr>
            <p:nvPr/>
          </p:nvGrpSpPr>
          <p:grpSpPr bwMode="auto">
            <a:xfrm>
              <a:off x="8010" y="8274"/>
              <a:ext cx="520" cy="91"/>
              <a:chOff x="3750" y="1752"/>
              <a:chExt cx="520" cy="91"/>
            </a:xfrm>
          </p:grpSpPr>
          <p:sp>
            <p:nvSpPr>
              <p:cNvPr id="74799" name="Freeform 53"/>
              <p:cNvSpPr>
                <a:spLocks/>
              </p:cNvSpPr>
              <p:nvPr/>
            </p:nvSpPr>
            <p:spPr bwMode="auto">
              <a:xfrm>
                <a:off x="4140" y="1752"/>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800" name="Line 54"/>
              <p:cNvSpPr>
                <a:spLocks noChangeShapeType="1"/>
              </p:cNvSpPr>
              <p:nvPr/>
            </p:nvSpPr>
            <p:spPr bwMode="auto">
              <a:xfrm>
                <a:off x="3750" y="1803"/>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4778" name="Group 55"/>
            <p:cNvGrpSpPr>
              <a:grpSpLocks/>
            </p:cNvGrpSpPr>
            <p:nvPr/>
          </p:nvGrpSpPr>
          <p:grpSpPr bwMode="auto">
            <a:xfrm rot="10800000">
              <a:off x="4425" y="8742"/>
              <a:ext cx="91" cy="460"/>
              <a:chOff x="6614" y="6432"/>
              <a:chExt cx="91" cy="460"/>
            </a:xfrm>
          </p:grpSpPr>
          <p:sp>
            <p:nvSpPr>
              <p:cNvPr id="74797" name="Freeform 56"/>
              <p:cNvSpPr>
                <a:spLocks/>
              </p:cNvSpPr>
              <p:nvPr/>
            </p:nvSpPr>
            <p:spPr bwMode="auto">
              <a:xfrm rot="-5400000">
                <a:off x="6595" y="6451"/>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798" name="Line 57"/>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4779" name="Group 58"/>
            <p:cNvGrpSpPr>
              <a:grpSpLocks/>
            </p:cNvGrpSpPr>
            <p:nvPr/>
          </p:nvGrpSpPr>
          <p:grpSpPr bwMode="auto">
            <a:xfrm rot="10800000">
              <a:off x="5985" y="8742"/>
              <a:ext cx="91" cy="460"/>
              <a:chOff x="6614" y="6432"/>
              <a:chExt cx="91" cy="460"/>
            </a:xfrm>
          </p:grpSpPr>
          <p:sp>
            <p:nvSpPr>
              <p:cNvPr id="74795" name="Freeform 59"/>
              <p:cNvSpPr>
                <a:spLocks/>
              </p:cNvSpPr>
              <p:nvPr/>
            </p:nvSpPr>
            <p:spPr bwMode="auto">
              <a:xfrm rot="-5400000">
                <a:off x="6595" y="6451"/>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796" name="Line 60"/>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4780" name="Group 61"/>
            <p:cNvGrpSpPr>
              <a:grpSpLocks/>
            </p:cNvGrpSpPr>
            <p:nvPr/>
          </p:nvGrpSpPr>
          <p:grpSpPr bwMode="auto">
            <a:xfrm rot="10800000">
              <a:off x="8970" y="8697"/>
              <a:ext cx="91" cy="460"/>
              <a:chOff x="6614" y="6432"/>
              <a:chExt cx="91" cy="460"/>
            </a:xfrm>
          </p:grpSpPr>
          <p:sp>
            <p:nvSpPr>
              <p:cNvPr id="74793" name="Freeform 62"/>
              <p:cNvSpPr>
                <a:spLocks/>
              </p:cNvSpPr>
              <p:nvPr/>
            </p:nvSpPr>
            <p:spPr bwMode="auto">
              <a:xfrm rot="-5400000">
                <a:off x="6595" y="6451"/>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sp>
            <p:nvSpPr>
              <p:cNvPr id="74794" name="Line 63"/>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 tIns="108000" rIns="3600" bIns="3600"/>
              <a:lstStyle/>
              <a:p>
                <a:endParaRPr lang="zh-CN" altLang="en-US"/>
              </a:p>
            </p:txBody>
          </p:sp>
        </p:grpSp>
        <p:grpSp>
          <p:nvGrpSpPr>
            <p:cNvPr id="74781" name="Group 64"/>
            <p:cNvGrpSpPr>
              <a:grpSpLocks/>
            </p:cNvGrpSpPr>
            <p:nvPr/>
          </p:nvGrpSpPr>
          <p:grpSpPr bwMode="auto">
            <a:xfrm>
              <a:off x="4290" y="7508"/>
              <a:ext cx="567" cy="473"/>
              <a:chOff x="4290" y="7508"/>
              <a:chExt cx="567" cy="473"/>
            </a:xfrm>
          </p:grpSpPr>
          <p:sp>
            <p:nvSpPr>
              <p:cNvPr id="74791" name="Freeform 65"/>
              <p:cNvSpPr>
                <a:spLocks/>
              </p:cNvSpPr>
              <p:nvPr/>
            </p:nvSpPr>
            <p:spPr bwMode="auto">
              <a:xfrm>
                <a:off x="4350" y="7508"/>
                <a:ext cx="507" cy="406"/>
              </a:xfrm>
              <a:custGeom>
                <a:avLst/>
                <a:gdLst>
                  <a:gd name="T0" fmla="*/ 0 w 507"/>
                  <a:gd name="T1" fmla="*/ 406 h 406"/>
                  <a:gd name="T2" fmla="*/ 507 w 507"/>
                  <a:gd name="T3" fmla="*/ 0 h 406"/>
                  <a:gd name="T4" fmla="*/ 0 60000 65536"/>
                  <a:gd name="T5" fmla="*/ 0 60000 65536"/>
                  <a:gd name="T6" fmla="*/ 0 w 507"/>
                  <a:gd name="T7" fmla="*/ 0 h 406"/>
                  <a:gd name="T8" fmla="*/ 507 w 507"/>
                  <a:gd name="T9" fmla="*/ 406 h 406"/>
                </a:gdLst>
                <a:ahLst/>
                <a:cxnLst>
                  <a:cxn ang="T4">
                    <a:pos x="T0" y="T1"/>
                  </a:cxn>
                  <a:cxn ang="T5">
                    <a:pos x="T2" y="T3"/>
                  </a:cxn>
                </a:cxnLst>
                <a:rect l="T6" t="T7" r="T8" b="T9"/>
                <a:pathLst>
                  <a:path w="507" h="406">
                    <a:moveTo>
                      <a:pt x="0" y="406"/>
                    </a:moveTo>
                    <a:lnTo>
                      <a:pt x="50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 tIns="108000" rIns="3600" bIns="3600"/>
              <a:lstStyle/>
              <a:p>
                <a:endParaRPr lang="zh-CN" altLang="en-US"/>
              </a:p>
            </p:txBody>
          </p:sp>
          <p:sp>
            <p:nvSpPr>
              <p:cNvPr id="74792" name="Freeform 66"/>
              <p:cNvSpPr>
                <a:spLocks/>
              </p:cNvSpPr>
              <p:nvPr/>
            </p:nvSpPr>
            <p:spPr bwMode="auto">
              <a:xfrm rot="8100000">
                <a:off x="4290" y="7890"/>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grpSp>
        <p:grpSp>
          <p:nvGrpSpPr>
            <p:cNvPr id="74782" name="Group 67"/>
            <p:cNvGrpSpPr>
              <a:grpSpLocks/>
            </p:cNvGrpSpPr>
            <p:nvPr/>
          </p:nvGrpSpPr>
          <p:grpSpPr bwMode="auto">
            <a:xfrm>
              <a:off x="5561" y="7498"/>
              <a:ext cx="1999" cy="467"/>
              <a:chOff x="5561" y="7498"/>
              <a:chExt cx="1999" cy="467"/>
            </a:xfrm>
          </p:grpSpPr>
          <p:sp>
            <p:nvSpPr>
              <p:cNvPr id="74789" name="Freeform 68"/>
              <p:cNvSpPr>
                <a:spLocks/>
              </p:cNvSpPr>
              <p:nvPr/>
            </p:nvSpPr>
            <p:spPr bwMode="auto">
              <a:xfrm>
                <a:off x="5580" y="7524"/>
                <a:ext cx="1980" cy="441"/>
              </a:xfrm>
              <a:custGeom>
                <a:avLst/>
                <a:gdLst>
                  <a:gd name="T0" fmla="*/ 0 w 1980"/>
                  <a:gd name="T1" fmla="*/ 0 h 441"/>
                  <a:gd name="T2" fmla="*/ 1980 w 1980"/>
                  <a:gd name="T3" fmla="*/ 441 h 441"/>
                  <a:gd name="T4" fmla="*/ 0 60000 65536"/>
                  <a:gd name="T5" fmla="*/ 0 60000 65536"/>
                  <a:gd name="T6" fmla="*/ 0 w 1980"/>
                  <a:gd name="T7" fmla="*/ 0 h 441"/>
                  <a:gd name="T8" fmla="*/ 1980 w 1980"/>
                  <a:gd name="T9" fmla="*/ 441 h 441"/>
                </a:gdLst>
                <a:ahLst/>
                <a:cxnLst>
                  <a:cxn ang="T4">
                    <a:pos x="T0" y="T1"/>
                  </a:cxn>
                  <a:cxn ang="T5">
                    <a:pos x="T2" y="T3"/>
                  </a:cxn>
                </a:cxnLst>
                <a:rect l="T6" t="T7" r="T8" b="T9"/>
                <a:pathLst>
                  <a:path w="1980" h="441">
                    <a:moveTo>
                      <a:pt x="0" y="0"/>
                    </a:moveTo>
                    <a:lnTo>
                      <a:pt x="1980" y="44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 tIns="108000" rIns="3600" bIns="3600"/>
              <a:lstStyle/>
              <a:p>
                <a:endParaRPr lang="zh-CN" altLang="en-US"/>
              </a:p>
            </p:txBody>
          </p:sp>
          <p:sp>
            <p:nvSpPr>
              <p:cNvPr id="74790" name="Freeform 69"/>
              <p:cNvSpPr>
                <a:spLocks/>
              </p:cNvSpPr>
              <p:nvPr/>
            </p:nvSpPr>
            <p:spPr bwMode="auto">
              <a:xfrm rot="-9600000">
                <a:off x="5561" y="7498"/>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grpSp>
        <p:grpSp>
          <p:nvGrpSpPr>
            <p:cNvPr id="74783" name="Group 70"/>
            <p:cNvGrpSpPr>
              <a:grpSpLocks/>
            </p:cNvGrpSpPr>
            <p:nvPr/>
          </p:nvGrpSpPr>
          <p:grpSpPr bwMode="auto">
            <a:xfrm>
              <a:off x="7560" y="7509"/>
              <a:ext cx="1470" cy="456"/>
              <a:chOff x="7560" y="7509"/>
              <a:chExt cx="1470" cy="456"/>
            </a:xfrm>
          </p:grpSpPr>
          <p:sp>
            <p:nvSpPr>
              <p:cNvPr id="74787" name="Freeform 71"/>
              <p:cNvSpPr>
                <a:spLocks/>
              </p:cNvSpPr>
              <p:nvPr/>
            </p:nvSpPr>
            <p:spPr bwMode="auto">
              <a:xfrm>
                <a:off x="7560" y="7524"/>
                <a:ext cx="1470" cy="441"/>
              </a:xfrm>
              <a:custGeom>
                <a:avLst/>
                <a:gdLst>
                  <a:gd name="T0" fmla="*/ 0 w 1470"/>
                  <a:gd name="T1" fmla="*/ 0 h 441"/>
                  <a:gd name="T2" fmla="*/ 1470 w 1470"/>
                  <a:gd name="T3" fmla="*/ 441 h 441"/>
                  <a:gd name="T4" fmla="*/ 0 60000 65536"/>
                  <a:gd name="T5" fmla="*/ 0 60000 65536"/>
                  <a:gd name="T6" fmla="*/ 0 w 1470"/>
                  <a:gd name="T7" fmla="*/ 0 h 441"/>
                  <a:gd name="T8" fmla="*/ 1470 w 1470"/>
                  <a:gd name="T9" fmla="*/ 441 h 441"/>
                </a:gdLst>
                <a:ahLst/>
                <a:cxnLst>
                  <a:cxn ang="T4">
                    <a:pos x="T0" y="T1"/>
                  </a:cxn>
                  <a:cxn ang="T5">
                    <a:pos x="T2" y="T3"/>
                  </a:cxn>
                </a:cxnLst>
                <a:rect l="T6" t="T7" r="T8" b="T9"/>
                <a:pathLst>
                  <a:path w="1470" h="441">
                    <a:moveTo>
                      <a:pt x="0" y="0"/>
                    </a:moveTo>
                    <a:lnTo>
                      <a:pt x="1470" y="44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 tIns="108000" rIns="3600" bIns="3600"/>
              <a:lstStyle/>
              <a:p>
                <a:endParaRPr lang="zh-CN" altLang="en-US"/>
              </a:p>
            </p:txBody>
          </p:sp>
          <p:sp>
            <p:nvSpPr>
              <p:cNvPr id="74788" name="Freeform 72"/>
              <p:cNvSpPr>
                <a:spLocks/>
              </p:cNvSpPr>
              <p:nvPr/>
            </p:nvSpPr>
            <p:spPr bwMode="auto">
              <a:xfrm rot="-9600000">
                <a:off x="7560" y="750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grpSp>
        <p:grpSp>
          <p:nvGrpSpPr>
            <p:cNvPr id="74784" name="Group 73"/>
            <p:cNvGrpSpPr>
              <a:grpSpLocks/>
            </p:cNvGrpSpPr>
            <p:nvPr/>
          </p:nvGrpSpPr>
          <p:grpSpPr bwMode="auto">
            <a:xfrm>
              <a:off x="4950" y="7524"/>
              <a:ext cx="1890" cy="542"/>
              <a:chOff x="4950" y="7524"/>
              <a:chExt cx="1890" cy="542"/>
            </a:xfrm>
          </p:grpSpPr>
          <p:sp>
            <p:nvSpPr>
              <p:cNvPr id="74785" name="Freeform 74"/>
              <p:cNvSpPr>
                <a:spLocks/>
              </p:cNvSpPr>
              <p:nvPr/>
            </p:nvSpPr>
            <p:spPr bwMode="auto">
              <a:xfrm>
                <a:off x="4950" y="7524"/>
                <a:ext cx="1890" cy="501"/>
              </a:xfrm>
              <a:custGeom>
                <a:avLst/>
                <a:gdLst>
                  <a:gd name="T0" fmla="*/ 0 w 1890"/>
                  <a:gd name="T1" fmla="*/ 501 h 501"/>
                  <a:gd name="T2" fmla="*/ 1890 w 1890"/>
                  <a:gd name="T3" fmla="*/ 0 h 501"/>
                  <a:gd name="T4" fmla="*/ 0 60000 65536"/>
                  <a:gd name="T5" fmla="*/ 0 60000 65536"/>
                  <a:gd name="T6" fmla="*/ 0 w 1890"/>
                  <a:gd name="T7" fmla="*/ 0 h 501"/>
                  <a:gd name="T8" fmla="*/ 1890 w 1890"/>
                  <a:gd name="T9" fmla="*/ 501 h 501"/>
                </a:gdLst>
                <a:ahLst/>
                <a:cxnLst>
                  <a:cxn ang="T4">
                    <a:pos x="T0" y="T1"/>
                  </a:cxn>
                  <a:cxn ang="T5">
                    <a:pos x="T2" y="T3"/>
                  </a:cxn>
                </a:cxnLst>
                <a:rect l="T6" t="T7" r="T8" b="T9"/>
                <a:pathLst>
                  <a:path w="1890" h="501">
                    <a:moveTo>
                      <a:pt x="0" y="501"/>
                    </a:move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 tIns="108000" rIns="3600" bIns="3600"/>
              <a:lstStyle/>
              <a:p>
                <a:endParaRPr lang="zh-CN" altLang="en-US"/>
              </a:p>
            </p:txBody>
          </p:sp>
          <p:sp>
            <p:nvSpPr>
              <p:cNvPr id="74786" name="Freeform 75"/>
              <p:cNvSpPr>
                <a:spLocks/>
              </p:cNvSpPr>
              <p:nvPr/>
            </p:nvSpPr>
            <p:spPr bwMode="auto">
              <a:xfrm rot="9000000">
                <a:off x="4961" y="7975"/>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lIns="3600" tIns="108000" rIns="3600" bIns="3600"/>
              <a:lstStyle/>
              <a:p>
                <a:endParaRPr lang="zh-CN" altLang="en-US"/>
              </a:p>
            </p:txBody>
          </p:sp>
        </p:grpSp>
      </p:grpSp>
      <p:sp>
        <p:nvSpPr>
          <p:cNvPr id="74756" name="Text Box 76"/>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56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bwMode="auto">
          <a:xfrm>
            <a:off x="0" y="0"/>
            <a:ext cx="8229600" cy="576263"/>
          </a:xfrm>
          <a:prstGeom prst="rect">
            <a:avLst/>
          </a:prstGeom>
          <a:solidFill>
            <a:srgbClr val="FFFFFF"/>
          </a:solidFill>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sz="2800" dirty="0">
                <a:highlight>
                  <a:srgbClr val="00FF00"/>
                </a:highlight>
                <a:latin typeface="Georgia" pitchFamily="18" charset="0"/>
              </a:rPr>
              <a:t>需求分析的困难 </a:t>
            </a:r>
          </a:p>
        </p:txBody>
      </p:sp>
      <p:sp>
        <p:nvSpPr>
          <p:cNvPr id="11267" name="Rectangle 7"/>
          <p:cNvSpPr>
            <a:spLocks noChangeArrowheads="1"/>
          </p:cNvSpPr>
          <p:nvPr/>
        </p:nvSpPr>
        <p:spPr bwMode="auto">
          <a:xfrm>
            <a:off x="34925" y="549275"/>
            <a:ext cx="8785225" cy="620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buSzPct val="130000"/>
              <a:buFontTx/>
              <a:buChar char="•"/>
            </a:pPr>
            <a:r>
              <a:rPr lang="en-US" altLang="zh-CN" sz="1900" b="1" dirty="0">
                <a:solidFill>
                  <a:srgbClr val="C00000"/>
                </a:solidFill>
                <a:latin typeface="Georgia" pitchFamily="18" charset="0"/>
              </a:rPr>
              <a:t>1</a:t>
            </a:r>
            <a:r>
              <a:rPr lang="zh-CN" altLang="en-US" sz="1900" b="1" dirty="0">
                <a:solidFill>
                  <a:srgbClr val="C00000"/>
                </a:solidFill>
                <a:latin typeface="Georgia" pitchFamily="18" charset="0"/>
              </a:rPr>
              <a:t>、</a:t>
            </a:r>
            <a:r>
              <a:rPr lang="zh-CN" altLang="en-US" sz="1900" b="1" dirty="0">
                <a:solidFill>
                  <a:srgbClr val="00B0F0"/>
                </a:solidFill>
                <a:latin typeface="Georgia" pitchFamily="18" charset="0"/>
              </a:rPr>
              <a:t>客户说不清楚需求</a:t>
            </a:r>
            <a:r>
              <a:rPr lang="zh-CN" altLang="en-US" sz="1900" b="1" dirty="0">
                <a:solidFill>
                  <a:srgbClr val="C00000"/>
                </a:solidFill>
                <a:latin typeface="Georgia" pitchFamily="18" charset="0"/>
              </a:rPr>
              <a:t>；</a:t>
            </a:r>
          </a:p>
          <a:p>
            <a:pPr lvl="1" algn="just">
              <a:lnSpc>
                <a:spcPct val="105000"/>
              </a:lnSpc>
              <a:buSzPct val="60000"/>
              <a:buFont typeface="Wingdings" pitchFamily="2" charset="2"/>
              <a:buChar char="ü"/>
            </a:pPr>
            <a:r>
              <a:rPr lang="zh-CN" altLang="en-US" sz="1800" b="1" dirty="0">
                <a:latin typeface="Georgia" pitchFamily="18" charset="0"/>
              </a:rPr>
              <a:t>有些客户对需求只有朦胧的感觉，当然说不清楚具体的需求。</a:t>
            </a:r>
          </a:p>
          <a:p>
            <a:pPr lvl="1" algn="just">
              <a:lnSpc>
                <a:spcPct val="105000"/>
              </a:lnSpc>
              <a:buSzPct val="60000"/>
              <a:buFont typeface="Wingdings" pitchFamily="2" charset="2"/>
              <a:buChar char="ü"/>
            </a:pPr>
            <a:r>
              <a:rPr lang="zh-CN" altLang="en-US" sz="1800" b="1" dirty="0">
                <a:latin typeface="Georgia" pitchFamily="18" charset="0"/>
              </a:rPr>
              <a:t>有些客户心里非常清楚想要什么，但却说不明白。</a:t>
            </a:r>
          </a:p>
          <a:p>
            <a:pPr lvl="1" algn="just">
              <a:lnSpc>
                <a:spcPct val="105000"/>
              </a:lnSpc>
              <a:buSzPct val="60000"/>
              <a:buFont typeface="Wingdings" pitchFamily="2" charset="2"/>
              <a:buChar char="ü"/>
            </a:pPr>
            <a:r>
              <a:rPr lang="zh-CN" altLang="en-US" sz="1800" b="1" dirty="0">
                <a:latin typeface="Georgia" pitchFamily="18" charset="0"/>
              </a:rPr>
              <a:t>如果客户本身就懂软件开发，能把需求说得清清楚楚，这样的需求分析将会非常轻松、愉快。如果客户全不懂软件，但信任软件开发方，这事也好办。分析人员可以引导客户，先阐述常规的需求，再由客户否定不需要的，最终确定客户真正的需求。最怕的就是“不懂装懂”或者“半懂充内行”的客户，他们会提出不切实际的需求。</a:t>
            </a:r>
          </a:p>
          <a:p>
            <a:pPr algn="just">
              <a:lnSpc>
                <a:spcPct val="105000"/>
              </a:lnSpc>
              <a:buSzPct val="130000"/>
              <a:buFontTx/>
              <a:buChar char="•"/>
            </a:pPr>
            <a:r>
              <a:rPr lang="en-US" altLang="zh-CN" sz="1900" b="1" dirty="0">
                <a:solidFill>
                  <a:srgbClr val="C00000"/>
                </a:solidFill>
                <a:latin typeface="Georgia" pitchFamily="18" charset="0"/>
              </a:rPr>
              <a:t>2</a:t>
            </a:r>
            <a:r>
              <a:rPr lang="zh-CN" altLang="en-US" sz="1900" b="1" dirty="0">
                <a:solidFill>
                  <a:srgbClr val="C00000"/>
                </a:solidFill>
                <a:latin typeface="Georgia" pitchFamily="18" charset="0"/>
              </a:rPr>
              <a:t>、</a:t>
            </a:r>
            <a:r>
              <a:rPr lang="zh-CN" altLang="en-US" sz="1900" b="1" dirty="0">
                <a:solidFill>
                  <a:srgbClr val="00B0F0"/>
                </a:solidFill>
                <a:latin typeface="Georgia" pitchFamily="18" charset="0"/>
              </a:rPr>
              <a:t>需求自身经常变动</a:t>
            </a:r>
            <a:r>
              <a:rPr lang="zh-CN" altLang="en-US" sz="1900" b="1" dirty="0">
                <a:solidFill>
                  <a:srgbClr val="C00000"/>
                </a:solidFill>
                <a:latin typeface="Georgia" pitchFamily="18" charset="0"/>
              </a:rPr>
              <a:t>；</a:t>
            </a:r>
          </a:p>
          <a:p>
            <a:pPr lvl="1" algn="just">
              <a:lnSpc>
                <a:spcPct val="105000"/>
              </a:lnSpc>
              <a:buSzPct val="60000"/>
              <a:buFont typeface="Wingdings" pitchFamily="2" charset="2"/>
              <a:buChar char="ü"/>
            </a:pPr>
            <a:r>
              <a:rPr lang="zh-CN" altLang="en-US" sz="1800" b="1" dirty="0">
                <a:latin typeface="Georgia" pitchFamily="18" charset="0"/>
              </a:rPr>
              <a:t>需求肯定会变动</a:t>
            </a:r>
          </a:p>
          <a:p>
            <a:pPr lvl="1" algn="just">
              <a:lnSpc>
                <a:spcPct val="105000"/>
              </a:lnSpc>
              <a:buSzPct val="60000"/>
              <a:buFont typeface="Wingdings" pitchFamily="2" charset="2"/>
              <a:buChar char="ü"/>
            </a:pPr>
            <a:r>
              <a:rPr lang="zh-CN" altLang="en-US" sz="1800" b="1" dirty="0">
                <a:latin typeface="Georgia" pitchFamily="18" charset="0"/>
              </a:rPr>
              <a:t>（</a:t>
            </a:r>
            <a:r>
              <a:rPr lang="en-US" altLang="zh-CN" sz="1800" b="1" dirty="0">
                <a:latin typeface="Georgia" pitchFamily="18" charset="0"/>
              </a:rPr>
              <a:t>1</a:t>
            </a:r>
            <a:r>
              <a:rPr lang="zh-CN" altLang="en-US" sz="1800" b="1" dirty="0">
                <a:latin typeface="Georgia" pitchFamily="18" charset="0"/>
              </a:rPr>
              <a:t>）尽可能地分析清楚哪些是稳定的需求，哪些是易变的需求。以便在进行系统设计时，将软件的核心建筑在稳定的需求上，否则将会吃尽苦头。</a:t>
            </a:r>
          </a:p>
          <a:p>
            <a:pPr lvl="1" algn="just">
              <a:lnSpc>
                <a:spcPct val="105000"/>
              </a:lnSpc>
              <a:buSzPct val="60000"/>
              <a:buFont typeface="Wingdings" pitchFamily="2" charset="2"/>
              <a:buChar char="ü"/>
            </a:pPr>
            <a:r>
              <a:rPr lang="zh-CN" altLang="en-US" sz="1800" b="1" dirty="0">
                <a:latin typeface="Georgia" pitchFamily="18" charset="0"/>
              </a:rPr>
              <a:t>（</a:t>
            </a:r>
            <a:r>
              <a:rPr lang="en-US" altLang="zh-CN" sz="1800" b="1" dirty="0">
                <a:latin typeface="Georgia" pitchFamily="18" charset="0"/>
              </a:rPr>
              <a:t>2</a:t>
            </a:r>
            <a:r>
              <a:rPr lang="zh-CN" altLang="en-US" sz="1800" b="1" dirty="0">
                <a:latin typeface="Georgia" pitchFamily="18" charset="0"/>
              </a:rPr>
              <a:t>）在合同中一定要说清楚“做什么”和“不做什么”。如果合同含含糊糊，日后扯皮的事情就多。</a:t>
            </a:r>
          </a:p>
          <a:p>
            <a:pPr algn="just">
              <a:lnSpc>
                <a:spcPct val="105000"/>
              </a:lnSpc>
              <a:buSzPct val="130000"/>
              <a:buFontTx/>
              <a:buChar char="•"/>
            </a:pPr>
            <a:r>
              <a:rPr lang="en-US" altLang="zh-CN" sz="1900" b="1" dirty="0">
                <a:solidFill>
                  <a:srgbClr val="C00000"/>
                </a:solidFill>
                <a:latin typeface="Georgia" pitchFamily="18" charset="0"/>
              </a:rPr>
              <a:t>3</a:t>
            </a:r>
            <a:r>
              <a:rPr lang="zh-CN" altLang="en-US" sz="1900" b="1" dirty="0">
                <a:solidFill>
                  <a:srgbClr val="C00000"/>
                </a:solidFill>
                <a:latin typeface="Georgia" pitchFamily="18" charset="0"/>
              </a:rPr>
              <a:t>、</a:t>
            </a:r>
            <a:r>
              <a:rPr lang="zh-CN" altLang="en-US" sz="1900" b="1" dirty="0">
                <a:solidFill>
                  <a:srgbClr val="00B0F0"/>
                </a:solidFill>
                <a:latin typeface="Georgia" pitchFamily="18" charset="0"/>
              </a:rPr>
              <a:t>分析人员或客户理解有误</a:t>
            </a:r>
            <a:r>
              <a:rPr lang="zh-CN" altLang="en-US" sz="1900" b="1" dirty="0">
                <a:solidFill>
                  <a:srgbClr val="C00000"/>
                </a:solidFill>
                <a:latin typeface="Georgia" pitchFamily="18" charset="0"/>
              </a:rPr>
              <a:t>。 </a:t>
            </a:r>
          </a:p>
          <a:p>
            <a:pPr lvl="1" algn="just">
              <a:lnSpc>
                <a:spcPct val="105000"/>
              </a:lnSpc>
              <a:buSzPct val="60000"/>
              <a:buFont typeface="Wingdings" pitchFamily="2" charset="2"/>
              <a:buChar char="ü"/>
            </a:pPr>
            <a:r>
              <a:rPr lang="zh-CN" altLang="en-US" sz="1800" b="1" dirty="0">
                <a:latin typeface="Georgia" pitchFamily="18" charset="0"/>
              </a:rPr>
              <a:t>客户表达的需求，不同的分析人员可能有不同的理解。</a:t>
            </a:r>
          </a:p>
          <a:p>
            <a:pPr lvl="1" algn="just">
              <a:lnSpc>
                <a:spcPct val="105000"/>
              </a:lnSpc>
              <a:buSzPct val="60000"/>
              <a:buFont typeface="Wingdings" pitchFamily="2" charset="2"/>
              <a:buChar char="ü"/>
            </a:pPr>
            <a:r>
              <a:rPr lang="zh-CN" altLang="en-US" sz="1800" b="1" dirty="0">
                <a:latin typeface="Georgia" pitchFamily="18" charset="0"/>
              </a:rPr>
              <a:t>写好需求说明书后，要请客户方的各个代表验证。如果问题很复杂，双方都不太明白，就有必要请开发人员快速构造软件的原型，双方再次论证需求说明书是否正确。 </a:t>
            </a:r>
          </a:p>
          <a:p>
            <a:pPr lvl="1" algn="just">
              <a:lnSpc>
                <a:spcPct val="105000"/>
              </a:lnSpc>
              <a:buSzPct val="60000"/>
              <a:buFont typeface="Wingdings" pitchFamily="2" charset="2"/>
              <a:buChar char="ü"/>
            </a:pPr>
            <a:r>
              <a:rPr lang="zh-CN" altLang="en-US" sz="1800" b="1" dirty="0">
                <a:latin typeface="Georgia" pitchFamily="18" charset="0"/>
              </a:rPr>
              <a:t>由于客户大多不懂软件，他们可能觉得软件是万能的，会提出一些无法实现的需求。</a:t>
            </a:r>
          </a:p>
        </p:txBody>
      </p:sp>
    </p:spTree>
    <p:custDataLst>
      <p:tags r:id="rId1"/>
    </p:custData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subTitle" idx="4294967295"/>
          </p:nvPr>
        </p:nvSpPr>
        <p:spPr bwMode="auto">
          <a:xfrm>
            <a:off x="304800" y="6858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solidFill>
                  <a:srgbClr val="000099"/>
                </a:solidFill>
                <a:latin typeface="华文中宋" pitchFamily="2" charset="-122"/>
                <a:ea typeface="华文中宋" pitchFamily="2" charset="-122"/>
              </a:rPr>
              <a:t>【建立实体-关系图】</a:t>
            </a:r>
          </a:p>
        </p:txBody>
      </p:sp>
      <p:sp>
        <p:nvSpPr>
          <p:cNvPr id="75779" name="Rectangle 3"/>
          <p:cNvSpPr>
            <a:spLocks noChangeArrowheads="1"/>
          </p:cNvSpPr>
          <p:nvPr/>
        </p:nvSpPr>
        <p:spPr bwMode="auto">
          <a:xfrm>
            <a:off x="533400" y="1447800"/>
            <a:ext cx="8229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0000"/>
              </a:lnSpc>
              <a:spcBef>
                <a:spcPct val="20000"/>
              </a:spcBef>
            </a:pPr>
            <a:r>
              <a:rPr lang="zh-CN" altLang="en-US">
                <a:latin typeface="华文中宋" pitchFamily="2" charset="-122"/>
                <a:ea typeface="华文中宋" pitchFamily="2" charset="-122"/>
              </a:rPr>
              <a:t>          图书馆系统有“</a:t>
            </a:r>
            <a:r>
              <a:rPr lang="zh-CN" altLang="en-US">
                <a:solidFill>
                  <a:srgbClr val="FF0000"/>
                </a:solidFill>
                <a:latin typeface="华文中宋" pitchFamily="2" charset="-122"/>
                <a:ea typeface="华文中宋" pitchFamily="2" charset="-122"/>
              </a:rPr>
              <a:t>图书</a:t>
            </a:r>
            <a:r>
              <a:rPr lang="zh-CN" altLang="en-US">
                <a:latin typeface="华文中宋" pitchFamily="2" charset="-122"/>
                <a:ea typeface="华文中宋" pitchFamily="2" charset="-122"/>
              </a:rPr>
              <a:t>”和 “</a:t>
            </a:r>
            <a:r>
              <a:rPr lang="zh-CN" altLang="en-US">
                <a:solidFill>
                  <a:srgbClr val="FF0000"/>
                </a:solidFill>
                <a:latin typeface="华文中宋" pitchFamily="2" charset="-122"/>
                <a:ea typeface="华文中宋" pitchFamily="2" charset="-122"/>
              </a:rPr>
              <a:t>借书者</a:t>
            </a:r>
            <a:r>
              <a:rPr lang="zh-CN" altLang="en-US">
                <a:latin typeface="华文中宋" pitchFamily="2" charset="-122"/>
                <a:ea typeface="华文中宋" pitchFamily="2" charset="-122"/>
              </a:rPr>
              <a:t>”两个实体。</a:t>
            </a:r>
          </a:p>
          <a:p>
            <a:pPr marL="342900" indent="-342900" algn="just">
              <a:lnSpc>
                <a:spcPct val="120000"/>
              </a:lnSpc>
              <a:spcBef>
                <a:spcPct val="20000"/>
              </a:spcBef>
            </a:pPr>
            <a:r>
              <a:rPr lang="zh-CN" altLang="en-US">
                <a:latin typeface="华文中宋" pitchFamily="2" charset="-122"/>
                <a:ea typeface="华文中宋" pitchFamily="2" charset="-122"/>
              </a:rPr>
              <a:t>	      在数据流图的分析中发现“图书”实体，没有真正区别借书和预约的关系。借书者是借一本具体的书，即“</a:t>
            </a:r>
            <a:r>
              <a:rPr lang="zh-CN" altLang="en-US">
                <a:solidFill>
                  <a:srgbClr val="FF0000"/>
                </a:solidFill>
                <a:latin typeface="华文中宋" pitchFamily="2" charset="-122"/>
                <a:ea typeface="华文中宋" pitchFamily="2" charset="-122"/>
              </a:rPr>
              <a:t>书目</a:t>
            </a:r>
            <a:r>
              <a:rPr lang="zh-CN" altLang="en-US">
                <a:latin typeface="华文中宋" pitchFamily="2" charset="-122"/>
                <a:ea typeface="华文中宋" pitchFamily="2" charset="-122"/>
              </a:rPr>
              <a:t>”，而预约图书指的是此类书，而不是指具体的某册书目。因此，要用“</a:t>
            </a:r>
            <a:r>
              <a:rPr lang="zh-CN" altLang="en-US">
                <a:solidFill>
                  <a:srgbClr val="FF0000"/>
                </a:solidFill>
                <a:latin typeface="华文中宋" pitchFamily="2" charset="-122"/>
                <a:ea typeface="华文中宋" pitchFamily="2" charset="-122"/>
              </a:rPr>
              <a:t>标题</a:t>
            </a:r>
            <a:r>
              <a:rPr lang="zh-CN" altLang="en-US">
                <a:latin typeface="华文中宋" pitchFamily="2" charset="-122"/>
                <a:ea typeface="华文中宋" pitchFamily="2" charset="-122"/>
              </a:rPr>
              <a:t>”实体区分二者，即预约的是书的“标题”，而不是“书目”。</a:t>
            </a:r>
          </a:p>
          <a:p>
            <a:pPr marL="342900" indent="-342900" algn="just">
              <a:lnSpc>
                <a:spcPct val="120000"/>
              </a:lnSpc>
              <a:spcBef>
                <a:spcPct val="20000"/>
              </a:spcBef>
            </a:pPr>
            <a:r>
              <a:rPr lang="zh-CN" altLang="en-US">
                <a:latin typeface="华文中宋" pitchFamily="2" charset="-122"/>
                <a:ea typeface="华文中宋" pitchFamily="2" charset="-122"/>
              </a:rPr>
              <a:t>          外部实体除了“借书者”，还有“</a:t>
            </a:r>
            <a:r>
              <a:rPr lang="zh-CN" altLang="en-US">
                <a:solidFill>
                  <a:srgbClr val="FF0000"/>
                </a:solidFill>
                <a:latin typeface="华文中宋" pitchFamily="2" charset="-122"/>
                <a:ea typeface="华文中宋" pitchFamily="2" charset="-122"/>
              </a:rPr>
              <a:t>系统管理员</a:t>
            </a:r>
            <a:r>
              <a:rPr lang="zh-CN" altLang="en-US">
                <a:latin typeface="华文中宋" pitchFamily="2" charset="-122"/>
                <a:ea typeface="华文中宋" pitchFamily="2" charset="-122"/>
              </a:rPr>
              <a:t>”。因此，必须考虑有严格授权进入的权限。 </a:t>
            </a:r>
          </a:p>
        </p:txBody>
      </p:sp>
      <p:sp>
        <p:nvSpPr>
          <p:cNvPr id="75780" name="Text Box 4"/>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57</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subTitle" idx="4294967295"/>
          </p:nvPr>
        </p:nvSpPr>
        <p:spPr bwMode="auto">
          <a:xfrm>
            <a:off x="304800" y="6021388"/>
            <a:ext cx="8382000" cy="503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lnSpc>
                <a:spcPct val="80000"/>
              </a:lnSpc>
              <a:buFontTx/>
              <a:buNone/>
            </a:pPr>
            <a:endParaRPr lang="zh-CN" altLang="en-US" sz="800" b="0">
              <a:latin typeface="华文中宋" pitchFamily="2" charset="-122"/>
              <a:ea typeface="华文中宋" pitchFamily="2" charset="-122"/>
            </a:endParaRPr>
          </a:p>
          <a:p>
            <a:pPr marL="287338" indent="-6350" algn="ctr" eaLnBrk="1" hangingPunct="1">
              <a:lnSpc>
                <a:spcPct val="80000"/>
              </a:lnSpc>
              <a:buFontTx/>
              <a:buNone/>
            </a:pPr>
            <a:endParaRPr lang="zh-CN" altLang="en-US" sz="800" b="0">
              <a:latin typeface="华文中宋" pitchFamily="2" charset="-122"/>
              <a:ea typeface="华文中宋" pitchFamily="2" charset="-122"/>
            </a:endParaRPr>
          </a:p>
          <a:p>
            <a:pPr marL="287338" indent="-6350" algn="ctr" eaLnBrk="1" hangingPunct="1">
              <a:lnSpc>
                <a:spcPct val="80000"/>
              </a:lnSpc>
              <a:buFontTx/>
              <a:buNone/>
            </a:pPr>
            <a:endParaRPr lang="zh-CN" altLang="en-US" sz="800" b="0">
              <a:latin typeface="华文中宋" pitchFamily="2" charset="-122"/>
              <a:ea typeface="华文中宋" pitchFamily="2" charset="-122"/>
            </a:endParaRPr>
          </a:p>
          <a:p>
            <a:pPr marL="287338" indent="-6350" algn="ctr" eaLnBrk="1" hangingPunct="1">
              <a:lnSpc>
                <a:spcPct val="80000"/>
              </a:lnSpc>
              <a:buFontTx/>
              <a:buNone/>
            </a:pPr>
            <a:endParaRPr lang="zh-CN" altLang="en-US" sz="800" b="0">
              <a:latin typeface="华文中宋" pitchFamily="2" charset="-122"/>
              <a:ea typeface="华文中宋" pitchFamily="2" charset="-122"/>
            </a:endParaRPr>
          </a:p>
          <a:p>
            <a:pPr marL="287338" indent="-6350" algn="ctr" eaLnBrk="1" hangingPunct="1">
              <a:lnSpc>
                <a:spcPct val="80000"/>
              </a:lnSpc>
              <a:buFontTx/>
              <a:buNone/>
            </a:pPr>
            <a:endParaRPr lang="zh-CN" altLang="en-US" sz="800" b="0">
              <a:latin typeface="华文中宋" pitchFamily="2" charset="-122"/>
              <a:ea typeface="华文中宋" pitchFamily="2" charset="-122"/>
            </a:endParaRPr>
          </a:p>
          <a:p>
            <a:pPr marL="287338" indent="-6350" algn="ctr" eaLnBrk="1" hangingPunct="1">
              <a:lnSpc>
                <a:spcPct val="80000"/>
              </a:lnSpc>
              <a:buFontTx/>
              <a:buNone/>
            </a:pPr>
            <a:endParaRPr lang="zh-CN" altLang="en-US" sz="800" b="0">
              <a:latin typeface="华文中宋" pitchFamily="2" charset="-122"/>
              <a:ea typeface="华文中宋" pitchFamily="2" charset="-122"/>
            </a:endParaRPr>
          </a:p>
          <a:p>
            <a:pPr marL="287338" indent="-6350" algn="ctr" eaLnBrk="1" hangingPunct="1">
              <a:lnSpc>
                <a:spcPct val="80000"/>
              </a:lnSpc>
              <a:buFontTx/>
              <a:buNone/>
            </a:pPr>
            <a:endParaRPr lang="zh-CN" altLang="en-US" sz="800" b="0">
              <a:latin typeface="华文中宋" pitchFamily="2" charset="-122"/>
              <a:ea typeface="华文中宋" pitchFamily="2" charset="-122"/>
            </a:endParaRPr>
          </a:p>
          <a:p>
            <a:pPr marL="287338" indent="-6350" algn="ctr" eaLnBrk="1" hangingPunct="1">
              <a:lnSpc>
                <a:spcPct val="80000"/>
              </a:lnSpc>
              <a:buFontTx/>
              <a:buNone/>
            </a:pPr>
            <a:endParaRPr lang="zh-CN" altLang="en-US" sz="800" b="0">
              <a:latin typeface="华文中宋" pitchFamily="2" charset="-122"/>
              <a:ea typeface="华文中宋" pitchFamily="2" charset="-122"/>
            </a:endParaRPr>
          </a:p>
          <a:p>
            <a:pPr marL="287338" indent="-6350" algn="ctr" eaLnBrk="1" hangingPunct="1">
              <a:lnSpc>
                <a:spcPct val="80000"/>
              </a:lnSpc>
              <a:buFontTx/>
              <a:buNone/>
            </a:pPr>
            <a:endParaRPr lang="zh-CN" altLang="en-US" sz="800" b="0">
              <a:latin typeface="华文中宋" pitchFamily="2" charset="-122"/>
              <a:ea typeface="华文中宋" pitchFamily="2" charset="-122"/>
            </a:endParaRPr>
          </a:p>
          <a:p>
            <a:pPr marL="287338" indent="-6350" algn="ctr" eaLnBrk="1" hangingPunct="1">
              <a:lnSpc>
                <a:spcPct val="80000"/>
              </a:lnSpc>
              <a:buFontTx/>
              <a:buNone/>
            </a:pPr>
            <a:endParaRPr lang="zh-CN" altLang="en-US" sz="800" b="0">
              <a:latin typeface="华文中宋" pitchFamily="2" charset="-122"/>
              <a:ea typeface="华文中宋" pitchFamily="2" charset="-122"/>
            </a:endParaRPr>
          </a:p>
        </p:txBody>
      </p:sp>
      <p:sp>
        <p:nvSpPr>
          <p:cNvPr id="76804" name="Text Box 101"/>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58</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35" y="116632"/>
            <a:ext cx="8701737" cy="640871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subTitle" idx="4294967295"/>
          </p:nvPr>
        </p:nvSpPr>
        <p:spPr bwMode="auto">
          <a:xfrm>
            <a:off x="228600" y="6096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solidFill>
                  <a:srgbClr val="000099"/>
                </a:solidFill>
                <a:latin typeface="华文中宋" pitchFamily="2" charset="-122"/>
                <a:ea typeface="华文中宋" pitchFamily="2" charset="-122"/>
              </a:rPr>
              <a:t>【建立状态转换图】</a:t>
            </a:r>
          </a:p>
        </p:txBody>
      </p:sp>
      <p:sp>
        <p:nvSpPr>
          <p:cNvPr id="77827" name="Rectangle 3"/>
          <p:cNvSpPr>
            <a:spLocks noChangeArrowheads="1"/>
          </p:cNvSpPr>
          <p:nvPr/>
        </p:nvSpPr>
        <p:spPr bwMode="auto">
          <a:xfrm>
            <a:off x="533400" y="1371600"/>
            <a:ext cx="8229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algn="just">
              <a:spcBef>
                <a:spcPct val="20000"/>
              </a:spcBef>
            </a:pPr>
            <a:r>
              <a:rPr lang="zh-CN" altLang="en-US" sz="2800">
                <a:latin typeface="华文中宋" pitchFamily="2" charset="-122"/>
                <a:ea typeface="华文中宋" pitchFamily="2" charset="-122"/>
              </a:rPr>
              <a:t>	</a:t>
            </a:r>
            <a:r>
              <a:rPr lang="zh-CN" altLang="en-US">
                <a:latin typeface="华文中宋" pitchFamily="2" charset="-122"/>
                <a:ea typeface="华文中宋" pitchFamily="2" charset="-122"/>
              </a:rPr>
              <a:t>图书可借条件：图书馆库存的该图书的可借册数（</a:t>
            </a:r>
            <a:r>
              <a:rPr lang="en-US" altLang="zh-CN" i="1">
                <a:latin typeface="华文中宋" pitchFamily="2" charset="-122"/>
                <a:ea typeface="华文中宋" pitchFamily="2" charset="-122"/>
              </a:rPr>
              <a:t>n</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大于预约该图书的借书者数目（</a:t>
            </a:r>
            <a:r>
              <a:rPr lang="en-US" altLang="zh-CN" i="1">
                <a:latin typeface="华文中宋" pitchFamily="2" charset="-122"/>
                <a:ea typeface="华文中宋" pitchFamily="2" charset="-122"/>
              </a:rPr>
              <a:t>m</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	</a:t>
            </a:r>
          </a:p>
        </p:txBody>
      </p:sp>
      <p:grpSp>
        <p:nvGrpSpPr>
          <p:cNvPr id="77828" name="Group 4"/>
          <p:cNvGrpSpPr>
            <a:grpSpLocks/>
          </p:cNvGrpSpPr>
          <p:nvPr/>
        </p:nvGrpSpPr>
        <p:grpSpPr bwMode="auto">
          <a:xfrm>
            <a:off x="228600" y="2743200"/>
            <a:ext cx="8382000" cy="2500313"/>
            <a:chOff x="96" y="2640"/>
            <a:chExt cx="5280" cy="1329"/>
          </a:xfrm>
        </p:grpSpPr>
        <p:grpSp>
          <p:nvGrpSpPr>
            <p:cNvPr id="77830" name="Group 5"/>
            <p:cNvGrpSpPr>
              <a:grpSpLocks/>
            </p:cNvGrpSpPr>
            <p:nvPr/>
          </p:nvGrpSpPr>
          <p:grpSpPr bwMode="auto">
            <a:xfrm>
              <a:off x="3024" y="3290"/>
              <a:ext cx="2352" cy="646"/>
              <a:chOff x="7005" y="3250"/>
              <a:chExt cx="3195" cy="1313"/>
            </a:xfrm>
          </p:grpSpPr>
          <p:sp>
            <p:nvSpPr>
              <p:cNvPr id="77850" name="AutoShape 6"/>
              <p:cNvSpPr>
                <a:spLocks noChangeArrowheads="1"/>
              </p:cNvSpPr>
              <p:nvPr/>
            </p:nvSpPr>
            <p:spPr bwMode="auto">
              <a:xfrm>
                <a:off x="9120" y="3484"/>
                <a:ext cx="1080" cy="468"/>
              </a:xfrm>
              <a:prstGeom prst="roundRect">
                <a:avLst>
                  <a:gd name="adj" fmla="val 16667"/>
                </a:avLst>
              </a:prstGeom>
              <a:solidFill>
                <a:srgbClr val="FFFFFF"/>
              </a:solidFill>
              <a:ln w="9525">
                <a:solidFill>
                  <a:srgbClr val="000000"/>
                </a:solidFill>
                <a:round/>
                <a:headEnd/>
                <a:tailEnd/>
              </a:ln>
            </p:spPr>
            <p:txBody>
              <a:bodyPr/>
              <a:lstStyle/>
              <a:p>
                <a:pPr algn="ctr" eaLnBrk="0" hangingPunct="0"/>
                <a:r>
                  <a:rPr lang="zh-CN" altLang="en-US" sz="2000">
                    <a:solidFill>
                      <a:srgbClr val="FF6600"/>
                    </a:solidFill>
                    <a:latin typeface="华文中宋" pitchFamily="2" charset="-122"/>
                    <a:ea typeface="华文中宋" pitchFamily="2" charset="-122"/>
                  </a:rPr>
                  <a:t>借出</a:t>
                </a:r>
              </a:p>
            </p:txBody>
          </p:sp>
          <p:sp>
            <p:nvSpPr>
              <p:cNvPr id="77851" name="AutoShape 7"/>
              <p:cNvSpPr>
                <a:spLocks noChangeArrowheads="1"/>
              </p:cNvSpPr>
              <p:nvPr/>
            </p:nvSpPr>
            <p:spPr bwMode="auto">
              <a:xfrm>
                <a:off x="7005" y="3484"/>
                <a:ext cx="1080" cy="468"/>
              </a:xfrm>
              <a:prstGeom prst="roundRect">
                <a:avLst>
                  <a:gd name="adj" fmla="val 16667"/>
                </a:avLst>
              </a:prstGeom>
              <a:solidFill>
                <a:srgbClr val="FFFFFF"/>
              </a:solidFill>
              <a:ln w="9525">
                <a:solidFill>
                  <a:srgbClr val="000000"/>
                </a:solidFill>
                <a:round/>
                <a:headEnd/>
                <a:tailEnd/>
              </a:ln>
            </p:spPr>
            <p:txBody>
              <a:bodyPr/>
              <a:lstStyle/>
              <a:p>
                <a:pPr algn="ctr" eaLnBrk="0" hangingPunct="0"/>
                <a:r>
                  <a:rPr lang="zh-CN" altLang="en-US" sz="2000">
                    <a:solidFill>
                      <a:srgbClr val="FF6600"/>
                    </a:solidFill>
                    <a:latin typeface="华文中宋" pitchFamily="2" charset="-122"/>
                    <a:ea typeface="华文中宋" pitchFamily="2" charset="-122"/>
                  </a:rPr>
                  <a:t>在架</a:t>
                </a:r>
              </a:p>
            </p:txBody>
          </p:sp>
          <p:sp>
            <p:nvSpPr>
              <p:cNvPr id="77852" name="Text Box 8"/>
              <p:cNvSpPr txBox="1">
                <a:spLocks noChangeArrowheads="1"/>
              </p:cNvSpPr>
              <p:nvPr/>
            </p:nvSpPr>
            <p:spPr bwMode="auto">
              <a:xfrm>
                <a:off x="8355" y="3250"/>
                <a:ext cx="52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借</a:t>
                </a:r>
              </a:p>
            </p:txBody>
          </p:sp>
          <p:sp>
            <p:nvSpPr>
              <p:cNvPr id="77853" name="Text Box 9"/>
              <p:cNvSpPr txBox="1">
                <a:spLocks noChangeArrowheads="1"/>
              </p:cNvSpPr>
              <p:nvPr/>
            </p:nvSpPr>
            <p:spPr bwMode="auto">
              <a:xfrm>
                <a:off x="8355" y="3730"/>
                <a:ext cx="52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还</a:t>
                </a:r>
              </a:p>
            </p:txBody>
          </p:sp>
          <p:sp>
            <p:nvSpPr>
              <p:cNvPr id="77854" name="Text Box 10"/>
              <p:cNvSpPr txBox="1">
                <a:spLocks noChangeArrowheads="1"/>
              </p:cNvSpPr>
              <p:nvPr/>
            </p:nvSpPr>
            <p:spPr bwMode="auto">
              <a:xfrm>
                <a:off x="7455" y="4128"/>
                <a:ext cx="243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solidFill>
                      <a:srgbClr val="0000FF"/>
                    </a:solidFill>
                    <a:latin typeface="华文中宋" pitchFamily="2" charset="-122"/>
                    <a:ea typeface="华文中宋" pitchFamily="2" charset="-122"/>
                  </a:rPr>
                  <a:t>书目实体状态图</a:t>
                </a:r>
              </a:p>
            </p:txBody>
          </p:sp>
          <p:grpSp>
            <p:nvGrpSpPr>
              <p:cNvPr id="77855" name="Group 11"/>
              <p:cNvGrpSpPr>
                <a:grpSpLocks/>
              </p:cNvGrpSpPr>
              <p:nvPr/>
            </p:nvGrpSpPr>
            <p:grpSpPr bwMode="auto">
              <a:xfrm rot="10800000">
                <a:off x="8070" y="3750"/>
                <a:ext cx="1020" cy="91"/>
                <a:chOff x="5160" y="7509"/>
                <a:chExt cx="1020" cy="91"/>
              </a:xfrm>
            </p:grpSpPr>
            <p:sp>
              <p:nvSpPr>
                <p:cNvPr id="77859" name="Freeform 12"/>
                <p:cNvSpPr>
                  <a:spLocks/>
                </p:cNvSpPr>
                <p:nvPr/>
              </p:nvSpPr>
              <p:spPr bwMode="auto">
                <a:xfrm>
                  <a:off x="6015" y="750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77860" name="Line 13"/>
                <p:cNvSpPr>
                  <a:spLocks noChangeShapeType="1"/>
                </p:cNvSpPr>
                <p:nvPr/>
              </p:nvSpPr>
              <p:spPr bwMode="auto">
                <a:xfrm>
                  <a:off x="5160" y="7560"/>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56" name="Group 14"/>
              <p:cNvGrpSpPr>
                <a:grpSpLocks/>
              </p:cNvGrpSpPr>
              <p:nvPr/>
            </p:nvGrpSpPr>
            <p:grpSpPr bwMode="auto">
              <a:xfrm>
                <a:off x="8100" y="3624"/>
                <a:ext cx="1020" cy="91"/>
                <a:chOff x="5160" y="7509"/>
                <a:chExt cx="1020" cy="91"/>
              </a:xfrm>
            </p:grpSpPr>
            <p:sp>
              <p:nvSpPr>
                <p:cNvPr id="77857" name="Freeform 15"/>
                <p:cNvSpPr>
                  <a:spLocks/>
                </p:cNvSpPr>
                <p:nvPr/>
              </p:nvSpPr>
              <p:spPr bwMode="auto">
                <a:xfrm>
                  <a:off x="6015" y="750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77858" name="Line 16"/>
                <p:cNvSpPr>
                  <a:spLocks noChangeShapeType="1"/>
                </p:cNvSpPr>
                <p:nvPr/>
              </p:nvSpPr>
              <p:spPr bwMode="auto">
                <a:xfrm>
                  <a:off x="5160" y="7560"/>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7831" name="Group 17"/>
            <p:cNvGrpSpPr>
              <a:grpSpLocks/>
            </p:cNvGrpSpPr>
            <p:nvPr/>
          </p:nvGrpSpPr>
          <p:grpSpPr bwMode="auto">
            <a:xfrm>
              <a:off x="96" y="2640"/>
              <a:ext cx="3696" cy="1329"/>
              <a:chOff x="1740" y="2043"/>
              <a:chExt cx="4530" cy="2701"/>
            </a:xfrm>
          </p:grpSpPr>
          <p:grpSp>
            <p:nvGrpSpPr>
              <p:cNvPr id="77832" name="Group 18"/>
              <p:cNvGrpSpPr>
                <a:grpSpLocks/>
              </p:cNvGrpSpPr>
              <p:nvPr/>
            </p:nvGrpSpPr>
            <p:grpSpPr bwMode="auto">
              <a:xfrm>
                <a:off x="1740" y="2043"/>
                <a:ext cx="4530" cy="2701"/>
                <a:chOff x="1740" y="2043"/>
                <a:chExt cx="4530" cy="2701"/>
              </a:xfrm>
            </p:grpSpPr>
            <p:sp>
              <p:nvSpPr>
                <p:cNvPr id="77835" name="Oval 19"/>
                <p:cNvSpPr>
                  <a:spLocks noChangeArrowheads="1"/>
                </p:cNvSpPr>
                <p:nvPr/>
              </p:nvSpPr>
              <p:spPr bwMode="auto">
                <a:xfrm>
                  <a:off x="5055" y="2457"/>
                  <a:ext cx="567" cy="567"/>
                </a:xfrm>
                <a:prstGeom prst="ellipse">
                  <a:avLst/>
                </a:prstGeom>
                <a:solidFill>
                  <a:srgbClr val="FFFFFF"/>
                </a:solidFill>
                <a:ln w="9525">
                  <a:solidFill>
                    <a:srgbClr val="000000"/>
                  </a:solidFill>
                  <a:round/>
                  <a:headEnd/>
                  <a:tailEnd/>
                </a:ln>
              </p:spPr>
              <p:txBody>
                <a:bodyPr/>
                <a:lstStyle/>
                <a:p>
                  <a:endParaRPr lang="zh-CN" altLang="en-US">
                    <a:latin typeface="华文中宋" pitchFamily="2" charset="-122"/>
                    <a:ea typeface="华文中宋" pitchFamily="2" charset="-122"/>
                  </a:endParaRPr>
                </a:p>
              </p:txBody>
            </p:sp>
            <p:sp>
              <p:nvSpPr>
                <p:cNvPr id="77836" name="Oval 20"/>
                <p:cNvSpPr>
                  <a:spLocks noChangeArrowheads="1"/>
                </p:cNvSpPr>
                <p:nvPr/>
              </p:nvSpPr>
              <p:spPr bwMode="auto">
                <a:xfrm>
                  <a:off x="1890" y="2976"/>
                  <a:ext cx="567" cy="567"/>
                </a:xfrm>
                <a:prstGeom prst="ellipse">
                  <a:avLst/>
                </a:prstGeom>
                <a:solidFill>
                  <a:srgbClr val="FFFFFF"/>
                </a:solidFill>
                <a:ln w="9525">
                  <a:solidFill>
                    <a:srgbClr val="000000"/>
                  </a:solidFill>
                  <a:round/>
                  <a:headEnd/>
                  <a:tailEnd/>
                </a:ln>
              </p:spPr>
              <p:txBody>
                <a:bodyPr/>
                <a:lstStyle/>
                <a:p>
                  <a:endParaRPr lang="zh-CN" altLang="en-US">
                    <a:latin typeface="华文中宋" pitchFamily="2" charset="-122"/>
                    <a:ea typeface="华文中宋" pitchFamily="2" charset="-122"/>
                  </a:endParaRPr>
                </a:p>
              </p:txBody>
            </p:sp>
            <p:sp>
              <p:nvSpPr>
                <p:cNvPr id="77837" name="AutoShape 21"/>
                <p:cNvSpPr>
                  <a:spLocks noChangeArrowheads="1"/>
                </p:cNvSpPr>
                <p:nvPr/>
              </p:nvSpPr>
              <p:spPr bwMode="auto">
                <a:xfrm>
                  <a:off x="2174" y="2781"/>
                  <a:ext cx="1080" cy="468"/>
                </a:xfrm>
                <a:prstGeom prst="roundRect">
                  <a:avLst>
                    <a:gd name="adj" fmla="val 16667"/>
                  </a:avLst>
                </a:prstGeom>
                <a:solidFill>
                  <a:srgbClr val="FFFFFF"/>
                </a:solidFill>
                <a:ln w="9525">
                  <a:solidFill>
                    <a:srgbClr val="000000"/>
                  </a:solidFill>
                  <a:round/>
                  <a:headEnd/>
                  <a:tailEnd/>
                </a:ln>
              </p:spPr>
              <p:txBody>
                <a:bodyPr/>
                <a:lstStyle/>
                <a:p>
                  <a:pPr algn="ctr" eaLnBrk="0" hangingPunct="0"/>
                  <a:r>
                    <a:rPr lang="zh-CN" altLang="en-US" sz="2000">
                      <a:solidFill>
                        <a:srgbClr val="FF6600"/>
                      </a:solidFill>
                      <a:latin typeface="华文中宋" pitchFamily="2" charset="-122"/>
                      <a:ea typeface="华文中宋" pitchFamily="2" charset="-122"/>
                    </a:rPr>
                    <a:t>可借</a:t>
                  </a:r>
                </a:p>
              </p:txBody>
            </p:sp>
            <p:sp>
              <p:nvSpPr>
                <p:cNvPr id="77838" name="AutoShape 22"/>
                <p:cNvSpPr>
                  <a:spLocks noChangeArrowheads="1"/>
                </p:cNvSpPr>
                <p:nvPr/>
              </p:nvSpPr>
              <p:spPr bwMode="auto">
                <a:xfrm>
                  <a:off x="4275" y="2784"/>
                  <a:ext cx="1080" cy="468"/>
                </a:xfrm>
                <a:prstGeom prst="roundRect">
                  <a:avLst>
                    <a:gd name="adj" fmla="val 16667"/>
                  </a:avLst>
                </a:prstGeom>
                <a:solidFill>
                  <a:srgbClr val="FFFFFF"/>
                </a:solidFill>
                <a:ln w="9525">
                  <a:solidFill>
                    <a:srgbClr val="000000"/>
                  </a:solidFill>
                  <a:round/>
                  <a:headEnd/>
                  <a:tailEnd/>
                </a:ln>
              </p:spPr>
              <p:txBody>
                <a:bodyPr/>
                <a:lstStyle/>
                <a:p>
                  <a:pPr algn="ctr" eaLnBrk="0" hangingPunct="0"/>
                  <a:r>
                    <a:rPr lang="zh-CN" altLang="en-US" sz="2000">
                      <a:solidFill>
                        <a:srgbClr val="FF6600"/>
                      </a:solidFill>
                      <a:latin typeface="华文中宋" pitchFamily="2" charset="-122"/>
                      <a:ea typeface="华文中宋" pitchFamily="2" charset="-122"/>
                    </a:rPr>
                    <a:t>不可借</a:t>
                  </a:r>
                </a:p>
              </p:txBody>
            </p:sp>
            <p:sp>
              <p:nvSpPr>
                <p:cNvPr id="77839" name="Text Box 23"/>
                <p:cNvSpPr txBox="1">
                  <a:spLocks noChangeArrowheads="1"/>
                </p:cNvSpPr>
                <p:nvPr/>
              </p:nvSpPr>
              <p:spPr bwMode="auto">
                <a:xfrm>
                  <a:off x="1965" y="4249"/>
                  <a:ext cx="3528"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solidFill>
                        <a:srgbClr val="0000FF"/>
                      </a:solidFill>
                      <a:latin typeface="华文中宋" pitchFamily="2" charset="-122"/>
                      <a:ea typeface="华文中宋" pitchFamily="2" charset="-122"/>
                    </a:rPr>
                    <a:t>标题实体状态图</a:t>
                  </a:r>
                </a:p>
              </p:txBody>
            </p:sp>
            <p:sp>
              <p:nvSpPr>
                <p:cNvPr id="77840" name="Text Box 24"/>
                <p:cNvSpPr txBox="1">
                  <a:spLocks noChangeArrowheads="1"/>
                </p:cNvSpPr>
                <p:nvPr/>
              </p:nvSpPr>
              <p:spPr bwMode="auto">
                <a:xfrm>
                  <a:off x="4530" y="2043"/>
                  <a:ext cx="174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还书 [</a:t>
                  </a:r>
                  <a:r>
                    <a:rPr lang="en-US" altLang="zh-CN" sz="2000" i="1">
                      <a:latin typeface="华文中宋" pitchFamily="2" charset="-122"/>
                      <a:ea typeface="华文中宋" pitchFamily="2" charset="-122"/>
                    </a:rPr>
                    <a:t>n</a:t>
                  </a:r>
                  <a:r>
                    <a:rPr lang="en-US" altLang="zh-CN" sz="2000">
                      <a:latin typeface="华文中宋" pitchFamily="2" charset="-122"/>
                      <a:ea typeface="华文中宋" pitchFamily="2" charset="-122"/>
                    </a:rPr>
                    <a:t> &lt;= </a:t>
                  </a:r>
                  <a:r>
                    <a:rPr lang="en-US" altLang="zh-CN" sz="2000" i="1">
                      <a:latin typeface="华文中宋" pitchFamily="2" charset="-122"/>
                      <a:ea typeface="华文中宋" pitchFamily="2" charset="-122"/>
                    </a:rPr>
                    <a:t>m</a:t>
                  </a:r>
                  <a:r>
                    <a:rPr lang="en-US" altLang="zh-CN" sz="2000">
                      <a:latin typeface="华文中宋" pitchFamily="2" charset="-122"/>
                      <a:ea typeface="华文中宋" pitchFamily="2" charset="-122"/>
                    </a:rPr>
                    <a:t>+1]</a:t>
                  </a:r>
                </a:p>
              </p:txBody>
            </p:sp>
            <p:sp>
              <p:nvSpPr>
                <p:cNvPr id="77841" name="Text Box 25"/>
                <p:cNvSpPr txBox="1">
                  <a:spLocks noChangeArrowheads="1"/>
                </p:cNvSpPr>
                <p:nvPr/>
              </p:nvSpPr>
              <p:spPr bwMode="auto">
                <a:xfrm>
                  <a:off x="1740" y="3588"/>
                  <a:ext cx="151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2000">
                      <a:latin typeface="华文中宋" pitchFamily="2" charset="-122"/>
                      <a:ea typeface="华文中宋" pitchFamily="2" charset="-122"/>
                    </a:rPr>
                    <a:t>借书 [</a:t>
                  </a:r>
                  <a:r>
                    <a:rPr lang="en-US" altLang="zh-CN" sz="2000">
                      <a:latin typeface="华文中宋" pitchFamily="2" charset="-122"/>
                      <a:ea typeface="华文中宋" pitchFamily="2" charset="-122"/>
                    </a:rPr>
                    <a:t>n &gt; m+1]</a:t>
                  </a:r>
                </a:p>
              </p:txBody>
            </p:sp>
            <p:sp>
              <p:nvSpPr>
                <p:cNvPr id="77842" name="Text Box 26"/>
                <p:cNvSpPr txBox="1">
                  <a:spLocks noChangeArrowheads="1"/>
                </p:cNvSpPr>
                <p:nvPr/>
              </p:nvSpPr>
              <p:spPr bwMode="auto">
                <a:xfrm>
                  <a:off x="3150" y="2481"/>
                  <a:ext cx="130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还书 [</a:t>
                  </a:r>
                  <a:r>
                    <a:rPr lang="en-US" altLang="zh-CN" sz="2000" i="1">
                      <a:latin typeface="华文中宋" pitchFamily="2" charset="-122"/>
                      <a:ea typeface="华文中宋" pitchFamily="2" charset="-122"/>
                    </a:rPr>
                    <a:t>n</a:t>
                  </a:r>
                  <a:r>
                    <a:rPr lang="en-US" altLang="zh-CN" sz="2000">
                      <a:latin typeface="华文中宋" pitchFamily="2" charset="-122"/>
                      <a:ea typeface="华文中宋" pitchFamily="2" charset="-122"/>
                    </a:rPr>
                    <a:t> =</a:t>
                  </a:r>
                  <a:r>
                    <a:rPr lang="en-US" altLang="zh-CN" sz="2000" i="1">
                      <a:latin typeface="华文中宋" pitchFamily="2" charset="-122"/>
                      <a:ea typeface="华文中宋" pitchFamily="2" charset="-122"/>
                    </a:rPr>
                    <a:t> m</a:t>
                  </a:r>
                  <a:r>
                    <a:rPr lang="en-US" altLang="zh-CN" sz="2000">
                      <a:latin typeface="华文中宋" pitchFamily="2" charset="-122"/>
                      <a:ea typeface="华文中宋" pitchFamily="2" charset="-122"/>
                    </a:rPr>
                    <a:t>]</a:t>
                  </a:r>
                </a:p>
              </p:txBody>
            </p:sp>
            <p:sp>
              <p:nvSpPr>
                <p:cNvPr id="77843" name="Text Box 27"/>
                <p:cNvSpPr txBox="1">
                  <a:spLocks noChangeArrowheads="1"/>
                </p:cNvSpPr>
                <p:nvPr/>
              </p:nvSpPr>
              <p:spPr bwMode="auto">
                <a:xfrm>
                  <a:off x="3040" y="3129"/>
                  <a:ext cx="151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latin typeface="华文中宋" pitchFamily="2" charset="-122"/>
                      <a:ea typeface="华文中宋" pitchFamily="2" charset="-122"/>
                    </a:rPr>
                    <a:t>借书 [</a:t>
                  </a:r>
                  <a:r>
                    <a:rPr lang="en-US" altLang="zh-CN" sz="2000" i="1">
                      <a:latin typeface="华文中宋" pitchFamily="2" charset="-122"/>
                      <a:ea typeface="华文中宋" pitchFamily="2" charset="-122"/>
                    </a:rPr>
                    <a:t>m</a:t>
                  </a:r>
                  <a:r>
                    <a:rPr lang="en-US" altLang="zh-CN" sz="2000">
                      <a:latin typeface="华文中宋" pitchFamily="2" charset="-122"/>
                      <a:ea typeface="华文中宋" pitchFamily="2" charset="-122"/>
                    </a:rPr>
                    <a:t> =</a:t>
                  </a:r>
                  <a:r>
                    <a:rPr lang="en-US" altLang="zh-CN" sz="2000" i="1">
                      <a:latin typeface="华文中宋" pitchFamily="2" charset="-122"/>
                      <a:ea typeface="华文中宋" pitchFamily="2" charset="-122"/>
                    </a:rPr>
                    <a:t> n</a:t>
                  </a:r>
                  <a:r>
                    <a:rPr lang="en-US" altLang="zh-CN" sz="2000">
                      <a:latin typeface="华文中宋" pitchFamily="2" charset="-122"/>
                      <a:ea typeface="华文中宋" pitchFamily="2" charset="-122"/>
                    </a:rPr>
                    <a:t>+1]</a:t>
                  </a:r>
                </a:p>
              </p:txBody>
            </p:sp>
            <p:grpSp>
              <p:nvGrpSpPr>
                <p:cNvPr id="77844" name="Group 28"/>
                <p:cNvGrpSpPr>
                  <a:grpSpLocks/>
                </p:cNvGrpSpPr>
                <p:nvPr/>
              </p:nvGrpSpPr>
              <p:grpSpPr bwMode="auto">
                <a:xfrm>
                  <a:off x="3255" y="3045"/>
                  <a:ext cx="1020" cy="91"/>
                  <a:chOff x="5160" y="7509"/>
                  <a:chExt cx="1020" cy="91"/>
                </a:xfrm>
              </p:grpSpPr>
              <p:sp>
                <p:nvSpPr>
                  <p:cNvPr id="77848" name="Freeform 29"/>
                  <p:cNvSpPr>
                    <a:spLocks/>
                  </p:cNvSpPr>
                  <p:nvPr/>
                </p:nvSpPr>
                <p:spPr bwMode="auto">
                  <a:xfrm>
                    <a:off x="6015" y="750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77849" name="Line 30"/>
                  <p:cNvSpPr>
                    <a:spLocks noChangeShapeType="1"/>
                  </p:cNvSpPr>
                  <p:nvPr/>
                </p:nvSpPr>
                <p:spPr bwMode="auto">
                  <a:xfrm>
                    <a:off x="5160" y="7560"/>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45" name="Group 31"/>
                <p:cNvGrpSpPr>
                  <a:grpSpLocks/>
                </p:cNvGrpSpPr>
                <p:nvPr/>
              </p:nvGrpSpPr>
              <p:grpSpPr bwMode="auto">
                <a:xfrm rot="10800000">
                  <a:off x="3255" y="2904"/>
                  <a:ext cx="1020" cy="91"/>
                  <a:chOff x="5160" y="7509"/>
                  <a:chExt cx="1020" cy="91"/>
                </a:xfrm>
              </p:grpSpPr>
              <p:sp>
                <p:nvSpPr>
                  <p:cNvPr id="77846" name="Freeform 32"/>
                  <p:cNvSpPr>
                    <a:spLocks/>
                  </p:cNvSpPr>
                  <p:nvPr/>
                </p:nvSpPr>
                <p:spPr bwMode="auto">
                  <a:xfrm>
                    <a:off x="6015" y="7509"/>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77847" name="Line 33"/>
                  <p:cNvSpPr>
                    <a:spLocks noChangeShapeType="1"/>
                  </p:cNvSpPr>
                  <p:nvPr/>
                </p:nvSpPr>
                <p:spPr bwMode="auto">
                  <a:xfrm>
                    <a:off x="5160" y="7560"/>
                    <a:ext cx="10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7833" name="Freeform 34"/>
              <p:cNvSpPr>
                <a:spLocks/>
              </p:cNvSpPr>
              <p:nvPr/>
            </p:nvSpPr>
            <p:spPr bwMode="auto">
              <a:xfrm rot="-5400000">
                <a:off x="2381" y="3271"/>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77834" name="Freeform 35"/>
              <p:cNvSpPr>
                <a:spLocks/>
              </p:cNvSpPr>
              <p:nvPr/>
            </p:nvSpPr>
            <p:spPr bwMode="auto">
              <a:xfrm rot="5400000">
                <a:off x="4991" y="2683"/>
                <a:ext cx="130" cy="91"/>
              </a:xfrm>
              <a:custGeom>
                <a:avLst/>
                <a:gdLst>
                  <a:gd name="T0" fmla="*/ 10 w 450"/>
                  <a:gd name="T1" fmla="*/ 17 h 285"/>
                  <a:gd name="T2" fmla="*/ 1 w 450"/>
                  <a:gd name="T3" fmla="*/ 0 h 285"/>
                  <a:gd name="T4" fmla="*/ 38 w 450"/>
                  <a:gd name="T5" fmla="*/ 15 h 285"/>
                  <a:gd name="T6" fmla="*/ 0 w 450"/>
                  <a:gd name="T7" fmla="*/ 29 h 285"/>
                  <a:gd name="T8" fmla="*/ 9 w 450"/>
                  <a:gd name="T9" fmla="*/ 15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grpSp>
      </p:grpSp>
      <p:sp>
        <p:nvSpPr>
          <p:cNvPr id="77829" name="Text Box 36"/>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59</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a:p>
            <a:pPr marL="287338" indent="-6350" algn="ctr" eaLnBrk="1" hangingPunct="1">
              <a:buFontTx/>
              <a:buNone/>
            </a:pPr>
            <a:endParaRPr lang="zh-CN" altLang="en-US" b="0">
              <a:latin typeface="华文中宋" pitchFamily="2" charset="-122"/>
              <a:ea typeface="华文中宋" pitchFamily="2" charset="-122"/>
            </a:endParaRPr>
          </a:p>
        </p:txBody>
      </p:sp>
      <p:sp>
        <p:nvSpPr>
          <p:cNvPr id="78851" name="Rectangle 4"/>
          <p:cNvSpPr>
            <a:spLocks noChangeArrowheads="1"/>
          </p:cNvSpPr>
          <p:nvPr/>
        </p:nvSpPr>
        <p:spPr bwMode="auto">
          <a:xfrm>
            <a:off x="304800" y="7620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a:solidFill>
                  <a:srgbClr val="000099"/>
                </a:solidFill>
                <a:latin typeface="华文中宋" pitchFamily="2" charset="-122"/>
                <a:ea typeface="华文中宋" pitchFamily="2" charset="-122"/>
              </a:rPr>
              <a:t>【建立数据字典】</a:t>
            </a:r>
          </a:p>
        </p:txBody>
      </p:sp>
      <p:sp>
        <p:nvSpPr>
          <p:cNvPr id="78852" name="Rectangle 5"/>
          <p:cNvSpPr>
            <a:spLocks noChangeArrowheads="1"/>
          </p:cNvSpPr>
          <p:nvPr/>
        </p:nvSpPr>
        <p:spPr bwMode="auto">
          <a:xfrm>
            <a:off x="381000" y="1371600"/>
            <a:ext cx="8382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pPr>
            <a:r>
              <a:rPr lang="zh-CN" altLang="en-US" sz="2800">
                <a:latin typeface="华文中宋" pitchFamily="2" charset="-122"/>
                <a:ea typeface="华文中宋" pitchFamily="2" charset="-122"/>
              </a:rPr>
              <a:t>	</a:t>
            </a:r>
            <a:r>
              <a:rPr lang="zh-CN" altLang="en-US">
                <a:latin typeface="华文中宋" pitchFamily="2" charset="-122"/>
                <a:ea typeface="华文中宋" pitchFamily="2" charset="-122"/>
              </a:rPr>
              <a:t>图书馆系统的图书信息分为“标题”和“书目”。标题描述抽象的书的信息，书目则是具体的每一本书的信息。</a:t>
            </a:r>
            <a:r>
              <a:rPr lang="zh-CN" altLang="en-US" sz="2800">
                <a:latin typeface="华文中宋" pitchFamily="2" charset="-122"/>
                <a:ea typeface="华文中宋" pitchFamily="2" charset="-122"/>
              </a:rPr>
              <a:t>  </a:t>
            </a:r>
          </a:p>
        </p:txBody>
      </p:sp>
      <p:grpSp>
        <p:nvGrpSpPr>
          <p:cNvPr id="78853" name="Group 6"/>
          <p:cNvGrpSpPr>
            <a:grpSpLocks/>
          </p:cNvGrpSpPr>
          <p:nvPr/>
        </p:nvGrpSpPr>
        <p:grpSpPr bwMode="auto">
          <a:xfrm>
            <a:off x="304800" y="2667000"/>
            <a:ext cx="8458200" cy="3352800"/>
            <a:chOff x="1561" y="1290"/>
            <a:chExt cx="7560" cy="2967"/>
          </a:xfrm>
        </p:grpSpPr>
        <p:sp>
          <p:nvSpPr>
            <p:cNvPr id="78855" name="Text Box 7"/>
            <p:cNvSpPr txBox="1">
              <a:spLocks noChangeArrowheads="1"/>
            </p:cNvSpPr>
            <p:nvPr/>
          </p:nvSpPr>
          <p:spPr bwMode="auto">
            <a:xfrm>
              <a:off x="1561" y="1290"/>
              <a:ext cx="3600" cy="234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110000"/>
                </a:lnSpc>
              </a:pPr>
              <a:r>
                <a:rPr lang="zh-CN" altLang="en-US" sz="2000">
                  <a:latin typeface="华文中宋" pitchFamily="2" charset="-122"/>
                  <a:ea typeface="华文中宋" pitchFamily="2" charset="-122"/>
                </a:rPr>
                <a:t>名称：标题</a:t>
              </a:r>
            </a:p>
            <a:p>
              <a:pPr algn="just">
                <a:lnSpc>
                  <a:spcPct val="110000"/>
                </a:lnSpc>
              </a:pPr>
              <a:r>
                <a:rPr lang="zh-CN" altLang="en-US" sz="2000">
                  <a:latin typeface="华文中宋" pitchFamily="2" charset="-122"/>
                  <a:ea typeface="华文中宋" pitchFamily="2" charset="-122"/>
                </a:rPr>
                <a:t>别名：抽象的图书</a:t>
              </a:r>
            </a:p>
            <a:p>
              <a:pPr algn="just">
                <a:lnSpc>
                  <a:spcPct val="110000"/>
                </a:lnSpc>
              </a:pPr>
              <a:r>
                <a:rPr lang="zh-CN" altLang="en-US" sz="2000">
                  <a:latin typeface="华文中宋" pitchFamily="2" charset="-122"/>
                  <a:ea typeface="华文中宋" pitchFamily="2" charset="-122"/>
                </a:rPr>
                <a:t>描述：描述一个抽象的图书的信息</a:t>
              </a:r>
            </a:p>
            <a:p>
              <a:pPr algn="just">
                <a:lnSpc>
                  <a:spcPct val="110000"/>
                </a:lnSpc>
              </a:pPr>
              <a:r>
                <a:rPr lang="zh-CN" altLang="en-US" sz="2000">
                  <a:latin typeface="华文中宋" pitchFamily="2" charset="-122"/>
                  <a:ea typeface="华文中宋" pitchFamily="2" charset="-122"/>
                </a:rPr>
                <a:t>定义：标题=</a:t>
              </a:r>
              <a:r>
                <a:rPr lang="en-US" altLang="zh-CN" sz="2000">
                  <a:latin typeface="华文中宋" pitchFamily="2" charset="-122"/>
                  <a:ea typeface="华文中宋" pitchFamily="2" charset="-122"/>
                </a:rPr>
                <a:t>ISBN+</a:t>
              </a:r>
              <a:r>
                <a:rPr lang="zh-CN" altLang="en-US" sz="2000">
                  <a:latin typeface="华文中宋" pitchFamily="2" charset="-122"/>
                  <a:ea typeface="华文中宋" pitchFamily="2" charset="-122"/>
                </a:rPr>
                <a:t>书名+作者+出版社+出版日期版次+价格+目录+内容简介+馆藏数+可借数+预约数</a:t>
              </a:r>
            </a:p>
            <a:p>
              <a:pPr algn="just">
                <a:lnSpc>
                  <a:spcPct val="110000"/>
                </a:lnSpc>
              </a:pPr>
              <a:r>
                <a:rPr lang="zh-CN" altLang="en-US" sz="2000">
                  <a:latin typeface="华文中宋" pitchFamily="2" charset="-122"/>
                  <a:ea typeface="华文中宋" pitchFamily="2" charset="-122"/>
                </a:rPr>
                <a:t>位置：图书查询,借书,还书,预约</a:t>
              </a:r>
            </a:p>
          </p:txBody>
        </p:sp>
        <p:sp>
          <p:nvSpPr>
            <p:cNvPr id="78856" name="Text Box 8"/>
            <p:cNvSpPr txBox="1">
              <a:spLocks noChangeArrowheads="1"/>
            </p:cNvSpPr>
            <p:nvPr/>
          </p:nvSpPr>
          <p:spPr bwMode="auto">
            <a:xfrm>
              <a:off x="5341" y="1290"/>
              <a:ext cx="3780" cy="234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110000"/>
                </a:lnSpc>
              </a:pPr>
              <a:r>
                <a:rPr lang="zh-CN" altLang="en-US" sz="2000">
                  <a:latin typeface="华文中宋" pitchFamily="2" charset="-122"/>
                  <a:ea typeface="华文中宋" pitchFamily="2" charset="-122"/>
                </a:rPr>
                <a:t>名称：书目</a:t>
              </a:r>
            </a:p>
            <a:p>
              <a:pPr algn="just">
                <a:lnSpc>
                  <a:spcPct val="110000"/>
                </a:lnSpc>
              </a:pPr>
              <a:r>
                <a:rPr lang="zh-CN" altLang="en-US" sz="2000">
                  <a:latin typeface="华文中宋" pitchFamily="2" charset="-122"/>
                  <a:ea typeface="华文中宋" pitchFamily="2" charset="-122"/>
                </a:rPr>
                <a:t>别名：具体的书</a:t>
              </a:r>
            </a:p>
            <a:p>
              <a:pPr algn="just">
                <a:lnSpc>
                  <a:spcPct val="110000"/>
                </a:lnSpc>
              </a:pPr>
              <a:r>
                <a:rPr lang="zh-CN" altLang="en-US" sz="2000">
                  <a:latin typeface="华文中宋" pitchFamily="2" charset="-122"/>
                  <a:ea typeface="华文中宋" pitchFamily="2" charset="-122"/>
                </a:rPr>
                <a:t>描述：对应标题的具体的一本书</a:t>
              </a:r>
            </a:p>
            <a:p>
              <a:pPr algn="just">
                <a:lnSpc>
                  <a:spcPct val="110000"/>
                </a:lnSpc>
              </a:pPr>
              <a:r>
                <a:rPr lang="zh-CN" altLang="en-US" sz="2000">
                  <a:latin typeface="华文中宋" pitchFamily="2" charset="-122"/>
                  <a:ea typeface="华文中宋" pitchFamily="2" charset="-122"/>
                </a:rPr>
                <a:t>定义：书目=条码号+分类号+</a:t>
              </a:r>
              <a:r>
                <a:rPr lang="en-US" altLang="zh-CN" sz="2000">
                  <a:latin typeface="华文中宋" pitchFamily="2" charset="-122"/>
                  <a:ea typeface="华文中宋" pitchFamily="2" charset="-122"/>
                </a:rPr>
                <a:t>ISBN</a:t>
              </a:r>
            </a:p>
            <a:p>
              <a:pPr algn="just">
                <a:lnSpc>
                  <a:spcPct val="110000"/>
                </a:lnSpc>
              </a:pPr>
              <a:r>
                <a:rPr lang="zh-CN" altLang="en-US" sz="2000">
                  <a:latin typeface="华文中宋" pitchFamily="2" charset="-122"/>
                  <a:ea typeface="华文中宋" pitchFamily="2" charset="-122"/>
                </a:rPr>
                <a:t>位置：借书、还书、更新</a:t>
              </a:r>
            </a:p>
          </p:txBody>
        </p:sp>
        <p:sp>
          <p:nvSpPr>
            <p:cNvPr id="78857" name="Text Box 9"/>
            <p:cNvSpPr txBox="1">
              <a:spLocks noChangeArrowheads="1"/>
            </p:cNvSpPr>
            <p:nvPr/>
          </p:nvSpPr>
          <p:spPr bwMode="auto">
            <a:xfrm>
              <a:off x="2641" y="3789"/>
              <a:ext cx="46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lnSpc>
                  <a:spcPct val="110000"/>
                </a:lnSpc>
              </a:pPr>
              <a:r>
                <a:rPr lang="zh-CN" altLang="en-US" sz="2000">
                  <a:latin typeface="华文中宋" pitchFamily="2" charset="-122"/>
                  <a:ea typeface="华文中宋" pitchFamily="2" charset="-122"/>
                </a:rPr>
                <a:t>“标题”和“书目”的卡片描述</a:t>
              </a:r>
            </a:p>
          </p:txBody>
        </p:sp>
      </p:grpSp>
      <p:sp>
        <p:nvSpPr>
          <p:cNvPr id="78854" name="Text Box 10"/>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60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subTitle" idx="4294967295"/>
          </p:nvPr>
        </p:nvSpPr>
        <p:spPr bwMode="auto">
          <a:xfrm>
            <a:off x="304800" y="2097088"/>
            <a:ext cx="8382000" cy="3276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a:latin typeface="楷体_GB2312" pitchFamily="49" charset="-122"/>
                <a:ea typeface="楷体_GB2312" pitchFamily="49" charset="-122"/>
              </a:rPr>
              <a:t>		通过需求分析除了创建分析模型之外，还应该写出</a:t>
            </a:r>
            <a:r>
              <a:rPr lang="zh-CN" altLang="en-US">
                <a:solidFill>
                  <a:srgbClr val="800000"/>
                </a:solidFill>
                <a:latin typeface="楷体_GB2312" pitchFamily="49" charset="-122"/>
                <a:ea typeface="楷体_GB2312" pitchFamily="49" charset="-122"/>
              </a:rPr>
              <a:t>软件需求规格说明书</a:t>
            </a:r>
            <a:r>
              <a:rPr lang="zh-CN" altLang="en-US">
                <a:latin typeface="楷体_GB2312" pitchFamily="49" charset="-122"/>
                <a:ea typeface="楷体_GB2312" pitchFamily="49" charset="-122"/>
              </a:rPr>
              <a:t>，它是需求分析阶段得出的最主要的文档。</a:t>
            </a:r>
          </a:p>
          <a:p>
            <a:pPr marL="287338" indent="-6350" eaLnBrk="1" hangingPunct="1">
              <a:buFontTx/>
              <a:buNone/>
            </a:pPr>
            <a:r>
              <a:rPr lang="zh-CN" altLang="en-US">
                <a:latin typeface="楷体_GB2312" pitchFamily="49" charset="-122"/>
                <a:ea typeface="楷体_GB2312" pitchFamily="49" charset="-122"/>
              </a:rPr>
              <a:t>		通常用自然语言完整、准确、具体地描述系统的数据要求、功能需求、性能需求、可靠性和可用性要求、出错处理需求、接口需求、约束、逆向需求以及将来可能提出的要求。</a:t>
            </a:r>
          </a:p>
        </p:txBody>
      </p:sp>
      <p:sp>
        <p:nvSpPr>
          <p:cNvPr id="79875" name="Rectangle 3"/>
          <p:cNvSpPr>
            <a:spLocks noGrp="1" noChangeArrowheads="1"/>
          </p:cNvSpPr>
          <p:nvPr>
            <p:ph type="ctrTitle" idx="4294967295"/>
          </p:nvPr>
        </p:nvSpPr>
        <p:spPr bwMode="auto">
          <a:xfrm>
            <a:off x="179388" y="238125"/>
            <a:ext cx="8566150" cy="11906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600" b="0">
                <a:solidFill>
                  <a:schemeClr val="accent2"/>
                </a:solidFill>
                <a:latin typeface="华文中宋" pitchFamily="2" charset="-122"/>
                <a:ea typeface="华文中宋" pitchFamily="2" charset="-122"/>
              </a:rPr>
              <a:t>3.9 </a:t>
            </a:r>
            <a:r>
              <a:rPr lang="zh-CN" altLang="en-US" sz="3600" b="0">
                <a:solidFill>
                  <a:schemeClr val="accent2"/>
                </a:solidFill>
                <a:latin typeface="华文中宋" pitchFamily="2" charset="-122"/>
                <a:ea typeface="华文中宋" pitchFamily="2" charset="-122"/>
              </a:rPr>
              <a:t>软件需求规格说明</a:t>
            </a:r>
            <a:r>
              <a:rPr lang="en-US" altLang="zh-CN" sz="3600" b="0">
                <a:solidFill>
                  <a:schemeClr val="accent2"/>
                </a:solidFill>
                <a:latin typeface="华文中宋" pitchFamily="2" charset="-122"/>
                <a:ea typeface="华文中宋" pitchFamily="2" charset="-122"/>
              </a:rPr>
              <a:t>(SRS)</a:t>
            </a:r>
            <a:br>
              <a:rPr lang="en-US" altLang="zh-CN" sz="3600" b="0">
                <a:solidFill>
                  <a:schemeClr val="accent2"/>
                </a:solidFill>
                <a:latin typeface="华文中宋" pitchFamily="2" charset="-122"/>
                <a:ea typeface="华文中宋" pitchFamily="2" charset="-122"/>
              </a:rPr>
            </a:br>
            <a:r>
              <a:rPr lang="en-US" altLang="zh-CN" sz="3600" b="0">
                <a:solidFill>
                  <a:schemeClr val="accent2"/>
                </a:solidFill>
                <a:latin typeface="华文中宋" pitchFamily="2" charset="-122"/>
                <a:ea typeface="华文中宋" pitchFamily="2" charset="-122"/>
              </a:rPr>
              <a:t>   Software Requirement Specification</a:t>
            </a:r>
            <a:endParaRPr lang="zh-CN" altLang="en-US" sz="3600" b="0">
              <a:solidFill>
                <a:schemeClr val="accent2"/>
              </a:solidFill>
              <a:latin typeface="华文中宋" pitchFamily="2" charset="-122"/>
              <a:ea typeface="华文中宋"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t="22211"/>
          <a:stretch>
            <a:fillRect/>
          </a:stretch>
        </p:blipFill>
        <p:spPr bwMode="auto">
          <a:xfrm>
            <a:off x="395288" y="908050"/>
            <a:ext cx="820737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a:extLst>
              <a:ext uri="{28A0092B-C50C-407E-A947-70E740481C1C}">
                <a14:useLocalDpi xmlns:a14="http://schemas.microsoft.com/office/drawing/2010/main" val="0"/>
              </a:ext>
            </a:extLst>
          </a:blip>
          <a:srcRect t="20703"/>
          <a:stretch>
            <a:fillRect/>
          </a:stretch>
        </p:blipFill>
        <p:spPr bwMode="auto">
          <a:xfrm>
            <a:off x="250825" y="1125538"/>
            <a:ext cx="8424863"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l="848" t="21962"/>
          <a:stretch>
            <a:fillRect/>
          </a:stretch>
        </p:blipFill>
        <p:spPr bwMode="auto">
          <a:xfrm>
            <a:off x="468313" y="1125538"/>
            <a:ext cx="83534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t="22714"/>
          <a:stretch>
            <a:fillRect/>
          </a:stretch>
        </p:blipFill>
        <p:spPr bwMode="auto">
          <a:xfrm>
            <a:off x="468313" y="1484313"/>
            <a:ext cx="835183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1" name="Rectangle 3"/>
          <p:cNvSpPr>
            <a:spLocks noChangeArrowheads="1"/>
          </p:cNvSpPr>
          <p:nvPr/>
        </p:nvSpPr>
        <p:spPr bwMode="auto">
          <a:xfrm>
            <a:off x="1979613" y="188913"/>
            <a:ext cx="5772150" cy="7016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3333CC"/>
                </a:solidFill>
                <a:latin typeface="华文中宋" pitchFamily="2" charset="-122"/>
                <a:ea typeface="华文中宋" pitchFamily="2" charset="-122"/>
              </a:rPr>
              <a:t>编写需求规格说明的原则</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t="22214"/>
          <a:stretch>
            <a:fillRect/>
          </a:stretch>
        </p:blipFill>
        <p:spPr bwMode="auto">
          <a:xfrm>
            <a:off x="539750" y="836613"/>
            <a:ext cx="8351838" cy="454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bwMode="auto">
          <a:xfrm>
            <a:off x="107950" y="44450"/>
            <a:ext cx="3240088" cy="658813"/>
          </a:xfrm>
          <a:prstGeom prst="rect">
            <a:avLst/>
          </a:prstGeom>
          <a:solidFill>
            <a:srgbClr val="FFFFFF"/>
          </a:solidFill>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sz="2800">
                <a:latin typeface="Georgia" pitchFamily="18" charset="0"/>
              </a:rPr>
              <a:t>需求分析的困难性</a:t>
            </a:r>
          </a:p>
        </p:txBody>
      </p:sp>
      <p:graphicFrame>
        <p:nvGraphicFramePr>
          <p:cNvPr id="35843" name="Object 3"/>
          <p:cNvGraphicFramePr>
            <a:graphicFrameLocks noChangeAspect="1"/>
          </p:cNvGraphicFramePr>
          <p:nvPr/>
        </p:nvGraphicFramePr>
        <p:xfrm>
          <a:off x="539750" y="549275"/>
          <a:ext cx="2717800" cy="2120900"/>
        </p:xfrm>
        <a:graphic>
          <a:graphicData uri="http://schemas.openxmlformats.org/presentationml/2006/ole">
            <mc:AlternateContent xmlns:mc="http://schemas.openxmlformats.org/markup-compatibility/2006">
              <mc:Choice xmlns:v="urn:schemas-microsoft-com:vml" Requires="v">
                <p:oleObj name="BMP 图象" r:id="rId2" imgW="1867161" imgH="1457143" progId="Paint.Picture">
                  <p:embed/>
                </p:oleObj>
              </mc:Choice>
              <mc:Fallback>
                <p:oleObj name="BMP 图象" r:id="rId2" imgW="1867161" imgH="1457143"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549275"/>
                        <a:ext cx="2717800" cy="21209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4859338" y="333375"/>
          <a:ext cx="2717800" cy="2154238"/>
        </p:xfrm>
        <a:graphic>
          <a:graphicData uri="http://schemas.openxmlformats.org/presentationml/2006/ole">
            <mc:AlternateContent xmlns:mc="http://schemas.openxmlformats.org/markup-compatibility/2006">
              <mc:Choice xmlns:v="urn:schemas-microsoft-com:vml" Requires="v">
                <p:oleObj name="BMP 图象" r:id="rId4" imgW="1886213" imgH="1495634" progId="Paint.Picture">
                  <p:embed/>
                </p:oleObj>
              </mc:Choice>
              <mc:Fallback>
                <p:oleObj name="BMP 图象" r:id="rId4" imgW="1886213" imgH="149563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333375"/>
                        <a:ext cx="2717800" cy="2154238"/>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900113" y="2708275"/>
          <a:ext cx="2808287" cy="2119313"/>
        </p:xfrm>
        <a:graphic>
          <a:graphicData uri="http://schemas.openxmlformats.org/presentationml/2006/ole">
            <mc:AlternateContent xmlns:mc="http://schemas.openxmlformats.org/markup-compatibility/2006">
              <mc:Choice xmlns:v="urn:schemas-microsoft-com:vml" Requires="v">
                <p:oleObj name="BMP 图象" r:id="rId6" imgW="1980952" imgH="1495634" progId="Paint.Picture">
                  <p:embed/>
                </p:oleObj>
              </mc:Choice>
              <mc:Fallback>
                <p:oleObj name="BMP 图象" r:id="rId6" imgW="1980952" imgH="1495634"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708275"/>
                        <a:ext cx="2808287"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4787900" y="2492375"/>
          <a:ext cx="2808288" cy="2292350"/>
        </p:xfrm>
        <a:graphic>
          <a:graphicData uri="http://schemas.openxmlformats.org/presentationml/2006/ole">
            <mc:AlternateContent xmlns:mc="http://schemas.openxmlformats.org/markup-compatibility/2006">
              <mc:Choice xmlns:v="urn:schemas-microsoft-com:vml" Requires="v">
                <p:oleObj name="BMP 图象" r:id="rId8" imgW="1924319" imgH="1571844" progId="Paint.Picture">
                  <p:embed/>
                </p:oleObj>
              </mc:Choice>
              <mc:Fallback>
                <p:oleObj name="BMP 图象" r:id="rId8" imgW="1924319" imgH="1571844" progId="Paint.Picture">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7900" y="2492375"/>
                        <a:ext cx="2808288"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7" name="Object 7"/>
          <p:cNvGraphicFramePr>
            <a:graphicFrameLocks noChangeAspect="1"/>
          </p:cNvGraphicFramePr>
          <p:nvPr>
            <p:extLst>
              <p:ext uri="{D42A27DB-BD31-4B8C-83A1-F6EECF244321}">
                <p14:modId xmlns:p14="http://schemas.microsoft.com/office/powerpoint/2010/main" val="2669849759"/>
              </p:ext>
            </p:extLst>
          </p:nvPr>
        </p:nvGraphicFramePr>
        <p:xfrm>
          <a:off x="4932040" y="4740617"/>
          <a:ext cx="2987675" cy="2087563"/>
        </p:xfrm>
        <a:graphic>
          <a:graphicData uri="http://schemas.openxmlformats.org/presentationml/2006/ole">
            <mc:AlternateContent xmlns:mc="http://schemas.openxmlformats.org/markup-compatibility/2006">
              <mc:Choice xmlns:v="urn:schemas-microsoft-com:vml" Requires="v">
                <p:oleObj name="BMP 图象" r:id="rId10" imgW="2048161" imgH="1476190" progId="Paint.Picture">
                  <p:embed/>
                </p:oleObj>
              </mc:Choice>
              <mc:Fallback>
                <p:oleObj name="BMP 图象" r:id="rId10" imgW="2048161" imgH="1476190" progId="Paint.Picture">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t="3094"/>
                      <a:stretch>
                        <a:fillRect/>
                      </a:stretch>
                    </p:blipFill>
                    <p:spPr bwMode="auto">
                      <a:xfrm>
                        <a:off x="4932040" y="4740617"/>
                        <a:ext cx="2987675"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8" name="Object 8"/>
          <p:cNvGraphicFramePr>
            <a:graphicFrameLocks noChangeAspect="1"/>
          </p:cNvGraphicFramePr>
          <p:nvPr>
            <p:extLst>
              <p:ext uri="{D42A27DB-BD31-4B8C-83A1-F6EECF244321}">
                <p14:modId xmlns:p14="http://schemas.microsoft.com/office/powerpoint/2010/main" val="2239864364"/>
              </p:ext>
            </p:extLst>
          </p:nvPr>
        </p:nvGraphicFramePr>
        <p:xfrm>
          <a:off x="755576" y="4830763"/>
          <a:ext cx="2808287" cy="2027237"/>
        </p:xfrm>
        <a:graphic>
          <a:graphicData uri="http://schemas.openxmlformats.org/presentationml/2006/ole">
            <mc:AlternateContent xmlns:mc="http://schemas.openxmlformats.org/markup-compatibility/2006">
              <mc:Choice xmlns:v="urn:schemas-microsoft-com:vml" Requires="v">
                <p:oleObj name="BMP 图象" r:id="rId12" imgW="1800476" imgH="1438095" progId="Paint.Picture">
                  <p:embed/>
                </p:oleObj>
              </mc:Choice>
              <mc:Fallback>
                <p:oleObj name="BMP 图象" r:id="rId12" imgW="1800476" imgH="1438095" progId="Paint.Picture">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t="9625"/>
                      <a:stretch>
                        <a:fillRect/>
                      </a:stretch>
                    </p:blipFill>
                    <p:spPr bwMode="auto">
                      <a:xfrm>
                        <a:off x="755576" y="4830763"/>
                        <a:ext cx="2808287" cy="202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0-#ppt_w/2"/>
                                          </p:val>
                                        </p:tav>
                                        <p:tav tm="100000">
                                          <p:val>
                                            <p:strVal val="#ppt_x"/>
                                          </p:val>
                                        </p:tav>
                                      </p:tavLst>
                                    </p:anim>
                                    <p:anim calcmode="lin" valueType="num">
                                      <p:cBhvr additive="base">
                                        <p:cTn id="8" dur="500" fill="hold"/>
                                        <p:tgtEl>
                                          <p:spTgt spid="358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5844"/>
                                        </p:tgtEl>
                                        <p:attrNameLst>
                                          <p:attrName>style.visibility</p:attrName>
                                        </p:attrNameLst>
                                      </p:cBhvr>
                                      <p:to>
                                        <p:strVal val="visible"/>
                                      </p:to>
                                    </p:set>
                                    <p:anim calcmode="lin" valueType="num">
                                      <p:cBhvr additive="base">
                                        <p:cTn id="13" dur="500" fill="hold"/>
                                        <p:tgtEl>
                                          <p:spTgt spid="35844"/>
                                        </p:tgtEl>
                                        <p:attrNameLst>
                                          <p:attrName>ppt_x</p:attrName>
                                        </p:attrNameLst>
                                      </p:cBhvr>
                                      <p:tavLst>
                                        <p:tav tm="0">
                                          <p:val>
                                            <p:strVal val="1+#ppt_w/2"/>
                                          </p:val>
                                        </p:tav>
                                        <p:tav tm="100000">
                                          <p:val>
                                            <p:strVal val="#ppt_x"/>
                                          </p:val>
                                        </p:tav>
                                      </p:tavLst>
                                    </p:anim>
                                    <p:anim calcmode="lin" valueType="num">
                                      <p:cBhvr additive="base">
                                        <p:cTn id="14"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anim calcmode="lin" valueType="num">
                                      <p:cBhvr additive="base">
                                        <p:cTn id="19" dur="500" fill="hold"/>
                                        <p:tgtEl>
                                          <p:spTgt spid="35845"/>
                                        </p:tgtEl>
                                        <p:attrNameLst>
                                          <p:attrName>ppt_x</p:attrName>
                                        </p:attrNameLst>
                                      </p:cBhvr>
                                      <p:tavLst>
                                        <p:tav tm="0">
                                          <p:val>
                                            <p:strVal val="0-#ppt_w/2"/>
                                          </p:val>
                                        </p:tav>
                                        <p:tav tm="100000">
                                          <p:val>
                                            <p:strVal val="#ppt_x"/>
                                          </p:val>
                                        </p:tav>
                                      </p:tavLst>
                                    </p:anim>
                                    <p:anim calcmode="lin" valueType="num">
                                      <p:cBhvr additive="base">
                                        <p:cTn id="20"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5846"/>
                                        </p:tgtEl>
                                        <p:attrNameLst>
                                          <p:attrName>style.visibility</p:attrName>
                                        </p:attrNameLst>
                                      </p:cBhvr>
                                      <p:to>
                                        <p:strVal val="visible"/>
                                      </p:to>
                                    </p:set>
                                    <p:anim calcmode="lin" valueType="num">
                                      <p:cBhvr additive="base">
                                        <p:cTn id="25" dur="500" fill="hold"/>
                                        <p:tgtEl>
                                          <p:spTgt spid="35846"/>
                                        </p:tgtEl>
                                        <p:attrNameLst>
                                          <p:attrName>ppt_x</p:attrName>
                                        </p:attrNameLst>
                                      </p:cBhvr>
                                      <p:tavLst>
                                        <p:tav tm="0">
                                          <p:val>
                                            <p:strVal val="1+#ppt_w/2"/>
                                          </p:val>
                                        </p:tav>
                                        <p:tav tm="100000">
                                          <p:val>
                                            <p:strVal val="#ppt_x"/>
                                          </p:val>
                                        </p:tav>
                                      </p:tavLst>
                                    </p:anim>
                                    <p:anim calcmode="lin" valueType="num">
                                      <p:cBhvr additive="base">
                                        <p:cTn id="26"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5848"/>
                                        </p:tgtEl>
                                        <p:attrNameLst>
                                          <p:attrName>style.visibility</p:attrName>
                                        </p:attrNameLst>
                                      </p:cBhvr>
                                      <p:to>
                                        <p:strVal val="visible"/>
                                      </p:to>
                                    </p:set>
                                    <p:anim calcmode="lin" valueType="num">
                                      <p:cBhvr additive="base">
                                        <p:cTn id="31" dur="500" fill="hold"/>
                                        <p:tgtEl>
                                          <p:spTgt spid="35848"/>
                                        </p:tgtEl>
                                        <p:attrNameLst>
                                          <p:attrName>ppt_x</p:attrName>
                                        </p:attrNameLst>
                                      </p:cBhvr>
                                      <p:tavLst>
                                        <p:tav tm="0">
                                          <p:val>
                                            <p:strVal val="1+#ppt_w/2"/>
                                          </p:val>
                                        </p:tav>
                                        <p:tav tm="100000">
                                          <p:val>
                                            <p:strVal val="#ppt_x"/>
                                          </p:val>
                                        </p:tav>
                                      </p:tavLst>
                                    </p:anim>
                                    <p:anim calcmode="lin" valueType="num">
                                      <p:cBhvr additive="base">
                                        <p:cTn id="32"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5847"/>
                                        </p:tgtEl>
                                        <p:attrNameLst>
                                          <p:attrName>style.visibility</p:attrName>
                                        </p:attrNameLst>
                                      </p:cBhvr>
                                      <p:to>
                                        <p:strVal val="visible"/>
                                      </p:to>
                                    </p:set>
                                    <p:anim calcmode="lin" valueType="num">
                                      <p:cBhvr additive="base">
                                        <p:cTn id="37" dur="500" fill="hold"/>
                                        <p:tgtEl>
                                          <p:spTgt spid="35847"/>
                                        </p:tgtEl>
                                        <p:attrNameLst>
                                          <p:attrName>ppt_x</p:attrName>
                                        </p:attrNameLst>
                                      </p:cBhvr>
                                      <p:tavLst>
                                        <p:tav tm="0">
                                          <p:val>
                                            <p:strVal val="0-#ppt_w/2"/>
                                          </p:val>
                                        </p:tav>
                                        <p:tav tm="100000">
                                          <p:val>
                                            <p:strVal val="#ppt_x"/>
                                          </p:val>
                                        </p:tav>
                                      </p:tavLst>
                                    </p:anim>
                                    <p:anim calcmode="lin" valueType="num">
                                      <p:cBhvr additive="base">
                                        <p:cTn id="38" dur="500" fill="hold"/>
                                        <p:tgtEl>
                                          <p:spTgt spid="35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60350"/>
            <a:ext cx="8351837"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60350"/>
            <a:ext cx="8207375" cy="595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bwMode="auto">
          <a:xfrm>
            <a:off x="179388" y="58738"/>
            <a:ext cx="1306512" cy="561975"/>
          </a:xfrm>
          <a:prstGeom prst="rect">
            <a:avLst/>
          </a:prstGeom>
          <a:solidFill>
            <a:srgbClr val="FFFFFF"/>
          </a:solidFill>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sz="2800">
                <a:latin typeface="Georgia" pitchFamily="18" charset="0"/>
              </a:rPr>
              <a:t>小故事</a:t>
            </a:r>
          </a:p>
        </p:txBody>
      </p:sp>
      <p:sp>
        <p:nvSpPr>
          <p:cNvPr id="13315" name="Rectangle 7"/>
          <p:cNvSpPr>
            <a:spLocks noChangeArrowheads="1"/>
          </p:cNvSpPr>
          <p:nvPr/>
        </p:nvSpPr>
        <p:spPr bwMode="auto">
          <a:xfrm>
            <a:off x="179388" y="765175"/>
            <a:ext cx="8713787" cy="569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SzPct val="130000"/>
              <a:buFontTx/>
              <a:buChar char="•"/>
            </a:pPr>
            <a:r>
              <a:rPr lang="en-US" altLang="zh-CN" sz="2200" b="1" dirty="0">
                <a:latin typeface="Georgia" pitchFamily="18" charset="0"/>
              </a:rPr>
              <a:t> </a:t>
            </a:r>
            <a:r>
              <a:rPr lang="zh-CN" altLang="en-US" sz="2200" b="1" dirty="0">
                <a:latin typeface="Georgia" pitchFamily="18" charset="0"/>
              </a:rPr>
              <a:t>从前有一家汽车厂，想为年轻人设计一款新车型，企划及设计部讨论了许久始终找不到感觉，于是对</a:t>
            </a:r>
            <a:r>
              <a:rPr lang="en-US" altLang="zh-CN" sz="2200" b="1" dirty="0">
                <a:latin typeface="Georgia" pitchFamily="18" charset="0"/>
              </a:rPr>
              <a:t>25-35</a:t>
            </a:r>
            <a:r>
              <a:rPr lang="zh-CN" altLang="en-US" sz="2200" b="1" dirty="0">
                <a:latin typeface="Georgia" pitchFamily="18" charset="0"/>
              </a:rPr>
              <a:t>岁的年轻人进行问券调查，大伙辛苦了三个月，完成了一万份的调查记录。市场部门摘要了调查内容反映给设计部门，重点：省油、外型酷、颜色鲜艳、马力足等。设计部门有了灵感开始设计，半年过去了</a:t>
            </a:r>
            <a:r>
              <a:rPr lang="en-US" altLang="zh-CN" sz="2200" b="1" dirty="0">
                <a:latin typeface="Georgia" pitchFamily="18" charset="0"/>
              </a:rPr>
              <a:t>!</a:t>
            </a:r>
            <a:r>
              <a:rPr lang="zh-CN" altLang="en-US" sz="2200" b="1" dirty="0">
                <a:latin typeface="Georgia" pitchFamily="18" charset="0"/>
              </a:rPr>
              <a:t>设计部门很得意的把雏型车展示给大伙看，这个时候</a:t>
            </a:r>
            <a:r>
              <a:rPr lang="en-US" altLang="zh-CN" sz="2200" b="1" dirty="0">
                <a:latin typeface="Georgia" pitchFamily="18" charset="0"/>
              </a:rPr>
              <a:t>…CEO</a:t>
            </a:r>
            <a:r>
              <a:rPr lang="zh-CN" altLang="en-US" sz="2200" b="1" dirty="0">
                <a:latin typeface="Georgia" pitchFamily="18" charset="0"/>
              </a:rPr>
              <a:t>、市场部、企划部</a:t>
            </a:r>
            <a:r>
              <a:rPr lang="en-US" altLang="zh-CN" sz="2200" b="1" dirty="0">
                <a:latin typeface="Georgia" pitchFamily="18" charset="0"/>
              </a:rPr>
              <a:t>..</a:t>
            </a:r>
            <a:r>
              <a:rPr lang="zh-CN" altLang="en-US" sz="2200" b="1" dirty="0">
                <a:latin typeface="Georgia" pitchFamily="18" charset="0"/>
              </a:rPr>
              <a:t>都傻眼了。 </a:t>
            </a:r>
          </a:p>
          <a:p>
            <a:pPr>
              <a:lnSpc>
                <a:spcPct val="120000"/>
              </a:lnSpc>
              <a:buSzPct val="130000"/>
              <a:buFontTx/>
              <a:buChar char="•"/>
            </a:pPr>
            <a:r>
              <a:rPr lang="en-US" altLang="zh-CN" sz="2200" b="1" dirty="0">
                <a:latin typeface="Georgia" pitchFamily="18" charset="0"/>
              </a:rPr>
              <a:t>CEO</a:t>
            </a:r>
            <a:r>
              <a:rPr lang="zh-CN" altLang="en-US" sz="2200" b="1" dirty="0">
                <a:latin typeface="Georgia" pitchFamily="18" charset="0"/>
              </a:rPr>
              <a:t>开口说</a:t>
            </a:r>
            <a:r>
              <a:rPr lang="en-US" altLang="zh-CN" sz="2200" b="1" dirty="0">
                <a:latin typeface="Georgia" pitchFamily="18" charset="0"/>
              </a:rPr>
              <a:t>: </a:t>
            </a:r>
            <a:r>
              <a:rPr lang="zh-CN" altLang="en-US" sz="2200" b="1" dirty="0">
                <a:latin typeface="Georgia" pitchFamily="18" charset="0"/>
              </a:rPr>
              <a:t>为什么这车没有”轮子”</a:t>
            </a:r>
          </a:p>
          <a:p>
            <a:pPr>
              <a:lnSpc>
                <a:spcPct val="120000"/>
              </a:lnSpc>
              <a:buSzPct val="130000"/>
              <a:buFontTx/>
              <a:buChar char="•"/>
            </a:pPr>
            <a:r>
              <a:rPr lang="zh-CN" altLang="en-US" sz="2200" b="1" dirty="0">
                <a:latin typeface="Georgia" pitchFamily="18" charset="0"/>
              </a:rPr>
              <a:t>设计部回答</a:t>
            </a:r>
            <a:r>
              <a:rPr lang="en-US" altLang="zh-CN" sz="2200" b="1" dirty="0">
                <a:latin typeface="Georgia" pitchFamily="18" charset="0"/>
              </a:rPr>
              <a:t>: </a:t>
            </a:r>
            <a:r>
              <a:rPr lang="zh-CN" altLang="en-US" sz="2200" b="1" dirty="0">
                <a:latin typeface="Georgia" pitchFamily="18" charset="0"/>
              </a:rPr>
              <a:t>市场部给的调查报告里，没说要有轮子</a:t>
            </a:r>
          </a:p>
          <a:p>
            <a:pPr>
              <a:lnSpc>
                <a:spcPct val="120000"/>
              </a:lnSpc>
              <a:buSzPct val="130000"/>
              <a:buFontTx/>
              <a:buChar char="•"/>
            </a:pPr>
            <a:r>
              <a:rPr lang="zh-CN" altLang="en-US" sz="2200" b="1" dirty="0">
                <a:latin typeface="Georgia" pitchFamily="18" charset="0"/>
              </a:rPr>
              <a:t>市场部回说</a:t>
            </a:r>
            <a:r>
              <a:rPr lang="en-US" altLang="zh-CN" sz="2200" b="1" dirty="0">
                <a:latin typeface="Georgia" pitchFamily="18" charset="0"/>
              </a:rPr>
              <a:t>: </a:t>
            </a:r>
            <a:r>
              <a:rPr lang="zh-CN" altLang="en-US" sz="2200" b="1" dirty="0">
                <a:latin typeface="Georgia" pitchFamily="18" charset="0"/>
              </a:rPr>
              <a:t>问卷调查中、顾客没有提到要有轮子</a:t>
            </a:r>
          </a:p>
          <a:p>
            <a:pPr>
              <a:lnSpc>
                <a:spcPct val="120000"/>
              </a:lnSpc>
              <a:buSzPct val="130000"/>
              <a:buFontTx/>
              <a:buChar char="•"/>
            </a:pPr>
            <a:r>
              <a:rPr lang="zh-CN" altLang="en-US" sz="2200" b="1" dirty="0">
                <a:latin typeface="Georgia" pitchFamily="18" charset="0"/>
              </a:rPr>
              <a:t>企划部生气的说</a:t>
            </a:r>
            <a:r>
              <a:rPr lang="en-US" altLang="zh-CN" sz="2200" b="1" dirty="0">
                <a:latin typeface="Georgia" pitchFamily="18" charset="0"/>
              </a:rPr>
              <a:t>: </a:t>
            </a:r>
            <a:r>
              <a:rPr lang="zh-CN" altLang="en-US" sz="2200" b="1" dirty="0">
                <a:latin typeface="Georgia" pitchFamily="18" charset="0"/>
              </a:rPr>
              <a:t>你们都是白痴啊</a:t>
            </a:r>
            <a:r>
              <a:rPr lang="en-US" altLang="zh-CN" sz="2200" b="1" dirty="0">
                <a:latin typeface="Georgia" pitchFamily="18" charset="0"/>
              </a:rPr>
              <a:t>,</a:t>
            </a:r>
            <a:r>
              <a:rPr lang="zh-CN" altLang="en-US" sz="2200" b="1" dirty="0">
                <a:latin typeface="Georgia" pitchFamily="18" charset="0"/>
              </a:rPr>
              <a:t>汽车要有轮子是基本常识，你们都不知道吗</a:t>
            </a:r>
            <a:r>
              <a:rPr lang="en-US" altLang="zh-CN" sz="2200" b="1" dirty="0">
                <a:latin typeface="Georgia" pitchFamily="18" charset="0"/>
              </a:rPr>
              <a:t>?</a:t>
            </a:r>
          </a:p>
          <a:p>
            <a:pPr>
              <a:lnSpc>
                <a:spcPct val="120000"/>
              </a:lnSpc>
              <a:buSzPct val="130000"/>
              <a:buFontTx/>
              <a:buChar char="•"/>
            </a:pPr>
            <a:r>
              <a:rPr lang="en-US" altLang="zh-CN" sz="2200" b="1" dirty="0">
                <a:latin typeface="Georgia" pitchFamily="18" charset="0"/>
              </a:rPr>
              <a:t>……</a:t>
            </a:r>
          </a:p>
          <a:p>
            <a:pPr lvl="1">
              <a:lnSpc>
                <a:spcPct val="120000"/>
              </a:lnSpc>
              <a:buSzPct val="60000"/>
              <a:buFont typeface="Wingdings" pitchFamily="2" charset="2"/>
              <a:buChar char="ü"/>
            </a:pPr>
            <a:r>
              <a:rPr lang="zh-CN" altLang="en-US" sz="2100" b="1" dirty="0">
                <a:latin typeface="Georgia" pitchFamily="18" charset="0"/>
              </a:rPr>
              <a:t>原文地址：</a:t>
            </a:r>
            <a:r>
              <a:rPr lang="en-US" altLang="zh-CN" sz="2100" b="1" dirty="0">
                <a:latin typeface="Georgia" pitchFamily="18" charset="0"/>
              </a:rPr>
              <a:t>http://</a:t>
            </a:r>
            <a:r>
              <a:rPr lang="en-US" altLang="zh-CN" sz="2100" b="1" dirty="0" err="1">
                <a:latin typeface="Georgia" pitchFamily="18" charset="0"/>
              </a:rPr>
              <a:t>www.ccyyw.com</a:t>
            </a:r>
            <a:r>
              <a:rPr lang="en-US" altLang="zh-CN" sz="2100" b="1" dirty="0">
                <a:latin typeface="Georgia" pitchFamily="18" charset="0"/>
              </a:rPr>
              <a:t>/post/572.html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OWER3D TRANSITION" val="BreakingUp.p3d 0"/>
  <p:tag name="POWER3D OPTIONS" val="Medium "/>
  <p:tag name="POWER3D SOUND" val="Breaking Up"/>
</p:tagLst>
</file>

<file path=ppt/tags/tag2.xml><?xml version="1.0" encoding="utf-8"?>
<p:tagLst xmlns:a="http://schemas.openxmlformats.org/drawingml/2006/main" xmlns:r="http://schemas.openxmlformats.org/officeDocument/2006/relationships" xmlns:p="http://schemas.openxmlformats.org/presentationml/2006/main">
  <p:tag name="POWER3D TRANSITION" val="CameraShutter.p3d 0"/>
  <p:tag name="POWER3D OPTIONS" val="Medium "/>
  <p:tag name="POWER3D SOUND" val="Camera Shutter"/>
</p:tagLst>
</file>

<file path=ppt/tags/tag3.xml><?xml version="1.0" encoding="utf-8"?>
<p:tagLst xmlns:a="http://schemas.openxmlformats.org/drawingml/2006/main" xmlns:r="http://schemas.openxmlformats.org/officeDocument/2006/relationships" xmlns:p="http://schemas.openxmlformats.org/presentationml/2006/main">
  <p:tag name="POWER3D TRANSITION" val="DissolvingFlyThru.p3d 5"/>
  <p:tag name="POWER3D OPTIONS" val="Medium "/>
  <p:tag name="POWER3D SOUND" val="Dissolving Fly Thru"/>
</p:tagLst>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项目状态报告">
  <a:themeElements>
    <a:clrScheme name="项目状态报告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项目状态报告">
      <a:majorFont>
        <a:latin typeface="华文新魏"/>
        <a:ea typeface="宋体"/>
        <a:cs typeface=""/>
      </a:majorFont>
      <a:minorFont>
        <a:latin typeface="楷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项目状态报告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项目状态报告">
  <a:themeElements>
    <a:clrScheme name="4_项目状态报告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项目状态报告">
      <a:majorFont>
        <a:latin typeface="华文新魏"/>
        <a:ea typeface="宋体"/>
        <a:cs typeface=""/>
      </a:majorFont>
      <a:minorFont>
        <a:latin typeface="楷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项目状态报告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项目状态报告">
  <a:themeElements>
    <a:clrScheme name="1_项目状态报告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项目状态报告">
      <a:majorFont>
        <a:latin typeface="华文新魏"/>
        <a:ea typeface="华文新魏"/>
        <a:cs typeface=""/>
      </a:majorFont>
      <a:minorFont>
        <a:latin typeface="楷体"/>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项目状态报告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TotalTime>
  <Words>7617</Words>
  <Application>Microsoft Macintosh PowerPoint</Application>
  <PresentationFormat>全屏显示(4:3)</PresentationFormat>
  <Paragraphs>731</Paragraphs>
  <Slides>81</Slides>
  <Notes>41</Notes>
  <HiddenSlides>0</HiddenSlides>
  <MMClips>0</MMClips>
  <ScaleCrop>false</ScaleCrop>
  <HeadingPairs>
    <vt:vector size="8" baseType="variant">
      <vt:variant>
        <vt:lpstr>已用的字体</vt:lpstr>
      </vt:variant>
      <vt:variant>
        <vt:i4>18</vt:i4>
      </vt:variant>
      <vt:variant>
        <vt:lpstr>主题</vt:lpstr>
      </vt:variant>
      <vt:variant>
        <vt:i4>4</vt:i4>
      </vt:variant>
      <vt:variant>
        <vt:lpstr>嵌入 OLE 服务器</vt:lpstr>
      </vt:variant>
      <vt:variant>
        <vt:i4>2</vt:i4>
      </vt:variant>
      <vt:variant>
        <vt:lpstr>幻灯片标题</vt:lpstr>
      </vt:variant>
      <vt:variant>
        <vt:i4>81</vt:i4>
      </vt:variant>
    </vt:vector>
  </HeadingPairs>
  <TitlesOfParts>
    <vt:vector size="105" baseType="lpstr">
      <vt:lpstr>仿宋_GB2312</vt:lpstr>
      <vt:lpstr>黑体</vt:lpstr>
      <vt:lpstr>华文新魏</vt:lpstr>
      <vt:lpstr>STXingkai</vt:lpstr>
      <vt:lpstr>华文中宋</vt:lpstr>
      <vt:lpstr>楷体</vt:lpstr>
      <vt:lpstr>楷体</vt:lpstr>
      <vt:lpstr>楷体_GB2312</vt:lpstr>
      <vt:lpstr>隶书</vt:lpstr>
      <vt:lpstr>宋体</vt:lpstr>
      <vt:lpstr>Kaiti SC</vt:lpstr>
      <vt:lpstr>Arial</vt:lpstr>
      <vt:lpstr>Calibri</vt:lpstr>
      <vt:lpstr>Comic Sans MS</vt:lpstr>
      <vt:lpstr>Georgia</vt:lpstr>
      <vt:lpstr>Monotype Sorts</vt:lpstr>
      <vt:lpstr>Times New Roman</vt:lpstr>
      <vt:lpstr>Wingdings</vt:lpstr>
      <vt:lpstr>教材母版</vt:lpstr>
      <vt:lpstr>项目状态报告</vt:lpstr>
      <vt:lpstr>4_项目状态报告</vt:lpstr>
      <vt:lpstr>1_项目状态报告</vt:lpstr>
      <vt:lpstr>BMP 图象</vt:lpstr>
      <vt:lpstr>位图图像</vt:lpstr>
      <vt:lpstr>第3章  需求分析</vt:lpstr>
      <vt:lpstr>结构化分析设计过程</vt:lpstr>
      <vt:lpstr>什么是需求?</vt:lpstr>
      <vt:lpstr>需求分析的目的</vt:lpstr>
      <vt:lpstr>需求分析的重要性</vt:lpstr>
      <vt:lpstr>PowerPoint 演示文稿</vt:lpstr>
      <vt:lpstr>需求分析的困难 </vt:lpstr>
      <vt:lpstr>需求分析的困难性</vt:lpstr>
      <vt:lpstr>小故事</vt:lpstr>
      <vt:lpstr>需求分析的目标</vt:lpstr>
      <vt:lpstr>PowerPoint 演示文稿</vt:lpstr>
      <vt:lpstr>PowerPoint 演示文稿</vt:lpstr>
      <vt:lpstr>PowerPoint 演示文稿</vt:lpstr>
      <vt:lpstr>PowerPoint 演示文稿</vt:lpstr>
      <vt:lpstr>3.2  需求获取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分析建模</vt:lpstr>
      <vt:lpstr>PowerPoint 演示文稿</vt:lpstr>
      <vt:lpstr>PowerPoint 演示文稿</vt:lpstr>
      <vt:lpstr>PowerPoint 演示文稿</vt:lpstr>
      <vt:lpstr>PowerPoint 演示文稿</vt:lpstr>
      <vt:lpstr>PowerPoint 演示文稿</vt:lpstr>
      <vt:lpstr>PowerPoint 演示文稿</vt:lpstr>
      <vt:lpstr>4.符号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 何 规 范 化？</vt:lpstr>
      <vt:lpstr>PowerPoint 演示文稿</vt:lpstr>
      <vt:lpstr>PowerPoint 演示文稿</vt:lpstr>
      <vt:lpstr>PowerPoint 演示文稿</vt:lpstr>
      <vt:lpstr>第 一 范 式</vt:lpstr>
      <vt:lpstr>第 二 范 式</vt:lpstr>
      <vt:lpstr>第 三 范 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3.7.2  Warnier图</vt:lpstr>
      <vt:lpstr>举  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系统流程图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3.9 软件需求规格说明(SRS)    Software Requirement Specification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dc:creator>
  <cp:lastModifiedBy>龙威旭</cp:lastModifiedBy>
  <cp:revision>409</cp:revision>
  <dcterms:created xsi:type="dcterms:W3CDTF">1601-01-01T00:00:00Z</dcterms:created>
  <dcterms:modified xsi:type="dcterms:W3CDTF">2023-10-24T13:00:07Z</dcterms:modified>
</cp:coreProperties>
</file>