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710" r:id="rId2"/>
  </p:sldMasterIdLst>
  <p:notesMasterIdLst>
    <p:notesMasterId r:id="rId81"/>
  </p:notesMasterIdLst>
  <p:sldIdLst>
    <p:sldId id="260" r:id="rId3"/>
    <p:sldId id="342" r:id="rId4"/>
    <p:sldId id="343" r:id="rId5"/>
    <p:sldId id="344" r:id="rId6"/>
    <p:sldId id="345" r:id="rId7"/>
    <p:sldId id="325" r:id="rId8"/>
    <p:sldId id="262" r:id="rId9"/>
    <p:sldId id="263" r:id="rId10"/>
    <p:sldId id="264" r:id="rId11"/>
    <p:sldId id="265" r:id="rId12"/>
    <p:sldId id="266" r:id="rId13"/>
    <p:sldId id="347" r:id="rId14"/>
    <p:sldId id="267" r:id="rId15"/>
    <p:sldId id="269" r:id="rId16"/>
    <p:sldId id="270" r:id="rId17"/>
    <p:sldId id="271" r:id="rId18"/>
    <p:sldId id="272" r:id="rId19"/>
    <p:sldId id="273" r:id="rId20"/>
    <p:sldId id="274" r:id="rId21"/>
    <p:sldId id="275" r:id="rId22"/>
    <p:sldId id="276" r:id="rId23"/>
    <p:sldId id="352" r:id="rId24"/>
    <p:sldId id="326" r:id="rId25"/>
    <p:sldId id="353" r:id="rId26"/>
    <p:sldId id="354" r:id="rId27"/>
    <p:sldId id="278" r:id="rId28"/>
    <p:sldId id="357" r:id="rId29"/>
    <p:sldId id="279" r:id="rId30"/>
    <p:sldId id="358" r:id="rId31"/>
    <p:sldId id="280" r:id="rId32"/>
    <p:sldId id="359" r:id="rId33"/>
    <p:sldId id="360" r:id="rId34"/>
    <p:sldId id="361" r:id="rId35"/>
    <p:sldId id="362" r:id="rId36"/>
    <p:sldId id="363" r:id="rId37"/>
    <p:sldId id="364" r:id="rId38"/>
    <p:sldId id="365" r:id="rId39"/>
    <p:sldId id="366" r:id="rId40"/>
    <p:sldId id="368" r:id="rId41"/>
    <p:sldId id="369" r:id="rId42"/>
    <p:sldId id="370" r:id="rId43"/>
    <p:sldId id="371" r:id="rId44"/>
    <p:sldId id="372" r:id="rId45"/>
    <p:sldId id="373" r:id="rId46"/>
    <p:sldId id="374" r:id="rId47"/>
    <p:sldId id="376" r:id="rId48"/>
    <p:sldId id="377" r:id="rId49"/>
    <p:sldId id="378" r:id="rId50"/>
    <p:sldId id="379" r:id="rId51"/>
    <p:sldId id="380" r:id="rId52"/>
    <p:sldId id="381" r:id="rId53"/>
    <p:sldId id="382" r:id="rId54"/>
    <p:sldId id="383" r:id="rId55"/>
    <p:sldId id="384" r:id="rId56"/>
    <p:sldId id="385" r:id="rId57"/>
    <p:sldId id="387" r:id="rId58"/>
    <p:sldId id="388" r:id="rId59"/>
    <p:sldId id="389" r:id="rId60"/>
    <p:sldId id="286" r:id="rId61"/>
    <p:sldId id="390" r:id="rId62"/>
    <p:sldId id="391" r:id="rId63"/>
    <p:sldId id="288" r:id="rId64"/>
    <p:sldId id="392" r:id="rId65"/>
    <p:sldId id="330" r:id="rId66"/>
    <p:sldId id="393" r:id="rId67"/>
    <p:sldId id="289" r:id="rId68"/>
    <p:sldId id="394" r:id="rId69"/>
    <p:sldId id="290" r:id="rId70"/>
    <p:sldId id="291" r:id="rId71"/>
    <p:sldId id="331" r:id="rId72"/>
    <p:sldId id="395" r:id="rId73"/>
    <p:sldId id="332" r:id="rId74"/>
    <p:sldId id="294" r:id="rId75"/>
    <p:sldId id="295" r:id="rId76"/>
    <p:sldId id="396" r:id="rId77"/>
    <p:sldId id="340" r:id="rId78"/>
    <p:sldId id="341" r:id="rId79"/>
    <p:sldId id="339" r:id="rId8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85"/>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1" autoAdjust="0"/>
    <p:restoredTop sz="92112" autoAdjust="0"/>
  </p:normalViewPr>
  <p:slideViewPr>
    <p:cSldViewPr>
      <p:cViewPr varScale="1">
        <p:scale>
          <a:sx n="116" d="100"/>
          <a:sy n="116" d="100"/>
        </p:scale>
        <p:origin x="172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25EB69AE-5FAE-4E29-8D99-B3A85A1C8AD3}" type="slidenum">
              <a:rPr lang="zh-CN" altLang="en-US"/>
              <a:pPr>
                <a:defRPr/>
              </a:pPr>
              <a:t>‹#›</a:t>
            </a:fld>
            <a:endParaRPr lang="en-US" altLang="zh-CN"/>
          </a:p>
        </p:txBody>
      </p:sp>
    </p:spTree>
    <p:extLst>
      <p:ext uri="{BB962C8B-B14F-4D97-AF65-F5344CB8AC3E}">
        <p14:creationId xmlns:p14="http://schemas.microsoft.com/office/powerpoint/2010/main" val="2762809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A64DFC0-3DD4-43FF-8029-0ED228FEBAD2}" type="slidenum">
              <a:rPr lang="zh-CN" altLang="en-US" sz="1200"/>
              <a:pPr algn="r" eaLnBrk="1" hangingPunct="1"/>
              <a:t>6</a:t>
            </a:fld>
            <a:endParaRPr lang="en-US" altLang="zh-CN" sz="1200"/>
          </a:p>
        </p:txBody>
      </p:sp>
      <p:sp>
        <p:nvSpPr>
          <p:cNvPr id="83971" name="Rectangle 2"/>
          <p:cNvSpPr>
            <a:spLocks noGrp="1" noRot="1" noChangeAspect="1" noChangeArrowheads="1" noTextEdit="1"/>
          </p:cNvSpPr>
          <p:nvPr>
            <p:ph type="sldImg"/>
          </p:nvPr>
        </p:nvSpPr>
        <p:spPr>
          <a:xfrm>
            <a:off x="3429000" y="2400300"/>
            <a:ext cx="0" cy="0"/>
          </a:xfrm>
          <a:solidFill>
            <a:srgbClr val="FFFFFF"/>
          </a:solidFill>
          <a:ln/>
        </p:spPr>
      </p:sp>
      <p:sp>
        <p:nvSpPr>
          <p:cNvPr id="8397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34D5BBA-077A-450D-922F-EBADAD0D3510}" type="slidenum">
              <a:rPr lang="zh-CN" altLang="en-US" sz="1200"/>
              <a:pPr algn="r" eaLnBrk="1" hangingPunct="1"/>
              <a:t>16</a:t>
            </a:fld>
            <a:endParaRPr lang="en-US" altLang="zh-CN" sz="1200"/>
          </a:p>
        </p:txBody>
      </p:sp>
      <p:sp>
        <p:nvSpPr>
          <p:cNvPr id="93187" name="Rectangle 2"/>
          <p:cNvSpPr>
            <a:spLocks noGrp="1" noRot="1" noChangeAspect="1" noChangeArrowheads="1" noTextEdit="1"/>
          </p:cNvSpPr>
          <p:nvPr>
            <p:ph type="sldImg"/>
          </p:nvPr>
        </p:nvSpPr>
        <p:spPr>
          <a:xfrm>
            <a:off x="3429000" y="2400300"/>
            <a:ext cx="0" cy="0"/>
          </a:xfrm>
          <a:solidFill>
            <a:srgbClr val="FFFFFF"/>
          </a:solidFill>
          <a:ln/>
        </p:spPr>
      </p:sp>
      <p:sp>
        <p:nvSpPr>
          <p:cNvPr id="931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892939A-8E09-4B53-A591-906C9BF44EBB}" type="slidenum">
              <a:rPr lang="zh-CN" altLang="en-US" sz="1200"/>
              <a:pPr algn="r" eaLnBrk="1" hangingPunct="1"/>
              <a:t>17</a:t>
            </a:fld>
            <a:endParaRPr lang="en-US" altLang="zh-CN" sz="1200"/>
          </a:p>
        </p:txBody>
      </p:sp>
      <p:sp>
        <p:nvSpPr>
          <p:cNvPr id="94211" name="Rectangle 2"/>
          <p:cNvSpPr>
            <a:spLocks noGrp="1" noRot="1" noChangeAspect="1" noChangeArrowheads="1" noTextEdit="1"/>
          </p:cNvSpPr>
          <p:nvPr>
            <p:ph type="sldImg"/>
          </p:nvPr>
        </p:nvSpPr>
        <p:spPr>
          <a:xfrm>
            <a:off x="3429000" y="2400300"/>
            <a:ext cx="0" cy="0"/>
          </a:xfrm>
          <a:solidFill>
            <a:srgbClr val="FFFFFF"/>
          </a:solidFill>
          <a:ln/>
        </p:spPr>
      </p:sp>
      <p:sp>
        <p:nvSpPr>
          <p:cNvPr id="942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824BD69-513F-43B8-BAC0-DA037F9F020F}" type="slidenum">
              <a:rPr lang="zh-CN" altLang="en-US" sz="1200"/>
              <a:pPr algn="r" eaLnBrk="1" hangingPunct="1"/>
              <a:t>18</a:t>
            </a:fld>
            <a:endParaRPr lang="en-US" altLang="zh-CN" sz="1200"/>
          </a:p>
        </p:txBody>
      </p:sp>
      <p:sp>
        <p:nvSpPr>
          <p:cNvPr id="95235" name="Rectangle 2"/>
          <p:cNvSpPr>
            <a:spLocks noGrp="1" noRot="1" noChangeAspect="1" noChangeArrowheads="1" noTextEdit="1"/>
          </p:cNvSpPr>
          <p:nvPr>
            <p:ph type="sldImg"/>
          </p:nvPr>
        </p:nvSpPr>
        <p:spPr>
          <a:xfrm>
            <a:off x="3429000" y="2400300"/>
            <a:ext cx="0" cy="0"/>
          </a:xfrm>
          <a:solidFill>
            <a:srgbClr val="FFFFFF"/>
          </a:solidFill>
          <a:ln/>
        </p:spPr>
      </p:sp>
      <p:sp>
        <p:nvSpPr>
          <p:cNvPr id="952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70FB33F-5C29-4078-A69F-022A3E7F160A}" type="slidenum">
              <a:rPr lang="zh-CN" altLang="en-US" sz="1200"/>
              <a:pPr algn="r" eaLnBrk="1" hangingPunct="1"/>
              <a:t>19</a:t>
            </a:fld>
            <a:endParaRPr lang="en-US" altLang="zh-CN" sz="1200"/>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AB39528-2E94-4393-A04E-B3FCE0ADDED4}" type="slidenum">
              <a:rPr lang="zh-CN" altLang="en-US" sz="1200"/>
              <a:pPr algn="r" eaLnBrk="1" hangingPunct="1"/>
              <a:t>20</a:t>
            </a:fld>
            <a:endParaRPr lang="en-US" altLang="zh-CN" sz="1200"/>
          </a:p>
        </p:txBody>
      </p:sp>
      <p:sp>
        <p:nvSpPr>
          <p:cNvPr id="97283" name="Rectangle 2"/>
          <p:cNvSpPr>
            <a:spLocks noGrp="1" noRot="1" noChangeAspect="1" noChangeArrowheads="1" noTextEdit="1"/>
          </p:cNvSpPr>
          <p:nvPr>
            <p:ph type="sldImg"/>
          </p:nvPr>
        </p:nvSpPr>
        <p:spPr>
          <a:xfrm>
            <a:off x="3429000" y="2400300"/>
            <a:ext cx="0" cy="0"/>
          </a:xfrm>
          <a:solidFill>
            <a:srgbClr val="FFFFFF"/>
          </a:solidFill>
          <a:ln/>
        </p:spPr>
      </p:sp>
      <p:sp>
        <p:nvSpPr>
          <p:cNvPr id="972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2EDFC78-3327-4343-BF4F-EB016A4523A6}" type="slidenum">
              <a:rPr lang="zh-CN" altLang="en-US" sz="1200"/>
              <a:pPr algn="r" eaLnBrk="1" hangingPunct="1"/>
              <a:t>21</a:t>
            </a:fld>
            <a:endParaRPr lang="en-US" altLang="zh-CN" sz="1200"/>
          </a:p>
        </p:txBody>
      </p:sp>
      <p:sp>
        <p:nvSpPr>
          <p:cNvPr id="98307" name="Rectangle 2"/>
          <p:cNvSpPr>
            <a:spLocks noGrp="1" noRot="1" noChangeAspect="1" noChangeArrowheads="1" noTextEdit="1"/>
          </p:cNvSpPr>
          <p:nvPr>
            <p:ph type="sldImg"/>
          </p:nvPr>
        </p:nvSpPr>
        <p:spPr>
          <a:xfrm>
            <a:off x="3429000" y="2400300"/>
            <a:ext cx="0" cy="0"/>
          </a:xfrm>
          <a:solidFill>
            <a:srgbClr val="FFFFFF"/>
          </a:solidFill>
          <a:ln/>
        </p:spPr>
      </p:sp>
      <p:sp>
        <p:nvSpPr>
          <p:cNvPr id="983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452A174-8A38-406D-896C-1EF6F5A387EB}" type="slidenum">
              <a:rPr lang="zh-CN" altLang="en-US" sz="1200"/>
              <a:pPr algn="r" eaLnBrk="1" hangingPunct="1"/>
              <a:t>23</a:t>
            </a:fld>
            <a:endParaRPr lang="en-US" altLang="zh-CN" sz="1200"/>
          </a:p>
        </p:txBody>
      </p:sp>
      <p:sp>
        <p:nvSpPr>
          <p:cNvPr id="99331" name="Rectangle 2"/>
          <p:cNvSpPr>
            <a:spLocks noGrp="1" noRot="1" noChangeAspect="1" noChangeArrowheads="1" noTextEdit="1"/>
          </p:cNvSpPr>
          <p:nvPr>
            <p:ph type="sldImg"/>
          </p:nvPr>
        </p:nvSpPr>
        <p:spPr>
          <a:xfrm>
            <a:off x="3429000" y="2400300"/>
            <a:ext cx="0" cy="0"/>
          </a:xfrm>
          <a:ln/>
        </p:spPr>
      </p:sp>
      <p:sp>
        <p:nvSpPr>
          <p:cNvPr id="9933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8CEDF81-01DD-4983-B29D-F6E8A9AEBE30}" type="slidenum">
              <a:rPr lang="zh-CN" altLang="en-US" sz="1200"/>
              <a:pPr algn="r" eaLnBrk="1" hangingPunct="1"/>
              <a:t>26</a:t>
            </a:fld>
            <a:endParaRPr lang="en-US" altLang="zh-CN" sz="1200"/>
          </a:p>
        </p:txBody>
      </p:sp>
      <p:sp>
        <p:nvSpPr>
          <p:cNvPr id="100355" name="Rectangle 2"/>
          <p:cNvSpPr>
            <a:spLocks noGrp="1" noRot="1" noChangeAspect="1" noChangeArrowheads="1" noTextEdit="1"/>
          </p:cNvSpPr>
          <p:nvPr>
            <p:ph type="sldImg"/>
          </p:nvPr>
        </p:nvSpPr>
        <p:spPr>
          <a:xfrm>
            <a:off x="3429000" y="2400300"/>
            <a:ext cx="0" cy="0"/>
          </a:xfrm>
          <a:solidFill>
            <a:srgbClr val="FFFFFF"/>
          </a:solidFill>
          <a:ln/>
        </p:spPr>
      </p:sp>
      <p:sp>
        <p:nvSpPr>
          <p:cNvPr id="1003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B099B59-E847-4BA7-97BD-753B271416A9}" type="slidenum">
              <a:rPr lang="zh-CN" altLang="en-US" sz="1200"/>
              <a:pPr algn="r" eaLnBrk="1" hangingPunct="1"/>
              <a:t>28</a:t>
            </a:fld>
            <a:endParaRPr lang="en-US" altLang="zh-CN" sz="1200"/>
          </a:p>
        </p:txBody>
      </p:sp>
      <p:sp>
        <p:nvSpPr>
          <p:cNvPr id="101379" name="Rectangle 2"/>
          <p:cNvSpPr>
            <a:spLocks noGrp="1" noRot="1" noChangeAspect="1" noChangeArrowheads="1" noTextEdit="1"/>
          </p:cNvSpPr>
          <p:nvPr>
            <p:ph type="sldImg"/>
          </p:nvPr>
        </p:nvSpPr>
        <p:spPr>
          <a:xfrm>
            <a:off x="3429000" y="2400300"/>
            <a:ext cx="0" cy="0"/>
          </a:xfrm>
          <a:solidFill>
            <a:srgbClr val="FFFFFF"/>
          </a:solidFill>
          <a:ln/>
        </p:spPr>
      </p:sp>
      <p:sp>
        <p:nvSpPr>
          <p:cNvPr id="1013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BCA89D3-E44D-4E44-901D-A9F549D056F0}" type="slidenum">
              <a:rPr lang="zh-CN" altLang="en-US" sz="1200"/>
              <a:pPr algn="r" eaLnBrk="1" hangingPunct="1"/>
              <a:t>30</a:t>
            </a:fld>
            <a:endParaRPr lang="en-US" altLang="zh-CN" sz="1200"/>
          </a:p>
        </p:txBody>
      </p:sp>
      <p:sp>
        <p:nvSpPr>
          <p:cNvPr id="102403" name="Rectangle 2"/>
          <p:cNvSpPr>
            <a:spLocks noGrp="1" noRot="1" noChangeAspect="1" noChangeArrowheads="1" noTextEdit="1"/>
          </p:cNvSpPr>
          <p:nvPr>
            <p:ph type="sldImg"/>
          </p:nvPr>
        </p:nvSpPr>
        <p:spPr>
          <a:xfrm>
            <a:off x="3429000" y="2400300"/>
            <a:ext cx="0" cy="0"/>
          </a:xfrm>
          <a:ln/>
        </p:spPr>
      </p:sp>
      <p:sp>
        <p:nvSpPr>
          <p:cNvPr id="102404"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DB97259-B02D-4366-9284-45C04B288A49}" type="slidenum">
              <a:rPr lang="zh-CN" altLang="en-US" sz="1200"/>
              <a:pPr algn="r" eaLnBrk="1" hangingPunct="1"/>
              <a:t>7</a:t>
            </a:fld>
            <a:endParaRPr lang="en-US" altLang="zh-CN" sz="1200"/>
          </a:p>
        </p:txBody>
      </p:sp>
      <p:sp>
        <p:nvSpPr>
          <p:cNvPr id="84995" name="Rectangle 2"/>
          <p:cNvSpPr>
            <a:spLocks noGrp="1" noRot="1" noChangeAspect="1" noChangeArrowheads="1" noTextEdit="1"/>
          </p:cNvSpPr>
          <p:nvPr>
            <p:ph type="sldImg"/>
          </p:nvPr>
        </p:nvSpPr>
        <p:spPr>
          <a:xfrm>
            <a:off x="3429000" y="2400300"/>
            <a:ext cx="0" cy="0"/>
          </a:xfrm>
          <a:ln/>
        </p:spPr>
      </p:sp>
      <p:sp>
        <p:nvSpPr>
          <p:cNvPr id="8499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C18E7A0-A60A-4F74-A576-C57DB7A69A5F}" type="slidenum">
              <a:rPr lang="zh-CN" altLang="en-US" sz="1200"/>
              <a:pPr algn="r" eaLnBrk="1" hangingPunct="1"/>
              <a:t>59</a:t>
            </a:fld>
            <a:endParaRPr lang="en-US" altLang="zh-CN" sz="1200"/>
          </a:p>
        </p:txBody>
      </p:sp>
      <p:sp>
        <p:nvSpPr>
          <p:cNvPr id="103427" name="Rectangle 2"/>
          <p:cNvSpPr>
            <a:spLocks noGrp="1" noRot="1" noChangeAspect="1" noChangeArrowheads="1" noTextEdit="1"/>
          </p:cNvSpPr>
          <p:nvPr>
            <p:ph type="sldImg"/>
          </p:nvPr>
        </p:nvSpPr>
        <p:spPr>
          <a:xfrm>
            <a:off x="3429000" y="2400300"/>
            <a:ext cx="0" cy="0"/>
          </a:xfrm>
          <a:solidFill>
            <a:srgbClr val="FFFFFF"/>
          </a:solidFill>
          <a:ln/>
        </p:spPr>
      </p:sp>
      <p:sp>
        <p:nvSpPr>
          <p:cNvPr id="1034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A21E72A-650C-4B30-8F9E-499B34EF0549}" type="slidenum">
              <a:rPr lang="zh-CN" altLang="en-US" sz="1200"/>
              <a:pPr algn="r" eaLnBrk="1" hangingPunct="1"/>
              <a:t>62</a:t>
            </a:fld>
            <a:endParaRPr lang="en-US" altLang="zh-CN" sz="1200"/>
          </a:p>
        </p:txBody>
      </p:sp>
      <p:sp>
        <p:nvSpPr>
          <p:cNvPr id="104451" name="Rectangle 2"/>
          <p:cNvSpPr>
            <a:spLocks noGrp="1" noRot="1" noChangeAspect="1" noChangeArrowheads="1" noTextEdit="1"/>
          </p:cNvSpPr>
          <p:nvPr>
            <p:ph type="sldImg"/>
          </p:nvPr>
        </p:nvSpPr>
        <p:spPr>
          <a:xfrm>
            <a:off x="3429000" y="2400300"/>
            <a:ext cx="0" cy="0"/>
          </a:xfrm>
          <a:solidFill>
            <a:srgbClr val="FFFFFF"/>
          </a:solidFill>
          <a:ln/>
        </p:spPr>
      </p:sp>
      <p:sp>
        <p:nvSpPr>
          <p:cNvPr id="1044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22371CB6-412B-40A6-9605-B96C62DFD1DD}" type="slidenum">
              <a:rPr lang="zh-CN" altLang="en-US" sz="1200"/>
              <a:pPr algn="r" eaLnBrk="1" hangingPunct="1"/>
              <a:t>66</a:t>
            </a:fld>
            <a:endParaRPr lang="en-US" altLang="zh-CN" sz="1200"/>
          </a:p>
        </p:txBody>
      </p:sp>
      <p:sp>
        <p:nvSpPr>
          <p:cNvPr id="105475" name="Rectangle 2"/>
          <p:cNvSpPr>
            <a:spLocks noGrp="1" noRot="1" noChangeAspect="1" noChangeArrowheads="1" noTextEdit="1"/>
          </p:cNvSpPr>
          <p:nvPr>
            <p:ph type="sldImg"/>
          </p:nvPr>
        </p:nvSpPr>
        <p:spPr>
          <a:xfrm>
            <a:off x="3429000" y="2400300"/>
            <a:ext cx="0" cy="0"/>
          </a:xfrm>
          <a:solidFill>
            <a:srgbClr val="FFFFFF"/>
          </a:solidFill>
          <a:ln/>
        </p:spPr>
      </p:sp>
      <p:sp>
        <p:nvSpPr>
          <p:cNvPr id="1054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ECB4CC8-836F-4675-802C-AD20E12B3C83}" type="slidenum">
              <a:rPr lang="zh-CN" altLang="en-US" sz="1200"/>
              <a:pPr algn="r" eaLnBrk="1" hangingPunct="1"/>
              <a:t>68</a:t>
            </a:fld>
            <a:endParaRPr lang="en-US" altLang="zh-CN" sz="1200"/>
          </a:p>
        </p:txBody>
      </p:sp>
      <p:sp>
        <p:nvSpPr>
          <p:cNvPr id="106499" name="Rectangle 2"/>
          <p:cNvSpPr>
            <a:spLocks noGrp="1" noRot="1" noChangeAspect="1" noChangeArrowheads="1" noTextEdit="1"/>
          </p:cNvSpPr>
          <p:nvPr>
            <p:ph type="sldImg"/>
          </p:nvPr>
        </p:nvSpPr>
        <p:spPr>
          <a:xfrm>
            <a:off x="3429000" y="2400300"/>
            <a:ext cx="0" cy="0"/>
          </a:xfrm>
          <a:solidFill>
            <a:srgbClr val="FFFFFF"/>
          </a:solidFill>
          <a:ln/>
        </p:spPr>
      </p:sp>
      <p:sp>
        <p:nvSpPr>
          <p:cNvPr id="1065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737056C-2A53-4BC5-BE61-68E912168E0A}" type="slidenum">
              <a:rPr lang="zh-CN" altLang="en-US" sz="1200"/>
              <a:pPr algn="r" eaLnBrk="1" hangingPunct="1"/>
              <a:t>69</a:t>
            </a:fld>
            <a:endParaRPr lang="en-US" altLang="zh-CN" sz="1200"/>
          </a:p>
        </p:txBody>
      </p:sp>
      <p:sp>
        <p:nvSpPr>
          <p:cNvPr id="107523" name="Rectangle 2"/>
          <p:cNvSpPr>
            <a:spLocks noGrp="1" noRot="1" noChangeAspect="1" noChangeArrowheads="1" noTextEdit="1"/>
          </p:cNvSpPr>
          <p:nvPr>
            <p:ph type="sldImg"/>
          </p:nvPr>
        </p:nvSpPr>
        <p:spPr>
          <a:xfrm>
            <a:off x="3429000" y="2400300"/>
            <a:ext cx="0" cy="0"/>
          </a:xfrm>
          <a:solidFill>
            <a:srgbClr val="FFFFFF"/>
          </a:solidFill>
          <a:ln/>
        </p:spPr>
      </p:sp>
      <p:sp>
        <p:nvSpPr>
          <p:cNvPr id="1075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D77E7F3-DBF1-4B95-91D5-676BD5F9FC7E}" type="slidenum">
              <a:rPr lang="zh-CN" altLang="en-US" sz="1200"/>
              <a:pPr algn="r" eaLnBrk="1" hangingPunct="1"/>
              <a:t>73</a:t>
            </a:fld>
            <a:endParaRPr lang="en-US" altLang="zh-CN" sz="1200"/>
          </a:p>
        </p:txBody>
      </p:sp>
      <p:sp>
        <p:nvSpPr>
          <p:cNvPr id="108547" name="Rectangle 2"/>
          <p:cNvSpPr>
            <a:spLocks noGrp="1" noRot="1" noChangeAspect="1" noChangeArrowheads="1" noTextEdit="1"/>
          </p:cNvSpPr>
          <p:nvPr>
            <p:ph type="sldImg"/>
          </p:nvPr>
        </p:nvSpPr>
        <p:spPr>
          <a:xfrm>
            <a:off x="3429000" y="2400300"/>
            <a:ext cx="0" cy="0"/>
          </a:xfrm>
          <a:solidFill>
            <a:srgbClr val="FFFFFF"/>
          </a:solidFill>
          <a:ln/>
        </p:spPr>
      </p:sp>
      <p:sp>
        <p:nvSpPr>
          <p:cNvPr id="10854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86255FA-B5E4-48D8-A565-CFF0CCE0576E}" type="slidenum">
              <a:rPr lang="zh-CN" altLang="en-US" sz="1200"/>
              <a:pPr algn="r" eaLnBrk="1" hangingPunct="1"/>
              <a:t>74</a:t>
            </a:fld>
            <a:endParaRPr lang="en-US" altLang="zh-CN" sz="1200"/>
          </a:p>
        </p:txBody>
      </p:sp>
      <p:sp>
        <p:nvSpPr>
          <p:cNvPr id="109571" name="Rectangle 2"/>
          <p:cNvSpPr>
            <a:spLocks noGrp="1" noRot="1" noChangeAspect="1" noChangeArrowheads="1" noTextEdit="1"/>
          </p:cNvSpPr>
          <p:nvPr>
            <p:ph type="sldImg"/>
          </p:nvPr>
        </p:nvSpPr>
        <p:spPr>
          <a:xfrm>
            <a:off x="3429000" y="2400300"/>
            <a:ext cx="0" cy="0"/>
          </a:xfrm>
          <a:solidFill>
            <a:srgbClr val="FFFFFF"/>
          </a:solidFill>
          <a:ln/>
        </p:spPr>
      </p:sp>
      <p:sp>
        <p:nvSpPr>
          <p:cNvPr id="10957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AF89F26-605D-481F-9FBE-0215A1A81D80}" type="slidenum">
              <a:rPr lang="zh-CN" altLang="en-US" sz="1200"/>
              <a:pPr algn="r" eaLnBrk="1" hangingPunct="1"/>
              <a:t>76</a:t>
            </a:fld>
            <a:endParaRPr lang="en-US" altLang="zh-CN" sz="1200"/>
          </a:p>
        </p:txBody>
      </p:sp>
      <p:sp>
        <p:nvSpPr>
          <p:cNvPr id="110595" name="Rectangle 2"/>
          <p:cNvSpPr>
            <a:spLocks noGrp="1" noRot="1" noChangeAspect="1" noChangeArrowheads="1" noTextEdit="1"/>
          </p:cNvSpPr>
          <p:nvPr>
            <p:ph type="sldImg"/>
          </p:nvPr>
        </p:nvSpPr>
        <p:spPr>
          <a:xfrm>
            <a:off x="3429000" y="2400300"/>
            <a:ext cx="0" cy="0"/>
          </a:xfrm>
          <a:solidFill>
            <a:srgbClr val="FFFFFF"/>
          </a:solidFill>
          <a:ln/>
        </p:spPr>
      </p:sp>
      <p:sp>
        <p:nvSpPr>
          <p:cNvPr id="11059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C3BB105-AD00-44DB-9174-39F7AA69A310}" type="slidenum">
              <a:rPr lang="zh-CN" altLang="en-US" sz="1200"/>
              <a:pPr algn="r" eaLnBrk="1" hangingPunct="1"/>
              <a:t>77</a:t>
            </a:fld>
            <a:endParaRPr lang="en-US" altLang="zh-CN" sz="1200"/>
          </a:p>
        </p:txBody>
      </p:sp>
      <p:sp>
        <p:nvSpPr>
          <p:cNvPr id="111619" name="Rectangle 2"/>
          <p:cNvSpPr>
            <a:spLocks noGrp="1" noRot="1" noChangeAspect="1" noChangeArrowheads="1" noTextEdit="1"/>
          </p:cNvSpPr>
          <p:nvPr>
            <p:ph type="sldImg"/>
          </p:nvPr>
        </p:nvSpPr>
        <p:spPr>
          <a:xfrm>
            <a:off x="3429000" y="2400300"/>
            <a:ext cx="0" cy="0"/>
          </a:xfrm>
          <a:solidFill>
            <a:srgbClr val="FFFFFF"/>
          </a:solidFill>
          <a:ln/>
        </p:spPr>
      </p:sp>
      <p:sp>
        <p:nvSpPr>
          <p:cNvPr id="1116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BE62DB7-43A1-4B80-A363-F6C247C8ED73}" type="slidenum">
              <a:rPr lang="zh-CN" altLang="en-US" sz="1200"/>
              <a:pPr algn="r" eaLnBrk="1" hangingPunct="1"/>
              <a:t>8</a:t>
            </a:fld>
            <a:endParaRPr lang="en-US" altLang="zh-CN" sz="1200"/>
          </a:p>
        </p:txBody>
      </p:sp>
      <p:sp>
        <p:nvSpPr>
          <p:cNvPr id="86019" name="Rectangle 2"/>
          <p:cNvSpPr>
            <a:spLocks noGrp="1" noRot="1" noChangeAspect="1" noChangeArrowheads="1" noTextEdit="1"/>
          </p:cNvSpPr>
          <p:nvPr>
            <p:ph type="sldImg"/>
          </p:nvPr>
        </p:nvSpPr>
        <p:spPr>
          <a:xfrm>
            <a:off x="3429000" y="2400300"/>
            <a:ext cx="0" cy="0"/>
          </a:xfrm>
          <a:solidFill>
            <a:srgbClr val="FFFFFF"/>
          </a:solidFill>
          <a:ln/>
        </p:spPr>
      </p:sp>
      <p:sp>
        <p:nvSpPr>
          <p:cNvPr id="860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8488228-7393-47AD-AC17-2C2DDCEEABA8}" type="slidenum">
              <a:rPr lang="zh-CN" altLang="en-US" sz="1200"/>
              <a:pPr algn="r" eaLnBrk="1" hangingPunct="1"/>
              <a:t>9</a:t>
            </a:fld>
            <a:endParaRPr lang="en-US" altLang="zh-CN" sz="1200"/>
          </a:p>
        </p:txBody>
      </p:sp>
      <p:sp>
        <p:nvSpPr>
          <p:cNvPr id="87043" name="Rectangle 2"/>
          <p:cNvSpPr>
            <a:spLocks noGrp="1" noRot="1" noChangeAspect="1" noChangeArrowheads="1" noTextEdit="1"/>
          </p:cNvSpPr>
          <p:nvPr>
            <p:ph type="sldImg"/>
          </p:nvPr>
        </p:nvSpPr>
        <p:spPr>
          <a:xfrm>
            <a:off x="3429000" y="2400300"/>
            <a:ext cx="0" cy="0"/>
          </a:xfrm>
          <a:solidFill>
            <a:srgbClr val="FFFFFF"/>
          </a:solidFill>
          <a:ln/>
        </p:spPr>
      </p:sp>
      <p:sp>
        <p:nvSpPr>
          <p:cNvPr id="8704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EC0584D-9B02-440D-856A-17084023C752}" type="slidenum">
              <a:rPr lang="zh-CN" altLang="en-US" sz="1200"/>
              <a:pPr algn="r" eaLnBrk="1" hangingPunct="1"/>
              <a:t>10</a:t>
            </a:fld>
            <a:endParaRPr lang="en-US" altLang="zh-CN" sz="1200"/>
          </a:p>
        </p:txBody>
      </p:sp>
      <p:sp>
        <p:nvSpPr>
          <p:cNvPr id="88067" name="Rectangle 2"/>
          <p:cNvSpPr>
            <a:spLocks noGrp="1" noRot="1" noChangeAspect="1" noChangeArrowheads="1" noTextEdit="1"/>
          </p:cNvSpPr>
          <p:nvPr>
            <p:ph type="sldImg"/>
          </p:nvPr>
        </p:nvSpPr>
        <p:spPr>
          <a:xfrm>
            <a:off x="3429000" y="2400300"/>
            <a:ext cx="0" cy="0"/>
          </a:xfrm>
          <a:solidFill>
            <a:srgbClr val="FFFFFF"/>
          </a:solidFill>
          <a:ln/>
        </p:spPr>
      </p:sp>
      <p:sp>
        <p:nvSpPr>
          <p:cNvPr id="8806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58C6BA0-489D-4E99-8991-7AC810A02B56}" type="slidenum">
              <a:rPr lang="zh-CN" altLang="en-US" sz="1200"/>
              <a:pPr algn="r" eaLnBrk="1" hangingPunct="1"/>
              <a:t>11</a:t>
            </a:fld>
            <a:endParaRPr lang="en-US" altLang="zh-CN" sz="1200"/>
          </a:p>
        </p:txBody>
      </p:sp>
      <p:sp>
        <p:nvSpPr>
          <p:cNvPr id="89091" name="Rectangle 2"/>
          <p:cNvSpPr>
            <a:spLocks noGrp="1" noRot="1" noChangeAspect="1" noChangeArrowheads="1" noTextEdit="1"/>
          </p:cNvSpPr>
          <p:nvPr>
            <p:ph type="sldImg"/>
          </p:nvPr>
        </p:nvSpPr>
        <p:spPr>
          <a:xfrm>
            <a:off x="3429000" y="2400300"/>
            <a:ext cx="0" cy="0"/>
          </a:xfrm>
          <a:solidFill>
            <a:srgbClr val="FFFFFF"/>
          </a:solidFill>
          <a:ln/>
        </p:spPr>
      </p:sp>
      <p:sp>
        <p:nvSpPr>
          <p:cNvPr id="8909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6D150B9-2312-4286-AFBB-60002ED35058}" type="slidenum">
              <a:rPr lang="zh-CN" altLang="en-US" sz="1200"/>
              <a:pPr algn="r" eaLnBrk="1" hangingPunct="1"/>
              <a:t>13</a:t>
            </a:fld>
            <a:endParaRPr lang="en-US" altLang="zh-CN" sz="1200"/>
          </a:p>
        </p:txBody>
      </p:sp>
      <p:sp>
        <p:nvSpPr>
          <p:cNvPr id="90115" name="Rectangle 2"/>
          <p:cNvSpPr>
            <a:spLocks noGrp="1" noRot="1" noChangeAspect="1" noChangeArrowheads="1" noTextEdit="1"/>
          </p:cNvSpPr>
          <p:nvPr>
            <p:ph type="sldImg"/>
          </p:nvPr>
        </p:nvSpPr>
        <p:spPr>
          <a:xfrm>
            <a:off x="3429000" y="2400300"/>
            <a:ext cx="0" cy="0"/>
          </a:xfrm>
          <a:solidFill>
            <a:srgbClr val="FFFFFF"/>
          </a:solidFill>
          <a:ln/>
        </p:spPr>
      </p:sp>
      <p:sp>
        <p:nvSpPr>
          <p:cNvPr id="901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072FE0B-5C50-4322-9FC2-0EF7053186BB}" type="slidenum">
              <a:rPr lang="zh-CN" altLang="en-US" sz="1200"/>
              <a:pPr algn="r" eaLnBrk="1" hangingPunct="1"/>
              <a:t>14</a:t>
            </a:fld>
            <a:endParaRPr lang="en-US" altLang="zh-CN" sz="1200"/>
          </a:p>
        </p:txBody>
      </p:sp>
      <p:sp>
        <p:nvSpPr>
          <p:cNvPr id="91139" name="Rectangle 2"/>
          <p:cNvSpPr>
            <a:spLocks noGrp="1" noRot="1" noChangeAspect="1" noChangeArrowheads="1" noTextEdit="1"/>
          </p:cNvSpPr>
          <p:nvPr>
            <p:ph type="sldImg"/>
          </p:nvPr>
        </p:nvSpPr>
        <p:spPr>
          <a:xfrm>
            <a:off x="3429000" y="2400300"/>
            <a:ext cx="0" cy="0"/>
          </a:xfrm>
          <a:solidFill>
            <a:srgbClr val="FFFFFF"/>
          </a:solidFill>
          <a:ln/>
        </p:spPr>
      </p:sp>
      <p:sp>
        <p:nvSpPr>
          <p:cNvPr id="911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DA1B290-3917-4DE1-A406-9EDE48AEFF97}" type="slidenum">
              <a:rPr lang="zh-CN" altLang="en-US" sz="1200"/>
              <a:pPr algn="r" eaLnBrk="1" hangingPunct="1"/>
              <a:t>15</a:t>
            </a:fld>
            <a:endParaRPr lang="en-US" altLang="zh-CN" sz="1200"/>
          </a:p>
        </p:txBody>
      </p:sp>
      <p:sp>
        <p:nvSpPr>
          <p:cNvPr id="92163" name="Rectangle 2"/>
          <p:cNvSpPr>
            <a:spLocks noGrp="1" noRot="1" noChangeAspect="1" noChangeArrowheads="1" noTextEdit="1"/>
          </p:cNvSpPr>
          <p:nvPr>
            <p:ph type="sldImg"/>
          </p:nvPr>
        </p:nvSpPr>
        <p:spPr>
          <a:xfrm>
            <a:off x="3429000" y="2400300"/>
            <a:ext cx="0" cy="0"/>
          </a:xfrm>
          <a:solidFill>
            <a:srgbClr val="FFFFFF"/>
          </a:solidFill>
          <a:ln/>
        </p:spPr>
      </p:sp>
      <p:sp>
        <p:nvSpPr>
          <p:cNvPr id="921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defRPr/>
            </a:lvl1pPr>
          </a:lstStyle>
          <a:p>
            <a:pPr lvl="0"/>
            <a:r>
              <a:rPr lang="zh-CN" altLang="en-US" noProof="0"/>
              <a:t>单击此处编辑母版副标题样式</a:t>
            </a:r>
          </a:p>
        </p:txBody>
      </p:sp>
    </p:spTree>
    <p:extLst>
      <p:ext uri="{BB962C8B-B14F-4D97-AF65-F5344CB8AC3E}">
        <p14:creationId xmlns:p14="http://schemas.microsoft.com/office/powerpoint/2010/main" val="378732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68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844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16418C-C158-464A-9E4B-15686007016E}" type="slidenum">
              <a:rPr lang="en-US" altLang="zh-CN"/>
              <a:pPr>
                <a:defRPr/>
              </a:pPr>
              <a:t>‹#›</a:t>
            </a:fld>
            <a:endParaRPr lang="en-US" altLang="zh-CN"/>
          </a:p>
        </p:txBody>
      </p:sp>
    </p:spTree>
    <p:extLst>
      <p:ext uri="{BB962C8B-B14F-4D97-AF65-F5344CB8AC3E}">
        <p14:creationId xmlns:p14="http://schemas.microsoft.com/office/powerpoint/2010/main" val="129628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DA5740C-F51C-4913-AE25-FC0B597F3E83}" type="slidenum">
              <a:rPr lang="en-US" altLang="zh-CN"/>
              <a:pPr>
                <a:defRPr/>
              </a:pPr>
              <a:t>‹#›</a:t>
            </a:fld>
            <a:endParaRPr lang="en-US" altLang="zh-CN"/>
          </a:p>
        </p:txBody>
      </p:sp>
    </p:spTree>
    <p:extLst>
      <p:ext uri="{BB962C8B-B14F-4D97-AF65-F5344CB8AC3E}">
        <p14:creationId xmlns:p14="http://schemas.microsoft.com/office/powerpoint/2010/main" val="1422410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0F7A81-D335-47FE-9A47-1106BCC5AA50}" type="slidenum">
              <a:rPr lang="en-US" altLang="zh-CN"/>
              <a:pPr>
                <a:defRPr/>
              </a:pPr>
              <a:t>‹#›</a:t>
            </a:fld>
            <a:endParaRPr lang="en-US" altLang="zh-CN"/>
          </a:p>
        </p:txBody>
      </p:sp>
    </p:spTree>
    <p:extLst>
      <p:ext uri="{BB962C8B-B14F-4D97-AF65-F5344CB8AC3E}">
        <p14:creationId xmlns:p14="http://schemas.microsoft.com/office/powerpoint/2010/main" val="3126283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758766-FC1C-419A-99A1-6B4B5D3659A3}" type="slidenum">
              <a:rPr lang="en-US" altLang="zh-CN"/>
              <a:pPr>
                <a:defRPr/>
              </a:pPr>
              <a:t>‹#›</a:t>
            </a:fld>
            <a:endParaRPr lang="en-US" altLang="zh-CN"/>
          </a:p>
        </p:txBody>
      </p:sp>
    </p:spTree>
    <p:extLst>
      <p:ext uri="{BB962C8B-B14F-4D97-AF65-F5344CB8AC3E}">
        <p14:creationId xmlns:p14="http://schemas.microsoft.com/office/powerpoint/2010/main" val="2993569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2012C3-D024-4E4F-A4E0-8BF30117643F}" type="slidenum">
              <a:rPr lang="en-US" altLang="zh-CN"/>
              <a:pPr>
                <a:defRPr/>
              </a:pPr>
              <a:t>‹#›</a:t>
            </a:fld>
            <a:endParaRPr lang="en-US" altLang="zh-CN"/>
          </a:p>
        </p:txBody>
      </p:sp>
    </p:spTree>
    <p:extLst>
      <p:ext uri="{BB962C8B-B14F-4D97-AF65-F5344CB8AC3E}">
        <p14:creationId xmlns:p14="http://schemas.microsoft.com/office/powerpoint/2010/main" val="1991523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AF153E-E134-47F8-9012-162FEADC0530}" type="slidenum">
              <a:rPr lang="en-US" altLang="zh-CN"/>
              <a:pPr>
                <a:defRPr/>
              </a:pPr>
              <a:t>‹#›</a:t>
            </a:fld>
            <a:endParaRPr lang="en-US" altLang="zh-CN"/>
          </a:p>
        </p:txBody>
      </p:sp>
    </p:spTree>
    <p:extLst>
      <p:ext uri="{BB962C8B-B14F-4D97-AF65-F5344CB8AC3E}">
        <p14:creationId xmlns:p14="http://schemas.microsoft.com/office/powerpoint/2010/main" val="1633644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B0A1991-7A04-40C3-97DC-5D6CA315B84E}" type="slidenum">
              <a:rPr lang="en-US" altLang="zh-CN"/>
              <a:pPr>
                <a:defRPr/>
              </a:pPr>
              <a:t>‹#›</a:t>
            </a:fld>
            <a:endParaRPr lang="en-US" altLang="zh-CN"/>
          </a:p>
        </p:txBody>
      </p:sp>
    </p:spTree>
    <p:extLst>
      <p:ext uri="{BB962C8B-B14F-4D97-AF65-F5344CB8AC3E}">
        <p14:creationId xmlns:p14="http://schemas.microsoft.com/office/powerpoint/2010/main" val="137714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F45BC4-45AB-4A38-BAD6-6A4C1A60C3F1}" type="slidenum">
              <a:rPr lang="en-US" altLang="zh-CN"/>
              <a:pPr>
                <a:defRPr/>
              </a:pPr>
              <a:t>‹#›</a:t>
            </a:fld>
            <a:endParaRPr lang="en-US" altLang="zh-CN"/>
          </a:p>
        </p:txBody>
      </p:sp>
    </p:spTree>
    <p:extLst>
      <p:ext uri="{BB962C8B-B14F-4D97-AF65-F5344CB8AC3E}">
        <p14:creationId xmlns:p14="http://schemas.microsoft.com/office/powerpoint/2010/main" val="132185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055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38C2C5-A583-44A3-BEEB-7152CF04393A}" type="slidenum">
              <a:rPr lang="en-US" altLang="zh-CN"/>
              <a:pPr>
                <a:defRPr/>
              </a:pPr>
              <a:t>‹#›</a:t>
            </a:fld>
            <a:endParaRPr lang="en-US" altLang="zh-CN"/>
          </a:p>
        </p:txBody>
      </p:sp>
    </p:spTree>
    <p:extLst>
      <p:ext uri="{BB962C8B-B14F-4D97-AF65-F5344CB8AC3E}">
        <p14:creationId xmlns:p14="http://schemas.microsoft.com/office/powerpoint/2010/main" val="3929226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1C3C1D-2D1C-4A71-9E67-6F26486878F1}" type="slidenum">
              <a:rPr lang="en-US" altLang="zh-CN"/>
              <a:pPr>
                <a:defRPr/>
              </a:pPr>
              <a:t>‹#›</a:t>
            </a:fld>
            <a:endParaRPr lang="en-US" altLang="zh-CN"/>
          </a:p>
        </p:txBody>
      </p:sp>
    </p:spTree>
    <p:extLst>
      <p:ext uri="{BB962C8B-B14F-4D97-AF65-F5344CB8AC3E}">
        <p14:creationId xmlns:p14="http://schemas.microsoft.com/office/powerpoint/2010/main" val="2703092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C4C5FB-0504-4E47-9087-304B4BCBEA47}" type="slidenum">
              <a:rPr lang="en-US" altLang="zh-CN"/>
              <a:pPr>
                <a:defRPr/>
              </a:pPr>
              <a:t>‹#›</a:t>
            </a:fld>
            <a:endParaRPr lang="en-US" altLang="zh-CN"/>
          </a:p>
        </p:txBody>
      </p:sp>
    </p:spTree>
    <p:extLst>
      <p:ext uri="{BB962C8B-B14F-4D97-AF65-F5344CB8AC3E}">
        <p14:creationId xmlns:p14="http://schemas.microsoft.com/office/powerpoint/2010/main" val="109766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7032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23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734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2872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5980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776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a:solidFill>
                  <a:srgbClr val="800000"/>
                </a:solidFill>
              </a:rPr>
              <a:t>单击此处编辑母版标题样式</a:t>
            </a:r>
          </a:p>
        </p:txBody>
      </p:sp>
      <p:sp>
        <p:nvSpPr>
          <p:cNvPr id="102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buFontTx/>
              <a:buChar char="•"/>
            </a:pPr>
            <a:r>
              <a:rPr lang="zh-CN" altLang="en-US" sz="2800" b="1"/>
              <a:t>单击此处编辑母版副标题样式</a:t>
            </a:r>
          </a:p>
        </p:txBody>
      </p:sp>
    </p:spTree>
  </p:cSld>
  <p:clrMap bg1="lt1" tx1="dk1" bg2="lt2" tx2="dk2" accent1="accent1" accent2="accent2" accent3="accent3" accent4="accent4" accent5="accent5" accent6="accent6" hlink="hlink" folHlink="folHlink"/>
  <p:sldLayoutIdLst>
    <p:sldLayoutId id="214748380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4DD58FC5-2617-4DA2-A7DD-E27B1421E787}" type="slidenum">
              <a:rPr lang="en-US" altLang="zh-CN"/>
              <a:pPr>
                <a:defRPr/>
              </a:pPr>
              <a:t>‹#›</a:t>
            </a:fld>
            <a:endParaRPr lang="en-US" altLang="zh-CN"/>
          </a:p>
        </p:txBody>
      </p:sp>
      <p:sp>
        <p:nvSpPr>
          <p:cNvPr id="2055"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6"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7.bin"/><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8.bin"/><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9.bin"/><Relationship Id="rId1" Type="http://schemas.openxmlformats.org/officeDocument/2006/relationships/slideLayout" Target="../slideLayouts/slideLayout18.xm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1.bin"/><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2.bin"/><Relationship Id="rId1" Type="http://schemas.openxmlformats.org/officeDocument/2006/relationships/slideLayout" Target="../slideLayouts/slideLayout18.xml"/><Relationship Id="rId5" Type="http://schemas.openxmlformats.org/officeDocument/2006/relationships/image" Target="../media/image20.emf"/><Relationship Id="rId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4.bin"/><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5.bin"/><Relationship Id="rId1" Type="http://schemas.openxmlformats.org/officeDocument/2006/relationships/slideLayout" Target="../slideLayouts/slideLayout18.xml"/><Relationship Id="rId5" Type="http://schemas.openxmlformats.org/officeDocument/2006/relationships/image" Target="../media/image24.emf"/><Relationship Id="rId4"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533400" y="609600"/>
            <a:ext cx="8153400"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eaLnBrk="1" hangingPunct="1">
              <a:lnSpc>
                <a:spcPct val="150000"/>
              </a:lnSpc>
              <a:spcBef>
                <a:spcPct val="50000"/>
              </a:spcBef>
            </a:pPr>
            <a:r>
              <a:rPr lang="zh-CN" altLang="en-US" sz="4000" b="0">
                <a:latin typeface="华文中宋" pitchFamily="2" charset="-122"/>
                <a:ea typeface="华文中宋" pitchFamily="2" charset="-122"/>
              </a:rPr>
              <a:t>第</a:t>
            </a:r>
            <a:r>
              <a:rPr lang="en-US" altLang="zh-CN" sz="4000" b="0">
                <a:latin typeface="华文中宋" pitchFamily="2" charset="-122"/>
                <a:ea typeface="华文中宋" pitchFamily="2" charset="-122"/>
              </a:rPr>
              <a:t>5</a:t>
            </a:r>
            <a:r>
              <a:rPr lang="zh-CN" altLang="en-US" sz="4000" b="0">
                <a:latin typeface="华文中宋" pitchFamily="2" charset="-122"/>
                <a:ea typeface="华文中宋" pitchFamily="2" charset="-122"/>
              </a:rPr>
              <a:t>章  总体设计</a:t>
            </a:r>
          </a:p>
        </p:txBody>
      </p:sp>
      <p:sp>
        <p:nvSpPr>
          <p:cNvPr id="3075" name="Rectangle 3"/>
          <p:cNvSpPr>
            <a:spLocks noGrp="1" noChangeArrowheads="1"/>
          </p:cNvSpPr>
          <p:nvPr>
            <p:ph type="subTitle" idx="4294967295"/>
          </p:nvPr>
        </p:nvSpPr>
        <p:spPr bwMode="auto">
          <a:xfrm>
            <a:off x="900113" y="2492375"/>
            <a:ext cx="7543800" cy="3659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buFontTx/>
              <a:buNone/>
            </a:pPr>
            <a:r>
              <a:rPr lang="en-US" altLang="zh-CN" b="0">
                <a:latin typeface="华文中宋" pitchFamily="2" charset="-122"/>
                <a:ea typeface="华文中宋" pitchFamily="2" charset="-122"/>
              </a:rPr>
              <a:t>5.1  </a:t>
            </a:r>
            <a:r>
              <a:rPr lang="zh-CN" altLang="zh-CN" b="0">
                <a:latin typeface="华文中宋" pitchFamily="2" charset="-122"/>
                <a:ea typeface="华文中宋" pitchFamily="2" charset="-122"/>
              </a:rPr>
              <a:t>设计过程</a:t>
            </a:r>
            <a:endParaRPr lang="en-US" altLang="zh-CN" b="0">
              <a:latin typeface="华文中宋" pitchFamily="2" charset="-122"/>
              <a:ea typeface="华文中宋" pitchFamily="2" charset="-122"/>
            </a:endParaRPr>
          </a:p>
          <a:p>
            <a:pPr marL="287338" indent="-287338" eaLnBrk="1" hangingPunct="1">
              <a:buFontTx/>
              <a:buNone/>
            </a:pPr>
            <a:r>
              <a:rPr lang="en-US" altLang="zh-CN" b="0">
                <a:latin typeface="华文中宋" pitchFamily="2" charset="-122"/>
                <a:ea typeface="华文中宋" pitchFamily="2" charset="-122"/>
              </a:rPr>
              <a:t>5.2  </a:t>
            </a:r>
            <a:r>
              <a:rPr lang="zh-CN" altLang="en-US" b="0">
                <a:latin typeface="华文中宋" pitchFamily="2" charset="-122"/>
                <a:ea typeface="华文中宋" pitchFamily="2" charset="-122"/>
              </a:rPr>
              <a:t>设计原理</a:t>
            </a:r>
          </a:p>
          <a:p>
            <a:pPr marL="287338" indent="-287338" eaLnBrk="1" hangingPunct="1">
              <a:buFontTx/>
              <a:buNone/>
            </a:pPr>
            <a:r>
              <a:rPr lang="en-US" altLang="zh-CN" b="0">
                <a:latin typeface="华文中宋" pitchFamily="2" charset="-122"/>
                <a:ea typeface="华文中宋" pitchFamily="2" charset="-122"/>
              </a:rPr>
              <a:t>5.3  </a:t>
            </a:r>
            <a:r>
              <a:rPr lang="zh-CN" altLang="en-US" b="0">
                <a:latin typeface="华文中宋" pitchFamily="2" charset="-122"/>
                <a:ea typeface="华文中宋" pitchFamily="2" charset="-122"/>
              </a:rPr>
              <a:t>启发规则</a:t>
            </a:r>
          </a:p>
          <a:p>
            <a:pPr marL="287338" indent="-287338" eaLnBrk="1" hangingPunct="1">
              <a:buFontTx/>
              <a:buNone/>
            </a:pPr>
            <a:r>
              <a:rPr lang="en-US" altLang="zh-CN" b="0">
                <a:latin typeface="华文中宋" pitchFamily="2" charset="-122"/>
                <a:ea typeface="华文中宋" pitchFamily="2" charset="-122"/>
              </a:rPr>
              <a:t>5.4  </a:t>
            </a:r>
            <a:r>
              <a:rPr lang="zh-CN" altLang="en-US" b="0">
                <a:latin typeface="华文中宋" pitchFamily="2" charset="-122"/>
                <a:ea typeface="华文中宋" pitchFamily="2" charset="-122"/>
              </a:rPr>
              <a:t>描绘软件结构的图形工具</a:t>
            </a:r>
          </a:p>
          <a:p>
            <a:pPr marL="287338" indent="-287338" eaLnBrk="1" hangingPunct="1">
              <a:buFontTx/>
              <a:buNone/>
            </a:pPr>
            <a:r>
              <a:rPr lang="en-US" altLang="zh-CN" b="0">
                <a:latin typeface="华文中宋" pitchFamily="2" charset="-122"/>
                <a:ea typeface="华文中宋" pitchFamily="2" charset="-122"/>
              </a:rPr>
              <a:t>5.5  </a:t>
            </a:r>
            <a:r>
              <a:rPr lang="zh-CN" altLang="en-US" b="0">
                <a:latin typeface="华文中宋" pitchFamily="2" charset="-122"/>
                <a:ea typeface="华文中宋" pitchFamily="2" charset="-122"/>
              </a:rPr>
              <a:t>设计优化</a:t>
            </a:r>
          </a:p>
          <a:p>
            <a:pPr marL="287338" indent="-287338" eaLnBrk="1" hangingPunct="1">
              <a:buFontTx/>
              <a:buNone/>
            </a:pPr>
            <a:endParaRPr lang="zh-CN" altLang="en-US" b="0">
              <a:latin typeface="华文中宋" pitchFamily="2" charset="-122"/>
              <a:ea typeface="华文中宋" pitchFamily="2" charset="-122"/>
            </a:endParaRPr>
          </a:p>
        </p:txBody>
      </p:sp>
      <p:sp>
        <p:nvSpPr>
          <p:cNvPr id="3076" name="Text Box 4"/>
          <p:cNvSpPr txBox="1">
            <a:spLocks noChangeArrowheads="1"/>
          </p:cNvSpPr>
          <p:nvPr/>
        </p:nvSpPr>
        <p:spPr bwMode="auto">
          <a:xfrm>
            <a:off x="8656638" y="6116638"/>
            <a:ext cx="280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subTitle" idx="4294967295"/>
          </p:nvPr>
        </p:nvSpPr>
        <p:spPr bwMode="auto">
          <a:xfrm>
            <a:off x="179388" y="866775"/>
            <a:ext cx="8678862" cy="5419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Bef>
                <a:spcPts val="1200"/>
              </a:spcBef>
              <a:buFontTx/>
              <a:buNone/>
            </a:pPr>
            <a:r>
              <a:rPr lang="zh-CN" altLang="en-US" sz="2600" b="0" dirty="0">
                <a:solidFill>
                  <a:schemeClr val="accent2"/>
                </a:solidFill>
                <a:latin typeface="华文中宋" pitchFamily="2" charset="-122"/>
                <a:ea typeface="华文中宋" pitchFamily="2" charset="-122"/>
              </a:rPr>
              <a:t>3．推荐最佳方案</a:t>
            </a:r>
            <a:br>
              <a:rPr lang="zh-CN" altLang="en-US" sz="2600" b="0" dirty="0">
                <a:solidFill>
                  <a:srgbClr val="FF0000"/>
                </a:solidFill>
                <a:latin typeface="华文中宋" pitchFamily="2" charset="-122"/>
                <a:ea typeface="华文中宋" pitchFamily="2" charset="-122"/>
              </a:rPr>
            </a:br>
            <a:r>
              <a:rPr lang="zh-CN" altLang="en-US" sz="2400" b="0" dirty="0">
                <a:solidFill>
                  <a:srgbClr val="FF0000"/>
                </a:solidFill>
                <a:latin typeface="华文中宋" pitchFamily="2" charset="-122"/>
                <a:ea typeface="华文中宋" pitchFamily="2" charset="-122"/>
              </a:rPr>
              <a:t>   </a:t>
            </a:r>
            <a:endParaRPr lang="en-US" altLang="zh-CN" sz="2400" b="0" dirty="0">
              <a:solidFill>
                <a:srgbClr val="FF0000"/>
              </a:solidFill>
              <a:latin typeface="华文中宋" pitchFamily="2" charset="-122"/>
              <a:ea typeface="华文中宋" pitchFamily="2" charset="-122"/>
            </a:endParaRPr>
          </a:p>
          <a:p>
            <a:pPr marL="287338" indent="-6350" eaLnBrk="1" hangingPunct="1">
              <a:lnSpc>
                <a:spcPct val="130000"/>
              </a:lnSpc>
              <a:spcBef>
                <a:spcPts val="1200"/>
              </a:spcBef>
              <a:buFontTx/>
              <a:buNone/>
            </a:pPr>
            <a:r>
              <a:rPr lang="zh-CN" altLang="en-US" sz="2400" b="0" dirty="0">
                <a:latin typeface="华文中宋" pitchFamily="2" charset="-122"/>
                <a:ea typeface="华文中宋" pitchFamily="2" charset="-122"/>
              </a:rPr>
              <a:t>      分析员从合理方案中选择一个最佳方案向用户推荐，并为推荐的方案制定详细的实现计划。</a:t>
            </a:r>
          </a:p>
        </p:txBody>
      </p:sp>
      <p:sp>
        <p:nvSpPr>
          <p:cNvPr id="12291" name="Text Box 3"/>
          <p:cNvSpPr txBox="1">
            <a:spLocks noChangeArrowheads="1"/>
          </p:cNvSpPr>
          <p:nvPr/>
        </p:nvSpPr>
        <p:spPr bwMode="auto">
          <a:xfrm>
            <a:off x="8583613" y="6116638"/>
            <a:ext cx="3921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600">
                <a:solidFill>
                  <a:srgbClr val="33CCCC"/>
                </a:solidFill>
                <a:latin typeface="华文中宋" pitchFamily="2" charset="-122"/>
                <a:ea typeface="华文中宋" pitchFamily="2" charset="-122"/>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8">
                                            <p:txEl>
                                              <p:pRg st="0" end="0"/>
                                            </p:txEl>
                                          </p:spTgt>
                                        </p:tgtEl>
                                        <p:attrNameLst>
                                          <p:attrName>style.visibility</p:attrName>
                                        </p:attrNameLst>
                                      </p:cBhvr>
                                      <p:to>
                                        <p:strVal val="visible"/>
                                      </p:to>
                                    </p:set>
                                    <p:animEffect transition="in" filter="blinds(horizontal)">
                                      <p:cBhvr>
                                        <p:cTn id="7" dur="500"/>
                                        <p:tgtEl>
                                          <p:spTgt spid="403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3458">
                                            <p:txEl>
                                              <p:pRg st="1" end="1"/>
                                            </p:txEl>
                                          </p:spTgt>
                                        </p:tgtEl>
                                        <p:attrNameLst>
                                          <p:attrName>style.visibility</p:attrName>
                                        </p:attrNameLst>
                                      </p:cBhvr>
                                      <p:to>
                                        <p:strVal val="visible"/>
                                      </p:to>
                                    </p:set>
                                    <p:animEffect transition="in" filter="blinds(horizontal)">
                                      <p:cBhvr>
                                        <p:cTn id="12" dur="500"/>
                                        <p:tgtEl>
                                          <p:spTgt spid="4034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subTitle" idx="4294967295"/>
          </p:nvPr>
        </p:nvSpPr>
        <p:spPr bwMode="auto">
          <a:xfrm>
            <a:off x="107950" y="765175"/>
            <a:ext cx="8820150" cy="4824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2600" b="0" dirty="0">
                <a:solidFill>
                  <a:schemeClr val="accent2"/>
                </a:solidFill>
                <a:latin typeface="华文中宋" pitchFamily="2" charset="-122"/>
                <a:ea typeface="华文中宋" pitchFamily="2" charset="-122"/>
              </a:rPr>
              <a:t>4．功能分解</a:t>
            </a:r>
          </a:p>
          <a:p>
            <a:pPr marL="287338" indent="-6350" eaLnBrk="1" hangingPunct="1">
              <a:buFontTx/>
              <a:buNone/>
            </a:pPr>
            <a:r>
              <a:rPr lang="zh-CN" altLang="en-US" sz="3600" b="0" dirty="0">
                <a:solidFill>
                  <a:srgbClr val="800000"/>
                </a:solidFill>
                <a:latin typeface="华文中宋" pitchFamily="2" charset="-122"/>
                <a:ea typeface="华文中宋" pitchFamily="2" charset="-122"/>
                <a:cs typeface="Times New Roman" pitchFamily="18" charset="0"/>
              </a:rPr>
              <a:t>   </a:t>
            </a:r>
            <a:r>
              <a:rPr lang="zh-CN" altLang="en-US" b="0" dirty="0">
                <a:latin typeface="华文中宋" pitchFamily="2" charset="-122"/>
                <a:ea typeface="华文中宋" pitchFamily="2" charset="-122"/>
                <a:cs typeface="Times New Roman" pitchFamily="18" charset="0"/>
              </a:rPr>
              <a:t>对于大型系统的设计一般分为两步：</a:t>
            </a:r>
          </a:p>
          <a:p>
            <a:pPr marL="287338" indent="-6350" eaLnBrk="1" hangingPunct="1">
              <a:buFontTx/>
              <a:buNone/>
            </a:pPr>
            <a:r>
              <a:rPr lang="zh-CN" altLang="en-US" b="0" dirty="0">
                <a:latin typeface="华文中宋" pitchFamily="2" charset="-122"/>
                <a:ea typeface="华文中宋" pitchFamily="2" charset="-122"/>
                <a:cs typeface="Times New Roman" pitchFamily="18" charset="0"/>
              </a:rPr>
              <a:t>   （</a:t>
            </a:r>
            <a:r>
              <a:rPr lang="en-US" altLang="zh-CN" b="0" dirty="0">
                <a:latin typeface="华文中宋" pitchFamily="2" charset="-122"/>
                <a:ea typeface="华文中宋" pitchFamily="2" charset="-122"/>
                <a:cs typeface="Times New Roman" pitchFamily="18" charset="0"/>
              </a:rPr>
              <a:t>1</a:t>
            </a:r>
            <a:r>
              <a:rPr lang="zh-CN" altLang="en-US" b="0" dirty="0">
                <a:latin typeface="华文中宋" pitchFamily="2" charset="-122"/>
                <a:ea typeface="华文中宋" pitchFamily="2" charset="-122"/>
                <a:cs typeface="Times New Roman" pitchFamily="18" charset="0"/>
              </a:rPr>
              <a:t>）</a:t>
            </a:r>
            <a:r>
              <a:rPr lang="zh-CN" altLang="en-US" b="0" dirty="0">
                <a:solidFill>
                  <a:srgbClr val="FF0000"/>
                </a:solidFill>
                <a:latin typeface="华文中宋" pitchFamily="2" charset="-122"/>
                <a:ea typeface="华文中宋" pitchFamily="2" charset="-122"/>
                <a:cs typeface="Times New Roman" pitchFamily="18" charset="0"/>
              </a:rPr>
              <a:t>结构设计 </a:t>
            </a:r>
            <a:r>
              <a:rPr lang="en-US" altLang="zh-CN" b="0" dirty="0">
                <a:solidFill>
                  <a:srgbClr val="FF0000"/>
                </a:solidFill>
                <a:latin typeface="华文中宋" pitchFamily="2" charset="-122"/>
                <a:ea typeface="华文中宋" pitchFamily="2" charset="-122"/>
                <a:cs typeface="Times New Roman" pitchFamily="18" charset="0"/>
              </a:rPr>
              <a:t>—— </a:t>
            </a:r>
            <a:r>
              <a:rPr lang="zh-CN" altLang="en-US" b="0" dirty="0">
                <a:solidFill>
                  <a:srgbClr val="FF0000"/>
                </a:solidFill>
                <a:latin typeface="华文中宋" pitchFamily="2" charset="-122"/>
                <a:ea typeface="华文中宋" pitchFamily="2" charset="-122"/>
                <a:cs typeface="Times New Roman" pitchFamily="18" charset="0"/>
              </a:rPr>
              <a:t>总体设计阶段的任务</a:t>
            </a:r>
          </a:p>
          <a:p>
            <a:pPr marL="287338" indent="-6350" eaLnBrk="1" hangingPunct="1">
              <a:buFontTx/>
              <a:buNone/>
            </a:pPr>
            <a:r>
              <a:rPr lang="zh-CN" altLang="en-US" b="0" dirty="0">
                <a:solidFill>
                  <a:srgbClr val="0000FF"/>
                </a:solidFill>
                <a:latin typeface="华文中宋" pitchFamily="2" charset="-122"/>
                <a:ea typeface="华文中宋" pitchFamily="2" charset="-122"/>
                <a:cs typeface="Times New Roman" pitchFamily="18" charset="0"/>
              </a:rPr>
              <a:t>    结构设计确定程序由哪些模块组成，以及这些模块之间的关系；</a:t>
            </a:r>
            <a:endParaRPr lang="en-US" altLang="zh-CN" b="0" dirty="0">
              <a:solidFill>
                <a:srgbClr val="0000FF"/>
              </a:solidFill>
              <a:latin typeface="华文中宋" pitchFamily="2" charset="-122"/>
              <a:ea typeface="华文中宋" pitchFamily="2" charset="-122"/>
              <a:cs typeface="Times New Roman" pitchFamily="18" charset="0"/>
            </a:endParaRPr>
          </a:p>
          <a:p>
            <a:pPr marL="287338" indent="-6350" eaLnBrk="1" hangingPunct="1">
              <a:buFontTx/>
              <a:buNone/>
            </a:pPr>
            <a:r>
              <a:rPr lang="zh-CN" altLang="en-US" sz="3200" b="0" dirty="0">
                <a:latin typeface="华文中宋" pitchFamily="2" charset="-122"/>
                <a:ea typeface="华文中宋" pitchFamily="2" charset="-122"/>
                <a:cs typeface="Times New Roman" pitchFamily="18" charset="0"/>
              </a:rPr>
              <a:t>   </a:t>
            </a:r>
            <a:r>
              <a:rPr lang="zh-CN" altLang="en-US" b="0" dirty="0">
                <a:latin typeface="华文中宋" pitchFamily="2" charset="-122"/>
                <a:ea typeface="华文中宋" pitchFamily="2" charset="-122"/>
                <a:cs typeface="Times New Roman" pitchFamily="18" charset="0"/>
              </a:rPr>
              <a:t>（</a:t>
            </a:r>
            <a:r>
              <a:rPr lang="en-US" altLang="zh-CN" b="0" dirty="0">
                <a:latin typeface="华文中宋" pitchFamily="2" charset="-122"/>
                <a:ea typeface="华文中宋" pitchFamily="2" charset="-122"/>
                <a:cs typeface="Times New Roman" pitchFamily="18" charset="0"/>
              </a:rPr>
              <a:t>2</a:t>
            </a:r>
            <a:r>
              <a:rPr lang="zh-CN" altLang="en-US" b="0" dirty="0">
                <a:latin typeface="华文中宋" pitchFamily="2" charset="-122"/>
                <a:ea typeface="华文中宋" pitchFamily="2" charset="-122"/>
                <a:cs typeface="Times New Roman" pitchFamily="18" charset="0"/>
              </a:rPr>
              <a:t>）</a:t>
            </a:r>
            <a:r>
              <a:rPr lang="zh-CN" altLang="en-US" b="0" dirty="0">
                <a:solidFill>
                  <a:srgbClr val="FF0000"/>
                </a:solidFill>
                <a:latin typeface="华文中宋" pitchFamily="2" charset="-122"/>
                <a:ea typeface="华文中宋" pitchFamily="2" charset="-122"/>
                <a:cs typeface="Times New Roman" pitchFamily="18" charset="0"/>
              </a:rPr>
              <a:t>过程设计 </a:t>
            </a:r>
            <a:r>
              <a:rPr lang="en-US" altLang="zh-CN" b="0" dirty="0">
                <a:solidFill>
                  <a:srgbClr val="FF0000"/>
                </a:solidFill>
                <a:latin typeface="华文中宋" pitchFamily="2" charset="-122"/>
                <a:ea typeface="华文中宋" pitchFamily="2" charset="-122"/>
                <a:cs typeface="Times New Roman" pitchFamily="18" charset="0"/>
              </a:rPr>
              <a:t>—— </a:t>
            </a:r>
            <a:r>
              <a:rPr lang="zh-CN" altLang="en-US" b="0" dirty="0">
                <a:solidFill>
                  <a:srgbClr val="FF0000"/>
                </a:solidFill>
                <a:latin typeface="华文中宋" pitchFamily="2" charset="-122"/>
                <a:ea typeface="华文中宋" pitchFamily="2" charset="-122"/>
                <a:cs typeface="Times New Roman" pitchFamily="18" charset="0"/>
              </a:rPr>
              <a:t>详细设计阶段的任务</a:t>
            </a:r>
          </a:p>
          <a:p>
            <a:pPr marL="287338" indent="-6350" eaLnBrk="1" hangingPunct="1">
              <a:buFontTx/>
              <a:buNone/>
            </a:pPr>
            <a:r>
              <a:rPr lang="zh-CN" altLang="en-US" b="0" dirty="0">
                <a:solidFill>
                  <a:srgbClr val="0000FF"/>
                </a:solidFill>
                <a:latin typeface="华文中宋" pitchFamily="2" charset="-122"/>
                <a:ea typeface="华文中宋" pitchFamily="2" charset="-122"/>
                <a:cs typeface="Times New Roman" pitchFamily="18" charset="0"/>
              </a:rPr>
              <a:t>     过程设计确定每个模块的处理过程。</a:t>
            </a:r>
          </a:p>
          <a:p>
            <a:pPr marL="287338" indent="-6350" eaLnBrk="1" hangingPunct="1">
              <a:buFontTx/>
              <a:buNone/>
            </a:pPr>
            <a:r>
              <a:rPr lang="zh-CN" altLang="en-US" b="0" dirty="0">
                <a:solidFill>
                  <a:srgbClr val="0000FF"/>
                </a:solidFill>
                <a:latin typeface="华文中宋" pitchFamily="2" charset="-122"/>
                <a:ea typeface="华文中宋" pitchFamily="2" charset="-122"/>
                <a:cs typeface="Times New Roman" pitchFamily="18" charset="0"/>
              </a:rPr>
              <a:t>      </a:t>
            </a:r>
            <a:r>
              <a:rPr lang="zh-CN" altLang="en-US" b="0" dirty="0">
                <a:latin typeface="华文中宋" pitchFamily="2" charset="-122"/>
                <a:ea typeface="华文中宋" pitchFamily="2" charset="-122"/>
                <a:cs typeface="Times New Roman" pitchFamily="18" charset="0"/>
              </a:rPr>
              <a:t>主要是按照用户的要求把复杂的功能从实现的角度进行分解，以方便后面软件结构的确定</a:t>
            </a:r>
          </a:p>
        </p:txBody>
      </p:sp>
      <p:sp>
        <p:nvSpPr>
          <p:cNvPr id="13315" name="Text Box 3"/>
          <p:cNvSpPr txBox="1">
            <a:spLocks noChangeArrowheads="1"/>
          </p:cNvSpPr>
          <p:nvPr/>
        </p:nvSpPr>
        <p:spPr bwMode="auto">
          <a:xfrm>
            <a:off x="8655050" y="6169025"/>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05506">
                                            <p:txEl>
                                              <p:pRg st="0" end="0"/>
                                            </p:txEl>
                                          </p:spTgt>
                                        </p:tgtEl>
                                        <p:attrNameLst>
                                          <p:attrName>style.visibility</p:attrName>
                                        </p:attrNameLst>
                                      </p:cBhvr>
                                      <p:to>
                                        <p:strVal val="visible"/>
                                      </p:to>
                                    </p:set>
                                    <p:anim calcmode="lin" valueType="num">
                                      <p:cBhvr>
                                        <p:cTn id="7" dur="500" decel="50000" fill="hold">
                                          <p:stCondLst>
                                            <p:cond delay="0"/>
                                          </p:stCondLst>
                                        </p:cTn>
                                        <p:tgtEl>
                                          <p:spTgt spid="40550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550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550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0550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550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550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550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5506">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05506">
                                            <p:txEl>
                                              <p:pRg st="1" end="1"/>
                                            </p:txEl>
                                          </p:spTgt>
                                        </p:tgtEl>
                                        <p:attrNameLst>
                                          <p:attrName>style.visibility</p:attrName>
                                        </p:attrNameLst>
                                      </p:cBhvr>
                                      <p:to>
                                        <p:strVal val="visible"/>
                                      </p:to>
                                    </p:set>
                                    <p:animEffect transition="in" filter="blinds(horizontal)">
                                      <p:cBhvr>
                                        <p:cTn id="19" dur="500"/>
                                        <p:tgtEl>
                                          <p:spTgt spid="405506">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05506">
                                            <p:txEl>
                                              <p:pRg st="2" end="2"/>
                                            </p:txEl>
                                          </p:spTgt>
                                        </p:tgtEl>
                                        <p:attrNameLst>
                                          <p:attrName>style.visibility</p:attrName>
                                        </p:attrNameLst>
                                      </p:cBhvr>
                                      <p:to>
                                        <p:strVal val="visible"/>
                                      </p:to>
                                    </p:set>
                                    <p:anim calcmode="lin" valueType="num">
                                      <p:cBhvr additive="base">
                                        <p:cTn id="24" dur="500" fill="hold"/>
                                        <p:tgtEl>
                                          <p:spTgt spid="40550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05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05506">
                                            <p:txEl>
                                              <p:pRg st="3" end="3"/>
                                            </p:txEl>
                                          </p:spTgt>
                                        </p:tgtEl>
                                        <p:attrNameLst>
                                          <p:attrName>style.visibility</p:attrName>
                                        </p:attrNameLst>
                                      </p:cBhvr>
                                      <p:to>
                                        <p:strVal val="visible"/>
                                      </p:to>
                                    </p:set>
                                    <p:animEffect transition="in" filter="dissolve">
                                      <p:cBhvr>
                                        <p:cTn id="30" dur="500"/>
                                        <p:tgtEl>
                                          <p:spTgt spid="40550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05506">
                                            <p:txEl>
                                              <p:pRg st="4" end="4"/>
                                            </p:txEl>
                                          </p:spTgt>
                                        </p:tgtEl>
                                        <p:attrNameLst>
                                          <p:attrName>style.visibility</p:attrName>
                                        </p:attrNameLst>
                                      </p:cBhvr>
                                      <p:to>
                                        <p:strVal val="visible"/>
                                      </p:to>
                                    </p:set>
                                    <p:anim calcmode="lin" valueType="num">
                                      <p:cBhvr additive="base">
                                        <p:cTn id="35" dur="500" fill="hold"/>
                                        <p:tgtEl>
                                          <p:spTgt spid="40550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55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405506">
                                            <p:txEl>
                                              <p:pRg st="5" end="5"/>
                                            </p:txEl>
                                          </p:spTgt>
                                        </p:tgtEl>
                                        <p:attrNameLst>
                                          <p:attrName>style.visibility</p:attrName>
                                        </p:attrNameLst>
                                      </p:cBhvr>
                                      <p:to>
                                        <p:strVal val="visible"/>
                                      </p:to>
                                    </p:set>
                                    <p:animEffect transition="in" filter="dissolve">
                                      <p:cBhvr>
                                        <p:cTn id="41" dur="500"/>
                                        <p:tgtEl>
                                          <p:spTgt spid="405506">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405506">
                                            <p:txEl>
                                              <p:pRg st="6" end="6"/>
                                            </p:txEl>
                                          </p:spTgt>
                                        </p:tgtEl>
                                        <p:attrNameLst>
                                          <p:attrName>style.visibility</p:attrName>
                                        </p:attrNameLst>
                                      </p:cBhvr>
                                      <p:to>
                                        <p:strVal val="visible"/>
                                      </p:to>
                                    </p:set>
                                    <p:animEffect transition="in" filter="dissolve">
                                      <p:cBhvr>
                                        <p:cTn id="46" dur="500"/>
                                        <p:tgtEl>
                                          <p:spTgt spid="4055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6" name="Rectangle 2"/>
          <p:cNvSpPr>
            <a:spLocks noChangeArrowheads="1"/>
          </p:cNvSpPr>
          <p:nvPr/>
        </p:nvSpPr>
        <p:spPr bwMode="auto">
          <a:xfrm>
            <a:off x="250825" y="908050"/>
            <a:ext cx="42497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80000"/>
              </a:lnSpc>
              <a:spcBef>
                <a:spcPct val="20000"/>
              </a:spcBef>
            </a:pPr>
            <a:r>
              <a:rPr lang="en-US" altLang="zh-CN" sz="2800">
                <a:solidFill>
                  <a:schemeClr val="accent2"/>
                </a:solidFill>
                <a:latin typeface="华文中宋" pitchFamily="2" charset="-122"/>
                <a:ea typeface="华文中宋" pitchFamily="2" charset="-122"/>
                <a:cs typeface="Times New Roman" pitchFamily="18" charset="0"/>
              </a:rPr>
              <a:t>5.</a:t>
            </a:r>
            <a:r>
              <a:rPr lang="zh-CN" altLang="en-US" sz="2800">
                <a:solidFill>
                  <a:schemeClr val="accent2"/>
                </a:solidFill>
                <a:latin typeface="华文中宋" pitchFamily="2" charset="-122"/>
                <a:ea typeface="华文中宋" pitchFamily="2" charset="-122"/>
                <a:cs typeface="Times New Roman" pitchFamily="18" charset="0"/>
              </a:rPr>
              <a:t>设计软件结构</a:t>
            </a:r>
            <a:endParaRPr lang="zh-CN" altLang="en-US">
              <a:latin typeface="华文中宋" pitchFamily="2" charset="-122"/>
              <a:ea typeface="华文中宋" pitchFamily="2" charset="-122"/>
              <a:cs typeface="Times New Roman" pitchFamily="18" charset="0"/>
            </a:endParaRPr>
          </a:p>
        </p:txBody>
      </p:sp>
      <p:sp>
        <p:nvSpPr>
          <p:cNvPr id="14339" name="Rectangle 6"/>
          <p:cNvSpPr>
            <a:spLocks noChangeArrowheads="1"/>
          </p:cNvSpPr>
          <p:nvPr/>
        </p:nvSpPr>
        <p:spPr bwMode="auto">
          <a:xfrm>
            <a:off x="250825" y="1844675"/>
            <a:ext cx="8731250" cy="2927350"/>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65000"/>
              <a:buFont typeface="Wingdings" pitchFamily="2" charset="2"/>
              <a:buChar char="n"/>
            </a:pPr>
            <a:r>
              <a:rPr lang="zh-CN" altLang="en-US" sz="3000" b="1" dirty="0">
                <a:solidFill>
                  <a:srgbClr val="000000"/>
                </a:solidFill>
              </a:rPr>
              <a:t>通常程序中的一个模块完成一个适当的子功能。应该把模块组织成良好的层次系统。</a:t>
            </a:r>
            <a:r>
              <a:rPr lang="zh-CN" altLang="en-US" sz="3000" b="1" dirty="0">
                <a:solidFill>
                  <a:srgbClr val="FF0000"/>
                </a:solidFill>
              </a:rPr>
              <a:t>软件结构可以用层次图或结构图来描绘。</a:t>
            </a:r>
          </a:p>
          <a:p>
            <a:pPr>
              <a:spcBef>
                <a:spcPct val="20000"/>
              </a:spcBef>
              <a:buClr>
                <a:schemeClr val="accent1"/>
              </a:buClr>
              <a:buSzPct val="65000"/>
              <a:buFont typeface="Wingdings" pitchFamily="2" charset="2"/>
              <a:buChar char="n"/>
            </a:pPr>
            <a:r>
              <a:rPr lang="zh-CN" altLang="en-US" sz="3000" b="1" dirty="0">
                <a:solidFill>
                  <a:srgbClr val="000000"/>
                </a:solidFill>
              </a:rPr>
              <a:t>如果数据流图已经细化到适当的层次，则可以直接从数据流图映射出软件结构，这就是面向数据流的设计方法。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05156">
                                            <p:txEl>
                                              <p:pRg st="0" end="0"/>
                                            </p:txEl>
                                          </p:spTgt>
                                        </p:tgtEl>
                                        <p:attrNameLst>
                                          <p:attrName>style.visibility</p:attrName>
                                        </p:attrNameLst>
                                      </p:cBhvr>
                                      <p:to>
                                        <p:strVal val="visible"/>
                                      </p:to>
                                    </p:set>
                                    <p:anim calcmode="lin" valueType="num">
                                      <p:cBhvr>
                                        <p:cTn id="7" dur="500" decel="50000" fill="hold">
                                          <p:stCondLst>
                                            <p:cond delay="0"/>
                                          </p:stCondLst>
                                        </p:cTn>
                                        <p:tgtEl>
                                          <p:spTgt spid="30515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515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515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0515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515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515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515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51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subTitle" idx="4294967295"/>
          </p:nvPr>
        </p:nvSpPr>
        <p:spPr bwMode="auto">
          <a:xfrm>
            <a:off x="250825" y="693738"/>
            <a:ext cx="8382000" cy="1871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90000"/>
              </a:lnSpc>
              <a:buFontTx/>
              <a:buNone/>
            </a:pPr>
            <a:r>
              <a:rPr lang="en-US" altLang="zh-CN" sz="3200" b="0">
                <a:solidFill>
                  <a:schemeClr val="accent2"/>
                </a:solidFill>
                <a:latin typeface="华文中宋" pitchFamily="2" charset="-122"/>
                <a:ea typeface="华文中宋" pitchFamily="2" charset="-122"/>
              </a:rPr>
              <a:t> 6. </a:t>
            </a:r>
            <a:r>
              <a:rPr lang="zh-CN" altLang="en-US" sz="3200" b="0">
                <a:solidFill>
                  <a:schemeClr val="accent2"/>
                </a:solidFill>
                <a:latin typeface="华文中宋" pitchFamily="2" charset="-122"/>
                <a:ea typeface="华文中宋" pitchFamily="2" charset="-122"/>
              </a:rPr>
              <a:t>设计数据库</a:t>
            </a:r>
          </a:p>
          <a:p>
            <a:pPr marL="287338" indent="-6350" eaLnBrk="1" hangingPunct="1">
              <a:lnSpc>
                <a:spcPct val="105000"/>
              </a:lnSpc>
              <a:buFontTx/>
              <a:buNone/>
            </a:pPr>
            <a:r>
              <a:rPr lang="zh-CN" altLang="en-US" sz="2600" b="0">
                <a:latin typeface="华文中宋" pitchFamily="2" charset="-122"/>
                <a:ea typeface="华文中宋" pitchFamily="2" charset="-122"/>
              </a:rPr>
              <a:t>    对于需要使用数据库的那些应用系统，软件工程师应该在需求分析阶段所确定的系统数据需求的基础上，进一步设计数据库。</a:t>
            </a:r>
          </a:p>
        </p:txBody>
      </p:sp>
      <p:sp>
        <p:nvSpPr>
          <p:cNvPr id="407555" name="Rectangle 3"/>
          <p:cNvSpPr>
            <a:spLocks noChangeArrowheads="1"/>
          </p:cNvSpPr>
          <p:nvPr/>
        </p:nvSpPr>
        <p:spPr bwMode="auto">
          <a:xfrm>
            <a:off x="468313" y="2767013"/>
            <a:ext cx="7920037"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571500">
              <a:spcBef>
                <a:spcPct val="20000"/>
              </a:spcBef>
              <a:buFontTx/>
              <a:buBlip>
                <a:blip r:embed="rId3"/>
              </a:buBlip>
            </a:pPr>
            <a:r>
              <a:rPr lang="zh-CN" altLang="en-US" sz="2600" dirty="0">
                <a:solidFill>
                  <a:srgbClr val="FF0000"/>
                </a:solidFill>
                <a:latin typeface="华文中宋" pitchFamily="2" charset="-122"/>
                <a:ea typeface="华文中宋" pitchFamily="2" charset="-122"/>
              </a:rPr>
              <a:t>数据库是存储和处理数据用的。数据库设计的主要工作是</a:t>
            </a:r>
            <a:r>
              <a:rPr lang="zh-CN" altLang="en-US" sz="2600" dirty="0">
                <a:latin typeface="华文中宋" pitchFamily="2" charset="-122"/>
                <a:ea typeface="华文中宋" pitchFamily="2" charset="-122"/>
              </a:rPr>
              <a:t>：</a:t>
            </a:r>
          </a:p>
          <a:p>
            <a:pPr indent="571500">
              <a:spcBef>
                <a:spcPts val="1200"/>
              </a:spcBef>
              <a:spcAft>
                <a:spcPts val="1200"/>
              </a:spcAft>
            </a:pPr>
            <a:r>
              <a:rPr lang="en-US" altLang="zh-CN" dirty="0">
                <a:solidFill>
                  <a:srgbClr val="00B0F0"/>
                </a:solidFill>
                <a:latin typeface="华文中宋" pitchFamily="2" charset="-122"/>
                <a:ea typeface="华文中宋" pitchFamily="2" charset="-122"/>
              </a:rPr>
              <a:t>1</a:t>
            </a:r>
            <a:r>
              <a:rPr lang="zh-CN" altLang="en-US" dirty="0">
                <a:solidFill>
                  <a:srgbClr val="00B0F0"/>
                </a:solidFill>
                <a:latin typeface="华文中宋" pitchFamily="2" charset="-122"/>
                <a:ea typeface="华文中宋" pitchFamily="2" charset="-122"/>
              </a:rPr>
              <a:t>）设计数据库的表，表的结构就是数据的存储结构</a:t>
            </a:r>
          </a:p>
          <a:p>
            <a:pPr indent="571500">
              <a:spcBef>
                <a:spcPts val="1200"/>
              </a:spcBef>
              <a:spcAft>
                <a:spcPts val="1200"/>
              </a:spcAft>
            </a:pPr>
            <a:r>
              <a:rPr lang="en-US" altLang="zh-CN" dirty="0">
                <a:solidFill>
                  <a:srgbClr val="00B0F0"/>
                </a:solidFill>
                <a:latin typeface="华文中宋" pitchFamily="2" charset="-122"/>
                <a:ea typeface="华文中宋" pitchFamily="2" charset="-122"/>
              </a:rPr>
              <a:t>2</a:t>
            </a:r>
            <a:r>
              <a:rPr lang="zh-CN" altLang="en-US" dirty="0">
                <a:solidFill>
                  <a:srgbClr val="00B0F0"/>
                </a:solidFill>
                <a:latin typeface="华文中宋" pitchFamily="2" charset="-122"/>
                <a:ea typeface="华文中宋" pitchFamily="2" charset="-122"/>
              </a:rPr>
              <a:t>）对这些表中的数据进行操作。</a:t>
            </a:r>
          </a:p>
          <a:p>
            <a:pPr indent="571500">
              <a:lnSpc>
                <a:spcPct val="120000"/>
              </a:lnSpc>
              <a:spcBef>
                <a:spcPct val="20000"/>
              </a:spcBef>
              <a:buFontTx/>
              <a:buBlip>
                <a:blip r:embed="rId3"/>
              </a:buBlip>
            </a:pPr>
            <a:r>
              <a:rPr lang="zh-CN" altLang="en-US" sz="2600" dirty="0">
                <a:latin typeface="华文中宋" pitchFamily="2" charset="-122"/>
                <a:ea typeface="华文中宋" pitchFamily="2" charset="-122"/>
              </a:rPr>
              <a:t>数据库设计的难易取决于两个要素：数据关系的复杂程度和数据量的大小。数据库设计的主要挑战是“高速度处理大容量的数据”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07554">
                                            <p:txEl>
                                              <p:pRg st="0" end="0"/>
                                            </p:txEl>
                                          </p:spTgt>
                                        </p:tgtEl>
                                        <p:attrNameLst>
                                          <p:attrName>style.visibility</p:attrName>
                                        </p:attrNameLst>
                                      </p:cBhvr>
                                      <p:to>
                                        <p:strVal val="visible"/>
                                      </p:to>
                                    </p:set>
                                    <p:anim calcmode="lin" valueType="num">
                                      <p:cBhvr>
                                        <p:cTn id="7" dur="500" decel="50000" fill="hold">
                                          <p:stCondLst>
                                            <p:cond delay="0"/>
                                          </p:stCondLst>
                                        </p:cTn>
                                        <p:tgtEl>
                                          <p:spTgt spid="40755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755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755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0755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755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755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755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7554">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407554">
                                            <p:txEl>
                                              <p:pRg st="1" end="1"/>
                                            </p:txEl>
                                          </p:spTgt>
                                        </p:tgtEl>
                                        <p:attrNameLst>
                                          <p:attrName>style.visibility</p:attrName>
                                        </p:attrNameLst>
                                      </p:cBhvr>
                                      <p:to>
                                        <p:strVal val="visible"/>
                                      </p:to>
                                    </p:set>
                                    <p:anim calcmode="lin" valueType="num">
                                      <p:cBhvr>
                                        <p:cTn id="19" dur="500" decel="50000" fill="hold">
                                          <p:stCondLst>
                                            <p:cond delay="0"/>
                                          </p:stCondLst>
                                        </p:cTn>
                                        <p:tgtEl>
                                          <p:spTgt spid="407554">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07554">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07554">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407554">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07554">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07554">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07554">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07554">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7555">
                                            <p:txEl>
                                              <p:pRg st="0" end="0"/>
                                            </p:txEl>
                                          </p:spTgt>
                                        </p:tgtEl>
                                        <p:attrNameLst>
                                          <p:attrName>style.visibility</p:attrName>
                                        </p:attrNameLst>
                                      </p:cBhvr>
                                      <p:to>
                                        <p:strVal val="visible"/>
                                      </p:to>
                                    </p:set>
                                    <p:animEffect transition="in" filter="wipe(left)">
                                      <p:cBhvr>
                                        <p:cTn id="31" dur="500"/>
                                        <p:tgtEl>
                                          <p:spTgt spid="407555">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07555">
                                            <p:txEl>
                                              <p:pRg st="1" end="1"/>
                                            </p:txEl>
                                          </p:spTgt>
                                        </p:tgtEl>
                                        <p:attrNameLst>
                                          <p:attrName>style.visibility</p:attrName>
                                        </p:attrNameLst>
                                      </p:cBhvr>
                                      <p:to>
                                        <p:strVal val="visible"/>
                                      </p:to>
                                    </p:set>
                                    <p:animEffect transition="in" filter="wipe(left)">
                                      <p:cBhvr>
                                        <p:cTn id="36" dur="500"/>
                                        <p:tgtEl>
                                          <p:spTgt spid="407555">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7555">
                                            <p:txEl>
                                              <p:pRg st="2" end="2"/>
                                            </p:txEl>
                                          </p:spTgt>
                                        </p:tgtEl>
                                        <p:attrNameLst>
                                          <p:attrName>style.visibility</p:attrName>
                                        </p:attrNameLst>
                                      </p:cBhvr>
                                      <p:to>
                                        <p:strVal val="visible"/>
                                      </p:to>
                                    </p:set>
                                    <p:animEffect transition="in" filter="wipe(left)">
                                      <p:cBhvr>
                                        <p:cTn id="41" dur="500"/>
                                        <p:tgtEl>
                                          <p:spTgt spid="407555">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7555">
                                            <p:txEl>
                                              <p:pRg st="3" end="3"/>
                                            </p:txEl>
                                          </p:spTgt>
                                        </p:tgtEl>
                                        <p:attrNameLst>
                                          <p:attrName>style.visibility</p:attrName>
                                        </p:attrNameLst>
                                      </p:cBhvr>
                                      <p:to>
                                        <p:strVal val="visible"/>
                                      </p:to>
                                    </p:set>
                                    <p:animEffect transition="in" filter="wipe(left)">
                                      <p:cBhvr>
                                        <p:cTn id="46" dur="500"/>
                                        <p:tgtEl>
                                          <p:spTgt spid="407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subTitle" idx="4294967295"/>
          </p:nvPr>
        </p:nvSpPr>
        <p:spPr bwMode="auto">
          <a:xfrm>
            <a:off x="250825" y="476250"/>
            <a:ext cx="8607425"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FontTx/>
              <a:buNone/>
            </a:pPr>
            <a:r>
              <a:rPr lang="zh-CN" altLang="en-US" sz="2200" b="0" dirty="0">
                <a:solidFill>
                  <a:schemeClr val="accent2"/>
                </a:solidFill>
                <a:latin typeface="华文中宋" pitchFamily="2" charset="-122"/>
                <a:ea typeface="华文中宋" pitchFamily="2" charset="-122"/>
                <a:cs typeface="Times New Roman" pitchFamily="18" charset="0"/>
              </a:rPr>
              <a:t>7．制定测试计划</a:t>
            </a:r>
          </a:p>
          <a:p>
            <a:pPr marL="287338" indent="-6350" algn="just" eaLnBrk="1" hangingPunct="1">
              <a:lnSpc>
                <a:spcPct val="130000"/>
              </a:lnSpc>
              <a:buFontTx/>
              <a:buNone/>
            </a:pPr>
            <a:r>
              <a:rPr lang="zh-CN" altLang="en-US" sz="2200" b="0" dirty="0">
                <a:latin typeface="华文中宋" pitchFamily="2" charset="-122"/>
                <a:ea typeface="华文中宋" pitchFamily="2" charset="-122"/>
                <a:cs typeface="Times New Roman" pitchFamily="18" charset="0"/>
              </a:rPr>
              <a:t>      在软件开发的早期阶段提前考虑软件的测试计划是很有必要的。这样能促使软件设计人员在设计时注意到软件的测试问题，从而有利于提高软件的可测试性。 </a:t>
            </a:r>
          </a:p>
          <a:p>
            <a:pPr marL="287338" indent="-6350" eaLnBrk="1" hangingPunct="1">
              <a:lnSpc>
                <a:spcPct val="130000"/>
              </a:lnSpc>
              <a:buFontTx/>
              <a:buNone/>
            </a:pPr>
            <a:r>
              <a:rPr lang="zh-CN" altLang="en-US" sz="2200" b="0" dirty="0">
                <a:solidFill>
                  <a:schemeClr val="accent2"/>
                </a:solidFill>
                <a:latin typeface="华文中宋" pitchFamily="2" charset="-122"/>
                <a:ea typeface="华文中宋" pitchFamily="2" charset="-122"/>
                <a:cs typeface="Times New Roman" pitchFamily="18" charset="0"/>
              </a:rPr>
              <a:t>8．书写文档</a:t>
            </a:r>
          </a:p>
          <a:p>
            <a:pPr marL="287338" indent="-6350" eaLnBrk="1" hangingPunct="1">
              <a:lnSpc>
                <a:spcPct val="130000"/>
              </a:lnSpc>
              <a:buFontTx/>
              <a:buNone/>
            </a:pPr>
            <a:r>
              <a:rPr lang="zh-CN" altLang="en-US" sz="2200" b="0" dirty="0">
                <a:latin typeface="华文中宋" pitchFamily="2" charset="-122"/>
                <a:ea typeface="华文中宋" pitchFamily="2" charset="-122"/>
                <a:cs typeface="Times New Roman" pitchFamily="18" charset="0"/>
              </a:rPr>
              <a:t>（</a:t>
            </a:r>
            <a:r>
              <a:rPr lang="en-US" altLang="zh-CN" sz="2200" b="0" dirty="0">
                <a:latin typeface="华文中宋" pitchFamily="2" charset="-122"/>
                <a:ea typeface="华文中宋" pitchFamily="2" charset="-122"/>
                <a:cs typeface="Times New Roman" pitchFamily="18" charset="0"/>
              </a:rPr>
              <a:t>1</a:t>
            </a:r>
            <a:r>
              <a:rPr lang="zh-CN" altLang="en-US" sz="2200" b="0" dirty="0">
                <a:latin typeface="华文中宋" pitchFamily="2" charset="-122"/>
                <a:ea typeface="华文中宋" pitchFamily="2" charset="-122"/>
                <a:cs typeface="Times New Roman" pitchFamily="18" charset="0"/>
              </a:rPr>
              <a:t>）总体设计说明书（包括系统实现方案和软件模块结构）；</a:t>
            </a:r>
          </a:p>
          <a:p>
            <a:pPr marL="287338" indent="-6350" algn="just" eaLnBrk="1" hangingPunct="1">
              <a:lnSpc>
                <a:spcPct val="130000"/>
              </a:lnSpc>
              <a:buFontTx/>
              <a:buNone/>
            </a:pPr>
            <a:r>
              <a:rPr lang="zh-CN" altLang="en-US" sz="2200" b="0" dirty="0">
                <a:latin typeface="华文中宋" pitchFamily="2" charset="-122"/>
                <a:ea typeface="华文中宋" pitchFamily="2" charset="-122"/>
                <a:cs typeface="Times New Roman" pitchFamily="18" charset="0"/>
              </a:rPr>
              <a:t>（</a:t>
            </a:r>
            <a:r>
              <a:rPr lang="en-US" altLang="zh-CN" sz="2200" b="0" dirty="0">
                <a:latin typeface="华文中宋" pitchFamily="2" charset="-122"/>
                <a:ea typeface="华文中宋" pitchFamily="2" charset="-122"/>
                <a:cs typeface="Times New Roman" pitchFamily="18" charset="0"/>
              </a:rPr>
              <a:t>2</a:t>
            </a:r>
            <a:r>
              <a:rPr lang="zh-CN" altLang="en-US" sz="2200" b="0" dirty="0">
                <a:latin typeface="华文中宋" pitchFamily="2" charset="-122"/>
                <a:ea typeface="华文中宋" pitchFamily="2" charset="-122"/>
                <a:cs typeface="Times New Roman" pitchFamily="18" charset="0"/>
              </a:rPr>
              <a:t>）测试计划（包括测试策略、测试方案、预测的测试结果、测试进度计划等）；</a:t>
            </a:r>
          </a:p>
          <a:p>
            <a:pPr marL="287338" indent="-6350" algn="just" eaLnBrk="1" hangingPunct="1">
              <a:lnSpc>
                <a:spcPct val="130000"/>
              </a:lnSpc>
              <a:buFontTx/>
              <a:buNone/>
            </a:pPr>
            <a:r>
              <a:rPr lang="zh-CN" altLang="en-US" sz="2200" b="0" dirty="0">
                <a:latin typeface="华文中宋" pitchFamily="2" charset="-122"/>
                <a:ea typeface="华文中宋" pitchFamily="2" charset="-122"/>
                <a:cs typeface="Times New Roman" pitchFamily="18" charset="0"/>
              </a:rPr>
              <a:t>（</a:t>
            </a:r>
            <a:r>
              <a:rPr lang="en-US" altLang="zh-CN" sz="2200" b="0" dirty="0">
                <a:latin typeface="华文中宋" pitchFamily="2" charset="-122"/>
                <a:ea typeface="华文中宋" pitchFamily="2" charset="-122"/>
                <a:cs typeface="Times New Roman" pitchFamily="18" charset="0"/>
              </a:rPr>
              <a:t>3</a:t>
            </a:r>
            <a:r>
              <a:rPr lang="zh-CN" altLang="en-US" sz="2200" b="0" dirty="0">
                <a:latin typeface="华文中宋" pitchFamily="2" charset="-122"/>
                <a:ea typeface="华文中宋" pitchFamily="2" charset="-122"/>
                <a:cs typeface="Times New Roman" pitchFamily="18" charset="0"/>
              </a:rPr>
              <a:t>）用户手册（根据总体设计阶段的结果，编写的初步的用户操作手册）；</a:t>
            </a:r>
          </a:p>
          <a:p>
            <a:pPr marL="287338" indent="-6350" algn="just" eaLnBrk="1" hangingPunct="1">
              <a:lnSpc>
                <a:spcPct val="130000"/>
              </a:lnSpc>
              <a:buFontTx/>
              <a:buNone/>
            </a:pPr>
            <a:r>
              <a:rPr lang="zh-CN" altLang="en-US" sz="2200" b="0" dirty="0">
                <a:latin typeface="华文中宋" pitchFamily="2" charset="-122"/>
                <a:ea typeface="华文中宋" pitchFamily="2" charset="-122"/>
                <a:cs typeface="Times New Roman" pitchFamily="18" charset="0"/>
              </a:rPr>
              <a:t>（</a:t>
            </a:r>
            <a:r>
              <a:rPr lang="en-US" altLang="zh-CN" sz="2200" b="0" dirty="0">
                <a:latin typeface="华文中宋" pitchFamily="2" charset="-122"/>
                <a:ea typeface="华文中宋" pitchFamily="2" charset="-122"/>
                <a:cs typeface="Times New Roman" pitchFamily="18" charset="0"/>
              </a:rPr>
              <a:t>4</a:t>
            </a:r>
            <a:r>
              <a:rPr lang="zh-CN" altLang="en-US" sz="2200" b="0" dirty="0">
                <a:latin typeface="华文中宋" pitchFamily="2" charset="-122"/>
                <a:ea typeface="华文中宋" pitchFamily="2" charset="-122"/>
                <a:cs typeface="Times New Roman" pitchFamily="18" charset="0"/>
              </a:rPr>
              <a:t>）详细的实现计划；</a:t>
            </a:r>
          </a:p>
          <a:p>
            <a:pPr marL="287338" indent="-6350" algn="just" eaLnBrk="1" hangingPunct="1">
              <a:lnSpc>
                <a:spcPct val="130000"/>
              </a:lnSpc>
              <a:buFontTx/>
              <a:buNone/>
            </a:pPr>
            <a:r>
              <a:rPr lang="zh-CN" altLang="en-US" sz="2200" b="0" dirty="0">
                <a:latin typeface="华文中宋" pitchFamily="2" charset="-122"/>
                <a:ea typeface="华文中宋" pitchFamily="2" charset="-122"/>
                <a:cs typeface="Times New Roman" pitchFamily="18" charset="0"/>
              </a:rPr>
              <a:t>（</a:t>
            </a:r>
            <a:r>
              <a:rPr lang="en-US" altLang="zh-CN" sz="2200" b="0" dirty="0">
                <a:latin typeface="华文中宋" pitchFamily="2" charset="-122"/>
                <a:ea typeface="华文中宋" pitchFamily="2" charset="-122"/>
                <a:cs typeface="Times New Roman" pitchFamily="18" charset="0"/>
              </a:rPr>
              <a:t>5</a:t>
            </a:r>
            <a:r>
              <a:rPr lang="zh-CN" altLang="en-US" sz="2200" b="0" dirty="0">
                <a:latin typeface="华文中宋" pitchFamily="2" charset="-122"/>
                <a:ea typeface="华文中宋" pitchFamily="2" charset="-122"/>
                <a:cs typeface="Times New Roman" pitchFamily="18" charset="0"/>
              </a:rPr>
              <a:t>）数据库设计结果。</a:t>
            </a:r>
            <a:endParaRPr lang="zh-CN" altLang="en-US" sz="2200" b="0" dirty="0">
              <a:solidFill>
                <a:srgbClr val="800000"/>
              </a:solidFill>
              <a:latin typeface="华文中宋" pitchFamily="2" charset="-122"/>
              <a:ea typeface="华文中宋" pitchFamily="2" charset="-122"/>
              <a:cs typeface="Times New Roman" pitchFamily="18" charset="0"/>
            </a:endParaRPr>
          </a:p>
        </p:txBody>
      </p:sp>
      <p:sp>
        <p:nvSpPr>
          <p:cNvPr id="16387" name="Text Box 3"/>
          <p:cNvSpPr txBox="1">
            <a:spLocks noChangeArrowheads="1"/>
          </p:cNvSpPr>
          <p:nvPr/>
        </p:nvSpPr>
        <p:spPr bwMode="auto">
          <a:xfrm>
            <a:off x="8440738" y="6189663"/>
            <a:ext cx="51593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en-US" altLang="zh-CN" sz="2200">
                <a:solidFill>
                  <a:srgbClr val="33CCCC"/>
                </a:solidFill>
                <a:latin typeface="华文中宋" pitchFamily="2" charset="-122"/>
                <a:ea typeface="华文中宋" pitchFamily="2" charset="-122"/>
              </a:rPr>
              <a: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11650">
                                            <p:txEl>
                                              <p:pRg st="0" end="0"/>
                                            </p:txEl>
                                          </p:spTgt>
                                        </p:tgtEl>
                                        <p:attrNameLst>
                                          <p:attrName>style.visibility</p:attrName>
                                        </p:attrNameLst>
                                      </p:cBhvr>
                                      <p:to>
                                        <p:strVal val="visible"/>
                                      </p:to>
                                    </p:set>
                                    <p:anim calcmode="lin" valueType="num">
                                      <p:cBhvr>
                                        <p:cTn id="7" dur="500" decel="50000" fill="hold">
                                          <p:stCondLst>
                                            <p:cond delay="0"/>
                                          </p:stCondLst>
                                        </p:cTn>
                                        <p:tgtEl>
                                          <p:spTgt spid="41165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165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165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1165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165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165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165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1650">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411650">
                                            <p:txEl>
                                              <p:pRg st="1" end="1"/>
                                            </p:txEl>
                                          </p:spTgt>
                                        </p:tgtEl>
                                        <p:attrNameLst>
                                          <p:attrName>style.visibility</p:attrName>
                                        </p:attrNameLst>
                                      </p:cBhvr>
                                      <p:to>
                                        <p:strVal val="visible"/>
                                      </p:to>
                                    </p:set>
                                    <p:animEffect transition="in" filter="dissolve">
                                      <p:cBhvr>
                                        <p:cTn id="19" dur="500"/>
                                        <p:tgtEl>
                                          <p:spTgt spid="411650">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5" presetClass="entr" presetSubtype="0" fill="hold" nodeType="clickEffect">
                                  <p:stCondLst>
                                    <p:cond delay="0"/>
                                  </p:stCondLst>
                                  <p:childTnLst>
                                    <p:set>
                                      <p:cBhvr>
                                        <p:cTn id="23" dur="1" fill="hold">
                                          <p:stCondLst>
                                            <p:cond delay="0"/>
                                          </p:stCondLst>
                                        </p:cTn>
                                        <p:tgtEl>
                                          <p:spTgt spid="411650">
                                            <p:txEl>
                                              <p:pRg st="2" end="2"/>
                                            </p:txEl>
                                          </p:spTgt>
                                        </p:tgtEl>
                                        <p:attrNameLst>
                                          <p:attrName>style.visibility</p:attrName>
                                        </p:attrNameLst>
                                      </p:cBhvr>
                                      <p:to>
                                        <p:strVal val="visible"/>
                                      </p:to>
                                    </p:set>
                                    <p:anim calcmode="lin" valueType="num">
                                      <p:cBhvr>
                                        <p:cTn id="24" dur="500" decel="50000" fill="hold">
                                          <p:stCondLst>
                                            <p:cond delay="0"/>
                                          </p:stCondLst>
                                        </p:cTn>
                                        <p:tgtEl>
                                          <p:spTgt spid="411650">
                                            <p:txEl>
                                              <p:pRg st="2" end="2"/>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411650">
                                            <p:txEl>
                                              <p:pRg st="2" end="2"/>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411650">
                                            <p:txEl>
                                              <p:pRg st="2" end="2"/>
                                            </p:txEl>
                                          </p:spTgt>
                                        </p:tgtEl>
                                        <p:attrNameLst>
                                          <p:attrName>ppt_w</p:attrName>
                                        </p:attrNameLst>
                                      </p:cBhvr>
                                      <p:tavLst>
                                        <p:tav tm="0">
                                          <p:val>
                                            <p:strVal val="#ppt_w*.05"/>
                                          </p:val>
                                        </p:tav>
                                        <p:tav tm="100000">
                                          <p:val>
                                            <p:strVal val="#ppt_w"/>
                                          </p:val>
                                        </p:tav>
                                      </p:tavLst>
                                    </p:anim>
                                    <p:anim calcmode="lin" valueType="num">
                                      <p:cBhvr>
                                        <p:cTn id="27" dur="1000" fill="hold"/>
                                        <p:tgtEl>
                                          <p:spTgt spid="411650">
                                            <p:txEl>
                                              <p:pRg st="2" end="2"/>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411650">
                                            <p:txEl>
                                              <p:pRg st="2" end="2"/>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411650">
                                            <p:txEl>
                                              <p:pRg st="2" end="2"/>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411650">
                                            <p:txEl>
                                              <p:pRg st="2" end="2"/>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411650">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1650">
                                            <p:txEl>
                                              <p:pRg st="3" end="3"/>
                                            </p:txEl>
                                          </p:spTgt>
                                        </p:tgtEl>
                                        <p:attrNameLst>
                                          <p:attrName>style.visibility</p:attrName>
                                        </p:attrNameLst>
                                      </p:cBhvr>
                                      <p:to>
                                        <p:strVal val="visible"/>
                                      </p:to>
                                    </p:set>
                                    <p:animEffect transition="in" filter="blinds(horizontal)">
                                      <p:cBhvr>
                                        <p:cTn id="36" dur="500"/>
                                        <p:tgtEl>
                                          <p:spTgt spid="411650">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1650">
                                            <p:txEl>
                                              <p:pRg st="4" end="4"/>
                                            </p:txEl>
                                          </p:spTgt>
                                        </p:tgtEl>
                                        <p:attrNameLst>
                                          <p:attrName>style.visibility</p:attrName>
                                        </p:attrNameLst>
                                      </p:cBhvr>
                                      <p:to>
                                        <p:strVal val="visible"/>
                                      </p:to>
                                    </p:set>
                                    <p:animEffect transition="in" filter="blinds(horizontal)">
                                      <p:cBhvr>
                                        <p:cTn id="41" dur="500"/>
                                        <p:tgtEl>
                                          <p:spTgt spid="411650">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1650">
                                            <p:txEl>
                                              <p:pRg st="5" end="5"/>
                                            </p:txEl>
                                          </p:spTgt>
                                        </p:tgtEl>
                                        <p:attrNameLst>
                                          <p:attrName>style.visibility</p:attrName>
                                        </p:attrNameLst>
                                      </p:cBhvr>
                                      <p:to>
                                        <p:strVal val="visible"/>
                                      </p:to>
                                    </p:set>
                                    <p:animEffect transition="in" filter="blinds(horizontal)">
                                      <p:cBhvr>
                                        <p:cTn id="46" dur="500"/>
                                        <p:tgtEl>
                                          <p:spTgt spid="411650">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1650">
                                            <p:txEl>
                                              <p:pRg st="6" end="6"/>
                                            </p:txEl>
                                          </p:spTgt>
                                        </p:tgtEl>
                                        <p:attrNameLst>
                                          <p:attrName>style.visibility</p:attrName>
                                        </p:attrNameLst>
                                      </p:cBhvr>
                                      <p:to>
                                        <p:strVal val="visible"/>
                                      </p:to>
                                    </p:set>
                                    <p:animEffect transition="in" filter="blinds(horizontal)">
                                      <p:cBhvr>
                                        <p:cTn id="51" dur="500"/>
                                        <p:tgtEl>
                                          <p:spTgt spid="411650">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11650">
                                            <p:txEl>
                                              <p:pRg st="7" end="7"/>
                                            </p:txEl>
                                          </p:spTgt>
                                        </p:tgtEl>
                                        <p:attrNameLst>
                                          <p:attrName>style.visibility</p:attrName>
                                        </p:attrNameLst>
                                      </p:cBhvr>
                                      <p:to>
                                        <p:strVal val="visible"/>
                                      </p:to>
                                    </p:set>
                                    <p:animEffect transition="in" filter="blinds(horizontal)">
                                      <p:cBhvr>
                                        <p:cTn id="56" dur="500"/>
                                        <p:tgtEl>
                                          <p:spTgt spid="4116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subTitle" idx="4294967295"/>
          </p:nvPr>
        </p:nvSpPr>
        <p:spPr bwMode="auto">
          <a:xfrm>
            <a:off x="179388" y="1700213"/>
            <a:ext cx="8750300" cy="4014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en-US" altLang="zh-CN" sz="2600" b="0">
                <a:solidFill>
                  <a:schemeClr val="accent2"/>
                </a:solidFill>
                <a:latin typeface="华文中宋" pitchFamily="2" charset="-122"/>
                <a:ea typeface="华文中宋" pitchFamily="2" charset="-122"/>
              </a:rPr>
              <a:t>9. </a:t>
            </a:r>
            <a:r>
              <a:rPr lang="zh-CN" altLang="en-US" sz="2600" b="0">
                <a:solidFill>
                  <a:schemeClr val="accent2"/>
                </a:solidFill>
                <a:latin typeface="华文中宋" pitchFamily="2" charset="-122"/>
                <a:ea typeface="华文中宋" pitchFamily="2" charset="-122"/>
              </a:rPr>
              <a:t>审查和复审</a:t>
            </a:r>
          </a:p>
          <a:p>
            <a:pPr marL="287338" indent="-6350" eaLnBrk="1" hangingPunct="1">
              <a:lnSpc>
                <a:spcPct val="150000"/>
              </a:lnSpc>
              <a:buFontTx/>
              <a:buNone/>
            </a:pPr>
            <a:r>
              <a:rPr lang="zh-CN" altLang="en-US" sz="2600" b="0">
                <a:latin typeface="华文中宋" pitchFamily="2" charset="-122"/>
                <a:ea typeface="华文中宋" pitchFamily="2" charset="-122"/>
              </a:rPr>
              <a:t>         最后应该对总体设计的结果进行严格的技术审查，在技术审查通过之后再由使用部门的负责人从管理角度进行复审。</a:t>
            </a:r>
          </a:p>
        </p:txBody>
      </p:sp>
      <p:sp>
        <p:nvSpPr>
          <p:cNvPr id="17411" name="Text Box 3"/>
          <p:cNvSpPr txBox="1">
            <a:spLocks noChangeArrowheads="1"/>
          </p:cNvSpPr>
          <p:nvPr/>
        </p:nvSpPr>
        <p:spPr bwMode="auto">
          <a:xfrm>
            <a:off x="8367713" y="6189663"/>
            <a:ext cx="6238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pPr>
            <a:r>
              <a:rPr lang="en-US" altLang="zh-CN" sz="2600">
                <a:solidFill>
                  <a:srgbClr val="33CCCC"/>
                </a:solidFill>
                <a:latin typeface="华文中宋" pitchFamily="2" charset="-122"/>
                <a:ea typeface="华文中宋" pitchFamily="2" charset="-122"/>
              </a:rPr>
              <a:t>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13698">
                                            <p:txEl>
                                              <p:pRg st="0" end="0"/>
                                            </p:txEl>
                                          </p:spTgt>
                                        </p:tgtEl>
                                        <p:attrNameLst>
                                          <p:attrName>style.visibility</p:attrName>
                                        </p:attrNameLst>
                                      </p:cBhvr>
                                      <p:to>
                                        <p:strVal val="visible"/>
                                      </p:to>
                                    </p:set>
                                    <p:anim calcmode="lin" valueType="num">
                                      <p:cBhvr>
                                        <p:cTn id="7" dur="500" decel="50000" fill="hold">
                                          <p:stCondLst>
                                            <p:cond delay="0"/>
                                          </p:stCondLst>
                                        </p:cTn>
                                        <p:tgtEl>
                                          <p:spTgt spid="41369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369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369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1369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369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369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369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369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413698">
                                            <p:txEl>
                                              <p:pRg st="1" end="1"/>
                                            </p:txEl>
                                          </p:spTgt>
                                        </p:tgtEl>
                                        <p:attrNameLst>
                                          <p:attrName>style.visibility</p:attrName>
                                        </p:attrNameLst>
                                      </p:cBhvr>
                                      <p:to>
                                        <p:strVal val="visible"/>
                                      </p:to>
                                    </p:set>
                                    <p:animEffect transition="in" filter="dissolve">
                                      <p:cBhvr>
                                        <p:cTn id="19" dur="500"/>
                                        <p:tgtEl>
                                          <p:spTgt spid="413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4000" b="0" dirty="0">
                <a:solidFill>
                  <a:srgbClr val="FF3300"/>
                </a:solidFill>
                <a:latin typeface="华文中宋" pitchFamily="2" charset="-122"/>
                <a:ea typeface="华文中宋" pitchFamily="2" charset="-122"/>
              </a:rPr>
              <a:t>             </a:t>
            </a:r>
            <a:r>
              <a:rPr lang="en-US" altLang="zh-CN" sz="4000" b="0" dirty="0">
                <a:solidFill>
                  <a:schemeClr val="accent2"/>
                </a:solidFill>
                <a:latin typeface="华文中宋" pitchFamily="2" charset="-122"/>
                <a:ea typeface="华文中宋" pitchFamily="2" charset="-122"/>
              </a:rPr>
              <a:t>5.2  </a:t>
            </a:r>
            <a:r>
              <a:rPr lang="zh-CN" altLang="en-US" sz="4000" b="0" dirty="0">
                <a:solidFill>
                  <a:schemeClr val="accent2"/>
                </a:solidFill>
                <a:latin typeface="华文中宋" pitchFamily="2" charset="-122"/>
                <a:ea typeface="华文中宋" pitchFamily="2" charset="-122"/>
              </a:rPr>
              <a:t>设计原理</a:t>
            </a:r>
          </a:p>
          <a:p>
            <a:pPr marL="287338" indent="-6350" eaLnBrk="1" hangingPunct="1">
              <a:buClr>
                <a:srgbClr val="FF00FF"/>
              </a:buClr>
              <a:buFont typeface="Wingdings" pitchFamily="2" charset="2"/>
              <a:buChar char="Ø"/>
            </a:pPr>
            <a:r>
              <a:rPr lang="zh-CN" altLang="en-US" sz="3200" b="0" dirty="0">
                <a:solidFill>
                  <a:srgbClr val="0000FF"/>
                </a:solidFill>
                <a:latin typeface="华文中宋" pitchFamily="2" charset="-122"/>
                <a:ea typeface="华文中宋" pitchFamily="2" charset="-122"/>
              </a:rPr>
              <a:t>  模块</a:t>
            </a:r>
          </a:p>
          <a:p>
            <a:pPr marL="287338" indent="-6350" eaLnBrk="1" hangingPunct="1">
              <a:lnSpc>
                <a:spcPct val="120000"/>
              </a:lnSpc>
              <a:buClr>
                <a:srgbClr val="FF00FF"/>
              </a:buClr>
              <a:buFont typeface="Wingdings" pitchFamily="2" charset="2"/>
              <a:buNone/>
            </a:pPr>
            <a:r>
              <a:rPr lang="zh-CN" altLang="en-US" sz="2400" b="0" dirty="0">
                <a:solidFill>
                  <a:srgbClr val="0000FF"/>
                </a:solidFill>
                <a:latin typeface="华文中宋" pitchFamily="2" charset="-122"/>
                <a:ea typeface="华文中宋" pitchFamily="2" charset="-122"/>
              </a:rPr>
              <a:t>      </a:t>
            </a:r>
            <a:r>
              <a:rPr lang="zh-CN" altLang="en-US" sz="2400" b="0" dirty="0">
                <a:solidFill>
                  <a:srgbClr val="00B0F0"/>
                </a:solidFill>
                <a:latin typeface="华文中宋" pitchFamily="2" charset="-122"/>
                <a:ea typeface="华文中宋" pitchFamily="2" charset="-122"/>
              </a:rPr>
              <a:t>模块是数据说明、可执行语句等程序对象的集合，它是单独命名的，可通过名字来进行访问。</a:t>
            </a:r>
          </a:p>
          <a:p>
            <a:pPr marL="287338" indent="-6350" eaLnBrk="1" hangingPunct="1">
              <a:lnSpc>
                <a:spcPct val="120000"/>
              </a:lnSpc>
              <a:buClr>
                <a:srgbClr val="FF00FF"/>
              </a:buClr>
              <a:buFont typeface="Wingdings" pitchFamily="2" charset="2"/>
              <a:buNone/>
            </a:pPr>
            <a:r>
              <a:rPr lang="zh-CN" altLang="en-US" sz="2400" b="0" dirty="0">
                <a:latin typeface="华文中宋" pitchFamily="2" charset="-122"/>
                <a:ea typeface="华文中宋" pitchFamily="2" charset="-122"/>
              </a:rPr>
              <a:t>      例如：汇编语言中的子程序，</a:t>
            </a:r>
            <a:r>
              <a:rPr lang="en-US" altLang="zh-CN" sz="2400" b="0" dirty="0">
                <a:latin typeface="华文中宋" pitchFamily="2" charset="-122"/>
                <a:ea typeface="华文中宋" pitchFamily="2" charset="-122"/>
              </a:rPr>
              <a:t>Pascal</a:t>
            </a:r>
            <a:r>
              <a:rPr lang="zh-CN" altLang="en-US" sz="2400" b="0" dirty="0">
                <a:latin typeface="华文中宋" pitchFamily="2" charset="-122"/>
                <a:ea typeface="华文中宋" pitchFamily="2" charset="-122"/>
              </a:rPr>
              <a:t>语言中的过程，</a:t>
            </a:r>
            <a:r>
              <a:rPr lang="en-US" altLang="zh-CN" sz="2400" b="0" dirty="0">
                <a:latin typeface="华文中宋" pitchFamily="2" charset="-122"/>
                <a:ea typeface="华文中宋" pitchFamily="2" charset="-122"/>
              </a:rPr>
              <a:t>C</a:t>
            </a:r>
            <a:r>
              <a:rPr lang="zh-CN" altLang="en-US" sz="2400" b="0" dirty="0">
                <a:latin typeface="华文中宋" pitchFamily="2" charset="-122"/>
                <a:ea typeface="华文中宋" pitchFamily="2" charset="-122"/>
              </a:rPr>
              <a:t>语言中的函数等。</a:t>
            </a:r>
          </a:p>
          <a:p>
            <a:pPr marL="287338" indent="-6350" eaLnBrk="1" hangingPunct="1">
              <a:lnSpc>
                <a:spcPct val="120000"/>
              </a:lnSpc>
              <a:buClr>
                <a:srgbClr val="FF00FF"/>
              </a:buClr>
              <a:buFont typeface="Wingdings" pitchFamily="2" charset="2"/>
              <a:buNone/>
            </a:pPr>
            <a:r>
              <a:rPr lang="zh-CN" altLang="en-US" b="0" dirty="0">
                <a:latin typeface="华文中宋" pitchFamily="2" charset="-122"/>
                <a:ea typeface="华文中宋" pitchFamily="2" charset="-122"/>
              </a:rPr>
              <a:t>        </a:t>
            </a:r>
            <a:r>
              <a:rPr lang="zh-CN" altLang="en-US" sz="2400" b="0" dirty="0">
                <a:solidFill>
                  <a:srgbClr val="800000"/>
                </a:solidFill>
                <a:latin typeface="华文中宋" pitchFamily="2" charset="-122"/>
                <a:ea typeface="华文中宋" pitchFamily="2" charset="-122"/>
              </a:rPr>
              <a:t>简要地说，用一个名字可以调用的一段程序语句</a:t>
            </a:r>
            <a:r>
              <a:rPr lang="zh-CN" altLang="en-US" sz="3200" b="0" dirty="0">
                <a:solidFill>
                  <a:srgbClr val="0000FF"/>
                </a:solidFill>
                <a:latin typeface="华文中宋" pitchFamily="2" charset="-122"/>
                <a:ea typeface="华文中宋" pitchFamily="2" charset="-122"/>
              </a:rPr>
              <a:t>             </a:t>
            </a:r>
          </a:p>
        </p:txBody>
      </p:sp>
      <p:pic>
        <p:nvPicPr>
          <p:cNvPr id="415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4500563"/>
            <a:ext cx="28479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7"/>
          <p:cNvSpPr txBox="1">
            <a:spLocks noChangeArrowheads="1"/>
          </p:cNvSpPr>
          <p:nvPr/>
        </p:nvSpPr>
        <p:spPr bwMode="auto">
          <a:xfrm>
            <a:off x="8512175" y="618966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5746">
                                            <p:txEl>
                                              <p:pRg st="0" end="0"/>
                                            </p:txEl>
                                          </p:spTgt>
                                        </p:tgtEl>
                                        <p:attrNameLst>
                                          <p:attrName>style.visibility</p:attrName>
                                        </p:attrNameLst>
                                      </p:cBhvr>
                                      <p:to>
                                        <p:strVal val="visible"/>
                                      </p:to>
                                    </p:set>
                                    <p:animEffect transition="in" filter="checkerboard(across)">
                                      <p:cBhvr>
                                        <p:cTn id="7" dur="500"/>
                                        <p:tgtEl>
                                          <p:spTgt spid="4157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5" presetClass="entr" presetSubtype="0" fill="hold" nodeType="clickEffect">
                                  <p:stCondLst>
                                    <p:cond delay="0"/>
                                  </p:stCondLst>
                                  <p:childTnLst>
                                    <p:set>
                                      <p:cBhvr>
                                        <p:cTn id="11" dur="1" fill="hold">
                                          <p:stCondLst>
                                            <p:cond delay="0"/>
                                          </p:stCondLst>
                                        </p:cTn>
                                        <p:tgtEl>
                                          <p:spTgt spid="415746">
                                            <p:txEl>
                                              <p:pRg st="1" end="1"/>
                                            </p:txEl>
                                          </p:spTgt>
                                        </p:tgtEl>
                                        <p:attrNameLst>
                                          <p:attrName>style.visibility</p:attrName>
                                        </p:attrNameLst>
                                      </p:cBhvr>
                                      <p:to>
                                        <p:strVal val="visible"/>
                                      </p:to>
                                    </p:set>
                                    <p:anim calcmode="lin" valueType="num">
                                      <p:cBhvr>
                                        <p:cTn id="12" dur="500" decel="50000" fill="hold">
                                          <p:stCondLst>
                                            <p:cond delay="0"/>
                                          </p:stCondLst>
                                        </p:cTn>
                                        <p:tgtEl>
                                          <p:spTgt spid="415746">
                                            <p:txEl>
                                              <p:pRg st="1" end="1"/>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15746">
                                            <p:txEl>
                                              <p:pRg st="1" end="1"/>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15746">
                                            <p:txEl>
                                              <p:pRg st="1" end="1"/>
                                            </p:txEl>
                                          </p:spTgt>
                                        </p:tgtEl>
                                        <p:attrNameLst>
                                          <p:attrName>ppt_w</p:attrName>
                                        </p:attrNameLst>
                                      </p:cBhvr>
                                      <p:tavLst>
                                        <p:tav tm="0">
                                          <p:val>
                                            <p:strVal val="#ppt_w*.05"/>
                                          </p:val>
                                        </p:tav>
                                        <p:tav tm="100000">
                                          <p:val>
                                            <p:strVal val="#ppt_w"/>
                                          </p:val>
                                        </p:tav>
                                      </p:tavLst>
                                    </p:anim>
                                    <p:anim calcmode="lin" valueType="num">
                                      <p:cBhvr>
                                        <p:cTn id="15" dur="1000" fill="hold"/>
                                        <p:tgtEl>
                                          <p:spTgt spid="415746">
                                            <p:txEl>
                                              <p:pRg st="1" end="1"/>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15746">
                                            <p:txEl>
                                              <p:pRg st="1" end="1"/>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15746">
                                            <p:txEl>
                                              <p:pRg st="1" end="1"/>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15746">
                                            <p:txEl>
                                              <p:pRg st="1" end="1"/>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15746">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15746">
                                            <p:txEl>
                                              <p:pRg st="2" end="2"/>
                                            </p:txEl>
                                          </p:spTgt>
                                        </p:tgtEl>
                                        <p:attrNameLst>
                                          <p:attrName>style.visibility</p:attrName>
                                        </p:attrNameLst>
                                      </p:cBhvr>
                                      <p:to>
                                        <p:strVal val="visible"/>
                                      </p:to>
                                    </p:set>
                                    <p:anim calcmode="lin" valueType="num">
                                      <p:cBhvr additive="base">
                                        <p:cTn id="24" dur="500" fill="hold"/>
                                        <p:tgtEl>
                                          <p:spTgt spid="41574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5746">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15746">
                                            <p:txEl>
                                              <p:pRg st="3" end="3"/>
                                            </p:txEl>
                                          </p:spTgt>
                                        </p:tgtEl>
                                        <p:attrNameLst>
                                          <p:attrName>style.visibility</p:attrName>
                                        </p:attrNameLst>
                                      </p:cBhvr>
                                      <p:to>
                                        <p:strVal val="visible"/>
                                      </p:to>
                                    </p:set>
                                    <p:anim calcmode="lin" valueType="num">
                                      <p:cBhvr additive="base">
                                        <p:cTn id="28" dur="500" fill="hold"/>
                                        <p:tgtEl>
                                          <p:spTgt spid="415746">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157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15746">
                                            <p:txEl>
                                              <p:pRg st="4" end="4"/>
                                            </p:txEl>
                                          </p:spTgt>
                                        </p:tgtEl>
                                        <p:attrNameLst>
                                          <p:attrName>style.visibility</p:attrName>
                                        </p:attrNameLst>
                                      </p:cBhvr>
                                      <p:to>
                                        <p:strVal val="visible"/>
                                      </p:to>
                                    </p:set>
                                    <p:animEffect transition="in" filter="blinds(horizontal)">
                                      <p:cBhvr>
                                        <p:cTn id="34" dur="500"/>
                                        <p:tgtEl>
                                          <p:spTgt spid="415746">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415750"/>
                                        </p:tgtEl>
                                        <p:attrNameLst>
                                          <p:attrName>style.visibility</p:attrName>
                                        </p:attrNameLst>
                                      </p:cBhvr>
                                      <p:to>
                                        <p:strVal val="visible"/>
                                      </p:to>
                                    </p:set>
                                    <p:animEffect transition="in" filter="dissolve">
                                      <p:cBhvr>
                                        <p:cTn id="39" dur="500"/>
                                        <p:tgtEl>
                                          <p:spTgt spid="415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subTitle" idx="4294967295"/>
          </p:nvPr>
        </p:nvSpPr>
        <p:spPr bwMode="auto">
          <a:xfrm>
            <a:off x="250825" y="620713"/>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lnSpc>
                <a:spcPct val="90000"/>
              </a:lnSpc>
              <a:buFontTx/>
              <a:buNone/>
            </a:pPr>
            <a:r>
              <a:rPr lang="zh-CN" altLang="en-US" sz="3200" b="0" dirty="0">
                <a:solidFill>
                  <a:schemeClr val="accent2"/>
                </a:solidFill>
                <a:latin typeface="华文中宋" pitchFamily="2" charset="-122"/>
                <a:ea typeface="华文中宋" pitchFamily="2" charset="-122"/>
              </a:rPr>
              <a:t>特点：</a:t>
            </a:r>
          </a:p>
          <a:p>
            <a:pPr marL="287338" indent="-287338" eaLnBrk="1" hangingPunct="1">
              <a:lnSpc>
                <a:spcPct val="90000"/>
              </a:lnSpc>
              <a:buFontTx/>
              <a:buNone/>
            </a:pPr>
            <a:r>
              <a:rPr lang="zh-CN" altLang="en-US" sz="2400" b="0" dirty="0">
                <a:solidFill>
                  <a:srgbClr val="800000"/>
                </a:solidFill>
                <a:latin typeface="华文中宋" pitchFamily="2" charset="-122"/>
                <a:ea typeface="华文中宋" pitchFamily="2" charset="-122"/>
              </a:rPr>
              <a:t>        </a:t>
            </a:r>
            <a:r>
              <a:rPr lang="zh-CN" altLang="en-US" b="0" dirty="0">
                <a:latin typeface="华文中宋" pitchFamily="2" charset="-122"/>
                <a:ea typeface="华文中宋" pitchFamily="2" charset="-122"/>
              </a:rPr>
              <a:t>一个模块具有</a:t>
            </a:r>
            <a:r>
              <a:rPr lang="zh-CN" altLang="en-US" b="0" dirty="0">
                <a:solidFill>
                  <a:srgbClr val="00B0F0"/>
                </a:solidFill>
                <a:latin typeface="华文中宋" pitchFamily="2" charset="-122"/>
                <a:ea typeface="华文中宋" pitchFamily="2" charset="-122"/>
              </a:rPr>
              <a:t>输入和输出、功能、内部数据</a:t>
            </a:r>
            <a:r>
              <a:rPr lang="zh-CN" altLang="en-US" b="0" dirty="0">
                <a:latin typeface="华文中宋" pitchFamily="2" charset="-122"/>
                <a:ea typeface="华文中宋" pitchFamily="2" charset="-122"/>
              </a:rPr>
              <a:t>和</a:t>
            </a:r>
            <a:r>
              <a:rPr lang="zh-CN" altLang="en-US" b="0" dirty="0">
                <a:solidFill>
                  <a:srgbClr val="00B0F0"/>
                </a:solidFill>
                <a:latin typeface="华文中宋" pitchFamily="2" charset="-122"/>
                <a:ea typeface="华文中宋" pitchFamily="2" charset="-122"/>
              </a:rPr>
              <a:t>程序代码</a:t>
            </a:r>
            <a:r>
              <a:rPr lang="zh-CN" altLang="en-US" b="0" dirty="0">
                <a:latin typeface="华文中宋" pitchFamily="2" charset="-122"/>
                <a:ea typeface="华文中宋" pitchFamily="2" charset="-122"/>
              </a:rPr>
              <a:t>等四个特性。</a:t>
            </a:r>
          </a:p>
          <a:p>
            <a:pPr marL="287338" indent="-287338" eaLnBrk="1" hangingPunct="1">
              <a:lnSpc>
                <a:spcPct val="90000"/>
              </a:lnSpc>
              <a:buFontTx/>
              <a:buNone/>
            </a:pPr>
            <a:endParaRPr lang="zh-CN" altLang="en-US" b="0" dirty="0">
              <a:latin typeface="华文中宋" pitchFamily="2" charset="-122"/>
              <a:ea typeface="华文中宋" pitchFamily="2" charset="-122"/>
            </a:endParaRPr>
          </a:p>
          <a:p>
            <a:pPr marL="287338" indent="-287338" eaLnBrk="1" hangingPunct="1">
              <a:lnSpc>
                <a:spcPct val="90000"/>
              </a:lnSpc>
              <a:buFontTx/>
              <a:buNone/>
            </a:pPr>
            <a:r>
              <a:rPr lang="zh-CN" altLang="en-US" b="0" dirty="0">
                <a:latin typeface="华文中宋" pitchFamily="2" charset="-122"/>
                <a:ea typeface="华文中宋" pitchFamily="2" charset="-122"/>
              </a:rPr>
              <a:t>        </a:t>
            </a:r>
            <a:r>
              <a:rPr lang="zh-CN" altLang="en-US" b="0" dirty="0">
                <a:solidFill>
                  <a:srgbClr val="FF0000"/>
                </a:solidFill>
                <a:highlight>
                  <a:srgbClr val="FFFF00"/>
                </a:highlight>
                <a:latin typeface="华文中宋" pitchFamily="2" charset="-122"/>
                <a:ea typeface="华文中宋" pitchFamily="2" charset="-122"/>
              </a:rPr>
              <a:t>输入输出</a:t>
            </a:r>
            <a:r>
              <a:rPr lang="zh-CN" altLang="en-US" b="0" dirty="0">
                <a:solidFill>
                  <a:srgbClr val="FF0000"/>
                </a:solidFill>
                <a:latin typeface="华文中宋" pitchFamily="2" charset="-122"/>
                <a:ea typeface="华文中宋" pitchFamily="2" charset="-122"/>
              </a:rPr>
              <a:t>和</a:t>
            </a:r>
            <a:r>
              <a:rPr lang="zh-CN" altLang="en-US" b="0" dirty="0">
                <a:solidFill>
                  <a:srgbClr val="FF0000"/>
                </a:solidFill>
                <a:highlight>
                  <a:srgbClr val="FFFF00"/>
                </a:highlight>
                <a:latin typeface="华文中宋" pitchFamily="2" charset="-122"/>
                <a:ea typeface="华文中宋" pitchFamily="2" charset="-122"/>
              </a:rPr>
              <a:t>功能</a:t>
            </a:r>
            <a:r>
              <a:rPr lang="zh-CN" altLang="en-US" b="0" dirty="0">
                <a:solidFill>
                  <a:srgbClr val="FF0000"/>
                </a:solidFill>
                <a:latin typeface="华文中宋" pitchFamily="2" charset="-122"/>
                <a:ea typeface="华文中宋" pitchFamily="2" charset="-122"/>
              </a:rPr>
              <a:t>构成一个模块的外貌，即模块的外部特性</a:t>
            </a:r>
            <a:r>
              <a:rPr lang="zh-CN" altLang="en-US" b="0" dirty="0">
                <a:latin typeface="华文中宋" pitchFamily="2" charset="-122"/>
                <a:ea typeface="华文中宋" pitchFamily="2" charset="-122"/>
              </a:rPr>
              <a:t>。</a:t>
            </a:r>
          </a:p>
          <a:p>
            <a:pPr marL="287338" indent="-287338" eaLnBrk="1" hangingPunct="1">
              <a:lnSpc>
                <a:spcPct val="90000"/>
              </a:lnSpc>
              <a:buFontTx/>
              <a:buNone/>
            </a:pPr>
            <a:endParaRPr lang="zh-CN" altLang="en-US" b="0" dirty="0">
              <a:latin typeface="华文中宋" pitchFamily="2" charset="-122"/>
              <a:ea typeface="华文中宋" pitchFamily="2" charset="-122"/>
            </a:endParaRPr>
          </a:p>
          <a:p>
            <a:pPr marL="287338" indent="-287338" eaLnBrk="1" hangingPunct="1">
              <a:lnSpc>
                <a:spcPct val="90000"/>
              </a:lnSpc>
              <a:buFontTx/>
              <a:buNone/>
            </a:pPr>
            <a:r>
              <a:rPr lang="zh-CN" altLang="en-US" b="0" dirty="0">
                <a:latin typeface="华文中宋" pitchFamily="2" charset="-122"/>
                <a:ea typeface="华文中宋" pitchFamily="2" charset="-122"/>
              </a:rPr>
              <a:t>        </a:t>
            </a:r>
            <a:r>
              <a:rPr lang="zh-CN" altLang="en-US" b="0" dirty="0">
                <a:solidFill>
                  <a:schemeClr val="accent2"/>
                </a:solidFill>
                <a:latin typeface="华文中宋" pitchFamily="2" charset="-122"/>
                <a:ea typeface="华文中宋" pitchFamily="2" charset="-122"/>
              </a:rPr>
              <a:t>内部数据</a:t>
            </a:r>
            <a:r>
              <a:rPr lang="zh-CN" altLang="en-US" b="0" dirty="0">
                <a:latin typeface="华文中宋" pitchFamily="2" charset="-122"/>
                <a:ea typeface="华文中宋" pitchFamily="2" charset="-122"/>
              </a:rPr>
              <a:t>和</a:t>
            </a:r>
            <a:r>
              <a:rPr lang="zh-CN" altLang="en-US" b="0" dirty="0">
                <a:solidFill>
                  <a:schemeClr val="accent2"/>
                </a:solidFill>
                <a:latin typeface="华文中宋" pitchFamily="2" charset="-122"/>
                <a:ea typeface="华文中宋" pitchFamily="2" charset="-122"/>
              </a:rPr>
              <a:t>程序代码</a:t>
            </a:r>
            <a:r>
              <a:rPr lang="zh-CN" altLang="en-US" b="0" dirty="0">
                <a:latin typeface="华文中宋" pitchFamily="2" charset="-122"/>
                <a:ea typeface="华文中宋" pitchFamily="2" charset="-122"/>
              </a:rPr>
              <a:t>是模块的</a:t>
            </a:r>
            <a:r>
              <a:rPr lang="zh-CN" altLang="en-US" b="0" dirty="0">
                <a:solidFill>
                  <a:srgbClr val="0000FF"/>
                </a:solidFill>
                <a:latin typeface="华文中宋" pitchFamily="2" charset="-122"/>
                <a:ea typeface="华文中宋" pitchFamily="2" charset="-122"/>
              </a:rPr>
              <a:t>内部特性</a:t>
            </a:r>
            <a:r>
              <a:rPr lang="zh-CN" altLang="en-US" b="0" dirty="0">
                <a:latin typeface="华文中宋" pitchFamily="2" charset="-122"/>
                <a:ea typeface="华文中宋" pitchFamily="2" charset="-122"/>
              </a:rPr>
              <a:t>。</a:t>
            </a:r>
          </a:p>
          <a:p>
            <a:pPr marL="287338" indent="-287338" eaLnBrk="1" hangingPunct="1">
              <a:lnSpc>
                <a:spcPct val="90000"/>
              </a:lnSpc>
              <a:buFontTx/>
              <a:buNone/>
            </a:pPr>
            <a:endParaRPr lang="zh-CN" altLang="en-US" b="0" dirty="0">
              <a:latin typeface="华文中宋" pitchFamily="2" charset="-122"/>
              <a:ea typeface="华文中宋" pitchFamily="2" charset="-122"/>
            </a:endParaRPr>
          </a:p>
          <a:p>
            <a:pPr marL="287338" indent="-287338" eaLnBrk="1" hangingPunct="1">
              <a:lnSpc>
                <a:spcPct val="90000"/>
              </a:lnSpc>
              <a:buFontTx/>
              <a:buNone/>
            </a:pP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注</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先确定模块的外部特性，再确定模块的内部特性。</a:t>
            </a:r>
            <a:endParaRPr lang="zh-CN" altLang="en-US" b="0" dirty="0">
              <a:solidFill>
                <a:srgbClr val="800000"/>
              </a:solidFill>
              <a:latin typeface="华文中宋" pitchFamily="2" charset="-122"/>
              <a:ea typeface="华文中宋" pitchFamily="2" charset="-122"/>
            </a:endParaRPr>
          </a:p>
        </p:txBody>
      </p:sp>
      <p:sp>
        <p:nvSpPr>
          <p:cNvPr id="19459" name="Text Box 3"/>
          <p:cNvSpPr txBox="1">
            <a:spLocks noChangeArrowheads="1"/>
          </p:cNvSpPr>
          <p:nvPr/>
        </p:nvSpPr>
        <p:spPr bwMode="auto">
          <a:xfrm>
            <a:off x="8440738" y="6261100"/>
            <a:ext cx="566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solidFill>
                  <a:srgbClr val="33CCCC"/>
                </a:solidFill>
                <a:latin typeface="华文中宋" pitchFamily="2" charset="-122"/>
                <a:ea typeface="华文中宋" pitchFamily="2" charset="-122"/>
              </a:rPr>
              <a:t>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7794">
                                            <p:txEl>
                                              <p:pRg st="0" end="0"/>
                                            </p:txEl>
                                          </p:spTgt>
                                        </p:tgtEl>
                                        <p:attrNameLst>
                                          <p:attrName>style.visibility</p:attrName>
                                        </p:attrNameLst>
                                      </p:cBhvr>
                                      <p:to>
                                        <p:strVal val="visible"/>
                                      </p:to>
                                    </p:set>
                                    <p:anim calcmode="lin" valueType="num">
                                      <p:cBhvr additive="base">
                                        <p:cTn id="7" dur="500" fill="hold"/>
                                        <p:tgtEl>
                                          <p:spTgt spid="417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7794">
                                            <p:txEl>
                                              <p:pRg st="1" end="1"/>
                                            </p:txEl>
                                          </p:spTgt>
                                        </p:tgtEl>
                                        <p:attrNameLst>
                                          <p:attrName>style.visibility</p:attrName>
                                        </p:attrNameLst>
                                      </p:cBhvr>
                                      <p:to>
                                        <p:strVal val="visible"/>
                                      </p:to>
                                    </p:set>
                                    <p:anim calcmode="lin" valueType="num">
                                      <p:cBhvr additive="base">
                                        <p:cTn id="13" dur="500" fill="hold"/>
                                        <p:tgtEl>
                                          <p:spTgt spid="4177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77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7794">
                                            <p:txEl>
                                              <p:pRg st="3" end="3"/>
                                            </p:txEl>
                                          </p:spTgt>
                                        </p:tgtEl>
                                        <p:attrNameLst>
                                          <p:attrName>style.visibility</p:attrName>
                                        </p:attrNameLst>
                                      </p:cBhvr>
                                      <p:to>
                                        <p:strVal val="visible"/>
                                      </p:to>
                                    </p:set>
                                    <p:anim calcmode="lin" valueType="num">
                                      <p:cBhvr additive="base">
                                        <p:cTn id="19" dur="500" fill="hold"/>
                                        <p:tgtEl>
                                          <p:spTgt spid="4177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77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7794">
                                            <p:txEl>
                                              <p:pRg st="5" end="5"/>
                                            </p:txEl>
                                          </p:spTgt>
                                        </p:tgtEl>
                                        <p:attrNameLst>
                                          <p:attrName>style.visibility</p:attrName>
                                        </p:attrNameLst>
                                      </p:cBhvr>
                                      <p:to>
                                        <p:strVal val="visible"/>
                                      </p:to>
                                    </p:set>
                                    <p:anim calcmode="lin" valueType="num">
                                      <p:cBhvr additive="base">
                                        <p:cTn id="25" dur="500" fill="hold"/>
                                        <p:tgtEl>
                                          <p:spTgt spid="41779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77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7794">
                                            <p:txEl>
                                              <p:pRg st="7" end="7"/>
                                            </p:txEl>
                                          </p:spTgt>
                                        </p:tgtEl>
                                        <p:attrNameLst>
                                          <p:attrName>style.visibility</p:attrName>
                                        </p:attrNameLst>
                                      </p:cBhvr>
                                      <p:to>
                                        <p:strVal val="visible"/>
                                      </p:to>
                                    </p:set>
                                    <p:anim calcmode="lin" valueType="num">
                                      <p:cBhvr additive="base">
                                        <p:cTn id="31" dur="500" fill="hold"/>
                                        <p:tgtEl>
                                          <p:spTgt spid="41779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779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subTitle" idx="4294967295"/>
          </p:nvPr>
        </p:nvSpPr>
        <p:spPr bwMode="auto">
          <a:xfrm>
            <a:off x="323850" y="692150"/>
            <a:ext cx="8382000" cy="5184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00FF"/>
              </a:buClr>
              <a:buFont typeface="Wingdings" pitchFamily="2" charset="2"/>
              <a:buChar char="Ø"/>
            </a:pPr>
            <a:r>
              <a:rPr lang="zh-CN" altLang="en-US" sz="3600" b="0" dirty="0">
                <a:solidFill>
                  <a:srgbClr val="FF3300"/>
                </a:solidFill>
                <a:latin typeface="华文中宋" pitchFamily="2" charset="-122"/>
                <a:ea typeface="华文中宋" pitchFamily="2" charset="-122"/>
              </a:rPr>
              <a:t> </a:t>
            </a:r>
            <a:r>
              <a:rPr lang="zh-CN" altLang="en-US" sz="3600" b="0" dirty="0">
                <a:solidFill>
                  <a:schemeClr val="accent2"/>
                </a:solidFill>
                <a:latin typeface="华文中宋" pitchFamily="2" charset="-122"/>
                <a:ea typeface="华文中宋" pitchFamily="2" charset="-122"/>
              </a:rPr>
              <a:t>模块化</a:t>
            </a:r>
          </a:p>
          <a:p>
            <a:pPr marL="287338" indent="-6350" eaLnBrk="1" hangingPunct="1">
              <a:buClr>
                <a:srgbClr val="FF00FF"/>
              </a:buClr>
              <a:buFont typeface="Wingdings" pitchFamily="2" charset="2"/>
              <a:buChar char="Ø"/>
            </a:pPr>
            <a:endParaRPr lang="zh-CN" altLang="en-US" sz="3600" b="0" dirty="0">
              <a:solidFill>
                <a:srgbClr val="FF3300"/>
              </a:solidFill>
              <a:latin typeface="华文中宋" pitchFamily="2" charset="-122"/>
              <a:ea typeface="华文中宋" pitchFamily="2" charset="-122"/>
            </a:endParaRPr>
          </a:p>
          <a:p>
            <a:pPr marL="287338" indent="-6350" eaLnBrk="1" hangingPunct="1">
              <a:buClr>
                <a:srgbClr val="FF00FF"/>
              </a:buClr>
              <a:buFont typeface="Wingdings" pitchFamily="2" charset="2"/>
              <a:buNone/>
            </a:pPr>
            <a:r>
              <a:rPr lang="zh-CN" altLang="en-US" b="0" dirty="0">
                <a:latin typeface="华文中宋" pitchFamily="2" charset="-122"/>
                <a:ea typeface="华文中宋" pitchFamily="2" charset="-122"/>
              </a:rPr>
              <a:t>      模块化就是</a:t>
            </a:r>
            <a:r>
              <a:rPr lang="zh-CN" altLang="en-US" b="0" dirty="0">
                <a:solidFill>
                  <a:srgbClr val="FF0000"/>
                </a:solidFill>
                <a:latin typeface="华文中宋" pitchFamily="2" charset="-122"/>
                <a:ea typeface="华文中宋" pitchFamily="2" charset="-122"/>
              </a:rPr>
              <a:t>把程序划分成若干个模块</a:t>
            </a:r>
            <a:r>
              <a:rPr lang="zh-CN" altLang="en-US" b="0" dirty="0">
                <a:latin typeface="华文中宋" pitchFamily="2" charset="-122"/>
                <a:ea typeface="华文中宋" pitchFamily="2" charset="-122"/>
              </a:rPr>
              <a:t>，</a:t>
            </a:r>
            <a:r>
              <a:rPr lang="zh-CN" altLang="en-US" b="0" dirty="0">
                <a:solidFill>
                  <a:srgbClr val="FF0000"/>
                </a:solidFill>
                <a:latin typeface="华文中宋" pitchFamily="2" charset="-122"/>
                <a:ea typeface="华文中宋" pitchFamily="2" charset="-122"/>
              </a:rPr>
              <a:t>每个模块完成一个子功能</a:t>
            </a:r>
            <a:r>
              <a:rPr lang="zh-CN" altLang="en-US" b="0" dirty="0">
                <a:latin typeface="华文中宋" pitchFamily="2" charset="-122"/>
                <a:ea typeface="华文中宋" pitchFamily="2" charset="-122"/>
              </a:rPr>
              <a:t>，</a:t>
            </a:r>
            <a:r>
              <a:rPr lang="zh-CN" altLang="en-US" b="0" dirty="0">
                <a:solidFill>
                  <a:srgbClr val="FF0000"/>
                </a:solidFill>
                <a:latin typeface="华文中宋" pitchFamily="2" charset="-122"/>
                <a:ea typeface="华文中宋" pitchFamily="2" charset="-122"/>
              </a:rPr>
              <a:t>把这些模块集成起来构成一个整体</a:t>
            </a:r>
            <a:r>
              <a:rPr lang="zh-CN" altLang="en-US" b="0" dirty="0">
                <a:latin typeface="华文中宋" pitchFamily="2" charset="-122"/>
                <a:ea typeface="华文中宋" pitchFamily="2" charset="-122"/>
              </a:rPr>
              <a:t>，</a:t>
            </a:r>
            <a:r>
              <a:rPr lang="zh-CN" altLang="en-US" b="0" dirty="0">
                <a:solidFill>
                  <a:srgbClr val="FF0000"/>
                </a:solidFill>
                <a:latin typeface="华文中宋" pitchFamily="2" charset="-122"/>
                <a:ea typeface="华文中宋" pitchFamily="2" charset="-122"/>
              </a:rPr>
              <a:t>可以完成指定的功能</a:t>
            </a:r>
            <a:r>
              <a:rPr lang="zh-CN" altLang="en-US" b="0" dirty="0">
                <a:latin typeface="华文中宋" pitchFamily="2" charset="-122"/>
                <a:ea typeface="华文中宋" pitchFamily="2" charset="-122"/>
              </a:rPr>
              <a:t>，满足用户的需求</a:t>
            </a:r>
          </a:p>
          <a:p>
            <a:pPr marL="287338" indent="-6350" eaLnBrk="1" hangingPunct="1">
              <a:buClr>
                <a:srgbClr val="FF00FF"/>
              </a:buClr>
              <a:buFont typeface="Wingdings" pitchFamily="2" charset="2"/>
              <a:buNone/>
            </a:pPr>
            <a:endParaRPr lang="zh-CN" altLang="en-US" b="0" dirty="0">
              <a:latin typeface="华文中宋" pitchFamily="2" charset="-122"/>
              <a:ea typeface="华文中宋" pitchFamily="2" charset="-122"/>
            </a:endParaRPr>
          </a:p>
          <a:p>
            <a:pPr marL="287338" indent="-6350" eaLnBrk="1" hangingPunct="1">
              <a:buClr>
                <a:srgbClr val="FF00FF"/>
              </a:buClr>
              <a:buFont typeface="Wingdings" pitchFamily="2" charset="2"/>
              <a:buNone/>
            </a:pPr>
            <a:r>
              <a:rPr lang="zh-CN" altLang="en-US" b="0" dirty="0">
                <a:latin typeface="华文中宋" pitchFamily="2" charset="-122"/>
                <a:ea typeface="华文中宋" pitchFamily="2" charset="-122"/>
              </a:rPr>
              <a:t>      </a:t>
            </a:r>
            <a:r>
              <a:rPr lang="zh-CN" altLang="en-US" b="0" dirty="0">
                <a:solidFill>
                  <a:srgbClr val="0000FF"/>
                </a:solidFill>
                <a:latin typeface="华文中宋" pitchFamily="2" charset="-122"/>
                <a:ea typeface="华文中宋" pitchFamily="2" charset="-122"/>
              </a:rPr>
              <a:t>特点：</a:t>
            </a:r>
            <a:r>
              <a:rPr lang="zh-CN" altLang="en-US" b="0" dirty="0">
                <a:highlight>
                  <a:srgbClr val="FFFF00"/>
                </a:highlight>
                <a:latin typeface="华文中宋" pitchFamily="2" charset="-122"/>
                <a:ea typeface="华文中宋" pitchFamily="2" charset="-122"/>
              </a:rPr>
              <a:t>先分解，然后再集成</a:t>
            </a:r>
          </a:p>
          <a:p>
            <a:pPr marL="287338" indent="-6350" eaLnBrk="1" hangingPunct="1">
              <a:buClr>
                <a:srgbClr val="FF00FF"/>
              </a:buClr>
              <a:buFont typeface="Wingdings" pitchFamily="2" charset="2"/>
              <a:buNone/>
            </a:pPr>
            <a:endParaRPr lang="zh-CN" altLang="en-US" b="0" dirty="0">
              <a:latin typeface="华文中宋" pitchFamily="2" charset="-122"/>
              <a:ea typeface="华文中宋" pitchFamily="2" charset="-122"/>
            </a:endParaRPr>
          </a:p>
          <a:p>
            <a:pPr marL="287338" indent="-6350" eaLnBrk="1" hangingPunct="1">
              <a:buClr>
                <a:srgbClr val="FF00FF"/>
              </a:buClr>
              <a:buFont typeface="Wingdings" pitchFamily="2" charset="2"/>
              <a:buNone/>
            </a:pPr>
            <a:r>
              <a:rPr lang="zh-CN" altLang="en-US" b="0" dirty="0">
                <a:latin typeface="华文中宋" pitchFamily="2" charset="-122"/>
                <a:ea typeface="华文中宋" pitchFamily="2" charset="-122"/>
              </a:rPr>
              <a:t>      软件模块化设计的指导思想是</a:t>
            </a:r>
            <a:r>
              <a:rPr lang="zh-CN" altLang="en-US" b="0" dirty="0">
                <a:solidFill>
                  <a:schemeClr val="accent2"/>
                </a:solidFill>
                <a:highlight>
                  <a:srgbClr val="FFFF00"/>
                </a:highlight>
                <a:latin typeface="华文中宋" pitchFamily="2" charset="-122"/>
                <a:ea typeface="华文中宋" pitchFamily="2" charset="-122"/>
              </a:rPr>
              <a:t>分解、抽象、逐步求精、信息隐蔽</a:t>
            </a:r>
            <a:r>
              <a:rPr lang="zh-CN" altLang="en-US" b="0" dirty="0">
                <a:highlight>
                  <a:srgbClr val="FFFF00"/>
                </a:highlight>
                <a:latin typeface="华文中宋" pitchFamily="2" charset="-122"/>
                <a:ea typeface="华文中宋" pitchFamily="2" charset="-122"/>
              </a:rPr>
              <a:t>和</a:t>
            </a:r>
            <a:r>
              <a:rPr lang="zh-CN" altLang="en-US" b="0" dirty="0">
                <a:solidFill>
                  <a:schemeClr val="accent2"/>
                </a:solidFill>
                <a:highlight>
                  <a:srgbClr val="FFFF00"/>
                </a:highlight>
                <a:latin typeface="华文中宋" pitchFamily="2" charset="-122"/>
                <a:ea typeface="华文中宋" pitchFamily="2" charset="-122"/>
              </a:rPr>
              <a:t>模块独立性。</a:t>
            </a:r>
          </a:p>
        </p:txBody>
      </p:sp>
      <p:sp>
        <p:nvSpPr>
          <p:cNvPr id="20483" name="Text Box 3"/>
          <p:cNvSpPr txBox="1">
            <a:spLocks noChangeArrowheads="1"/>
          </p:cNvSpPr>
          <p:nvPr/>
        </p:nvSpPr>
        <p:spPr bwMode="auto">
          <a:xfrm>
            <a:off x="8367713"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19842">
                                            <p:txEl>
                                              <p:pRg st="0" end="0"/>
                                            </p:txEl>
                                          </p:spTgt>
                                        </p:tgtEl>
                                        <p:attrNameLst>
                                          <p:attrName>style.visibility</p:attrName>
                                        </p:attrNameLst>
                                      </p:cBhvr>
                                      <p:to>
                                        <p:strVal val="visible"/>
                                      </p:to>
                                    </p:set>
                                    <p:anim calcmode="lin" valueType="num">
                                      <p:cBhvr>
                                        <p:cTn id="7" dur="500" decel="50000" fill="hold">
                                          <p:stCondLst>
                                            <p:cond delay="0"/>
                                          </p:stCondLst>
                                        </p:cTn>
                                        <p:tgtEl>
                                          <p:spTgt spid="41984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984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984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1984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984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984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984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9842">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419842">
                                            <p:txEl>
                                              <p:pRg st="2" end="2"/>
                                            </p:txEl>
                                          </p:spTgt>
                                        </p:tgtEl>
                                        <p:attrNameLst>
                                          <p:attrName>style.visibility</p:attrName>
                                        </p:attrNameLst>
                                      </p:cBhvr>
                                      <p:to>
                                        <p:strVal val="visible"/>
                                      </p:to>
                                    </p:set>
                                    <p:animEffect transition="in" filter="dissolve">
                                      <p:cBhvr>
                                        <p:cTn id="19" dur="500"/>
                                        <p:tgtEl>
                                          <p:spTgt spid="419842">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419842">
                                            <p:txEl>
                                              <p:pRg st="4" end="4"/>
                                            </p:txEl>
                                          </p:spTgt>
                                        </p:tgtEl>
                                        <p:attrNameLst>
                                          <p:attrName>style.visibility</p:attrName>
                                        </p:attrNameLst>
                                      </p:cBhvr>
                                      <p:to>
                                        <p:strVal val="visible"/>
                                      </p:to>
                                    </p:set>
                                    <p:animEffect transition="in" filter="dissolve">
                                      <p:cBhvr>
                                        <p:cTn id="24" dur="500"/>
                                        <p:tgtEl>
                                          <p:spTgt spid="419842">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19842">
                                            <p:txEl>
                                              <p:pRg st="6" end="6"/>
                                            </p:txEl>
                                          </p:spTgt>
                                        </p:tgtEl>
                                        <p:attrNameLst>
                                          <p:attrName>style.visibility</p:attrName>
                                        </p:attrNameLst>
                                      </p:cBhvr>
                                      <p:to>
                                        <p:strVal val="visible"/>
                                      </p:to>
                                    </p:set>
                                    <p:animEffect transition="in" filter="dissolve">
                                      <p:cBhvr>
                                        <p:cTn id="29" dur="500"/>
                                        <p:tgtEl>
                                          <p:spTgt spid="4198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p:txBody>
      </p:sp>
      <p:sp>
        <p:nvSpPr>
          <p:cNvPr id="421892" name="Rectangle 4"/>
          <p:cNvSpPr>
            <a:spLocks noChangeArrowheads="1"/>
          </p:cNvSpPr>
          <p:nvPr/>
        </p:nvSpPr>
        <p:spPr bwMode="auto">
          <a:xfrm>
            <a:off x="34925" y="188913"/>
            <a:ext cx="9109075" cy="6264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a:lnSpc>
                <a:spcPct val="90000"/>
              </a:lnSpc>
              <a:spcBef>
                <a:spcPct val="20000"/>
              </a:spcBef>
              <a:spcAft>
                <a:spcPct val="40000"/>
              </a:spcAft>
            </a:pPr>
            <a:r>
              <a:rPr lang="zh-CN" altLang="en-US" sz="2800" dirty="0">
                <a:solidFill>
                  <a:srgbClr val="0000FF"/>
                </a:solidFill>
                <a:latin typeface="华文中宋" pitchFamily="2" charset="-122"/>
                <a:ea typeface="华文中宋" pitchFamily="2" charset="-122"/>
              </a:rPr>
              <a:t>（一）分解</a:t>
            </a:r>
            <a:r>
              <a:rPr lang="zh-CN" altLang="en-US" dirty="0">
                <a:latin typeface="华文中宋" pitchFamily="2" charset="-122"/>
                <a:ea typeface="华文中宋" pitchFamily="2" charset="-122"/>
              </a:rPr>
              <a:t> </a:t>
            </a:r>
          </a:p>
          <a:p>
            <a:pPr marL="287338" indent="-287338">
              <a:lnSpc>
                <a:spcPct val="120000"/>
              </a:lnSpc>
              <a:spcBef>
                <a:spcPct val="20000"/>
              </a:spcBef>
              <a:spcAft>
                <a:spcPct val="40000"/>
              </a:spcAft>
            </a:pPr>
            <a:r>
              <a:rPr lang="zh-CN" altLang="en-US" dirty="0">
                <a:latin typeface="华文中宋" pitchFamily="2" charset="-122"/>
                <a:ea typeface="华文中宋" pitchFamily="2" charset="-122"/>
              </a:rPr>
              <a:t>	 设</a:t>
            </a:r>
            <a:r>
              <a:rPr lang="zh-CN" altLang="en-US" dirty="0">
                <a:solidFill>
                  <a:srgbClr val="FF0000"/>
                </a:solidFill>
                <a:latin typeface="华文中宋" pitchFamily="2" charset="-122"/>
                <a:ea typeface="华文中宋" pitchFamily="2" charset="-122"/>
              </a:rPr>
              <a:t>函数</a:t>
            </a:r>
            <a:r>
              <a:rPr lang="en-US" altLang="zh-CN" dirty="0">
                <a:solidFill>
                  <a:srgbClr val="FF0000"/>
                </a:solidFill>
                <a:ea typeface="华文中宋" pitchFamily="2" charset="-122"/>
              </a:rPr>
              <a:t>C(</a:t>
            </a:r>
            <a:r>
              <a:rPr lang="en-US" altLang="zh-CN" i="1" dirty="0">
                <a:solidFill>
                  <a:srgbClr val="FF0000"/>
                </a:solidFill>
                <a:ea typeface="华文中宋" pitchFamily="2" charset="-122"/>
              </a:rPr>
              <a:t>x</a:t>
            </a:r>
            <a:r>
              <a:rPr lang="en-US" altLang="zh-CN" dirty="0">
                <a:solidFill>
                  <a:srgbClr val="FF0000"/>
                </a:solidFill>
                <a:ea typeface="华文中宋" pitchFamily="2" charset="-122"/>
              </a:rPr>
              <a:t>)</a:t>
            </a:r>
            <a:r>
              <a:rPr lang="zh-CN" altLang="en-US" dirty="0">
                <a:solidFill>
                  <a:srgbClr val="FF0000"/>
                </a:solidFill>
                <a:latin typeface="华文中宋" pitchFamily="2" charset="-122"/>
                <a:ea typeface="华文中宋" pitchFamily="2" charset="-122"/>
              </a:rPr>
              <a:t>定义问题 </a:t>
            </a:r>
            <a:r>
              <a:rPr lang="en-US" altLang="zh-CN" i="1" dirty="0">
                <a:solidFill>
                  <a:srgbClr val="FF0000"/>
                </a:solidFill>
                <a:ea typeface="华文中宋" pitchFamily="2" charset="-122"/>
              </a:rPr>
              <a:t>x </a:t>
            </a:r>
            <a:r>
              <a:rPr lang="zh-CN" altLang="en-US" dirty="0">
                <a:solidFill>
                  <a:srgbClr val="FF0000"/>
                </a:solidFill>
                <a:latin typeface="华文中宋" pitchFamily="2" charset="-122"/>
                <a:ea typeface="华文中宋" pitchFamily="2" charset="-122"/>
              </a:rPr>
              <a:t>的复杂程度</a:t>
            </a:r>
            <a:r>
              <a:rPr lang="zh-CN" altLang="en-US" dirty="0">
                <a:latin typeface="华文中宋" pitchFamily="2" charset="-122"/>
                <a:ea typeface="华文中宋" pitchFamily="2" charset="-122"/>
              </a:rPr>
              <a:t>，</a:t>
            </a:r>
            <a:r>
              <a:rPr lang="zh-CN" altLang="en-US" dirty="0">
                <a:solidFill>
                  <a:srgbClr val="FF0000"/>
                </a:solidFill>
                <a:latin typeface="华文中宋" pitchFamily="2" charset="-122"/>
                <a:ea typeface="华文中宋" pitchFamily="2" charset="-122"/>
              </a:rPr>
              <a:t>函数 </a:t>
            </a:r>
            <a:r>
              <a:rPr lang="en-US" altLang="zh-CN" dirty="0">
                <a:solidFill>
                  <a:srgbClr val="FF0000"/>
                </a:solidFill>
                <a:ea typeface="华文中宋" pitchFamily="2" charset="-122"/>
              </a:rPr>
              <a:t>E(</a:t>
            </a:r>
            <a:r>
              <a:rPr lang="en-US" altLang="zh-CN" i="1" dirty="0">
                <a:solidFill>
                  <a:srgbClr val="FF0000"/>
                </a:solidFill>
                <a:ea typeface="华文中宋" pitchFamily="2" charset="-122"/>
              </a:rPr>
              <a:t>x</a:t>
            </a:r>
            <a:r>
              <a:rPr lang="en-US" altLang="zh-CN" dirty="0">
                <a:solidFill>
                  <a:srgbClr val="FF0000"/>
                </a:solidFill>
                <a:ea typeface="华文中宋" pitchFamily="2" charset="-122"/>
              </a:rPr>
              <a:t>) </a:t>
            </a:r>
            <a:r>
              <a:rPr lang="zh-CN" altLang="en-US" dirty="0">
                <a:solidFill>
                  <a:srgbClr val="FF0000"/>
                </a:solidFill>
                <a:latin typeface="华文中宋" pitchFamily="2" charset="-122"/>
                <a:ea typeface="华文中宋" pitchFamily="2" charset="-122"/>
              </a:rPr>
              <a:t>确定解决问题 </a:t>
            </a:r>
            <a:r>
              <a:rPr lang="en-US" altLang="zh-CN" i="1" dirty="0">
                <a:solidFill>
                  <a:srgbClr val="FF0000"/>
                </a:solidFill>
                <a:ea typeface="华文中宋" pitchFamily="2" charset="-122"/>
              </a:rPr>
              <a:t>x </a:t>
            </a:r>
            <a:r>
              <a:rPr lang="zh-CN" altLang="en-US" dirty="0">
                <a:solidFill>
                  <a:srgbClr val="FF0000"/>
                </a:solidFill>
                <a:latin typeface="华文中宋" pitchFamily="2" charset="-122"/>
                <a:ea typeface="华文中宋" pitchFamily="2" charset="-122"/>
              </a:rPr>
              <a:t>所需要的工作量（时间）</a:t>
            </a:r>
            <a:r>
              <a:rPr lang="zh-CN" altLang="en-US" dirty="0">
                <a:latin typeface="华文中宋" pitchFamily="2" charset="-122"/>
                <a:ea typeface="华文中宋" pitchFamily="2" charset="-122"/>
              </a:rPr>
              <a:t>。对于两个问题</a:t>
            </a:r>
            <a:r>
              <a:rPr lang="en-US" altLang="zh-CN" dirty="0">
                <a:latin typeface="华文中宋" pitchFamily="2" charset="-122"/>
                <a:ea typeface="华文中宋" pitchFamily="2" charset="-122"/>
              </a:rPr>
              <a:t>P</a:t>
            </a:r>
            <a:r>
              <a:rPr lang="en-US" altLang="zh-CN" baseline="-30000" dirty="0">
                <a:latin typeface="华文中宋" pitchFamily="2" charset="-122"/>
                <a:ea typeface="华文中宋" pitchFamily="2" charset="-122"/>
              </a:rPr>
              <a:t>l </a:t>
            </a:r>
            <a:r>
              <a:rPr lang="zh-CN" altLang="en-US" dirty="0">
                <a:latin typeface="华文中宋" pitchFamily="2" charset="-122"/>
                <a:ea typeface="华文中宋" pitchFamily="2" charset="-122"/>
              </a:rPr>
              <a:t>和</a:t>
            </a:r>
            <a:r>
              <a:rPr lang="en-US" altLang="zh-CN" dirty="0">
                <a:latin typeface="华文中宋" pitchFamily="2" charset="-122"/>
                <a:ea typeface="华文中宋" pitchFamily="2" charset="-122"/>
              </a:rPr>
              <a:t>P</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            </a:t>
            </a:r>
          </a:p>
          <a:p>
            <a:pPr marL="287338" indent="-287338">
              <a:lnSpc>
                <a:spcPct val="120000"/>
              </a:lnSpc>
              <a:spcBef>
                <a:spcPct val="20000"/>
              </a:spcBef>
              <a:spcAft>
                <a:spcPct val="40000"/>
              </a:spcAft>
            </a:pPr>
            <a:r>
              <a:rPr lang="zh-CN" altLang="en-US" dirty="0">
                <a:latin typeface="华文中宋" pitchFamily="2" charset="-122"/>
                <a:ea typeface="华文中宋" pitchFamily="2" charset="-122"/>
              </a:rPr>
              <a:t>                 如果   </a:t>
            </a:r>
            <a:r>
              <a:rPr lang="en-US" altLang="zh-CN" dirty="0">
                <a:latin typeface="华文中宋" pitchFamily="2" charset="-122"/>
                <a:ea typeface="华文中宋" pitchFamily="2" charset="-122"/>
              </a:rPr>
              <a:t>C(P</a:t>
            </a:r>
            <a:r>
              <a:rPr lang="en-US" altLang="zh-CN" baseline="-30000" dirty="0">
                <a:latin typeface="华文中宋" pitchFamily="2" charset="-122"/>
                <a:ea typeface="华文中宋" pitchFamily="2" charset="-122"/>
              </a:rPr>
              <a:t>1</a:t>
            </a:r>
            <a:r>
              <a:rPr lang="en-US" altLang="zh-CN" dirty="0">
                <a:latin typeface="华文中宋" pitchFamily="2" charset="-122"/>
                <a:ea typeface="华文中宋" pitchFamily="2" charset="-122"/>
              </a:rPr>
              <a:t>)＞C(P</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a:t>
            </a:r>
            <a:br>
              <a:rPr lang="en-US" altLang="zh-CN" dirty="0">
                <a:latin typeface="华文中宋" pitchFamily="2" charset="-122"/>
                <a:ea typeface="华文中宋" pitchFamily="2" charset="-122"/>
              </a:rPr>
            </a:br>
            <a:r>
              <a:rPr lang="en-US" altLang="zh-CN" dirty="0">
                <a:latin typeface="华文中宋" pitchFamily="2" charset="-122"/>
                <a:ea typeface="华文中宋" pitchFamily="2" charset="-122"/>
              </a:rPr>
              <a:t>	       </a:t>
            </a:r>
            <a:r>
              <a:rPr lang="zh-CN" altLang="en-US" dirty="0">
                <a:latin typeface="华文中宋" pitchFamily="2" charset="-122"/>
                <a:ea typeface="华文中宋" pitchFamily="2" charset="-122"/>
              </a:rPr>
              <a:t>显然   </a:t>
            </a:r>
            <a:r>
              <a:rPr lang="en-US" altLang="zh-CN" dirty="0">
                <a:latin typeface="华文中宋" pitchFamily="2" charset="-122"/>
                <a:ea typeface="华文中宋" pitchFamily="2" charset="-122"/>
              </a:rPr>
              <a:t>E(P</a:t>
            </a:r>
            <a:r>
              <a:rPr lang="en-US" altLang="zh-CN" baseline="-30000" dirty="0">
                <a:latin typeface="华文中宋" pitchFamily="2" charset="-122"/>
                <a:ea typeface="华文中宋" pitchFamily="2" charset="-122"/>
              </a:rPr>
              <a:t>1</a:t>
            </a:r>
            <a:r>
              <a:rPr lang="en-US" altLang="zh-CN" dirty="0">
                <a:latin typeface="华文中宋" pitchFamily="2" charset="-122"/>
                <a:ea typeface="华文中宋" pitchFamily="2" charset="-122"/>
              </a:rPr>
              <a:t>)＞E(P</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a:t>
            </a:r>
            <a:br>
              <a:rPr lang="en-US" altLang="zh-CN" dirty="0">
                <a:latin typeface="华文中宋" pitchFamily="2" charset="-122"/>
                <a:ea typeface="华文中宋" pitchFamily="2" charset="-122"/>
              </a:rPr>
            </a:br>
            <a:r>
              <a:rPr lang="zh-CN" altLang="en-US" dirty="0">
                <a:latin typeface="华文中宋" pitchFamily="2" charset="-122"/>
                <a:ea typeface="华文中宋" pitchFamily="2" charset="-122"/>
              </a:rPr>
              <a:t>根据人类解决一般问题的经验，有</a:t>
            </a:r>
            <a:r>
              <a:rPr lang="zh-CN" altLang="en-US" b="1" dirty="0"/>
              <a:t>     </a:t>
            </a:r>
          </a:p>
          <a:p>
            <a:pPr marL="287338" indent="-287338">
              <a:lnSpc>
                <a:spcPct val="120000"/>
              </a:lnSpc>
              <a:spcBef>
                <a:spcPct val="20000"/>
              </a:spcBef>
              <a:spcAft>
                <a:spcPct val="40000"/>
              </a:spcAft>
            </a:pPr>
            <a:r>
              <a:rPr lang="en-US" altLang="zh-CN" b="1" dirty="0"/>
              <a:t>                  </a:t>
            </a:r>
            <a:r>
              <a:rPr lang="en-US" altLang="zh-CN" dirty="0">
                <a:latin typeface="华文中宋" pitchFamily="2" charset="-122"/>
                <a:ea typeface="华文中宋" pitchFamily="2" charset="-122"/>
              </a:rPr>
              <a:t>C(P</a:t>
            </a:r>
            <a:r>
              <a:rPr lang="en-US" altLang="zh-CN" baseline="-30000" dirty="0">
                <a:latin typeface="华文中宋" pitchFamily="2" charset="-122"/>
                <a:ea typeface="华文中宋" pitchFamily="2" charset="-122"/>
              </a:rPr>
              <a:t>l</a:t>
            </a:r>
            <a:r>
              <a:rPr lang="en-US" altLang="zh-CN" dirty="0">
                <a:latin typeface="华文中宋" pitchFamily="2" charset="-122"/>
                <a:ea typeface="华文中宋" pitchFamily="2" charset="-122"/>
              </a:rPr>
              <a:t>＋P</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)＞C(P</a:t>
            </a:r>
            <a:r>
              <a:rPr lang="en-US" altLang="zh-CN" baseline="-30000" dirty="0">
                <a:latin typeface="华文中宋" pitchFamily="2" charset="-122"/>
                <a:ea typeface="华文中宋" pitchFamily="2" charset="-122"/>
              </a:rPr>
              <a:t>1</a:t>
            </a:r>
            <a:r>
              <a:rPr lang="en-US" altLang="zh-CN" dirty="0">
                <a:latin typeface="华文中宋" pitchFamily="2" charset="-122"/>
                <a:ea typeface="华文中宋" pitchFamily="2" charset="-122"/>
              </a:rPr>
              <a:t>)＋C(P</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 </a:t>
            </a:r>
            <a:br>
              <a:rPr lang="en-US" altLang="zh-CN" dirty="0">
                <a:latin typeface="华文中宋" pitchFamily="2" charset="-122"/>
                <a:ea typeface="华文中宋" pitchFamily="2" charset="-122"/>
              </a:rPr>
            </a:br>
            <a:r>
              <a:rPr lang="en-US" altLang="zh-CN" dirty="0">
                <a:latin typeface="华文中宋" pitchFamily="2" charset="-122"/>
                <a:ea typeface="华文中宋" pitchFamily="2" charset="-122"/>
              </a:rPr>
              <a:t>          </a:t>
            </a:r>
            <a:r>
              <a:rPr lang="zh-CN" altLang="en-US" dirty="0">
                <a:latin typeface="华文中宋" pitchFamily="2" charset="-122"/>
                <a:ea typeface="华文中宋" pitchFamily="2" charset="-122"/>
              </a:rPr>
              <a:t>由此可得  </a:t>
            </a:r>
            <a:r>
              <a:rPr lang="en-US" altLang="zh-CN" dirty="0">
                <a:latin typeface="华文中宋" pitchFamily="2" charset="-122"/>
                <a:ea typeface="华文中宋" pitchFamily="2" charset="-122"/>
              </a:rPr>
              <a:t>E(P</a:t>
            </a:r>
            <a:r>
              <a:rPr lang="en-US" altLang="zh-CN" baseline="-30000" dirty="0">
                <a:latin typeface="华文中宋" pitchFamily="2" charset="-122"/>
                <a:ea typeface="华文中宋" pitchFamily="2" charset="-122"/>
              </a:rPr>
              <a:t>l</a:t>
            </a:r>
            <a:r>
              <a:rPr lang="en-US" altLang="zh-CN" dirty="0">
                <a:latin typeface="华文中宋" pitchFamily="2" charset="-122"/>
                <a:ea typeface="华文中宋" pitchFamily="2" charset="-122"/>
              </a:rPr>
              <a:t>＋P</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)＞E(P</a:t>
            </a:r>
            <a:r>
              <a:rPr lang="en-US" altLang="zh-CN" baseline="-30000" dirty="0">
                <a:latin typeface="华文中宋" pitchFamily="2" charset="-122"/>
                <a:ea typeface="华文中宋" pitchFamily="2" charset="-122"/>
              </a:rPr>
              <a:t>l</a:t>
            </a:r>
            <a:r>
              <a:rPr lang="en-US" altLang="zh-CN" dirty="0">
                <a:latin typeface="华文中宋" pitchFamily="2" charset="-122"/>
                <a:ea typeface="华文中宋" pitchFamily="2" charset="-122"/>
              </a:rPr>
              <a:t>)＋E(P</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a:t>
            </a:r>
          </a:p>
          <a:p>
            <a:pPr marL="287338" indent="-287338">
              <a:lnSpc>
                <a:spcPct val="120000"/>
              </a:lnSpc>
              <a:spcBef>
                <a:spcPct val="20000"/>
              </a:spcBef>
              <a:spcAft>
                <a:spcPct val="40000"/>
              </a:spcAft>
            </a:pPr>
            <a:r>
              <a:rPr lang="zh-CN" altLang="en-US" dirty="0">
                <a:latin typeface="华文中宋" pitchFamily="2" charset="-122"/>
                <a:ea typeface="华文中宋" pitchFamily="2" charset="-122"/>
              </a:rPr>
              <a:t>             </a:t>
            </a:r>
            <a:r>
              <a:rPr lang="en-US" altLang="zh-CN" dirty="0">
                <a:solidFill>
                  <a:srgbClr val="800000"/>
                </a:solidFill>
                <a:latin typeface="华文中宋" pitchFamily="2" charset="-122"/>
                <a:ea typeface="华文中宋" pitchFamily="2" charset="-122"/>
              </a:rPr>
              <a:t>E(P</a:t>
            </a:r>
            <a:r>
              <a:rPr lang="en-US" altLang="zh-CN" baseline="-30000" dirty="0">
                <a:solidFill>
                  <a:srgbClr val="800000"/>
                </a:solidFill>
                <a:latin typeface="华文中宋" pitchFamily="2" charset="-122"/>
                <a:ea typeface="华文中宋" pitchFamily="2" charset="-122"/>
              </a:rPr>
              <a:t>l</a:t>
            </a:r>
            <a:r>
              <a:rPr lang="en-US" altLang="zh-CN" dirty="0">
                <a:solidFill>
                  <a:srgbClr val="800000"/>
                </a:solidFill>
                <a:latin typeface="华文中宋" pitchFamily="2" charset="-122"/>
                <a:ea typeface="华文中宋" pitchFamily="2" charset="-122"/>
              </a:rPr>
              <a:t>＋P</a:t>
            </a:r>
            <a:r>
              <a:rPr lang="en-US" altLang="zh-CN" baseline="-30000" dirty="0">
                <a:solidFill>
                  <a:srgbClr val="800000"/>
                </a:solidFill>
                <a:latin typeface="华文中宋" pitchFamily="2" charset="-122"/>
                <a:ea typeface="华文中宋" pitchFamily="2" charset="-122"/>
              </a:rPr>
              <a:t>2 </a:t>
            </a:r>
            <a:r>
              <a:rPr lang="en-US" altLang="zh-CN" dirty="0">
                <a:solidFill>
                  <a:srgbClr val="800000"/>
                </a:solidFill>
                <a:latin typeface="华文中宋" pitchFamily="2" charset="-122"/>
                <a:ea typeface="华文中宋" pitchFamily="2" charset="-122"/>
              </a:rPr>
              <a:t>＋…+</a:t>
            </a:r>
            <a:r>
              <a:rPr lang="en-US" altLang="zh-CN" dirty="0" err="1">
                <a:solidFill>
                  <a:srgbClr val="800000"/>
                </a:solidFill>
                <a:latin typeface="华文中宋" pitchFamily="2" charset="-122"/>
                <a:ea typeface="华文中宋" pitchFamily="2" charset="-122"/>
              </a:rPr>
              <a:t>Pn</a:t>
            </a:r>
            <a:r>
              <a:rPr lang="en-US" altLang="zh-CN" dirty="0">
                <a:solidFill>
                  <a:srgbClr val="800000"/>
                </a:solidFill>
                <a:latin typeface="华文中宋" pitchFamily="2" charset="-122"/>
                <a:ea typeface="华文中宋" pitchFamily="2" charset="-122"/>
              </a:rPr>
              <a:t>) ＞ E(P</a:t>
            </a:r>
            <a:r>
              <a:rPr lang="en-US" altLang="zh-CN" baseline="-30000" dirty="0">
                <a:solidFill>
                  <a:srgbClr val="800000"/>
                </a:solidFill>
                <a:latin typeface="华文中宋" pitchFamily="2" charset="-122"/>
                <a:ea typeface="华文中宋" pitchFamily="2" charset="-122"/>
              </a:rPr>
              <a:t>l</a:t>
            </a:r>
            <a:r>
              <a:rPr lang="en-US" altLang="zh-CN" dirty="0">
                <a:solidFill>
                  <a:srgbClr val="800000"/>
                </a:solidFill>
                <a:latin typeface="华文中宋" pitchFamily="2" charset="-122"/>
                <a:ea typeface="华文中宋" pitchFamily="2" charset="-122"/>
              </a:rPr>
              <a:t>)＋E(P</a:t>
            </a:r>
            <a:r>
              <a:rPr lang="en-US" altLang="zh-CN" baseline="-30000" dirty="0">
                <a:solidFill>
                  <a:srgbClr val="800000"/>
                </a:solidFill>
                <a:latin typeface="华文中宋" pitchFamily="2" charset="-122"/>
                <a:ea typeface="华文中宋" pitchFamily="2" charset="-122"/>
              </a:rPr>
              <a:t>2</a:t>
            </a:r>
            <a:r>
              <a:rPr lang="en-US" altLang="zh-CN" dirty="0">
                <a:solidFill>
                  <a:srgbClr val="800000"/>
                </a:solidFill>
                <a:latin typeface="华文中宋" pitchFamily="2" charset="-122"/>
                <a:ea typeface="华文中宋" pitchFamily="2" charset="-122"/>
              </a:rPr>
              <a:t>)+…+E(</a:t>
            </a:r>
            <a:r>
              <a:rPr lang="en-US" altLang="zh-CN" dirty="0" err="1">
                <a:solidFill>
                  <a:srgbClr val="800000"/>
                </a:solidFill>
                <a:latin typeface="华文中宋" pitchFamily="2" charset="-122"/>
                <a:ea typeface="华文中宋" pitchFamily="2" charset="-122"/>
              </a:rPr>
              <a:t>Pn</a:t>
            </a:r>
            <a:r>
              <a:rPr lang="en-US" altLang="zh-CN" dirty="0">
                <a:solidFill>
                  <a:srgbClr val="800000"/>
                </a:solidFill>
                <a:latin typeface="华文中宋" pitchFamily="2" charset="-122"/>
                <a:ea typeface="华文中宋" pitchFamily="2" charset="-122"/>
              </a:rPr>
              <a:t>)</a:t>
            </a:r>
          </a:p>
          <a:p>
            <a:pPr marL="287338" indent="-287338">
              <a:lnSpc>
                <a:spcPct val="120000"/>
              </a:lnSpc>
              <a:spcBef>
                <a:spcPct val="20000"/>
              </a:spcBef>
              <a:spcAft>
                <a:spcPct val="40000"/>
              </a:spcAft>
            </a:pPr>
            <a:r>
              <a:rPr lang="en-US" altLang="zh-CN" dirty="0">
                <a:solidFill>
                  <a:srgbClr val="800000"/>
                </a:solidFill>
                <a:latin typeface="华文中宋" pitchFamily="2" charset="-122"/>
                <a:ea typeface="华文中宋" pitchFamily="2" charset="-122"/>
              </a:rPr>
              <a:t>     </a:t>
            </a:r>
            <a:r>
              <a:rPr lang="zh-CN" altLang="en-US" dirty="0">
                <a:latin typeface="华文中宋" pitchFamily="2" charset="-122"/>
                <a:ea typeface="华文中宋" pitchFamily="2" charset="-122"/>
              </a:rPr>
              <a:t>也就是说，</a:t>
            </a:r>
            <a:r>
              <a:rPr lang="zh-CN" altLang="en-US" dirty="0">
                <a:solidFill>
                  <a:srgbClr val="FF0000"/>
                </a:solidFill>
                <a:highlight>
                  <a:srgbClr val="FFFF00"/>
                </a:highlight>
                <a:latin typeface="华文中宋" pitchFamily="2" charset="-122"/>
                <a:ea typeface="华文中宋" pitchFamily="2" charset="-122"/>
              </a:rPr>
              <a:t>把一个复杂的问题分解成许多容易解决的小问题，原来的问题将容易解决，这就是模块化思想的根据</a:t>
            </a:r>
            <a:r>
              <a:rPr lang="zh-CN" altLang="en-US" dirty="0">
                <a:solidFill>
                  <a:srgbClr val="FF0000"/>
                </a:solidFill>
                <a:latin typeface="华文中宋" pitchFamily="2" charset="-122"/>
                <a:ea typeface="华文中宋" pitchFamily="2" charset="-122"/>
              </a:rPr>
              <a:t>。</a:t>
            </a:r>
            <a:r>
              <a:rPr lang="en-US" altLang="zh-CN" dirty="0">
                <a:solidFill>
                  <a:srgbClr val="FF0000"/>
                </a:solidFill>
                <a:latin typeface="华文中宋" pitchFamily="2" charset="-122"/>
                <a:ea typeface="华文中宋" pitchFamily="2" charset="-122"/>
              </a:rPr>
              <a:t>          </a:t>
            </a:r>
          </a:p>
        </p:txBody>
      </p:sp>
      <p:sp>
        <p:nvSpPr>
          <p:cNvPr id="21508" name="Text Box 5"/>
          <p:cNvSpPr txBox="1">
            <a:spLocks noChangeArrowheads="1"/>
          </p:cNvSpPr>
          <p:nvPr/>
        </p:nvSpPr>
        <p:spPr bwMode="auto">
          <a:xfrm>
            <a:off x="8512175" y="618966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17</a:t>
            </a:r>
          </a:p>
        </p:txBody>
      </p:sp>
      <p:sp>
        <p:nvSpPr>
          <p:cNvPr id="21509" name="AutoShape 5"/>
          <p:cNvSpPr>
            <a:spLocks noChangeArrowheads="1"/>
          </p:cNvSpPr>
          <p:nvPr/>
        </p:nvSpPr>
        <p:spPr bwMode="auto">
          <a:xfrm>
            <a:off x="6156325" y="2133600"/>
            <a:ext cx="2736850" cy="1655763"/>
          </a:xfrm>
          <a:prstGeom prst="wedgeRoundRectCallout">
            <a:avLst>
              <a:gd name="adj1" fmla="val -98028"/>
              <a:gd name="adj2" fmla="val 3600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latin typeface="华文中宋" pitchFamily="2" charset="-122"/>
                <a:ea typeface="华文中宋" pitchFamily="2" charset="-122"/>
              </a:rPr>
              <a:t>如果一个问题由两个问题</a:t>
            </a:r>
            <a:r>
              <a:rPr lang="en-US" altLang="zh-CN" sz="2000">
                <a:latin typeface="华文中宋" pitchFamily="2" charset="-122"/>
                <a:ea typeface="华文中宋" pitchFamily="2" charset="-122"/>
              </a:rPr>
              <a:t>P</a:t>
            </a:r>
            <a:r>
              <a:rPr lang="en-US" altLang="zh-CN" sz="2000" baseline="-30000">
                <a:latin typeface="华文中宋" pitchFamily="2" charset="-122"/>
                <a:ea typeface="华文中宋" pitchFamily="2" charset="-122"/>
              </a:rPr>
              <a:t>l </a:t>
            </a:r>
            <a:r>
              <a:rPr lang="zh-CN" altLang="en-US" sz="2000">
                <a:latin typeface="华文中宋" pitchFamily="2" charset="-122"/>
                <a:ea typeface="华文中宋" pitchFamily="2" charset="-122"/>
              </a:rPr>
              <a:t>和</a:t>
            </a:r>
            <a:r>
              <a:rPr lang="en-US" altLang="zh-CN" sz="2000">
                <a:latin typeface="华文中宋" pitchFamily="2" charset="-122"/>
                <a:ea typeface="华文中宋" pitchFamily="2" charset="-122"/>
              </a:rPr>
              <a:t>P</a:t>
            </a:r>
            <a:r>
              <a:rPr lang="en-US" altLang="zh-CN" sz="2000" baseline="-30000">
                <a:latin typeface="华文中宋" pitchFamily="2" charset="-122"/>
                <a:ea typeface="华文中宋" pitchFamily="2" charset="-122"/>
              </a:rPr>
              <a:t>2</a:t>
            </a:r>
            <a:r>
              <a:rPr lang="zh-CN" altLang="en-US" sz="2000">
                <a:latin typeface="华文中宋" pitchFamily="2" charset="-122"/>
                <a:ea typeface="华文中宋" pitchFamily="2" charset="-122"/>
              </a:rPr>
              <a:t>组合而成，它的复杂度大于分别考虑两个问题的复杂度之和。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1892">
                                            <p:txEl>
                                              <p:pRg st="0" end="0"/>
                                            </p:txEl>
                                          </p:spTgt>
                                        </p:tgtEl>
                                        <p:attrNameLst>
                                          <p:attrName>style.visibility</p:attrName>
                                        </p:attrNameLst>
                                      </p:cBhvr>
                                      <p:to>
                                        <p:strVal val="visible"/>
                                      </p:to>
                                    </p:set>
                                    <p:animEffect transition="in" filter="dissolve">
                                      <p:cBhvr>
                                        <p:cTn id="7" dur="500"/>
                                        <p:tgtEl>
                                          <p:spTgt spid="421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1892">
                                            <p:txEl>
                                              <p:pRg st="1" end="1"/>
                                            </p:txEl>
                                          </p:spTgt>
                                        </p:tgtEl>
                                        <p:attrNameLst>
                                          <p:attrName>style.visibility</p:attrName>
                                        </p:attrNameLst>
                                      </p:cBhvr>
                                      <p:to>
                                        <p:strVal val="visible"/>
                                      </p:to>
                                    </p:set>
                                    <p:animEffect transition="in" filter="dissolve">
                                      <p:cBhvr>
                                        <p:cTn id="12" dur="500"/>
                                        <p:tgtEl>
                                          <p:spTgt spid="421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1892">
                                            <p:txEl>
                                              <p:pRg st="2" end="2"/>
                                            </p:txEl>
                                          </p:spTgt>
                                        </p:tgtEl>
                                        <p:attrNameLst>
                                          <p:attrName>style.visibility</p:attrName>
                                        </p:attrNameLst>
                                      </p:cBhvr>
                                      <p:to>
                                        <p:strVal val="visible"/>
                                      </p:to>
                                    </p:set>
                                    <p:animEffect transition="in" filter="dissolve">
                                      <p:cBhvr>
                                        <p:cTn id="17" dur="500"/>
                                        <p:tgtEl>
                                          <p:spTgt spid="421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1892">
                                            <p:txEl>
                                              <p:pRg st="3" end="3"/>
                                            </p:txEl>
                                          </p:spTgt>
                                        </p:tgtEl>
                                        <p:attrNameLst>
                                          <p:attrName>style.visibility</p:attrName>
                                        </p:attrNameLst>
                                      </p:cBhvr>
                                      <p:to>
                                        <p:strVal val="visible"/>
                                      </p:to>
                                    </p:set>
                                    <p:animEffect transition="in" filter="dissolve">
                                      <p:cBhvr>
                                        <p:cTn id="22" dur="500"/>
                                        <p:tgtEl>
                                          <p:spTgt spid="4218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21892">
                                            <p:txEl>
                                              <p:pRg st="4" end="4"/>
                                            </p:txEl>
                                          </p:spTgt>
                                        </p:tgtEl>
                                        <p:attrNameLst>
                                          <p:attrName>style.visibility</p:attrName>
                                        </p:attrNameLst>
                                      </p:cBhvr>
                                      <p:to>
                                        <p:strVal val="visible"/>
                                      </p:to>
                                    </p:set>
                                    <p:animEffect transition="in" filter="dissolve">
                                      <p:cBhvr>
                                        <p:cTn id="27" dur="500"/>
                                        <p:tgtEl>
                                          <p:spTgt spid="4218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1892">
                                            <p:txEl>
                                              <p:pRg st="5" end="5"/>
                                            </p:txEl>
                                          </p:spTgt>
                                        </p:tgtEl>
                                        <p:attrNameLst>
                                          <p:attrName>style.visibility</p:attrName>
                                        </p:attrNameLst>
                                      </p:cBhvr>
                                      <p:to>
                                        <p:strVal val="visible"/>
                                      </p:to>
                                    </p:set>
                                    <p:animEffect transition="in" filter="dissolve">
                                      <p:cBhvr>
                                        <p:cTn id="32" dur="500"/>
                                        <p:tgtEl>
                                          <p:spTgt spid="4218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39750" y="333375"/>
            <a:ext cx="8229600" cy="3671888"/>
          </a:xfrm>
        </p:spPr>
        <p:txBody>
          <a:bodyPr/>
          <a:lstStyle/>
          <a:p>
            <a:pPr eaLnBrk="1" hangingPunct="1">
              <a:buFont typeface="Wingdings" pitchFamily="2" charset="2"/>
              <a:buNone/>
            </a:pPr>
            <a:r>
              <a:rPr lang="zh-CN" altLang="en-US" b="1">
                <a:solidFill>
                  <a:schemeClr val="tx2"/>
                </a:solidFill>
              </a:rPr>
              <a:t>软件设计宣言：</a:t>
            </a:r>
            <a:r>
              <a:rPr lang="en-US" altLang="zh-CN" b="1">
                <a:solidFill>
                  <a:schemeClr val="tx2"/>
                </a:solidFill>
              </a:rPr>
              <a:t>Mitch Kapor</a:t>
            </a:r>
          </a:p>
          <a:p>
            <a:pPr eaLnBrk="1" hangingPunct="1"/>
            <a:r>
              <a:rPr lang="en-US" altLang="zh-CN" b="1"/>
              <a:t>“</a:t>
            </a:r>
            <a:r>
              <a:rPr lang="zh-CN" altLang="en-US" b="1"/>
              <a:t>什么是设计？设计是你站在两个世界</a:t>
            </a:r>
            <a:r>
              <a:rPr lang="en-US" altLang="zh-CN" b="1"/>
              <a:t>——</a:t>
            </a:r>
            <a:r>
              <a:rPr lang="zh-CN" altLang="en-US" b="1"/>
              <a:t>技术世界和人类的目标世界</a:t>
            </a:r>
            <a:r>
              <a:rPr lang="en-US" altLang="zh-CN" b="1"/>
              <a:t>——</a:t>
            </a:r>
            <a:r>
              <a:rPr lang="zh-CN" altLang="en-US" b="1"/>
              <a:t>而你尝试将这两个世界结合在一起</a:t>
            </a:r>
            <a:r>
              <a:rPr lang="en-US" altLang="zh-CN" b="1"/>
              <a:t>……”</a:t>
            </a:r>
            <a:r>
              <a:rPr lang="zh-CN" altLang="en-US" b="1"/>
              <a:t>。</a:t>
            </a:r>
          </a:p>
        </p:txBody>
      </p:sp>
      <p:sp>
        <p:nvSpPr>
          <p:cNvPr id="4099" name="Rectangle 4"/>
          <p:cNvSpPr>
            <a:spLocks noChangeArrowheads="1"/>
          </p:cNvSpPr>
          <p:nvPr/>
        </p:nvSpPr>
        <p:spPr bwMode="auto">
          <a:xfrm>
            <a:off x="395288" y="2708275"/>
            <a:ext cx="8497887"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65000"/>
              <a:buFont typeface="Wingdings" pitchFamily="2" charset="2"/>
              <a:buNone/>
            </a:pPr>
            <a:r>
              <a:rPr lang="zh-CN" altLang="en-US" sz="3000" b="1">
                <a:solidFill>
                  <a:schemeClr val="tx2"/>
                </a:solidFill>
              </a:rPr>
              <a:t>罗马建筑批评家</a:t>
            </a:r>
            <a:r>
              <a:rPr lang="en-US" altLang="zh-CN" sz="3000" b="1">
                <a:solidFill>
                  <a:schemeClr val="tx2"/>
                </a:solidFill>
              </a:rPr>
              <a:t>Vitruvius</a:t>
            </a:r>
            <a:r>
              <a:rPr lang="zh-CN" altLang="en-US" sz="3000" b="1">
                <a:solidFill>
                  <a:schemeClr val="tx2"/>
                </a:solidFill>
              </a:rPr>
              <a:t>提出的观念：</a:t>
            </a:r>
          </a:p>
          <a:p>
            <a:pPr>
              <a:spcBef>
                <a:spcPct val="20000"/>
              </a:spcBef>
              <a:buClr>
                <a:schemeClr val="accent1"/>
              </a:buClr>
              <a:buSzPct val="65000"/>
              <a:buFont typeface="Wingdings" pitchFamily="2" charset="2"/>
              <a:buChar char="n"/>
            </a:pPr>
            <a:r>
              <a:rPr lang="zh-CN" altLang="en-US" sz="3000" b="1"/>
              <a:t>“设计良好的建筑应该展示出坚固、适用和令人赏心悦目”。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subTitle" idx="4294967295"/>
          </p:nvPr>
        </p:nvSpPr>
        <p:spPr bwMode="auto">
          <a:xfrm>
            <a:off x="250825" y="866775"/>
            <a:ext cx="8382000" cy="565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20000"/>
              </a:lnSpc>
              <a:buFontTx/>
              <a:buBlip>
                <a:blip r:embed="rId3"/>
              </a:buBlip>
            </a:pPr>
            <a:r>
              <a:rPr lang="zh-CN" altLang="en-US" sz="2600" b="0" dirty="0">
                <a:latin typeface="华文中宋" pitchFamily="2" charset="-122"/>
                <a:ea typeface="华文中宋" pitchFamily="2" charset="-122"/>
              </a:rPr>
              <a:t> </a:t>
            </a:r>
            <a:r>
              <a:rPr lang="zh-CN" altLang="en-US" sz="2600" b="0" dirty="0">
                <a:highlight>
                  <a:srgbClr val="FFFF00"/>
                </a:highlight>
                <a:latin typeface="华文中宋" pitchFamily="2" charset="-122"/>
                <a:ea typeface="华文中宋" pitchFamily="2" charset="-122"/>
              </a:rPr>
              <a:t>每个程序都相应地有一个最适当的模块数目</a:t>
            </a:r>
            <a:r>
              <a:rPr lang="en-US" altLang="zh-CN" sz="2600" b="0" dirty="0">
                <a:highlight>
                  <a:srgbClr val="FFFF00"/>
                </a:highlight>
                <a:latin typeface="华文中宋" pitchFamily="2" charset="-122"/>
                <a:ea typeface="华文中宋" pitchFamily="2" charset="-122"/>
              </a:rPr>
              <a:t>M</a:t>
            </a:r>
            <a:r>
              <a:rPr lang="zh-CN" altLang="en-US" sz="2600" b="0" dirty="0">
                <a:highlight>
                  <a:srgbClr val="FFFF00"/>
                </a:highlight>
                <a:latin typeface="华文中宋" pitchFamily="2" charset="-122"/>
                <a:ea typeface="华文中宋" pitchFamily="2" charset="-122"/>
              </a:rPr>
              <a:t>，使得系统的开发成本最小。</a:t>
            </a:r>
          </a:p>
          <a:p>
            <a:pPr marL="287338" indent="-6350" eaLnBrk="1" hangingPunct="1">
              <a:buFontTx/>
              <a:buNone/>
            </a:pPr>
            <a:endParaRPr lang="zh-CN" altLang="en-US" b="0" dirty="0">
              <a:latin typeface="华文中宋" pitchFamily="2" charset="-122"/>
              <a:ea typeface="华文中宋" pitchFamily="2" charset="-122"/>
            </a:endParaRPr>
          </a:p>
          <a:p>
            <a:pPr marL="287338" indent="-6350" eaLnBrk="1" hangingPunct="1">
              <a:buFontTx/>
              <a:buNone/>
            </a:pPr>
            <a:endParaRPr lang="zh-CN" altLang="en-US" b="0" dirty="0">
              <a:latin typeface="华文中宋" pitchFamily="2" charset="-122"/>
              <a:ea typeface="华文中宋" pitchFamily="2" charset="-122"/>
            </a:endParaRPr>
          </a:p>
        </p:txBody>
      </p:sp>
      <p:pic>
        <p:nvPicPr>
          <p:cNvPr id="423939" name="Picture 3" descr="rj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71688"/>
            <a:ext cx="6454775"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p:cNvSpPr txBox="1">
            <a:spLocks noChangeArrowheads="1"/>
          </p:cNvSpPr>
          <p:nvPr/>
        </p:nvSpPr>
        <p:spPr bwMode="auto">
          <a:xfrm>
            <a:off x="8583613"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3938">
                                            <p:txEl>
                                              <p:pRg st="0" end="0"/>
                                            </p:txEl>
                                          </p:spTgt>
                                        </p:tgtEl>
                                        <p:attrNameLst>
                                          <p:attrName>style.visibility</p:attrName>
                                        </p:attrNameLst>
                                      </p:cBhvr>
                                      <p:to>
                                        <p:strVal val="visible"/>
                                      </p:to>
                                    </p:set>
                                    <p:anim calcmode="lin" valueType="num">
                                      <p:cBhvr additive="base">
                                        <p:cTn id="7" dur="500" fill="hold"/>
                                        <p:tgtEl>
                                          <p:spTgt spid="423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3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23939"/>
                                        </p:tgtEl>
                                        <p:attrNameLst>
                                          <p:attrName>style.visibility</p:attrName>
                                        </p:attrNameLst>
                                      </p:cBhvr>
                                      <p:to>
                                        <p:strVal val="visible"/>
                                      </p:to>
                                    </p:set>
                                    <p:animEffect transition="in" filter="dissolve">
                                      <p:cBhvr>
                                        <p:cTn id="13" dur="500"/>
                                        <p:tgtEl>
                                          <p:spTgt spid="423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6354" name="Rectangle 2"/>
          <p:cNvSpPr>
            <a:spLocks noGrp="1" noChangeArrowheads="1"/>
          </p:cNvSpPr>
          <p:nvPr>
            <p:ph type="subTitle" idx="4294967295"/>
          </p:nvPr>
        </p:nvSpPr>
        <p:spPr bwMode="auto">
          <a:xfrm>
            <a:off x="107950" y="403225"/>
            <a:ext cx="8858250" cy="48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90000"/>
              </a:lnSpc>
              <a:buFontTx/>
              <a:buNone/>
            </a:pPr>
            <a:r>
              <a:rPr lang="zh-CN" altLang="en-US" sz="3200" b="0" dirty="0">
                <a:solidFill>
                  <a:srgbClr val="0000FF"/>
                </a:solidFill>
                <a:latin typeface="华文中宋" pitchFamily="2" charset="-122"/>
                <a:ea typeface="华文中宋" pitchFamily="2" charset="-122"/>
              </a:rPr>
              <a:t>（二） 抽象</a:t>
            </a:r>
          </a:p>
          <a:p>
            <a:pPr marL="287338" indent="-6350" eaLnBrk="1" hangingPunct="1">
              <a:lnSpc>
                <a:spcPct val="115000"/>
              </a:lnSpc>
              <a:buFontTx/>
              <a:buNone/>
            </a:pPr>
            <a:r>
              <a:rPr lang="zh-CN" altLang="en-US" b="0" dirty="0">
                <a:latin typeface="华文中宋" pitchFamily="2" charset="-122"/>
                <a:ea typeface="华文中宋" pitchFamily="2" charset="-122"/>
              </a:rPr>
              <a:t>人类在认识复杂现象的过程中使用的最强有力的思维工具是抽象。人们在实践中认识到，在现实世界中一定事物、状态或过程之间总存在着某些相似的方面</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共性</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a:t>
            </a:r>
          </a:p>
          <a:p>
            <a:pPr marL="287338" indent="-6350" eaLnBrk="1" hangingPunct="1">
              <a:lnSpc>
                <a:spcPct val="90000"/>
              </a:lnSpc>
              <a:buClr>
                <a:srgbClr val="FF00FF"/>
              </a:buClr>
              <a:buFont typeface="Wingdings" pitchFamily="2" charset="2"/>
              <a:buChar char="u"/>
            </a:pPr>
            <a:r>
              <a:rPr lang="zh-CN" altLang="en-US" sz="3200" b="0" dirty="0">
                <a:solidFill>
                  <a:srgbClr val="800000"/>
                </a:solidFill>
                <a:latin typeface="华文中宋" pitchFamily="2" charset="-122"/>
                <a:ea typeface="华文中宋" pitchFamily="2" charset="-122"/>
              </a:rPr>
              <a:t>定义</a:t>
            </a:r>
          </a:p>
          <a:p>
            <a:pPr marL="287338" indent="-6350" eaLnBrk="1" hangingPunct="1">
              <a:lnSpc>
                <a:spcPct val="90000"/>
              </a:lnSpc>
              <a:buClr>
                <a:srgbClr val="FF00FF"/>
              </a:buClr>
              <a:buFont typeface="Wingdings" pitchFamily="2" charset="2"/>
              <a:buNone/>
            </a:pPr>
            <a:r>
              <a:rPr lang="zh-CN" altLang="en-US" b="0" dirty="0">
                <a:latin typeface="华文中宋" pitchFamily="2" charset="-122"/>
                <a:ea typeface="华文中宋" pitchFamily="2" charset="-122"/>
              </a:rPr>
              <a:t>    </a:t>
            </a:r>
            <a:r>
              <a:rPr lang="zh-CN" altLang="en-US" b="0" dirty="0">
                <a:solidFill>
                  <a:srgbClr val="FF0000"/>
                </a:solidFill>
                <a:latin typeface="华文中宋" pitchFamily="2" charset="-122"/>
                <a:ea typeface="华文中宋" pitchFamily="2" charset="-122"/>
              </a:rPr>
              <a:t>现实世界中一定事物、状态或过程之间总存在着某些相似的方面</a:t>
            </a:r>
            <a:r>
              <a:rPr lang="en-US" altLang="zh-CN" b="0" dirty="0">
                <a:solidFill>
                  <a:srgbClr val="FF0000"/>
                </a:solidFill>
                <a:latin typeface="华文中宋" pitchFamily="2" charset="-122"/>
                <a:ea typeface="华文中宋" pitchFamily="2" charset="-122"/>
              </a:rPr>
              <a:t>(</a:t>
            </a:r>
            <a:r>
              <a:rPr lang="zh-CN" altLang="en-US" b="0" dirty="0">
                <a:solidFill>
                  <a:srgbClr val="FF0000"/>
                </a:solidFill>
                <a:latin typeface="华文中宋" pitchFamily="2" charset="-122"/>
                <a:ea typeface="华文中宋" pitchFamily="2" charset="-122"/>
              </a:rPr>
              <a:t>共性</a:t>
            </a:r>
            <a:r>
              <a:rPr lang="en-US" altLang="zh-CN" b="0" dirty="0">
                <a:solidFill>
                  <a:srgbClr val="FF0000"/>
                </a:solidFill>
                <a:latin typeface="华文中宋" pitchFamily="2" charset="-122"/>
                <a:ea typeface="华文中宋" pitchFamily="2" charset="-122"/>
              </a:rPr>
              <a:t>)</a:t>
            </a:r>
            <a:r>
              <a:rPr lang="zh-CN" altLang="en-US" b="0" dirty="0">
                <a:solidFill>
                  <a:srgbClr val="FF0000"/>
                </a:solidFill>
                <a:latin typeface="华文中宋" pitchFamily="2" charset="-122"/>
                <a:ea typeface="华文中宋" pitchFamily="2" charset="-122"/>
              </a:rPr>
              <a:t>。把这些相似的方面集中和概括起来，暂时忽略它们之间的差异，这就是抽象。</a:t>
            </a:r>
          </a:p>
          <a:p>
            <a:pPr marL="287338" indent="-6350" eaLnBrk="1" hangingPunct="1">
              <a:lnSpc>
                <a:spcPct val="90000"/>
              </a:lnSpc>
              <a:buClr>
                <a:srgbClr val="FF00FF"/>
              </a:buClr>
              <a:buFont typeface="Wingdings" pitchFamily="2" charset="2"/>
              <a:buNone/>
            </a:pPr>
            <a:r>
              <a:rPr lang="zh-CN" altLang="en-US" b="0" dirty="0">
                <a:latin typeface="华文中宋" pitchFamily="2" charset="-122"/>
                <a:ea typeface="华文中宋" pitchFamily="2" charset="-122"/>
              </a:rPr>
              <a:t>    </a:t>
            </a:r>
            <a:r>
              <a:rPr lang="zh-CN" altLang="en-US" b="0" dirty="0">
                <a:solidFill>
                  <a:srgbClr val="FF0000"/>
                </a:solidFill>
                <a:highlight>
                  <a:srgbClr val="FFFF00"/>
                </a:highlight>
                <a:latin typeface="华文中宋" pitchFamily="2" charset="-122"/>
                <a:ea typeface="华文中宋" pitchFamily="2" charset="-122"/>
              </a:rPr>
              <a:t>抽象就是抽出事物本质特性而暂时不考虑细节。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6354">
                                            <p:txEl>
                                              <p:pRg st="0" end="0"/>
                                            </p:txEl>
                                          </p:spTgt>
                                        </p:tgtEl>
                                        <p:attrNameLst>
                                          <p:attrName>style.visibility</p:attrName>
                                        </p:attrNameLst>
                                      </p:cBhvr>
                                      <p:to>
                                        <p:strVal val="visible"/>
                                      </p:to>
                                    </p:set>
                                    <p:animEffect transition="in" filter="checkerboard(across)">
                                      <p:cBhvr>
                                        <p:cTn id="7" dur="500"/>
                                        <p:tgtEl>
                                          <p:spTgt spid="3563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6354">
                                            <p:txEl>
                                              <p:pRg st="1" end="1"/>
                                            </p:txEl>
                                          </p:spTgt>
                                        </p:tgtEl>
                                        <p:attrNameLst>
                                          <p:attrName>style.visibility</p:attrName>
                                        </p:attrNameLst>
                                      </p:cBhvr>
                                      <p:to>
                                        <p:strVal val="visible"/>
                                      </p:to>
                                    </p:set>
                                    <p:animEffect transition="in" filter="checkerboard(across)">
                                      <p:cBhvr>
                                        <p:cTn id="12" dur="500"/>
                                        <p:tgtEl>
                                          <p:spTgt spid="3563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56354">
                                            <p:txEl>
                                              <p:pRg st="2" end="2"/>
                                            </p:txEl>
                                          </p:spTgt>
                                        </p:tgtEl>
                                        <p:attrNameLst>
                                          <p:attrName>style.visibility</p:attrName>
                                        </p:attrNameLst>
                                      </p:cBhvr>
                                      <p:to>
                                        <p:strVal val="visible"/>
                                      </p:to>
                                    </p:set>
                                    <p:anim calcmode="lin" valueType="num">
                                      <p:cBhvr additive="base">
                                        <p:cTn id="17" dur="500" fill="hold"/>
                                        <p:tgtEl>
                                          <p:spTgt spid="35635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63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56354">
                                            <p:txEl>
                                              <p:pRg st="3" end="3"/>
                                            </p:txEl>
                                          </p:spTgt>
                                        </p:tgtEl>
                                        <p:attrNameLst>
                                          <p:attrName>style.visibility</p:attrName>
                                        </p:attrNameLst>
                                      </p:cBhvr>
                                      <p:to>
                                        <p:strVal val="visible"/>
                                      </p:to>
                                    </p:set>
                                    <p:animEffect transition="in" filter="dissolve">
                                      <p:cBhvr>
                                        <p:cTn id="23" dur="500"/>
                                        <p:tgtEl>
                                          <p:spTgt spid="35635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56354">
                                            <p:txEl>
                                              <p:pRg st="4" end="4"/>
                                            </p:txEl>
                                          </p:spTgt>
                                        </p:tgtEl>
                                        <p:attrNameLst>
                                          <p:attrName>style.visibility</p:attrName>
                                        </p:attrNameLst>
                                      </p:cBhvr>
                                      <p:to>
                                        <p:strVal val="visible"/>
                                      </p:to>
                                    </p:set>
                                    <p:animEffect transition="in" filter="dissolve">
                                      <p:cBhvr>
                                        <p:cTn id="28" dur="500"/>
                                        <p:tgtEl>
                                          <p:spTgt spid="3563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FontTx/>
              <a:buChar char="•"/>
            </a:pPr>
            <a:r>
              <a:rPr lang="zh-CN" altLang="en-US" sz="2800" dirty="0">
                <a:solidFill>
                  <a:srgbClr val="006633"/>
                </a:solidFill>
                <a:latin typeface="华文中宋" pitchFamily="2" charset="-122"/>
                <a:ea typeface="华文中宋" pitchFamily="2" charset="-122"/>
              </a:rPr>
              <a:t>逐步求精：</a:t>
            </a:r>
            <a:r>
              <a:rPr lang="zh-CN" altLang="en-US" sz="2800" dirty="0">
                <a:solidFill>
                  <a:srgbClr val="000000"/>
                </a:solidFill>
                <a:latin typeface="华文中宋" pitchFamily="2" charset="-122"/>
                <a:ea typeface="华文中宋" pitchFamily="2" charset="-122"/>
              </a:rPr>
              <a:t>为了能集中精力解决主要问题而尽量推迟对问题细节的考虑。逐步求精是人类解决复杂问题时采用的基本方法，也是许多软件工程技术的基础。</a:t>
            </a:r>
          </a:p>
          <a:p>
            <a:pPr marL="342900" indent="-342900">
              <a:lnSpc>
                <a:spcPct val="120000"/>
              </a:lnSpc>
              <a:spcBef>
                <a:spcPct val="20000"/>
              </a:spcBef>
            </a:pPr>
            <a:endParaRPr lang="zh-CN" altLang="en-US" sz="2800" dirty="0">
              <a:solidFill>
                <a:srgbClr val="000000"/>
              </a:solidFill>
              <a:latin typeface="华文中宋" pitchFamily="2" charset="-122"/>
              <a:ea typeface="华文中宋" pitchFamily="2" charset="-122"/>
            </a:endParaRPr>
          </a:p>
          <a:p>
            <a:pPr marL="342900" indent="-342900">
              <a:lnSpc>
                <a:spcPct val="120000"/>
              </a:lnSpc>
              <a:spcBef>
                <a:spcPct val="20000"/>
              </a:spcBef>
              <a:buFontTx/>
              <a:buChar char="•"/>
            </a:pPr>
            <a:r>
              <a:rPr lang="en-US" altLang="zh-CN" sz="2800" dirty="0">
                <a:solidFill>
                  <a:srgbClr val="000000"/>
                </a:solidFill>
                <a:latin typeface="华文中宋" pitchFamily="2" charset="-122"/>
                <a:ea typeface="华文中宋" pitchFamily="2" charset="-122"/>
              </a:rPr>
              <a:t>Miller</a:t>
            </a:r>
            <a:r>
              <a:rPr lang="zh-CN" altLang="en-US" sz="2800" dirty="0">
                <a:solidFill>
                  <a:srgbClr val="000000"/>
                </a:solidFill>
                <a:latin typeface="华文中宋" pitchFamily="2" charset="-122"/>
                <a:ea typeface="华文中宋" pitchFamily="2" charset="-122"/>
              </a:rPr>
              <a:t>法则：</a:t>
            </a:r>
            <a:r>
              <a:rPr lang="zh-CN" altLang="en-US" sz="2800" dirty="0">
                <a:solidFill>
                  <a:srgbClr val="FF0000"/>
                </a:solidFill>
                <a:latin typeface="华文中宋" pitchFamily="2" charset="-122"/>
                <a:ea typeface="华文中宋" pitchFamily="2" charset="-122"/>
              </a:rPr>
              <a:t>一个人在任何时候都只能把注意力集中在（</a:t>
            </a:r>
            <a:r>
              <a:rPr lang="en-US" altLang="zh-CN" sz="2800" dirty="0">
                <a:solidFill>
                  <a:srgbClr val="FF0000"/>
                </a:solidFill>
                <a:latin typeface="华文中宋" pitchFamily="2" charset="-122"/>
                <a:ea typeface="华文中宋" pitchFamily="2" charset="-122"/>
              </a:rPr>
              <a:t>7±2</a:t>
            </a:r>
            <a:r>
              <a:rPr lang="zh-CN" altLang="en-US" sz="2800" dirty="0">
                <a:solidFill>
                  <a:srgbClr val="FF0000"/>
                </a:solidFill>
                <a:latin typeface="华文中宋" pitchFamily="2" charset="-122"/>
                <a:ea typeface="华文中宋" pitchFamily="2" charset="-122"/>
              </a:rPr>
              <a:t>）个知识块上。 </a:t>
            </a:r>
          </a:p>
        </p:txBody>
      </p:sp>
      <p:sp>
        <p:nvSpPr>
          <p:cNvPr id="24579" name="Rectangle 3"/>
          <p:cNvSpPr>
            <a:spLocks noChangeArrowheads="1"/>
          </p:cNvSpPr>
          <p:nvPr/>
        </p:nvSpPr>
        <p:spPr bwMode="auto">
          <a:xfrm>
            <a:off x="179388" y="549275"/>
            <a:ext cx="29543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50000"/>
              </a:lnSpc>
              <a:spcBef>
                <a:spcPct val="50000"/>
              </a:spcBef>
            </a:pPr>
            <a:r>
              <a:rPr lang="zh-CN" altLang="en-US" sz="2800">
                <a:solidFill>
                  <a:srgbClr val="0000FF"/>
                </a:solidFill>
                <a:latin typeface="华文中宋" pitchFamily="2" charset="-122"/>
                <a:ea typeface="华文中宋" pitchFamily="2" charset="-122"/>
              </a:rPr>
              <a:t>（三）逐步求精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subTitle" idx="4294967295"/>
          </p:nvPr>
        </p:nvSpPr>
        <p:spPr bwMode="auto">
          <a:xfrm>
            <a:off x="304800" y="1125538"/>
            <a:ext cx="8659813" cy="1798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15000"/>
              </a:lnSpc>
              <a:buFontTx/>
              <a:buNone/>
            </a:pPr>
            <a:r>
              <a:rPr lang="zh-CN" altLang="en-US" b="0">
                <a:latin typeface="华文中宋" pitchFamily="2" charset="-122"/>
                <a:ea typeface="华文中宋" pitchFamily="2" charset="-122"/>
              </a:rPr>
              <a:t>抽象与求精是一对</a:t>
            </a:r>
            <a:r>
              <a:rPr lang="zh-CN" altLang="en-US" b="0">
                <a:solidFill>
                  <a:srgbClr val="800000"/>
                </a:solidFill>
                <a:latin typeface="华文中宋" pitchFamily="2" charset="-122"/>
                <a:ea typeface="华文中宋" pitchFamily="2" charset="-122"/>
              </a:rPr>
              <a:t>互补</a:t>
            </a:r>
            <a:r>
              <a:rPr lang="zh-CN" altLang="en-US" b="0">
                <a:latin typeface="华文中宋" pitchFamily="2" charset="-122"/>
                <a:ea typeface="华文中宋" pitchFamily="2" charset="-122"/>
              </a:rPr>
              <a:t>的概念。抽象使得设计者能够说明过程和数据，同时却忽略低层细节。求精则帮助设计者在设计过程中逐步揭示出低层细节。</a:t>
            </a:r>
            <a:endParaRPr lang="zh-CN" altLang="en-US" b="0">
              <a:solidFill>
                <a:srgbClr val="800000"/>
              </a:solidFill>
              <a:latin typeface="华文中宋" pitchFamily="2" charset="-122"/>
              <a:ea typeface="华文中宋"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57200" y="404813"/>
            <a:ext cx="8794750" cy="5726112"/>
          </a:xfrm>
        </p:spPr>
        <p:txBody>
          <a:bodyPr/>
          <a:lstStyle/>
          <a:p>
            <a:pPr eaLnBrk="1" hangingPunct="1">
              <a:buFont typeface="Wingdings" pitchFamily="2" charset="2"/>
              <a:buNone/>
            </a:pPr>
            <a:r>
              <a:rPr lang="zh-CN" altLang="en-US" sz="2600" b="1">
                <a:solidFill>
                  <a:schemeClr val="tx2"/>
                </a:solidFill>
              </a:rPr>
              <a:t>例：</a:t>
            </a:r>
            <a:r>
              <a:rPr lang="zh-CN" altLang="en-US" sz="2600" b="1"/>
              <a:t>用筛选法求</a:t>
            </a:r>
            <a:r>
              <a:rPr lang="en-US" altLang="zh-CN" sz="2600" b="1"/>
              <a:t>100</a:t>
            </a:r>
            <a:r>
              <a:rPr lang="zh-CN" altLang="en-US" sz="2600" b="1"/>
              <a:t>以内的素数。所谓的筛选法，就是从</a:t>
            </a:r>
            <a:r>
              <a:rPr lang="en-US" altLang="zh-CN" sz="2600" b="1"/>
              <a:t>2</a:t>
            </a:r>
            <a:r>
              <a:rPr lang="zh-CN" altLang="en-US" sz="2600" b="1"/>
              <a:t>到</a:t>
            </a:r>
            <a:r>
              <a:rPr lang="en-US" altLang="zh-CN" sz="2600" b="1"/>
              <a:t>100</a:t>
            </a:r>
            <a:r>
              <a:rPr lang="zh-CN" altLang="en-US" sz="2600" b="1"/>
              <a:t>中去掉</a:t>
            </a:r>
            <a:r>
              <a:rPr lang="en-US" altLang="zh-CN" sz="2600" b="1"/>
              <a:t>2</a:t>
            </a:r>
            <a:r>
              <a:rPr lang="zh-CN" altLang="en-US" sz="2600" b="1"/>
              <a:t>，</a:t>
            </a:r>
            <a:r>
              <a:rPr lang="en-US" altLang="zh-CN" sz="2600" b="1"/>
              <a:t>3</a:t>
            </a:r>
            <a:r>
              <a:rPr lang="zh-CN" altLang="en-US" sz="2600" b="1"/>
              <a:t>，</a:t>
            </a:r>
            <a:r>
              <a:rPr lang="en-US" altLang="zh-CN" sz="2600" b="1"/>
              <a:t>5</a:t>
            </a:r>
            <a:r>
              <a:rPr lang="zh-CN" altLang="en-US" sz="2600" b="1"/>
              <a:t>，</a:t>
            </a:r>
            <a:r>
              <a:rPr lang="en-US" altLang="zh-CN" sz="2600" b="1"/>
              <a:t>7</a:t>
            </a:r>
            <a:r>
              <a:rPr lang="zh-CN" altLang="en-US" sz="2600" b="1"/>
              <a:t>的倍数，剩下的就是</a:t>
            </a:r>
            <a:r>
              <a:rPr lang="en-US" altLang="zh-CN" sz="2600" b="1"/>
              <a:t>100</a:t>
            </a:r>
            <a:r>
              <a:rPr lang="zh-CN" altLang="en-US" sz="2600" b="1"/>
              <a:t>以内的素数。</a:t>
            </a:r>
          </a:p>
          <a:p>
            <a:pPr eaLnBrk="1" hangingPunct="1"/>
            <a:r>
              <a:rPr lang="zh-CN" altLang="en-US" sz="2600" b="1"/>
              <a:t>首先按程序功能写出一个框架</a:t>
            </a:r>
          </a:p>
          <a:p>
            <a:pPr eaLnBrk="1" hangingPunct="1">
              <a:buFont typeface="Wingdings" pitchFamily="2" charset="2"/>
              <a:buNone/>
            </a:pPr>
            <a:r>
              <a:rPr lang="en-US" altLang="zh-CN" sz="2600" b="1"/>
              <a:t>main() </a:t>
            </a:r>
          </a:p>
          <a:p>
            <a:pPr eaLnBrk="1" hangingPunct="1">
              <a:buFont typeface="Wingdings" pitchFamily="2" charset="2"/>
              <a:buNone/>
            </a:pPr>
            <a:r>
              <a:rPr lang="en-US" altLang="zh-CN" sz="2600" b="1"/>
              <a:t>{ </a:t>
            </a:r>
          </a:p>
          <a:p>
            <a:pPr eaLnBrk="1" hangingPunct="1">
              <a:buFont typeface="Wingdings" pitchFamily="2" charset="2"/>
              <a:buNone/>
            </a:pPr>
            <a:r>
              <a:rPr lang="en-US" altLang="zh-CN" sz="2600" b="1"/>
              <a:t>  </a:t>
            </a:r>
            <a:r>
              <a:rPr lang="zh-CN" altLang="en-US" sz="2600" b="1"/>
              <a:t>建立</a:t>
            </a:r>
            <a:r>
              <a:rPr lang="en-US" altLang="zh-CN" sz="2600" b="1"/>
              <a:t>2</a:t>
            </a:r>
            <a:r>
              <a:rPr lang="zh-CN" altLang="en-US" sz="2600" b="1"/>
              <a:t>到</a:t>
            </a:r>
            <a:r>
              <a:rPr lang="en-US" altLang="zh-CN" sz="2600" b="1"/>
              <a:t>100</a:t>
            </a:r>
            <a:r>
              <a:rPr lang="zh-CN" altLang="en-US" sz="2600" b="1"/>
              <a:t>的数组</a:t>
            </a:r>
            <a:r>
              <a:rPr lang="en-US" altLang="zh-CN" sz="2600" b="1"/>
              <a:t>A[ ]</a:t>
            </a:r>
            <a:r>
              <a:rPr lang="zh-CN" altLang="en-US" sz="2600" b="1"/>
              <a:t>，其中</a:t>
            </a:r>
            <a:r>
              <a:rPr lang="en-US" altLang="zh-CN" sz="2600" b="1"/>
              <a:t>A[i]</a:t>
            </a:r>
            <a:r>
              <a:rPr lang="zh-CN" altLang="en-US" sz="2600" b="1"/>
              <a:t>＝</a:t>
            </a:r>
            <a:r>
              <a:rPr lang="en-US" altLang="zh-CN" sz="2600" b="1"/>
              <a:t>i</a:t>
            </a:r>
            <a:r>
              <a:rPr lang="zh-CN" altLang="en-US" sz="2600" b="1"/>
              <a:t>；</a:t>
            </a:r>
            <a:r>
              <a:rPr lang="en-US" altLang="zh-CN" sz="2600" b="1"/>
              <a:t>..........................1</a:t>
            </a:r>
          </a:p>
          <a:p>
            <a:pPr eaLnBrk="1" hangingPunct="1">
              <a:buFont typeface="Wingdings" pitchFamily="2" charset="2"/>
              <a:buNone/>
            </a:pPr>
            <a:r>
              <a:rPr lang="en-US" altLang="zh-CN" sz="2600" b="1"/>
              <a:t>  </a:t>
            </a:r>
            <a:r>
              <a:rPr lang="zh-CN" altLang="en-US" sz="2600" b="1"/>
              <a:t>建立</a:t>
            </a:r>
            <a:r>
              <a:rPr lang="en-US" altLang="zh-CN" sz="2600" b="1"/>
              <a:t>2</a:t>
            </a:r>
            <a:r>
              <a:rPr lang="zh-CN" altLang="en-US" sz="2600" b="1"/>
              <a:t>到</a:t>
            </a:r>
            <a:r>
              <a:rPr lang="en-US" altLang="zh-CN" sz="2600" b="1"/>
              <a:t>10</a:t>
            </a:r>
            <a:r>
              <a:rPr lang="zh-CN" altLang="en-US" sz="2600" b="1"/>
              <a:t>的素数表</a:t>
            </a:r>
            <a:r>
              <a:rPr lang="en-US" altLang="zh-CN" sz="2600" b="1"/>
              <a:t>B[ ]</a:t>
            </a:r>
            <a:r>
              <a:rPr lang="zh-CN" altLang="en-US" sz="2600" b="1"/>
              <a:t>，存放</a:t>
            </a:r>
            <a:r>
              <a:rPr lang="en-US" altLang="zh-CN" sz="2600" b="1"/>
              <a:t>2</a:t>
            </a:r>
            <a:r>
              <a:rPr lang="zh-CN" altLang="en-US" sz="2600" b="1"/>
              <a:t>到</a:t>
            </a:r>
            <a:r>
              <a:rPr lang="en-US" altLang="zh-CN" sz="2600" b="1"/>
              <a:t>10</a:t>
            </a:r>
            <a:r>
              <a:rPr lang="zh-CN" altLang="en-US" sz="2600" b="1"/>
              <a:t>以内的素数；</a:t>
            </a:r>
            <a:r>
              <a:rPr lang="en-US" altLang="zh-CN" sz="2600" b="1"/>
              <a:t>......2</a:t>
            </a:r>
          </a:p>
          <a:p>
            <a:pPr eaLnBrk="1" hangingPunct="1">
              <a:buFont typeface="Wingdings" pitchFamily="2" charset="2"/>
              <a:buNone/>
            </a:pPr>
            <a:r>
              <a:rPr lang="en-US" altLang="zh-CN" sz="2600" b="1"/>
              <a:t>  </a:t>
            </a:r>
            <a:r>
              <a:rPr lang="zh-CN" altLang="en-US" sz="2600" b="1"/>
              <a:t>若</a:t>
            </a:r>
            <a:r>
              <a:rPr lang="en-US" altLang="zh-CN" sz="2600" b="1"/>
              <a:t>A[i]</a:t>
            </a:r>
            <a:r>
              <a:rPr lang="zh-CN" altLang="en-US" sz="2600" b="1"/>
              <a:t>＝</a:t>
            </a:r>
            <a:r>
              <a:rPr lang="en-US" altLang="zh-CN" sz="2600" b="1"/>
              <a:t>i</a:t>
            </a:r>
            <a:r>
              <a:rPr lang="zh-CN" altLang="en-US" sz="2600" b="1"/>
              <a:t>是</a:t>
            </a:r>
            <a:r>
              <a:rPr lang="en-US" altLang="zh-CN" sz="2600" b="1"/>
              <a:t>B[ ]</a:t>
            </a:r>
            <a:r>
              <a:rPr lang="zh-CN" altLang="en-US" sz="2600" b="1"/>
              <a:t>中任一数的倍数，则剔除</a:t>
            </a:r>
            <a:r>
              <a:rPr lang="en-US" altLang="zh-CN" sz="2600" b="1"/>
              <a:t>A[i]</a:t>
            </a:r>
            <a:r>
              <a:rPr lang="zh-CN" altLang="en-US" sz="2600" b="1"/>
              <a:t>；</a:t>
            </a:r>
            <a:r>
              <a:rPr lang="en-US" altLang="zh-CN" sz="2600" b="1"/>
              <a:t>............3</a:t>
            </a:r>
          </a:p>
          <a:p>
            <a:pPr eaLnBrk="1" hangingPunct="1">
              <a:buFont typeface="Wingdings" pitchFamily="2" charset="2"/>
              <a:buNone/>
            </a:pPr>
            <a:r>
              <a:rPr lang="en-US" altLang="zh-CN" sz="2600" b="1"/>
              <a:t>  </a:t>
            </a:r>
            <a:r>
              <a:rPr lang="zh-CN" altLang="en-US" sz="2600" b="1"/>
              <a:t>输出</a:t>
            </a:r>
            <a:r>
              <a:rPr lang="en-US" altLang="zh-CN" sz="2600" b="1"/>
              <a:t>A[ ]</a:t>
            </a:r>
            <a:r>
              <a:rPr lang="zh-CN" altLang="en-US" sz="2600" b="1"/>
              <a:t>中所有没有被剔除的数；</a:t>
            </a:r>
            <a:r>
              <a:rPr lang="en-US" altLang="zh-CN" sz="2600" b="1"/>
              <a:t>…..………………....4</a:t>
            </a:r>
          </a:p>
          <a:p>
            <a:pPr eaLnBrk="1" hangingPunct="1">
              <a:buFont typeface="Wingdings" pitchFamily="2" charset="2"/>
              <a:buNone/>
            </a:pPr>
            <a:r>
              <a:rPr lang="en-US" altLang="zh-CN" sz="2600" b="1"/>
              <a:t> }</a:t>
            </a:r>
            <a:endParaRPr lang="zh-CN" altLang="en-US" sz="26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250825" y="404813"/>
            <a:ext cx="8940800" cy="5726112"/>
          </a:xfrm>
        </p:spPr>
        <p:txBody>
          <a:bodyPr/>
          <a:lstStyle/>
          <a:p>
            <a:pPr eaLnBrk="1" hangingPunct="1">
              <a:lnSpc>
                <a:spcPct val="80000"/>
              </a:lnSpc>
            </a:pPr>
            <a:r>
              <a:rPr lang="zh-CN" altLang="en-US" sz="2500" b="1"/>
              <a:t>上述框架中每一个加工语句都可进一步细化</a:t>
            </a:r>
          </a:p>
          <a:p>
            <a:pPr eaLnBrk="1" hangingPunct="1">
              <a:lnSpc>
                <a:spcPct val="80000"/>
              </a:lnSpc>
            </a:pPr>
            <a:r>
              <a:rPr lang="en-US" altLang="zh-CN" sz="2500" b="1"/>
              <a:t>main()   {</a:t>
            </a:r>
          </a:p>
          <a:p>
            <a:pPr eaLnBrk="1" hangingPunct="1">
              <a:lnSpc>
                <a:spcPct val="80000"/>
              </a:lnSpc>
              <a:buFont typeface="Wingdings" pitchFamily="2" charset="2"/>
              <a:buNone/>
            </a:pPr>
            <a:r>
              <a:rPr lang="en-US" altLang="zh-CN" sz="2500" b="1"/>
              <a:t>   </a:t>
            </a:r>
            <a:r>
              <a:rPr lang="en-US" altLang="zh-CN" sz="2500" b="1">
                <a:solidFill>
                  <a:schemeClr val="accent1"/>
                </a:solidFill>
              </a:rPr>
              <a:t>/*</a:t>
            </a:r>
            <a:r>
              <a:rPr lang="zh-CN" altLang="en-US" sz="2500" b="1">
                <a:solidFill>
                  <a:schemeClr val="accent1"/>
                </a:solidFill>
              </a:rPr>
              <a:t>建立</a:t>
            </a:r>
            <a:r>
              <a:rPr lang="en-US" altLang="zh-CN" sz="2500" b="1">
                <a:solidFill>
                  <a:schemeClr val="accent1"/>
                </a:solidFill>
              </a:rPr>
              <a:t>2</a:t>
            </a:r>
            <a:r>
              <a:rPr lang="zh-CN" altLang="en-US" sz="2500" b="1">
                <a:solidFill>
                  <a:schemeClr val="accent1"/>
                </a:solidFill>
              </a:rPr>
              <a:t>到</a:t>
            </a:r>
            <a:r>
              <a:rPr lang="en-US" altLang="zh-CN" sz="2500" b="1">
                <a:solidFill>
                  <a:schemeClr val="accent1"/>
                </a:solidFill>
              </a:rPr>
              <a:t>100</a:t>
            </a:r>
            <a:r>
              <a:rPr lang="zh-CN" altLang="en-US" sz="2500" b="1">
                <a:solidFill>
                  <a:schemeClr val="accent1"/>
                </a:solidFill>
              </a:rPr>
              <a:t>的数组</a:t>
            </a:r>
            <a:r>
              <a:rPr lang="en-US" altLang="zh-CN" sz="2500" b="1">
                <a:solidFill>
                  <a:schemeClr val="accent1"/>
                </a:solidFill>
              </a:rPr>
              <a:t>A[ ]</a:t>
            </a:r>
            <a:r>
              <a:rPr lang="zh-CN" altLang="en-US" sz="2500" b="1">
                <a:solidFill>
                  <a:schemeClr val="accent1"/>
                </a:solidFill>
              </a:rPr>
              <a:t>，其中</a:t>
            </a:r>
            <a:r>
              <a:rPr lang="en-US" altLang="zh-CN" sz="2500" b="1">
                <a:solidFill>
                  <a:schemeClr val="accent1"/>
                </a:solidFill>
              </a:rPr>
              <a:t>A[i]</a:t>
            </a:r>
            <a:r>
              <a:rPr lang="zh-CN" altLang="en-US" sz="2500" b="1">
                <a:solidFill>
                  <a:schemeClr val="accent1"/>
                </a:solidFill>
              </a:rPr>
              <a:t>＝</a:t>
            </a:r>
            <a:r>
              <a:rPr lang="en-US" altLang="zh-CN" sz="2500" b="1">
                <a:solidFill>
                  <a:schemeClr val="accent1"/>
                </a:solidFill>
              </a:rPr>
              <a:t>i*/ ………..………1</a:t>
            </a:r>
          </a:p>
          <a:p>
            <a:pPr eaLnBrk="1" hangingPunct="1">
              <a:lnSpc>
                <a:spcPct val="80000"/>
              </a:lnSpc>
              <a:buFont typeface="Wingdings" pitchFamily="2" charset="2"/>
              <a:buNone/>
            </a:pPr>
            <a:r>
              <a:rPr lang="en-US" altLang="zh-CN" sz="2500" b="1"/>
              <a:t>   for </a:t>
            </a:r>
            <a:r>
              <a:rPr lang="zh-CN" altLang="en-US" sz="2500" b="1"/>
              <a:t>（</a:t>
            </a:r>
            <a:r>
              <a:rPr lang="en-US" altLang="zh-CN" sz="2500" b="1"/>
              <a:t>i = 2</a:t>
            </a:r>
            <a:r>
              <a:rPr lang="zh-CN" altLang="en-US" sz="2500" b="1"/>
              <a:t>；</a:t>
            </a:r>
            <a:r>
              <a:rPr lang="en-US" altLang="zh-CN" sz="2500" b="1"/>
              <a:t>i &lt;= 100</a:t>
            </a:r>
            <a:r>
              <a:rPr lang="zh-CN" altLang="en-US" sz="2500" b="1"/>
              <a:t>；</a:t>
            </a:r>
            <a:r>
              <a:rPr lang="en-US" altLang="zh-CN" sz="2500" b="1"/>
              <a:t>i++</a:t>
            </a:r>
            <a:r>
              <a:rPr lang="zh-CN" altLang="en-US" sz="2500" b="1"/>
              <a:t>）</a:t>
            </a:r>
            <a:r>
              <a:rPr lang="en-US" altLang="zh-CN" sz="2500" b="1"/>
              <a:t>A[i] = i</a:t>
            </a:r>
            <a:r>
              <a:rPr lang="zh-CN" altLang="en-US" sz="2500" b="1"/>
              <a:t>；</a:t>
            </a:r>
          </a:p>
          <a:p>
            <a:pPr eaLnBrk="1" hangingPunct="1">
              <a:lnSpc>
                <a:spcPct val="80000"/>
              </a:lnSpc>
              <a:buFont typeface="Wingdings" pitchFamily="2" charset="2"/>
              <a:buNone/>
            </a:pPr>
            <a:r>
              <a:rPr lang="zh-CN" altLang="en-US" sz="2500" b="1"/>
              <a:t>   </a:t>
            </a:r>
            <a:r>
              <a:rPr lang="en-US" altLang="zh-CN" sz="2500" b="1">
                <a:solidFill>
                  <a:schemeClr val="accent1"/>
                </a:solidFill>
              </a:rPr>
              <a:t>/* </a:t>
            </a:r>
            <a:r>
              <a:rPr lang="zh-CN" altLang="en-US" sz="2500" b="1">
                <a:solidFill>
                  <a:schemeClr val="accent1"/>
                </a:solidFill>
              </a:rPr>
              <a:t>建立</a:t>
            </a:r>
            <a:r>
              <a:rPr lang="en-US" altLang="zh-CN" sz="2500" b="1">
                <a:solidFill>
                  <a:schemeClr val="accent1"/>
                </a:solidFill>
              </a:rPr>
              <a:t>2</a:t>
            </a:r>
            <a:r>
              <a:rPr lang="zh-CN" altLang="en-US" sz="2500" b="1">
                <a:solidFill>
                  <a:schemeClr val="accent1"/>
                </a:solidFill>
              </a:rPr>
              <a:t>到</a:t>
            </a:r>
            <a:r>
              <a:rPr lang="en-US" altLang="zh-CN" sz="2500" b="1">
                <a:solidFill>
                  <a:schemeClr val="accent1"/>
                </a:solidFill>
              </a:rPr>
              <a:t>10</a:t>
            </a:r>
            <a:r>
              <a:rPr lang="zh-CN" altLang="en-US" sz="2500" b="1">
                <a:solidFill>
                  <a:schemeClr val="accent1"/>
                </a:solidFill>
              </a:rPr>
              <a:t>的素数表</a:t>
            </a:r>
            <a:r>
              <a:rPr lang="en-US" altLang="zh-CN" sz="2500" b="1">
                <a:solidFill>
                  <a:schemeClr val="accent1"/>
                </a:solidFill>
              </a:rPr>
              <a:t>B[ ]</a:t>
            </a:r>
            <a:r>
              <a:rPr lang="zh-CN" altLang="en-US" sz="2500" b="1">
                <a:solidFill>
                  <a:schemeClr val="accent1"/>
                </a:solidFill>
              </a:rPr>
              <a:t>，存放</a:t>
            </a:r>
            <a:r>
              <a:rPr lang="en-US" altLang="zh-CN" sz="2500" b="1">
                <a:solidFill>
                  <a:schemeClr val="accent1"/>
                </a:solidFill>
              </a:rPr>
              <a:t>2</a:t>
            </a:r>
            <a:r>
              <a:rPr lang="zh-CN" altLang="en-US" sz="2500" b="1">
                <a:solidFill>
                  <a:schemeClr val="accent1"/>
                </a:solidFill>
              </a:rPr>
              <a:t>到</a:t>
            </a:r>
            <a:r>
              <a:rPr lang="en-US" altLang="zh-CN" sz="2500" b="1">
                <a:solidFill>
                  <a:schemeClr val="accent1"/>
                </a:solidFill>
              </a:rPr>
              <a:t>10</a:t>
            </a:r>
            <a:r>
              <a:rPr lang="zh-CN" altLang="en-US" sz="2500" b="1">
                <a:solidFill>
                  <a:schemeClr val="accent1"/>
                </a:solidFill>
              </a:rPr>
              <a:t>以内的素数*</a:t>
            </a:r>
            <a:r>
              <a:rPr lang="en-US" altLang="zh-CN" sz="2500" b="1">
                <a:solidFill>
                  <a:schemeClr val="accent1"/>
                </a:solidFill>
              </a:rPr>
              <a:t>/ ….2</a:t>
            </a:r>
          </a:p>
          <a:p>
            <a:pPr eaLnBrk="1" hangingPunct="1">
              <a:lnSpc>
                <a:spcPct val="80000"/>
              </a:lnSpc>
              <a:buFont typeface="Wingdings" pitchFamily="2" charset="2"/>
              <a:buNone/>
            </a:pPr>
            <a:r>
              <a:rPr lang="en-US" altLang="zh-CN" sz="2500" b="1"/>
              <a:t>   B[1] =2</a:t>
            </a:r>
            <a:r>
              <a:rPr lang="zh-CN" altLang="en-US" sz="2500" b="1"/>
              <a:t>；  </a:t>
            </a:r>
            <a:r>
              <a:rPr lang="en-US" altLang="zh-CN" sz="2500" b="1"/>
              <a:t>B[2] = 3</a:t>
            </a:r>
            <a:r>
              <a:rPr lang="zh-CN" altLang="en-US" sz="2500" b="1"/>
              <a:t>；  </a:t>
            </a:r>
            <a:r>
              <a:rPr lang="en-US" altLang="zh-CN" sz="2500" b="1"/>
              <a:t>B[3] = 5</a:t>
            </a:r>
            <a:r>
              <a:rPr lang="zh-CN" altLang="en-US" sz="2500" b="1"/>
              <a:t>；  </a:t>
            </a:r>
            <a:r>
              <a:rPr lang="en-US" altLang="zh-CN" sz="2500" b="1"/>
              <a:t>B[4] = 7</a:t>
            </a:r>
            <a:r>
              <a:rPr lang="zh-CN" altLang="en-US" sz="2500" b="1"/>
              <a:t>；</a:t>
            </a:r>
          </a:p>
          <a:p>
            <a:pPr eaLnBrk="1" hangingPunct="1">
              <a:lnSpc>
                <a:spcPct val="80000"/>
              </a:lnSpc>
              <a:buFont typeface="Wingdings" pitchFamily="2" charset="2"/>
              <a:buNone/>
            </a:pPr>
            <a:r>
              <a:rPr lang="zh-CN" altLang="en-US" sz="2500" b="1"/>
              <a:t>   </a:t>
            </a:r>
            <a:r>
              <a:rPr lang="en-US" altLang="zh-CN" sz="2500" b="1">
                <a:solidFill>
                  <a:schemeClr val="accent1"/>
                </a:solidFill>
              </a:rPr>
              <a:t>/*</a:t>
            </a:r>
            <a:r>
              <a:rPr lang="zh-CN" altLang="en-US" sz="2500" b="1">
                <a:solidFill>
                  <a:schemeClr val="accent1"/>
                </a:solidFill>
              </a:rPr>
              <a:t>若</a:t>
            </a:r>
            <a:r>
              <a:rPr lang="en-US" altLang="zh-CN" sz="2500" b="1">
                <a:solidFill>
                  <a:schemeClr val="accent1"/>
                </a:solidFill>
              </a:rPr>
              <a:t>A[i]</a:t>
            </a:r>
            <a:r>
              <a:rPr lang="zh-CN" altLang="en-US" sz="2500" b="1">
                <a:solidFill>
                  <a:schemeClr val="accent1"/>
                </a:solidFill>
              </a:rPr>
              <a:t>＝</a:t>
            </a:r>
            <a:r>
              <a:rPr lang="en-US" altLang="zh-CN" sz="2500" b="1">
                <a:solidFill>
                  <a:schemeClr val="accent1"/>
                </a:solidFill>
              </a:rPr>
              <a:t>i</a:t>
            </a:r>
            <a:r>
              <a:rPr lang="zh-CN" altLang="en-US" sz="2500" b="1">
                <a:solidFill>
                  <a:schemeClr val="accent1"/>
                </a:solidFill>
              </a:rPr>
              <a:t>是</a:t>
            </a:r>
            <a:r>
              <a:rPr lang="en-US" altLang="zh-CN" sz="2500" b="1">
                <a:solidFill>
                  <a:schemeClr val="accent1"/>
                </a:solidFill>
              </a:rPr>
              <a:t>B[ ]</a:t>
            </a:r>
            <a:r>
              <a:rPr lang="zh-CN" altLang="en-US" sz="2500" b="1">
                <a:solidFill>
                  <a:schemeClr val="accent1"/>
                </a:solidFill>
              </a:rPr>
              <a:t>中任一数的倍数，则剔除</a:t>
            </a:r>
            <a:r>
              <a:rPr lang="en-US" altLang="zh-CN" sz="2500" b="1">
                <a:solidFill>
                  <a:schemeClr val="accent1"/>
                </a:solidFill>
              </a:rPr>
              <a:t>A[i]*/ .…..….3</a:t>
            </a:r>
          </a:p>
          <a:p>
            <a:pPr eaLnBrk="1" hangingPunct="1">
              <a:lnSpc>
                <a:spcPct val="80000"/>
              </a:lnSpc>
              <a:buFont typeface="Wingdings" pitchFamily="2" charset="2"/>
              <a:buNone/>
            </a:pPr>
            <a:r>
              <a:rPr lang="en-US" altLang="zh-CN" sz="2500" b="1"/>
              <a:t>   for </a:t>
            </a:r>
            <a:r>
              <a:rPr lang="zh-CN" altLang="en-US" sz="2500" b="1"/>
              <a:t>（</a:t>
            </a:r>
            <a:r>
              <a:rPr lang="en-US" altLang="zh-CN" sz="2500" b="1"/>
              <a:t>j = 1</a:t>
            </a:r>
            <a:r>
              <a:rPr lang="zh-CN" altLang="en-US" sz="2500" b="1"/>
              <a:t>； </a:t>
            </a:r>
            <a:r>
              <a:rPr lang="en-US" altLang="zh-CN" sz="2500" b="1"/>
              <a:t>j &lt;= 4</a:t>
            </a:r>
            <a:r>
              <a:rPr lang="zh-CN" altLang="en-US" sz="2500" b="1"/>
              <a:t>； </a:t>
            </a:r>
            <a:r>
              <a:rPr lang="en-US" altLang="zh-CN" sz="2500" b="1"/>
              <a:t>j++</a:t>
            </a:r>
            <a:r>
              <a:rPr lang="zh-CN" altLang="en-US" sz="2500" b="1"/>
              <a:t>）</a:t>
            </a:r>
          </a:p>
          <a:p>
            <a:pPr eaLnBrk="1" hangingPunct="1">
              <a:lnSpc>
                <a:spcPct val="80000"/>
              </a:lnSpc>
              <a:buFont typeface="Wingdings" pitchFamily="2" charset="2"/>
              <a:buNone/>
            </a:pPr>
            <a:r>
              <a:rPr lang="zh-CN" altLang="en-US" sz="2500" b="1"/>
              <a:t>     检查</a:t>
            </a:r>
            <a:r>
              <a:rPr lang="en-US" altLang="zh-CN" sz="2500" b="1"/>
              <a:t>A[]</a:t>
            </a:r>
            <a:r>
              <a:rPr lang="zh-CN" altLang="en-US" sz="2500" b="1"/>
              <a:t>所有数能否被</a:t>
            </a:r>
            <a:r>
              <a:rPr lang="en-US" altLang="zh-CN" sz="2500" b="1"/>
              <a:t>B[j]</a:t>
            </a:r>
            <a:r>
              <a:rPr lang="zh-CN" altLang="en-US" sz="2500" b="1"/>
              <a:t>整除并将其从</a:t>
            </a:r>
            <a:r>
              <a:rPr lang="en-US" altLang="zh-CN" sz="2500" b="1"/>
              <a:t>A[]</a:t>
            </a:r>
            <a:r>
              <a:rPr lang="zh-CN" altLang="en-US" sz="2500" b="1"/>
              <a:t>剔除；</a:t>
            </a:r>
            <a:r>
              <a:rPr lang="en-US" altLang="zh-CN" sz="2500" b="1"/>
              <a:t>.....3.1</a:t>
            </a:r>
          </a:p>
          <a:p>
            <a:pPr eaLnBrk="1" hangingPunct="1">
              <a:lnSpc>
                <a:spcPct val="80000"/>
              </a:lnSpc>
              <a:buFont typeface="Wingdings" pitchFamily="2" charset="2"/>
              <a:buNone/>
            </a:pPr>
            <a:r>
              <a:rPr lang="en-US" altLang="zh-CN" sz="2500" b="1"/>
              <a:t>   </a:t>
            </a:r>
            <a:r>
              <a:rPr lang="en-US" altLang="zh-CN" sz="2500" b="1">
                <a:solidFill>
                  <a:schemeClr val="accent1"/>
                </a:solidFill>
              </a:rPr>
              <a:t>/*</a:t>
            </a:r>
            <a:r>
              <a:rPr lang="zh-CN" altLang="en-US" sz="2500" b="1">
                <a:solidFill>
                  <a:schemeClr val="accent1"/>
                </a:solidFill>
              </a:rPr>
              <a:t>输出</a:t>
            </a:r>
            <a:r>
              <a:rPr lang="en-US" altLang="zh-CN" sz="2500" b="1">
                <a:solidFill>
                  <a:schemeClr val="accent1"/>
                </a:solidFill>
              </a:rPr>
              <a:t>A[ ]</a:t>
            </a:r>
            <a:r>
              <a:rPr lang="zh-CN" altLang="en-US" sz="2500" b="1">
                <a:solidFill>
                  <a:schemeClr val="accent1"/>
                </a:solidFill>
              </a:rPr>
              <a:t>中所有没有被剔除的数*</a:t>
            </a:r>
            <a:r>
              <a:rPr lang="en-US" altLang="zh-CN" sz="2500" b="1">
                <a:solidFill>
                  <a:schemeClr val="accent1"/>
                </a:solidFill>
              </a:rPr>
              <a:t>/  …………………….4</a:t>
            </a:r>
          </a:p>
          <a:p>
            <a:pPr eaLnBrk="1" hangingPunct="1">
              <a:lnSpc>
                <a:spcPct val="80000"/>
              </a:lnSpc>
              <a:buFont typeface="Wingdings" pitchFamily="2" charset="2"/>
              <a:buNone/>
            </a:pPr>
            <a:r>
              <a:rPr lang="en-US" altLang="zh-CN" sz="2500" b="1"/>
              <a:t>   for </a:t>
            </a:r>
            <a:r>
              <a:rPr lang="zh-CN" altLang="en-US" sz="2500" b="1"/>
              <a:t>（</a:t>
            </a:r>
            <a:r>
              <a:rPr lang="en-US" altLang="zh-CN" sz="2500" b="1"/>
              <a:t>i = 2</a:t>
            </a:r>
            <a:r>
              <a:rPr lang="zh-CN" altLang="en-US" sz="2500" b="1"/>
              <a:t>； </a:t>
            </a:r>
            <a:r>
              <a:rPr lang="en-US" altLang="zh-CN" sz="2500" b="1"/>
              <a:t>i &lt;= 100</a:t>
            </a:r>
            <a:r>
              <a:rPr lang="zh-CN" altLang="en-US" sz="2500" b="1"/>
              <a:t>； </a:t>
            </a:r>
            <a:r>
              <a:rPr lang="en-US" altLang="zh-CN" sz="2500" b="1"/>
              <a:t>i++</a:t>
            </a:r>
            <a:r>
              <a:rPr lang="zh-CN" altLang="en-US" sz="2500" b="1"/>
              <a:t>）</a:t>
            </a:r>
          </a:p>
          <a:p>
            <a:pPr eaLnBrk="1" hangingPunct="1">
              <a:lnSpc>
                <a:spcPct val="80000"/>
              </a:lnSpc>
              <a:buFont typeface="Wingdings" pitchFamily="2" charset="2"/>
              <a:buNone/>
            </a:pPr>
            <a:r>
              <a:rPr lang="zh-CN" altLang="en-US" sz="2500" b="1"/>
              <a:t>     若</a:t>
            </a:r>
            <a:r>
              <a:rPr lang="en-US" altLang="zh-CN" sz="2500" b="1"/>
              <a:t>A[i]</a:t>
            </a:r>
            <a:r>
              <a:rPr lang="zh-CN" altLang="en-US" sz="2500" b="1"/>
              <a:t>没有被剔除，则输出之</a:t>
            </a:r>
            <a:r>
              <a:rPr lang="en-US" altLang="zh-CN" sz="2500" b="1"/>
              <a:t>……………………..…..4.1</a:t>
            </a:r>
          </a:p>
          <a:p>
            <a:pPr eaLnBrk="1" hangingPunct="1">
              <a:lnSpc>
                <a:spcPct val="80000"/>
              </a:lnSpc>
              <a:buFont typeface="Wingdings" pitchFamily="2" charset="2"/>
              <a:buNone/>
            </a:pPr>
            <a:r>
              <a:rPr lang="en-US" altLang="zh-CN" sz="2500" b="1"/>
              <a:t> }</a:t>
            </a:r>
          </a:p>
          <a:p>
            <a:pPr eaLnBrk="1" hangingPunct="1">
              <a:lnSpc>
                <a:spcPct val="80000"/>
              </a:lnSpc>
            </a:pPr>
            <a:r>
              <a:rPr lang="zh-CN" altLang="en-US" sz="2500" b="1"/>
              <a:t>继续对</a:t>
            </a:r>
            <a:r>
              <a:rPr lang="en-US" altLang="zh-CN" sz="2500" b="1"/>
              <a:t>3.1</a:t>
            </a:r>
            <a:r>
              <a:rPr lang="zh-CN" altLang="en-US" sz="2500" b="1"/>
              <a:t>和</a:t>
            </a:r>
            <a:r>
              <a:rPr lang="en-US" altLang="zh-CN" sz="2500" b="1"/>
              <a:t>4.1</a:t>
            </a:r>
            <a:r>
              <a:rPr lang="zh-CN" altLang="en-US" sz="2500" b="1"/>
              <a:t>细化，直到每个语句都能用程序设计语言来表示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28034" name="Rectangle 2"/>
          <p:cNvSpPr>
            <a:spLocks noGrp="1" noChangeArrowheads="1"/>
          </p:cNvSpPr>
          <p:nvPr>
            <p:ph type="subTitle" idx="4294967295"/>
          </p:nvPr>
        </p:nvSpPr>
        <p:spPr bwMode="auto">
          <a:xfrm>
            <a:off x="179388" y="333375"/>
            <a:ext cx="8713787" cy="6264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2600" b="0">
                <a:solidFill>
                  <a:srgbClr val="0000FF"/>
                </a:solidFill>
                <a:latin typeface="华文中宋" pitchFamily="2" charset="-122"/>
                <a:ea typeface="华文中宋" pitchFamily="2" charset="-122"/>
              </a:rPr>
              <a:t>（四）信息隐藏和局部化</a:t>
            </a:r>
          </a:p>
          <a:p>
            <a:pPr marL="287338" indent="-6350" eaLnBrk="1" hangingPunct="1">
              <a:lnSpc>
                <a:spcPct val="150000"/>
              </a:lnSpc>
              <a:buClr>
                <a:srgbClr val="FF3300"/>
              </a:buClr>
              <a:buFont typeface="Wingdings" pitchFamily="2" charset="2"/>
              <a:buChar char="n"/>
            </a:pPr>
            <a:r>
              <a:rPr lang="zh-CN" altLang="en-US" sz="2600" b="0">
                <a:latin typeface="华文中宋" pitchFamily="2" charset="-122"/>
                <a:ea typeface="华文中宋" pitchFamily="2" charset="-122"/>
              </a:rPr>
              <a:t>   </a:t>
            </a:r>
            <a:r>
              <a:rPr lang="zh-CN" altLang="en-US" sz="2400" b="0">
                <a:latin typeface="华文中宋" pitchFamily="2" charset="-122"/>
                <a:ea typeface="华文中宋" pitchFamily="2" charset="-122"/>
              </a:rPr>
              <a:t>信息隐藏原理指出：应该这样设计和确定模块，使得一个模块内包含的信息</a:t>
            </a:r>
            <a:r>
              <a:rPr lang="en-US" altLang="zh-CN" sz="2400" b="0">
                <a:latin typeface="华文中宋" pitchFamily="2" charset="-122"/>
                <a:ea typeface="华文中宋" pitchFamily="2" charset="-122"/>
              </a:rPr>
              <a:t>(</a:t>
            </a:r>
            <a:r>
              <a:rPr lang="zh-CN" altLang="en-US" sz="2400" b="0">
                <a:latin typeface="华文中宋" pitchFamily="2" charset="-122"/>
                <a:ea typeface="华文中宋" pitchFamily="2" charset="-122"/>
              </a:rPr>
              <a:t>过程和数据</a:t>
            </a:r>
            <a:r>
              <a:rPr lang="en-US" altLang="zh-CN" sz="2400" b="0">
                <a:latin typeface="华文中宋" pitchFamily="2" charset="-122"/>
                <a:ea typeface="华文中宋" pitchFamily="2" charset="-122"/>
              </a:rPr>
              <a:t>)</a:t>
            </a:r>
            <a:r>
              <a:rPr lang="zh-CN" altLang="en-US" sz="2400" b="0">
                <a:latin typeface="华文中宋" pitchFamily="2" charset="-122"/>
                <a:ea typeface="华文中宋" pitchFamily="2" charset="-122"/>
              </a:rPr>
              <a:t>对于不需要这些信息的模块来说，是不能访问的。</a:t>
            </a:r>
          </a:p>
          <a:p>
            <a:pPr marL="287338" indent="-6350" eaLnBrk="1" hangingPunct="1">
              <a:lnSpc>
                <a:spcPct val="150000"/>
              </a:lnSpc>
              <a:buClr>
                <a:srgbClr val="FF3300"/>
              </a:buClr>
              <a:buFont typeface="Wingdings" pitchFamily="2" charset="2"/>
              <a:buChar char="n"/>
            </a:pPr>
            <a:r>
              <a:rPr lang="zh-CN" altLang="en-US" sz="2400" b="0">
                <a:latin typeface="华文中宋" pitchFamily="2" charset="-122"/>
                <a:ea typeface="华文中宋" pitchFamily="2" charset="-122"/>
              </a:rPr>
              <a:t>   局部化：局部化的概念和信息隐藏概念是密切相关的。所谓局部化是指把一些关系密切的软件元素物理地放得彼此靠近。显然，局部化有助于实现信息隐藏。 </a:t>
            </a:r>
          </a:p>
          <a:p>
            <a:pPr marL="287338" indent="-6350" eaLnBrk="1" hangingPunct="1">
              <a:lnSpc>
                <a:spcPct val="150000"/>
              </a:lnSpc>
              <a:buClr>
                <a:srgbClr val="FF3300"/>
              </a:buClr>
              <a:buFont typeface="Wingdings" pitchFamily="2" charset="2"/>
              <a:buNone/>
            </a:pPr>
            <a:r>
              <a:rPr lang="zh-CN" altLang="en-US" sz="2400" b="0">
                <a:latin typeface="华文中宋" pitchFamily="2" charset="-122"/>
                <a:ea typeface="华文中宋" pitchFamily="2" charset="-122"/>
              </a:rPr>
              <a:t>    实际上，应该隐藏的是模块的实现细节。</a:t>
            </a:r>
            <a:r>
              <a:rPr lang="zh-CN" altLang="en-US" sz="2400" b="0">
                <a:solidFill>
                  <a:schemeClr val="hlink"/>
                </a:solidFill>
                <a:latin typeface="华文中宋" pitchFamily="2" charset="-122"/>
                <a:ea typeface="华文中宋" pitchFamily="2" charset="-122"/>
              </a:rPr>
              <a:t>“隐藏”</a:t>
            </a:r>
            <a:r>
              <a:rPr lang="zh-CN" altLang="en-US" sz="2400" b="0">
                <a:latin typeface="华文中宋" pitchFamily="2" charset="-122"/>
                <a:ea typeface="华文中宋" pitchFamily="2" charset="-122"/>
              </a:rPr>
              <a:t>意味着有效的模块化可以通过定义一组独立的模块而实现，这些独立的模块彼此间仅仅交换那些为了完成系统功能而必须交换的信息。 </a:t>
            </a:r>
          </a:p>
        </p:txBody>
      </p:sp>
      <p:sp>
        <p:nvSpPr>
          <p:cNvPr id="28675" name="Text Box 3"/>
          <p:cNvSpPr txBox="1">
            <a:spLocks noChangeArrowheads="1"/>
          </p:cNvSpPr>
          <p:nvPr/>
        </p:nvSpPr>
        <p:spPr bwMode="auto">
          <a:xfrm>
            <a:off x="8388350" y="6092825"/>
            <a:ext cx="37465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en-US" altLang="zh-CN" sz="1200">
                <a:solidFill>
                  <a:schemeClr val="accent1"/>
                </a:solidFill>
                <a:latin typeface="华文中宋" pitchFamily="2" charset="-122"/>
                <a:ea typeface="华文中宋" pitchFamily="2" charset="-122"/>
              </a:rPr>
              <a:t>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8034">
                                            <p:txEl>
                                              <p:pRg st="0" end="0"/>
                                            </p:txEl>
                                          </p:spTgt>
                                        </p:tgtEl>
                                        <p:attrNameLst>
                                          <p:attrName>style.visibility</p:attrName>
                                        </p:attrNameLst>
                                      </p:cBhvr>
                                      <p:to>
                                        <p:strVal val="visible"/>
                                      </p:to>
                                    </p:set>
                                    <p:animEffect transition="in" filter="blinds(horizontal)">
                                      <p:cBhvr>
                                        <p:cTn id="7" dur="500"/>
                                        <p:tgtEl>
                                          <p:spTgt spid="428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8034">
                                            <p:txEl>
                                              <p:pRg st="1" end="1"/>
                                            </p:txEl>
                                          </p:spTgt>
                                        </p:tgtEl>
                                        <p:attrNameLst>
                                          <p:attrName>style.visibility</p:attrName>
                                        </p:attrNameLst>
                                      </p:cBhvr>
                                      <p:to>
                                        <p:strVal val="visible"/>
                                      </p:to>
                                    </p:set>
                                    <p:animEffect transition="in" filter="dissolve">
                                      <p:cBhvr>
                                        <p:cTn id="12" dur="500"/>
                                        <p:tgtEl>
                                          <p:spTgt spid="4280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8034">
                                            <p:txEl>
                                              <p:pRg st="2" end="2"/>
                                            </p:txEl>
                                          </p:spTgt>
                                        </p:tgtEl>
                                        <p:attrNameLst>
                                          <p:attrName>style.visibility</p:attrName>
                                        </p:attrNameLst>
                                      </p:cBhvr>
                                      <p:to>
                                        <p:strVal val="visible"/>
                                      </p:to>
                                    </p:set>
                                    <p:animEffect transition="in" filter="dissolve">
                                      <p:cBhvr>
                                        <p:cTn id="17" dur="500"/>
                                        <p:tgtEl>
                                          <p:spTgt spid="4280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28034">
                                            <p:txEl>
                                              <p:pRg st="3" end="3"/>
                                            </p:txEl>
                                          </p:spTgt>
                                        </p:tgtEl>
                                        <p:attrNameLst>
                                          <p:attrName>style.visibility</p:attrName>
                                        </p:attrNameLst>
                                      </p:cBhvr>
                                      <p:to>
                                        <p:strVal val="visible"/>
                                      </p:to>
                                    </p:set>
                                    <p:animEffect transition="in" filter="dissolve">
                                      <p:cBhvr>
                                        <p:cTn id="22" dur="500"/>
                                        <p:tgtEl>
                                          <p:spTgt spid="4280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68313" y="260350"/>
            <a:ext cx="8229600" cy="720725"/>
          </a:xfrm>
        </p:spPr>
        <p:txBody>
          <a:bodyPr/>
          <a:lstStyle/>
          <a:p>
            <a:pPr eaLnBrk="1" hangingPunct="1"/>
            <a:r>
              <a:rPr lang="zh-CN" altLang="en-US" sz="2600">
                <a:solidFill>
                  <a:srgbClr val="0000FF"/>
                </a:solidFill>
                <a:latin typeface="华文中宋" pitchFamily="2" charset="-122"/>
                <a:ea typeface="华文中宋" pitchFamily="2" charset="-122"/>
              </a:rPr>
              <a:t>（五）模块独立</a:t>
            </a:r>
            <a:endParaRPr lang="zh-CN" altLang="en-US" sz="2600">
              <a:solidFill>
                <a:srgbClr val="000000"/>
              </a:solidFill>
              <a:latin typeface="华文中宋" pitchFamily="2" charset="-122"/>
              <a:ea typeface="华文中宋" pitchFamily="2" charset="-122"/>
            </a:endParaRPr>
          </a:p>
        </p:txBody>
      </p:sp>
      <p:sp>
        <p:nvSpPr>
          <p:cNvPr id="29699" name="Rectangle 3"/>
          <p:cNvSpPr>
            <a:spLocks noGrp="1" noChangeArrowheads="1"/>
          </p:cNvSpPr>
          <p:nvPr>
            <p:ph type="body" idx="4294967295"/>
          </p:nvPr>
        </p:nvSpPr>
        <p:spPr/>
        <p:txBody>
          <a:bodyPr/>
          <a:lstStyle/>
          <a:p>
            <a:pPr eaLnBrk="1" hangingPunct="1">
              <a:buFont typeface="Wingdings" pitchFamily="2" charset="2"/>
              <a:buNone/>
            </a:pPr>
            <a:r>
              <a:rPr lang="zh-CN" altLang="en-US" b="1" dirty="0">
                <a:solidFill>
                  <a:schemeClr val="tx2"/>
                </a:solidFill>
                <a:latin typeface="Times New Roman" pitchFamily="18" charset="0"/>
              </a:rPr>
              <a:t>模块独立：</a:t>
            </a:r>
          </a:p>
          <a:p>
            <a:pPr eaLnBrk="1" hangingPunct="1"/>
            <a:r>
              <a:rPr lang="zh-CN" altLang="en-US" b="1" dirty="0">
                <a:latin typeface="Times New Roman" pitchFamily="18" charset="0"/>
              </a:rPr>
              <a:t>模块独立的概念是</a:t>
            </a:r>
            <a:r>
              <a:rPr lang="zh-CN" altLang="en-US" b="1" dirty="0">
                <a:solidFill>
                  <a:srgbClr val="FF0000"/>
                </a:solidFill>
                <a:latin typeface="Times New Roman" pitchFamily="18" charset="0"/>
              </a:rPr>
              <a:t>模块化、抽象、信息隐藏和局部化概念的直接结果</a:t>
            </a:r>
            <a:r>
              <a:rPr lang="zh-CN" altLang="en-US" b="1" dirty="0">
                <a:latin typeface="Times New Roman" pitchFamily="18" charset="0"/>
              </a:rPr>
              <a:t>。</a:t>
            </a:r>
          </a:p>
          <a:p>
            <a:pPr eaLnBrk="1" hangingPunct="1"/>
            <a:r>
              <a:rPr lang="zh-CN" altLang="en-US" b="1" dirty="0">
                <a:latin typeface="Times New Roman" pitchFamily="18" charset="0"/>
              </a:rPr>
              <a:t>希望这样设计软件结构，使得每个模块完成一个相对独立的特定子功能，并且和其他模块之间的关系很简单。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subTitle" idx="4294967295"/>
          </p:nvPr>
        </p:nvSpPr>
        <p:spPr bwMode="auto">
          <a:xfrm>
            <a:off x="252413" y="4654550"/>
            <a:ext cx="8712200" cy="172720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zh-CN" altLang="en-US"/>
              <a:t>总之，模块独立是好设计的关键，而设计又是决定软件质量的关键环节。</a:t>
            </a:r>
            <a:endParaRPr lang="zh-CN" altLang="en-US" sz="3000" b="0">
              <a:latin typeface="华文中宋" pitchFamily="2" charset="-122"/>
              <a:ea typeface="华文中宋" pitchFamily="2" charset="-122"/>
            </a:endParaRPr>
          </a:p>
        </p:txBody>
      </p:sp>
      <p:sp>
        <p:nvSpPr>
          <p:cNvPr id="30723" name="Rectangle 3"/>
          <p:cNvSpPr>
            <a:spLocks noChangeArrowheads="1"/>
          </p:cNvSpPr>
          <p:nvPr/>
        </p:nvSpPr>
        <p:spPr bwMode="auto">
          <a:xfrm>
            <a:off x="539750" y="549275"/>
            <a:ext cx="82296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2800">
                <a:solidFill>
                  <a:srgbClr val="006633"/>
                </a:solidFill>
                <a:latin typeface="华文中宋" pitchFamily="2" charset="-122"/>
                <a:ea typeface="华文中宋" pitchFamily="2" charset="-122"/>
              </a:rPr>
              <a:t>模块独立的重要性：</a:t>
            </a:r>
          </a:p>
          <a:p>
            <a:pPr marL="342900" indent="-342900">
              <a:spcBef>
                <a:spcPct val="20000"/>
              </a:spcBef>
              <a:buFontTx/>
              <a:buChar char="•"/>
            </a:pPr>
            <a:r>
              <a:rPr lang="zh-CN" altLang="en-US" sz="2800">
                <a:solidFill>
                  <a:srgbClr val="000000"/>
                </a:solidFill>
                <a:latin typeface="华文中宋" pitchFamily="2" charset="-122"/>
                <a:ea typeface="华文中宋" pitchFamily="2" charset="-122"/>
              </a:rPr>
              <a:t>有效的模块化</a:t>
            </a:r>
            <a:r>
              <a:rPr lang="en-US" altLang="zh-CN" sz="2800">
                <a:solidFill>
                  <a:srgbClr val="000000"/>
                </a:solidFill>
                <a:latin typeface="华文中宋" pitchFamily="2" charset="-122"/>
                <a:ea typeface="华文中宋" pitchFamily="2" charset="-122"/>
              </a:rPr>
              <a:t>(</a:t>
            </a:r>
            <a:r>
              <a:rPr lang="zh-CN" altLang="en-US" sz="2800">
                <a:solidFill>
                  <a:srgbClr val="000000"/>
                </a:solidFill>
                <a:latin typeface="华文中宋" pitchFamily="2" charset="-122"/>
                <a:ea typeface="华文中宋" pitchFamily="2" charset="-122"/>
              </a:rPr>
              <a:t>即具有独立的模块</a:t>
            </a:r>
            <a:r>
              <a:rPr lang="en-US" altLang="zh-CN" sz="2800">
                <a:solidFill>
                  <a:srgbClr val="000000"/>
                </a:solidFill>
                <a:latin typeface="华文中宋" pitchFamily="2" charset="-122"/>
                <a:ea typeface="华文中宋" pitchFamily="2" charset="-122"/>
              </a:rPr>
              <a:t>)</a:t>
            </a:r>
            <a:r>
              <a:rPr lang="zh-CN" altLang="en-US" sz="2800">
                <a:solidFill>
                  <a:srgbClr val="000000"/>
                </a:solidFill>
                <a:latin typeface="华文中宋" pitchFamily="2" charset="-122"/>
                <a:ea typeface="华文中宋" pitchFamily="2" charset="-122"/>
              </a:rPr>
              <a:t>的软件比较容易开发出来。这是由于能够分割功能而且接口可以简化，当许多人分工合作开发同一个软件时，这个优点尤其重要。</a:t>
            </a:r>
          </a:p>
          <a:p>
            <a:pPr marL="342900" indent="-342900">
              <a:spcBef>
                <a:spcPct val="20000"/>
              </a:spcBef>
              <a:buFontTx/>
              <a:buChar char="•"/>
            </a:pPr>
            <a:r>
              <a:rPr lang="zh-CN" altLang="en-US" sz="2800">
                <a:solidFill>
                  <a:srgbClr val="000000"/>
                </a:solidFill>
                <a:latin typeface="华文中宋" pitchFamily="2" charset="-122"/>
                <a:ea typeface="华文中宋" pitchFamily="2" charset="-122"/>
              </a:rPr>
              <a:t>独立的模块比较容易测试和维护。这是因为相对说来，修改设计和程序需要的工作量比较小，错误传播范围小，需要扩充功能时能够“插入”模块。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082">
                                            <p:txEl>
                                              <p:pRg st="0" end="0"/>
                                            </p:txEl>
                                          </p:spTgt>
                                        </p:tgtEl>
                                        <p:attrNameLst>
                                          <p:attrName>style.visibility</p:attrName>
                                        </p:attrNameLst>
                                      </p:cBhvr>
                                      <p:to>
                                        <p:strVal val="visible"/>
                                      </p:to>
                                    </p:set>
                                    <p:animEffect transition="in" filter="dissolve">
                                      <p:cBhvr>
                                        <p:cTn id="7" dur="500"/>
                                        <p:tgtEl>
                                          <p:spTgt spid="4300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468313" y="404813"/>
            <a:ext cx="8229600" cy="4895850"/>
          </a:xfrm>
        </p:spPr>
        <p:txBody>
          <a:bodyPr/>
          <a:lstStyle/>
          <a:p>
            <a:pPr eaLnBrk="1" hangingPunct="1">
              <a:lnSpc>
                <a:spcPct val="130000"/>
              </a:lnSpc>
              <a:buFont typeface="Wingdings" pitchFamily="2" charset="2"/>
              <a:buNone/>
            </a:pPr>
            <a:r>
              <a:rPr lang="zh-CN" altLang="en-US" b="1">
                <a:solidFill>
                  <a:schemeClr val="tx2"/>
                </a:solidFill>
              </a:rPr>
              <a:t>模块独立程度的两个定性标准度量：</a:t>
            </a:r>
          </a:p>
          <a:p>
            <a:pPr eaLnBrk="1" hangingPunct="1">
              <a:lnSpc>
                <a:spcPct val="130000"/>
              </a:lnSpc>
            </a:pPr>
            <a:r>
              <a:rPr lang="zh-CN" altLang="en-US" b="1">
                <a:solidFill>
                  <a:schemeClr val="tx2"/>
                </a:solidFill>
              </a:rPr>
              <a:t>耦合</a:t>
            </a:r>
            <a:r>
              <a:rPr lang="zh-CN" altLang="en-US" b="1"/>
              <a:t>衡量不同模块彼此间互相依赖</a:t>
            </a:r>
            <a:r>
              <a:rPr lang="en-US" altLang="zh-CN" b="1"/>
              <a:t>(</a:t>
            </a:r>
            <a:r>
              <a:rPr lang="zh-CN" altLang="en-US" b="1"/>
              <a:t>连接</a:t>
            </a:r>
            <a:r>
              <a:rPr lang="en-US" altLang="zh-CN" b="1"/>
              <a:t>)</a:t>
            </a:r>
            <a:r>
              <a:rPr lang="zh-CN" altLang="en-US" b="1"/>
              <a:t>的紧密程度。耦合要低，即每个模块和其他模块之间的关系要简单；</a:t>
            </a:r>
          </a:p>
          <a:p>
            <a:pPr eaLnBrk="1" hangingPunct="1">
              <a:lnSpc>
                <a:spcPct val="130000"/>
              </a:lnSpc>
            </a:pPr>
            <a:r>
              <a:rPr lang="zh-CN" altLang="en-US" b="1">
                <a:solidFill>
                  <a:schemeClr val="tx2"/>
                </a:solidFill>
              </a:rPr>
              <a:t>内聚</a:t>
            </a:r>
            <a:r>
              <a:rPr lang="zh-CN" altLang="en-US" b="1"/>
              <a:t>衡量一个模块内部各个元素彼此结合的紧密程度。内聚要高，每个模块完成一个相对独立的特定子功能。</a:t>
            </a:r>
          </a:p>
        </p:txBody>
      </p:sp>
      <p:sp>
        <p:nvSpPr>
          <p:cNvPr id="31747" name="Rectangle 4"/>
          <p:cNvSpPr>
            <a:spLocks noChangeArrowheads="1"/>
          </p:cNvSpPr>
          <p:nvPr/>
        </p:nvSpPr>
        <p:spPr bwMode="auto">
          <a:xfrm>
            <a:off x="250825" y="5157788"/>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000" b="1">
                <a:latin typeface="Arial" charset="0"/>
              </a:rPr>
              <a:t>    模块独立性愈高，则块内联系越强（内聚性强/高），块间联系越弱（耦合度弱/低）。</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457200" y="333375"/>
            <a:ext cx="8229600" cy="5797550"/>
          </a:xfrm>
        </p:spPr>
        <p:txBody>
          <a:bodyPr/>
          <a:lstStyle/>
          <a:p>
            <a:pPr eaLnBrk="1" hangingPunct="1">
              <a:buFont typeface="Wingdings" pitchFamily="2" charset="2"/>
              <a:buNone/>
            </a:pPr>
            <a:r>
              <a:rPr lang="zh-CN" altLang="en-US" b="1" dirty="0">
                <a:solidFill>
                  <a:schemeClr val="tx2"/>
                </a:solidFill>
              </a:rPr>
              <a:t>设计阶段：</a:t>
            </a:r>
          </a:p>
          <a:p>
            <a:pPr eaLnBrk="1" hangingPunct="1"/>
            <a:r>
              <a:rPr lang="zh-CN" altLang="en-US" b="1" dirty="0"/>
              <a:t>从工程管理的角度，可以将软件设计分为概要</a:t>
            </a:r>
            <a:r>
              <a:rPr lang="zh-CN" altLang="en-US" b="1" dirty="0">
                <a:solidFill>
                  <a:srgbClr val="00B0F0"/>
                </a:solidFill>
              </a:rPr>
              <a:t>设计阶段</a:t>
            </a:r>
            <a:r>
              <a:rPr lang="zh-CN" altLang="en-US" b="1" dirty="0"/>
              <a:t>和</a:t>
            </a:r>
            <a:r>
              <a:rPr lang="zh-CN" altLang="en-US" b="1" dirty="0">
                <a:solidFill>
                  <a:srgbClr val="00B0F0"/>
                </a:solidFill>
              </a:rPr>
              <a:t>详细设计阶段</a:t>
            </a:r>
            <a:r>
              <a:rPr lang="zh-CN" altLang="en-US" b="1" dirty="0"/>
              <a:t>。</a:t>
            </a:r>
          </a:p>
          <a:p>
            <a:pPr eaLnBrk="1" hangingPunct="1"/>
            <a:r>
              <a:rPr lang="zh-CN" altLang="en-US" b="1" dirty="0"/>
              <a:t>从技术的角度，传统的结构化方法将软件设计划分为</a:t>
            </a:r>
            <a:r>
              <a:rPr lang="zh-CN" altLang="en-US" b="1" dirty="0">
                <a:solidFill>
                  <a:srgbClr val="00B0F0"/>
                </a:solidFill>
              </a:rPr>
              <a:t>体系结构设计</a:t>
            </a:r>
            <a:r>
              <a:rPr lang="zh-CN" altLang="en-US" b="1" dirty="0"/>
              <a:t>、</a:t>
            </a:r>
            <a:r>
              <a:rPr lang="zh-CN" altLang="en-US" b="1" dirty="0">
                <a:solidFill>
                  <a:srgbClr val="00B0F0"/>
                </a:solidFill>
              </a:rPr>
              <a:t>数据设计</a:t>
            </a:r>
            <a:r>
              <a:rPr lang="zh-CN" altLang="en-US" b="1" dirty="0"/>
              <a:t>、</a:t>
            </a:r>
            <a:r>
              <a:rPr lang="zh-CN" altLang="en-US" b="1" dirty="0">
                <a:solidFill>
                  <a:srgbClr val="00B0F0"/>
                </a:solidFill>
              </a:rPr>
              <a:t>接口设计</a:t>
            </a:r>
            <a:r>
              <a:rPr lang="zh-CN" altLang="en-US" b="1" dirty="0"/>
              <a:t>和</a:t>
            </a:r>
            <a:r>
              <a:rPr lang="zh-CN" altLang="en-US" b="1" dirty="0">
                <a:solidFill>
                  <a:srgbClr val="00B0F0"/>
                </a:solidFill>
              </a:rPr>
              <a:t>过程设计</a:t>
            </a:r>
            <a:r>
              <a:rPr lang="en-US" altLang="zh-CN" b="1" dirty="0"/>
              <a:t>4</a:t>
            </a:r>
            <a:r>
              <a:rPr lang="zh-CN" altLang="en-US" b="1" dirty="0"/>
              <a:t>部分。</a:t>
            </a:r>
          </a:p>
          <a:p>
            <a:pPr eaLnBrk="1" hangingPunct="1"/>
            <a:r>
              <a:rPr lang="zh-CN" altLang="en-US" b="1" dirty="0"/>
              <a:t>面向对象方法则将软件设计划分为</a:t>
            </a:r>
            <a:r>
              <a:rPr lang="zh-CN" altLang="en-US" b="1" dirty="0">
                <a:solidFill>
                  <a:srgbClr val="00B0F0"/>
                </a:solidFill>
              </a:rPr>
              <a:t>体系结构设计</a:t>
            </a:r>
            <a:r>
              <a:rPr lang="zh-CN" altLang="en-US" b="1" dirty="0"/>
              <a:t>、</a:t>
            </a:r>
            <a:r>
              <a:rPr lang="zh-CN" altLang="en-US" b="1" dirty="0">
                <a:solidFill>
                  <a:srgbClr val="00B0F0"/>
                </a:solidFill>
              </a:rPr>
              <a:t>类设计</a:t>
            </a:r>
            <a:r>
              <a:rPr lang="en-US" altLang="zh-CN" b="1" dirty="0">
                <a:solidFill>
                  <a:srgbClr val="00B0F0"/>
                </a:solidFill>
              </a:rPr>
              <a:t>/</a:t>
            </a:r>
            <a:r>
              <a:rPr lang="zh-CN" altLang="en-US" b="1" dirty="0">
                <a:solidFill>
                  <a:srgbClr val="00B0F0"/>
                </a:solidFill>
              </a:rPr>
              <a:t>数据设计</a:t>
            </a:r>
            <a:r>
              <a:rPr lang="zh-CN" altLang="en-US" b="1" dirty="0"/>
              <a:t>、</a:t>
            </a:r>
            <a:r>
              <a:rPr lang="zh-CN" altLang="en-US" b="1" dirty="0">
                <a:solidFill>
                  <a:srgbClr val="00B0F0"/>
                </a:solidFill>
              </a:rPr>
              <a:t>接口设计</a:t>
            </a:r>
            <a:r>
              <a:rPr lang="zh-CN" altLang="en-US" b="1" dirty="0"/>
              <a:t>和</a:t>
            </a:r>
            <a:r>
              <a:rPr lang="zh-CN" altLang="en-US" b="1" dirty="0">
                <a:solidFill>
                  <a:srgbClr val="00B0F0"/>
                </a:solidFill>
              </a:rPr>
              <a:t>构件级设计</a:t>
            </a:r>
            <a:r>
              <a:rPr lang="en-US" altLang="zh-CN" b="1" dirty="0"/>
              <a:t>4</a:t>
            </a:r>
            <a:r>
              <a:rPr lang="zh-CN" altLang="en-US" b="1" dirty="0"/>
              <a:t>部分。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
          <p:cNvSpPr txBox="1">
            <a:spLocks noChangeArrowheads="1"/>
          </p:cNvSpPr>
          <p:nvPr/>
        </p:nvSpPr>
        <p:spPr bwMode="auto">
          <a:xfrm>
            <a:off x="8316913" y="6021388"/>
            <a:ext cx="59848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lnSpc>
                <a:spcPct val="120000"/>
              </a:lnSpc>
            </a:pPr>
            <a:r>
              <a:rPr lang="en-US" altLang="zh-CN" sz="2600">
                <a:solidFill>
                  <a:schemeClr val="accent1"/>
                </a:solidFill>
                <a:latin typeface="华文中宋" pitchFamily="2" charset="-122"/>
                <a:ea typeface="华文中宋" pitchFamily="2" charset="-122"/>
              </a:rPr>
              <a:t>23</a:t>
            </a:r>
          </a:p>
        </p:txBody>
      </p:sp>
      <p:sp>
        <p:nvSpPr>
          <p:cNvPr id="32771" name="Rectangle 3"/>
          <p:cNvSpPr>
            <a:spLocks noChangeArrowheads="1"/>
          </p:cNvSpPr>
          <p:nvPr/>
        </p:nvSpPr>
        <p:spPr bwMode="auto">
          <a:xfrm>
            <a:off x="323850" y="476250"/>
            <a:ext cx="8229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altLang="zh-CN" sz="3200">
                <a:solidFill>
                  <a:schemeClr val="accent2"/>
                </a:solidFill>
                <a:latin typeface="华文中宋" pitchFamily="2" charset="-122"/>
                <a:ea typeface="华文中宋" pitchFamily="2" charset="-122"/>
              </a:rPr>
              <a:t>1. </a:t>
            </a:r>
            <a:r>
              <a:rPr lang="zh-CN" altLang="en-US" sz="3200">
                <a:solidFill>
                  <a:schemeClr val="accent2"/>
                </a:solidFill>
                <a:latin typeface="华文中宋" pitchFamily="2" charset="-122"/>
                <a:ea typeface="华文中宋" pitchFamily="2" charset="-122"/>
              </a:rPr>
              <a:t>耦合</a:t>
            </a:r>
            <a:r>
              <a:rPr lang="en-US" altLang="zh-CN" sz="3200">
                <a:solidFill>
                  <a:schemeClr val="accent2"/>
                </a:solidFill>
                <a:latin typeface="华文中宋" pitchFamily="2" charset="-122"/>
                <a:ea typeface="华文中宋" pitchFamily="2" charset="-122"/>
              </a:rPr>
              <a:t>——</a:t>
            </a:r>
            <a:r>
              <a:rPr lang="zh-CN" altLang="en-US" sz="3200">
                <a:solidFill>
                  <a:schemeClr val="accent2"/>
                </a:solidFill>
                <a:latin typeface="华文中宋" pitchFamily="2" charset="-122"/>
                <a:ea typeface="华文中宋" pitchFamily="2" charset="-122"/>
              </a:rPr>
              <a:t>块间联系</a:t>
            </a:r>
          </a:p>
          <a:p>
            <a:pPr marL="342900" indent="-342900">
              <a:spcBef>
                <a:spcPct val="20000"/>
              </a:spcBef>
              <a:buFontTx/>
              <a:buChar char="•"/>
            </a:pPr>
            <a:r>
              <a:rPr lang="zh-CN" altLang="en-US" sz="2800" b="1">
                <a:solidFill>
                  <a:srgbClr val="006633"/>
                </a:solidFill>
              </a:rPr>
              <a:t>耦合：</a:t>
            </a:r>
            <a:r>
              <a:rPr lang="zh-CN" altLang="en-US" sz="3000" b="1">
                <a:latin typeface="Arial" charset="0"/>
              </a:rPr>
              <a:t>是对一个软件结构内不同模块之间互连程度的度量。</a:t>
            </a:r>
          </a:p>
          <a:p>
            <a:pPr marL="342900" indent="-342900">
              <a:spcBef>
                <a:spcPct val="20000"/>
              </a:spcBef>
              <a:buFontTx/>
              <a:buChar char="•"/>
            </a:pPr>
            <a:r>
              <a:rPr lang="zh-CN" altLang="en-US" sz="2800" b="1">
                <a:solidFill>
                  <a:srgbClr val="006633"/>
                </a:solidFill>
              </a:rPr>
              <a:t>要求：</a:t>
            </a:r>
            <a:r>
              <a:rPr lang="zh-CN" altLang="en-US" sz="3000" b="1">
                <a:latin typeface="Arial" charset="0"/>
              </a:rPr>
              <a:t>在软件设计中应该追求尽可能松散耦合的系统。</a:t>
            </a:r>
          </a:p>
          <a:p>
            <a:pPr marL="342900" indent="-342900">
              <a:spcBef>
                <a:spcPct val="20000"/>
              </a:spcBef>
              <a:buFontTx/>
              <a:buChar char="•"/>
            </a:pPr>
            <a:r>
              <a:rPr lang="zh-CN" altLang="en-US" sz="3000" b="1">
                <a:latin typeface="Arial" charset="0"/>
              </a:rPr>
              <a:t>可以研究、测试或维护任何一个模块，而不需要对系统的其他模块有很多了解；</a:t>
            </a:r>
          </a:p>
          <a:p>
            <a:pPr marL="342900" indent="-342900">
              <a:spcBef>
                <a:spcPct val="20000"/>
              </a:spcBef>
              <a:buFontTx/>
              <a:buChar char="•"/>
            </a:pPr>
            <a:r>
              <a:rPr lang="zh-CN" altLang="en-US" sz="3000" b="1">
                <a:latin typeface="Arial" charset="0"/>
              </a:rPr>
              <a:t>模块间联系简单，发生在一处的错误传播到整个系统的可能性就很小；</a:t>
            </a:r>
          </a:p>
          <a:p>
            <a:pPr marL="342900" indent="-342900">
              <a:spcBef>
                <a:spcPct val="20000"/>
              </a:spcBef>
              <a:buFontTx/>
              <a:buChar char="•"/>
            </a:pPr>
            <a:r>
              <a:rPr lang="zh-CN" altLang="en-US" sz="3000" b="1">
                <a:latin typeface="Arial" charset="0"/>
              </a:rPr>
              <a:t>模块间的耦合程度强烈影响系统的可理解性、可测试性、可靠性和可维护性。</a:t>
            </a:r>
            <a:r>
              <a:rPr lang="zh-CN" altLang="en-US" sz="2800" b="1">
                <a:solidFill>
                  <a:srgbClr val="000000"/>
                </a:solid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27"/>
          <p:cNvSpPr>
            <a:spLocks noGrp="1" noChangeArrowheads="1"/>
          </p:cNvSpPr>
          <p:nvPr>
            <p:ph type="body" idx="4294967295"/>
          </p:nvPr>
        </p:nvSpPr>
        <p:spPr>
          <a:xfrm>
            <a:off x="395288" y="260350"/>
            <a:ext cx="8229600" cy="3600450"/>
          </a:xfrm>
        </p:spPr>
        <p:txBody>
          <a:bodyPr/>
          <a:lstStyle/>
          <a:p>
            <a:pPr eaLnBrk="1" hangingPunct="1">
              <a:buFont typeface="Wingdings" pitchFamily="2" charset="2"/>
              <a:buNone/>
            </a:pPr>
            <a:r>
              <a:rPr lang="zh-CN" altLang="en-US" b="1">
                <a:solidFill>
                  <a:schemeClr val="tx2"/>
                </a:solidFill>
                <a:latin typeface="Times New Roman" pitchFamily="18" charset="0"/>
              </a:rPr>
              <a:t>耦合程度的度量：</a:t>
            </a:r>
          </a:p>
          <a:p>
            <a:pPr eaLnBrk="1" hangingPunct="1">
              <a:buFont typeface="Wingdings" pitchFamily="2" charset="2"/>
              <a:buNone/>
            </a:pPr>
            <a:r>
              <a:rPr lang="en-US" altLang="zh-CN" b="1">
                <a:latin typeface="Times New Roman" pitchFamily="18" charset="0"/>
              </a:rPr>
              <a:t>(1) </a:t>
            </a:r>
            <a:r>
              <a:rPr lang="zh-CN" altLang="en-US" b="1">
                <a:latin typeface="Times New Roman" pitchFamily="18" charset="0"/>
              </a:rPr>
              <a:t>非直接耦合</a:t>
            </a:r>
            <a:r>
              <a:rPr lang="en-US" altLang="zh-CN" b="1">
                <a:latin typeface="Times New Roman" pitchFamily="18" charset="0"/>
              </a:rPr>
              <a:t>/</a:t>
            </a:r>
            <a:r>
              <a:rPr lang="zh-CN" altLang="en-US" b="1">
                <a:latin typeface="Times New Roman" pitchFamily="18" charset="0"/>
              </a:rPr>
              <a:t>完全独立</a:t>
            </a:r>
            <a:r>
              <a:rPr lang="en-US" altLang="zh-CN" b="1">
                <a:latin typeface="Times New Roman" pitchFamily="18" charset="0"/>
              </a:rPr>
              <a:t>(no direct coupling)</a:t>
            </a:r>
          </a:p>
          <a:p>
            <a:pPr eaLnBrk="1" hangingPunct="1"/>
            <a:r>
              <a:rPr lang="zh-CN" altLang="en-US" b="1">
                <a:latin typeface="Times New Roman" pitchFamily="18" charset="0"/>
              </a:rPr>
              <a:t>如果两个模块中的每一个都能独立地工作而不需要另一个模块的存在，那么它们完全独立</a:t>
            </a:r>
            <a:r>
              <a:rPr lang="zh-CN" altLang="en-US" b="1"/>
              <a:t>。</a:t>
            </a:r>
          </a:p>
          <a:p>
            <a:pPr eaLnBrk="1" hangingPunct="1"/>
            <a:r>
              <a:rPr lang="zh-CN" altLang="en-US" b="1">
                <a:latin typeface="Times New Roman" pitchFamily="18" charset="0"/>
              </a:rPr>
              <a:t>在一个软件系统中不可能所有模块之间都没有任何连接。</a:t>
            </a:r>
          </a:p>
        </p:txBody>
      </p:sp>
      <p:sp>
        <p:nvSpPr>
          <p:cNvPr id="33795" name="Rectangle 3"/>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796" name="Object 4"/>
          <p:cNvGraphicFramePr>
            <a:graphicFrameLocks noChangeAspect="1"/>
          </p:cNvGraphicFramePr>
          <p:nvPr/>
        </p:nvGraphicFramePr>
        <p:xfrm>
          <a:off x="1979613" y="3429000"/>
          <a:ext cx="5113337" cy="2620963"/>
        </p:xfrm>
        <a:graphic>
          <a:graphicData uri="http://schemas.openxmlformats.org/presentationml/2006/ole">
            <mc:AlternateContent xmlns:mc="http://schemas.openxmlformats.org/markup-compatibility/2006">
              <mc:Choice xmlns:v="urn:schemas-microsoft-com:vml" Requires="v">
                <p:oleObj name="Visio" r:id="rId2" imgW="1526438" imgH="779374" progId="Visio.Drawing.11">
                  <p:embed/>
                </p:oleObj>
              </mc:Choice>
              <mc:Fallback>
                <p:oleObj name="Visio" r:id="rId2" imgW="1526438" imgH="779374"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429000"/>
                        <a:ext cx="5113337"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818" name="Rectangle 17"/>
          <p:cNvSpPr>
            <a:spLocks noGrp="1" noChangeArrowheads="1"/>
          </p:cNvSpPr>
          <p:nvPr>
            <p:ph type="body" idx="4294967295"/>
          </p:nvPr>
        </p:nvSpPr>
        <p:spPr>
          <a:xfrm>
            <a:off x="468313" y="476250"/>
            <a:ext cx="8229600" cy="2951163"/>
          </a:xfrm>
        </p:spPr>
        <p:txBody>
          <a:bodyPr/>
          <a:lstStyle/>
          <a:p>
            <a:pPr marL="571500" indent="-571500" eaLnBrk="1" hangingPunct="1">
              <a:lnSpc>
                <a:spcPct val="90000"/>
              </a:lnSpc>
              <a:buFont typeface="Wingdings" pitchFamily="2" charset="2"/>
              <a:buNone/>
            </a:pPr>
            <a:r>
              <a:rPr lang="en-US" altLang="zh-CN" b="1" dirty="0">
                <a:latin typeface="Times New Roman" pitchFamily="18" charset="0"/>
              </a:rPr>
              <a:t>(2) </a:t>
            </a:r>
            <a:r>
              <a:rPr lang="zh-CN" altLang="en-US" b="1" dirty="0">
                <a:latin typeface="Times New Roman" pitchFamily="18" charset="0"/>
              </a:rPr>
              <a:t>数据耦合</a:t>
            </a:r>
            <a:r>
              <a:rPr lang="en-US" altLang="zh-CN" b="1" dirty="0">
                <a:latin typeface="Times New Roman" pitchFamily="18" charset="0"/>
              </a:rPr>
              <a:t>(data coupling)</a:t>
            </a:r>
          </a:p>
          <a:p>
            <a:pPr marL="571500" indent="-571500" eaLnBrk="1" hangingPunct="1">
              <a:lnSpc>
                <a:spcPct val="90000"/>
              </a:lnSpc>
            </a:pPr>
            <a:r>
              <a:rPr lang="zh-CN" altLang="en-US" b="1" dirty="0">
                <a:latin typeface="Times New Roman" pitchFamily="18" charset="0"/>
              </a:rPr>
              <a:t>如果</a:t>
            </a:r>
            <a:r>
              <a:rPr lang="zh-CN" altLang="en-US" b="1" dirty="0">
                <a:highlight>
                  <a:srgbClr val="FFFF00"/>
                </a:highlight>
                <a:latin typeface="Times New Roman" pitchFamily="18" charset="0"/>
              </a:rPr>
              <a:t>两个模块彼此间通过参数交换信息，而且交换的信息仅仅是数据，那么这种耦合称为数据耦合。</a:t>
            </a:r>
          </a:p>
        </p:txBody>
      </p:sp>
      <p:sp>
        <p:nvSpPr>
          <p:cNvPr id="34819" name="Rectangle 3"/>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2124075" y="2781300"/>
          <a:ext cx="4968875" cy="2281238"/>
        </p:xfrm>
        <a:graphic>
          <a:graphicData uri="http://schemas.openxmlformats.org/presentationml/2006/ole">
            <mc:AlternateContent xmlns:mc="http://schemas.openxmlformats.org/markup-compatibility/2006">
              <mc:Choice xmlns:v="urn:schemas-microsoft-com:vml" Requires="v">
                <p:oleObj name="Visio" r:id="rId2" imgW="1281684" imgH="586740" progId="Visio.Drawing.11">
                  <p:embed/>
                </p:oleObj>
              </mc:Choice>
              <mc:Fallback>
                <p:oleObj name="Visio" r:id="rId2" imgW="1281684" imgH="58674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781300"/>
                        <a:ext cx="496887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57200" y="476250"/>
            <a:ext cx="8229600" cy="5654675"/>
          </a:xfrm>
        </p:spPr>
        <p:txBody>
          <a:bodyPr/>
          <a:lstStyle/>
          <a:p>
            <a:pPr eaLnBrk="1" hangingPunct="1">
              <a:buFont typeface="Wingdings" pitchFamily="2" charset="2"/>
              <a:buNone/>
            </a:pPr>
            <a:r>
              <a:rPr lang="zh-CN" altLang="en-US" b="1" dirty="0">
                <a:solidFill>
                  <a:schemeClr val="tx2"/>
                </a:solidFill>
              </a:rPr>
              <a:t>评价：</a:t>
            </a:r>
          </a:p>
          <a:p>
            <a:pPr eaLnBrk="1" hangingPunct="1"/>
            <a:r>
              <a:rPr lang="zh-CN" altLang="en-US" b="1" dirty="0">
                <a:solidFill>
                  <a:srgbClr val="FF0000"/>
                </a:solidFill>
              </a:rPr>
              <a:t>系统中至少必须存在这种耦合</a:t>
            </a:r>
            <a:r>
              <a:rPr lang="zh-CN" altLang="en-US" b="1" dirty="0"/>
              <a:t>。一般说来，一个系统内可以只包含数据耦合。</a:t>
            </a:r>
          </a:p>
          <a:p>
            <a:pPr eaLnBrk="1" hangingPunct="1"/>
            <a:r>
              <a:rPr lang="zh-CN" altLang="en-US" b="1" dirty="0">
                <a:solidFill>
                  <a:srgbClr val="FF0000"/>
                </a:solidFill>
              </a:rPr>
              <a:t>数据耦合是理想的目标</a:t>
            </a:r>
            <a:r>
              <a:rPr lang="zh-CN" altLang="en-US" b="1" dirty="0"/>
              <a:t>。</a:t>
            </a:r>
          </a:p>
          <a:p>
            <a:pPr eaLnBrk="1" hangingPunct="1"/>
            <a:r>
              <a:rPr lang="zh-CN" altLang="en-US" b="1" dirty="0">
                <a:solidFill>
                  <a:srgbClr val="FF0000"/>
                </a:solidFill>
              </a:rPr>
              <a:t>维护更容易，对一个模块的修改不会是另一个模块产生退化错误。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468313" y="260350"/>
            <a:ext cx="8229600" cy="2592388"/>
          </a:xfrm>
        </p:spPr>
        <p:txBody>
          <a:bodyPr/>
          <a:lstStyle/>
          <a:p>
            <a:pPr marL="571500" indent="-571500" eaLnBrk="1" hangingPunct="1">
              <a:buFont typeface="Wingdings" pitchFamily="2" charset="2"/>
              <a:buNone/>
            </a:pPr>
            <a:r>
              <a:rPr lang="en-US" altLang="zh-CN" b="1" dirty="0">
                <a:latin typeface="Times New Roman" pitchFamily="18" charset="0"/>
              </a:rPr>
              <a:t>(3) </a:t>
            </a:r>
            <a:r>
              <a:rPr lang="zh-CN" altLang="en-US" b="1" dirty="0">
                <a:latin typeface="Times New Roman" pitchFamily="18" charset="0"/>
              </a:rPr>
              <a:t>控制耦合</a:t>
            </a:r>
            <a:r>
              <a:rPr lang="en-US" altLang="zh-CN" b="1" dirty="0">
                <a:latin typeface="Times New Roman" pitchFamily="18" charset="0"/>
              </a:rPr>
              <a:t>(control coupling)</a:t>
            </a:r>
          </a:p>
          <a:p>
            <a:pPr marL="571500" indent="-571500" eaLnBrk="1" hangingPunct="1"/>
            <a:r>
              <a:rPr lang="zh-CN" altLang="en-US" b="1" dirty="0">
                <a:solidFill>
                  <a:srgbClr val="00B0F0"/>
                </a:solidFill>
                <a:latin typeface="Times New Roman" pitchFamily="18" charset="0"/>
              </a:rPr>
              <a:t>如果两个模块彼此间传递的信息中有控制信息，这种耦合称为控制耦合。 </a:t>
            </a:r>
          </a:p>
        </p:txBody>
      </p:sp>
      <p:sp>
        <p:nvSpPr>
          <p:cNvPr id="36867" name="Rectangle 3"/>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68" name="Object 4"/>
          <p:cNvGraphicFramePr>
            <a:graphicFrameLocks noChangeAspect="1"/>
          </p:cNvGraphicFramePr>
          <p:nvPr/>
        </p:nvGraphicFramePr>
        <p:xfrm>
          <a:off x="2755900" y="1844675"/>
          <a:ext cx="3328988" cy="4608513"/>
        </p:xfrm>
        <a:graphic>
          <a:graphicData uri="http://schemas.openxmlformats.org/presentationml/2006/ole">
            <mc:AlternateContent xmlns:mc="http://schemas.openxmlformats.org/markup-compatibility/2006">
              <mc:Choice xmlns:v="urn:schemas-microsoft-com:vml" Requires="v">
                <p:oleObj name="Visio" r:id="rId2" imgW="1486814" imgH="2057705" progId="Visio.Drawing.11">
                  <p:embed/>
                </p:oleObj>
              </mc:Choice>
              <mc:Fallback>
                <p:oleObj name="Visio" r:id="rId2" imgW="1486814" imgH="2057705"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900" y="1844675"/>
                        <a:ext cx="33289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p:txBody>
          <a:bodyPr/>
          <a:lstStyle/>
          <a:p>
            <a:pPr eaLnBrk="1" hangingPunct="1">
              <a:buFont typeface="Wingdings" pitchFamily="2" charset="2"/>
              <a:buNone/>
            </a:pPr>
            <a:r>
              <a:rPr lang="zh-CN" altLang="en-US" b="1" dirty="0">
                <a:solidFill>
                  <a:schemeClr val="tx2"/>
                </a:solidFill>
              </a:rPr>
              <a:t>评价：</a:t>
            </a:r>
          </a:p>
          <a:p>
            <a:pPr eaLnBrk="1" hangingPunct="1"/>
            <a:r>
              <a:rPr lang="zh-CN" altLang="en-US" b="1" dirty="0">
                <a:solidFill>
                  <a:srgbClr val="00B0F0"/>
                </a:solidFill>
              </a:rPr>
              <a:t>控制耦合往往是多余的，把模块适当分解之后通常可以用数据耦合代替它</a:t>
            </a:r>
            <a:r>
              <a:rPr lang="zh-CN" altLang="en-US" b="1" dirty="0"/>
              <a:t>。</a:t>
            </a:r>
          </a:p>
          <a:p>
            <a:pPr eaLnBrk="1" hangingPunct="1"/>
            <a:r>
              <a:rPr lang="zh-CN" altLang="en-US" b="1" dirty="0">
                <a:solidFill>
                  <a:srgbClr val="00B0F0"/>
                </a:solidFill>
              </a:rPr>
              <a:t>被调用的模块需知道调用模块的内部结构和逻辑，降低了重用的可能性 。</a:t>
            </a:r>
            <a:endParaRPr lang="en-US" altLang="zh-CN" b="1" dirty="0">
              <a:solidFill>
                <a:srgbClr val="00B0F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457200" y="404813"/>
            <a:ext cx="8229600" cy="5726112"/>
          </a:xfrm>
        </p:spPr>
        <p:txBody>
          <a:bodyPr/>
          <a:lstStyle/>
          <a:p>
            <a:pPr marL="571500" indent="-571500" eaLnBrk="1" hangingPunct="1">
              <a:buFont typeface="Wingdings" pitchFamily="2" charset="2"/>
              <a:buNone/>
            </a:pPr>
            <a:r>
              <a:rPr lang="en-US" altLang="zh-CN" b="1">
                <a:latin typeface="Times New Roman" pitchFamily="18" charset="0"/>
              </a:rPr>
              <a:t>(4) </a:t>
            </a:r>
            <a:r>
              <a:rPr lang="zh-CN" altLang="en-US" b="1">
                <a:latin typeface="Times New Roman" pitchFamily="18" charset="0"/>
              </a:rPr>
              <a:t>特征耦合</a:t>
            </a:r>
            <a:r>
              <a:rPr lang="en-US" altLang="zh-CN" b="1">
                <a:latin typeface="Times New Roman" pitchFamily="18" charset="0"/>
              </a:rPr>
              <a:t>(stamp coupling)</a:t>
            </a:r>
          </a:p>
          <a:p>
            <a:pPr marL="571500" indent="-571500" eaLnBrk="1" hangingPunct="1"/>
            <a:r>
              <a:rPr lang="zh-CN" altLang="en-US" b="1">
                <a:latin typeface="Times New Roman" pitchFamily="18" charset="0"/>
              </a:rPr>
              <a:t>当把整个数据结构作为参数传递而被调用的模块只需要使用其中一部分数据元素时，就出现了特征耦合。</a:t>
            </a:r>
          </a:p>
          <a:p>
            <a:pPr marL="571500" indent="-571500" eaLnBrk="1" hangingPunct="1">
              <a:buFont typeface="Wingdings" pitchFamily="2" charset="2"/>
              <a:buNone/>
            </a:pPr>
            <a:r>
              <a:rPr lang="zh-CN" altLang="en-US" b="1">
                <a:solidFill>
                  <a:schemeClr val="tx2"/>
                </a:solidFill>
              </a:rPr>
              <a:t>评价：</a:t>
            </a:r>
          </a:p>
          <a:p>
            <a:pPr marL="571500" indent="-571500" eaLnBrk="1" hangingPunct="1"/>
            <a:r>
              <a:rPr lang="zh-CN" altLang="en-US" b="1"/>
              <a:t>被调用的模块可使用的数据多于它确实需要的数据，这将导致对数据的访问失去控制，从而给计算机犯罪提供了机会。</a:t>
            </a:r>
            <a:endParaRPr lang="zh-CN" altLang="en-US" b="1" i="1"/>
          </a:p>
          <a:p>
            <a:pPr marL="571500" indent="-571500" eaLnBrk="1" hangingPunct="1"/>
            <a:r>
              <a:rPr lang="zh-CN" altLang="en-US" b="1"/>
              <a:t>无论何时把指针作为参数进行传递，都应该仔细检查该耦合。</a:t>
            </a:r>
            <a:endParaRPr lang="zh-CN" altLang="en-US" b="1">
              <a:latin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idx="4294967295"/>
          </p:nvPr>
        </p:nvSpPr>
        <p:spPr>
          <a:xfrm>
            <a:off x="457200" y="404813"/>
            <a:ext cx="8229600" cy="5726112"/>
          </a:xfrm>
        </p:spPr>
        <p:txBody>
          <a:bodyPr/>
          <a:lstStyle/>
          <a:p>
            <a:pPr marL="571500" indent="-571500" eaLnBrk="1" hangingPunct="1">
              <a:lnSpc>
                <a:spcPct val="120000"/>
              </a:lnSpc>
              <a:buFont typeface="Wingdings" pitchFamily="2" charset="2"/>
              <a:buNone/>
            </a:pPr>
            <a:r>
              <a:rPr lang="en-US" altLang="zh-CN" b="1" dirty="0">
                <a:latin typeface="Times New Roman" pitchFamily="18" charset="0"/>
              </a:rPr>
              <a:t>(5) </a:t>
            </a:r>
            <a:r>
              <a:rPr lang="zh-CN" altLang="en-US" b="1" dirty="0">
                <a:latin typeface="Times New Roman" pitchFamily="18" charset="0"/>
              </a:rPr>
              <a:t>公共环境耦合</a:t>
            </a:r>
            <a:r>
              <a:rPr lang="en-US" altLang="zh-CN" b="1" dirty="0">
                <a:latin typeface="Times New Roman" pitchFamily="18" charset="0"/>
              </a:rPr>
              <a:t>(common coupling)</a:t>
            </a:r>
          </a:p>
          <a:p>
            <a:pPr marL="571500" indent="-571500" eaLnBrk="1" hangingPunct="1">
              <a:lnSpc>
                <a:spcPct val="120000"/>
              </a:lnSpc>
            </a:pPr>
            <a:r>
              <a:rPr lang="zh-CN" altLang="en-US" b="1" dirty="0">
                <a:latin typeface="Times New Roman" pitchFamily="18" charset="0"/>
              </a:rPr>
              <a:t>当两个或多个模块通过一个公共数据环境相互作用时，它们之间的耦合称为公共环境耦合。</a:t>
            </a:r>
            <a:r>
              <a:rPr lang="zh-CN" altLang="en-US" b="1" dirty="0">
                <a:solidFill>
                  <a:srgbClr val="00B0F0"/>
                </a:solidFill>
                <a:latin typeface="Times New Roman" pitchFamily="18" charset="0"/>
              </a:rPr>
              <a:t>公共环境可以是全程变量、共享的通信区、内存的公共覆盖区、任何存储介质上的文件、物理设备等等。</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457200" y="404813"/>
            <a:ext cx="8229600" cy="2592387"/>
          </a:xfrm>
        </p:spPr>
        <p:txBody>
          <a:bodyPr/>
          <a:lstStyle/>
          <a:p>
            <a:pPr eaLnBrk="1" hangingPunct="1">
              <a:buFont typeface="Wingdings" pitchFamily="2" charset="2"/>
              <a:buNone/>
            </a:pPr>
            <a:r>
              <a:rPr lang="zh-CN" altLang="en-US" b="1">
                <a:solidFill>
                  <a:schemeClr val="tx2"/>
                </a:solidFill>
              </a:rPr>
              <a:t>公共环境耦合的类型：</a:t>
            </a:r>
            <a:r>
              <a:rPr lang="zh-CN" altLang="en-US"/>
              <a:t> </a:t>
            </a:r>
            <a:endParaRPr lang="zh-CN" altLang="en-US" sz="2600" b="1"/>
          </a:p>
          <a:p>
            <a:pPr eaLnBrk="1" hangingPunct="1"/>
            <a:r>
              <a:rPr lang="zh-CN" altLang="en-US" sz="2600" b="1"/>
              <a:t>一个模块往公共环境送数据，另一个模块从公共环境取数据。数据耦合的一种形式，是比较松散的耦合。</a:t>
            </a:r>
          </a:p>
          <a:p>
            <a:pPr eaLnBrk="1" hangingPunct="1"/>
            <a:r>
              <a:rPr lang="zh-CN" altLang="en-US" sz="2600" b="1"/>
              <a:t>两个模块都既往公共环境送数据又从里面取数据，这种耦合比较紧密，介于数据耦合和控制耦合之间。</a:t>
            </a:r>
          </a:p>
        </p:txBody>
      </p:sp>
      <p:sp>
        <p:nvSpPr>
          <p:cNvPr id="40963" name="Rectangle 3"/>
          <p:cNvSpPr>
            <a:spLocks noChangeArrowheads="1"/>
          </p:cNvSpPr>
          <p:nvPr/>
        </p:nvSpPr>
        <p:spPr bwMode="auto">
          <a:xfrm>
            <a:off x="0" y="2867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4" name="Object 4"/>
          <p:cNvGraphicFramePr>
            <a:graphicFrameLocks noChangeAspect="1"/>
          </p:cNvGraphicFramePr>
          <p:nvPr/>
        </p:nvGraphicFramePr>
        <p:xfrm>
          <a:off x="468313" y="2924175"/>
          <a:ext cx="8064500" cy="2600325"/>
        </p:xfrm>
        <a:graphic>
          <a:graphicData uri="http://schemas.openxmlformats.org/presentationml/2006/ole">
            <mc:AlternateContent xmlns:mc="http://schemas.openxmlformats.org/markup-compatibility/2006">
              <mc:Choice xmlns:v="urn:schemas-microsoft-com:vml" Requires="v">
                <p:oleObj name="Visio" r:id="rId2" imgW="3372578" imgH="1126829" progId="Visio.Drawing.11">
                  <p:embed/>
                </p:oleObj>
              </mc:Choice>
              <mc:Fallback>
                <p:oleObj name="Visio" r:id="rId2" imgW="3372578" imgH="1126829"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924175"/>
                        <a:ext cx="80645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457200" y="404813"/>
            <a:ext cx="8229600" cy="5726112"/>
          </a:xfrm>
        </p:spPr>
        <p:txBody>
          <a:bodyPr/>
          <a:lstStyle/>
          <a:p>
            <a:pPr eaLnBrk="1" hangingPunct="1">
              <a:buFont typeface="Wingdings" pitchFamily="2" charset="2"/>
              <a:buNone/>
            </a:pPr>
            <a:r>
              <a:rPr lang="zh-CN" altLang="en-US" sz="2600" b="1" dirty="0">
                <a:solidFill>
                  <a:schemeClr val="tx2"/>
                </a:solidFill>
              </a:rPr>
              <a:t>评价：</a:t>
            </a:r>
          </a:p>
          <a:p>
            <a:pPr eaLnBrk="1" hangingPunct="1"/>
            <a:r>
              <a:rPr lang="zh-CN" altLang="en-US" sz="2600" b="1" dirty="0"/>
              <a:t>与结构化编程矛盾，生成的代码完全不可读。</a:t>
            </a:r>
          </a:p>
          <a:p>
            <a:pPr eaLnBrk="1" hangingPunct="1"/>
            <a:r>
              <a:rPr lang="zh-CN" altLang="en-US" sz="2600" b="1" dirty="0"/>
              <a:t>如果在一个模块中对一个全局变量的声明进行修改，必须修改能够访问该全局变量的每一个模块。</a:t>
            </a:r>
          </a:p>
          <a:p>
            <a:pPr eaLnBrk="1" hangingPunct="1"/>
            <a:r>
              <a:rPr lang="zh-CN" altLang="en-US" sz="2600" b="1" dirty="0"/>
              <a:t>公共环境耦合的模块难于重用，必须提供一个全局变量的清单。</a:t>
            </a:r>
          </a:p>
          <a:p>
            <a:pPr eaLnBrk="1" hangingPunct="1"/>
            <a:r>
              <a:rPr lang="zh-CN" altLang="en-US" sz="2600" b="1" dirty="0"/>
              <a:t>即使模块本身不改变，它和产品中其他模块之间公共环境耦合的实例数也会变化非常大。</a:t>
            </a:r>
          </a:p>
          <a:p>
            <a:pPr eaLnBrk="1" hangingPunct="1"/>
            <a:r>
              <a:rPr lang="zh-CN" altLang="en-US" sz="2600" b="1" dirty="0"/>
              <a:t>潜在危险很大。模块暴露出必需要更多的数据，难以控制数据存取，而且会导致计算机犯罪。</a:t>
            </a:r>
          </a:p>
          <a:p>
            <a:pPr eaLnBrk="1" hangingPunct="1"/>
            <a:r>
              <a:rPr lang="zh-CN" altLang="en-US" sz="2600" b="1" dirty="0"/>
              <a:t>有些情况下公共环境耦合更好。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2175"/>
            <a:ext cx="91440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457200" y="404813"/>
            <a:ext cx="8229600" cy="5726112"/>
          </a:xfrm>
        </p:spPr>
        <p:txBody>
          <a:bodyPr/>
          <a:lstStyle/>
          <a:p>
            <a:pPr marL="571500" indent="-571500" eaLnBrk="1" hangingPunct="1">
              <a:buFont typeface="Wingdings" pitchFamily="2" charset="2"/>
              <a:buNone/>
            </a:pPr>
            <a:r>
              <a:rPr lang="en-US" altLang="zh-CN" b="1" dirty="0">
                <a:latin typeface="Times New Roman" pitchFamily="18" charset="0"/>
              </a:rPr>
              <a:t>(6) </a:t>
            </a:r>
            <a:r>
              <a:rPr lang="zh-CN" altLang="en-US" b="1" dirty="0">
                <a:latin typeface="Times New Roman" pitchFamily="18" charset="0"/>
              </a:rPr>
              <a:t>内容耦合</a:t>
            </a:r>
            <a:r>
              <a:rPr lang="en-US" altLang="zh-CN" b="1" dirty="0">
                <a:latin typeface="Times New Roman" pitchFamily="18" charset="0"/>
              </a:rPr>
              <a:t>(content coupling)</a:t>
            </a:r>
          </a:p>
          <a:p>
            <a:pPr marL="571500" indent="-571500" eaLnBrk="1" hangingPunct="1"/>
            <a:r>
              <a:rPr lang="zh-CN" altLang="en-US" b="1" dirty="0">
                <a:latin typeface="Times New Roman" pitchFamily="18" charset="0"/>
              </a:rPr>
              <a:t>最高程度的耦合是内容耦合。如果出现下列情况之一，</a:t>
            </a:r>
            <a:r>
              <a:rPr lang="zh-CN" altLang="en-US" b="1" dirty="0">
                <a:solidFill>
                  <a:srgbClr val="00B0F0"/>
                </a:solidFill>
                <a:latin typeface="Times New Roman" pitchFamily="18" charset="0"/>
              </a:rPr>
              <a:t>两个模块间就发生了内容耦合</a:t>
            </a:r>
            <a:r>
              <a:rPr lang="zh-CN" altLang="en-US" b="1" dirty="0">
                <a:latin typeface="Times New Roman" pitchFamily="18" charset="0"/>
              </a:rPr>
              <a:t>：</a:t>
            </a:r>
          </a:p>
          <a:p>
            <a:pPr marL="742950" lvl="1" indent="-285750" eaLnBrk="1" hangingPunct="1"/>
            <a:r>
              <a:rPr lang="zh-CN" altLang="en-US" b="1" dirty="0">
                <a:latin typeface="Times New Roman" pitchFamily="18" charset="0"/>
              </a:rPr>
              <a:t>一个模块访问另一个模块的内部数据；</a:t>
            </a:r>
          </a:p>
          <a:p>
            <a:pPr marL="742950" lvl="1" indent="-285750" eaLnBrk="1" hangingPunct="1"/>
            <a:r>
              <a:rPr lang="zh-CN" altLang="en-US" b="1" dirty="0">
                <a:latin typeface="Times New Roman" pitchFamily="18" charset="0"/>
              </a:rPr>
              <a:t>一个模块不通过正常入口转到另一个模块的内部；</a:t>
            </a:r>
          </a:p>
          <a:p>
            <a:pPr marL="742950" lvl="1" indent="-285750" eaLnBrk="1" hangingPunct="1"/>
            <a:r>
              <a:rPr lang="zh-CN" altLang="en-US" b="1" dirty="0">
                <a:latin typeface="Times New Roman" pitchFamily="18" charset="0"/>
              </a:rPr>
              <a:t>两个模块有一部分程序代码重叠；</a:t>
            </a:r>
          </a:p>
          <a:p>
            <a:pPr marL="742950" lvl="1" indent="-285750" eaLnBrk="1" hangingPunct="1"/>
            <a:r>
              <a:rPr lang="zh-CN" altLang="en-US" b="1" dirty="0">
                <a:latin typeface="Times New Roman" pitchFamily="18" charset="0"/>
              </a:rPr>
              <a:t>一个模块有多个入口。 </a:t>
            </a:r>
          </a:p>
        </p:txBody>
      </p:sp>
      <p:sp>
        <p:nvSpPr>
          <p:cNvPr id="43011" name="Rectangle 3"/>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12" name="Rectangle 4"/>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3" name="Object 5"/>
          <p:cNvGraphicFramePr>
            <a:graphicFrameLocks noChangeAspect="1"/>
          </p:cNvGraphicFramePr>
          <p:nvPr/>
        </p:nvGraphicFramePr>
        <p:xfrm>
          <a:off x="73025" y="3500438"/>
          <a:ext cx="8820150" cy="2676525"/>
        </p:xfrm>
        <a:graphic>
          <a:graphicData uri="http://schemas.openxmlformats.org/presentationml/2006/ole">
            <mc:AlternateContent xmlns:mc="http://schemas.openxmlformats.org/markup-compatibility/2006">
              <mc:Choice xmlns:v="urn:schemas-microsoft-com:vml" Requires="v">
                <p:oleObj name="Visio" r:id="rId2" imgW="3609083" imgH="1099188" progId="Visio.Drawing.11">
                  <p:embed/>
                </p:oleObj>
              </mc:Choice>
              <mc:Fallback>
                <p:oleObj name="Visio" r:id="rId2" imgW="3609083" imgH="1099188"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3500438"/>
                        <a:ext cx="88201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body" idx="4294967295"/>
          </p:nvPr>
        </p:nvSpPr>
        <p:spPr>
          <a:xfrm>
            <a:off x="468313" y="692150"/>
            <a:ext cx="8229600" cy="5438775"/>
          </a:xfrm>
        </p:spPr>
        <p:txBody>
          <a:bodyPr/>
          <a:lstStyle/>
          <a:p>
            <a:pPr eaLnBrk="1" hangingPunct="1">
              <a:lnSpc>
                <a:spcPct val="140000"/>
              </a:lnSpc>
            </a:pPr>
            <a:r>
              <a:rPr lang="zh-CN" altLang="en-US" b="1"/>
              <a:t>耦合是影响软件复杂程度的一个重要因素。</a:t>
            </a:r>
          </a:p>
          <a:p>
            <a:pPr eaLnBrk="1" hangingPunct="1">
              <a:lnSpc>
                <a:spcPct val="140000"/>
              </a:lnSpc>
            </a:pPr>
            <a:r>
              <a:rPr lang="zh-CN" altLang="en-US" b="1"/>
              <a:t>应该采取下述设计原则：</a:t>
            </a:r>
          </a:p>
          <a:p>
            <a:pPr eaLnBrk="1" hangingPunct="1">
              <a:lnSpc>
                <a:spcPct val="140000"/>
              </a:lnSpc>
              <a:buFont typeface="Wingdings" pitchFamily="2" charset="2"/>
              <a:buNone/>
            </a:pPr>
            <a:r>
              <a:rPr lang="zh-CN" altLang="en-US" b="1"/>
              <a:t>          </a:t>
            </a:r>
            <a:r>
              <a:rPr lang="zh-CN" altLang="en-US" b="1">
                <a:solidFill>
                  <a:srgbClr val="FF0000"/>
                </a:solidFill>
              </a:rPr>
              <a:t>尽量使用数据耦合，</a:t>
            </a:r>
          </a:p>
          <a:p>
            <a:pPr eaLnBrk="1" hangingPunct="1">
              <a:lnSpc>
                <a:spcPct val="140000"/>
              </a:lnSpc>
              <a:buFont typeface="Wingdings" pitchFamily="2" charset="2"/>
              <a:buNone/>
            </a:pPr>
            <a:r>
              <a:rPr lang="zh-CN" altLang="en-US" b="1">
                <a:solidFill>
                  <a:srgbClr val="FF0000"/>
                </a:solidFill>
              </a:rPr>
              <a:t>          少用控制耦合和特征耦合，</a:t>
            </a:r>
          </a:p>
          <a:p>
            <a:pPr eaLnBrk="1" hangingPunct="1">
              <a:lnSpc>
                <a:spcPct val="140000"/>
              </a:lnSpc>
              <a:buFont typeface="Wingdings" pitchFamily="2" charset="2"/>
              <a:buNone/>
            </a:pPr>
            <a:r>
              <a:rPr lang="zh-CN" altLang="en-US" b="1">
                <a:solidFill>
                  <a:srgbClr val="FF0000"/>
                </a:solidFill>
              </a:rPr>
              <a:t>          限制公共环境耦合的范围，</a:t>
            </a:r>
            <a:br>
              <a:rPr lang="zh-CN" altLang="en-US" b="1">
                <a:solidFill>
                  <a:srgbClr val="FF0000"/>
                </a:solidFill>
              </a:rPr>
            </a:br>
            <a:r>
              <a:rPr lang="zh-CN" altLang="en-US" b="1">
                <a:solidFill>
                  <a:srgbClr val="FF0000"/>
                </a:solidFill>
              </a:rPr>
              <a:t>       完全不用内容耦合。</a:t>
            </a:r>
            <a:r>
              <a:rPr lang="zh-CN" altLang="en-US" b="1"/>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4294967295"/>
          </p:nvPr>
        </p:nvSpPr>
        <p:spPr>
          <a:xfrm>
            <a:off x="457200" y="404813"/>
            <a:ext cx="8229600" cy="5726112"/>
          </a:xfrm>
        </p:spPr>
        <p:txBody>
          <a:bodyPr/>
          <a:lstStyle/>
          <a:p>
            <a:pPr eaLnBrk="1" hangingPunct="1">
              <a:lnSpc>
                <a:spcPct val="90000"/>
              </a:lnSpc>
              <a:buFont typeface="Wingdings" pitchFamily="2" charset="2"/>
              <a:buNone/>
            </a:pPr>
            <a:r>
              <a:rPr lang="en-US" altLang="zh-CN" sz="3200" dirty="0">
                <a:solidFill>
                  <a:srgbClr val="3333CC"/>
                </a:solidFill>
                <a:latin typeface="华文中宋" pitchFamily="2" charset="-122"/>
                <a:ea typeface="华文中宋" pitchFamily="2" charset="-122"/>
              </a:rPr>
              <a:t>2.</a:t>
            </a:r>
            <a:r>
              <a:rPr lang="zh-CN" altLang="en-US" sz="3200" dirty="0">
                <a:solidFill>
                  <a:srgbClr val="3333CC"/>
                </a:solidFill>
                <a:latin typeface="华文中宋" pitchFamily="2" charset="-122"/>
                <a:ea typeface="华文中宋" pitchFamily="2" charset="-122"/>
              </a:rPr>
              <a:t>内聚</a:t>
            </a:r>
            <a:r>
              <a:rPr lang="en-US" altLang="zh-CN" sz="3200" dirty="0">
                <a:solidFill>
                  <a:srgbClr val="3333CC"/>
                </a:solidFill>
                <a:latin typeface="华文中宋" pitchFamily="2" charset="-122"/>
                <a:ea typeface="华文中宋" pitchFamily="2" charset="-122"/>
              </a:rPr>
              <a:t>——</a:t>
            </a:r>
            <a:r>
              <a:rPr lang="zh-CN" altLang="en-US" sz="3200" dirty="0">
                <a:solidFill>
                  <a:srgbClr val="3333CC"/>
                </a:solidFill>
                <a:latin typeface="华文中宋" pitchFamily="2" charset="-122"/>
                <a:ea typeface="华文中宋" pitchFamily="2" charset="-122"/>
              </a:rPr>
              <a:t>块内联系</a:t>
            </a:r>
            <a:endParaRPr lang="zh-CN" altLang="en-US" b="1" dirty="0">
              <a:latin typeface="Times New Roman" pitchFamily="18" charset="0"/>
            </a:endParaRPr>
          </a:p>
          <a:p>
            <a:pPr eaLnBrk="1" hangingPunct="1">
              <a:lnSpc>
                <a:spcPct val="90000"/>
              </a:lnSpc>
            </a:pPr>
            <a:r>
              <a:rPr lang="zh-CN" altLang="en-US" b="1" dirty="0">
                <a:solidFill>
                  <a:schemeClr val="tx2"/>
                </a:solidFill>
                <a:highlight>
                  <a:srgbClr val="FFFF00"/>
                </a:highlight>
                <a:latin typeface="Times New Roman" pitchFamily="18" charset="0"/>
              </a:rPr>
              <a:t>内聚</a:t>
            </a:r>
            <a:r>
              <a:rPr lang="zh-CN" altLang="en-US" b="1" dirty="0">
                <a:solidFill>
                  <a:schemeClr val="tx2"/>
                </a:solidFill>
                <a:latin typeface="Times New Roman" pitchFamily="18" charset="0"/>
              </a:rPr>
              <a:t>：</a:t>
            </a:r>
            <a:r>
              <a:rPr lang="zh-CN" altLang="en-US" b="1" dirty="0">
                <a:latin typeface="Times New Roman" pitchFamily="18" charset="0"/>
              </a:rPr>
              <a:t>标志一个模块内各个元素彼此结合的紧密程度，它是信息隐藏和局部化概念的自然扩展。简单地说，理想内聚的模块只做一件事情。</a:t>
            </a:r>
          </a:p>
          <a:p>
            <a:pPr eaLnBrk="1" hangingPunct="1">
              <a:lnSpc>
                <a:spcPct val="90000"/>
              </a:lnSpc>
            </a:pPr>
            <a:r>
              <a:rPr lang="zh-CN" altLang="en-US" b="1" dirty="0">
                <a:solidFill>
                  <a:schemeClr val="tx2"/>
                </a:solidFill>
                <a:highlight>
                  <a:srgbClr val="FFFF00"/>
                </a:highlight>
                <a:latin typeface="Times New Roman" pitchFamily="18" charset="0"/>
              </a:rPr>
              <a:t>要求</a:t>
            </a:r>
            <a:r>
              <a:rPr lang="zh-CN" altLang="en-US" b="1" dirty="0">
                <a:solidFill>
                  <a:schemeClr val="tx2"/>
                </a:solidFill>
                <a:latin typeface="Times New Roman" pitchFamily="18" charset="0"/>
              </a:rPr>
              <a:t>：</a:t>
            </a:r>
            <a:r>
              <a:rPr lang="zh-CN" altLang="en-US" b="1" dirty="0">
                <a:latin typeface="Times New Roman" pitchFamily="18" charset="0"/>
              </a:rPr>
              <a:t>设计时应该力求做到高内聚，通常中等程度的内聚也是可以采用的，而且效果和高内聚相差不多；但是，低内聚不要使用。</a:t>
            </a:r>
          </a:p>
          <a:p>
            <a:pPr eaLnBrk="1" hangingPunct="1">
              <a:lnSpc>
                <a:spcPct val="90000"/>
              </a:lnSpc>
            </a:pPr>
            <a:r>
              <a:rPr lang="zh-CN" altLang="en-US" b="1" dirty="0">
                <a:latin typeface="Times New Roman" pitchFamily="18" charset="0"/>
              </a:rPr>
              <a:t>内聚和耦合是密切相关的，模块内的高内聚往往意味着模块间的松耦合。实践表明内聚更重要，应该把更多注意力集中到提高模块的内聚程度上。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body" idx="4294967295"/>
          </p:nvPr>
        </p:nvSpPr>
        <p:spPr>
          <a:xfrm>
            <a:off x="457200" y="404813"/>
            <a:ext cx="8229600" cy="2663825"/>
          </a:xfrm>
        </p:spPr>
        <p:txBody>
          <a:bodyPr/>
          <a:lstStyle/>
          <a:p>
            <a:pPr eaLnBrk="1" hangingPunct="1">
              <a:buFont typeface="Wingdings" pitchFamily="2" charset="2"/>
              <a:buNone/>
            </a:pPr>
            <a:r>
              <a:rPr lang="zh-CN" altLang="en-US" b="1" dirty="0">
                <a:solidFill>
                  <a:schemeClr val="tx2"/>
                </a:solidFill>
                <a:latin typeface="Times New Roman" pitchFamily="18" charset="0"/>
              </a:rPr>
              <a:t>内聚程度的度量：</a:t>
            </a:r>
          </a:p>
          <a:p>
            <a:pPr eaLnBrk="1" hangingPunct="1">
              <a:buFont typeface="Wingdings" pitchFamily="2" charset="2"/>
              <a:buNone/>
            </a:pPr>
            <a:r>
              <a:rPr lang="en-US" altLang="zh-CN" b="1" dirty="0">
                <a:latin typeface="Times New Roman" pitchFamily="18" charset="0"/>
              </a:rPr>
              <a:t>(1) </a:t>
            </a:r>
            <a:r>
              <a:rPr lang="zh-CN" altLang="en-US" b="1" dirty="0">
                <a:latin typeface="Times New Roman" pitchFamily="18" charset="0"/>
              </a:rPr>
              <a:t>偶然内聚</a:t>
            </a:r>
            <a:r>
              <a:rPr lang="en-US" altLang="zh-CN" b="1" dirty="0">
                <a:latin typeface="Times New Roman" pitchFamily="18" charset="0"/>
              </a:rPr>
              <a:t>(coincidental cohesion)</a:t>
            </a:r>
          </a:p>
          <a:p>
            <a:pPr eaLnBrk="1" hangingPunct="1"/>
            <a:r>
              <a:rPr lang="zh-CN" altLang="en-US" b="1" dirty="0">
                <a:latin typeface="Times New Roman" pitchFamily="18" charset="0"/>
              </a:rPr>
              <a:t>如果一个模块完成一组任务，这些任务彼此间即使有关系，关系也是很松散的，就叫做偶然内聚。</a:t>
            </a:r>
          </a:p>
        </p:txBody>
      </p:sp>
      <p:graphicFrame>
        <p:nvGraphicFramePr>
          <p:cNvPr id="350211" name="Group 3"/>
          <p:cNvGraphicFramePr>
            <a:graphicFrameLocks noGrp="1"/>
          </p:cNvGraphicFramePr>
          <p:nvPr/>
        </p:nvGraphicFramePr>
        <p:xfrm>
          <a:off x="2700338" y="3213100"/>
          <a:ext cx="3671887" cy="2376488"/>
        </p:xfrm>
        <a:graphic>
          <a:graphicData uri="http://schemas.openxmlformats.org/drawingml/2006/table">
            <a:tbl>
              <a:tblPr/>
              <a:tblGrid>
                <a:gridCol w="3671887">
                  <a:extLst>
                    <a:ext uri="{9D8B030D-6E8A-4147-A177-3AD203B41FA5}">
                      <a16:colId xmlns:a16="http://schemas.microsoft.com/office/drawing/2014/main" val="20000"/>
                    </a:ext>
                  </a:extLst>
                </a:gridCol>
              </a:tblGrid>
              <a:tr h="731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
                      </a:r>
                      <a:endParaRPr kumimoji="0" lang="en-US" altLang="zh-CN" sz="60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4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A=B+C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GET CHER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IF R=5 THEN S=1</a:t>
                      </a:r>
                      <a:endParaRPr kumimoji="0" lang="en-US" altLang="zh-CN" sz="60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457200" y="549275"/>
            <a:ext cx="8229600" cy="5581650"/>
          </a:xfrm>
        </p:spPr>
        <p:txBody>
          <a:bodyPr/>
          <a:lstStyle/>
          <a:p>
            <a:pPr eaLnBrk="1" hangingPunct="1">
              <a:buFont typeface="Wingdings" pitchFamily="2" charset="2"/>
              <a:buNone/>
            </a:pPr>
            <a:r>
              <a:rPr lang="zh-CN" altLang="en-US" b="1" dirty="0">
                <a:solidFill>
                  <a:schemeClr val="tx2"/>
                </a:solidFill>
              </a:rPr>
              <a:t>评价：</a:t>
            </a:r>
          </a:p>
          <a:p>
            <a:pPr eaLnBrk="1" hangingPunct="1"/>
            <a:r>
              <a:rPr lang="zh-CN" altLang="en-US" b="1" dirty="0"/>
              <a:t>模块内各元素之间没有实质性联系，很可能在一种应用场合需要修改这个模块，在另一种应用场合又不允许这种修改，从而陷入困境；</a:t>
            </a:r>
          </a:p>
          <a:p>
            <a:pPr eaLnBrk="1" hangingPunct="1"/>
            <a:r>
              <a:rPr lang="zh-CN" altLang="en-US" b="1" dirty="0">
                <a:solidFill>
                  <a:srgbClr val="00B0F0"/>
                </a:solidFill>
              </a:rPr>
              <a:t>可理解性差，可维护性产生退化；</a:t>
            </a:r>
          </a:p>
          <a:p>
            <a:pPr eaLnBrk="1" hangingPunct="1"/>
            <a:r>
              <a:rPr lang="zh-CN" altLang="en-US" b="1" dirty="0">
                <a:solidFill>
                  <a:srgbClr val="00B0F0"/>
                </a:solidFill>
              </a:rPr>
              <a:t>模块是不可重用的。</a:t>
            </a:r>
          </a:p>
          <a:p>
            <a:pPr eaLnBrk="1" hangingPunct="1">
              <a:buFont typeface="Wingdings" pitchFamily="2" charset="2"/>
              <a:buNone/>
            </a:pPr>
            <a:r>
              <a:rPr lang="zh-CN" altLang="en-US" b="1" dirty="0">
                <a:solidFill>
                  <a:schemeClr val="tx2"/>
                </a:solidFill>
              </a:rPr>
              <a:t>解决方案：</a:t>
            </a:r>
          </a:p>
          <a:p>
            <a:pPr eaLnBrk="1" hangingPunct="1"/>
            <a:r>
              <a:rPr lang="zh-CN" altLang="en-US" b="1" dirty="0">
                <a:highlight>
                  <a:srgbClr val="FFFF00"/>
                </a:highlight>
              </a:rPr>
              <a:t>将模块分成更小的模块，每个小模块执行一个操作。</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a:xfrm>
            <a:off x="457200" y="404813"/>
            <a:ext cx="8229600" cy="2016125"/>
          </a:xfrm>
        </p:spPr>
        <p:txBody>
          <a:bodyPr/>
          <a:lstStyle/>
          <a:p>
            <a:pPr marL="571500" indent="-571500" eaLnBrk="1" hangingPunct="1">
              <a:lnSpc>
                <a:spcPct val="120000"/>
              </a:lnSpc>
              <a:buFont typeface="Wingdings" pitchFamily="2" charset="2"/>
              <a:buNone/>
            </a:pPr>
            <a:r>
              <a:rPr lang="en-US" altLang="zh-CN" b="1">
                <a:latin typeface="Times New Roman" pitchFamily="18" charset="0"/>
              </a:rPr>
              <a:t>(2) </a:t>
            </a:r>
            <a:r>
              <a:rPr lang="zh-CN" altLang="en-US" b="1">
                <a:latin typeface="Times New Roman" pitchFamily="18" charset="0"/>
              </a:rPr>
              <a:t>逻辑内聚</a:t>
            </a:r>
            <a:r>
              <a:rPr lang="en-US" altLang="zh-CN" b="1">
                <a:latin typeface="Times New Roman" pitchFamily="18" charset="0"/>
              </a:rPr>
              <a:t>(logical cohesion)</a:t>
            </a:r>
          </a:p>
          <a:p>
            <a:pPr marL="571500" indent="-571500" eaLnBrk="1" hangingPunct="1">
              <a:lnSpc>
                <a:spcPct val="120000"/>
              </a:lnSpc>
            </a:pPr>
            <a:r>
              <a:rPr lang="zh-CN" altLang="en-US" b="1">
                <a:latin typeface="Times New Roman" pitchFamily="18" charset="0"/>
              </a:rPr>
              <a:t>如果一个模块完成的任务在逻辑上属于相同或相似的一类，则称为逻辑内聚。</a:t>
            </a:r>
          </a:p>
        </p:txBody>
      </p:sp>
      <p:sp>
        <p:nvSpPr>
          <p:cNvPr id="48131"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2" name="Object 4"/>
          <p:cNvGraphicFramePr>
            <a:graphicFrameLocks noChangeAspect="1"/>
          </p:cNvGraphicFramePr>
          <p:nvPr/>
        </p:nvGraphicFramePr>
        <p:xfrm>
          <a:off x="2700338" y="2133600"/>
          <a:ext cx="3819525" cy="4105275"/>
        </p:xfrm>
        <a:graphic>
          <a:graphicData uri="http://schemas.openxmlformats.org/presentationml/2006/ole">
            <mc:AlternateContent xmlns:mc="http://schemas.openxmlformats.org/markup-compatibility/2006">
              <mc:Choice xmlns:v="urn:schemas-microsoft-com:vml" Requires="v">
                <p:oleObj name="Visio" r:id="rId2" imgW="2026920" imgH="2178710" progId="Visio.Drawing.11">
                  <p:embed/>
                </p:oleObj>
              </mc:Choice>
              <mc:Fallback>
                <p:oleObj name="Visio" r:id="rId2" imgW="2026920" imgH="217871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133600"/>
                        <a:ext cx="38195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23850" y="115888"/>
            <a:ext cx="8424863" cy="4319587"/>
          </a:xfrm>
        </p:spPr>
        <p:txBody>
          <a:bodyPr/>
          <a:lstStyle/>
          <a:p>
            <a:pPr eaLnBrk="1" hangingPunct="1">
              <a:buFont typeface="Wingdings" pitchFamily="2" charset="2"/>
              <a:buNone/>
            </a:pPr>
            <a:r>
              <a:rPr lang="zh-CN" altLang="en-US" b="1" dirty="0">
                <a:solidFill>
                  <a:schemeClr val="tx2"/>
                </a:solidFill>
              </a:rPr>
              <a:t>评价：</a:t>
            </a:r>
          </a:p>
          <a:p>
            <a:pPr eaLnBrk="1" hangingPunct="1"/>
            <a:r>
              <a:rPr lang="zh-CN" altLang="en-US" b="1" dirty="0"/>
              <a:t>接口难以理解，造成整体上不易理解；</a:t>
            </a:r>
          </a:p>
          <a:p>
            <a:pPr eaLnBrk="1" hangingPunct="1"/>
            <a:r>
              <a:rPr lang="zh-CN" altLang="en-US" b="1" dirty="0"/>
              <a:t>完成多个操作的代码互相纠缠在一起，即使局部功能的修改有时也会影响全局，导致严重的维护问题；</a:t>
            </a:r>
          </a:p>
          <a:p>
            <a:pPr eaLnBrk="1" hangingPunct="1"/>
            <a:r>
              <a:rPr lang="zh-CN" altLang="en-US" b="1" dirty="0"/>
              <a:t>难以重用。</a:t>
            </a:r>
          </a:p>
          <a:p>
            <a:pPr eaLnBrk="1" hangingPunct="1">
              <a:buFont typeface="Wingdings" pitchFamily="2" charset="2"/>
              <a:buNone/>
            </a:pPr>
            <a:r>
              <a:rPr lang="zh-CN" altLang="en-US" b="1" dirty="0">
                <a:solidFill>
                  <a:schemeClr val="tx2"/>
                </a:solidFill>
              </a:rPr>
              <a:t>解决方案：</a:t>
            </a:r>
          </a:p>
          <a:p>
            <a:pPr eaLnBrk="1" hangingPunct="1"/>
            <a:r>
              <a:rPr lang="zh-CN" altLang="en-US" b="1" dirty="0">
                <a:solidFill>
                  <a:srgbClr val="00B0F0"/>
                </a:solidFill>
              </a:rPr>
              <a:t>模块分解。 </a:t>
            </a:r>
          </a:p>
        </p:txBody>
      </p:sp>
      <p:sp>
        <p:nvSpPr>
          <p:cNvPr id="49155" name="Rectangle 3"/>
          <p:cNvSpPr>
            <a:spLocks noChangeArrowheads="1"/>
          </p:cNvSpPr>
          <p:nvPr/>
        </p:nvSpPr>
        <p:spPr bwMode="auto">
          <a:xfrm>
            <a:off x="0" y="239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0" y="836613"/>
          <a:ext cx="9144000" cy="3921125"/>
        </p:xfrm>
        <a:graphic>
          <a:graphicData uri="http://schemas.openxmlformats.org/presentationml/2006/ole">
            <mc:AlternateContent xmlns:mc="http://schemas.openxmlformats.org/markup-compatibility/2006">
              <mc:Choice xmlns:v="urn:schemas-microsoft-com:vml" Requires="v">
                <p:oleObj name="Visio" r:id="rId2" imgW="5086807" imgH="2178710" progId="Visio.Drawing.11">
                  <p:embed/>
                </p:oleObj>
              </mc:Choice>
              <mc:Fallback>
                <p:oleObj name="Visio" r:id="rId2" imgW="5086807" imgH="2178710"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6613"/>
                        <a:ext cx="91440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body" idx="4294967295"/>
          </p:nvPr>
        </p:nvSpPr>
        <p:spPr>
          <a:xfrm>
            <a:off x="457200" y="404813"/>
            <a:ext cx="8229600" cy="5726112"/>
          </a:xfrm>
        </p:spPr>
        <p:txBody>
          <a:bodyPr/>
          <a:lstStyle/>
          <a:p>
            <a:pPr marL="571500" indent="-571500" eaLnBrk="1" hangingPunct="1">
              <a:lnSpc>
                <a:spcPct val="130000"/>
              </a:lnSpc>
              <a:buFont typeface="Wingdings" pitchFamily="2" charset="2"/>
              <a:buNone/>
            </a:pPr>
            <a:r>
              <a:rPr lang="en-US" altLang="zh-CN" b="1" dirty="0">
                <a:latin typeface="Times New Roman" pitchFamily="18" charset="0"/>
              </a:rPr>
              <a:t>(3) </a:t>
            </a:r>
            <a:r>
              <a:rPr lang="zh-CN" altLang="en-US" b="1" dirty="0">
                <a:latin typeface="Times New Roman" pitchFamily="18" charset="0"/>
              </a:rPr>
              <a:t>时间内聚</a:t>
            </a:r>
            <a:r>
              <a:rPr lang="en-US" altLang="zh-CN" b="1" dirty="0">
                <a:latin typeface="Times New Roman" pitchFamily="18" charset="0"/>
              </a:rPr>
              <a:t>(temporal cohesion)</a:t>
            </a:r>
          </a:p>
          <a:p>
            <a:pPr marL="571500" indent="-571500" eaLnBrk="1" hangingPunct="1">
              <a:lnSpc>
                <a:spcPct val="130000"/>
              </a:lnSpc>
            </a:pPr>
            <a:r>
              <a:rPr lang="zh-CN" altLang="en-US" b="1" dirty="0">
                <a:solidFill>
                  <a:srgbClr val="00B0F0"/>
                </a:solidFill>
                <a:latin typeface="Times New Roman" pitchFamily="18" charset="0"/>
              </a:rPr>
              <a:t>如果一个模块包含的任务必须在同一段时间内执行，就叫时间内聚。</a:t>
            </a:r>
          </a:p>
          <a:p>
            <a:pPr marL="571500" indent="-571500" eaLnBrk="1" hangingPunct="1">
              <a:lnSpc>
                <a:spcPct val="130000"/>
              </a:lnSpc>
            </a:pPr>
            <a:endParaRPr lang="en-US" altLang="zh-CN" b="1" dirty="0">
              <a:latin typeface="Times New Roman" pitchFamily="18" charset="0"/>
            </a:endParaRPr>
          </a:p>
        </p:txBody>
      </p:sp>
      <p:graphicFrame>
        <p:nvGraphicFramePr>
          <p:cNvPr id="356355" name="Group 3"/>
          <p:cNvGraphicFramePr>
            <a:graphicFrameLocks noGrp="1"/>
          </p:cNvGraphicFramePr>
          <p:nvPr/>
        </p:nvGraphicFramePr>
        <p:xfrm>
          <a:off x="539750" y="2492375"/>
          <a:ext cx="8064500" cy="2409825"/>
        </p:xfrm>
        <a:graphic>
          <a:graphicData uri="http://schemas.openxmlformats.org/drawingml/2006/table">
            <a:tbl>
              <a:tblPr/>
              <a:tblGrid>
                <a:gridCol w="8064500">
                  <a:extLst>
                    <a:ext uri="{9D8B030D-6E8A-4147-A177-3AD203B41FA5}">
                      <a16:colId xmlns:a16="http://schemas.microsoft.com/office/drawing/2014/main" val="20000"/>
                    </a:ext>
                  </a:extLst>
                </a:gridCol>
              </a:tblGrid>
              <a:tr h="6540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执行初始化</a:t>
                      </a:r>
                      <a:endParaRPr kumimoji="0" lang="zh-CN" altLang="en-US" sz="5400" b="1"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55741">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打开旧主文件、新主文件、事务文件和打印文件；</a:t>
                      </a:r>
                    </a:p>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初始化销售地区表；</a:t>
                      </a:r>
                    </a:p>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读第一条事务记录和第一条旧主文件记录；</a:t>
                      </a:r>
                      <a:endParaRPr kumimoji="0" lang="zh-CN" altLang="en-US" sz="5400" b="1" i="0" u="none" strike="noStrike" cap="none" normalizeH="0" baseline="0" dirty="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457200" y="549275"/>
            <a:ext cx="8229600" cy="5581650"/>
          </a:xfrm>
        </p:spPr>
        <p:txBody>
          <a:bodyPr/>
          <a:lstStyle/>
          <a:p>
            <a:pPr eaLnBrk="1" hangingPunct="1">
              <a:buFont typeface="Wingdings" pitchFamily="2" charset="2"/>
              <a:buNone/>
            </a:pPr>
            <a:r>
              <a:rPr lang="zh-CN" altLang="en-US" b="1" dirty="0">
                <a:solidFill>
                  <a:schemeClr val="tx2"/>
                </a:solidFill>
              </a:rPr>
              <a:t>评价：</a:t>
            </a:r>
          </a:p>
          <a:p>
            <a:pPr eaLnBrk="1" hangingPunct="1"/>
            <a:r>
              <a:rPr lang="zh-CN" altLang="en-US" b="1" dirty="0"/>
              <a:t>时间关系在一定程度上反映了程序某些实质，所以时间内聚比逻辑内聚好一些。</a:t>
            </a:r>
          </a:p>
          <a:p>
            <a:pPr eaLnBrk="1" hangingPunct="1"/>
            <a:r>
              <a:rPr lang="zh-CN" altLang="en-US" b="1" dirty="0"/>
              <a:t>模块内操作之间的关系很弱，与其他模块的操作却有很强的关联。</a:t>
            </a:r>
          </a:p>
          <a:p>
            <a:pPr eaLnBrk="1" hangingPunct="1"/>
            <a:r>
              <a:rPr lang="zh-CN" altLang="en-US" b="1" dirty="0">
                <a:solidFill>
                  <a:srgbClr val="00B0F0"/>
                </a:solidFill>
              </a:rPr>
              <a:t>时间内聚的模块不太可能重用</a:t>
            </a:r>
            <a:r>
              <a:rPr lang="zh-CN" altLang="en-US"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57200" y="482600"/>
            <a:ext cx="8229600" cy="785813"/>
          </a:xfrm>
        </p:spPr>
        <p:txBody>
          <a:bodyPr/>
          <a:lstStyle/>
          <a:p>
            <a:pPr eaLnBrk="1" hangingPunct="1">
              <a:buFont typeface="Wingdings" pitchFamily="2" charset="2"/>
              <a:buNone/>
            </a:pPr>
            <a:r>
              <a:rPr lang="zh-CN" altLang="en-US" b="1">
                <a:solidFill>
                  <a:schemeClr val="tx2"/>
                </a:solidFill>
              </a:rPr>
              <a:t>结构化设计和结构化分析的关系：</a:t>
            </a:r>
          </a:p>
        </p:txBody>
      </p:sp>
      <p:sp>
        <p:nvSpPr>
          <p:cNvPr id="7171" name="Rectangle 3"/>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2" name="Rectangle 4"/>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73" name="Object 5"/>
          <p:cNvGraphicFramePr>
            <a:graphicFrameLocks noChangeAspect="1"/>
          </p:cNvGraphicFramePr>
          <p:nvPr/>
        </p:nvGraphicFramePr>
        <p:xfrm>
          <a:off x="250825" y="1268413"/>
          <a:ext cx="8642350" cy="4275137"/>
        </p:xfrm>
        <a:graphic>
          <a:graphicData uri="http://schemas.openxmlformats.org/presentationml/2006/ole">
            <mc:AlternateContent xmlns:mc="http://schemas.openxmlformats.org/markup-compatibility/2006">
              <mc:Choice xmlns:v="urn:schemas-microsoft-com:vml" Requires="v">
                <p:oleObj name="Visio" r:id="rId2" imgW="4462920" imgH="2209508" progId="Visio.Drawing.11">
                  <p:embed/>
                </p:oleObj>
              </mc:Choice>
              <mc:Fallback>
                <p:oleObj name="Visio" r:id="rId2" imgW="4462920" imgH="2209508"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68413"/>
                        <a:ext cx="8642350" cy="427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body" idx="4294967295"/>
          </p:nvPr>
        </p:nvSpPr>
        <p:spPr>
          <a:xfrm>
            <a:off x="457200" y="404813"/>
            <a:ext cx="8229600" cy="5726112"/>
          </a:xfrm>
        </p:spPr>
        <p:txBody>
          <a:bodyPr/>
          <a:lstStyle/>
          <a:p>
            <a:pPr eaLnBrk="1" hangingPunct="1">
              <a:lnSpc>
                <a:spcPct val="140000"/>
              </a:lnSpc>
              <a:buFont typeface="Wingdings" pitchFamily="2" charset="2"/>
              <a:buNone/>
            </a:pPr>
            <a:r>
              <a:rPr lang="en-US" altLang="zh-CN" b="1" dirty="0">
                <a:latin typeface="Times New Roman" pitchFamily="18" charset="0"/>
              </a:rPr>
              <a:t>(4) </a:t>
            </a:r>
            <a:r>
              <a:rPr lang="zh-CN" altLang="en-US" b="1" dirty="0">
                <a:latin typeface="Times New Roman" pitchFamily="18" charset="0"/>
              </a:rPr>
              <a:t>过程内聚</a:t>
            </a:r>
            <a:r>
              <a:rPr lang="en-US" altLang="zh-CN" b="1" dirty="0">
                <a:latin typeface="Times New Roman" pitchFamily="18" charset="0"/>
              </a:rPr>
              <a:t>(procedural cohesion)</a:t>
            </a:r>
          </a:p>
          <a:p>
            <a:pPr eaLnBrk="1" hangingPunct="1">
              <a:lnSpc>
                <a:spcPct val="140000"/>
              </a:lnSpc>
            </a:pPr>
            <a:r>
              <a:rPr lang="zh-CN" altLang="en-US" b="1" dirty="0">
                <a:solidFill>
                  <a:srgbClr val="00B0F0"/>
                </a:solidFill>
                <a:latin typeface="Times New Roman" pitchFamily="18" charset="0"/>
              </a:rPr>
              <a:t>如果一个模块内的处理元素是相关的，而且必须以特定次序执行，则称为过程内聚。</a:t>
            </a:r>
          </a:p>
          <a:p>
            <a:pPr eaLnBrk="1" hangingPunct="1">
              <a:lnSpc>
                <a:spcPct val="140000"/>
              </a:lnSpc>
            </a:pPr>
            <a:r>
              <a:rPr lang="zh-CN" altLang="en-US" b="1" dirty="0">
                <a:latin typeface="Times New Roman" pitchFamily="18" charset="0"/>
              </a:rPr>
              <a:t>使用程序流程图作为工具设计软件时，常常通过研究流程图确定模块的划分，这样得到的往往是过程内聚的模块。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p:txBody>
          <a:bodyPr/>
          <a:lstStyle/>
          <a:p>
            <a:pPr eaLnBrk="1" hangingPunct="1">
              <a:buFont typeface="Wingdings" pitchFamily="2" charset="2"/>
              <a:buNone/>
            </a:pPr>
            <a:r>
              <a:rPr lang="zh-CN" altLang="en-US" b="1" dirty="0">
                <a:solidFill>
                  <a:schemeClr val="tx2"/>
                </a:solidFill>
              </a:rPr>
              <a:t>评价：</a:t>
            </a:r>
          </a:p>
          <a:p>
            <a:pPr eaLnBrk="1" hangingPunct="1"/>
            <a:r>
              <a:rPr lang="zh-CN" altLang="en-US" b="1" dirty="0">
                <a:solidFill>
                  <a:srgbClr val="00B0F0"/>
                </a:solidFill>
              </a:rPr>
              <a:t>比时间内聚好，至少操作之间是过程关联的。</a:t>
            </a:r>
          </a:p>
          <a:p>
            <a:pPr eaLnBrk="1" hangingPunct="1"/>
            <a:r>
              <a:rPr lang="zh-CN" altLang="en-US" b="1" dirty="0">
                <a:solidFill>
                  <a:srgbClr val="00B0F0"/>
                </a:solidFill>
              </a:rPr>
              <a:t>仍是弱连接，不太可能重用模块。</a:t>
            </a:r>
          </a:p>
          <a:p>
            <a:pPr eaLnBrk="1" hangingPunct="1">
              <a:buFont typeface="Wingdings" pitchFamily="2" charset="2"/>
              <a:buNone/>
            </a:pPr>
            <a:r>
              <a:rPr lang="zh-CN" altLang="en-US" b="1" dirty="0">
                <a:solidFill>
                  <a:schemeClr val="tx2"/>
                </a:solidFill>
              </a:rPr>
              <a:t>解决方案：</a:t>
            </a:r>
          </a:p>
          <a:p>
            <a:pPr eaLnBrk="1" hangingPunct="1"/>
            <a:r>
              <a:rPr lang="zh-CN" altLang="en-US" b="1" dirty="0">
                <a:highlight>
                  <a:srgbClr val="FFFF00"/>
                </a:highlight>
              </a:rPr>
              <a:t>分割为单独的模块，每个模块执行一个操作。</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457200" y="404813"/>
            <a:ext cx="8229600" cy="5726112"/>
          </a:xfrm>
        </p:spPr>
        <p:txBody>
          <a:bodyPr/>
          <a:lstStyle/>
          <a:p>
            <a:pPr marL="571500" indent="-571500" eaLnBrk="1" hangingPunct="1">
              <a:lnSpc>
                <a:spcPct val="110000"/>
              </a:lnSpc>
              <a:buFont typeface="Wingdings" pitchFamily="2" charset="2"/>
              <a:buNone/>
            </a:pPr>
            <a:r>
              <a:rPr lang="en-US" altLang="zh-CN" b="1" dirty="0">
                <a:latin typeface="Times New Roman" pitchFamily="18" charset="0"/>
              </a:rPr>
              <a:t>(5) </a:t>
            </a:r>
            <a:r>
              <a:rPr lang="zh-CN" altLang="en-US" b="1" dirty="0">
                <a:latin typeface="Times New Roman" pitchFamily="18" charset="0"/>
              </a:rPr>
              <a:t>通信内聚</a:t>
            </a:r>
            <a:r>
              <a:rPr lang="en-US" altLang="zh-CN" b="1" dirty="0">
                <a:latin typeface="Times New Roman" pitchFamily="18" charset="0"/>
              </a:rPr>
              <a:t>(communicational cohesion)</a:t>
            </a:r>
          </a:p>
          <a:p>
            <a:pPr marL="571500" indent="-571500" eaLnBrk="1" hangingPunct="1">
              <a:lnSpc>
                <a:spcPct val="110000"/>
              </a:lnSpc>
            </a:pPr>
            <a:r>
              <a:rPr lang="zh-CN" altLang="en-US" b="1" dirty="0">
                <a:latin typeface="Times New Roman" pitchFamily="18" charset="0"/>
              </a:rPr>
              <a:t>如果模块中所有元素都使用同一个输入数据和</a:t>
            </a:r>
            <a:r>
              <a:rPr lang="en-US" altLang="zh-CN" b="1" dirty="0">
                <a:latin typeface="Times New Roman" pitchFamily="18" charset="0"/>
              </a:rPr>
              <a:t>(</a:t>
            </a:r>
            <a:r>
              <a:rPr lang="zh-CN" altLang="en-US" b="1" dirty="0">
                <a:latin typeface="Times New Roman" pitchFamily="18" charset="0"/>
              </a:rPr>
              <a:t>或</a:t>
            </a:r>
            <a:r>
              <a:rPr lang="en-US" altLang="zh-CN" b="1" dirty="0">
                <a:latin typeface="Times New Roman" pitchFamily="18" charset="0"/>
              </a:rPr>
              <a:t>)</a:t>
            </a:r>
            <a:r>
              <a:rPr lang="zh-CN" altLang="en-US" b="1" dirty="0">
                <a:latin typeface="Times New Roman" pitchFamily="18" charset="0"/>
              </a:rPr>
              <a:t>产生同一个输出数据，则称为通信内聚。即在同一个数据结构上操作。</a:t>
            </a:r>
          </a:p>
          <a:p>
            <a:pPr marL="571500" indent="-571500" eaLnBrk="1" hangingPunct="1">
              <a:lnSpc>
                <a:spcPct val="110000"/>
              </a:lnSpc>
              <a:buFont typeface="Wingdings" pitchFamily="2" charset="2"/>
              <a:buNone/>
            </a:pPr>
            <a:r>
              <a:rPr lang="zh-CN" altLang="en-US" b="1" dirty="0">
                <a:solidFill>
                  <a:schemeClr val="tx2"/>
                </a:solidFill>
              </a:rPr>
              <a:t>评价：</a:t>
            </a:r>
          </a:p>
          <a:p>
            <a:pPr marL="571500" indent="-571500" eaLnBrk="1" hangingPunct="1">
              <a:lnSpc>
                <a:spcPct val="110000"/>
              </a:lnSpc>
            </a:pPr>
            <a:r>
              <a:rPr lang="zh-CN" altLang="en-US" b="1" dirty="0"/>
              <a:t>模块中各操作紧密相连，比过程内聚更好。</a:t>
            </a:r>
          </a:p>
          <a:p>
            <a:pPr marL="571500" indent="-571500" eaLnBrk="1" hangingPunct="1">
              <a:lnSpc>
                <a:spcPct val="110000"/>
              </a:lnSpc>
            </a:pPr>
            <a:r>
              <a:rPr lang="zh-CN" altLang="en-US" b="1" dirty="0"/>
              <a:t>不能重用。</a:t>
            </a:r>
          </a:p>
          <a:p>
            <a:pPr marL="571500" indent="-571500" eaLnBrk="1" hangingPunct="1">
              <a:lnSpc>
                <a:spcPct val="110000"/>
              </a:lnSpc>
              <a:buFont typeface="Wingdings" pitchFamily="2" charset="2"/>
              <a:buNone/>
            </a:pPr>
            <a:r>
              <a:rPr lang="zh-CN" altLang="en-US" b="1" dirty="0">
                <a:solidFill>
                  <a:schemeClr val="tx2"/>
                </a:solidFill>
              </a:rPr>
              <a:t>解决方案：</a:t>
            </a:r>
          </a:p>
          <a:p>
            <a:pPr marL="571500" indent="-571500" eaLnBrk="1" hangingPunct="1">
              <a:lnSpc>
                <a:spcPct val="110000"/>
              </a:lnSpc>
            </a:pPr>
            <a:r>
              <a:rPr lang="zh-CN" altLang="en-US" b="1" dirty="0">
                <a:highlight>
                  <a:srgbClr val="FFFF00"/>
                </a:highlight>
              </a:rPr>
              <a:t>分成多个模块，每个模块执行一个操作。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457200" y="404813"/>
            <a:ext cx="8229600" cy="5726112"/>
          </a:xfrm>
        </p:spPr>
        <p:txBody>
          <a:bodyPr/>
          <a:lstStyle/>
          <a:p>
            <a:pPr marL="571500" indent="-571500" eaLnBrk="1" hangingPunct="1">
              <a:lnSpc>
                <a:spcPct val="110000"/>
              </a:lnSpc>
              <a:buFont typeface="Wingdings" pitchFamily="2" charset="2"/>
              <a:buNone/>
            </a:pPr>
            <a:r>
              <a:rPr lang="en-US" altLang="zh-CN" b="1" dirty="0">
                <a:latin typeface="Times New Roman" pitchFamily="18" charset="0"/>
              </a:rPr>
              <a:t>(6) </a:t>
            </a:r>
            <a:r>
              <a:rPr lang="zh-CN" altLang="en-US" b="1" dirty="0">
                <a:latin typeface="Times New Roman" pitchFamily="18" charset="0"/>
              </a:rPr>
              <a:t>顺序内聚</a:t>
            </a:r>
            <a:r>
              <a:rPr lang="en-US" altLang="zh-CN" b="1" dirty="0">
                <a:latin typeface="Times New Roman" pitchFamily="18" charset="0"/>
              </a:rPr>
              <a:t>(sequential cohesion)</a:t>
            </a:r>
          </a:p>
          <a:p>
            <a:pPr marL="571500" indent="-571500" eaLnBrk="1" hangingPunct="1">
              <a:lnSpc>
                <a:spcPct val="110000"/>
              </a:lnSpc>
            </a:pPr>
            <a:r>
              <a:rPr lang="zh-CN" altLang="en-US" b="1" dirty="0">
                <a:latin typeface="Times New Roman" pitchFamily="18" charset="0"/>
              </a:rPr>
              <a:t>如果一个模块内的处理元素和同一个功能密切相关，而且这些处理必须顺序执行，则称为顺序内聚。</a:t>
            </a:r>
          </a:p>
          <a:p>
            <a:pPr marL="571500" indent="-571500" eaLnBrk="1" hangingPunct="1">
              <a:lnSpc>
                <a:spcPct val="110000"/>
              </a:lnSpc>
              <a:buFont typeface="Wingdings" pitchFamily="2" charset="2"/>
              <a:buNone/>
            </a:pPr>
            <a:r>
              <a:rPr lang="zh-CN" altLang="en-US" b="1" dirty="0">
                <a:solidFill>
                  <a:schemeClr val="tx2"/>
                </a:solidFill>
                <a:latin typeface="Times New Roman" pitchFamily="18" charset="0"/>
              </a:rPr>
              <a:t>评价：</a:t>
            </a:r>
          </a:p>
          <a:p>
            <a:pPr marL="571500" indent="-571500" eaLnBrk="1" hangingPunct="1">
              <a:lnSpc>
                <a:spcPct val="110000"/>
              </a:lnSpc>
            </a:pPr>
            <a:r>
              <a:rPr lang="zh-CN" altLang="en-US" b="1" dirty="0">
                <a:latin typeface="Times New Roman" pitchFamily="18" charset="0"/>
              </a:rPr>
              <a:t>根据数据流图划分模块时，通常得到顺序内聚的模块，这种模块彼此间的连接往往比较简单。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body" idx="4294967295"/>
          </p:nvPr>
        </p:nvSpPr>
        <p:spPr>
          <a:xfrm>
            <a:off x="457200" y="404813"/>
            <a:ext cx="8229600" cy="5726112"/>
          </a:xfrm>
        </p:spPr>
        <p:txBody>
          <a:bodyPr/>
          <a:lstStyle/>
          <a:p>
            <a:pPr marL="571500" indent="-571500" eaLnBrk="1" hangingPunct="1">
              <a:lnSpc>
                <a:spcPct val="130000"/>
              </a:lnSpc>
              <a:buFont typeface="Wingdings" pitchFamily="2" charset="2"/>
              <a:buNone/>
            </a:pPr>
            <a:r>
              <a:rPr lang="en-US" altLang="zh-CN" b="1">
                <a:latin typeface="Times New Roman" pitchFamily="18" charset="0"/>
              </a:rPr>
              <a:t>(7) </a:t>
            </a:r>
            <a:r>
              <a:rPr lang="zh-CN" altLang="en-US" b="1">
                <a:latin typeface="Times New Roman" pitchFamily="18" charset="0"/>
              </a:rPr>
              <a:t>功能内聚</a:t>
            </a:r>
            <a:r>
              <a:rPr lang="en-US" altLang="zh-CN" b="1">
                <a:latin typeface="Times New Roman" pitchFamily="18" charset="0"/>
              </a:rPr>
              <a:t>(functional cohesion)</a:t>
            </a:r>
          </a:p>
          <a:p>
            <a:pPr marL="571500" indent="-571500" eaLnBrk="1" hangingPunct="1">
              <a:lnSpc>
                <a:spcPct val="130000"/>
              </a:lnSpc>
            </a:pPr>
            <a:r>
              <a:rPr lang="zh-CN" altLang="en-US" b="1">
                <a:latin typeface="Times New Roman" pitchFamily="18" charset="0"/>
              </a:rPr>
              <a:t>如果模块内所有处理元素属于一个整体，完成一个单一的功能，则称为功能内聚。功能内聚是最高程度的内聚。</a:t>
            </a:r>
          </a:p>
          <a:p>
            <a:pPr marL="571500" indent="-571500" eaLnBrk="1" hangingPunct="1">
              <a:buFont typeface="Wingdings" pitchFamily="2" charset="2"/>
              <a:buNone/>
            </a:pPr>
            <a:r>
              <a:rPr lang="zh-CN" altLang="en-US" b="1">
                <a:solidFill>
                  <a:schemeClr val="tx2"/>
                </a:solidFill>
                <a:latin typeface="Times New Roman" pitchFamily="18" charset="0"/>
              </a:rPr>
              <a:t>评价：</a:t>
            </a:r>
          </a:p>
          <a:p>
            <a:pPr marL="571500" indent="-571500" eaLnBrk="1" hangingPunct="1"/>
            <a:r>
              <a:rPr lang="zh-CN" altLang="en-US" b="1">
                <a:latin typeface="Times New Roman" pitchFamily="18" charset="0"/>
              </a:rPr>
              <a:t>模块可重用，应尽可能重用；</a:t>
            </a:r>
          </a:p>
          <a:p>
            <a:pPr marL="571500" indent="-571500" eaLnBrk="1" hangingPunct="1"/>
            <a:r>
              <a:rPr lang="zh-CN" altLang="en-US" b="1">
                <a:latin typeface="Times New Roman" pitchFamily="18" charset="0"/>
              </a:rPr>
              <a:t>可隔离错误，维护更容易；</a:t>
            </a:r>
          </a:p>
          <a:p>
            <a:pPr marL="571500" indent="-571500" eaLnBrk="1" hangingPunct="1"/>
            <a:r>
              <a:rPr lang="zh-CN" altLang="en-US" b="1">
                <a:latin typeface="Times New Roman" pitchFamily="18" charset="0"/>
              </a:rPr>
              <a:t>扩充产品功能时更容易。</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body" idx="4294967295"/>
          </p:nvPr>
        </p:nvSpPr>
        <p:spPr>
          <a:xfrm>
            <a:off x="457200" y="404813"/>
            <a:ext cx="8229600" cy="5726112"/>
          </a:xfrm>
        </p:spPr>
        <p:txBody>
          <a:bodyPr/>
          <a:lstStyle/>
          <a:p>
            <a:pPr eaLnBrk="1" hangingPunct="1">
              <a:buFont typeface="Wingdings" pitchFamily="2" charset="2"/>
              <a:buNone/>
            </a:pPr>
            <a:r>
              <a:rPr lang="zh-CN" altLang="en-US" sz="2600" b="1">
                <a:solidFill>
                  <a:schemeClr val="tx2"/>
                </a:solidFill>
                <a:latin typeface="Times New Roman" pitchFamily="18" charset="0"/>
              </a:rPr>
              <a:t>七种内聚的优劣评分结果：</a:t>
            </a:r>
          </a:p>
          <a:p>
            <a:pPr eaLnBrk="1" hangingPunct="1"/>
            <a:r>
              <a:rPr lang="zh-CN" altLang="en-US" sz="2600" b="1">
                <a:latin typeface="Times New Roman" pitchFamily="18" charset="0"/>
              </a:rPr>
              <a:t>高内聚：功能内聚     </a:t>
            </a:r>
            <a:r>
              <a:rPr lang="en-US" altLang="zh-CN" sz="2600" b="1">
                <a:latin typeface="Times New Roman" pitchFamily="18" charset="0"/>
              </a:rPr>
              <a:t>10</a:t>
            </a:r>
            <a:r>
              <a:rPr lang="zh-CN" altLang="en-US" sz="2600" b="1">
                <a:latin typeface="Times New Roman" pitchFamily="18" charset="0"/>
              </a:rPr>
              <a:t>分</a:t>
            </a:r>
          </a:p>
          <a:p>
            <a:pPr eaLnBrk="1" hangingPunct="1">
              <a:buFont typeface="Wingdings" pitchFamily="2" charset="2"/>
              <a:buNone/>
            </a:pPr>
            <a:r>
              <a:rPr lang="zh-CN" altLang="en-US" sz="2600" b="1">
                <a:latin typeface="Times New Roman" pitchFamily="18" charset="0"/>
              </a:rPr>
              <a:t>                    顺序内聚	    </a:t>
            </a:r>
            <a:r>
              <a:rPr lang="en-US" altLang="zh-CN" sz="2600" b="1">
                <a:latin typeface="Times New Roman" pitchFamily="18" charset="0"/>
              </a:rPr>
              <a:t>9</a:t>
            </a:r>
            <a:r>
              <a:rPr lang="zh-CN" altLang="en-US" sz="2600" b="1">
                <a:latin typeface="Times New Roman" pitchFamily="18" charset="0"/>
              </a:rPr>
              <a:t>分		</a:t>
            </a:r>
          </a:p>
          <a:p>
            <a:pPr eaLnBrk="1" hangingPunct="1"/>
            <a:r>
              <a:rPr lang="zh-CN" altLang="en-US" sz="2600" b="1">
                <a:latin typeface="Times New Roman" pitchFamily="18" charset="0"/>
              </a:rPr>
              <a:t>中内聚：通信内聚	    </a:t>
            </a:r>
            <a:r>
              <a:rPr lang="en-US" altLang="zh-CN" sz="2600" b="1">
                <a:latin typeface="Times New Roman" pitchFamily="18" charset="0"/>
              </a:rPr>
              <a:t>7</a:t>
            </a:r>
            <a:r>
              <a:rPr lang="zh-CN" altLang="en-US" sz="2600" b="1">
                <a:latin typeface="Times New Roman" pitchFamily="18" charset="0"/>
              </a:rPr>
              <a:t>分		</a:t>
            </a:r>
          </a:p>
          <a:p>
            <a:pPr eaLnBrk="1" hangingPunct="1">
              <a:buFont typeface="Wingdings" pitchFamily="2" charset="2"/>
              <a:buNone/>
            </a:pPr>
            <a:r>
              <a:rPr lang="zh-CN" altLang="en-US" sz="2600" b="1">
                <a:latin typeface="Times New Roman" pitchFamily="18" charset="0"/>
              </a:rPr>
              <a:t>                    过程内聚	    </a:t>
            </a:r>
            <a:r>
              <a:rPr lang="en-US" altLang="zh-CN" sz="2600" b="1">
                <a:latin typeface="Times New Roman" pitchFamily="18" charset="0"/>
              </a:rPr>
              <a:t>5</a:t>
            </a:r>
            <a:r>
              <a:rPr lang="zh-CN" altLang="en-US" sz="2600" b="1">
                <a:latin typeface="Times New Roman" pitchFamily="18" charset="0"/>
              </a:rPr>
              <a:t>分</a:t>
            </a:r>
          </a:p>
          <a:p>
            <a:pPr eaLnBrk="1" hangingPunct="1"/>
            <a:r>
              <a:rPr lang="zh-CN" altLang="en-US" sz="2600" b="1">
                <a:latin typeface="Times New Roman" pitchFamily="18" charset="0"/>
              </a:rPr>
              <a:t>低内聚：时间内聚	    </a:t>
            </a:r>
            <a:r>
              <a:rPr lang="en-US" altLang="zh-CN" sz="2600" b="1">
                <a:latin typeface="Times New Roman" pitchFamily="18" charset="0"/>
              </a:rPr>
              <a:t>3</a:t>
            </a:r>
            <a:r>
              <a:rPr lang="zh-CN" altLang="en-US" sz="2600" b="1">
                <a:latin typeface="Times New Roman" pitchFamily="18" charset="0"/>
              </a:rPr>
              <a:t>分</a:t>
            </a:r>
          </a:p>
          <a:p>
            <a:pPr eaLnBrk="1" hangingPunct="1">
              <a:buFont typeface="Wingdings" pitchFamily="2" charset="2"/>
              <a:buNone/>
            </a:pPr>
            <a:r>
              <a:rPr lang="zh-CN" altLang="en-US" sz="2600" b="1">
                <a:latin typeface="Times New Roman" pitchFamily="18" charset="0"/>
              </a:rPr>
              <a:t>                    逻辑内聚	    </a:t>
            </a:r>
            <a:r>
              <a:rPr lang="en-US" altLang="zh-CN" sz="2600" b="1">
                <a:latin typeface="Times New Roman" pitchFamily="18" charset="0"/>
              </a:rPr>
              <a:t>1</a:t>
            </a:r>
            <a:r>
              <a:rPr lang="zh-CN" altLang="en-US" sz="2600" b="1">
                <a:latin typeface="Times New Roman" pitchFamily="18" charset="0"/>
              </a:rPr>
              <a:t>分</a:t>
            </a:r>
          </a:p>
          <a:p>
            <a:pPr eaLnBrk="1" hangingPunct="1">
              <a:buFont typeface="Wingdings" pitchFamily="2" charset="2"/>
              <a:buNone/>
            </a:pPr>
            <a:r>
              <a:rPr lang="zh-CN" altLang="en-US" sz="2600" b="1">
                <a:latin typeface="Times New Roman" pitchFamily="18" charset="0"/>
              </a:rPr>
              <a:t>                    偶然内聚	    </a:t>
            </a:r>
            <a:r>
              <a:rPr lang="en-US" altLang="zh-CN" sz="2600" b="1">
                <a:latin typeface="Times New Roman" pitchFamily="18" charset="0"/>
              </a:rPr>
              <a:t>0</a:t>
            </a:r>
            <a:r>
              <a:rPr lang="zh-CN" altLang="en-US" sz="2600" b="1">
                <a:latin typeface="Times New Roman" pitchFamily="18" charset="0"/>
              </a:rPr>
              <a:t>分</a:t>
            </a:r>
          </a:p>
          <a:p>
            <a:pPr eaLnBrk="1" hangingPunct="1">
              <a:buFont typeface="Wingdings" pitchFamily="2" charset="2"/>
              <a:buNone/>
            </a:pPr>
            <a:r>
              <a:rPr lang="zh-CN" altLang="en-US" sz="2600" b="1">
                <a:latin typeface="Times New Roman" pitchFamily="18" charset="0"/>
              </a:rPr>
              <a:t>       设计时力争做到高内聚，并且能够辨认出低内聚的模块。对于一个模块而言，模块自身的内聚越强，模块间的耦合就越小，模块所具有的独立性就越好，可以说高内聚低耦合是我们进行软件设计的一贯原则。</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4294967295"/>
          </p:nvPr>
        </p:nvSpPr>
        <p:spPr>
          <a:xfrm>
            <a:off x="395288" y="1125538"/>
            <a:ext cx="8569325" cy="5472112"/>
          </a:xfrm>
        </p:spPr>
        <p:txBody>
          <a:bodyPr/>
          <a:lstStyle/>
          <a:p>
            <a:pPr eaLnBrk="1" hangingPunct="1">
              <a:lnSpc>
                <a:spcPct val="90000"/>
              </a:lnSpc>
              <a:buFont typeface="Wingdings" pitchFamily="2" charset="2"/>
              <a:buNone/>
            </a:pPr>
            <a:r>
              <a:rPr lang="en-US" altLang="zh-CN" sz="2600" b="1" dirty="0">
                <a:latin typeface="Times New Roman" pitchFamily="18" charset="0"/>
              </a:rPr>
              <a:t>1. </a:t>
            </a:r>
            <a:r>
              <a:rPr lang="zh-CN" altLang="en-US" sz="2600" b="1" dirty="0">
                <a:latin typeface="Times New Roman" pitchFamily="18" charset="0"/>
              </a:rPr>
              <a:t>改进软件结构提高模块独立性</a:t>
            </a:r>
          </a:p>
          <a:p>
            <a:pPr eaLnBrk="1" hangingPunct="1">
              <a:lnSpc>
                <a:spcPct val="90000"/>
              </a:lnSpc>
            </a:pPr>
            <a:r>
              <a:rPr lang="zh-CN" altLang="en-US" sz="2600" b="1" dirty="0">
                <a:latin typeface="Times New Roman" pitchFamily="18" charset="0"/>
              </a:rPr>
              <a:t>通过模块分解或合并，降低耦合提高内聚。</a:t>
            </a:r>
          </a:p>
          <a:p>
            <a:pPr eaLnBrk="1" hangingPunct="1">
              <a:lnSpc>
                <a:spcPct val="90000"/>
              </a:lnSpc>
              <a:buFont typeface="Wingdings" pitchFamily="2" charset="2"/>
              <a:buNone/>
            </a:pPr>
            <a:r>
              <a:rPr lang="zh-CN" altLang="en-US" sz="2600" b="1" dirty="0">
                <a:latin typeface="Times New Roman" pitchFamily="18" charset="0"/>
              </a:rPr>
              <a:t>       例如，多个模块公有的一个子功能可以独立成一个模块，由这些模块调用；有时可以通过分解或合并模块以减少控制信息的传递及对全程数据的引用，并且降低接口的复杂程度。</a:t>
            </a:r>
          </a:p>
          <a:p>
            <a:pPr eaLnBrk="1" hangingPunct="1">
              <a:lnSpc>
                <a:spcPct val="90000"/>
              </a:lnSpc>
            </a:pPr>
            <a:r>
              <a:rPr lang="zh-CN" altLang="en-US" sz="2600" b="1" dirty="0">
                <a:latin typeface="Times New Roman" pitchFamily="18" charset="0"/>
              </a:rPr>
              <a:t>两个方面：</a:t>
            </a:r>
            <a:r>
              <a:rPr lang="en-US" altLang="zh-CN" sz="2600" b="1" dirty="0">
                <a:latin typeface="Times New Roman" pitchFamily="18" charset="0"/>
              </a:rPr>
              <a:t> </a:t>
            </a:r>
          </a:p>
          <a:p>
            <a:pPr marL="742950" lvl="1" indent="-285750" eaLnBrk="1" hangingPunct="1">
              <a:lnSpc>
                <a:spcPct val="90000"/>
              </a:lnSpc>
            </a:pPr>
            <a:r>
              <a:rPr lang="zh-CN" altLang="en-US" sz="2200" b="1" dirty="0">
                <a:latin typeface="Times New Roman" pitchFamily="18" charset="0"/>
              </a:rPr>
              <a:t>模块功能完善化。一个完整的模块包含：</a:t>
            </a:r>
          </a:p>
          <a:p>
            <a:pPr marL="1143000" lvl="2" indent="-228600" eaLnBrk="1" hangingPunct="1">
              <a:lnSpc>
                <a:spcPct val="90000"/>
              </a:lnSpc>
            </a:pPr>
            <a:r>
              <a:rPr lang="zh-CN" altLang="en-US" b="1" dirty="0">
                <a:latin typeface="Times New Roman" pitchFamily="18" charset="0"/>
              </a:rPr>
              <a:t>执行规定的功能的部分</a:t>
            </a:r>
          </a:p>
          <a:p>
            <a:pPr marL="1143000" lvl="2" indent="-228600" eaLnBrk="1" hangingPunct="1">
              <a:lnSpc>
                <a:spcPct val="90000"/>
              </a:lnSpc>
            </a:pPr>
            <a:r>
              <a:rPr lang="zh-CN" altLang="en-US" b="1" dirty="0">
                <a:latin typeface="Times New Roman" pitchFamily="18" charset="0"/>
              </a:rPr>
              <a:t>出错处理的部分</a:t>
            </a:r>
          </a:p>
          <a:p>
            <a:pPr marL="1143000" lvl="2" indent="-228600" eaLnBrk="1" hangingPunct="1">
              <a:lnSpc>
                <a:spcPct val="90000"/>
              </a:lnSpc>
            </a:pPr>
            <a:r>
              <a:rPr lang="zh-CN" altLang="en-US" b="1" dirty="0">
                <a:latin typeface="Times New Roman" pitchFamily="18" charset="0"/>
              </a:rPr>
              <a:t>返回一个“结束标志”</a:t>
            </a:r>
          </a:p>
          <a:p>
            <a:pPr marL="742950" lvl="1" indent="-285750" eaLnBrk="1" hangingPunct="1">
              <a:lnSpc>
                <a:spcPct val="90000"/>
              </a:lnSpc>
            </a:pPr>
            <a:r>
              <a:rPr lang="zh-CN" altLang="en-US" sz="2200" b="1" dirty="0">
                <a:latin typeface="Times New Roman" pitchFamily="18" charset="0"/>
              </a:rPr>
              <a:t>消除重复功能，改善软件结构。</a:t>
            </a:r>
          </a:p>
          <a:p>
            <a:pPr marL="1143000" lvl="2" indent="-228600" eaLnBrk="1" hangingPunct="1">
              <a:lnSpc>
                <a:spcPct val="90000"/>
              </a:lnSpc>
            </a:pPr>
            <a:r>
              <a:rPr lang="zh-CN" altLang="en-US" b="1" dirty="0">
                <a:latin typeface="Times New Roman" pitchFamily="18" charset="0"/>
              </a:rPr>
              <a:t>完全相似</a:t>
            </a:r>
          </a:p>
          <a:p>
            <a:pPr marL="1143000" lvl="2" indent="-228600" eaLnBrk="1" hangingPunct="1">
              <a:lnSpc>
                <a:spcPct val="90000"/>
              </a:lnSpc>
            </a:pPr>
            <a:r>
              <a:rPr lang="zh-CN" altLang="en-US" b="1" dirty="0">
                <a:latin typeface="Times New Roman" pitchFamily="18" charset="0"/>
              </a:rPr>
              <a:t>局部相似</a:t>
            </a:r>
          </a:p>
        </p:txBody>
      </p:sp>
      <p:sp>
        <p:nvSpPr>
          <p:cNvPr id="59395" name="Rectangle 5"/>
          <p:cNvSpPr>
            <a:spLocks noChangeArrowheads="1"/>
          </p:cNvSpPr>
          <p:nvPr/>
        </p:nvSpPr>
        <p:spPr bwMode="auto">
          <a:xfrm>
            <a:off x="2411413" y="188913"/>
            <a:ext cx="3449637" cy="7016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4000">
                <a:solidFill>
                  <a:srgbClr val="FF0000"/>
                </a:solidFill>
                <a:latin typeface="华文中宋" pitchFamily="2" charset="-122"/>
                <a:ea typeface="华文中宋" pitchFamily="2" charset="-122"/>
              </a:rPr>
              <a:t> </a:t>
            </a:r>
            <a:r>
              <a:rPr lang="en-US" altLang="zh-CN" sz="4000">
                <a:solidFill>
                  <a:srgbClr val="3333CC"/>
                </a:solidFill>
                <a:latin typeface="华文中宋" pitchFamily="2" charset="-122"/>
                <a:ea typeface="华文中宋" pitchFamily="2" charset="-122"/>
              </a:rPr>
              <a:t>5.3</a:t>
            </a:r>
            <a:r>
              <a:rPr lang="zh-CN" altLang="en-US" sz="4000">
                <a:solidFill>
                  <a:srgbClr val="3333CC"/>
                </a:solidFill>
                <a:latin typeface="华文中宋" pitchFamily="2" charset="-122"/>
                <a:ea typeface="华文中宋" pitchFamily="2" charset="-122"/>
              </a:rPr>
              <a:t>启发规则</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19" name="Rectangle 3"/>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0" name="Rectangle 4"/>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421" name="Object 5"/>
          <p:cNvGraphicFramePr>
            <a:graphicFrameLocks noChangeAspect="1"/>
          </p:cNvGraphicFramePr>
          <p:nvPr/>
        </p:nvGraphicFramePr>
        <p:xfrm>
          <a:off x="1979613" y="688975"/>
          <a:ext cx="5905500" cy="2092325"/>
        </p:xfrm>
        <a:graphic>
          <a:graphicData uri="http://schemas.openxmlformats.org/presentationml/2006/ole">
            <mc:AlternateContent xmlns:mc="http://schemas.openxmlformats.org/markup-compatibility/2006">
              <mc:Choice xmlns:v="urn:schemas-microsoft-com:vml" Requires="v">
                <p:oleObj name="Visio" r:id="rId2" imgW="2421060" imgH="856923" progId="Visio.Drawing.11">
                  <p:embed/>
                </p:oleObj>
              </mc:Choice>
              <mc:Fallback>
                <p:oleObj name="Visio" r:id="rId2" imgW="2421060" imgH="856923"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688975"/>
                        <a:ext cx="59055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2" name="Rectangle 6"/>
          <p:cNvSpPr>
            <a:spLocks noChangeArrowheads="1"/>
          </p:cNvSpPr>
          <p:nvPr/>
        </p:nvSpPr>
        <p:spPr bwMode="auto">
          <a:xfrm>
            <a:off x="0"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7623" name="Object 7"/>
          <p:cNvGraphicFramePr>
            <a:graphicFrameLocks noChangeAspect="1"/>
          </p:cNvGraphicFramePr>
          <p:nvPr/>
        </p:nvGraphicFramePr>
        <p:xfrm>
          <a:off x="201613" y="3194050"/>
          <a:ext cx="8834437" cy="2251075"/>
        </p:xfrm>
        <a:graphic>
          <a:graphicData uri="http://schemas.openxmlformats.org/presentationml/2006/ole">
            <mc:AlternateContent xmlns:mc="http://schemas.openxmlformats.org/markup-compatibility/2006">
              <mc:Choice xmlns:v="urn:schemas-microsoft-com:vml" Requires="v">
                <p:oleObj name="Visio" r:id="rId4" imgW="4066890" imgH="1036740" progId="Visio.Drawing.11">
                  <p:embed/>
                </p:oleObj>
              </mc:Choice>
              <mc:Fallback>
                <p:oleObj name="Visio" r:id="rId4" imgW="4066890" imgH="1036740"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3194050"/>
                        <a:ext cx="8834437"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457200" y="476250"/>
            <a:ext cx="8229600" cy="5654675"/>
          </a:xfrm>
        </p:spPr>
        <p:txBody>
          <a:bodyPr/>
          <a:lstStyle/>
          <a:p>
            <a:pPr eaLnBrk="1" hangingPunct="1">
              <a:buFont typeface="Wingdings" pitchFamily="2" charset="2"/>
              <a:buNone/>
            </a:pPr>
            <a:r>
              <a:rPr lang="en-US" altLang="zh-CN" b="1">
                <a:latin typeface="Times New Roman" pitchFamily="18" charset="0"/>
              </a:rPr>
              <a:t>2. </a:t>
            </a:r>
            <a:r>
              <a:rPr lang="zh-CN" altLang="en-US" b="1">
                <a:latin typeface="Times New Roman" pitchFamily="18" charset="0"/>
              </a:rPr>
              <a:t>模块规模应该适中</a:t>
            </a:r>
          </a:p>
          <a:p>
            <a:pPr eaLnBrk="1" hangingPunct="1"/>
            <a:r>
              <a:rPr lang="zh-CN" altLang="en-US" b="1">
                <a:latin typeface="Times New Roman" pitchFamily="18" charset="0"/>
              </a:rPr>
              <a:t>经验表明，一个模块的规模不应过大，最好能写在一页纸内。通常规定</a:t>
            </a:r>
            <a:r>
              <a:rPr lang="en-US" altLang="zh-CN" b="1">
                <a:latin typeface="Times New Roman" pitchFamily="18" charset="0"/>
              </a:rPr>
              <a:t>50~100</a:t>
            </a:r>
            <a:r>
              <a:rPr lang="zh-CN" altLang="en-US" b="1">
                <a:latin typeface="Times New Roman" pitchFamily="18" charset="0"/>
              </a:rPr>
              <a:t>行语句，最多不超过</a:t>
            </a:r>
            <a:r>
              <a:rPr lang="en-US" altLang="zh-CN" b="1">
                <a:latin typeface="Times New Roman" pitchFamily="18" charset="0"/>
              </a:rPr>
              <a:t>500</a:t>
            </a:r>
            <a:r>
              <a:rPr lang="zh-CN" altLang="en-US" b="1">
                <a:latin typeface="Times New Roman" pitchFamily="18" charset="0"/>
              </a:rPr>
              <a:t>行。数字只能作为参考，根本问题是要保证模块的独立性。</a:t>
            </a:r>
          </a:p>
          <a:p>
            <a:pPr eaLnBrk="1" hangingPunct="1"/>
            <a:r>
              <a:rPr lang="zh-CN" altLang="en-US" b="1">
                <a:latin typeface="Times New Roman" pitchFamily="18" charset="0"/>
              </a:rPr>
              <a:t>过大的模块往往是由于分解不充分，但是进一步分解必须符合问题结构，一般说来，分解后不应该降低模块独立性。</a:t>
            </a:r>
          </a:p>
          <a:p>
            <a:pPr eaLnBrk="1" hangingPunct="1"/>
            <a:r>
              <a:rPr lang="zh-CN" altLang="en-US" b="1">
                <a:latin typeface="Times New Roman" pitchFamily="18" charset="0"/>
              </a:rPr>
              <a:t>过小的模块开销大于有效操作，而且模块数目过多将使系统接口复杂。</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2610" name="Rectangle 2"/>
          <p:cNvSpPr>
            <a:spLocks noGrp="1" noChangeArrowheads="1"/>
          </p:cNvSpPr>
          <p:nvPr>
            <p:ph type="subTitle" idx="4294967295"/>
          </p:nvPr>
        </p:nvSpPr>
        <p:spPr bwMode="auto">
          <a:xfrm>
            <a:off x="179388" y="188913"/>
            <a:ext cx="8588375" cy="6324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dirty="0">
                <a:solidFill>
                  <a:schemeClr val="accent2"/>
                </a:solidFill>
                <a:latin typeface="华文中宋" pitchFamily="2" charset="-122"/>
                <a:ea typeface="华文中宋" pitchFamily="2" charset="-122"/>
              </a:rPr>
              <a:t>3</a:t>
            </a:r>
            <a:r>
              <a:rPr lang="en-US" altLang="zh-CN" b="0" dirty="0">
                <a:solidFill>
                  <a:schemeClr val="accent2"/>
                </a:solidFill>
                <a:latin typeface="华文中宋" pitchFamily="2" charset="-122"/>
                <a:ea typeface="华文中宋" pitchFamily="2" charset="-122"/>
              </a:rPr>
              <a:t>. </a:t>
            </a:r>
            <a:r>
              <a:rPr lang="zh-CN" altLang="en-US" b="0" dirty="0">
                <a:solidFill>
                  <a:schemeClr val="accent2"/>
                </a:solidFill>
                <a:latin typeface="华文中宋" pitchFamily="2" charset="-122"/>
                <a:ea typeface="华文中宋" pitchFamily="2" charset="-122"/>
              </a:rPr>
              <a:t>深度、宽度、扇出和扇入应适中</a:t>
            </a:r>
          </a:p>
          <a:p>
            <a:pPr marL="287338" indent="-6350" eaLnBrk="1" hangingPunct="1">
              <a:lnSpc>
                <a:spcPct val="120000"/>
              </a:lnSpc>
              <a:buClr>
                <a:srgbClr val="FF00FF"/>
              </a:buClr>
              <a:buFont typeface="Wingdings" pitchFamily="2" charset="2"/>
              <a:buChar char="n"/>
            </a:pPr>
            <a:r>
              <a:rPr lang="zh-CN" altLang="en-US" sz="2600" b="0" dirty="0">
                <a:solidFill>
                  <a:srgbClr val="00B0F0"/>
                </a:solidFill>
                <a:latin typeface="华文中宋" pitchFamily="2" charset="-122"/>
                <a:ea typeface="华文中宋" pitchFamily="2" charset="-122"/>
              </a:rPr>
              <a:t>深度</a:t>
            </a:r>
            <a:r>
              <a:rPr lang="en-US" altLang="zh-CN" sz="2600" b="0" dirty="0">
                <a:solidFill>
                  <a:schemeClr val="accent2"/>
                </a:solidFill>
                <a:latin typeface="华文中宋" pitchFamily="2" charset="-122"/>
                <a:ea typeface="华文中宋" pitchFamily="2" charset="-122"/>
              </a:rPr>
              <a:t>: </a:t>
            </a:r>
            <a:r>
              <a:rPr lang="zh-CN" altLang="en-US" sz="2600" b="0" dirty="0">
                <a:latin typeface="华文中宋" pitchFamily="2" charset="-122"/>
                <a:ea typeface="华文中宋" pitchFamily="2" charset="-122"/>
              </a:rPr>
              <a:t>表示软件结构中控制的层数，它往往能粗略地标志一个系统的大小和复杂程度。深度和程序长度之间应该有粗略的对应关系。</a:t>
            </a:r>
          </a:p>
          <a:p>
            <a:pPr marL="287338" indent="-6350" eaLnBrk="1" hangingPunct="1">
              <a:lnSpc>
                <a:spcPct val="120000"/>
              </a:lnSpc>
              <a:buClr>
                <a:srgbClr val="FF00FF"/>
              </a:buClr>
              <a:buFont typeface="Wingdings" pitchFamily="2" charset="2"/>
              <a:buChar char="n"/>
            </a:pPr>
            <a:r>
              <a:rPr lang="zh-CN" altLang="en-US" sz="2600" b="0" dirty="0">
                <a:solidFill>
                  <a:srgbClr val="00B0F0"/>
                </a:solidFill>
                <a:latin typeface="华文中宋" pitchFamily="2" charset="-122"/>
                <a:ea typeface="华文中宋" pitchFamily="2" charset="-122"/>
              </a:rPr>
              <a:t>宽度</a:t>
            </a:r>
            <a:r>
              <a:rPr lang="en-US" altLang="zh-CN" sz="2600" b="0" dirty="0">
                <a:solidFill>
                  <a:schemeClr val="accent2"/>
                </a:solidFill>
                <a:latin typeface="华文中宋" pitchFamily="2" charset="-122"/>
                <a:ea typeface="华文中宋" pitchFamily="2" charset="-122"/>
              </a:rPr>
              <a:t>: </a:t>
            </a:r>
            <a:r>
              <a:rPr lang="zh-CN" altLang="en-US" sz="2600" b="0" dirty="0">
                <a:latin typeface="华文中宋" pitchFamily="2" charset="-122"/>
                <a:ea typeface="华文中宋" pitchFamily="2" charset="-122"/>
              </a:rPr>
              <a:t>表示软件结构中控制的总跨度。即同一个层次上的模块总数的最大值，宽度越大系统越复杂。</a:t>
            </a:r>
          </a:p>
          <a:p>
            <a:pPr marL="287338" indent="-6350" eaLnBrk="1" hangingPunct="1">
              <a:lnSpc>
                <a:spcPct val="120000"/>
              </a:lnSpc>
              <a:buClr>
                <a:srgbClr val="FF00FF"/>
              </a:buClr>
              <a:buFont typeface="Wingdings" pitchFamily="2" charset="2"/>
              <a:buChar char="n"/>
            </a:pPr>
            <a:r>
              <a:rPr lang="zh-CN" altLang="en-US" sz="2600" b="0" dirty="0">
                <a:solidFill>
                  <a:srgbClr val="00B0F0"/>
                </a:solidFill>
                <a:latin typeface="华文中宋" pitchFamily="2" charset="-122"/>
                <a:ea typeface="华文中宋" pitchFamily="2" charset="-122"/>
              </a:rPr>
              <a:t>扇出</a:t>
            </a:r>
            <a:r>
              <a:rPr lang="zh-CN" altLang="en-US" sz="2600" b="0" dirty="0">
                <a:solidFill>
                  <a:schemeClr val="accent2"/>
                </a:solidFill>
                <a:latin typeface="华文中宋" pitchFamily="2" charset="-122"/>
                <a:ea typeface="华文中宋" pitchFamily="2" charset="-122"/>
              </a:rPr>
              <a:t>：</a:t>
            </a:r>
            <a:r>
              <a:rPr lang="zh-CN" altLang="en-US" sz="2600" b="0" dirty="0">
                <a:latin typeface="华文中宋" pitchFamily="2" charset="-122"/>
                <a:ea typeface="华文中宋" pitchFamily="2" charset="-122"/>
              </a:rPr>
              <a:t>表示一个模块直接控制</a:t>
            </a:r>
            <a:r>
              <a:rPr lang="en-US" altLang="zh-CN" sz="2600" b="0" dirty="0">
                <a:latin typeface="华文中宋" pitchFamily="2" charset="-122"/>
                <a:ea typeface="华文中宋" pitchFamily="2" charset="-122"/>
              </a:rPr>
              <a:t>(</a:t>
            </a:r>
            <a:r>
              <a:rPr lang="zh-CN" altLang="en-US" sz="2600" b="0" dirty="0">
                <a:latin typeface="华文中宋" pitchFamily="2" charset="-122"/>
                <a:ea typeface="华文中宋" pitchFamily="2" charset="-122"/>
              </a:rPr>
              <a:t>调用</a:t>
            </a:r>
            <a:r>
              <a:rPr lang="en-US" altLang="zh-CN" sz="2600" b="0" dirty="0">
                <a:latin typeface="华文中宋" pitchFamily="2" charset="-122"/>
                <a:ea typeface="华文中宋" pitchFamily="2" charset="-122"/>
              </a:rPr>
              <a:t>)</a:t>
            </a:r>
            <a:r>
              <a:rPr lang="zh-CN" altLang="en-US" sz="2600" b="0" dirty="0">
                <a:latin typeface="华文中宋" pitchFamily="2" charset="-122"/>
                <a:ea typeface="华文中宋" pitchFamily="2" charset="-122"/>
              </a:rPr>
              <a:t>的模块数目。扇出为</a:t>
            </a:r>
            <a:r>
              <a:rPr lang="en-US" altLang="zh-CN" sz="2600" b="0" dirty="0">
                <a:latin typeface="华文中宋" pitchFamily="2" charset="-122"/>
                <a:ea typeface="华文中宋" pitchFamily="2" charset="-122"/>
              </a:rPr>
              <a:t>3</a:t>
            </a:r>
            <a:r>
              <a:rPr lang="zh-CN" altLang="en-US" sz="2600" b="0" dirty="0">
                <a:latin typeface="华文中宋" pitchFamily="2" charset="-122"/>
                <a:ea typeface="华文中宋" pitchFamily="2" charset="-122"/>
              </a:rPr>
              <a:t>－</a:t>
            </a:r>
            <a:r>
              <a:rPr lang="en-US" altLang="zh-CN" sz="2600" b="0" dirty="0">
                <a:latin typeface="华文中宋" pitchFamily="2" charset="-122"/>
                <a:ea typeface="华文中宋" pitchFamily="2" charset="-122"/>
              </a:rPr>
              <a:t>4</a:t>
            </a:r>
            <a:r>
              <a:rPr lang="zh-CN" altLang="en-US" sz="2600" b="0" dirty="0">
                <a:latin typeface="华文中宋" pitchFamily="2" charset="-122"/>
                <a:ea typeface="华文中宋" pitchFamily="2" charset="-122"/>
              </a:rPr>
              <a:t>，上限扇出为</a:t>
            </a:r>
            <a:r>
              <a:rPr lang="en-US" altLang="zh-CN" sz="2600" b="0" dirty="0">
                <a:latin typeface="华文中宋" pitchFamily="2" charset="-122"/>
                <a:ea typeface="华文中宋" pitchFamily="2" charset="-122"/>
              </a:rPr>
              <a:t>5</a:t>
            </a:r>
            <a:r>
              <a:rPr lang="zh-CN" altLang="en-US" sz="2600" b="0" dirty="0">
                <a:latin typeface="华文中宋" pitchFamily="2" charset="-122"/>
                <a:ea typeface="华文中宋" pitchFamily="2" charset="-122"/>
              </a:rPr>
              <a:t>－</a:t>
            </a:r>
            <a:r>
              <a:rPr lang="en-US" altLang="zh-CN" sz="2600" b="0" dirty="0">
                <a:latin typeface="华文中宋" pitchFamily="2" charset="-122"/>
                <a:ea typeface="华文中宋" pitchFamily="2" charset="-122"/>
              </a:rPr>
              <a:t>9</a:t>
            </a:r>
            <a:r>
              <a:rPr lang="zh-CN" altLang="en-US" sz="2600" b="0" dirty="0">
                <a:latin typeface="华文中宋" pitchFamily="2" charset="-122"/>
                <a:ea typeface="华文中宋" pitchFamily="2" charset="-122"/>
              </a:rPr>
              <a:t>。</a:t>
            </a:r>
          </a:p>
          <a:p>
            <a:pPr marL="287338" indent="-6350" eaLnBrk="1" hangingPunct="1">
              <a:lnSpc>
                <a:spcPct val="120000"/>
              </a:lnSpc>
              <a:buClr>
                <a:srgbClr val="FF00FF"/>
              </a:buClr>
              <a:buFont typeface="Wingdings" pitchFamily="2" charset="2"/>
              <a:buChar char="n"/>
            </a:pPr>
            <a:r>
              <a:rPr lang="zh-CN" altLang="en-US" sz="2600" b="0" dirty="0">
                <a:solidFill>
                  <a:schemeClr val="accent2"/>
                </a:solidFill>
                <a:latin typeface="华文中宋" pitchFamily="2" charset="-122"/>
                <a:ea typeface="华文中宋" pitchFamily="2" charset="-122"/>
              </a:rPr>
              <a:t> </a:t>
            </a:r>
            <a:r>
              <a:rPr lang="zh-CN" altLang="en-US" sz="2600" b="0" dirty="0">
                <a:solidFill>
                  <a:srgbClr val="00B0F0"/>
                </a:solidFill>
                <a:latin typeface="华文中宋" pitchFamily="2" charset="-122"/>
                <a:ea typeface="华文中宋" pitchFamily="2" charset="-122"/>
              </a:rPr>
              <a:t>扇入</a:t>
            </a:r>
            <a:r>
              <a:rPr lang="zh-CN" altLang="en-US" sz="2600" b="0" dirty="0">
                <a:solidFill>
                  <a:schemeClr val="accent2"/>
                </a:solidFill>
                <a:latin typeface="华文中宋" pitchFamily="2" charset="-122"/>
                <a:ea typeface="华文中宋" pitchFamily="2" charset="-122"/>
              </a:rPr>
              <a:t>：</a:t>
            </a:r>
            <a:r>
              <a:rPr lang="zh-CN" altLang="en-US" sz="2600" b="0" dirty="0">
                <a:latin typeface="华文中宋" pitchFamily="2" charset="-122"/>
                <a:ea typeface="华文中宋" pitchFamily="2" charset="-122"/>
              </a:rPr>
              <a:t>表示有多个上级模块直接调用该模块，扇入越大则共享该模块的上级模块数目越多。</a:t>
            </a:r>
          </a:p>
          <a:p>
            <a:pPr marL="287338" indent="-6350" eaLnBrk="1" hangingPunct="1">
              <a:lnSpc>
                <a:spcPct val="120000"/>
              </a:lnSpc>
              <a:buFontTx/>
              <a:buBlip>
                <a:blip r:embed="rId3"/>
              </a:buBlip>
            </a:pPr>
            <a:r>
              <a:rPr lang="zh-CN" altLang="en-US" sz="3000" b="0" dirty="0">
                <a:latin typeface="华文中宋" pitchFamily="2" charset="-122"/>
                <a:ea typeface="华文中宋" pitchFamily="2" charset="-122"/>
              </a:rPr>
              <a:t> </a:t>
            </a:r>
            <a:r>
              <a:rPr lang="zh-CN" altLang="en-US" sz="2600" b="0" dirty="0">
                <a:solidFill>
                  <a:srgbClr val="800000"/>
                </a:solidFill>
                <a:highlight>
                  <a:srgbClr val="FFFF00"/>
                </a:highlight>
                <a:latin typeface="华文中宋" pitchFamily="2" charset="-122"/>
                <a:ea typeface="华文中宋" pitchFamily="2" charset="-122"/>
              </a:rPr>
              <a:t>软件结构一般要求顶层扇出较大，中层扇出较少，底层扇入较大为好。</a:t>
            </a:r>
          </a:p>
        </p:txBody>
      </p:sp>
      <p:sp>
        <p:nvSpPr>
          <p:cNvPr id="62467" name="Text Box 3"/>
          <p:cNvSpPr txBox="1">
            <a:spLocks noChangeArrowheads="1"/>
          </p:cNvSpPr>
          <p:nvPr/>
        </p:nvSpPr>
        <p:spPr bwMode="auto">
          <a:xfrm>
            <a:off x="8583613" y="61896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rPr>
              <a:t>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2610">
                                            <p:txEl>
                                              <p:pRg st="0" end="0"/>
                                            </p:txEl>
                                          </p:spTgt>
                                        </p:tgtEl>
                                        <p:attrNameLst>
                                          <p:attrName>style.visibility</p:attrName>
                                        </p:attrNameLst>
                                      </p:cBhvr>
                                      <p:to>
                                        <p:strVal val="visible"/>
                                      </p:to>
                                    </p:set>
                                    <p:anim calcmode="lin" valueType="num">
                                      <p:cBhvr additive="base">
                                        <p:cTn id="7" dur="500" fill="hold"/>
                                        <p:tgtEl>
                                          <p:spTgt spid="4526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26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52610">
                                            <p:txEl>
                                              <p:pRg st="1" end="1"/>
                                            </p:txEl>
                                          </p:spTgt>
                                        </p:tgtEl>
                                        <p:attrNameLst>
                                          <p:attrName>style.visibility</p:attrName>
                                        </p:attrNameLst>
                                      </p:cBhvr>
                                      <p:to>
                                        <p:strVal val="visible"/>
                                      </p:to>
                                    </p:set>
                                    <p:animEffect transition="in" filter="dissolve">
                                      <p:cBhvr>
                                        <p:cTn id="13" dur="500"/>
                                        <p:tgtEl>
                                          <p:spTgt spid="452610">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52610">
                                            <p:txEl>
                                              <p:pRg st="2" end="2"/>
                                            </p:txEl>
                                          </p:spTgt>
                                        </p:tgtEl>
                                        <p:attrNameLst>
                                          <p:attrName>style.visibility</p:attrName>
                                        </p:attrNameLst>
                                      </p:cBhvr>
                                      <p:to>
                                        <p:strVal val="visible"/>
                                      </p:to>
                                    </p:set>
                                    <p:animEffect transition="in" filter="dissolve">
                                      <p:cBhvr>
                                        <p:cTn id="18" dur="500"/>
                                        <p:tgtEl>
                                          <p:spTgt spid="452610">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52610">
                                            <p:txEl>
                                              <p:pRg st="3" end="3"/>
                                            </p:txEl>
                                          </p:spTgt>
                                        </p:tgtEl>
                                        <p:attrNameLst>
                                          <p:attrName>style.visibility</p:attrName>
                                        </p:attrNameLst>
                                      </p:cBhvr>
                                      <p:to>
                                        <p:strVal val="visible"/>
                                      </p:to>
                                    </p:set>
                                    <p:animEffect transition="in" filter="dissolve">
                                      <p:cBhvr>
                                        <p:cTn id="23" dur="500"/>
                                        <p:tgtEl>
                                          <p:spTgt spid="452610">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52610">
                                            <p:txEl>
                                              <p:pRg st="4" end="4"/>
                                            </p:txEl>
                                          </p:spTgt>
                                        </p:tgtEl>
                                        <p:attrNameLst>
                                          <p:attrName>style.visibility</p:attrName>
                                        </p:attrNameLst>
                                      </p:cBhvr>
                                      <p:to>
                                        <p:strVal val="visible"/>
                                      </p:to>
                                    </p:set>
                                    <p:animEffect transition="in" filter="dissolve">
                                      <p:cBhvr>
                                        <p:cTn id="28" dur="500"/>
                                        <p:tgtEl>
                                          <p:spTgt spid="452610">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52610">
                                            <p:txEl>
                                              <p:pRg st="5" end="5"/>
                                            </p:txEl>
                                          </p:spTgt>
                                        </p:tgtEl>
                                        <p:attrNameLst>
                                          <p:attrName>style.visibility</p:attrName>
                                        </p:attrNameLst>
                                      </p:cBhvr>
                                      <p:to>
                                        <p:strVal val="visible"/>
                                      </p:to>
                                    </p:set>
                                    <p:animEffect transition="in" filter="dissolve">
                                      <p:cBhvr>
                                        <p:cTn id="33" dur="500"/>
                                        <p:tgtEl>
                                          <p:spTgt spid="4526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subTitle" idx="4294967295"/>
          </p:nvPr>
        </p:nvSpPr>
        <p:spPr bwMode="auto">
          <a:xfrm>
            <a:off x="323850" y="620713"/>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zh-CN" altLang="en-US" b="0" dirty="0">
                <a:solidFill>
                  <a:srgbClr val="FF3300"/>
                </a:solidFill>
                <a:latin typeface="华文中宋" pitchFamily="2" charset="-122"/>
                <a:ea typeface="华文中宋" pitchFamily="2" charset="-122"/>
              </a:rPr>
              <a:t>目的：</a:t>
            </a:r>
          </a:p>
          <a:p>
            <a:pPr marL="287338" indent="-6350" eaLnBrk="1" hangingPunct="1">
              <a:lnSpc>
                <a:spcPct val="90000"/>
              </a:lnSpc>
              <a:buFontTx/>
              <a:buNone/>
            </a:pPr>
            <a:r>
              <a:rPr lang="zh-CN" altLang="en-US" b="0" dirty="0">
                <a:latin typeface="华文中宋" pitchFamily="2" charset="-122"/>
                <a:ea typeface="华文中宋" pitchFamily="2" charset="-122"/>
              </a:rPr>
              <a:t>  回答</a:t>
            </a:r>
            <a:r>
              <a:rPr lang="zh-CN" altLang="en-US" b="0" dirty="0">
                <a:solidFill>
                  <a:srgbClr val="800000"/>
                </a:solidFill>
                <a:latin typeface="华文中宋" pitchFamily="2" charset="-122"/>
                <a:ea typeface="华文中宋" pitchFamily="2" charset="-122"/>
              </a:rPr>
              <a:t>“概括地说，系统应该如何实现</a:t>
            </a:r>
            <a:r>
              <a:rPr lang="en-US" altLang="zh-CN" b="0" dirty="0">
                <a:solidFill>
                  <a:srgbClr val="800000"/>
                </a:solidFill>
                <a:latin typeface="华文中宋" pitchFamily="2" charset="-122"/>
                <a:ea typeface="华文中宋" pitchFamily="2" charset="-122"/>
              </a:rPr>
              <a:t>?”</a:t>
            </a:r>
            <a:r>
              <a:rPr lang="zh-CN" altLang="en-US" b="0" dirty="0">
                <a:latin typeface="华文中宋" pitchFamily="2" charset="-122"/>
                <a:ea typeface="华文中宋" pitchFamily="2" charset="-122"/>
              </a:rPr>
              <a:t>这个问题，因此，总体设计又称为</a:t>
            </a:r>
            <a:r>
              <a:rPr lang="zh-CN" altLang="en-US" b="0" dirty="0">
                <a:solidFill>
                  <a:srgbClr val="800000"/>
                </a:solidFill>
                <a:latin typeface="华文中宋" pitchFamily="2" charset="-122"/>
                <a:ea typeface="华文中宋" pitchFamily="2" charset="-122"/>
              </a:rPr>
              <a:t>概要设计或初步设计</a:t>
            </a:r>
            <a:r>
              <a:rPr lang="zh-CN" altLang="en-US" b="0" dirty="0">
                <a:latin typeface="华文中宋" pitchFamily="2" charset="-122"/>
                <a:ea typeface="华文中宋" pitchFamily="2" charset="-122"/>
              </a:rPr>
              <a:t>。</a:t>
            </a:r>
            <a:endParaRPr lang="zh-CN" altLang="en-US" b="0" dirty="0">
              <a:solidFill>
                <a:srgbClr val="FF3300"/>
              </a:solidFill>
              <a:latin typeface="华文中宋" pitchFamily="2" charset="-122"/>
              <a:ea typeface="华文中宋" pitchFamily="2" charset="-122"/>
            </a:endParaRPr>
          </a:p>
          <a:p>
            <a:pPr marL="287338" indent="-6350" eaLnBrk="1" hangingPunct="1">
              <a:lnSpc>
                <a:spcPct val="150000"/>
              </a:lnSpc>
              <a:buFontTx/>
              <a:buNone/>
            </a:pPr>
            <a:r>
              <a:rPr lang="zh-CN" altLang="en-US" b="0" dirty="0">
                <a:solidFill>
                  <a:srgbClr val="FF3300"/>
                </a:solidFill>
                <a:latin typeface="华文中宋" pitchFamily="2" charset="-122"/>
                <a:ea typeface="华文中宋" pitchFamily="2" charset="-122"/>
              </a:rPr>
              <a:t>任务：</a:t>
            </a:r>
          </a:p>
          <a:p>
            <a:pPr marL="287338" indent="-6350" eaLnBrk="1" hangingPunct="1">
              <a:lnSpc>
                <a:spcPct val="150000"/>
              </a:lnSpc>
              <a:buFontTx/>
              <a:buNone/>
            </a:pPr>
            <a:r>
              <a:rPr lang="zh-CN" altLang="en-US" b="0" dirty="0">
                <a:latin typeface="华文中宋" pitchFamily="2" charset="-122"/>
                <a:ea typeface="华文中宋" pitchFamily="2" charset="-122"/>
              </a:rPr>
              <a:t>    </a:t>
            </a:r>
            <a:r>
              <a:rPr lang="zh-CN" altLang="en-US" b="0" dirty="0">
                <a:solidFill>
                  <a:srgbClr val="00B0F0"/>
                </a:solidFill>
                <a:latin typeface="华文中宋" pitchFamily="2" charset="-122"/>
                <a:ea typeface="华文中宋" pitchFamily="2" charset="-122"/>
              </a:rPr>
              <a:t>将软件需求转化为数据结构和软件的系统结构</a:t>
            </a:r>
          </a:p>
          <a:p>
            <a:pPr marL="287338" indent="-6350" eaLnBrk="1" hangingPunct="1">
              <a:lnSpc>
                <a:spcPct val="150000"/>
              </a:lnSpc>
              <a:buFontTx/>
              <a:buNone/>
            </a:pPr>
            <a:r>
              <a:rPr lang="zh-CN" altLang="en-US" b="0" dirty="0">
                <a:solidFill>
                  <a:srgbClr val="FF3300"/>
                </a:solidFill>
                <a:latin typeface="华文中宋" pitchFamily="2" charset="-122"/>
                <a:ea typeface="华文中宋" pitchFamily="2" charset="-122"/>
              </a:rPr>
              <a:t>输入和输出：</a:t>
            </a:r>
          </a:p>
          <a:p>
            <a:pPr marL="287338" indent="-6350" eaLnBrk="1" hangingPunct="1">
              <a:lnSpc>
                <a:spcPct val="150000"/>
              </a:lnSpc>
              <a:buFontTx/>
              <a:buNone/>
            </a:pPr>
            <a:r>
              <a:rPr lang="zh-CN" altLang="en-US" b="0" dirty="0">
                <a:latin typeface="华文中宋" pitchFamily="2" charset="-122"/>
                <a:ea typeface="华文中宋" pitchFamily="2" charset="-122"/>
              </a:rPr>
              <a:t>    软件设计的输入是</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用户需求报告</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需求规格说明书</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，输出是</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概要设计说明书</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和</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详细设计说明书</a:t>
            </a:r>
            <a:r>
              <a:rPr lang="en-US" altLang="zh-CN" b="0" dirty="0">
                <a:latin typeface="华文中宋" pitchFamily="2" charset="-122"/>
                <a:ea typeface="华文中宋" pitchFamily="2" charset="-122"/>
              </a:rPr>
              <a:t>》</a:t>
            </a:r>
            <a:r>
              <a:rPr lang="zh-CN" altLang="en-US" b="0" dirty="0">
                <a:latin typeface="华文中宋" pitchFamily="2" charset="-122"/>
                <a:ea typeface="华文中宋" pitchFamily="2" charset="-122"/>
              </a:rPr>
              <a:t>。</a:t>
            </a:r>
          </a:p>
        </p:txBody>
      </p:sp>
      <p:sp>
        <p:nvSpPr>
          <p:cNvPr id="8195" name="Text Box 3"/>
          <p:cNvSpPr txBox="1">
            <a:spLocks noChangeArrowheads="1"/>
          </p:cNvSpPr>
          <p:nvPr/>
        </p:nvSpPr>
        <p:spPr bwMode="auto">
          <a:xfrm>
            <a:off x="8656638" y="6189663"/>
            <a:ext cx="3921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600">
                <a:solidFill>
                  <a:srgbClr val="33CCCC"/>
                </a:solidFill>
                <a:latin typeface="华文中宋" pitchFamily="2" charset="-122"/>
                <a:ea typeface="华文中宋" pitchFamily="2"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Effect transition="in" filter="blinds(horizontal)">
                                      <p:cBhvr>
                                        <p:cTn id="7" dur="500"/>
                                        <p:tgtEl>
                                          <p:spTgt spid="391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1170">
                                            <p:txEl>
                                              <p:pRg st="1" end="1"/>
                                            </p:txEl>
                                          </p:spTgt>
                                        </p:tgtEl>
                                        <p:attrNameLst>
                                          <p:attrName>style.visibility</p:attrName>
                                        </p:attrNameLst>
                                      </p:cBhvr>
                                      <p:to>
                                        <p:strVal val="visible"/>
                                      </p:to>
                                    </p:set>
                                    <p:animEffect transition="in" filter="blinds(horizontal)">
                                      <p:cBhvr>
                                        <p:cTn id="12" dur="500"/>
                                        <p:tgtEl>
                                          <p:spTgt spid="391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1170">
                                            <p:txEl>
                                              <p:pRg st="2" end="2"/>
                                            </p:txEl>
                                          </p:spTgt>
                                        </p:tgtEl>
                                        <p:attrNameLst>
                                          <p:attrName>style.visibility</p:attrName>
                                        </p:attrNameLst>
                                      </p:cBhvr>
                                      <p:to>
                                        <p:strVal val="visible"/>
                                      </p:to>
                                    </p:set>
                                    <p:animEffect transition="in" filter="blinds(horizontal)">
                                      <p:cBhvr>
                                        <p:cTn id="17" dur="500"/>
                                        <p:tgtEl>
                                          <p:spTgt spid="391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1170">
                                            <p:txEl>
                                              <p:pRg st="3" end="3"/>
                                            </p:txEl>
                                          </p:spTgt>
                                        </p:tgtEl>
                                        <p:attrNameLst>
                                          <p:attrName>style.visibility</p:attrName>
                                        </p:attrNameLst>
                                      </p:cBhvr>
                                      <p:to>
                                        <p:strVal val="visible"/>
                                      </p:to>
                                    </p:set>
                                    <p:animEffect transition="in" filter="blinds(horizontal)">
                                      <p:cBhvr>
                                        <p:cTn id="22" dur="500"/>
                                        <p:tgtEl>
                                          <p:spTgt spid="391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1170">
                                            <p:txEl>
                                              <p:pRg st="4" end="4"/>
                                            </p:txEl>
                                          </p:spTgt>
                                        </p:tgtEl>
                                        <p:attrNameLst>
                                          <p:attrName>style.visibility</p:attrName>
                                        </p:attrNameLst>
                                      </p:cBhvr>
                                      <p:to>
                                        <p:strVal val="visible"/>
                                      </p:to>
                                    </p:set>
                                    <p:animEffect transition="in" filter="blinds(horizontal)">
                                      <p:cBhvr>
                                        <p:cTn id="27" dur="500"/>
                                        <p:tgtEl>
                                          <p:spTgt spid="391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1170">
                                            <p:txEl>
                                              <p:pRg st="5" end="5"/>
                                            </p:txEl>
                                          </p:spTgt>
                                        </p:tgtEl>
                                        <p:attrNameLst>
                                          <p:attrName>style.visibility</p:attrName>
                                        </p:attrNameLst>
                                      </p:cBhvr>
                                      <p:to>
                                        <p:strVal val="visible"/>
                                      </p:to>
                                    </p:set>
                                    <p:animEffect transition="in" filter="blinds(horizontal)">
                                      <p:cBhvr>
                                        <p:cTn id="32" dur="500"/>
                                        <p:tgtEl>
                                          <p:spTgt spid="3911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1" name="Object 3"/>
          <p:cNvGraphicFramePr>
            <a:graphicFrameLocks noChangeAspect="1"/>
          </p:cNvGraphicFramePr>
          <p:nvPr/>
        </p:nvGraphicFramePr>
        <p:xfrm>
          <a:off x="323850" y="404813"/>
          <a:ext cx="8820150" cy="5556250"/>
        </p:xfrm>
        <a:graphic>
          <a:graphicData uri="http://schemas.openxmlformats.org/presentationml/2006/ole">
            <mc:AlternateContent xmlns:mc="http://schemas.openxmlformats.org/markup-compatibility/2006">
              <mc:Choice xmlns:v="urn:schemas-microsoft-com:vml" Requires="v">
                <p:oleObj name="Visio" r:id="rId2" imgW="3986694" imgH="2519240" progId="Visio.Drawing.11">
                  <p:embed/>
                </p:oleObj>
              </mc:Choice>
              <mc:Fallback>
                <p:oleObj name="Visio" r:id="rId2" imgW="3986694" imgH="251924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04813"/>
                        <a:ext cx="8820150" cy="555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15" name="Rectangle 3"/>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16" name="Rectangle 4"/>
          <p:cNvSpPr>
            <a:spLocks noChangeArrowheads="1"/>
          </p:cNvSpPr>
          <p:nvPr/>
        </p:nvSpPr>
        <p:spPr bwMode="auto">
          <a:xfrm>
            <a:off x="0"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17" name="Rectangle 5"/>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2742" name="Object 6"/>
          <p:cNvGraphicFramePr>
            <a:graphicFrameLocks noChangeAspect="1"/>
          </p:cNvGraphicFramePr>
          <p:nvPr/>
        </p:nvGraphicFramePr>
        <p:xfrm>
          <a:off x="179388" y="3068638"/>
          <a:ext cx="8101012" cy="3182937"/>
        </p:xfrm>
        <a:graphic>
          <a:graphicData uri="http://schemas.openxmlformats.org/presentationml/2006/ole">
            <mc:AlternateContent xmlns:mc="http://schemas.openxmlformats.org/markup-compatibility/2006">
              <mc:Choice xmlns:v="urn:schemas-microsoft-com:vml" Requires="v">
                <p:oleObj name="Visio" r:id="rId2" imgW="2932582" imgH="1149531" progId="Visio.Drawing.11">
                  <p:embed/>
                </p:oleObj>
              </mc:Choice>
              <mc:Fallback>
                <p:oleObj name="Visio" r:id="rId2" imgW="2932582" imgH="1149531"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068638"/>
                        <a:ext cx="8101012"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9" name="Rectangle 7"/>
          <p:cNvSpPr>
            <a:spLocks noChangeArrowheads="1"/>
          </p:cNvSpPr>
          <p:nvPr/>
        </p:nvSpPr>
        <p:spPr bwMode="auto">
          <a:xfrm>
            <a:off x="0"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520" name="Object 8"/>
          <p:cNvGraphicFramePr>
            <a:graphicFrameLocks noChangeAspect="1"/>
          </p:cNvGraphicFramePr>
          <p:nvPr/>
        </p:nvGraphicFramePr>
        <p:xfrm>
          <a:off x="539750" y="398463"/>
          <a:ext cx="7913688" cy="2992437"/>
        </p:xfrm>
        <a:graphic>
          <a:graphicData uri="http://schemas.openxmlformats.org/presentationml/2006/ole">
            <mc:AlternateContent xmlns:mc="http://schemas.openxmlformats.org/markup-compatibility/2006">
              <mc:Choice xmlns:v="urn:schemas-microsoft-com:vml" Requires="v">
                <p:oleObj name="Visio" r:id="rId4" imgW="2730094" imgH="1036930" progId="Visio.Drawing.11">
                  <p:embed/>
                </p:oleObj>
              </mc:Choice>
              <mc:Fallback>
                <p:oleObj name="Visio" r:id="rId4" imgW="2730094" imgH="103693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98463"/>
                        <a:ext cx="7913688"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2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subTitle" idx="4294967295"/>
          </p:nvPr>
        </p:nvSpPr>
        <p:spPr bwMode="auto">
          <a:xfrm>
            <a:off x="323850" y="692150"/>
            <a:ext cx="8382000" cy="19446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Aft>
                <a:spcPts val="1200"/>
              </a:spcAft>
              <a:buFontTx/>
              <a:buNone/>
            </a:pPr>
            <a:r>
              <a:rPr lang="en-US" altLang="zh-CN" b="0" dirty="0">
                <a:solidFill>
                  <a:schemeClr val="accent2"/>
                </a:solidFill>
                <a:latin typeface="华文中宋" pitchFamily="2" charset="-122"/>
                <a:ea typeface="华文中宋" pitchFamily="2" charset="-122"/>
              </a:rPr>
              <a:t>4. </a:t>
            </a:r>
            <a:r>
              <a:rPr lang="zh-CN" altLang="en-US" b="0" dirty="0">
                <a:solidFill>
                  <a:schemeClr val="accent2"/>
                </a:solidFill>
                <a:latin typeface="华文中宋" pitchFamily="2" charset="-122"/>
                <a:ea typeface="华文中宋" pitchFamily="2" charset="-122"/>
              </a:rPr>
              <a:t>模块的作用域应该在控制域之内</a:t>
            </a:r>
          </a:p>
          <a:p>
            <a:pPr marL="287338" indent="-6350" eaLnBrk="1" hangingPunct="1">
              <a:buClr>
                <a:srgbClr val="FF00FF"/>
              </a:buClr>
              <a:buFont typeface="Wingdings" pitchFamily="2" charset="2"/>
              <a:buChar char="Ø"/>
            </a:pPr>
            <a:r>
              <a:rPr lang="zh-CN" altLang="en-US" sz="2400" b="0" dirty="0">
                <a:latin typeface="华文中宋" pitchFamily="2" charset="-122"/>
                <a:ea typeface="华文中宋" pitchFamily="2" charset="-122"/>
              </a:rPr>
              <a:t> </a:t>
            </a:r>
            <a:r>
              <a:rPr lang="zh-CN" altLang="en-US" sz="2400" b="0" dirty="0">
                <a:solidFill>
                  <a:srgbClr val="00B0F0"/>
                </a:solidFill>
                <a:latin typeface="华文中宋" pitchFamily="2" charset="-122"/>
                <a:ea typeface="华文中宋" pitchFamily="2" charset="-122"/>
              </a:rPr>
              <a:t>模块的作用域是指受该模块内一个判定影响的所有模块的集合。</a:t>
            </a:r>
          </a:p>
          <a:p>
            <a:pPr marL="287338" indent="-6350" eaLnBrk="1" hangingPunct="1">
              <a:buClr>
                <a:srgbClr val="FF00FF"/>
              </a:buClr>
              <a:buFont typeface="Wingdings" pitchFamily="2" charset="2"/>
              <a:buChar char="Ø"/>
            </a:pPr>
            <a:r>
              <a:rPr lang="zh-CN" altLang="en-US" sz="2400" b="0" dirty="0">
                <a:solidFill>
                  <a:srgbClr val="00B0F0"/>
                </a:solidFill>
                <a:latin typeface="华文中宋" pitchFamily="2" charset="-122"/>
                <a:ea typeface="华文中宋" pitchFamily="2" charset="-122"/>
              </a:rPr>
              <a:t>模块的控制域是包括自己以及所有下属模块的集合</a:t>
            </a:r>
            <a:r>
              <a:rPr lang="zh-CN" altLang="en-US" sz="2400" b="0" dirty="0">
                <a:latin typeface="华文中宋" pitchFamily="2" charset="-122"/>
                <a:ea typeface="华文中宋" pitchFamily="2" charset="-122"/>
              </a:rPr>
              <a:t>。</a:t>
            </a:r>
          </a:p>
        </p:txBody>
      </p:sp>
      <p:sp>
        <p:nvSpPr>
          <p:cNvPr id="65539" name="Text Box 7"/>
          <p:cNvSpPr txBox="1">
            <a:spLocks noChangeArrowheads="1"/>
          </p:cNvSpPr>
          <p:nvPr/>
        </p:nvSpPr>
        <p:spPr bwMode="auto">
          <a:xfrm>
            <a:off x="8151813" y="6116638"/>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31</a:t>
            </a:r>
          </a:p>
        </p:txBody>
      </p:sp>
      <p:sp>
        <p:nvSpPr>
          <p:cNvPr id="176137" name="Rectangle 9"/>
          <p:cNvSpPr>
            <a:spLocks noChangeArrowheads="1"/>
          </p:cNvSpPr>
          <p:nvPr/>
        </p:nvSpPr>
        <p:spPr bwMode="auto">
          <a:xfrm>
            <a:off x="539750" y="2924175"/>
            <a:ext cx="80660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a:latin typeface="华文中宋" pitchFamily="2" charset="-122"/>
                <a:ea typeface="华文中宋" pitchFamily="2" charset="-122"/>
              </a:rPr>
              <a:t>在一个设计得很好的系统中，所有受判定影响的模块应该都从属于做出判定的那个模块，最好局限于做出判定的那个模块本身及它的直属下级模块。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4658">
                                            <p:txEl>
                                              <p:pRg st="0" end="0"/>
                                            </p:txEl>
                                          </p:spTgt>
                                        </p:tgtEl>
                                        <p:attrNameLst>
                                          <p:attrName>style.visibility</p:attrName>
                                        </p:attrNameLst>
                                      </p:cBhvr>
                                      <p:to>
                                        <p:strVal val="visible"/>
                                      </p:to>
                                    </p:set>
                                    <p:anim calcmode="lin" valueType="num">
                                      <p:cBhvr additive="base">
                                        <p:cTn id="7" dur="500" fill="hold"/>
                                        <p:tgtEl>
                                          <p:spTgt spid="4546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46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54658">
                                            <p:txEl>
                                              <p:pRg st="1" end="1"/>
                                            </p:txEl>
                                          </p:spTgt>
                                        </p:tgtEl>
                                        <p:attrNameLst>
                                          <p:attrName>style.visibility</p:attrName>
                                        </p:attrNameLst>
                                      </p:cBhvr>
                                      <p:to>
                                        <p:strVal val="visible"/>
                                      </p:to>
                                    </p:set>
                                    <p:animEffect transition="in" filter="dissolve">
                                      <p:cBhvr>
                                        <p:cTn id="13" dur="500"/>
                                        <p:tgtEl>
                                          <p:spTgt spid="454658">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54658">
                                            <p:txEl>
                                              <p:pRg st="2" end="2"/>
                                            </p:txEl>
                                          </p:spTgt>
                                        </p:tgtEl>
                                        <p:attrNameLst>
                                          <p:attrName>style.visibility</p:attrName>
                                        </p:attrNameLst>
                                      </p:cBhvr>
                                      <p:to>
                                        <p:strVal val="visible"/>
                                      </p:to>
                                    </p:set>
                                    <p:animEffect transition="in" filter="dissolve">
                                      <p:cBhvr>
                                        <p:cTn id="18" dur="500"/>
                                        <p:tgtEl>
                                          <p:spTgt spid="454658">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6137"/>
                                        </p:tgtEl>
                                        <p:attrNameLst>
                                          <p:attrName>style.visibility</p:attrName>
                                        </p:attrNameLst>
                                      </p:cBhvr>
                                      <p:to>
                                        <p:strVal val="visible"/>
                                      </p:to>
                                    </p:set>
                                    <p:animEffect transition="in" filter="blinds(horizontal)">
                                      <p:cBhvr>
                                        <p:cTn id="23" dur="500"/>
                                        <p:tgtEl>
                                          <p:spTgt spid="17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6563" name="Rectangle 3"/>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6564" name="Rectangle 4"/>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6565" name="Object 5"/>
          <p:cNvGraphicFramePr>
            <a:graphicFrameLocks noChangeAspect="1"/>
          </p:cNvGraphicFramePr>
          <p:nvPr/>
        </p:nvGraphicFramePr>
        <p:xfrm>
          <a:off x="827088" y="549275"/>
          <a:ext cx="7632700" cy="5899150"/>
        </p:xfrm>
        <a:graphic>
          <a:graphicData uri="http://schemas.openxmlformats.org/presentationml/2006/ole">
            <mc:AlternateContent xmlns:mc="http://schemas.openxmlformats.org/markup-compatibility/2006">
              <mc:Choice xmlns:v="urn:schemas-microsoft-com:vml" Requires="v">
                <p:oleObj name="Visio" r:id="rId2" imgW="2386889" imgH="1846783" progId="Visio.Drawing.11">
                  <p:embed/>
                </p:oleObj>
              </mc:Choice>
              <mc:Fallback>
                <p:oleObj name="Visio" r:id="rId2" imgW="2386889" imgH="1846783"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49275"/>
                        <a:ext cx="7632700"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descr="rj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765175"/>
            <a:ext cx="4319588"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8"/>
          <p:cNvSpPr>
            <a:spLocks noChangeArrowheads="1"/>
          </p:cNvSpPr>
          <p:nvPr/>
        </p:nvSpPr>
        <p:spPr bwMode="auto">
          <a:xfrm>
            <a:off x="3924300" y="476250"/>
            <a:ext cx="500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FF"/>
              </a:buClr>
              <a:buFont typeface="Wingdings" pitchFamily="2" charset="2"/>
              <a:buNone/>
            </a:pPr>
            <a:r>
              <a:rPr lang="zh-CN" altLang="en-US">
                <a:latin typeface="华文中宋" pitchFamily="2" charset="-122"/>
                <a:ea typeface="华文中宋" pitchFamily="2" charset="-122"/>
              </a:rPr>
              <a:t>如果</a:t>
            </a:r>
            <a:r>
              <a:rPr lang="en-US" altLang="zh-CN">
                <a:latin typeface="华文中宋" pitchFamily="2" charset="-122"/>
                <a:ea typeface="华文中宋" pitchFamily="2" charset="-122"/>
              </a:rPr>
              <a:t>A</a:t>
            </a:r>
            <a:r>
              <a:rPr lang="zh-CN" altLang="en-US">
                <a:latin typeface="华文中宋" pitchFamily="2" charset="-122"/>
                <a:ea typeface="华文中宋" pitchFamily="2" charset="-122"/>
              </a:rPr>
              <a:t>中的判定同时还影响到模块</a:t>
            </a:r>
            <a:r>
              <a:rPr lang="en-US" altLang="zh-CN">
                <a:latin typeface="华文中宋" pitchFamily="2" charset="-122"/>
                <a:ea typeface="华文中宋" pitchFamily="2" charset="-122"/>
              </a:rPr>
              <a:t>G</a:t>
            </a:r>
            <a:r>
              <a:rPr lang="zh-CN" altLang="en-US">
                <a:latin typeface="华文中宋" pitchFamily="2" charset="-122"/>
                <a:ea typeface="华文中宋" pitchFamily="2" charset="-122"/>
              </a:rPr>
              <a:t>中的处理过程，会有什么坏处呢？</a:t>
            </a:r>
          </a:p>
        </p:txBody>
      </p:sp>
      <p:sp>
        <p:nvSpPr>
          <p:cNvPr id="261129" name="Rectangle 9"/>
          <p:cNvSpPr>
            <a:spLocks noChangeArrowheads="1"/>
          </p:cNvSpPr>
          <p:nvPr/>
        </p:nvSpPr>
        <p:spPr bwMode="auto">
          <a:xfrm>
            <a:off x="3924300" y="2060575"/>
            <a:ext cx="521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FF"/>
              </a:buClr>
              <a:buFont typeface="Wingdings" pitchFamily="2" charset="2"/>
              <a:buNone/>
            </a:pPr>
            <a:r>
              <a:rPr lang="zh-CN" altLang="en-US">
                <a:latin typeface="华文中宋" pitchFamily="2" charset="-122"/>
                <a:ea typeface="华文中宋" pitchFamily="2" charset="-122"/>
              </a:rPr>
              <a:t>第一，这种结构使得软件难于理解</a:t>
            </a:r>
          </a:p>
        </p:txBody>
      </p:sp>
      <p:sp>
        <p:nvSpPr>
          <p:cNvPr id="261130" name="Rectangle 10"/>
          <p:cNvSpPr>
            <a:spLocks noChangeArrowheads="1"/>
          </p:cNvSpPr>
          <p:nvPr/>
        </p:nvSpPr>
        <p:spPr bwMode="auto">
          <a:xfrm>
            <a:off x="3924300" y="2565400"/>
            <a:ext cx="52197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FF"/>
              </a:buClr>
              <a:buFont typeface="Wingdings" pitchFamily="2" charset="2"/>
              <a:buNone/>
            </a:pPr>
            <a:r>
              <a:rPr lang="zh-CN" altLang="en-US">
                <a:latin typeface="华文中宋" pitchFamily="2" charset="-122"/>
                <a:ea typeface="华文中宋" pitchFamily="2" charset="-122"/>
              </a:rPr>
              <a:t>第二，为了能影响到</a:t>
            </a:r>
            <a:r>
              <a:rPr lang="en-US" altLang="zh-CN">
                <a:latin typeface="华文中宋" pitchFamily="2" charset="-122"/>
                <a:ea typeface="华文中宋" pitchFamily="2" charset="-122"/>
              </a:rPr>
              <a:t>G</a:t>
            </a:r>
            <a:r>
              <a:rPr lang="zh-CN" altLang="en-US">
                <a:latin typeface="华文中宋" pitchFamily="2" charset="-122"/>
                <a:ea typeface="华文中宋" pitchFamily="2" charset="-122"/>
              </a:rPr>
              <a:t>，需要在</a:t>
            </a:r>
            <a:r>
              <a:rPr lang="en-US" altLang="zh-CN">
                <a:latin typeface="华文中宋" pitchFamily="2" charset="-122"/>
                <a:ea typeface="华文中宋" pitchFamily="2" charset="-122"/>
              </a:rPr>
              <a:t>A</a:t>
            </a:r>
            <a:r>
              <a:rPr lang="zh-CN" altLang="en-US">
                <a:latin typeface="华文中宋" pitchFamily="2" charset="-122"/>
                <a:ea typeface="华文中宋" pitchFamily="2" charset="-122"/>
              </a:rPr>
              <a:t>中设置标记，并把标记传递给</a:t>
            </a:r>
            <a:r>
              <a:rPr lang="en-US" altLang="zh-CN">
                <a:latin typeface="华文中宋" pitchFamily="2" charset="-122"/>
                <a:ea typeface="华文中宋" pitchFamily="2" charset="-122"/>
              </a:rPr>
              <a:t>M</a:t>
            </a:r>
            <a:r>
              <a:rPr lang="zh-CN" altLang="en-US">
                <a:latin typeface="华文中宋" pitchFamily="2" charset="-122"/>
                <a:ea typeface="华文中宋" pitchFamily="2" charset="-122"/>
              </a:rPr>
              <a:t>（</a:t>
            </a:r>
            <a:r>
              <a:rPr lang="en-US" altLang="zh-CN">
                <a:latin typeface="华文中宋" pitchFamily="2" charset="-122"/>
                <a:ea typeface="华文中宋" pitchFamily="2" charset="-122"/>
              </a:rPr>
              <a:t>A</a:t>
            </a:r>
            <a:r>
              <a:rPr lang="zh-CN" altLang="en-US">
                <a:latin typeface="华文中宋" pitchFamily="2" charset="-122"/>
                <a:ea typeface="华文中宋" pitchFamily="2" charset="-122"/>
              </a:rPr>
              <a:t>和</a:t>
            </a:r>
            <a:r>
              <a:rPr lang="en-US" altLang="zh-CN">
                <a:latin typeface="华文中宋" pitchFamily="2" charset="-122"/>
                <a:ea typeface="华文中宋" pitchFamily="2" charset="-122"/>
              </a:rPr>
              <a:t>G</a:t>
            </a:r>
            <a:r>
              <a:rPr lang="zh-CN" altLang="en-US">
                <a:latin typeface="华文中宋" pitchFamily="2" charset="-122"/>
                <a:ea typeface="华文中宋" pitchFamily="2" charset="-122"/>
              </a:rPr>
              <a:t>的公共上级），再由</a:t>
            </a:r>
            <a:r>
              <a:rPr lang="en-US" altLang="zh-CN">
                <a:latin typeface="华文中宋" pitchFamily="2" charset="-122"/>
                <a:ea typeface="华文中宋" pitchFamily="2" charset="-122"/>
              </a:rPr>
              <a:t>M</a:t>
            </a:r>
            <a:r>
              <a:rPr lang="zh-CN" altLang="en-US">
                <a:latin typeface="华文中宋" pitchFamily="2" charset="-122"/>
                <a:ea typeface="华文中宋" pitchFamily="2" charset="-122"/>
              </a:rPr>
              <a:t>传递给</a:t>
            </a:r>
            <a:r>
              <a:rPr lang="en-US" altLang="zh-CN">
                <a:latin typeface="华文中宋" pitchFamily="2" charset="-122"/>
                <a:ea typeface="华文中宋" pitchFamily="2" charset="-122"/>
              </a:rPr>
              <a:t>G</a:t>
            </a:r>
            <a:r>
              <a:rPr lang="zh-CN" altLang="en-US">
                <a:latin typeface="华文中宋" pitchFamily="2" charset="-122"/>
                <a:ea typeface="华文中宋" pitchFamily="2" charset="-122"/>
              </a:rPr>
              <a:t>。这个标记是控制信息不是数据，将使得模块间出现控制耦合。</a:t>
            </a:r>
          </a:p>
        </p:txBody>
      </p:sp>
      <p:sp>
        <p:nvSpPr>
          <p:cNvPr id="67590" name="Rectangle 11"/>
          <p:cNvSpPr>
            <a:spLocks noChangeArrowheads="1"/>
          </p:cNvSpPr>
          <p:nvPr/>
        </p:nvSpPr>
        <p:spPr bwMode="auto">
          <a:xfrm>
            <a:off x="900113" y="5300663"/>
            <a:ext cx="3095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3300"/>
                </a:solidFill>
                <a:latin typeface="华文中宋" pitchFamily="2" charset="-122"/>
                <a:ea typeface="华文中宋" pitchFamily="2" charset="-122"/>
              </a:rPr>
              <a:t>A</a:t>
            </a:r>
            <a:r>
              <a:rPr lang="zh-CN" altLang="en-US">
                <a:solidFill>
                  <a:srgbClr val="FF3300"/>
                </a:solidFill>
                <a:latin typeface="华文中宋" pitchFamily="2" charset="-122"/>
                <a:ea typeface="华文中宋" pitchFamily="2" charset="-122"/>
              </a:rPr>
              <a:t>的作用域：</a:t>
            </a:r>
          </a:p>
          <a:p>
            <a:r>
              <a:rPr lang="en-US" altLang="zh-CN">
                <a:latin typeface="华文中宋" pitchFamily="2" charset="-122"/>
                <a:ea typeface="华文中宋" pitchFamily="2" charset="-122"/>
              </a:rPr>
              <a:t>M-A-G-B-C-D-E-F</a:t>
            </a:r>
          </a:p>
        </p:txBody>
      </p:sp>
      <p:sp>
        <p:nvSpPr>
          <p:cNvPr id="67591" name="Text Box 5"/>
          <p:cNvSpPr txBox="1">
            <a:spLocks noChangeArrowheads="1"/>
          </p:cNvSpPr>
          <p:nvPr/>
        </p:nvSpPr>
        <p:spPr bwMode="auto">
          <a:xfrm>
            <a:off x="827088" y="4292600"/>
            <a:ext cx="2112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solidFill>
                  <a:srgbClr val="FF3300"/>
                </a:solidFill>
                <a:latin typeface="华文中宋" pitchFamily="2" charset="-122"/>
                <a:ea typeface="华文中宋" pitchFamily="2" charset="-122"/>
              </a:rPr>
              <a:t>A</a:t>
            </a:r>
            <a:r>
              <a:rPr lang="zh-CN" altLang="en-US">
                <a:solidFill>
                  <a:srgbClr val="FF3300"/>
                </a:solidFill>
                <a:latin typeface="华文中宋" pitchFamily="2" charset="-122"/>
                <a:ea typeface="华文中宋" pitchFamily="2" charset="-122"/>
              </a:rPr>
              <a:t>的控制域：</a:t>
            </a:r>
          </a:p>
          <a:p>
            <a:pPr eaLnBrk="1" hangingPunct="1"/>
            <a:r>
              <a:rPr lang="en-US" altLang="zh-CN">
                <a:solidFill>
                  <a:srgbClr val="000000"/>
                </a:solidFill>
                <a:latin typeface="华文中宋" pitchFamily="2" charset="-122"/>
                <a:ea typeface="华文中宋" pitchFamily="2" charset="-122"/>
              </a:rPr>
              <a:t>A-B-C-D-E-F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1129"/>
                                        </p:tgtEl>
                                        <p:attrNameLst>
                                          <p:attrName>style.visibility</p:attrName>
                                        </p:attrNameLst>
                                      </p:cBhvr>
                                      <p:to>
                                        <p:strVal val="visible"/>
                                      </p:to>
                                    </p:set>
                                    <p:animEffect transition="in" filter="blinds(horizontal)">
                                      <p:cBhvr>
                                        <p:cTn id="7" dur="500"/>
                                        <p:tgtEl>
                                          <p:spTgt spid="261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1130"/>
                                        </p:tgtEl>
                                        <p:attrNameLst>
                                          <p:attrName>style.visibility</p:attrName>
                                        </p:attrNameLst>
                                      </p:cBhvr>
                                      <p:to>
                                        <p:strVal val="visible"/>
                                      </p:to>
                                    </p:set>
                                    <p:animEffect transition="in" filter="blinds(horizontal)">
                                      <p:cBhvr>
                                        <p:cTn id="12" dur="500"/>
                                        <p:tgtEl>
                                          <p:spTgt spid="26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9" grpId="0"/>
      <p:bldP spid="261130"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body" idx="4294967295"/>
          </p:nvPr>
        </p:nvSpPr>
        <p:spPr>
          <a:xfrm>
            <a:off x="457200" y="476250"/>
            <a:ext cx="8229600" cy="1873250"/>
          </a:xfrm>
        </p:spPr>
        <p:txBody>
          <a:bodyPr/>
          <a:lstStyle/>
          <a:p>
            <a:pPr eaLnBrk="1" hangingPunct="1">
              <a:buFont typeface="Wingdings" pitchFamily="2" charset="2"/>
              <a:buNone/>
            </a:pPr>
            <a:r>
              <a:rPr lang="zh-CN" altLang="en-US" sz="2600" b="1">
                <a:solidFill>
                  <a:schemeClr val="tx2"/>
                </a:solidFill>
                <a:latin typeface="Times New Roman" pitchFamily="18" charset="0"/>
              </a:rPr>
              <a:t>解决方案：</a:t>
            </a:r>
            <a:endParaRPr lang="en-US" altLang="zh-CN" sz="2600" b="1">
              <a:solidFill>
                <a:schemeClr val="tx2"/>
              </a:solidFill>
              <a:latin typeface="Times New Roman" pitchFamily="18" charset="0"/>
            </a:endParaRPr>
          </a:p>
          <a:p>
            <a:pPr eaLnBrk="1" hangingPunct="1"/>
            <a:r>
              <a:rPr lang="zh-CN" altLang="en-US" sz="2600" b="1">
                <a:latin typeface="Times New Roman" pitchFamily="18" charset="0"/>
              </a:rPr>
              <a:t>使判定上移。把模块</a:t>
            </a:r>
            <a:r>
              <a:rPr lang="en-US" altLang="zh-CN" sz="2600" b="1">
                <a:latin typeface="Times New Roman" pitchFamily="18" charset="0"/>
              </a:rPr>
              <a:t>A</a:t>
            </a:r>
            <a:r>
              <a:rPr lang="zh-CN" altLang="en-US" sz="2600" b="1">
                <a:latin typeface="Times New Roman" pitchFamily="18" charset="0"/>
              </a:rPr>
              <a:t>中的判定移到模块</a:t>
            </a:r>
            <a:r>
              <a:rPr lang="en-US" altLang="zh-CN" sz="2600" b="1">
                <a:latin typeface="Times New Roman" pitchFamily="18" charset="0"/>
              </a:rPr>
              <a:t>M</a:t>
            </a:r>
            <a:r>
              <a:rPr lang="zh-CN" altLang="en-US" sz="2600" b="1">
                <a:latin typeface="Times New Roman" pitchFamily="18" charset="0"/>
              </a:rPr>
              <a:t>中；</a:t>
            </a:r>
          </a:p>
          <a:p>
            <a:pPr eaLnBrk="1" hangingPunct="1"/>
            <a:r>
              <a:rPr lang="zh-CN" altLang="en-US" sz="2600" b="1">
                <a:latin typeface="Times New Roman" pitchFamily="18" charset="0"/>
              </a:rPr>
              <a:t>受判定影响的模块下移。把模块</a:t>
            </a:r>
            <a:r>
              <a:rPr lang="en-US" altLang="zh-CN" sz="2600" b="1">
                <a:latin typeface="Times New Roman" pitchFamily="18" charset="0"/>
              </a:rPr>
              <a:t>G</a:t>
            </a:r>
            <a:r>
              <a:rPr lang="zh-CN" altLang="en-US" sz="2600" b="1">
                <a:latin typeface="Times New Roman" pitchFamily="18" charset="0"/>
              </a:rPr>
              <a:t>移到模块</a:t>
            </a:r>
            <a:r>
              <a:rPr lang="en-US" altLang="zh-CN" sz="2600" b="1">
                <a:latin typeface="Times New Roman" pitchFamily="18" charset="0"/>
              </a:rPr>
              <a:t>A</a:t>
            </a:r>
            <a:r>
              <a:rPr lang="zh-CN" altLang="en-US" sz="2600" b="1">
                <a:latin typeface="Times New Roman" pitchFamily="18" charset="0"/>
              </a:rPr>
              <a:t>下面，作为他的下级模块。 </a:t>
            </a:r>
          </a:p>
        </p:txBody>
      </p:sp>
      <p:sp>
        <p:nvSpPr>
          <p:cNvPr id="68611" name="Rectangle 3"/>
          <p:cNvSpPr>
            <a:spLocks noChangeArrowheads="1"/>
          </p:cNvSpPr>
          <p:nvPr/>
        </p:nvSpPr>
        <p:spPr bwMode="auto">
          <a:xfrm>
            <a:off x="0" y="2776538"/>
            <a:ext cx="7566025" cy="6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6836" name="Object 4"/>
          <p:cNvGraphicFramePr>
            <a:graphicFrameLocks noChangeAspect="1"/>
          </p:cNvGraphicFramePr>
          <p:nvPr/>
        </p:nvGraphicFramePr>
        <p:xfrm>
          <a:off x="0" y="2420938"/>
          <a:ext cx="5070475" cy="3422650"/>
        </p:xfrm>
        <a:graphic>
          <a:graphicData uri="http://schemas.openxmlformats.org/presentationml/2006/ole">
            <mc:AlternateContent xmlns:mc="http://schemas.openxmlformats.org/markup-compatibility/2006">
              <mc:Choice xmlns:v="urn:schemas-microsoft-com:vml" Requires="v">
                <p:oleObj name="Visio" r:id="rId2" imgW="1937004" imgH="1306982" progId="Visio.Drawing.11">
                  <p:embed/>
                </p:oleObj>
              </mc:Choice>
              <mc:Fallback>
                <p:oleObj name="Visio" r:id="rId2" imgW="1937004" imgH="1306982"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0938"/>
                        <a:ext cx="507047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3" name="Rectangle 5"/>
          <p:cNvSpPr>
            <a:spLocks noChangeArrowheads="1"/>
          </p:cNvSpPr>
          <p:nvPr/>
        </p:nvSpPr>
        <p:spPr bwMode="auto">
          <a:xfrm>
            <a:off x="0" y="2776538"/>
            <a:ext cx="7566025" cy="6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6838" name="Object 6"/>
          <p:cNvGraphicFramePr>
            <a:graphicFrameLocks noChangeAspect="1"/>
          </p:cNvGraphicFramePr>
          <p:nvPr/>
        </p:nvGraphicFramePr>
        <p:xfrm>
          <a:off x="5292725" y="2420938"/>
          <a:ext cx="3671888" cy="3422650"/>
        </p:xfrm>
        <a:graphic>
          <a:graphicData uri="http://schemas.openxmlformats.org/presentationml/2006/ole">
            <mc:AlternateContent xmlns:mc="http://schemas.openxmlformats.org/markup-compatibility/2006">
              <mc:Choice xmlns:v="urn:schemas-microsoft-com:vml" Requires="v">
                <p:oleObj name="Visio" r:id="rId4" imgW="1396898" imgH="1306982" progId="Visio.Drawing.11">
                  <p:embed/>
                </p:oleObj>
              </mc:Choice>
              <mc:Fallback>
                <p:oleObj name="Visio" r:id="rId4" imgW="1396898" imgH="1306982"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2420938"/>
                        <a:ext cx="3671888"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68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6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subTitle" idx="4294967295"/>
          </p:nvPr>
        </p:nvSpPr>
        <p:spPr bwMode="auto">
          <a:xfrm>
            <a:off x="107950" y="579438"/>
            <a:ext cx="8712200" cy="55864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en-US" altLang="zh-CN" sz="3200" b="0" dirty="0">
                <a:solidFill>
                  <a:schemeClr val="accent2"/>
                </a:solidFill>
                <a:latin typeface="华文中宋" pitchFamily="2" charset="-122"/>
                <a:ea typeface="华文中宋" pitchFamily="2" charset="-122"/>
              </a:rPr>
              <a:t>5. </a:t>
            </a:r>
            <a:r>
              <a:rPr lang="zh-CN" altLang="en-US" sz="3200" b="0" dirty="0">
                <a:solidFill>
                  <a:srgbClr val="FF0000"/>
                </a:solidFill>
                <a:latin typeface="华文中宋" pitchFamily="2" charset="-122"/>
                <a:ea typeface="华文中宋" pitchFamily="2" charset="-122"/>
              </a:rPr>
              <a:t>力争降低模块接口的复杂程度</a:t>
            </a:r>
          </a:p>
          <a:p>
            <a:pPr marL="287338" indent="-6350" eaLnBrk="1" hangingPunct="1">
              <a:buFontTx/>
              <a:buNone/>
            </a:pPr>
            <a:r>
              <a:rPr lang="zh-CN" altLang="en-US" sz="3000" b="0" dirty="0">
                <a:latin typeface="华文中宋" pitchFamily="2" charset="-122"/>
                <a:ea typeface="华文中宋" pitchFamily="2" charset="-122"/>
              </a:rPr>
              <a:t>    </a:t>
            </a:r>
            <a:r>
              <a:rPr lang="zh-CN" altLang="en-US" sz="3000" b="0" dirty="0">
                <a:highlight>
                  <a:srgbClr val="FFFF00"/>
                </a:highlight>
                <a:latin typeface="华文中宋" pitchFamily="2" charset="-122"/>
                <a:ea typeface="华文中宋" pitchFamily="2" charset="-122"/>
              </a:rPr>
              <a:t>模块接口复杂</a:t>
            </a:r>
            <a:r>
              <a:rPr lang="zh-CN" altLang="en-US" sz="3000" b="0" dirty="0">
                <a:latin typeface="华文中宋" pitchFamily="2" charset="-122"/>
                <a:ea typeface="华文中宋" pitchFamily="2" charset="-122"/>
              </a:rPr>
              <a:t>是软件发生错误的一个主要原因。应该</a:t>
            </a:r>
            <a:r>
              <a:rPr lang="zh-CN" altLang="en-US" sz="3000" b="0" dirty="0">
                <a:highlight>
                  <a:srgbClr val="00FFFF"/>
                </a:highlight>
                <a:latin typeface="华文中宋" pitchFamily="2" charset="-122"/>
                <a:ea typeface="华文中宋" pitchFamily="2" charset="-122"/>
              </a:rPr>
              <a:t>仔细设计模块接口</a:t>
            </a:r>
            <a:r>
              <a:rPr lang="zh-CN" altLang="en-US" sz="3000" b="0" dirty="0">
                <a:latin typeface="华文中宋" pitchFamily="2" charset="-122"/>
                <a:ea typeface="华文中宋" pitchFamily="2" charset="-122"/>
              </a:rPr>
              <a:t>，使得信息传递简单并且和模块的功能一致。</a:t>
            </a:r>
          </a:p>
          <a:p>
            <a:pPr marL="287338" indent="-6350" eaLnBrk="1" hangingPunct="1">
              <a:lnSpc>
                <a:spcPct val="150000"/>
              </a:lnSpc>
              <a:buFontTx/>
              <a:buNone/>
            </a:pPr>
            <a:r>
              <a:rPr lang="en-US" altLang="zh-CN" sz="3200" b="0" dirty="0">
                <a:solidFill>
                  <a:schemeClr val="accent2"/>
                </a:solidFill>
                <a:latin typeface="华文中宋" pitchFamily="2" charset="-122"/>
                <a:ea typeface="华文中宋" pitchFamily="2" charset="-122"/>
              </a:rPr>
              <a:t>6. </a:t>
            </a:r>
            <a:r>
              <a:rPr lang="zh-CN" altLang="en-US" sz="3200" b="0" dirty="0">
                <a:solidFill>
                  <a:srgbClr val="FF0000"/>
                </a:solidFill>
                <a:latin typeface="华文中宋" pitchFamily="2" charset="-122"/>
                <a:ea typeface="华文中宋" pitchFamily="2" charset="-122"/>
              </a:rPr>
              <a:t>设计单入口单出口的模块</a:t>
            </a:r>
          </a:p>
          <a:p>
            <a:pPr marL="287338" indent="-6350" eaLnBrk="1" hangingPunct="1">
              <a:buFontTx/>
              <a:buNone/>
            </a:pPr>
            <a:r>
              <a:rPr lang="zh-CN" altLang="en-US" sz="3000" b="0" dirty="0">
                <a:latin typeface="华文中宋" pitchFamily="2" charset="-122"/>
                <a:ea typeface="华文中宋" pitchFamily="2" charset="-122"/>
              </a:rPr>
              <a:t>     这条启发式规则警告软件工程师不要使模块间出现内容耦合。当</a:t>
            </a:r>
            <a:r>
              <a:rPr lang="zh-CN" altLang="en-US" sz="3000" b="0" dirty="0">
                <a:highlight>
                  <a:srgbClr val="FF00FF"/>
                </a:highlight>
                <a:latin typeface="华文中宋" pitchFamily="2" charset="-122"/>
                <a:ea typeface="华文中宋" pitchFamily="2" charset="-122"/>
              </a:rPr>
              <a:t>从顶部进入模块并且从底部退出来</a:t>
            </a:r>
            <a:r>
              <a:rPr lang="zh-CN" altLang="en-US" sz="3000" b="0" dirty="0">
                <a:latin typeface="华文中宋" pitchFamily="2" charset="-122"/>
                <a:ea typeface="华文中宋" pitchFamily="2" charset="-122"/>
              </a:rPr>
              <a:t>时，软件是比较容易理解的，因此也是比较容易维护的。</a:t>
            </a:r>
          </a:p>
        </p:txBody>
      </p:sp>
      <p:sp>
        <p:nvSpPr>
          <p:cNvPr id="69635" name="Text Box 3"/>
          <p:cNvSpPr txBox="1">
            <a:spLocks noChangeArrowheads="1"/>
          </p:cNvSpPr>
          <p:nvPr/>
        </p:nvSpPr>
        <p:spPr bwMode="auto">
          <a:xfrm>
            <a:off x="8440738" y="6189663"/>
            <a:ext cx="376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32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80975" y="722313"/>
            <a:ext cx="8712200" cy="55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50000"/>
              </a:lnSpc>
              <a:spcBef>
                <a:spcPct val="20000"/>
              </a:spcBef>
            </a:pPr>
            <a:r>
              <a:rPr lang="en-US" altLang="zh-CN" sz="3200">
                <a:solidFill>
                  <a:schemeClr val="accent2"/>
                </a:solidFill>
                <a:latin typeface="华文中宋" pitchFamily="2" charset="-122"/>
                <a:ea typeface="华文中宋" pitchFamily="2" charset="-122"/>
              </a:rPr>
              <a:t>7. </a:t>
            </a:r>
            <a:r>
              <a:rPr lang="zh-CN" altLang="en-US" sz="3200">
                <a:solidFill>
                  <a:schemeClr val="accent2"/>
                </a:solidFill>
                <a:latin typeface="华文中宋" pitchFamily="2" charset="-122"/>
                <a:ea typeface="华文中宋" pitchFamily="2" charset="-122"/>
              </a:rPr>
              <a:t>模块功能应该可以预测</a:t>
            </a:r>
          </a:p>
          <a:p>
            <a:pPr marL="287338" indent="-6350">
              <a:spcBef>
                <a:spcPct val="20000"/>
              </a:spcBef>
              <a:buClr>
                <a:schemeClr val="accent1"/>
              </a:buClr>
              <a:buSzPct val="65000"/>
              <a:buFont typeface="Wingdings" pitchFamily="2" charset="2"/>
              <a:buChar char="n"/>
            </a:pPr>
            <a:r>
              <a:rPr lang="zh-CN" altLang="en-US" sz="2600" b="1">
                <a:solidFill>
                  <a:srgbClr val="000000"/>
                </a:solidFill>
              </a:rPr>
              <a:t>模块的功能应该能够预测，但也要防止模块功能过分局限。</a:t>
            </a:r>
          </a:p>
          <a:p>
            <a:pPr marL="287338" indent="-6350">
              <a:spcBef>
                <a:spcPct val="20000"/>
              </a:spcBef>
              <a:buClr>
                <a:schemeClr val="accent1"/>
              </a:buClr>
              <a:buSzPct val="65000"/>
              <a:buFont typeface="Wingdings" pitchFamily="2" charset="2"/>
              <a:buChar char="n"/>
            </a:pPr>
            <a:r>
              <a:rPr lang="zh-CN" altLang="en-US" sz="2600" b="1">
                <a:solidFill>
                  <a:srgbClr val="006633"/>
                </a:solidFill>
              </a:rPr>
              <a:t>功能可预测：</a:t>
            </a:r>
            <a:r>
              <a:rPr lang="zh-CN" altLang="en-US" sz="2600" b="1">
                <a:solidFill>
                  <a:srgbClr val="000000"/>
                </a:solidFill>
              </a:rPr>
              <a:t>如果一个模块可以当做一个黑盒子，只要输入的数据相同就产生同样的输出，这个模块的功能就是可以预测的。</a:t>
            </a:r>
            <a:endParaRPr lang="zh-CN" altLang="en-US" sz="2000">
              <a:solidFill>
                <a:schemeClr val="accent2"/>
              </a:solidFill>
              <a:latin typeface="华文中宋" pitchFamily="2" charset="-122"/>
              <a:ea typeface="华文中宋" pitchFamily="2" charset="-122"/>
            </a:endParaRPr>
          </a:p>
          <a:p>
            <a:pPr marL="287338" indent="-6350">
              <a:lnSpc>
                <a:spcPct val="150000"/>
              </a:lnSpc>
              <a:spcBef>
                <a:spcPct val="20000"/>
              </a:spcBef>
            </a:pPr>
            <a:r>
              <a:rPr lang="en-US" altLang="zh-CN" sz="3200">
                <a:solidFill>
                  <a:schemeClr val="accent2"/>
                </a:solidFill>
                <a:latin typeface="华文中宋" pitchFamily="2" charset="-122"/>
                <a:ea typeface="华文中宋" pitchFamily="2" charset="-122"/>
              </a:rPr>
              <a:t>8.</a:t>
            </a:r>
            <a:r>
              <a:rPr lang="zh-CN" altLang="en-US" sz="3200">
                <a:solidFill>
                  <a:schemeClr val="accent2"/>
                </a:solidFill>
                <a:latin typeface="华文中宋" pitchFamily="2" charset="-122"/>
                <a:ea typeface="华文中宋" pitchFamily="2" charset="-122"/>
              </a:rPr>
              <a:t>组装软件要根据设计的约束和移植的需要</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subTitle" idx="4294967295"/>
          </p:nvPr>
        </p:nvSpPr>
        <p:spPr bwMode="auto">
          <a:xfrm>
            <a:off x="250825" y="866775"/>
            <a:ext cx="8382000" cy="3354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Aft>
                <a:spcPts val="1800"/>
              </a:spcAft>
              <a:buFontTx/>
              <a:buNone/>
            </a:pPr>
            <a:r>
              <a:rPr lang="zh-CN" altLang="en-US" sz="3200" b="0">
                <a:solidFill>
                  <a:srgbClr val="FF3300"/>
                </a:solidFill>
                <a:latin typeface="华文中宋" pitchFamily="2" charset="-122"/>
                <a:ea typeface="华文中宋" pitchFamily="2" charset="-122"/>
              </a:rPr>
              <a:t>           </a:t>
            </a:r>
            <a:r>
              <a:rPr lang="en-US" altLang="zh-CN" sz="3200" b="0">
                <a:solidFill>
                  <a:schemeClr val="accent2"/>
                </a:solidFill>
                <a:latin typeface="华文中宋" pitchFamily="2" charset="-122"/>
                <a:ea typeface="华文中宋" pitchFamily="2" charset="-122"/>
              </a:rPr>
              <a:t>5.4</a:t>
            </a:r>
            <a:r>
              <a:rPr lang="zh-CN" altLang="en-US" sz="3200" b="0">
                <a:solidFill>
                  <a:schemeClr val="accent2"/>
                </a:solidFill>
                <a:latin typeface="华文中宋" pitchFamily="2" charset="-122"/>
                <a:ea typeface="华文中宋" pitchFamily="2" charset="-122"/>
              </a:rPr>
              <a:t>描绘软件结构的图形工具</a:t>
            </a:r>
            <a:r>
              <a:rPr lang="zh-CN" altLang="en-US" sz="3200" b="0">
                <a:latin typeface="华文中宋" pitchFamily="2" charset="-122"/>
                <a:ea typeface="华文中宋" pitchFamily="2" charset="-122"/>
              </a:rPr>
              <a:t> </a:t>
            </a:r>
          </a:p>
          <a:p>
            <a:pPr marL="287338" indent="-6350" eaLnBrk="1" hangingPunct="1">
              <a:buFontTx/>
              <a:buNone/>
            </a:pPr>
            <a:r>
              <a:rPr lang="zh-CN" altLang="en-US" sz="2600" b="0">
                <a:latin typeface="华文中宋" pitchFamily="2" charset="-122"/>
                <a:ea typeface="华文中宋" pitchFamily="2" charset="-122"/>
              </a:rPr>
              <a:t>    在总体设计阶段，我们经常使用以下几种图形工具：</a:t>
            </a:r>
          </a:p>
          <a:p>
            <a:pPr marL="287338" indent="-6350" eaLnBrk="1" hangingPunct="1">
              <a:buClr>
                <a:srgbClr val="FF00FF"/>
              </a:buClr>
              <a:buFont typeface="Wingdings" pitchFamily="2" charset="2"/>
              <a:buChar char="l"/>
            </a:pPr>
            <a:r>
              <a:rPr lang="zh-CN" altLang="en-US" sz="2600" b="0">
                <a:latin typeface="华文中宋" pitchFamily="2" charset="-122"/>
                <a:ea typeface="华文中宋" pitchFamily="2" charset="-122"/>
              </a:rPr>
              <a:t>   层次图</a:t>
            </a:r>
          </a:p>
          <a:p>
            <a:pPr marL="287338" indent="-6350" eaLnBrk="1" hangingPunct="1">
              <a:buClr>
                <a:srgbClr val="FF00FF"/>
              </a:buClr>
              <a:buFont typeface="Wingdings" pitchFamily="2" charset="2"/>
              <a:buChar char="l"/>
            </a:pPr>
            <a:r>
              <a:rPr lang="zh-CN" altLang="en-US" sz="2600" b="0">
                <a:latin typeface="华文中宋" pitchFamily="2" charset="-122"/>
                <a:ea typeface="华文中宋" pitchFamily="2" charset="-122"/>
              </a:rPr>
              <a:t>   </a:t>
            </a:r>
            <a:r>
              <a:rPr lang="en-US" altLang="zh-CN" sz="2600" b="0">
                <a:latin typeface="华文中宋" pitchFamily="2" charset="-122"/>
                <a:ea typeface="华文中宋" pitchFamily="2" charset="-122"/>
              </a:rPr>
              <a:t>HIPO</a:t>
            </a:r>
            <a:r>
              <a:rPr lang="zh-CN" altLang="en-US" sz="2600" b="0">
                <a:latin typeface="华文中宋" pitchFamily="2" charset="-122"/>
                <a:ea typeface="华文中宋" pitchFamily="2" charset="-122"/>
              </a:rPr>
              <a:t>图</a:t>
            </a:r>
          </a:p>
          <a:p>
            <a:pPr marL="287338" indent="-6350" eaLnBrk="1" hangingPunct="1">
              <a:buClr>
                <a:srgbClr val="FF00FF"/>
              </a:buClr>
              <a:buFont typeface="Wingdings" pitchFamily="2" charset="2"/>
              <a:buChar char="l"/>
            </a:pPr>
            <a:r>
              <a:rPr lang="zh-CN" altLang="en-US" sz="2600" b="0">
                <a:latin typeface="华文中宋" pitchFamily="2" charset="-122"/>
                <a:ea typeface="华文中宋" pitchFamily="2" charset="-122"/>
              </a:rPr>
              <a:t>   结构图</a:t>
            </a:r>
          </a:p>
        </p:txBody>
      </p:sp>
      <p:sp>
        <p:nvSpPr>
          <p:cNvPr id="71683" name="Text Box 3"/>
          <p:cNvSpPr txBox="1">
            <a:spLocks noChangeArrowheads="1"/>
          </p:cNvSpPr>
          <p:nvPr/>
        </p:nvSpPr>
        <p:spPr bwMode="auto">
          <a:xfrm>
            <a:off x="8367713" y="6116638"/>
            <a:ext cx="5984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600">
                <a:solidFill>
                  <a:srgbClr val="33CCCC"/>
                </a:solidFill>
                <a:latin typeface="华文中宋" pitchFamily="2" charset="-122"/>
                <a:ea typeface="华文中宋" pitchFamily="2" charset="-122"/>
              </a:rPr>
              <a:t>33</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subTitle" idx="4294967295"/>
          </p:nvPr>
        </p:nvSpPr>
        <p:spPr bwMode="auto">
          <a:xfrm>
            <a:off x="323850" y="620713"/>
            <a:ext cx="8382000" cy="3384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0000FF"/>
                </a:solidFill>
                <a:latin typeface="华文中宋" pitchFamily="2" charset="-122"/>
                <a:ea typeface="华文中宋" pitchFamily="2" charset="-122"/>
              </a:rPr>
              <a:t>（一）层次图（</a:t>
            </a:r>
            <a:r>
              <a:rPr lang="en-US" altLang="zh-CN" b="0">
                <a:solidFill>
                  <a:srgbClr val="0000FF"/>
                </a:solidFill>
                <a:latin typeface="华文中宋" pitchFamily="2" charset="-122"/>
                <a:ea typeface="华文中宋" pitchFamily="2" charset="-122"/>
              </a:rPr>
              <a:t>H</a:t>
            </a:r>
            <a:r>
              <a:rPr lang="zh-CN" altLang="en-US" b="0">
                <a:solidFill>
                  <a:srgbClr val="0000FF"/>
                </a:solidFill>
                <a:latin typeface="华文中宋" pitchFamily="2" charset="-122"/>
                <a:ea typeface="华文中宋" pitchFamily="2" charset="-122"/>
              </a:rPr>
              <a:t>图）</a:t>
            </a:r>
          </a:p>
          <a:p>
            <a:pPr marL="287338" indent="-6350" eaLnBrk="1" hangingPunct="1">
              <a:buFontTx/>
              <a:buNone/>
            </a:pPr>
            <a:r>
              <a:rPr lang="zh-CN" altLang="en-US" b="0">
                <a:latin typeface="华文中宋" pitchFamily="2" charset="-122"/>
                <a:ea typeface="华文中宋" pitchFamily="2" charset="-122"/>
              </a:rPr>
              <a:t>层次图用来描绘软件的层次结构。很适于在自顶向下设计软件的过程中使用。</a:t>
            </a:r>
          </a:p>
          <a:p>
            <a:pPr marL="287338" indent="-6350" eaLnBrk="1" hangingPunct="1">
              <a:buFontTx/>
              <a:buNone/>
            </a:pPr>
            <a:r>
              <a:rPr lang="zh-CN" altLang="en-US" b="0">
                <a:latin typeface="华文中宋" pitchFamily="2" charset="-122"/>
                <a:ea typeface="华文中宋" pitchFamily="2" charset="-122"/>
              </a:rPr>
              <a:t>层次图中的每个方框代表一个模块，方框间的连线表示调用关系，不同于层次方框图那样表示组成关系。</a:t>
            </a:r>
          </a:p>
          <a:p>
            <a:pPr marL="287338" indent="-6350" eaLnBrk="1" hangingPunct="1">
              <a:buFontTx/>
              <a:buNone/>
            </a:pPr>
            <a:r>
              <a:rPr lang="zh-CN" altLang="en-US">
                <a:solidFill>
                  <a:srgbClr val="006633"/>
                </a:solidFill>
              </a:rPr>
              <a:t>层次图和层次方框图的区别：</a:t>
            </a:r>
            <a:endParaRPr lang="zh-CN" altLang="en-US">
              <a:latin typeface="华文中宋" pitchFamily="2" charset="-122"/>
              <a:ea typeface="华文中宋" pitchFamily="2" charset="-122"/>
            </a:endParaRPr>
          </a:p>
        </p:txBody>
      </p:sp>
      <p:sp>
        <p:nvSpPr>
          <p:cNvPr id="72707" name="Text Box 4"/>
          <p:cNvSpPr txBox="1">
            <a:spLocks noChangeArrowheads="1"/>
          </p:cNvSpPr>
          <p:nvPr/>
        </p:nvSpPr>
        <p:spPr bwMode="auto">
          <a:xfrm>
            <a:off x="8440738" y="6116638"/>
            <a:ext cx="56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solidFill>
                  <a:srgbClr val="33CCCC"/>
                </a:solidFill>
                <a:latin typeface="华文中宋" pitchFamily="2" charset="-122"/>
                <a:ea typeface="华文中宋" pitchFamily="2" charset="-122"/>
              </a:rPr>
              <a:t>34</a:t>
            </a:r>
          </a:p>
        </p:txBody>
      </p:sp>
      <p:sp>
        <p:nvSpPr>
          <p:cNvPr id="72708" name="Rectangle 3"/>
          <p:cNvSpPr>
            <a:spLocks noChangeArrowheads="1"/>
          </p:cNvSpPr>
          <p:nvPr/>
        </p:nvSpPr>
        <p:spPr bwMode="auto">
          <a:xfrm>
            <a:off x="395288" y="4797425"/>
            <a:ext cx="80025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zh-CN" altLang="en-US">
              <a:solidFill>
                <a:srgbClr val="000000"/>
              </a:solidFill>
            </a:endParaRPr>
          </a:p>
          <a:p>
            <a:pPr marL="342900" indent="-342900">
              <a:lnSpc>
                <a:spcPct val="90000"/>
              </a:lnSpc>
              <a:spcBef>
                <a:spcPct val="20000"/>
              </a:spcBef>
            </a:pPr>
            <a:endParaRPr lang="zh-CN" altLang="en-US">
              <a:solidFill>
                <a:srgbClr val="006633"/>
              </a:solidFill>
            </a:endParaRPr>
          </a:p>
        </p:txBody>
      </p:sp>
      <p:graphicFrame>
        <p:nvGraphicFramePr>
          <p:cNvPr id="182279" name="Group 7"/>
          <p:cNvGraphicFramePr>
            <a:graphicFrameLocks noGrp="1"/>
          </p:cNvGraphicFramePr>
          <p:nvPr/>
        </p:nvGraphicFramePr>
        <p:xfrm>
          <a:off x="971550" y="4129088"/>
          <a:ext cx="7067550" cy="2395538"/>
        </p:xfrm>
        <a:graphic>
          <a:graphicData uri="http://schemas.openxmlformats.org/drawingml/2006/table">
            <a:tbl>
              <a:tblPr/>
              <a:tblGrid>
                <a:gridCol w="1854200">
                  <a:extLst>
                    <a:ext uri="{9D8B030D-6E8A-4147-A177-3AD203B41FA5}">
                      <a16:colId xmlns:a16="http://schemas.microsoft.com/office/drawing/2014/main" val="20000"/>
                    </a:ext>
                  </a:extLst>
                </a:gridCol>
                <a:gridCol w="2611438">
                  <a:extLst>
                    <a:ext uri="{9D8B030D-6E8A-4147-A177-3AD203B41FA5}">
                      <a16:colId xmlns:a16="http://schemas.microsoft.com/office/drawing/2014/main" val="20001"/>
                    </a:ext>
                  </a:extLst>
                </a:gridCol>
                <a:gridCol w="2601912">
                  <a:extLst>
                    <a:ext uri="{9D8B030D-6E8A-4147-A177-3AD203B41FA5}">
                      <a16:colId xmlns:a16="http://schemas.microsoft.com/office/drawing/2014/main" val="20002"/>
                    </a:ext>
                  </a:extLst>
                </a:gridCol>
              </a:tblGrid>
              <a:tr h="8636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4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层次图</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层次方框图</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5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作用</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描绘软件结构</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描绘数据结构</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矩形框</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模块</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数据元素</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1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连线</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调用关系</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组成关系</a:t>
                      </a:r>
                      <a:endParaRPr kumimoji="0" lang="zh-CN" altLang="en-US" sz="26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subTitle" idx="4294967295"/>
          </p:nvPr>
        </p:nvSpPr>
        <p:spPr bwMode="auto">
          <a:xfrm>
            <a:off x="250825" y="981075"/>
            <a:ext cx="8382000" cy="568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00FF"/>
              </a:buClr>
              <a:buFont typeface="Wingdings" pitchFamily="2" charset="2"/>
              <a:buChar char="Ø"/>
            </a:pPr>
            <a:r>
              <a:rPr lang="zh-CN" altLang="en-US" b="0" dirty="0">
                <a:latin typeface="华文中宋" pitchFamily="2" charset="-122"/>
                <a:ea typeface="华文中宋" pitchFamily="2" charset="-122"/>
              </a:rPr>
              <a:t> </a:t>
            </a:r>
            <a:r>
              <a:rPr lang="zh-CN" altLang="en-US" sz="3600" b="0" dirty="0">
                <a:solidFill>
                  <a:srgbClr val="0000FF"/>
                </a:solidFill>
                <a:latin typeface="华文中宋" pitchFamily="2" charset="-122"/>
                <a:ea typeface="华文中宋" pitchFamily="2" charset="-122"/>
              </a:rPr>
              <a:t>总体设计</a:t>
            </a:r>
            <a:r>
              <a:rPr lang="en-US" altLang="zh-CN" sz="3600" b="0" dirty="0">
                <a:solidFill>
                  <a:srgbClr val="0000FF"/>
                </a:solidFill>
                <a:latin typeface="华文中宋" pitchFamily="2" charset="-122"/>
                <a:ea typeface="华文中宋" pitchFamily="2" charset="-122"/>
              </a:rPr>
              <a:t>--</a:t>
            </a:r>
            <a:r>
              <a:rPr lang="zh-CN" altLang="en-US" sz="3200" b="0" dirty="0">
                <a:solidFill>
                  <a:srgbClr val="FF0000"/>
                </a:solidFill>
                <a:latin typeface="华文中宋" pitchFamily="2" charset="-122"/>
                <a:ea typeface="华文中宋" pitchFamily="2" charset="-122"/>
              </a:rPr>
              <a:t>基本任务</a:t>
            </a:r>
          </a:p>
          <a:p>
            <a:pPr marL="287338" indent="-6350" eaLnBrk="1" hangingPunct="1">
              <a:lnSpc>
                <a:spcPct val="150000"/>
              </a:lnSpc>
              <a:spcBef>
                <a:spcPts val="1800"/>
              </a:spcBef>
              <a:buClr>
                <a:srgbClr val="FF00FF"/>
              </a:buClr>
              <a:buFont typeface="Wingdings" pitchFamily="2" charset="2"/>
              <a:buNone/>
            </a:pPr>
            <a:r>
              <a:rPr lang="zh-CN" altLang="en-US" sz="2600" b="0" dirty="0">
                <a:solidFill>
                  <a:srgbClr val="800000"/>
                </a:solidFill>
                <a:latin typeface="华文中宋" pitchFamily="2" charset="-122"/>
                <a:ea typeface="华文中宋" pitchFamily="2" charset="-122"/>
              </a:rPr>
              <a:t>    </a:t>
            </a:r>
            <a:r>
              <a:rPr lang="zh-CN" altLang="en-US" sz="2600" b="0" dirty="0">
                <a:solidFill>
                  <a:srgbClr val="FF0085"/>
                </a:solidFill>
                <a:latin typeface="华文中宋" pitchFamily="2" charset="-122"/>
                <a:ea typeface="华文中宋" pitchFamily="2" charset="-122"/>
              </a:rPr>
              <a:t>（</a:t>
            </a:r>
            <a:r>
              <a:rPr lang="en-US" altLang="zh-CN" sz="2600" b="0" dirty="0">
                <a:solidFill>
                  <a:srgbClr val="FF0085"/>
                </a:solidFill>
                <a:latin typeface="华文中宋" pitchFamily="2" charset="-122"/>
                <a:ea typeface="华文中宋" pitchFamily="2" charset="-122"/>
              </a:rPr>
              <a:t>1</a:t>
            </a:r>
            <a:r>
              <a:rPr lang="zh-CN" altLang="en-US" sz="2600" b="0" dirty="0">
                <a:solidFill>
                  <a:srgbClr val="FF0085"/>
                </a:solidFill>
                <a:latin typeface="华文中宋" pitchFamily="2" charset="-122"/>
                <a:ea typeface="华文中宋" pitchFamily="2" charset="-122"/>
              </a:rPr>
              <a:t>）将软件系统划分成模块</a:t>
            </a:r>
          </a:p>
          <a:p>
            <a:pPr marL="287338" indent="-6350" eaLnBrk="1" hangingPunct="1">
              <a:lnSpc>
                <a:spcPct val="150000"/>
              </a:lnSpc>
              <a:spcBef>
                <a:spcPts val="1800"/>
              </a:spcBef>
              <a:buClr>
                <a:srgbClr val="FF00FF"/>
              </a:buClr>
              <a:buFont typeface="Wingdings" pitchFamily="2" charset="2"/>
              <a:buNone/>
            </a:pPr>
            <a:r>
              <a:rPr lang="zh-CN" altLang="en-US" sz="2600" b="0" dirty="0">
                <a:solidFill>
                  <a:srgbClr val="FF0085"/>
                </a:solidFill>
                <a:latin typeface="华文中宋" pitchFamily="2" charset="-122"/>
                <a:ea typeface="华文中宋" pitchFamily="2" charset="-122"/>
              </a:rPr>
              <a:t>     （</a:t>
            </a:r>
            <a:r>
              <a:rPr lang="en-US" altLang="zh-CN" sz="2600" b="0" dirty="0">
                <a:solidFill>
                  <a:srgbClr val="FF0085"/>
                </a:solidFill>
                <a:latin typeface="华文中宋" pitchFamily="2" charset="-122"/>
                <a:ea typeface="华文中宋" pitchFamily="2" charset="-122"/>
              </a:rPr>
              <a:t>2</a:t>
            </a:r>
            <a:r>
              <a:rPr lang="zh-CN" altLang="en-US" sz="2600" b="0" dirty="0">
                <a:solidFill>
                  <a:srgbClr val="FF0085"/>
                </a:solidFill>
                <a:latin typeface="华文中宋" pitchFamily="2" charset="-122"/>
                <a:ea typeface="华文中宋" pitchFamily="2" charset="-122"/>
              </a:rPr>
              <a:t>）决定每个模块的功能</a:t>
            </a:r>
          </a:p>
          <a:p>
            <a:pPr marL="287338" indent="-6350" eaLnBrk="1" hangingPunct="1">
              <a:lnSpc>
                <a:spcPct val="150000"/>
              </a:lnSpc>
              <a:spcBef>
                <a:spcPts val="1800"/>
              </a:spcBef>
              <a:buClr>
                <a:srgbClr val="FF00FF"/>
              </a:buClr>
              <a:buFont typeface="Wingdings" pitchFamily="2" charset="2"/>
              <a:buNone/>
            </a:pPr>
            <a:r>
              <a:rPr lang="zh-CN" altLang="en-US" sz="2600" b="0" dirty="0">
                <a:solidFill>
                  <a:srgbClr val="FF0085"/>
                </a:solidFill>
                <a:latin typeface="华文中宋" pitchFamily="2" charset="-122"/>
                <a:ea typeface="华文中宋" pitchFamily="2" charset="-122"/>
              </a:rPr>
              <a:t>     （</a:t>
            </a:r>
            <a:r>
              <a:rPr lang="en-US" altLang="zh-CN" sz="2600" b="0" dirty="0">
                <a:solidFill>
                  <a:srgbClr val="FF0085"/>
                </a:solidFill>
                <a:latin typeface="华文中宋" pitchFamily="2" charset="-122"/>
                <a:ea typeface="华文中宋" pitchFamily="2" charset="-122"/>
              </a:rPr>
              <a:t>3</a:t>
            </a:r>
            <a:r>
              <a:rPr lang="zh-CN" altLang="en-US" sz="2600" b="0" dirty="0">
                <a:solidFill>
                  <a:srgbClr val="FF0085"/>
                </a:solidFill>
                <a:latin typeface="华文中宋" pitchFamily="2" charset="-122"/>
                <a:ea typeface="华文中宋" pitchFamily="2" charset="-122"/>
              </a:rPr>
              <a:t>）决定模块的调用关系</a:t>
            </a:r>
          </a:p>
          <a:p>
            <a:pPr marL="287338" indent="-6350" eaLnBrk="1" hangingPunct="1">
              <a:lnSpc>
                <a:spcPct val="150000"/>
              </a:lnSpc>
              <a:spcBef>
                <a:spcPts val="1800"/>
              </a:spcBef>
              <a:buClr>
                <a:srgbClr val="FF00FF"/>
              </a:buClr>
              <a:buFont typeface="Wingdings" pitchFamily="2" charset="2"/>
              <a:buNone/>
            </a:pPr>
            <a:r>
              <a:rPr lang="zh-CN" altLang="en-US" sz="2600" b="0" dirty="0">
                <a:solidFill>
                  <a:srgbClr val="FF0085"/>
                </a:solidFill>
                <a:latin typeface="华文中宋" pitchFamily="2" charset="-122"/>
                <a:ea typeface="华文中宋" pitchFamily="2" charset="-122"/>
              </a:rPr>
              <a:t>     （</a:t>
            </a:r>
            <a:r>
              <a:rPr lang="en-US" altLang="zh-CN" sz="2600" b="0" dirty="0">
                <a:solidFill>
                  <a:srgbClr val="FF0085"/>
                </a:solidFill>
                <a:latin typeface="华文中宋" pitchFamily="2" charset="-122"/>
                <a:ea typeface="华文中宋" pitchFamily="2" charset="-122"/>
              </a:rPr>
              <a:t>4</a:t>
            </a:r>
            <a:r>
              <a:rPr lang="zh-CN" altLang="en-US" sz="2600" b="0" dirty="0">
                <a:solidFill>
                  <a:srgbClr val="FF0085"/>
                </a:solidFill>
                <a:latin typeface="华文中宋" pitchFamily="2" charset="-122"/>
                <a:ea typeface="华文中宋" pitchFamily="2" charset="-122"/>
              </a:rPr>
              <a:t>）决定模块的界面，即模块间传递的数据</a:t>
            </a:r>
          </a:p>
          <a:p>
            <a:pPr marL="287338" indent="-6350" eaLnBrk="1" hangingPunct="1">
              <a:buClr>
                <a:srgbClr val="FF00FF"/>
              </a:buClr>
              <a:buFont typeface="Wingdings" pitchFamily="2" charset="2"/>
              <a:buNone/>
            </a:pPr>
            <a:r>
              <a:rPr lang="zh-CN" altLang="en-US" sz="3200" b="0" dirty="0">
                <a:solidFill>
                  <a:srgbClr val="800000"/>
                </a:solidFill>
                <a:latin typeface="华文中宋" pitchFamily="2" charset="-122"/>
                <a:ea typeface="华文中宋" pitchFamily="2" charset="-122"/>
              </a:rPr>
              <a:t>    </a:t>
            </a:r>
          </a:p>
        </p:txBody>
      </p:sp>
      <p:sp>
        <p:nvSpPr>
          <p:cNvPr id="9219" name="Text Box 5"/>
          <p:cNvSpPr txBox="1">
            <a:spLocks noChangeArrowheads="1"/>
          </p:cNvSpPr>
          <p:nvPr/>
        </p:nvSpPr>
        <p:spPr bwMode="auto">
          <a:xfrm>
            <a:off x="8512175" y="6116638"/>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9698">
                                            <p:txEl>
                                              <p:pRg st="0" end="0"/>
                                            </p:txEl>
                                          </p:spTgt>
                                        </p:tgtEl>
                                        <p:attrNameLst>
                                          <p:attrName>style.visibility</p:attrName>
                                        </p:attrNameLst>
                                      </p:cBhvr>
                                      <p:to>
                                        <p:strVal val="visible"/>
                                      </p:to>
                                    </p:set>
                                    <p:animEffect transition="in" filter="box(in)">
                                      <p:cBhvr>
                                        <p:cTn id="7" dur="500"/>
                                        <p:tgtEl>
                                          <p:spTgt spid="66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69698">
                                            <p:txEl>
                                              <p:pRg st="1" end="1"/>
                                            </p:txEl>
                                          </p:spTgt>
                                        </p:tgtEl>
                                        <p:attrNameLst>
                                          <p:attrName>style.visibility</p:attrName>
                                        </p:attrNameLst>
                                      </p:cBhvr>
                                      <p:to>
                                        <p:strVal val="visible"/>
                                      </p:to>
                                    </p:set>
                                    <p:animEffect transition="in" filter="box(in)">
                                      <p:cBhvr>
                                        <p:cTn id="12" dur="500"/>
                                        <p:tgtEl>
                                          <p:spTgt spid="669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69698">
                                            <p:txEl>
                                              <p:pRg st="2" end="2"/>
                                            </p:txEl>
                                          </p:spTgt>
                                        </p:tgtEl>
                                        <p:attrNameLst>
                                          <p:attrName>style.visibility</p:attrName>
                                        </p:attrNameLst>
                                      </p:cBhvr>
                                      <p:to>
                                        <p:strVal val="visible"/>
                                      </p:to>
                                    </p:set>
                                    <p:animEffect transition="in" filter="box(in)">
                                      <p:cBhvr>
                                        <p:cTn id="17" dur="500"/>
                                        <p:tgtEl>
                                          <p:spTgt spid="6696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69698">
                                            <p:txEl>
                                              <p:pRg st="3" end="3"/>
                                            </p:txEl>
                                          </p:spTgt>
                                        </p:tgtEl>
                                        <p:attrNameLst>
                                          <p:attrName>style.visibility</p:attrName>
                                        </p:attrNameLst>
                                      </p:cBhvr>
                                      <p:to>
                                        <p:strVal val="visible"/>
                                      </p:to>
                                    </p:set>
                                    <p:animEffect transition="in" filter="box(in)">
                                      <p:cBhvr>
                                        <p:cTn id="22" dur="500"/>
                                        <p:tgtEl>
                                          <p:spTgt spid="6696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69698">
                                            <p:txEl>
                                              <p:pRg st="4" end="4"/>
                                            </p:txEl>
                                          </p:spTgt>
                                        </p:tgtEl>
                                        <p:attrNameLst>
                                          <p:attrName>style.visibility</p:attrName>
                                        </p:attrNameLst>
                                      </p:cBhvr>
                                      <p:to>
                                        <p:strVal val="visible"/>
                                      </p:to>
                                    </p:set>
                                    <p:animEffect transition="in" filter="box(in)">
                                      <p:cBhvr>
                                        <p:cTn id="27" dur="500"/>
                                        <p:tgtEl>
                                          <p:spTgt spid="6696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69698">
                                            <p:txEl>
                                              <p:pRg st="5" end="5"/>
                                            </p:txEl>
                                          </p:spTgt>
                                        </p:tgtEl>
                                        <p:attrNameLst>
                                          <p:attrName>style.visibility</p:attrName>
                                        </p:attrNameLst>
                                      </p:cBhvr>
                                      <p:to>
                                        <p:strVal val="visible"/>
                                      </p:to>
                                    </p:set>
                                    <p:animEffect transition="in" filter="box(in)">
                                      <p:cBhvr>
                                        <p:cTn id="32" dur="500"/>
                                        <p:tgtEl>
                                          <p:spTgt spid="6696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descr="rj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35138"/>
            <a:ext cx="7777163"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5"/>
          <p:cNvSpPr>
            <a:spLocks noChangeArrowheads="1"/>
          </p:cNvSpPr>
          <p:nvPr/>
        </p:nvSpPr>
        <p:spPr bwMode="auto">
          <a:xfrm>
            <a:off x="2555875" y="5995988"/>
            <a:ext cx="401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图</a:t>
            </a:r>
            <a:r>
              <a:rPr lang="en-US" altLang="zh-CN" b="1"/>
              <a:t>5.3 </a:t>
            </a:r>
            <a:r>
              <a:rPr lang="zh-CN" altLang="en-US" b="1"/>
              <a:t>正文加工系统的层次图</a:t>
            </a:r>
          </a:p>
        </p:txBody>
      </p:sp>
      <p:sp>
        <p:nvSpPr>
          <p:cNvPr id="73732" name="Rectangle 7"/>
          <p:cNvSpPr>
            <a:spLocks noChangeArrowheads="1"/>
          </p:cNvSpPr>
          <p:nvPr/>
        </p:nvSpPr>
        <p:spPr bwMode="auto">
          <a:xfrm>
            <a:off x="395288" y="549275"/>
            <a:ext cx="82661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latin typeface="华文中宋" pitchFamily="2" charset="-122"/>
                <a:ea typeface="华文中宋" pitchFamily="2" charset="-122"/>
              </a:rPr>
              <a:t>例如：正文加工系统调用编辑模块，编辑模块依需要调用添加、删除、插入、修改、合并、列表模块。</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3"/>
          <p:cNvSpPr>
            <a:spLocks noGrp="1" noChangeArrowheads="1"/>
          </p:cNvSpPr>
          <p:nvPr>
            <p:ph type="body" idx="4294967295"/>
          </p:nvPr>
        </p:nvSpPr>
        <p:spPr>
          <a:xfrm>
            <a:off x="457200" y="549275"/>
            <a:ext cx="8229600" cy="5581650"/>
          </a:xfrm>
        </p:spPr>
        <p:txBody>
          <a:bodyPr/>
          <a:lstStyle/>
          <a:p>
            <a:pPr eaLnBrk="1" hangingPunct="1">
              <a:lnSpc>
                <a:spcPct val="130000"/>
              </a:lnSpc>
              <a:buFont typeface="Wingdings" pitchFamily="2" charset="2"/>
              <a:buNone/>
            </a:pPr>
            <a:r>
              <a:rPr lang="en-US" altLang="zh-CN" b="1">
                <a:latin typeface="Times New Roman" pitchFamily="18" charset="0"/>
              </a:rPr>
              <a:t>2. HIPO</a:t>
            </a:r>
            <a:r>
              <a:rPr lang="zh-CN" altLang="en-US" b="1">
                <a:latin typeface="Times New Roman" pitchFamily="18" charset="0"/>
              </a:rPr>
              <a:t>图</a:t>
            </a:r>
          </a:p>
          <a:p>
            <a:pPr eaLnBrk="1" hangingPunct="1">
              <a:lnSpc>
                <a:spcPct val="130000"/>
              </a:lnSpc>
            </a:pPr>
            <a:r>
              <a:rPr lang="en-US" altLang="zh-CN" b="1">
                <a:latin typeface="Times New Roman" pitchFamily="18" charset="0"/>
              </a:rPr>
              <a:t>HIPO</a:t>
            </a:r>
            <a:r>
              <a:rPr lang="zh-CN" altLang="en-US" b="1">
                <a:latin typeface="Times New Roman" pitchFamily="18" charset="0"/>
              </a:rPr>
              <a:t>图是美国</a:t>
            </a:r>
            <a:r>
              <a:rPr lang="en-US" altLang="zh-CN" b="1">
                <a:latin typeface="Times New Roman" pitchFamily="18" charset="0"/>
              </a:rPr>
              <a:t>IBM</a:t>
            </a:r>
            <a:r>
              <a:rPr lang="zh-CN" altLang="en-US" b="1">
                <a:latin typeface="Times New Roman" pitchFamily="18" charset="0"/>
              </a:rPr>
              <a:t>公司发明的“层次图</a:t>
            </a:r>
            <a:r>
              <a:rPr lang="en-US" altLang="zh-CN" b="1">
                <a:latin typeface="Times New Roman" pitchFamily="18" charset="0"/>
              </a:rPr>
              <a:t>+</a:t>
            </a:r>
            <a:r>
              <a:rPr lang="zh-CN" altLang="en-US" b="1">
                <a:latin typeface="Times New Roman" pitchFamily="18" charset="0"/>
              </a:rPr>
              <a:t>输入</a:t>
            </a:r>
            <a:r>
              <a:rPr lang="en-US" altLang="zh-CN" b="1">
                <a:latin typeface="Times New Roman" pitchFamily="18" charset="0"/>
              </a:rPr>
              <a:t>/</a:t>
            </a:r>
            <a:r>
              <a:rPr lang="zh-CN" altLang="en-US" b="1">
                <a:latin typeface="Times New Roman" pitchFamily="18" charset="0"/>
              </a:rPr>
              <a:t>处理</a:t>
            </a:r>
            <a:r>
              <a:rPr lang="en-US" altLang="zh-CN" b="1">
                <a:latin typeface="Times New Roman" pitchFamily="18" charset="0"/>
              </a:rPr>
              <a:t>/</a:t>
            </a:r>
            <a:r>
              <a:rPr lang="zh-CN" altLang="en-US" b="1">
                <a:latin typeface="Times New Roman" pitchFamily="18" charset="0"/>
              </a:rPr>
              <a:t>输出图”的英文缩写。</a:t>
            </a:r>
          </a:p>
          <a:p>
            <a:pPr eaLnBrk="1" hangingPunct="1">
              <a:lnSpc>
                <a:spcPct val="130000"/>
              </a:lnSpc>
            </a:pPr>
            <a:r>
              <a:rPr lang="zh-CN" altLang="en-US" b="1">
                <a:latin typeface="Times New Roman" pitchFamily="18" charset="0"/>
              </a:rPr>
              <a:t>为了能使</a:t>
            </a:r>
            <a:r>
              <a:rPr lang="en-US" altLang="zh-CN" b="1">
                <a:latin typeface="Times New Roman" pitchFamily="18" charset="0"/>
              </a:rPr>
              <a:t>HIPO</a:t>
            </a:r>
            <a:r>
              <a:rPr lang="zh-CN" altLang="en-US" b="1">
                <a:latin typeface="Times New Roman" pitchFamily="18" charset="0"/>
              </a:rPr>
              <a:t>图具有可追踪性，在</a:t>
            </a:r>
            <a:r>
              <a:rPr lang="en-US" altLang="zh-CN" b="1">
                <a:latin typeface="Times New Roman" pitchFamily="18" charset="0"/>
              </a:rPr>
              <a:t>H</a:t>
            </a:r>
            <a:r>
              <a:rPr lang="zh-CN" altLang="en-US" b="1">
                <a:latin typeface="Times New Roman" pitchFamily="18" charset="0"/>
              </a:rPr>
              <a:t>图</a:t>
            </a:r>
            <a:r>
              <a:rPr lang="en-US" altLang="zh-CN" b="1">
                <a:latin typeface="Times New Roman" pitchFamily="18" charset="0"/>
              </a:rPr>
              <a:t>(</a:t>
            </a:r>
            <a:r>
              <a:rPr lang="zh-CN" altLang="en-US" b="1">
                <a:latin typeface="Times New Roman" pitchFamily="18" charset="0"/>
              </a:rPr>
              <a:t>层次图</a:t>
            </a:r>
            <a:r>
              <a:rPr lang="en-US" altLang="zh-CN" b="1">
                <a:latin typeface="Times New Roman" pitchFamily="18" charset="0"/>
              </a:rPr>
              <a:t>)</a:t>
            </a:r>
            <a:r>
              <a:rPr lang="zh-CN" altLang="en-US" b="1">
                <a:latin typeface="Times New Roman" pitchFamily="18" charset="0"/>
              </a:rPr>
              <a:t>里除了最顶层的方框之外，每个方框都加了编号。</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5778" name="Picture 3" descr="rj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0025"/>
            <a:ext cx="8180388"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5"/>
          <p:cNvSpPr>
            <a:spLocks noChangeArrowheads="1"/>
          </p:cNvSpPr>
          <p:nvPr/>
        </p:nvSpPr>
        <p:spPr bwMode="auto">
          <a:xfrm>
            <a:off x="250825" y="404813"/>
            <a:ext cx="38385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zh-CN" altLang="en-US" b="1"/>
              <a:t>图</a:t>
            </a:r>
            <a:r>
              <a:rPr lang="en-US" altLang="zh-CN" b="1"/>
              <a:t>5.4 </a:t>
            </a:r>
            <a:r>
              <a:rPr lang="zh-CN" altLang="en-US" b="1"/>
              <a:t>带编号的层次图</a:t>
            </a:r>
            <a:r>
              <a:rPr lang="en-US" altLang="zh-CN" b="1"/>
              <a:t>(H</a:t>
            </a:r>
            <a:r>
              <a:rPr lang="zh-CN" altLang="en-US" b="1"/>
              <a:t>图</a:t>
            </a:r>
            <a:r>
              <a:rPr lang="en-US" altLang="zh-CN" b="1"/>
              <a:t>)</a:t>
            </a:r>
            <a:endParaRPr lang="zh-CN" altLang="en-US" b="1"/>
          </a:p>
        </p:txBody>
      </p:sp>
      <p:sp>
        <p:nvSpPr>
          <p:cNvPr id="75780" name="Rectangle 7"/>
          <p:cNvSpPr>
            <a:spLocks noChangeArrowheads="1"/>
          </p:cNvSpPr>
          <p:nvPr/>
        </p:nvSpPr>
        <p:spPr bwMode="auto">
          <a:xfrm>
            <a:off x="250825" y="4724400"/>
            <a:ext cx="8642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latin typeface="华文中宋" pitchFamily="2" charset="-122"/>
                <a:ea typeface="华文中宋" pitchFamily="2" charset="-122"/>
              </a:rPr>
              <a:t>和</a:t>
            </a:r>
            <a:r>
              <a:rPr lang="en-US" altLang="zh-CN" sz="2800">
                <a:latin typeface="华文中宋" pitchFamily="2" charset="-122"/>
                <a:ea typeface="华文中宋" pitchFamily="2" charset="-122"/>
              </a:rPr>
              <a:t>H</a:t>
            </a:r>
            <a:r>
              <a:rPr lang="zh-CN" altLang="en-US" sz="2800">
                <a:latin typeface="华文中宋" pitchFamily="2" charset="-122"/>
                <a:ea typeface="华文中宋" pitchFamily="2" charset="-122"/>
              </a:rPr>
              <a:t>图中每个方框相对应，应该有一张</a:t>
            </a:r>
            <a:r>
              <a:rPr lang="en-US" altLang="zh-CN" sz="2800">
                <a:latin typeface="华文中宋" pitchFamily="2" charset="-122"/>
                <a:ea typeface="华文中宋" pitchFamily="2" charset="-122"/>
              </a:rPr>
              <a:t>IPO</a:t>
            </a:r>
            <a:r>
              <a:rPr lang="zh-CN" altLang="en-US" sz="2800">
                <a:latin typeface="华文中宋" pitchFamily="2" charset="-122"/>
                <a:ea typeface="华文中宋" pitchFamily="2" charset="-122"/>
              </a:rPr>
              <a:t>图描绘这个方框代表的模块的处理过程。</a:t>
            </a:r>
            <a:r>
              <a:rPr lang="en-US" altLang="zh-CN" sz="2800">
                <a:latin typeface="华文中宋" pitchFamily="2" charset="-122"/>
                <a:ea typeface="华文中宋" pitchFamily="2" charset="-122"/>
              </a:rPr>
              <a:t>HIPO</a:t>
            </a:r>
            <a:r>
              <a:rPr lang="zh-CN" altLang="en-US" sz="2800">
                <a:latin typeface="华文中宋" pitchFamily="2" charset="-122"/>
                <a:ea typeface="华文中宋" pitchFamily="2" charset="-122"/>
              </a:rPr>
              <a:t>图中的每张</a:t>
            </a:r>
            <a:r>
              <a:rPr lang="en-US" altLang="zh-CN" sz="2800">
                <a:latin typeface="华文中宋" pitchFamily="2" charset="-122"/>
                <a:ea typeface="华文中宋" pitchFamily="2" charset="-122"/>
              </a:rPr>
              <a:t>IPO</a:t>
            </a:r>
            <a:r>
              <a:rPr lang="zh-CN" altLang="en-US" sz="2800">
                <a:latin typeface="华文中宋" pitchFamily="2" charset="-122"/>
                <a:ea typeface="华文中宋" pitchFamily="2" charset="-122"/>
              </a:rPr>
              <a:t>图内都应该明显地标出它所描绘的模块在</a:t>
            </a:r>
            <a:r>
              <a:rPr lang="en-US" altLang="zh-CN" sz="2800">
                <a:latin typeface="华文中宋" pitchFamily="2" charset="-122"/>
                <a:ea typeface="华文中宋" pitchFamily="2" charset="-122"/>
              </a:rPr>
              <a:t>H</a:t>
            </a:r>
            <a:r>
              <a:rPr lang="zh-CN" altLang="en-US" sz="2800">
                <a:latin typeface="华文中宋" pitchFamily="2" charset="-122"/>
                <a:ea typeface="华文中宋" pitchFamily="2" charset="-122"/>
              </a:rPr>
              <a:t>图中的编号，以便追踪了解这个模块在软件结构中的位置。</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subTitle" idx="4294967295"/>
          </p:nvPr>
        </p:nvSpPr>
        <p:spPr bwMode="auto">
          <a:xfrm>
            <a:off x="323850" y="620713"/>
            <a:ext cx="8382000" cy="2520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FontTx/>
              <a:buNone/>
            </a:pPr>
            <a:r>
              <a:rPr lang="zh-CN" altLang="en-US" sz="2400" b="0">
                <a:solidFill>
                  <a:srgbClr val="0000FF"/>
                </a:solidFill>
                <a:latin typeface="华文中宋" pitchFamily="2" charset="-122"/>
                <a:ea typeface="华文中宋" pitchFamily="2" charset="-122"/>
              </a:rPr>
              <a:t>（三）结构图</a:t>
            </a:r>
          </a:p>
          <a:p>
            <a:pPr marL="287338" indent="-6350" eaLnBrk="1" hangingPunct="1">
              <a:lnSpc>
                <a:spcPct val="130000"/>
              </a:lnSpc>
              <a:buFontTx/>
              <a:buNone/>
            </a:pPr>
            <a:r>
              <a:rPr lang="zh-CN" altLang="en-US" sz="2400" b="0">
                <a:latin typeface="华文中宋" pitchFamily="2" charset="-122"/>
                <a:ea typeface="华文中宋" pitchFamily="2" charset="-122"/>
              </a:rPr>
              <a:t>        结构图描述了程序的模块结构，表示了一个系统的层次分解关系，反映了块间联系和块内联系等特征及控制信息的传递关系。</a:t>
            </a:r>
          </a:p>
          <a:p>
            <a:pPr marL="287338" indent="-6350" eaLnBrk="1" hangingPunct="1">
              <a:lnSpc>
                <a:spcPct val="130000"/>
              </a:lnSpc>
              <a:buFontTx/>
              <a:buNone/>
            </a:pPr>
            <a:r>
              <a:rPr lang="en-US" altLang="zh-CN" sz="2400" b="0">
                <a:solidFill>
                  <a:schemeClr val="accent2"/>
                </a:solidFill>
                <a:latin typeface="华文中宋" pitchFamily="2" charset="-122"/>
                <a:ea typeface="华文中宋" pitchFamily="2" charset="-122"/>
              </a:rPr>
              <a:t>1.</a:t>
            </a:r>
            <a:r>
              <a:rPr lang="zh-CN" altLang="en-US" sz="2400" b="0">
                <a:solidFill>
                  <a:schemeClr val="accent2"/>
                </a:solidFill>
                <a:latin typeface="华文中宋" pitchFamily="2" charset="-122"/>
                <a:ea typeface="华文中宋" pitchFamily="2" charset="-122"/>
              </a:rPr>
              <a:t>基本图形符号</a:t>
            </a:r>
          </a:p>
        </p:txBody>
      </p:sp>
      <p:sp>
        <p:nvSpPr>
          <p:cNvPr id="76803" name="Rectangle 3"/>
          <p:cNvSpPr>
            <a:spLocks noChangeArrowheads="1"/>
          </p:cNvSpPr>
          <p:nvPr/>
        </p:nvSpPr>
        <p:spPr bwMode="auto">
          <a:xfrm>
            <a:off x="900113" y="3584575"/>
            <a:ext cx="1727200" cy="504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华文中宋" pitchFamily="2" charset="-122"/>
              <a:ea typeface="华文中宋" pitchFamily="2" charset="-122"/>
            </a:endParaRPr>
          </a:p>
        </p:txBody>
      </p:sp>
      <p:sp>
        <p:nvSpPr>
          <p:cNvPr id="76804" name="Line 4"/>
          <p:cNvSpPr>
            <a:spLocks noChangeShapeType="1"/>
          </p:cNvSpPr>
          <p:nvPr/>
        </p:nvSpPr>
        <p:spPr bwMode="auto">
          <a:xfrm>
            <a:off x="900113" y="4581525"/>
            <a:ext cx="1655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5" name="Oval 5"/>
          <p:cNvSpPr>
            <a:spLocks noChangeArrowheads="1"/>
          </p:cNvSpPr>
          <p:nvPr/>
        </p:nvSpPr>
        <p:spPr bwMode="auto">
          <a:xfrm>
            <a:off x="900113" y="5132388"/>
            <a:ext cx="144462" cy="1428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华文中宋" pitchFamily="2" charset="-122"/>
              <a:ea typeface="华文中宋" pitchFamily="2" charset="-122"/>
            </a:endParaRPr>
          </a:p>
        </p:txBody>
      </p:sp>
      <p:sp>
        <p:nvSpPr>
          <p:cNvPr id="76806" name="Line 6"/>
          <p:cNvSpPr>
            <a:spLocks noChangeShapeType="1"/>
          </p:cNvSpPr>
          <p:nvPr/>
        </p:nvSpPr>
        <p:spPr bwMode="auto">
          <a:xfrm>
            <a:off x="1042988" y="5203825"/>
            <a:ext cx="15843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07" name="Oval 7"/>
          <p:cNvSpPr>
            <a:spLocks noChangeArrowheads="1"/>
          </p:cNvSpPr>
          <p:nvPr/>
        </p:nvSpPr>
        <p:spPr bwMode="auto">
          <a:xfrm>
            <a:off x="900113" y="5948363"/>
            <a:ext cx="142875" cy="144462"/>
          </a:xfrm>
          <a:prstGeom prst="ellipse">
            <a:avLst/>
          </a:prstGeom>
          <a:solidFill>
            <a:schemeClr val="accent1"/>
          </a:solidFill>
          <a:ln w="12700">
            <a:solidFill>
              <a:schemeClr val="tx1"/>
            </a:solidFill>
            <a:round/>
            <a:headEnd/>
            <a:tailEnd/>
          </a:ln>
        </p:spPr>
        <p:txBody>
          <a:bodyPr wrap="none" anchor="ctr"/>
          <a:lstStyle/>
          <a:p>
            <a:endParaRPr lang="zh-CN" altLang="en-US">
              <a:latin typeface="华文中宋" pitchFamily="2" charset="-122"/>
              <a:ea typeface="华文中宋" pitchFamily="2" charset="-122"/>
            </a:endParaRPr>
          </a:p>
        </p:txBody>
      </p:sp>
      <p:sp>
        <p:nvSpPr>
          <p:cNvPr id="76808" name="Line 8"/>
          <p:cNvSpPr>
            <a:spLocks noChangeShapeType="1"/>
          </p:cNvSpPr>
          <p:nvPr/>
        </p:nvSpPr>
        <p:spPr bwMode="auto">
          <a:xfrm>
            <a:off x="1042988" y="6021388"/>
            <a:ext cx="15843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09" name="Text Box 17"/>
          <p:cNvSpPr txBox="1">
            <a:spLocks noChangeArrowheads="1"/>
          </p:cNvSpPr>
          <p:nvPr/>
        </p:nvSpPr>
        <p:spPr bwMode="auto">
          <a:xfrm>
            <a:off x="8655050" y="6230938"/>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37</a:t>
            </a:r>
          </a:p>
        </p:txBody>
      </p:sp>
      <p:sp>
        <p:nvSpPr>
          <p:cNvPr id="76810" name="Rectangle 12"/>
          <p:cNvSpPr>
            <a:spLocks noChangeArrowheads="1"/>
          </p:cNvSpPr>
          <p:nvPr/>
        </p:nvSpPr>
        <p:spPr bwMode="auto">
          <a:xfrm>
            <a:off x="3203575" y="3254375"/>
            <a:ext cx="5400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itchFamily="2" charset="-122"/>
                <a:ea typeface="华文中宋" pitchFamily="2" charset="-122"/>
              </a:rPr>
              <a:t>方框代表一个模块，框内注明模块的名字或主要功能</a:t>
            </a:r>
          </a:p>
        </p:txBody>
      </p:sp>
      <p:sp>
        <p:nvSpPr>
          <p:cNvPr id="76811" name="Rectangle 13"/>
          <p:cNvSpPr>
            <a:spLocks noChangeArrowheads="1"/>
          </p:cNvSpPr>
          <p:nvPr/>
        </p:nvSpPr>
        <p:spPr bwMode="auto">
          <a:xfrm>
            <a:off x="3176588" y="4365625"/>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华文中宋" pitchFamily="2" charset="-122"/>
                <a:ea typeface="华文中宋" pitchFamily="2" charset="-122"/>
              </a:rPr>
              <a:t>直线表示模块的调用关系</a:t>
            </a:r>
          </a:p>
        </p:txBody>
      </p:sp>
      <p:sp>
        <p:nvSpPr>
          <p:cNvPr id="76812" name="Rectangle 14"/>
          <p:cNvSpPr>
            <a:spLocks noChangeArrowheads="1"/>
          </p:cNvSpPr>
          <p:nvPr/>
        </p:nvSpPr>
        <p:spPr bwMode="auto">
          <a:xfrm>
            <a:off x="2916238" y="4987925"/>
            <a:ext cx="628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华文中宋" pitchFamily="2" charset="-122"/>
                <a:ea typeface="华文中宋" pitchFamily="2" charset="-122"/>
              </a:rPr>
              <a:t>尾部是空心圆的带注释箭头表示传递的是数据</a:t>
            </a:r>
          </a:p>
        </p:txBody>
      </p:sp>
      <p:sp>
        <p:nvSpPr>
          <p:cNvPr id="76813" name="Rectangle 15"/>
          <p:cNvSpPr>
            <a:spLocks noChangeArrowheads="1"/>
          </p:cNvSpPr>
          <p:nvPr/>
        </p:nvSpPr>
        <p:spPr bwMode="auto">
          <a:xfrm>
            <a:off x="3059113" y="5661025"/>
            <a:ext cx="6049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itchFamily="2" charset="-122"/>
                <a:ea typeface="华文中宋" pitchFamily="2" charset="-122"/>
              </a:rPr>
              <a:t>尾部是实心圆的带注释箭头表示传递的是控制信息</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subTitle" idx="4294967295"/>
          </p:nvPr>
        </p:nvSpPr>
        <p:spPr bwMode="auto">
          <a:xfrm>
            <a:off x="179388" y="620713"/>
            <a:ext cx="2665412" cy="54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a:solidFill>
                  <a:schemeClr val="accent2"/>
                </a:solidFill>
                <a:ea typeface="楷体_GB2312" pitchFamily="49" charset="-122"/>
              </a:rPr>
              <a:t>2.</a:t>
            </a:r>
            <a:r>
              <a:rPr lang="zh-CN" altLang="en-US">
                <a:solidFill>
                  <a:schemeClr val="accent2"/>
                </a:solidFill>
                <a:ea typeface="楷体_GB2312" pitchFamily="49" charset="-122"/>
              </a:rPr>
              <a:t>应用举例</a:t>
            </a:r>
          </a:p>
          <a:p>
            <a:pPr marL="287338" indent="-6350" eaLnBrk="1" hangingPunct="1">
              <a:buFontTx/>
              <a:buNone/>
            </a:pPr>
            <a:endParaRPr lang="zh-CN" altLang="en-US"/>
          </a:p>
        </p:txBody>
      </p:sp>
      <p:pic>
        <p:nvPicPr>
          <p:cNvPr id="77827" name="Picture 3" descr="rj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52513"/>
            <a:ext cx="828040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8532813" y="61658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rPr>
              <a:t>38</a:t>
            </a:r>
          </a:p>
        </p:txBody>
      </p:sp>
      <p:sp>
        <p:nvSpPr>
          <p:cNvPr id="77829" name="Rectangle 5"/>
          <p:cNvSpPr>
            <a:spLocks noChangeArrowheads="1"/>
          </p:cNvSpPr>
          <p:nvPr/>
        </p:nvSpPr>
        <p:spPr bwMode="auto">
          <a:xfrm>
            <a:off x="1331913" y="6021388"/>
            <a:ext cx="650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b="1"/>
              <a:t>图</a:t>
            </a:r>
            <a:r>
              <a:rPr lang="en-US" altLang="zh-CN" b="1"/>
              <a:t>5.5  </a:t>
            </a:r>
            <a:r>
              <a:rPr lang="zh-CN" altLang="en-US" b="1"/>
              <a:t>结构图的例子</a:t>
            </a:r>
            <a:r>
              <a:rPr lang="en-US" altLang="zh-CN" b="1"/>
              <a:t>——</a:t>
            </a:r>
            <a:r>
              <a:rPr lang="zh-CN" altLang="en-US" b="1"/>
              <a:t>产生最佳解的一般结构</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body" idx="4294967295"/>
          </p:nvPr>
        </p:nvSpPr>
        <p:spPr>
          <a:xfrm>
            <a:off x="457200" y="476250"/>
            <a:ext cx="8229600" cy="5654675"/>
          </a:xfrm>
        </p:spPr>
        <p:txBody>
          <a:bodyPr/>
          <a:lstStyle/>
          <a:p>
            <a:pPr eaLnBrk="1" hangingPunct="1">
              <a:lnSpc>
                <a:spcPct val="110000"/>
              </a:lnSpc>
              <a:buFont typeface="Wingdings" pitchFamily="2" charset="2"/>
              <a:buNone/>
            </a:pPr>
            <a:r>
              <a:rPr lang="zh-CN" altLang="en-US" b="1">
                <a:solidFill>
                  <a:schemeClr val="tx2"/>
                </a:solidFill>
                <a:latin typeface="Times New Roman" pitchFamily="18" charset="0"/>
              </a:rPr>
              <a:t>注意：</a:t>
            </a:r>
          </a:p>
          <a:p>
            <a:pPr eaLnBrk="1" hangingPunct="1">
              <a:lnSpc>
                <a:spcPct val="110000"/>
              </a:lnSpc>
            </a:pPr>
            <a:r>
              <a:rPr lang="zh-CN" altLang="en-US" b="1">
                <a:latin typeface="Times New Roman" pitchFamily="18" charset="0"/>
              </a:rPr>
              <a:t>层次图和结构图并不严格表示模块的调用次序，多数人习惯按调用次序从左到右画模块；</a:t>
            </a:r>
          </a:p>
          <a:p>
            <a:pPr eaLnBrk="1" hangingPunct="1">
              <a:lnSpc>
                <a:spcPct val="110000"/>
              </a:lnSpc>
            </a:pPr>
            <a:r>
              <a:rPr lang="zh-CN" altLang="en-US" b="1">
                <a:latin typeface="Times New Roman" pitchFamily="18" charset="0"/>
              </a:rPr>
              <a:t>层次图和结构图并不指明何时调用下层模块；</a:t>
            </a:r>
          </a:p>
          <a:p>
            <a:pPr eaLnBrk="1" hangingPunct="1">
              <a:lnSpc>
                <a:spcPct val="110000"/>
              </a:lnSpc>
            </a:pPr>
            <a:r>
              <a:rPr lang="zh-CN" altLang="en-US" b="1">
                <a:latin typeface="Times New Roman" pitchFamily="18" charset="0"/>
              </a:rPr>
              <a:t>层次图和结构图只表明一个模块调用那些模块，没有表示模块内还有没有其他成分；</a:t>
            </a:r>
          </a:p>
          <a:p>
            <a:pPr eaLnBrk="1" hangingPunct="1">
              <a:lnSpc>
                <a:spcPct val="110000"/>
              </a:lnSpc>
            </a:pPr>
            <a:r>
              <a:rPr lang="zh-CN" altLang="en-US" b="1">
                <a:latin typeface="Times New Roman" pitchFamily="18" charset="0"/>
              </a:rPr>
              <a:t>通常用层次图作为描绘软件结构的文档；</a:t>
            </a:r>
          </a:p>
          <a:p>
            <a:pPr eaLnBrk="1" hangingPunct="1">
              <a:lnSpc>
                <a:spcPct val="110000"/>
              </a:lnSpc>
            </a:pPr>
            <a:r>
              <a:rPr lang="zh-CN" altLang="en-US" b="1">
                <a:latin typeface="Times New Roman" pitchFamily="18" charset="0"/>
              </a:rPr>
              <a:t>由层次图导出结构图的过程，可以作为检查设计正确性和评价模块独立性的好方法。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subTitle" idx="4294967295"/>
          </p:nvPr>
        </p:nvSpPr>
        <p:spPr bwMode="auto">
          <a:xfrm>
            <a:off x="304800" y="1447800"/>
            <a:ext cx="8382000" cy="5076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a:t>		考虑设计优化问题时应该记住，</a:t>
            </a:r>
            <a:r>
              <a:rPr lang="zh-CN" altLang="en-US">
                <a:latin typeface="Arial" charset="0"/>
              </a:rPr>
              <a:t>“</a:t>
            </a:r>
            <a:r>
              <a:rPr lang="zh-CN" altLang="en-US">
                <a:solidFill>
                  <a:srgbClr val="800000"/>
                </a:solidFill>
              </a:rPr>
              <a:t>一个不能工作的</a:t>
            </a:r>
            <a:r>
              <a:rPr lang="zh-CN" altLang="en-US">
                <a:solidFill>
                  <a:srgbClr val="800000"/>
                </a:solidFill>
                <a:latin typeface="Arial" charset="0"/>
              </a:rPr>
              <a:t>‘</a:t>
            </a:r>
            <a:r>
              <a:rPr lang="zh-CN" altLang="en-US">
                <a:solidFill>
                  <a:srgbClr val="800000"/>
                </a:solidFill>
              </a:rPr>
              <a:t>最佳设计</a:t>
            </a:r>
            <a:r>
              <a:rPr lang="zh-CN" altLang="en-US">
                <a:solidFill>
                  <a:srgbClr val="800000"/>
                </a:solidFill>
                <a:latin typeface="Arial" charset="0"/>
              </a:rPr>
              <a:t>’</a:t>
            </a:r>
            <a:r>
              <a:rPr lang="zh-CN" altLang="en-US">
                <a:solidFill>
                  <a:srgbClr val="800000"/>
                </a:solidFill>
              </a:rPr>
              <a:t>的价值是值得怀疑的</a:t>
            </a:r>
            <a:r>
              <a:rPr lang="zh-CN" altLang="en-US">
                <a:latin typeface="Arial" charset="0"/>
              </a:rPr>
              <a:t>”</a:t>
            </a:r>
            <a:r>
              <a:rPr lang="zh-CN" altLang="en-US"/>
              <a:t>。软件设计人员应该致力于开发能够满足所有功能和性能要求，而且按照设计原理和启发式设计规则衡量是值得接受的软件。</a:t>
            </a:r>
          </a:p>
          <a:p>
            <a:pPr marL="287338" indent="-6350" eaLnBrk="1" hangingPunct="1">
              <a:buFontTx/>
              <a:buNone/>
            </a:pPr>
            <a:r>
              <a:rPr lang="zh-CN" altLang="en-US"/>
              <a:t>		</a:t>
            </a:r>
          </a:p>
        </p:txBody>
      </p:sp>
      <p:sp>
        <p:nvSpPr>
          <p:cNvPr id="79875" name="Rectangle 3"/>
          <p:cNvSpPr>
            <a:spLocks noGrp="1" noChangeArrowheads="1"/>
          </p:cNvSpPr>
          <p:nvPr>
            <p:ph type="ctrTitle" idx="4294967295"/>
          </p:nvPr>
        </p:nvSpPr>
        <p:spPr bwMode="auto">
          <a:xfrm>
            <a:off x="609600" y="609600"/>
            <a:ext cx="80772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en-US" altLang="zh-CN" sz="3000"/>
              <a:t>5.5 </a:t>
            </a:r>
            <a:r>
              <a:rPr lang="zh-CN" altLang="en-US" sz="3000"/>
              <a:t>设计优化</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subTitle" idx="4294967295"/>
          </p:nvPr>
        </p:nvSpPr>
        <p:spPr bwMode="auto">
          <a:xfrm>
            <a:off x="304800" y="333375"/>
            <a:ext cx="8382000" cy="49831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20000"/>
              </a:lnSpc>
              <a:buFontTx/>
              <a:buNone/>
            </a:pPr>
            <a:r>
              <a:rPr lang="zh-CN" altLang="en-US" b="0">
                <a:latin typeface="华文中宋" pitchFamily="2" charset="-122"/>
                <a:ea typeface="华文中宋" pitchFamily="2" charset="-122"/>
              </a:rPr>
              <a:t>		注意，结构简单通常既表示设计风格优雅，又表明效率高。设计优化应该力求做到在有效的模块化的前提下使用最少量的模块，以及在能够满足信息要求的前提下使用最简单的数据结构。</a:t>
            </a:r>
          </a:p>
          <a:p>
            <a:pPr marL="287338" indent="-6350" eaLnBrk="1" hangingPunct="1">
              <a:lnSpc>
                <a:spcPct val="120000"/>
              </a:lnSpc>
              <a:buFontTx/>
              <a:buNone/>
            </a:pPr>
            <a:r>
              <a:rPr lang="zh-CN" altLang="en-US" b="0">
                <a:latin typeface="华文中宋" pitchFamily="2" charset="-122"/>
                <a:ea typeface="华文中宋" pitchFamily="2" charset="-122"/>
              </a:rPr>
              <a:t>		对于时间是决定性因素的应用场合，可能有必要在详细设计阶段，也可能在编写程序的过程中进行优化。软件开发人员应该认识到，程序中相对说比较小的部分</a:t>
            </a:r>
            <a:r>
              <a:rPr lang="en-US" altLang="zh-CN" b="0">
                <a:latin typeface="华文中宋" pitchFamily="2" charset="-122"/>
                <a:ea typeface="华文中宋" pitchFamily="2" charset="-122"/>
              </a:rPr>
              <a:t>(</a:t>
            </a:r>
            <a:r>
              <a:rPr lang="zh-CN" altLang="en-US" b="0">
                <a:latin typeface="华文中宋" pitchFamily="2" charset="-122"/>
                <a:ea typeface="华文中宋" pitchFamily="2" charset="-122"/>
              </a:rPr>
              <a:t>典型地，</a:t>
            </a:r>
            <a:r>
              <a:rPr lang="en-US" altLang="zh-CN" b="0">
                <a:latin typeface="华文中宋" pitchFamily="2" charset="-122"/>
                <a:ea typeface="华文中宋" pitchFamily="2" charset="-122"/>
              </a:rPr>
              <a:t>10%</a:t>
            </a:r>
            <a:r>
              <a:rPr lang="zh-CN" altLang="en-US" b="0">
                <a:latin typeface="华文中宋" pitchFamily="2" charset="-122"/>
                <a:ea typeface="华文中宋" pitchFamily="2" charset="-122"/>
              </a:rPr>
              <a:t>～</a:t>
            </a:r>
            <a:r>
              <a:rPr lang="en-US" altLang="zh-CN" b="0">
                <a:latin typeface="华文中宋" pitchFamily="2" charset="-122"/>
                <a:ea typeface="华文中宋" pitchFamily="2" charset="-122"/>
              </a:rPr>
              <a:t>20%)</a:t>
            </a:r>
            <a:r>
              <a:rPr lang="zh-CN" altLang="en-US" b="0">
                <a:latin typeface="华文中宋" pitchFamily="2" charset="-122"/>
                <a:ea typeface="华文中宋" pitchFamily="2" charset="-122"/>
              </a:rPr>
              <a:t>，通常占用全部处理时间的大部分</a:t>
            </a:r>
            <a:r>
              <a:rPr lang="en-US" altLang="zh-CN" b="0">
                <a:latin typeface="华文中宋" pitchFamily="2" charset="-122"/>
                <a:ea typeface="华文中宋" pitchFamily="2" charset="-122"/>
              </a:rPr>
              <a:t>(50%</a:t>
            </a:r>
            <a:r>
              <a:rPr lang="zh-CN" altLang="en-US" b="0">
                <a:latin typeface="华文中宋" pitchFamily="2" charset="-122"/>
                <a:ea typeface="华文中宋" pitchFamily="2" charset="-122"/>
              </a:rPr>
              <a:t>～</a:t>
            </a:r>
            <a:r>
              <a:rPr lang="en-US" altLang="zh-CN" b="0">
                <a:latin typeface="华文中宋" pitchFamily="2" charset="-122"/>
                <a:ea typeface="华文中宋" pitchFamily="2" charset="-122"/>
              </a:rPr>
              <a:t>80%)</a:t>
            </a:r>
            <a:r>
              <a:rPr lang="zh-CN" altLang="en-US" b="0">
                <a:latin typeface="华文中宋" pitchFamily="2" charset="-122"/>
                <a:ea typeface="华文中宋" pitchFamily="2" charset="-122"/>
              </a:rPr>
              <a:t>。</a:t>
            </a:r>
          </a:p>
        </p:txBody>
      </p:sp>
      <p:sp>
        <p:nvSpPr>
          <p:cNvPr id="80899" name="Rectangle 4"/>
          <p:cNvSpPr>
            <a:spLocks noChangeArrowheads="1"/>
          </p:cNvSpPr>
          <p:nvPr/>
        </p:nvSpPr>
        <p:spPr bwMode="auto">
          <a:xfrm>
            <a:off x="468313" y="5224463"/>
            <a:ext cx="84978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800">
                <a:latin typeface="华文中宋" pitchFamily="2" charset="-122"/>
                <a:ea typeface="华文中宋" pitchFamily="2" charset="-122"/>
              </a:rPr>
              <a:t>    设计优化应在满足信息要求的情况下，力求做到在有效结构之下，使模块最少，接口最简单。一般设计优化应考虑 到以下几方面：</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4925" y="836613"/>
            <a:ext cx="889317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4388" indent="-533400">
              <a:lnSpc>
                <a:spcPct val="130000"/>
              </a:lnSpc>
              <a:spcBef>
                <a:spcPct val="20000"/>
              </a:spcBef>
              <a:buFontTx/>
              <a:buAutoNum type="arabicParenBoth"/>
            </a:pPr>
            <a:r>
              <a:rPr lang="zh-CN" altLang="en-US" sz="2800">
                <a:latin typeface="华文中宋" pitchFamily="2" charset="-122"/>
                <a:ea typeface="华文中宋" pitchFamily="2" charset="-122"/>
              </a:rPr>
              <a:t>在不考虑时间因素的前提下开发并精化软件结构</a:t>
            </a:r>
          </a:p>
          <a:p>
            <a:pPr marL="814388" indent="-533400">
              <a:lnSpc>
                <a:spcPct val="130000"/>
              </a:lnSpc>
              <a:spcBef>
                <a:spcPct val="20000"/>
              </a:spcBef>
            </a:pPr>
            <a:r>
              <a:rPr lang="en-US" altLang="zh-CN" sz="2800">
                <a:latin typeface="华文中宋" pitchFamily="2" charset="-122"/>
                <a:ea typeface="华文中宋" pitchFamily="2" charset="-122"/>
              </a:rPr>
              <a:t>(2) </a:t>
            </a:r>
            <a:r>
              <a:rPr lang="zh-CN" altLang="en-US" sz="2800">
                <a:latin typeface="华文中宋" pitchFamily="2" charset="-122"/>
                <a:ea typeface="华文中宋" pitchFamily="2" charset="-122"/>
              </a:rPr>
              <a:t>在详细设计阶段选出最耗费时间的那些模块，仔细地设计它们的处理过程，以求提高效率</a:t>
            </a:r>
          </a:p>
          <a:p>
            <a:pPr marL="814388" indent="-533400">
              <a:lnSpc>
                <a:spcPct val="130000"/>
              </a:lnSpc>
              <a:spcBef>
                <a:spcPct val="20000"/>
              </a:spcBef>
            </a:pPr>
            <a:r>
              <a:rPr lang="en-US" altLang="zh-CN" sz="2800">
                <a:latin typeface="华文中宋" pitchFamily="2" charset="-122"/>
                <a:ea typeface="华文中宋" pitchFamily="2" charset="-122"/>
              </a:rPr>
              <a:t>(3) </a:t>
            </a:r>
            <a:r>
              <a:rPr lang="zh-CN" altLang="en-US" sz="2800">
                <a:latin typeface="华文中宋" pitchFamily="2" charset="-122"/>
                <a:ea typeface="华文中宋" pitchFamily="2" charset="-122"/>
              </a:rPr>
              <a:t>使用高级程序设计语言编写程序</a:t>
            </a:r>
          </a:p>
          <a:p>
            <a:pPr marL="814388" indent="-533400">
              <a:lnSpc>
                <a:spcPct val="130000"/>
              </a:lnSpc>
              <a:spcBef>
                <a:spcPct val="20000"/>
              </a:spcBef>
            </a:pPr>
            <a:r>
              <a:rPr lang="en-US" altLang="zh-CN" sz="2800">
                <a:latin typeface="华文中宋" pitchFamily="2" charset="-122"/>
                <a:ea typeface="华文中宋" pitchFamily="2" charset="-122"/>
              </a:rPr>
              <a:t>(4) </a:t>
            </a:r>
            <a:r>
              <a:rPr lang="zh-CN" altLang="en-US" sz="2800">
                <a:latin typeface="华文中宋" pitchFamily="2" charset="-122"/>
                <a:ea typeface="华文中宋" pitchFamily="2" charset="-122"/>
              </a:rPr>
              <a:t>在软件中孤立出那些大量占用处理机资源的模块</a:t>
            </a:r>
          </a:p>
          <a:p>
            <a:pPr marL="814388" indent="-533400">
              <a:lnSpc>
                <a:spcPct val="130000"/>
              </a:lnSpc>
              <a:spcBef>
                <a:spcPct val="20000"/>
              </a:spcBef>
            </a:pPr>
            <a:r>
              <a:rPr lang="en-US" altLang="zh-CN" sz="2800">
                <a:latin typeface="华文中宋" pitchFamily="2" charset="-122"/>
                <a:ea typeface="华文中宋" pitchFamily="2" charset="-122"/>
              </a:rPr>
              <a:t>(5) </a:t>
            </a:r>
            <a:r>
              <a:rPr lang="zh-CN" altLang="en-US" sz="2800">
                <a:latin typeface="华文中宋" pitchFamily="2" charset="-122"/>
                <a:ea typeface="华文中宋" pitchFamily="2" charset="-122"/>
              </a:rPr>
              <a:t>必要时重新设计或用依赖于机器的语言重写上述大量占用资源的模块的代码，以求提高效率</a:t>
            </a:r>
          </a:p>
        </p:txBody>
      </p:sp>
      <p:sp>
        <p:nvSpPr>
          <p:cNvPr id="81923" name="Rectangle 5"/>
          <p:cNvSpPr>
            <a:spLocks noChangeArrowheads="1"/>
          </p:cNvSpPr>
          <p:nvPr/>
        </p:nvSpPr>
        <p:spPr bwMode="auto">
          <a:xfrm>
            <a:off x="468313" y="5718175"/>
            <a:ext cx="804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一句格言：“</a:t>
            </a:r>
            <a:r>
              <a:rPr lang="zh-CN" altLang="en-US" sz="2800" b="1">
                <a:solidFill>
                  <a:srgbClr val="800000"/>
                </a:solidFill>
              </a:rPr>
              <a:t>先使它能工作，然后再使它快起来</a:t>
            </a:r>
            <a:r>
              <a:rPr lang="zh-CN" altLang="en-US" sz="2800" b="1"/>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subTitle" idx="4294967295"/>
          </p:nvPr>
        </p:nvSpPr>
        <p:spPr bwMode="auto">
          <a:xfrm>
            <a:off x="250825" y="692150"/>
            <a:ext cx="8382000" cy="649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r>
              <a:rPr lang="en-US" altLang="zh-CN" sz="3600" b="0">
                <a:solidFill>
                  <a:schemeClr val="accent2"/>
                </a:solidFill>
                <a:latin typeface="华文中宋" pitchFamily="2" charset="-122"/>
                <a:ea typeface="华文中宋" pitchFamily="2" charset="-122"/>
              </a:rPr>
              <a:t>5.1 </a:t>
            </a:r>
            <a:r>
              <a:rPr lang="zh-CN" altLang="en-US" sz="3600" b="0">
                <a:solidFill>
                  <a:schemeClr val="accent2"/>
                </a:solidFill>
                <a:latin typeface="华文中宋" pitchFamily="2" charset="-122"/>
                <a:ea typeface="华文中宋" pitchFamily="2" charset="-122"/>
              </a:rPr>
              <a:t>总体设计的过程</a:t>
            </a:r>
            <a:endParaRPr lang="zh-CN" altLang="en-US" b="0">
              <a:latin typeface="华文中宋" pitchFamily="2" charset="-122"/>
              <a:ea typeface="华文中宋" pitchFamily="2" charset="-122"/>
              <a:cs typeface="Times New Roman" pitchFamily="18" charset="0"/>
            </a:endParaRPr>
          </a:p>
        </p:txBody>
      </p:sp>
      <p:sp>
        <p:nvSpPr>
          <p:cNvPr id="10243" name="Text Box 3"/>
          <p:cNvSpPr txBox="1">
            <a:spLocks noChangeArrowheads="1"/>
          </p:cNvSpPr>
          <p:nvPr/>
        </p:nvSpPr>
        <p:spPr bwMode="auto">
          <a:xfrm>
            <a:off x="8583613" y="6116638"/>
            <a:ext cx="280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solidFill>
                  <a:srgbClr val="33CCCC"/>
                </a:solidFill>
                <a:latin typeface="华文中宋" pitchFamily="2" charset="-122"/>
                <a:ea typeface="华文中宋" pitchFamily="2" charset="-122"/>
              </a:rPr>
              <a:t>6</a:t>
            </a:r>
          </a:p>
        </p:txBody>
      </p:sp>
      <p:sp>
        <p:nvSpPr>
          <p:cNvPr id="10244" name="Rectangle 3"/>
          <p:cNvSpPr>
            <a:spLocks noChangeArrowheads="1"/>
          </p:cNvSpPr>
          <p:nvPr/>
        </p:nvSpPr>
        <p:spPr bwMode="auto">
          <a:xfrm>
            <a:off x="457200" y="16621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0" indent="-571500">
              <a:spcBef>
                <a:spcPct val="20000"/>
              </a:spcBef>
            </a:pPr>
            <a:r>
              <a:rPr lang="zh-CN" altLang="en-US" sz="2800" dirty="0">
                <a:solidFill>
                  <a:srgbClr val="006633"/>
                </a:solidFill>
                <a:ea typeface="华文中宋" pitchFamily="2" charset="-122"/>
              </a:rPr>
              <a:t>由两个主要阶段组成：</a:t>
            </a:r>
          </a:p>
          <a:p>
            <a:pPr marL="571500" indent="-571500">
              <a:spcBef>
                <a:spcPct val="20000"/>
              </a:spcBef>
              <a:buFontTx/>
              <a:buChar char="•"/>
            </a:pPr>
            <a:r>
              <a:rPr lang="zh-CN" altLang="en-US" sz="2800" dirty="0">
                <a:solidFill>
                  <a:srgbClr val="FF0000"/>
                </a:solidFill>
                <a:ea typeface="华文中宋" pitchFamily="2" charset="-122"/>
              </a:rPr>
              <a:t>系统设计阶段，确定系统的具体实现方案</a:t>
            </a:r>
          </a:p>
          <a:p>
            <a:pPr marL="839788" lvl="1" indent="-495300">
              <a:spcBef>
                <a:spcPct val="20000"/>
              </a:spcBef>
              <a:buFontTx/>
              <a:buChar char="–"/>
            </a:pPr>
            <a:r>
              <a:rPr lang="zh-CN" altLang="en-US" sz="2800" dirty="0">
                <a:solidFill>
                  <a:srgbClr val="000000"/>
                </a:solidFill>
                <a:ea typeface="华文中宋" pitchFamily="2" charset="-122"/>
              </a:rPr>
              <a:t>设想供选择的方案</a:t>
            </a:r>
          </a:p>
          <a:p>
            <a:pPr marL="839788" lvl="1" indent="-495300">
              <a:spcBef>
                <a:spcPct val="20000"/>
              </a:spcBef>
              <a:buFontTx/>
              <a:buChar char="–"/>
            </a:pPr>
            <a:r>
              <a:rPr lang="zh-CN" altLang="en-US" sz="2800" dirty="0">
                <a:solidFill>
                  <a:srgbClr val="000000"/>
                </a:solidFill>
                <a:ea typeface="华文中宋" pitchFamily="2" charset="-122"/>
              </a:rPr>
              <a:t>选取合理的方案</a:t>
            </a:r>
          </a:p>
          <a:p>
            <a:pPr marL="839788" lvl="1" indent="-495300">
              <a:spcBef>
                <a:spcPct val="20000"/>
              </a:spcBef>
              <a:buFontTx/>
              <a:buChar char="–"/>
            </a:pPr>
            <a:r>
              <a:rPr lang="zh-CN" altLang="en-US" sz="2800" dirty="0">
                <a:solidFill>
                  <a:srgbClr val="000000"/>
                </a:solidFill>
                <a:ea typeface="华文中宋" pitchFamily="2" charset="-122"/>
              </a:rPr>
              <a:t>推荐最佳方案</a:t>
            </a:r>
          </a:p>
          <a:p>
            <a:pPr marL="571500" indent="-571500">
              <a:spcBef>
                <a:spcPct val="20000"/>
              </a:spcBef>
              <a:buFontTx/>
              <a:buChar char="•"/>
            </a:pPr>
            <a:r>
              <a:rPr lang="zh-CN" altLang="en-US" sz="2800" dirty="0">
                <a:solidFill>
                  <a:srgbClr val="FF0000"/>
                </a:solidFill>
                <a:ea typeface="华文中宋" pitchFamily="2" charset="-122"/>
              </a:rPr>
              <a:t>结构设计阶段，确定软件结构</a:t>
            </a:r>
          </a:p>
          <a:p>
            <a:pPr marL="839788" lvl="1" indent="-495300">
              <a:spcBef>
                <a:spcPct val="20000"/>
              </a:spcBef>
              <a:buFontTx/>
              <a:buChar char="–"/>
            </a:pPr>
            <a:r>
              <a:rPr lang="zh-CN" altLang="en-US" sz="2800" dirty="0">
                <a:solidFill>
                  <a:srgbClr val="000000"/>
                </a:solidFill>
                <a:ea typeface="华文中宋" pitchFamily="2" charset="-122"/>
              </a:rPr>
              <a:t>功能分解</a:t>
            </a:r>
          </a:p>
          <a:p>
            <a:pPr marL="839788" lvl="1" indent="-495300">
              <a:spcBef>
                <a:spcPct val="20000"/>
              </a:spcBef>
              <a:buFontTx/>
              <a:buChar char="–"/>
            </a:pPr>
            <a:r>
              <a:rPr lang="zh-CN" altLang="en-US" sz="2800" dirty="0">
                <a:solidFill>
                  <a:srgbClr val="000000"/>
                </a:solidFill>
                <a:ea typeface="华文中宋" pitchFamily="2" charset="-122"/>
              </a:rPr>
              <a:t>设计软件结构</a:t>
            </a:r>
          </a:p>
          <a:p>
            <a:pPr marL="839788" lvl="1" indent="-495300">
              <a:spcBef>
                <a:spcPct val="20000"/>
              </a:spcBef>
              <a:buFontTx/>
              <a:buChar char="–"/>
            </a:pPr>
            <a:r>
              <a:rPr lang="zh-CN" altLang="en-US" sz="2800" dirty="0">
                <a:solidFill>
                  <a:srgbClr val="000000"/>
                </a:solidFill>
                <a:ea typeface="华文中宋" pitchFamily="2" charset="-122"/>
              </a:rPr>
              <a:t>设计数据库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62">
                                            <p:txEl>
                                              <p:pRg st="0" end="0"/>
                                            </p:txEl>
                                          </p:spTgt>
                                        </p:tgtEl>
                                        <p:attrNameLst>
                                          <p:attrName>style.visibility</p:attrName>
                                        </p:attrNameLst>
                                      </p:cBhvr>
                                      <p:to>
                                        <p:strVal val="visible"/>
                                      </p:to>
                                    </p:set>
                                    <p:anim calcmode="lin" valueType="num">
                                      <p:cBhvr additive="base">
                                        <p:cTn id="7" dur="500" fill="hold"/>
                                        <p:tgtEl>
                                          <p:spTgt spid="399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6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subTitle" idx="4294967295"/>
          </p:nvPr>
        </p:nvSpPr>
        <p:spPr bwMode="auto">
          <a:xfrm>
            <a:off x="179388" y="533400"/>
            <a:ext cx="8515350" cy="6324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Bef>
                <a:spcPct val="0"/>
              </a:spcBef>
              <a:buFontTx/>
              <a:buNone/>
            </a:pPr>
            <a:r>
              <a:rPr lang="zh-CN" altLang="en-US" sz="2600" b="0" dirty="0">
                <a:solidFill>
                  <a:schemeClr val="accent2"/>
                </a:solidFill>
                <a:latin typeface="华文中宋" pitchFamily="2" charset="-122"/>
                <a:ea typeface="华文中宋" pitchFamily="2" charset="-122"/>
              </a:rPr>
              <a:t>1．设想供选择的方案</a:t>
            </a:r>
          </a:p>
          <a:p>
            <a:pPr marL="287338" indent="-6350" algn="just" eaLnBrk="1" hangingPunct="1">
              <a:spcBef>
                <a:spcPts val="1800"/>
              </a:spcBef>
              <a:spcAft>
                <a:spcPts val="1200"/>
              </a:spcAft>
              <a:buFontTx/>
              <a:buNone/>
            </a:pPr>
            <a:r>
              <a:rPr lang="zh-CN" altLang="en-US" sz="2600" b="0" dirty="0">
                <a:latin typeface="华文中宋" pitchFamily="2" charset="-122"/>
                <a:ea typeface="华文中宋" pitchFamily="2" charset="-122"/>
              </a:rPr>
              <a:t>根据需求分析阶段得出的数据流图考虑各种可能的实现方案，力求从中选出最佳方案。</a:t>
            </a:r>
            <a:r>
              <a:rPr lang="zh-CN" altLang="en-US" sz="2400" b="0" dirty="0">
                <a:latin typeface="华文中宋" pitchFamily="2" charset="-122"/>
                <a:ea typeface="华文中宋" pitchFamily="2" charset="-122"/>
              </a:rPr>
              <a:t>即由</a:t>
            </a:r>
            <a:r>
              <a:rPr lang="zh-CN" altLang="en-US" sz="2400" b="0" dirty="0">
                <a:solidFill>
                  <a:srgbClr val="FF0000"/>
                </a:solidFill>
                <a:latin typeface="华文中宋" pitchFamily="2" charset="-122"/>
                <a:ea typeface="华文中宋" pitchFamily="2" charset="-122"/>
              </a:rPr>
              <a:t>逻辑模型</a:t>
            </a:r>
            <a:r>
              <a:rPr lang="en-US" altLang="zh-CN" sz="2400" b="0" dirty="0">
                <a:solidFill>
                  <a:srgbClr val="FF0000"/>
                </a:solidFill>
                <a:latin typeface="华文中宋" pitchFamily="2" charset="-122"/>
                <a:ea typeface="华文中宋" pitchFamily="2" charset="-122"/>
              </a:rPr>
              <a:t>——〉</a:t>
            </a:r>
            <a:r>
              <a:rPr lang="zh-CN" altLang="en-US" sz="2400" b="0" dirty="0">
                <a:solidFill>
                  <a:srgbClr val="FF0000"/>
                </a:solidFill>
                <a:latin typeface="华文中宋" pitchFamily="2" charset="-122"/>
                <a:ea typeface="华文中宋" pitchFamily="2" charset="-122"/>
              </a:rPr>
              <a:t>物理模型</a:t>
            </a:r>
          </a:p>
          <a:p>
            <a:pPr marL="287338" indent="-6350" algn="just" eaLnBrk="1" hangingPunct="1">
              <a:buFontTx/>
              <a:buNone/>
            </a:pPr>
            <a:r>
              <a:rPr lang="zh-CN" altLang="en-US" sz="2600" b="0" dirty="0">
                <a:solidFill>
                  <a:schemeClr val="accent2"/>
                </a:solidFill>
                <a:latin typeface="华文中宋" pitchFamily="2" charset="-122"/>
                <a:ea typeface="华文中宋" pitchFamily="2" charset="-122"/>
                <a:cs typeface="Times New Roman" pitchFamily="18" charset="0"/>
              </a:rPr>
              <a:t>2．选取合理的方案</a:t>
            </a:r>
            <a:endParaRPr lang="zh-CN" altLang="en-US" sz="2600" b="0" dirty="0">
              <a:solidFill>
                <a:schemeClr val="accent2"/>
              </a:solidFill>
              <a:latin typeface="华文中宋" pitchFamily="2" charset="-122"/>
              <a:ea typeface="华文中宋" pitchFamily="2" charset="-122"/>
            </a:endParaRPr>
          </a:p>
          <a:p>
            <a:pPr marL="287338" indent="-6350" algn="just" eaLnBrk="1" hangingPunct="1">
              <a:spcAft>
                <a:spcPts val="1800"/>
              </a:spcAft>
              <a:buFontTx/>
              <a:buNone/>
            </a:pPr>
            <a:r>
              <a:rPr lang="zh-CN" altLang="en-US" sz="2400" b="0" dirty="0">
                <a:latin typeface="华文中宋" pitchFamily="2" charset="-122"/>
                <a:ea typeface="华文中宋" pitchFamily="2" charset="-122"/>
              </a:rPr>
              <a:t>从前一步得到的一系列供选择的方案中选取若干个合理的方案。通常，选取的这些方案中至少应包括低成本、中成本和高成本的三种方案类型。对每个合理的方案分析员都应该准备下列</a:t>
            </a:r>
            <a:r>
              <a:rPr lang="en-US" altLang="zh-CN" sz="2400" b="0" dirty="0">
                <a:latin typeface="华文中宋" pitchFamily="2" charset="-122"/>
                <a:ea typeface="华文中宋" pitchFamily="2" charset="-122"/>
              </a:rPr>
              <a:t>4</a:t>
            </a:r>
            <a:r>
              <a:rPr lang="zh-CN" altLang="en-US" sz="2400" b="0" dirty="0">
                <a:latin typeface="华文中宋" pitchFamily="2" charset="-122"/>
                <a:ea typeface="华文中宋" pitchFamily="2" charset="-122"/>
              </a:rPr>
              <a:t>份资料：</a:t>
            </a:r>
            <a:r>
              <a:rPr lang="zh-CN" altLang="en-US" sz="2400" b="0" dirty="0">
                <a:solidFill>
                  <a:srgbClr val="FF0085"/>
                </a:solidFill>
                <a:latin typeface="华文中宋" pitchFamily="2" charset="-122"/>
                <a:ea typeface="华文中宋" pitchFamily="2" charset="-122"/>
              </a:rPr>
              <a:t>对每个合理方案要提供以下几方面资料</a:t>
            </a:r>
            <a:r>
              <a:rPr lang="zh-CN" altLang="en-US" sz="2400" b="0" dirty="0">
                <a:latin typeface="华文中宋" pitchFamily="2" charset="-122"/>
                <a:ea typeface="华文中宋" pitchFamily="2" charset="-122"/>
              </a:rPr>
              <a:t>：</a:t>
            </a:r>
          </a:p>
          <a:p>
            <a:pPr marL="287338" indent="-6350" algn="just" eaLnBrk="1" hangingPunct="1">
              <a:buFontTx/>
              <a:buNone/>
            </a:pPr>
            <a:r>
              <a:rPr lang="zh-CN" altLang="en-US" sz="2400" b="0" dirty="0">
                <a:solidFill>
                  <a:srgbClr val="00B0F0"/>
                </a:solidFill>
                <a:latin typeface="华文中宋" pitchFamily="2" charset="-122"/>
                <a:ea typeface="华文中宋" pitchFamily="2" charset="-122"/>
              </a:rPr>
              <a:t>（</a:t>
            </a:r>
            <a:r>
              <a:rPr lang="en-US" altLang="zh-CN" sz="2400" b="0" dirty="0">
                <a:solidFill>
                  <a:srgbClr val="00B0F0"/>
                </a:solidFill>
                <a:latin typeface="华文中宋" pitchFamily="2" charset="-122"/>
                <a:ea typeface="华文中宋" pitchFamily="2" charset="-122"/>
              </a:rPr>
              <a:t>1</a:t>
            </a:r>
            <a:r>
              <a:rPr lang="zh-CN" altLang="en-US" sz="2400" b="0" dirty="0">
                <a:solidFill>
                  <a:srgbClr val="00B0F0"/>
                </a:solidFill>
                <a:latin typeface="华文中宋" pitchFamily="2" charset="-122"/>
                <a:ea typeface="华文中宋" pitchFamily="2" charset="-122"/>
              </a:rPr>
              <a:t>）系统流程图；</a:t>
            </a:r>
          </a:p>
          <a:p>
            <a:pPr marL="287338" indent="-6350" algn="just" eaLnBrk="1" hangingPunct="1">
              <a:buFontTx/>
              <a:buNone/>
            </a:pPr>
            <a:r>
              <a:rPr lang="zh-CN" altLang="en-US" sz="2400" b="0" dirty="0">
                <a:solidFill>
                  <a:srgbClr val="00B0F0"/>
                </a:solidFill>
                <a:latin typeface="华文中宋" pitchFamily="2" charset="-122"/>
                <a:ea typeface="华文中宋" pitchFamily="2" charset="-122"/>
              </a:rPr>
              <a:t>（</a:t>
            </a:r>
            <a:r>
              <a:rPr lang="en-US" altLang="zh-CN" sz="2400" b="0" dirty="0">
                <a:solidFill>
                  <a:srgbClr val="00B0F0"/>
                </a:solidFill>
                <a:latin typeface="华文中宋" pitchFamily="2" charset="-122"/>
                <a:ea typeface="华文中宋" pitchFamily="2" charset="-122"/>
              </a:rPr>
              <a:t>2</a:t>
            </a:r>
            <a:r>
              <a:rPr lang="zh-CN" altLang="en-US" sz="2400" b="0" dirty="0">
                <a:solidFill>
                  <a:srgbClr val="00B0F0"/>
                </a:solidFill>
                <a:latin typeface="华文中宋" pitchFamily="2" charset="-122"/>
                <a:ea typeface="华文中宋" pitchFamily="2" charset="-122"/>
              </a:rPr>
              <a:t>）组成系统的物理元素清单 ；</a:t>
            </a:r>
          </a:p>
          <a:p>
            <a:pPr marL="287338" indent="-6350" algn="just" eaLnBrk="1" hangingPunct="1">
              <a:buFontTx/>
              <a:buNone/>
            </a:pPr>
            <a:r>
              <a:rPr lang="zh-CN" altLang="en-US" sz="2400" b="0" dirty="0">
                <a:solidFill>
                  <a:srgbClr val="00B0F0"/>
                </a:solidFill>
                <a:latin typeface="华文中宋" pitchFamily="2" charset="-122"/>
                <a:ea typeface="华文中宋" pitchFamily="2" charset="-122"/>
              </a:rPr>
              <a:t>（</a:t>
            </a:r>
            <a:r>
              <a:rPr lang="en-US" altLang="zh-CN" sz="2400" b="0" dirty="0">
                <a:solidFill>
                  <a:srgbClr val="00B0F0"/>
                </a:solidFill>
                <a:latin typeface="华文中宋" pitchFamily="2" charset="-122"/>
                <a:ea typeface="华文中宋" pitchFamily="2" charset="-122"/>
              </a:rPr>
              <a:t>3</a:t>
            </a:r>
            <a:r>
              <a:rPr lang="zh-CN" altLang="en-US" sz="2400" b="0" dirty="0">
                <a:solidFill>
                  <a:srgbClr val="00B0F0"/>
                </a:solidFill>
                <a:latin typeface="华文中宋" pitchFamily="2" charset="-122"/>
                <a:ea typeface="华文中宋" pitchFamily="2" charset="-122"/>
              </a:rPr>
              <a:t>）成本／效益分析；</a:t>
            </a:r>
          </a:p>
          <a:p>
            <a:pPr marL="287338" indent="-6350" algn="just" eaLnBrk="1" hangingPunct="1">
              <a:buFontTx/>
              <a:buNone/>
            </a:pPr>
            <a:r>
              <a:rPr lang="zh-CN" altLang="en-US" sz="2400" b="0" dirty="0">
                <a:solidFill>
                  <a:srgbClr val="00B0F0"/>
                </a:solidFill>
                <a:latin typeface="华文中宋" pitchFamily="2" charset="-122"/>
                <a:ea typeface="华文中宋" pitchFamily="2" charset="-122"/>
              </a:rPr>
              <a:t>（</a:t>
            </a:r>
            <a:r>
              <a:rPr lang="en-US" altLang="zh-CN" sz="2400" b="0" dirty="0">
                <a:solidFill>
                  <a:srgbClr val="00B0F0"/>
                </a:solidFill>
                <a:latin typeface="华文中宋" pitchFamily="2" charset="-122"/>
                <a:ea typeface="华文中宋" pitchFamily="2" charset="-122"/>
              </a:rPr>
              <a:t>4</a:t>
            </a:r>
            <a:r>
              <a:rPr lang="zh-CN" altLang="en-US" sz="2400" b="0" dirty="0">
                <a:solidFill>
                  <a:srgbClr val="00B0F0"/>
                </a:solidFill>
                <a:latin typeface="华文中宋" pitchFamily="2" charset="-122"/>
                <a:ea typeface="华文中宋" pitchFamily="2" charset="-122"/>
              </a:rPr>
              <a:t>）实现这个系统的进度计划。</a:t>
            </a:r>
            <a:endParaRPr lang="zh-CN" altLang="en-US" sz="2600" b="0" dirty="0">
              <a:solidFill>
                <a:srgbClr val="00B0F0"/>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1410">
                                            <p:txEl>
                                              <p:pRg st="0" end="0"/>
                                            </p:txEl>
                                          </p:spTgt>
                                        </p:tgtEl>
                                        <p:attrNameLst>
                                          <p:attrName>style.visibility</p:attrName>
                                        </p:attrNameLst>
                                      </p:cBhvr>
                                      <p:to>
                                        <p:strVal val="visible"/>
                                      </p:to>
                                    </p:set>
                                    <p:anim calcmode="lin" valueType="num">
                                      <p:cBhvr additive="base">
                                        <p:cTn id="7" dur="500" fill="hold"/>
                                        <p:tgtEl>
                                          <p:spTgt spid="4014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1410">
                                            <p:txEl>
                                              <p:pRg st="1" end="1"/>
                                            </p:txEl>
                                          </p:spTgt>
                                        </p:tgtEl>
                                        <p:attrNameLst>
                                          <p:attrName>style.visibility</p:attrName>
                                        </p:attrNameLst>
                                      </p:cBhvr>
                                      <p:to>
                                        <p:strVal val="visible"/>
                                      </p:to>
                                    </p:set>
                                    <p:anim calcmode="lin" valueType="num">
                                      <p:cBhvr additive="base">
                                        <p:cTn id="13" dur="500" fill="hold"/>
                                        <p:tgtEl>
                                          <p:spTgt spid="4014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14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1410">
                                            <p:txEl>
                                              <p:pRg st="2" end="2"/>
                                            </p:txEl>
                                          </p:spTgt>
                                        </p:tgtEl>
                                        <p:attrNameLst>
                                          <p:attrName>style.visibility</p:attrName>
                                        </p:attrNameLst>
                                      </p:cBhvr>
                                      <p:to>
                                        <p:strVal val="visible"/>
                                      </p:to>
                                    </p:set>
                                    <p:anim calcmode="lin" valueType="num">
                                      <p:cBhvr additive="base">
                                        <p:cTn id="19" dur="500" fill="hold"/>
                                        <p:tgtEl>
                                          <p:spTgt spid="4014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14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1410">
                                            <p:txEl>
                                              <p:pRg st="3" end="3"/>
                                            </p:txEl>
                                          </p:spTgt>
                                        </p:tgtEl>
                                        <p:attrNameLst>
                                          <p:attrName>style.visibility</p:attrName>
                                        </p:attrNameLst>
                                      </p:cBhvr>
                                      <p:to>
                                        <p:strVal val="visible"/>
                                      </p:to>
                                    </p:set>
                                    <p:anim calcmode="lin" valueType="num">
                                      <p:cBhvr additive="base">
                                        <p:cTn id="25" dur="500" fill="hold"/>
                                        <p:tgtEl>
                                          <p:spTgt spid="4014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14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1410">
                                            <p:txEl>
                                              <p:pRg st="4" end="4"/>
                                            </p:txEl>
                                          </p:spTgt>
                                        </p:tgtEl>
                                        <p:attrNameLst>
                                          <p:attrName>style.visibility</p:attrName>
                                        </p:attrNameLst>
                                      </p:cBhvr>
                                      <p:to>
                                        <p:strVal val="visible"/>
                                      </p:to>
                                    </p:set>
                                    <p:anim calcmode="lin" valueType="num">
                                      <p:cBhvr additive="base">
                                        <p:cTn id="31" dur="500" fill="hold"/>
                                        <p:tgtEl>
                                          <p:spTgt spid="4014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14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1410">
                                            <p:txEl>
                                              <p:pRg st="5" end="5"/>
                                            </p:txEl>
                                          </p:spTgt>
                                        </p:tgtEl>
                                        <p:attrNameLst>
                                          <p:attrName>style.visibility</p:attrName>
                                        </p:attrNameLst>
                                      </p:cBhvr>
                                      <p:to>
                                        <p:strVal val="visible"/>
                                      </p:to>
                                    </p:set>
                                    <p:anim calcmode="lin" valueType="num">
                                      <p:cBhvr additive="base">
                                        <p:cTn id="37" dur="500" fill="hold"/>
                                        <p:tgtEl>
                                          <p:spTgt spid="4014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14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1410">
                                            <p:txEl>
                                              <p:pRg st="6" end="6"/>
                                            </p:txEl>
                                          </p:spTgt>
                                        </p:tgtEl>
                                        <p:attrNameLst>
                                          <p:attrName>style.visibility</p:attrName>
                                        </p:attrNameLst>
                                      </p:cBhvr>
                                      <p:to>
                                        <p:strVal val="visible"/>
                                      </p:to>
                                    </p:set>
                                    <p:anim calcmode="lin" valueType="num">
                                      <p:cBhvr additive="base">
                                        <p:cTn id="43" dur="500" fill="hold"/>
                                        <p:tgtEl>
                                          <p:spTgt spid="4014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14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1410">
                                            <p:txEl>
                                              <p:pRg st="7" end="7"/>
                                            </p:txEl>
                                          </p:spTgt>
                                        </p:tgtEl>
                                        <p:attrNameLst>
                                          <p:attrName>style.visibility</p:attrName>
                                        </p:attrNameLst>
                                      </p:cBhvr>
                                      <p:to>
                                        <p:strVal val="visible"/>
                                      </p:to>
                                    </p:set>
                                    <p:anim calcmode="lin" valueType="num">
                                      <p:cBhvr additive="base">
                                        <p:cTn id="49" dur="500" fill="hold"/>
                                        <p:tgtEl>
                                          <p:spTgt spid="4014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14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build="p"/>
    </p:bldLst>
  </p:timing>
</p:sld>
</file>

<file path=ppt/theme/theme1.xml><?xml version="1.0" encoding="utf-8"?>
<a:theme xmlns:a="http://schemas.openxmlformats.org/drawingml/2006/main" name="教材母版">
  <a:themeElements>
    <a:clrScheme name="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000066"/>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00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2220</TotalTime>
  <Words>5826</Words>
  <Application>Microsoft Macintosh PowerPoint</Application>
  <PresentationFormat>全屏显示(4:3)</PresentationFormat>
  <Paragraphs>424</Paragraphs>
  <Slides>78</Slides>
  <Notes>28</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78</vt:i4>
      </vt:variant>
    </vt:vector>
  </HeadingPairs>
  <TitlesOfParts>
    <vt:vector size="86" baseType="lpstr">
      <vt:lpstr>华文中宋</vt:lpstr>
      <vt:lpstr>Arial</vt:lpstr>
      <vt:lpstr>Garamond</vt:lpstr>
      <vt:lpstr>Times New Roman</vt:lpstr>
      <vt:lpstr>Wingdings</vt:lpstr>
      <vt:lpstr>教材母版</vt:lpstr>
      <vt:lpstr>Edge</vt:lpstr>
      <vt:lpstr>Visio</vt:lpstr>
      <vt:lpstr>第5章  总体设计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（五）模块独立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设计优化</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dc:creator>
  <cp:lastModifiedBy>龙威旭</cp:lastModifiedBy>
  <cp:revision>387</cp:revision>
  <dcterms:created xsi:type="dcterms:W3CDTF">1601-01-01T00:00:00Z</dcterms:created>
  <dcterms:modified xsi:type="dcterms:W3CDTF">2023-10-25T13:15:52Z</dcterms:modified>
</cp:coreProperties>
</file>