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86" r:id="rId2"/>
    <p:sldMasterId id="2147483689" r:id="rId3"/>
  </p:sldMasterIdLst>
  <p:notesMasterIdLst>
    <p:notesMasterId r:id="rId77"/>
  </p:notesMasterIdLst>
  <p:sldIdLst>
    <p:sldId id="260" r:id="rId4"/>
    <p:sldId id="261" r:id="rId5"/>
    <p:sldId id="352" r:id="rId6"/>
    <p:sldId id="353" r:id="rId7"/>
    <p:sldId id="263" r:id="rId8"/>
    <p:sldId id="356" r:id="rId9"/>
    <p:sldId id="357" r:id="rId10"/>
    <p:sldId id="358" r:id="rId11"/>
    <p:sldId id="266" r:id="rId12"/>
    <p:sldId id="267" r:id="rId13"/>
    <p:sldId id="268" r:id="rId14"/>
    <p:sldId id="359" r:id="rId15"/>
    <p:sldId id="360" r:id="rId16"/>
    <p:sldId id="361" r:id="rId17"/>
    <p:sldId id="362" r:id="rId18"/>
    <p:sldId id="364" r:id="rId19"/>
    <p:sldId id="365" r:id="rId20"/>
    <p:sldId id="366" r:id="rId21"/>
    <p:sldId id="367" r:id="rId22"/>
    <p:sldId id="430" r:id="rId23"/>
    <p:sldId id="368" r:id="rId24"/>
    <p:sldId id="369" r:id="rId25"/>
    <p:sldId id="371" r:id="rId26"/>
    <p:sldId id="370" r:id="rId27"/>
    <p:sldId id="434" r:id="rId28"/>
    <p:sldId id="435" r:id="rId29"/>
    <p:sldId id="372" r:id="rId30"/>
    <p:sldId id="386" r:id="rId31"/>
    <p:sldId id="387" r:id="rId32"/>
    <p:sldId id="388" r:id="rId33"/>
    <p:sldId id="389" r:id="rId34"/>
    <p:sldId id="390" r:id="rId35"/>
    <p:sldId id="377" r:id="rId36"/>
    <p:sldId id="378" r:id="rId37"/>
    <p:sldId id="379" r:id="rId38"/>
    <p:sldId id="380" r:id="rId39"/>
    <p:sldId id="392" r:id="rId40"/>
    <p:sldId id="381" r:id="rId41"/>
    <p:sldId id="306" r:id="rId42"/>
    <p:sldId id="307" r:id="rId43"/>
    <p:sldId id="308" r:id="rId44"/>
    <p:sldId id="309" r:id="rId45"/>
    <p:sldId id="310" r:id="rId46"/>
    <p:sldId id="311" r:id="rId47"/>
    <p:sldId id="327" r:id="rId48"/>
    <p:sldId id="312" r:id="rId49"/>
    <p:sldId id="313" r:id="rId50"/>
    <p:sldId id="314" r:id="rId51"/>
    <p:sldId id="328" r:id="rId52"/>
    <p:sldId id="315" r:id="rId53"/>
    <p:sldId id="317" r:id="rId54"/>
    <p:sldId id="318" r:id="rId55"/>
    <p:sldId id="319" r:id="rId56"/>
    <p:sldId id="320" r:id="rId57"/>
    <p:sldId id="394" r:id="rId58"/>
    <p:sldId id="395" r:id="rId59"/>
    <p:sldId id="396" r:id="rId60"/>
    <p:sldId id="397" r:id="rId61"/>
    <p:sldId id="399" r:id="rId62"/>
    <p:sldId id="409" r:id="rId63"/>
    <p:sldId id="410" r:id="rId64"/>
    <p:sldId id="411" r:id="rId65"/>
    <p:sldId id="341" r:id="rId66"/>
    <p:sldId id="342" r:id="rId67"/>
    <p:sldId id="412" r:id="rId68"/>
    <p:sldId id="343" r:id="rId69"/>
    <p:sldId id="413" r:id="rId70"/>
    <p:sldId id="344" r:id="rId71"/>
    <p:sldId id="414" r:id="rId72"/>
    <p:sldId id="417" r:id="rId73"/>
    <p:sldId id="415" r:id="rId74"/>
    <p:sldId id="442" r:id="rId75"/>
    <p:sldId id="416" r:id="rId7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2" autoAdjust="0"/>
    <p:restoredTop sz="92455" autoAdjust="0"/>
  </p:normalViewPr>
  <p:slideViewPr>
    <p:cSldViewPr>
      <p:cViewPr varScale="1">
        <p:scale>
          <a:sx n="117" d="100"/>
          <a:sy n="117" d="100"/>
        </p:scale>
        <p:origin x="1704"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09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FD093979-30CD-46EB-A52B-44110E324990}" type="slidenum">
              <a:rPr lang="zh-CN" altLang="en-US"/>
              <a:pPr>
                <a:defRPr/>
              </a:pPr>
              <a:t>‹#›</a:t>
            </a:fld>
            <a:endParaRPr lang="en-US" altLang="zh-CN"/>
          </a:p>
        </p:txBody>
      </p:sp>
    </p:spTree>
    <p:extLst>
      <p:ext uri="{BB962C8B-B14F-4D97-AF65-F5344CB8AC3E}">
        <p14:creationId xmlns:p14="http://schemas.microsoft.com/office/powerpoint/2010/main" val="883301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B09B1599-43B1-4D22-884C-36E6C12A506E}" type="slidenum">
              <a:rPr lang="zh-CN" altLang="en-US" sz="1200"/>
              <a:pPr algn="r" eaLnBrk="1" hangingPunct="1"/>
              <a:t>2</a:t>
            </a:fld>
            <a:endParaRPr lang="en-US" altLang="zh-CN" sz="1200"/>
          </a:p>
        </p:txBody>
      </p:sp>
      <p:sp>
        <p:nvSpPr>
          <p:cNvPr id="81923" name="Rectangle 2"/>
          <p:cNvSpPr>
            <a:spLocks noGrp="1" noRot="1" noChangeAspect="1" noChangeArrowheads="1" noTextEdit="1"/>
          </p:cNvSpPr>
          <p:nvPr>
            <p:ph type="sldImg"/>
          </p:nvPr>
        </p:nvSpPr>
        <p:spPr>
          <a:xfrm>
            <a:off x="3429000" y="2400300"/>
            <a:ext cx="0" cy="0"/>
          </a:xfrm>
          <a:solidFill>
            <a:srgbClr val="FFFFFF"/>
          </a:solidFill>
          <a:ln/>
        </p:spPr>
      </p:sp>
      <p:sp>
        <p:nvSpPr>
          <p:cNvPr id="8192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84A6CAE-813D-452B-BA7F-9633DD411515}" type="slidenum">
              <a:rPr lang="zh-CN" altLang="en-US" sz="1200"/>
              <a:pPr algn="r" eaLnBrk="1" hangingPunct="1"/>
              <a:t>32</a:t>
            </a:fld>
            <a:endParaRPr lang="en-US" altLang="zh-CN" sz="1200"/>
          </a:p>
        </p:txBody>
      </p:sp>
      <p:sp>
        <p:nvSpPr>
          <p:cNvPr id="91139" name="Rectangle 2"/>
          <p:cNvSpPr>
            <a:spLocks noGrp="1" noRot="1" noChangeAspect="1" noChangeArrowheads="1" noTextEdit="1"/>
          </p:cNvSpPr>
          <p:nvPr>
            <p:ph type="sldImg"/>
          </p:nvPr>
        </p:nvSpPr>
        <p:spPr>
          <a:xfrm>
            <a:off x="3429000" y="2400300"/>
            <a:ext cx="0" cy="0"/>
          </a:xfrm>
          <a:solidFill>
            <a:srgbClr val="FFFFFF"/>
          </a:solidFill>
          <a:ln/>
        </p:spPr>
      </p:sp>
      <p:sp>
        <p:nvSpPr>
          <p:cNvPr id="9114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DCD52405-4AE0-44F7-B697-308417B831C2}" type="slidenum">
              <a:rPr lang="zh-CN" altLang="en-US" sz="1200"/>
              <a:pPr algn="r" eaLnBrk="1" hangingPunct="1"/>
              <a:t>39</a:t>
            </a:fld>
            <a:endParaRPr lang="en-US" altLang="zh-CN" sz="1200"/>
          </a:p>
        </p:txBody>
      </p:sp>
      <p:sp>
        <p:nvSpPr>
          <p:cNvPr id="92163" name="Rectangle 2"/>
          <p:cNvSpPr>
            <a:spLocks noGrp="1" noRot="1" noChangeAspect="1" noChangeArrowheads="1" noTextEdit="1"/>
          </p:cNvSpPr>
          <p:nvPr>
            <p:ph type="sldImg"/>
          </p:nvPr>
        </p:nvSpPr>
        <p:spPr>
          <a:xfrm>
            <a:off x="3429000" y="2400300"/>
            <a:ext cx="0" cy="0"/>
          </a:xfrm>
          <a:ln/>
        </p:spPr>
      </p:sp>
      <p:sp>
        <p:nvSpPr>
          <p:cNvPr id="92164"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AE49139B-0C3A-48E0-BD6F-CD3031D86E53}" type="slidenum">
              <a:rPr lang="zh-CN" altLang="en-US" sz="1200"/>
              <a:pPr algn="r" eaLnBrk="1" hangingPunct="1"/>
              <a:t>40</a:t>
            </a:fld>
            <a:endParaRPr lang="en-US" altLang="zh-CN" sz="1200"/>
          </a:p>
        </p:txBody>
      </p:sp>
      <p:sp>
        <p:nvSpPr>
          <p:cNvPr id="93187" name="Rectangle 2"/>
          <p:cNvSpPr>
            <a:spLocks noGrp="1" noRot="1" noChangeAspect="1" noChangeArrowheads="1" noTextEdit="1"/>
          </p:cNvSpPr>
          <p:nvPr>
            <p:ph type="sldImg"/>
          </p:nvPr>
        </p:nvSpPr>
        <p:spPr>
          <a:xfrm>
            <a:off x="3429000" y="2400300"/>
            <a:ext cx="0" cy="0"/>
          </a:xfrm>
          <a:solidFill>
            <a:srgbClr val="FFFFFF"/>
          </a:solidFill>
          <a:ln/>
        </p:spPr>
      </p:sp>
      <p:sp>
        <p:nvSpPr>
          <p:cNvPr id="9318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r>
              <a:rPr lang="zh-CN" altLang="en-US"/>
              <a:t>不幸的是，许多设计者直到设计过程后期才开始考虑这些问题，这样做往往导致出现不必要的设计反复、项目延期和用户产生挫折感。</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3BDC2739-9878-4A05-AD67-03CCA78086E5}" type="slidenum">
              <a:rPr lang="zh-CN" altLang="en-US" sz="1200"/>
              <a:pPr algn="r" eaLnBrk="1" hangingPunct="1"/>
              <a:t>41</a:t>
            </a:fld>
            <a:endParaRPr lang="en-US" altLang="zh-CN" sz="1200"/>
          </a:p>
        </p:txBody>
      </p:sp>
      <p:sp>
        <p:nvSpPr>
          <p:cNvPr id="94211" name="Rectangle 2"/>
          <p:cNvSpPr>
            <a:spLocks noGrp="1" noRot="1" noChangeAspect="1" noChangeArrowheads="1" noTextEdit="1"/>
          </p:cNvSpPr>
          <p:nvPr>
            <p:ph type="sldImg"/>
          </p:nvPr>
        </p:nvSpPr>
        <p:spPr>
          <a:xfrm>
            <a:off x="3429000" y="2400300"/>
            <a:ext cx="0" cy="0"/>
          </a:xfrm>
          <a:solidFill>
            <a:srgbClr val="FFFFFF"/>
          </a:solidFill>
          <a:ln/>
        </p:spPr>
      </p:sp>
      <p:sp>
        <p:nvSpPr>
          <p:cNvPr id="9421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r>
              <a:rPr lang="zh-CN" altLang="en-US"/>
              <a:t>系统响应时间是许多交互式系统用户经常抱怨的问题。一般说来，</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6CAB7006-08C9-4239-966F-81C07763A27C}" type="slidenum">
              <a:rPr lang="zh-CN" altLang="en-US" sz="1200"/>
              <a:pPr algn="r" eaLnBrk="1" hangingPunct="1"/>
              <a:t>42</a:t>
            </a:fld>
            <a:endParaRPr lang="en-US" altLang="zh-CN" sz="1200"/>
          </a:p>
        </p:txBody>
      </p:sp>
      <p:sp>
        <p:nvSpPr>
          <p:cNvPr id="95235" name="Rectangle 2"/>
          <p:cNvSpPr>
            <a:spLocks noGrp="1" noRot="1" noChangeAspect="1" noChangeArrowheads="1" noTextEdit="1"/>
          </p:cNvSpPr>
          <p:nvPr>
            <p:ph type="sldImg"/>
          </p:nvPr>
        </p:nvSpPr>
        <p:spPr>
          <a:xfrm>
            <a:off x="3429000" y="2400300"/>
            <a:ext cx="0" cy="0"/>
          </a:xfrm>
          <a:solidFill>
            <a:srgbClr val="FFFFFF"/>
          </a:solidFill>
          <a:ln/>
        </p:spPr>
      </p:sp>
      <p:sp>
        <p:nvSpPr>
          <p:cNvPr id="9523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F561AFC-F6B4-4C24-89BB-5B38EE5C569D}" type="slidenum">
              <a:rPr lang="zh-CN" altLang="en-US" sz="1200"/>
              <a:pPr algn="r" eaLnBrk="1" hangingPunct="1"/>
              <a:t>43</a:t>
            </a:fld>
            <a:endParaRPr lang="en-US" altLang="zh-CN" sz="1200"/>
          </a:p>
        </p:txBody>
      </p:sp>
      <p:sp>
        <p:nvSpPr>
          <p:cNvPr id="96259" name="Rectangle 2"/>
          <p:cNvSpPr>
            <a:spLocks noGrp="1" noRot="1" noChangeAspect="1" noChangeArrowheads="1" noTextEdit="1"/>
          </p:cNvSpPr>
          <p:nvPr>
            <p:ph type="sldImg"/>
          </p:nvPr>
        </p:nvSpPr>
        <p:spPr>
          <a:xfrm>
            <a:off x="3429000" y="2400300"/>
            <a:ext cx="0" cy="0"/>
          </a:xfrm>
          <a:solidFill>
            <a:srgbClr val="FFFFFF"/>
          </a:solidFill>
          <a:ln/>
        </p:spPr>
      </p:sp>
      <p:sp>
        <p:nvSpPr>
          <p:cNvPr id="9626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r>
              <a:rPr lang="zh-CN" altLang="en-US"/>
              <a:t>几乎交互式系统的每个用户都需要帮助，当遇到复杂问题时甚至需要查看用户手册以寻找答案。大多数现代软件都提供联机帮助设施，这使得用户无须离开用户界面就能解决自己的问题。</a:t>
            </a:r>
          </a:p>
          <a:p>
            <a:pPr eaLnBrk="1" hangingPunct="1"/>
            <a:r>
              <a:rPr lang="zh-CN" altLang="en-US"/>
              <a:t>具体设计帮助设施时，必须解决下述的一系列问题。</a:t>
            </a:r>
          </a:p>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DE84A02D-1ED9-4B18-9526-D5079DFE3060}" type="slidenum">
              <a:rPr lang="zh-CN" altLang="en-US" sz="1200"/>
              <a:pPr algn="r" eaLnBrk="1" hangingPunct="1"/>
              <a:t>44</a:t>
            </a:fld>
            <a:endParaRPr lang="en-US" altLang="zh-CN" sz="1200"/>
          </a:p>
        </p:txBody>
      </p:sp>
      <p:sp>
        <p:nvSpPr>
          <p:cNvPr id="97283" name="Rectangle 2"/>
          <p:cNvSpPr>
            <a:spLocks noGrp="1" noRot="1" noChangeAspect="1" noChangeArrowheads="1" noTextEdit="1"/>
          </p:cNvSpPr>
          <p:nvPr>
            <p:ph type="sldImg"/>
          </p:nvPr>
        </p:nvSpPr>
        <p:spPr>
          <a:xfrm>
            <a:off x="3429000" y="2400300"/>
            <a:ext cx="0" cy="0"/>
          </a:xfrm>
          <a:solidFill>
            <a:srgbClr val="FFFFFF"/>
          </a:solidFill>
          <a:ln/>
        </p:spPr>
      </p:sp>
      <p:sp>
        <p:nvSpPr>
          <p:cNvPr id="9728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AF26638B-8B3A-4EEF-8239-2BC9D8249891}" type="slidenum">
              <a:rPr lang="zh-CN" altLang="en-US" sz="1200"/>
              <a:pPr algn="r" eaLnBrk="1" hangingPunct="1"/>
              <a:t>46</a:t>
            </a:fld>
            <a:endParaRPr lang="en-US" altLang="zh-CN" sz="1200"/>
          </a:p>
        </p:txBody>
      </p:sp>
      <p:sp>
        <p:nvSpPr>
          <p:cNvPr id="98307" name="Rectangle 2"/>
          <p:cNvSpPr>
            <a:spLocks noGrp="1" noRot="1" noChangeAspect="1" noChangeArrowheads="1" noTextEdit="1"/>
          </p:cNvSpPr>
          <p:nvPr>
            <p:ph type="sldImg"/>
          </p:nvPr>
        </p:nvSpPr>
        <p:spPr>
          <a:xfrm>
            <a:off x="3429000" y="2400300"/>
            <a:ext cx="0" cy="0"/>
          </a:xfrm>
          <a:solidFill>
            <a:srgbClr val="FFFFFF"/>
          </a:solidFill>
          <a:ln/>
        </p:spPr>
      </p:sp>
      <p:sp>
        <p:nvSpPr>
          <p:cNvPr id="9830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r>
              <a:rPr lang="zh-CN" altLang="en-US"/>
              <a:t>出错信息设计得不好，将向用户提供无用的甚至误导的信息，反而会加重用户的挫折感。</a:t>
            </a:r>
          </a:p>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C00E289B-2C00-49B4-8912-FCF39E229418}" type="slidenum">
              <a:rPr lang="zh-CN" altLang="en-US" sz="1200"/>
              <a:pPr algn="r" eaLnBrk="1" hangingPunct="1"/>
              <a:t>47</a:t>
            </a:fld>
            <a:endParaRPr lang="en-US" altLang="zh-CN" sz="1200"/>
          </a:p>
        </p:txBody>
      </p:sp>
      <p:sp>
        <p:nvSpPr>
          <p:cNvPr id="99331" name="Rectangle 2"/>
          <p:cNvSpPr>
            <a:spLocks noGrp="1" noRot="1" noChangeAspect="1" noChangeArrowheads="1" noTextEdit="1"/>
          </p:cNvSpPr>
          <p:nvPr>
            <p:ph type="sldImg"/>
          </p:nvPr>
        </p:nvSpPr>
        <p:spPr>
          <a:xfrm>
            <a:off x="3429000" y="2400300"/>
            <a:ext cx="0" cy="0"/>
          </a:xfrm>
          <a:solidFill>
            <a:srgbClr val="FFFFFF"/>
          </a:solidFill>
          <a:ln/>
        </p:spPr>
      </p:sp>
      <p:sp>
        <p:nvSpPr>
          <p:cNvPr id="9933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r>
              <a:rPr lang="zh-CN" altLang="en-US"/>
              <a:t>当确实出现了问题的时候，有效的出错信息能提高交互式系统的质量，减轻用户的挫折感。</a:t>
            </a:r>
            <a:endParaRPr lang="en-US" altLang="zh-CN"/>
          </a:p>
          <a:p>
            <a:pPr eaLnBrk="1" hangingPunct="1"/>
            <a:r>
              <a:rPr lang="zh-CN" altLang="en-US"/>
              <a:t>以便用户检查是否出现了这些问题，并在确实出现问题时及时解决</a:t>
            </a:r>
            <a:endParaRPr lang="en-US" altLang="zh-CN"/>
          </a:p>
          <a:p>
            <a:pPr eaLnBrk="1" hangingPunct="1"/>
            <a:r>
              <a:rPr lang="zh-CN" altLang="en-US"/>
              <a:t>例如，在显示信息时同时发出警告铃声，或者信息用闪烁方式显示，或者信息用明显表示出错的颜色显示。</a:t>
            </a:r>
          </a:p>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47B7BA09-AD5D-4198-9ACF-3C48C084FCAC}" type="slidenum">
              <a:rPr lang="zh-CN" altLang="en-US" sz="1200"/>
              <a:pPr algn="r" eaLnBrk="1" hangingPunct="1"/>
              <a:t>48</a:t>
            </a:fld>
            <a:endParaRPr lang="en-US" altLang="zh-CN" sz="1200"/>
          </a:p>
        </p:txBody>
      </p:sp>
      <p:sp>
        <p:nvSpPr>
          <p:cNvPr id="100355" name="Rectangle 2"/>
          <p:cNvSpPr>
            <a:spLocks noGrp="1" noRot="1" noChangeAspect="1" noChangeArrowheads="1" noTextEdit="1"/>
          </p:cNvSpPr>
          <p:nvPr>
            <p:ph type="sldImg"/>
          </p:nvPr>
        </p:nvSpPr>
        <p:spPr>
          <a:xfrm>
            <a:off x="3429000" y="2400300"/>
            <a:ext cx="0" cy="0"/>
          </a:xfrm>
          <a:solidFill>
            <a:srgbClr val="FFFFFF"/>
          </a:solidFill>
          <a:ln/>
        </p:spPr>
      </p:sp>
      <p:sp>
        <p:nvSpPr>
          <p:cNvPr id="10035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pPr>
              <a:defRPr/>
            </a:pPr>
            <a:r>
              <a:rPr kumimoji="1" lang="zh-CN" altLang="en-US" sz="2800" b="1"/>
              <a:t>详细设计的目的</a:t>
            </a:r>
            <a:r>
              <a:rPr kumimoji="1" lang="zh-CN" altLang="en-US" sz="2800" b="1">
                <a:effectLst>
                  <a:outerShdw blurRad="38100" dist="38100" dir="2700000" algn="tl">
                    <a:srgbClr val="C0C0C0"/>
                  </a:outerShdw>
                </a:effectLst>
              </a:rPr>
              <a:t>: </a:t>
            </a:r>
            <a:r>
              <a:rPr kumimoji="1" lang="zh-CN" altLang="en-US" sz="2800" b="1"/>
              <a:t>为软件结构图 (</a:t>
            </a:r>
            <a:r>
              <a:rPr kumimoji="1" lang="en-US" altLang="zh-CN" sz="2800" b="1"/>
              <a:t>SC)</a:t>
            </a:r>
            <a:r>
              <a:rPr kumimoji="1" lang="zh-CN" altLang="en-US" sz="2800" b="1"/>
              <a:t>  中的每一个模块确定采用的</a:t>
            </a:r>
            <a:r>
              <a:rPr kumimoji="1" lang="zh-CN" altLang="en-US" sz="2800" b="1">
                <a:solidFill>
                  <a:srgbClr val="FF00FF"/>
                </a:solidFill>
              </a:rPr>
              <a:t>算法</a:t>
            </a:r>
            <a:r>
              <a:rPr kumimoji="1" lang="zh-CN" altLang="en-US" sz="2800" b="1"/>
              <a:t>和模块内</a:t>
            </a:r>
            <a:r>
              <a:rPr kumimoji="1" lang="zh-CN" altLang="en-US" sz="2800" b="1">
                <a:solidFill>
                  <a:srgbClr val="FF00FF"/>
                </a:solidFill>
              </a:rPr>
              <a:t>数据结构</a:t>
            </a:r>
            <a:r>
              <a:rPr kumimoji="1" lang="zh-CN" altLang="en-US" sz="2800" b="1"/>
              <a:t>，用某种选定的表达工具给出清晰的描述。</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720B05C-3A00-4AE9-B917-2BCFB1BFC41A}" type="slidenum">
              <a:rPr lang="zh-CN" altLang="en-US" sz="1200"/>
              <a:pPr algn="r" eaLnBrk="1" hangingPunct="1"/>
              <a:t>50</a:t>
            </a:fld>
            <a:endParaRPr lang="en-US" altLang="zh-CN" sz="1200"/>
          </a:p>
        </p:txBody>
      </p:sp>
      <p:sp>
        <p:nvSpPr>
          <p:cNvPr id="101379" name="Rectangle 2"/>
          <p:cNvSpPr>
            <a:spLocks noGrp="1" noRot="1" noChangeAspect="1" noChangeArrowheads="1" noTextEdit="1"/>
          </p:cNvSpPr>
          <p:nvPr>
            <p:ph type="sldImg"/>
          </p:nvPr>
        </p:nvSpPr>
        <p:spPr>
          <a:xfrm>
            <a:off x="3429000" y="2400300"/>
            <a:ext cx="0" cy="0"/>
          </a:xfrm>
          <a:solidFill>
            <a:srgbClr val="FFFFFF"/>
          </a:solidFill>
          <a:ln/>
        </p:spPr>
      </p:sp>
      <p:sp>
        <p:nvSpPr>
          <p:cNvPr id="10138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9C4BD9B-0A63-47F0-B3FA-3A1A1A1C3F94}" type="slidenum">
              <a:rPr lang="zh-CN" altLang="en-US" sz="1200"/>
              <a:pPr algn="r" eaLnBrk="1" hangingPunct="1"/>
              <a:t>51</a:t>
            </a:fld>
            <a:endParaRPr lang="en-US" altLang="zh-CN" sz="1200"/>
          </a:p>
        </p:txBody>
      </p:sp>
      <p:sp>
        <p:nvSpPr>
          <p:cNvPr id="102403" name="Rectangle 2"/>
          <p:cNvSpPr>
            <a:spLocks noGrp="1" noRot="1" noChangeAspect="1" noChangeArrowheads="1" noTextEdit="1"/>
          </p:cNvSpPr>
          <p:nvPr>
            <p:ph type="sldImg"/>
          </p:nvPr>
        </p:nvSpPr>
        <p:spPr>
          <a:xfrm>
            <a:off x="3429000" y="2400300"/>
            <a:ext cx="0" cy="0"/>
          </a:xfrm>
          <a:solidFill>
            <a:srgbClr val="FFFFFF"/>
          </a:solidFill>
          <a:ln/>
        </p:spPr>
      </p:sp>
      <p:sp>
        <p:nvSpPr>
          <p:cNvPr id="10240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AEF4C828-D014-46C5-9FB6-B30BF693BF36}" type="slidenum">
              <a:rPr lang="zh-CN" altLang="en-US" sz="1200"/>
              <a:pPr algn="r" eaLnBrk="1" hangingPunct="1"/>
              <a:t>52</a:t>
            </a:fld>
            <a:endParaRPr lang="en-US" altLang="zh-CN" sz="1200"/>
          </a:p>
        </p:txBody>
      </p:sp>
      <p:sp>
        <p:nvSpPr>
          <p:cNvPr id="103427" name="Rectangle 2"/>
          <p:cNvSpPr>
            <a:spLocks noGrp="1" noRot="1" noChangeAspect="1" noChangeArrowheads="1" noTextEdit="1"/>
          </p:cNvSpPr>
          <p:nvPr>
            <p:ph type="sldImg"/>
          </p:nvPr>
        </p:nvSpPr>
        <p:spPr>
          <a:xfrm>
            <a:off x="3429000" y="2400300"/>
            <a:ext cx="0" cy="0"/>
          </a:xfrm>
          <a:solidFill>
            <a:srgbClr val="FFFFFF"/>
          </a:solidFill>
          <a:ln/>
        </p:spPr>
      </p:sp>
      <p:sp>
        <p:nvSpPr>
          <p:cNvPr id="10342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83DE84DF-19B0-4EDA-BA78-F2FCF0601D87}" type="slidenum">
              <a:rPr lang="zh-CN" altLang="en-US" sz="1200"/>
              <a:pPr algn="r" eaLnBrk="1" hangingPunct="1"/>
              <a:t>53</a:t>
            </a:fld>
            <a:endParaRPr lang="en-US" altLang="zh-CN" sz="1200"/>
          </a:p>
        </p:txBody>
      </p:sp>
      <p:sp>
        <p:nvSpPr>
          <p:cNvPr id="104451" name="Rectangle 2"/>
          <p:cNvSpPr>
            <a:spLocks noGrp="1" noRot="1" noChangeAspect="1" noChangeArrowheads="1" noTextEdit="1"/>
          </p:cNvSpPr>
          <p:nvPr>
            <p:ph type="sldImg"/>
          </p:nvPr>
        </p:nvSpPr>
        <p:spPr>
          <a:xfrm>
            <a:off x="3429000" y="2400300"/>
            <a:ext cx="0" cy="0"/>
          </a:xfrm>
          <a:solidFill>
            <a:srgbClr val="FFFFFF"/>
          </a:solidFill>
          <a:ln/>
        </p:spPr>
      </p:sp>
      <p:sp>
        <p:nvSpPr>
          <p:cNvPr id="10445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CA4FD29F-E631-426B-9817-D1E72F770BDB}" type="slidenum">
              <a:rPr lang="zh-CN" altLang="en-US" sz="1200"/>
              <a:pPr algn="r" eaLnBrk="1" hangingPunct="1"/>
              <a:t>54</a:t>
            </a:fld>
            <a:endParaRPr lang="en-US" altLang="zh-CN" sz="1200"/>
          </a:p>
        </p:txBody>
      </p:sp>
      <p:sp>
        <p:nvSpPr>
          <p:cNvPr id="105475" name="Rectangle 2"/>
          <p:cNvSpPr>
            <a:spLocks noGrp="1" noRot="1" noChangeAspect="1" noChangeArrowheads="1" noTextEdit="1"/>
          </p:cNvSpPr>
          <p:nvPr>
            <p:ph type="sldImg"/>
          </p:nvPr>
        </p:nvSpPr>
        <p:spPr>
          <a:xfrm>
            <a:off x="3429000" y="2400300"/>
            <a:ext cx="0" cy="0"/>
          </a:xfrm>
          <a:solidFill>
            <a:srgbClr val="FFFFFF"/>
          </a:solidFill>
          <a:ln/>
        </p:spPr>
      </p:sp>
      <p:sp>
        <p:nvSpPr>
          <p:cNvPr id="10547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8C025AE0-05DD-4424-AB5C-C7A78CAA5831}" type="slidenum">
              <a:rPr lang="zh-CN" altLang="en-US" sz="1200"/>
              <a:pPr algn="r" eaLnBrk="1" hangingPunct="1"/>
              <a:t>63</a:t>
            </a:fld>
            <a:endParaRPr lang="en-US" altLang="zh-CN" sz="1200"/>
          </a:p>
        </p:txBody>
      </p:sp>
      <p:sp>
        <p:nvSpPr>
          <p:cNvPr id="106499" name="Rectangle 2"/>
          <p:cNvSpPr>
            <a:spLocks noGrp="1" noRot="1" noChangeAspect="1" noChangeArrowheads="1" noTextEdit="1"/>
          </p:cNvSpPr>
          <p:nvPr>
            <p:ph type="sldImg"/>
          </p:nvPr>
        </p:nvSpPr>
        <p:spPr>
          <a:xfrm>
            <a:off x="3429000" y="2400300"/>
            <a:ext cx="0" cy="0"/>
          </a:xfrm>
          <a:solidFill>
            <a:srgbClr val="FFFFFF"/>
          </a:solidFill>
          <a:ln/>
        </p:spPr>
      </p:sp>
      <p:sp>
        <p:nvSpPr>
          <p:cNvPr id="10650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0213075-BBF9-4F8A-BAA8-DFBFBEE4AA64}" type="slidenum">
              <a:rPr lang="zh-CN" altLang="en-US" sz="1200"/>
              <a:pPr algn="r" eaLnBrk="1" hangingPunct="1"/>
              <a:t>64</a:t>
            </a:fld>
            <a:endParaRPr lang="en-US" altLang="zh-CN" sz="1200"/>
          </a:p>
        </p:txBody>
      </p:sp>
      <p:sp>
        <p:nvSpPr>
          <p:cNvPr id="107523" name="Rectangle 2"/>
          <p:cNvSpPr>
            <a:spLocks noGrp="1" noRot="1" noChangeAspect="1" noChangeArrowheads="1" noTextEdit="1"/>
          </p:cNvSpPr>
          <p:nvPr>
            <p:ph type="sldImg"/>
          </p:nvPr>
        </p:nvSpPr>
        <p:spPr>
          <a:xfrm>
            <a:off x="3429000" y="2400300"/>
            <a:ext cx="0" cy="0"/>
          </a:xfrm>
          <a:solidFill>
            <a:srgbClr val="FFFFFF"/>
          </a:solidFill>
          <a:ln/>
        </p:spPr>
      </p:sp>
      <p:sp>
        <p:nvSpPr>
          <p:cNvPr id="10752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176EEDB5-A0FD-4144-9857-624FF2424452}" type="slidenum">
              <a:rPr lang="zh-CN" altLang="en-US" sz="1200"/>
              <a:pPr algn="r" eaLnBrk="1" hangingPunct="1"/>
              <a:t>66</a:t>
            </a:fld>
            <a:endParaRPr lang="en-US" altLang="zh-CN" sz="1200"/>
          </a:p>
        </p:txBody>
      </p:sp>
      <p:sp>
        <p:nvSpPr>
          <p:cNvPr id="108547" name="Rectangle 2"/>
          <p:cNvSpPr>
            <a:spLocks noGrp="1" noRot="1" noChangeAspect="1" noChangeArrowheads="1" noTextEdit="1"/>
          </p:cNvSpPr>
          <p:nvPr>
            <p:ph type="sldImg"/>
          </p:nvPr>
        </p:nvSpPr>
        <p:spPr>
          <a:xfrm>
            <a:off x="3429000" y="2400300"/>
            <a:ext cx="0" cy="0"/>
          </a:xfrm>
          <a:solidFill>
            <a:srgbClr val="FFFFFF"/>
          </a:solidFill>
          <a:ln/>
        </p:spPr>
      </p:sp>
      <p:sp>
        <p:nvSpPr>
          <p:cNvPr id="10854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EB11FF4B-627B-4930-8AA5-B594E2D9C920}" type="slidenum">
              <a:rPr lang="zh-CN" altLang="en-US" sz="1200"/>
              <a:pPr algn="r" eaLnBrk="1" hangingPunct="1"/>
              <a:t>68</a:t>
            </a:fld>
            <a:endParaRPr lang="en-US" altLang="zh-CN" sz="1200"/>
          </a:p>
        </p:txBody>
      </p:sp>
      <p:sp>
        <p:nvSpPr>
          <p:cNvPr id="109571" name="Rectangle 2"/>
          <p:cNvSpPr>
            <a:spLocks noGrp="1" noRot="1" noChangeAspect="1" noChangeArrowheads="1" noTextEdit="1"/>
          </p:cNvSpPr>
          <p:nvPr>
            <p:ph type="sldImg"/>
          </p:nvPr>
        </p:nvSpPr>
        <p:spPr>
          <a:xfrm>
            <a:off x="3429000" y="2400300"/>
            <a:ext cx="0" cy="0"/>
          </a:xfrm>
          <a:ln/>
        </p:spPr>
      </p:sp>
      <p:sp>
        <p:nvSpPr>
          <p:cNvPr id="109572"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3328CE28-3948-4B85-B5D9-DE221C96CAA9}" type="slidenum">
              <a:rPr lang="zh-CN" altLang="en-US" sz="1200"/>
              <a:pPr algn="r" eaLnBrk="1" hangingPunct="1"/>
              <a:t>5</a:t>
            </a:fld>
            <a:endParaRPr lang="en-US" altLang="zh-CN" sz="1200"/>
          </a:p>
        </p:txBody>
      </p:sp>
      <p:sp>
        <p:nvSpPr>
          <p:cNvPr id="83971" name="Rectangle 2"/>
          <p:cNvSpPr>
            <a:spLocks noGrp="1" noRot="1" noChangeAspect="1" noChangeArrowheads="1" noTextEdit="1"/>
          </p:cNvSpPr>
          <p:nvPr>
            <p:ph type="sldImg"/>
          </p:nvPr>
        </p:nvSpPr>
        <p:spPr>
          <a:xfrm>
            <a:off x="3429000" y="2400300"/>
            <a:ext cx="0" cy="0"/>
          </a:xfrm>
          <a:ln/>
        </p:spPr>
      </p:sp>
      <p:sp>
        <p:nvSpPr>
          <p:cNvPr id="83972"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E50AE115-2ECD-4B6B-9614-BE0CFDF2A4B8}" type="slidenum">
              <a:rPr lang="zh-CN" altLang="en-US" sz="1200"/>
              <a:pPr algn="r" eaLnBrk="1" hangingPunct="1"/>
              <a:t>9</a:t>
            </a:fld>
            <a:endParaRPr lang="en-US" altLang="zh-CN" sz="1200"/>
          </a:p>
        </p:txBody>
      </p:sp>
      <p:sp>
        <p:nvSpPr>
          <p:cNvPr id="84995" name="Rectangle 2"/>
          <p:cNvSpPr>
            <a:spLocks noGrp="1" noRot="1" noChangeAspect="1" noChangeArrowheads="1" noTextEdit="1"/>
          </p:cNvSpPr>
          <p:nvPr>
            <p:ph type="sldImg"/>
          </p:nvPr>
        </p:nvSpPr>
        <p:spPr>
          <a:xfrm>
            <a:off x="3429000" y="2400300"/>
            <a:ext cx="0" cy="0"/>
          </a:xfrm>
          <a:solidFill>
            <a:srgbClr val="FFFFFF"/>
          </a:solidFill>
          <a:ln/>
        </p:spPr>
      </p:sp>
      <p:sp>
        <p:nvSpPr>
          <p:cNvPr id="8499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C84B2242-F49A-4F93-9C8C-6DBC820F20A0}" type="slidenum">
              <a:rPr lang="zh-CN" altLang="en-US" sz="1200"/>
              <a:pPr algn="r" eaLnBrk="1" hangingPunct="1"/>
              <a:t>10</a:t>
            </a:fld>
            <a:endParaRPr lang="en-US" altLang="zh-CN" sz="1200"/>
          </a:p>
        </p:txBody>
      </p:sp>
      <p:sp>
        <p:nvSpPr>
          <p:cNvPr id="86019" name="Rectangle 2"/>
          <p:cNvSpPr>
            <a:spLocks noGrp="1" noRot="1" noChangeAspect="1" noChangeArrowheads="1" noTextEdit="1"/>
          </p:cNvSpPr>
          <p:nvPr>
            <p:ph type="sldImg"/>
          </p:nvPr>
        </p:nvSpPr>
        <p:spPr>
          <a:xfrm>
            <a:off x="3429000" y="2400300"/>
            <a:ext cx="0" cy="0"/>
          </a:xfrm>
          <a:solidFill>
            <a:srgbClr val="FFFFFF"/>
          </a:solidFill>
          <a:ln/>
        </p:spPr>
      </p:sp>
      <p:sp>
        <p:nvSpPr>
          <p:cNvPr id="8602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E1B276E5-0093-4BB0-8012-8680EBACD8F1}" type="slidenum">
              <a:rPr lang="zh-CN" altLang="en-US" sz="1200"/>
              <a:pPr algn="r" eaLnBrk="1" hangingPunct="1"/>
              <a:t>11</a:t>
            </a:fld>
            <a:endParaRPr lang="en-US" altLang="zh-CN" sz="1200"/>
          </a:p>
        </p:txBody>
      </p:sp>
      <p:sp>
        <p:nvSpPr>
          <p:cNvPr id="87043" name="Rectangle 2"/>
          <p:cNvSpPr>
            <a:spLocks noGrp="1" noRot="1" noChangeAspect="1" noChangeArrowheads="1" noTextEdit="1"/>
          </p:cNvSpPr>
          <p:nvPr>
            <p:ph type="sldImg"/>
          </p:nvPr>
        </p:nvSpPr>
        <p:spPr>
          <a:xfrm>
            <a:off x="3429000" y="2400300"/>
            <a:ext cx="0" cy="0"/>
          </a:xfrm>
          <a:solidFill>
            <a:srgbClr val="FFFFFF"/>
          </a:solidFill>
          <a:ln/>
        </p:spPr>
      </p:sp>
      <p:sp>
        <p:nvSpPr>
          <p:cNvPr id="8704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DA0F7137-B914-4D9A-8F64-96A1410E2F75}" type="slidenum">
              <a:rPr lang="zh-CN" altLang="en-US" sz="1200"/>
              <a:pPr algn="r" eaLnBrk="1" hangingPunct="1"/>
              <a:t>28</a:t>
            </a:fld>
            <a:endParaRPr lang="en-US" altLang="zh-CN" sz="1200"/>
          </a:p>
        </p:txBody>
      </p:sp>
      <p:sp>
        <p:nvSpPr>
          <p:cNvPr id="88067" name="Rectangle 2"/>
          <p:cNvSpPr>
            <a:spLocks noGrp="1" noRot="1" noChangeAspect="1" noChangeArrowheads="1" noTextEdit="1"/>
          </p:cNvSpPr>
          <p:nvPr>
            <p:ph type="sldImg"/>
          </p:nvPr>
        </p:nvSpPr>
        <p:spPr>
          <a:xfrm>
            <a:off x="3429000" y="2400300"/>
            <a:ext cx="0" cy="0"/>
          </a:xfrm>
          <a:solidFill>
            <a:srgbClr val="FFFFFF"/>
          </a:solidFill>
          <a:ln/>
        </p:spPr>
      </p:sp>
      <p:sp>
        <p:nvSpPr>
          <p:cNvPr id="8806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CEE83AB-E8F6-4560-9612-05A59D2EB1BA}" type="slidenum">
              <a:rPr lang="zh-CN" altLang="en-US" sz="1200"/>
              <a:pPr algn="r" eaLnBrk="1" hangingPunct="1"/>
              <a:t>29</a:t>
            </a:fld>
            <a:endParaRPr lang="en-US" altLang="zh-CN" sz="1200"/>
          </a:p>
        </p:txBody>
      </p:sp>
      <p:sp>
        <p:nvSpPr>
          <p:cNvPr id="89091" name="Rectangle 2"/>
          <p:cNvSpPr>
            <a:spLocks noGrp="1" noRot="1" noChangeAspect="1" noChangeArrowheads="1" noTextEdit="1"/>
          </p:cNvSpPr>
          <p:nvPr>
            <p:ph type="sldImg"/>
          </p:nvPr>
        </p:nvSpPr>
        <p:spPr>
          <a:xfrm>
            <a:off x="3429000" y="2400300"/>
            <a:ext cx="0" cy="0"/>
          </a:xfrm>
          <a:solidFill>
            <a:srgbClr val="FFFFFF"/>
          </a:solidFill>
          <a:ln/>
        </p:spPr>
      </p:sp>
      <p:sp>
        <p:nvSpPr>
          <p:cNvPr id="8909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2A6CEB60-CA2F-40A7-AA36-FCCE26FB9427}" type="slidenum">
              <a:rPr lang="zh-CN" altLang="en-US" sz="1200"/>
              <a:pPr algn="r" eaLnBrk="1" hangingPunct="1"/>
              <a:t>30</a:t>
            </a:fld>
            <a:endParaRPr lang="en-US" altLang="zh-CN" sz="1200"/>
          </a:p>
        </p:txBody>
      </p:sp>
      <p:sp>
        <p:nvSpPr>
          <p:cNvPr id="90115" name="Rectangle 2"/>
          <p:cNvSpPr>
            <a:spLocks noGrp="1" noRot="1" noChangeAspect="1" noChangeArrowheads="1" noTextEdit="1"/>
          </p:cNvSpPr>
          <p:nvPr>
            <p:ph type="sldImg"/>
          </p:nvPr>
        </p:nvSpPr>
        <p:spPr>
          <a:xfrm>
            <a:off x="3429000" y="2400300"/>
            <a:ext cx="0" cy="0"/>
          </a:xfrm>
          <a:solidFill>
            <a:srgbClr val="FFFFFF"/>
          </a:solidFill>
          <a:ln/>
        </p:spPr>
      </p:sp>
      <p:sp>
        <p:nvSpPr>
          <p:cNvPr id="9011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533400" y="914400"/>
            <a:ext cx="7772400" cy="1143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a:lvl1pPr>
          </a:lstStyle>
          <a:p>
            <a:pPr lvl="0"/>
            <a:r>
              <a:rPr lang="zh-CN" altLang="en-US" noProof="0"/>
              <a:t>单击此处编辑母版标题样式</a:t>
            </a:r>
          </a:p>
        </p:txBody>
      </p:sp>
      <p:sp>
        <p:nvSpPr>
          <p:cNvPr id="7171" name="Rectangle 3"/>
          <p:cNvSpPr>
            <a:spLocks noGrp="1" noChangeArrowheads="1"/>
          </p:cNvSpPr>
          <p:nvPr>
            <p:ph type="subTitle" idx="1"/>
          </p:nvPr>
        </p:nvSpPr>
        <p:spPr bwMode="auto">
          <a:xfrm>
            <a:off x="609600" y="2286000"/>
            <a:ext cx="7924800" cy="426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7338" indent="-287338">
              <a:defRPr/>
            </a:lvl1pPr>
          </a:lstStyle>
          <a:p>
            <a:pPr lvl="0"/>
            <a:r>
              <a:rPr lang="zh-CN" altLang="en-US" noProof="0"/>
              <a:t>单击此处编辑母版副标题样式</a:t>
            </a:r>
          </a:p>
        </p:txBody>
      </p:sp>
    </p:spTree>
    <p:extLst>
      <p:ext uri="{BB962C8B-B14F-4D97-AF65-F5344CB8AC3E}">
        <p14:creationId xmlns:p14="http://schemas.microsoft.com/office/powerpoint/2010/main" val="88634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2561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40949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80165E8B-BCC1-4F65-B03B-D0AB29AA8C1C}" type="datetimeFigureOut">
              <a:rPr lang="zh-CN" altLang="en-US"/>
              <a:pPr>
                <a:defRPr/>
              </a:pPr>
              <a:t>2023/10/26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2BDA18-FD22-493B-B7CB-84A2D828506A}" type="slidenum">
              <a:rPr lang="zh-CN" altLang="en-US"/>
              <a:pPr>
                <a:defRPr/>
              </a:pPr>
              <a:t>‹#›</a:t>
            </a:fld>
            <a:endParaRPr lang="en-US" altLang="zh-CN"/>
          </a:p>
        </p:txBody>
      </p:sp>
    </p:spTree>
    <p:extLst>
      <p:ext uri="{BB962C8B-B14F-4D97-AF65-F5344CB8AC3E}">
        <p14:creationId xmlns:p14="http://schemas.microsoft.com/office/powerpoint/2010/main" val="1974272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412D6F6B-A424-4920-B064-0CDC0DF2CED3}" type="datetimeFigureOut">
              <a:rPr lang="zh-CN" altLang="en-US"/>
              <a:pPr>
                <a:defRPr/>
              </a:pPr>
              <a:t>2023/10/26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003B920-D057-43D8-AA3C-05724C81F681}" type="slidenum">
              <a:rPr lang="zh-CN" altLang="en-US"/>
              <a:pPr>
                <a:defRPr/>
              </a:pPr>
              <a:t>‹#›</a:t>
            </a:fld>
            <a:endParaRPr lang="en-US" altLang="zh-CN"/>
          </a:p>
        </p:txBody>
      </p:sp>
    </p:spTree>
    <p:extLst>
      <p:ext uri="{BB962C8B-B14F-4D97-AF65-F5344CB8AC3E}">
        <p14:creationId xmlns:p14="http://schemas.microsoft.com/office/powerpoint/2010/main" val="1234242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5CC290E0-53B1-4FCE-B3C1-0B93A059C512}" type="datetimeFigureOut">
              <a:rPr lang="zh-CN" altLang="en-US"/>
              <a:pPr>
                <a:defRPr/>
              </a:pPr>
              <a:t>2023/10/26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AB649B-60A6-498A-B210-E4ACF092F053}" type="slidenum">
              <a:rPr lang="zh-CN" altLang="en-US"/>
              <a:pPr>
                <a:defRPr/>
              </a:pPr>
              <a:t>‹#›</a:t>
            </a:fld>
            <a:endParaRPr lang="en-US" altLang="zh-CN"/>
          </a:p>
        </p:txBody>
      </p:sp>
    </p:spTree>
    <p:extLst>
      <p:ext uri="{BB962C8B-B14F-4D97-AF65-F5344CB8AC3E}">
        <p14:creationId xmlns:p14="http://schemas.microsoft.com/office/powerpoint/2010/main" val="2240931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910BD566-C767-4884-8BEF-59BF02D5421E}" type="datetimeFigureOut">
              <a:rPr lang="zh-CN" altLang="en-US"/>
              <a:pPr>
                <a:defRPr/>
              </a:pPr>
              <a:t>2023/10/26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C212C10-4E26-45B2-B38B-1C9C65DD48A0}" type="slidenum">
              <a:rPr lang="zh-CN" altLang="en-US"/>
              <a:pPr>
                <a:defRPr/>
              </a:pPr>
              <a:t>‹#›</a:t>
            </a:fld>
            <a:endParaRPr lang="en-US" altLang="zh-CN"/>
          </a:p>
        </p:txBody>
      </p:sp>
    </p:spTree>
    <p:extLst>
      <p:ext uri="{BB962C8B-B14F-4D97-AF65-F5344CB8AC3E}">
        <p14:creationId xmlns:p14="http://schemas.microsoft.com/office/powerpoint/2010/main" val="160549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E99DDBEE-EEDC-47F4-9FFB-74BE2BCB31AD}" type="datetimeFigureOut">
              <a:rPr lang="zh-CN" altLang="en-US"/>
              <a:pPr>
                <a:defRPr/>
              </a:pPr>
              <a:t>2023/10/26</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F1E7B9D-C459-4CC6-8949-2F40FC6AB085}" type="slidenum">
              <a:rPr lang="zh-CN" altLang="en-US"/>
              <a:pPr>
                <a:defRPr/>
              </a:pPr>
              <a:t>‹#›</a:t>
            </a:fld>
            <a:endParaRPr lang="en-US" altLang="zh-CN"/>
          </a:p>
        </p:txBody>
      </p:sp>
    </p:spTree>
    <p:extLst>
      <p:ext uri="{BB962C8B-B14F-4D97-AF65-F5344CB8AC3E}">
        <p14:creationId xmlns:p14="http://schemas.microsoft.com/office/powerpoint/2010/main" val="3972924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486CB5F6-A0E2-425B-9DD8-E0EA328D5A39}" type="datetimeFigureOut">
              <a:rPr lang="zh-CN" altLang="en-US"/>
              <a:pPr>
                <a:defRPr/>
              </a:pPr>
              <a:t>2023/10/26</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9CAC16A-0129-4992-947A-508AAF10D064}" type="slidenum">
              <a:rPr lang="zh-CN" altLang="en-US"/>
              <a:pPr>
                <a:defRPr/>
              </a:pPr>
              <a:t>‹#›</a:t>
            </a:fld>
            <a:endParaRPr lang="en-US" altLang="zh-CN"/>
          </a:p>
        </p:txBody>
      </p:sp>
    </p:spTree>
    <p:extLst>
      <p:ext uri="{BB962C8B-B14F-4D97-AF65-F5344CB8AC3E}">
        <p14:creationId xmlns:p14="http://schemas.microsoft.com/office/powerpoint/2010/main" val="1426311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2014EAA-0192-4318-BE0D-97341136E09D}" type="datetimeFigureOut">
              <a:rPr lang="zh-CN" altLang="en-US"/>
              <a:pPr>
                <a:defRPr/>
              </a:pPr>
              <a:t>2023/10/26</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364ED36-7934-4162-AC5E-0987F5019363}" type="slidenum">
              <a:rPr lang="zh-CN" altLang="en-US"/>
              <a:pPr>
                <a:defRPr/>
              </a:pPr>
              <a:t>‹#›</a:t>
            </a:fld>
            <a:endParaRPr lang="en-US" altLang="zh-CN"/>
          </a:p>
        </p:txBody>
      </p:sp>
    </p:spTree>
    <p:extLst>
      <p:ext uri="{BB962C8B-B14F-4D97-AF65-F5344CB8AC3E}">
        <p14:creationId xmlns:p14="http://schemas.microsoft.com/office/powerpoint/2010/main" val="644765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87341ED3-E6EC-4A23-A9B1-03D63FB35527}" type="datetimeFigureOut">
              <a:rPr lang="zh-CN" altLang="en-US"/>
              <a:pPr>
                <a:defRPr/>
              </a:pPr>
              <a:t>2023/10/26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8F83D09-99B9-4D2C-BD2C-4ABD941C233B}" type="slidenum">
              <a:rPr lang="zh-CN" altLang="en-US"/>
              <a:pPr>
                <a:defRPr/>
              </a:pPr>
              <a:t>‹#›</a:t>
            </a:fld>
            <a:endParaRPr lang="en-US" altLang="zh-CN"/>
          </a:p>
        </p:txBody>
      </p:sp>
    </p:spTree>
    <p:extLst>
      <p:ext uri="{BB962C8B-B14F-4D97-AF65-F5344CB8AC3E}">
        <p14:creationId xmlns:p14="http://schemas.microsoft.com/office/powerpoint/2010/main" val="1740781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9417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3576B88-2FC1-43D4-BBFD-C580C5362B2A}" type="datetimeFigureOut">
              <a:rPr lang="zh-CN" altLang="en-US"/>
              <a:pPr>
                <a:defRPr/>
              </a:pPr>
              <a:t>2023/10/26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FB9ED41-62C2-4A04-ADAF-8C2B6839DBFF}" type="slidenum">
              <a:rPr lang="zh-CN" altLang="en-US"/>
              <a:pPr>
                <a:defRPr/>
              </a:pPr>
              <a:t>‹#›</a:t>
            </a:fld>
            <a:endParaRPr lang="en-US" altLang="zh-CN"/>
          </a:p>
        </p:txBody>
      </p:sp>
    </p:spTree>
    <p:extLst>
      <p:ext uri="{BB962C8B-B14F-4D97-AF65-F5344CB8AC3E}">
        <p14:creationId xmlns:p14="http://schemas.microsoft.com/office/powerpoint/2010/main" val="514474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0D0ACCE-5E76-4829-89F1-8B23ED1179CD}" type="datetimeFigureOut">
              <a:rPr lang="zh-CN" altLang="en-US"/>
              <a:pPr>
                <a:defRPr/>
              </a:pPr>
              <a:t>2023/10/26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D470D51-2DBF-40C0-A061-9DBFA433B2B7}" type="slidenum">
              <a:rPr lang="zh-CN" altLang="en-US"/>
              <a:pPr>
                <a:defRPr/>
              </a:pPr>
              <a:t>‹#›</a:t>
            </a:fld>
            <a:endParaRPr lang="en-US" altLang="zh-CN"/>
          </a:p>
        </p:txBody>
      </p:sp>
    </p:spTree>
    <p:extLst>
      <p:ext uri="{BB962C8B-B14F-4D97-AF65-F5344CB8AC3E}">
        <p14:creationId xmlns:p14="http://schemas.microsoft.com/office/powerpoint/2010/main" val="39775395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EACBF42E-A444-435E-90A1-87C52666F0DC}" type="datetimeFigureOut">
              <a:rPr lang="zh-CN" altLang="en-US"/>
              <a:pPr>
                <a:defRPr/>
              </a:pPr>
              <a:t>2023/10/26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CD2D62-4307-4B1F-88F4-9AFB6E65AF6F}" type="slidenum">
              <a:rPr lang="zh-CN" altLang="en-US"/>
              <a:pPr>
                <a:defRPr/>
              </a:pPr>
              <a:t>‹#›</a:t>
            </a:fld>
            <a:endParaRPr lang="en-US" altLang="zh-CN"/>
          </a:p>
        </p:txBody>
      </p:sp>
    </p:spTree>
    <p:extLst>
      <p:ext uri="{BB962C8B-B14F-4D97-AF65-F5344CB8AC3E}">
        <p14:creationId xmlns:p14="http://schemas.microsoft.com/office/powerpoint/2010/main" val="10512106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4E5D792E-8525-483D-9696-4F96267ADAC5}" type="datetimeFigureOut">
              <a:rPr lang="zh-CN" altLang="en-US"/>
              <a:pPr>
                <a:defRPr/>
              </a:pPr>
              <a:t>2023/10/26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47F2A21-B5D0-4F0A-A292-7C19B791D482}" type="slidenum">
              <a:rPr lang="zh-CN" altLang="en-US"/>
              <a:pPr>
                <a:defRPr/>
              </a:pPr>
              <a:t>‹#›</a:t>
            </a:fld>
            <a:endParaRPr lang="en-US" altLang="zh-CN"/>
          </a:p>
        </p:txBody>
      </p:sp>
    </p:spTree>
    <p:extLst>
      <p:ext uri="{BB962C8B-B14F-4D97-AF65-F5344CB8AC3E}">
        <p14:creationId xmlns:p14="http://schemas.microsoft.com/office/powerpoint/2010/main" val="3603364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sp>
        <p:nvSpPr>
          <p:cNvPr id="5089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5089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9E5FB017-0A2B-4CF8-8354-8B3B7B88D221}" type="datetimeFigureOut">
              <a:rPr lang="zh-CN" altLang="en-US"/>
              <a:pPr>
                <a:defRPr/>
              </a:pPr>
              <a:t>2023/10/26</a:t>
            </a:fld>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ADA1219B-A4FF-40B2-8CA5-8C3C342588B2}" type="slidenum">
              <a:rPr lang="zh-CN" altLang="en-US"/>
              <a:pPr>
                <a:defRPr/>
              </a:pPr>
              <a:t>‹#›</a:t>
            </a:fld>
            <a:endParaRPr lang="en-US" altLang="zh-CN"/>
          </a:p>
        </p:txBody>
      </p:sp>
    </p:spTree>
    <p:extLst>
      <p:ext uri="{BB962C8B-B14F-4D97-AF65-F5344CB8AC3E}">
        <p14:creationId xmlns:p14="http://schemas.microsoft.com/office/powerpoint/2010/main" val="2281720488"/>
      </p:ext>
    </p:extLst>
  </p:cSld>
  <p:clrMapOvr>
    <a:masterClrMapping/>
  </p:clrMapOvr>
  <p:transition>
    <p:blinds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8D84B6C0-BD82-4F49-9727-F39540974641}"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65540E99-9BDF-49B7-B4EA-1BAC9C7A3126}" type="datetimeFigureOut">
              <a:rPr lang="zh-CN" altLang="en-US"/>
              <a:pPr>
                <a:defRPr/>
              </a:pPr>
              <a:t>2023/10/26</a:t>
            </a:fld>
            <a:endParaRPr lang="en-US" altLang="zh-CN"/>
          </a:p>
        </p:txBody>
      </p:sp>
    </p:spTree>
    <p:extLst>
      <p:ext uri="{BB962C8B-B14F-4D97-AF65-F5344CB8AC3E}">
        <p14:creationId xmlns:p14="http://schemas.microsoft.com/office/powerpoint/2010/main" val="3356339211"/>
      </p:ext>
    </p:extLst>
  </p:cSld>
  <p:clrMapOvr>
    <a:masterClrMapping/>
  </p:clrMapOvr>
  <p:transition>
    <p:blinds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E43BDB4-AB6A-4239-9694-16721F3B9640}"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5D12B9A4-C22F-447C-9693-D6D3EA8F2D6B}" type="datetimeFigureOut">
              <a:rPr lang="zh-CN" altLang="en-US"/>
              <a:pPr>
                <a:defRPr/>
              </a:pPr>
              <a:t>2023/10/26</a:t>
            </a:fld>
            <a:endParaRPr lang="en-US" altLang="zh-CN"/>
          </a:p>
        </p:txBody>
      </p:sp>
    </p:spTree>
    <p:extLst>
      <p:ext uri="{BB962C8B-B14F-4D97-AF65-F5344CB8AC3E}">
        <p14:creationId xmlns:p14="http://schemas.microsoft.com/office/powerpoint/2010/main" val="744280284"/>
      </p:ext>
    </p:extLst>
  </p:cSld>
  <p:clrMapOvr>
    <a:masterClrMapping/>
  </p:clrMapOvr>
  <p:transition>
    <p:blinds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F19C11F9-DBBD-4396-B3E9-E43C7D6908C8}"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B3982807-F9B8-42DE-8F49-6BBC29FA2CA8}" type="datetimeFigureOut">
              <a:rPr lang="zh-CN" altLang="en-US"/>
              <a:pPr>
                <a:defRPr/>
              </a:pPr>
              <a:t>2023/10/26</a:t>
            </a:fld>
            <a:endParaRPr lang="en-US" altLang="zh-CN"/>
          </a:p>
        </p:txBody>
      </p:sp>
    </p:spTree>
    <p:extLst>
      <p:ext uri="{BB962C8B-B14F-4D97-AF65-F5344CB8AC3E}">
        <p14:creationId xmlns:p14="http://schemas.microsoft.com/office/powerpoint/2010/main" val="1157171552"/>
      </p:ext>
    </p:extLst>
  </p:cSld>
  <p:clrMapOvr>
    <a:masterClrMapping/>
  </p:clrMapOvr>
  <p:transition>
    <p:blinds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A99051C1-5879-44E7-82EE-F522C07962AD}"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fld id="{A01D4075-6D60-40F9-8AF8-72E4C49CDD17}" type="datetimeFigureOut">
              <a:rPr lang="zh-CN" altLang="en-US"/>
              <a:pPr>
                <a:defRPr/>
              </a:pPr>
              <a:t>2023/10/26</a:t>
            </a:fld>
            <a:endParaRPr lang="en-US" altLang="zh-CN"/>
          </a:p>
        </p:txBody>
      </p:sp>
    </p:spTree>
    <p:extLst>
      <p:ext uri="{BB962C8B-B14F-4D97-AF65-F5344CB8AC3E}">
        <p14:creationId xmlns:p14="http://schemas.microsoft.com/office/powerpoint/2010/main" val="2357761314"/>
      </p:ext>
    </p:extLst>
  </p:cSld>
  <p:clrMapOvr>
    <a:masterClrMapping/>
  </p:clrMapOvr>
  <p:transition>
    <p:blinds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94C2DBDF-F472-408B-96A6-CD370EA21C90}"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fld id="{6FE93540-6AF2-41E8-A5D4-1B91A1DAC2FB}" type="datetimeFigureOut">
              <a:rPr lang="zh-CN" altLang="en-US"/>
              <a:pPr>
                <a:defRPr/>
              </a:pPr>
              <a:t>2023/10/26</a:t>
            </a:fld>
            <a:endParaRPr lang="en-US" altLang="zh-CN"/>
          </a:p>
        </p:txBody>
      </p:sp>
    </p:spTree>
    <p:extLst>
      <p:ext uri="{BB962C8B-B14F-4D97-AF65-F5344CB8AC3E}">
        <p14:creationId xmlns:p14="http://schemas.microsoft.com/office/powerpoint/2010/main" val="155467471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708860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82AB5A86-0DD9-4A04-BC98-5F7A475A39FA}"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fld id="{D1AEC5A6-BF3E-4E6F-86D7-994A72CC1C63}" type="datetimeFigureOut">
              <a:rPr lang="zh-CN" altLang="en-US"/>
              <a:pPr>
                <a:defRPr/>
              </a:pPr>
              <a:t>2023/10/26</a:t>
            </a:fld>
            <a:endParaRPr lang="en-US" altLang="zh-CN"/>
          </a:p>
        </p:txBody>
      </p:sp>
    </p:spTree>
    <p:extLst>
      <p:ext uri="{BB962C8B-B14F-4D97-AF65-F5344CB8AC3E}">
        <p14:creationId xmlns:p14="http://schemas.microsoft.com/office/powerpoint/2010/main" val="1879200563"/>
      </p:ext>
    </p:extLst>
  </p:cSld>
  <p:clrMapOvr>
    <a:masterClrMapping/>
  </p:clrMapOvr>
  <p:transition>
    <p:blinds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2081ECA-301A-421D-8D3A-628CFC97E1AB}"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5823DCDD-7D30-4899-8658-975DB6582CCE}" type="datetimeFigureOut">
              <a:rPr lang="zh-CN" altLang="en-US"/>
              <a:pPr>
                <a:defRPr/>
              </a:pPr>
              <a:t>2023/10/26</a:t>
            </a:fld>
            <a:endParaRPr lang="en-US" altLang="zh-CN"/>
          </a:p>
        </p:txBody>
      </p:sp>
    </p:spTree>
    <p:extLst>
      <p:ext uri="{BB962C8B-B14F-4D97-AF65-F5344CB8AC3E}">
        <p14:creationId xmlns:p14="http://schemas.microsoft.com/office/powerpoint/2010/main" val="1390885039"/>
      </p:ext>
    </p:extLst>
  </p:cSld>
  <p:clrMapOvr>
    <a:masterClrMapping/>
  </p:clrMapOvr>
  <p:transition>
    <p:blinds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1E1051B4-A122-4D6C-BA06-E2C0A4A70974}"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FA9F9BE9-1961-4798-A554-70CD6312ABFA}" type="datetimeFigureOut">
              <a:rPr lang="zh-CN" altLang="en-US"/>
              <a:pPr>
                <a:defRPr/>
              </a:pPr>
              <a:t>2023/10/26</a:t>
            </a:fld>
            <a:endParaRPr lang="en-US" altLang="zh-CN"/>
          </a:p>
        </p:txBody>
      </p:sp>
    </p:spTree>
    <p:extLst>
      <p:ext uri="{BB962C8B-B14F-4D97-AF65-F5344CB8AC3E}">
        <p14:creationId xmlns:p14="http://schemas.microsoft.com/office/powerpoint/2010/main" val="2759494014"/>
      </p:ext>
    </p:extLst>
  </p:cSld>
  <p:clrMapOvr>
    <a:masterClrMapping/>
  </p:clrMapOvr>
  <p:transition>
    <p:blinds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7A201B06-84FE-45EC-96BE-39163294D9E8}"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A5C88316-29F6-41DA-A5D1-B9930EAC76DA}" type="datetimeFigureOut">
              <a:rPr lang="zh-CN" altLang="en-US"/>
              <a:pPr>
                <a:defRPr/>
              </a:pPr>
              <a:t>2023/10/26</a:t>
            </a:fld>
            <a:endParaRPr lang="en-US" altLang="zh-CN"/>
          </a:p>
        </p:txBody>
      </p:sp>
    </p:spTree>
    <p:extLst>
      <p:ext uri="{BB962C8B-B14F-4D97-AF65-F5344CB8AC3E}">
        <p14:creationId xmlns:p14="http://schemas.microsoft.com/office/powerpoint/2010/main" val="658345162"/>
      </p:ext>
    </p:extLst>
  </p:cSld>
  <p:clrMapOvr>
    <a:masterClrMapping/>
  </p:clrMapOvr>
  <p:transition>
    <p:blinds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DD79F2C-27C7-4DBF-94D2-7AAF7E2A3750}"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408F8F2F-3AF1-473C-8660-4A7761E77C6E}" type="datetimeFigureOut">
              <a:rPr lang="zh-CN" altLang="en-US"/>
              <a:pPr>
                <a:defRPr/>
              </a:pPr>
              <a:t>2023/10/26</a:t>
            </a:fld>
            <a:endParaRPr lang="en-US" altLang="zh-CN"/>
          </a:p>
        </p:txBody>
      </p:sp>
    </p:spTree>
    <p:extLst>
      <p:ext uri="{BB962C8B-B14F-4D97-AF65-F5344CB8AC3E}">
        <p14:creationId xmlns:p14="http://schemas.microsoft.com/office/powerpoint/2010/main" val="3124542018"/>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0265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0586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4714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80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5638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7125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533400" y="762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b="1">
                <a:solidFill>
                  <a:srgbClr val="800000"/>
                </a:solidFill>
              </a:rPr>
              <a:t>单击此处编辑母版标题样式</a:t>
            </a:r>
          </a:p>
        </p:txBody>
      </p:sp>
      <p:sp>
        <p:nvSpPr>
          <p:cNvPr id="1027" name="Rectangle 3"/>
          <p:cNvSpPr>
            <a:spLocks noChangeArrowheads="1"/>
          </p:cNvSpPr>
          <p:nvPr userDrawn="1"/>
        </p:nvSpPr>
        <p:spPr bwMode="auto">
          <a:xfrm>
            <a:off x="457200" y="2514600"/>
            <a:ext cx="8229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287338">
              <a:spcBef>
                <a:spcPct val="20000"/>
              </a:spcBef>
              <a:buFontTx/>
              <a:buChar char="•"/>
            </a:pPr>
            <a:r>
              <a:rPr lang="zh-CN" altLang="en-US" sz="2800" b="1"/>
              <a:t>单击此处编辑母版副标题样式</a:t>
            </a:r>
          </a:p>
        </p:txBody>
      </p:sp>
    </p:spTree>
  </p:cSld>
  <p:clrMap bg1="lt1" tx1="dk1" bg2="lt2" tx2="dk2" accent1="accent1" accent2="accent2" accent3="accent3" accent4="accent4" accent5="accent5" accent6="accent6" hlink="hlink" folHlink="folHlink"/>
  <p:sldLayoutIdLst>
    <p:sldLayoutId id="2147483946"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40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0BC339F4-9CCF-4BFC-8F65-91B450D81535}" type="datetimeFigureOut">
              <a:rPr lang="zh-CN" altLang="en-US"/>
              <a:pPr>
                <a:defRPr/>
              </a:pPr>
              <a:t>2023/10/26</a:t>
            </a:fld>
            <a:endParaRPr lang="en-US" altLang="zh-CN"/>
          </a:p>
        </p:txBody>
      </p:sp>
      <p:sp>
        <p:nvSpPr>
          <p:cNvPr id="3440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ltLang="zh-CN"/>
          </a:p>
        </p:txBody>
      </p:sp>
      <p:sp>
        <p:nvSpPr>
          <p:cNvPr id="3440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D5CB0C2F-CA4E-44B0-9FAC-1B764AFEBD6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790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n-lt"/>
              </a:defRPr>
            </a:lvl1pPr>
          </a:lstStyle>
          <a:p>
            <a:pPr>
              <a:defRPr/>
            </a:pPr>
            <a:endParaRPr lang="en-US" altLang="zh-CN"/>
          </a:p>
        </p:txBody>
      </p:sp>
      <p:sp>
        <p:nvSpPr>
          <p:cNvPr id="50790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8D943B32-67F3-4E7B-8354-B2A2E0746271}" type="slidenum">
              <a:rPr lang="zh-CN" altLang="en-US"/>
              <a:pPr>
                <a:defRPr/>
              </a:pPr>
              <a:t>‹#›</a:t>
            </a:fld>
            <a:endParaRPr lang="en-US" altLang="zh-CN"/>
          </a:p>
        </p:txBody>
      </p:sp>
      <p:grpSp>
        <p:nvGrpSpPr>
          <p:cNvPr id="3076" name="Group 4"/>
          <p:cNvGrpSpPr>
            <a:grpSpLocks/>
          </p:cNvGrpSpPr>
          <p:nvPr/>
        </p:nvGrpSpPr>
        <p:grpSpPr bwMode="auto">
          <a:xfrm>
            <a:off x="0" y="0"/>
            <a:ext cx="9144000" cy="546100"/>
            <a:chOff x="0" y="0"/>
            <a:chExt cx="5760" cy="344"/>
          </a:xfrm>
        </p:grpSpPr>
        <p:sp>
          <p:nvSpPr>
            <p:cNvPr id="3080"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081"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82"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hlink"/>
                </a:solidFill>
                <a:latin typeface="Arial" charset="0"/>
              </a:endParaRPr>
            </a:p>
          </p:txBody>
        </p:sp>
        <p:sp>
          <p:nvSpPr>
            <p:cNvPr id="3083"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hlink"/>
                </a:solidFill>
                <a:latin typeface="Arial" charset="0"/>
              </a:endParaRPr>
            </a:p>
          </p:txBody>
        </p:sp>
        <p:sp>
          <p:nvSpPr>
            <p:cNvPr id="3084"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accent2"/>
                </a:solidFill>
                <a:latin typeface="Arial" charset="0"/>
              </a:endParaRPr>
            </a:p>
          </p:txBody>
        </p:sp>
        <p:sp>
          <p:nvSpPr>
            <p:cNvPr id="3085"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hlink"/>
                </a:solidFill>
                <a:latin typeface="Arial" charset="0"/>
              </a:endParaRPr>
            </a:p>
          </p:txBody>
        </p:sp>
        <p:sp>
          <p:nvSpPr>
            <p:cNvPr id="3086"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87"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accent2"/>
                </a:solidFill>
                <a:latin typeface="Arial" charset="0"/>
              </a:endParaRPr>
            </a:p>
          </p:txBody>
        </p:sp>
        <p:sp>
          <p:nvSpPr>
            <p:cNvPr id="3088"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accent2"/>
                </a:solidFill>
                <a:latin typeface="Arial" charset="0"/>
              </a:endParaRPr>
            </a:p>
          </p:txBody>
        </p:sp>
      </p:grpSp>
      <p:sp>
        <p:nvSpPr>
          <p:cNvPr id="3077"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8"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0792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n-lt"/>
              </a:defRPr>
            </a:lvl1pPr>
          </a:lstStyle>
          <a:p>
            <a:pPr>
              <a:defRPr/>
            </a:pPr>
            <a:fld id="{0BD0D46B-A244-4585-965F-5CFF780CA4F0}" type="datetimeFigureOut">
              <a:rPr lang="zh-CN" altLang="en-US"/>
              <a:pPr>
                <a:defRPr/>
              </a:pPr>
              <a:t>2023/10/26</a:t>
            </a:fld>
            <a:endParaRPr lang="en-US" altLang="zh-CN"/>
          </a:p>
        </p:txBody>
      </p:sp>
    </p:spTree>
  </p:cSld>
  <p:clrMap bg1="lt1" tx1="dk1" bg2="lt2" tx2="dk2" accent1="accent1" accent2="accent2" accent3="accent3" accent4="accent4" accent5="accent5" accent6="accent6" hlink="hlink" folHlink="folHlink"/>
  <p:sldLayoutIdLst>
    <p:sldLayoutId id="2147483947"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ransition>
    <p:blinds dir="vert"/>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bwMode="auto">
          <a:xfrm>
            <a:off x="533400" y="609600"/>
            <a:ext cx="8153400" cy="1524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anchor="ctr"/>
          <a:lstStyle/>
          <a:p>
            <a:pPr algn="ctr" eaLnBrk="1" hangingPunct="1">
              <a:lnSpc>
                <a:spcPct val="150000"/>
              </a:lnSpc>
              <a:spcBef>
                <a:spcPct val="50000"/>
              </a:spcBef>
            </a:pPr>
            <a:r>
              <a:rPr lang="zh-CN" altLang="en-US" sz="4000" b="0">
                <a:solidFill>
                  <a:srgbClr val="FF0000"/>
                </a:solidFill>
                <a:latin typeface="华文中宋" pitchFamily="2" charset="-122"/>
                <a:ea typeface="华文中宋" pitchFamily="2" charset="-122"/>
              </a:rPr>
              <a:t>第</a:t>
            </a:r>
            <a:r>
              <a:rPr lang="en-US" altLang="zh-CN" sz="4000" b="0">
                <a:solidFill>
                  <a:srgbClr val="FF0000"/>
                </a:solidFill>
                <a:latin typeface="华文中宋" pitchFamily="2" charset="-122"/>
                <a:ea typeface="华文中宋" pitchFamily="2" charset="-122"/>
              </a:rPr>
              <a:t>6</a:t>
            </a:r>
            <a:r>
              <a:rPr lang="zh-CN" altLang="en-US" sz="4000" b="0">
                <a:solidFill>
                  <a:srgbClr val="FF0000"/>
                </a:solidFill>
                <a:latin typeface="华文中宋" pitchFamily="2" charset="-122"/>
                <a:ea typeface="华文中宋" pitchFamily="2" charset="-122"/>
              </a:rPr>
              <a:t>章  详细设计</a:t>
            </a:r>
            <a:endParaRPr lang="en-US" altLang="zh-CN" sz="4000" b="0">
              <a:solidFill>
                <a:srgbClr val="FF0000"/>
              </a:solidFill>
              <a:latin typeface="华文中宋" pitchFamily="2" charset="-122"/>
              <a:ea typeface="华文中宋" pitchFamily="2" charset="-122"/>
            </a:endParaRPr>
          </a:p>
        </p:txBody>
      </p:sp>
      <p:sp>
        <p:nvSpPr>
          <p:cNvPr id="5123" name="Rectangle 3"/>
          <p:cNvSpPr>
            <a:spLocks noGrp="1" noChangeArrowheads="1"/>
          </p:cNvSpPr>
          <p:nvPr>
            <p:ph type="subTitle" idx="4294967295"/>
          </p:nvPr>
        </p:nvSpPr>
        <p:spPr bwMode="auto">
          <a:xfrm>
            <a:off x="900113" y="2492375"/>
            <a:ext cx="7543800" cy="3659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eaLnBrk="1" hangingPunct="1">
              <a:lnSpc>
                <a:spcPct val="150000"/>
              </a:lnSpc>
              <a:buFontTx/>
              <a:buNone/>
            </a:pPr>
            <a:r>
              <a:rPr lang="en-US" altLang="zh-CN" b="0">
                <a:latin typeface="华文中宋" pitchFamily="2" charset="-122"/>
                <a:ea typeface="华文中宋" pitchFamily="2" charset="-122"/>
              </a:rPr>
              <a:t>6.1  </a:t>
            </a:r>
            <a:r>
              <a:rPr lang="zh-CN" altLang="zh-CN" b="0">
                <a:latin typeface="华文中宋" pitchFamily="2" charset="-122"/>
                <a:ea typeface="华文中宋" pitchFamily="2" charset="-122"/>
              </a:rPr>
              <a:t>结构</a:t>
            </a:r>
            <a:r>
              <a:rPr lang="zh-CN" altLang="en-US" b="0">
                <a:latin typeface="华文中宋" pitchFamily="2" charset="-122"/>
                <a:ea typeface="华文中宋" pitchFamily="2" charset="-122"/>
              </a:rPr>
              <a:t>化</a:t>
            </a:r>
            <a:r>
              <a:rPr lang="zh-CN" altLang="zh-CN" b="0">
                <a:latin typeface="华文中宋" pitchFamily="2" charset="-122"/>
                <a:ea typeface="华文中宋" pitchFamily="2" charset="-122"/>
              </a:rPr>
              <a:t>程序设计</a:t>
            </a:r>
            <a:endParaRPr lang="zh-CN" altLang="en-US" b="0">
              <a:latin typeface="华文中宋" pitchFamily="2" charset="-122"/>
              <a:ea typeface="华文中宋" pitchFamily="2" charset="-122"/>
            </a:endParaRPr>
          </a:p>
          <a:p>
            <a:pPr marL="287338" indent="-287338" eaLnBrk="1" hangingPunct="1">
              <a:lnSpc>
                <a:spcPct val="150000"/>
              </a:lnSpc>
              <a:buFontTx/>
              <a:buNone/>
            </a:pPr>
            <a:r>
              <a:rPr lang="en-US" altLang="zh-CN" b="0">
                <a:latin typeface="华文中宋" pitchFamily="2" charset="-122"/>
                <a:ea typeface="华文中宋" pitchFamily="2" charset="-122"/>
              </a:rPr>
              <a:t>6.2  </a:t>
            </a:r>
            <a:r>
              <a:rPr lang="zh-CN" altLang="en-US" b="0">
                <a:latin typeface="华文中宋" pitchFamily="2" charset="-122"/>
                <a:ea typeface="华文中宋" pitchFamily="2" charset="-122"/>
              </a:rPr>
              <a:t>人机界面设计</a:t>
            </a:r>
            <a:endParaRPr lang="en-US" altLang="zh-CN" b="0">
              <a:latin typeface="华文中宋" pitchFamily="2" charset="-122"/>
              <a:ea typeface="华文中宋" pitchFamily="2" charset="-122"/>
            </a:endParaRPr>
          </a:p>
          <a:p>
            <a:pPr marL="287338" indent="-287338" eaLnBrk="1" hangingPunct="1">
              <a:lnSpc>
                <a:spcPct val="150000"/>
              </a:lnSpc>
              <a:buFontTx/>
              <a:buNone/>
            </a:pPr>
            <a:r>
              <a:rPr lang="en-US" altLang="zh-CN" b="0">
                <a:latin typeface="华文中宋" pitchFamily="2" charset="-122"/>
                <a:ea typeface="华文中宋" pitchFamily="2" charset="-122"/>
              </a:rPr>
              <a:t>6.3  </a:t>
            </a:r>
            <a:r>
              <a:rPr lang="zh-CN" altLang="en-US" b="0">
                <a:latin typeface="华文中宋" pitchFamily="2" charset="-122"/>
                <a:ea typeface="华文中宋" pitchFamily="2" charset="-122"/>
              </a:rPr>
              <a:t>详细设计阶段的工具</a:t>
            </a:r>
          </a:p>
          <a:p>
            <a:pPr marL="287338" indent="-287338" eaLnBrk="1" hangingPunct="1">
              <a:lnSpc>
                <a:spcPct val="150000"/>
              </a:lnSpc>
              <a:buFontTx/>
              <a:buNone/>
            </a:pPr>
            <a:r>
              <a:rPr lang="en-US" altLang="zh-CN" b="0">
                <a:latin typeface="华文中宋" pitchFamily="2" charset="-122"/>
                <a:ea typeface="华文中宋" pitchFamily="2" charset="-122"/>
              </a:rPr>
              <a:t>6.4  </a:t>
            </a:r>
            <a:r>
              <a:rPr lang="zh-CN" altLang="en-US" b="0">
                <a:latin typeface="华文中宋" pitchFamily="2" charset="-122"/>
                <a:ea typeface="华文中宋" pitchFamily="2" charset="-122"/>
              </a:rPr>
              <a:t>程序复杂程度的定量度量</a:t>
            </a:r>
          </a:p>
        </p:txBody>
      </p:sp>
      <p:sp>
        <p:nvSpPr>
          <p:cNvPr id="5124" name="Text Box 5"/>
          <p:cNvSpPr txBox="1">
            <a:spLocks noChangeArrowheads="1"/>
          </p:cNvSpPr>
          <p:nvPr/>
        </p:nvSpPr>
        <p:spPr bwMode="auto">
          <a:xfrm>
            <a:off x="8675688" y="6021388"/>
            <a:ext cx="3254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50000"/>
              </a:lnSpc>
            </a:pPr>
            <a:r>
              <a:rPr lang="en-US" altLang="zh-CN" sz="1800">
                <a:solidFill>
                  <a:schemeClr val="accent1"/>
                </a:solidFill>
                <a:latin typeface="华文中宋" pitchFamily="2" charset="-122"/>
                <a:ea typeface="华文中宋" pitchFamily="2" charset="-122"/>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subTitle" idx="4294967295"/>
          </p:nvPr>
        </p:nvSpPr>
        <p:spPr bwMode="auto">
          <a:xfrm>
            <a:off x="179388" y="476250"/>
            <a:ext cx="8382000" cy="1152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dirty="0">
                <a:solidFill>
                  <a:srgbClr val="800000"/>
                </a:solidFill>
                <a:highlight>
                  <a:srgbClr val="FFFF00"/>
                </a:highlight>
                <a:latin typeface="华文中宋" pitchFamily="2" charset="-122"/>
                <a:ea typeface="华文中宋" pitchFamily="2" charset="-122"/>
              </a:rPr>
              <a:t>（二）</a:t>
            </a:r>
            <a:r>
              <a:rPr lang="zh-CN" altLang="en-US" dirty="0">
                <a:solidFill>
                  <a:srgbClr val="800000"/>
                </a:solidFill>
                <a:highlight>
                  <a:srgbClr val="FFFF00"/>
                </a:highlight>
                <a:latin typeface="华文中宋" pitchFamily="2" charset="-122"/>
                <a:ea typeface="华文中宋" pitchFamily="2" charset="-122"/>
              </a:rPr>
              <a:t>尽量使用 “基本结构”编程</a:t>
            </a:r>
          </a:p>
          <a:p>
            <a:pPr marL="287338" indent="-6350" eaLnBrk="1" hangingPunct="1">
              <a:spcBef>
                <a:spcPts val="1800"/>
              </a:spcBef>
              <a:buFontTx/>
              <a:buBlip>
                <a:blip r:embed="rId3"/>
              </a:buBlip>
            </a:pPr>
            <a:r>
              <a:rPr lang="zh-CN" altLang="en-US" sz="2400" b="0" dirty="0">
                <a:latin typeface="华文中宋" pitchFamily="2" charset="-122"/>
                <a:ea typeface="华文中宋" pitchFamily="2" charset="-122"/>
              </a:rPr>
              <a:t> 基本结构通常包括：</a:t>
            </a:r>
          </a:p>
        </p:txBody>
      </p:sp>
      <p:sp>
        <p:nvSpPr>
          <p:cNvPr id="15363" name="Text Box 5"/>
          <p:cNvSpPr txBox="1">
            <a:spLocks noChangeArrowheads="1"/>
          </p:cNvSpPr>
          <p:nvPr/>
        </p:nvSpPr>
        <p:spPr bwMode="auto">
          <a:xfrm>
            <a:off x="8675688" y="6021388"/>
            <a:ext cx="404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2800">
                <a:solidFill>
                  <a:schemeClr val="accent1"/>
                </a:solidFill>
                <a:latin typeface="华文中宋" pitchFamily="2" charset="-122"/>
                <a:ea typeface="华文中宋" pitchFamily="2" charset="-122"/>
              </a:rPr>
              <a:t>8</a:t>
            </a:r>
          </a:p>
        </p:txBody>
      </p:sp>
      <p:grpSp>
        <p:nvGrpSpPr>
          <p:cNvPr id="15364" name="Group 8"/>
          <p:cNvGrpSpPr>
            <a:grpSpLocks/>
          </p:cNvGrpSpPr>
          <p:nvPr/>
        </p:nvGrpSpPr>
        <p:grpSpPr bwMode="auto">
          <a:xfrm>
            <a:off x="611188" y="1628775"/>
            <a:ext cx="5273675" cy="4865688"/>
            <a:chOff x="884" y="1117"/>
            <a:chExt cx="3322" cy="3065"/>
          </a:xfrm>
        </p:grpSpPr>
        <p:pic>
          <p:nvPicPr>
            <p:cNvPr id="15365" name="Picture 3" descr="rj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1117"/>
              <a:ext cx="3322" cy="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 Box 5"/>
            <p:cNvSpPr txBox="1">
              <a:spLocks noChangeArrowheads="1"/>
            </p:cNvSpPr>
            <p:nvPr/>
          </p:nvSpPr>
          <p:spPr bwMode="auto">
            <a:xfrm>
              <a:off x="1701" y="2409"/>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sz="2000">
                  <a:ea typeface="华文中宋" pitchFamily="2" charset="-122"/>
                </a:rPr>
                <a:t>顺序</a:t>
              </a:r>
            </a:p>
          </p:txBody>
        </p:sp>
        <p:sp>
          <p:nvSpPr>
            <p:cNvPr id="15367" name="Text Box 6"/>
            <p:cNvSpPr txBox="1">
              <a:spLocks noChangeArrowheads="1"/>
            </p:cNvSpPr>
            <p:nvPr/>
          </p:nvSpPr>
          <p:spPr bwMode="auto">
            <a:xfrm>
              <a:off x="3379" y="2387"/>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sz="2000">
                  <a:ea typeface="华文中宋" pitchFamily="2" charset="-122"/>
                </a:rPr>
                <a:t>选择</a:t>
              </a:r>
            </a:p>
          </p:txBody>
        </p:sp>
        <p:sp>
          <p:nvSpPr>
            <p:cNvPr id="15368" name="Text Box 7"/>
            <p:cNvSpPr txBox="1">
              <a:spLocks noChangeArrowheads="1"/>
            </p:cNvSpPr>
            <p:nvPr/>
          </p:nvSpPr>
          <p:spPr bwMode="auto">
            <a:xfrm>
              <a:off x="2562" y="3906"/>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sz="2000">
                  <a:ea typeface="华文中宋" pitchFamily="2" charset="-122"/>
                </a:rPr>
                <a:t>循环</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1026"/>
          <p:cNvSpPr>
            <a:spLocks noGrp="1" noChangeArrowheads="1"/>
          </p:cNvSpPr>
          <p:nvPr>
            <p:ph type="subTitle" idx="4294967295"/>
          </p:nvPr>
        </p:nvSpPr>
        <p:spPr bwMode="auto">
          <a:xfrm>
            <a:off x="107950" y="576263"/>
            <a:ext cx="8678863" cy="6165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dirty="0">
                <a:solidFill>
                  <a:srgbClr val="800000"/>
                </a:solidFill>
                <a:latin typeface="华文中宋" pitchFamily="2" charset="-122"/>
                <a:ea typeface="华文中宋" pitchFamily="2" charset="-122"/>
              </a:rPr>
              <a:t>（三）限制转向语句的使用</a:t>
            </a:r>
          </a:p>
          <a:p>
            <a:pPr marL="287338" indent="-6350" eaLnBrk="1" hangingPunct="1">
              <a:spcBef>
                <a:spcPts val="1800"/>
              </a:spcBef>
              <a:buFontTx/>
              <a:buNone/>
            </a:pPr>
            <a:r>
              <a:rPr lang="zh-CN" altLang="en-US" sz="2600" b="0" dirty="0">
                <a:latin typeface="华文中宋" pitchFamily="2" charset="-122"/>
                <a:ea typeface="华文中宋" pitchFamily="2" charset="-122"/>
              </a:rPr>
              <a:t>结构化程序设计并没有从根本上取消</a:t>
            </a:r>
            <a:r>
              <a:rPr lang="en-US" altLang="zh-CN" sz="2600" b="0" dirty="0">
                <a:latin typeface="华文中宋" pitchFamily="2" charset="-122"/>
                <a:ea typeface="华文中宋" pitchFamily="2" charset="-122"/>
              </a:rPr>
              <a:t>GOTO</a:t>
            </a:r>
            <a:r>
              <a:rPr lang="zh-CN" altLang="en-US" sz="2600" b="0" dirty="0">
                <a:latin typeface="华文中宋" pitchFamily="2" charset="-122"/>
                <a:ea typeface="华文中宋" pitchFamily="2" charset="-122"/>
              </a:rPr>
              <a:t>语句，这主要是因为：</a:t>
            </a:r>
            <a:endParaRPr lang="zh-CN" altLang="en-US" sz="1200" b="0" dirty="0">
              <a:latin typeface="华文中宋" pitchFamily="2" charset="-122"/>
              <a:ea typeface="华文中宋" pitchFamily="2" charset="-122"/>
            </a:endParaRPr>
          </a:p>
          <a:p>
            <a:pPr marL="287338" indent="-6350" eaLnBrk="1" hangingPunct="1">
              <a:lnSpc>
                <a:spcPct val="120000"/>
              </a:lnSpc>
              <a:buClr>
                <a:srgbClr val="FF66FF"/>
              </a:buClr>
            </a:pPr>
            <a:r>
              <a:rPr lang="zh-CN" altLang="en-US" b="0" dirty="0">
                <a:solidFill>
                  <a:srgbClr val="800000"/>
                </a:solidFill>
                <a:latin typeface="华文中宋" pitchFamily="2" charset="-122"/>
                <a:ea typeface="华文中宋" pitchFamily="2" charset="-122"/>
              </a:rPr>
              <a:t> </a:t>
            </a:r>
            <a:r>
              <a:rPr lang="zh-CN" altLang="en-US" sz="2400" b="0" dirty="0">
                <a:latin typeface="华文中宋" pitchFamily="2" charset="-122"/>
                <a:ea typeface="华文中宋" pitchFamily="2" charset="-122"/>
              </a:rPr>
              <a:t>许多程序设计语言本身是非结构化的语言，</a:t>
            </a:r>
            <a:r>
              <a:rPr lang="en-US" altLang="zh-CN" sz="2400" b="0" dirty="0" err="1">
                <a:latin typeface="华文中宋" pitchFamily="2" charset="-122"/>
                <a:ea typeface="华文中宋" pitchFamily="2" charset="-122"/>
              </a:rPr>
              <a:t>goto</a:t>
            </a:r>
            <a:r>
              <a:rPr lang="zh-CN" altLang="en-US" sz="2400" b="0" dirty="0">
                <a:latin typeface="华文中宋" pitchFamily="2" charset="-122"/>
                <a:ea typeface="华文中宋" pitchFamily="2" charset="-122"/>
              </a:rPr>
              <a:t>语句往往是构造三种控制结构的元素</a:t>
            </a:r>
          </a:p>
          <a:p>
            <a:pPr marL="287338" indent="-6350" eaLnBrk="1" hangingPunct="1">
              <a:lnSpc>
                <a:spcPct val="120000"/>
              </a:lnSpc>
              <a:buClr>
                <a:srgbClr val="FF66FF"/>
              </a:buClr>
            </a:pPr>
            <a:r>
              <a:rPr lang="zh-CN" altLang="en-US" sz="2400" b="0" dirty="0">
                <a:latin typeface="华文中宋" pitchFamily="2" charset="-122"/>
                <a:ea typeface="华文中宋" pitchFamily="2" charset="-122"/>
              </a:rPr>
              <a:t> </a:t>
            </a:r>
            <a:r>
              <a:rPr lang="en-US" altLang="zh-CN" sz="2400" b="0" dirty="0" err="1">
                <a:solidFill>
                  <a:srgbClr val="FF0000"/>
                </a:solidFill>
                <a:latin typeface="华文中宋" pitchFamily="2" charset="-122"/>
                <a:ea typeface="华文中宋" pitchFamily="2" charset="-122"/>
              </a:rPr>
              <a:t>goto</a:t>
            </a:r>
            <a:r>
              <a:rPr lang="zh-CN" altLang="en-US" sz="2400" b="0" dirty="0">
                <a:solidFill>
                  <a:srgbClr val="FF0000"/>
                </a:solidFill>
                <a:latin typeface="华文中宋" pitchFamily="2" charset="-122"/>
                <a:ea typeface="华文中宋" pitchFamily="2" charset="-122"/>
              </a:rPr>
              <a:t>语句在解决程序设计语言中循环体内的出口问题上起着重要作用</a:t>
            </a:r>
          </a:p>
          <a:p>
            <a:pPr marL="287338" indent="-6350" eaLnBrk="1" hangingPunct="1">
              <a:lnSpc>
                <a:spcPct val="120000"/>
              </a:lnSpc>
              <a:buClr>
                <a:srgbClr val="FF66FF"/>
              </a:buClr>
            </a:pPr>
            <a:r>
              <a:rPr lang="zh-CN" altLang="en-US" sz="2400" b="0" dirty="0">
                <a:latin typeface="华文中宋" pitchFamily="2" charset="-122"/>
                <a:ea typeface="华文中宋" pitchFamily="2" charset="-122"/>
              </a:rPr>
              <a:t> 大量的资料数据表明：软件产品的质量与软件中</a:t>
            </a:r>
            <a:r>
              <a:rPr lang="en-US" altLang="zh-CN" sz="2400" b="0" dirty="0" err="1">
                <a:latin typeface="华文中宋" pitchFamily="2" charset="-122"/>
                <a:ea typeface="华文中宋" pitchFamily="2" charset="-122"/>
              </a:rPr>
              <a:t>goto</a:t>
            </a:r>
            <a:r>
              <a:rPr lang="zh-CN" altLang="en-US" sz="2400" b="0" dirty="0">
                <a:latin typeface="华文中宋" pitchFamily="2" charset="-122"/>
                <a:ea typeface="华文中宋" pitchFamily="2" charset="-122"/>
              </a:rPr>
              <a:t>语句的数量成反比；转向语句跨度越大，可能引起的错误越多，错误的性质越严重；有人证明前转</a:t>
            </a:r>
            <a:r>
              <a:rPr lang="en-US" altLang="zh-CN" sz="2400" b="0" dirty="0" err="1">
                <a:latin typeface="华文中宋" pitchFamily="2" charset="-122"/>
                <a:ea typeface="华文中宋" pitchFamily="2" charset="-122"/>
              </a:rPr>
              <a:t>goto</a:t>
            </a:r>
            <a:r>
              <a:rPr lang="zh-CN" altLang="en-US" sz="2400" b="0" dirty="0">
                <a:latin typeface="华文中宋" pitchFamily="2" charset="-122"/>
                <a:ea typeface="华文中宋" pitchFamily="2" charset="-122"/>
              </a:rPr>
              <a:t>语句比后转</a:t>
            </a:r>
            <a:r>
              <a:rPr lang="en-US" altLang="zh-CN" sz="2400" b="0" dirty="0" err="1">
                <a:latin typeface="华文中宋" pitchFamily="2" charset="-122"/>
                <a:ea typeface="华文中宋" pitchFamily="2" charset="-122"/>
              </a:rPr>
              <a:t>goto</a:t>
            </a:r>
            <a:r>
              <a:rPr lang="zh-CN" altLang="en-US" sz="2400" b="0" dirty="0">
                <a:latin typeface="华文中宋" pitchFamily="2" charset="-122"/>
                <a:ea typeface="华文中宋" pitchFamily="2" charset="-122"/>
              </a:rPr>
              <a:t>语句更坏。因此</a:t>
            </a:r>
            <a:r>
              <a:rPr lang="zh-CN" altLang="en-US" sz="2400" b="0" dirty="0">
                <a:solidFill>
                  <a:srgbClr val="FF0000"/>
                </a:solidFill>
                <a:highlight>
                  <a:srgbClr val="FFFF00"/>
                </a:highlight>
                <a:latin typeface="华文中宋" pitchFamily="2" charset="-122"/>
                <a:ea typeface="华文中宋" pitchFamily="2" charset="-122"/>
              </a:rPr>
              <a:t>程序设计必须限制</a:t>
            </a:r>
            <a:r>
              <a:rPr lang="en-US" altLang="zh-CN" sz="2400" b="0" dirty="0" err="1">
                <a:solidFill>
                  <a:srgbClr val="FF0000"/>
                </a:solidFill>
                <a:highlight>
                  <a:srgbClr val="FFFF00"/>
                </a:highlight>
                <a:latin typeface="华文中宋" pitchFamily="2" charset="-122"/>
                <a:ea typeface="华文中宋" pitchFamily="2" charset="-122"/>
              </a:rPr>
              <a:t>goto</a:t>
            </a:r>
            <a:r>
              <a:rPr lang="zh-CN" altLang="en-US" sz="2400" b="0" dirty="0">
                <a:solidFill>
                  <a:srgbClr val="FF0000"/>
                </a:solidFill>
                <a:highlight>
                  <a:srgbClr val="FFFF00"/>
                </a:highlight>
                <a:latin typeface="华文中宋" pitchFamily="2" charset="-122"/>
                <a:ea typeface="华文中宋" pitchFamily="2" charset="-122"/>
              </a:rPr>
              <a:t>语句的使用，避免滥用</a:t>
            </a:r>
            <a:r>
              <a:rPr lang="en-US" altLang="zh-CN" sz="2400" b="0" dirty="0" err="1">
                <a:solidFill>
                  <a:srgbClr val="FF0000"/>
                </a:solidFill>
                <a:highlight>
                  <a:srgbClr val="FFFF00"/>
                </a:highlight>
                <a:latin typeface="华文中宋" pitchFamily="2" charset="-122"/>
                <a:ea typeface="华文中宋" pitchFamily="2" charset="-122"/>
              </a:rPr>
              <a:t>goto</a:t>
            </a:r>
            <a:r>
              <a:rPr lang="zh-CN" altLang="en-US" sz="2400" b="0" dirty="0">
                <a:solidFill>
                  <a:srgbClr val="FF0000"/>
                </a:solidFill>
                <a:highlight>
                  <a:srgbClr val="FFFF00"/>
                </a:highlight>
                <a:latin typeface="华文中宋" pitchFamily="2" charset="-122"/>
                <a:ea typeface="华文中宋" pitchFamily="2" charset="-122"/>
              </a:rPr>
              <a:t>语句。</a:t>
            </a:r>
          </a:p>
        </p:txBody>
      </p:sp>
      <p:sp>
        <p:nvSpPr>
          <p:cNvPr id="16387" name="Text Box 1028"/>
          <p:cNvSpPr txBox="1">
            <a:spLocks noChangeArrowheads="1"/>
          </p:cNvSpPr>
          <p:nvPr/>
        </p:nvSpPr>
        <p:spPr bwMode="auto">
          <a:xfrm>
            <a:off x="8532813" y="6021388"/>
            <a:ext cx="325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800">
                <a:solidFill>
                  <a:schemeClr val="accent1"/>
                </a:solidFill>
                <a:latin typeface="华文中宋" pitchFamily="2" charset="-122"/>
                <a:ea typeface="华文中宋" pitchFamily="2" charset="-122"/>
              </a:rPr>
              <a:t>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1188" y="333375"/>
            <a:ext cx="7777162" cy="652463"/>
          </a:xfrm>
        </p:spPr>
        <p:txBody>
          <a:bodyPr/>
          <a:lstStyle/>
          <a:p>
            <a:pPr eaLnBrk="1" hangingPunct="1"/>
            <a:r>
              <a:rPr lang="en-US" altLang="zh-CN" b="1">
                <a:solidFill>
                  <a:srgbClr val="0000FF"/>
                </a:solidFill>
                <a:latin typeface="黑体" pitchFamily="49" charset="-122"/>
              </a:rPr>
              <a:t>6.2  </a:t>
            </a:r>
            <a:r>
              <a:rPr lang="zh-CN" altLang="en-US" b="1">
                <a:solidFill>
                  <a:srgbClr val="0000FF"/>
                </a:solidFill>
                <a:latin typeface="隶书" pitchFamily="49" charset="-122"/>
                <a:ea typeface="隶书" pitchFamily="49" charset="-122"/>
              </a:rPr>
              <a:t>过程设计的工具</a:t>
            </a:r>
          </a:p>
        </p:txBody>
      </p:sp>
      <p:sp>
        <p:nvSpPr>
          <p:cNvPr id="17411" name="Rectangle 3"/>
          <p:cNvSpPr>
            <a:spLocks noGrp="1" noChangeArrowheads="1"/>
          </p:cNvSpPr>
          <p:nvPr>
            <p:ph type="body" idx="1"/>
          </p:nvPr>
        </p:nvSpPr>
        <p:spPr>
          <a:xfrm>
            <a:off x="5148263" y="1125538"/>
            <a:ext cx="3743325" cy="5445125"/>
          </a:xfrm>
          <a:ln w="38100">
            <a:solidFill>
              <a:srgbClr val="0000FF"/>
            </a:solidFill>
            <a:miter lim="800000"/>
            <a:headEnd/>
            <a:tailEnd/>
          </a:ln>
        </p:spPr>
        <p:txBody>
          <a:bodyPr/>
          <a:lstStyle/>
          <a:p>
            <a:pPr eaLnBrk="1" hangingPunct="1">
              <a:lnSpc>
                <a:spcPct val="105000"/>
              </a:lnSpc>
            </a:pPr>
            <a:r>
              <a:rPr lang="zh-CN" altLang="en-US" sz="2400" dirty="0">
                <a:latin typeface="华文中宋" pitchFamily="2" charset="-122"/>
                <a:ea typeface="华文中宋" pitchFamily="2" charset="-122"/>
              </a:rPr>
              <a:t>描述程序处理过程的工具称为过程设计工具，它们可以分为</a:t>
            </a:r>
            <a:r>
              <a:rPr lang="zh-CN" altLang="en-US" sz="2400" b="1" dirty="0">
                <a:solidFill>
                  <a:srgbClr val="FFC000"/>
                </a:solidFill>
                <a:latin typeface="华文中宋" pitchFamily="2" charset="-122"/>
                <a:ea typeface="华文中宋" pitchFamily="2" charset="-122"/>
              </a:rPr>
              <a:t>图形、表格、和语言</a:t>
            </a:r>
            <a:r>
              <a:rPr lang="en-US" altLang="zh-CN" sz="2400" dirty="0">
                <a:latin typeface="华文中宋" pitchFamily="2" charset="-122"/>
                <a:ea typeface="华文中宋" pitchFamily="2" charset="-122"/>
              </a:rPr>
              <a:t>3</a:t>
            </a:r>
            <a:r>
              <a:rPr lang="zh-CN" altLang="en-US" sz="2400" dirty="0">
                <a:latin typeface="华文中宋" pitchFamily="2" charset="-122"/>
                <a:ea typeface="华文中宋" pitchFamily="2" charset="-122"/>
              </a:rPr>
              <a:t>类。</a:t>
            </a:r>
          </a:p>
          <a:p>
            <a:pPr eaLnBrk="1" hangingPunct="1">
              <a:lnSpc>
                <a:spcPct val="105000"/>
              </a:lnSpc>
            </a:pPr>
            <a:r>
              <a:rPr lang="zh-CN" altLang="en-US" sz="2400" dirty="0">
                <a:latin typeface="华文中宋" pitchFamily="2" charset="-122"/>
                <a:ea typeface="华文中宋" pitchFamily="2" charset="-122"/>
              </a:rPr>
              <a:t>不论是哪类工具，对它们的</a:t>
            </a:r>
            <a:r>
              <a:rPr lang="zh-CN" altLang="en-US" sz="2400" b="1" i="1" dirty="0">
                <a:solidFill>
                  <a:srgbClr val="FF0000"/>
                </a:solidFill>
                <a:latin typeface="华文中宋" pitchFamily="2" charset="-122"/>
                <a:ea typeface="华文中宋" pitchFamily="2" charset="-122"/>
              </a:rPr>
              <a:t>基本要求都是能提供对设计的无歧义的描述</a:t>
            </a:r>
            <a:r>
              <a:rPr lang="zh-CN" altLang="en-US" sz="2400" dirty="0">
                <a:solidFill>
                  <a:srgbClr val="CC3300"/>
                </a:solidFill>
                <a:latin typeface="华文中宋" pitchFamily="2" charset="-122"/>
                <a:ea typeface="华文中宋" pitchFamily="2" charset="-122"/>
              </a:rPr>
              <a:t>。</a:t>
            </a:r>
            <a:r>
              <a:rPr lang="zh-CN" altLang="en-US" sz="2400" dirty="0">
                <a:latin typeface="华文中宋" pitchFamily="2" charset="-122"/>
                <a:ea typeface="华文中宋" pitchFamily="2" charset="-122"/>
              </a:rPr>
              <a:t>即：</a:t>
            </a:r>
            <a:r>
              <a:rPr lang="zh-CN" altLang="en-US" sz="2000" i="1" dirty="0">
                <a:solidFill>
                  <a:srgbClr val="00B050"/>
                </a:solidFill>
                <a:latin typeface="华文中宋" pitchFamily="2" charset="-122"/>
                <a:ea typeface="华文中宋" pitchFamily="2" charset="-122"/>
              </a:rPr>
              <a:t>应该能指明控制流程、处理功能、数据组织，以及其他方面的实现细节，从而在编码阶段能把对设计的描述直接翻译成程序代码</a:t>
            </a:r>
            <a:r>
              <a:rPr lang="zh-CN" altLang="en-US" sz="2400" dirty="0">
                <a:latin typeface="华文中宋" pitchFamily="2" charset="-122"/>
                <a:ea typeface="华文中宋" pitchFamily="2" charset="-122"/>
              </a:rPr>
              <a:t>。</a:t>
            </a:r>
            <a:endParaRPr lang="en-US" altLang="zh-CN" sz="2400" dirty="0">
              <a:latin typeface="华文中宋" pitchFamily="2" charset="-122"/>
              <a:ea typeface="华文中宋" pitchFamily="2" charset="-122"/>
            </a:endParaRPr>
          </a:p>
        </p:txBody>
      </p:sp>
      <p:sp>
        <p:nvSpPr>
          <p:cNvPr id="381956" name="AutoShape 4"/>
          <p:cNvSpPr>
            <a:spLocks/>
          </p:cNvSpPr>
          <p:nvPr/>
        </p:nvSpPr>
        <p:spPr bwMode="auto">
          <a:xfrm>
            <a:off x="179388" y="5445125"/>
            <a:ext cx="1160462" cy="825500"/>
          </a:xfrm>
          <a:prstGeom prst="borderCallout1">
            <a:avLst>
              <a:gd name="adj1" fmla="val 86153"/>
              <a:gd name="adj2" fmla="val 106565"/>
              <a:gd name="adj3" fmla="val -479037"/>
              <a:gd name="adj4" fmla="val 106565"/>
            </a:avLst>
          </a:prstGeom>
          <a:noFill/>
          <a:ln w="28575">
            <a:solidFill>
              <a:srgbClr val="116EEB"/>
            </a:solidFill>
            <a:miter lim="800000"/>
            <a:headEnd/>
            <a:tailEnd/>
          </a:ln>
          <a:effectLst/>
          <a:extLst>
            <a:ext uri="{909E8E84-426E-40DD-AFC4-6F175D3DCCD1}">
              <a14:hiddenFill xmlns:a14="http://schemas.microsoft.com/office/drawing/2010/main">
                <a:gradFill rotWithShape="0">
                  <a:gsLst>
                    <a:gs pos="0">
                      <a:srgbClr val="FFBF00"/>
                    </a:gs>
                    <a:gs pos="5000">
                      <a:srgbClr val="F27300"/>
                    </a:gs>
                    <a:gs pos="12500">
                      <a:srgbClr val="8F0040"/>
                    </a:gs>
                    <a:gs pos="25000">
                      <a:srgbClr val="400040"/>
                    </a:gs>
                    <a:gs pos="39999">
                      <a:srgbClr val="000040"/>
                    </a:gs>
                    <a:gs pos="50000">
                      <a:srgbClr val="000000"/>
                    </a:gs>
                    <a:gs pos="60001">
                      <a:srgbClr val="000040"/>
                    </a:gs>
                    <a:gs pos="75000">
                      <a:srgbClr val="400040"/>
                    </a:gs>
                    <a:gs pos="87500">
                      <a:srgbClr val="8F0040"/>
                    </a:gs>
                    <a:gs pos="95000">
                      <a:srgbClr val="F27300"/>
                    </a:gs>
                    <a:gs pos="100000">
                      <a:srgbClr val="FFBF00"/>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zh-CN" altLang="en-US" sz="2800">
                <a:latin typeface="华文中宋" pitchFamily="2" charset="-122"/>
                <a:ea typeface="华文中宋" pitchFamily="2" charset="-122"/>
              </a:rPr>
              <a:t>描述工具</a:t>
            </a:r>
          </a:p>
        </p:txBody>
      </p:sp>
      <p:grpSp>
        <p:nvGrpSpPr>
          <p:cNvPr id="381957" name="Group 5"/>
          <p:cNvGrpSpPr>
            <a:grpSpLocks/>
          </p:cNvGrpSpPr>
          <p:nvPr/>
        </p:nvGrpSpPr>
        <p:grpSpPr bwMode="auto">
          <a:xfrm>
            <a:off x="1414463" y="1666875"/>
            <a:ext cx="2392362" cy="609600"/>
            <a:chOff x="2832" y="1488"/>
            <a:chExt cx="1632" cy="384"/>
          </a:xfrm>
        </p:grpSpPr>
        <p:sp>
          <p:nvSpPr>
            <p:cNvPr id="17429" name="Rectangle 6">
              <a:hlinkClick r:id="" action="ppaction://noaction"/>
            </p:cNvPr>
            <p:cNvSpPr>
              <a:spLocks noChangeArrowheads="1"/>
            </p:cNvSpPr>
            <p:nvPr/>
          </p:nvSpPr>
          <p:spPr bwMode="auto">
            <a:xfrm>
              <a:off x="3024" y="1488"/>
              <a:ext cx="1440" cy="384"/>
            </a:xfrm>
            <a:prstGeom prst="rect">
              <a:avLst/>
            </a:prstGeom>
            <a:noFill/>
            <a:ln w="28575">
              <a:solidFill>
                <a:srgbClr val="116EEB"/>
              </a:solidFill>
              <a:miter lim="800000"/>
              <a:headEnd/>
              <a:tailEnd/>
            </a:ln>
            <a:effectLst/>
            <a:extLst>
              <a:ext uri="{909E8E84-426E-40DD-AFC4-6F175D3DCCD1}">
                <a14:hiddenFill xmlns:a14="http://schemas.microsoft.com/office/drawing/2010/main">
                  <a:solidFill>
                    <a:srgbClr val="C3D0F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spcBef>
                  <a:spcPct val="30000"/>
                </a:spcBef>
              </a:pPr>
              <a:r>
                <a:rPr kumimoji="1" lang="zh-CN" altLang="en-US" sz="2800">
                  <a:latin typeface="华文中宋" pitchFamily="2" charset="-122"/>
                  <a:ea typeface="华文中宋" pitchFamily="2" charset="-122"/>
                </a:rPr>
                <a:t>程序流程图</a:t>
              </a:r>
            </a:p>
          </p:txBody>
        </p:sp>
        <p:sp>
          <p:nvSpPr>
            <p:cNvPr id="17430" name="Line 7"/>
            <p:cNvSpPr>
              <a:spLocks noChangeShapeType="1"/>
            </p:cNvSpPr>
            <p:nvPr/>
          </p:nvSpPr>
          <p:spPr bwMode="auto">
            <a:xfrm>
              <a:off x="2832" y="1680"/>
              <a:ext cx="192" cy="0"/>
            </a:xfrm>
            <a:prstGeom prst="line">
              <a:avLst/>
            </a:prstGeom>
            <a:noFill/>
            <a:ln w="28575">
              <a:solidFill>
                <a:srgbClr val="116EE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1960" name="Group 8"/>
          <p:cNvGrpSpPr>
            <a:grpSpLocks/>
          </p:cNvGrpSpPr>
          <p:nvPr/>
        </p:nvGrpSpPr>
        <p:grpSpPr bwMode="auto">
          <a:xfrm>
            <a:off x="1414463" y="2428875"/>
            <a:ext cx="2392362" cy="609600"/>
            <a:chOff x="2832" y="1488"/>
            <a:chExt cx="1632" cy="384"/>
          </a:xfrm>
        </p:grpSpPr>
        <p:sp>
          <p:nvSpPr>
            <p:cNvPr id="381961" name="Rectangle 9">
              <a:hlinkClick r:id="" action="ppaction://noaction"/>
            </p:cNvPr>
            <p:cNvSpPr>
              <a:spLocks noChangeArrowheads="1"/>
            </p:cNvSpPr>
            <p:nvPr/>
          </p:nvSpPr>
          <p:spPr bwMode="auto">
            <a:xfrm>
              <a:off x="3024" y="1488"/>
              <a:ext cx="1440" cy="384"/>
            </a:xfrm>
            <a:prstGeom prst="rect">
              <a:avLst/>
            </a:prstGeom>
            <a:noFill/>
            <a:ln w="28575">
              <a:solidFill>
                <a:srgbClr val="116EEB"/>
              </a:solidFill>
              <a:miter lim="800000"/>
              <a:headEnd/>
              <a:tailEnd/>
            </a:ln>
            <a:effectLst/>
            <a:extLst>
              <a:ext uri="{909E8E84-426E-40DD-AFC4-6F175D3DCCD1}">
                <a14:hiddenFill xmlns:a14="http://schemas.microsoft.com/office/drawing/2010/main">
                  <a:solidFill>
                    <a:srgbClr val="C3D0F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spcBef>
                  <a:spcPct val="30000"/>
                </a:spcBef>
                <a:defRPr/>
              </a:pPr>
              <a:r>
                <a:rPr kumimoji="1" lang="en-US" altLang="zh-CN" sz="2800">
                  <a:effectLst>
                    <a:outerShdw blurRad="38100" dist="38100" dir="2700000" algn="tl">
                      <a:srgbClr val="C0C0C0"/>
                    </a:outerShdw>
                  </a:effectLst>
                  <a:latin typeface="华文中宋" pitchFamily="2" charset="-122"/>
                  <a:ea typeface="华文中宋" pitchFamily="2" charset="-122"/>
                </a:rPr>
                <a:t>N-S</a:t>
              </a:r>
              <a:r>
                <a:rPr kumimoji="1" lang="en-US" altLang="zh-CN" sz="2800">
                  <a:latin typeface="华文中宋" pitchFamily="2" charset="-122"/>
                  <a:ea typeface="华文中宋" pitchFamily="2" charset="-122"/>
                </a:rPr>
                <a:t> </a:t>
              </a:r>
              <a:r>
                <a:rPr kumimoji="1" lang="zh-CN" altLang="en-US" sz="2800">
                  <a:latin typeface="华文中宋" pitchFamily="2" charset="-122"/>
                  <a:ea typeface="华文中宋" pitchFamily="2" charset="-122"/>
                </a:rPr>
                <a:t>图</a:t>
              </a:r>
            </a:p>
          </p:txBody>
        </p:sp>
        <p:sp>
          <p:nvSpPr>
            <p:cNvPr id="17428" name="Line 10"/>
            <p:cNvSpPr>
              <a:spLocks noChangeShapeType="1"/>
            </p:cNvSpPr>
            <p:nvPr/>
          </p:nvSpPr>
          <p:spPr bwMode="auto">
            <a:xfrm>
              <a:off x="2832" y="1680"/>
              <a:ext cx="192" cy="0"/>
            </a:xfrm>
            <a:prstGeom prst="line">
              <a:avLst/>
            </a:prstGeom>
            <a:noFill/>
            <a:ln w="28575">
              <a:solidFill>
                <a:srgbClr val="116EE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1963" name="Group 11"/>
          <p:cNvGrpSpPr>
            <a:grpSpLocks/>
          </p:cNvGrpSpPr>
          <p:nvPr/>
        </p:nvGrpSpPr>
        <p:grpSpPr bwMode="auto">
          <a:xfrm>
            <a:off x="1414463" y="3190875"/>
            <a:ext cx="2392362" cy="609600"/>
            <a:chOff x="2832" y="1488"/>
            <a:chExt cx="1632" cy="384"/>
          </a:xfrm>
        </p:grpSpPr>
        <p:sp>
          <p:nvSpPr>
            <p:cNvPr id="381964" name="Rectangle 12">
              <a:hlinkClick r:id="" action="ppaction://noaction"/>
            </p:cNvPr>
            <p:cNvSpPr>
              <a:spLocks noChangeArrowheads="1"/>
            </p:cNvSpPr>
            <p:nvPr/>
          </p:nvSpPr>
          <p:spPr bwMode="auto">
            <a:xfrm>
              <a:off x="3024" y="1488"/>
              <a:ext cx="1440" cy="384"/>
            </a:xfrm>
            <a:prstGeom prst="rect">
              <a:avLst/>
            </a:prstGeom>
            <a:noFill/>
            <a:ln w="28575">
              <a:solidFill>
                <a:srgbClr val="116EEB"/>
              </a:solidFill>
              <a:miter lim="800000"/>
              <a:headEnd/>
              <a:tailEnd/>
            </a:ln>
            <a:effectLst/>
            <a:extLst>
              <a:ext uri="{909E8E84-426E-40DD-AFC4-6F175D3DCCD1}">
                <a14:hiddenFill xmlns:a14="http://schemas.microsoft.com/office/drawing/2010/main">
                  <a:solidFill>
                    <a:srgbClr val="C3D0F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spcBef>
                  <a:spcPct val="30000"/>
                </a:spcBef>
                <a:defRPr/>
              </a:pPr>
              <a:r>
                <a:rPr kumimoji="1" lang="en-US" altLang="zh-CN" sz="2800">
                  <a:effectLst>
                    <a:outerShdw blurRad="38100" dist="38100" dir="2700000" algn="tl">
                      <a:srgbClr val="C0C0C0"/>
                    </a:outerShdw>
                  </a:effectLst>
                  <a:latin typeface="华文中宋" pitchFamily="2" charset="-122"/>
                  <a:ea typeface="华文中宋" pitchFamily="2" charset="-122"/>
                </a:rPr>
                <a:t>PAD</a:t>
              </a:r>
              <a:r>
                <a:rPr kumimoji="1" lang="en-US" altLang="zh-CN" sz="2800">
                  <a:latin typeface="华文中宋" pitchFamily="2" charset="-122"/>
                  <a:ea typeface="华文中宋" pitchFamily="2" charset="-122"/>
                </a:rPr>
                <a:t> </a:t>
              </a:r>
              <a:r>
                <a:rPr kumimoji="1" lang="zh-CN" altLang="en-US" sz="2800">
                  <a:latin typeface="华文中宋" pitchFamily="2" charset="-122"/>
                  <a:ea typeface="华文中宋" pitchFamily="2" charset="-122"/>
                </a:rPr>
                <a:t>图</a:t>
              </a:r>
            </a:p>
          </p:txBody>
        </p:sp>
        <p:sp>
          <p:nvSpPr>
            <p:cNvPr id="17426" name="Line 13"/>
            <p:cNvSpPr>
              <a:spLocks noChangeShapeType="1"/>
            </p:cNvSpPr>
            <p:nvPr/>
          </p:nvSpPr>
          <p:spPr bwMode="auto">
            <a:xfrm>
              <a:off x="2832" y="1680"/>
              <a:ext cx="192" cy="0"/>
            </a:xfrm>
            <a:prstGeom prst="line">
              <a:avLst/>
            </a:prstGeom>
            <a:noFill/>
            <a:ln w="28575">
              <a:solidFill>
                <a:srgbClr val="116EE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1966" name="Group 14"/>
          <p:cNvGrpSpPr>
            <a:grpSpLocks/>
          </p:cNvGrpSpPr>
          <p:nvPr/>
        </p:nvGrpSpPr>
        <p:grpSpPr bwMode="auto">
          <a:xfrm>
            <a:off x="1414463" y="3876675"/>
            <a:ext cx="2392362" cy="609600"/>
            <a:chOff x="2832" y="1488"/>
            <a:chExt cx="1632" cy="384"/>
          </a:xfrm>
        </p:grpSpPr>
        <p:sp>
          <p:nvSpPr>
            <p:cNvPr id="381967" name="Rectangle 15">
              <a:hlinkClick r:id="" action="ppaction://noaction"/>
            </p:cNvPr>
            <p:cNvSpPr>
              <a:spLocks noChangeArrowheads="1"/>
            </p:cNvSpPr>
            <p:nvPr/>
          </p:nvSpPr>
          <p:spPr bwMode="auto">
            <a:xfrm>
              <a:off x="3024" y="1488"/>
              <a:ext cx="1440" cy="384"/>
            </a:xfrm>
            <a:prstGeom prst="rect">
              <a:avLst/>
            </a:prstGeom>
            <a:noFill/>
            <a:ln w="28575">
              <a:solidFill>
                <a:srgbClr val="116EEB"/>
              </a:solidFill>
              <a:miter lim="800000"/>
              <a:headEnd/>
              <a:tailEnd/>
            </a:ln>
            <a:effectLst/>
            <a:extLst>
              <a:ext uri="{909E8E84-426E-40DD-AFC4-6F175D3DCCD1}">
                <a14:hiddenFill xmlns:a14="http://schemas.microsoft.com/office/drawing/2010/main">
                  <a:solidFill>
                    <a:srgbClr val="C3D0F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spcBef>
                  <a:spcPct val="30000"/>
                </a:spcBef>
                <a:defRPr/>
              </a:pPr>
              <a:r>
                <a:rPr kumimoji="1" lang="zh-CN" altLang="en-US" sz="2800">
                  <a:effectLst>
                    <a:outerShdw blurRad="38100" dist="38100" dir="2700000" algn="tl">
                      <a:srgbClr val="C0C0C0"/>
                    </a:outerShdw>
                  </a:effectLst>
                  <a:latin typeface="华文中宋" pitchFamily="2" charset="-122"/>
                  <a:ea typeface="华文中宋" pitchFamily="2" charset="-122"/>
                </a:rPr>
                <a:t>判定表</a:t>
              </a:r>
              <a:endParaRPr kumimoji="1" lang="zh-CN" altLang="en-US" sz="2800">
                <a:latin typeface="华文中宋" pitchFamily="2" charset="-122"/>
                <a:ea typeface="华文中宋" pitchFamily="2" charset="-122"/>
              </a:endParaRPr>
            </a:p>
          </p:txBody>
        </p:sp>
        <p:sp>
          <p:nvSpPr>
            <p:cNvPr id="17424" name="Line 16"/>
            <p:cNvSpPr>
              <a:spLocks noChangeShapeType="1"/>
            </p:cNvSpPr>
            <p:nvPr/>
          </p:nvSpPr>
          <p:spPr bwMode="auto">
            <a:xfrm>
              <a:off x="2832" y="1680"/>
              <a:ext cx="192" cy="0"/>
            </a:xfrm>
            <a:prstGeom prst="line">
              <a:avLst/>
            </a:prstGeom>
            <a:noFill/>
            <a:ln w="28575">
              <a:solidFill>
                <a:srgbClr val="116EE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1969" name="Group 17"/>
          <p:cNvGrpSpPr>
            <a:grpSpLocks/>
          </p:cNvGrpSpPr>
          <p:nvPr/>
        </p:nvGrpSpPr>
        <p:grpSpPr bwMode="auto">
          <a:xfrm>
            <a:off x="1414463" y="4691063"/>
            <a:ext cx="2390775" cy="609600"/>
            <a:chOff x="2832" y="1488"/>
            <a:chExt cx="1632" cy="384"/>
          </a:xfrm>
        </p:grpSpPr>
        <p:sp>
          <p:nvSpPr>
            <p:cNvPr id="381970" name="Rectangle 18">
              <a:hlinkClick r:id="" action="ppaction://noaction"/>
            </p:cNvPr>
            <p:cNvSpPr>
              <a:spLocks noChangeArrowheads="1"/>
            </p:cNvSpPr>
            <p:nvPr/>
          </p:nvSpPr>
          <p:spPr bwMode="auto">
            <a:xfrm>
              <a:off x="3024" y="1488"/>
              <a:ext cx="1440" cy="384"/>
            </a:xfrm>
            <a:prstGeom prst="rect">
              <a:avLst/>
            </a:prstGeom>
            <a:noFill/>
            <a:ln w="28575">
              <a:solidFill>
                <a:srgbClr val="116EEB"/>
              </a:solidFill>
              <a:miter lim="800000"/>
              <a:headEnd/>
              <a:tailEnd/>
            </a:ln>
            <a:effectLst/>
            <a:extLst>
              <a:ext uri="{909E8E84-426E-40DD-AFC4-6F175D3DCCD1}">
                <a14:hiddenFill xmlns:a14="http://schemas.microsoft.com/office/drawing/2010/main">
                  <a:solidFill>
                    <a:srgbClr val="C3D0F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spcBef>
                  <a:spcPct val="30000"/>
                </a:spcBef>
                <a:defRPr/>
              </a:pPr>
              <a:r>
                <a:rPr kumimoji="1" lang="zh-CN" altLang="en-US" sz="2800">
                  <a:effectLst>
                    <a:outerShdw blurRad="38100" dist="38100" dir="2700000" algn="tl">
                      <a:srgbClr val="C0C0C0"/>
                    </a:outerShdw>
                  </a:effectLst>
                  <a:latin typeface="华文中宋" pitchFamily="2" charset="-122"/>
                  <a:ea typeface="华文中宋" pitchFamily="2" charset="-122"/>
                </a:rPr>
                <a:t>判定树</a:t>
              </a:r>
              <a:endParaRPr kumimoji="1" lang="en-US" altLang="zh-CN" sz="2800">
                <a:latin typeface="华文中宋" pitchFamily="2" charset="-122"/>
                <a:ea typeface="华文中宋" pitchFamily="2" charset="-122"/>
              </a:endParaRPr>
            </a:p>
          </p:txBody>
        </p:sp>
        <p:sp>
          <p:nvSpPr>
            <p:cNvPr id="17422" name="Line 19"/>
            <p:cNvSpPr>
              <a:spLocks noChangeShapeType="1"/>
            </p:cNvSpPr>
            <p:nvPr/>
          </p:nvSpPr>
          <p:spPr bwMode="auto">
            <a:xfrm>
              <a:off x="2832" y="1680"/>
              <a:ext cx="192" cy="0"/>
            </a:xfrm>
            <a:prstGeom prst="line">
              <a:avLst/>
            </a:prstGeom>
            <a:noFill/>
            <a:ln w="28575">
              <a:solidFill>
                <a:srgbClr val="116EE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1972" name="Group 20"/>
          <p:cNvGrpSpPr>
            <a:grpSpLocks/>
          </p:cNvGrpSpPr>
          <p:nvPr/>
        </p:nvGrpSpPr>
        <p:grpSpPr bwMode="auto">
          <a:xfrm>
            <a:off x="1414463" y="5411788"/>
            <a:ext cx="2390775" cy="609600"/>
            <a:chOff x="2832" y="1488"/>
            <a:chExt cx="1632" cy="384"/>
          </a:xfrm>
        </p:grpSpPr>
        <p:sp>
          <p:nvSpPr>
            <p:cNvPr id="381973" name="Rectangle 21">
              <a:hlinkClick r:id="" action="ppaction://noaction"/>
            </p:cNvPr>
            <p:cNvSpPr>
              <a:spLocks noChangeArrowheads="1"/>
            </p:cNvSpPr>
            <p:nvPr/>
          </p:nvSpPr>
          <p:spPr bwMode="auto">
            <a:xfrm>
              <a:off x="3024" y="1488"/>
              <a:ext cx="1440" cy="384"/>
            </a:xfrm>
            <a:prstGeom prst="rect">
              <a:avLst/>
            </a:prstGeom>
            <a:noFill/>
            <a:ln w="28575">
              <a:solidFill>
                <a:srgbClr val="116EEB"/>
              </a:solidFill>
              <a:miter lim="800000"/>
              <a:headEnd/>
              <a:tailEnd/>
            </a:ln>
            <a:effectLst/>
            <a:extLst>
              <a:ext uri="{909E8E84-426E-40DD-AFC4-6F175D3DCCD1}">
                <a14:hiddenFill xmlns:a14="http://schemas.microsoft.com/office/drawing/2010/main">
                  <a:solidFill>
                    <a:srgbClr val="C3D0F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spcBef>
                  <a:spcPct val="30000"/>
                </a:spcBef>
                <a:defRPr/>
              </a:pPr>
              <a:r>
                <a:rPr kumimoji="1" lang="en-US" altLang="zh-CN" sz="2800">
                  <a:effectLst>
                    <a:outerShdw blurRad="38100" dist="38100" dir="2700000" algn="tl">
                      <a:srgbClr val="C0C0C0"/>
                    </a:outerShdw>
                  </a:effectLst>
                  <a:latin typeface="华文中宋" pitchFamily="2" charset="-122"/>
                  <a:ea typeface="华文中宋" pitchFamily="2" charset="-122"/>
                </a:rPr>
                <a:t>PDL</a:t>
              </a:r>
              <a:r>
                <a:rPr kumimoji="1" lang="en-US" altLang="zh-CN" sz="2800">
                  <a:latin typeface="华文中宋" pitchFamily="2" charset="-122"/>
                  <a:ea typeface="华文中宋" pitchFamily="2" charset="-122"/>
                </a:rPr>
                <a:t> </a:t>
              </a:r>
              <a:r>
                <a:rPr kumimoji="1" lang="zh-CN" altLang="en-US" sz="2800">
                  <a:latin typeface="华文中宋" pitchFamily="2" charset="-122"/>
                  <a:ea typeface="华文中宋" pitchFamily="2" charset="-122"/>
                </a:rPr>
                <a:t>伪代码</a:t>
              </a:r>
            </a:p>
          </p:txBody>
        </p:sp>
        <p:sp>
          <p:nvSpPr>
            <p:cNvPr id="17420" name="Line 22"/>
            <p:cNvSpPr>
              <a:spLocks noChangeShapeType="1"/>
            </p:cNvSpPr>
            <p:nvPr/>
          </p:nvSpPr>
          <p:spPr bwMode="auto">
            <a:xfrm>
              <a:off x="2832" y="1680"/>
              <a:ext cx="192" cy="0"/>
            </a:xfrm>
            <a:prstGeom prst="line">
              <a:avLst/>
            </a:prstGeom>
            <a:noFill/>
            <a:ln w="28575">
              <a:solidFill>
                <a:srgbClr val="116EE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457200" y="115888"/>
            <a:ext cx="44323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just">
              <a:defRPr/>
            </a:pPr>
            <a:r>
              <a:rPr lang="en-US" altLang="zh-CN" sz="3200">
                <a:solidFill>
                  <a:srgbClr val="0000FF"/>
                </a:solidFill>
                <a:effectLst>
                  <a:outerShdw blurRad="38100" dist="38100" dir="2700000" algn="tl">
                    <a:srgbClr val="C0C0C0"/>
                  </a:outerShdw>
                </a:effectLst>
                <a:ea typeface="黑体" pitchFamily="49" charset="-122"/>
                <a:cs typeface="Times New Roman" pitchFamily="18" charset="0"/>
              </a:rPr>
              <a:t>1. </a:t>
            </a:r>
            <a:r>
              <a:rPr lang="zh-CN" altLang="en-US" sz="3200">
                <a:solidFill>
                  <a:srgbClr val="0000FF"/>
                </a:solidFill>
                <a:effectLst>
                  <a:outerShdw blurRad="38100" dist="38100" dir="2700000" algn="tl">
                    <a:srgbClr val="C0C0C0"/>
                  </a:outerShdw>
                </a:effectLst>
                <a:ea typeface="黑体" pitchFamily="49" charset="-122"/>
                <a:cs typeface="Times New Roman" pitchFamily="18" charset="0"/>
              </a:rPr>
              <a:t>程序流程图</a:t>
            </a:r>
          </a:p>
        </p:txBody>
      </p:sp>
      <p:sp>
        <p:nvSpPr>
          <p:cNvPr id="382979" name="Rectangle 3"/>
          <p:cNvSpPr>
            <a:spLocks noChangeArrowheads="1"/>
          </p:cNvSpPr>
          <p:nvPr/>
        </p:nvSpPr>
        <p:spPr bwMode="auto">
          <a:xfrm>
            <a:off x="323850" y="836613"/>
            <a:ext cx="80327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115000"/>
              </a:lnSpc>
              <a:spcBef>
                <a:spcPct val="20000"/>
              </a:spcBef>
              <a:buFontTx/>
              <a:buChar char="•"/>
              <a:defRPr/>
            </a:pPr>
            <a:r>
              <a:rPr lang="zh-CN" altLang="en-US" dirty="0">
                <a:effectLst>
                  <a:outerShdw blurRad="38100" dist="38100" dir="2700000" algn="tl">
                    <a:srgbClr val="C0C0C0"/>
                  </a:outerShdw>
                </a:effectLst>
                <a:ea typeface="黑体" pitchFamily="49" charset="-122"/>
                <a:cs typeface="Times New Roman" pitchFamily="18" charset="0"/>
              </a:rPr>
              <a:t>程序流程图也称为程序框图，它使用</a:t>
            </a:r>
            <a:r>
              <a:rPr lang="zh-CN" altLang="en-US" dirty="0">
                <a:solidFill>
                  <a:srgbClr val="FF3300"/>
                </a:solidFill>
                <a:effectLst>
                  <a:outerShdw blurRad="38100" dist="38100" dir="2700000" algn="tl">
                    <a:srgbClr val="C0C0C0"/>
                  </a:outerShdw>
                </a:effectLst>
                <a:ea typeface="黑体" pitchFamily="49" charset="-122"/>
                <a:cs typeface="Times New Roman" pitchFamily="18" charset="0"/>
              </a:rPr>
              <a:t>五种基本控制结构：</a:t>
            </a:r>
            <a:endParaRPr lang="en-US" altLang="zh-CN" dirty="0">
              <a:effectLst>
                <a:outerShdw blurRad="38100" dist="38100" dir="2700000" algn="tl">
                  <a:srgbClr val="C0C0C0"/>
                </a:outerShdw>
              </a:effectLst>
              <a:ea typeface="黑体" pitchFamily="49" charset="-122"/>
              <a:cs typeface="Times New Roman" pitchFamily="18" charset="0"/>
            </a:endParaRP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341438"/>
            <a:ext cx="72739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ChangeArrowheads="1"/>
          </p:cNvSpPr>
          <p:nvPr/>
        </p:nvSpPr>
        <p:spPr bwMode="auto">
          <a:xfrm>
            <a:off x="1620838" y="3575050"/>
            <a:ext cx="349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defRPr/>
            </a:pPr>
            <a:r>
              <a:rPr kumimoji="1" lang="zh-CN" altLang="en-US" sz="1100">
                <a:solidFill>
                  <a:srgbClr val="000000"/>
                </a:solidFill>
              </a:rPr>
              <a:t> </a:t>
            </a:r>
            <a:endParaRPr kumimoji="1" lang="zh-CN" altLang="en-US" u="sng">
              <a:effectLst>
                <a:outerShdw blurRad="38100" dist="38100" dir="2700000" algn="tl">
                  <a:srgbClr val="C0C0C0"/>
                </a:outerShdw>
              </a:effectLst>
            </a:endParaRP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63" y="188913"/>
            <a:ext cx="7473950"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 y="3302000"/>
            <a:ext cx="7566025" cy="3498850"/>
          </a:xfrm>
          <a:prstGeom prst="rect">
            <a:avLst/>
          </a:prstGeom>
          <a:solidFill>
            <a:srgbClr val="FFFF99"/>
          </a:solidFill>
          <a:ln w="9525">
            <a:solidFill>
              <a:schemeClr val="bg1"/>
            </a:solidFill>
            <a:miter lim="800000"/>
            <a:headEnd/>
            <a:tailEnd/>
          </a:ln>
        </p:spPr>
      </p:pic>
      <p:sp>
        <p:nvSpPr>
          <p:cNvPr id="384005" name="Text Box 5"/>
          <p:cNvSpPr txBox="1">
            <a:spLocks noChangeArrowheads="1"/>
          </p:cNvSpPr>
          <p:nvPr/>
        </p:nvSpPr>
        <p:spPr bwMode="auto">
          <a:xfrm>
            <a:off x="1387475" y="307975"/>
            <a:ext cx="1744663"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defRPr/>
            </a:pPr>
            <a:r>
              <a:rPr kumimoji="1" lang="zh-CN" altLang="en-US" sz="3600" u="sng">
                <a:solidFill>
                  <a:srgbClr val="FF3300"/>
                </a:solidFill>
                <a:effectLst>
                  <a:outerShdw blurRad="38100" dist="38100" dir="2700000" algn="tl">
                    <a:srgbClr val="C0C0C0"/>
                  </a:outerShdw>
                </a:effectLst>
              </a:rPr>
              <a:t>示例</a:t>
            </a:r>
            <a:endParaRPr kumimoji="1" lang="zh-CN" altLang="en-US" u="sng">
              <a:effectLst>
                <a:outerShdw blurRad="38100" dist="38100" dir="2700000" algn="tl">
                  <a:srgbClr val="C0C0C0"/>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73025" y="4581525"/>
            <a:ext cx="9070975" cy="1943100"/>
          </a:xfrm>
        </p:spPr>
        <p:txBody>
          <a:bodyPr/>
          <a:lstStyle/>
          <a:p>
            <a:pPr eaLnBrk="1" hangingPunct="1">
              <a:lnSpc>
                <a:spcPct val="140000"/>
              </a:lnSpc>
              <a:buFontTx/>
              <a:buNone/>
            </a:pPr>
            <a:r>
              <a:rPr lang="en-US" altLang="zh-CN" sz="2000">
                <a:latin typeface="华文中宋" pitchFamily="2" charset="-122"/>
                <a:ea typeface="华文中宋" pitchFamily="2" charset="-122"/>
              </a:rPr>
              <a:t>      </a:t>
            </a:r>
            <a:r>
              <a:rPr lang="zh-CN" altLang="en-US" sz="2000">
                <a:latin typeface="华文中宋" pitchFamily="2" charset="-122"/>
                <a:ea typeface="华文中宋" pitchFamily="2" charset="-122"/>
              </a:rPr>
              <a:t>程序流程图中使用的符号：</a:t>
            </a:r>
            <a:endParaRPr lang="en-US" altLang="zh-CN" sz="2000">
              <a:latin typeface="华文中宋" pitchFamily="2" charset="-122"/>
              <a:ea typeface="华文中宋" pitchFamily="2" charset="-122"/>
            </a:endParaRPr>
          </a:p>
          <a:p>
            <a:pPr eaLnBrk="1" hangingPunct="1">
              <a:lnSpc>
                <a:spcPct val="140000"/>
              </a:lnSpc>
              <a:buFontTx/>
              <a:buNone/>
            </a:pPr>
            <a:r>
              <a:rPr lang="en-US" altLang="zh-CN" sz="2000">
                <a:latin typeface="华文中宋" pitchFamily="2" charset="-122"/>
                <a:ea typeface="华文中宋" pitchFamily="2" charset="-122"/>
              </a:rPr>
              <a:t>      (a) </a:t>
            </a:r>
            <a:r>
              <a:rPr lang="zh-CN" altLang="en-US" sz="2000">
                <a:latin typeface="华文中宋" pitchFamily="2" charset="-122"/>
                <a:ea typeface="华文中宋" pitchFamily="2" charset="-122"/>
              </a:rPr>
              <a:t>选择（分支）；</a:t>
            </a:r>
            <a:r>
              <a:rPr lang="en-US" altLang="zh-CN" sz="2000">
                <a:latin typeface="华文中宋" pitchFamily="2" charset="-122"/>
                <a:ea typeface="华文中宋" pitchFamily="2" charset="-122"/>
              </a:rPr>
              <a:t>(b) </a:t>
            </a:r>
            <a:r>
              <a:rPr lang="zh-CN" altLang="en-US" sz="2000">
                <a:latin typeface="华文中宋" pitchFamily="2" charset="-122"/>
                <a:ea typeface="华文中宋" pitchFamily="2" charset="-122"/>
              </a:rPr>
              <a:t>注释；</a:t>
            </a:r>
            <a:r>
              <a:rPr lang="en-US" altLang="zh-CN" sz="2000">
                <a:latin typeface="华文中宋" pitchFamily="2" charset="-122"/>
                <a:ea typeface="华文中宋" pitchFamily="2" charset="-122"/>
              </a:rPr>
              <a:t>(c) </a:t>
            </a:r>
            <a:r>
              <a:rPr lang="zh-CN" altLang="en-US" sz="2000">
                <a:latin typeface="华文中宋" pitchFamily="2" charset="-122"/>
                <a:ea typeface="华文中宋" pitchFamily="2" charset="-122"/>
              </a:rPr>
              <a:t>预先定义的处理；</a:t>
            </a:r>
            <a:r>
              <a:rPr lang="en-US" altLang="zh-CN" sz="2000">
                <a:latin typeface="华文中宋" pitchFamily="2" charset="-122"/>
                <a:ea typeface="华文中宋" pitchFamily="2" charset="-122"/>
              </a:rPr>
              <a:t>(d) </a:t>
            </a:r>
            <a:r>
              <a:rPr lang="zh-CN" altLang="en-US" sz="2000">
                <a:latin typeface="华文中宋" pitchFamily="2" charset="-122"/>
                <a:ea typeface="华文中宋" pitchFamily="2" charset="-122"/>
              </a:rPr>
              <a:t>多分支；</a:t>
            </a:r>
            <a:r>
              <a:rPr lang="en-US" altLang="zh-CN" sz="2000">
                <a:latin typeface="华文中宋" pitchFamily="2" charset="-122"/>
                <a:ea typeface="华文中宋" pitchFamily="2" charset="-122"/>
              </a:rPr>
              <a:t>(e) </a:t>
            </a:r>
            <a:r>
              <a:rPr lang="zh-CN" altLang="en-US" sz="2000">
                <a:latin typeface="华文中宋" pitchFamily="2" charset="-122"/>
                <a:ea typeface="华文中宋" pitchFamily="2" charset="-122"/>
              </a:rPr>
              <a:t>开始或停止；</a:t>
            </a:r>
            <a:r>
              <a:rPr lang="en-US" altLang="zh-CN" sz="2000">
                <a:latin typeface="华文中宋" pitchFamily="2" charset="-122"/>
                <a:ea typeface="华文中宋" pitchFamily="2" charset="-122"/>
              </a:rPr>
              <a:t>(f) </a:t>
            </a:r>
            <a:r>
              <a:rPr lang="zh-CN" altLang="en-US" sz="2000">
                <a:latin typeface="华文中宋" pitchFamily="2" charset="-122"/>
                <a:ea typeface="华文中宋" pitchFamily="2" charset="-122"/>
              </a:rPr>
              <a:t>准备；</a:t>
            </a:r>
            <a:r>
              <a:rPr lang="en-US" altLang="zh-CN" sz="2000">
                <a:latin typeface="华文中宋" pitchFamily="2" charset="-122"/>
                <a:ea typeface="华文中宋" pitchFamily="2" charset="-122"/>
              </a:rPr>
              <a:t>(g) </a:t>
            </a:r>
            <a:r>
              <a:rPr lang="zh-CN" altLang="en-US" sz="2000">
                <a:latin typeface="华文中宋" pitchFamily="2" charset="-122"/>
                <a:ea typeface="华文中宋" pitchFamily="2" charset="-122"/>
              </a:rPr>
              <a:t>循环上界限；</a:t>
            </a:r>
            <a:r>
              <a:rPr lang="en-US" altLang="zh-CN" sz="2000">
                <a:latin typeface="华文中宋" pitchFamily="2" charset="-122"/>
                <a:ea typeface="华文中宋" pitchFamily="2" charset="-122"/>
              </a:rPr>
              <a:t>(h)</a:t>
            </a:r>
            <a:r>
              <a:rPr lang="zh-CN" altLang="en-US" sz="2000">
                <a:latin typeface="华文中宋" pitchFamily="2" charset="-122"/>
                <a:ea typeface="华文中宋" pitchFamily="2" charset="-122"/>
              </a:rPr>
              <a:t>循环下界限；</a:t>
            </a:r>
            <a:r>
              <a:rPr lang="en-US" altLang="zh-CN" sz="2000">
                <a:latin typeface="华文中宋" pitchFamily="2" charset="-122"/>
                <a:ea typeface="华文中宋" pitchFamily="2" charset="-122"/>
              </a:rPr>
              <a:t>(i) </a:t>
            </a:r>
            <a:r>
              <a:rPr lang="zh-CN" altLang="en-US" sz="2000">
                <a:latin typeface="华文中宋" pitchFamily="2" charset="-122"/>
                <a:ea typeface="华文中宋" pitchFamily="2" charset="-122"/>
              </a:rPr>
              <a:t>虚线；</a:t>
            </a:r>
            <a:r>
              <a:rPr lang="en-US" altLang="zh-CN" sz="2000">
                <a:latin typeface="华文中宋" pitchFamily="2" charset="-122"/>
                <a:ea typeface="华文中宋" pitchFamily="2" charset="-122"/>
              </a:rPr>
              <a:t>(j) </a:t>
            </a:r>
            <a:r>
              <a:rPr lang="zh-CN" altLang="en-US" sz="2000">
                <a:latin typeface="华文中宋" pitchFamily="2" charset="-122"/>
                <a:ea typeface="华文中宋" pitchFamily="2" charset="-122"/>
              </a:rPr>
              <a:t>省略符；</a:t>
            </a:r>
            <a:r>
              <a:rPr lang="en-US" altLang="zh-CN" sz="2000">
                <a:latin typeface="华文中宋" pitchFamily="2" charset="-122"/>
                <a:ea typeface="华文中宋" pitchFamily="2" charset="-122"/>
              </a:rPr>
              <a:t>(k) </a:t>
            </a:r>
            <a:r>
              <a:rPr lang="zh-CN" altLang="en-US" sz="2000">
                <a:latin typeface="华文中宋" pitchFamily="2" charset="-122"/>
                <a:ea typeface="华文中宋" pitchFamily="2" charset="-122"/>
              </a:rPr>
              <a:t>并行方式；</a:t>
            </a:r>
            <a:r>
              <a:rPr lang="en-US" altLang="zh-CN" sz="2000">
                <a:latin typeface="华文中宋" pitchFamily="2" charset="-122"/>
                <a:ea typeface="华文中宋" pitchFamily="2" charset="-122"/>
              </a:rPr>
              <a:t>(l) </a:t>
            </a:r>
            <a:r>
              <a:rPr lang="zh-CN" altLang="en-US" sz="2000">
                <a:latin typeface="华文中宋" pitchFamily="2" charset="-122"/>
                <a:ea typeface="华文中宋" pitchFamily="2" charset="-122"/>
              </a:rPr>
              <a:t>处理；</a:t>
            </a:r>
            <a:r>
              <a:rPr lang="en-US" altLang="zh-CN" sz="2000">
                <a:latin typeface="华文中宋" pitchFamily="2" charset="-122"/>
                <a:ea typeface="华文中宋" pitchFamily="2" charset="-122"/>
              </a:rPr>
              <a:t>(m) </a:t>
            </a:r>
            <a:r>
              <a:rPr lang="zh-CN" altLang="en-US" sz="2000">
                <a:latin typeface="华文中宋" pitchFamily="2" charset="-122"/>
                <a:ea typeface="华文中宋" pitchFamily="2" charset="-122"/>
              </a:rPr>
              <a:t>输入输出；</a:t>
            </a:r>
            <a:r>
              <a:rPr lang="en-US" altLang="zh-CN" sz="2000">
                <a:latin typeface="华文中宋" pitchFamily="2" charset="-122"/>
                <a:ea typeface="华文中宋" pitchFamily="2" charset="-122"/>
              </a:rPr>
              <a:t>(n) </a:t>
            </a:r>
            <a:r>
              <a:rPr lang="zh-CN" altLang="en-US" sz="2000">
                <a:latin typeface="华文中宋" pitchFamily="2" charset="-122"/>
                <a:ea typeface="华文中宋" pitchFamily="2" charset="-122"/>
              </a:rPr>
              <a:t>连接；</a:t>
            </a:r>
            <a:r>
              <a:rPr lang="en-US" altLang="zh-CN" sz="2000">
                <a:latin typeface="华文中宋" pitchFamily="2" charset="-122"/>
                <a:ea typeface="华文中宋" pitchFamily="2" charset="-122"/>
              </a:rPr>
              <a:t>(o) </a:t>
            </a:r>
            <a:r>
              <a:rPr lang="zh-CN" altLang="en-US" sz="2000">
                <a:latin typeface="华文中宋" pitchFamily="2" charset="-122"/>
                <a:ea typeface="华文中宋" pitchFamily="2" charset="-122"/>
              </a:rPr>
              <a:t>换页连接；</a:t>
            </a:r>
            <a:r>
              <a:rPr lang="en-US" altLang="zh-CN" sz="2000">
                <a:latin typeface="华文中宋" pitchFamily="2" charset="-122"/>
                <a:ea typeface="华文中宋" pitchFamily="2" charset="-122"/>
              </a:rPr>
              <a:t>(p) </a:t>
            </a:r>
            <a:r>
              <a:rPr lang="zh-CN" altLang="en-US" sz="2000">
                <a:latin typeface="华文中宋" pitchFamily="2" charset="-122"/>
                <a:ea typeface="华文中宋" pitchFamily="2" charset="-122"/>
              </a:rPr>
              <a:t>控制流 </a:t>
            </a:r>
          </a:p>
        </p:txBody>
      </p:sp>
      <p:pic>
        <p:nvPicPr>
          <p:cNvPr id="20483" name="Picture 3" descr="图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692150"/>
            <a:ext cx="7653338"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84225" y="333375"/>
            <a:ext cx="6978650" cy="725488"/>
          </a:xfrm>
        </p:spPr>
        <p:txBody>
          <a:bodyPr/>
          <a:lstStyle/>
          <a:p>
            <a:pPr eaLnBrk="1" hangingPunct="1"/>
            <a:r>
              <a:rPr lang="en-US" altLang="zh-CN" b="1" dirty="0">
                <a:solidFill>
                  <a:srgbClr val="0000FF"/>
                </a:solidFill>
                <a:latin typeface="黑体" pitchFamily="49" charset="-122"/>
              </a:rPr>
              <a:t>2.  </a:t>
            </a:r>
            <a:r>
              <a:rPr lang="zh-CN" altLang="en-US" b="1" dirty="0">
                <a:solidFill>
                  <a:srgbClr val="0000FF"/>
                </a:solidFill>
                <a:latin typeface="黑体" pitchFamily="49" charset="-122"/>
              </a:rPr>
              <a:t>盒图</a:t>
            </a:r>
            <a:r>
              <a:rPr lang="en-US" altLang="zh-CN" b="1" dirty="0">
                <a:solidFill>
                  <a:srgbClr val="0000FF"/>
                </a:solidFill>
                <a:latin typeface="黑体" pitchFamily="49" charset="-122"/>
              </a:rPr>
              <a:t>(N-S</a:t>
            </a:r>
            <a:r>
              <a:rPr lang="zh-CN" altLang="en-US" b="1" dirty="0">
                <a:solidFill>
                  <a:srgbClr val="0000FF"/>
                </a:solidFill>
                <a:latin typeface="黑体" pitchFamily="49" charset="-122"/>
              </a:rPr>
              <a:t>图</a:t>
            </a:r>
            <a:r>
              <a:rPr lang="en-US" altLang="zh-CN" b="1" dirty="0">
                <a:solidFill>
                  <a:srgbClr val="0000FF"/>
                </a:solidFill>
                <a:latin typeface="黑体" pitchFamily="49" charset="-122"/>
              </a:rPr>
              <a:t>)</a:t>
            </a:r>
            <a:endParaRPr lang="zh-CN" altLang="en-US" b="1" dirty="0">
              <a:solidFill>
                <a:srgbClr val="0000FF"/>
              </a:solidFill>
              <a:latin typeface="黑体" pitchFamily="49" charset="-122"/>
            </a:endParaRPr>
          </a:p>
        </p:txBody>
      </p:sp>
      <p:sp>
        <p:nvSpPr>
          <p:cNvPr id="21507" name="Rectangle 5"/>
          <p:cNvSpPr>
            <a:spLocks noChangeArrowheads="1"/>
          </p:cNvSpPr>
          <p:nvPr/>
        </p:nvSpPr>
        <p:spPr bwMode="auto">
          <a:xfrm>
            <a:off x="250825" y="1331913"/>
            <a:ext cx="8424863" cy="504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lang="zh-CN" altLang="en-US" sz="2800">
                <a:latin typeface="华文中宋" pitchFamily="2" charset="-122"/>
                <a:ea typeface="华文中宋" pitchFamily="2" charset="-122"/>
                <a:cs typeface="宋体" pitchFamily="2" charset="-122"/>
              </a:rPr>
              <a:t>     出于要有一种不允许违背结构程序设计精神的图形工具的考虑，</a:t>
            </a:r>
            <a:r>
              <a:rPr lang="en-US" altLang="zh-CN" sz="2800">
                <a:latin typeface="华文中宋" pitchFamily="2" charset="-122"/>
                <a:ea typeface="华文中宋" pitchFamily="2" charset="-122"/>
                <a:cs typeface="宋体" pitchFamily="2" charset="-122"/>
              </a:rPr>
              <a:t>Nassi</a:t>
            </a:r>
            <a:r>
              <a:rPr lang="zh-CN" altLang="en-US" sz="2800">
                <a:latin typeface="华文中宋" pitchFamily="2" charset="-122"/>
                <a:ea typeface="华文中宋" pitchFamily="2" charset="-122"/>
                <a:cs typeface="宋体" pitchFamily="2" charset="-122"/>
              </a:rPr>
              <a:t>和</a:t>
            </a:r>
            <a:r>
              <a:rPr lang="en-US" altLang="zh-CN" sz="2800">
                <a:latin typeface="华文中宋" pitchFamily="2" charset="-122"/>
                <a:ea typeface="华文中宋" pitchFamily="2" charset="-122"/>
                <a:cs typeface="宋体" pitchFamily="2" charset="-122"/>
              </a:rPr>
              <a:t>Shneiderman</a:t>
            </a:r>
            <a:r>
              <a:rPr lang="zh-CN" altLang="en-US" sz="2800">
                <a:latin typeface="华文中宋" pitchFamily="2" charset="-122"/>
                <a:ea typeface="华文中宋" pitchFamily="2" charset="-122"/>
                <a:cs typeface="宋体" pitchFamily="2" charset="-122"/>
              </a:rPr>
              <a:t>提出了盒图，又称为</a:t>
            </a:r>
            <a:r>
              <a:rPr lang="en-US" altLang="zh-CN" sz="2800">
                <a:latin typeface="华文中宋" pitchFamily="2" charset="-122"/>
                <a:ea typeface="华文中宋" pitchFamily="2" charset="-122"/>
                <a:cs typeface="宋体" pitchFamily="2" charset="-122"/>
              </a:rPr>
              <a:t>N-S</a:t>
            </a:r>
            <a:r>
              <a:rPr lang="zh-CN" altLang="en-US" sz="2800">
                <a:latin typeface="华文中宋" pitchFamily="2" charset="-122"/>
                <a:ea typeface="华文中宋" pitchFamily="2" charset="-122"/>
                <a:cs typeface="宋体" pitchFamily="2" charset="-122"/>
              </a:rPr>
              <a:t>图。它有下述</a:t>
            </a:r>
            <a:r>
              <a:rPr lang="zh-CN" altLang="en-US" sz="2800">
                <a:solidFill>
                  <a:srgbClr val="CC3300"/>
                </a:solidFill>
                <a:latin typeface="华文中宋" pitchFamily="2" charset="-122"/>
                <a:ea typeface="华文中宋" pitchFamily="2" charset="-122"/>
                <a:cs typeface="宋体" pitchFamily="2" charset="-122"/>
              </a:rPr>
              <a:t>特点</a:t>
            </a:r>
            <a:r>
              <a:rPr lang="zh-CN" altLang="en-US" sz="2800">
                <a:latin typeface="华文中宋" pitchFamily="2" charset="-122"/>
                <a:ea typeface="华文中宋" pitchFamily="2" charset="-122"/>
                <a:cs typeface="宋体" pitchFamily="2" charset="-122"/>
              </a:rPr>
              <a:t>：</a:t>
            </a:r>
          </a:p>
          <a:p>
            <a:pPr>
              <a:lnSpc>
                <a:spcPct val="120000"/>
              </a:lnSpc>
              <a:spcBef>
                <a:spcPct val="20000"/>
              </a:spcBef>
            </a:pPr>
            <a:r>
              <a:rPr lang="en-US" altLang="zh-CN" sz="2800">
                <a:latin typeface="华文中宋" pitchFamily="2" charset="-122"/>
                <a:ea typeface="华文中宋" pitchFamily="2" charset="-122"/>
                <a:cs typeface="宋体" pitchFamily="2" charset="-122"/>
              </a:rPr>
              <a:t>   </a:t>
            </a:r>
            <a:r>
              <a:rPr lang="en-US" altLang="zh-CN" sz="2800">
                <a:solidFill>
                  <a:srgbClr val="CC3300"/>
                </a:solidFill>
                <a:latin typeface="华文中宋" pitchFamily="2" charset="-122"/>
                <a:ea typeface="华文中宋" pitchFamily="2" charset="-122"/>
                <a:cs typeface="宋体" pitchFamily="2" charset="-122"/>
              </a:rPr>
              <a:t>(1)</a:t>
            </a:r>
            <a:r>
              <a:rPr lang="en-US" altLang="zh-CN" sz="2800">
                <a:latin typeface="华文中宋" pitchFamily="2" charset="-122"/>
                <a:ea typeface="华文中宋" pitchFamily="2" charset="-122"/>
                <a:cs typeface="宋体" pitchFamily="2" charset="-122"/>
              </a:rPr>
              <a:t> </a:t>
            </a:r>
            <a:r>
              <a:rPr lang="zh-CN" altLang="en-US" sz="2800">
                <a:latin typeface="华文中宋" pitchFamily="2" charset="-122"/>
                <a:ea typeface="华文中宋" pitchFamily="2" charset="-122"/>
                <a:cs typeface="宋体" pitchFamily="2" charset="-122"/>
              </a:rPr>
              <a:t>功能域</a:t>
            </a:r>
            <a:r>
              <a:rPr lang="en-US" altLang="zh-CN" sz="2800">
                <a:latin typeface="华文中宋" pitchFamily="2" charset="-122"/>
                <a:ea typeface="华文中宋" pitchFamily="2" charset="-122"/>
                <a:cs typeface="宋体" pitchFamily="2" charset="-122"/>
              </a:rPr>
              <a:t>(</a:t>
            </a:r>
            <a:r>
              <a:rPr lang="zh-CN" altLang="en-US" sz="2800">
                <a:latin typeface="华文中宋" pitchFamily="2" charset="-122"/>
                <a:ea typeface="华文中宋" pitchFamily="2" charset="-122"/>
                <a:cs typeface="宋体" pitchFamily="2" charset="-122"/>
              </a:rPr>
              <a:t>即，一个特定控制结构的作用域</a:t>
            </a:r>
            <a:r>
              <a:rPr lang="en-US" altLang="zh-CN" sz="2800">
                <a:latin typeface="华文中宋" pitchFamily="2" charset="-122"/>
                <a:ea typeface="华文中宋" pitchFamily="2" charset="-122"/>
                <a:cs typeface="宋体" pitchFamily="2" charset="-122"/>
              </a:rPr>
              <a:t>)</a:t>
            </a:r>
            <a:r>
              <a:rPr lang="zh-CN" altLang="en-US" sz="2800">
                <a:latin typeface="华文中宋" pitchFamily="2" charset="-122"/>
                <a:ea typeface="华文中宋" pitchFamily="2" charset="-122"/>
                <a:cs typeface="宋体" pitchFamily="2" charset="-122"/>
              </a:rPr>
              <a:t>明确，可以从盒图上一眼就看出来。</a:t>
            </a:r>
          </a:p>
          <a:p>
            <a:pPr>
              <a:lnSpc>
                <a:spcPct val="120000"/>
              </a:lnSpc>
              <a:spcBef>
                <a:spcPct val="20000"/>
              </a:spcBef>
            </a:pPr>
            <a:r>
              <a:rPr lang="en-US" altLang="zh-CN" sz="2800">
                <a:latin typeface="华文中宋" pitchFamily="2" charset="-122"/>
                <a:ea typeface="华文中宋" pitchFamily="2" charset="-122"/>
                <a:cs typeface="宋体" pitchFamily="2" charset="-122"/>
              </a:rPr>
              <a:t>   </a:t>
            </a:r>
            <a:r>
              <a:rPr lang="en-US" altLang="zh-CN" sz="2800">
                <a:solidFill>
                  <a:srgbClr val="CC3300"/>
                </a:solidFill>
                <a:latin typeface="华文中宋" pitchFamily="2" charset="-122"/>
                <a:ea typeface="华文中宋" pitchFamily="2" charset="-122"/>
                <a:cs typeface="宋体" pitchFamily="2" charset="-122"/>
              </a:rPr>
              <a:t>(2)</a:t>
            </a:r>
            <a:r>
              <a:rPr lang="en-US" altLang="zh-CN" sz="2800">
                <a:latin typeface="华文中宋" pitchFamily="2" charset="-122"/>
                <a:ea typeface="华文中宋" pitchFamily="2" charset="-122"/>
                <a:cs typeface="宋体" pitchFamily="2" charset="-122"/>
              </a:rPr>
              <a:t> </a:t>
            </a:r>
            <a:r>
              <a:rPr lang="zh-CN" altLang="en-US" sz="2800">
                <a:latin typeface="华文中宋" pitchFamily="2" charset="-122"/>
                <a:ea typeface="华文中宋" pitchFamily="2" charset="-122"/>
                <a:cs typeface="宋体" pitchFamily="2" charset="-122"/>
              </a:rPr>
              <a:t>不可能任意转移控制。</a:t>
            </a:r>
          </a:p>
          <a:p>
            <a:pPr>
              <a:lnSpc>
                <a:spcPct val="120000"/>
              </a:lnSpc>
              <a:spcBef>
                <a:spcPct val="20000"/>
              </a:spcBef>
            </a:pPr>
            <a:r>
              <a:rPr lang="en-US" altLang="zh-CN" sz="2800">
                <a:latin typeface="华文中宋" pitchFamily="2" charset="-122"/>
                <a:ea typeface="华文中宋" pitchFamily="2" charset="-122"/>
                <a:cs typeface="宋体" pitchFamily="2" charset="-122"/>
              </a:rPr>
              <a:t>   </a:t>
            </a:r>
            <a:r>
              <a:rPr lang="en-US" altLang="zh-CN" sz="2800">
                <a:solidFill>
                  <a:srgbClr val="CC3300"/>
                </a:solidFill>
                <a:latin typeface="华文中宋" pitchFamily="2" charset="-122"/>
                <a:ea typeface="华文中宋" pitchFamily="2" charset="-122"/>
                <a:cs typeface="宋体" pitchFamily="2" charset="-122"/>
              </a:rPr>
              <a:t>(3)</a:t>
            </a:r>
            <a:r>
              <a:rPr lang="en-US" altLang="zh-CN" sz="2800">
                <a:latin typeface="华文中宋" pitchFamily="2" charset="-122"/>
                <a:ea typeface="华文中宋" pitchFamily="2" charset="-122"/>
                <a:cs typeface="宋体" pitchFamily="2" charset="-122"/>
              </a:rPr>
              <a:t> </a:t>
            </a:r>
            <a:r>
              <a:rPr lang="zh-CN" altLang="en-US" sz="2800">
                <a:latin typeface="华文中宋" pitchFamily="2" charset="-122"/>
                <a:ea typeface="华文中宋" pitchFamily="2" charset="-122"/>
                <a:cs typeface="宋体" pitchFamily="2" charset="-122"/>
              </a:rPr>
              <a:t>很容易确定局部和全程数据的作用域。</a:t>
            </a:r>
          </a:p>
          <a:p>
            <a:pPr>
              <a:lnSpc>
                <a:spcPct val="120000"/>
              </a:lnSpc>
              <a:spcBef>
                <a:spcPct val="20000"/>
              </a:spcBef>
            </a:pPr>
            <a:r>
              <a:rPr lang="en-US" altLang="zh-CN" sz="2800">
                <a:latin typeface="华文中宋" pitchFamily="2" charset="-122"/>
                <a:ea typeface="华文中宋" pitchFamily="2" charset="-122"/>
                <a:cs typeface="宋体" pitchFamily="2" charset="-122"/>
              </a:rPr>
              <a:t>   </a:t>
            </a:r>
            <a:r>
              <a:rPr lang="en-US" altLang="zh-CN" sz="2800">
                <a:solidFill>
                  <a:srgbClr val="CC3300"/>
                </a:solidFill>
                <a:latin typeface="华文中宋" pitchFamily="2" charset="-122"/>
                <a:ea typeface="华文中宋" pitchFamily="2" charset="-122"/>
                <a:cs typeface="宋体" pitchFamily="2" charset="-122"/>
              </a:rPr>
              <a:t>(4)</a:t>
            </a:r>
            <a:r>
              <a:rPr lang="en-US" altLang="zh-CN" sz="2800">
                <a:latin typeface="华文中宋" pitchFamily="2" charset="-122"/>
                <a:ea typeface="华文中宋" pitchFamily="2" charset="-122"/>
                <a:cs typeface="宋体" pitchFamily="2" charset="-122"/>
              </a:rPr>
              <a:t> </a:t>
            </a:r>
            <a:r>
              <a:rPr lang="zh-CN" altLang="en-US" sz="2800">
                <a:latin typeface="华文中宋" pitchFamily="2" charset="-122"/>
                <a:ea typeface="华文中宋" pitchFamily="2" charset="-122"/>
                <a:cs typeface="宋体" pitchFamily="2" charset="-122"/>
              </a:rPr>
              <a:t>很容易表现嵌套关系，也可以表示模块的层次结构。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ChangeArrowheads="1"/>
          </p:cNvSpPr>
          <p:nvPr/>
        </p:nvSpPr>
        <p:spPr bwMode="auto">
          <a:xfrm>
            <a:off x="517525" y="476250"/>
            <a:ext cx="80422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defRPr/>
            </a:pPr>
            <a:r>
              <a:rPr lang="en-US" altLang="zh-CN" sz="2800" b="1">
                <a:effectLst>
                  <a:outerShdw blurRad="38100" dist="38100" dir="2700000" algn="tl">
                    <a:srgbClr val="C0C0C0"/>
                  </a:outerShdw>
                </a:effectLst>
                <a:ea typeface="仿宋_GB2312" pitchFamily="49" charset="-122"/>
              </a:rPr>
              <a:t>N</a:t>
            </a:r>
            <a:r>
              <a:rPr lang="en-US" altLang="zh-CN" sz="2800" b="1">
                <a:effectLst>
                  <a:outerShdw blurRad="38100" dist="38100" dir="2700000" algn="tl">
                    <a:srgbClr val="C0C0C0"/>
                  </a:outerShdw>
                </a:effectLst>
                <a:latin typeface="宋体" pitchFamily="2" charset="-122"/>
              </a:rPr>
              <a:t>-</a:t>
            </a:r>
            <a:r>
              <a:rPr lang="en-US" altLang="zh-CN" sz="2800" b="1">
                <a:effectLst>
                  <a:outerShdw blurRad="38100" dist="38100" dir="2700000" algn="tl">
                    <a:srgbClr val="C0C0C0"/>
                  </a:outerShdw>
                </a:effectLst>
                <a:ea typeface="仿宋_GB2312" pitchFamily="49" charset="-122"/>
              </a:rPr>
              <a:t>S</a:t>
            </a:r>
            <a:r>
              <a:rPr lang="zh-CN" altLang="en-US" sz="2800" b="1">
                <a:effectLst>
                  <a:outerShdw blurRad="38100" dist="38100" dir="2700000" algn="tl">
                    <a:srgbClr val="C0C0C0"/>
                  </a:outerShdw>
                </a:effectLst>
                <a:ea typeface="仿宋_GB2312" pitchFamily="49" charset="-122"/>
              </a:rPr>
              <a:t>图对五种基本控制结构，由五种图形构件表示。</a:t>
            </a:r>
          </a:p>
        </p:txBody>
      </p:sp>
      <p:pic>
        <p:nvPicPr>
          <p:cNvPr id="22531" name="Picture 3" descr="rj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125538"/>
            <a:ext cx="7777162"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100" name="Rectangle 4"/>
          <p:cNvSpPr>
            <a:spLocks noChangeArrowheads="1"/>
          </p:cNvSpPr>
          <p:nvPr/>
        </p:nvSpPr>
        <p:spPr bwMode="auto">
          <a:xfrm>
            <a:off x="107950" y="6235700"/>
            <a:ext cx="89281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defRPr/>
            </a:pPr>
            <a:r>
              <a:rPr lang="en-US" altLang="zh-CN" b="1">
                <a:effectLst>
                  <a:outerShdw blurRad="38100" dist="38100" dir="2700000" algn="tl">
                    <a:srgbClr val="C0C0C0"/>
                  </a:outerShdw>
                </a:effectLst>
                <a:ea typeface="仿宋_GB2312" pitchFamily="49" charset="-122"/>
              </a:rPr>
              <a:t>(a) </a:t>
            </a:r>
            <a:r>
              <a:rPr lang="zh-CN" altLang="en-US" b="1">
                <a:effectLst>
                  <a:outerShdw blurRad="38100" dist="38100" dir="2700000" algn="tl">
                    <a:srgbClr val="C0C0C0"/>
                  </a:outerShdw>
                </a:effectLst>
                <a:ea typeface="仿宋_GB2312" pitchFamily="49" charset="-122"/>
              </a:rPr>
              <a:t>顺序；</a:t>
            </a:r>
            <a:r>
              <a:rPr lang="en-US" altLang="zh-CN" b="1">
                <a:effectLst>
                  <a:outerShdw blurRad="38100" dist="38100" dir="2700000" algn="tl">
                    <a:srgbClr val="C0C0C0"/>
                  </a:outerShdw>
                </a:effectLst>
                <a:ea typeface="仿宋_GB2312" pitchFamily="49" charset="-122"/>
              </a:rPr>
              <a:t>(b) </a:t>
            </a:r>
            <a:r>
              <a:rPr lang="zh-CN" altLang="en-US" b="1">
                <a:effectLst>
                  <a:outerShdw blurRad="38100" dist="38100" dir="2700000" algn="tl">
                    <a:srgbClr val="C0C0C0"/>
                  </a:outerShdw>
                </a:effectLst>
                <a:ea typeface="仿宋_GB2312" pitchFamily="49" charset="-122"/>
              </a:rPr>
              <a:t>选择；</a:t>
            </a:r>
            <a:r>
              <a:rPr lang="en-US" altLang="zh-CN" b="1">
                <a:effectLst>
                  <a:outerShdw blurRad="38100" dist="38100" dir="2700000" algn="tl">
                    <a:srgbClr val="C0C0C0"/>
                  </a:outerShdw>
                </a:effectLst>
                <a:ea typeface="仿宋_GB2312" pitchFamily="49" charset="-122"/>
              </a:rPr>
              <a:t>(c) CASE</a:t>
            </a:r>
            <a:r>
              <a:rPr lang="zh-CN" altLang="en-US" b="1">
                <a:effectLst>
                  <a:outerShdw blurRad="38100" dist="38100" dir="2700000" algn="tl">
                    <a:srgbClr val="C0C0C0"/>
                  </a:outerShdw>
                </a:effectLst>
                <a:ea typeface="仿宋_GB2312" pitchFamily="49" charset="-122"/>
              </a:rPr>
              <a:t>多分支；</a:t>
            </a:r>
            <a:r>
              <a:rPr lang="en-US" altLang="zh-CN" b="1">
                <a:effectLst>
                  <a:outerShdw blurRad="38100" dist="38100" dir="2700000" algn="tl">
                    <a:srgbClr val="C0C0C0"/>
                  </a:outerShdw>
                </a:effectLst>
                <a:ea typeface="仿宋_GB2312" pitchFamily="49" charset="-122"/>
              </a:rPr>
              <a:t>(d) </a:t>
            </a:r>
            <a:r>
              <a:rPr lang="zh-CN" altLang="en-US" b="1">
                <a:effectLst>
                  <a:outerShdw blurRad="38100" dist="38100" dir="2700000" algn="tl">
                    <a:srgbClr val="C0C0C0"/>
                  </a:outerShdw>
                </a:effectLst>
                <a:ea typeface="仿宋_GB2312" pitchFamily="49" charset="-122"/>
              </a:rPr>
              <a:t>循环；</a:t>
            </a:r>
            <a:r>
              <a:rPr lang="en-US" altLang="zh-CN" b="1">
                <a:effectLst>
                  <a:outerShdw blurRad="38100" dist="38100" dir="2700000" algn="tl">
                    <a:srgbClr val="C0C0C0"/>
                  </a:outerShdw>
                </a:effectLst>
                <a:ea typeface="仿宋_GB2312" pitchFamily="49" charset="-122"/>
              </a:rPr>
              <a:t>(e) </a:t>
            </a:r>
            <a:r>
              <a:rPr lang="zh-CN" altLang="en-US" b="1">
                <a:effectLst>
                  <a:outerShdw blurRad="38100" dist="38100" dir="2700000" algn="tl">
                    <a:srgbClr val="C0C0C0"/>
                  </a:outerShdw>
                </a:effectLst>
                <a:ea typeface="仿宋_GB2312" pitchFamily="49" charset="-122"/>
              </a:rPr>
              <a:t>调用子程序</a:t>
            </a:r>
            <a:r>
              <a:rPr lang="en-US" altLang="zh-CN" b="1">
                <a:effectLst>
                  <a:outerShdw blurRad="38100" dist="38100" dir="2700000" algn="tl">
                    <a:srgbClr val="C0C0C0"/>
                  </a:outerShdw>
                </a:effectLst>
                <a:ea typeface="仿宋_GB2312" pitchFamily="49" charset="-122"/>
              </a:rPr>
              <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052513"/>
            <a:ext cx="8208963" cy="533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23" name="Text Box 3"/>
          <p:cNvSpPr txBox="1">
            <a:spLocks noChangeArrowheads="1"/>
          </p:cNvSpPr>
          <p:nvPr/>
        </p:nvSpPr>
        <p:spPr bwMode="auto">
          <a:xfrm>
            <a:off x="3576638" y="404813"/>
            <a:ext cx="1931987"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kumimoji="1" lang="zh-CN" altLang="en-US" sz="3600" b="1">
                <a:solidFill>
                  <a:srgbClr val="3333FF"/>
                </a:solidFill>
                <a:effectLst>
                  <a:outerShdw blurRad="38100" dist="38100" dir="2700000" algn="tl">
                    <a:srgbClr val="C0C0C0"/>
                  </a:outerShdw>
                </a:effectLst>
                <a:latin typeface="黑体" pitchFamily="49" charset="-122"/>
                <a:ea typeface="黑体" pitchFamily="49" charset="-122"/>
              </a:rPr>
              <a:t>示  例</a:t>
            </a:r>
            <a:endParaRPr kumimoji="1" lang="zh-CN" altLang="en-US" b="1" u="sng">
              <a:solidFill>
                <a:srgbClr val="3333FF"/>
              </a:solidFill>
              <a:effectLst>
                <a:outerShdw blurRad="38100" dist="38100" dir="2700000" algn="tl">
                  <a:srgbClr val="C0C0C0"/>
                </a:outerShdw>
              </a:effectLst>
              <a:latin typeface="黑体" pitchFamily="49" charset="-122"/>
              <a:ea typeface="黑体"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body" idx="1"/>
          </p:nvPr>
        </p:nvSpPr>
        <p:spPr>
          <a:xfrm>
            <a:off x="2362200" y="762000"/>
            <a:ext cx="5738813" cy="762000"/>
          </a:xfrm>
        </p:spPr>
        <p:txBody>
          <a:bodyPr/>
          <a:lstStyle/>
          <a:p>
            <a:pPr eaLnBrk="1" hangingPunct="1">
              <a:buFontTx/>
              <a:buNone/>
              <a:defRPr/>
            </a:pPr>
            <a:r>
              <a:rPr lang="en-US" altLang="zh-CN" sz="4000" b="1">
                <a:solidFill>
                  <a:srgbClr val="3333FF"/>
                </a:solidFill>
                <a:effectLst>
                  <a:outerShdw blurRad="38100" dist="38100" dir="2700000" algn="tl">
                    <a:srgbClr val="C0C0C0"/>
                  </a:outerShdw>
                </a:effectLst>
                <a:ea typeface="仿宋_GB2312" pitchFamily="49" charset="-122"/>
              </a:rPr>
              <a:t>N</a:t>
            </a:r>
            <a:r>
              <a:rPr lang="en-US" altLang="zh-CN" sz="4000" b="1">
                <a:solidFill>
                  <a:srgbClr val="3333FF"/>
                </a:solidFill>
                <a:effectLst>
                  <a:outerShdw blurRad="38100" dist="38100" dir="2700000" algn="tl">
                    <a:srgbClr val="C0C0C0"/>
                  </a:outerShdw>
                </a:effectLst>
                <a:latin typeface="仿宋_GB2312" pitchFamily="49" charset="-122"/>
                <a:ea typeface="仿宋_GB2312" pitchFamily="49" charset="-122"/>
              </a:rPr>
              <a:t>-</a:t>
            </a:r>
            <a:r>
              <a:rPr lang="en-US" altLang="zh-CN" sz="4000" b="1">
                <a:solidFill>
                  <a:srgbClr val="3333FF"/>
                </a:solidFill>
                <a:effectLst>
                  <a:outerShdw blurRad="38100" dist="38100" dir="2700000" algn="tl">
                    <a:srgbClr val="C0C0C0"/>
                  </a:outerShdw>
                </a:effectLst>
                <a:ea typeface="仿宋_GB2312" pitchFamily="49" charset="-122"/>
              </a:rPr>
              <a:t>S</a:t>
            </a:r>
            <a:r>
              <a:rPr lang="zh-CN" altLang="en-US" sz="4000" b="1">
                <a:solidFill>
                  <a:srgbClr val="3333FF"/>
                </a:solidFill>
                <a:effectLst>
                  <a:outerShdw blurRad="38100" dist="38100" dir="2700000" algn="tl">
                    <a:srgbClr val="C0C0C0"/>
                  </a:outerShdw>
                </a:effectLst>
                <a:ea typeface="仿宋_GB2312" pitchFamily="49" charset="-122"/>
              </a:rPr>
              <a:t>图的嵌套定义形式</a:t>
            </a:r>
            <a:endParaRPr lang="zh-CN" altLang="en-US" b="1">
              <a:effectLst>
                <a:outerShdw blurRad="38100" dist="38100" dir="2700000" algn="tl">
                  <a:srgbClr val="C0C0C0"/>
                </a:outerShdw>
              </a:effectLst>
              <a:ea typeface="仿宋_GB2312" pitchFamily="49" charset="-122"/>
            </a:endParaRP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3238"/>
            <a:ext cx="9144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subTitle" idx="4294967295"/>
          </p:nvPr>
        </p:nvSpPr>
        <p:spPr bwMode="auto">
          <a:xfrm>
            <a:off x="231775" y="620713"/>
            <a:ext cx="8588375" cy="39608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35000"/>
              </a:lnSpc>
              <a:buFontTx/>
              <a:buNone/>
            </a:pPr>
            <a:r>
              <a:rPr lang="zh-CN" altLang="en-US" sz="3000" b="0" dirty="0">
                <a:latin typeface="华文中宋" pitchFamily="2" charset="-122"/>
                <a:ea typeface="华文中宋" pitchFamily="2" charset="-122"/>
              </a:rPr>
              <a:t>      </a:t>
            </a:r>
            <a:r>
              <a:rPr lang="zh-CN" altLang="en-US" sz="3000" b="0" dirty="0">
                <a:solidFill>
                  <a:srgbClr val="00B0F0"/>
                </a:solidFill>
                <a:latin typeface="华文中宋" pitchFamily="2" charset="-122"/>
                <a:ea typeface="华文中宋" pitchFamily="2" charset="-122"/>
              </a:rPr>
              <a:t>总体设计是软件结构的建立过程</a:t>
            </a:r>
            <a:r>
              <a:rPr lang="zh-CN" altLang="en-US" sz="3000" b="0" dirty="0">
                <a:latin typeface="华文中宋" pitchFamily="2" charset="-122"/>
                <a:ea typeface="华文中宋" pitchFamily="2" charset="-122"/>
              </a:rPr>
              <a:t>，</a:t>
            </a:r>
            <a:r>
              <a:rPr lang="zh-CN" altLang="en-US" sz="3000" b="0" dirty="0">
                <a:solidFill>
                  <a:schemeClr val="accent1">
                    <a:lumMod val="75000"/>
                  </a:schemeClr>
                </a:solidFill>
                <a:latin typeface="华文中宋" pitchFamily="2" charset="-122"/>
                <a:ea typeface="华文中宋" pitchFamily="2" charset="-122"/>
              </a:rPr>
              <a:t>详细设计是建立和完善上述过程的细节</a:t>
            </a:r>
            <a:r>
              <a:rPr lang="zh-CN" altLang="en-US" sz="3000" b="0" dirty="0">
                <a:latin typeface="华文中宋" pitchFamily="2" charset="-122"/>
                <a:ea typeface="华文中宋" pitchFamily="2" charset="-122"/>
              </a:rPr>
              <a:t>，给出软件结构中各个模块内部过程的描述，从而在编码阶段可以把这个描述直接翻译成用某种程序设计语言书写的程序。简言之，</a:t>
            </a:r>
            <a:r>
              <a:rPr lang="zh-CN" altLang="en-US" sz="3000" b="0" dirty="0">
                <a:solidFill>
                  <a:srgbClr val="0070C0"/>
                </a:solidFill>
                <a:highlight>
                  <a:srgbClr val="FFFF00"/>
                </a:highlight>
                <a:latin typeface="华文中宋" pitchFamily="2" charset="-122"/>
                <a:ea typeface="华文中宋" pitchFamily="2" charset="-122"/>
              </a:rPr>
              <a:t>详细设计阶段的根本目标是“确定应该怎样具体地实现所要求的系统。”</a:t>
            </a:r>
          </a:p>
        </p:txBody>
      </p:sp>
      <p:sp>
        <p:nvSpPr>
          <p:cNvPr id="6147" name="Text Box 4"/>
          <p:cNvSpPr txBox="1">
            <a:spLocks noChangeArrowheads="1"/>
          </p:cNvSpPr>
          <p:nvPr/>
        </p:nvSpPr>
        <p:spPr bwMode="auto">
          <a:xfrm>
            <a:off x="8675688" y="6021388"/>
            <a:ext cx="388937"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50000"/>
              </a:lnSpc>
            </a:pPr>
            <a:r>
              <a:rPr lang="en-US" altLang="zh-CN" sz="2600">
                <a:solidFill>
                  <a:schemeClr val="accent1"/>
                </a:solidFill>
                <a:latin typeface="华文中宋" pitchFamily="2" charset="-122"/>
                <a:ea typeface="华文中宋" pitchFamily="2" charset="-122"/>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444500"/>
            <a:ext cx="1377950" cy="608013"/>
          </a:xfrm>
          <a:noFill/>
        </p:spPr>
        <p:txBody>
          <a:bodyPr/>
          <a:lstStyle/>
          <a:p>
            <a:pPr eaLnBrk="1" hangingPunct="1"/>
            <a:r>
              <a:rPr lang="zh-CN" altLang="en-US" b="1"/>
              <a:t>例</a:t>
            </a:r>
            <a:r>
              <a:rPr lang="en-US" altLang="zh-CN" b="1"/>
              <a:t>1:</a:t>
            </a:r>
            <a:endParaRPr lang="zh-CN" altLang="en-US" b="1"/>
          </a:p>
        </p:txBody>
      </p:sp>
      <p:pic>
        <p:nvPicPr>
          <p:cNvPr id="509955" name="Picture 3" descr="盒图例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557338"/>
            <a:ext cx="6443663" cy="4176712"/>
          </a:xfrm>
          <a:prstGeom prst="rect">
            <a:avLst/>
          </a:prstGeom>
          <a:solidFill>
            <a:schemeClr val="tx1"/>
          </a:solidFill>
          <a:ln>
            <a:noFill/>
          </a:ln>
          <a:extLst>
            <a:ext uri="{91240B29-F687-4F45-9708-019B960494DF}">
              <a14:hiddenLine xmlns:a14="http://schemas.microsoft.com/office/drawing/2010/main" w="76200">
                <a:solidFill>
                  <a:schemeClr val="hlink"/>
                </a:solidFill>
                <a:miter lim="800000"/>
                <a:headEnd/>
                <a:tailEnd/>
              </a14:hiddenLine>
            </a:ext>
          </a:extLst>
        </p:spPr>
      </p:pic>
      <p:sp>
        <p:nvSpPr>
          <p:cNvPr id="25604" name="Rectangle 4"/>
          <p:cNvSpPr>
            <a:spLocks noChangeArrowheads="1"/>
          </p:cNvSpPr>
          <p:nvPr/>
        </p:nvSpPr>
        <p:spPr bwMode="auto">
          <a:xfrm>
            <a:off x="250825" y="1484313"/>
            <a:ext cx="282575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charset="0"/>
              </a:rPr>
              <a:t>start</a:t>
            </a:r>
          </a:p>
          <a:p>
            <a:r>
              <a:rPr lang="en-US" altLang="zh-CN" b="1">
                <a:latin typeface="Arial" charset="0"/>
              </a:rPr>
              <a:t> if p then</a:t>
            </a:r>
          </a:p>
          <a:p>
            <a:r>
              <a:rPr lang="en-US" altLang="zh-CN" b="1">
                <a:latin typeface="Arial" charset="0"/>
              </a:rPr>
              <a:t>     while q do</a:t>
            </a:r>
          </a:p>
          <a:p>
            <a:r>
              <a:rPr lang="en-US" altLang="zh-CN" b="1">
                <a:latin typeface="Arial" charset="0"/>
              </a:rPr>
              <a:t>          f</a:t>
            </a:r>
          </a:p>
          <a:p>
            <a:r>
              <a:rPr lang="en-US" altLang="zh-CN" b="1">
                <a:latin typeface="Arial" charset="0"/>
              </a:rPr>
              <a:t>     end do</a:t>
            </a:r>
          </a:p>
          <a:p>
            <a:r>
              <a:rPr lang="en-US" altLang="zh-CN" b="1">
                <a:latin typeface="Arial" charset="0"/>
              </a:rPr>
              <a:t> else</a:t>
            </a:r>
          </a:p>
          <a:p>
            <a:r>
              <a:rPr lang="en-US" altLang="zh-CN" b="1">
                <a:latin typeface="Arial" charset="0"/>
              </a:rPr>
              <a:t>     block</a:t>
            </a:r>
          </a:p>
          <a:p>
            <a:r>
              <a:rPr lang="en-US" altLang="zh-CN" b="1">
                <a:latin typeface="Arial" charset="0"/>
              </a:rPr>
              <a:t>          g</a:t>
            </a:r>
          </a:p>
          <a:p>
            <a:r>
              <a:rPr lang="en-US" altLang="zh-CN" b="1">
                <a:latin typeface="Arial" charset="0"/>
              </a:rPr>
              <a:t>          n</a:t>
            </a:r>
          </a:p>
          <a:p>
            <a:r>
              <a:rPr lang="en-US" altLang="zh-CN" b="1">
                <a:latin typeface="Arial" charset="0"/>
              </a:rPr>
              <a:t>     end block</a:t>
            </a:r>
          </a:p>
          <a:p>
            <a:r>
              <a:rPr lang="en-US" altLang="zh-CN" b="1">
                <a:latin typeface="Arial" charset="0"/>
              </a:rPr>
              <a:t> endif</a:t>
            </a:r>
          </a:p>
          <a:p>
            <a:r>
              <a:rPr lang="en-US" altLang="zh-CN" b="1">
                <a:latin typeface="Arial" charset="0"/>
              </a:rPr>
              <a:t>stop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9955"/>
                                        </p:tgtEl>
                                        <p:attrNameLst>
                                          <p:attrName>style.visibility</p:attrName>
                                        </p:attrNameLst>
                                      </p:cBhvr>
                                      <p:to>
                                        <p:strVal val="visible"/>
                                      </p:to>
                                    </p:set>
                                    <p:animEffect transition="in" filter="blinds(horizontal)">
                                      <p:cBhvr>
                                        <p:cTn id="7" dur="500"/>
                                        <p:tgtEl>
                                          <p:spTgt spid="509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42988" y="333375"/>
            <a:ext cx="7058025" cy="725488"/>
          </a:xfrm>
        </p:spPr>
        <p:txBody>
          <a:bodyPr/>
          <a:lstStyle/>
          <a:p>
            <a:pPr eaLnBrk="1" hangingPunct="1"/>
            <a:r>
              <a:rPr lang="en-US" altLang="zh-CN" sz="2800" b="1">
                <a:solidFill>
                  <a:srgbClr val="0000FF"/>
                </a:solidFill>
                <a:latin typeface="黑体" pitchFamily="49" charset="-122"/>
              </a:rPr>
              <a:t>3.  PAD</a:t>
            </a:r>
            <a:r>
              <a:rPr lang="zh-CN" altLang="en-US" sz="2800" b="1">
                <a:solidFill>
                  <a:srgbClr val="0000FF"/>
                </a:solidFill>
                <a:latin typeface="黑体" pitchFamily="49" charset="-122"/>
              </a:rPr>
              <a:t>图 </a:t>
            </a:r>
            <a:r>
              <a:rPr lang="en-US" altLang="zh-CN" sz="2800" b="1">
                <a:solidFill>
                  <a:srgbClr val="0000FF"/>
                </a:solidFill>
                <a:latin typeface="黑体" pitchFamily="49" charset="-122"/>
              </a:rPr>
              <a:t>-- </a:t>
            </a:r>
            <a:r>
              <a:rPr lang="en-US" altLang="zh-CN" sz="2800">
                <a:solidFill>
                  <a:srgbClr val="F761DA"/>
                </a:solidFill>
              </a:rPr>
              <a:t>P</a:t>
            </a:r>
            <a:r>
              <a:rPr lang="en-US" altLang="zh-CN" sz="2800">
                <a:solidFill>
                  <a:srgbClr val="32B828"/>
                </a:solidFill>
              </a:rPr>
              <a:t>roblem  </a:t>
            </a:r>
            <a:r>
              <a:rPr lang="en-US" altLang="zh-CN" sz="2800">
                <a:solidFill>
                  <a:srgbClr val="F761DA"/>
                </a:solidFill>
              </a:rPr>
              <a:t>A</a:t>
            </a:r>
            <a:r>
              <a:rPr lang="en-US" altLang="zh-CN" sz="2800">
                <a:solidFill>
                  <a:srgbClr val="32B828"/>
                </a:solidFill>
              </a:rPr>
              <a:t>nalysis  </a:t>
            </a:r>
            <a:r>
              <a:rPr lang="en-US" altLang="zh-CN" sz="2800">
                <a:solidFill>
                  <a:srgbClr val="F761DA"/>
                </a:solidFill>
              </a:rPr>
              <a:t>D</a:t>
            </a:r>
            <a:r>
              <a:rPr lang="en-US" altLang="zh-CN" sz="2800">
                <a:solidFill>
                  <a:srgbClr val="32B828"/>
                </a:solidFill>
              </a:rPr>
              <a:t>iagram</a:t>
            </a:r>
          </a:p>
        </p:txBody>
      </p:sp>
      <p:sp>
        <p:nvSpPr>
          <p:cNvPr id="26627" name="Rectangle 5"/>
          <p:cNvSpPr>
            <a:spLocks noChangeArrowheads="1"/>
          </p:cNvSpPr>
          <p:nvPr/>
        </p:nvSpPr>
        <p:spPr bwMode="auto">
          <a:xfrm>
            <a:off x="198438" y="1916113"/>
            <a:ext cx="8766175"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0000"/>
              </a:spcBef>
              <a:buFontTx/>
              <a:buChar char="•"/>
            </a:pPr>
            <a:r>
              <a:rPr lang="en-US" altLang="zh-CN" sz="2800" b="1">
                <a:latin typeface="楷体_GB2312" pitchFamily="49" charset="-122"/>
                <a:ea typeface="楷体_GB2312" pitchFamily="49" charset="-122"/>
                <a:cs typeface="宋体" pitchFamily="2" charset="-122"/>
              </a:rPr>
              <a:t>PAD</a:t>
            </a:r>
            <a:r>
              <a:rPr lang="zh-CN" altLang="en-US" sz="2800" b="1">
                <a:latin typeface="楷体_GB2312" pitchFamily="49" charset="-122"/>
                <a:ea typeface="楷体_GB2312" pitchFamily="49" charset="-122"/>
                <a:cs typeface="宋体" pitchFamily="2" charset="-122"/>
              </a:rPr>
              <a:t>图由日本日立公司</a:t>
            </a:r>
            <a:r>
              <a:rPr lang="en-US" altLang="zh-CN" sz="2800" b="1">
                <a:latin typeface="楷体_GB2312" pitchFamily="49" charset="-122"/>
                <a:ea typeface="楷体_GB2312" pitchFamily="49" charset="-122"/>
                <a:cs typeface="宋体" pitchFamily="2" charset="-122"/>
              </a:rPr>
              <a:t>1973</a:t>
            </a:r>
            <a:r>
              <a:rPr lang="zh-CN" altLang="en-US" sz="2800" b="1">
                <a:latin typeface="楷体_GB2312" pitchFamily="49" charset="-122"/>
                <a:ea typeface="楷体_GB2312" pitchFamily="49" charset="-122"/>
                <a:cs typeface="宋体" pitchFamily="2" charset="-122"/>
              </a:rPr>
              <a:t>年发明以后，已得到一定程度的推广。它用二维树形结构的图来表示程序的控制流，将这种图翻译成程序代码比较容易。</a:t>
            </a:r>
          </a:p>
          <a:p>
            <a:pPr>
              <a:lnSpc>
                <a:spcPct val="130000"/>
              </a:lnSpc>
              <a:spcBef>
                <a:spcPct val="20000"/>
              </a:spcBef>
              <a:buFontTx/>
              <a:buChar char="•"/>
            </a:pPr>
            <a:r>
              <a:rPr lang="zh-CN" altLang="en-US" sz="2800" b="1">
                <a:solidFill>
                  <a:schemeClr val="accent2"/>
                </a:solidFill>
                <a:latin typeface="楷体_GB2312" pitchFamily="49" charset="-122"/>
                <a:ea typeface="楷体_GB2312" pitchFamily="49" charset="-122"/>
                <a:cs typeface="宋体" pitchFamily="2" charset="-122"/>
              </a:rPr>
              <a:t>它即克服了传统的流程图不能清晰表现程序结构的缺点，又不像</a:t>
            </a:r>
            <a:r>
              <a:rPr lang="en-US" altLang="zh-CN" sz="2800" b="1">
                <a:solidFill>
                  <a:schemeClr val="accent2"/>
                </a:solidFill>
                <a:latin typeface="楷体_GB2312" pitchFamily="49" charset="-122"/>
                <a:ea typeface="楷体_GB2312" pitchFamily="49" charset="-122"/>
                <a:cs typeface="宋体" pitchFamily="2" charset="-122"/>
              </a:rPr>
              <a:t>N-S</a:t>
            </a:r>
            <a:r>
              <a:rPr lang="zh-CN" altLang="en-US" sz="2800" b="1">
                <a:solidFill>
                  <a:schemeClr val="accent2"/>
                </a:solidFill>
                <a:latin typeface="楷体_GB2312" pitchFamily="49" charset="-122"/>
                <a:ea typeface="楷体_GB2312" pitchFamily="49" charset="-122"/>
                <a:cs typeface="宋体" pitchFamily="2" charset="-122"/>
              </a:rPr>
              <a:t>图那样受到把全部程序约束在一个方框内的限制，这就是其优势所在。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0850" y="115888"/>
            <a:ext cx="8229600" cy="720725"/>
          </a:xfrm>
        </p:spPr>
        <p:txBody>
          <a:bodyPr/>
          <a:lstStyle/>
          <a:p>
            <a:pPr eaLnBrk="1" hangingPunct="1"/>
            <a:r>
              <a:rPr lang="en-US" altLang="zh-CN" b="1">
                <a:solidFill>
                  <a:srgbClr val="0000FF"/>
                </a:solidFill>
                <a:latin typeface="楷体_GB2312" pitchFamily="49" charset="-122"/>
                <a:ea typeface="楷体_GB2312" pitchFamily="49" charset="-122"/>
              </a:rPr>
              <a:t>PAD</a:t>
            </a:r>
            <a:r>
              <a:rPr lang="zh-CN" altLang="en-US" b="1">
                <a:solidFill>
                  <a:srgbClr val="0000FF"/>
                </a:solidFill>
                <a:latin typeface="楷体_GB2312" pitchFamily="49" charset="-122"/>
                <a:ea typeface="楷体_GB2312" pitchFamily="49" charset="-122"/>
              </a:rPr>
              <a:t>图的基本符号</a:t>
            </a:r>
          </a:p>
        </p:txBody>
      </p:sp>
      <p:sp>
        <p:nvSpPr>
          <p:cNvPr id="392195" name="Rectangle 3"/>
          <p:cNvSpPr>
            <a:spLocks noGrp="1" noChangeArrowheads="1"/>
          </p:cNvSpPr>
          <p:nvPr>
            <p:ph type="body" idx="1"/>
          </p:nvPr>
        </p:nvSpPr>
        <p:spPr>
          <a:xfrm>
            <a:off x="6877050" y="1195388"/>
            <a:ext cx="2125663" cy="4321175"/>
          </a:xfrm>
        </p:spPr>
        <p:txBody>
          <a:bodyPr/>
          <a:lstStyle/>
          <a:p>
            <a:pPr marL="609600" indent="-609600" eaLnBrk="1" hangingPunct="1">
              <a:lnSpc>
                <a:spcPct val="120000"/>
              </a:lnSpc>
              <a:buFontTx/>
              <a:buNone/>
              <a:defRPr/>
            </a:pPr>
            <a:r>
              <a:rPr lang="en-US" altLang="zh-CN" sz="2000" b="1" dirty="0">
                <a:effectLst>
                  <a:outerShdw blurRad="38100" dist="38100" dir="2700000" algn="tl">
                    <a:srgbClr val="C0C0C0"/>
                  </a:outerShdw>
                </a:effectLst>
                <a:ea typeface="仿宋_GB2312" pitchFamily="49" charset="-122"/>
              </a:rPr>
              <a:t>(a)  </a:t>
            </a:r>
            <a:r>
              <a:rPr lang="zh-CN" altLang="en-US" sz="2000" b="1" dirty="0">
                <a:effectLst>
                  <a:outerShdw blurRad="38100" dist="38100" dir="2700000" algn="tl">
                    <a:srgbClr val="C0C0C0"/>
                  </a:outerShdw>
                </a:effectLst>
                <a:ea typeface="仿宋_GB2312" pitchFamily="49" charset="-122"/>
              </a:rPr>
              <a:t>顺序；</a:t>
            </a:r>
          </a:p>
          <a:p>
            <a:pPr marL="609600" indent="-609600" eaLnBrk="1" hangingPunct="1">
              <a:lnSpc>
                <a:spcPct val="120000"/>
              </a:lnSpc>
              <a:buFontTx/>
              <a:buNone/>
              <a:defRPr/>
            </a:pPr>
            <a:r>
              <a:rPr lang="en-US" altLang="zh-CN" sz="2000" b="1" dirty="0">
                <a:effectLst>
                  <a:outerShdw blurRad="38100" dist="38100" dir="2700000" algn="tl">
                    <a:srgbClr val="C0C0C0"/>
                  </a:outerShdw>
                </a:effectLst>
                <a:ea typeface="仿宋_GB2312" pitchFamily="49" charset="-122"/>
              </a:rPr>
              <a:t>(b) </a:t>
            </a:r>
            <a:r>
              <a:rPr lang="zh-CN" altLang="en-US" sz="2000" b="1" dirty="0">
                <a:effectLst>
                  <a:outerShdw blurRad="38100" dist="38100" dir="2700000" algn="tl">
                    <a:srgbClr val="C0C0C0"/>
                  </a:outerShdw>
                </a:effectLst>
                <a:ea typeface="仿宋_GB2312" pitchFamily="49" charset="-122"/>
              </a:rPr>
              <a:t>选择；</a:t>
            </a:r>
          </a:p>
          <a:p>
            <a:pPr marL="609600" indent="-609600" eaLnBrk="1" hangingPunct="1">
              <a:lnSpc>
                <a:spcPct val="120000"/>
              </a:lnSpc>
              <a:buFontTx/>
              <a:buNone/>
              <a:defRPr/>
            </a:pPr>
            <a:r>
              <a:rPr lang="en-US" altLang="zh-CN" sz="2000" b="1" dirty="0">
                <a:effectLst>
                  <a:outerShdw blurRad="38100" dist="38100" dir="2700000" algn="tl">
                    <a:srgbClr val="C0C0C0"/>
                  </a:outerShdw>
                </a:effectLst>
                <a:ea typeface="仿宋_GB2312" pitchFamily="49" charset="-122"/>
              </a:rPr>
              <a:t>(c) CASE</a:t>
            </a:r>
            <a:r>
              <a:rPr lang="zh-CN" altLang="en-US" sz="2000" b="1" dirty="0">
                <a:effectLst>
                  <a:outerShdw blurRad="38100" dist="38100" dir="2700000" algn="tl">
                    <a:srgbClr val="C0C0C0"/>
                  </a:outerShdw>
                </a:effectLst>
                <a:ea typeface="仿宋_GB2312" pitchFamily="49" charset="-122"/>
              </a:rPr>
              <a:t>多分支；</a:t>
            </a:r>
          </a:p>
          <a:p>
            <a:pPr marL="609600" indent="-609600" eaLnBrk="1" hangingPunct="1">
              <a:lnSpc>
                <a:spcPct val="120000"/>
              </a:lnSpc>
              <a:buFontTx/>
              <a:buNone/>
              <a:defRPr/>
            </a:pPr>
            <a:r>
              <a:rPr lang="en-US" altLang="zh-CN" sz="2000" b="1" dirty="0">
                <a:effectLst>
                  <a:outerShdw blurRad="38100" dist="38100" dir="2700000" algn="tl">
                    <a:srgbClr val="C0C0C0"/>
                  </a:outerShdw>
                </a:effectLst>
                <a:ea typeface="仿宋_GB2312" pitchFamily="49" charset="-122"/>
              </a:rPr>
              <a:t>(d) WHILE</a:t>
            </a:r>
            <a:r>
              <a:rPr lang="zh-CN" altLang="en-US" sz="2000" b="1" dirty="0">
                <a:effectLst>
                  <a:outerShdw blurRad="38100" dist="38100" dir="2700000" algn="tl">
                    <a:srgbClr val="C0C0C0"/>
                  </a:outerShdw>
                </a:effectLst>
                <a:ea typeface="仿宋_GB2312" pitchFamily="49" charset="-122"/>
              </a:rPr>
              <a:t>型循环；</a:t>
            </a:r>
          </a:p>
          <a:p>
            <a:pPr marL="609600" indent="-609600" eaLnBrk="1" hangingPunct="1">
              <a:lnSpc>
                <a:spcPct val="120000"/>
              </a:lnSpc>
              <a:buFontTx/>
              <a:buNone/>
              <a:defRPr/>
            </a:pPr>
            <a:r>
              <a:rPr lang="en-US" altLang="zh-CN" sz="2000" b="1" dirty="0">
                <a:effectLst>
                  <a:outerShdw blurRad="38100" dist="38100" dir="2700000" algn="tl">
                    <a:srgbClr val="C0C0C0"/>
                  </a:outerShdw>
                </a:effectLst>
                <a:ea typeface="仿宋_GB2312" pitchFamily="49" charset="-122"/>
              </a:rPr>
              <a:t>(e)  UNTIL</a:t>
            </a:r>
            <a:r>
              <a:rPr lang="zh-CN" altLang="en-US" sz="2000" b="1" dirty="0">
                <a:effectLst>
                  <a:outerShdw blurRad="38100" dist="38100" dir="2700000" algn="tl">
                    <a:srgbClr val="C0C0C0"/>
                  </a:outerShdw>
                </a:effectLst>
                <a:ea typeface="仿宋_GB2312" pitchFamily="49" charset="-122"/>
              </a:rPr>
              <a:t>型循环；</a:t>
            </a:r>
          </a:p>
          <a:p>
            <a:pPr marL="609600" indent="-609600" eaLnBrk="1" hangingPunct="1">
              <a:lnSpc>
                <a:spcPct val="120000"/>
              </a:lnSpc>
              <a:buFontTx/>
              <a:buNone/>
              <a:defRPr/>
            </a:pPr>
            <a:r>
              <a:rPr lang="en-US" altLang="zh-CN" sz="2000" b="1" dirty="0">
                <a:effectLst>
                  <a:outerShdw blurRad="38100" dist="38100" dir="2700000" algn="tl">
                    <a:srgbClr val="C0C0C0"/>
                  </a:outerShdw>
                </a:effectLst>
                <a:ea typeface="仿宋_GB2312" pitchFamily="49" charset="-122"/>
              </a:rPr>
              <a:t>(f)  </a:t>
            </a:r>
            <a:r>
              <a:rPr lang="zh-CN" altLang="en-US" sz="2000" b="1" dirty="0">
                <a:effectLst>
                  <a:outerShdw blurRad="38100" dist="38100" dir="2700000" algn="tl">
                    <a:srgbClr val="C0C0C0"/>
                  </a:outerShdw>
                </a:effectLst>
                <a:ea typeface="仿宋_GB2312" pitchFamily="49" charset="-122"/>
              </a:rPr>
              <a:t>语句标号；</a:t>
            </a:r>
          </a:p>
          <a:p>
            <a:pPr marL="609600" indent="-609600" eaLnBrk="1" hangingPunct="1">
              <a:lnSpc>
                <a:spcPct val="120000"/>
              </a:lnSpc>
              <a:buFontTx/>
              <a:buNone/>
              <a:defRPr/>
            </a:pPr>
            <a:r>
              <a:rPr lang="en-US" altLang="zh-CN" sz="2000" b="1" dirty="0">
                <a:effectLst>
                  <a:outerShdw blurRad="38100" dist="38100" dir="2700000" algn="tl">
                    <a:srgbClr val="C0C0C0"/>
                  </a:outerShdw>
                </a:effectLst>
                <a:ea typeface="仿宋_GB2312" pitchFamily="49" charset="-122"/>
              </a:rPr>
              <a:t>(g) </a:t>
            </a:r>
            <a:r>
              <a:rPr lang="zh-CN" altLang="en-US" sz="2000" b="1" dirty="0">
                <a:effectLst>
                  <a:outerShdw blurRad="38100" dist="38100" dir="2700000" algn="tl">
                    <a:srgbClr val="C0C0C0"/>
                  </a:outerShdw>
                </a:effectLst>
                <a:ea typeface="仿宋_GB2312" pitchFamily="49" charset="-122"/>
              </a:rPr>
              <a:t>定义</a:t>
            </a:r>
          </a:p>
        </p:txBody>
      </p:sp>
      <p:pic>
        <p:nvPicPr>
          <p:cNvPr id="27652" name="Picture 4" descr="rj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989013"/>
            <a:ext cx="6840538" cy="553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algn="just" eaLnBrk="1" hangingPunct="1">
              <a:defRPr/>
            </a:pPr>
            <a:br>
              <a:rPr lang="zh-CN" altLang="en-US">
                <a:solidFill>
                  <a:schemeClr val="tx1"/>
                </a:solidFill>
                <a:effectLst>
                  <a:outerShdw blurRad="38100" dist="38100" dir="2700000" algn="tl">
                    <a:srgbClr val="C0C0C0"/>
                  </a:outerShdw>
                </a:effectLst>
                <a:ea typeface="仿宋_GB2312" pitchFamily="49" charset="-122"/>
              </a:rPr>
            </a:br>
            <a:endParaRPr lang="zh-CN" altLang="en-US">
              <a:solidFill>
                <a:schemeClr val="tx1"/>
              </a:solidFill>
              <a:effectLst>
                <a:outerShdw blurRad="38100" dist="38100" dir="2700000" algn="tl">
                  <a:srgbClr val="C0C0C0"/>
                </a:outerShdw>
              </a:effectLst>
              <a:ea typeface="仿宋_GB2312" pitchFamily="49" charset="-122"/>
            </a:endParaRPr>
          </a:p>
        </p:txBody>
      </p:sp>
      <p:sp>
        <p:nvSpPr>
          <p:cNvPr id="394243" name="Rectangle 3"/>
          <p:cNvSpPr>
            <a:spLocks noGrp="1" noChangeArrowheads="1"/>
          </p:cNvSpPr>
          <p:nvPr>
            <p:ph type="body" idx="1"/>
          </p:nvPr>
        </p:nvSpPr>
        <p:spPr>
          <a:xfrm>
            <a:off x="2700338" y="333375"/>
            <a:ext cx="1511300" cy="685800"/>
          </a:xfrm>
        </p:spPr>
        <p:txBody>
          <a:bodyPr/>
          <a:lstStyle/>
          <a:p>
            <a:pPr eaLnBrk="1" hangingPunct="1">
              <a:buFontTx/>
              <a:buNone/>
              <a:defRPr/>
            </a:pPr>
            <a:r>
              <a:rPr lang="zh-CN" altLang="en-US" sz="4000" b="1">
                <a:solidFill>
                  <a:srgbClr val="3333FF"/>
                </a:solidFill>
                <a:effectLst>
                  <a:outerShdw blurRad="38100" dist="38100" dir="2700000" algn="tl">
                    <a:srgbClr val="C0C0C0"/>
                  </a:outerShdw>
                </a:effectLst>
                <a:ea typeface="仿宋_GB2312" pitchFamily="49" charset="-122"/>
              </a:rPr>
              <a:t>示例</a:t>
            </a:r>
            <a:endParaRPr lang="zh-CN" altLang="en-US" b="1">
              <a:effectLst>
                <a:outerShdw blurRad="38100" dist="38100" dir="2700000" algn="tl">
                  <a:srgbClr val="C0C0C0"/>
                </a:outerShdw>
              </a:effectLst>
              <a:ea typeface="仿宋_GB2312" pitchFamily="49" charset="-122"/>
            </a:endParaRP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513"/>
            <a:ext cx="8915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l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1188" y="188913"/>
            <a:ext cx="8229600" cy="633412"/>
          </a:xfrm>
        </p:spPr>
        <p:txBody>
          <a:bodyPr/>
          <a:lstStyle/>
          <a:p>
            <a:pPr eaLnBrk="1" hangingPunct="1"/>
            <a:r>
              <a:rPr lang="zh-CN" altLang="en-US" sz="2800" b="1">
                <a:solidFill>
                  <a:srgbClr val="0000FF"/>
                </a:solidFill>
                <a:latin typeface="黑体" pitchFamily="49" charset="-122"/>
              </a:rPr>
              <a:t>使用</a:t>
            </a:r>
            <a:r>
              <a:rPr lang="en-US" altLang="zh-CN" sz="2800" b="1">
                <a:solidFill>
                  <a:srgbClr val="0000FF"/>
                </a:solidFill>
                <a:latin typeface="黑体" pitchFamily="49" charset="-122"/>
              </a:rPr>
              <a:t>PAD</a:t>
            </a:r>
            <a:r>
              <a:rPr lang="zh-CN" altLang="en-US" sz="2800" b="1">
                <a:solidFill>
                  <a:srgbClr val="0000FF"/>
                </a:solidFill>
                <a:latin typeface="黑体" pitchFamily="49" charset="-122"/>
              </a:rPr>
              <a:t>图提供的定义功能来逐步求精的例子</a:t>
            </a:r>
          </a:p>
        </p:txBody>
      </p:sp>
      <p:sp>
        <p:nvSpPr>
          <p:cNvPr id="29699" name="Rectangle 3"/>
          <p:cNvSpPr>
            <a:spLocks noGrp="1" noChangeArrowheads="1"/>
          </p:cNvSpPr>
          <p:nvPr>
            <p:ph type="body" idx="1"/>
          </p:nvPr>
        </p:nvSpPr>
        <p:spPr>
          <a:xfrm>
            <a:off x="1304925" y="6061075"/>
            <a:ext cx="7227888" cy="681038"/>
          </a:xfrm>
        </p:spPr>
        <p:txBody>
          <a:bodyPr/>
          <a:lstStyle/>
          <a:p>
            <a:pPr eaLnBrk="1" hangingPunct="1">
              <a:buFontTx/>
              <a:buNone/>
            </a:pPr>
            <a:r>
              <a:rPr lang="en-US" altLang="zh-CN" sz="2400" b="1">
                <a:latin typeface="楷体_GB2312" pitchFamily="49" charset="-122"/>
                <a:ea typeface="楷体_GB2312" pitchFamily="49" charset="-122"/>
              </a:rPr>
              <a:t>(a) </a:t>
            </a:r>
            <a:r>
              <a:rPr lang="zh-CN" altLang="en-US" sz="2400" b="1">
                <a:latin typeface="楷体_GB2312" pitchFamily="49" charset="-122"/>
                <a:ea typeface="楷体_GB2312" pitchFamily="49" charset="-122"/>
              </a:rPr>
              <a:t>初始的</a:t>
            </a:r>
            <a:r>
              <a:rPr lang="en-US" altLang="zh-CN" sz="2400" b="1">
                <a:latin typeface="楷体_GB2312" pitchFamily="49" charset="-122"/>
                <a:ea typeface="楷体_GB2312" pitchFamily="49" charset="-122"/>
              </a:rPr>
              <a:t>PAD</a:t>
            </a:r>
            <a:r>
              <a:rPr lang="zh-CN" altLang="en-US" sz="2400" b="1">
                <a:latin typeface="楷体_GB2312" pitchFamily="49" charset="-122"/>
                <a:ea typeface="楷体_GB2312" pitchFamily="49" charset="-122"/>
              </a:rPr>
              <a:t>图；</a:t>
            </a:r>
            <a:r>
              <a:rPr lang="en-US" altLang="zh-CN" sz="2400" b="1">
                <a:latin typeface="楷体_GB2312" pitchFamily="49" charset="-122"/>
                <a:ea typeface="楷体_GB2312" pitchFamily="49" charset="-122"/>
              </a:rPr>
              <a:t>(b) </a:t>
            </a:r>
            <a:r>
              <a:rPr lang="zh-CN" altLang="en-US" sz="2400" b="1">
                <a:latin typeface="楷体_GB2312" pitchFamily="49" charset="-122"/>
                <a:ea typeface="楷体_GB2312" pitchFamily="49" charset="-122"/>
              </a:rPr>
              <a:t>使用</a:t>
            </a:r>
            <a:r>
              <a:rPr lang="en-US" altLang="zh-CN" sz="2400" b="1">
                <a:latin typeface="楷体_GB2312" pitchFamily="49" charset="-122"/>
                <a:ea typeface="楷体_GB2312" pitchFamily="49" charset="-122"/>
              </a:rPr>
              <a:t>def</a:t>
            </a:r>
            <a:r>
              <a:rPr lang="zh-CN" altLang="en-US" sz="2400" b="1">
                <a:latin typeface="楷体_GB2312" pitchFamily="49" charset="-122"/>
                <a:ea typeface="楷体_GB2312" pitchFamily="49" charset="-122"/>
              </a:rPr>
              <a:t>符号细化处理框</a:t>
            </a:r>
            <a:r>
              <a:rPr lang="en-US" altLang="zh-CN" sz="2400" b="1">
                <a:latin typeface="楷体_GB2312" pitchFamily="49" charset="-122"/>
                <a:ea typeface="楷体_GB2312" pitchFamily="49" charset="-122"/>
              </a:rPr>
              <a:t>P2</a:t>
            </a:r>
          </a:p>
        </p:txBody>
      </p:sp>
      <p:pic>
        <p:nvPicPr>
          <p:cNvPr id="29700" name="Picture 4" descr="rj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25538"/>
            <a:ext cx="8642350"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468313" y="476250"/>
            <a:ext cx="8423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3200" b="1">
                <a:latin typeface="Arial" charset="0"/>
              </a:rPr>
              <a:t>例</a:t>
            </a:r>
            <a:r>
              <a:rPr kumimoji="1" lang="en-US" altLang="zh-CN" sz="3200" b="1">
                <a:latin typeface="Arial" charset="0"/>
              </a:rPr>
              <a:t>2:</a:t>
            </a:r>
            <a:r>
              <a:rPr kumimoji="1" lang="zh-CN" altLang="en-US" sz="3200" b="1">
                <a:latin typeface="Arial" charset="0"/>
              </a:rPr>
              <a:t>以下程序流程图，试用</a:t>
            </a:r>
            <a:r>
              <a:rPr kumimoji="1" lang="en-US" altLang="zh-CN" sz="3200" b="1">
                <a:latin typeface="Arial" charset="0"/>
              </a:rPr>
              <a:t>PAD</a:t>
            </a:r>
            <a:r>
              <a:rPr kumimoji="1" lang="zh-CN" altLang="en-US" sz="3200" b="1">
                <a:latin typeface="Arial" charset="0"/>
              </a:rPr>
              <a:t>图表示。</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614488"/>
            <a:ext cx="40290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7900" y="476250"/>
            <a:ext cx="410527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908050"/>
            <a:ext cx="42481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0850" y="188913"/>
            <a:ext cx="8229600" cy="508000"/>
          </a:xfrm>
        </p:spPr>
        <p:txBody>
          <a:bodyPr/>
          <a:lstStyle/>
          <a:p>
            <a:pPr eaLnBrk="1" hangingPunct="1"/>
            <a:r>
              <a:rPr lang="en-US" altLang="zh-CN" sz="2800" b="1">
                <a:solidFill>
                  <a:srgbClr val="0000FF"/>
                </a:solidFill>
                <a:latin typeface="楷体_GB2312" pitchFamily="49" charset="-122"/>
                <a:ea typeface="楷体_GB2312" pitchFamily="49" charset="-122"/>
              </a:rPr>
              <a:t>PAD</a:t>
            </a:r>
            <a:r>
              <a:rPr lang="zh-CN" altLang="en-US" sz="2800" b="1">
                <a:solidFill>
                  <a:srgbClr val="0000FF"/>
                </a:solidFill>
                <a:latin typeface="楷体_GB2312" pitchFamily="49" charset="-122"/>
                <a:ea typeface="楷体_GB2312" pitchFamily="49" charset="-122"/>
              </a:rPr>
              <a:t>图的主要特点：</a:t>
            </a:r>
          </a:p>
        </p:txBody>
      </p:sp>
      <p:sp>
        <p:nvSpPr>
          <p:cNvPr id="32771" name="Rectangle 6"/>
          <p:cNvSpPr>
            <a:spLocks noChangeArrowheads="1"/>
          </p:cNvSpPr>
          <p:nvPr/>
        </p:nvSpPr>
        <p:spPr bwMode="auto">
          <a:xfrm>
            <a:off x="250825" y="692150"/>
            <a:ext cx="864235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20000"/>
              </a:lnSpc>
              <a:spcBef>
                <a:spcPct val="20000"/>
              </a:spcBef>
            </a:pPr>
            <a:r>
              <a:rPr lang="en-US" altLang="zh-CN" sz="2800">
                <a:latin typeface="华文中宋" pitchFamily="2" charset="-122"/>
                <a:ea typeface="华文中宋" pitchFamily="2" charset="-122"/>
                <a:cs typeface="宋体" pitchFamily="2" charset="-122"/>
              </a:rPr>
              <a:t>(1) </a:t>
            </a:r>
            <a:r>
              <a:rPr lang="zh-CN" altLang="en-US" sz="2800">
                <a:latin typeface="华文中宋" pitchFamily="2" charset="-122"/>
                <a:ea typeface="华文中宋" pitchFamily="2" charset="-122"/>
                <a:cs typeface="宋体" pitchFamily="2" charset="-122"/>
              </a:rPr>
              <a:t>使用</a:t>
            </a:r>
            <a:r>
              <a:rPr lang="en-US" altLang="zh-CN" sz="2800">
                <a:latin typeface="华文中宋" pitchFamily="2" charset="-122"/>
                <a:ea typeface="华文中宋" pitchFamily="2" charset="-122"/>
                <a:cs typeface="宋体" pitchFamily="2" charset="-122"/>
              </a:rPr>
              <a:t>PAD</a:t>
            </a:r>
            <a:r>
              <a:rPr lang="zh-CN" altLang="en-US" sz="2800">
                <a:latin typeface="华文中宋" pitchFamily="2" charset="-122"/>
                <a:ea typeface="华文中宋" pitchFamily="2" charset="-122"/>
                <a:cs typeface="宋体" pitchFamily="2" charset="-122"/>
              </a:rPr>
              <a:t>符号所设计出来的程序必然是结构化程序。</a:t>
            </a:r>
          </a:p>
          <a:p>
            <a:pPr marL="457200" indent="-457200">
              <a:lnSpc>
                <a:spcPct val="120000"/>
              </a:lnSpc>
              <a:spcBef>
                <a:spcPct val="20000"/>
              </a:spcBef>
            </a:pPr>
            <a:r>
              <a:rPr lang="en-US" altLang="zh-CN" sz="2800">
                <a:latin typeface="华文中宋" pitchFamily="2" charset="-122"/>
                <a:ea typeface="华文中宋" pitchFamily="2" charset="-122"/>
                <a:cs typeface="宋体" pitchFamily="2" charset="-122"/>
              </a:rPr>
              <a:t>(2) PAD</a:t>
            </a:r>
            <a:r>
              <a:rPr lang="zh-CN" altLang="en-US" sz="2800">
                <a:latin typeface="华文中宋" pitchFamily="2" charset="-122"/>
                <a:ea typeface="华文中宋" pitchFamily="2" charset="-122"/>
                <a:cs typeface="宋体" pitchFamily="2" charset="-122"/>
              </a:rPr>
              <a:t>图所描绘的程序结构十分清晰。</a:t>
            </a:r>
          </a:p>
          <a:p>
            <a:pPr marL="457200" indent="-457200">
              <a:lnSpc>
                <a:spcPct val="120000"/>
              </a:lnSpc>
              <a:spcBef>
                <a:spcPct val="20000"/>
              </a:spcBef>
            </a:pPr>
            <a:r>
              <a:rPr lang="zh-CN" altLang="en-US" sz="2800">
                <a:latin typeface="华文中宋" pitchFamily="2" charset="-122"/>
                <a:ea typeface="华文中宋" pitchFamily="2" charset="-122"/>
                <a:cs typeface="宋体" pitchFamily="2" charset="-122"/>
              </a:rPr>
              <a:t>    图中最左面的竖线是程序的主线，即第一层结构。随着程序层次的增加，</a:t>
            </a:r>
            <a:r>
              <a:rPr lang="en-US" altLang="zh-CN" sz="2800">
                <a:latin typeface="华文中宋" pitchFamily="2" charset="-122"/>
                <a:ea typeface="华文中宋" pitchFamily="2" charset="-122"/>
                <a:cs typeface="宋体" pitchFamily="2" charset="-122"/>
              </a:rPr>
              <a:t>PAD</a:t>
            </a:r>
            <a:r>
              <a:rPr lang="zh-CN" altLang="en-US" sz="2800">
                <a:latin typeface="华文中宋" pitchFamily="2" charset="-122"/>
                <a:ea typeface="华文中宋" pitchFamily="2" charset="-122"/>
                <a:cs typeface="宋体" pitchFamily="2" charset="-122"/>
              </a:rPr>
              <a:t>图逐渐向右延伸，每增加一个层次，图形向右扩展一条竖线。</a:t>
            </a:r>
            <a:r>
              <a:rPr lang="en-US" altLang="zh-CN" sz="2800">
                <a:solidFill>
                  <a:srgbClr val="CC3300"/>
                </a:solidFill>
                <a:latin typeface="华文中宋" pitchFamily="2" charset="-122"/>
                <a:ea typeface="华文中宋" pitchFamily="2" charset="-122"/>
                <a:cs typeface="宋体" pitchFamily="2" charset="-122"/>
              </a:rPr>
              <a:t>PAD</a:t>
            </a:r>
            <a:r>
              <a:rPr lang="zh-CN" altLang="en-US" sz="2800">
                <a:solidFill>
                  <a:srgbClr val="CC3300"/>
                </a:solidFill>
                <a:latin typeface="华文中宋" pitchFamily="2" charset="-122"/>
                <a:ea typeface="华文中宋" pitchFamily="2" charset="-122"/>
                <a:cs typeface="宋体" pitchFamily="2" charset="-122"/>
              </a:rPr>
              <a:t>图中竖线的总条数就是程序的层次数。</a:t>
            </a:r>
          </a:p>
          <a:p>
            <a:pPr marL="457200" indent="-457200">
              <a:lnSpc>
                <a:spcPct val="120000"/>
              </a:lnSpc>
              <a:spcBef>
                <a:spcPct val="20000"/>
              </a:spcBef>
            </a:pPr>
            <a:r>
              <a:rPr lang="en-US" altLang="zh-CN" sz="2800">
                <a:latin typeface="华文中宋" pitchFamily="2" charset="-122"/>
                <a:ea typeface="华文中宋" pitchFamily="2" charset="-122"/>
                <a:cs typeface="宋体" pitchFamily="2" charset="-122"/>
              </a:rPr>
              <a:t>(3) </a:t>
            </a:r>
            <a:r>
              <a:rPr lang="zh-CN" altLang="en-US" sz="2800">
                <a:latin typeface="华文中宋" pitchFamily="2" charset="-122"/>
                <a:ea typeface="华文中宋" pitchFamily="2" charset="-122"/>
                <a:cs typeface="宋体" pitchFamily="2" charset="-122"/>
              </a:rPr>
              <a:t>用</a:t>
            </a:r>
            <a:r>
              <a:rPr lang="en-US" altLang="zh-CN" sz="2800">
                <a:latin typeface="华文中宋" pitchFamily="2" charset="-122"/>
                <a:ea typeface="华文中宋" pitchFamily="2" charset="-122"/>
                <a:cs typeface="宋体" pitchFamily="2" charset="-122"/>
              </a:rPr>
              <a:t>PAD</a:t>
            </a:r>
            <a:r>
              <a:rPr lang="zh-CN" altLang="en-US" sz="2800">
                <a:latin typeface="华文中宋" pitchFamily="2" charset="-122"/>
                <a:ea typeface="华文中宋" pitchFamily="2" charset="-122"/>
                <a:cs typeface="宋体" pitchFamily="2" charset="-122"/>
              </a:rPr>
              <a:t>图表现程序逻辑，易读、易懂、易记。</a:t>
            </a:r>
          </a:p>
          <a:p>
            <a:pPr marL="457200" indent="-457200">
              <a:lnSpc>
                <a:spcPct val="120000"/>
              </a:lnSpc>
              <a:spcBef>
                <a:spcPct val="20000"/>
              </a:spcBef>
            </a:pPr>
            <a:r>
              <a:rPr lang="en-US" altLang="zh-CN" sz="2800">
                <a:latin typeface="华文中宋" pitchFamily="2" charset="-122"/>
                <a:ea typeface="华文中宋" pitchFamily="2" charset="-122"/>
                <a:cs typeface="宋体" pitchFamily="2" charset="-122"/>
              </a:rPr>
              <a:t>     PAD</a:t>
            </a:r>
            <a:r>
              <a:rPr lang="zh-CN" altLang="en-US" sz="2800">
                <a:latin typeface="华文中宋" pitchFamily="2" charset="-122"/>
                <a:ea typeface="华文中宋" pitchFamily="2" charset="-122"/>
                <a:cs typeface="宋体" pitchFamily="2" charset="-122"/>
              </a:rPr>
              <a:t>图是二维树形结构的图形，程序从图中最左竖线上端的结点开始执行，自上而下，从左向右顺序执行，遍历所有结点。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21890" name="Rectangle 4"/>
          <p:cNvSpPr>
            <a:spLocks noGrp="1" noChangeArrowheads="1"/>
          </p:cNvSpPr>
          <p:nvPr>
            <p:ph type="subTitle" idx="4294967295"/>
          </p:nvPr>
        </p:nvSpPr>
        <p:spPr bwMode="auto">
          <a:xfrm>
            <a:off x="114300" y="188913"/>
            <a:ext cx="8850313" cy="6264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a:solidFill>
                  <a:srgbClr val="0000FF"/>
                </a:solidFill>
                <a:latin typeface="华文中宋" pitchFamily="2" charset="-122"/>
                <a:ea typeface="华文中宋" pitchFamily="2" charset="-122"/>
              </a:rPr>
              <a:t>（四）判定表</a:t>
            </a:r>
          </a:p>
          <a:p>
            <a:pPr marL="287338" indent="-6350" eaLnBrk="1" hangingPunct="1">
              <a:lnSpc>
                <a:spcPct val="120000"/>
              </a:lnSpc>
              <a:spcBef>
                <a:spcPts val="1200"/>
              </a:spcBef>
              <a:buFontTx/>
              <a:buNone/>
            </a:pPr>
            <a:r>
              <a:rPr lang="zh-CN" altLang="en-US" sz="2400" b="0">
                <a:latin typeface="华文中宋" pitchFamily="2" charset="-122"/>
                <a:ea typeface="华文中宋" pitchFamily="2" charset="-122"/>
              </a:rPr>
              <a:t>当算法中包含多重嵌套的条件选择时，用程序流程图、盒图、</a:t>
            </a:r>
            <a:r>
              <a:rPr lang="en-US" altLang="zh-CN" sz="2400" b="0">
                <a:latin typeface="华文中宋" pitchFamily="2" charset="-122"/>
                <a:ea typeface="华文中宋" pitchFamily="2" charset="-122"/>
              </a:rPr>
              <a:t>PAD</a:t>
            </a:r>
            <a:r>
              <a:rPr lang="zh-CN" altLang="en-US" sz="2400" b="0">
                <a:latin typeface="华文中宋" pitchFamily="2" charset="-122"/>
                <a:ea typeface="华文中宋" pitchFamily="2" charset="-122"/>
              </a:rPr>
              <a:t>图或后面即将介绍的过程设计语言</a:t>
            </a:r>
            <a:r>
              <a:rPr lang="en-US" altLang="zh-CN" sz="2400" b="0">
                <a:latin typeface="华文中宋" pitchFamily="2" charset="-122"/>
                <a:ea typeface="华文中宋" pitchFamily="2" charset="-122"/>
              </a:rPr>
              <a:t>(PDL)</a:t>
            </a:r>
            <a:r>
              <a:rPr lang="zh-CN" altLang="en-US" sz="2400" b="0">
                <a:latin typeface="华文中宋" pitchFamily="2" charset="-122"/>
                <a:ea typeface="华文中宋" pitchFamily="2" charset="-122"/>
              </a:rPr>
              <a:t>都不易清楚地描述。</a:t>
            </a:r>
          </a:p>
          <a:p>
            <a:pPr marL="287338" indent="-6350" eaLnBrk="1" hangingPunct="1">
              <a:lnSpc>
                <a:spcPct val="120000"/>
              </a:lnSpc>
              <a:spcBef>
                <a:spcPts val="1200"/>
              </a:spcBef>
              <a:buFontTx/>
              <a:buNone/>
            </a:pPr>
            <a:r>
              <a:rPr lang="zh-CN" altLang="en-US" sz="2400" b="0">
                <a:latin typeface="华文中宋" pitchFamily="2" charset="-122"/>
                <a:ea typeface="华文中宋" pitchFamily="2" charset="-122"/>
              </a:rPr>
              <a:t>判定表能够清晰地表示复杂的条件组合与所产生的动作之间的关系。一张判定表由四部分组成：</a:t>
            </a:r>
          </a:p>
          <a:p>
            <a:pPr marL="287338" indent="-6350" eaLnBrk="1" hangingPunct="1">
              <a:lnSpc>
                <a:spcPct val="120000"/>
              </a:lnSpc>
              <a:spcBef>
                <a:spcPts val="1200"/>
              </a:spcBef>
              <a:buClr>
                <a:srgbClr val="FF66FF"/>
              </a:buClr>
              <a:buFont typeface="Wingdings" pitchFamily="2" charset="2"/>
              <a:buChar char="Ø"/>
            </a:pPr>
            <a:r>
              <a:rPr lang="zh-CN" altLang="en-US" sz="2400" b="0">
                <a:latin typeface="华文中宋" pitchFamily="2" charset="-122"/>
                <a:ea typeface="华文中宋" pitchFamily="2" charset="-122"/>
              </a:rPr>
              <a:t>左上部列出所有条件</a:t>
            </a:r>
            <a:r>
              <a:rPr lang="en-US" altLang="zh-CN" sz="2400" b="0">
                <a:latin typeface="华文中宋" pitchFamily="2" charset="-122"/>
                <a:ea typeface="华文中宋" pitchFamily="2" charset="-122"/>
              </a:rPr>
              <a:t>Ⅰ</a:t>
            </a:r>
          </a:p>
          <a:p>
            <a:pPr marL="287338" indent="-6350" eaLnBrk="1" hangingPunct="1">
              <a:lnSpc>
                <a:spcPct val="120000"/>
              </a:lnSpc>
              <a:spcBef>
                <a:spcPts val="1200"/>
              </a:spcBef>
              <a:buClr>
                <a:srgbClr val="FF66FF"/>
              </a:buClr>
              <a:buFont typeface="Wingdings" pitchFamily="2" charset="2"/>
              <a:buChar char="Ø"/>
            </a:pPr>
            <a:r>
              <a:rPr lang="zh-CN" altLang="en-US" sz="2400" b="0">
                <a:latin typeface="华文中宋" pitchFamily="2" charset="-122"/>
                <a:ea typeface="华文中宋" pitchFamily="2" charset="-122"/>
              </a:rPr>
              <a:t>右上部是各种条件的组合矩阵</a:t>
            </a:r>
            <a:r>
              <a:rPr lang="en-US" altLang="zh-CN" sz="2400" b="0">
                <a:latin typeface="华文中宋" pitchFamily="2" charset="-122"/>
                <a:ea typeface="华文中宋" pitchFamily="2" charset="-122"/>
              </a:rPr>
              <a:t>Ⅱ</a:t>
            </a:r>
          </a:p>
          <a:p>
            <a:pPr marL="287338" indent="-6350" eaLnBrk="1" hangingPunct="1">
              <a:lnSpc>
                <a:spcPct val="120000"/>
              </a:lnSpc>
              <a:spcBef>
                <a:spcPts val="1200"/>
              </a:spcBef>
              <a:buClr>
                <a:srgbClr val="FF66FF"/>
              </a:buClr>
              <a:buFont typeface="Wingdings" pitchFamily="2" charset="2"/>
              <a:buChar char="Ø"/>
            </a:pPr>
            <a:r>
              <a:rPr lang="zh-CN" altLang="en-US" sz="2400" b="0">
                <a:latin typeface="华文中宋" pitchFamily="2" charset="-122"/>
                <a:ea typeface="华文中宋" pitchFamily="2" charset="-122"/>
              </a:rPr>
              <a:t>左下部是所有可能的操作</a:t>
            </a:r>
            <a:r>
              <a:rPr lang="en-US" altLang="zh-CN" sz="2400" b="0">
                <a:latin typeface="华文中宋" pitchFamily="2" charset="-122"/>
                <a:ea typeface="华文中宋" pitchFamily="2" charset="-122"/>
              </a:rPr>
              <a:t>Ⅲ</a:t>
            </a:r>
          </a:p>
          <a:p>
            <a:pPr marL="287338" indent="-6350" eaLnBrk="1" hangingPunct="1">
              <a:lnSpc>
                <a:spcPct val="120000"/>
              </a:lnSpc>
              <a:spcBef>
                <a:spcPts val="1200"/>
              </a:spcBef>
              <a:buClr>
                <a:srgbClr val="FF66FF"/>
              </a:buClr>
              <a:buFont typeface="Wingdings" pitchFamily="2" charset="2"/>
              <a:buChar char="Ø"/>
            </a:pPr>
            <a:r>
              <a:rPr lang="zh-CN" altLang="en-US" sz="2400" b="0">
                <a:latin typeface="华文中宋" pitchFamily="2" charset="-122"/>
                <a:ea typeface="华文中宋" pitchFamily="2" charset="-122"/>
              </a:rPr>
              <a:t>右下部是和每种条件组合相对应的动作。</a:t>
            </a:r>
          </a:p>
          <a:p>
            <a:pPr marL="287338" indent="-6350" eaLnBrk="1" hangingPunct="1">
              <a:buFontTx/>
              <a:buNone/>
            </a:pPr>
            <a:r>
              <a:rPr lang="zh-CN" altLang="en-US" sz="2400" b="0">
                <a:latin typeface="华文中宋" pitchFamily="2" charset="-122"/>
                <a:ea typeface="华文中宋" pitchFamily="2" charset="-122"/>
              </a:rPr>
              <a:t>判定表右半部的每一列实质上是一条规则，规定了与特定的条件组合相对应的动作。</a:t>
            </a:r>
          </a:p>
        </p:txBody>
      </p:sp>
      <p:sp>
        <p:nvSpPr>
          <p:cNvPr id="33795" name="Text Box 6"/>
          <p:cNvSpPr txBox="1">
            <a:spLocks noChangeArrowheads="1"/>
          </p:cNvSpPr>
          <p:nvPr/>
        </p:nvSpPr>
        <p:spPr bwMode="auto">
          <a:xfrm>
            <a:off x="8388350" y="6302375"/>
            <a:ext cx="466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800">
                <a:solidFill>
                  <a:schemeClr val="accent1"/>
                </a:solidFill>
                <a:latin typeface="华文中宋" pitchFamily="2" charset="-122"/>
                <a:ea typeface="华文中宋" pitchFamily="2" charset="-122"/>
              </a:rPr>
              <a:t>20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subTitle" idx="4294967295"/>
          </p:nvPr>
        </p:nvSpPr>
        <p:spPr bwMode="auto">
          <a:xfrm>
            <a:off x="225425" y="642938"/>
            <a:ext cx="8667750" cy="5449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FontTx/>
              <a:buNone/>
            </a:pPr>
            <a:r>
              <a:rPr lang="zh-CN" altLang="en-US"/>
              <a:t>下面以行李托运费的算法为例说明判定表的组织方法。</a:t>
            </a:r>
            <a:endParaRPr lang="zh-CN" altLang="en-US" b="0">
              <a:latin typeface="华文中宋" pitchFamily="2" charset="-122"/>
              <a:ea typeface="华文中宋" pitchFamily="2" charset="-122"/>
            </a:endParaRPr>
          </a:p>
          <a:p>
            <a:pPr marL="287338" indent="-6350" eaLnBrk="1" hangingPunct="1">
              <a:lnSpc>
                <a:spcPct val="150000"/>
              </a:lnSpc>
              <a:buFontTx/>
              <a:buNone/>
            </a:pPr>
            <a:r>
              <a:rPr lang="zh-CN" altLang="en-US" b="0">
                <a:latin typeface="华文中宋" pitchFamily="2" charset="-122"/>
                <a:ea typeface="华文中宋" pitchFamily="2" charset="-122"/>
              </a:rPr>
              <a:t>例：某航空公司规定，乘客可以免费托运重量不超过</a:t>
            </a:r>
            <a:r>
              <a:rPr lang="en-US" altLang="zh-CN" b="0">
                <a:latin typeface="华文中宋" pitchFamily="2" charset="-122"/>
                <a:ea typeface="华文中宋" pitchFamily="2" charset="-122"/>
              </a:rPr>
              <a:t>30kg</a:t>
            </a:r>
            <a:r>
              <a:rPr lang="zh-CN" altLang="en-US" b="0">
                <a:latin typeface="华文中宋" pitchFamily="2" charset="-122"/>
                <a:ea typeface="华文中宋" pitchFamily="2" charset="-122"/>
              </a:rPr>
              <a:t>的行李。当行李重量超过</a:t>
            </a:r>
            <a:r>
              <a:rPr lang="en-US" altLang="zh-CN" b="0">
                <a:latin typeface="华文中宋" pitchFamily="2" charset="-122"/>
                <a:ea typeface="华文中宋" pitchFamily="2" charset="-122"/>
              </a:rPr>
              <a:t>30kg</a:t>
            </a:r>
            <a:r>
              <a:rPr lang="zh-CN" altLang="en-US" b="0">
                <a:latin typeface="华文中宋" pitchFamily="2" charset="-122"/>
                <a:ea typeface="华文中宋" pitchFamily="2" charset="-122"/>
              </a:rPr>
              <a:t>时，对头等舱的国内乘客超重部分每公斤收费</a:t>
            </a:r>
            <a:r>
              <a:rPr lang="en-US" altLang="zh-CN" b="0">
                <a:latin typeface="华文中宋" pitchFamily="2" charset="-122"/>
                <a:ea typeface="华文中宋" pitchFamily="2" charset="-122"/>
              </a:rPr>
              <a:t>4</a:t>
            </a:r>
            <a:r>
              <a:rPr lang="zh-CN" altLang="en-US" b="0">
                <a:latin typeface="华文中宋" pitchFamily="2" charset="-122"/>
                <a:ea typeface="华文中宋" pitchFamily="2" charset="-122"/>
              </a:rPr>
              <a:t>元，对其他舱的国内乘客超重部分每公斤收费</a:t>
            </a:r>
            <a:r>
              <a:rPr lang="en-US" altLang="zh-CN" b="0">
                <a:latin typeface="华文中宋" pitchFamily="2" charset="-122"/>
                <a:ea typeface="华文中宋" pitchFamily="2" charset="-122"/>
              </a:rPr>
              <a:t>6</a:t>
            </a:r>
            <a:r>
              <a:rPr lang="zh-CN" altLang="en-US" b="0">
                <a:latin typeface="华文中宋" pitchFamily="2" charset="-122"/>
                <a:ea typeface="华文中宋" pitchFamily="2" charset="-122"/>
              </a:rPr>
              <a:t>元，对外国乘客超重部分每公斤收费比国内乘客多一倍，对残疾乘客超重部分每公斤收费比正常乘客少一半。</a:t>
            </a:r>
          </a:p>
        </p:txBody>
      </p:sp>
      <p:sp>
        <p:nvSpPr>
          <p:cNvPr id="34819" name="Text Box 49"/>
          <p:cNvSpPr txBox="1">
            <a:spLocks noChangeArrowheads="1"/>
          </p:cNvSpPr>
          <p:nvPr/>
        </p:nvSpPr>
        <p:spPr bwMode="auto">
          <a:xfrm>
            <a:off x="8532813" y="60213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800">
                <a:solidFill>
                  <a:schemeClr val="accent1"/>
                </a:solidFill>
              </a:rPr>
              <a:t>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900113" y="188913"/>
            <a:ext cx="804386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zh-CN" altLang="en-US" sz="3600">
                <a:solidFill>
                  <a:schemeClr val="accent2"/>
                </a:solidFill>
                <a:latin typeface="华文中宋" pitchFamily="2" charset="-122"/>
                <a:ea typeface="华文中宋" pitchFamily="2" charset="-122"/>
              </a:rPr>
              <a:t>详细设计阶段的目的与任务</a:t>
            </a:r>
          </a:p>
        </p:txBody>
      </p:sp>
      <p:sp>
        <p:nvSpPr>
          <p:cNvPr id="345092" name="Rectangle 4"/>
          <p:cNvSpPr>
            <a:spLocks noChangeArrowheads="1"/>
          </p:cNvSpPr>
          <p:nvPr/>
        </p:nvSpPr>
        <p:spPr bwMode="auto">
          <a:xfrm>
            <a:off x="179388" y="1052513"/>
            <a:ext cx="8785225" cy="2014269"/>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55000"/>
              </a:lnSpc>
              <a:defRPr/>
            </a:pPr>
            <a:r>
              <a:rPr kumimoji="1" lang="zh-CN" altLang="en-US" sz="2800" dirty="0">
                <a:latin typeface="华文中宋" pitchFamily="2" charset="-122"/>
                <a:ea typeface="华文中宋" pitchFamily="2" charset="-122"/>
              </a:rPr>
              <a:t>详细设计的</a:t>
            </a:r>
            <a:r>
              <a:rPr kumimoji="1" lang="zh-CN" altLang="en-US" sz="2800" dirty="0">
                <a:solidFill>
                  <a:srgbClr val="FF0000"/>
                </a:solidFill>
                <a:latin typeface="华文中宋" pitchFamily="2" charset="-122"/>
                <a:ea typeface="华文中宋" pitchFamily="2" charset="-122"/>
              </a:rPr>
              <a:t>目的</a:t>
            </a:r>
            <a:r>
              <a:rPr kumimoji="1" lang="zh-CN" altLang="en-US" sz="2800" dirty="0">
                <a:effectLst>
                  <a:outerShdw blurRad="38100" dist="38100" dir="2700000" algn="tl">
                    <a:srgbClr val="C0C0C0"/>
                  </a:outerShdw>
                </a:effectLst>
                <a:latin typeface="华文中宋" pitchFamily="2" charset="-122"/>
                <a:ea typeface="华文中宋" pitchFamily="2" charset="-122"/>
              </a:rPr>
              <a:t>: </a:t>
            </a:r>
            <a:r>
              <a:rPr kumimoji="1" lang="zh-CN" altLang="en-US" sz="2800" b="1" u="sng" dirty="0">
                <a:solidFill>
                  <a:srgbClr val="00B0F0"/>
                </a:solidFill>
                <a:latin typeface="华文中宋" pitchFamily="2" charset="-122"/>
                <a:ea typeface="华文中宋" pitchFamily="2" charset="-122"/>
              </a:rPr>
              <a:t>为软件结构图 (</a:t>
            </a:r>
            <a:r>
              <a:rPr kumimoji="1" lang="en-US" altLang="zh-CN" sz="2800" b="1" u="sng" dirty="0">
                <a:solidFill>
                  <a:srgbClr val="00B0F0"/>
                </a:solidFill>
                <a:latin typeface="华文中宋" pitchFamily="2" charset="-122"/>
                <a:ea typeface="华文中宋" pitchFamily="2" charset="-122"/>
              </a:rPr>
              <a:t>SC)</a:t>
            </a:r>
            <a:r>
              <a:rPr kumimoji="1" lang="zh-CN" altLang="en-US" sz="2800" b="1" u="sng" dirty="0">
                <a:solidFill>
                  <a:srgbClr val="00B0F0"/>
                </a:solidFill>
                <a:latin typeface="华文中宋" pitchFamily="2" charset="-122"/>
                <a:ea typeface="华文中宋" pitchFamily="2" charset="-122"/>
              </a:rPr>
              <a:t>  中的每一个模块确定采用的</a:t>
            </a:r>
            <a:r>
              <a:rPr kumimoji="1" lang="zh-CN" altLang="en-US" sz="2800" b="1" u="sng" dirty="0">
                <a:solidFill>
                  <a:srgbClr val="00B0F0"/>
                </a:solidFill>
                <a:highlight>
                  <a:srgbClr val="FFFF00"/>
                </a:highlight>
                <a:latin typeface="华文中宋" pitchFamily="2" charset="-122"/>
                <a:ea typeface="华文中宋" pitchFamily="2" charset="-122"/>
              </a:rPr>
              <a:t>算法</a:t>
            </a:r>
            <a:r>
              <a:rPr kumimoji="1" lang="zh-CN" altLang="en-US" sz="2800" b="1" u="sng" dirty="0">
                <a:solidFill>
                  <a:srgbClr val="00B0F0"/>
                </a:solidFill>
                <a:latin typeface="华文中宋" pitchFamily="2" charset="-122"/>
                <a:ea typeface="华文中宋" pitchFamily="2" charset="-122"/>
              </a:rPr>
              <a:t>和模块内</a:t>
            </a:r>
            <a:r>
              <a:rPr kumimoji="1" lang="zh-CN" altLang="en-US" sz="2800" b="1" u="sng" dirty="0">
                <a:solidFill>
                  <a:srgbClr val="00B0F0"/>
                </a:solidFill>
                <a:highlight>
                  <a:srgbClr val="FFFF00"/>
                </a:highlight>
                <a:latin typeface="华文中宋" pitchFamily="2" charset="-122"/>
                <a:ea typeface="华文中宋" pitchFamily="2" charset="-122"/>
              </a:rPr>
              <a:t>数据结构</a:t>
            </a:r>
            <a:r>
              <a:rPr kumimoji="1" lang="zh-CN" altLang="en-US" sz="2800" b="1" u="sng" dirty="0">
                <a:solidFill>
                  <a:srgbClr val="00B0F0"/>
                </a:solidFill>
                <a:latin typeface="华文中宋" pitchFamily="2" charset="-122"/>
                <a:ea typeface="华文中宋" pitchFamily="2" charset="-122"/>
              </a:rPr>
              <a:t>，用某种选定的表达工具给出清晰的描述</a:t>
            </a:r>
            <a:r>
              <a:rPr kumimoji="1" lang="zh-CN" altLang="en-US" sz="2800" dirty="0">
                <a:solidFill>
                  <a:srgbClr val="00B0F0"/>
                </a:solidFill>
                <a:latin typeface="华文中宋" pitchFamily="2" charset="-122"/>
                <a:ea typeface="华文中宋" pitchFamily="2" charset="-122"/>
              </a:rPr>
              <a:t>。</a:t>
            </a:r>
          </a:p>
        </p:txBody>
      </p:sp>
      <p:sp>
        <p:nvSpPr>
          <p:cNvPr id="7172" name="AutoShape 5"/>
          <p:cNvSpPr>
            <a:spLocks/>
          </p:cNvSpPr>
          <p:nvPr/>
        </p:nvSpPr>
        <p:spPr bwMode="auto">
          <a:xfrm>
            <a:off x="900113" y="4221163"/>
            <a:ext cx="1195387" cy="2155825"/>
          </a:xfrm>
          <a:prstGeom prst="borderCallout1">
            <a:avLst>
              <a:gd name="adj1" fmla="val 94699"/>
              <a:gd name="adj2" fmla="val 106375"/>
              <a:gd name="adj3" fmla="val -39398"/>
              <a:gd name="adj4" fmla="val 106375"/>
            </a:avLst>
          </a:prstGeom>
          <a:noFill/>
          <a:ln w="38100">
            <a:solidFill>
              <a:srgbClr val="0000FF"/>
            </a:solidFill>
            <a:miter lim="800000"/>
            <a:headEnd/>
            <a:tailEnd/>
          </a:ln>
          <a:effectLst/>
          <a:extLst>
            <a:ext uri="{909E8E84-426E-40DD-AFC4-6F175D3DCCD1}">
              <a14:hiddenFill xmlns:a14="http://schemas.microsoft.com/office/drawing/2010/main">
                <a:gradFill rotWithShape="0">
                  <a:gsLst>
                    <a:gs pos="0">
                      <a:srgbClr val="FFBF00"/>
                    </a:gs>
                    <a:gs pos="5000">
                      <a:srgbClr val="F27300"/>
                    </a:gs>
                    <a:gs pos="12500">
                      <a:srgbClr val="8F0040"/>
                    </a:gs>
                    <a:gs pos="25000">
                      <a:srgbClr val="400040"/>
                    </a:gs>
                    <a:gs pos="39999">
                      <a:srgbClr val="000040"/>
                    </a:gs>
                    <a:gs pos="50000">
                      <a:srgbClr val="000000"/>
                    </a:gs>
                    <a:gs pos="60001">
                      <a:srgbClr val="000040"/>
                    </a:gs>
                    <a:gs pos="75000">
                      <a:srgbClr val="400040"/>
                    </a:gs>
                    <a:gs pos="87500">
                      <a:srgbClr val="8F0040"/>
                    </a:gs>
                    <a:gs pos="95000">
                      <a:srgbClr val="F27300"/>
                    </a:gs>
                    <a:gs pos="100000">
                      <a:srgbClr val="FFBF00"/>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zh-CN" altLang="en-US" sz="2800">
                <a:latin typeface="华文中宋" pitchFamily="2" charset="-122"/>
                <a:ea typeface="华文中宋" pitchFamily="2" charset="-122"/>
              </a:rPr>
              <a:t>详细设计阶段主要任务</a:t>
            </a:r>
          </a:p>
        </p:txBody>
      </p:sp>
      <p:grpSp>
        <p:nvGrpSpPr>
          <p:cNvPr id="345094" name="Group 6"/>
          <p:cNvGrpSpPr>
            <a:grpSpLocks/>
          </p:cNvGrpSpPr>
          <p:nvPr/>
        </p:nvGrpSpPr>
        <p:grpSpPr bwMode="auto">
          <a:xfrm>
            <a:off x="2219325" y="3486150"/>
            <a:ext cx="3937000" cy="609600"/>
            <a:chOff x="2832" y="1488"/>
            <a:chExt cx="1632" cy="384"/>
          </a:xfrm>
        </p:grpSpPr>
        <p:sp>
          <p:nvSpPr>
            <p:cNvPr id="7183" name="Rectangle 7">
              <a:hlinkClick r:id="" action="ppaction://noaction"/>
            </p:cNvPr>
            <p:cNvSpPr>
              <a:spLocks noChangeArrowheads="1"/>
            </p:cNvSpPr>
            <p:nvPr/>
          </p:nvSpPr>
          <p:spPr bwMode="auto">
            <a:xfrm>
              <a:off x="3024" y="1488"/>
              <a:ext cx="1440" cy="384"/>
            </a:xfrm>
            <a:prstGeom prst="rect">
              <a:avLst/>
            </a:prstGeom>
            <a:noFill/>
            <a:ln w="38100" cmpd="dbl">
              <a:solidFill>
                <a:srgbClr val="0000FF"/>
              </a:solidFill>
              <a:miter lim="800000"/>
              <a:headEnd/>
              <a:tailEnd/>
            </a:ln>
            <a:effectLst/>
            <a:extLst>
              <a:ext uri="{909E8E84-426E-40DD-AFC4-6F175D3DCCD1}">
                <a14:hiddenFill xmlns:a14="http://schemas.microsoft.com/office/drawing/2010/main">
                  <a:solidFill>
                    <a:srgbClr val="C3D0F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spcBef>
                  <a:spcPct val="30000"/>
                </a:spcBef>
              </a:pPr>
              <a:r>
                <a:rPr kumimoji="1" lang="zh-CN" altLang="en-US" sz="2800">
                  <a:latin typeface="华文中宋" pitchFamily="2" charset="-122"/>
                  <a:ea typeface="华文中宋" pitchFamily="2" charset="-122"/>
                </a:rPr>
                <a:t>为每一模块确定算法</a:t>
              </a:r>
            </a:p>
          </p:txBody>
        </p:sp>
        <p:sp>
          <p:nvSpPr>
            <p:cNvPr id="7184" name="Line 8"/>
            <p:cNvSpPr>
              <a:spLocks noChangeShapeType="1"/>
            </p:cNvSpPr>
            <p:nvPr/>
          </p:nvSpPr>
          <p:spPr bwMode="auto">
            <a:xfrm>
              <a:off x="2832" y="1680"/>
              <a:ext cx="192" cy="0"/>
            </a:xfrm>
            <a:prstGeom prst="line">
              <a:avLst/>
            </a:prstGeom>
            <a:noFill/>
            <a:ln w="38100" cmpd="dbl">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5097" name="Group 9"/>
          <p:cNvGrpSpPr>
            <a:grpSpLocks/>
          </p:cNvGrpSpPr>
          <p:nvPr/>
        </p:nvGrpSpPr>
        <p:grpSpPr bwMode="auto">
          <a:xfrm>
            <a:off x="2219325" y="4248150"/>
            <a:ext cx="5232400" cy="609600"/>
            <a:chOff x="2832" y="2016"/>
            <a:chExt cx="2256" cy="384"/>
          </a:xfrm>
        </p:grpSpPr>
        <p:sp>
          <p:nvSpPr>
            <p:cNvPr id="7181" name="Rectangle 10">
              <a:hlinkClick r:id="" action="ppaction://noaction"/>
            </p:cNvPr>
            <p:cNvSpPr>
              <a:spLocks noChangeArrowheads="1"/>
            </p:cNvSpPr>
            <p:nvPr/>
          </p:nvSpPr>
          <p:spPr bwMode="auto">
            <a:xfrm>
              <a:off x="3024" y="2016"/>
              <a:ext cx="2064" cy="384"/>
            </a:xfrm>
            <a:prstGeom prst="rect">
              <a:avLst/>
            </a:prstGeom>
            <a:noFill/>
            <a:ln w="38100" cmpd="dbl">
              <a:solidFill>
                <a:srgbClr val="0000FF"/>
              </a:solidFill>
              <a:miter lim="800000"/>
              <a:headEnd/>
              <a:tailEnd/>
            </a:ln>
            <a:effectLst/>
            <a:extLst>
              <a:ext uri="{909E8E84-426E-40DD-AFC4-6F175D3DCCD1}">
                <a14:hiddenFill xmlns:a14="http://schemas.microsoft.com/office/drawing/2010/main">
                  <a:solidFill>
                    <a:srgbClr val="C3D0F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spcBef>
                  <a:spcPct val="30000"/>
                </a:spcBef>
              </a:pPr>
              <a:r>
                <a:rPr kumimoji="1" lang="zh-CN" altLang="en-US" sz="2800">
                  <a:latin typeface="华文中宋" pitchFamily="2" charset="-122"/>
                  <a:ea typeface="华文中宋" pitchFamily="2" charset="-122"/>
                </a:rPr>
                <a:t>确定每一模块使用的数据结构</a:t>
              </a:r>
            </a:p>
          </p:txBody>
        </p:sp>
        <p:sp>
          <p:nvSpPr>
            <p:cNvPr id="7182" name="Line 11"/>
            <p:cNvSpPr>
              <a:spLocks noChangeShapeType="1"/>
            </p:cNvSpPr>
            <p:nvPr/>
          </p:nvSpPr>
          <p:spPr bwMode="auto">
            <a:xfrm>
              <a:off x="2832" y="2208"/>
              <a:ext cx="192" cy="0"/>
            </a:xfrm>
            <a:prstGeom prst="line">
              <a:avLst/>
            </a:prstGeom>
            <a:noFill/>
            <a:ln w="38100" cmpd="dbl">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5100" name="Group 12"/>
          <p:cNvGrpSpPr>
            <a:grpSpLocks/>
          </p:cNvGrpSpPr>
          <p:nvPr/>
        </p:nvGrpSpPr>
        <p:grpSpPr bwMode="auto">
          <a:xfrm>
            <a:off x="2219325" y="5010150"/>
            <a:ext cx="5665788" cy="609600"/>
            <a:chOff x="2832" y="2496"/>
            <a:chExt cx="2352" cy="384"/>
          </a:xfrm>
        </p:grpSpPr>
        <p:sp>
          <p:nvSpPr>
            <p:cNvPr id="7179" name="Rectangle 13">
              <a:hlinkClick r:id="" action="ppaction://noaction"/>
            </p:cNvPr>
            <p:cNvSpPr>
              <a:spLocks noChangeArrowheads="1"/>
            </p:cNvSpPr>
            <p:nvPr/>
          </p:nvSpPr>
          <p:spPr bwMode="auto">
            <a:xfrm>
              <a:off x="3024" y="2496"/>
              <a:ext cx="2160" cy="384"/>
            </a:xfrm>
            <a:prstGeom prst="rect">
              <a:avLst/>
            </a:prstGeom>
            <a:noFill/>
            <a:ln w="38100" cmpd="dbl">
              <a:solidFill>
                <a:srgbClr val="0000FF"/>
              </a:solidFill>
              <a:miter lim="800000"/>
              <a:headEnd/>
              <a:tailEnd/>
            </a:ln>
            <a:effectLst/>
            <a:extLst>
              <a:ext uri="{909E8E84-426E-40DD-AFC4-6F175D3DCCD1}">
                <a14:hiddenFill xmlns:a14="http://schemas.microsoft.com/office/drawing/2010/main">
                  <a:solidFill>
                    <a:srgbClr val="C3D0F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spcBef>
                  <a:spcPct val="30000"/>
                </a:spcBef>
              </a:pPr>
              <a:r>
                <a:rPr kumimoji="1" lang="zh-CN" altLang="en-US" sz="2800">
                  <a:latin typeface="华文中宋" pitchFamily="2" charset="-122"/>
                  <a:ea typeface="华文中宋" pitchFamily="2" charset="-122"/>
                </a:rPr>
                <a:t>确定模块的外部接口和用户界面</a:t>
              </a:r>
            </a:p>
          </p:txBody>
        </p:sp>
        <p:sp>
          <p:nvSpPr>
            <p:cNvPr id="7180" name="Line 14"/>
            <p:cNvSpPr>
              <a:spLocks noChangeShapeType="1"/>
            </p:cNvSpPr>
            <p:nvPr/>
          </p:nvSpPr>
          <p:spPr bwMode="auto">
            <a:xfrm>
              <a:off x="2832" y="2688"/>
              <a:ext cx="192" cy="0"/>
            </a:xfrm>
            <a:prstGeom prst="line">
              <a:avLst/>
            </a:prstGeom>
            <a:noFill/>
            <a:ln w="38100" cmpd="dbl">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5103" name="Group 15"/>
          <p:cNvGrpSpPr>
            <a:grpSpLocks/>
          </p:cNvGrpSpPr>
          <p:nvPr/>
        </p:nvGrpSpPr>
        <p:grpSpPr bwMode="auto">
          <a:xfrm>
            <a:off x="2219325" y="5772150"/>
            <a:ext cx="5305425" cy="609600"/>
            <a:chOff x="2832" y="3024"/>
            <a:chExt cx="2352" cy="384"/>
          </a:xfrm>
        </p:grpSpPr>
        <p:sp>
          <p:nvSpPr>
            <p:cNvPr id="7177" name="Rectangle 16">
              <a:hlinkClick r:id="" action="ppaction://noaction"/>
            </p:cNvPr>
            <p:cNvSpPr>
              <a:spLocks noChangeArrowheads="1"/>
            </p:cNvSpPr>
            <p:nvPr/>
          </p:nvSpPr>
          <p:spPr bwMode="auto">
            <a:xfrm>
              <a:off x="3024" y="3024"/>
              <a:ext cx="2160" cy="384"/>
            </a:xfrm>
            <a:prstGeom prst="rect">
              <a:avLst/>
            </a:prstGeom>
            <a:noFill/>
            <a:ln w="38100" cmpd="dbl">
              <a:solidFill>
                <a:srgbClr val="0000FF"/>
              </a:solidFill>
              <a:miter lim="800000"/>
              <a:headEnd/>
              <a:tailEnd/>
            </a:ln>
            <a:effectLst/>
            <a:extLst>
              <a:ext uri="{909E8E84-426E-40DD-AFC4-6F175D3DCCD1}">
                <a14:hiddenFill xmlns:a14="http://schemas.microsoft.com/office/drawing/2010/main">
                  <a:solidFill>
                    <a:srgbClr val="C3D0F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spcBef>
                  <a:spcPct val="30000"/>
                </a:spcBef>
              </a:pPr>
              <a:r>
                <a:rPr kumimoji="1" lang="zh-CN" altLang="en-US" sz="2800">
                  <a:latin typeface="华文中宋" pitchFamily="2" charset="-122"/>
                  <a:ea typeface="华文中宋" pitchFamily="2" charset="-122"/>
                </a:rPr>
                <a:t>为每一模块设计一组测试用例</a:t>
              </a:r>
            </a:p>
          </p:txBody>
        </p:sp>
        <p:sp>
          <p:nvSpPr>
            <p:cNvPr id="7178" name="Line 17"/>
            <p:cNvSpPr>
              <a:spLocks noChangeShapeType="1"/>
            </p:cNvSpPr>
            <p:nvPr/>
          </p:nvSpPr>
          <p:spPr bwMode="auto">
            <a:xfrm>
              <a:off x="2832" y="3216"/>
              <a:ext cx="192" cy="0"/>
            </a:xfrm>
            <a:prstGeom prst="line">
              <a:avLst/>
            </a:prstGeom>
            <a:noFill/>
            <a:ln w="38100" cmpd="dbl">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345094"/>
                                        </p:tgtEl>
                                        <p:attrNameLst>
                                          <p:attrName>style.visibility</p:attrName>
                                        </p:attrNameLst>
                                      </p:cBhvr>
                                      <p:to>
                                        <p:strVal val="visible"/>
                                      </p:to>
                                    </p:set>
                                    <p:anim calcmode="lin" valueType="num">
                                      <p:cBhvr>
                                        <p:cTn id="7" dur="500" fill="hold"/>
                                        <p:tgtEl>
                                          <p:spTgt spid="345094"/>
                                        </p:tgtEl>
                                        <p:attrNameLst>
                                          <p:attrName>ppt_x</p:attrName>
                                        </p:attrNameLst>
                                      </p:cBhvr>
                                      <p:tavLst>
                                        <p:tav tm="0">
                                          <p:val>
                                            <p:strVal val="#ppt_x-#ppt_w/2"/>
                                          </p:val>
                                        </p:tav>
                                        <p:tav tm="100000">
                                          <p:val>
                                            <p:strVal val="#ppt_x"/>
                                          </p:val>
                                        </p:tav>
                                      </p:tavLst>
                                    </p:anim>
                                    <p:anim calcmode="lin" valueType="num">
                                      <p:cBhvr>
                                        <p:cTn id="8" dur="500" fill="hold"/>
                                        <p:tgtEl>
                                          <p:spTgt spid="345094"/>
                                        </p:tgtEl>
                                        <p:attrNameLst>
                                          <p:attrName>ppt_y</p:attrName>
                                        </p:attrNameLst>
                                      </p:cBhvr>
                                      <p:tavLst>
                                        <p:tav tm="0">
                                          <p:val>
                                            <p:strVal val="#ppt_y"/>
                                          </p:val>
                                        </p:tav>
                                        <p:tav tm="100000">
                                          <p:val>
                                            <p:strVal val="#ppt_y"/>
                                          </p:val>
                                        </p:tav>
                                      </p:tavLst>
                                    </p:anim>
                                    <p:anim calcmode="lin" valueType="num">
                                      <p:cBhvr>
                                        <p:cTn id="9" dur="500" fill="hold"/>
                                        <p:tgtEl>
                                          <p:spTgt spid="345094"/>
                                        </p:tgtEl>
                                        <p:attrNameLst>
                                          <p:attrName>ppt_w</p:attrName>
                                        </p:attrNameLst>
                                      </p:cBhvr>
                                      <p:tavLst>
                                        <p:tav tm="0">
                                          <p:val>
                                            <p:fltVal val="0"/>
                                          </p:val>
                                        </p:tav>
                                        <p:tav tm="100000">
                                          <p:val>
                                            <p:strVal val="#ppt_w"/>
                                          </p:val>
                                        </p:tav>
                                      </p:tavLst>
                                    </p:anim>
                                    <p:anim calcmode="lin" valueType="num">
                                      <p:cBhvr>
                                        <p:cTn id="10" dur="500" fill="hold"/>
                                        <p:tgtEl>
                                          <p:spTgt spid="34509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345097"/>
                                        </p:tgtEl>
                                        <p:attrNameLst>
                                          <p:attrName>style.visibility</p:attrName>
                                        </p:attrNameLst>
                                      </p:cBhvr>
                                      <p:to>
                                        <p:strVal val="visible"/>
                                      </p:to>
                                    </p:set>
                                    <p:anim calcmode="lin" valueType="num">
                                      <p:cBhvr>
                                        <p:cTn id="15" dur="500" fill="hold"/>
                                        <p:tgtEl>
                                          <p:spTgt spid="345097"/>
                                        </p:tgtEl>
                                        <p:attrNameLst>
                                          <p:attrName>ppt_x</p:attrName>
                                        </p:attrNameLst>
                                      </p:cBhvr>
                                      <p:tavLst>
                                        <p:tav tm="0">
                                          <p:val>
                                            <p:strVal val="#ppt_x-#ppt_w/2"/>
                                          </p:val>
                                        </p:tav>
                                        <p:tav tm="100000">
                                          <p:val>
                                            <p:strVal val="#ppt_x"/>
                                          </p:val>
                                        </p:tav>
                                      </p:tavLst>
                                    </p:anim>
                                    <p:anim calcmode="lin" valueType="num">
                                      <p:cBhvr>
                                        <p:cTn id="16" dur="500" fill="hold"/>
                                        <p:tgtEl>
                                          <p:spTgt spid="345097"/>
                                        </p:tgtEl>
                                        <p:attrNameLst>
                                          <p:attrName>ppt_y</p:attrName>
                                        </p:attrNameLst>
                                      </p:cBhvr>
                                      <p:tavLst>
                                        <p:tav tm="0">
                                          <p:val>
                                            <p:strVal val="#ppt_y"/>
                                          </p:val>
                                        </p:tav>
                                        <p:tav tm="100000">
                                          <p:val>
                                            <p:strVal val="#ppt_y"/>
                                          </p:val>
                                        </p:tav>
                                      </p:tavLst>
                                    </p:anim>
                                    <p:anim calcmode="lin" valueType="num">
                                      <p:cBhvr>
                                        <p:cTn id="17" dur="500" fill="hold"/>
                                        <p:tgtEl>
                                          <p:spTgt spid="345097"/>
                                        </p:tgtEl>
                                        <p:attrNameLst>
                                          <p:attrName>ppt_w</p:attrName>
                                        </p:attrNameLst>
                                      </p:cBhvr>
                                      <p:tavLst>
                                        <p:tav tm="0">
                                          <p:val>
                                            <p:fltVal val="0"/>
                                          </p:val>
                                        </p:tav>
                                        <p:tav tm="100000">
                                          <p:val>
                                            <p:strVal val="#ppt_w"/>
                                          </p:val>
                                        </p:tav>
                                      </p:tavLst>
                                    </p:anim>
                                    <p:anim calcmode="lin" valueType="num">
                                      <p:cBhvr>
                                        <p:cTn id="18" dur="500" fill="hold"/>
                                        <p:tgtEl>
                                          <p:spTgt spid="345097"/>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345100"/>
                                        </p:tgtEl>
                                        <p:attrNameLst>
                                          <p:attrName>style.visibility</p:attrName>
                                        </p:attrNameLst>
                                      </p:cBhvr>
                                      <p:to>
                                        <p:strVal val="visible"/>
                                      </p:to>
                                    </p:set>
                                    <p:anim calcmode="lin" valueType="num">
                                      <p:cBhvr>
                                        <p:cTn id="23" dur="500" fill="hold"/>
                                        <p:tgtEl>
                                          <p:spTgt spid="345100"/>
                                        </p:tgtEl>
                                        <p:attrNameLst>
                                          <p:attrName>ppt_x</p:attrName>
                                        </p:attrNameLst>
                                      </p:cBhvr>
                                      <p:tavLst>
                                        <p:tav tm="0">
                                          <p:val>
                                            <p:strVal val="#ppt_x-#ppt_w/2"/>
                                          </p:val>
                                        </p:tav>
                                        <p:tav tm="100000">
                                          <p:val>
                                            <p:strVal val="#ppt_x"/>
                                          </p:val>
                                        </p:tav>
                                      </p:tavLst>
                                    </p:anim>
                                    <p:anim calcmode="lin" valueType="num">
                                      <p:cBhvr>
                                        <p:cTn id="24" dur="500" fill="hold"/>
                                        <p:tgtEl>
                                          <p:spTgt spid="345100"/>
                                        </p:tgtEl>
                                        <p:attrNameLst>
                                          <p:attrName>ppt_y</p:attrName>
                                        </p:attrNameLst>
                                      </p:cBhvr>
                                      <p:tavLst>
                                        <p:tav tm="0">
                                          <p:val>
                                            <p:strVal val="#ppt_y"/>
                                          </p:val>
                                        </p:tav>
                                        <p:tav tm="100000">
                                          <p:val>
                                            <p:strVal val="#ppt_y"/>
                                          </p:val>
                                        </p:tav>
                                      </p:tavLst>
                                    </p:anim>
                                    <p:anim calcmode="lin" valueType="num">
                                      <p:cBhvr>
                                        <p:cTn id="25" dur="500" fill="hold"/>
                                        <p:tgtEl>
                                          <p:spTgt spid="345100"/>
                                        </p:tgtEl>
                                        <p:attrNameLst>
                                          <p:attrName>ppt_w</p:attrName>
                                        </p:attrNameLst>
                                      </p:cBhvr>
                                      <p:tavLst>
                                        <p:tav tm="0">
                                          <p:val>
                                            <p:fltVal val="0"/>
                                          </p:val>
                                        </p:tav>
                                        <p:tav tm="100000">
                                          <p:val>
                                            <p:strVal val="#ppt_w"/>
                                          </p:val>
                                        </p:tav>
                                      </p:tavLst>
                                    </p:anim>
                                    <p:anim calcmode="lin" valueType="num">
                                      <p:cBhvr>
                                        <p:cTn id="26" dur="500" fill="hold"/>
                                        <p:tgtEl>
                                          <p:spTgt spid="345100"/>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345103"/>
                                        </p:tgtEl>
                                        <p:attrNameLst>
                                          <p:attrName>style.visibility</p:attrName>
                                        </p:attrNameLst>
                                      </p:cBhvr>
                                      <p:to>
                                        <p:strVal val="visible"/>
                                      </p:to>
                                    </p:set>
                                    <p:anim calcmode="lin" valueType="num">
                                      <p:cBhvr>
                                        <p:cTn id="31" dur="500" fill="hold"/>
                                        <p:tgtEl>
                                          <p:spTgt spid="345103"/>
                                        </p:tgtEl>
                                        <p:attrNameLst>
                                          <p:attrName>ppt_x</p:attrName>
                                        </p:attrNameLst>
                                      </p:cBhvr>
                                      <p:tavLst>
                                        <p:tav tm="0">
                                          <p:val>
                                            <p:strVal val="#ppt_x-#ppt_w/2"/>
                                          </p:val>
                                        </p:tav>
                                        <p:tav tm="100000">
                                          <p:val>
                                            <p:strVal val="#ppt_x"/>
                                          </p:val>
                                        </p:tav>
                                      </p:tavLst>
                                    </p:anim>
                                    <p:anim calcmode="lin" valueType="num">
                                      <p:cBhvr>
                                        <p:cTn id="32" dur="500" fill="hold"/>
                                        <p:tgtEl>
                                          <p:spTgt spid="345103"/>
                                        </p:tgtEl>
                                        <p:attrNameLst>
                                          <p:attrName>ppt_y</p:attrName>
                                        </p:attrNameLst>
                                      </p:cBhvr>
                                      <p:tavLst>
                                        <p:tav tm="0">
                                          <p:val>
                                            <p:strVal val="#ppt_y"/>
                                          </p:val>
                                        </p:tav>
                                        <p:tav tm="100000">
                                          <p:val>
                                            <p:strVal val="#ppt_y"/>
                                          </p:val>
                                        </p:tav>
                                      </p:tavLst>
                                    </p:anim>
                                    <p:anim calcmode="lin" valueType="num">
                                      <p:cBhvr>
                                        <p:cTn id="33" dur="500" fill="hold"/>
                                        <p:tgtEl>
                                          <p:spTgt spid="345103"/>
                                        </p:tgtEl>
                                        <p:attrNameLst>
                                          <p:attrName>ppt_w</p:attrName>
                                        </p:attrNameLst>
                                      </p:cBhvr>
                                      <p:tavLst>
                                        <p:tav tm="0">
                                          <p:val>
                                            <p:fltVal val="0"/>
                                          </p:val>
                                        </p:tav>
                                        <p:tav tm="100000">
                                          <p:val>
                                            <p:strVal val="#ppt_w"/>
                                          </p:val>
                                        </p:tav>
                                      </p:tavLst>
                                    </p:anim>
                                    <p:anim calcmode="lin" valueType="num">
                                      <p:cBhvr>
                                        <p:cTn id="34" dur="500" fill="hold"/>
                                        <p:tgtEl>
                                          <p:spTgt spid="3451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l="18507" t="10866" r="20868" b="3587"/>
          <a:stretch>
            <a:fillRect/>
          </a:stretch>
        </p:blipFill>
        <p:spPr bwMode="auto">
          <a:xfrm>
            <a:off x="34925" y="0"/>
            <a:ext cx="7416800" cy="683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5987" name="Line 5"/>
          <p:cNvSpPr>
            <a:spLocks noChangeShapeType="1"/>
          </p:cNvSpPr>
          <p:nvPr/>
        </p:nvSpPr>
        <p:spPr bwMode="auto">
          <a:xfrm>
            <a:off x="136525" y="3211513"/>
            <a:ext cx="8424863"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988" name="Line 6"/>
          <p:cNvSpPr>
            <a:spLocks noChangeShapeType="1"/>
          </p:cNvSpPr>
          <p:nvPr/>
        </p:nvSpPr>
        <p:spPr bwMode="auto">
          <a:xfrm>
            <a:off x="2765425" y="461963"/>
            <a:ext cx="0" cy="633571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5" name="Text Box 7"/>
          <p:cNvSpPr txBox="1">
            <a:spLocks noChangeArrowheads="1"/>
          </p:cNvSpPr>
          <p:nvPr/>
        </p:nvSpPr>
        <p:spPr bwMode="auto">
          <a:xfrm>
            <a:off x="8532813" y="60213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800">
                <a:solidFill>
                  <a:schemeClr val="accent1"/>
                </a:solidFill>
              </a:rPr>
              <a:t>22</a:t>
            </a:r>
          </a:p>
        </p:txBody>
      </p:sp>
      <p:sp>
        <p:nvSpPr>
          <p:cNvPr id="35846" name="Text Box 6"/>
          <p:cNvSpPr txBox="1">
            <a:spLocks noChangeArrowheads="1"/>
          </p:cNvSpPr>
          <p:nvPr/>
        </p:nvSpPr>
        <p:spPr bwMode="auto">
          <a:xfrm>
            <a:off x="7380288" y="188913"/>
            <a:ext cx="17637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zh-CN" sz="2000"/>
              <a:t>T: </a:t>
            </a:r>
            <a:r>
              <a:rPr lang="zh-CN" altLang="en-US" sz="2000"/>
              <a:t>做</a:t>
            </a:r>
          </a:p>
          <a:p>
            <a:pPr eaLnBrk="1" hangingPunct="1">
              <a:spcBef>
                <a:spcPct val="50000"/>
              </a:spcBef>
            </a:pPr>
            <a:r>
              <a:rPr lang="en-US" altLang="zh-CN" sz="2000"/>
              <a:t>F: </a:t>
            </a:r>
            <a:r>
              <a:rPr lang="zh-CN" altLang="en-US" sz="2000"/>
              <a:t>不做</a:t>
            </a:r>
          </a:p>
          <a:p>
            <a:pPr eaLnBrk="1" hangingPunct="1">
              <a:spcBef>
                <a:spcPct val="50000"/>
              </a:spcBef>
            </a:pPr>
            <a:r>
              <a:rPr lang="zh-CN" altLang="en-US" sz="2000"/>
              <a:t>空白</a:t>
            </a:r>
            <a:r>
              <a:rPr lang="en-US" altLang="zh-CN" sz="2000"/>
              <a:t>: </a:t>
            </a:r>
            <a:r>
              <a:rPr lang="zh-CN" altLang="en-US" sz="2000"/>
              <a:t>没影响</a:t>
            </a:r>
          </a:p>
        </p:txBody>
      </p:sp>
      <p:sp>
        <p:nvSpPr>
          <p:cNvPr id="35847" name="Text Box 7"/>
          <p:cNvSpPr txBox="1">
            <a:spLocks noChangeArrowheads="1"/>
          </p:cNvSpPr>
          <p:nvPr/>
        </p:nvSpPr>
        <p:spPr bwMode="auto">
          <a:xfrm>
            <a:off x="7488238" y="3451225"/>
            <a:ext cx="15478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en-US"/>
              <a:t>×</a:t>
            </a:r>
            <a:r>
              <a:rPr lang="en-US" altLang="zh-CN" sz="2000"/>
              <a:t>: </a:t>
            </a:r>
            <a:r>
              <a:rPr lang="zh-CN" altLang="en-US" sz="2000"/>
              <a:t>做</a:t>
            </a:r>
          </a:p>
          <a:p>
            <a:pPr eaLnBrk="1" hangingPunct="1">
              <a:spcBef>
                <a:spcPct val="50000"/>
              </a:spcBef>
            </a:pPr>
            <a:r>
              <a:rPr lang="zh-CN" altLang="en-US" sz="2000"/>
              <a:t>空白</a:t>
            </a:r>
            <a:r>
              <a:rPr lang="en-US" altLang="zh-CN" sz="2000"/>
              <a:t>: </a:t>
            </a:r>
            <a:r>
              <a:rPr lang="zh-CN" altLang="en-US" sz="2000"/>
              <a:t>不做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5987"/>
                                        </p:tgtEl>
                                        <p:attrNameLst>
                                          <p:attrName>style.visibility</p:attrName>
                                        </p:attrNameLst>
                                      </p:cBhvr>
                                      <p:to>
                                        <p:strVal val="visible"/>
                                      </p:to>
                                    </p:set>
                                    <p:anim calcmode="lin" valueType="num">
                                      <p:cBhvr additive="base">
                                        <p:cTn id="7" dur="500" fill="hold"/>
                                        <p:tgtEl>
                                          <p:spTgt spid="425987"/>
                                        </p:tgtEl>
                                        <p:attrNameLst>
                                          <p:attrName>ppt_x</p:attrName>
                                        </p:attrNameLst>
                                      </p:cBhvr>
                                      <p:tavLst>
                                        <p:tav tm="0">
                                          <p:val>
                                            <p:strVal val="#ppt_x"/>
                                          </p:val>
                                        </p:tav>
                                        <p:tav tm="100000">
                                          <p:val>
                                            <p:strVal val="#ppt_x"/>
                                          </p:val>
                                        </p:tav>
                                      </p:tavLst>
                                    </p:anim>
                                    <p:anim calcmode="lin" valueType="num">
                                      <p:cBhvr additive="base">
                                        <p:cTn id="8" dur="500" fill="hold"/>
                                        <p:tgtEl>
                                          <p:spTgt spid="4259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5988"/>
                                        </p:tgtEl>
                                        <p:attrNameLst>
                                          <p:attrName>style.visibility</p:attrName>
                                        </p:attrNameLst>
                                      </p:cBhvr>
                                      <p:to>
                                        <p:strVal val="visible"/>
                                      </p:to>
                                    </p:set>
                                    <p:anim calcmode="lin" valueType="num">
                                      <p:cBhvr additive="base">
                                        <p:cTn id="13" dur="500" fill="hold"/>
                                        <p:tgtEl>
                                          <p:spTgt spid="425988"/>
                                        </p:tgtEl>
                                        <p:attrNameLst>
                                          <p:attrName>ppt_x</p:attrName>
                                        </p:attrNameLst>
                                      </p:cBhvr>
                                      <p:tavLst>
                                        <p:tav tm="0">
                                          <p:val>
                                            <p:strVal val="#ppt_x"/>
                                          </p:val>
                                        </p:tav>
                                        <p:tav tm="100000">
                                          <p:val>
                                            <p:strVal val="#ppt_x"/>
                                          </p:val>
                                        </p:tav>
                                      </p:tavLst>
                                    </p:anim>
                                    <p:anim calcmode="lin" valueType="num">
                                      <p:cBhvr additive="base">
                                        <p:cTn id="14" dur="500" fill="hold"/>
                                        <p:tgtEl>
                                          <p:spTgt spid="425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animBg="1"/>
      <p:bldP spid="42598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79388" y="1435100"/>
            <a:ext cx="866775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nSpc>
                <a:spcPct val="125000"/>
              </a:lnSpc>
              <a:spcBef>
                <a:spcPct val="20000"/>
              </a:spcBef>
            </a:pPr>
            <a:r>
              <a:rPr lang="zh-CN" altLang="en-US" sz="2800" b="1"/>
              <a:t>判定表能够简洁而又无歧义地描述处理规则。但判定表并不适合作为一种通用的设计工具，没有一种简单的方法使它能同时清晰的表示顺序和重复等处理特性，其含义也不是一眼就能看出来的，初次接触这种工具的人理解它需要有一个简短的学习过程。</a:t>
            </a:r>
            <a:endParaRPr lang="en-US" altLang="zh-CN" sz="2800" b="1"/>
          </a:p>
          <a:p>
            <a:pPr marL="287338" indent="-6350">
              <a:lnSpc>
                <a:spcPct val="125000"/>
              </a:lnSpc>
              <a:spcBef>
                <a:spcPct val="20000"/>
              </a:spcBef>
            </a:pPr>
            <a:r>
              <a:rPr lang="zh-CN" altLang="en-US" sz="2800" b="1"/>
              <a:t>      判定树是判定表的变种，也能清晰地表示复杂的条件组合与应做的动作之间的对应关系。</a:t>
            </a:r>
          </a:p>
        </p:txBody>
      </p:sp>
      <p:sp>
        <p:nvSpPr>
          <p:cNvPr id="36867" name="矩形 3"/>
          <p:cNvSpPr>
            <a:spLocks noChangeArrowheads="1"/>
          </p:cNvSpPr>
          <p:nvPr/>
        </p:nvSpPr>
        <p:spPr bwMode="auto">
          <a:xfrm>
            <a:off x="107950" y="719138"/>
            <a:ext cx="2463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indent="-6350"/>
            <a:r>
              <a:rPr lang="zh-CN" altLang="en-US" sz="3000" b="1">
                <a:solidFill>
                  <a:srgbClr val="0000FF"/>
                </a:solidFill>
                <a:latin typeface="华文中宋" pitchFamily="2" charset="-122"/>
                <a:ea typeface="华文中宋" pitchFamily="2" charset="-122"/>
              </a:rPr>
              <a:t>（五）判定树</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descr="rj64"/>
          <p:cNvPicPr>
            <a:picLocks noGrp="1" noChangeAspect="1" noChangeArrowheads="1"/>
          </p:cNvPicPr>
          <p:nvPr>
            <p:ph type="subTitle" idx="4294967295"/>
          </p:nvPr>
        </p:nvPicPr>
        <p:blipFill>
          <a:blip r:embed="rId3">
            <a:extLst>
              <a:ext uri="{28A0092B-C50C-407E-A947-70E740481C1C}">
                <a14:useLocalDpi xmlns:a14="http://schemas.microsoft.com/office/drawing/2010/main" val="0"/>
              </a:ext>
            </a:extLst>
          </a:blip>
          <a:srcRect/>
          <a:stretch>
            <a:fillRect/>
          </a:stretch>
        </p:blipFill>
        <p:spPr bwMode="auto">
          <a:xfrm>
            <a:off x="395288" y="803275"/>
            <a:ext cx="8202612" cy="4857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5"/>
          <p:cNvSpPr txBox="1">
            <a:spLocks noChangeArrowheads="1"/>
          </p:cNvSpPr>
          <p:nvPr/>
        </p:nvSpPr>
        <p:spPr bwMode="auto">
          <a:xfrm>
            <a:off x="8532813" y="60213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800">
                <a:solidFill>
                  <a:schemeClr val="accent1"/>
                </a:solidFill>
              </a:rPr>
              <a:t>24</a:t>
            </a:r>
          </a:p>
        </p:txBody>
      </p:sp>
      <p:sp>
        <p:nvSpPr>
          <p:cNvPr id="37892" name="Rectangle 4"/>
          <p:cNvSpPr>
            <a:spLocks noChangeArrowheads="1"/>
          </p:cNvSpPr>
          <p:nvPr/>
        </p:nvSpPr>
        <p:spPr bwMode="auto">
          <a:xfrm>
            <a:off x="1979613" y="5734050"/>
            <a:ext cx="5237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b="1"/>
              <a:t>图</a:t>
            </a:r>
            <a:r>
              <a:rPr lang="en-US" altLang="zh-CN" b="1"/>
              <a:t>6.7 </a:t>
            </a:r>
            <a:r>
              <a:rPr lang="zh-CN" altLang="en-US" b="1"/>
              <a:t>用判定树表示计算行李费的算法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450850" y="563563"/>
            <a:ext cx="8229600" cy="633412"/>
          </a:xfrm>
        </p:spPr>
        <p:txBody>
          <a:bodyPr/>
          <a:lstStyle/>
          <a:p>
            <a:pPr eaLnBrk="1" hangingPunct="1">
              <a:defRPr/>
            </a:pPr>
            <a:r>
              <a:rPr lang="en-US" altLang="zh-CN" sz="3600" b="1">
                <a:solidFill>
                  <a:srgbClr val="0000FF"/>
                </a:solidFill>
                <a:effectLst>
                  <a:outerShdw blurRad="38100" dist="38100" dir="2700000" algn="tl">
                    <a:srgbClr val="C0C0C0"/>
                  </a:outerShdw>
                </a:effectLst>
                <a:ea typeface="仿宋_GB2312" pitchFamily="49" charset="-122"/>
              </a:rPr>
              <a:t>6. PDL (</a:t>
            </a:r>
            <a:r>
              <a:rPr lang="en-US" altLang="zh-CN" sz="3600" b="1">
                <a:solidFill>
                  <a:srgbClr val="FF6600"/>
                </a:solidFill>
                <a:effectLst>
                  <a:outerShdw blurRad="38100" dist="38100" dir="2700000" algn="tl">
                    <a:srgbClr val="C0C0C0"/>
                  </a:outerShdw>
                </a:effectLst>
                <a:ea typeface="仿宋_GB2312" pitchFamily="49" charset="-122"/>
              </a:rPr>
              <a:t>P</a:t>
            </a:r>
            <a:r>
              <a:rPr lang="en-US" altLang="zh-CN" sz="3600" b="1">
                <a:solidFill>
                  <a:srgbClr val="0000FF"/>
                </a:solidFill>
                <a:effectLst>
                  <a:outerShdw blurRad="38100" dist="38100" dir="2700000" algn="tl">
                    <a:srgbClr val="C0C0C0"/>
                  </a:outerShdw>
                </a:effectLst>
                <a:ea typeface="仿宋_GB2312" pitchFamily="49" charset="-122"/>
              </a:rPr>
              <a:t>rocedure  </a:t>
            </a:r>
            <a:r>
              <a:rPr lang="en-US" altLang="zh-CN" sz="3600" b="1">
                <a:solidFill>
                  <a:srgbClr val="CC3300"/>
                </a:solidFill>
                <a:effectLst>
                  <a:outerShdw blurRad="38100" dist="38100" dir="2700000" algn="tl">
                    <a:srgbClr val="C0C0C0"/>
                  </a:outerShdw>
                </a:effectLst>
                <a:ea typeface="仿宋_GB2312" pitchFamily="49" charset="-122"/>
              </a:rPr>
              <a:t>D</a:t>
            </a:r>
            <a:r>
              <a:rPr lang="en-US" altLang="zh-CN" sz="3600" b="1">
                <a:solidFill>
                  <a:srgbClr val="0000FF"/>
                </a:solidFill>
                <a:effectLst>
                  <a:outerShdw blurRad="38100" dist="38100" dir="2700000" algn="tl">
                    <a:srgbClr val="C0C0C0"/>
                  </a:outerShdw>
                </a:effectLst>
                <a:ea typeface="仿宋_GB2312" pitchFamily="49" charset="-122"/>
              </a:rPr>
              <a:t>esign </a:t>
            </a:r>
            <a:r>
              <a:rPr lang="en-US" altLang="zh-CN" sz="3600" b="1">
                <a:solidFill>
                  <a:srgbClr val="CC3300"/>
                </a:solidFill>
                <a:effectLst>
                  <a:outerShdw blurRad="38100" dist="38100" dir="2700000" algn="tl">
                    <a:srgbClr val="C0C0C0"/>
                  </a:outerShdw>
                </a:effectLst>
                <a:ea typeface="仿宋_GB2312" pitchFamily="49" charset="-122"/>
              </a:rPr>
              <a:t>L</a:t>
            </a:r>
            <a:r>
              <a:rPr lang="en-US" altLang="zh-CN" sz="3600" b="1">
                <a:solidFill>
                  <a:srgbClr val="0000FF"/>
                </a:solidFill>
                <a:effectLst>
                  <a:outerShdw blurRad="38100" dist="38100" dir="2700000" algn="tl">
                    <a:srgbClr val="C0C0C0"/>
                  </a:outerShdw>
                </a:effectLst>
                <a:ea typeface="仿宋_GB2312" pitchFamily="49" charset="-122"/>
              </a:rPr>
              <a:t>anguage)</a:t>
            </a:r>
            <a:br>
              <a:rPr lang="en-US" altLang="zh-CN" sz="3600" b="1">
                <a:solidFill>
                  <a:srgbClr val="0000FF"/>
                </a:solidFill>
                <a:effectLst>
                  <a:outerShdw blurRad="38100" dist="38100" dir="2700000" algn="tl">
                    <a:srgbClr val="C0C0C0"/>
                  </a:outerShdw>
                </a:effectLst>
                <a:ea typeface="仿宋_GB2312" pitchFamily="49" charset="-122"/>
              </a:rPr>
            </a:br>
            <a:r>
              <a:rPr lang="zh-CN" altLang="en-US" sz="3600" b="1">
                <a:solidFill>
                  <a:srgbClr val="0000FF"/>
                </a:solidFill>
                <a:effectLst>
                  <a:outerShdw blurRad="38100" dist="38100" dir="2700000" algn="tl">
                    <a:srgbClr val="C0C0C0"/>
                  </a:outerShdw>
                </a:effectLst>
                <a:ea typeface="仿宋_GB2312" pitchFamily="49" charset="-122"/>
              </a:rPr>
              <a:t>过程设计语言/伪码</a:t>
            </a:r>
          </a:p>
        </p:txBody>
      </p:sp>
      <p:sp>
        <p:nvSpPr>
          <p:cNvPr id="400389" name="Rectangle 5"/>
          <p:cNvSpPr>
            <a:spLocks noChangeArrowheads="1"/>
          </p:cNvSpPr>
          <p:nvPr/>
        </p:nvSpPr>
        <p:spPr bwMode="auto">
          <a:xfrm>
            <a:off x="250825" y="1773238"/>
            <a:ext cx="8497888" cy="437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FontTx/>
              <a:buChar char="•"/>
              <a:defRPr/>
            </a:pPr>
            <a:r>
              <a:rPr lang="en-US" altLang="zh-CN" sz="3200" dirty="0">
                <a:effectLst>
                  <a:outerShdw blurRad="38100" dist="38100" dir="2700000" algn="tl">
                    <a:srgbClr val="C0C0C0"/>
                  </a:outerShdw>
                </a:effectLst>
                <a:latin typeface="楷体_GB2312" pitchFamily="49" charset="-122"/>
                <a:ea typeface="楷体_GB2312" pitchFamily="49" charset="-122"/>
                <a:cs typeface="宋体" pitchFamily="2" charset="-122"/>
              </a:rPr>
              <a:t>PDL</a:t>
            </a:r>
            <a:r>
              <a:rPr lang="zh-CN" altLang="en-US" sz="3200" dirty="0">
                <a:effectLst>
                  <a:outerShdw blurRad="38100" dist="38100" dir="2700000" algn="tl">
                    <a:srgbClr val="C0C0C0"/>
                  </a:outerShdw>
                </a:effectLst>
                <a:latin typeface="楷体_GB2312" pitchFamily="49" charset="-122"/>
                <a:ea typeface="楷体_GB2312" pitchFamily="49" charset="-122"/>
                <a:cs typeface="宋体" pitchFamily="2" charset="-122"/>
              </a:rPr>
              <a:t>是一种用于描述功能模块的</a:t>
            </a:r>
            <a:r>
              <a:rPr lang="zh-CN" altLang="en-US" sz="3200" dirty="0">
                <a:solidFill>
                  <a:srgbClr val="FFC000"/>
                </a:solidFill>
                <a:effectLst>
                  <a:outerShdw blurRad="38100" dist="38100" dir="2700000" algn="tl">
                    <a:srgbClr val="C0C0C0"/>
                  </a:outerShdw>
                </a:effectLst>
                <a:latin typeface="楷体_GB2312" pitchFamily="49" charset="-122"/>
                <a:ea typeface="楷体_GB2312" pitchFamily="49" charset="-122"/>
                <a:cs typeface="宋体" pitchFamily="2" charset="-122"/>
              </a:rPr>
              <a:t>算法设计</a:t>
            </a:r>
            <a:r>
              <a:rPr lang="zh-CN" altLang="en-US" sz="3200" dirty="0">
                <a:effectLst>
                  <a:outerShdw blurRad="38100" dist="38100" dir="2700000" algn="tl">
                    <a:srgbClr val="C0C0C0"/>
                  </a:outerShdw>
                </a:effectLst>
                <a:latin typeface="楷体_GB2312" pitchFamily="49" charset="-122"/>
                <a:ea typeface="楷体_GB2312" pitchFamily="49" charset="-122"/>
                <a:cs typeface="宋体" pitchFamily="2" charset="-122"/>
              </a:rPr>
              <a:t>和</a:t>
            </a:r>
            <a:r>
              <a:rPr lang="zh-CN" altLang="en-US" sz="3200" dirty="0">
                <a:solidFill>
                  <a:srgbClr val="FFC000"/>
                </a:solidFill>
                <a:effectLst>
                  <a:outerShdw blurRad="38100" dist="38100" dir="2700000" algn="tl">
                    <a:srgbClr val="C0C0C0"/>
                  </a:outerShdw>
                </a:effectLst>
                <a:latin typeface="楷体_GB2312" pitchFamily="49" charset="-122"/>
                <a:ea typeface="楷体_GB2312" pitchFamily="49" charset="-122"/>
                <a:cs typeface="宋体" pitchFamily="2" charset="-122"/>
              </a:rPr>
              <a:t>加工细节</a:t>
            </a:r>
            <a:r>
              <a:rPr lang="zh-CN" altLang="en-US" sz="3200" dirty="0">
                <a:effectLst>
                  <a:outerShdw blurRad="38100" dist="38100" dir="2700000" algn="tl">
                    <a:srgbClr val="C0C0C0"/>
                  </a:outerShdw>
                </a:effectLst>
                <a:latin typeface="楷体_GB2312" pitchFamily="49" charset="-122"/>
                <a:ea typeface="楷体_GB2312" pitchFamily="49" charset="-122"/>
                <a:cs typeface="宋体" pitchFamily="2" charset="-122"/>
              </a:rPr>
              <a:t>的语言。称为过程设计语言。它是一种伪码。</a:t>
            </a:r>
          </a:p>
          <a:p>
            <a:pPr>
              <a:lnSpc>
                <a:spcPct val="120000"/>
              </a:lnSpc>
              <a:spcBef>
                <a:spcPct val="20000"/>
              </a:spcBef>
              <a:buFontTx/>
              <a:buChar char="•"/>
              <a:defRPr/>
            </a:pPr>
            <a:r>
              <a:rPr lang="zh-CN" altLang="en-US" sz="3200" dirty="0">
                <a:effectLst>
                  <a:outerShdw blurRad="38100" dist="38100" dir="2700000" algn="tl">
                    <a:srgbClr val="C0C0C0"/>
                  </a:outerShdw>
                </a:effectLst>
                <a:latin typeface="楷体_GB2312" pitchFamily="49" charset="-122"/>
                <a:ea typeface="楷体_GB2312" pitchFamily="49" charset="-122"/>
                <a:cs typeface="宋体" pitchFamily="2" charset="-122"/>
              </a:rPr>
              <a:t>伪码的语法规则分为</a:t>
            </a:r>
            <a:r>
              <a:rPr lang="zh-CN" altLang="en-US" sz="3200" dirty="0">
                <a:effectLst>
                  <a:outerShdw blurRad="38100" dist="38100" dir="2700000" algn="tl">
                    <a:srgbClr val="C0C0C0"/>
                  </a:outerShdw>
                </a:effectLst>
                <a:latin typeface="Times New Roman"/>
                <a:ea typeface="楷体_GB2312" pitchFamily="49" charset="-122"/>
                <a:cs typeface="宋体" pitchFamily="2" charset="-122"/>
              </a:rPr>
              <a:t>“</a:t>
            </a:r>
            <a:r>
              <a:rPr lang="zh-CN" altLang="en-US" sz="3200" dirty="0">
                <a:effectLst>
                  <a:outerShdw blurRad="38100" dist="38100" dir="2700000" algn="tl">
                    <a:srgbClr val="C0C0C0"/>
                  </a:outerShdw>
                </a:effectLst>
                <a:latin typeface="楷体_GB2312" pitchFamily="49" charset="-122"/>
                <a:ea typeface="楷体_GB2312" pitchFamily="49" charset="-122"/>
                <a:cs typeface="宋体" pitchFamily="2" charset="-122"/>
              </a:rPr>
              <a:t>外语法</a:t>
            </a:r>
            <a:r>
              <a:rPr lang="zh-CN" altLang="en-US" sz="3200" dirty="0">
                <a:effectLst>
                  <a:outerShdw blurRad="38100" dist="38100" dir="2700000" algn="tl">
                    <a:srgbClr val="C0C0C0"/>
                  </a:outerShdw>
                </a:effectLst>
                <a:latin typeface="Times New Roman"/>
                <a:ea typeface="楷体_GB2312" pitchFamily="49" charset="-122"/>
                <a:cs typeface="宋体" pitchFamily="2" charset="-122"/>
              </a:rPr>
              <a:t>”</a:t>
            </a:r>
            <a:r>
              <a:rPr lang="zh-CN" altLang="en-US" sz="3200" dirty="0">
                <a:effectLst>
                  <a:outerShdw blurRad="38100" dist="38100" dir="2700000" algn="tl">
                    <a:srgbClr val="C0C0C0"/>
                  </a:outerShdw>
                </a:effectLst>
                <a:latin typeface="楷体_GB2312" pitchFamily="49" charset="-122"/>
                <a:ea typeface="楷体_GB2312" pitchFamily="49" charset="-122"/>
                <a:cs typeface="宋体" pitchFamily="2" charset="-122"/>
              </a:rPr>
              <a:t>和</a:t>
            </a:r>
            <a:r>
              <a:rPr lang="zh-CN" altLang="en-US" sz="3200" dirty="0">
                <a:effectLst>
                  <a:outerShdw blurRad="38100" dist="38100" dir="2700000" algn="tl">
                    <a:srgbClr val="C0C0C0"/>
                  </a:outerShdw>
                </a:effectLst>
                <a:latin typeface="Times New Roman"/>
                <a:ea typeface="楷体_GB2312" pitchFamily="49" charset="-122"/>
                <a:cs typeface="宋体" pitchFamily="2" charset="-122"/>
              </a:rPr>
              <a:t>“</a:t>
            </a:r>
            <a:r>
              <a:rPr lang="zh-CN" altLang="en-US" sz="3200" dirty="0">
                <a:effectLst>
                  <a:outerShdw blurRad="38100" dist="38100" dir="2700000" algn="tl">
                    <a:srgbClr val="C0C0C0"/>
                  </a:outerShdw>
                </a:effectLst>
                <a:latin typeface="楷体_GB2312" pitchFamily="49" charset="-122"/>
                <a:ea typeface="楷体_GB2312" pitchFamily="49" charset="-122"/>
                <a:cs typeface="宋体" pitchFamily="2" charset="-122"/>
              </a:rPr>
              <a:t>内语法</a:t>
            </a:r>
            <a:r>
              <a:rPr lang="zh-CN" altLang="en-US" sz="3200" dirty="0">
                <a:effectLst>
                  <a:outerShdw blurRad="38100" dist="38100" dir="2700000" algn="tl">
                    <a:srgbClr val="C0C0C0"/>
                  </a:outerShdw>
                </a:effectLst>
                <a:latin typeface="Times New Roman"/>
                <a:ea typeface="楷体_GB2312" pitchFamily="49" charset="-122"/>
                <a:cs typeface="宋体" pitchFamily="2" charset="-122"/>
              </a:rPr>
              <a:t>”</a:t>
            </a:r>
            <a:r>
              <a:rPr lang="zh-CN" altLang="en-US" sz="3200" dirty="0">
                <a:effectLst>
                  <a:outerShdw blurRad="38100" dist="38100" dir="2700000" algn="tl">
                    <a:srgbClr val="C0C0C0"/>
                  </a:outerShdw>
                </a:effectLst>
                <a:latin typeface="楷体_GB2312" pitchFamily="49" charset="-122"/>
                <a:ea typeface="楷体_GB2312" pitchFamily="49" charset="-122"/>
                <a:cs typeface="宋体" pitchFamily="2" charset="-122"/>
              </a:rPr>
              <a:t>。</a:t>
            </a:r>
          </a:p>
          <a:p>
            <a:pPr>
              <a:lnSpc>
                <a:spcPct val="120000"/>
              </a:lnSpc>
              <a:spcBef>
                <a:spcPct val="20000"/>
              </a:spcBef>
              <a:buFontTx/>
              <a:buChar char="•"/>
              <a:defRPr/>
            </a:pPr>
            <a:r>
              <a:rPr lang="en-US" altLang="zh-CN" sz="3200" dirty="0">
                <a:effectLst>
                  <a:outerShdw blurRad="38100" dist="38100" dir="2700000" algn="tl">
                    <a:srgbClr val="C0C0C0"/>
                  </a:outerShdw>
                </a:effectLst>
                <a:highlight>
                  <a:srgbClr val="FFFF00"/>
                </a:highlight>
                <a:latin typeface="楷体_GB2312" pitchFamily="49" charset="-122"/>
                <a:ea typeface="楷体_GB2312" pitchFamily="49" charset="-122"/>
                <a:cs typeface="宋体" pitchFamily="2" charset="-122"/>
              </a:rPr>
              <a:t>PDL</a:t>
            </a:r>
            <a:r>
              <a:rPr lang="zh-CN" altLang="en-US" sz="3200" dirty="0">
                <a:effectLst>
                  <a:outerShdw blurRad="38100" dist="38100" dir="2700000" algn="tl">
                    <a:srgbClr val="C0C0C0"/>
                  </a:outerShdw>
                </a:effectLst>
                <a:highlight>
                  <a:srgbClr val="FFFF00"/>
                </a:highlight>
                <a:latin typeface="楷体_GB2312" pitchFamily="49" charset="-122"/>
                <a:ea typeface="楷体_GB2312" pitchFamily="49" charset="-122"/>
                <a:cs typeface="宋体" pitchFamily="2" charset="-122"/>
              </a:rPr>
              <a:t>具有严格的</a:t>
            </a:r>
            <a:r>
              <a:rPr lang="zh-CN" altLang="en-US" sz="3200" dirty="0">
                <a:solidFill>
                  <a:srgbClr val="3333FF"/>
                </a:solidFill>
                <a:effectLst>
                  <a:outerShdw blurRad="38100" dist="38100" dir="2700000" algn="tl">
                    <a:srgbClr val="C0C0C0"/>
                  </a:outerShdw>
                </a:effectLst>
                <a:highlight>
                  <a:srgbClr val="FFFF00"/>
                </a:highlight>
                <a:latin typeface="楷体_GB2312" pitchFamily="49" charset="-122"/>
                <a:ea typeface="楷体_GB2312" pitchFamily="49" charset="-122"/>
                <a:cs typeface="宋体" pitchFamily="2" charset="-122"/>
              </a:rPr>
              <a:t>关键字外语法</a:t>
            </a:r>
            <a:r>
              <a:rPr lang="zh-CN" altLang="en-US" sz="3200" dirty="0">
                <a:effectLst>
                  <a:outerShdw blurRad="38100" dist="38100" dir="2700000" algn="tl">
                    <a:srgbClr val="C0C0C0"/>
                  </a:outerShdw>
                </a:effectLst>
                <a:latin typeface="楷体_GB2312" pitchFamily="49" charset="-122"/>
                <a:ea typeface="楷体_GB2312" pitchFamily="49" charset="-122"/>
                <a:cs typeface="宋体" pitchFamily="2" charset="-122"/>
              </a:rPr>
              <a:t>，用于定义控制结构和数据结构，同时它的</a:t>
            </a:r>
            <a:r>
              <a:rPr lang="zh-CN" altLang="en-US" sz="3200" dirty="0">
                <a:solidFill>
                  <a:srgbClr val="3333FF"/>
                </a:solidFill>
                <a:effectLst>
                  <a:outerShdw blurRad="38100" dist="38100" dir="2700000" algn="tl">
                    <a:srgbClr val="C0C0C0"/>
                  </a:outerShdw>
                </a:effectLst>
                <a:latin typeface="楷体_GB2312" pitchFamily="49" charset="-122"/>
                <a:ea typeface="楷体_GB2312" pitchFamily="49" charset="-122"/>
                <a:cs typeface="宋体" pitchFamily="2" charset="-122"/>
              </a:rPr>
              <a:t>表示实际操作和条件的内语法</a:t>
            </a:r>
            <a:r>
              <a:rPr lang="zh-CN" altLang="en-US" sz="3200" dirty="0">
                <a:effectLst>
                  <a:outerShdw blurRad="38100" dist="38100" dir="2700000" algn="tl">
                    <a:srgbClr val="C0C0C0"/>
                  </a:outerShdw>
                </a:effectLst>
                <a:latin typeface="楷体_GB2312" pitchFamily="49" charset="-122"/>
                <a:ea typeface="楷体_GB2312" pitchFamily="49" charset="-122"/>
                <a:cs typeface="宋体" pitchFamily="2" charset="-122"/>
              </a:rPr>
              <a:t>可使用自然语言的词汇。</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79388" y="333375"/>
            <a:ext cx="1997075" cy="500063"/>
          </a:xfrm>
          <a:prstGeom prst="rect">
            <a:avLst/>
          </a:prstGeom>
          <a:noFill/>
          <a:ln>
            <a:noFill/>
          </a:ln>
          <a:effectLst/>
          <a:extLst>
            <a:ext uri="{909E8E84-426E-40DD-AFC4-6F175D3DCCD1}">
              <a14:hiddenFill xmlns:a14="http://schemas.microsoft.com/office/drawing/2010/main">
                <a:solidFill>
                  <a:srgbClr val="E1B1CE"/>
                </a:solidFill>
              </a14:hiddenFill>
            </a:ex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latin typeface="黑体" pitchFamily="49" charset="-122"/>
                <a:ea typeface="黑体" pitchFamily="49" charset="-122"/>
              </a:rPr>
              <a:t>(1)、</a:t>
            </a:r>
            <a:r>
              <a:rPr lang="zh-CN" altLang="en-US" b="1">
                <a:latin typeface="Arial" charset="0"/>
                <a:ea typeface="黑体" pitchFamily="49" charset="-122"/>
              </a:rPr>
              <a:t>数据说明:</a:t>
            </a:r>
            <a:endParaRPr lang="en-US" altLang="zh-CN" b="1">
              <a:latin typeface="Arial" charset="0"/>
              <a:ea typeface="黑体" pitchFamily="49" charset="-122"/>
            </a:endParaRPr>
          </a:p>
        </p:txBody>
      </p:sp>
      <p:sp>
        <p:nvSpPr>
          <p:cNvPr id="39939" name="Rectangle 3"/>
          <p:cNvSpPr>
            <a:spLocks noChangeArrowheads="1"/>
          </p:cNvSpPr>
          <p:nvPr/>
        </p:nvSpPr>
        <p:spPr bwMode="auto">
          <a:xfrm>
            <a:off x="784225" y="825500"/>
            <a:ext cx="6559550" cy="422275"/>
          </a:xfrm>
          <a:prstGeom prst="rect">
            <a:avLst/>
          </a:prstGeom>
          <a:noFill/>
          <a:ln>
            <a:noFill/>
          </a:ln>
          <a:effectLst/>
          <a:extLst>
            <a:ext uri="{909E8E84-426E-40DD-AFC4-6F175D3DCCD1}">
              <a14:hiddenFill xmlns:a14="http://schemas.microsoft.com/office/drawing/2010/main">
                <a:solidFill>
                  <a:srgbClr val="E1B1CE"/>
                </a:solidFill>
              </a14:hiddenFill>
            </a:ex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latin typeface="Arial" charset="0"/>
                <a:ea typeface="黑体" pitchFamily="49" charset="-122"/>
              </a:rPr>
              <a:t>格式: </a:t>
            </a:r>
            <a:r>
              <a:rPr lang="en-US" altLang="zh-CN" b="1">
                <a:latin typeface="Arial" charset="0"/>
                <a:ea typeface="黑体" pitchFamily="49" charset="-122"/>
              </a:rPr>
              <a:t>TYPE &lt;</a:t>
            </a:r>
            <a:r>
              <a:rPr lang="zh-CN" altLang="en-US" b="1">
                <a:latin typeface="Arial" charset="0"/>
                <a:ea typeface="黑体" pitchFamily="49" charset="-122"/>
              </a:rPr>
              <a:t>变量名&gt; </a:t>
            </a:r>
            <a:r>
              <a:rPr lang="en-US" altLang="zh-CN" b="1">
                <a:latin typeface="Arial" charset="0"/>
                <a:ea typeface="黑体" pitchFamily="49" charset="-122"/>
              </a:rPr>
              <a:t>AS &lt;</a:t>
            </a:r>
            <a:r>
              <a:rPr lang="zh-CN" altLang="en-US" b="1">
                <a:latin typeface="Arial" charset="0"/>
                <a:ea typeface="黑体" pitchFamily="49" charset="-122"/>
              </a:rPr>
              <a:t>限定词1&gt; </a:t>
            </a:r>
            <a:r>
              <a:rPr lang="en-US" altLang="zh-CN" b="1">
                <a:latin typeface="Arial" charset="0"/>
                <a:ea typeface="黑体" pitchFamily="49" charset="-122"/>
              </a:rPr>
              <a:t>&lt;</a:t>
            </a:r>
            <a:r>
              <a:rPr lang="zh-CN" altLang="en-US" b="1">
                <a:latin typeface="Arial" charset="0"/>
                <a:ea typeface="黑体" pitchFamily="49" charset="-122"/>
              </a:rPr>
              <a:t>限定词2&gt;</a:t>
            </a:r>
          </a:p>
        </p:txBody>
      </p:sp>
      <p:sp>
        <p:nvSpPr>
          <p:cNvPr id="39940" name="Rectangle 4"/>
          <p:cNvSpPr>
            <a:spLocks noChangeArrowheads="1"/>
          </p:cNvSpPr>
          <p:nvPr/>
        </p:nvSpPr>
        <p:spPr bwMode="auto">
          <a:xfrm>
            <a:off x="2519363" y="333375"/>
            <a:ext cx="4573587" cy="471488"/>
          </a:xfrm>
          <a:prstGeom prst="rect">
            <a:avLst/>
          </a:prstGeom>
          <a:noFill/>
          <a:ln>
            <a:noFill/>
          </a:ln>
          <a:effectLst/>
          <a:extLst>
            <a:ext uri="{909E8E84-426E-40DD-AFC4-6F175D3DCCD1}">
              <a14:hiddenFill xmlns:a14="http://schemas.microsoft.com/office/drawing/2010/main">
                <a:solidFill>
                  <a:srgbClr val="E1B1CE"/>
                </a:solidFill>
              </a14:hiddenFill>
            </a:ex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latin typeface="Arial" charset="0"/>
                <a:ea typeface="黑体" pitchFamily="49" charset="-122"/>
              </a:rPr>
              <a:t>其功能是定义数据的类型和作用域</a:t>
            </a:r>
          </a:p>
        </p:txBody>
      </p:sp>
      <p:sp>
        <p:nvSpPr>
          <p:cNvPr id="39941" name="Rectangle 5"/>
          <p:cNvSpPr>
            <a:spLocks noChangeArrowheads="1"/>
          </p:cNvSpPr>
          <p:nvPr/>
        </p:nvSpPr>
        <p:spPr bwMode="auto">
          <a:xfrm>
            <a:off x="250825" y="1196975"/>
            <a:ext cx="8424863" cy="962025"/>
          </a:xfrm>
          <a:prstGeom prst="rect">
            <a:avLst/>
          </a:prstGeom>
          <a:noFill/>
          <a:ln>
            <a:noFill/>
          </a:ln>
          <a:effectLst/>
          <a:extLst>
            <a:ext uri="{909E8E84-426E-40DD-AFC4-6F175D3DCCD1}">
              <a14:hiddenFill xmlns:a14="http://schemas.microsoft.com/office/drawing/2010/main">
                <a:solidFill>
                  <a:srgbClr val="E1B1CE"/>
                </a:solidFill>
              </a14:hiddenFill>
            </a:ex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latin typeface="Arial" charset="0"/>
                <a:ea typeface="黑体" pitchFamily="49" charset="-122"/>
              </a:rPr>
              <a:t>说明: 1. 变量名:是一个模块内部使用的变量或模块间共用</a:t>
            </a:r>
          </a:p>
          <a:p>
            <a:pPr eaLnBrk="0" hangingPunct="0"/>
            <a:r>
              <a:rPr lang="zh-CN" altLang="en-US" b="1">
                <a:latin typeface="Arial" charset="0"/>
                <a:ea typeface="黑体" pitchFamily="49" charset="-122"/>
              </a:rPr>
              <a:t>             的全局变量名。</a:t>
            </a:r>
          </a:p>
        </p:txBody>
      </p:sp>
      <p:sp>
        <p:nvSpPr>
          <p:cNvPr id="39942" name="Rectangle 6"/>
          <p:cNvSpPr>
            <a:spLocks noChangeArrowheads="1"/>
          </p:cNvSpPr>
          <p:nvPr/>
        </p:nvSpPr>
        <p:spPr bwMode="auto">
          <a:xfrm>
            <a:off x="862013" y="2036763"/>
            <a:ext cx="3854450" cy="600075"/>
          </a:xfrm>
          <a:prstGeom prst="rect">
            <a:avLst/>
          </a:prstGeom>
          <a:noFill/>
          <a:ln>
            <a:noFill/>
          </a:ln>
          <a:effectLst/>
          <a:extLst>
            <a:ext uri="{909E8E84-426E-40DD-AFC4-6F175D3DCCD1}">
              <a14:hiddenFill xmlns:a14="http://schemas.microsoft.com/office/drawing/2010/main">
                <a:solidFill>
                  <a:srgbClr val="E1B1CE"/>
                </a:solidFill>
              </a14:hiddenFill>
            </a:ex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latin typeface="Arial" charset="0"/>
                <a:ea typeface="黑体" pitchFamily="49" charset="-122"/>
              </a:rPr>
              <a:t> 2. 限定词1 :标明数据类型</a:t>
            </a:r>
          </a:p>
        </p:txBody>
      </p:sp>
      <p:sp>
        <p:nvSpPr>
          <p:cNvPr id="39943" name="Rectangle 7"/>
          <p:cNvSpPr>
            <a:spLocks noChangeArrowheads="1"/>
          </p:cNvSpPr>
          <p:nvPr/>
        </p:nvSpPr>
        <p:spPr bwMode="auto">
          <a:xfrm>
            <a:off x="827088" y="2662238"/>
            <a:ext cx="4243387" cy="600075"/>
          </a:xfrm>
          <a:prstGeom prst="rect">
            <a:avLst/>
          </a:prstGeom>
          <a:noFill/>
          <a:ln>
            <a:noFill/>
          </a:ln>
          <a:effectLst/>
          <a:extLst>
            <a:ext uri="{909E8E84-426E-40DD-AFC4-6F175D3DCCD1}">
              <a14:hiddenFill xmlns:a14="http://schemas.microsoft.com/office/drawing/2010/main">
                <a:solidFill>
                  <a:srgbClr val="E1B1CE"/>
                </a:solidFill>
              </a14:hiddenFill>
            </a:ex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latin typeface="Arial" charset="0"/>
                <a:ea typeface="黑体" pitchFamily="49" charset="-122"/>
              </a:rPr>
              <a:t> 3. 限定词2 :标明该变量的作用域</a:t>
            </a:r>
          </a:p>
        </p:txBody>
      </p:sp>
      <p:sp>
        <p:nvSpPr>
          <p:cNvPr id="39944" name="Rectangle 8"/>
          <p:cNvSpPr>
            <a:spLocks noChangeArrowheads="1"/>
          </p:cNvSpPr>
          <p:nvPr/>
        </p:nvSpPr>
        <p:spPr bwMode="auto">
          <a:xfrm>
            <a:off x="876300" y="3189288"/>
            <a:ext cx="6432550" cy="600075"/>
          </a:xfrm>
          <a:prstGeom prst="rect">
            <a:avLst/>
          </a:prstGeom>
          <a:noFill/>
          <a:ln>
            <a:noFill/>
          </a:ln>
          <a:effectLst/>
          <a:extLst>
            <a:ext uri="{909E8E84-426E-40DD-AFC4-6F175D3DCCD1}">
              <a14:hiddenFill xmlns:a14="http://schemas.microsoft.com/office/drawing/2010/main">
                <a:solidFill>
                  <a:srgbClr val="E1B1CE"/>
                </a:solidFill>
              </a14:hiddenFill>
            </a:ex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latin typeface="Arial" charset="0"/>
                <a:ea typeface="黑体" pitchFamily="49" charset="-122"/>
              </a:rPr>
              <a:t> </a:t>
            </a:r>
            <a:r>
              <a:rPr lang="en-US" altLang="zh-CN" b="1">
                <a:latin typeface="Arial" charset="0"/>
                <a:ea typeface="黑体" pitchFamily="49" charset="-122"/>
              </a:rPr>
              <a:t>TYPE number AS STRING LENGTH (12)</a:t>
            </a:r>
          </a:p>
        </p:txBody>
      </p:sp>
      <p:sp>
        <p:nvSpPr>
          <p:cNvPr id="39945" name="Rectangle 9"/>
          <p:cNvSpPr>
            <a:spLocks noChangeArrowheads="1"/>
          </p:cNvSpPr>
          <p:nvPr/>
        </p:nvSpPr>
        <p:spPr bwMode="auto">
          <a:xfrm>
            <a:off x="179388" y="3898900"/>
            <a:ext cx="1746250" cy="500063"/>
          </a:xfrm>
          <a:prstGeom prst="rect">
            <a:avLst/>
          </a:prstGeom>
          <a:noFill/>
          <a:ln>
            <a:noFill/>
          </a:ln>
          <a:effectLst/>
          <a:extLst>
            <a:ext uri="{909E8E84-426E-40DD-AFC4-6F175D3DCCD1}">
              <a14:hiddenFill xmlns:a14="http://schemas.microsoft.com/office/drawing/2010/main">
                <a:solidFill>
                  <a:srgbClr val="E1B1CE"/>
                </a:solidFill>
              </a14:hiddenFill>
            </a:ex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latin typeface="黑体" pitchFamily="49" charset="-122"/>
                <a:ea typeface="黑体" pitchFamily="49" charset="-122"/>
              </a:rPr>
              <a:t>(2)、</a:t>
            </a:r>
            <a:r>
              <a:rPr lang="zh-CN" altLang="en-US" b="1">
                <a:latin typeface="Arial" charset="0"/>
                <a:ea typeface="黑体" pitchFamily="49" charset="-122"/>
              </a:rPr>
              <a:t>程序块:</a:t>
            </a:r>
            <a:endParaRPr lang="en-US" altLang="zh-CN" b="1">
              <a:latin typeface="Arial" charset="0"/>
              <a:ea typeface="黑体" pitchFamily="49" charset="-122"/>
            </a:endParaRPr>
          </a:p>
        </p:txBody>
      </p:sp>
      <p:sp>
        <p:nvSpPr>
          <p:cNvPr id="39946" name="Rectangle 10"/>
          <p:cNvSpPr>
            <a:spLocks noChangeArrowheads="1"/>
          </p:cNvSpPr>
          <p:nvPr/>
        </p:nvSpPr>
        <p:spPr bwMode="auto">
          <a:xfrm>
            <a:off x="2127250" y="3808413"/>
            <a:ext cx="6477000" cy="989012"/>
          </a:xfrm>
          <a:prstGeom prst="rect">
            <a:avLst/>
          </a:prstGeom>
          <a:noFill/>
          <a:ln>
            <a:noFill/>
          </a:ln>
          <a:effectLst/>
          <a:extLst>
            <a:ext uri="{909E8E84-426E-40DD-AFC4-6F175D3DCCD1}">
              <a14:hiddenFill xmlns:a14="http://schemas.microsoft.com/office/drawing/2010/main">
                <a:solidFill>
                  <a:srgbClr val="E1B1CE"/>
                </a:solidFill>
              </a14:hiddenFill>
            </a:ex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b="1">
                <a:latin typeface="Arial" charset="0"/>
                <a:ea typeface="黑体" pitchFamily="49" charset="-122"/>
              </a:rPr>
              <a:t>PDL</a:t>
            </a:r>
            <a:r>
              <a:rPr lang="zh-CN" altLang="en-US" b="1">
                <a:latin typeface="Arial" charset="0"/>
                <a:ea typeface="黑体" pitchFamily="49" charset="-122"/>
              </a:rPr>
              <a:t>的过程成分是由块结构构成的，而块将作为</a:t>
            </a:r>
          </a:p>
          <a:p>
            <a:pPr eaLnBrk="0" hangingPunct="0"/>
            <a:r>
              <a:rPr lang="zh-CN" altLang="en-US" b="1">
                <a:latin typeface="Arial" charset="0"/>
                <a:ea typeface="黑体" pitchFamily="49" charset="-122"/>
              </a:rPr>
              <a:t>一个单个的实体来执行。</a:t>
            </a:r>
          </a:p>
        </p:txBody>
      </p:sp>
      <p:sp>
        <p:nvSpPr>
          <p:cNvPr id="39947" name="Rectangle 11"/>
          <p:cNvSpPr>
            <a:spLocks noChangeArrowheads="1"/>
          </p:cNvSpPr>
          <p:nvPr/>
        </p:nvSpPr>
        <p:spPr bwMode="auto">
          <a:xfrm>
            <a:off x="1541463" y="4941888"/>
            <a:ext cx="4325937" cy="1800225"/>
          </a:xfrm>
          <a:prstGeom prst="rect">
            <a:avLst/>
          </a:prstGeom>
          <a:noFill/>
          <a:ln w="38100" cmpd="dbl">
            <a:solidFill>
              <a:srgbClr val="32B828"/>
            </a:solidFill>
            <a:miter lim="800000"/>
            <a:headEnd/>
            <a:tailEnd/>
          </a:ln>
          <a:effectLst/>
          <a:extLst>
            <a:ext uri="{909E8E84-426E-40DD-AFC4-6F175D3DCCD1}">
              <a14:hiddenFill xmlns:a14="http://schemas.microsoft.com/office/drawing/2010/main">
                <a:solidFill>
                  <a:srgbClr val="E1B1C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120000"/>
              </a:lnSpc>
            </a:pPr>
            <a:r>
              <a:rPr lang="zh-CN" altLang="en-US" b="1">
                <a:latin typeface="Arial" charset="0"/>
                <a:ea typeface="黑体" pitchFamily="49" charset="-122"/>
              </a:rPr>
              <a:t> </a:t>
            </a:r>
            <a:r>
              <a:rPr lang="en-US" altLang="zh-CN" b="1">
                <a:latin typeface="Arial" charset="0"/>
                <a:ea typeface="黑体" pitchFamily="49" charset="-122"/>
              </a:rPr>
              <a:t>BEGIN &lt;</a:t>
            </a:r>
            <a:r>
              <a:rPr lang="zh-CN" altLang="en-US" b="1">
                <a:latin typeface="Arial" charset="0"/>
                <a:ea typeface="黑体" pitchFamily="49" charset="-122"/>
              </a:rPr>
              <a:t>块名</a:t>
            </a:r>
            <a:r>
              <a:rPr lang="en-US" altLang="zh-CN" b="1">
                <a:latin typeface="Arial" charset="0"/>
                <a:ea typeface="黑体" pitchFamily="49" charset="-122"/>
              </a:rPr>
              <a:t>&gt;</a:t>
            </a:r>
            <a:endParaRPr lang="zh-CN" altLang="en-US" b="1">
              <a:latin typeface="Arial" charset="0"/>
              <a:ea typeface="黑体" pitchFamily="49" charset="-122"/>
            </a:endParaRPr>
          </a:p>
          <a:p>
            <a:pPr eaLnBrk="0" hangingPunct="0">
              <a:lnSpc>
                <a:spcPct val="120000"/>
              </a:lnSpc>
            </a:pPr>
            <a:r>
              <a:rPr lang="en-US" altLang="zh-CN" b="1">
                <a:latin typeface="Arial" charset="0"/>
                <a:ea typeface="黑体" pitchFamily="49" charset="-122"/>
              </a:rPr>
              <a:t>             &lt; </a:t>
            </a:r>
            <a:r>
              <a:rPr lang="zh-CN" altLang="en-US" b="1">
                <a:latin typeface="Arial" charset="0"/>
                <a:ea typeface="黑体" pitchFamily="49" charset="-122"/>
              </a:rPr>
              <a:t>一组伪代码语句&gt;</a:t>
            </a:r>
          </a:p>
          <a:p>
            <a:pPr eaLnBrk="0" hangingPunct="0">
              <a:lnSpc>
                <a:spcPct val="120000"/>
              </a:lnSpc>
            </a:pPr>
            <a:r>
              <a:rPr lang="en-US" altLang="zh-CN" b="1">
                <a:latin typeface="Arial" charset="0"/>
                <a:ea typeface="黑体" pitchFamily="49" charset="-122"/>
              </a:rPr>
              <a:t> END</a:t>
            </a:r>
            <a:endParaRPr lang="zh-CN" altLang="en-US" b="1">
              <a:latin typeface="Arial" charset="0"/>
              <a:ea typeface="黑体"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79388" y="333375"/>
            <a:ext cx="2179637" cy="457200"/>
          </a:xfrm>
          <a:prstGeom prst="rect">
            <a:avLst/>
          </a:prstGeom>
          <a:noFill/>
          <a:ln>
            <a:noFill/>
          </a:ln>
          <a:effectLst/>
          <a:extLst>
            <a:ext uri="{909E8E84-426E-40DD-AFC4-6F175D3DCCD1}">
              <a14:hiddenFill xmlns:a14="http://schemas.microsoft.com/office/drawing/2010/main">
                <a:solidFill>
                  <a:srgbClr val="E1B1CE"/>
                </a:solidFill>
              </a14:hiddenFill>
            </a:ex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latin typeface="黑体" pitchFamily="49" charset="-122"/>
                <a:ea typeface="黑体" pitchFamily="49" charset="-122"/>
              </a:rPr>
              <a:t>(3)、子</a:t>
            </a:r>
            <a:r>
              <a:rPr lang="zh-CN" altLang="en-US" b="1">
                <a:latin typeface="Arial" charset="0"/>
                <a:ea typeface="黑体" pitchFamily="49" charset="-122"/>
              </a:rPr>
              <a:t>程序结构:</a:t>
            </a:r>
            <a:endParaRPr lang="en-US" altLang="zh-CN" b="1">
              <a:latin typeface="Arial" charset="0"/>
              <a:ea typeface="黑体" pitchFamily="49" charset="-122"/>
            </a:endParaRPr>
          </a:p>
        </p:txBody>
      </p:sp>
      <p:sp>
        <p:nvSpPr>
          <p:cNvPr id="40963" name="Rectangle 3"/>
          <p:cNvSpPr>
            <a:spLocks noChangeArrowheads="1"/>
          </p:cNvSpPr>
          <p:nvPr/>
        </p:nvSpPr>
        <p:spPr bwMode="auto">
          <a:xfrm>
            <a:off x="2728913" y="319088"/>
            <a:ext cx="3676650" cy="457200"/>
          </a:xfrm>
          <a:prstGeom prst="rect">
            <a:avLst/>
          </a:prstGeom>
          <a:noFill/>
          <a:ln>
            <a:noFill/>
          </a:ln>
          <a:effectLst/>
          <a:extLst>
            <a:ext uri="{909E8E84-426E-40DD-AFC4-6F175D3DCCD1}">
              <a14:hiddenFill xmlns:a14="http://schemas.microsoft.com/office/drawing/2010/main">
                <a:solidFill>
                  <a:srgbClr val="E1B1CE"/>
                </a:solidFill>
              </a14:hiddenFill>
            </a:ex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latin typeface="Arial" charset="0"/>
                <a:ea typeface="黑体" pitchFamily="49" charset="-122"/>
              </a:rPr>
              <a:t>把 </a:t>
            </a:r>
            <a:r>
              <a:rPr lang="en-US" altLang="zh-CN" b="1">
                <a:latin typeface="Arial" charset="0"/>
                <a:ea typeface="黑体" pitchFamily="49" charset="-122"/>
              </a:rPr>
              <a:t>PDL </a:t>
            </a:r>
            <a:r>
              <a:rPr lang="zh-CN" altLang="en-US" b="1">
                <a:latin typeface="Arial" charset="0"/>
                <a:ea typeface="黑体" pitchFamily="49" charset="-122"/>
              </a:rPr>
              <a:t>中的过程称为子程序。</a:t>
            </a:r>
          </a:p>
        </p:txBody>
      </p:sp>
      <p:sp>
        <p:nvSpPr>
          <p:cNvPr id="40964" name="Rectangle 4"/>
          <p:cNvSpPr>
            <a:spLocks noChangeArrowheads="1"/>
          </p:cNvSpPr>
          <p:nvPr/>
        </p:nvSpPr>
        <p:spPr bwMode="auto">
          <a:xfrm>
            <a:off x="2051050" y="981075"/>
            <a:ext cx="5834063" cy="1658938"/>
          </a:xfrm>
          <a:prstGeom prst="rect">
            <a:avLst/>
          </a:prstGeom>
          <a:noFill/>
          <a:ln w="38100" cmpd="dbl">
            <a:solidFill>
              <a:srgbClr val="32B828"/>
            </a:solidFill>
            <a:miter lim="800000"/>
            <a:headEnd/>
            <a:tailEnd/>
          </a:ln>
          <a:effectLst/>
          <a:extLst>
            <a:ext uri="{909E8E84-426E-40DD-AFC4-6F175D3DCCD1}">
              <a14:hiddenFill xmlns:a14="http://schemas.microsoft.com/office/drawing/2010/main">
                <a:solidFill>
                  <a:srgbClr val="E1B1C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120000"/>
              </a:lnSpc>
            </a:pPr>
            <a:r>
              <a:rPr lang="zh-CN" altLang="en-US" b="1">
                <a:latin typeface="Arial" charset="0"/>
                <a:ea typeface="黑体" pitchFamily="49" charset="-122"/>
              </a:rPr>
              <a:t> </a:t>
            </a:r>
            <a:r>
              <a:rPr lang="en-US" altLang="zh-CN" b="1">
                <a:latin typeface="Arial" charset="0"/>
                <a:ea typeface="黑体" pitchFamily="49" charset="-122"/>
              </a:rPr>
              <a:t>PROCEDURE &lt;</a:t>
            </a:r>
            <a:r>
              <a:rPr lang="zh-CN" altLang="en-US" b="1">
                <a:latin typeface="Arial" charset="0"/>
                <a:ea typeface="黑体" pitchFamily="49" charset="-122"/>
              </a:rPr>
              <a:t>子程序名</a:t>
            </a:r>
            <a:r>
              <a:rPr lang="en-US" altLang="zh-CN" b="1">
                <a:latin typeface="Arial" charset="0"/>
                <a:ea typeface="黑体" pitchFamily="49" charset="-122"/>
              </a:rPr>
              <a:t>&gt; &lt;</a:t>
            </a:r>
            <a:r>
              <a:rPr lang="zh-CN" altLang="en-US" b="1">
                <a:latin typeface="Arial" charset="0"/>
                <a:ea typeface="黑体" pitchFamily="49" charset="-122"/>
              </a:rPr>
              <a:t>一组属性</a:t>
            </a:r>
            <a:r>
              <a:rPr lang="en-US" altLang="zh-CN" b="1">
                <a:latin typeface="Arial" charset="0"/>
                <a:ea typeface="黑体" pitchFamily="49" charset="-122"/>
              </a:rPr>
              <a:t>&gt;</a:t>
            </a:r>
            <a:endParaRPr lang="zh-CN" altLang="en-US" b="1">
              <a:latin typeface="Arial" charset="0"/>
              <a:ea typeface="黑体" pitchFamily="49" charset="-122"/>
            </a:endParaRPr>
          </a:p>
          <a:p>
            <a:pPr eaLnBrk="0" hangingPunct="0">
              <a:lnSpc>
                <a:spcPct val="120000"/>
              </a:lnSpc>
            </a:pPr>
            <a:r>
              <a:rPr lang="zh-CN" altLang="en-US" b="1">
                <a:latin typeface="Arial" charset="0"/>
                <a:ea typeface="黑体" pitchFamily="49" charset="-122"/>
              </a:rPr>
              <a:t>   </a:t>
            </a:r>
            <a:r>
              <a:rPr lang="en-US" altLang="zh-CN" b="1">
                <a:latin typeface="Arial" charset="0"/>
                <a:ea typeface="黑体" pitchFamily="49" charset="-122"/>
              </a:rPr>
              <a:t>INTERFACE</a:t>
            </a:r>
            <a:r>
              <a:rPr lang="zh-CN" altLang="en-US" b="1">
                <a:latin typeface="Arial" charset="0"/>
                <a:ea typeface="黑体" pitchFamily="49" charset="-122"/>
              </a:rPr>
              <a:t>  </a:t>
            </a:r>
            <a:r>
              <a:rPr lang="en-US" altLang="zh-CN" b="1">
                <a:latin typeface="Arial" charset="0"/>
                <a:ea typeface="黑体" pitchFamily="49" charset="-122"/>
              </a:rPr>
              <a:t>&lt;</a:t>
            </a:r>
            <a:r>
              <a:rPr lang="zh-CN" altLang="en-US" b="1">
                <a:latin typeface="Arial" charset="0"/>
                <a:ea typeface="黑体" pitchFamily="49" charset="-122"/>
              </a:rPr>
              <a:t>参数表</a:t>
            </a:r>
            <a:r>
              <a:rPr lang="en-US" altLang="zh-CN" b="1">
                <a:latin typeface="Arial" charset="0"/>
                <a:ea typeface="黑体" pitchFamily="49" charset="-122"/>
              </a:rPr>
              <a:t>&gt;</a:t>
            </a:r>
            <a:endParaRPr lang="zh-CN" altLang="en-US" b="1">
              <a:latin typeface="Arial" charset="0"/>
              <a:ea typeface="黑体" pitchFamily="49" charset="-122"/>
            </a:endParaRPr>
          </a:p>
          <a:p>
            <a:pPr eaLnBrk="0" hangingPunct="0">
              <a:lnSpc>
                <a:spcPct val="120000"/>
              </a:lnSpc>
            </a:pPr>
            <a:r>
              <a:rPr lang="en-US" altLang="zh-CN" b="1">
                <a:latin typeface="Arial" charset="0"/>
                <a:ea typeface="黑体" pitchFamily="49" charset="-122"/>
              </a:rPr>
              <a:t>             &lt; </a:t>
            </a:r>
            <a:r>
              <a:rPr lang="zh-CN" altLang="en-US" b="1">
                <a:latin typeface="Arial" charset="0"/>
                <a:ea typeface="黑体" pitchFamily="49" charset="-122"/>
              </a:rPr>
              <a:t>程序块或一组伪代码语句&gt;</a:t>
            </a:r>
          </a:p>
          <a:p>
            <a:pPr eaLnBrk="0" hangingPunct="0">
              <a:lnSpc>
                <a:spcPct val="120000"/>
              </a:lnSpc>
            </a:pPr>
            <a:r>
              <a:rPr lang="en-US" altLang="zh-CN" b="1">
                <a:latin typeface="Arial" charset="0"/>
                <a:ea typeface="黑体" pitchFamily="49" charset="-122"/>
              </a:rPr>
              <a:t> END</a:t>
            </a:r>
            <a:endParaRPr lang="zh-CN" altLang="en-US" b="1">
              <a:latin typeface="Arial" charset="0"/>
              <a:ea typeface="黑体" pitchFamily="49" charset="-122"/>
            </a:endParaRPr>
          </a:p>
        </p:txBody>
      </p:sp>
      <p:sp>
        <p:nvSpPr>
          <p:cNvPr id="40965" name="Rectangle 5"/>
          <p:cNvSpPr>
            <a:spLocks noChangeArrowheads="1"/>
          </p:cNvSpPr>
          <p:nvPr/>
        </p:nvSpPr>
        <p:spPr bwMode="auto">
          <a:xfrm>
            <a:off x="179388" y="2781300"/>
            <a:ext cx="2179637" cy="457200"/>
          </a:xfrm>
          <a:prstGeom prst="rect">
            <a:avLst/>
          </a:prstGeom>
          <a:noFill/>
          <a:ln>
            <a:noFill/>
          </a:ln>
          <a:effectLst/>
          <a:extLst>
            <a:ext uri="{909E8E84-426E-40DD-AFC4-6F175D3DCCD1}">
              <a14:hiddenFill xmlns:a14="http://schemas.microsoft.com/office/drawing/2010/main">
                <a:solidFill>
                  <a:srgbClr val="E1B1CE"/>
                </a:solidFill>
              </a14:hiddenFill>
            </a:ex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latin typeface="黑体" pitchFamily="49" charset="-122"/>
                <a:ea typeface="黑体" pitchFamily="49" charset="-122"/>
              </a:rPr>
              <a:t>(4)、基本控制结构</a:t>
            </a:r>
            <a:r>
              <a:rPr lang="zh-CN" altLang="en-US" b="1">
                <a:latin typeface="Arial" charset="0"/>
                <a:ea typeface="黑体" pitchFamily="49" charset="-122"/>
              </a:rPr>
              <a:t>:</a:t>
            </a:r>
            <a:endParaRPr lang="en-US" altLang="zh-CN" b="1">
              <a:latin typeface="Arial" charset="0"/>
              <a:ea typeface="黑体" pitchFamily="49" charset="-122"/>
            </a:endParaRPr>
          </a:p>
        </p:txBody>
      </p:sp>
      <p:sp>
        <p:nvSpPr>
          <p:cNvPr id="40966" name="Rectangle 6"/>
          <p:cNvSpPr>
            <a:spLocks noChangeArrowheads="1"/>
          </p:cNvSpPr>
          <p:nvPr/>
        </p:nvSpPr>
        <p:spPr bwMode="auto">
          <a:xfrm>
            <a:off x="2124075" y="4437063"/>
            <a:ext cx="5400675" cy="1752600"/>
          </a:xfrm>
          <a:prstGeom prst="rect">
            <a:avLst/>
          </a:prstGeom>
          <a:noFill/>
          <a:ln w="38100" cmpd="dbl">
            <a:solidFill>
              <a:srgbClr val="32B828"/>
            </a:solidFill>
            <a:miter lim="800000"/>
            <a:headEnd/>
            <a:tailEnd/>
          </a:ln>
          <a:effectLst/>
          <a:extLst>
            <a:ext uri="{909E8E84-426E-40DD-AFC4-6F175D3DCCD1}">
              <a14:hiddenFill xmlns:a14="http://schemas.microsoft.com/office/drawing/2010/main">
                <a:solidFill>
                  <a:srgbClr val="E1B1C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120000"/>
              </a:lnSpc>
            </a:pPr>
            <a:r>
              <a:rPr lang="zh-CN" altLang="en-US" b="1">
                <a:latin typeface="Arial" charset="0"/>
                <a:ea typeface="黑体" pitchFamily="49" charset="-122"/>
              </a:rPr>
              <a:t> </a:t>
            </a:r>
            <a:r>
              <a:rPr lang="en-US" altLang="zh-CN" b="1">
                <a:latin typeface="Arial" charset="0"/>
                <a:ea typeface="黑体" pitchFamily="49" charset="-122"/>
              </a:rPr>
              <a:t>IF &lt;</a:t>
            </a:r>
            <a:r>
              <a:rPr lang="zh-CN" altLang="en-US" b="1">
                <a:latin typeface="Arial" charset="0"/>
                <a:ea typeface="黑体" pitchFamily="49" charset="-122"/>
              </a:rPr>
              <a:t>条件</a:t>
            </a:r>
            <a:r>
              <a:rPr lang="en-US" altLang="zh-CN" b="1">
                <a:latin typeface="Arial" charset="0"/>
                <a:ea typeface="黑体" pitchFamily="49" charset="-122"/>
              </a:rPr>
              <a:t>&gt;</a:t>
            </a:r>
            <a:endParaRPr lang="zh-CN" altLang="en-US" b="1">
              <a:latin typeface="Arial" charset="0"/>
              <a:ea typeface="黑体" pitchFamily="49" charset="-122"/>
            </a:endParaRPr>
          </a:p>
          <a:p>
            <a:pPr eaLnBrk="0" hangingPunct="0">
              <a:lnSpc>
                <a:spcPct val="120000"/>
              </a:lnSpc>
            </a:pPr>
            <a:r>
              <a:rPr lang="zh-CN" altLang="en-US" b="1">
                <a:latin typeface="Arial" charset="0"/>
                <a:ea typeface="黑体" pitchFamily="49" charset="-122"/>
              </a:rPr>
              <a:t>   </a:t>
            </a:r>
            <a:r>
              <a:rPr lang="en-US" altLang="zh-CN" b="1">
                <a:latin typeface="Arial" charset="0"/>
                <a:ea typeface="黑体" pitchFamily="49" charset="-122"/>
              </a:rPr>
              <a:t>THEN</a:t>
            </a:r>
            <a:r>
              <a:rPr lang="zh-CN" altLang="en-US" b="1">
                <a:latin typeface="Arial" charset="0"/>
                <a:ea typeface="黑体" pitchFamily="49" charset="-122"/>
              </a:rPr>
              <a:t>  </a:t>
            </a:r>
            <a:r>
              <a:rPr lang="en-US" altLang="zh-CN" b="1">
                <a:latin typeface="Arial" charset="0"/>
                <a:ea typeface="黑体" pitchFamily="49" charset="-122"/>
              </a:rPr>
              <a:t>&lt;</a:t>
            </a:r>
            <a:r>
              <a:rPr lang="zh-CN" altLang="en-US" b="1">
                <a:latin typeface="Arial" charset="0"/>
                <a:ea typeface="黑体" pitchFamily="49" charset="-122"/>
              </a:rPr>
              <a:t>程序块/伪代码语句组</a:t>
            </a:r>
            <a:r>
              <a:rPr lang="en-US" altLang="zh-CN" b="1">
                <a:latin typeface="Arial" charset="0"/>
                <a:ea typeface="黑体" pitchFamily="49" charset="-122"/>
              </a:rPr>
              <a:t>&gt;； </a:t>
            </a:r>
          </a:p>
          <a:p>
            <a:pPr eaLnBrk="0" hangingPunct="0">
              <a:lnSpc>
                <a:spcPct val="120000"/>
              </a:lnSpc>
            </a:pPr>
            <a:r>
              <a:rPr lang="en-US" altLang="zh-CN" b="1">
                <a:latin typeface="Arial" charset="0"/>
                <a:ea typeface="黑体" pitchFamily="49" charset="-122"/>
              </a:rPr>
              <a:t>   ELSE   &lt;</a:t>
            </a:r>
            <a:r>
              <a:rPr lang="zh-CN" altLang="en-US" b="1">
                <a:latin typeface="Arial" charset="0"/>
                <a:ea typeface="黑体" pitchFamily="49" charset="-122"/>
              </a:rPr>
              <a:t>程序块/伪代码语句组&gt;；</a:t>
            </a:r>
          </a:p>
          <a:p>
            <a:pPr eaLnBrk="0" hangingPunct="0">
              <a:lnSpc>
                <a:spcPct val="120000"/>
              </a:lnSpc>
            </a:pPr>
            <a:r>
              <a:rPr lang="en-US" altLang="zh-CN" b="1">
                <a:latin typeface="Arial" charset="0"/>
                <a:ea typeface="黑体" pitchFamily="49" charset="-122"/>
              </a:rPr>
              <a:t> ENDIF</a:t>
            </a:r>
            <a:endParaRPr lang="zh-CN" altLang="en-US" b="1">
              <a:latin typeface="Arial" charset="0"/>
              <a:ea typeface="黑体" pitchFamily="49" charset="-122"/>
            </a:endParaRPr>
          </a:p>
        </p:txBody>
      </p:sp>
      <p:sp>
        <p:nvSpPr>
          <p:cNvPr id="40967" name="Rectangle 7"/>
          <p:cNvSpPr>
            <a:spLocks noChangeArrowheads="1"/>
          </p:cNvSpPr>
          <p:nvPr/>
        </p:nvSpPr>
        <p:spPr bwMode="auto">
          <a:xfrm>
            <a:off x="3127375" y="6237288"/>
            <a:ext cx="2668588" cy="388937"/>
          </a:xfrm>
          <a:prstGeom prst="rect">
            <a:avLst/>
          </a:prstGeom>
          <a:solidFill>
            <a:schemeClr val="bg1"/>
          </a:solidFill>
          <a:ln>
            <a:noFill/>
          </a:ln>
          <a:effectLst/>
          <a:extLs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latin typeface="黑体" pitchFamily="49" charset="-122"/>
                <a:ea typeface="黑体" pitchFamily="49" charset="-122"/>
              </a:rPr>
              <a:t> --- 选择型结构</a:t>
            </a:r>
            <a:r>
              <a:rPr lang="zh-CN" altLang="en-US" b="1">
                <a:latin typeface="Arial" charset="0"/>
                <a:ea typeface="黑体" pitchFamily="49" charset="-122"/>
              </a:rPr>
              <a:t> </a:t>
            </a:r>
            <a:endParaRPr lang="en-US" altLang="zh-CN" b="1">
              <a:latin typeface="Arial" charset="0"/>
              <a:ea typeface="黑体" pitchFamily="49" charset="-122"/>
            </a:endParaRPr>
          </a:p>
        </p:txBody>
      </p:sp>
      <p:sp>
        <p:nvSpPr>
          <p:cNvPr id="40968" name="Rectangle 8"/>
          <p:cNvSpPr>
            <a:spLocks noChangeArrowheads="1"/>
          </p:cNvSpPr>
          <p:nvPr/>
        </p:nvSpPr>
        <p:spPr bwMode="auto">
          <a:xfrm>
            <a:off x="2051050" y="3284538"/>
            <a:ext cx="5616575" cy="433387"/>
          </a:xfrm>
          <a:prstGeom prst="rect">
            <a:avLst/>
          </a:prstGeom>
          <a:noFill/>
          <a:ln w="38100" cmpd="dbl">
            <a:solidFill>
              <a:srgbClr val="32B828"/>
            </a:solidFill>
            <a:miter lim="800000"/>
            <a:headEnd/>
            <a:tailEnd/>
          </a:ln>
          <a:effectLst/>
          <a:extLst>
            <a:ext uri="{909E8E84-426E-40DD-AFC4-6F175D3DCCD1}">
              <a14:hiddenFill xmlns:a14="http://schemas.microsoft.com/office/drawing/2010/main">
                <a:solidFill>
                  <a:srgbClr val="E1B1C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120000"/>
              </a:lnSpc>
            </a:pPr>
            <a:r>
              <a:rPr lang="zh-CN" altLang="en-US" b="1">
                <a:latin typeface="Arial" charset="0"/>
                <a:ea typeface="黑体" pitchFamily="49" charset="-122"/>
              </a:rPr>
              <a:t>   </a:t>
            </a:r>
            <a:r>
              <a:rPr lang="en-US" altLang="zh-CN" b="1">
                <a:latin typeface="Arial" charset="0"/>
                <a:ea typeface="黑体" pitchFamily="49" charset="-122"/>
              </a:rPr>
              <a:t>READ/WRITE TO &lt;</a:t>
            </a:r>
            <a:r>
              <a:rPr lang="zh-CN" altLang="en-US" b="1">
                <a:latin typeface="Arial" charset="0"/>
                <a:ea typeface="黑体" pitchFamily="49" charset="-122"/>
              </a:rPr>
              <a:t>设备</a:t>
            </a:r>
            <a:r>
              <a:rPr lang="en-US" altLang="zh-CN" b="1">
                <a:latin typeface="Arial" charset="0"/>
                <a:ea typeface="黑体" pitchFamily="49" charset="-122"/>
              </a:rPr>
              <a:t>&gt; &lt;I/O</a:t>
            </a:r>
            <a:r>
              <a:rPr lang="zh-CN" altLang="en-US" b="1">
                <a:latin typeface="Arial" charset="0"/>
                <a:ea typeface="黑体" pitchFamily="49" charset="-122"/>
              </a:rPr>
              <a:t>表&gt;   </a:t>
            </a:r>
            <a:r>
              <a:rPr lang="en-US" altLang="zh-CN" b="1">
                <a:latin typeface="Arial" charset="0"/>
                <a:ea typeface="黑体" pitchFamily="49" charset="-122"/>
              </a:rPr>
              <a:t> </a:t>
            </a:r>
            <a:endParaRPr lang="zh-CN" altLang="en-US" b="1">
              <a:latin typeface="Arial" charset="0"/>
              <a:ea typeface="黑体" pitchFamily="49" charset="-122"/>
            </a:endParaRPr>
          </a:p>
        </p:txBody>
      </p:sp>
      <p:sp>
        <p:nvSpPr>
          <p:cNvPr id="40969" name="Rectangle 9"/>
          <p:cNvSpPr>
            <a:spLocks noChangeArrowheads="1"/>
          </p:cNvSpPr>
          <p:nvPr/>
        </p:nvSpPr>
        <p:spPr bwMode="auto">
          <a:xfrm>
            <a:off x="3111500" y="3933825"/>
            <a:ext cx="3189288" cy="287338"/>
          </a:xfrm>
          <a:prstGeom prst="rect">
            <a:avLst/>
          </a:prstGeom>
          <a:solidFill>
            <a:schemeClr val="bg1"/>
          </a:solidFill>
          <a:ln>
            <a:noFill/>
          </a:ln>
          <a:effectLst/>
          <a:extLs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latin typeface="黑体" pitchFamily="49" charset="-122"/>
                <a:ea typeface="黑体" pitchFamily="49" charset="-122"/>
              </a:rPr>
              <a:t> --- 输入/输出结构</a:t>
            </a:r>
            <a:r>
              <a:rPr lang="zh-CN" altLang="en-US" b="1">
                <a:latin typeface="Arial" charset="0"/>
                <a:ea typeface="黑体" pitchFamily="49" charset="-122"/>
              </a:rPr>
              <a:t> </a:t>
            </a:r>
            <a:endParaRPr lang="en-US" altLang="zh-CN" b="1">
              <a:latin typeface="Arial" charset="0"/>
              <a:ea typeface="黑体"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23850" y="476250"/>
            <a:ext cx="4248150" cy="1584325"/>
          </a:xfrm>
          <a:prstGeom prst="rect">
            <a:avLst/>
          </a:prstGeom>
          <a:noFill/>
          <a:ln w="38100" cmpd="dbl">
            <a:solidFill>
              <a:srgbClr val="32B828"/>
            </a:solidFill>
            <a:miter lim="800000"/>
            <a:headEnd/>
            <a:tailEnd/>
          </a:ln>
          <a:effectLst/>
          <a:extLst>
            <a:ext uri="{909E8E84-426E-40DD-AFC4-6F175D3DCCD1}">
              <a14:hiddenFill xmlns:a14="http://schemas.microsoft.com/office/drawing/2010/main">
                <a:solidFill>
                  <a:srgbClr val="E1B1C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120000"/>
              </a:lnSpc>
            </a:pP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DO WHILE &lt;</a:t>
            </a:r>
            <a:r>
              <a:rPr lang="zh-CN" altLang="en-US">
                <a:latin typeface="华文中宋" pitchFamily="2" charset="-122"/>
                <a:ea typeface="华文中宋" pitchFamily="2" charset="-122"/>
              </a:rPr>
              <a:t>条件描述</a:t>
            </a:r>
            <a:r>
              <a:rPr lang="en-US" altLang="zh-CN">
                <a:latin typeface="华文中宋" pitchFamily="2" charset="-122"/>
                <a:ea typeface="华文中宋" pitchFamily="2" charset="-122"/>
              </a:rPr>
              <a:t>&gt;</a:t>
            </a:r>
            <a:endParaRPr lang="zh-CN" altLang="en-US">
              <a:latin typeface="华文中宋" pitchFamily="2" charset="-122"/>
              <a:ea typeface="华文中宋" pitchFamily="2" charset="-122"/>
            </a:endParaRPr>
          </a:p>
          <a:p>
            <a:pPr eaLnBrk="0" hangingPunct="0">
              <a:lnSpc>
                <a:spcPct val="120000"/>
              </a:lnSpc>
            </a:pP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&lt;</a:t>
            </a:r>
            <a:r>
              <a:rPr lang="zh-CN" altLang="en-US">
                <a:latin typeface="华文中宋" pitchFamily="2" charset="-122"/>
                <a:ea typeface="华文中宋" pitchFamily="2" charset="-122"/>
              </a:rPr>
              <a:t>程序块/伪代码语句组</a:t>
            </a:r>
            <a:r>
              <a:rPr lang="en-US" altLang="zh-CN">
                <a:latin typeface="华文中宋" pitchFamily="2" charset="-122"/>
                <a:ea typeface="华文中宋" pitchFamily="2" charset="-122"/>
              </a:rPr>
              <a:t>&gt;；    </a:t>
            </a:r>
            <a:endParaRPr lang="zh-CN" altLang="en-US">
              <a:latin typeface="华文中宋" pitchFamily="2" charset="-122"/>
              <a:ea typeface="华文中宋" pitchFamily="2" charset="-122"/>
            </a:endParaRPr>
          </a:p>
          <a:p>
            <a:pPr eaLnBrk="0" hangingPunct="0">
              <a:lnSpc>
                <a:spcPct val="120000"/>
              </a:lnSpc>
            </a:pPr>
            <a:r>
              <a:rPr lang="en-US" altLang="zh-CN">
                <a:latin typeface="华文中宋" pitchFamily="2" charset="-122"/>
                <a:ea typeface="华文中宋" pitchFamily="2" charset="-122"/>
              </a:rPr>
              <a:t> ENDDO</a:t>
            </a:r>
            <a:endParaRPr lang="zh-CN" altLang="en-US">
              <a:latin typeface="华文中宋" pitchFamily="2" charset="-122"/>
              <a:ea typeface="华文中宋" pitchFamily="2" charset="-122"/>
            </a:endParaRPr>
          </a:p>
        </p:txBody>
      </p:sp>
      <p:sp>
        <p:nvSpPr>
          <p:cNvPr id="41987" name="Rectangle 3"/>
          <p:cNvSpPr>
            <a:spLocks noChangeArrowheads="1"/>
          </p:cNvSpPr>
          <p:nvPr/>
        </p:nvSpPr>
        <p:spPr bwMode="auto">
          <a:xfrm>
            <a:off x="323850" y="3022600"/>
            <a:ext cx="4484688" cy="1244600"/>
          </a:xfrm>
          <a:prstGeom prst="rect">
            <a:avLst/>
          </a:prstGeom>
          <a:noFill/>
          <a:ln w="38100" cmpd="dbl">
            <a:solidFill>
              <a:srgbClr val="32B828"/>
            </a:solidFill>
            <a:miter lim="800000"/>
            <a:headEnd/>
            <a:tailEnd/>
          </a:ln>
          <a:effectLst/>
          <a:extLst>
            <a:ext uri="{909E8E84-426E-40DD-AFC4-6F175D3DCCD1}">
              <a14:hiddenFill xmlns:a14="http://schemas.microsoft.com/office/drawing/2010/main">
                <a:solidFill>
                  <a:srgbClr val="E1B1C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120000"/>
              </a:lnSpc>
            </a:pP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REPEAT UNTIL &lt;</a:t>
            </a:r>
            <a:r>
              <a:rPr lang="zh-CN" altLang="en-US">
                <a:latin typeface="华文中宋" pitchFamily="2" charset="-122"/>
                <a:ea typeface="华文中宋" pitchFamily="2" charset="-122"/>
              </a:rPr>
              <a:t>条件描述</a:t>
            </a:r>
            <a:r>
              <a:rPr lang="en-US" altLang="zh-CN">
                <a:latin typeface="华文中宋" pitchFamily="2" charset="-122"/>
                <a:ea typeface="华文中宋" pitchFamily="2" charset="-122"/>
              </a:rPr>
              <a:t>&gt;</a:t>
            </a:r>
            <a:endParaRPr lang="zh-CN" altLang="en-US">
              <a:latin typeface="华文中宋" pitchFamily="2" charset="-122"/>
              <a:ea typeface="华文中宋" pitchFamily="2" charset="-122"/>
            </a:endParaRPr>
          </a:p>
          <a:p>
            <a:pPr eaLnBrk="0" hangingPunct="0">
              <a:lnSpc>
                <a:spcPct val="120000"/>
              </a:lnSpc>
            </a:pP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&lt;</a:t>
            </a:r>
            <a:r>
              <a:rPr lang="zh-CN" altLang="en-US">
                <a:latin typeface="华文中宋" pitchFamily="2" charset="-122"/>
                <a:ea typeface="华文中宋" pitchFamily="2" charset="-122"/>
              </a:rPr>
              <a:t>程序块/伪代码语句组</a:t>
            </a:r>
            <a:r>
              <a:rPr lang="en-US" altLang="zh-CN">
                <a:latin typeface="华文中宋" pitchFamily="2" charset="-122"/>
                <a:ea typeface="华文中宋" pitchFamily="2" charset="-122"/>
              </a:rPr>
              <a:t>&gt;；</a:t>
            </a:r>
            <a:endParaRPr lang="zh-CN" altLang="en-US">
              <a:latin typeface="华文中宋" pitchFamily="2" charset="-122"/>
              <a:ea typeface="华文中宋" pitchFamily="2" charset="-122"/>
            </a:endParaRPr>
          </a:p>
          <a:p>
            <a:pPr eaLnBrk="0" hangingPunct="0">
              <a:lnSpc>
                <a:spcPct val="120000"/>
              </a:lnSpc>
            </a:pPr>
            <a:r>
              <a:rPr lang="en-US" altLang="zh-CN">
                <a:latin typeface="华文中宋" pitchFamily="2" charset="-122"/>
                <a:ea typeface="华文中宋" pitchFamily="2" charset="-122"/>
              </a:rPr>
              <a:t> ENDREP</a:t>
            </a:r>
            <a:endParaRPr lang="zh-CN" altLang="en-US">
              <a:latin typeface="华文中宋" pitchFamily="2" charset="-122"/>
              <a:ea typeface="华文中宋" pitchFamily="2" charset="-122"/>
            </a:endParaRPr>
          </a:p>
        </p:txBody>
      </p:sp>
      <p:sp>
        <p:nvSpPr>
          <p:cNvPr id="41988" name="Rectangle 4"/>
          <p:cNvSpPr>
            <a:spLocks noChangeArrowheads="1"/>
          </p:cNvSpPr>
          <p:nvPr/>
        </p:nvSpPr>
        <p:spPr bwMode="auto">
          <a:xfrm>
            <a:off x="5076825" y="3454400"/>
            <a:ext cx="1830388" cy="363538"/>
          </a:xfrm>
          <a:prstGeom prst="rect">
            <a:avLst/>
          </a:prstGeom>
          <a:solidFill>
            <a:schemeClr val="bg1"/>
          </a:solidFill>
          <a:ln>
            <a:noFill/>
          </a:ln>
          <a:effectLst/>
          <a:extLs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latin typeface="华文中宋" pitchFamily="2" charset="-122"/>
                <a:ea typeface="华文中宋" pitchFamily="2" charset="-122"/>
              </a:rPr>
              <a:t> --- 重复型结构 </a:t>
            </a:r>
            <a:endParaRPr lang="en-US" altLang="zh-CN">
              <a:latin typeface="华文中宋" pitchFamily="2" charset="-122"/>
              <a:ea typeface="华文中宋" pitchFamily="2" charset="-122"/>
            </a:endParaRPr>
          </a:p>
        </p:txBody>
      </p:sp>
      <p:sp>
        <p:nvSpPr>
          <p:cNvPr id="41989" name="Rectangle 5"/>
          <p:cNvSpPr>
            <a:spLocks noChangeArrowheads="1"/>
          </p:cNvSpPr>
          <p:nvPr/>
        </p:nvSpPr>
        <p:spPr bwMode="auto">
          <a:xfrm>
            <a:off x="4787900" y="431800"/>
            <a:ext cx="4248150" cy="1628775"/>
          </a:xfrm>
          <a:prstGeom prst="rect">
            <a:avLst/>
          </a:prstGeom>
          <a:noFill/>
          <a:ln w="38100" cmpd="dbl">
            <a:solidFill>
              <a:srgbClr val="32B828"/>
            </a:solidFill>
            <a:miter lim="800000"/>
            <a:headEnd/>
            <a:tailEnd/>
          </a:ln>
          <a:effectLst/>
          <a:extLst>
            <a:ext uri="{909E8E84-426E-40DD-AFC4-6F175D3DCCD1}">
              <a14:hiddenFill xmlns:a14="http://schemas.microsoft.com/office/drawing/2010/main">
                <a:solidFill>
                  <a:srgbClr val="E1B1C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120000"/>
              </a:lnSpc>
            </a:pP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DO LOOP &lt;</a:t>
            </a:r>
            <a:r>
              <a:rPr lang="zh-CN" altLang="en-US">
                <a:latin typeface="华文中宋" pitchFamily="2" charset="-122"/>
                <a:ea typeface="华文中宋" pitchFamily="2" charset="-122"/>
              </a:rPr>
              <a:t>条件描述</a:t>
            </a:r>
            <a:r>
              <a:rPr lang="en-US" altLang="zh-CN">
                <a:latin typeface="华文中宋" pitchFamily="2" charset="-122"/>
                <a:ea typeface="华文中宋" pitchFamily="2" charset="-122"/>
              </a:rPr>
              <a:t>&gt;</a:t>
            </a:r>
            <a:endParaRPr lang="zh-CN" altLang="en-US">
              <a:latin typeface="华文中宋" pitchFamily="2" charset="-122"/>
              <a:ea typeface="华文中宋" pitchFamily="2" charset="-122"/>
            </a:endParaRPr>
          </a:p>
          <a:p>
            <a:pPr eaLnBrk="0" hangingPunct="0">
              <a:lnSpc>
                <a:spcPct val="120000"/>
              </a:lnSpc>
            </a:pP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&lt;</a:t>
            </a:r>
            <a:r>
              <a:rPr lang="zh-CN" altLang="en-US">
                <a:latin typeface="华文中宋" pitchFamily="2" charset="-122"/>
                <a:ea typeface="华文中宋" pitchFamily="2" charset="-122"/>
              </a:rPr>
              <a:t>程序块/伪代码语句组</a:t>
            </a:r>
            <a:r>
              <a:rPr lang="en-US" altLang="zh-CN">
                <a:latin typeface="华文中宋" pitchFamily="2" charset="-122"/>
                <a:ea typeface="华文中宋" pitchFamily="2" charset="-122"/>
              </a:rPr>
              <a:t>&gt;； </a:t>
            </a:r>
          </a:p>
          <a:p>
            <a:pPr eaLnBrk="0" hangingPunct="0">
              <a:lnSpc>
                <a:spcPct val="120000"/>
              </a:lnSpc>
            </a:pPr>
            <a:r>
              <a:rPr lang="en-US" altLang="zh-CN">
                <a:latin typeface="华文中宋" pitchFamily="2" charset="-122"/>
                <a:ea typeface="华文中宋" pitchFamily="2" charset="-122"/>
              </a:rPr>
              <a:t>       EXIT WHEN </a:t>
            </a:r>
            <a:endParaRPr lang="zh-CN" altLang="en-US">
              <a:latin typeface="华文中宋" pitchFamily="2" charset="-122"/>
              <a:ea typeface="华文中宋" pitchFamily="2" charset="-122"/>
            </a:endParaRPr>
          </a:p>
          <a:p>
            <a:pPr eaLnBrk="0" hangingPunct="0">
              <a:lnSpc>
                <a:spcPct val="120000"/>
              </a:lnSpc>
            </a:pPr>
            <a:r>
              <a:rPr lang="en-US" altLang="zh-CN">
                <a:latin typeface="华文中宋" pitchFamily="2" charset="-122"/>
                <a:ea typeface="华文中宋" pitchFamily="2" charset="-122"/>
              </a:rPr>
              <a:t> ENDLOOP</a:t>
            </a:r>
            <a:endParaRPr lang="zh-CN" altLang="en-US">
              <a:latin typeface="华文中宋" pitchFamily="2" charset="-122"/>
              <a:ea typeface="华文中宋" pitchFamily="2" charset="-122"/>
            </a:endParaRPr>
          </a:p>
        </p:txBody>
      </p:sp>
      <p:sp>
        <p:nvSpPr>
          <p:cNvPr id="41990" name="Rectangle 6"/>
          <p:cNvSpPr>
            <a:spLocks noChangeArrowheads="1"/>
          </p:cNvSpPr>
          <p:nvPr/>
        </p:nvSpPr>
        <p:spPr bwMode="auto">
          <a:xfrm>
            <a:off x="312738" y="4868863"/>
            <a:ext cx="4829175" cy="1274762"/>
          </a:xfrm>
          <a:prstGeom prst="rect">
            <a:avLst/>
          </a:prstGeom>
          <a:noFill/>
          <a:ln w="38100" cmpd="dbl">
            <a:solidFill>
              <a:srgbClr val="32B828"/>
            </a:solidFill>
            <a:miter lim="800000"/>
            <a:headEnd/>
            <a:tailEnd/>
          </a:ln>
          <a:effectLst/>
          <a:extLst>
            <a:ext uri="{909E8E84-426E-40DD-AFC4-6F175D3DCCD1}">
              <a14:hiddenFill xmlns:a14="http://schemas.microsoft.com/office/drawing/2010/main">
                <a:solidFill>
                  <a:srgbClr val="E1B1C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120000"/>
              </a:lnSpc>
            </a:pP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DO FOR &lt;</a:t>
            </a:r>
            <a:r>
              <a:rPr lang="zh-CN" altLang="en-US">
                <a:latin typeface="华文中宋" pitchFamily="2" charset="-122"/>
                <a:ea typeface="华文中宋" pitchFamily="2" charset="-122"/>
              </a:rPr>
              <a:t>下标=下标表，表达式</a:t>
            </a:r>
            <a:r>
              <a:rPr lang="en-US" altLang="zh-CN">
                <a:latin typeface="华文中宋" pitchFamily="2" charset="-122"/>
                <a:ea typeface="华文中宋" pitchFamily="2" charset="-122"/>
              </a:rPr>
              <a:t>&gt;</a:t>
            </a:r>
            <a:endParaRPr lang="zh-CN" altLang="en-US">
              <a:latin typeface="华文中宋" pitchFamily="2" charset="-122"/>
              <a:ea typeface="华文中宋" pitchFamily="2" charset="-122"/>
            </a:endParaRPr>
          </a:p>
          <a:p>
            <a:pPr eaLnBrk="0" hangingPunct="0">
              <a:lnSpc>
                <a:spcPct val="120000"/>
              </a:lnSpc>
            </a:pP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&lt;</a:t>
            </a:r>
            <a:r>
              <a:rPr lang="zh-CN" altLang="en-US">
                <a:latin typeface="华文中宋" pitchFamily="2" charset="-122"/>
                <a:ea typeface="华文中宋" pitchFamily="2" charset="-122"/>
              </a:rPr>
              <a:t>程序块/伪代码语句组</a:t>
            </a:r>
            <a:r>
              <a:rPr lang="en-US" altLang="zh-CN">
                <a:latin typeface="华文中宋" pitchFamily="2" charset="-122"/>
                <a:ea typeface="华文中宋" pitchFamily="2" charset="-122"/>
              </a:rPr>
              <a:t>&gt;；         </a:t>
            </a:r>
            <a:endParaRPr lang="zh-CN" altLang="en-US">
              <a:latin typeface="华文中宋" pitchFamily="2" charset="-122"/>
              <a:ea typeface="华文中宋" pitchFamily="2" charset="-122"/>
            </a:endParaRPr>
          </a:p>
          <a:p>
            <a:pPr eaLnBrk="0" hangingPunct="0">
              <a:lnSpc>
                <a:spcPct val="120000"/>
              </a:lnSpc>
            </a:pPr>
            <a:r>
              <a:rPr lang="en-US" altLang="zh-CN">
                <a:latin typeface="华文中宋" pitchFamily="2" charset="-122"/>
                <a:ea typeface="华文中宋" pitchFamily="2" charset="-122"/>
              </a:rPr>
              <a:t> ENDFOR</a:t>
            </a:r>
            <a:endParaRPr lang="zh-CN" altLang="en-US">
              <a:latin typeface="华文中宋" pitchFamily="2" charset="-122"/>
              <a:ea typeface="华文中宋" pitchFamily="2" charset="-122"/>
            </a:endParaRPr>
          </a:p>
        </p:txBody>
      </p:sp>
      <p:sp>
        <p:nvSpPr>
          <p:cNvPr id="41991" name="Rectangle 7"/>
          <p:cNvSpPr>
            <a:spLocks noChangeArrowheads="1"/>
          </p:cNvSpPr>
          <p:nvPr/>
        </p:nvSpPr>
        <p:spPr bwMode="auto">
          <a:xfrm>
            <a:off x="5348288" y="5303838"/>
            <a:ext cx="1744662" cy="371475"/>
          </a:xfrm>
          <a:prstGeom prst="rect">
            <a:avLst/>
          </a:prstGeom>
          <a:solidFill>
            <a:schemeClr val="bg1"/>
          </a:solidFill>
          <a:ln>
            <a:noFill/>
          </a:ln>
          <a:effectLst/>
          <a:extLs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latin typeface="华文中宋" pitchFamily="2" charset="-122"/>
                <a:ea typeface="华文中宋" pitchFamily="2" charset="-122"/>
              </a:rPr>
              <a:t> --- 重复型结构 </a:t>
            </a:r>
            <a:endParaRPr lang="en-US" altLang="zh-CN">
              <a:latin typeface="华文中宋" pitchFamily="2" charset="-122"/>
              <a:ea typeface="华文中宋"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179388" y="1125538"/>
            <a:ext cx="8748712" cy="2736850"/>
          </a:xfrm>
          <a:prstGeom prst="rect">
            <a:avLst/>
          </a:prstGeom>
          <a:noFill/>
          <a:ln w="38100" cmpd="dbl">
            <a:solidFill>
              <a:srgbClr val="32B828"/>
            </a:solidFill>
            <a:miter lim="800000"/>
            <a:headEnd/>
            <a:tailEnd/>
          </a:ln>
          <a:effectLst/>
          <a:extLst>
            <a:ext uri="{909E8E84-426E-40DD-AFC4-6F175D3DCCD1}">
              <a14:hiddenFill xmlns:a14="http://schemas.microsoft.com/office/drawing/2010/main">
                <a:solidFill>
                  <a:srgbClr val="E1B1C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120000"/>
              </a:lnSpc>
            </a:pP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CASE OF &lt;case </a:t>
            </a:r>
            <a:r>
              <a:rPr lang="zh-CN" altLang="en-US">
                <a:latin typeface="华文中宋" pitchFamily="2" charset="-122"/>
                <a:ea typeface="华文中宋" pitchFamily="2" charset="-122"/>
              </a:rPr>
              <a:t>变量名&gt;；</a:t>
            </a:r>
          </a:p>
          <a:p>
            <a:pPr eaLnBrk="0" hangingPunct="0">
              <a:lnSpc>
                <a:spcPct val="120000"/>
              </a:lnSpc>
            </a:pP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   WHEN</a:t>
            </a: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&lt; case</a:t>
            </a:r>
            <a:r>
              <a:rPr lang="zh-CN" altLang="en-US">
                <a:latin typeface="华文中宋" pitchFamily="2" charset="-122"/>
                <a:ea typeface="华文中宋" pitchFamily="2" charset="-122"/>
              </a:rPr>
              <a:t> 条件1</a:t>
            </a:r>
            <a:r>
              <a:rPr lang="en-US" altLang="zh-CN">
                <a:latin typeface="华文中宋" pitchFamily="2" charset="-122"/>
                <a:ea typeface="华文中宋" pitchFamily="2" charset="-122"/>
              </a:rPr>
              <a:t>&gt; SELECT &lt;</a:t>
            </a:r>
            <a:r>
              <a:rPr lang="zh-CN" altLang="en-US">
                <a:latin typeface="华文中宋" pitchFamily="2" charset="-122"/>
                <a:ea typeface="华文中宋" pitchFamily="2" charset="-122"/>
              </a:rPr>
              <a:t>程序块/伪代码语句组&gt;；</a:t>
            </a:r>
            <a:endParaRPr lang="en-US" altLang="zh-CN">
              <a:latin typeface="华文中宋" pitchFamily="2" charset="-122"/>
              <a:ea typeface="华文中宋" pitchFamily="2" charset="-122"/>
            </a:endParaRPr>
          </a:p>
          <a:p>
            <a:pPr eaLnBrk="0" hangingPunct="0">
              <a:lnSpc>
                <a:spcPct val="120000"/>
              </a:lnSpc>
            </a:pPr>
            <a:r>
              <a:rPr lang="en-US" altLang="zh-CN">
                <a:latin typeface="华文中宋" pitchFamily="2" charset="-122"/>
                <a:ea typeface="华文中宋" pitchFamily="2" charset="-122"/>
              </a:rPr>
              <a:t>      WHEN</a:t>
            </a: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&lt; case</a:t>
            </a:r>
            <a:r>
              <a:rPr lang="zh-CN" altLang="en-US">
                <a:latin typeface="华文中宋" pitchFamily="2" charset="-122"/>
                <a:ea typeface="华文中宋" pitchFamily="2" charset="-122"/>
              </a:rPr>
              <a:t> 条件2</a:t>
            </a:r>
            <a:r>
              <a:rPr lang="en-US" altLang="zh-CN">
                <a:latin typeface="华文中宋" pitchFamily="2" charset="-122"/>
                <a:ea typeface="华文中宋" pitchFamily="2" charset="-122"/>
              </a:rPr>
              <a:t>&gt; SELECT &lt;</a:t>
            </a:r>
            <a:r>
              <a:rPr lang="zh-CN" altLang="en-US">
                <a:latin typeface="华文中宋" pitchFamily="2" charset="-122"/>
                <a:ea typeface="华文中宋" pitchFamily="2" charset="-122"/>
              </a:rPr>
              <a:t>程序块/伪代码语句组&gt;；</a:t>
            </a:r>
          </a:p>
          <a:p>
            <a:pPr eaLnBrk="0" hangingPunct="0">
              <a:lnSpc>
                <a:spcPct val="120000"/>
              </a:lnSpc>
            </a:pPr>
            <a:r>
              <a:rPr lang="zh-CN" altLang="en-US">
                <a:latin typeface="华文中宋" pitchFamily="2" charset="-122"/>
                <a:ea typeface="华文中宋" pitchFamily="2" charset="-122"/>
              </a:rPr>
              <a:t>      …  …</a:t>
            </a:r>
          </a:p>
          <a:p>
            <a:pPr eaLnBrk="0" hangingPunct="0">
              <a:lnSpc>
                <a:spcPct val="120000"/>
              </a:lnSpc>
            </a:pP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DEFAULT:</a:t>
            </a: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&lt; </a:t>
            </a:r>
            <a:r>
              <a:rPr lang="zh-CN" altLang="en-US">
                <a:latin typeface="华文中宋" pitchFamily="2" charset="-122"/>
                <a:ea typeface="华文中宋" pitchFamily="2" charset="-122"/>
              </a:rPr>
              <a:t>缺省或错误</a:t>
            </a:r>
            <a:r>
              <a:rPr lang="en-US" altLang="zh-CN">
                <a:latin typeface="华文中宋" pitchFamily="2" charset="-122"/>
                <a:ea typeface="华文中宋" pitchFamily="2" charset="-122"/>
              </a:rPr>
              <a:t>case:  &lt;</a:t>
            </a:r>
            <a:r>
              <a:rPr lang="zh-CN" altLang="en-US">
                <a:latin typeface="华文中宋" pitchFamily="2" charset="-122"/>
                <a:ea typeface="华文中宋" pitchFamily="2" charset="-122"/>
              </a:rPr>
              <a:t>程序块/伪代码语句组&gt;；</a:t>
            </a:r>
          </a:p>
          <a:p>
            <a:pPr eaLnBrk="0" hangingPunct="0">
              <a:lnSpc>
                <a:spcPct val="120000"/>
              </a:lnSpc>
            </a:pPr>
            <a:r>
              <a:rPr lang="en-US" altLang="zh-CN">
                <a:latin typeface="华文中宋" pitchFamily="2" charset="-122"/>
                <a:ea typeface="华文中宋" pitchFamily="2" charset="-122"/>
              </a:rPr>
              <a:t> ENDCASE</a:t>
            </a:r>
            <a:endParaRPr lang="zh-CN" altLang="en-US">
              <a:latin typeface="华文中宋" pitchFamily="2" charset="-122"/>
              <a:ea typeface="华文中宋" pitchFamily="2" charset="-122"/>
            </a:endParaRPr>
          </a:p>
        </p:txBody>
      </p:sp>
      <p:sp>
        <p:nvSpPr>
          <p:cNvPr id="43011" name="Rectangle 5"/>
          <p:cNvSpPr>
            <a:spLocks noChangeArrowheads="1"/>
          </p:cNvSpPr>
          <p:nvPr/>
        </p:nvSpPr>
        <p:spPr bwMode="auto">
          <a:xfrm>
            <a:off x="4932363" y="4149725"/>
            <a:ext cx="2263775" cy="409575"/>
          </a:xfrm>
          <a:prstGeom prst="rect">
            <a:avLst/>
          </a:prstGeom>
          <a:noFill/>
          <a:ln>
            <a:noFill/>
          </a:ln>
          <a:effectLst/>
          <a:extLst>
            <a:ext uri="{909E8E84-426E-40DD-AFC4-6F175D3DCCD1}">
              <a14:hiddenFill xmlns:a14="http://schemas.microsoft.com/office/drawing/2010/main">
                <a:solidFill>
                  <a:srgbClr val="E1B1CE"/>
                </a:solidFill>
              </a14:hiddenFill>
            </a:ex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latin typeface="华文中宋" pitchFamily="2" charset="-122"/>
                <a:ea typeface="华文中宋" pitchFamily="2" charset="-122"/>
              </a:rPr>
              <a:t> ---- 多路选择结构 </a:t>
            </a:r>
            <a:endParaRPr lang="en-US" altLang="zh-CN">
              <a:latin typeface="华文中宋" pitchFamily="2" charset="-122"/>
              <a:ea typeface="华文中宋"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662488" y="3133725"/>
            <a:ext cx="16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kumimoji="1" lang="zh-CN" altLang="en-US" sz="2000" b="1">
              <a:solidFill>
                <a:schemeClr val="tx2"/>
              </a:solidFill>
            </a:endParaRPr>
          </a:p>
        </p:txBody>
      </p:sp>
      <p:sp>
        <p:nvSpPr>
          <p:cNvPr id="44035" name="Rectangle 3"/>
          <p:cNvSpPr>
            <a:spLocks noChangeArrowheads="1"/>
          </p:cNvSpPr>
          <p:nvPr/>
        </p:nvSpPr>
        <p:spPr bwMode="auto">
          <a:xfrm>
            <a:off x="144463" y="1125538"/>
            <a:ext cx="6443662" cy="4608512"/>
          </a:xfrm>
          <a:prstGeom prst="rect">
            <a:avLst/>
          </a:prstGeom>
          <a:noFill/>
          <a:ln w="38100" cmpd="dbl">
            <a:solidFill>
              <a:srgbClr val="32B828"/>
            </a:solidFill>
            <a:miter lim="800000"/>
            <a:headEnd/>
            <a:tailEnd/>
          </a:ln>
          <a:effectLst/>
          <a:extLst>
            <a:ext uri="{909E8E84-426E-40DD-AFC4-6F175D3DCCD1}">
              <a14:hiddenFill xmlns:a14="http://schemas.microsoft.com/office/drawing/2010/main">
                <a:solidFill>
                  <a:srgbClr val="E1B1C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b="1">
                <a:solidFill>
                  <a:schemeClr val="hlink"/>
                </a:solidFill>
                <a:latin typeface="Arial" charset="0"/>
                <a:ea typeface="黑体" pitchFamily="49" charset="-122"/>
              </a:rPr>
              <a:t>BEGIN</a:t>
            </a:r>
          </a:p>
          <a:p>
            <a:pPr eaLnBrk="0" hangingPunct="0"/>
            <a:r>
              <a:rPr lang="en-US" altLang="zh-CN" b="1">
                <a:solidFill>
                  <a:srgbClr val="32B828"/>
                </a:solidFill>
                <a:latin typeface="Arial" charset="0"/>
                <a:ea typeface="黑体" pitchFamily="49" charset="-122"/>
              </a:rPr>
              <a:t>  Enter a vector</a:t>
            </a:r>
          </a:p>
          <a:p>
            <a:pPr eaLnBrk="0" hangingPunct="0"/>
            <a:r>
              <a:rPr lang="en-US" altLang="zh-CN" b="1">
                <a:solidFill>
                  <a:srgbClr val="32B828"/>
                </a:solidFill>
                <a:latin typeface="Arial" charset="0"/>
                <a:ea typeface="黑体" pitchFamily="49" charset="-122"/>
              </a:rPr>
              <a:t>  Set Maximum to the value of the first </a:t>
            </a:r>
          </a:p>
          <a:p>
            <a:pPr eaLnBrk="0" hangingPunct="0"/>
            <a:r>
              <a:rPr lang="en-US" altLang="zh-CN" b="1">
                <a:solidFill>
                  <a:srgbClr val="32B828"/>
                </a:solidFill>
                <a:latin typeface="Arial" charset="0"/>
                <a:ea typeface="黑体" pitchFamily="49" charset="-122"/>
              </a:rPr>
              <a:t>        element in the vector </a:t>
            </a:r>
          </a:p>
          <a:p>
            <a:pPr eaLnBrk="0" hangingPunct="0"/>
            <a:r>
              <a:rPr lang="zh-CN" altLang="en-US" b="1">
                <a:solidFill>
                  <a:srgbClr val="32B828"/>
                </a:solidFill>
                <a:latin typeface="Arial" charset="0"/>
                <a:ea typeface="黑体" pitchFamily="49" charset="-122"/>
              </a:rPr>
              <a:t>  </a:t>
            </a:r>
            <a:r>
              <a:rPr lang="en-US" altLang="zh-CN" b="1">
                <a:solidFill>
                  <a:srgbClr val="F89A60"/>
                </a:solidFill>
                <a:latin typeface="Arial" charset="0"/>
                <a:ea typeface="黑体" pitchFamily="49" charset="-122"/>
              </a:rPr>
              <a:t>DO</a:t>
            </a:r>
            <a:r>
              <a:rPr lang="en-US" altLang="zh-CN" b="1">
                <a:solidFill>
                  <a:srgbClr val="32B828"/>
                </a:solidFill>
                <a:latin typeface="Arial" charset="0"/>
                <a:ea typeface="黑体" pitchFamily="49" charset="-122"/>
              </a:rPr>
              <a:t> </a:t>
            </a:r>
            <a:r>
              <a:rPr lang="en-US" altLang="zh-CN" b="1">
                <a:solidFill>
                  <a:srgbClr val="F89A60"/>
                </a:solidFill>
                <a:latin typeface="Arial" charset="0"/>
                <a:ea typeface="黑体" pitchFamily="49" charset="-122"/>
              </a:rPr>
              <a:t>FOR </a:t>
            </a:r>
            <a:r>
              <a:rPr lang="en-US" altLang="zh-CN" b="1">
                <a:solidFill>
                  <a:srgbClr val="32B828"/>
                </a:solidFill>
                <a:latin typeface="Arial" charset="0"/>
                <a:ea typeface="黑体" pitchFamily="49" charset="-122"/>
              </a:rPr>
              <a:t>each second one to the last</a:t>
            </a:r>
          </a:p>
          <a:p>
            <a:pPr eaLnBrk="0" hangingPunct="0"/>
            <a:r>
              <a:rPr lang="en-US" altLang="zh-CN" b="1">
                <a:solidFill>
                  <a:srgbClr val="32B828"/>
                </a:solidFill>
                <a:latin typeface="Arial" charset="0"/>
                <a:ea typeface="黑体" pitchFamily="49" charset="-122"/>
              </a:rPr>
              <a:t>        </a:t>
            </a:r>
            <a:r>
              <a:rPr lang="en-US" altLang="zh-CN" b="1">
                <a:solidFill>
                  <a:srgbClr val="F89A60"/>
                </a:solidFill>
                <a:latin typeface="Arial" charset="0"/>
                <a:ea typeface="黑体" pitchFamily="49" charset="-122"/>
              </a:rPr>
              <a:t>IF</a:t>
            </a:r>
            <a:r>
              <a:rPr lang="en-US" altLang="zh-CN" b="1">
                <a:solidFill>
                  <a:srgbClr val="32B828"/>
                </a:solidFill>
                <a:latin typeface="Arial" charset="0"/>
                <a:ea typeface="黑体" pitchFamily="49" charset="-122"/>
              </a:rPr>
              <a:t> value of element is greater</a:t>
            </a:r>
          </a:p>
          <a:p>
            <a:pPr eaLnBrk="0" hangingPunct="0"/>
            <a:r>
              <a:rPr lang="en-US" altLang="zh-CN" b="1">
                <a:solidFill>
                  <a:srgbClr val="32B828"/>
                </a:solidFill>
                <a:latin typeface="Arial" charset="0"/>
                <a:ea typeface="黑体" pitchFamily="49" charset="-122"/>
              </a:rPr>
              <a:t>            than the Maximum value </a:t>
            </a:r>
            <a:r>
              <a:rPr lang="en-US" altLang="zh-CN" b="1">
                <a:solidFill>
                  <a:srgbClr val="F89A60"/>
                </a:solidFill>
                <a:latin typeface="Arial" charset="0"/>
                <a:ea typeface="黑体" pitchFamily="49" charset="-122"/>
              </a:rPr>
              <a:t>THEN</a:t>
            </a:r>
            <a:r>
              <a:rPr lang="en-US" altLang="zh-CN" b="1">
                <a:solidFill>
                  <a:srgbClr val="32B828"/>
                </a:solidFill>
                <a:latin typeface="Arial" charset="0"/>
                <a:ea typeface="黑体" pitchFamily="49" charset="-122"/>
              </a:rPr>
              <a:t> </a:t>
            </a:r>
          </a:p>
          <a:p>
            <a:pPr eaLnBrk="0" hangingPunct="0"/>
            <a:r>
              <a:rPr lang="en-US" altLang="zh-CN" b="1">
                <a:solidFill>
                  <a:srgbClr val="32B828"/>
                </a:solidFill>
                <a:latin typeface="Arial" charset="0"/>
                <a:ea typeface="黑体" pitchFamily="49" charset="-122"/>
              </a:rPr>
              <a:t>           Set Maximum to value of the element</a:t>
            </a:r>
          </a:p>
          <a:p>
            <a:pPr eaLnBrk="0" hangingPunct="0"/>
            <a:r>
              <a:rPr lang="en-US" altLang="zh-CN" b="1">
                <a:solidFill>
                  <a:srgbClr val="32B828"/>
                </a:solidFill>
                <a:latin typeface="Arial" charset="0"/>
                <a:ea typeface="黑体" pitchFamily="49" charset="-122"/>
              </a:rPr>
              <a:t>        </a:t>
            </a:r>
            <a:r>
              <a:rPr lang="en-US" altLang="zh-CN" b="1">
                <a:solidFill>
                  <a:srgbClr val="F89A60"/>
                </a:solidFill>
                <a:latin typeface="Arial" charset="0"/>
              </a:rPr>
              <a:t>ENDIF</a:t>
            </a:r>
            <a:endParaRPr lang="en-US" altLang="zh-CN" b="1">
              <a:solidFill>
                <a:srgbClr val="32B828"/>
              </a:solidFill>
              <a:latin typeface="Arial" charset="0"/>
              <a:ea typeface="黑体" pitchFamily="49" charset="-122"/>
            </a:endParaRPr>
          </a:p>
          <a:p>
            <a:pPr eaLnBrk="0" hangingPunct="0"/>
            <a:r>
              <a:rPr lang="en-US" altLang="zh-CN" b="1">
                <a:solidFill>
                  <a:srgbClr val="32B828"/>
                </a:solidFill>
                <a:latin typeface="Arial" charset="0"/>
                <a:ea typeface="黑体" pitchFamily="49" charset="-122"/>
              </a:rPr>
              <a:t>  </a:t>
            </a:r>
            <a:r>
              <a:rPr lang="en-US" altLang="zh-CN" b="1">
                <a:solidFill>
                  <a:srgbClr val="F89A60"/>
                </a:solidFill>
                <a:latin typeface="Arial" charset="0"/>
                <a:ea typeface="黑体" pitchFamily="49" charset="-122"/>
              </a:rPr>
              <a:t>ENDFOR</a:t>
            </a:r>
          </a:p>
          <a:p>
            <a:pPr eaLnBrk="0" hangingPunct="0"/>
            <a:r>
              <a:rPr lang="en-US" altLang="zh-CN" b="1">
                <a:solidFill>
                  <a:srgbClr val="32B828"/>
                </a:solidFill>
                <a:latin typeface="Arial" charset="0"/>
                <a:ea typeface="黑体" pitchFamily="49" charset="-122"/>
              </a:rPr>
              <a:t>  Print the Maximum value</a:t>
            </a:r>
          </a:p>
          <a:p>
            <a:pPr eaLnBrk="0" hangingPunct="0"/>
            <a:r>
              <a:rPr lang="en-US" altLang="zh-CN" b="1">
                <a:solidFill>
                  <a:schemeClr val="hlink"/>
                </a:solidFill>
                <a:latin typeface="Arial" charset="0"/>
                <a:ea typeface="黑体" pitchFamily="49" charset="-122"/>
              </a:rPr>
              <a:t>END</a:t>
            </a:r>
          </a:p>
        </p:txBody>
      </p:sp>
      <p:grpSp>
        <p:nvGrpSpPr>
          <p:cNvPr id="404490" name="Group 10"/>
          <p:cNvGrpSpPr>
            <a:grpSpLocks/>
          </p:cNvGrpSpPr>
          <p:nvPr/>
        </p:nvGrpSpPr>
        <p:grpSpPr bwMode="auto">
          <a:xfrm>
            <a:off x="6307138" y="2276475"/>
            <a:ext cx="2657475" cy="4032250"/>
            <a:chOff x="3973" y="1434"/>
            <a:chExt cx="1674" cy="2540"/>
          </a:xfrm>
        </p:grpSpPr>
        <p:sp>
          <p:nvSpPr>
            <p:cNvPr id="44038" name="Rectangle 5"/>
            <p:cNvSpPr>
              <a:spLocks noChangeArrowheads="1"/>
            </p:cNvSpPr>
            <p:nvPr/>
          </p:nvSpPr>
          <p:spPr bwMode="auto">
            <a:xfrm>
              <a:off x="4241" y="1434"/>
              <a:ext cx="1406" cy="2540"/>
            </a:xfrm>
            <a:prstGeom prst="rect">
              <a:avLst/>
            </a:prstGeom>
            <a:noFill/>
            <a:ln w="38100" cmpd="dbl">
              <a:solidFill>
                <a:srgbClr val="32B828"/>
              </a:solidFill>
              <a:miter lim="800000"/>
              <a:headEnd/>
              <a:tailEnd/>
            </a:ln>
            <a:effectLst/>
            <a:extLst>
              <a:ext uri="{909E8E84-426E-40DD-AFC4-6F175D3DCCD1}">
                <a14:hiddenFill xmlns:a14="http://schemas.microsoft.com/office/drawing/2010/main">
                  <a:solidFill>
                    <a:srgbClr val="E1B1C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b="1">
                  <a:solidFill>
                    <a:srgbClr val="32B828"/>
                  </a:solidFill>
                  <a:latin typeface="Arial" charset="0"/>
                  <a:ea typeface="黑体" pitchFamily="49" charset="-122"/>
                </a:rPr>
                <a:t>Input array A</a:t>
              </a:r>
            </a:p>
            <a:p>
              <a:pPr eaLnBrk="0" hangingPunct="0"/>
              <a:r>
                <a:rPr lang="en-US" altLang="zh-CN" sz="2000" b="1">
                  <a:solidFill>
                    <a:srgbClr val="32B828"/>
                  </a:solidFill>
                  <a:latin typeface="Arial" charset="0"/>
                  <a:ea typeface="黑体" pitchFamily="49" charset="-122"/>
                </a:rPr>
                <a:t>Max=A(1)</a:t>
              </a:r>
            </a:p>
            <a:p>
              <a:pPr eaLnBrk="0" hangingPunct="0"/>
              <a:r>
                <a:rPr lang="en-US" altLang="zh-CN" sz="2000" b="1">
                  <a:solidFill>
                    <a:srgbClr val="32B828"/>
                  </a:solidFill>
                  <a:latin typeface="Arial" charset="0"/>
                  <a:ea typeface="黑体" pitchFamily="49" charset="-122"/>
                </a:rPr>
                <a:t>DO </a:t>
              </a:r>
              <a:r>
                <a:rPr lang="en-US" altLang="zh-CN" sz="2000" b="1">
                  <a:solidFill>
                    <a:srgbClr val="F89A60"/>
                  </a:solidFill>
                  <a:latin typeface="Arial" charset="0"/>
                  <a:ea typeface="黑体" pitchFamily="49" charset="-122"/>
                </a:rPr>
                <a:t>FOR</a:t>
              </a:r>
              <a:r>
                <a:rPr lang="en-US" altLang="zh-CN" sz="2000" b="1">
                  <a:solidFill>
                    <a:srgbClr val="32B828"/>
                  </a:solidFill>
                  <a:latin typeface="Arial" charset="0"/>
                  <a:ea typeface="黑体" pitchFamily="49" charset="-122"/>
                </a:rPr>
                <a:t> I=2 to N</a:t>
              </a:r>
            </a:p>
            <a:p>
              <a:pPr eaLnBrk="0" hangingPunct="0"/>
              <a:r>
                <a:rPr lang="en-US" altLang="zh-CN" sz="2000" b="1">
                  <a:solidFill>
                    <a:srgbClr val="32B828"/>
                  </a:solidFill>
                  <a:latin typeface="Arial" charset="0"/>
                  <a:ea typeface="黑体" pitchFamily="49" charset="-122"/>
                </a:rPr>
                <a:t>   IF Max&lt;A(I)</a:t>
              </a:r>
            </a:p>
            <a:p>
              <a:pPr eaLnBrk="0" hangingPunct="0"/>
              <a:r>
                <a:rPr lang="en-US" altLang="zh-CN" sz="2000" b="1">
                  <a:solidFill>
                    <a:srgbClr val="32B828"/>
                  </a:solidFill>
                  <a:latin typeface="Arial" charset="0"/>
                  <a:ea typeface="黑体" pitchFamily="49" charset="-122"/>
                </a:rPr>
                <a:t>       Set Max=A(I)</a:t>
              </a:r>
            </a:p>
            <a:p>
              <a:pPr eaLnBrk="0" hangingPunct="0"/>
              <a:r>
                <a:rPr lang="en-US" altLang="zh-CN" sz="2000" b="1">
                  <a:solidFill>
                    <a:srgbClr val="32B828"/>
                  </a:solidFill>
                  <a:latin typeface="Arial" charset="0"/>
                  <a:ea typeface="黑体" pitchFamily="49" charset="-122"/>
                </a:rPr>
                <a:t>   ENDIF</a:t>
              </a:r>
            </a:p>
            <a:p>
              <a:pPr eaLnBrk="0" hangingPunct="0"/>
              <a:r>
                <a:rPr lang="en-US" altLang="zh-CN" sz="2000" b="1">
                  <a:solidFill>
                    <a:srgbClr val="32B828"/>
                  </a:solidFill>
                  <a:latin typeface="Arial" charset="0"/>
                  <a:ea typeface="黑体" pitchFamily="49" charset="-122"/>
                </a:rPr>
                <a:t>ENDFOR</a:t>
              </a:r>
            </a:p>
            <a:p>
              <a:pPr eaLnBrk="0" hangingPunct="0"/>
              <a:r>
                <a:rPr lang="en-US" altLang="zh-CN" sz="2000" b="1">
                  <a:solidFill>
                    <a:srgbClr val="32B828"/>
                  </a:solidFill>
                  <a:latin typeface="Arial" charset="0"/>
                  <a:ea typeface="黑体" pitchFamily="49" charset="-122"/>
                </a:rPr>
                <a:t>Print Max</a:t>
              </a:r>
            </a:p>
          </p:txBody>
        </p:sp>
        <p:grpSp>
          <p:nvGrpSpPr>
            <p:cNvPr id="44039" name="Group 9"/>
            <p:cNvGrpSpPr>
              <a:grpSpLocks/>
            </p:cNvGrpSpPr>
            <p:nvPr/>
          </p:nvGrpSpPr>
          <p:grpSpPr bwMode="auto">
            <a:xfrm>
              <a:off x="3973" y="1697"/>
              <a:ext cx="404" cy="55"/>
              <a:chOff x="3560" y="1561"/>
              <a:chExt cx="404" cy="55"/>
            </a:xfrm>
          </p:grpSpPr>
          <p:sp>
            <p:nvSpPr>
              <p:cNvPr id="44040" name="Line 6"/>
              <p:cNvSpPr>
                <a:spLocks noChangeShapeType="1"/>
              </p:cNvSpPr>
              <p:nvPr/>
            </p:nvSpPr>
            <p:spPr bwMode="auto">
              <a:xfrm>
                <a:off x="3560" y="1561"/>
                <a:ext cx="404" cy="0"/>
              </a:xfrm>
              <a:prstGeom prst="line">
                <a:avLst/>
              </a:prstGeom>
              <a:noFill/>
              <a:ln w="38100" cmpd="dbl">
                <a:solidFill>
                  <a:srgbClr val="47C75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1" name="Line 7"/>
              <p:cNvSpPr>
                <a:spLocks noChangeShapeType="1"/>
              </p:cNvSpPr>
              <p:nvPr/>
            </p:nvSpPr>
            <p:spPr bwMode="auto">
              <a:xfrm>
                <a:off x="3560" y="1616"/>
                <a:ext cx="404" cy="0"/>
              </a:xfrm>
              <a:prstGeom prst="line">
                <a:avLst/>
              </a:prstGeom>
              <a:noFill/>
              <a:ln w="38100" cmpd="dbl">
                <a:solidFill>
                  <a:srgbClr val="47C75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4037" name="Text Box 8"/>
          <p:cNvSpPr txBox="1">
            <a:spLocks noChangeArrowheads="1"/>
          </p:cNvSpPr>
          <p:nvPr/>
        </p:nvSpPr>
        <p:spPr bwMode="auto">
          <a:xfrm>
            <a:off x="784225" y="260350"/>
            <a:ext cx="1927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50000"/>
              </a:spcBef>
            </a:pPr>
            <a:r>
              <a:rPr lang="zh-CN" altLang="en-US" sz="2800" b="1">
                <a:solidFill>
                  <a:srgbClr val="0000FF"/>
                </a:solidFill>
                <a:latin typeface="Arial" charset="0"/>
                <a:ea typeface="黑体" pitchFamily="49" charset="-122"/>
              </a:rPr>
              <a:t>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4490"/>
                                        </p:tgtEl>
                                        <p:attrNameLst>
                                          <p:attrName>style.visibility</p:attrName>
                                        </p:attrNameLst>
                                      </p:cBhvr>
                                      <p:to>
                                        <p:strVal val="visible"/>
                                      </p:to>
                                    </p:set>
                                    <p:animEffect transition="in" filter="blinds(horizontal)">
                                      <p:cBhvr>
                                        <p:cTn id="7" dur="500"/>
                                        <p:tgtEl>
                                          <p:spTgt spid="404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subTitle" idx="4294967295"/>
          </p:nvPr>
        </p:nvSpPr>
        <p:spPr bwMode="auto">
          <a:xfrm>
            <a:off x="304800" y="2276475"/>
            <a:ext cx="8382000" cy="3024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25000"/>
              </a:lnSpc>
              <a:buFontTx/>
              <a:buNone/>
            </a:pPr>
            <a:r>
              <a:rPr lang="zh-CN" altLang="en-US"/>
              <a:t>		人机界面设计是接口设计的一个重要的组成部分。人机界面的设计质量，直接影响用户对软件产品的评价，从而影响软件产品的竞争力和寿命，因此，必须对人机界面设计给予足够重视。</a:t>
            </a:r>
          </a:p>
        </p:txBody>
      </p:sp>
      <p:sp>
        <p:nvSpPr>
          <p:cNvPr id="45059" name="Rectangle 3"/>
          <p:cNvSpPr>
            <a:spLocks noGrp="1" noChangeArrowheads="1"/>
          </p:cNvSpPr>
          <p:nvPr>
            <p:ph type="ctrTitle" idx="4294967295"/>
          </p:nvPr>
        </p:nvSpPr>
        <p:spPr bwMode="auto">
          <a:xfrm>
            <a:off x="533400" y="609600"/>
            <a:ext cx="8153400" cy="10191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50000"/>
              </a:lnSpc>
              <a:spcBef>
                <a:spcPct val="50000"/>
              </a:spcBef>
            </a:pPr>
            <a:r>
              <a:rPr lang="en-US" altLang="zh-CN" sz="3400">
                <a:solidFill>
                  <a:schemeClr val="accent2"/>
                </a:solidFill>
              </a:rPr>
              <a:t>6.3  </a:t>
            </a:r>
            <a:r>
              <a:rPr lang="zh-CN" altLang="en-US" sz="3400">
                <a:solidFill>
                  <a:schemeClr val="accent2"/>
                </a:solidFill>
              </a:rPr>
              <a:t>人机界面设计</a:t>
            </a:r>
            <a:endParaRPr lang="zh-CN" altLang="en-US" sz="30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ChangeArrowheads="1"/>
          </p:cNvSpPr>
          <p:nvPr/>
        </p:nvSpPr>
        <p:spPr bwMode="auto">
          <a:xfrm>
            <a:off x="684213" y="765175"/>
            <a:ext cx="7848600" cy="521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lang="zh-CN" altLang="en-US" sz="3200" dirty="0">
                <a:solidFill>
                  <a:srgbClr val="FF3300"/>
                </a:solidFill>
                <a:latin typeface="Arial" charset="0"/>
                <a:ea typeface="华文中宋" pitchFamily="2" charset="-122"/>
                <a:cs typeface="宋体" pitchFamily="2" charset="-122"/>
              </a:rPr>
              <a:t>    </a:t>
            </a:r>
            <a:r>
              <a:rPr lang="zh-CN" altLang="en-US" sz="3200" dirty="0">
                <a:solidFill>
                  <a:srgbClr val="FF3300"/>
                </a:solidFill>
                <a:highlight>
                  <a:srgbClr val="FFFF00"/>
                </a:highlight>
                <a:latin typeface="Arial" charset="0"/>
                <a:ea typeface="华文中宋" pitchFamily="2" charset="-122"/>
                <a:cs typeface="宋体" pitchFamily="2" charset="-122"/>
              </a:rPr>
              <a:t>详细设计</a:t>
            </a:r>
            <a:r>
              <a:rPr lang="zh-CN" altLang="en-US" sz="3200" dirty="0">
                <a:latin typeface="Arial" charset="0"/>
                <a:ea typeface="华文中宋" pitchFamily="2" charset="-122"/>
                <a:cs typeface="宋体" pitchFamily="2" charset="-122"/>
              </a:rPr>
              <a:t>阶段的任务还不是具体地编写程序，而</a:t>
            </a:r>
            <a:r>
              <a:rPr lang="zh-CN" altLang="en-US" sz="3200" dirty="0">
                <a:solidFill>
                  <a:srgbClr val="FF3300"/>
                </a:solidFill>
                <a:highlight>
                  <a:srgbClr val="FFFF00"/>
                </a:highlight>
                <a:latin typeface="Arial" charset="0"/>
                <a:ea typeface="华文中宋" pitchFamily="2" charset="-122"/>
                <a:cs typeface="宋体" pitchFamily="2" charset="-122"/>
              </a:rPr>
              <a:t>是要设计出程序的</a:t>
            </a:r>
            <a:r>
              <a:rPr lang="zh-CN" altLang="en-US" sz="3200" dirty="0">
                <a:solidFill>
                  <a:srgbClr val="FF3300"/>
                </a:solidFill>
                <a:highlight>
                  <a:srgbClr val="FFFF00"/>
                </a:highlight>
                <a:latin typeface="华文中宋" pitchFamily="2" charset="-122"/>
                <a:ea typeface="华文中宋" pitchFamily="2" charset="-122"/>
                <a:cs typeface="宋体" pitchFamily="2" charset="-122"/>
              </a:rPr>
              <a:t>“</a:t>
            </a:r>
            <a:r>
              <a:rPr lang="zh-CN" altLang="en-US" sz="3200" dirty="0">
                <a:solidFill>
                  <a:srgbClr val="FF3300"/>
                </a:solidFill>
                <a:highlight>
                  <a:srgbClr val="FFFF00"/>
                </a:highlight>
                <a:latin typeface="Arial" charset="0"/>
                <a:ea typeface="华文中宋" pitchFamily="2" charset="-122"/>
                <a:cs typeface="宋体" pitchFamily="2" charset="-122"/>
              </a:rPr>
              <a:t>蓝图</a:t>
            </a:r>
            <a:r>
              <a:rPr lang="zh-CN" altLang="en-US" sz="3200" dirty="0">
                <a:solidFill>
                  <a:srgbClr val="FF3300"/>
                </a:solidFill>
                <a:highlight>
                  <a:srgbClr val="FFFF00"/>
                </a:highlight>
                <a:latin typeface="华文中宋" pitchFamily="2" charset="-122"/>
                <a:ea typeface="华文中宋" pitchFamily="2" charset="-122"/>
                <a:cs typeface="宋体" pitchFamily="2" charset="-122"/>
              </a:rPr>
              <a:t>”</a:t>
            </a:r>
            <a:r>
              <a:rPr lang="zh-CN" altLang="en-US" sz="3200" dirty="0">
                <a:latin typeface="Arial" charset="0"/>
                <a:ea typeface="华文中宋" pitchFamily="2" charset="-122"/>
                <a:cs typeface="宋体" pitchFamily="2" charset="-122"/>
              </a:rPr>
              <a:t>，以后程序员将根据这个蓝图写出实际的程序代码。因此，</a:t>
            </a:r>
            <a:r>
              <a:rPr lang="zh-CN" altLang="en-US" sz="3200" u="sng" dirty="0">
                <a:solidFill>
                  <a:srgbClr val="FFC000"/>
                </a:solidFill>
                <a:latin typeface="Arial" charset="0"/>
                <a:ea typeface="华文中宋" pitchFamily="2" charset="-122"/>
                <a:cs typeface="宋体" pitchFamily="2" charset="-122"/>
              </a:rPr>
              <a:t>详细设计的结果基本上决定了最终的程序代码的质量</a:t>
            </a:r>
            <a:r>
              <a:rPr lang="zh-CN" altLang="en-US" sz="3200" dirty="0">
                <a:latin typeface="Arial" charset="0"/>
                <a:ea typeface="华文中宋" pitchFamily="2" charset="-122"/>
                <a:cs typeface="宋体" pitchFamily="2" charset="-122"/>
              </a:rPr>
              <a:t>。考虑程序代码的质量时必须注意，程序的</a:t>
            </a:r>
            <a:r>
              <a:rPr lang="zh-CN" altLang="en-US" sz="3200" dirty="0">
                <a:latin typeface="华文中宋" pitchFamily="2" charset="-122"/>
                <a:ea typeface="华文中宋" pitchFamily="2" charset="-122"/>
                <a:cs typeface="宋体" pitchFamily="2" charset="-122"/>
              </a:rPr>
              <a:t>“</a:t>
            </a:r>
            <a:r>
              <a:rPr lang="zh-CN" altLang="en-US" sz="3200" dirty="0">
                <a:latin typeface="Arial" charset="0"/>
                <a:ea typeface="华文中宋" pitchFamily="2" charset="-122"/>
                <a:cs typeface="宋体" pitchFamily="2" charset="-122"/>
              </a:rPr>
              <a:t>读者</a:t>
            </a:r>
            <a:r>
              <a:rPr lang="zh-CN" altLang="en-US" sz="3200" dirty="0">
                <a:latin typeface="华文中宋" pitchFamily="2" charset="-122"/>
                <a:ea typeface="华文中宋" pitchFamily="2" charset="-122"/>
                <a:cs typeface="宋体" pitchFamily="2" charset="-122"/>
              </a:rPr>
              <a:t>”</a:t>
            </a:r>
            <a:r>
              <a:rPr lang="zh-CN" altLang="en-US" sz="3200" dirty="0">
                <a:latin typeface="Arial" charset="0"/>
                <a:ea typeface="华文中宋" pitchFamily="2" charset="-122"/>
                <a:cs typeface="宋体" pitchFamily="2" charset="-122"/>
              </a:rPr>
              <a:t>有两个</a:t>
            </a:r>
            <a:r>
              <a:rPr lang="en-US" altLang="zh-CN" sz="3200" dirty="0">
                <a:latin typeface="华文中宋" pitchFamily="2" charset="-122"/>
                <a:ea typeface="华文中宋" pitchFamily="2" charset="-122"/>
                <a:cs typeface="宋体" pitchFamily="2" charset="-122"/>
              </a:rPr>
              <a:t>——</a:t>
            </a:r>
            <a:r>
              <a:rPr lang="zh-CN" altLang="en-US" sz="3200" dirty="0">
                <a:latin typeface="Arial" charset="0"/>
                <a:ea typeface="华文中宋" pitchFamily="2" charset="-122"/>
                <a:cs typeface="宋体" pitchFamily="2" charset="-122"/>
              </a:rPr>
              <a:t>计算机和人。</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subTitle" idx="4294967295"/>
          </p:nvPr>
        </p:nvSpPr>
        <p:spPr bwMode="auto">
          <a:xfrm>
            <a:off x="323850" y="1412875"/>
            <a:ext cx="8382000" cy="298926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30000"/>
              </a:lnSpc>
              <a:buFontTx/>
              <a:buNone/>
            </a:pPr>
            <a:r>
              <a:rPr lang="zh-CN" altLang="en-US" sz="2400"/>
              <a:t>		在设计人机界面的过程中，几乎总会遇到下述</a:t>
            </a:r>
            <a:r>
              <a:rPr lang="en-US" altLang="zh-CN" sz="2400"/>
              <a:t>4</a:t>
            </a:r>
            <a:r>
              <a:rPr lang="zh-CN" altLang="en-US" sz="2400"/>
              <a:t>个问题：</a:t>
            </a:r>
          </a:p>
          <a:p>
            <a:pPr marL="287338" indent="-6350" eaLnBrk="1" hangingPunct="1">
              <a:lnSpc>
                <a:spcPct val="130000"/>
              </a:lnSpc>
              <a:buFontTx/>
              <a:buNone/>
            </a:pPr>
            <a:r>
              <a:rPr lang="zh-CN" altLang="en-US" sz="2600">
                <a:solidFill>
                  <a:srgbClr val="800000"/>
                </a:solidFill>
                <a:ea typeface="华文中宋" pitchFamily="2" charset="-122"/>
              </a:rPr>
              <a:t>系统响应时间</a:t>
            </a:r>
          </a:p>
          <a:p>
            <a:pPr marL="287338" indent="-6350" eaLnBrk="1" hangingPunct="1">
              <a:lnSpc>
                <a:spcPct val="130000"/>
              </a:lnSpc>
              <a:buFontTx/>
              <a:buNone/>
            </a:pPr>
            <a:r>
              <a:rPr lang="zh-CN" altLang="en-US" sz="2600">
                <a:solidFill>
                  <a:srgbClr val="800000"/>
                </a:solidFill>
                <a:ea typeface="华文中宋" pitchFamily="2" charset="-122"/>
              </a:rPr>
              <a:t>用户帮助设施</a:t>
            </a:r>
          </a:p>
          <a:p>
            <a:pPr marL="287338" indent="-6350" eaLnBrk="1" hangingPunct="1">
              <a:lnSpc>
                <a:spcPct val="130000"/>
              </a:lnSpc>
              <a:buFontTx/>
              <a:buNone/>
            </a:pPr>
            <a:r>
              <a:rPr lang="zh-CN" altLang="en-US" sz="2600">
                <a:solidFill>
                  <a:srgbClr val="800000"/>
                </a:solidFill>
                <a:ea typeface="华文中宋" pitchFamily="2" charset="-122"/>
              </a:rPr>
              <a:t>出错信息处理</a:t>
            </a:r>
          </a:p>
          <a:p>
            <a:pPr marL="287338" indent="-6350" eaLnBrk="1" hangingPunct="1">
              <a:lnSpc>
                <a:spcPct val="130000"/>
              </a:lnSpc>
              <a:buFontTx/>
              <a:buNone/>
            </a:pPr>
            <a:r>
              <a:rPr lang="zh-CN" altLang="en-US" sz="2600">
                <a:solidFill>
                  <a:srgbClr val="800000"/>
                </a:solidFill>
                <a:ea typeface="华文中宋" pitchFamily="2" charset="-122"/>
              </a:rPr>
              <a:t>命令交互</a:t>
            </a:r>
            <a:endParaRPr lang="zh-CN" altLang="en-US" sz="2400">
              <a:ea typeface="华文中宋" pitchFamily="2" charset="-122"/>
            </a:endParaRPr>
          </a:p>
        </p:txBody>
      </p:sp>
      <p:sp>
        <p:nvSpPr>
          <p:cNvPr id="46083" name="Rectangle 3"/>
          <p:cNvSpPr>
            <a:spLocks noGrp="1" noChangeArrowheads="1"/>
          </p:cNvSpPr>
          <p:nvPr>
            <p:ph type="ctrTitle" idx="4294967295"/>
          </p:nvPr>
        </p:nvSpPr>
        <p:spPr bwMode="auto">
          <a:xfrm>
            <a:off x="609600" y="609600"/>
            <a:ext cx="2954338" cy="685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150000"/>
              </a:lnSpc>
              <a:spcBef>
                <a:spcPct val="50000"/>
              </a:spcBef>
            </a:pPr>
            <a:r>
              <a:rPr lang="en-US" altLang="zh-CN" sz="3000">
                <a:solidFill>
                  <a:schemeClr val="accent2"/>
                </a:solidFill>
              </a:rPr>
              <a:t>6.2.1  </a:t>
            </a:r>
            <a:r>
              <a:rPr lang="zh-CN" altLang="en-US" sz="3000">
                <a:solidFill>
                  <a:schemeClr val="accent2"/>
                </a:solidFill>
              </a:rPr>
              <a:t>设计问题</a:t>
            </a:r>
          </a:p>
        </p:txBody>
      </p:sp>
      <p:sp>
        <p:nvSpPr>
          <p:cNvPr id="46084" name="Rectangle 5"/>
          <p:cNvSpPr>
            <a:spLocks noChangeArrowheads="1"/>
          </p:cNvSpPr>
          <p:nvPr/>
        </p:nvSpPr>
        <p:spPr bwMode="auto">
          <a:xfrm>
            <a:off x="323850" y="4765675"/>
            <a:ext cx="8351838"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0000"/>
              </a:spcBef>
            </a:pPr>
            <a:r>
              <a:rPr lang="zh-CN" altLang="en-US" sz="2800" b="1"/>
              <a:t>最好在设计初期就把这些问题作为重要的设计问题来考虑，这时修改比较容易，代价也低。下面讨论这</a:t>
            </a:r>
            <a:r>
              <a:rPr lang="en-US" altLang="zh-CN" sz="2800" b="1"/>
              <a:t>4</a:t>
            </a:r>
            <a:r>
              <a:rPr lang="zh-CN" altLang="en-US" sz="2800" b="1"/>
              <a:t>个设计问题。</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subTitle" idx="4294967295"/>
          </p:nvPr>
        </p:nvSpPr>
        <p:spPr bwMode="auto">
          <a:xfrm>
            <a:off x="250825" y="836613"/>
            <a:ext cx="8382000" cy="53276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20000"/>
              </a:lnSpc>
              <a:buFontTx/>
              <a:buNone/>
            </a:pPr>
            <a:r>
              <a:rPr lang="en-US" altLang="zh-CN">
                <a:solidFill>
                  <a:srgbClr val="800000"/>
                </a:solidFill>
              </a:rPr>
              <a:t>1. </a:t>
            </a:r>
            <a:r>
              <a:rPr lang="zh-CN" altLang="en-US">
                <a:solidFill>
                  <a:srgbClr val="800000"/>
                </a:solidFill>
              </a:rPr>
              <a:t>系统响应时间</a:t>
            </a:r>
          </a:p>
          <a:p>
            <a:pPr marL="287338" indent="-6350" eaLnBrk="1" hangingPunct="1">
              <a:lnSpc>
                <a:spcPct val="120000"/>
              </a:lnSpc>
              <a:buFontTx/>
              <a:buNone/>
            </a:pPr>
            <a:r>
              <a:rPr lang="zh-CN" altLang="en-US"/>
              <a:t>		</a:t>
            </a:r>
            <a:r>
              <a:rPr lang="zh-CN" altLang="en-US">
                <a:solidFill>
                  <a:srgbClr val="800000"/>
                </a:solidFill>
              </a:rPr>
              <a:t>系统响应时间</a:t>
            </a:r>
            <a:r>
              <a:rPr lang="zh-CN" altLang="en-US"/>
              <a:t>指从用户完成某个控制动作</a:t>
            </a:r>
            <a:r>
              <a:rPr lang="en-US" altLang="zh-CN"/>
              <a:t>(</a:t>
            </a:r>
            <a:r>
              <a:rPr lang="zh-CN" altLang="en-US"/>
              <a:t>例如，按回车键或点击鼠标</a:t>
            </a:r>
            <a:r>
              <a:rPr lang="en-US" altLang="zh-CN"/>
              <a:t>)</a:t>
            </a:r>
            <a:r>
              <a:rPr lang="zh-CN" altLang="en-US"/>
              <a:t>，到软件给出预期的响应</a:t>
            </a:r>
            <a:r>
              <a:rPr lang="en-US" altLang="zh-CN"/>
              <a:t>(</a:t>
            </a:r>
            <a:r>
              <a:rPr lang="zh-CN" altLang="en-US"/>
              <a:t>输出信息或做动作</a:t>
            </a:r>
            <a:r>
              <a:rPr lang="en-US" altLang="zh-CN"/>
              <a:t>)</a:t>
            </a:r>
            <a:r>
              <a:rPr lang="zh-CN" altLang="en-US"/>
              <a:t>之间的这段时间。</a:t>
            </a:r>
          </a:p>
          <a:p>
            <a:pPr marL="287338" indent="-6350" eaLnBrk="1" hangingPunct="1">
              <a:lnSpc>
                <a:spcPct val="120000"/>
              </a:lnSpc>
              <a:buFontTx/>
              <a:buNone/>
            </a:pPr>
            <a:r>
              <a:rPr lang="zh-CN" altLang="en-US"/>
              <a:t>		系统响应时间有两个重要属性，分别是</a:t>
            </a:r>
            <a:r>
              <a:rPr lang="zh-CN" altLang="en-US">
                <a:solidFill>
                  <a:srgbClr val="800000"/>
                </a:solidFill>
              </a:rPr>
              <a:t>长度和易变性</a:t>
            </a:r>
            <a:r>
              <a:rPr lang="zh-CN" altLang="en-US"/>
              <a:t>。如果系统响应时间过长，用户就会感到紧张和沮丧。但是，当用户工作速度是由人机界面决定的时候，系统响应时间过短也不好，这会迫使用户加快操作节奏，从而可能会犯错误。</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subTitle" idx="4294967295"/>
          </p:nvPr>
        </p:nvSpPr>
        <p:spPr bwMode="auto">
          <a:xfrm>
            <a:off x="304800" y="1628775"/>
            <a:ext cx="8382000" cy="37449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30000"/>
              </a:lnSpc>
              <a:buFontTx/>
              <a:buNone/>
            </a:pPr>
            <a:r>
              <a:rPr lang="zh-CN" altLang="en-US"/>
              <a:t>		</a:t>
            </a:r>
            <a:r>
              <a:rPr lang="zh-CN" altLang="en-US">
                <a:solidFill>
                  <a:srgbClr val="800000"/>
                </a:solidFill>
              </a:rPr>
              <a:t>易变性</a:t>
            </a:r>
            <a:r>
              <a:rPr lang="zh-CN" altLang="en-US"/>
              <a:t>指系统响应时间相对于平均响应时间的偏差，在许多情况下，易变性是系统响应时间的更重要的属性。例如，稳定在</a:t>
            </a:r>
            <a:r>
              <a:rPr lang="en-US" altLang="zh-CN"/>
              <a:t>1</a:t>
            </a:r>
            <a:r>
              <a:rPr lang="zh-CN" altLang="en-US"/>
              <a:t>秒的响应时间比从</a:t>
            </a:r>
            <a:r>
              <a:rPr lang="en-US" altLang="zh-CN"/>
              <a:t>0.1</a:t>
            </a:r>
            <a:r>
              <a:rPr lang="zh-CN" altLang="en-US"/>
              <a:t>秒到</a:t>
            </a:r>
            <a:r>
              <a:rPr lang="en-US" altLang="zh-CN"/>
              <a:t>2.5</a:t>
            </a:r>
            <a:r>
              <a:rPr lang="zh-CN" altLang="en-US"/>
              <a:t>秒变化的响应时间要好。用户往往比较敏感，他们总是担心响应时间变化暗示系统工作出现了异常。</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subTitle" idx="4294967295"/>
          </p:nvPr>
        </p:nvSpPr>
        <p:spPr bwMode="auto">
          <a:xfrm>
            <a:off x="73025" y="693738"/>
            <a:ext cx="8820150" cy="55435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30000"/>
              </a:lnSpc>
              <a:buFontTx/>
              <a:buNone/>
            </a:pPr>
            <a:r>
              <a:rPr lang="zh-CN" altLang="en-US"/>
              <a:t>		 </a:t>
            </a:r>
            <a:r>
              <a:rPr lang="en-US" altLang="zh-CN">
                <a:solidFill>
                  <a:schemeClr val="accent2"/>
                </a:solidFill>
              </a:rPr>
              <a:t>2. </a:t>
            </a:r>
            <a:r>
              <a:rPr lang="zh-CN" altLang="en-US">
                <a:solidFill>
                  <a:schemeClr val="accent2"/>
                </a:solidFill>
              </a:rPr>
              <a:t>用户帮助设施</a:t>
            </a:r>
          </a:p>
          <a:p>
            <a:pPr marL="287338" indent="-6350" eaLnBrk="1" hangingPunct="1">
              <a:lnSpc>
                <a:spcPct val="130000"/>
              </a:lnSpc>
              <a:buFontTx/>
              <a:buNone/>
            </a:pPr>
            <a:r>
              <a:rPr lang="zh-CN" altLang="en-US"/>
              <a:t>	      几乎交互式系统的每个用户都需要帮助，当遇到复杂问题时甚至需要查看用户手册以寻找答案。大多数现代软件都提供联机帮助设施，这使得用户无须离开用户界面就能解决自己的问题。</a:t>
            </a:r>
          </a:p>
          <a:p>
            <a:pPr marL="287338" indent="-6350" eaLnBrk="1" hangingPunct="1">
              <a:lnSpc>
                <a:spcPct val="130000"/>
              </a:lnSpc>
              <a:buFontTx/>
              <a:buNone/>
            </a:pPr>
            <a:r>
              <a:rPr lang="zh-CN" altLang="en-US"/>
              <a:t>      常见的帮助设施可分为</a:t>
            </a:r>
            <a:r>
              <a:rPr lang="zh-CN" altLang="en-US">
                <a:solidFill>
                  <a:srgbClr val="800000"/>
                </a:solidFill>
              </a:rPr>
              <a:t>集成</a:t>
            </a:r>
            <a:r>
              <a:rPr lang="zh-CN" altLang="en-US"/>
              <a:t>的和</a:t>
            </a:r>
            <a:r>
              <a:rPr lang="zh-CN" altLang="en-US">
                <a:solidFill>
                  <a:srgbClr val="800000"/>
                </a:solidFill>
              </a:rPr>
              <a:t>附加</a:t>
            </a:r>
            <a:r>
              <a:rPr lang="zh-CN" altLang="en-US"/>
              <a:t>的两类。集成的帮助设施从一开始就设计在软件里面。附加的帮助设施是在系统建成后再添加到软件中的。人们普遍认为，集成的帮助设施优于附加的帮助设施。</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subTitle" idx="4294967295"/>
          </p:nvPr>
        </p:nvSpPr>
        <p:spPr bwMode="auto">
          <a:xfrm>
            <a:off x="179388" y="981075"/>
            <a:ext cx="8569325" cy="52562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en-US" altLang="zh-CN"/>
              <a:t>(1) </a:t>
            </a:r>
            <a:r>
              <a:rPr lang="zh-CN" altLang="en-US"/>
              <a:t>是否在任何时候都能获得关于系统任何功能的帮助信息</a:t>
            </a:r>
            <a:r>
              <a:rPr lang="en-US" altLang="zh-CN"/>
              <a:t>?</a:t>
            </a:r>
          </a:p>
          <a:p>
            <a:pPr marL="287338" indent="-6350" eaLnBrk="1" hangingPunct="1">
              <a:buFontTx/>
              <a:buNone/>
            </a:pPr>
            <a:endParaRPr lang="zh-CN" altLang="en-US"/>
          </a:p>
          <a:p>
            <a:pPr marL="287338" indent="-6350" eaLnBrk="1" hangingPunct="1">
              <a:buFontTx/>
              <a:buNone/>
            </a:pPr>
            <a:r>
              <a:rPr lang="en-US" altLang="zh-CN"/>
              <a:t>		</a:t>
            </a:r>
          </a:p>
          <a:p>
            <a:pPr marL="287338" indent="-6350" eaLnBrk="1" hangingPunct="1">
              <a:buFontTx/>
              <a:buNone/>
            </a:pPr>
            <a:r>
              <a:rPr lang="en-US" altLang="zh-CN"/>
              <a:t>(2) </a:t>
            </a:r>
            <a:r>
              <a:rPr lang="zh-CN" altLang="en-US"/>
              <a:t>用户怎样请求帮助</a:t>
            </a:r>
            <a:r>
              <a:rPr lang="en-US" altLang="zh-CN"/>
              <a:t>?</a:t>
            </a:r>
          </a:p>
          <a:p>
            <a:pPr marL="287338" indent="-6350" eaLnBrk="1" hangingPunct="1">
              <a:buFontTx/>
              <a:buNone/>
            </a:pPr>
            <a:endParaRPr lang="zh-CN" altLang="en-US"/>
          </a:p>
          <a:p>
            <a:pPr marL="287338" indent="-6350" eaLnBrk="1" hangingPunct="1">
              <a:buFontTx/>
              <a:buNone/>
            </a:pPr>
            <a:r>
              <a:rPr lang="en-US" altLang="zh-CN"/>
              <a:t>		</a:t>
            </a:r>
          </a:p>
          <a:p>
            <a:pPr marL="287338" indent="-6350" eaLnBrk="1" hangingPunct="1">
              <a:buFontTx/>
              <a:buNone/>
            </a:pPr>
            <a:r>
              <a:rPr lang="en-US" altLang="zh-CN"/>
              <a:t>(3) </a:t>
            </a:r>
            <a:r>
              <a:rPr lang="zh-CN" altLang="en-US"/>
              <a:t>怎样显示帮助信息</a:t>
            </a:r>
            <a:r>
              <a:rPr lang="en-US" altLang="zh-CN"/>
              <a:t>?</a:t>
            </a:r>
            <a:endParaRPr lang="zh-CN" altLang="en-US"/>
          </a:p>
        </p:txBody>
      </p:sp>
      <p:sp>
        <p:nvSpPr>
          <p:cNvPr id="50179" name="Rectangle 3"/>
          <p:cNvSpPr>
            <a:spLocks noChangeArrowheads="1"/>
          </p:cNvSpPr>
          <p:nvPr/>
        </p:nvSpPr>
        <p:spPr bwMode="auto">
          <a:xfrm>
            <a:off x="250825" y="260350"/>
            <a:ext cx="8569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具体设计帮助设施时，必须解决下述的一系列问题。 </a:t>
            </a:r>
          </a:p>
        </p:txBody>
      </p:sp>
      <p:sp>
        <p:nvSpPr>
          <p:cNvPr id="259077" name="Rectangle 5"/>
          <p:cNvSpPr>
            <a:spLocks noChangeArrowheads="1"/>
          </p:cNvSpPr>
          <p:nvPr/>
        </p:nvSpPr>
        <p:spPr bwMode="auto">
          <a:xfrm>
            <a:off x="252413" y="5157788"/>
            <a:ext cx="8496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800" b="1"/>
              <a:t>有</a:t>
            </a:r>
            <a:r>
              <a:rPr lang="en-US" altLang="zh-CN" sz="2800" b="1"/>
              <a:t>3</a:t>
            </a:r>
            <a:r>
              <a:rPr lang="zh-CN" altLang="en-US" sz="2800" b="1"/>
              <a:t>种选择：</a:t>
            </a:r>
            <a:r>
              <a:rPr lang="zh-CN" altLang="en-US" sz="2800" b="1">
                <a:solidFill>
                  <a:srgbClr val="800000"/>
                </a:solidFill>
              </a:rPr>
              <a:t>在独立的窗口中，</a:t>
            </a:r>
            <a:r>
              <a:rPr lang="zh-CN" altLang="en-US" sz="2800" b="1"/>
              <a:t>指出参考某个文档</a:t>
            </a:r>
            <a:r>
              <a:rPr lang="en-US" altLang="zh-CN" sz="2800" b="1"/>
              <a:t>(</a:t>
            </a:r>
            <a:r>
              <a:rPr lang="zh-CN" altLang="en-US" sz="2800" b="1"/>
              <a:t>不理想</a:t>
            </a:r>
            <a:r>
              <a:rPr lang="en-US" altLang="zh-CN" sz="2800" b="1"/>
              <a:t>)</a:t>
            </a:r>
            <a:r>
              <a:rPr lang="zh-CN" altLang="en-US" sz="2800" b="1"/>
              <a:t>，在</a:t>
            </a:r>
            <a:r>
              <a:rPr lang="zh-CN" altLang="en-US" sz="2800" b="1">
                <a:solidFill>
                  <a:srgbClr val="800000"/>
                </a:solidFill>
              </a:rPr>
              <a:t>屏幕固定位置</a:t>
            </a:r>
            <a:r>
              <a:rPr lang="zh-CN" altLang="en-US" sz="2800" b="1"/>
              <a:t>显示简短提示。</a:t>
            </a:r>
          </a:p>
        </p:txBody>
      </p:sp>
      <p:sp>
        <p:nvSpPr>
          <p:cNvPr id="259079" name="Rectangle 7"/>
          <p:cNvSpPr>
            <a:spLocks noChangeArrowheads="1"/>
          </p:cNvSpPr>
          <p:nvPr/>
        </p:nvSpPr>
        <p:spPr bwMode="auto">
          <a:xfrm>
            <a:off x="539750" y="3644900"/>
            <a:ext cx="8115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有</a:t>
            </a:r>
            <a:r>
              <a:rPr lang="en-US" altLang="zh-CN" sz="2800" b="1"/>
              <a:t>3</a:t>
            </a:r>
            <a:r>
              <a:rPr lang="zh-CN" altLang="en-US" sz="2800" b="1"/>
              <a:t>种选择：</a:t>
            </a:r>
            <a:r>
              <a:rPr lang="zh-CN" altLang="en-US" sz="2800" b="1">
                <a:solidFill>
                  <a:srgbClr val="800000"/>
                </a:solidFill>
              </a:rPr>
              <a:t>帮助菜单</a:t>
            </a:r>
            <a:r>
              <a:rPr lang="zh-CN" altLang="en-US" sz="2800" b="1"/>
              <a:t>，</a:t>
            </a:r>
            <a:r>
              <a:rPr lang="zh-CN" altLang="en-US" sz="2800" b="1">
                <a:solidFill>
                  <a:srgbClr val="800000"/>
                </a:solidFill>
              </a:rPr>
              <a:t>特殊功能键</a:t>
            </a:r>
            <a:r>
              <a:rPr lang="zh-CN" altLang="en-US" sz="2800" b="1"/>
              <a:t>和</a:t>
            </a:r>
            <a:r>
              <a:rPr lang="en-US" altLang="zh-CN" sz="2800" b="1">
                <a:solidFill>
                  <a:srgbClr val="800000"/>
                </a:solidFill>
              </a:rPr>
              <a:t>HELP</a:t>
            </a:r>
            <a:r>
              <a:rPr lang="zh-CN" altLang="en-US" sz="2800" b="1">
                <a:solidFill>
                  <a:srgbClr val="800000"/>
                </a:solidFill>
              </a:rPr>
              <a:t>命令</a:t>
            </a:r>
            <a:r>
              <a:rPr lang="zh-CN" altLang="en-US" sz="2800" b="1"/>
              <a:t>。</a:t>
            </a:r>
          </a:p>
        </p:txBody>
      </p:sp>
      <p:sp>
        <p:nvSpPr>
          <p:cNvPr id="259081" name="Rectangle 9"/>
          <p:cNvSpPr>
            <a:spLocks noChangeArrowheads="1"/>
          </p:cNvSpPr>
          <p:nvPr/>
        </p:nvSpPr>
        <p:spPr bwMode="auto">
          <a:xfrm>
            <a:off x="396875" y="1989138"/>
            <a:ext cx="83518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 有</a:t>
            </a:r>
            <a:r>
              <a:rPr lang="en-US" altLang="zh-CN" sz="2800" b="1"/>
              <a:t>2</a:t>
            </a:r>
            <a:r>
              <a:rPr lang="zh-CN" altLang="en-US" sz="2800" b="1"/>
              <a:t>种选择：提供</a:t>
            </a:r>
            <a:r>
              <a:rPr lang="zh-CN" altLang="en-US" sz="2800" b="1">
                <a:solidFill>
                  <a:srgbClr val="800000"/>
                </a:solidFill>
              </a:rPr>
              <a:t>部分功能</a:t>
            </a:r>
            <a:r>
              <a:rPr lang="zh-CN" altLang="en-US" sz="2800" b="1"/>
              <a:t>的帮助信息和提供</a:t>
            </a:r>
            <a:r>
              <a:rPr lang="zh-CN" altLang="en-US" sz="2800" b="1">
                <a:solidFill>
                  <a:srgbClr val="800000"/>
                </a:solidFill>
              </a:rPr>
              <a:t>全部功能</a:t>
            </a:r>
            <a:r>
              <a:rPr lang="zh-CN" altLang="en-US" sz="2800" b="1"/>
              <a:t>的帮助信息。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9081"/>
                                        </p:tgtEl>
                                        <p:attrNameLst>
                                          <p:attrName>style.visibility</p:attrName>
                                        </p:attrNameLst>
                                      </p:cBhvr>
                                      <p:to>
                                        <p:strVal val="visible"/>
                                      </p:to>
                                    </p:set>
                                    <p:animEffect transition="in" filter="blinds(horizontal)">
                                      <p:cBhvr>
                                        <p:cTn id="7" dur="500"/>
                                        <p:tgtEl>
                                          <p:spTgt spid="2590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9079"/>
                                        </p:tgtEl>
                                        <p:attrNameLst>
                                          <p:attrName>style.visibility</p:attrName>
                                        </p:attrNameLst>
                                      </p:cBhvr>
                                      <p:to>
                                        <p:strVal val="visible"/>
                                      </p:to>
                                    </p:set>
                                    <p:animEffect transition="in" filter="blinds(horizontal)">
                                      <p:cBhvr>
                                        <p:cTn id="12" dur="500"/>
                                        <p:tgtEl>
                                          <p:spTgt spid="259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9077"/>
                                        </p:tgtEl>
                                        <p:attrNameLst>
                                          <p:attrName>style.visibility</p:attrName>
                                        </p:attrNameLst>
                                      </p:cBhvr>
                                      <p:to>
                                        <p:strVal val="visible"/>
                                      </p:to>
                                    </p:set>
                                    <p:animEffect transition="in" filter="blinds(horizontal)">
                                      <p:cBhvr>
                                        <p:cTn id="17" dur="500"/>
                                        <p:tgtEl>
                                          <p:spTgt spid="259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7" grpId="0"/>
      <p:bldP spid="259079" grpId="0"/>
      <p:bldP spid="25908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ChangeArrowheads="1"/>
          </p:cNvSpPr>
          <p:nvPr/>
        </p:nvSpPr>
        <p:spPr bwMode="auto">
          <a:xfrm>
            <a:off x="107950" y="836613"/>
            <a:ext cx="8496300"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800" b="1"/>
              <a:t>(4) </a:t>
            </a:r>
            <a:r>
              <a:rPr lang="zh-CN" altLang="en-US" sz="2800" b="1"/>
              <a:t>用户怎样返回到正常的交互方式中</a:t>
            </a:r>
            <a:r>
              <a:rPr lang="en-US" altLang="zh-CN" sz="2800" b="1"/>
              <a:t>?</a:t>
            </a:r>
          </a:p>
          <a:p>
            <a:pPr>
              <a:spcBef>
                <a:spcPct val="20000"/>
              </a:spcBef>
            </a:pPr>
            <a:endParaRPr lang="zh-CN" altLang="en-US" sz="2800" b="1"/>
          </a:p>
          <a:p>
            <a:pPr>
              <a:spcBef>
                <a:spcPct val="20000"/>
              </a:spcBef>
            </a:pPr>
            <a:endParaRPr lang="zh-CN" altLang="en-US" sz="2800" b="1"/>
          </a:p>
          <a:p>
            <a:pPr>
              <a:spcBef>
                <a:spcPct val="20000"/>
              </a:spcBef>
            </a:pPr>
            <a:r>
              <a:rPr lang="en-US" altLang="zh-CN" sz="2800" b="1"/>
              <a:t>(5) </a:t>
            </a:r>
            <a:r>
              <a:rPr lang="zh-CN" altLang="en-US" sz="2800" b="1"/>
              <a:t>怎样组织帮助信息</a:t>
            </a:r>
            <a:r>
              <a:rPr lang="en-US" altLang="zh-CN" sz="2800" b="1"/>
              <a:t>?</a:t>
            </a:r>
          </a:p>
          <a:p>
            <a:pPr>
              <a:spcBef>
                <a:spcPct val="20000"/>
              </a:spcBef>
            </a:pPr>
            <a:endParaRPr lang="zh-CN" altLang="en-US" sz="2800" b="1"/>
          </a:p>
        </p:txBody>
      </p:sp>
      <p:sp>
        <p:nvSpPr>
          <p:cNvPr id="291847" name="Rectangle 7"/>
          <p:cNvSpPr>
            <a:spLocks noChangeArrowheads="1"/>
          </p:cNvSpPr>
          <p:nvPr/>
        </p:nvSpPr>
        <p:spPr bwMode="auto">
          <a:xfrm>
            <a:off x="107950" y="3068638"/>
            <a:ext cx="8567738"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800" b="1"/>
              <a:t>有</a:t>
            </a:r>
            <a:r>
              <a:rPr lang="en-US" altLang="zh-CN" sz="2800" b="1"/>
              <a:t>3</a:t>
            </a:r>
            <a:r>
              <a:rPr lang="zh-CN" altLang="en-US" sz="2800" b="1"/>
              <a:t>种选择：</a:t>
            </a:r>
            <a:r>
              <a:rPr lang="zh-CN" altLang="en-US" sz="2800" b="1">
                <a:solidFill>
                  <a:srgbClr val="800000"/>
                </a:solidFill>
              </a:rPr>
              <a:t>平面结构</a:t>
            </a:r>
            <a:r>
              <a:rPr lang="zh-CN" altLang="en-US" sz="2800" b="1"/>
              <a:t>，所有信息都通过关键字访问</a:t>
            </a:r>
          </a:p>
          <a:p>
            <a:pPr>
              <a:spcBef>
                <a:spcPct val="20000"/>
              </a:spcBef>
            </a:pPr>
            <a:r>
              <a:rPr lang="zh-CN" altLang="en-US" sz="2800" b="1"/>
              <a:t>                      </a:t>
            </a:r>
            <a:r>
              <a:rPr lang="zh-CN" altLang="en-US" sz="2800" b="1">
                <a:solidFill>
                  <a:srgbClr val="800000"/>
                </a:solidFill>
              </a:rPr>
              <a:t>信息的层次结构</a:t>
            </a:r>
            <a:r>
              <a:rPr lang="zh-CN" altLang="en-US" sz="2800" b="1"/>
              <a:t>，用户可查更详细信息</a:t>
            </a:r>
          </a:p>
          <a:p>
            <a:pPr>
              <a:spcBef>
                <a:spcPct val="20000"/>
              </a:spcBef>
            </a:pPr>
            <a:r>
              <a:rPr lang="zh-CN" altLang="en-US" sz="2800" b="1"/>
              <a:t>                      </a:t>
            </a:r>
            <a:r>
              <a:rPr lang="zh-CN" altLang="en-US" sz="2800" b="1">
                <a:solidFill>
                  <a:srgbClr val="800000"/>
                </a:solidFill>
              </a:rPr>
              <a:t>超文本结构</a:t>
            </a:r>
            <a:r>
              <a:rPr lang="zh-CN" altLang="en-US" sz="2800" b="1"/>
              <a:t>。以网状结构组织信息</a:t>
            </a:r>
          </a:p>
        </p:txBody>
      </p:sp>
      <p:sp>
        <p:nvSpPr>
          <p:cNvPr id="291849" name="Rectangle 9"/>
          <p:cNvSpPr>
            <a:spLocks noChangeArrowheads="1"/>
          </p:cNvSpPr>
          <p:nvPr/>
        </p:nvSpPr>
        <p:spPr bwMode="auto">
          <a:xfrm>
            <a:off x="539750" y="1579563"/>
            <a:ext cx="679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有</a:t>
            </a:r>
            <a:r>
              <a:rPr lang="en-US" altLang="zh-CN" sz="2800" b="1"/>
              <a:t>2</a:t>
            </a:r>
            <a:r>
              <a:rPr lang="zh-CN" altLang="en-US" sz="2800" b="1"/>
              <a:t>种选择：屏幕上的</a:t>
            </a:r>
            <a:r>
              <a:rPr lang="zh-CN" altLang="en-US" sz="2800" b="1">
                <a:solidFill>
                  <a:srgbClr val="800000"/>
                </a:solidFill>
              </a:rPr>
              <a:t>返回按钮</a:t>
            </a:r>
            <a:r>
              <a:rPr lang="zh-CN" altLang="en-US" sz="2800" b="1"/>
              <a:t>，</a:t>
            </a:r>
            <a:r>
              <a:rPr lang="zh-CN" altLang="en-US" sz="2800" b="1">
                <a:solidFill>
                  <a:srgbClr val="800000"/>
                </a:solidFill>
              </a:rPr>
              <a:t>功能键</a:t>
            </a:r>
            <a:r>
              <a:rPr lang="zh-CN" altLang="en-US" sz="28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849"/>
                                        </p:tgtEl>
                                        <p:attrNameLst>
                                          <p:attrName>style.visibility</p:attrName>
                                        </p:attrNameLst>
                                      </p:cBhvr>
                                      <p:to>
                                        <p:strVal val="visible"/>
                                      </p:to>
                                    </p:set>
                                    <p:animEffect transition="in" filter="blinds(horizontal)">
                                      <p:cBhvr>
                                        <p:cTn id="7" dur="500"/>
                                        <p:tgtEl>
                                          <p:spTgt spid="2918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1847"/>
                                        </p:tgtEl>
                                        <p:attrNameLst>
                                          <p:attrName>style.visibility</p:attrName>
                                        </p:attrNameLst>
                                      </p:cBhvr>
                                      <p:to>
                                        <p:strVal val="visible"/>
                                      </p:to>
                                    </p:set>
                                    <p:animEffect transition="in" filter="blinds(horizontal)">
                                      <p:cBhvr>
                                        <p:cTn id="12" dur="500"/>
                                        <p:tgtEl>
                                          <p:spTgt spid="291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p:bldP spid="29184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subTitle" idx="4294967295"/>
          </p:nvPr>
        </p:nvSpPr>
        <p:spPr bwMode="auto">
          <a:xfrm>
            <a:off x="395288" y="765175"/>
            <a:ext cx="8382000" cy="44640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25000"/>
              </a:lnSpc>
              <a:buFontTx/>
              <a:buNone/>
            </a:pPr>
            <a:r>
              <a:rPr lang="en-US" altLang="zh-CN">
                <a:solidFill>
                  <a:schemeClr val="accent2"/>
                </a:solidFill>
              </a:rPr>
              <a:t>3. </a:t>
            </a:r>
            <a:r>
              <a:rPr lang="zh-CN" altLang="en-US">
                <a:solidFill>
                  <a:schemeClr val="accent2"/>
                </a:solidFill>
              </a:rPr>
              <a:t>出错信息处理</a:t>
            </a:r>
          </a:p>
          <a:p>
            <a:pPr marL="287338" indent="-6350" eaLnBrk="1" hangingPunct="1">
              <a:lnSpc>
                <a:spcPct val="125000"/>
              </a:lnSpc>
              <a:buFontTx/>
              <a:buNone/>
            </a:pPr>
            <a:r>
              <a:rPr lang="zh-CN" altLang="en-US"/>
              <a:t>		出错信息和警告信息，是出现问题时交互式系统给出的</a:t>
            </a:r>
            <a:r>
              <a:rPr lang="zh-CN" altLang="en-US">
                <a:latin typeface="Arial" charset="0"/>
              </a:rPr>
              <a:t>“</a:t>
            </a:r>
            <a:r>
              <a:rPr lang="zh-CN" altLang="en-US">
                <a:solidFill>
                  <a:srgbClr val="800000"/>
                </a:solidFill>
              </a:rPr>
              <a:t>坏消息</a:t>
            </a:r>
            <a:r>
              <a:rPr lang="zh-CN" altLang="en-US">
                <a:latin typeface="Arial" charset="0"/>
              </a:rPr>
              <a:t>”</a:t>
            </a:r>
            <a:r>
              <a:rPr lang="zh-CN" altLang="en-US"/>
              <a:t>。		</a:t>
            </a:r>
            <a:endParaRPr lang="en-US" altLang="zh-CN"/>
          </a:p>
          <a:p>
            <a:pPr marL="287338" indent="-6350" eaLnBrk="1" hangingPunct="1">
              <a:lnSpc>
                <a:spcPct val="125000"/>
              </a:lnSpc>
              <a:buFontTx/>
              <a:buNone/>
            </a:pPr>
            <a:r>
              <a:rPr lang="zh-CN" altLang="en-US"/>
              <a:t>       出错信息设计得不好，将向用户提供无用的甚至误导的信息，反而会加重用户的挫折感。</a:t>
            </a:r>
            <a:endParaRPr lang="en-US" altLang="zh-CN"/>
          </a:p>
          <a:p>
            <a:pPr marL="287338" indent="-6350" eaLnBrk="1" hangingPunct="1">
              <a:lnSpc>
                <a:spcPct val="125000"/>
              </a:lnSpc>
              <a:buFontTx/>
              <a:buNone/>
            </a:pPr>
            <a:r>
              <a:rPr lang="zh-CN" altLang="en-US"/>
              <a:t>        一般说来，交互式系统给出的出错信息或警告信息，应该具有下述属性。</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subTitle" idx="4294967295"/>
          </p:nvPr>
        </p:nvSpPr>
        <p:spPr bwMode="auto">
          <a:xfrm>
            <a:off x="107950" y="692150"/>
            <a:ext cx="8858250" cy="57610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30000"/>
              </a:lnSpc>
              <a:buFontTx/>
              <a:buNone/>
            </a:pPr>
            <a:r>
              <a:rPr lang="en-US" altLang="zh-CN" sz="2400"/>
              <a:t>	(1) </a:t>
            </a:r>
            <a:r>
              <a:rPr lang="zh-CN" altLang="en-US" sz="2400"/>
              <a:t>信息应该用用户</a:t>
            </a:r>
            <a:r>
              <a:rPr lang="zh-CN" altLang="en-US" sz="2400">
                <a:solidFill>
                  <a:srgbClr val="800000"/>
                </a:solidFill>
              </a:rPr>
              <a:t>可以理解的术语描述问题</a:t>
            </a:r>
            <a:r>
              <a:rPr lang="zh-CN" altLang="en-US" sz="2400"/>
              <a:t>。</a:t>
            </a:r>
          </a:p>
          <a:p>
            <a:pPr marL="287338" indent="-6350" eaLnBrk="1" hangingPunct="1">
              <a:lnSpc>
                <a:spcPct val="130000"/>
              </a:lnSpc>
              <a:buFontTx/>
              <a:buNone/>
            </a:pPr>
            <a:r>
              <a:rPr lang="en-US" altLang="zh-CN" sz="2400"/>
              <a:t>	(2) </a:t>
            </a:r>
            <a:r>
              <a:rPr lang="zh-CN" altLang="en-US" sz="2400"/>
              <a:t>信息应该提供有助于</a:t>
            </a:r>
            <a:r>
              <a:rPr lang="zh-CN" altLang="en-US" sz="2400">
                <a:solidFill>
                  <a:srgbClr val="800000"/>
                </a:solidFill>
              </a:rPr>
              <a:t>从错误中恢复的建设性意见</a:t>
            </a:r>
            <a:r>
              <a:rPr lang="zh-CN" altLang="en-US" sz="2400"/>
              <a:t>。</a:t>
            </a:r>
          </a:p>
          <a:p>
            <a:pPr marL="287338" indent="-6350" eaLnBrk="1" hangingPunct="1">
              <a:lnSpc>
                <a:spcPct val="130000"/>
              </a:lnSpc>
              <a:buFontTx/>
              <a:buNone/>
            </a:pPr>
            <a:r>
              <a:rPr lang="en-US" altLang="zh-CN" sz="2400"/>
              <a:t>(3) </a:t>
            </a:r>
            <a:r>
              <a:rPr lang="zh-CN" altLang="en-US" sz="2400"/>
              <a:t>信息应该指出错误可能</a:t>
            </a:r>
            <a:r>
              <a:rPr lang="zh-CN" altLang="en-US" sz="2400">
                <a:solidFill>
                  <a:srgbClr val="800000"/>
                </a:solidFill>
              </a:rPr>
              <a:t>导致哪些负面后果</a:t>
            </a:r>
            <a:r>
              <a:rPr lang="en-US" altLang="zh-CN" sz="2400"/>
              <a:t>(</a:t>
            </a:r>
            <a:r>
              <a:rPr lang="zh-CN" altLang="en-US" sz="2400"/>
              <a:t>例如，破坏数据文件</a:t>
            </a:r>
            <a:r>
              <a:rPr lang="en-US" altLang="zh-CN" sz="2400"/>
              <a:t>)</a:t>
            </a:r>
            <a:r>
              <a:rPr lang="zh-CN" altLang="en-US" sz="2400"/>
              <a:t>，以便用户检查是否出现了这些问题，并在确实出现问题时及时解决。</a:t>
            </a:r>
          </a:p>
          <a:p>
            <a:pPr marL="287338" indent="-6350" eaLnBrk="1" hangingPunct="1">
              <a:lnSpc>
                <a:spcPct val="130000"/>
              </a:lnSpc>
              <a:buFontTx/>
              <a:buNone/>
            </a:pPr>
            <a:r>
              <a:rPr lang="en-US" altLang="zh-CN" sz="2400"/>
              <a:t>(4) </a:t>
            </a:r>
            <a:r>
              <a:rPr lang="zh-CN" altLang="en-US" sz="2400"/>
              <a:t>信息应该伴随着</a:t>
            </a:r>
            <a:r>
              <a:rPr lang="zh-CN" altLang="en-US" sz="2400">
                <a:solidFill>
                  <a:srgbClr val="800000"/>
                </a:solidFill>
              </a:rPr>
              <a:t>听觉</a:t>
            </a:r>
            <a:r>
              <a:rPr lang="zh-CN" altLang="en-US" sz="2400"/>
              <a:t>上或</a:t>
            </a:r>
            <a:r>
              <a:rPr lang="zh-CN" altLang="en-US" sz="2400">
                <a:solidFill>
                  <a:srgbClr val="800000"/>
                </a:solidFill>
              </a:rPr>
              <a:t>视觉</a:t>
            </a:r>
            <a:r>
              <a:rPr lang="zh-CN" altLang="en-US" sz="2400"/>
              <a:t>上的提示，</a:t>
            </a:r>
            <a:r>
              <a:rPr lang="zh-CN" altLang="zh-CN" sz="2400"/>
              <a:t>例如，在显示信息时同时发出警告铃声，或者信息用闪烁方式显示，或者信息用明显表示出错的颜色显示</a:t>
            </a:r>
            <a:r>
              <a:rPr lang="zh-CN" altLang="en-US" sz="2400"/>
              <a:t>。</a:t>
            </a:r>
            <a:r>
              <a:rPr lang="en-US" altLang="zh-CN" sz="2400"/>
              <a:t>	</a:t>
            </a:r>
          </a:p>
          <a:p>
            <a:pPr marL="287338" indent="-6350" eaLnBrk="1" hangingPunct="1">
              <a:lnSpc>
                <a:spcPct val="130000"/>
              </a:lnSpc>
              <a:buFontTx/>
              <a:buNone/>
            </a:pPr>
            <a:r>
              <a:rPr lang="en-US" altLang="zh-CN" sz="2400"/>
              <a:t>(5) </a:t>
            </a:r>
            <a:r>
              <a:rPr lang="zh-CN" altLang="en-US" sz="2400"/>
              <a:t>信息不能带有指责色彩，也就是说，</a:t>
            </a:r>
            <a:r>
              <a:rPr lang="zh-CN" altLang="en-US" sz="2400">
                <a:solidFill>
                  <a:srgbClr val="800000"/>
                </a:solidFill>
              </a:rPr>
              <a:t>不能责怪用户</a:t>
            </a:r>
            <a:r>
              <a:rPr lang="zh-CN" altLang="en-US" sz="2400"/>
              <a:t>。当确实出现了问题的时候，有效的出错信息能提高交互式系统的质量，减轻用户的挫折感。</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30000"/>
              </a:lnSpc>
              <a:buFontTx/>
              <a:buNone/>
            </a:pPr>
            <a:r>
              <a:rPr lang="en-US" altLang="zh-CN">
                <a:solidFill>
                  <a:schemeClr val="accent2"/>
                </a:solidFill>
              </a:rPr>
              <a:t>4. </a:t>
            </a:r>
            <a:r>
              <a:rPr lang="zh-CN" altLang="en-US">
                <a:solidFill>
                  <a:schemeClr val="accent2"/>
                </a:solidFill>
              </a:rPr>
              <a:t>命令交互</a:t>
            </a:r>
          </a:p>
          <a:p>
            <a:pPr marL="287338" indent="-6350" eaLnBrk="1" hangingPunct="1">
              <a:lnSpc>
                <a:spcPct val="130000"/>
              </a:lnSpc>
              <a:buFontTx/>
              <a:buNone/>
            </a:pPr>
            <a:r>
              <a:rPr lang="zh-CN" altLang="en-US"/>
              <a:t>	       命令行曾经是用户和系统软件交互的最常用的方式，并且也曾经广泛地用于各种应用软件中。现在，面向窗口的、点击和拾取方式的界面已经减少了用户对命令行的依赖，但是，许多高级用户仍然偏爱面向命令行的交互方式。</a:t>
            </a:r>
          </a:p>
          <a:p>
            <a:pPr marL="287338" indent="-6350" eaLnBrk="1" hangingPunct="1">
              <a:lnSpc>
                <a:spcPct val="130000"/>
              </a:lnSpc>
              <a:buFontTx/>
              <a:buNone/>
            </a:pPr>
            <a:r>
              <a:rPr lang="zh-CN" altLang="en-US"/>
              <a:t>        在多数情况下，用户既可以从菜单中选择软件功能，也可以通过键盘命令序列调用软件功能。</a:t>
            </a:r>
          </a:p>
          <a:p>
            <a:pPr marL="287338" indent="-6350" eaLnBrk="1" hangingPunct="1">
              <a:lnSpc>
                <a:spcPct val="130000"/>
              </a:lnSpc>
              <a:buFontTx/>
              <a:buNone/>
            </a:pPr>
            <a:r>
              <a:rPr lang="zh-CN" altLang="en-US"/>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ChangeArrowheads="1"/>
          </p:cNvSpPr>
          <p:nvPr/>
        </p:nvSpPr>
        <p:spPr bwMode="auto">
          <a:xfrm>
            <a:off x="323850" y="904875"/>
            <a:ext cx="8424863"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0000"/>
              </a:spcBef>
            </a:pPr>
            <a:r>
              <a:rPr lang="zh-CN" altLang="en-US" sz="2800" b="1"/>
              <a:t>在提供命令交互方式时，必须考虑下列设计问题。</a:t>
            </a:r>
          </a:p>
          <a:p>
            <a:pPr>
              <a:lnSpc>
                <a:spcPct val="130000"/>
              </a:lnSpc>
              <a:spcBef>
                <a:spcPct val="20000"/>
              </a:spcBef>
            </a:pPr>
            <a:r>
              <a:rPr lang="en-US" altLang="zh-CN" sz="2800" b="1"/>
              <a:t>(1) </a:t>
            </a:r>
            <a:r>
              <a:rPr lang="zh-CN" altLang="en-US" sz="2800" b="1"/>
              <a:t>是否每个菜单选项都有对应的命令</a:t>
            </a:r>
            <a:r>
              <a:rPr lang="en-US" altLang="zh-CN" sz="2800" b="1"/>
              <a:t>?</a:t>
            </a:r>
          </a:p>
          <a:p>
            <a:pPr>
              <a:lnSpc>
                <a:spcPct val="130000"/>
              </a:lnSpc>
              <a:spcBef>
                <a:spcPct val="20000"/>
              </a:spcBef>
            </a:pPr>
            <a:r>
              <a:rPr lang="en-US" altLang="zh-CN" sz="2800" b="1"/>
              <a:t>(2) </a:t>
            </a:r>
            <a:r>
              <a:rPr lang="zh-CN" altLang="en-US" sz="2800" b="1"/>
              <a:t>采用何种命令形式</a:t>
            </a:r>
            <a:r>
              <a:rPr lang="en-US" altLang="zh-CN" sz="2800" b="1"/>
              <a:t>?</a:t>
            </a:r>
            <a:r>
              <a:rPr lang="zh-CN" altLang="en-US" sz="2800" b="1"/>
              <a:t>有</a:t>
            </a:r>
            <a:r>
              <a:rPr lang="en-US" altLang="zh-CN" sz="2800" b="1"/>
              <a:t>3</a:t>
            </a:r>
            <a:r>
              <a:rPr lang="zh-CN" altLang="en-US" sz="2800" b="1"/>
              <a:t>种选择：控制序列</a:t>
            </a:r>
            <a:r>
              <a:rPr lang="en-US" altLang="zh-CN" sz="2800" b="1"/>
              <a:t>(</a:t>
            </a:r>
            <a:r>
              <a:rPr lang="zh-CN" altLang="en-US" sz="2800" b="1"/>
              <a:t>例如，</a:t>
            </a:r>
            <a:r>
              <a:rPr lang="en-US" altLang="zh-CN" sz="2800" b="1"/>
              <a:t>Ctrl+P)</a:t>
            </a:r>
            <a:r>
              <a:rPr lang="zh-CN" altLang="en-US" sz="2800" b="1"/>
              <a:t>，功能键和键入命令。</a:t>
            </a:r>
            <a:endParaRPr lang="en-US" altLang="zh-CN" sz="2800" b="1"/>
          </a:p>
          <a:p>
            <a:pPr>
              <a:lnSpc>
                <a:spcPct val="130000"/>
              </a:lnSpc>
              <a:spcBef>
                <a:spcPct val="20000"/>
              </a:spcBef>
            </a:pPr>
            <a:r>
              <a:rPr lang="en-US" altLang="zh-CN" sz="2800" b="1"/>
              <a:t>(3) </a:t>
            </a:r>
            <a:r>
              <a:rPr lang="zh-CN" altLang="en-US" sz="2800" b="1"/>
              <a:t>学习和记忆命令的难度有多大</a:t>
            </a:r>
            <a:r>
              <a:rPr lang="en-US" altLang="zh-CN" sz="2800" b="1"/>
              <a:t>? </a:t>
            </a:r>
            <a:r>
              <a:rPr lang="zh-CN" altLang="en-US" sz="2800" b="1"/>
              <a:t>忘记了命令怎么办</a:t>
            </a:r>
            <a:r>
              <a:rPr lang="en-US" altLang="zh-CN" sz="2800" b="1"/>
              <a:t>?</a:t>
            </a:r>
          </a:p>
          <a:p>
            <a:pPr>
              <a:lnSpc>
                <a:spcPct val="130000"/>
              </a:lnSpc>
              <a:spcBef>
                <a:spcPct val="20000"/>
              </a:spcBef>
            </a:pPr>
            <a:r>
              <a:rPr lang="en-US" altLang="zh-CN" sz="2800" b="1"/>
              <a:t>(4) </a:t>
            </a:r>
            <a:r>
              <a:rPr lang="zh-CN" altLang="en-US" sz="2800" b="1"/>
              <a:t>用户是否可以定制或缩写命令</a:t>
            </a:r>
            <a:r>
              <a:rPr lang="en-US" altLang="zh-CN" sz="2800" b="1"/>
              <a:t>?</a:t>
            </a:r>
            <a:endParaRPr lang="zh-CN" altLang="en-US" sz="2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26"/>
          <p:cNvSpPr>
            <a:spLocks noGrp="1" noChangeArrowheads="1"/>
          </p:cNvSpPr>
          <p:nvPr>
            <p:ph type="subTitle" idx="4294967295"/>
          </p:nvPr>
        </p:nvSpPr>
        <p:spPr bwMode="auto">
          <a:xfrm>
            <a:off x="323850" y="765175"/>
            <a:ext cx="8382000" cy="502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eaLnBrk="1" hangingPunct="1">
              <a:buFontTx/>
              <a:buNone/>
            </a:pPr>
            <a:r>
              <a:rPr lang="en-US" altLang="zh-CN" sz="3200" b="0" dirty="0">
                <a:solidFill>
                  <a:schemeClr val="accent2"/>
                </a:solidFill>
                <a:latin typeface="华文中宋" pitchFamily="2" charset="-122"/>
                <a:ea typeface="华文中宋" pitchFamily="2" charset="-122"/>
              </a:rPr>
              <a:t>6.1 </a:t>
            </a:r>
            <a:r>
              <a:rPr lang="zh-CN" altLang="en-US" sz="3200" b="0" dirty="0">
                <a:solidFill>
                  <a:schemeClr val="accent2"/>
                </a:solidFill>
                <a:latin typeface="华文中宋" pitchFamily="2" charset="-122"/>
                <a:ea typeface="华文中宋" pitchFamily="2" charset="-122"/>
              </a:rPr>
              <a:t>结构化程序设计</a:t>
            </a:r>
          </a:p>
          <a:p>
            <a:pPr marL="287338" indent="-6350" eaLnBrk="1" hangingPunct="1">
              <a:lnSpc>
                <a:spcPct val="130000"/>
              </a:lnSpc>
              <a:buFontTx/>
              <a:buNone/>
            </a:pPr>
            <a:r>
              <a:rPr lang="zh-CN" altLang="en-US" sz="2600" b="0" dirty="0">
                <a:latin typeface="华文中宋" pitchFamily="2" charset="-122"/>
                <a:ea typeface="华文中宋" pitchFamily="2" charset="-122"/>
              </a:rPr>
              <a:t>结构化程序一般具有如下四个基本特征：</a:t>
            </a:r>
          </a:p>
          <a:p>
            <a:pPr marL="287338" indent="-6350" eaLnBrk="1" hangingPunct="1">
              <a:lnSpc>
                <a:spcPct val="130000"/>
              </a:lnSpc>
              <a:buClr>
                <a:srgbClr val="FF66FF"/>
              </a:buClr>
              <a:buFont typeface="Wingdings" pitchFamily="2" charset="2"/>
              <a:buChar char="Ø"/>
            </a:pPr>
            <a:r>
              <a:rPr lang="zh-CN" altLang="en-US" sz="2600" b="0" dirty="0">
                <a:latin typeface="华文中宋" pitchFamily="2" charset="-122"/>
                <a:ea typeface="华文中宋" pitchFamily="2" charset="-122"/>
              </a:rPr>
              <a:t> </a:t>
            </a:r>
            <a:r>
              <a:rPr lang="zh-CN" altLang="en-US" sz="2600" b="0" dirty="0">
                <a:solidFill>
                  <a:srgbClr val="FF0000"/>
                </a:solidFill>
                <a:latin typeface="华文中宋" pitchFamily="2" charset="-122"/>
                <a:ea typeface="华文中宋" pitchFamily="2" charset="-122"/>
              </a:rPr>
              <a:t>一个入口</a:t>
            </a:r>
          </a:p>
          <a:p>
            <a:pPr marL="287338" indent="-6350" eaLnBrk="1" hangingPunct="1">
              <a:lnSpc>
                <a:spcPct val="130000"/>
              </a:lnSpc>
              <a:buClr>
                <a:srgbClr val="FF66FF"/>
              </a:buClr>
              <a:buFont typeface="Wingdings" pitchFamily="2" charset="2"/>
              <a:buChar char="Ø"/>
            </a:pPr>
            <a:r>
              <a:rPr lang="zh-CN" altLang="en-US" sz="2600" b="0" dirty="0">
                <a:solidFill>
                  <a:srgbClr val="FF0000"/>
                </a:solidFill>
                <a:latin typeface="华文中宋" pitchFamily="2" charset="-122"/>
                <a:ea typeface="华文中宋" pitchFamily="2" charset="-122"/>
              </a:rPr>
              <a:t> 一个出口</a:t>
            </a:r>
          </a:p>
          <a:p>
            <a:pPr marL="287338" indent="-6350" eaLnBrk="1" hangingPunct="1">
              <a:lnSpc>
                <a:spcPct val="130000"/>
              </a:lnSpc>
              <a:buClr>
                <a:srgbClr val="FF66FF"/>
              </a:buClr>
              <a:buFont typeface="Wingdings" pitchFamily="2" charset="2"/>
              <a:buChar char="Ø"/>
            </a:pPr>
            <a:r>
              <a:rPr lang="zh-CN" altLang="en-US" sz="2600" b="0" dirty="0">
                <a:solidFill>
                  <a:srgbClr val="FF0000"/>
                </a:solidFill>
                <a:latin typeface="华文中宋" pitchFamily="2" charset="-122"/>
                <a:ea typeface="华文中宋" pitchFamily="2" charset="-122"/>
              </a:rPr>
              <a:t> 程序中无死语句</a:t>
            </a:r>
          </a:p>
          <a:p>
            <a:pPr marL="287338" indent="-6350" eaLnBrk="1" hangingPunct="1">
              <a:lnSpc>
                <a:spcPct val="130000"/>
              </a:lnSpc>
              <a:buClr>
                <a:srgbClr val="FF66FF"/>
              </a:buClr>
              <a:buFont typeface="Wingdings" pitchFamily="2" charset="2"/>
              <a:buChar char="Ø"/>
            </a:pPr>
            <a:r>
              <a:rPr lang="zh-CN" altLang="en-US" sz="2600" b="0" dirty="0">
                <a:solidFill>
                  <a:srgbClr val="FF0000"/>
                </a:solidFill>
                <a:latin typeface="华文中宋" pitchFamily="2" charset="-122"/>
                <a:ea typeface="华文中宋" pitchFamily="2" charset="-122"/>
              </a:rPr>
              <a:t> 程序中没有死循环</a:t>
            </a:r>
          </a:p>
          <a:p>
            <a:pPr marL="287338" indent="-6350" eaLnBrk="1" hangingPunct="1">
              <a:lnSpc>
                <a:spcPct val="130000"/>
              </a:lnSpc>
              <a:spcBef>
                <a:spcPts val="1800"/>
              </a:spcBef>
              <a:buClr>
                <a:srgbClr val="FF66FF"/>
              </a:buClr>
              <a:buFont typeface="Wingdings" pitchFamily="2" charset="2"/>
              <a:buNone/>
            </a:pPr>
            <a:r>
              <a:rPr lang="zh-CN" altLang="en-US" sz="2600" b="0" dirty="0">
                <a:solidFill>
                  <a:srgbClr val="FFC000"/>
                </a:solidFill>
                <a:latin typeface="华文中宋" pitchFamily="2" charset="-122"/>
                <a:ea typeface="华文中宋" pitchFamily="2" charset="-122"/>
              </a:rPr>
              <a:t>      在结构化程序设计技术提出以前，程序的正确性证明几乎是不可能的。</a:t>
            </a:r>
          </a:p>
        </p:txBody>
      </p:sp>
      <p:sp>
        <p:nvSpPr>
          <p:cNvPr id="10243" name="Text Box 1030"/>
          <p:cNvSpPr txBox="1">
            <a:spLocks noChangeArrowheads="1"/>
          </p:cNvSpPr>
          <p:nvPr/>
        </p:nvSpPr>
        <p:spPr bwMode="auto">
          <a:xfrm>
            <a:off x="8604250" y="6021388"/>
            <a:ext cx="325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800">
                <a:solidFill>
                  <a:schemeClr val="accent1"/>
                </a:solidFill>
                <a:latin typeface="华文中宋" pitchFamily="2" charset="-122"/>
                <a:ea typeface="华文中宋" pitchFamily="2" charset="-122"/>
              </a:rPr>
              <a:t>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subTitle" idx="4294967295"/>
          </p:nvPr>
        </p:nvSpPr>
        <p:spPr bwMode="auto">
          <a:xfrm>
            <a:off x="250825" y="1084263"/>
            <a:ext cx="8382000" cy="37131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30000"/>
              </a:lnSpc>
              <a:buFontTx/>
              <a:buNone/>
            </a:pPr>
            <a:r>
              <a:rPr lang="en-US" altLang="zh-CN"/>
              <a:t>		</a:t>
            </a:r>
            <a:r>
              <a:rPr lang="zh-CN" altLang="en-US"/>
              <a:t> 在理想的情况下，所有应用软件都应有一致的命令使用方法。</a:t>
            </a:r>
          </a:p>
          <a:p>
            <a:pPr marL="287338" indent="-6350" eaLnBrk="1" hangingPunct="1">
              <a:lnSpc>
                <a:spcPct val="130000"/>
              </a:lnSpc>
              <a:buFontTx/>
              <a:buNone/>
            </a:pPr>
            <a:r>
              <a:rPr lang="zh-CN" altLang="en-US"/>
              <a:t>    例如，如果在一个应用软件中命令</a:t>
            </a:r>
            <a:r>
              <a:rPr lang="en-US" altLang="zh-CN"/>
              <a:t>Ctrl+D</a:t>
            </a:r>
            <a:r>
              <a:rPr lang="zh-CN" altLang="en-US"/>
              <a:t>表示复制一个图形对象，而在另一个应用软件中</a:t>
            </a:r>
            <a:r>
              <a:rPr lang="en-US" altLang="zh-CN"/>
              <a:t>Ctrl+D</a:t>
            </a:r>
            <a:r>
              <a:rPr lang="zh-CN" altLang="en-US"/>
              <a:t>命令的含义是删除一个图形对象，显然会使用户感到困惑，并且往往会导致用错命令。</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subTitle" idx="4294967295"/>
          </p:nvPr>
        </p:nvSpPr>
        <p:spPr bwMode="auto">
          <a:xfrm>
            <a:off x="304800" y="1447800"/>
            <a:ext cx="8382000" cy="50768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30000"/>
              </a:lnSpc>
              <a:buFontTx/>
              <a:buNone/>
            </a:pPr>
            <a:r>
              <a:rPr lang="zh-CN" altLang="en-US"/>
              <a:t>		用户界面设计主要依靠设计者的经验。总结众多设计者的经验得出的设计指南，有助于设计者设计出友好、高效的人机界面。下面介绍</a:t>
            </a:r>
            <a:r>
              <a:rPr lang="en-US" altLang="zh-CN"/>
              <a:t>3</a:t>
            </a:r>
            <a:r>
              <a:rPr lang="zh-CN" altLang="en-US"/>
              <a:t>类人机界面设计指南。</a:t>
            </a:r>
          </a:p>
          <a:p>
            <a:pPr marL="287338" indent="-6350" eaLnBrk="1" hangingPunct="1">
              <a:lnSpc>
                <a:spcPct val="130000"/>
              </a:lnSpc>
              <a:buFontTx/>
              <a:buNone/>
            </a:pPr>
            <a:r>
              <a:rPr lang="en-US" altLang="zh-CN">
                <a:solidFill>
                  <a:srgbClr val="800000"/>
                </a:solidFill>
              </a:rPr>
              <a:t>		1. </a:t>
            </a:r>
            <a:r>
              <a:rPr lang="zh-CN" altLang="en-US">
                <a:solidFill>
                  <a:srgbClr val="800000"/>
                </a:solidFill>
              </a:rPr>
              <a:t>一般交互指南</a:t>
            </a:r>
          </a:p>
          <a:p>
            <a:pPr marL="287338" indent="-6350" eaLnBrk="1" hangingPunct="1">
              <a:lnSpc>
                <a:spcPct val="130000"/>
              </a:lnSpc>
              <a:buFontTx/>
              <a:buNone/>
            </a:pPr>
            <a:r>
              <a:rPr lang="zh-CN" altLang="en-US"/>
              <a:t>		一般交互指南涉及信息显示、数据输入和系统整体控制，因此，这类指南是全局性的，忽略它们将承担较大风险。下面讲述一般交互指南。</a:t>
            </a:r>
          </a:p>
        </p:txBody>
      </p:sp>
      <p:sp>
        <p:nvSpPr>
          <p:cNvPr id="57347" name="Rectangle 3"/>
          <p:cNvSpPr>
            <a:spLocks noGrp="1" noChangeArrowheads="1"/>
          </p:cNvSpPr>
          <p:nvPr>
            <p:ph type="ctrTitle" idx="4294967295"/>
          </p:nvPr>
        </p:nvSpPr>
        <p:spPr bwMode="auto">
          <a:xfrm>
            <a:off x="609600" y="609600"/>
            <a:ext cx="8077200" cy="685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150000"/>
              </a:lnSpc>
              <a:spcBef>
                <a:spcPct val="50000"/>
              </a:spcBef>
            </a:pPr>
            <a:r>
              <a:rPr lang="en-US" altLang="zh-CN" sz="3000">
                <a:solidFill>
                  <a:schemeClr val="accent2"/>
                </a:solidFill>
              </a:rPr>
              <a:t>6.2.3  </a:t>
            </a:r>
            <a:r>
              <a:rPr lang="zh-CN" altLang="en-US" sz="3000">
                <a:solidFill>
                  <a:schemeClr val="accent2"/>
                </a:solidFill>
              </a:rPr>
              <a:t>人机界面设计指南</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ChangeArrowheads="1"/>
          </p:cNvSpPr>
          <p:nvPr/>
        </p:nvSpPr>
        <p:spPr bwMode="auto">
          <a:xfrm>
            <a:off x="323850" y="620713"/>
            <a:ext cx="835342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eaLnBrk="0" hangingPunct="0">
              <a:lnSpc>
                <a:spcPct val="110000"/>
              </a:lnSpc>
              <a:buFontTx/>
              <a:buAutoNum type="arabicParenBoth"/>
            </a:pPr>
            <a:r>
              <a:rPr lang="zh-CN" altLang="en-US">
                <a:solidFill>
                  <a:srgbClr val="993300"/>
                </a:solidFill>
                <a:latin typeface="华文中宋" pitchFamily="2" charset="-122"/>
                <a:ea typeface="华文中宋" pitchFamily="2" charset="-122"/>
              </a:rPr>
              <a:t>保持一致性。</a:t>
            </a:r>
          </a:p>
          <a:p>
            <a:pPr marL="457200" indent="-457200" eaLnBrk="0" hangingPunct="0">
              <a:lnSpc>
                <a:spcPct val="110000"/>
              </a:lnSpc>
            </a:pPr>
            <a:r>
              <a:rPr lang="zh-CN" altLang="en-US">
                <a:latin typeface="华文中宋" pitchFamily="2" charset="-122"/>
                <a:ea typeface="华文中宋" pitchFamily="2" charset="-122"/>
              </a:rPr>
              <a:t>      应该为人机界面中的菜单选择、命令输入、数据显示以及众多的其他功能，使用一致的格式。</a:t>
            </a:r>
          </a:p>
          <a:p>
            <a:pPr marL="457200" indent="-457200" eaLnBrk="0" hangingPunct="0">
              <a:lnSpc>
                <a:spcPct val="110000"/>
              </a:lnSpc>
            </a:pPr>
            <a:r>
              <a:rPr lang="en-US" altLang="zh-CN">
                <a:solidFill>
                  <a:srgbClr val="993300"/>
                </a:solidFill>
                <a:latin typeface="华文中宋" pitchFamily="2" charset="-122"/>
                <a:ea typeface="华文中宋" pitchFamily="2" charset="-122"/>
              </a:rPr>
              <a:t>(2) </a:t>
            </a:r>
            <a:r>
              <a:rPr lang="zh-CN" altLang="en-US">
                <a:solidFill>
                  <a:srgbClr val="993300"/>
                </a:solidFill>
                <a:latin typeface="华文中宋" pitchFamily="2" charset="-122"/>
                <a:ea typeface="华文中宋" pitchFamily="2" charset="-122"/>
              </a:rPr>
              <a:t>提供有意义的反馈。</a:t>
            </a:r>
          </a:p>
          <a:p>
            <a:pPr marL="457200" indent="-457200" eaLnBrk="0" hangingPunct="0">
              <a:lnSpc>
                <a:spcPct val="110000"/>
              </a:lnSpc>
            </a:pPr>
            <a:r>
              <a:rPr lang="zh-CN" altLang="en-US">
                <a:latin typeface="华文中宋" pitchFamily="2" charset="-122"/>
                <a:ea typeface="华文中宋" pitchFamily="2" charset="-122"/>
              </a:rPr>
              <a:t>      应向用户提供视觉的和听觉的反馈，以保证在用户和系统之间建立双向通信。</a:t>
            </a:r>
          </a:p>
          <a:p>
            <a:pPr marL="457200" indent="-457200" eaLnBrk="0" hangingPunct="0">
              <a:lnSpc>
                <a:spcPct val="110000"/>
              </a:lnSpc>
              <a:buFontTx/>
              <a:buAutoNum type="arabicParenBoth" startAt="3"/>
            </a:pPr>
            <a:r>
              <a:rPr lang="zh-CN" altLang="en-US">
                <a:solidFill>
                  <a:srgbClr val="993300"/>
                </a:solidFill>
                <a:latin typeface="华文中宋" pitchFamily="2" charset="-122"/>
                <a:ea typeface="华文中宋" pitchFamily="2" charset="-122"/>
              </a:rPr>
              <a:t>在执行有较大破坏性的动作之前要求用户确认。</a:t>
            </a:r>
          </a:p>
          <a:p>
            <a:pPr marL="457200" indent="-457200" eaLnBrk="0" hangingPunct="0">
              <a:lnSpc>
                <a:spcPct val="110000"/>
              </a:lnSpc>
            </a:pPr>
            <a:r>
              <a:rPr lang="zh-CN" altLang="en-US">
                <a:latin typeface="华文中宋" pitchFamily="2" charset="-122"/>
                <a:ea typeface="华文中宋" pitchFamily="2" charset="-122"/>
              </a:rPr>
              <a:t>      如果用户删除一个文件，或覆盖一些重要信息，或终止一个程序的运行，应该给出“您是否确实要</a:t>
            </a:r>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的信息，以请求用户确认他的命令。</a:t>
            </a:r>
          </a:p>
          <a:p>
            <a:pPr marL="457200" indent="-457200" eaLnBrk="0" hangingPunct="0">
              <a:lnSpc>
                <a:spcPct val="110000"/>
              </a:lnSpc>
            </a:pPr>
            <a:r>
              <a:rPr lang="en-US" altLang="zh-CN">
                <a:solidFill>
                  <a:srgbClr val="993300"/>
                </a:solidFill>
                <a:latin typeface="华文中宋" pitchFamily="2" charset="-122"/>
                <a:ea typeface="华文中宋" pitchFamily="2" charset="-122"/>
              </a:rPr>
              <a:t>(4)  </a:t>
            </a:r>
            <a:r>
              <a:rPr lang="zh-CN" altLang="en-US">
                <a:solidFill>
                  <a:srgbClr val="993300"/>
                </a:solidFill>
                <a:latin typeface="华文中宋" pitchFamily="2" charset="-122"/>
                <a:ea typeface="华文中宋" pitchFamily="2" charset="-122"/>
              </a:rPr>
              <a:t>允许取消绝大多数操作。</a:t>
            </a:r>
          </a:p>
          <a:p>
            <a:pPr marL="457200" indent="-457200" eaLnBrk="0" hangingPunct="0">
              <a:lnSpc>
                <a:spcPct val="110000"/>
              </a:lnSpc>
            </a:pPr>
            <a:r>
              <a:rPr lang="en-US" altLang="zh-CN">
                <a:latin typeface="华文中宋" pitchFamily="2" charset="-122"/>
                <a:ea typeface="华文中宋" pitchFamily="2" charset="-122"/>
              </a:rPr>
              <a:t>       UNDO</a:t>
            </a:r>
            <a:r>
              <a:rPr lang="zh-CN" altLang="en-US">
                <a:latin typeface="华文中宋" pitchFamily="2" charset="-122"/>
                <a:ea typeface="华文中宋" pitchFamily="2" charset="-122"/>
              </a:rPr>
              <a:t>或</a:t>
            </a:r>
            <a:r>
              <a:rPr lang="en-US" altLang="zh-CN">
                <a:latin typeface="华文中宋" pitchFamily="2" charset="-122"/>
                <a:ea typeface="华文中宋" pitchFamily="2" charset="-122"/>
              </a:rPr>
              <a:t>REVERSE</a:t>
            </a:r>
            <a:r>
              <a:rPr lang="zh-CN" altLang="en-US">
                <a:latin typeface="华文中宋" pitchFamily="2" charset="-122"/>
                <a:ea typeface="华文中宋" pitchFamily="2" charset="-122"/>
              </a:rPr>
              <a:t>功能曾经使众多终端用户避免了大量时间浪费。每个交互式系统都应该能方便地取消已完成的操作。</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250825" y="765175"/>
            <a:ext cx="8713788" cy="557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5000"/>
              </a:lnSpc>
            </a:pPr>
            <a:r>
              <a:rPr lang="en-US" altLang="zh-CN">
                <a:solidFill>
                  <a:srgbClr val="993300"/>
                </a:solidFill>
                <a:latin typeface="华文中宋" pitchFamily="2" charset="-122"/>
                <a:ea typeface="华文中宋" pitchFamily="2" charset="-122"/>
              </a:rPr>
              <a:t>(5) </a:t>
            </a:r>
            <a:r>
              <a:rPr lang="zh-CN" altLang="en-US">
                <a:solidFill>
                  <a:srgbClr val="993300"/>
                </a:solidFill>
                <a:latin typeface="华文中宋" pitchFamily="2" charset="-122"/>
                <a:ea typeface="华文中宋" pitchFamily="2" charset="-122"/>
              </a:rPr>
              <a:t>减少在两次操作之间必须记忆的信息量。</a:t>
            </a:r>
          </a:p>
          <a:p>
            <a:pPr eaLnBrk="0" hangingPunct="0">
              <a:lnSpc>
                <a:spcPct val="135000"/>
              </a:lnSpc>
            </a:pPr>
            <a:r>
              <a:rPr lang="zh-CN" altLang="en-US">
                <a:latin typeface="华文中宋" pitchFamily="2" charset="-122"/>
                <a:ea typeface="华文中宋" pitchFamily="2" charset="-122"/>
              </a:rPr>
              <a:t>不应该期望用户能记住在下一步操作中需使用的一大串数字或标识符。应该尽量减少记忆量。</a:t>
            </a:r>
          </a:p>
          <a:p>
            <a:pPr eaLnBrk="0" hangingPunct="0">
              <a:lnSpc>
                <a:spcPct val="135000"/>
              </a:lnSpc>
            </a:pPr>
            <a:r>
              <a:rPr lang="en-US" altLang="zh-CN">
                <a:solidFill>
                  <a:srgbClr val="993300"/>
                </a:solidFill>
                <a:latin typeface="华文中宋" pitchFamily="2" charset="-122"/>
                <a:ea typeface="华文中宋" pitchFamily="2" charset="-122"/>
              </a:rPr>
              <a:t>(6) </a:t>
            </a:r>
            <a:r>
              <a:rPr lang="zh-CN" altLang="en-US">
                <a:solidFill>
                  <a:srgbClr val="993300"/>
                </a:solidFill>
                <a:latin typeface="华文中宋" pitchFamily="2" charset="-122"/>
                <a:ea typeface="华文中宋" pitchFamily="2" charset="-122"/>
              </a:rPr>
              <a:t>提高对话、移动和思考的效率。</a:t>
            </a:r>
          </a:p>
          <a:p>
            <a:pPr eaLnBrk="0" hangingPunct="0">
              <a:lnSpc>
                <a:spcPct val="135000"/>
              </a:lnSpc>
            </a:pPr>
            <a:r>
              <a:rPr lang="zh-CN" altLang="en-US">
                <a:latin typeface="华文中宋" pitchFamily="2" charset="-122"/>
                <a:ea typeface="华文中宋" pitchFamily="2" charset="-122"/>
              </a:rPr>
              <a:t>应该尽量减少用户击键的次数，设计屏幕布局时应该考虑尽量减少鼠标移动的距离，应该尽量避免出现用户问“这是什么意思</a:t>
            </a:r>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的情况。</a:t>
            </a:r>
          </a:p>
          <a:p>
            <a:pPr eaLnBrk="0" hangingPunct="0">
              <a:lnSpc>
                <a:spcPct val="135000"/>
              </a:lnSpc>
            </a:pPr>
            <a:r>
              <a:rPr lang="en-US" altLang="zh-CN">
                <a:solidFill>
                  <a:srgbClr val="993300"/>
                </a:solidFill>
                <a:latin typeface="华文中宋" pitchFamily="2" charset="-122"/>
                <a:ea typeface="华文中宋" pitchFamily="2" charset="-122"/>
              </a:rPr>
              <a:t>(7) </a:t>
            </a:r>
            <a:r>
              <a:rPr lang="zh-CN" altLang="en-US">
                <a:solidFill>
                  <a:srgbClr val="993300"/>
                </a:solidFill>
                <a:latin typeface="华文中宋" pitchFamily="2" charset="-122"/>
                <a:ea typeface="华文中宋" pitchFamily="2" charset="-122"/>
              </a:rPr>
              <a:t>允许犯错误。系统应该能保护自己不受严重错误的破坏。</a:t>
            </a:r>
            <a:endParaRPr lang="en-US" altLang="zh-CN">
              <a:solidFill>
                <a:srgbClr val="993300"/>
              </a:solidFill>
              <a:latin typeface="华文中宋" pitchFamily="2" charset="-122"/>
              <a:ea typeface="华文中宋" pitchFamily="2" charset="-122"/>
            </a:endParaRPr>
          </a:p>
          <a:p>
            <a:pPr eaLnBrk="0" hangingPunct="0">
              <a:lnSpc>
                <a:spcPct val="135000"/>
              </a:lnSpc>
            </a:pPr>
            <a:r>
              <a:rPr lang="en-US" altLang="zh-CN">
                <a:solidFill>
                  <a:srgbClr val="993300"/>
                </a:solidFill>
                <a:latin typeface="华文中宋" pitchFamily="2" charset="-122"/>
                <a:ea typeface="华文中宋" pitchFamily="2" charset="-122"/>
              </a:rPr>
              <a:t>(8) </a:t>
            </a:r>
            <a:r>
              <a:rPr lang="zh-CN" altLang="en-US">
                <a:solidFill>
                  <a:srgbClr val="993300"/>
                </a:solidFill>
                <a:latin typeface="华文中宋" pitchFamily="2" charset="-122"/>
                <a:ea typeface="华文中宋" pitchFamily="2" charset="-122"/>
              </a:rPr>
              <a:t>按功能对动作分类，并据此设计屏幕布局。</a:t>
            </a:r>
          </a:p>
          <a:p>
            <a:pPr eaLnBrk="0" hangingPunct="0">
              <a:lnSpc>
                <a:spcPct val="135000"/>
              </a:lnSpc>
            </a:pPr>
            <a:r>
              <a:rPr lang="zh-CN" altLang="en-US">
                <a:latin typeface="华文中宋" pitchFamily="2" charset="-122"/>
                <a:ea typeface="华文中宋" pitchFamily="2" charset="-122"/>
              </a:rPr>
              <a:t>下拉菜单的一个主要优点就是能按动作类型组织命令。实际上，设计者应该尽力提高命令和动作组织的“内聚性”。</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ChangeArrowheads="1"/>
          </p:cNvSpPr>
          <p:nvPr/>
        </p:nvSpPr>
        <p:spPr bwMode="auto">
          <a:xfrm>
            <a:off x="107950" y="849313"/>
            <a:ext cx="896461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5000"/>
              </a:lnSpc>
            </a:pPr>
            <a:r>
              <a:rPr lang="en-US" altLang="zh-CN">
                <a:solidFill>
                  <a:srgbClr val="993300"/>
                </a:solidFill>
                <a:latin typeface="华文中宋" pitchFamily="2" charset="-122"/>
                <a:ea typeface="华文中宋" pitchFamily="2" charset="-122"/>
              </a:rPr>
              <a:t>(9) </a:t>
            </a:r>
            <a:r>
              <a:rPr lang="zh-CN" altLang="en-US">
                <a:solidFill>
                  <a:srgbClr val="993300"/>
                </a:solidFill>
                <a:latin typeface="华文中宋" pitchFamily="2" charset="-122"/>
                <a:ea typeface="华文中宋" pitchFamily="2" charset="-122"/>
              </a:rPr>
              <a:t>提供对用户工作内容敏感的帮助设施。</a:t>
            </a:r>
          </a:p>
          <a:p>
            <a:pPr eaLnBrk="0" hangingPunct="0">
              <a:lnSpc>
                <a:spcPct val="135000"/>
              </a:lnSpc>
            </a:pPr>
            <a:r>
              <a:rPr lang="en-US" altLang="zh-CN">
                <a:solidFill>
                  <a:srgbClr val="993300"/>
                </a:solidFill>
                <a:latin typeface="华文中宋" pitchFamily="2" charset="-122"/>
                <a:ea typeface="华文中宋" pitchFamily="2" charset="-122"/>
              </a:rPr>
              <a:t>(10) </a:t>
            </a:r>
            <a:r>
              <a:rPr lang="zh-CN" altLang="en-US">
                <a:solidFill>
                  <a:srgbClr val="993300"/>
                </a:solidFill>
                <a:latin typeface="华文中宋" pitchFamily="2" charset="-122"/>
                <a:ea typeface="华文中宋" pitchFamily="2" charset="-122"/>
              </a:rPr>
              <a:t>用简单动词或动词短语作为命令名。</a:t>
            </a:r>
          </a:p>
          <a:p>
            <a:pPr eaLnBrk="0" hangingPunct="0">
              <a:lnSpc>
                <a:spcPct val="135000"/>
              </a:lnSpc>
            </a:pPr>
            <a:r>
              <a:rPr lang="zh-CN" altLang="en-US">
                <a:latin typeface="华文中宋" pitchFamily="2" charset="-122"/>
                <a:ea typeface="华文中宋" pitchFamily="2" charset="-122"/>
              </a:rPr>
              <a:t>过长的命令名难于识别和记忆，也会占用过多的菜单空间。</a:t>
            </a:r>
          </a:p>
        </p:txBody>
      </p:sp>
      <p:sp>
        <p:nvSpPr>
          <p:cNvPr id="60419" name="Rectangle 2"/>
          <p:cNvSpPr txBox="1">
            <a:spLocks noChangeArrowheads="1"/>
          </p:cNvSpPr>
          <p:nvPr/>
        </p:nvSpPr>
        <p:spPr bwMode="auto">
          <a:xfrm>
            <a:off x="179388" y="2852738"/>
            <a:ext cx="856932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20000"/>
              </a:spcBef>
            </a:pPr>
            <a:r>
              <a:rPr lang="en-US" altLang="zh-CN" b="1">
                <a:solidFill>
                  <a:srgbClr val="800000"/>
                </a:solidFill>
                <a:latin typeface="华文中宋" pitchFamily="2" charset="-122"/>
                <a:ea typeface="华文中宋" pitchFamily="2" charset="-122"/>
              </a:rPr>
              <a:t>2. </a:t>
            </a:r>
            <a:r>
              <a:rPr lang="zh-CN" altLang="en-US" b="1">
                <a:solidFill>
                  <a:srgbClr val="800000"/>
                </a:solidFill>
                <a:latin typeface="华文中宋" pitchFamily="2" charset="-122"/>
                <a:ea typeface="华文中宋" pitchFamily="2" charset="-122"/>
              </a:rPr>
              <a:t>信息显示指南</a:t>
            </a:r>
          </a:p>
          <a:p>
            <a:pPr>
              <a:lnSpc>
                <a:spcPct val="110000"/>
              </a:lnSpc>
              <a:spcBef>
                <a:spcPct val="20000"/>
              </a:spcBef>
            </a:pPr>
            <a:r>
              <a:rPr lang="zh-CN" altLang="en-US">
                <a:latin typeface="华文中宋" pitchFamily="2" charset="-122"/>
                <a:ea typeface="华文中宋" pitchFamily="2" charset="-122"/>
              </a:rPr>
              <a:t>     如果人机界面显示的信息是不完整的、含糊的或难于理解的，则该应用系统显然不能满足用户的需求。可以用多种不同方式“显示”信息：用文字、图形和声音；按位置、移动和大小；使用颜色、分辨率和省略。 </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ChangeArrowheads="1"/>
          </p:cNvSpPr>
          <p:nvPr/>
        </p:nvSpPr>
        <p:spPr bwMode="auto">
          <a:xfrm>
            <a:off x="179388" y="373063"/>
            <a:ext cx="8856662" cy="557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eaLnBrk="0" hangingPunct="0">
              <a:lnSpc>
                <a:spcPct val="115000"/>
              </a:lnSpc>
              <a:buFontTx/>
              <a:buAutoNum type="arabicParenBoth"/>
              <a:defRPr/>
            </a:pPr>
            <a:r>
              <a:rPr lang="zh-CN" altLang="en-US" dirty="0">
                <a:solidFill>
                  <a:srgbClr val="993300"/>
                </a:solidFill>
                <a:latin typeface="华文中宋" pitchFamily="2" charset="-122"/>
                <a:ea typeface="华文中宋" pitchFamily="2" charset="-122"/>
              </a:rPr>
              <a:t>只显示与当前工作内容有关的信息。</a:t>
            </a:r>
          </a:p>
          <a:p>
            <a:pPr marL="457200" indent="-457200" eaLnBrk="0" hangingPunct="0">
              <a:lnSpc>
                <a:spcPct val="115000"/>
              </a:lnSpc>
              <a:defRPr/>
            </a:pPr>
            <a:r>
              <a:rPr lang="zh-CN" altLang="en-US" dirty="0">
                <a:latin typeface="华文中宋" pitchFamily="2" charset="-122"/>
                <a:ea typeface="华文中宋" pitchFamily="2" charset="-122"/>
              </a:rPr>
              <a:t>        用户在获得有关系统的特定功能的信息时，不必看到与之无关的数据、菜单和图形。</a:t>
            </a:r>
          </a:p>
          <a:p>
            <a:pPr marL="457200" indent="-457200" eaLnBrk="0" hangingPunct="0">
              <a:lnSpc>
                <a:spcPct val="115000"/>
              </a:lnSpc>
              <a:defRPr/>
            </a:pPr>
            <a:r>
              <a:rPr lang="en-US" altLang="zh-CN" dirty="0">
                <a:solidFill>
                  <a:srgbClr val="993300"/>
                </a:solidFill>
                <a:latin typeface="华文中宋" pitchFamily="2" charset="-122"/>
                <a:ea typeface="华文中宋" pitchFamily="2" charset="-122"/>
              </a:rPr>
              <a:t>(2) </a:t>
            </a:r>
            <a:r>
              <a:rPr lang="zh-CN" altLang="en-US" dirty="0">
                <a:solidFill>
                  <a:srgbClr val="993300"/>
                </a:solidFill>
                <a:latin typeface="华文中宋" pitchFamily="2" charset="-122"/>
                <a:ea typeface="华文中宋" pitchFamily="2" charset="-122"/>
              </a:rPr>
              <a:t>不要用数据淹没用户，应该用便于用户迅速吸取信息的方式来表示数据。</a:t>
            </a:r>
          </a:p>
          <a:p>
            <a:pPr marL="457200" indent="-457200" eaLnBrk="0" hangingPunct="0">
              <a:lnSpc>
                <a:spcPct val="115000"/>
              </a:lnSpc>
              <a:defRPr/>
            </a:pPr>
            <a:r>
              <a:rPr lang="zh-CN" altLang="en-US" dirty="0">
                <a:latin typeface="华文中宋" pitchFamily="2" charset="-122"/>
                <a:ea typeface="华文中宋" pitchFamily="2" charset="-122"/>
              </a:rPr>
              <a:t>      例如，可以用图形或图表来取代庞大的表格。</a:t>
            </a:r>
          </a:p>
          <a:p>
            <a:pPr marL="457200" indent="-457200">
              <a:lnSpc>
                <a:spcPct val="115000"/>
              </a:lnSpc>
              <a:spcBef>
                <a:spcPct val="20000"/>
              </a:spcBef>
              <a:buFontTx/>
              <a:buAutoNum type="arabicParenBoth" startAt="3"/>
              <a:defRPr/>
            </a:pPr>
            <a:r>
              <a:rPr lang="zh-CN" altLang="en-US" dirty="0">
                <a:solidFill>
                  <a:srgbClr val="993300"/>
                </a:solidFill>
                <a:latin typeface="华文中宋" pitchFamily="2" charset="-122"/>
                <a:ea typeface="华文中宋" pitchFamily="2" charset="-122"/>
              </a:rPr>
              <a:t>使用一致的标记、标准的缩写和可预知的颜色。</a:t>
            </a:r>
          </a:p>
          <a:p>
            <a:pPr marL="457200" indent="-457200">
              <a:lnSpc>
                <a:spcPct val="115000"/>
              </a:lnSpc>
              <a:spcBef>
                <a:spcPct val="20000"/>
              </a:spcBef>
              <a:defRPr/>
            </a:pPr>
            <a:r>
              <a:rPr lang="zh-CN" altLang="en-US" dirty="0">
                <a:latin typeface="华文中宋" pitchFamily="2" charset="-122"/>
                <a:ea typeface="华文中宋" pitchFamily="2" charset="-122"/>
              </a:rPr>
              <a:t>    显示的含义应该非常明确，用户无须参照其他信息源就能理解。</a:t>
            </a:r>
            <a:endParaRPr lang="en-US" altLang="zh-CN" dirty="0">
              <a:latin typeface="华文中宋" pitchFamily="2" charset="-122"/>
              <a:ea typeface="华文中宋" pitchFamily="2" charset="-122"/>
            </a:endParaRPr>
          </a:p>
          <a:p>
            <a:pPr>
              <a:lnSpc>
                <a:spcPct val="90000"/>
              </a:lnSpc>
              <a:defRPr/>
            </a:pPr>
            <a:r>
              <a:rPr lang="en-US" altLang="zh-CN" dirty="0">
                <a:solidFill>
                  <a:srgbClr val="993300"/>
                </a:solidFill>
                <a:latin typeface="华文中宋" pitchFamily="2" charset="-122"/>
                <a:ea typeface="华文中宋" pitchFamily="2" charset="-122"/>
              </a:rPr>
              <a:t>(4) </a:t>
            </a:r>
            <a:r>
              <a:rPr lang="zh-CN" altLang="en-US" dirty="0">
                <a:solidFill>
                  <a:srgbClr val="993300"/>
                </a:solidFill>
                <a:latin typeface="华文中宋" pitchFamily="2" charset="-122"/>
                <a:ea typeface="华文中宋" pitchFamily="2" charset="-122"/>
              </a:rPr>
              <a:t>允许用户保持可视化的语境。</a:t>
            </a:r>
          </a:p>
          <a:p>
            <a:pPr marL="457200" indent="-457200">
              <a:lnSpc>
                <a:spcPct val="115000"/>
              </a:lnSpc>
              <a:defRPr/>
            </a:pPr>
            <a:r>
              <a:rPr lang="zh-CN" altLang="en-US" dirty="0">
                <a:latin typeface="华文中宋" pitchFamily="2" charset="-122"/>
                <a:ea typeface="华文中宋" pitchFamily="2" charset="-122"/>
              </a:rPr>
              <a:t>     如果对所显示的图形进行缩放，原始的图像应该一直显示</a:t>
            </a:r>
            <a:endParaRPr lang="en-US" altLang="zh-CN" dirty="0">
              <a:latin typeface="华文中宋" pitchFamily="2" charset="-122"/>
              <a:ea typeface="华文中宋" pitchFamily="2" charset="-122"/>
            </a:endParaRPr>
          </a:p>
          <a:p>
            <a:pPr marL="457200" indent="-457200">
              <a:lnSpc>
                <a:spcPct val="115000"/>
              </a:lnSpc>
              <a:defRPr/>
            </a:pP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以缩小的形式放在显示屏的一角</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，以使用户知道当前看到的像</a:t>
            </a:r>
            <a:endParaRPr lang="en-US" altLang="zh-CN" dirty="0">
              <a:latin typeface="华文中宋" pitchFamily="2" charset="-122"/>
              <a:ea typeface="华文中宋" pitchFamily="2" charset="-122"/>
            </a:endParaRPr>
          </a:p>
          <a:p>
            <a:pPr marL="457200" indent="-457200">
              <a:lnSpc>
                <a:spcPct val="115000"/>
              </a:lnSpc>
              <a:defRPr/>
            </a:pPr>
            <a:r>
              <a:rPr lang="zh-CN" altLang="en-US" dirty="0">
                <a:latin typeface="华文中宋" pitchFamily="2" charset="-122"/>
                <a:ea typeface="华文中宋" pitchFamily="2" charset="-122"/>
              </a:rPr>
              <a:t>部分在原图中所处的相对位置。</a:t>
            </a:r>
          </a:p>
          <a:p>
            <a:pPr>
              <a:lnSpc>
                <a:spcPct val="90000"/>
              </a:lnSpc>
              <a:defRPr/>
            </a:pPr>
            <a:r>
              <a:rPr lang="en-US" altLang="zh-CN" dirty="0">
                <a:solidFill>
                  <a:srgbClr val="993300"/>
                </a:solidFill>
                <a:latin typeface="华文中宋" pitchFamily="2" charset="-122"/>
                <a:ea typeface="华文中宋" pitchFamily="2" charset="-122"/>
              </a:rPr>
              <a:t>(5) </a:t>
            </a:r>
            <a:r>
              <a:rPr lang="zh-CN" altLang="en-US" dirty="0">
                <a:solidFill>
                  <a:srgbClr val="993300"/>
                </a:solidFill>
                <a:latin typeface="华文中宋" pitchFamily="2" charset="-122"/>
                <a:ea typeface="华文中宋" pitchFamily="2" charset="-122"/>
              </a:rPr>
              <a:t>产生有意义的出错信息。</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468313" y="404813"/>
            <a:ext cx="8229600" cy="6048375"/>
          </a:xfrm>
          <a:extLst>
            <a:ext uri="{91240B29-F687-4F45-9708-019B960494DF}">
              <a14:hiddenLine xmlns:a14="http://schemas.microsoft.com/office/drawing/2010/main" w="38100" cmpd="sng">
                <a:solidFill>
                  <a:srgbClr val="0000FF"/>
                </a:solidFill>
                <a:miter lim="800000"/>
                <a:headEnd/>
                <a:tailEnd/>
              </a14:hiddenLine>
            </a:ext>
          </a:extLst>
        </p:spPr>
        <p:txBody>
          <a:bodyPr/>
          <a:lstStyle/>
          <a:p>
            <a:pPr eaLnBrk="1" hangingPunct="1">
              <a:lnSpc>
                <a:spcPct val="90000"/>
              </a:lnSpc>
              <a:buFontTx/>
              <a:buNone/>
            </a:pPr>
            <a:r>
              <a:rPr lang="en-US" altLang="zh-CN" sz="2400">
                <a:solidFill>
                  <a:srgbClr val="993300"/>
                </a:solidFill>
                <a:latin typeface="华文中宋" pitchFamily="2" charset="-122"/>
                <a:ea typeface="华文中宋" pitchFamily="2" charset="-122"/>
              </a:rPr>
              <a:t>(6) </a:t>
            </a:r>
            <a:r>
              <a:rPr lang="zh-CN" altLang="en-US" sz="2400">
                <a:solidFill>
                  <a:srgbClr val="993300"/>
                </a:solidFill>
                <a:latin typeface="华文中宋" pitchFamily="2" charset="-122"/>
                <a:ea typeface="华文中宋" pitchFamily="2" charset="-122"/>
              </a:rPr>
              <a:t>使用大小写、缩进和文本分组以帮助理解。</a:t>
            </a:r>
          </a:p>
          <a:p>
            <a:pPr eaLnBrk="1" hangingPunct="1">
              <a:lnSpc>
                <a:spcPct val="90000"/>
              </a:lnSpc>
              <a:buFontTx/>
              <a:buNone/>
            </a:pPr>
            <a:r>
              <a:rPr lang="zh-CN" altLang="en-US" sz="2400">
                <a:latin typeface="华文中宋" pitchFamily="2" charset="-122"/>
                <a:ea typeface="华文中宋" pitchFamily="2" charset="-122"/>
              </a:rPr>
              <a:t>     人机界面显示的信息大部分是文字，文字的布局和形式对用户从中提取信息的难易程度有很大影响。</a:t>
            </a:r>
            <a:endParaRPr lang="en-US" altLang="zh-CN" sz="2400">
              <a:solidFill>
                <a:srgbClr val="993300"/>
              </a:solidFill>
              <a:latin typeface="华文中宋" pitchFamily="2" charset="-122"/>
              <a:ea typeface="华文中宋" pitchFamily="2" charset="-122"/>
            </a:endParaRPr>
          </a:p>
          <a:p>
            <a:pPr eaLnBrk="1" hangingPunct="1">
              <a:lnSpc>
                <a:spcPct val="90000"/>
              </a:lnSpc>
              <a:buFontTx/>
              <a:buNone/>
            </a:pPr>
            <a:r>
              <a:rPr lang="en-US" altLang="zh-CN" sz="2400">
                <a:solidFill>
                  <a:srgbClr val="993300"/>
                </a:solidFill>
                <a:latin typeface="华文中宋" pitchFamily="2" charset="-122"/>
                <a:ea typeface="华文中宋" pitchFamily="2" charset="-122"/>
              </a:rPr>
              <a:t>(7) </a:t>
            </a:r>
            <a:r>
              <a:rPr lang="zh-CN" altLang="en-US" sz="2400">
                <a:solidFill>
                  <a:srgbClr val="993300"/>
                </a:solidFill>
                <a:latin typeface="华文中宋" pitchFamily="2" charset="-122"/>
                <a:ea typeface="华文中宋" pitchFamily="2" charset="-122"/>
              </a:rPr>
              <a:t>使用窗口分隔不同类型的信息。</a:t>
            </a:r>
          </a:p>
          <a:p>
            <a:pPr eaLnBrk="1" hangingPunct="1">
              <a:lnSpc>
                <a:spcPct val="90000"/>
              </a:lnSpc>
              <a:buFontTx/>
              <a:buNone/>
            </a:pPr>
            <a:r>
              <a:rPr lang="zh-CN" altLang="en-US" sz="2400">
                <a:latin typeface="华文中宋" pitchFamily="2" charset="-122"/>
                <a:ea typeface="华文中宋" pitchFamily="2" charset="-122"/>
              </a:rPr>
              <a:t>     利用窗口用户能够方便地“保存”多种不同类型的信息。</a:t>
            </a:r>
            <a:endParaRPr lang="en-US" altLang="zh-CN" sz="2400">
              <a:latin typeface="华文中宋" pitchFamily="2" charset="-122"/>
              <a:ea typeface="华文中宋" pitchFamily="2" charset="-122"/>
            </a:endParaRPr>
          </a:p>
          <a:p>
            <a:pPr eaLnBrk="1" hangingPunct="1">
              <a:lnSpc>
                <a:spcPct val="90000"/>
              </a:lnSpc>
              <a:buFontTx/>
              <a:buNone/>
            </a:pPr>
            <a:r>
              <a:rPr lang="en-US" altLang="zh-CN" sz="2400">
                <a:solidFill>
                  <a:srgbClr val="993300"/>
                </a:solidFill>
                <a:latin typeface="华文中宋" pitchFamily="2" charset="-122"/>
                <a:ea typeface="华文中宋" pitchFamily="2" charset="-122"/>
              </a:rPr>
              <a:t>(8) </a:t>
            </a:r>
            <a:r>
              <a:rPr lang="zh-CN" altLang="en-US" sz="2400">
                <a:solidFill>
                  <a:srgbClr val="993300"/>
                </a:solidFill>
                <a:latin typeface="华文中宋" pitchFamily="2" charset="-122"/>
                <a:ea typeface="华文中宋" pitchFamily="2" charset="-122"/>
              </a:rPr>
              <a:t>使用“模拟”显示方式表示信息，以使信息更容易被用户提取。</a:t>
            </a:r>
          </a:p>
          <a:p>
            <a:pPr eaLnBrk="1" hangingPunct="1">
              <a:lnSpc>
                <a:spcPct val="90000"/>
              </a:lnSpc>
              <a:buFontTx/>
              <a:buNone/>
            </a:pPr>
            <a:r>
              <a:rPr lang="zh-CN" altLang="en-US" sz="2400">
                <a:latin typeface="华文中宋" pitchFamily="2" charset="-122"/>
                <a:ea typeface="华文中宋" pitchFamily="2" charset="-122"/>
              </a:rPr>
              <a:t>     例如，显示炼油厂储油罐的压力时，如果简单地用数字表示压力，则不易引起用户注意。但是，如果用类似温度计的形式来表示压力，用垂直移动和颜色变化来指示危险的压力状况，就容易引起用户的警觉，因为这样做为用户提供了绝对和相对两方面的信息。</a:t>
            </a:r>
          </a:p>
          <a:p>
            <a:pPr eaLnBrk="1" hangingPunct="1">
              <a:lnSpc>
                <a:spcPct val="90000"/>
              </a:lnSpc>
              <a:buFontTx/>
              <a:buNone/>
            </a:pPr>
            <a:r>
              <a:rPr lang="en-US" altLang="zh-CN" sz="2400">
                <a:solidFill>
                  <a:srgbClr val="993300"/>
                </a:solidFill>
                <a:latin typeface="华文中宋" pitchFamily="2" charset="-122"/>
                <a:ea typeface="华文中宋" pitchFamily="2" charset="-122"/>
              </a:rPr>
              <a:t>(9) </a:t>
            </a:r>
            <a:r>
              <a:rPr lang="zh-CN" altLang="en-US" sz="2400">
                <a:solidFill>
                  <a:srgbClr val="993300"/>
                </a:solidFill>
                <a:latin typeface="华文中宋" pitchFamily="2" charset="-122"/>
                <a:ea typeface="华文中宋" pitchFamily="2" charset="-122"/>
              </a:rPr>
              <a:t>高效率地使用显示屏。当使用多窗口时，应该有足够的空间使得每个窗口至少都能显示出一部分。此外，屏幕大小应该选得和应用系统的类型相配套</a:t>
            </a:r>
            <a:r>
              <a:rPr lang="en-US" altLang="zh-CN" sz="2400">
                <a:latin typeface="华文中宋" pitchFamily="2" charset="-122"/>
                <a:ea typeface="华文中宋" pitchFamily="2" charset="-122"/>
              </a:rPr>
              <a:t>(</a:t>
            </a:r>
            <a:r>
              <a:rPr lang="zh-CN" altLang="en-US" sz="2400">
                <a:latin typeface="华文中宋" pitchFamily="2" charset="-122"/>
                <a:ea typeface="华文中宋" pitchFamily="2" charset="-122"/>
              </a:rPr>
              <a:t>这实际上是一个系统工程问题</a:t>
            </a:r>
            <a:r>
              <a:rPr lang="en-US" altLang="zh-CN" sz="2400">
                <a:latin typeface="华文中宋" pitchFamily="2" charset="-122"/>
                <a:ea typeface="华文中宋" pitchFamily="2" charset="-122"/>
              </a:rPr>
              <a:t>)</a:t>
            </a:r>
            <a:r>
              <a:rPr lang="zh-CN" altLang="en-US" sz="2400">
                <a:latin typeface="华文中宋" pitchFamily="2" charset="-122"/>
                <a:ea typeface="华文中宋" pitchFamily="2" charset="-122"/>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179388" y="2060575"/>
            <a:ext cx="8748712" cy="4724400"/>
          </a:xfrm>
          <a:extLst>
            <a:ext uri="{91240B29-F687-4F45-9708-019B960494DF}">
              <a14:hiddenLine xmlns:a14="http://schemas.microsoft.com/office/drawing/2010/main" w="38100" cmpd="sng">
                <a:solidFill>
                  <a:srgbClr val="0000FF"/>
                </a:solidFill>
                <a:miter lim="800000"/>
                <a:headEnd/>
                <a:tailEnd/>
              </a14:hiddenLine>
            </a:ext>
          </a:extLst>
        </p:spPr>
        <p:txBody>
          <a:bodyPr/>
          <a:lstStyle/>
          <a:p>
            <a:pPr marL="457200" indent="-457200" eaLnBrk="1" hangingPunct="1">
              <a:lnSpc>
                <a:spcPct val="110000"/>
              </a:lnSpc>
              <a:buFontTx/>
              <a:buAutoNum type="arabicParenBoth"/>
            </a:pPr>
            <a:r>
              <a:rPr lang="zh-CN" altLang="en-US" sz="2400">
                <a:solidFill>
                  <a:srgbClr val="993300"/>
                </a:solidFill>
                <a:latin typeface="华文中宋" pitchFamily="2" charset="-122"/>
                <a:ea typeface="华文中宋" pitchFamily="2" charset="-122"/>
              </a:rPr>
              <a:t>尽量减少用户的输入动作。</a:t>
            </a:r>
          </a:p>
          <a:p>
            <a:pPr marL="457200" indent="-457200" eaLnBrk="1" hangingPunct="1">
              <a:lnSpc>
                <a:spcPct val="110000"/>
              </a:lnSpc>
              <a:buFontTx/>
              <a:buNone/>
            </a:pPr>
            <a:r>
              <a:rPr lang="zh-CN" altLang="en-US" sz="2400">
                <a:latin typeface="华文中宋" pitchFamily="2" charset="-122"/>
                <a:ea typeface="华文中宋" pitchFamily="2" charset="-122"/>
              </a:rPr>
              <a:t>      最重要的是减少击键次数，这可以用下列方法实现：用鼠标从预定义的一组输入中选一个；用“滑动标尺”在给定的值域中指定输入值；利用宏把一次击键转变成更复杂的输入数据集合。</a:t>
            </a:r>
          </a:p>
          <a:p>
            <a:pPr marL="457200" indent="-457200" eaLnBrk="1" hangingPunct="1">
              <a:lnSpc>
                <a:spcPct val="110000"/>
              </a:lnSpc>
              <a:buFontTx/>
              <a:buNone/>
            </a:pPr>
            <a:r>
              <a:rPr lang="en-US" altLang="zh-CN" sz="2400">
                <a:solidFill>
                  <a:srgbClr val="993300"/>
                </a:solidFill>
                <a:latin typeface="华文中宋" pitchFamily="2" charset="-122"/>
                <a:ea typeface="华文中宋" pitchFamily="2" charset="-122"/>
              </a:rPr>
              <a:t>(2) </a:t>
            </a:r>
            <a:r>
              <a:rPr lang="zh-CN" altLang="en-US" sz="2400">
                <a:solidFill>
                  <a:srgbClr val="993300"/>
                </a:solidFill>
                <a:latin typeface="华文中宋" pitchFamily="2" charset="-122"/>
                <a:ea typeface="华文中宋" pitchFamily="2" charset="-122"/>
              </a:rPr>
              <a:t>保持信息显示和数据输入之间的一致性。显示的视觉特征应该与输入域一致。</a:t>
            </a:r>
          </a:p>
          <a:p>
            <a:pPr marL="457200" indent="-457200" eaLnBrk="1" hangingPunct="1">
              <a:lnSpc>
                <a:spcPct val="110000"/>
              </a:lnSpc>
              <a:buFontTx/>
              <a:buNone/>
            </a:pPr>
            <a:r>
              <a:rPr lang="en-US" altLang="zh-CN" sz="2400">
                <a:solidFill>
                  <a:srgbClr val="993300"/>
                </a:solidFill>
                <a:latin typeface="华文中宋" pitchFamily="2" charset="-122"/>
                <a:ea typeface="华文中宋" pitchFamily="2" charset="-122"/>
              </a:rPr>
              <a:t>(3) </a:t>
            </a:r>
            <a:r>
              <a:rPr lang="zh-CN" altLang="en-US" sz="2400">
                <a:solidFill>
                  <a:srgbClr val="993300"/>
                </a:solidFill>
                <a:latin typeface="华文中宋" pitchFamily="2" charset="-122"/>
                <a:ea typeface="华文中宋" pitchFamily="2" charset="-122"/>
              </a:rPr>
              <a:t>允许用户自定义输入。</a:t>
            </a:r>
          </a:p>
          <a:p>
            <a:pPr marL="457200" indent="-457200" eaLnBrk="1" hangingPunct="1">
              <a:lnSpc>
                <a:spcPct val="110000"/>
              </a:lnSpc>
              <a:buFontTx/>
              <a:buNone/>
            </a:pPr>
            <a:r>
              <a:rPr lang="zh-CN" altLang="en-US" sz="2400">
                <a:latin typeface="华文中宋" pitchFamily="2" charset="-122"/>
                <a:ea typeface="华文中宋" pitchFamily="2" charset="-122"/>
              </a:rPr>
              <a:t>      专家级的用户可能希望定义自己专用的命令或略去某些类型的警告信息和动作确认，人机界面应该为用户提供这样做的机制。</a:t>
            </a:r>
          </a:p>
        </p:txBody>
      </p:sp>
      <p:sp>
        <p:nvSpPr>
          <p:cNvPr id="63491" name="Rectangle 3"/>
          <p:cNvSpPr>
            <a:spLocks noChangeArrowheads="1"/>
          </p:cNvSpPr>
          <p:nvPr/>
        </p:nvSpPr>
        <p:spPr bwMode="auto">
          <a:xfrm>
            <a:off x="179388" y="115888"/>
            <a:ext cx="83534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a:solidFill>
                  <a:srgbClr val="800000"/>
                </a:solidFill>
                <a:latin typeface="华文中宋" pitchFamily="2" charset="-122"/>
                <a:ea typeface="华文中宋" pitchFamily="2" charset="-122"/>
              </a:rPr>
              <a:t>3. </a:t>
            </a:r>
            <a:r>
              <a:rPr lang="zh-CN" altLang="en-US">
                <a:solidFill>
                  <a:srgbClr val="800000"/>
                </a:solidFill>
                <a:latin typeface="华文中宋" pitchFamily="2" charset="-122"/>
                <a:ea typeface="华文中宋" pitchFamily="2" charset="-122"/>
              </a:rPr>
              <a:t>数据输入指南</a:t>
            </a:r>
          </a:p>
          <a:p>
            <a:pPr eaLnBrk="0" hangingPunct="0"/>
            <a:r>
              <a:rPr lang="zh-CN" altLang="en-US">
                <a:latin typeface="华文中宋" pitchFamily="2" charset="-122"/>
                <a:ea typeface="华文中宋" pitchFamily="2" charset="-122"/>
              </a:rPr>
              <a:t>    用户的大部分时间用在选择命令、键入数据和向系统提供输入。在许多应用系统中，键盘仍然是主要的输入介质，但是，鼠标、数字化仪和语音识别系统正迅速地成为重要的输入手段</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179388" y="549275"/>
            <a:ext cx="8856662" cy="5688013"/>
          </a:xfrm>
          <a:extLst>
            <a:ext uri="{91240B29-F687-4F45-9708-019B960494DF}">
              <a14:hiddenLine xmlns:a14="http://schemas.microsoft.com/office/drawing/2010/main" w="38100" cmpd="sng">
                <a:solidFill>
                  <a:srgbClr val="0000FF"/>
                </a:solidFill>
                <a:miter lim="800000"/>
                <a:headEnd/>
                <a:tailEnd/>
              </a14:hiddenLine>
            </a:ext>
          </a:extLst>
        </p:spPr>
        <p:txBody>
          <a:bodyPr/>
          <a:lstStyle/>
          <a:p>
            <a:pPr eaLnBrk="1" hangingPunct="1">
              <a:lnSpc>
                <a:spcPct val="130000"/>
              </a:lnSpc>
              <a:buFontTx/>
              <a:buNone/>
            </a:pPr>
            <a:r>
              <a:rPr lang="en-US" altLang="zh-CN" sz="2400">
                <a:solidFill>
                  <a:srgbClr val="993300"/>
                </a:solidFill>
                <a:latin typeface="华文中宋" pitchFamily="2" charset="-122"/>
                <a:ea typeface="华文中宋" pitchFamily="2" charset="-122"/>
              </a:rPr>
              <a:t>(4) </a:t>
            </a:r>
            <a:r>
              <a:rPr lang="zh-CN" altLang="en-US" sz="2400">
                <a:solidFill>
                  <a:srgbClr val="993300"/>
                </a:solidFill>
                <a:latin typeface="华文中宋" pitchFamily="2" charset="-122"/>
                <a:ea typeface="华文中宋" pitchFamily="2" charset="-122"/>
              </a:rPr>
              <a:t>交互应该是灵活的，并且可调整成用户最喜欢的输入方式。</a:t>
            </a:r>
          </a:p>
          <a:p>
            <a:pPr eaLnBrk="1" hangingPunct="1">
              <a:lnSpc>
                <a:spcPct val="130000"/>
              </a:lnSpc>
              <a:buFontTx/>
              <a:buNone/>
            </a:pPr>
            <a:r>
              <a:rPr lang="zh-CN" altLang="en-US" sz="2400">
                <a:latin typeface="华文中宋" pitchFamily="2" charset="-122"/>
                <a:ea typeface="华文中宋" pitchFamily="2" charset="-122"/>
              </a:rPr>
              <a:t>     用户类型与喜好的输入方式有关，例如，秘书可能非常喜欢键盘输入，而经理可能更喜欢使用鼠标之类的点击设备。</a:t>
            </a:r>
          </a:p>
          <a:p>
            <a:pPr eaLnBrk="1" hangingPunct="1">
              <a:lnSpc>
                <a:spcPct val="130000"/>
              </a:lnSpc>
              <a:buFontTx/>
              <a:buNone/>
            </a:pPr>
            <a:r>
              <a:rPr lang="en-US" altLang="zh-CN" sz="2400">
                <a:solidFill>
                  <a:srgbClr val="993300"/>
                </a:solidFill>
                <a:latin typeface="华文中宋" pitchFamily="2" charset="-122"/>
                <a:ea typeface="华文中宋" pitchFamily="2" charset="-122"/>
              </a:rPr>
              <a:t>(5) </a:t>
            </a:r>
            <a:r>
              <a:rPr lang="zh-CN" altLang="en-US" sz="2400">
                <a:solidFill>
                  <a:srgbClr val="993300"/>
                </a:solidFill>
                <a:latin typeface="华文中宋" pitchFamily="2" charset="-122"/>
                <a:ea typeface="华文中宋" pitchFamily="2" charset="-122"/>
              </a:rPr>
              <a:t>使在当前动作语境中不适用的命令不起作用。这可使得用户不去做那些肯定会导致错误的动作。</a:t>
            </a:r>
          </a:p>
          <a:p>
            <a:pPr eaLnBrk="1" hangingPunct="1">
              <a:lnSpc>
                <a:spcPct val="130000"/>
              </a:lnSpc>
              <a:buFontTx/>
              <a:buNone/>
            </a:pPr>
            <a:r>
              <a:rPr lang="en-US" altLang="zh-CN" sz="2400">
                <a:solidFill>
                  <a:srgbClr val="993300"/>
                </a:solidFill>
                <a:latin typeface="华文中宋" pitchFamily="2" charset="-122"/>
                <a:ea typeface="华文中宋" pitchFamily="2" charset="-122"/>
              </a:rPr>
              <a:t>(6) </a:t>
            </a:r>
            <a:r>
              <a:rPr lang="zh-CN" altLang="en-US" sz="2400">
                <a:solidFill>
                  <a:srgbClr val="993300"/>
                </a:solidFill>
                <a:latin typeface="华文中宋" pitchFamily="2" charset="-122"/>
                <a:ea typeface="华文中宋" pitchFamily="2" charset="-122"/>
              </a:rPr>
              <a:t>让用户控制交互流。</a:t>
            </a:r>
          </a:p>
          <a:p>
            <a:pPr eaLnBrk="1" hangingPunct="1">
              <a:lnSpc>
                <a:spcPct val="130000"/>
              </a:lnSpc>
              <a:buFontTx/>
              <a:buNone/>
            </a:pPr>
            <a:r>
              <a:rPr lang="zh-CN" altLang="en-US" sz="2400">
                <a:latin typeface="华文中宋" pitchFamily="2" charset="-122"/>
                <a:ea typeface="华文中宋" pitchFamily="2" charset="-122"/>
              </a:rPr>
              <a:t>     用户应该能够跳过不必要的动作，改变所需做的动作的顺序</a:t>
            </a:r>
            <a:r>
              <a:rPr lang="en-US" altLang="zh-CN" sz="2400">
                <a:latin typeface="华文中宋" pitchFamily="2" charset="-122"/>
                <a:ea typeface="华文中宋" pitchFamily="2" charset="-122"/>
              </a:rPr>
              <a:t>(</a:t>
            </a:r>
            <a:r>
              <a:rPr lang="zh-CN" altLang="en-US" sz="2400">
                <a:latin typeface="华文中宋" pitchFamily="2" charset="-122"/>
                <a:ea typeface="华文中宋" pitchFamily="2" charset="-122"/>
              </a:rPr>
              <a:t>在应用环境允许的前提下</a:t>
            </a:r>
            <a:r>
              <a:rPr lang="en-US" altLang="zh-CN" sz="2400">
                <a:latin typeface="华文中宋" pitchFamily="2" charset="-122"/>
                <a:ea typeface="华文中宋" pitchFamily="2" charset="-122"/>
              </a:rPr>
              <a:t>)</a:t>
            </a:r>
            <a:r>
              <a:rPr lang="zh-CN" altLang="en-US" sz="2400">
                <a:latin typeface="华文中宋" pitchFamily="2" charset="-122"/>
                <a:ea typeface="华文中宋" pitchFamily="2" charset="-122"/>
              </a:rPr>
              <a:t>，以及在不退出程序的情况下从错误状态中恢复正常。</a:t>
            </a:r>
            <a:endParaRPr lang="en-US" altLang="zh-CN" sz="2400">
              <a:latin typeface="华文中宋" pitchFamily="2" charset="-122"/>
              <a:ea typeface="华文中宋" pitchFamily="2" charset="-122"/>
            </a:endParaRPr>
          </a:p>
          <a:p>
            <a:pPr eaLnBrk="1" hangingPunct="1">
              <a:lnSpc>
                <a:spcPct val="130000"/>
              </a:lnSpc>
              <a:buFontTx/>
              <a:buNone/>
            </a:pPr>
            <a:r>
              <a:rPr lang="en-US" altLang="zh-CN" sz="2400">
                <a:solidFill>
                  <a:srgbClr val="993300"/>
                </a:solidFill>
                <a:latin typeface="华文中宋" pitchFamily="2" charset="-122"/>
                <a:ea typeface="华文中宋" pitchFamily="2" charset="-122"/>
              </a:rPr>
              <a:t>(7) </a:t>
            </a:r>
            <a:r>
              <a:rPr lang="zh-CN" altLang="en-US" sz="2400">
                <a:solidFill>
                  <a:srgbClr val="993300"/>
                </a:solidFill>
                <a:latin typeface="华文中宋" pitchFamily="2" charset="-122"/>
                <a:ea typeface="华文中宋" pitchFamily="2" charset="-122"/>
              </a:rPr>
              <a:t>对所有输入动作都提供帮助。</a:t>
            </a:r>
          </a:p>
          <a:p>
            <a:pPr eaLnBrk="1" hangingPunct="1">
              <a:lnSpc>
                <a:spcPct val="130000"/>
              </a:lnSpc>
              <a:buFontTx/>
              <a:buNone/>
            </a:pPr>
            <a:endParaRPr lang="zh-CN" altLang="en-US" sz="2400">
              <a:latin typeface="华文中宋" pitchFamily="2" charset="-122"/>
              <a:ea typeface="华文中宋"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body" idx="1"/>
          </p:nvPr>
        </p:nvSpPr>
        <p:spPr>
          <a:xfrm>
            <a:off x="250825" y="549275"/>
            <a:ext cx="8561388" cy="2808288"/>
          </a:xfrm>
          <a:noFill/>
          <a:extLst>
            <a:ext uri="{91240B29-F687-4F45-9708-019B960494DF}">
              <a14:hiddenLine xmlns:a14="http://schemas.microsoft.com/office/drawing/2010/main" w="38100" cmpd="sng">
                <a:solidFill>
                  <a:srgbClr val="0000FF"/>
                </a:solidFill>
                <a:miter lim="800000"/>
                <a:headEnd/>
                <a:tailEnd/>
              </a14:hiddenLine>
            </a:ext>
          </a:extLst>
        </p:spPr>
        <p:txBody>
          <a:bodyPr/>
          <a:lstStyle/>
          <a:p>
            <a:pPr eaLnBrk="1" hangingPunct="1">
              <a:lnSpc>
                <a:spcPct val="130000"/>
              </a:lnSpc>
              <a:buFontTx/>
              <a:buNone/>
            </a:pPr>
            <a:r>
              <a:rPr lang="en-US" altLang="zh-CN" sz="2400">
                <a:solidFill>
                  <a:srgbClr val="993300"/>
                </a:solidFill>
                <a:latin typeface="华文中宋" pitchFamily="2" charset="-122"/>
                <a:ea typeface="华文中宋" pitchFamily="2" charset="-122"/>
              </a:rPr>
              <a:t>(8) </a:t>
            </a:r>
            <a:r>
              <a:rPr lang="zh-CN" altLang="en-US" sz="2400">
                <a:solidFill>
                  <a:srgbClr val="993300"/>
                </a:solidFill>
                <a:latin typeface="华文中宋" pitchFamily="2" charset="-122"/>
                <a:ea typeface="华文中宋" pitchFamily="2" charset="-122"/>
              </a:rPr>
              <a:t>消除冗余的输入。</a:t>
            </a:r>
          </a:p>
          <a:p>
            <a:pPr eaLnBrk="1" hangingPunct="1">
              <a:lnSpc>
                <a:spcPct val="130000"/>
              </a:lnSpc>
              <a:buFontTx/>
              <a:buNone/>
            </a:pPr>
            <a:r>
              <a:rPr lang="zh-CN" altLang="en-US" sz="2400">
                <a:latin typeface="华文中宋" pitchFamily="2" charset="-122"/>
                <a:ea typeface="华文中宋" pitchFamily="2" charset="-122"/>
              </a:rPr>
              <a:t>      除非可能发生误解，否则不要要求用户指定输入数据的单位；尽可能提供默认值；绝对不要要求用户提供程序可以自动获得或计算出来的信息。</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517525" y="44450"/>
            <a:ext cx="7772400" cy="747713"/>
          </a:xfrm>
        </p:spPr>
        <p:txBody>
          <a:bodyPr/>
          <a:lstStyle/>
          <a:p>
            <a:pPr eaLnBrk="1" hangingPunct="1"/>
            <a:r>
              <a:rPr lang="zh-CN" altLang="en-US" sz="3600">
                <a:solidFill>
                  <a:srgbClr val="0000FF"/>
                </a:solidFill>
                <a:latin typeface="华文中宋" pitchFamily="2" charset="-122"/>
                <a:ea typeface="华文中宋" pitchFamily="2" charset="-122"/>
              </a:rPr>
              <a:t>结构化程序设计的提出</a:t>
            </a:r>
          </a:p>
        </p:txBody>
      </p:sp>
      <p:sp>
        <p:nvSpPr>
          <p:cNvPr id="11267" name="Rectangle 5"/>
          <p:cNvSpPr>
            <a:spLocks noChangeArrowheads="1"/>
          </p:cNvSpPr>
          <p:nvPr/>
        </p:nvSpPr>
        <p:spPr bwMode="auto">
          <a:xfrm>
            <a:off x="395288" y="836613"/>
            <a:ext cx="8496300" cy="574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30000"/>
              </a:spcBef>
            </a:pPr>
            <a:r>
              <a:rPr lang="en-US" altLang="zh-CN" sz="2800" dirty="0">
                <a:solidFill>
                  <a:srgbClr val="FF00FF"/>
                </a:solidFill>
                <a:latin typeface="华文中宋" pitchFamily="2" charset="-122"/>
                <a:ea typeface="华文中宋" pitchFamily="2" charset="-122"/>
                <a:cs typeface="宋体" pitchFamily="2" charset="-122"/>
              </a:rPr>
              <a:t>1965</a:t>
            </a:r>
            <a:r>
              <a:rPr lang="zh-CN" altLang="en-US" sz="2800" dirty="0">
                <a:solidFill>
                  <a:srgbClr val="FF00FF"/>
                </a:solidFill>
                <a:latin typeface="华文中宋" pitchFamily="2" charset="-122"/>
                <a:ea typeface="华文中宋" pitchFamily="2" charset="-122"/>
                <a:cs typeface="宋体" pitchFamily="2" charset="-122"/>
              </a:rPr>
              <a:t>年</a:t>
            </a:r>
            <a:r>
              <a:rPr lang="zh-CN" altLang="en-US" sz="2800" dirty="0">
                <a:latin typeface="华文中宋" pitchFamily="2" charset="-122"/>
                <a:ea typeface="华文中宋" pitchFamily="2" charset="-122"/>
                <a:cs typeface="宋体" pitchFamily="2" charset="-122"/>
              </a:rPr>
              <a:t> </a:t>
            </a:r>
            <a:r>
              <a:rPr lang="en-US" altLang="zh-CN" sz="2800" dirty="0">
                <a:latin typeface="华文中宋" pitchFamily="2" charset="-122"/>
                <a:ea typeface="华文中宋" pitchFamily="2" charset="-122"/>
                <a:cs typeface="宋体" pitchFamily="2" charset="-122"/>
              </a:rPr>
              <a:t>-- </a:t>
            </a:r>
            <a:r>
              <a:rPr lang="en-US" altLang="zh-CN" sz="2800" dirty="0" err="1">
                <a:latin typeface="华文中宋" pitchFamily="2" charset="-122"/>
                <a:ea typeface="华文中宋" pitchFamily="2" charset="-122"/>
                <a:cs typeface="宋体" pitchFamily="2" charset="-122"/>
              </a:rPr>
              <a:t>E.W.Dijkstra</a:t>
            </a:r>
            <a:r>
              <a:rPr lang="zh-CN" altLang="en-US" sz="2800" dirty="0">
                <a:latin typeface="华文中宋" pitchFamily="2" charset="-122"/>
                <a:ea typeface="华文中宋" pitchFamily="2" charset="-122"/>
                <a:cs typeface="宋体" pitchFamily="2" charset="-122"/>
              </a:rPr>
              <a:t>提出 “可以从高级语言中取消</a:t>
            </a:r>
            <a:r>
              <a:rPr lang="en-US" altLang="zh-CN" sz="2800" dirty="0">
                <a:latin typeface="华文中宋" pitchFamily="2" charset="-122"/>
                <a:ea typeface="华文中宋" pitchFamily="2" charset="-122"/>
                <a:cs typeface="宋体" pitchFamily="2" charset="-122"/>
              </a:rPr>
              <a:t>GO TO</a:t>
            </a:r>
            <a:r>
              <a:rPr lang="zh-CN" altLang="en-US" sz="2800" dirty="0">
                <a:latin typeface="华文中宋" pitchFamily="2" charset="-122"/>
                <a:ea typeface="华文中宋" pitchFamily="2" charset="-122"/>
                <a:cs typeface="宋体" pitchFamily="2" charset="-122"/>
              </a:rPr>
              <a:t>语句”，“程序的质量与程序中所包含的</a:t>
            </a:r>
            <a:r>
              <a:rPr lang="en-US" altLang="zh-CN" sz="2800" dirty="0">
                <a:latin typeface="华文中宋" pitchFamily="2" charset="-122"/>
                <a:ea typeface="华文中宋" pitchFamily="2" charset="-122"/>
                <a:cs typeface="宋体" pitchFamily="2" charset="-122"/>
              </a:rPr>
              <a:t>GO TO </a:t>
            </a:r>
            <a:r>
              <a:rPr lang="zh-CN" altLang="en-US" sz="2800" dirty="0">
                <a:latin typeface="华文中宋" pitchFamily="2" charset="-122"/>
                <a:ea typeface="华文中宋" pitchFamily="2" charset="-122"/>
                <a:cs typeface="宋体" pitchFamily="2" charset="-122"/>
              </a:rPr>
              <a:t>语句的数量成反比”。</a:t>
            </a:r>
          </a:p>
          <a:p>
            <a:pPr>
              <a:lnSpc>
                <a:spcPct val="115000"/>
              </a:lnSpc>
              <a:spcBef>
                <a:spcPct val="30000"/>
              </a:spcBef>
            </a:pPr>
            <a:r>
              <a:rPr lang="en-US" altLang="zh-CN" sz="2800" dirty="0">
                <a:solidFill>
                  <a:srgbClr val="FF00FF"/>
                </a:solidFill>
                <a:latin typeface="华文中宋" pitchFamily="2" charset="-122"/>
                <a:ea typeface="华文中宋" pitchFamily="2" charset="-122"/>
                <a:cs typeface="宋体" pitchFamily="2" charset="-122"/>
              </a:rPr>
              <a:t>1966</a:t>
            </a:r>
            <a:r>
              <a:rPr lang="zh-CN" altLang="en-US" sz="2800" dirty="0">
                <a:solidFill>
                  <a:srgbClr val="FF00FF"/>
                </a:solidFill>
                <a:latin typeface="华文中宋" pitchFamily="2" charset="-122"/>
                <a:ea typeface="华文中宋" pitchFamily="2" charset="-122"/>
                <a:cs typeface="宋体" pitchFamily="2" charset="-122"/>
              </a:rPr>
              <a:t>年</a:t>
            </a:r>
            <a:r>
              <a:rPr lang="zh-CN" altLang="en-US" sz="2800" dirty="0">
                <a:latin typeface="华文中宋" pitchFamily="2" charset="-122"/>
                <a:ea typeface="华文中宋" pitchFamily="2" charset="-122"/>
                <a:cs typeface="宋体" pitchFamily="2" charset="-122"/>
              </a:rPr>
              <a:t> </a:t>
            </a:r>
            <a:r>
              <a:rPr lang="en-US" altLang="zh-CN" sz="2800" dirty="0">
                <a:latin typeface="华文中宋" pitchFamily="2" charset="-122"/>
                <a:ea typeface="华文中宋" pitchFamily="2" charset="-122"/>
                <a:cs typeface="宋体" pitchFamily="2" charset="-122"/>
              </a:rPr>
              <a:t>-- Bohm</a:t>
            </a:r>
            <a:r>
              <a:rPr lang="zh-CN" altLang="en-US" sz="2800" dirty="0">
                <a:latin typeface="华文中宋" pitchFamily="2" charset="-122"/>
                <a:ea typeface="华文中宋" pitchFamily="2" charset="-122"/>
                <a:cs typeface="宋体" pitchFamily="2" charset="-122"/>
              </a:rPr>
              <a:t>和</a:t>
            </a:r>
            <a:r>
              <a:rPr lang="en-US" altLang="zh-CN" sz="2800" dirty="0" err="1">
                <a:latin typeface="华文中宋" pitchFamily="2" charset="-122"/>
                <a:ea typeface="华文中宋" pitchFamily="2" charset="-122"/>
                <a:cs typeface="宋体" pitchFamily="2" charset="-122"/>
              </a:rPr>
              <a:t>Jacopini</a:t>
            </a:r>
            <a:r>
              <a:rPr lang="zh-CN" altLang="en-US" sz="2800" dirty="0">
                <a:latin typeface="华文中宋" pitchFamily="2" charset="-122"/>
                <a:ea typeface="华文中宋" pitchFamily="2" charset="-122"/>
                <a:cs typeface="宋体" pitchFamily="2" charset="-122"/>
              </a:rPr>
              <a:t>证明了：</a:t>
            </a:r>
            <a:r>
              <a:rPr lang="zh-CN" altLang="en-US" sz="2800" dirty="0">
                <a:solidFill>
                  <a:srgbClr val="FF0000"/>
                </a:solidFill>
                <a:latin typeface="华文中宋" pitchFamily="2" charset="-122"/>
                <a:ea typeface="华文中宋" pitchFamily="2" charset="-122"/>
                <a:cs typeface="宋体" pitchFamily="2" charset="-122"/>
              </a:rPr>
              <a:t>只用</a:t>
            </a:r>
            <a:r>
              <a:rPr lang="en-US" altLang="zh-CN" sz="2800" dirty="0">
                <a:solidFill>
                  <a:srgbClr val="FF0000"/>
                </a:solidFill>
                <a:latin typeface="华文中宋" pitchFamily="2" charset="-122"/>
                <a:ea typeface="华文中宋" pitchFamily="2" charset="-122"/>
                <a:cs typeface="宋体" pitchFamily="2" charset="-122"/>
              </a:rPr>
              <a:t>3</a:t>
            </a:r>
            <a:r>
              <a:rPr lang="zh-CN" altLang="en-US" sz="2800" dirty="0">
                <a:solidFill>
                  <a:srgbClr val="FF0000"/>
                </a:solidFill>
                <a:latin typeface="华文中宋" pitchFamily="2" charset="-122"/>
                <a:ea typeface="华文中宋" pitchFamily="2" charset="-122"/>
                <a:cs typeface="宋体" pitchFamily="2" charset="-122"/>
              </a:rPr>
              <a:t>种基本的控制结构（</a:t>
            </a:r>
            <a:r>
              <a:rPr lang="zh-CN" altLang="en-US" sz="2800" b="1" i="1" u="sng" dirty="0">
                <a:solidFill>
                  <a:srgbClr val="FF0000"/>
                </a:solidFill>
                <a:latin typeface="华文中宋" pitchFamily="2" charset="-122"/>
                <a:ea typeface="华文中宋" pitchFamily="2" charset="-122"/>
                <a:cs typeface="宋体" pitchFamily="2" charset="-122"/>
              </a:rPr>
              <a:t>顺序、选择、循环</a:t>
            </a:r>
            <a:r>
              <a:rPr lang="zh-CN" altLang="en-US" sz="2800" dirty="0">
                <a:solidFill>
                  <a:srgbClr val="FF0000"/>
                </a:solidFill>
                <a:latin typeface="华文中宋" pitchFamily="2" charset="-122"/>
                <a:ea typeface="华文中宋" pitchFamily="2" charset="-122"/>
                <a:cs typeface="宋体" pitchFamily="2" charset="-122"/>
              </a:rPr>
              <a:t>）就能实现任何单入口单出口的程序</a:t>
            </a:r>
            <a:r>
              <a:rPr lang="zh-CN" altLang="en-US" sz="2800" dirty="0">
                <a:latin typeface="华文中宋" pitchFamily="2" charset="-122"/>
                <a:ea typeface="华文中宋" pitchFamily="2" charset="-122"/>
                <a:cs typeface="宋体" pitchFamily="2" charset="-122"/>
              </a:rPr>
              <a:t>。该证明为结构程序设计技术奠定了理论基础。</a:t>
            </a:r>
          </a:p>
          <a:p>
            <a:pPr>
              <a:lnSpc>
                <a:spcPct val="115000"/>
              </a:lnSpc>
              <a:spcBef>
                <a:spcPct val="30000"/>
              </a:spcBef>
            </a:pPr>
            <a:r>
              <a:rPr lang="en-US" altLang="zh-CN" sz="2800" dirty="0">
                <a:solidFill>
                  <a:srgbClr val="FF00FF"/>
                </a:solidFill>
                <a:latin typeface="华文中宋" pitchFamily="2" charset="-122"/>
                <a:ea typeface="华文中宋" pitchFamily="2" charset="-122"/>
                <a:cs typeface="宋体" pitchFamily="2" charset="-122"/>
              </a:rPr>
              <a:t>1968</a:t>
            </a:r>
            <a:r>
              <a:rPr lang="zh-CN" altLang="en-US" sz="2800" dirty="0">
                <a:solidFill>
                  <a:srgbClr val="FF00FF"/>
                </a:solidFill>
                <a:latin typeface="华文中宋" pitchFamily="2" charset="-122"/>
                <a:ea typeface="华文中宋" pitchFamily="2" charset="-122"/>
                <a:cs typeface="宋体" pitchFamily="2" charset="-122"/>
              </a:rPr>
              <a:t>年</a:t>
            </a:r>
            <a:r>
              <a:rPr lang="zh-CN" altLang="en-US" sz="2800" dirty="0">
                <a:latin typeface="华文中宋" pitchFamily="2" charset="-122"/>
                <a:ea typeface="华文中宋" pitchFamily="2" charset="-122"/>
                <a:cs typeface="宋体" pitchFamily="2" charset="-122"/>
              </a:rPr>
              <a:t> </a:t>
            </a:r>
            <a:r>
              <a:rPr lang="en-US" altLang="zh-CN" sz="2800" dirty="0">
                <a:latin typeface="华文中宋" pitchFamily="2" charset="-122"/>
                <a:ea typeface="华文中宋" pitchFamily="2" charset="-122"/>
                <a:cs typeface="宋体" pitchFamily="2" charset="-122"/>
              </a:rPr>
              <a:t>-- Dijkstra</a:t>
            </a:r>
            <a:r>
              <a:rPr lang="zh-CN" altLang="en-US" sz="2800" dirty="0">
                <a:latin typeface="华文中宋" pitchFamily="2" charset="-122"/>
                <a:ea typeface="华文中宋" pitchFamily="2" charset="-122"/>
                <a:cs typeface="宋体" pitchFamily="2" charset="-122"/>
              </a:rPr>
              <a:t>再次建议从一切高级语言中取消</a:t>
            </a:r>
            <a:r>
              <a:rPr lang="en-US" altLang="zh-CN" sz="2800" dirty="0">
                <a:latin typeface="华文中宋" pitchFamily="2" charset="-122"/>
                <a:ea typeface="华文中宋" pitchFamily="2" charset="-122"/>
                <a:cs typeface="宋体" pitchFamily="2" charset="-122"/>
              </a:rPr>
              <a:t>GO TO</a:t>
            </a:r>
            <a:r>
              <a:rPr lang="zh-CN" altLang="en-US" sz="2800" dirty="0">
                <a:latin typeface="华文中宋" pitchFamily="2" charset="-122"/>
                <a:ea typeface="华文中宋" pitchFamily="2" charset="-122"/>
                <a:cs typeface="宋体" pitchFamily="2" charset="-122"/>
              </a:rPr>
              <a:t>语句，只使用</a:t>
            </a:r>
            <a:r>
              <a:rPr lang="en-US" altLang="zh-CN" sz="2800" dirty="0">
                <a:latin typeface="华文中宋" pitchFamily="2" charset="-122"/>
                <a:ea typeface="华文中宋" pitchFamily="2" charset="-122"/>
                <a:cs typeface="宋体" pitchFamily="2" charset="-122"/>
              </a:rPr>
              <a:t>3</a:t>
            </a:r>
            <a:r>
              <a:rPr lang="zh-CN" altLang="en-US" sz="2800" dirty="0">
                <a:latin typeface="华文中宋" pitchFamily="2" charset="-122"/>
                <a:ea typeface="华文中宋" pitchFamily="2" charset="-122"/>
                <a:cs typeface="宋体" pitchFamily="2" charset="-122"/>
              </a:rPr>
              <a:t>种基本控制结构写程序。他的建议引起了激烈争论，要创立一种新的程序设计思想、方法和风格。</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0850" y="404813"/>
            <a:ext cx="8229600" cy="436562"/>
          </a:xfrm>
        </p:spPr>
        <p:txBody>
          <a:bodyPr/>
          <a:lstStyle/>
          <a:p>
            <a:pPr eaLnBrk="1" hangingPunct="1"/>
            <a:r>
              <a:rPr lang="en-US" altLang="zh-CN" b="1">
                <a:solidFill>
                  <a:srgbClr val="0000FF"/>
                </a:solidFill>
                <a:latin typeface="黑体" pitchFamily="49" charset="-122"/>
              </a:rPr>
              <a:t>6.4  </a:t>
            </a:r>
            <a:r>
              <a:rPr lang="zh-CN" altLang="en-US" b="1">
                <a:solidFill>
                  <a:srgbClr val="0000FF"/>
                </a:solidFill>
                <a:latin typeface="黑体" pitchFamily="49" charset="-122"/>
              </a:rPr>
              <a:t>程序复杂程度的定量度量</a:t>
            </a:r>
          </a:p>
        </p:txBody>
      </p:sp>
      <p:sp>
        <p:nvSpPr>
          <p:cNvPr id="66563" name="Rectangle 3"/>
          <p:cNvSpPr>
            <a:spLocks noGrp="1" noChangeArrowheads="1"/>
          </p:cNvSpPr>
          <p:nvPr>
            <p:ph type="body" idx="1"/>
          </p:nvPr>
        </p:nvSpPr>
        <p:spPr>
          <a:xfrm>
            <a:off x="395288" y="1414463"/>
            <a:ext cx="8353425" cy="3814762"/>
          </a:xfrm>
        </p:spPr>
        <p:txBody>
          <a:bodyPr/>
          <a:lstStyle/>
          <a:p>
            <a:pPr eaLnBrk="1" hangingPunct="1">
              <a:lnSpc>
                <a:spcPct val="110000"/>
              </a:lnSpc>
            </a:pPr>
            <a:r>
              <a:rPr lang="zh-CN" altLang="en-US" sz="2400">
                <a:latin typeface="华文中宋" pitchFamily="2" charset="-122"/>
                <a:ea typeface="华文中宋" pitchFamily="2" charset="-122"/>
              </a:rPr>
              <a:t>经过详细设计之后每个模块的内容都非常具体了，</a:t>
            </a:r>
            <a:r>
              <a:rPr lang="zh-CN" altLang="en-US" sz="2400">
                <a:solidFill>
                  <a:srgbClr val="FF0000"/>
                </a:solidFill>
                <a:latin typeface="华文中宋" pitchFamily="2" charset="-122"/>
                <a:ea typeface="华文中宋" pitchFamily="2" charset="-122"/>
              </a:rPr>
              <a:t>人们希望能够定量度量软件</a:t>
            </a:r>
            <a:r>
              <a:rPr lang="zh-CN" altLang="en-US" sz="2400">
                <a:latin typeface="华文中宋" pitchFamily="2" charset="-122"/>
                <a:ea typeface="华文中宋" pitchFamily="2" charset="-122"/>
              </a:rPr>
              <a:t>的性质。</a:t>
            </a:r>
          </a:p>
          <a:p>
            <a:pPr eaLnBrk="1" hangingPunct="1">
              <a:lnSpc>
                <a:spcPct val="110000"/>
              </a:lnSpc>
            </a:pPr>
            <a:r>
              <a:rPr lang="zh-CN" altLang="en-US" sz="2400">
                <a:latin typeface="华文中宋" pitchFamily="2" charset="-122"/>
                <a:ea typeface="华文中宋" pitchFamily="2" charset="-122"/>
              </a:rPr>
              <a:t>定量度量程序复杂程度的</a:t>
            </a:r>
            <a:r>
              <a:rPr lang="zh-CN" altLang="en-US" sz="2400">
                <a:solidFill>
                  <a:srgbClr val="FF0000"/>
                </a:solidFill>
                <a:latin typeface="华文中宋" pitchFamily="2" charset="-122"/>
                <a:ea typeface="华文中宋" pitchFamily="2" charset="-122"/>
              </a:rPr>
              <a:t>价值</a:t>
            </a:r>
            <a:r>
              <a:rPr lang="zh-CN" altLang="en-US" sz="2400">
                <a:latin typeface="华文中宋" pitchFamily="2" charset="-122"/>
                <a:ea typeface="华文中宋" pitchFamily="2" charset="-122"/>
              </a:rPr>
              <a:t>：</a:t>
            </a:r>
          </a:p>
          <a:p>
            <a:pPr eaLnBrk="1" hangingPunct="1">
              <a:lnSpc>
                <a:spcPct val="110000"/>
              </a:lnSpc>
              <a:buFontTx/>
              <a:buNone/>
            </a:pPr>
            <a:r>
              <a:rPr lang="zh-CN" altLang="en-US" sz="2400">
                <a:latin typeface="华文中宋" pitchFamily="2" charset="-122"/>
                <a:ea typeface="华文中宋" pitchFamily="2" charset="-122"/>
              </a:rPr>
              <a:t>    </a:t>
            </a:r>
            <a:r>
              <a:rPr lang="en-US" altLang="zh-CN" sz="2400">
                <a:latin typeface="华文中宋" pitchFamily="2" charset="-122"/>
                <a:ea typeface="华文中宋" pitchFamily="2" charset="-122"/>
              </a:rPr>
              <a:t>---  </a:t>
            </a:r>
            <a:r>
              <a:rPr lang="zh-CN" altLang="en-US" sz="2400">
                <a:latin typeface="华文中宋" pitchFamily="2" charset="-122"/>
                <a:ea typeface="华文中宋" pitchFamily="2" charset="-122"/>
              </a:rPr>
              <a:t>把程序的复杂程度乘以适当常数即可估算出软件中错误的数量以及软件开发需要用的工作量；</a:t>
            </a:r>
          </a:p>
          <a:p>
            <a:pPr eaLnBrk="1" hangingPunct="1">
              <a:lnSpc>
                <a:spcPct val="110000"/>
              </a:lnSpc>
              <a:buFontTx/>
              <a:buNone/>
            </a:pPr>
            <a:r>
              <a:rPr lang="zh-CN" altLang="en-US" sz="2400">
                <a:latin typeface="华文中宋" pitchFamily="2" charset="-122"/>
                <a:ea typeface="华文中宋" pitchFamily="2" charset="-122"/>
              </a:rPr>
              <a:t>    </a:t>
            </a:r>
            <a:r>
              <a:rPr lang="en-US" altLang="zh-CN" sz="2400">
                <a:latin typeface="华文中宋" pitchFamily="2" charset="-122"/>
                <a:ea typeface="华文中宋" pitchFamily="2" charset="-122"/>
              </a:rPr>
              <a:t>---  </a:t>
            </a:r>
            <a:r>
              <a:rPr lang="zh-CN" altLang="en-US" sz="2400">
                <a:latin typeface="华文中宋" pitchFamily="2" charset="-122"/>
                <a:ea typeface="华文中宋" pitchFamily="2" charset="-122"/>
              </a:rPr>
              <a:t>定量度量的结果可以用来比较两个不同的设计或两个不同算法的优劣；</a:t>
            </a:r>
          </a:p>
          <a:p>
            <a:pPr eaLnBrk="1" hangingPunct="1">
              <a:lnSpc>
                <a:spcPct val="110000"/>
              </a:lnSpc>
              <a:buFontTx/>
              <a:buNone/>
            </a:pPr>
            <a:r>
              <a:rPr lang="zh-CN" altLang="en-US" sz="2400">
                <a:latin typeface="华文中宋" pitchFamily="2" charset="-122"/>
                <a:ea typeface="华文中宋" pitchFamily="2" charset="-122"/>
              </a:rPr>
              <a:t>    </a:t>
            </a:r>
            <a:r>
              <a:rPr lang="en-US" altLang="zh-CN" sz="2400">
                <a:latin typeface="华文中宋" pitchFamily="2" charset="-122"/>
                <a:ea typeface="华文中宋" pitchFamily="2" charset="-122"/>
              </a:rPr>
              <a:t>---  </a:t>
            </a:r>
            <a:r>
              <a:rPr lang="zh-CN" altLang="en-US" sz="2400">
                <a:latin typeface="华文中宋" pitchFamily="2" charset="-122"/>
                <a:ea typeface="华文中宋" pitchFamily="2" charset="-122"/>
              </a:rPr>
              <a:t>程序的定量的复杂程度可以作为模块规模的精确限度。</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ChangeArrowheads="1"/>
          </p:cNvSpPr>
          <p:nvPr/>
        </p:nvSpPr>
        <p:spPr bwMode="auto">
          <a:xfrm>
            <a:off x="1189038" y="620713"/>
            <a:ext cx="47117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just">
              <a:defRPr/>
            </a:pPr>
            <a:r>
              <a:rPr lang="zh-CN" altLang="en-US" sz="3200" b="1" u="sng">
                <a:solidFill>
                  <a:srgbClr val="CC0000"/>
                </a:solidFill>
                <a:effectLst>
                  <a:outerShdw blurRad="38100" dist="38100" dir="2700000" algn="tl">
                    <a:srgbClr val="C0C0C0"/>
                  </a:outerShdw>
                </a:effectLst>
                <a:ea typeface="仿宋_GB2312" pitchFamily="49" charset="-122"/>
              </a:rPr>
              <a:t>程序复杂性度量</a:t>
            </a:r>
            <a:endParaRPr lang="zh-CN" altLang="en-US" sz="3200" b="1">
              <a:effectLst>
                <a:outerShdw blurRad="38100" dist="38100" dir="2700000" algn="tl">
                  <a:srgbClr val="C0C0C0"/>
                </a:outerShdw>
              </a:effectLst>
              <a:ea typeface="仿宋_GB2312" pitchFamily="49" charset="-122"/>
            </a:endParaRPr>
          </a:p>
        </p:txBody>
      </p:sp>
      <p:sp>
        <p:nvSpPr>
          <p:cNvPr id="67587" name="Rectangle 3"/>
          <p:cNvSpPr>
            <a:spLocks noChangeArrowheads="1"/>
          </p:cNvSpPr>
          <p:nvPr/>
        </p:nvSpPr>
        <p:spPr bwMode="auto">
          <a:xfrm>
            <a:off x="395288" y="1592263"/>
            <a:ext cx="8532812"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115000"/>
              </a:lnSpc>
              <a:spcBef>
                <a:spcPct val="20000"/>
              </a:spcBef>
              <a:buFontTx/>
              <a:buChar char="•"/>
            </a:pPr>
            <a:r>
              <a:rPr lang="zh-CN" altLang="en-US" sz="3200">
                <a:ea typeface="华文中宋" pitchFamily="2" charset="-122"/>
              </a:rPr>
              <a:t>程序复杂性主要指</a:t>
            </a:r>
            <a:r>
              <a:rPr lang="zh-CN" altLang="en-US" sz="3200">
                <a:solidFill>
                  <a:srgbClr val="0000FF"/>
                </a:solidFill>
                <a:ea typeface="华文中宋" pitchFamily="2" charset="-122"/>
              </a:rPr>
              <a:t>模块内程序的复杂性</a:t>
            </a:r>
            <a:r>
              <a:rPr lang="zh-CN" altLang="en-US" sz="3200">
                <a:ea typeface="华文中宋" pitchFamily="2" charset="-122"/>
              </a:rPr>
              <a:t>。它直接关联到软件开发费用的多少，开发周期的长短和软件内部潜伏错误的多少。</a:t>
            </a:r>
          </a:p>
          <a:p>
            <a:pPr marL="342900" indent="-342900">
              <a:lnSpc>
                <a:spcPct val="115000"/>
              </a:lnSpc>
              <a:spcBef>
                <a:spcPct val="20000"/>
              </a:spcBef>
              <a:buFontTx/>
              <a:buChar char="•"/>
            </a:pPr>
            <a:r>
              <a:rPr lang="zh-CN" altLang="en-US" sz="3200">
                <a:ea typeface="华文中宋" pitchFamily="2" charset="-122"/>
              </a:rPr>
              <a:t>减少程序复杂性，可提高软件的简单性和可理解性，并使软件开发费用减少，开发周期缩短，软件内部潜藏错误减少。</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4294967295"/>
          </p:nvPr>
        </p:nvSpPr>
        <p:spPr bwMode="auto">
          <a:xfrm>
            <a:off x="395288" y="1628775"/>
            <a:ext cx="8424862" cy="43211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90000"/>
              </a:lnSpc>
              <a:spcBef>
                <a:spcPct val="40000"/>
              </a:spcBef>
            </a:pPr>
            <a:r>
              <a:rPr lang="en-US" altLang="zh-CN" sz="2400" b="0">
                <a:latin typeface="华文中宋" pitchFamily="2" charset="-122"/>
                <a:ea typeface="华文中宋" pitchFamily="2" charset="-122"/>
              </a:rPr>
              <a:t>McCabe</a:t>
            </a:r>
            <a:r>
              <a:rPr lang="zh-CN" altLang="en-US" sz="2400" b="0">
                <a:latin typeface="华文中宋" pitchFamily="2" charset="-122"/>
                <a:ea typeface="华文中宋" pitchFamily="2" charset="-122"/>
              </a:rPr>
              <a:t>度量法，又称</a:t>
            </a:r>
            <a:r>
              <a:rPr lang="zh-CN" altLang="en-US" sz="2400" b="0">
                <a:solidFill>
                  <a:srgbClr val="FF0000"/>
                </a:solidFill>
                <a:latin typeface="华文中宋" pitchFamily="2" charset="-122"/>
                <a:ea typeface="华文中宋" pitchFamily="2" charset="-122"/>
              </a:rPr>
              <a:t>环路复杂性度量</a:t>
            </a:r>
            <a:r>
              <a:rPr lang="zh-CN" altLang="en-US" sz="2400" b="0">
                <a:latin typeface="华文中宋" pitchFamily="2" charset="-122"/>
                <a:ea typeface="华文中宋" pitchFamily="2" charset="-122"/>
              </a:rPr>
              <a:t>，是一种</a:t>
            </a:r>
            <a:r>
              <a:rPr lang="zh-CN" altLang="en-US" sz="2400" b="0">
                <a:solidFill>
                  <a:srgbClr val="FF0000"/>
                </a:solidFill>
                <a:latin typeface="华文中宋" pitchFamily="2" charset="-122"/>
                <a:ea typeface="华文中宋" pitchFamily="2" charset="-122"/>
              </a:rPr>
              <a:t>基于程序控制流</a:t>
            </a:r>
            <a:r>
              <a:rPr lang="zh-CN" altLang="en-US" sz="2400" b="0">
                <a:latin typeface="华文中宋" pitchFamily="2" charset="-122"/>
                <a:ea typeface="华文中宋" pitchFamily="2" charset="-122"/>
              </a:rPr>
              <a:t>的复杂性度量方法。</a:t>
            </a:r>
          </a:p>
          <a:p>
            <a:pPr>
              <a:lnSpc>
                <a:spcPct val="90000"/>
              </a:lnSpc>
              <a:spcBef>
                <a:spcPct val="40000"/>
              </a:spcBef>
            </a:pPr>
            <a:r>
              <a:rPr lang="zh-CN" altLang="en-US" sz="2400" b="0">
                <a:latin typeface="华文中宋" pitchFamily="2" charset="-122"/>
                <a:ea typeface="华文中宋" pitchFamily="2" charset="-122"/>
              </a:rPr>
              <a:t>它基于一个程序模块的程序图中环路的个数，因此计算它先要画出程序图。</a:t>
            </a:r>
          </a:p>
          <a:p>
            <a:pPr>
              <a:lnSpc>
                <a:spcPct val="90000"/>
              </a:lnSpc>
              <a:spcBef>
                <a:spcPct val="40000"/>
              </a:spcBef>
            </a:pPr>
            <a:r>
              <a:rPr lang="zh-CN" altLang="en-US" sz="2400" b="0">
                <a:latin typeface="华文中宋" pitchFamily="2" charset="-122"/>
                <a:ea typeface="华文中宋" pitchFamily="2" charset="-122"/>
              </a:rPr>
              <a:t>程序图是退化的程序流程图。流程图中每个处理都退化成一个</a:t>
            </a:r>
            <a:r>
              <a:rPr lang="zh-CN" altLang="en-US" sz="2400" b="0">
                <a:solidFill>
                  <a:srgbClr val="FF0000"/>
                </a:solidFill>
                <a:latin typeface="华文中宋" pitchFamily="2" charset="-122"/>
                <a:ea typeface="华文中宋" pitchFamily="2" charset="-122"/>
              </a:rPr>
              <a:t>结点，</a:t>
            </a:r>
            <a:r>
              <a:rPr lang="zh-CN" altLang="en-US" sz="2400" b="0">
                <a:latin typeface="华文中宋" pitchFamily="2" charset="-122"/>
                <a:ea typeface="华文中宋" pitchFamily="2" charset="-122"/>
              </a:rPr>
              <a:t>流线变成连接不同结点的</a:t>
            </a:r>
            <a:r>
              <a:rPr lang="zh-CN" altLang="en-US" sz="2400" b="0">
                <a:solidFill>
                  <a:srgbClr val="FF0000"/>
                </a:solidFill>
                <a:latin typeface="华文中宋" pitchFamily="2" charset="-122"/>
                <a:ea typeface="华文中宋" pitchFamily="2" charset="-122"/>
              </a:rPr>
              <a:t>有向弧（边）</a:t>
            </a:r>
            <a:r>
              <a:rPr lang="zh-CN" altLang="en-US" sz="2400" b="0">
                <a:latin typeface="华文中宋" pitchFamily="2" charset="-122"/>
                <a:ea typeface="华文中宋" pitchFamily="2" charset="-122"/>
              </a:rPr>
              <a:t>。</a:t>
            </a:r>
          </a:p>
          <a:p>
            <a:pPr>
              <a:lnSpc>
                <a:spcPct val="90000"/>
              </a:lnSpc>
              <a:spcBef>
                <a:spcPct val="40000"/>
              </a:spcBef>
            </a:pPr>
            <a:r>
              <a:rPr lang="zh-CN" altLang="en-US" sz="2400" b="0">
                <a:latin typeface="华文中宋" pitchFamily="2" charset="-122"/>
                <a:ea typeface="华文中宋" pitchFamily="2" charset="-122"/>
              </a:rPr>
              <a:t>程序图仅描述程序内部的控制流程，完全不表现对数据的具体操作，以及分支和循环的具体条件。</a:t>
            </a:r>
          </a:p>
        </p:txBody>
      </p:sp>
      <p:sp>
        <p:nvSpPr>
          <p:cNvPr id="68611" name="Rectangle 3"/>
          <p:cNvSpPr>
            <a:spLocks noChangeArrowheads="1"/>
          </p:cNvSpPr>
          <p:nvPr/>
        </p:nvSpPr>
        <p:spPr bwMode="auto">
          <a:xfrm>
            <a:off x="609600" y="609600"/>
            <a:ext cx="8077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50000"/>
              </a:lnSpc>
              <a:spcBef>
                <a:spcPct val="50000"/>
              </a:spcBef>
            </a:pPr>
            <a:r>
              <a:rPr lang="en-US" altLang="zh-CN" sz="3000" b="1">
                <a:solidFill>
                  <a:schemeClr val="accent2"/>
                </a:solidFill>
              </a:rPr>
              <a:t>6.5.1  McCabe</a:t>
            </a:r>
            <a:r>
              <a:rPr lang="zh-CN" altLang="en-US" sz="3000" b="1">
                <a:solidFill>
                  <a:schemeClr val="accent2"/>
                </a:solidFill>
              </a:rPr>
              <a:t>方法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subTitle" idx="4294967295"/>
          </p:nvPr>
        </p:nvSpPr>
        <p:spPr bwMode="auto">
          <a:xfrm>
            <a:off x="304800" y="1447800"/>
            <a:ext cx="8382000" cy="50768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20000"/>
              </a:lnSpc>
              <a:buFontTx/>
              <a:buNone/>
            </a:pPr>
            <a:r>
              <a:rPr lang="en-US" altLang="zh-CN">
                <a:solidFill>
                  <a:srgbClr val="800000"/>
                </a:solidFill>
              </a:rPr>
              <a:t>1. </a:t>
            </a:r>
            <a:r>
              <a:rPr lang="zh-CN" altLang="en-US">
                <a:solidFill>
                  <a:srgbClr val="800000"/>
                </a:solidFill>
              </a:rPr>
              <a:t>流图</a:t>
            </a:r>
          </a:p>
          <a:p>
            <a:pPr marL="287338" indent="-6350" eaLnBrk="1" hangingPunct="1">
              <a:lnSpc>
                <a:spcPct val="120000"/>
              </a:lnSpc>
              <a:buFontTx/>
              <a:buNone/>
            </a:pPr>
            <a:r>
              <a:rPr lang="en-US" altLang="zh-CN"/>
              <a:t>		McCabe</a:t>
            </a:r>
            <a:r>
              <a:rPr lang="zh-CN" altLang="en-US"/>
              <a:t>方法根据程序控制流的复杂程度定量度量程序的复杂程度，这样度量出的结果称为程序的</a:t>
            </a:r>
            <a:r>
              <a:rPr lang="zh-CN" altLang="en-US">
                <a:solidFill>
                  <a:srgbClr val="800000"/>
                </a:solidFill>
              </a:rPr>
              <a:t>环形复杂度</a:t>
            </a:r>
            <a:r>
              <a:rPr lang="zh-CN" altLang="en-US"/>
              <a:t>。</a:t>
            </a:r>
          </a:p>
          <a:p>
            <a:pPr marL="287338" indent="-6350" eaLnBrk="1" hangingPunct="1">
              <a:lnSpc>
                <a:spcPct val="120000"/>
              </a:lnSpc>
              <a:buFontTx/>
              <a:buNone/>
            </a:pPr>
            <a:r>
              <a:rPr lang="zh-CN" altLang="en-US"/>
              <a:t>		为了突出表示程序的控制流，人们通常使用流图</a:t>
            </a:r>
            <a:r>
              <a:rPr lang="en-US" altLang="zh-CN"/>
              <a:t>(</a:t>
            </a:r>
            <a:r>
              <a:rPr lang="zh-CN" altLang="en-US"/>
              <a:t>也称为</a:t>
            </a:r>
            <a:r>
              <a:rPr lang="zh-CN" altLang="en-US">
                <a:solidFill>
                  <a:srgbClr val="800000"/>
                </a:solidFill>
              </a:rPr>
              <a:t>程序图</a:t>
            </a:r>
            <a:r>
              <a:rPr lang="en-US" altLang="zh-CN"/>
              <a:t>)</a:t>
            </a:r>
            <a:r>
              <a:rPr lang="zh-CN" altLang="en-US"/>
              <a:t>。所谓</a:t>
            </a:r>
            <a:r>
              <a:rPr lang="zh-CN" altLang="en-US">
                <a:solidFill>
                  <a:srgbClr val="800000"/>
                </a:solidFill>
              </a:rPr>
              <a:t>流图</a:t>
            </a:r>
            <a:r>
              <a:rPr lang="zh-CN" altLang="en-US"/>
              <a:t>实质上是</a:t>
            </a:r>
            <a:r>
              <a:rPr lang="zh-CN" altLang="en-US">
                <a:latin typeface="Arial" charset="0"/>
              </a:rPr>
              <a:t>“</a:t>
            </a:r>
            <a:r>
              <a:rPr lang="zh-CN" altLang="en-US"/>
              <a:t>退化了的</a:t>
            </a:r>
            <a:r>
              <a:rPr lang="zh-CN" altLang="en-US">
                <a:latin typeface="Arial" charset="0"/>
              </a:rPr>
              <a:t>”</a:t>
            </a:r>
            <a:r>
              <a:rPr lang="zh-CN" altLang="en-US"/>
              <a:t>程序流程图，它仅仅描绘程序的控制流程，完全不表现对数据的具体操作以及分支或循环的具体条件。</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4294967295"/>
          </p:nvPr>
        </p:nvSpPr>
        <p:spPr bwMode="auto">
          <a:xfrm>
            <a:off x="304800" y="549275"/>
            <a:ext cx="8382000" cy="45354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20000"/>
              </a:lnSpc>
              <a:buFontTx/>
              <a:buNone/>
            </a:pPr>
            <a:r>
              <a:rPr lang="zh-CN" altLang="en-US" sz="2400"/>
              <a:t>		在流图中用</a:t>
            </a:r>
            <a:r>
              <a:rPr lang="zh-CN" altLang="en-US" sz="2400">
                <a:solidFill>
                  <a:srgbClr val="800000"/>
                </a:solidFill>
              </a:rPr>
              <a:t>圆</a:t>
            </a:r>
            <a:r>
              <a:rPr lang="zh-CN" altLang="en-US" sz="2400"/>
              <a:t>表示结点，一个圆代表一条或多条语句。程序流程图中的一个顺序的</a:t>
            </a:r>
            <a:r>
              <a:rPr lang="zh-CN" altLang="en-US" sz="2400">
                <a:solidFill>
                  <a:srgbClr val="800000"/>
                </a:solidFill>
              </a:rPr>
              <a:t>处理框序列</a:t>
            </a:r>
            <a:r>
              <a:rPr lang="zh-CN" altLang="en-US" sz="2400"/>
              <a:t>和一个</a:t>
            </a:r>
            <a:r>
              <a:rPr lang="zh-CN" altLang="en-US" sz="2400">
                <a:solidFill>
                  <a:srgbClr val="800000"/>
                </a:solidFill>
              </a:rPr>
              <a:t>菱形判定框</a:t>
            </a:r>
            <a:r>
              <a:rPr lang="zh-CN" altLang="en-US" sz="2400"/>
              <a:t>，可以映射成流图中的一个结点。流图中的箭头线称为</a:t>
            </a:r>
            <a:r>
              <a:rPr lang="zh-CN" altLang="en-US" sz="2400">
                <a:solidFill>
                  <a:srgbClr val="800000"/>
                </a:solidFill>
              </a:rPr>
              <a:t>边</a:t>
            </a:r>
            <a:r>
              <a:rPr lang="zh-CN" altLang="en-US" sz="2400"/>
              <a:t>，它和程序流程图中的箭头线类似，代表控制流。在流图中一条边必须终止于一个结点，即使这个结点并不代表任何语句</a:t>
            </a:r>
            <a:r>
              <a:rPr lang="en-US" altLang="zh-CN" sz="2400"/>
              <a:t>(</a:t>
            </a:r>
            <a:r>
              <a:rPr lang="zh-CN" altLang="en-US" sz="2400"/>
              <a:t>实际上相当于一个空语句</a:t>
            </a:r>
            <a:r>
              <a:rPr lang="en-US" altLang="zh-CN" sz="2400"/>
              <a:t>)</a:t>
            </a:r>
            <a:r>
              <a:rPr lang="zh-CN" altLang="en-US" sz="2400"/>
              <a:t>。	图</a:t>
            </a:r>
            <a:r>
              <a:rPr lang="en-US" altLang="zh-CN" sz="2400"/>
              <a:t>6.15</a:t>
            </a:r>
            <a:r>
              <a:rPr lang="zh-CN" altLang="en-US" sz="2400"/>
              <a:t>（见书</a:t>
            </a:r>
            <a:r>
              <a:rPr lang="en-US" altLang="zh-CN" sz="2400"/>
              <a:t>138</a:t>
            </a:r>
            <a:r>
              <a:rPr lang="zh-CN" altLang="en-US" sz="2400"/>
              <a:t>页）举例说明把程序流程图映射成流图的方法。</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71682" name="Group 3"/>
          <p:cNvGrpSpPr>
            <a:grpSpLocks/>
          </p:cNvGrpSpPr>
          <p:nvPr/>
        </p:nvGrpSpPr>
        <p:grpSpPr bwMode="auto">
          <a:xfrm>
            <a:off x="747713" y="3644900"/>
            <a:ext cx="404812" cy="1290638"/>
            <a:chOff x="1440" y="2544"/>
            <a:chExt cx="288" cy="1056"/>
          </a:xfrm>
        </p:grpSpPr>
        <p:sp>
          <p:nvSpPr>
            <p:cNvPr id="71755" name="Oval 4"/>
            <p:cNvSpPr>
              <a:spLocks noChangeArrowheads="1"/>
            </p:cNvSpPr>
            <p:nvPr/>
          </p:nvSpPr>
          <p:spPr bwMode="auto">
            <a:xfrm>
              <a:off x="1440" y="2736"/>
              <a:ext cx="288" cy="2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6" name="Line 5"/>
            <p:cNvSpPr>
              <a:spLocks noChangeShapeType="1"/>
            </p:cNvSpPr>
            <p:nvPr/>
          </p:nvSpPr>
          <p:spPr bwMode="auto">
            <a:xfrm>
              <a:off x="1584" y="2544"/>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57" name="Oval 6"/>
            <p:cNvSpPr>
              <a:spLocks noChangeArrowheads="1"/>
            </p:cNvSpPr>
            <p:nvPr/>
          </p:nvSpPr>
          <p:spPr bwMode="auto">
            <a:xfrm>
              <a:off x="1440" y="316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9FB4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8" name="Line 7"/>
            <p:cNvSpPr>
              <a:spLocks noChangeShapeType="1"/>
            </p:cNvSpPr>
            <p:nvPr/>
          </p:nvSpPr>
          <p:spPr bwMode="auto">
            <a:xfrm>
              <a:off x="1584" y="3024"/>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59" name="Line 8"/>
            <p:cNvSpPr>
              <a:spLocks noChangeShapeType="1"/>
            </p:cNvSpPr>
            <p:nvPr/>
          </p:nvSpPr>
          <p:spPr bwMode="auto">
            <a:xfrm>
              <a:off x="1584" y="3456"/>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1683" name="Group 9"/>
          <p:cNvGrpSpPr>
            <a:grpSpLocks/>
          </p:cNvGrpSpPr>
          <p:nvPr/>
        </p:nvGrpSpPr>
        <p:grpSpPr bwMode="auto">
          <a:xfrm>
            <a:off x="2289175" y="3484563"/>
            <a:ext cx="1143000" cy="1444625"/>
            <a:chOff x="3072" y="2688"/>
            <a:chExt cx="864" cy="1296"/>
          </a:xfrm>
        </p:grpSpPr>
        <p:sp>
          <p:nvSpPr>
            <p:cNvPr id="71746" name="Oval 10"/>
            <p:cNvSpPr>
              <a:spLocks noChangeArrowheads="1"/>
            </p:cNvSpPr>
            <p:nvPr/>
          </p:nvSpPr>
          <p:spPr bwMode="auto">
            <a:xfrm>
              <a:off x="3360" y="288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9FB4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7" name="Line 11"/>
            <p:cNvSpPr>
              <a:spLocks noChangeShapeType="1"/>
            </p:cNvSpPr>
            <p:nvPr/>
          </p:nvSpPr>
          <p:spPr bwMode="auto">
            <a:xfrm>
              <a:off x="3504" y="2688"/>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48" name="Oval 12"/>
            <p:cNvSpPr>
              <a:spLocks noChangeArrowheads="1"/>
            </p:cNvSpPr>
            <p:nvPr/>
          </p:nvSpPr>
          <p:spPr bwMode="auto">
            <a:xfrm>
              <a:off x="3072" y="3264"/>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9FB4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9" name="Line 13"/>
            <p:cNvSpPr>
              <a:spLocks noChangeShapeType="1"/>
            </p:cNvSpPr>
            <p:nvPr/>
          </p:nvSpPr>
          <p:spPr bwMode="auto">
            <a:xfrm>
              <a:off x="3504" y="3840"/>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50" name="Oval 14"/>
            <p:cNvSpPr>
              <a:spLocks noChangeArrowheads="1"/>
            </p:cNvSpPr>
            <p:nvPr/>
          </p:nvSpPr>
          <p:spPr bwMode="auto">
            <a:xfrm>
              <a:off x="3648" y="3264"/>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9FB4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1" name="Arc 15"/>
            <p:cNvSpPr>
              <a:spLocks/>
            </p:cNvSpPr>
            <p:nvPr/>
          </p:nvSpPr>
          <p:spPr bwMode="auto">
            <a:xfrm flipH="1">
              <a:off x="3216" y="3024"/>
              <a:ext cx="192" cy="240"/>
            </a:xfrm>
            <a:custGeom>
              <a:avLst/>
              <a:gdLst>
                <a:gd name="T0" fmla="*/ 0 w 21600"/>
                <a:gd name="T1" fmla="*/ 0 h 20942"/>
                <a:gd name="T2" fmla="*/ 0 w 21600"/>
                <a:gd name="T3" fmla="*/ 0 h 20942"/>
                <a:gd name="T4" fmla="*/ 0 w 21600"/>
                <a:gd name="T5" fmla="*/ 0 h 20942"/>
                <a:gd name="T6" fmla="*/ 0 60000 65536"/>
                <a:gd name="T7" fmla="*/ 0 60000 65536"/>
                <a:gd name="T8" fmla="*/ 0 60000 65536"/>
              </a:gdLst>
              <a:ahLst/>
              <a:cxnLst>
                <a:cxn ang="T6">
                  <a:pos x="T0" y="T1"/>
                </a:cxn>
                <a:cxn ang="T7">
                  <a:pos x="T2" y="T3"/>
                </a:cxn>
                <a:cxn ang="T8">
                  <a:pos x="T4" y="T5"/>
                </a:cxn>
              </a:cxnLst>
              <a:rect l="0" t="0" r="r" b="b"/>
              <a:pathLst>
                <a:path w="21600" h="20942" fill="none" extrusionOk="0">
                  <a:moveTo>
                    <a:pt x="5290" y="-1"/>
                  </a:moveTo>
                  <a:cubicBezTo>
                    <a:pt x="14880" y="2422"/>
                    <a:pt x="21600" y="11050"/>
                    <a:pt x="21600" y="20942"/>
                  </a:cubicBezTo>
                </a:path>
                <a:path w="21600" h="20942" stroke="0" extrusionOk="0">
                  <a:moveTo>
                    <a:pt x="5290" y="-1"/>
                  </a:moveTo>
                  <a:cubicBezTo>
                    <a:pt x="14880" y="2422"/>
                    <a:pt x="21600" y="11050"/>
                    <a:pt x="21600" y="20942"/>
                  </a:cubicBezTo>
                  <a:lnTo>
                    <a:pt x="0" y="20942"/>
                  </a:lnTo>
                  <a:lnTo>
                    <a:pt x="5290" y="-1"/>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2" name="Arc 16"/>
            <p:cNvSpPr>
              <a:spLocks/>
            </p:cNvSpPr>
            <p:nvPr/>
          </p:nvSpPr>
          <p:spPr bwMode="auto">
            <a:xfrm>
              <a:off x="3648" y="3024"/>
              <a:ext cx="144"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3" name="Arc 17"/>
            <p:cNvSpPr>
              <a:spLocks/>
            </p:cNvSpPr>
            <p:nvPr/>
          </p:nvSpPr>
          <p:spPr bwMode="auto">
            <a:xfrm flipH="1" flipV="1">
              <a:off x="3216" y="3552"/>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4" name="Arc 18"/>
            <p:cNvSpPr>
              <a:spLocks/>
            </p:cNvSpPr>
            <p:nvPr/>
          </p:nvSpPr>
          <p:spPr bwMode="auto">
            <a:xfrm flipV="1">
              <a:off x="3504" y="3552"/>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684" name="Group 19"/>
          <p:cNvGrpSpPr>
            <a:grpSpLocks/>
          </p:cNvGrpSpPr>
          <p:nvPr/>
        </p:nvGrpSpPr>
        <p:grpSpPr bwMode="auto">
          <a:xfrm>
            <a:off x="708025" y="2060575"/>
            <a:ext cx="539750" cy="998538"/>
            <a:chOff x="1344" y="1296"/>
            <a:chExt cx="384" cy="816"/>
          </a:xfrm>
        </p:grpSpPr>
        <p:sp>
          <p:nvSpPr>
            <p:cNvPr id="71741" name="Rectangle 20"/>
            <p:cNvSpPr>
              <a:spLocks noChangeArrowheads="1"/>
            </p:cNvSpPr>
            <p:nvPr/>
          </p:nvSpPr>
          <p:spPr bwMode="auto">
            <a:xfrm>
              <a:off x="1344" y="1440"/>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2" name="Line 21"/>
            <p:cNvSpPr>
              <a:spLocks noChangeShapeType="1"/>
            </p:cNvSpPr>
            <p:nvPr/>
          </p:nvSpPr>
          <p:spPr bwMode="auto">
            <a:xfrm>
              <a:off x="1536" y="1296"/>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43" name="Line 22"/>
            <p:cNvSpPr>
              <a:spLocks noChangeShapeType="1"/>
            </p:cNvSpPr>
            <p:nvPr/>
          </p:nvSpPr>
          <p:spPr bwMode="auto">
            <a:xfrm>
              <a:off x="1536" y="1632"/>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44" name="Line 23"/>
            <p:cNvSpPr>
              <a:spLocks noChangeShapeType="1"/>
            </p:cNvSpPr>
            <p:nvPr/>
          </p:nvSpPr>
          <p:spPr bwMode="auto">
            <a:xfrm>
              <a:off x="1536" y="1968"/>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45" name="Rectangle 24"/>
            <p:cNvSpPr>
              <a:spLocks noChangeArrowheads="1"/>
            </p:cNvSpPr>
            <p:nvPr/>
          </p:nvSpPr>
          <p:spPr bwMode="auto">
            <a:xfrm>
              <a:off x="1344"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685" name="Group 25"/>
          <p:cNvGrpSpPr>
            <a:grpSpLocks/>
          </p:cNvGrpSpPr>
          <p:nvPr/>
        </p:nvGrpSpPr>
        <p:grpSpPr bwMode="auto">
          <a:xfrm>
            <a:off x="1762125" y="1976438"/>
            <a:ext cx="2032000" cy="1177925"/>
            <a:chOff x="2784" y="1392"/>
            <a:chExt cx="1536" cy="1056"/>
          </a:xfrm>
        </p:grpSpPr>
        <p:sp>
          <p:nvSpPr>
            <p:cNvPr id="71729" name="AutoShape 26"/>
            <p:cNvSpPr>
              <a:spLocks noChangeArrowheads="1"/>
            </p:cNvSpPr>
            <p:nvPr/>
          </p:nvSpPr>
          <p:spPr bwMode="auto">
            <a:xfrm>
              <a:off x="3120" y="1584"/>
              <a:ext cx="864" cy="192"/>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0" name="Line 27"/>
            <p:cNvSpPr>
              <a:spLocks noChangeShapeType="1"/>
            </p:cNvSpPr>
            <p:nvPr/>
          </p:nvSpPr>
          <p:spPr bwMode="auto">
            <a:xfrm>
              <a:off x="3552" y="1392"/>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1" name="Line 28"/>
            <p:cNvSpPr>
              <a:spLocks noChangeShapeType="1"/>
            </p:cNvSpPr>
            <p:nvPr/>
          </p:nvSpPr>
          <p:spPr bwMode="auto">
            <a:xfrm>
              <a:off x="2976" y="1680"/>
              <a:ext cx="0"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2" name="Line 29"/>
            <p:cNvSpPr>
              <a:spLocks noChangeShapeType="1"/>
            </p:cNvSpPr>
            <p:nvPr/>
          </p:nvSpPr>
          <p:spPr bwMode="auto">
            <a:xfrm>
              <a:off x="4128" y="1680"/>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3" name="Line 30"/>
            <p:cNvSpPr>
              <a:spLocks noChangeShapeType="1"/>
            </p:cNvSpPr>
            <p:nvPr/>
          </p:nvSpPr>
          <p:spPr bwMode="auto">
            <a:xfrm>
              <a:off x="2976" y="168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4" name="Line 31"/>
            <p:cNvSpPr>
              <a:spLocks noChangeShapeType="1"/>
            </p:cNvSpPr>
            <p:nvPr/>
          </p:nvSpPr>
          <p:spPr bwMode="auto">
            <a:xfrm>
              <a:off x="3984" y="168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5" name="Line 32"/>
            <p:cNvSpPr>
              <a:spLocks noChangeShapeType="1"/>
            </p:cNvSpPr>
            <p:nvPr/>
          </p:nvSpPr>
          <p:spPr bwMode="auto">
            <a:xfrm>
              <a:off x="2976" y="2064"/>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6" name="Line 33"/>
            <p:cNvSpPr>
              <a:spLocks noChangeShapeType="1"/>
            </p:cNvSpPr>
            <p:nvPr/>
          </p:nvSpPr>
          <p:spPr bwMode="auto">
            <a:xfrm>
              <a:off x="4128" y="2064"/>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7" name="Line 34"/>
            <p:cNvSpPr>
              <a:spLocks noChangeShapeType="1"/>
            </p:cNvSpPr>
            <p:nvPr/>
          </p:nvSpPr>
          <p:spPr bwMode="auto">
            <a:xfrm>
              <a:off x="2976" y="22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8" name="Line 35"/>
            <p:cNvSpPr>
              <a:spLocks noChangeShapeType="1"/>
            </p:cNvSpPr>
            <p:nvPr/>
          </p:nvSpPr>
          <p:spPr bwMode="auto">
            <a:xfrm>
              <a:off x="3600" y="2256"/>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9" name="Rectangle 36"/>
            <p:cNvSpPr>
              <a:spLocks noChangeArrowheads="1"/>
            </p:cNvSpPr>
            <p:nvPr/>
          </p:nvSpPr>
          <p:spPr bwMode="auto">
            <a:xfrm>
              <a:off x="2784" y="1872"/>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0" name="Rectangle 37"/>
            <p:cNvSpPr>
              <a:spLocks noChangeArrowheads="1"/>
            </p:cNvSpPr>
            <p:nvPr/>
          </p:nvSpPr>
          <p:spPr bwMode="auto">
            <a:xfrm>
              <a:off x="3936" y="1872"/>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686" name="Group 38"/>
          <p:cNvGrpSpPr>
            <a:grpSpLocks/>
          </p:cNvGrpSpPr>
          <p:nvPr/>
        </p:nvGrpSpPr>
        <p:grpSpPr bwMode="auto">
          <a:xfrm>
            <a:off x="4267200" y="1882775"/>
            <a:ext cx="1674813" cy="1331913"/>
            <a:chOff x="3360" y="2352"/>
            <a:chExt cx="1344" cy="1056"/>
          </a:xfrm>
        </p:grpSpPr>
        <p:sp>
          <p:nvSpPr>
            <p:cNvPr id="71719" name="AutoShape 39"/>
            <p:cNvSpPr>
              <a:spLocks noChangeArrowheads="1"/>
            </p:cNvSpPr>
            <p:nvPr/>
          </p:nvSpPr>
          <p:spPr bwMode="auto">
            <a:xfrm>
              <a:off x="3696" y="2544"/>
              <a:ext cx="864" cy="192"/>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0" name="Line 40"/>
            <p:cNvSpPr>
              <a:spLocks noChangeShapeType="1"/>
            </p:cNvSpPr>
            <p:nvPr/>
          </p:nvSpPr>
          <p:spPr bwMode="auto">
            <a:xfrm>
              <a:off x="4128" y="2352"/>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1" name="Line 41"/>
            <p:cNvSpPr>
              <a:spLocks noChangeShapeType="1"/>
            </p:cNvSpPr>
            <p:nvPr/>
          </p:nvSpPr>
          <p:spPr bwMode="auto">
            <a:xfrm>
              <a:off x="3552" y="2640"/>
              <a:ext cx="0"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2" name="Line 42"/>
            <p:cNvSpPr>
              <a:spLocks noChangeShapeType="1"/>
            </p:cNvSpPr>
            <p:nvPr/>
          </p:nvSpPr>
          <p:spPr bwMode="auto">
            <a:xfrm>
              <a:off x="3552"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3" name="Line 43"/>
            <p:cNvSpPr>
              <a:spLocks noChangeShapeType="1"/>
            </p:cNvSpPr>
            <p:nvPr/>
          </p:nvSpPr>
          <p:spPr bwMode="auto">
            <a:xfrm>
              <a:off x="4560" y="264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4" name="Line 44"/>
            <p:cNvSpPr>
              <a:spLocks noChangeShapeType="1"/>
            </p:cNvSpPr>
            <p:nvPr/>
          </p:nvSpPr>
          <p:spPr bwMode="auto">
            <a:xfrm>
              <a:off x="3552" y="3024"/>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5" name="Line 45"/>
            <p:cNvSpPr>
              <a:spLocks noChangeShapeType="1"/>
            </p:cNvSpPr>
            <p:nvPr/>
          </p:nvSpPr>
          <p:spPr bwMode="auto">
            <a:xfrm>
              <a:off x="4704" y="2640"/>
              <a:ext cx="0"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6" name="Line 46"/>
            <p:cNvSpPr>
              <a:spLocks noChangeShapeType="1"/>
            </p:cNvSpPr>
            <p:nvPr/>
          </p:nvSpPr>
          <p:spPr bwMode="auto">
            <a:xfrm>
              <a:off x="3552" y="321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7" name="Line 47"/>
            <p:cNvSpPr>
              <a:spLocks noChangeShapeType="1"/>
            </p:cNvSpPr>
            <p:nvPr/>
          </p:nvSpPr>
          <p:spPr bwMode="auto">
            <a:xfrm>
              <a:off x="4176" y="3216"/>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8" name="Rectangle 48"/>
            <p:cNvSpPr>
              <a:spLocks noChangeArrowheads="1"/>
            </p:cNvSpPr>
            <p:nvPr/>
          </p:nvSpPr>
          <p:spPr bwMode="auto">
            <a:xfrm>
              <a:off x="3360" y="2832"/>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687" name="Group 49"/>
          <p:cNvGrpSpPr>
            <a:grpSpLocks/>
          </p:cNvGrpSpPr>
          <p:nvPr/>
        </p:nvGrpSpPr>
        <p:grpSpPr bwMode="auto">
          <a:xfrm>
            <a:off x="4829175" y="3359150"/>
            <a:ext cx="957263" cy="1636713"/>
            <a:chOff x="2352" y="2544"/>
            <a:chExt cx="768" cy="1296"/>
          </a:xfrm>
        </p:grpSpPr>
        <p:sp>
          <p:nvSpPr>
            <p:cNvPr id="71711" name="Oval 50"/>
            <p:cNvSpPr>
              <a:spLocks noChangeArrowheads="1"/>
            </p:cNvSpPr>
            <p:nvPr/>
          </p:nvSpPr>
          <p:spPr bwMode="auto">
            <a:xfrm>
              <a:off x="2640" y="273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9FB4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12" name="Line 51"/>
            <p:cNvSpPr>
              <a:spLocks noChangeShapeType="1"/>
            </p:cNvSpPr>
            <p:nvPr/>
          </p:nvSpPr>
          <p:spPr bwMode="auto">
            <a:xfrm>
              <a:off x="2784" y="2544"/>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3" name="Oval 52"/>
            <p:cNvSpPr>
              <a:spLocks noChangeArrowheads="1"/>
            </p:cNvSpPr>
            <p:nvPr/>
          </p:nvSpPr>
          <p:spPr bwMode="auto">
            <a:xfrm>
              <a:off x="2352" y="312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9FB4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14" name="Line 53"/>
            <p:cNvSpPr>
              <a:spLocks noChangeShapeType="1"/>
            </p:cNvSpPr>
            <p:nvPr/>
          </p:nvSpPr>
          <p:spPr bwMode="auto">
            <a:xfrm>
              <a:off x="2784" y="3696"/>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5" name="Arc 54"/>
            <p:cNvSpPr>
              <a:spLocks/>
            </p:cNvSpPr>
            <p:nvPr/>
          </p:nvSpPr>
          <p:spPr bwMode="auto">
            <a:xfrm flipH="1">
              <a:off x="2496" y="2880"/>
              <a:ext cx="192" cy="240"/>
            </a:xfrm>
            <a:custGeom>
              <a:avLst/>
              <a:gdLst>
                <a:gd name="T0" fmla="*/ 0 w 21600"/>
                <a:gd name="T1" fmla="*/ 0 h 20942"/>
                <a:gd name="T2" fmla="*/ 0 w 21600"/>
                <a:gd name="T3" fmla="*/ 0 h 20942"/>
                <a:gd name="T4" fmla="*/ 0 w 21600"/>
                <a:gd name="T5" fmla="*/ 0 h 20942"/>
                <a:gd name="T6" fmla="*/ 0 60000 65536"/>
                <a:gd name="T7" fmla="*/ 0 60000 65536"/>
                <a:gd name="T8" fmla="*/ 0 60000 65536"/>
              </a:gdLst>
              <a:ahLst/>
              <a:cxnLst>
                <a:cxn ang="T6">
                  <a:pos x="T0" y="T1"/>
                </a:cxn>
                <a:cxn ang="T7">
                  <a:pos x="T2" y="T3"/>
                </a:cxn>
                <a:cxn ang="T8">
                  <a:pos x="T4" y="T5"/>
                </a:cxn>
              </a:cxnLst>
              <a:rect l="0" t="0" r="r" b="b"/>
              <a:pathLst>
                <a:path w="21600" h="20942" fill="none" extrusionOk="0">
                  <a:moveTo>
                    <a:pt x="5290" y="-1"/>
                  </a:moveTo>
                  <a:cubicBezTo>
                    <a:pt x="14880" y="2422"/>
                    <a:pt x="21600" y="11050"/>
                    <a:pt x="21600" y="20942"/>
                  </a:cubicBezTo>
                </a:path>
                <a:path w="21600" h="20942" stroke="0" extrusionOk="0">
                  <a:moveTo>
                    <a:pt x="5290" y="-1"/>
                  </a:moveTo>
                  <a:cubicBezTo>
                    <a:pt x="14880" y="2422"/>
                    <a:pt x="21600" y="11050"/>
                    <a:pt x="21600" y="20942"/>
                  </a:cubicBezTo>
                  <a:lnTo>
                    <a:pt x="0" y="20942"/>
                  </a:lnTo>
                  <a:lnTo>
                    <a:pt x="5290" y="-1"/>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16" name="Arc 55"/>
            <p:cNvSpPr>
              <a:spLocks/>
            </p:cNvSpPr>
            <p:nvPr/>
          </p:nvSpPr>
          <p:spPr bwMode="auto">
            <a:xfrm flipH="1" flipV="1">
              <a:off x="2496" y="3408"/>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17" name="Arc 56"/>
            <p:cNvSpPr>
              <a:spLocks/>
            </p:cNvSpPr>
            <p:nvPr/>
          </p:nvSpPr>
          <p:spPr bwMode="auto">
            <a:xfrm>
              <a:off x="2928" y="2880"/>
              <a:ext cx="19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18" name="Arc 57"/>
            <p:cNvSpPr>
              <a:spLocks/>
            </p:cNvSpPr>
            <p:nvPr/>
          </p:nvSpPr>
          <p:spPr bwMode="auto">
            <a:xfrm flipV="1">
              <a:off x="2784" y="3120"/>
              <a:ext cx="33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688" name="Group 58"/>
          <p:cNvGrpSpPr>
            <a:grpSpLocks/>
          </p:cNvGrpSpPr>
          <p:nvPr/>
        </p:nvGrpSpPr>
        <p:grpSpPr bwMode="auto">
          <a:xfrm>
            <a:off x="6804025" y="1700213"/>
            <a:ext cx="1436688" cy="1454150"/>
            <a:chOff x="3456" y="1296"/>
            <a:chExt cx="1152" cy="1152"/>
          </a:xfrm>
        </p:grpSpPr>
        <p:sp>
          <p:nvSpPr>
            <p:cNvPr id="71701" name="AutoShape 59"/>
            <p:cNvSpPr>
              <a:spLocks noChangeArrowheads="1"/>
            </p:cNvSpPr>
            <p:nvPr/>
          </p:nvSpPr>
          <p:spPr bwMode="auto">
            <a:xfrm>
              <a:off x="3600" y="1584"/>
              <a:ext cx="864" cy="192"/>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2" name="Line 60"/>
            <p:cNvSpPr>
              <a:spLocks noChangeShapeType="1"/>
            </p:cNvSpPr>
            <p:nvPr/>
          </p:nvSpPr>
          <p:spPr bwMode="auto">
            <a:xfrm>
              <a:off x="4032" y="1296"/>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03" name="Line 61"/>
            <p:cNvSpPr>
              <a:spLocks noChangeShapeType="1"/>
            </p:cNvSpPr>
            <p:nvPr/>
          </p:nvSpPr>
          <p:spPr bwMode="auto">
            <a:xfrm>
              <a:off x="3456" y="168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04" name="Line 62"/>
            <p:cNvSpPr>
              <a:spLocks noChangeShapeType="1"/>
            </p:cNvSpPr>
            <p:nvPr/>
          </p:nvSpPr>
          <p:spPr bwMode="auto">
            <a:xfrm>
              <a:off x="3456" y="1680"/>
              <a:ext cx="0" cy="7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05" name="Line 63"/>
            <p:cNvSpPr>
              <a:spLocks noChangeShapeType="1"/>
            </p:cNvSpPr>
            <p:nvPr/>
          </p:nvSpPr>
          <p:spPr bwMode="auto">
            <a:xfrm>
              <a:off x="4032" y="2160"/>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06" name="Line 64"/>
            <p:cNvSpPr>
              <a:spLocks noChangeShapeType="1"/>
            </p:cNvSpPr>
            <p:nvPr/>
          </p:nvSpPr>
          <p:spPr bwMode="auto">
            <a:xfrm>
              <a:off x="4032" y="1776"/>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07" name="Rectangle 65"/>
            <p:cNvSpPr>
              <a:spLocks noChangeArrowheads="1"/>
            </p:cNvSpPr>
            <p:nvPr/>
          </p:nvSpPr>
          <p:spPr bwMode="auto">
            <a:xfrm>
              <a:off x="3840" y="1968"/>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8" name="Line 66"/>
            <p:cNvSpPr>
              <a:spLocks noChangeShapeType="1"/>
            </p:cNvSpPr>
            <p:nvPr/>
          </p:nvSpPr>
          <p:spPr bwMode="auto">
            <a:xfrm>
              <a:off x="4032" y="235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09" name="Line 67"/>
            <p:cNvSpPr>
              <a:spLocks noChangeShapeType="1"/>
            </p:cNvSpPr>
            <p:nvPr/>
          </p:nvSpPr>
          <p:spPr bwMode="auto">
            <a:xfrm>
              <a:off x="4608" y="1440"/>
              <a:ext cx="0"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0" name="Line 68"/>
            <p:cNvSpPr>
              <a:spLocks noChangeShapeType="1"/>
            </p:cNvSpPr>
            <p:nvPr/>
          </p:nvSpPr>
          <p:spPr bwMode="auto">
            <a:xfrm>
              <a:off x="4032" y="1440"/>
              <a:ext cx="57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1689" name="Group 69"/>
          <p:cNvGrpSpPr>
            <a:grpSpLocks/>
          </p:cNvGrpSpPr>
          <p:nvPr/>
        </p:nvGrpSpPr>
        <p:grpSpPr bwMode="auto">
          <a:xfrm>
            <a:off x="7186613" y="3384550"/>
            <a:ext cx="777875" cy="1636713"/>
            <a:chOff x="2976" y="2688"/>
            <a:chExt cx="624" cy="1296"/>
          </a:xfrm>
        </p:grpSpPr>
        <p:sp>
          <p:nvSpPr>
            <p:cNvPr id="71692" name="Oval 70"/>
            <p:cNvSpPr>
              <a:spLocks noChangeArrowheads="1"/>
            </p:cNvSpPr>
            <p:nvPr/>
          </p:nvSpPr>
          <p:spPr bwMode="auto">
            <a:xfrm>
              <a:off x="3120" y="288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9FB4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3" name="Line 71"/>
            <p:cNvSpPr>
              <a:spLocks noChangeShapeType="1"/>
            </p:cNvSpPr>
            <p:nvPr/>
          </p:nvSpPr>
          <p:spPr bwMode="auto">
            <a:xfrm>
              <a:off x="3264" y="2688"/>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4" name="Oval 72"/>
            <p:cNvSpPr>
              <a:spLocks noChangeArrowheads="1"/>
            </p:cNvSpPr>
            <p:nvPr/>
          </p:nvSpPr>
          <p:spPr bwMode="auto">
            <a:xfrm>
              <a:off x="3120" y="336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9FB4E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5" name="Line 73"/>
            <p:cNvSpPr>
              <a:spLocks noChangeShapeType="1"/>
            </p:cNvSpPr>
            <p:nvPr/>
          </p:nvSpPr>
          <p:spPr bwMode="auto">
            <a:xfrm>
              <a:off x="3264" y="3648"/>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6" name="Arc 74"/>
            <p:cNvSpPr>
              <a:spLocks/>
            </p:cNvSpPr>
            <p:nvPr/>
          </p:nvSpPr>
          <p:spPr bwMode="auto">
            <a:xfrm flipH="1">
              <a:off x="2976" y="3024"/>
              <a:ext cx="192" cy="528"/>
            </a:xfrm>
            <a:custGeom>
              <a:avLst/>
              <a:gdLst>
                <a:gd name="T0" fmla="*/ 0 w 21600"/>
                <a:gd name="T1" fmla="*/ 0 h 20942"/>
                <a:gd name="T2" fmla="*/ 0 w 21600"/>
                <a:gd name="T3" fmla="*/ 0 h 20942"/>
                <a:gd name="T4" fmla="*/ 0 w 21600"/>
                <a:gd name="T5" fmla="*/ 0 h 20942"/>
                <a:gd name="T6" fmla="*/ 0 60000 65536"/>
                <a:gd name="T7" fmla="*/ 0 60000 65536"/>
                <a:gd name="T8" fmla="*/ 0 60000 65536"/>
              </a:gdLst>
              <a:ahLst/>
              <a:cxnLst>
                <a:cxn ang="T6">
                  <a:pos x="T0" y="T1"/>
                </a:cxn>
                <a:cxn ang="T7">
                  <a:pos x="T2" y="T3"/>
                </a:cxn>
                <a:cxn ang="T8">
                  <a:pos x="T4" y="T5"/>
                </a:cxn>
              </a:cxnLst>
              <a:rect l="0" t="0" r="r" b="b"/>
              <a:pathLst>
                <a:path w="21600" h="20942" fill="none" extrusionOk="0">
                  <a:moveTo>
                    <a:pt x="5290" y="-1"/>
                  </a:moveTo>
                  <a:cubicBezTo>
                    <a:pt x="14880" y="2422"/>
                    <a:pt x="21600" y="11050"/>
                    <a:pt x="21600" y="20942"/>
                  </a:cubicBezTo>
                </a:path>
                <a:path w="21600" h="20942" stroke="0" extrusionOk="0">
                  <a:moveTo>
                    <a:pt x="5290" y="-1"/>
                  </a:moveTo>
                  <a:cubicBezTo>
                    <a:pt x="14880" y="2422"/>
                    <a:pt x="21600" y="11050"/>
                    <a:pt x="21600" y="20942"/>
                  </a:cubicBezTo>
                  <a:lnTo>
                    <a:pt x="0" y="20942"/>
                  </a:lnTo>
                  <a:lnTo>
                    <a:pt x="5290" y="-1"/>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7" name="Arc 75"/>
            <p:cNvSpPr>
              <a:spLocks/>
            </p:cNvSpPr>
            <p:nvPr/>
          </p:nvSpPr>
          <p:spPr bwMode="auto">
            <a:xfrm flipH="1" flipV="1">
              <a:off x="2976" y="3552"/>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8" name="Arc 76"/>
            <p:cNvSpPr>
              <a:spLocks/>
            </p:cNvSpPr>
            <p:nvPr/>
          </p:nvSpPr>
          <p:spPr bwMode="auto">
            <a:xfrm>
              <a:off x="3408" y="3024"/>
              <a:ext cx="19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9" name="Arc 77"/>
            <p:cNvSpPr>
              <a:spLocks/>
            </p:cNvSpPr>
            <p:nvPr/>
          </p:nvSpPr>
          <p:spPr bwMode="auto">
            <a:xfrm flipV="1">
              <a:off x="3419" y="3264"/>
              <a:ext cx="181" cy="288"/>
            </a:xfrm>
            <a:custGeom>
              <a:avLst/>
              <a:gdLst>
                <a:gd name="T0" fmla="*/ 0 w 27167"/>
                <a:gd name="T1" fmla="*/ 0 h 21600"/>
                <a:gd name="T2" fmla="*/ 0 w 27167"/>
                <a:gd name="T3" fmla="*/ 0 h 21600"/>
                <a:gd name="T4" fmla="*/ 0 w 27167"/>
                <a:gd name="T5" fmla="*/ 0 h 21600"/>
                <a:gd name="T6" fmla="*/ 0 60000 65536"/>
                <a:gd name="T7" fmla="*/ 0 60000 65536"/>
                <a:gd name="T8" fmla="*/ 0 60000 65536"/>
              </a:gdLst>
              <a:ahLst/>
              <a:cxnLst>
                <a:cxn ang="T6">
                  <a:pos x="T0" y="T1"/>
                </a:cxn>
                <a:cxn ang="T7">
                  <a:pos x="T2" y="T3"/>
                </a:cxn>
                <a:cxn ang="T8">
                  <a:pos x="T4" y="T5"/>
                </a:cxn>
              </a:cxnLst>
              <a:rect l="0" t="0" r="r" b="b"/>
              <a:pathLst>
                <a:path w="27167" h="21600" fill="none" extrusionOk="0">
                  <a:moveTo>
                    <a:pt x="-1" y="729"/>
                  </a:moveTo>
                  <a:cubicBezTo>
                    <a:pt x="1815" y="245"/>
                    <a:pt x="3687" y="-1"/>
                    <a:pt x="5567" y="0"/>
                  </a:cubicBezTo>
                  <a:cubicBezTo>
                    <a:pt x="17496" y="0"/>
                    <a:pt x="27167" y="9670"/>
                    <a:pt x="27167" y="21600"/>
                  </a:cubicBezTo>
                </a:path>
                <a:path w="27167" h="21600" stroke="0" extrusionOk="0">
                  <a:moveTo>
                    <a:pt x="-1" y="729"/>
                  </a:moveTo>
                  <a:cubicBezTo>
                    <a:pt x="1815" y="245"/>
                    <a:pt x="3687" y="-1"/>
                    <a:pt x="5567" y="0"/>
                  </a:cubicBezTo>
                  <a:cubicBezTo>
                    <a:pt x="17496" y="0"/>
                    <a:pt x="27167" y="9670"/>
                    <a:pt x="27167" y="21600"/>
                  </a:cubicBezTo>
                  <a:lnTo>
                    <a:pt x="5567" y="21600"/>
                  </a:lnTo>
                  <a:lnTo>
                    <a:pt x="-1" y="729"/>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0" name="Line 78"/>
            <p:cNvSpPr>
              <a:spLocks noChangeShapeType="1"/>
            </p:cNvSpPr>
            <p:nvPr/>
          </p:nvSpPr>
          <p:spPr bwMode="auto">
            <a:xfrm>
              <a:off x="3264" y="3168"/>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690" name="Rectangle 80"/>
          <p:cNvSpPr>
            <a:spLocks noChangeArrowheads="1"/>
          </p:cNvSpPr>
          <p:nvPr/>
        </p:nvSpPr>
        <p:spPr bwMode="auto">
          <a:xfrm>
            <a:off x="0" y="188913"/>
            <a:ext cx="88201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     在流图中用</a:t>
            </a:r>
            <a:r>
              <a:rPr lang="zh-CN" altLang="en-US" sz="2800" b="1">
                <a:solidFill>
                  <a:srgbClr val="800000"/>
                </a:solidFill>
              </a:rPr>
              <a:t>圆</a:t>
            </a:r>
            <a:r>
              <a:rPr lang="zh-CN" altLang="en-US" sz="2800" b="1"/>
              <a:t>表示结点，一个圆代表一条或多条语句。程序流程图中的一个顺序的</a:t>
            </a:r>
            <a:r>
              <a:rPr lang="zh-CN" altLang="en-US" sz="2800" b="1">
                <a:solidFill>
                  <a:srgbClr val="800000"/>
                </a:solidFill>
              </a:rPr>
              <a:t>处理框序列</a:t>
            </a:r>
            <a:r>
              <a:rPr lang="zh-CN" altLang="en-US" sz="2800" b="1"/>
              <a:t>和一个</a:t>
            </a:r>
            <a:r>
              <a:rPr lang="zh-CN" altLang="en-US" sz="2800" b="1">
                <a:solidFill>
                  <a:srgbClr val="800000"/>
                </a:solidFill>
              </a:rPr>
              <a:t>菱形判定框</a:t>
            </a:r>
            <a:r>
              <a:rPr lang="zh-CN" altLang="en-US" sz="2800" b="1"/>
              <a:t>，可以映射成流图中的一个结点。</a:t>
            </a:r>
          </a:p>
        </p:txBody>
      </p:sp>
      <p:sp>
        <p:nvSpPr>
          <p:cNvPr id="71691" name="Rectangle 82"/>
          <p:cNvSpPr>
            <a:spLocks noChangeArrowheads="1"/>
          </p:cNvSpPr>
          <p:nvPr/>
        </p:nvSpPr>
        <p:spPr bwMode="auto">
          <a:xfrm>
            <a:off x="250825" y="4983163"/>
            <a:ext cx="88931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流图中的箭头线称为</a:t>
            </a:r>
            <a:r>
              <a:rPr lang="zh-CN" altLang="en-US" sz="2800" b="1">
                <a:solidFill>
                  <a:srgbClr val="800000"/>
                </a:solidFill>
              </a:rPr>
              <a:t>边</a:t>
            </a:r>
            <a:r>
              <a:rPr lang="zh-CN" altLang="en-US" sz="2800" b="1"/>
              <a:t>，它和程序流程图中的箭头线类似，代表控制流。在流图中一条边必须终止于一个结点，即使这个结点并不代表任何语句</a:t>
            </a:r>
            <a:r>
              <a:rPr lang="en-US" altLang="zh-CN" sz="2800" b="1"/>
              <a:t>(</a:t>
            </a:r>
            <a:r>
              <a:rPr lang="zh-CN" altLang="en-US" sz="2800" b="1"/>
              <a:t>实际上相当于一个空语句</a:t>
            </a:r>
            <a:r>
              <a:rPr lang="en-US" altLang="zh-CN" sz="2800" b="1"/>
              <a:t>)</a:t>
            </a:r>
            <a:r>
              <a:rPr lang="zh-CN" altLang="en-US" sz="2800" b="1"/>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3">
            <a:extLst>
              <a:ext uri="{28A0092B-C50C-407E-A947-70E740481C1C}">
                <a14:useLocalDpi xmlns:a14="http://schemas.microsoft.com/office/drawing/2010/main" val="0"/>
              </a:ext>
            </a:extLst>
          </a:blip>
          <a:srcRect l="14441" t="3687" r="12337"/>
          <a:stretch>
            <a:fillRect/>
          </a:stretch>
        </p:blipFill>
        <p:spPr bwMode="auto">
          <a:xfrm>
            <a:off x="34925" y="1122363"/>
            <a:ext cx="4097338"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1700213"/>
            <a:ext cx="507682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08" name="Rectangle 5"/>
          <p:cNvSpPr>
            <a:spLocks noChangeArrowheads="1"/>
          </p:cNvSpPr>
          <p:nvPr/>
        </p:nvSpPr>
        <p:spPr bwMode="auto">
          <a:xfrm>
            <a:off x="323850" y="260350"/>
            <a:ext cx="86042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lang="zh-CN" altLang="en-US" b="1"/>
              <a:t>由边和结点围成的面积称为</a:t>
            </a:r>
            <a:r>
              <a:rPr lang="zh-CN" altLang="en-US" b="1">
                <a:solidFill>
                  <a:srgbClr val="800000"/>
                </a:solidFill>
              </a:rPr>
              <a:t>区域</a:t>
            </a:r>
            <a:r>
              <a:rPr lang="zh-CN" altLang="en-US" b="1"/>
              <a:t>，当计算区域数时应该包括图外部未被围起来的那个区域。</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2"/>
          <p:cNvGrpSpPr>
            <a:grpSpLocks/>
          </p:cNvGrpSpPr>
          <p:nvPr/>
        </p:nvGrpSpPr>
        <p:grpSpPr bwMode="auto">
          <a:xfrm>
            <a:off x="5219700" y="1700213"/>
            <a:ext cx="2673350" cy="4572000"/>
            <a:chOff x="4272" y="1056"/>
            <a:chExt cx="1824" cy="2880"/>
          </a:xfrm>
        </p:grpSpPr>
        <p:sp>
          <p:nvSpPr>
            <p:cNvPr id="73768" name="Oval 3"/>
            <p:cNvSpPr>
              <a:spLocks noChangeArrowheads="1"/>
            </p:cNvSpPr>
            <p:nvPr/>
          </p:nvSpPr>
          <p:spPr bwMode="auto">
            <a:xfrm>
              <a:off x="4992" y="153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b="1">
                  <a:solidFill>
                    <a:srgbClr val="EF8D2B"/>
                  </a:solidFill>
                  <a:latin typeface="Arial" charset="0"/>
                  <a:ea typeface="文鼎细圆" pitchFamily="49" charset="-122"/>
                </a:rPr>
                <a:t>T</a:t>
              </a:r>
            </a:p>
          </p:txBody>
        </p:sp>
        <p:sp>
          <p:nvSpPr>
            <p:cNvPr id="73769" name="Line 4"/>
            <p:cNvSpPr>
              <a:spLocks noChangeShapeType="1"/>
            </p:cNvSpPr>
            <p:nvPr/>
          </p:nvSpPr>
          <p:spPr bwMode="auto">
            <a:xfrm>
              <a:off x="5136" y="13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70" name="Oval 5"/>
            <p:cNvSpPr>
              <a:spLocks noChangeArrowheads="1"/>
            </p:cNvSpPr>
            <p:nvPr/>
          </p:nvSpPr>
          <p:spPr bwMode="auto">
            <a:xfrm>
              <a:off x="4992" y="196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b="1">
                  <a:solidFill>
                    <a:srgbClr val="EF8D2B"/>
                  </a:solidFill>
                  <a:latin typeface="Arial" charset="0"/>
                  <a:ea typeface="文鼎细圆" pitchFamily="49" charset="-122"/>
                </a:rPr>
                <a:t>C1</a:t>
              </a:r>
            </a:p>
          </p:txBody>
        </p:sp>
        <p:sp>
          <p:nvSpPr>
            <p:cNvPr id="73771" name="Line 6"/>
            <p:cNvSpPr>
              <a:spLocks noChangeShapeType="1"/>
            </p:cNvSpPr>
            <p:nvPr/>
          </p:nvSpPr>
          <p:spPr bwMode="auto">
            <a:xfrm>
              <a:off x="5136" y="182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72" name="Line 7"/>
            <p:cNvSpPr>
              <a:spLocks noChangeShapeType="1"/>
            </p:cNvSpPr>
            <p:nvPr/>
          </p:nvSpPr>
          <p:spPr bwMode="auto">
            <a:xfrm>
              <a:off x="5232" y="292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73" name="Oval 8"/>
            <p:cNvSpPr>
              <a:spLocks noChangeArrowheads="1"/>
            </p:cNvSpPr>
            <p:nvPr/>
          </p:nvSpPr>
          <p:spPr bwMode="auto">
            <a:xfrm>
              <a:off x="4992" y="105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46C3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4" name="Oval 9"/>
            <p:cNvSpPr>
              <a:spLocks noChangeArrowheads="1"/>
            </p:cNvSpPr>
            <p:nvPr/>
          </p:nvSpPr>
          <p:spPr bwMode="auto">
            <a:xfrm>
              <a:off x="5328" y="225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b="1">
                  <a:solidFill>
                    <a:srgbClr val="EF8D2B"/>
                  </a:solidFill>
                  <a:latin typeface="Arial" charset="0"/>
                  <a:ea typeface="文鼎细圆" pitchFamily="49" charset="-122"/>
                </a:rPr>
                <a:t>C2</a:t>
              </a:r>
            </a:p>
          </p:txBody>
        </p:sp>
        <p:sp>
          <p:nvSpPr>
            <p:cNvPr id="73775" name="Oval 10"/>
            <p:cNvSpPr>
              <a:spLocks noChangeArrowheads="1"/>
            </p:cNvSpPr>
            <p:nvPr/>
          </p:nvSpPr>
          <p:spPr bwMode="auto">
            <a:xfrm>
              <a:off x="5616" y="264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46C3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b="1">
                  <a:solidFill>
                    <a:srgbClr val="EF8D2B"/>
                  </a:solidFill>
                  <a:latin typeface="Arial" charset="0"/>
                  <a:ea typeface="文鼎细圆" pitchFamily="49" charset="-122"/>
                </a:rPr>
                <a:t>C</a:t>
              </a:r>
            </a:p>
          </p:txBody>
        </p:sp>
        <p:sp>
          <p:nvSpPr>
            <p:cNvPr id="73776" name="Oval 11"/>
            <p:cNvSpPr>
              <a:spLocks noChangeArrowheads="1"/>
            </p:cNvSpPr>
            <p:nvPr/>
          </p:nvSpPr>
          <p:spPr bwMode="auto">
            <a:xfrm>
              <a:off x="4560" y="264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46C3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b="1">
                  <a:solidFill>
                    <a:srgbClr val="EF8D2B"/>
                  </a:solidFill>
                  <a:latin typeface="Arial" charset="0"/>
                  <a:ea typeface="文鼎细圆" pitchFamily="49" charset="-122"/>
                </a:rPr>
                <a:t>A</a:t>
              </a:r>
            </a:p>
          </p:txBody>
        </p:sp>
        <p:sp>
          <p:nvSpPr>
            <p:cNvPr id="73777" name="Oval 12"/>
            <p:cNvSpPr>
              <a:spLocks noChangeArrowheads="1"/>
            </p:cNvSpPr>
            <p:nvPr/>
          </p:nvSpPr>
          <p:spPr bwMode="auto">
            <a:xfrm>
              <a:off x="5088" y="264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46C3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b="1">
                  <a:solidFill>
                    <a:srgbClr val="EF8D2B"/>
                  </a:solidFill>
                  <a:latin typeface="Arial" charset="0"/>
                  <a:ea typeface="文鼎细圆" pitchFamily="49" charset="-122"/>
                </a:rPr>
                <a:t>B</a:t>
              </a:r>
            </a:p>
          </p:txBody>
        </p:sp>
        <p:sp>
          <p:nvSpPr>
            <p:cNvPr id="73778" name="Oval 13"/>
            <p:cNvSpPr>
              <a:spLocks noChangeArrowheads="1"/>
            </p:cNvSpPr>
            <p:nvPr/>
          </p:nvSpPr>
          <p:spPr bwMode="auto">
            <a:xfrm>
              <a:off x="4272" y="312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46C3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b="1">
                  <a:solidFill>
                    <a:srgbClr val="EF8D2B"/>
                  </a:solidFill>
                  <a:latin typeface="Arial" charset="0"/>
                  <a:ea typeface="文鼎细圆" pitchFamily="49" charset="-122"/>
                </a:rPr>
                <a:t>E</a:t>
              </a:r>
            </a:p>
          </p:txBody>
        </p:sp>
        <p:sp>
          <p:nvSpPr>
            <p:cNvPr id="73779" name="Oval 14"/>
            <p:cNvSpPr>
              <a:spLocks noChangeArrowheads="1"/>
            </p:cNvSpPr>
            <p:nvPr/>
          </p:nvSpPr>
          <p:spPr bwMode="auto">
            <a:xfrm>
              <a:off x="5088" y="312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46C3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b="1">
                  <a:solidFill>
                    <a:srgbClr val="EF8D2B"/>
                  </a:solidFill>
                  <a:latin typeface="Arial" charset="0"/>
                  <a:ea typeface="文鼎细圆" pitchFamily="49" charset="-122"/>
                </a:rPr>
                <a:t>D</a:t>
              </a:r>
            </a:p>
          </p:txBody>
        </p:sp>
        <p:sp>
          <p:nvSpPr>
            <p:cNvPr id="73780" name="Oval 15"/>
            <p:cNvSpPr>
              <a:spLocks noChangeArrowheads="1"/>
            </p:cNvSpPr>
            <p:nvPr/>
          </p:nvSpPr>
          <p:spPr bwMode="auto">
            <a:xfrm>
              <a:off x="5088" y="36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46C3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1" name="Arc 16"/>
            <p:cNvSpPr>
              <a:spLocks/>
            </p:cNvSpPr>
            <p:nvPr/>
          </p:nvSpPr>
          <p:spPr bwMode="auto">
            <a:xfrm flipH="1">
              <a:off x="4704" y="2112"/>
              <a:ext cx="28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2" name="Arc 17"/>
            <p:cNvSpPr>
              <a:spLocks/>
            </p:cNvSpPr>
            <p:nvPr/>
          </p:nvSpPr>
          <p:spPr bwMode="auto">
            <a:xfrm>
              <a:off x="5280" y="2064"/>
              <a:ext cx="24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3" name="Arc 18"/>
            <p:cNvSpPr>
              <a:spLocks/>
            </p:cNvSpPr>
            <p:nvPr/>
          </p:nvSpPr>
          <p:spPr bwMode="auto">
            <a:xfrm>
              <a:off x="5616" y="2400"/>
              <a:ext cx="1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4" name="Arc 19"/>
            <p:cNvSpPr>
              <a:spLocks/>
            </p:cNvSpPr>
            <p:nvPr/>
          </p:nvSpPr>
          <p:spPr bwMode="auto">
            <a:xfrm flipH="1">
              <a:off x="5136" y="2400"/>
              <a:ext cx="192"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5" name="Arc 20"/>
            <p:cNvSpPr>
              <a:spLocks/>
            </p:cNvSpPr>
            <p:nvPr/>
          </p:nvSpPr>
          <p:spPr bwMode="auto">
            <a:xfrm flipH="1" flipV="1">
              <a:off x="4704" y="2928"/>
              <a:ext cx="384"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6" name="Arc 21"/>
            <p:cNvSpPr>
              <a:spLocks/>
            </p:cNvSpPr>
            <p:nvPr/>
          </p:nvSpPr>
          <p:spPr bwMode="auto">
            <a:xfrm flipV="1">
              <a:off x="5376" y="2928"/>
              <a:ext cx="384"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7" name="Arc 22"/>
            <p:cNvSpPr>
              <a:spLocks/>
            </p:cNvSpPr>
            <p:nvPr/>
          </p:nvSpPr>
          <p:spPr bwMode="auto">
            <a:xfrm flipH="1">
              <a:off x="4368" y="1680"/>
              <a:ext cx="624" cy="14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8" name="Arc 23"/>
            <p:cNvSpPr>
              <a:spLocks/>
            </p:cNvSpPr>
            <p:nvPr/>
          </p:nvSpPr>
          <p:spPr bwMode="auto">
            <a:xfrm flipV="1">
              <a:off x="5328" y="2544"/>
              <a:ext cx="768" cy="8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89" name="Arc 24"/>
            <p:cNvSpPr>
              <a:spLocks/>
            </p:cNvSpPr>
            <p:nvPr/>
          </p:nvSpPr>
          <p:spPr bwMode="auto">
            <a:xfrm>
              <a:off x="5280" y="1680"/>
              <a:ext cx="816" cy="86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90" name="Arc 25"/>
            <p:cNvSpPr>
              <a:spLocks/>
            </p:cNvSpPr>
            <p:nvPr/>
          </p:nvSpPr>
          <p:spPr bwMode="auto">
            <a:xfrm flipH="1" flipV="1">
              <a:off x="4464" y="3408"/>
              <a:ext cx="624"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731" name="Group 26"/>
          <p:cNvGrpSpPr>
            <a:grpSpLocks/>
          </p:cNvGrpSpPr>
          <p:nvPr/>
        </p:nvGrpSpPr>
        <p:grpSpPr bwMode="auto">
          <a:xfrm>
            <a:off x="755650" y="1844675"/>
            <a:ext cx="3587750" cy="4572000"/>
            <a:chOff x="1104" y="1200"/>
            <a:chExt cx="2448" cy="2880"/>
          </a:xfrm>
        </p:grpSpPr>
        <p:sp>
          <p:nvSpPr>
            <p:cNvPr id="73733" name="Rectangle 27"/>
            <p:cNvSpPr>
              <a:spLocks noChangeArrowheads="1"/>
            </p:cNvSpPr>
            <p:nvPr/>
          </p:nvSpPr>
          <p:spPr bwMode="auto">
            <a:xfrm>
              <a:off x="1488" y="2592"/>
              <a:ext cx="48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8E82D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b="1">
                  <a:solidFill>
                    <a:srgbClr val="EF8D2B"/>
                  </a:solidFill>
                  <a:latin typeface="Arial" charset="0"/>
                  <a:ea typeface="文鼎细圆" pitchFamily="49" charset="-122"/>
                </a:rPr>
                <a:t>A</a:t>
              </a:r>
            </a:p>
          </p:txBody>
        </p:sp>
        <p:sp>
          <p:nvSpPr>
            <p:cNvPr id="73734" name="Line 28"/>
            <p:cNvSpPr>
              <a:spLocks noChangeShapeType="1"/>
            </p:cNvSpPr>
            <p:nvPr/>
          </p:nvSpPr>
          <p:spPr bwMode="auto">
            <a:xfrm>
              <a:off x="2256" y="1440"/>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5" name="AutoShape 29"/>
            <p:cNvSpPr>
              <a:spLocks noChangeArrowheads="1"/>
            </p:cNvSpPr>
            <p:nvPr/>
          </p:nvSpPr>
          <p:spPr bwMode="auto">
            <a:xfrm>
              <a:off x="2016" y="1200"/>
              <a:ext cx="528" cy="240"/>
            </a:xfrm>
            <a:prstGeom prst="flowChartAlternateProcess">
              <a:avLst/>
            </a:prstGeom>
            <a:noFill/>
            <a:ln w="9525">
              <a:solidFill>
                <a:schemeClr val="tx1"/>
              </a:solidFill>
              <a:miter lim="800000"/>
              <a:headEnd/>
              <a:tailEnd/>
            </a:ln>
            <a:effectLst/>
            <a:extLst>
              <a:ext uri="{909E8E84-426E-40DD-AFC4-6F175D3DCCD1}">
                <a14:hiddenFill xmlns:a14="http://schemas.microsoft.com/office/drawing/2010/main">
                  <a:solidFill>
                    <a:srgbClr val="8E82D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600">
                  <a:solidFill>
                    <a:srgbClr val="EF8D2B"/>
                  </a:solidFill>
                  <a:ea typeface="黑体" pitchFamily="49" charset="-122"/>
                </a:rPr>
                <a:t>开始</a:t>
              </a:r>
            </a:p>
          </p:txBody>
        </p:sp>
        <p:sp>
          <p:nvSpPr>
            <p:cNvPr id="73736" name="AutoShape 30"/>
            <p:cNvSpPr>
              <a:spLocks noChangeArrowheads="1"/>
            </p:cNvSpPr>
            <p:nvPr/>
          </p:nvSpPr>
          <p:spPr bwMode="auto">
            <a:xfrm>
              <a:off x="1920" y="1968"/>
              <a:ext cx="672" cy="192"/>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b="1">
                  <a:solidFill>
                    <a:srgbClr val="EF8D2B"/>
                  </a:solidFill>
                  <a:latin typeface="Arial" charset="0"/>
                  <a:ea typeface="文鼎细圆" pitchFamily="49" charset="-122"/>
                </a:rPr>
                <a:t>C1</a:t>
              </a:r>
            </a:p>
          </p:txBody>
        </p:sp>
        <p:sp>
          <p:nvSpPr>
            <p:cNvPr id="73737" name="Line 31"/>
            <p:cNvSpPr>
              <a:spLocks noChangeShapeType="1"/>
            </p:cNvSpPr>
            <p:nvPr/>
          </p:nvSpPr>
          <p:spPr bwMode="auto">
            <a:xfrm>
              <a:off x="2256" y="1824"/>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8" name="Line 32"/>
            <p:cNvSpPr>
              <a:spLocks noChangeShapeType="1"/>
            </p:cNvSpPr>
            <p:nvPr/>
          </p:nvSpPr>
          <p:spPr bwMode="auto">
            <a:xfrm>
              <a:off x="2592" y="2064"/>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9" name="Line 33"/>
            <p:cNvSpPr>
              <a:spLocks noChangeShapeType="1"/>
            </p:cNvSpPr>
            <p:nvPr/>
          </p:nvSpPr>
          <p:spPr bwMode="auto">
            <a:xfrm>
              <a:off x="2784" y="2064"/>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0" name="Line 34"/>
            <p:cNvSpPr>
              <a:spLocks noChangeShapeType="1"/>
            </p:cNvSpPr>
            <p:nvPr/>
          </p:nvSpPr>
          <p:spPr bwMode="auto">
            <a:xfrm>
              <a:off x="2304" y="230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1" name="Line 35"/>
            <p:cNvSpPr>
              <a:spLocks noChangeShapeType="1"/>
            </p:cNvSpPr>
            <p:nvPr/>
          </p:nvSpPr>
          <p:spPr bwMode="auto">
            <a:xfrm>
              <a:off x="3120" y="2304"/>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2" name="Line 36"/>
            <p:cNvSpPr>
              <a:spLocks noChangeShapeType="1"/>
            </p:cNvSpPr>
            <p:nvPr/>
          </p:nvSpPr>
          <p:spPr bwMode="auto">
            <a:xfrm>
              <a:off x="3216" y="2304"/>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3" name="Line 37"/>
            <p:cNvSpPr>
              <a:spLocks noChangeShapeType="1"/>
            </p:cNvSpPr>
            <p:nvPr/>
          </p:nvSpPr>
          <p:spPr bwMode="auto">
            <a:xfrm>
              <a:off x="2304" y="2304"/>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4" name="Line 38"/>
            <p:cNvSpPr>
              <a:spLocks noChangeShapeType="1"/>
            </p:cNvSpPr>
            <p:nvPr/>
          </p:nvSpPr>
          <p:spPr bwMode="auto">
            <a:xfrm>
              <a:off x="1728" y="2064"/>
              <a:ext cx="0"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5" name="Line 39"/>
            <p:cNvSpPr>
              <a:spLocks noChangeShapeType="1"/>
            </p:cNvSpPr>
            <p:nvPr/>
          </p:nvSpPr>
          <p:spPr bwMode="auto">
            <a:xfrm>
              <a:off x="1728" y="2064"/>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6" name="Rectangle 40"/>
            <p:cNvSpPr>
              <a:spLocks noChangeArrowheads="1"/>
            </p:cNvSpPr>
            <p:nvPr/>
          </p:nvSpPr>
          <p:spPr bwMode="auto">
            <a:xfrm>
              <a:off x="2064" y="2592"/>
              <a:ext cx="48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8E82D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b="1">
                  <a:solidFill>
                    <a:srgbClr val="EF8D2B"/>
                  </a:solidFill>
                  <a:latin typeface="Arial" charset="0"/>
                  <a:ea typeface="文鼎细圆" pitchFamily="49" charset="-122"/>
                </a:rPr>
                <a:t>B</a:t>
              </a:r>
            </a:p>
          </p:txBody>
        </p:sp>
        <p:sp>
          <p:nvSpPr>
            <p:cNvPr id="73747" name="Rectangle 41"/>
            <p:cNvSpPr>
              <a:spLocks noChangeArrowheads="1"/>
            </p:cNvSpPr>
            <p:nvPr/>
          </p:nvSpPr>
          <p:spPr bwMode="auto">
            <a:xfrm>
              <a:off x="2976" y="2592"/>
              <a:ext cx="48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8E82D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b="1">
                  <a:solidFill>
                    <a:srgbClr val="EF8D2B"/>
                  </a:solidFill>
                  <a:latin typeface="Arial" charset="0"/>
                  <a:ea typeface="文鼎细圆" pitchFamily="49" charset="-122"/>
                </a:rPr>
                <a:t>C</a:t>
              </a:r>
            </a:p>
          </p:txBody>
        </p:sp>
        <p:sp>
          <p:nvSpPr>
            <p:cNvPr id="73748" name="Rectangle 42"/>
            <p:cNvSpPr>
              <a:spLocks noChangeArrowheads="1"/>
            </p:cNvSpPr>
            <p:nvPr/>
          </p:nvSpPr>
          <p:spPr bwMode="auto">
            <a:xfrm>
              <a:off x="1104" y="3120"/>
              <a:ext cx="48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8E82D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b="1">
                  <a:solidFill>
                    <a:srgbClr val="EF8D2B"/>
                  </a:solidFill>
                  <a:latin typeface="Arial" charset="0"/>
                  <a:ea typeface="文鼎细圆" pitchFamily="49" charset="-122"/>
                </a:rPr>
                <a:t>E</a:t>
              </a:r>
            </a:p>
          </p:txBody>
        </p:sp>
        <p:sp>
          <p:nvSpPr>
            <p:cNvPr id="73749" name="Rectangle 43"/>
            <p:cNvSpPr>
              <a:spLocks noChangeArrowheads="1"/>
            </p:cNvSpPr>
            <p:nvPr/>
          </p:nvSpPr>
          <p:spPr bwMode="auto">
            <a:xfrm>
              <a:off x="2064" y="3120"/>
              <a:ext cx="48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8E82D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b="1">
                  <a:solidFill>
                    <a:srgbClr val="EF8D2B"/>
                  </a:solidFill>
                  <a:latin typeface="Arial" charset="0"/>
                  <a:ea typeface="文鼎细圆" pitchFamily="49" charset="-122"/>
                </a:rPr>
                <a:t>D</a:t>
              </a:r>
            </a:p>
          </p:txBody>
        </p:sp>
        <p:sp>
          <p:nvSpPr>
            <p:cNvPr id="73750" name="Line 44"/>
            <p:cNvSpPr>
              <a:spLocks noChangeShapeType="1"/>
            </p:cNvSpPr>
            <p:nvPr/>
          </p:nvSpPr>
          <p:spPr bwMode="auto">
            <a:xfrm>
              <a:off x="1344" y="336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1" name="Line 45"/>
            <p:cNvSpPr>
              <a:spLocks noChangeShapeType="1"/>
            </p:cNvSpPr>
            <p:nvPr/>
          </p:nvSpPr>
          <p:spPr bwMode="auto">
            <a:xfrm>
              <a:off x="2304" y="2784"/>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2" name="Line 46"/>
            <p:cNvSpPr>
              <a:spLocks noChangeShapeType="1"/>
            </p:cNvSpPr>
            <p:nvPr/>
          </p:nvSpPr>
          <p:spPr bwMode="auto">
            <a:xfrm>
              <a:off x="2304" y="3360"/>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3" name="Line 47"/>
            <p:cNvSpPr>
              <a:spLocks noChangeShapeType="1"/>
            </p:cNvSpPr>
            <p:nvPr/>
          </p:nvSpPr>
          <p:spPr bwMode="auto">
            <a:xfrm flipH="1">
              <a:off x="2304" y="3504"/>
              <a:ext cx="12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4" name="Line 48"/>
            <p:cNvSpPr>
              <a:spLocks noChangeShapeType="1"/>
            </p:cNvSpPr>
            <p:nvPr/>
          </p:nvSpPr>
          <p:spPr bwMode="auto">
            <a:xfrm>
              <a:off x="3552" y="1488"/>
              <a:ext cx="0" cy="20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5" name="Line 49"/>
            <p:cNvSpPr>
              <a:spLocks noChangeShapeType="1"/>
            </p:cNvSpPr>
            <p:nvPr/>
          </p:nvSpPr>
          <p:spPr bwMode="auto">
            <a:xfrm flipH="1">
              <a:off x="2256" y="1488"/>
              <a:ext cx="129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6" name="Line 50"/>
            <p:cNvSpPr>
              <a:spLocks noChangeShapeType="1"/>
            </p:cNvSpPr>
            <p:nvPr/>
          </p:nvSpPr>
          <p:spPr bwMode="auto">
            <a:xfrm>
              <a:off x="1344" y="1728"/>
              <a:ext cx="0" cy="13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7" name="Line 51"/>
            <p:cNvSpPr>
              <a:spLocks noChangeShapeType="1"/>
            </p:cNvSpPr>
            <p:nvPr/>
          </p:nvSpPr>
          <p:spPr bwMode="auto">
            <a:xfrm>
              <a:off x="1728" y="2784"/>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8" name="Line 52"/>
            <p:cNvSpPr>
              <a:spLocks noChangeShapeType="1"/>
            </p:cNvSpPr>
            <p:nvPr/>
          </p:nvSpPr>
          <p:spPr bwMode="auto">
            <a:xfrm flipH="1">
              <a:off x="2304" y="2928"/>
              <a:ext cx="9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9" name="Line 53"/>
            <p:cNvSpPr>
              <a:spLocks noChangeShapeType="1"/>
            </p:cNvSpPr>
            <p:nvPr/>
          </p:nvSpPr>
          <p:spPr bwMode="auto">
            <a:xfrm>
              <a:off x="3216" y="2784"/>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0" name="Line 54"/>
            <p:cNvSpPr>
              <a:spLocks noChangeShapeType="1"/>
            </p:cNvSpPr>
            <p:nvPr/>
          </p:nvSpPr>
          <p:spPr bwMode="auto">
            <a:xfrm flipH="1">
              <a:off x="1728" y="2928"/>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1" name="Line 55"/>
            <p:cNvSpPr>
              <a:spLocks noChangeShapeType="1"/>
            </p:cNvSpPr>
            <p:nvPr/>
          </p:nvSpPr>
          <p:spPr bwMode="auto">
            <a:xfrm flipH="1">
              <a:off x="1344" y="1728"/>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2" name="AutoShape 56"/>
            <p:cNvSpPr>
              <a:spLocks noChangeArrowheads="1"/>
            </p:cNvSpPr>
            <p:nvPr/>
          </p:nvSpPr>
          <p:spPr bwMode="auto">
            <a:xfrm>
              <a:off x="2016" y="3888"/>
              <a:ext cx="528" cy="192"/>
            </a:xfrm>
            <a:prstGeom prst="flowChartAlternateProcess">
              <a:avLst/>
            </a:prstGeom>
            <a:noFill/>
            <a:ln w="9525">
              <a:solidFill>
                <a:schemeClr val="tx1"/>
              </a:solidFill>
              <a:miter lim="800000"/>
              <a:headEnd/>
              <a:tailEnd/>
            </a:ln>
            <a:effectLst/>
            <a:extLst>
              <a:ext uri="{909E8E84-426E-40DD-AFC4-6F175D3DCCD1}">
                <a14:hiddenFill xmlns:a14="http://schemas.microsoft.com/office/drawing/2010/main">
                  <a:solidFill>
                    <a:srgbClr val="8E82D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600">
                  <a:solidFill>
                    <a:srgbClr val="EF8D2B"/>
                  </a:solidFill>
                  <a:latin typeface="Arial" charset="0"/>
                  <a:ea typeface="黑体" pitchFamily="49" charset="-122"/>
                </a:rPr>
                <a:t>结束</a:t>
              </a:r>
            </a:p>
          </p:txBody>
        </p:sp>
        <p:sp>
          <p:nvSpPr>
            <p:cNvPr id="73763" name="Line 57"/>
            <p:cNvSpPr>
              <a:spLocks noChangeShapeType="1"/>
            </p:cNvSpPr>
            <p:nvPr/>
          </p:nvSpPr>
          <p:spPr bwMode="auto">
            <a:xfrm flipH="1">
              <a:off x="1344" y="3648"/>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4" name="Line 58"/>
            <p:cNvSpPr>
              <a:spLocks noChangeShapeType="1"/>
            </p:cNvSpPr>
            <p:nvPr/>
          </p:nvSpPr>
          <p:spPr bwMode="auto">
            <a:xfrm>
              <a:off x="2304" y="3648"/>
              <a:ext cx="0"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5" name="AutoShape 59"/>
            <p:cNvSpPr>
              <a:spLocks noChangeArrowheads="1"/>
            </p:cNvSpPr>
            <p:nvPr/>
          </p:nvSpPr>
          <p:spPr bwMode="auto">
            <a:xfrm>
              <a:off x="2448" y="2208"/>
              <a:ext cx="672" cy="192"/>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b="1">
                  <a:solidFill>
                    <a:srgbClr val="EF8D2B"/>
                  </a:solidFill>
                  <a:latin typeface="Arial" charset="0"/>
                  <a:ea typeface="文鼎细圆" pitchFamily="49" charset="-122"/>
                </a:rPr>
                <a:t>C2</a:t>
              </a:r>
            </a:p>
          </p:txBody>
        </p:sp>
        <p:sp>
          <p:nvSpPr>
            <p:cNvPr id="73766" name="AutoShape 60"/>
            <p:cNvSpPr>
              <a:spLocks noChangeArrowheads="1"/>
            </p:cNvSpPr>
            <p:nvPr/>
          </p:nvSpPr>
          <p:spPr bwMode="auto">
            <a:xfrm>
              <a:off x="1920" y="1632"/>
              <a:ext cx="672" cy="192"/>
            </a:xfrm>
            <a:prstGeom prst="flowChartPreparation">
              <a:avLst/>
            </a:prstGeom>
            <a:noFill/>
            <a:ln w="952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b="1">
                  <a:solidFill>
                    <a:srgbClr val="EF8D2B"/>
                  </a:solidFill>
                  <a:latin typeface="Arial" charset="0"/>
                  <a:ea typeface="文鼎细圆" pitchFamily="49" charset="-122"/>
                </a:rPr>
                <a:t>T</a:t>
              </a:r>
            </a:p>
          </p:txBody>
        </p:sp>
        <p:sp>
          <p:nvSpPr>
            <p:cNvPr id="73767" name="Rectangle 61"/>
            <p:cNvSpPr>
              <a:spLocks noChangeArrowheads="1"/>
            </p:cNvSpPr>
            <p:nvPr/>
          </p:nvSpPr>
          <p:spPr bwMode="auto">
            <a:xfrm>
              <a:off x="1392" y="1728"/>
              <a:ext cx="192" cy="240"/>
            </a:xfrm>
            <a:prstGeom prst="rect">
              <a:avLst/>
            </a:prstGeom>
            <a:noFill/>
            <a:ln>
              <a:noFill/>
            </a:ln>
            <a:effectLst/>
            <a:extLst>
              <a:ext uri="{909E8E84-426E-40DD-AFC4-6F175D3DCCD1}">
                <a14:hiddenFill xmlns:a14="http://schemas.microsoft.com/office/drawing/2010/main">
                  <a:solidFill>
                    <a:srgbClr val="8E82D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b="1">
                  <a:solidFill>
                    <a:srgbClr val="EF8D2B"/>
                  </a:solidFill>
                  <a:latin typeface="Arial" charset="0"/>
                  <a:ea typeface="文鼎细圆" pitchFamily="49" charset="-122"/>
                </a:rPr>
                <a:t>F</a:t>
              </a:r>
            </a:p>
          </p:txBody>
        </p:sp>
      </p:grpSp>
      <p:sp>
        <p:nvSpPr>
          <p:cNvPr id="73732" name="Rectangle 64"/>
          <p:cNvSpPr>
            <a:spLocks noChangeArrowheads="1"/>
          </p:cNvSpPr>
          <p:nvPr/>
        </p:nvSpPr>
        <p:spPr bwMode="auto">
          <a:xfrm>
            <a:off x="395288" y="1052513"/>
            <a:ext cx="3324225" cy="360362"/>
          </a:xfrm>
          <a:prstGeom prst="rect">
            <a:avLst/>
          </a:prstGeom>
          <a:noFill/>
          <a:ln>
            <a:noFill/>
          </a:ln>
          <a:effectLst/>
          <a:extLst>
            <a:ext uri="{909E8E84-426E-40DD-AFC4-6F175D3DCCD1}">
              <a14:hiddenFill xmlns:a14="http://schemas.microsoft.com/office/drawing/2010/main">
                <a:solidFill>
                  <a:srgbClr val="9FB4EF"/>
                </a:solidFill>
              </a14:hiddenFill>
            </a:ext>
            <a:ext uri="{91240B29-F687-4F45-9708-019B960494DF}">
              <a14:hiddenLine xmlns:a14="http://schemas.microsoft.com/office/drawing/2010/main" w="9525">
                <a:solidFill>
                  <a:srgbClr val="F3F0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b="1">
                <a:solidFill>
                  <a:srgbClr val="0000FF"/>
                </a:solidFill>
                <a:latin typeface="黑体" pitchFamily="49" charset="-122"/>
                <a:ea typeface="黑体" pitchFamily="49" charset="-122"/>
              </a:rPr>
              <a:t>从流程图导出程序图</a:t>
            </a:r>
            <a:r>
              <a:rPr lang="zh-CN" altLang="en-US" b="1">
                <a:latin typeface="黑体" pitchFamily="49" charset="-122"/>
                <a:ea typeface="黑体" pitchFamily="49" charset="-122"/>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4754" name="Picture 3" descr="rj73"/>
          <p:cNvPicPr>
            <a:picLocks noChangeAspect="1" noChangeArrowheads="1"/>
          </p:cNvPicPr>
          <p:nvPr/>
        </p:nvPicPr>
        <p:blipFill>
          <a:blip r:embed="rId3">
            <a:extLst>
              <a:ext uri="{28A0092B-C50C-407E-A947-70E740481C1C}">
                <a14:useLocalDpi xmlns:a14="http://schemas.microsoft.com/office/drawing/2010/main" val="0"/>
              </a:ext>
            </a:extLst>
          </a:blip>
          <a:srcRect l="39999"/>
          <a:stretch>
            <a:fillRect/>
          </a:stretch>
        </p:blipFill>
        <p:spPr bwMode="auto">
          <a:xfrm>
            <a:off x="4572000" y="836613"/>
            <a:ext cx="410527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5" name="Picture 3" descr="rj73"/>
          <p:cNvPicPr>
            <a:picLocks noChangeAspect="1" noChangeArrowheads="1"/>
          </p:cNvPicPr>
          <p:nvPr/>
        </p:nvPicPr>
        <p:blipFill>
          <a:blip r:embed="rId3">
            <a:extLst>
              <a:ext uri="{28A0092B-C50C-407E-A947-70E740481C1C}">
                <a14:useLocalDpi xmlns:a14="http://schemas.microsoft.com/office/drawing/2010/main" val="0"/>
              </a:ext>
            </a:extLst>
          </a:blip>
          <a:srcRect t="8716" r="58955" b="3207"/>
          <a:stretch>
            <a:fillRect/>
          </a:stretch>
        </p:blipFill>
        <p:spPr bwMode="auto">
          <a:xfrm>
            <a:off x="250825" y="188913"/>
            <a:ext cx="4278313" cy="666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Rectangle 2"/>
          <p:cNvSpPr>
            <a:spLocks noGrp="1" noChangeArrowheads="1"/>
          </p:cNvSpPr>
          <p:nvPr>
            <p:ph type="subTitle" idx="4294967295"/>
          </p:nvPr>
        </p:nvSpPr>
        <p:spPr bwMode="auto">
          <a:xfrm>
            <a:off x="395288" y="6194425"/>
            <a:ext cx="8382000" cy="5476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algn="ctr" eaLnBrk="1" hangingPunct="1">
              <a:buFontTx/>
              <a:buNone/>
            </a:pPr>
            <a:r>
              <a:rPr lang="zh-CN" altLang="en-US"/>
              <a:t>图</a:t>
            </a:r>
            <a:r>
              <a:rPr lang="en-US" altLang="zh-CN"/>
              <a:t>6.16 </a:t>
            </a:r>
            <a:r>
              <a:rPr lang="zh-CN" altLang="en-US"/>
              <a:t>由</a:t>
            </a:r>
            <a:r>
              <a:rPr lang="en-US" altLang="zh-CN"/>
              <a:t>PDL</a:t>
            </a:r>
            <a:r>
              <a:rPr lang="zh-CN" altLang="en-US"/>
              <a:t>翻译成的流图</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50825" y="260350"/>
            <a:ext cx="5530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a:solidFill>
                  <a:srgbClr val="0000FF"/>
                </a:solidFill>
                <a:latin typeface="华文中宋" pitchFamily="2" charset="-122"/>
                <a:ea typeface="华文中宋" pitchFamily="2" charset="-122"/>
              </a:rPr>
              <a:t>3).  </a:t>
            </a:r>
            <a:r>
              <a:rPr lang="zh-CN" altLang="en-US" sz="2800">
                <a:solidFill>
                  <a:srgbClr val="0000FF"/>
                </a:solidFill>
                <a:latin typeface="华文中宋" pitchFamily="2" charset="-122"/>
                <a:ea typeface="华文中宋" pitchFamily="2" charset="-122"/>
              </a:rPr>
              <a:t>计算环形复杂度</a:t>
            </a:r>
            <a:r>
              <a:rPr lang="en-US" altLang="zh-CN" sz="2800">
                <a:solidFill>
                  <a:srgbClr val="0000FF"/>
                </a:solidFill>
                <a:latin typeface="华文中宋" pitchFamily="2" charset="-122"/>
                <a:ea typeface="华文中宋" pitchFamily="2" charset="-122"/>
              </a:rPr>
              <a:t>V(G)</a:t>
            </a:r>
            <a:r>
              <a:rPr lang="zh-CN" altLang="en-US" sz="2800">
                <a:solidFill>
                  <a:srgbClr val="0000FF"/>
                </a:solidFill>
                <a:latin typeface="华文中宋" pitchFamily="2" charset="-122"/>
                <a:ea typeface="华文中宋" pitchFamily="2" charset="-122"/>
              </a:rPr>
              <a:t>的方法</a:t>
            </a:r>
            <a:endParaRPr lang="zh-CN" altLang="en-US" sz="2800">
              <a:latin typeface="华文中宋" pitchFamily="2" charset="-122"/>
              <a:ea typeface="华文中宋" pitchFamily="2" charset="-122"/>
            </a:endParaRPr>
          </a:p>
        </p:txBody>
      </p:sp>
      <p:pic>
        <p:nvPicPr>
          <p:cNvPr id="75779" name="Picture 2"/>
          <p:cNvPicPr>
            <a:picLocks noChangeAspect="1" noChangeArrowheads="1"/>
          </p:cNvPicPr>
          <p:nvPr/>
        </p:nvPicPr>
        <p:blipFill>
          <a:blip r:embed="rId2">
            <a:extLst>
              <a:ext uri="{28A0092B-C50C-407E-A947-70E740481C1C}">
                <a14:useLocalDpi xmlns:a14="http://schemas.microsoft.com/office/drawing/2010/main" val="0"/>
              </a:ext>
            </a:extLst>
          </a:blip>
          <a:srcRect l="14441" r="12337"/>
          <a:stretch>
            <a:fillRect/>
          </a:stretch>
        </p:blipFill>
        <p:spPr bwMode="auto">
          <a:xfrm>
            <a:off x="5046663" y="765175"/>
            <a:ext cx="4097337" cy="576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80" name="Rectangle 9"/>
          <p:cNvSpPr>
            <a:spLocks noChangeArrowheads="1"/>
          </p:cNvSpPr>
          <p:nvPr/>
        </p:nvSpPr>
        <p:spPr bwMode="auto">
          <a:xfrm>
            <a:off x="179388" y="1484313"/>
            <a:ext cx="467995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a:latin typeface="华文中宋" pitchFamily="2" charset="-122"/>
                <a:ea typeface="华文中宋" pitchFamily="2" charset="-122"/>
              </a:rPr>
              <a:t>环形复杂度定量度量程序的逻辑复杂度。有了描绘程序控制流的流图</a:t>
            </a:r>
            <a:r>
              <a:rPr lang="en-US" altLang="zh-CN" sz="2800">
                <a:latin typeface="华文中宋" pitchFamily="2" charset="-122"/>
                <a:ea typeface="华文中宋" pitchFamily="2" charset="-122"/>
              </a:rPr>
              <a:t>G</a:t>
            </a:r>
            <a:r>
              <a:rPr lang="zh-CN" altLang="en-US" sz="2800">
                <a:latin typeface="华文中宋" pitchFamily="2" charset="-122"/>
                <a:ea typeface="华文中宋" pitchFamily="2" charset="-122"/>
              </a:rPr>
              <a:t>之后，可以用下述</a:t>
            </a:r>
            <a:r>
              <a:rPr lang="en-US" altLang="zh-CN" sz="2800">
                <a:latin typeface="华文中宋" pitchFamily="2" charset="-122"/>
                <a:ea typeface="华文中宋" pitchFamily="2" charset="-122"/>
              </a:rPr>
              <a:t>3</a:t>
            </a:r>
            <a:r>
              <a:rPr lang="zh-CN" altLang="en-US" sz="2800">
                <a:latin typeface="华文中宋" pitchFamily="2" charset="-122"/>
                <a:ea typeface="华文中宋" pitchFamily="2" charset="-122"/>
              </a:rPr>
              <a:t>种方法中的任何一种来计算环形复杂度。</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323850" y="881063"/>
            <a:ext cx="8496300" cy="432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0000"/>
              </a:spcBef>
            </a:pPr>
            <a:r>
              <a:rPr lang="en-US" altLang="zh-CN" sz="2800">
                <a:solidFill>
                  <a:srgbClr val="FF00FF"/>
                </a:solidFill>
                <a:latin typeface="华文中宋" pitchFamily="2" charset="-122"/>
                <a:ea typeface="华文中宋" pitchFamily="2" charset="-122"/>
                <a:cs typeface="宋体" pitchFamily="2" charset="-122"/>
              </a:rPr>
              <a:t>1971</a:t>
            </a:r>
            <a:r>
              <a:rPr lang="zh-CN" altLang="en-US" sz="2800">
                <a:solidFill>
                  <a:srgbClr val="FF00FF"/>
                </a:solidFill>
                <a:latin typeface="华文中宋" pitchFamily="2" charset="-122"/>
                <a:ea typeface="华文中宋" pitchFamily="2" charset="-122"/>
                <a:cs typeface="宋体" pitchFamily="2" charset="-122"/>
              </a:rPr>
              <a:t>年</a:t>
            </a:r>
            <a:r>
              <a:rPr lang="zh-CN" altLang="en-US" sz="2800">
                <a:latin typeface="华文中宋" pitchFamily="2" charset="-122"/>
                <a:ea typeface="华文中宋" pitchFamily="2" charset="-122"/>
                <a:cs typeface="宋体" pitchFamily="2" charset="-122"/>
              </a:rPr>
              <a:t> </a:t>
            </a:r>
            <a:r>
              <a:rPr lang="en-US" altLang="zh-CN" sz="2800">
                <a:latin typeface="华文中宋" pitchFamily="2" charset="-122"/>
                <a:ea typeface="华文中宋" pitchFamily="2" charset="-122"/>
                <a:cs typeface="宋体" pitchFamily="2" charset="-122"/>
              </a:rPr>
              <a:t>--  IBM</a:t>
            </a:r>
            <a:r>
              <a:rPr lang="zh-CN" altLang="en-US" sz="2800">
                <a:latin typeface="华文中宋" pitchFamily="2" charset="-122"/>
                <a:ea typeface="华文中宋" pitchFamily="2" charset="-122"/>
                <a:cs typeface="宋体" pitchFamily="2" charset="-122"/>
              </a:rPr>
              <a:t>公司在纽约时报信息库管理系统的设计中，在美国宇航局空间实验室飞行模拟系统的设计中，结构程序设计技术获得圆满成功。前者包含</a:t>
            </a:r>
            <a:r>
              <a:rPr lang="en-US" altLang="zh-CN" sz="2800">
                <a:latin typeface="华文中宋" pitchFamily="2" charset="-122"/>
                <a:ea typeface="华文中宋" pitchFamily="2" charset="-122"/>
                <a:cs typeface="宋体" pitchFamily="2" charset="-122"/>
              </a:rPr>
              <a:t>83 000</a:t>
            </a:r>
            <a:r>
              <a:rPr lang="zh-CN" altLang="en-US" sz="2800">
                <a:latin typeface="华文中宋" pitchFamily="2" charset="-122"/>
                <a:ea typeface="华文中宋" pitchFamily="2" charset="-122"/>
                <a:cs typeface="宋体" pitchFamily="2" charset="-122"/>
              </a:rPr>
              <a:t>行高级语言源程序，后者包含</a:t>
            </a:r>
            <a:r>
              <a:rPr lang="en-US" altLang="zh-CN" sz="2800">
                <a:latin typeface="华文中宋" pitchFamily="2" charset="-122"/>
                <a:ea typeface="华文中宋" pitchFamily="2" charset="-122"/>
                <a:cs typeface="宋体" pitchFamily="2" charset="-122"/>
              </a:rPr>
              <a:t>40</a:t>
            </a:r>
            <a:r>
              <a:rPr lang="zh-CN" altLang="en-US" sz="2800">
                <a:latin typeface="华文中宋" pitchFamily="2" charset="-122"/>
                <a:ea typeface="华文中宋" pitchFamily="2" charset="-122"/>
                <a:cs typeface="宋体" pitchFamily="2" charset="-122"/>
              </a:rPr>
              <a:t>万行源程序，而且在设计过程中用户需求又曾有过很多改变。</a:t>
            </a:r>
          </a:p>
          <a:p>
            <a:pPr>
              <a:lnSpc>
                <a:spcPct val="120000"/>
              </a:lnSpc>
              <a:spcBef>
                <a:spcPct val="30000"/>
              </a:spcBef>
            </a:pPr>
            <a:r>
              <a:rPr lang="en-US" altLang="zh-CN" sz="2800">
                <a:solidFill>
                  <a:srgbClr val="FF00FF"/>
                </a:solidFill>
                <a:latin typeface="华文中宋" pitchFamily="2" charset="-122"/>
                <a:ea typeface="华文中宋" pitchFamily="2" charset="-122"/>
                <a:cs typeface="宋体" pitchFamily="2" charset="-122"/>
              </a:rPr>
              <a:t>1972</a:t>
            </a:r>
            <a:r>
              <a:rPr lang="zh-CN" altLang="en-US" sz="2800">
                <a:solidFill>
                  <a:srgbClr val="FF00FF"/>
                </a:solidFill>
                <a:latin typeface="华文中宋" pitchFamily="2" charset="-122"/>
                <a:ea typeface="华文中宋" pitchFamily="2" charset="-122"/>
                <a:cs typeface="宋体" pitchFamily="2" charset="-122"/>
              </a:rPr>
              <a:t>年</a:t>
            </a:r>
            <a:r>
              <a:rPr lang="zh-CN" altLang="en-US" sz="2800">
                <a:latin typeface="华文中宋" pitchFamily="2" charset="-122"/>
                <a:ea typeface="华文中宋" pitchFamily="2" charset="-122"/>
                <a:cs typeface="宋体" pitchFamily="2" charset="-122"/>
              </a:rPr>
              <a:t> </a:t>
            </a:r>
            <a:r>
              <a:rPr lang="en-US" altLang="zh-CN" sz="2800">
                <a:latin typeface="华文中宋" pitchFamily="2" charset="-122"/>
                <a:ea typeface="华文中宋" pitchFamily="2" charset="-122"/>
                <a:cs typeface="宋体" pitchFamily="2" charset="-122"/>
              </a:rPr>
              <a:t>-- IBM</a:t>
            </a:r>
            <a:r>
              <a:rPr lang="zh-CN" altLang="en-US" sz="2800">
                <a:latin typeface="华文中宋" pitchFamily="2" charset="-122"/>
                <a:ea typeface="华文中宋" pitchFamily="2" charset="-122"/>
                <a:cs typeface="宋体" pitchFamily="2" charset="-122"/>
              </a:rPr>
              <a:t>公司的</a:t>
            </a:r>
            <a:r>
              <a:rPr lang="en-US" altLang="zh-CN" sz="2800">
                <a:latin typeface="华文中宋" pitchFamily="2" charset="-122"/>
                <a:ea typeface="华文中宋" pitchFamily="2" charset="-122"/>
                <a:cs typeface="宋体" pitchFamily="2" charset="-122"/>
              </a:rPr>
              <a:t>Mills</a:t>
            </a:r>
            <a:r>
              <a:rPr lang="zh-CN" altLang="en-US" sz="2800">
                <a:latin typeface="华文中宋" pitchFamily="2" charset="-122"/>
                <a:ea typeface="华文中宋" pitchFamily="2" charset="-122"/>
                <a:cs typeface="宋体" pitchFamily="2" charset="-122"/>
              </a:rPr>
              <a:t>进一步提出，程序应该只有一个入口和一个出口，从而补充了结构程序设计的规则。</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323850" y="404813"/>
            <a:ext cx="77771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a:solidFill>
                  <a:srgbClr val="993300"/>
                </a:solidFill>
                <a:latin typeface="华文中宋" pitchFamily="2" charset="-122"/>
                <a:ea typeface="华文中宋" pitchFamily="2" charset="-122"/>
              </a:rPr>
              <a:t>(1) </a:t>
            </a:r>
            <a:r>
              <a:rPr lang="zh-CN" altLang="en-US" sz="2800">
                <a:solidFill>
                  <a:srgbClr val="993300"/>
                </a:solidFill>
                <a:latin typeface="华文中宋" pitchFamily="2" charset="-122"/>
                <a:ea typeface="华文中宋" pitchFamily="2" charset="-122"/>
              </a:rPr>
              <a:t>流图中的线性无关区域数等于环形复杂度</a:t>
            </a:r>
          </a:p>
        </p:txBody>
      </p:sp>
      <p:sp>
        <p:nvSpPr>
          <p:cNvPr id="76803" name="Rectangle 5"/>
          <p:cNvSpPr>
            <a:spLocks noChangeArrowheads="1"/>
          </p:cNvSpPr>
          <p:nvPr/>
        </p:nvSpPr>
        <p:spPr bwMode="auto">
          <a:xfrm>
            <a:off x="395288" y="1484313"/>
            <a:ext cx="3189287" cy="3683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40000"/>
              </a:lnSpc>
            </a:pPr>
            <a:r>
              <a:rPr lang="zh-CN" altLang="en-US" sz="2800">
                <a:solidFill>
                  <a:srgbClr val="993300"/>
                </a:solidFill>
                <a:latin typeface="华文中宋" pitchFamily="2" charset="-122"/>
                <a:ea typeface="华文中宋" pitchFamily="2" charset="-122"/>
              </a:rPr>
              <a:t>区域：</a:t>
            </a:r>
            <a:r>
              <a:rPr lang="zh-CN" altLang="en-US" sz="2800">
                <a:latin typeface="华文中宋" pitchFamily="2" charset="-122"/>
                <a:ea typeface="华文中宋" pitchFamily="2" charset="-122"/>
              </a:rPr>
              <a:t>由边和结点围成的面积称为区域，当计算区域数时应该包括图外部未被围起来的那个区域。</a:t>
            </a:r>
            <a:endParaRPr lang="zh-CN" altLang="en-US" sz="2800">
              <a:solidFill>
                <a:srgbClr val="993300"/>
              </a:solidFill>
              <a:latin typeface="华文中宋" pitchFamily="2" charset="-122"/>
              <a:ea typeface="华文中宋" pitchFamily="2" charset="-122"/>
            </a:endParaRPr>
          </a:p>
        </p:txBody>
      </p:sp>
      <p:pic>
        <p:nvPicPr>
          <p:cNvPr id="768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125538"/>
            <a:ext cx="507682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6408" name="Rectangle 8"/>
          <p:cNvSpPr>
            <a:spLocks noChangeArrowheads="1"/>
          </p:cNvSpPr>
          <p:nvPr/>
        </p:nvSpPr>
        <p:spPr bwMode="auto">
          <a:xfrm>
            <a:off x="6084888" y="62372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800" b="1">
                <a:solidFill>
                  <a:srgbClr val="0000FF"/>
                </a:solidFill>
                <a:latin typeface="Arial" charset="0"/>
              </a:rPr>
              <a:t>V(G) = 4</a:t>
            </a:r>
            <a:endParaRPr lang="zh-CN" altLang="en-US" sz="1800" b="1">
              <a:solidFill>
                <a:srgbClr val="0000FF"/>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6408"/>
                                        </p:tgtEl>
                                        <p:attrNameLst>
                                          <p:attrName>style.visibility</p:attrName>
                                        </p:attrNameLst>
                                      </p:cBhvr>
                                      <p:to>
                                        <p:strVal val="visible"/>
                                      </p:to>
                                    </p:set>
                                    <p:animEffect transition="in" filter="blinds(horizontal)">
                                      <p:cBhvr>
                                        <p:cTn id="7" dur="500"/>
                                        <p:tgtEl>
                                          <p:spTgt spid="486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323850" y="476250"/>
            <a:ext cx="3743325" cy="5976938"/>
          </a:xfrm>
          <a:solidFill>
            <a:schemeClr val="accent1"/>
          </a:solidFill>
        </p:spPr>
        <p:txBody>
          <a:bodyPr/>
          <a:lstStyle/>
          <a:p>
            <a:pPr eaLnBrk="1" hangingPunct="1">
              <a:lnSpc>
                <a:spcPct val="120000"/>
              </a:lnSpc>
              <a:buFontTx/>
              <a:buNone/>
            </a:pPr>
            <a:r>
              <a:rPr lang="en-US" altLang="zh-CN" sz="2800">
                <a:latin typeface="华文中宋" pitchFamily="2" charset="-122"/>
                <a:ea typeface="华文中宋" pitchFamily="2" charset="-122"/>
              </a:rPr>
              <a:t>(2) </a:t>
            </a:r>
            <a:r>
              <a:rPr lang="zh-CN" altLang="en-US" sz="2800">
                <a:latin typeface="华文中宋" pitchFamily="2" charset="-122"/>
                <a:ea typeface="华文中宋" pitchFamily="2" charset="-122"/>
              </a:rPr>
              <a:t>流图</a:t>
            </a:r>
            <a:r>
              <a:rPr lang="en-US" altLang="zh-CN" sz="2800">
                <a:latin typeface="华文中宋" pitchFamily="2" charset="-122"/>
                <a:ea typeface="华文中宋" pitchFamily="2" charset="-122"/>
              </a:rPr>
              <a:t>G</a:t>
            </a:r>
            <a:r>
              <a:rPr lang="zh-CN" altLang="en-US" sz="2800">
                <a:latin typeface="华文中宋" pitchFamily="2" charset="-122"/>
                <a:ea typeface="华文中宋" pitchFamily="2" charset="-122"/>
              </a:rPr>
              <a:t>的环形复杂度</a:t>
            </a:r>
            <a:r>
              <a:rPr lang="en-US" altLang="zh-CN" sz="2800">
                <a:solidFill>
                  <a:srgbClr val="993300"/>
                </a:solidFill>
                <a:latin typeface="华文中宋" pitchFamily="2" charset="-122"/>
                <a:ea typeface="华文中宋" pitchFamily="2" charset="-122"/>
              </a:rPr>
              <a:t>V(G)= E – N + 2</a:t>
            </a:r>
          </a:p>
          <a:p>
            <a:pPr eaLnBrk="1" hangingPunct="1">
              <a:lnSpc>
                <a:spcPct val="120000"/>
              </a:lnSpc>
              <a:buFontTx/>
              <a:buNone/>
            </a:pPr>
            <a:r>
              <a:rPr lang="zh-CN" altLang="en-US" sz="2800">
                <a:latin typeface="华文中宋" pitchFamily="2" charset="-122"/>
                <a:ea typeface="华文中宋" pitchFamily="2" charset="-122"/>
              </a:rPr>
              <a:t>   其中，</a:t>
            </a:r>
            <a:r>
              <a:rPr lang="en-US" altLang="zh-CN" sz="2800">
                <a:latin typeface="华文中宋" pitchFamily="2" charset="-122"/>
                <a:ea typeface="华文中宋" pitchFamily="2" charset="-122"/>
              </a:rPr>
              <a:t>E</a:t>
            </a:r>
            <a:r>
              <a:rPr lang="zh-CN" altLang="en-US" sz="2800">
                <a:latin typeface="华文中宋" pitchFamily="2" charset="-122"/>
                <a:ea typeface="华文中宋" pitchFamily="2" charset="-122"/>
              </a:rPr>
              <a:t>是流图中边的条数，</a:t>
            </a:r>
            <a:r>
              <a:rPr lang="en-US" altLang="zh-CN" sz="2800">
                <a:latin typeface="华文中宋" pitchFamily="2" charset="-122"/>
                <a:ea typeface="华文中宋" pitchFamily="2" charset="-122"/>
              </a:rPr>
              <a:t>N</a:t>
            </a:r>
            <a:r>
              <a:rPr lang="zh-CN" altLang="en-US" sz="2800">
                <a:latin typeface="华文中宋" pitchFamily="2" charset="-122"/>
                <a:ea typeface="华文中宋" pitchFamily="2" charset="-122"/>
              </a:rPr>
              <a:t>是结点数。</a:t>
            </a:r>
          </a:p>
          <a:p>
            <a:pPr eaLnBrk="1" hangingPunct="1">
              <a:lnSpc>
                <a:spcPct val="120000"/>
              </a:lnSpc>
              <a:buFontTx/>
              <a:buNone/>
            </a:pPr>
            <a:r>
              <a:rPr lang="en-US" altLang="zh-CN" sz="2800">
                <a:latin typeface="华文中宋" pitchFamily="2" charset="-122"/>
                <a:ea typeface="华文中宋" pitchFamily="2" charset="-122"/>
              </a:rPr>
              <a:t>(3) </a:t>
            </a:r>
            <a:r>
              <a:rPr lang="zh-CN" altLang="en-US" sz="2800">
                <a:latin typeface="华文中宋" pitchFamily="2" charset="-122"/>
                <a:ea typeface="华文中宋" pitchFamily="2" charset="-122"/>
              </a:rPr>
              <a:t>流图</a:t>
            </a:r>
            <a:r>
              <a:rPr lang="en-US" altLang="zh-CN" sz="2800">
                <a:latin typeface="华文中宋" pitchFamily="2" charset="-122"/>
                <a:ea typeface="华文中宋" pitchFamily="2" charset="-122"/>
              </a:rPr>
              <a:t>G</a:t>
            </a:r>
            <a:r>
              <a:rPr lang="zh-CN" altLang="en-US" sz="2800">
                <a:latin typeface="华文中宋" pitchFamily="2" charset="-122"/>
                <a:ea typeface="华文中宋" pitchFamily="2" charset="-122"/>
              </a:rPr>
              <a:t>的环形复杂度</a:t>
            </a:r>
            <a:r>
              <a:rPr lang="en-US" altLang="zh-CN" sz="2800">
                <a:solidFill>
                  <a:srgbClr val="993300"/>
                </a:solidFill>
                <a:latin typeface="华文中宋" pitchFamily="2" charset="-122"/>
                <a:ea typeface="华文中宋" pitchFamily="2" charset="-122"/>
              </a:rPr>
              <a:t>V(G)= P + 1</a:t>
            </a:r>
          </a:p>
          <a:p>
            <a:pPr eaLnBrk="1" hangingPunct="1">
              <a:lnSpc>
                <a:spcPct val="120000"/>
              </a:lnSpc>
              <a:buFontTx/>
              <a:buNone/>
            </a:pPr>
            <a:r>
              <a:rPr lang="zh-CN" altLang="en-US" sz="2800">
                <a:latin typeface="华文中宋" pitchFamily="2" charset="-122"/>
                <a:ea typeface="华文中宋" pitchFamily="2" charset="-122"/>
              </a:rPr>
              <a:t> 其中，</a:t>
            </a:r>
            <a:r>
              <a:rPr lang="en-US" altLang="zh-CN" sz="2800">
                <a:latin typeface="华文中宋" pitchFamily="2" charset="-122"/>
                <a:ea typeface="华文中宋" pitchFamily="2" charset="-122"/>
              </a:rPr>
              <a:t>P</a:t>
            </a:r>
            <a:r>
              <a:rPr lang="zh-CN" altLang="en-US" sz="2800">
                <a:latin typeface="华文中宋" pitchFamily="2" charset="-122"/>
                <a:ea typeface="华文中宋" pitchFamily="2" charset="-122"/>
              </a:rPr>
              <a:t>是流图中判定结点的数目。</a:t>
            </a:r>
            <a:r>
              <a:rPr lang="zh-CN" altLang="zh-CN" sz="2800">
                <a:latin typeface="华文中宋" pitchFamily="2" charset="-122"/>
                <a:ea typeface="华文中宋" pitchFamily="2" charset="-122"/>
              </a:rPr>
              <a:t>有</a:t>
            </a:r>
            <a:r>
              <a:rPr lang="en-US" altLang="zh-CN" sz="2800">
                <a:latin typeface="华文中宋" pitchFamily="2" charset="-122"/>
                <a:ea typeface="华文中宋" pitchFamily="2" charset="-122"/>
              </a:rPr>
              <a:t>n</a:t>
            </a:r>
            <a:r>
              <a:rPr lang="zh-CN" altLang="zh-CN" sz="2800">
                <a:latin typeface="华文中宋" pitchFamily="2" charset="-122"/>
                <a:ea typeface="华文中宋" pitchFamily="2" charset="-122"/>
              </a:rPr>
              <a:t>（</a:t>
            </a:r>
            <a:r>
              <a:rPr lang="en-US" altLang="zh-CN" sz="2800">
                <a:latin typeface="华文中宋" pitchFamily="2" charset="-122"/>
                <a:ea typeface="华文中宋" pitchFamily="2" charset="-122"/>
              </a:rPr>
              <a:t>n&gt;2</a:t>
            </a:r>
            <a:r>
              <a:rPr lang="zh-CN" altLang="zh-CN" sz="2800">
                <a:latin typeface="华文中宋" pitchFamily="2" charset="-122"/>
                <a:ea typeface="华文中宋" pitchFamily="2" charset="-122"/>
              </a:rPr>
              <a:t>）条输出弧的结点对应于程序中的</a:t>
            </a:r>
            <a:r>
              <a:rPr lang="en-US" altLang="zh-CN" sz="2800">
                <a:latin typeface="华文中宋" pitchFamily="2" charset="-122"/>
                <a:ea typeface="华文中宋" pitchFamily="2" charset="-122"/>
              </a:rPr>
              <a:t>n</a:t>
            </a:r>
            <a:r>
              <a:rPr lang="zh-CN" altLang="zh-CN" sz="2800">
                <a:latin typeface="华文中宋" pitchFamily="2" charset="-122"/>
                <a:ea typeface="华文中宋" pitchFamily="2" charset="-122"/>
              </a:rPr>
              <a:t>－</a:t>
            </a:r>
            <a:r>
              <a:rPr lang="en-US" altLang="zh-CN" sz="2800">
                <a:latin typeface="华文中宋" pitchFamily="2" charset="-122"/>
                <a:ea typeface="华文中宋" pitchFamily="2" charset="-122"/>
              </a:rPr>
              <a:t>1</a:t>
            </a:r>
            <a:r>
              <a:rPr lang="zh-CN" altLang="zh-CN" sz="2800">
                <a:latin typeface="华文中宋" pitchFamily="2" charset="-122"/>
                <a:ea typeface="华文中宋" pitchFamily="2" charset="-122"/>
              </a:rPr>
              <a:t>个判</a:t>
            </a:r>
            <a:r>
              <a:rPr lang="zh-CN" altLang="en-US" sz="2800">
                <a:latin typeface="华文中宋" pitchFamily="2" charset="-122"/>
                <a:ea typeface="华文中宋" pitchFamily="2" charset="-122"/>
              </a:rPr>
              <a:t>定结点。</a:t>
            </a:r>
          </a:p>
        </p:txBody>
      </p:sp>
      <p:sp>
        <p:nvSpPr>
          <p:cNvPr id="484357" name="Rectangle 5"/>
          <p:cNvSpPr>
            <a:spLocks noChangeArrowheads="1"/>
          </p:cNvSpPr>
          <p:nvPr/>
        </p:nvSpPr>
        <p:spPr bwMode="auto">
          <a:xfrm>
            <a:off x="6516688" y="5229225"/>
            <a:ext cx="11953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800" b="1">
                <a:solidFill>
                  <a:srgbClr val="0000FF"/>
                </a:solidFill>
                <a:latin typeface="Arial" charset="0"/>
              </a:rPr>
              <a:t>V(G) = 4</a:t>
            </a:r>
            <a:endParaRPr lang="zh-CN" altLang="en-US" sz="1800" b="1">
              <a:solidFill>
                <a:srgbClr val="0000FF"/>
              </a:solidFill>
              <a:latin typeface="Arial" charset="0"/>
            </a:endParaRPr>
          </a:p>
        </p:txBody>
      </p:sp>
      <p:pic>
        <p:nvPicPr>
          <p:cNvPr id="77828" name="Picture 3" descr="rj73"/>
          <p:cNvPicPr>
            <a:picLocks noChangeAspect="1" noChangeArrowheads="1"/>
          </p:cNvPicPr>
          <p:nvPr/>
        </p:nvPicPr>
        <p:blipFill>
          <a:blip r:embed="rId2">
            <a:extLst>
              <a:ext uri="{28A0092B-C50C-407E-A947-70E740481C1C}">
                <a14:useLocalDpi xmlns:a14="http://schemas.microsoft.com/office/drawing/2010/main" val="0"/>
              </a:ext>
            </a:extLst>
          </a:blip>
          <a:srcRect l="39999"/>
          <a:stretch>
            <a:fillRect/>
          </a:stretch>
        </p:blipFill>
        <p:spPr bwMode="auto">
          <a:xfrm>
            <a:off x="4427538" y="187325"/>
            <a:ext cx="4105275"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animEffect transition="in" filter="blinds(horizontal)">
                                      <p:cBhvr>
                                        <p:cTn id="7" dur="500"/>
                                        <p:tgtEl>
                                          <p:spTgt spid="484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1143000" y="914400"/>
            <a:ext cx="13716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00"/>
                </a:solidFill>
              </a:rPr>
              <a:t>K=0   L=0</a:t>
            </a:r>
          </a:p>
          <a:p>
            <a:pPr algn="ctr"/>
            <a:r>
              <a:rPr kumimoji="1" lang="en-US" altLang="zh-CN" sz="1800" b="1">
                <a:solidFill>
                  <a:srgbClr val="000000"/>
                </a:solidFill>
              </a:rPr>
              <a:t>TOTAL=0</a:t>
            </a:r>
          </a:p>
        </p:txBody>
      </p:sp>
      <p:sp>
        <p:nvSpPr>
          <p:cNvPr id="78851" name="AutoShape 3"/>
          <p:cNvSpPr>
            <a:spLocks noChangeArrowheads="1"/>
          </p:cNvSpPr>
          <p:nvPr/>
        </p:nvSpPr>
        <p:spPr bwMode="auto">
          <a:xfrm>
            <a:off x="990600" y="1981200"/>
            <a:ext cx="1524000" cy="533400"/>
          </a:xfrm>
          <a:prstGeom prst="parallelogram">
            <a:avLst>
              <a:gd name="adj" fmla="val 71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00"/>
                </a:solidFill>
              </a:rPr>
              <a:t>输入</a:t>
            </a:r>
            <a:r>
              <a:rPr kumimoji="1" lang="en-US" altLang="zh-CN" sz="1800" b="1">
                <a:solidFill>
                  <a:srgbClr val="000000"/>
                </a:solidFill>
              </a:rPr>
              <a:t>A</a:t>
            </a:r>
          </a:p>
        </p:txBody>
      </p:sp>
      <p:sp>
        <p:nvSpPr>
          <p:cNvPr id="78852" name="AutoShape 4"/>
          <p:cNvSpPr>
            <a:spLocks noChangeArrowheads="1"/>
          </p:cNvSpPr>
          <p:nvPr/>
        </p:nvSpPr>
        <p:spPr bwMode="auto">
          <a:xfrm>
            <a:off x="533400" y="2743200"/>
            <a:ext cx="2362200" cy="10668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00"/>
                </a:solidFill>
              </a:rPr>
              <a:t>Do while </a:t>
            </a:r>
          </a:p>
          <a:p>
            <a:pPr algn="ctr"/>
            <a:r>
              <a:rPr kumimoji="1" lang="en-US" altLang="zh-CN" sz="1800" b="1">
                <a:solidFill>
                  <a:srgbClr val="000000"/>
                </a:solidFill>
              </a:rPr>
              <a:t>TOTAL ≤ 1000 </a:t>
            </a:r>
          </a:p>
          <a:p>
            <a:pPr algn="ctr"/>
            <a:r>
              <a:rPr kumimoji="1" lang="en-US" altLang="zh-CN" sz="1800" b="1">
                <a:solidFill>
                  <a:srgbClr val="000000"/>
                </a:solidFill>
              </a:rPr>
              <a:t>and A≠ 0</a:t>
            </a:r>
          </a:p>
        </p:txBody>
      </p:sp>
      <p:sp>
        <p:nvSpPr>
          <p:cNvPr id="78853" name="AutoShape 5"/>
          <p:cNvSpPr>
            <a:spLocks noChangeArrowheads="1"/>
          </p:cNvSpPr>
          <p:nvPr/>
        </p:nvSpPr>
        <p:spPr bwMode="auto">
          <a:xfrm>
            <a:off x="990600" y="3962400"/>
            <a:ext cx="1371600" cy="5334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00"/>
                </a:solidFill>
              </a:rPr>
              <a:t>A＞0</a:t>
            </a:r>
          </a:p>
        </p:txBody>
      </p:sp>
      <p:sp>
        <p:nvSpPr>
          <p:cNvPr id="78854" name="Rectangle 6"/>
          <p:cNvSpPr>
            <a:spLocks noChangeArrowheads="1"/>
          </p:cNvSpPr>
          <p:nvPr/>
        </p:nvSpPr>
        <p:spPr bwMode="auto">
          <a:xfrm>
            <a:off x="762000" y="4648200"/>
            <a:ext cx="2057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00"/>
                </a:solidFill>
              </a:rPr>
              <a:t>TOTAL=TOTAL+A</a:t>
            </a:r>
          </a:p>
        </p:txBody>
      </p:sp>
      <p:sp>
        <p:nvSpPr>
          <p:cNvPr id="78855" name="Rectangle 7"/>
          <p:cNvSpPr>
            <a:spLocks noChangeArrowheads="1"/>
          </p:cNvSpPr>
          <p:nvPr/>
        </p:nvSpPr>
        <p:spPr bwMode="auto">
          <a:xfrm>
            <a:off x="762000" y="5334000"/>
            <a:ext cx="2057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00"/>
                </a:solidFill>
              </a:rPr>
              <a:t>K=K+1</a:t>
            </a:r>
          </a:p>
        </p:txBody>
      </p:sp>
      <p:sp>
        <p:nvSpPr>
          <p:cNvPr id="78856" name="AutoShape 8"/>
          <p:cNvSpPr>
            <a:spLocks noChangeArrowheads="1"/>
          </p:cNvSpPr>
          <p:nvPr/>
        </p:nvSpPr>
        <p:spPr bwMode="auto">
          <a:xfrm>
            <a:off x="1066800" y="6096000"/>
            <a:ext cx="1447800" cy="533400"/>
          </a:xfrm>
          <a:prstGeom prst="parallelogram">
            <a:avLst>
              <a:gd name="adj" fmla="val 6785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00"/>
                </a:solidFill>
              </a:rPr>
              <a:t>输入</a:t>
            </a:r>
            <a:r>
              <a:rPr kumimoji="1" lang="en-US" altLang="zh-CN" sz="1800" b="1">
                <a:solidFill>
                  <a:srgbClr val="000000"/>
                </a:solidFill>
              </a:rPr>
              <a:t>A</a:t>
            </a:r>
          </a:p>
        </p:txBody>
      </p:sp>
      <p:sp>
        <p:nvSpPr>
          <p:cNvPr id="78857" name="Line 9"/>
          <p:cNvSpPr>
            <a:spLocks noChangeShapeType="1"/>
          </p:cNvSpPr>
          <p:nvPr/>
        </p:nvSpPr>
        <p:spPr bwMode="auto">
          <a:xfrm>
            <a:off x="1752600" y="1752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8" name="Line 10"/>
          <p:cNvSpPr>
            <a:spLocks noChangeShapeType="1"/>
          </p:cNvSpPr>
          <p:nvPr/>
        </p:nvSpPr>
        <p:spPr bwMode="auto">
          <a:xfrm>
            <a:off x="1676400" y="38100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9" name="Line 11"/>
          <p:cNvSpPr>
            <a:spLocks noChangeShapeType="1"/>
          </p:cNvSpPr>
          <p:nvPr/>
        </p:nvSpPr>
        <p:spPr bwMode="auto">
          <a:xfrm>
            <a:off x="1676400" y="2514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0" name="Line 12"/>
          <p:cNvSpPr>
            <a:spLocks noChangeShapeType="1"/>
          </p:cNvSpPr>
          <p:nvPr/>
        </p:nvSpPr>
        <p:spPr bwMode="auto">
          <a:xfrm>
            <a:off x="1676400" y="44958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1" name="Line 13"/>
          <p:cNvSpPr>
            <a:spLocks noChangeShapeType="1"/>
          </p:cNvSpPr>
          <p:nvPr/>
        </p:nvSpPr>
        <p:spPr bwMode="auto">
          <a:xfrm>
            <a:off x="1676400" y="5105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2" name="Line 14"/>
          <p:cNvSpPr>
            <a:spLocks noChangeShapeType="1"/>
          </p:cNvSpPr>
          <p:nvPr/>
        </p:nvSpPr>
        <p:spPr bwMode="auto">
          <a:xfrm>
            <a:off x="1676400" y="5791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3" name="Rectangle 15"/>
          <p:cNvSpPr>
            <a:spLocks noChangeArrowheads="1"/>
          </p:cNvSpPr>
          <p:nvPr/>
        </p:nvSpPr>
        <p:spPr bwMode="auto">
          <a:xfrm>
            <a:off x="2971800" y="5181600"/>
            <a:ext cx="99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00"/>
                </a:solidFill>
              </a:rPr>
              <a:t>L=L+1</a:t>
            </a:r>
          </a:p>
        </p:txBody>
      </p:sp>
      <p:sp>
        <p:nvSpPr>
          <p:cNvPr id="78864" name="Line 16"/>
          <p:cNvSpPr>
            <a:spLocks noChangeShapeType="1"/>
          </p:cNvSpPr>
          <p:nvPr/>
        </p:nvSpPr>
        <p:spPr bwMode="auto">
          <a:xfrm>
            <a:off x="2286000" y="4267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5" name="Line 17"/>
          <p:cNvSpPr>
            <a:spLocks noChangeShapeType="1"/>
          </p:cNvSpPr>
          <p:nvPr/>
        </p:nvSpPr>
        <p:spPr bwMode="auto">
          <a:xfrm>
            <a:off x="3352800" y="5638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6" name="Line 18"/>
          <p:cNvSpPr>
            <a:spLocks noChangeShapeType="1"/>
          </p:cNvSpPr>
          <p:nvPr/>
        </p:nvSpPr>
        <p:spPr bwMode="auto">
          <a:xfrm flipH="1">
            <a:off x="1676400" y="59436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7" name="Line 19"/>
          <p:cNvSpPr>
            <a:spLocks noChangeShapeType="1"/>
          </p:cNvSpPr>
          <p:nvPr/>
        </p:nvSpPr>
        <p:spPr bwMode="auto">
          <a:xfrm>
            <a:off x="2895600" y="32766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8" name="Line 20"/>
          <p:cNvSpPr>
            <a:spLocks noChangeShapeType="1"/>
          </p:cNvSpPr>
          <p:nvPr/>
        </p:nvSpPr>
        <p:spPr bwMode="auto">
          <a:xfrm>
            <a:off x="4419600" y="32766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9" name="AutoShape 21"/>
          <p:cNvSpPr>
            <a:spLocks noChangeArrowheads="1"/>
          </p:cNvSpPr>
          <p:nvPr/>
        </p:nvSpPr>
        <p:spPr bwMode="auto">
          <a:xfrm>
            <a:off x="4038600" y="5638800"/>
            <a:ext cx="838200" cy="3810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00"/>
                </a:solidFill>
              </a:rPr>
              <a:t>停止</a:t>
            </a:r>
          </a:p>
        </p:txBody>
      </p:sp>
      <p:sp>
        <p:nvSpPr>
          <p:cNvPr id="78870" name="Text Box 22"/>
          <p:cNvSpPr txBox="1">
            <a:spLocks noChangeArrowheads="1"/>
          </p:cNvSpPr>
          <p:nvPr/>
        </p:nvSpPr>
        <p:spPr bwMode="auto">
          <a:xfrm>
            <a:off x="838200" y="1143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b</a:t>
            </a:r>
          </a:p>
        </p:txBody>
      </p:sp>
      <p:sp>
        <p:nvSpPr>
          <p:cNvPr id="78871" name="Text Box 23"/>
          <p:cNvSpPr txBox="1">
            <a:spLocks noChangeArrowheads="1"/>
          </p:cNvSpPr>
          <p:nvPr/>
        </p:nvSpPr>
        <p:spPr bwMode="auto">
          <a:xfrm>
            <a:off x="838200" y="1981200"/>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c</a:t>
            </a:r>
          </a:p>
        </p:txBody>
      </p:sp>
      <p:sp>
        <p:nvSpPr>
          <p:cNvPr id="78872" name="Text Box 24"/>
          <p:cNvSpPr txBox="1">
            <a:spLocks noChangeArrowheads="1"/>
          </p:cNvSpPr>
          <p:nvPr/>
        </p:nvSpPr>
        <p:spPr bwMode="auto">
          <a:xfrm>
            <a:off x="914400" y="2667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d</a:t>
            </a:r>
          </a:p>
        </p:txBody>
      </p:sp>
      <p:sp>
        <p:nvSpPr>
          <p:cNvPr id="78873" name="Text Box 25"/>
          <p:cNvSpPr txBox="1">
            <a:spLocks noChangeArrowheads="1"/>
          </p:cNvSpPr>
          <p:nvPr/>
        </p:nvSpPr>
        <p:spPr bwMode="auto">
          <a:xfrm>
            <a:off x="914400" y="3886200"/>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e</a:t>
            </a:r>
          </a:p>
        </p:txBody>
      </p:sp>
      <p:sp>
        <p:nvSpPr>
          <p:cNvPr id="78874" name="Text Box 26"/>
          <p:cNvSpPr txBox="1">
            <a:spLocks noChangeArrowheads="1"/>
          </p:cNvSpPr>
          <p:nvPr/>
        </p:nvSpPr>
        <p:spPr bwMode="auto">
          <a:xfrm>
            <a:off x="457200" y="4648200"/>
            <a:ext cx="26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f</a:t>
            </a:r>
          </a:p>
        </p:txBody>
      </p:sp>
      <p:sp>
        <p:nvSpPr>
          <p:cNvPr id="78875" name="Text Box 27"/>
          <p:cNvSpPr txBox="1">
            <a:spLocks noChangeArrowheads="1"/>
          </p:cNvSpPr>
          <p:nvPr/>
        </p:nvSpPr>
        <p:spPr bwMode="auto">
          <a:xfrm>
            <a:off x="457200" y="518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g</a:t>
            </a:r>
          </a:p>
        </p:txBody>
      </p:sp>
      <p:sp>
        <p:nvSpPr>
          <p:cNvPr id="78876" name="Text Box 28"/>
          <p:cNvSpPr txBox="1">
            <a:spLocks noChangeArrowheads="1"/>
          </p:cNvSpPr>
          <p:nvPr/>
        </p:nvSpPr>
        <p:spPr bwMode="auto">
          <a:xfrm>
            <a:off x="1066800" y="5943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h</a:t>
            </a:r>
          </a:p>
        </p:txBody>
      </p:sp>
      <p:sp>
        <p:nvSpPr>
          <p:cNvPr id="78877" name="Text Box 29"/>
          <p:cNvSpPr txBox="1">
            <a:spLocks noChangeArrowheads="1"/>
          </p:cNvSpPr>
          <p:nvPr/>
        </p:nvSpPr>
        <p:spPr bwMode="auto">
          <a:xfrm>
            <a:off x="3048000" y="48768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i</a:t>
            </a:r>
          </a:p>
        </p:txBody>
      </p:sp>
      <p:sp>
        <p:nvSpPr>
          <p:cNvPr id="78878" name="Text Box 30"/>
          <p:cNvSpPr txBox="1">
            <a:spLocks noChangeArrowheads="1"/>
          </p:cNvSpPr>
          <p:nvPr/>
        </p:nvSpPr>
        <p:spPr bwMode="auto">
          <a:xfrm>
            <a:off x="4419600" y="5257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k</a:t>
            </a:r>
          </a:p>
        </p:txBody>
      </p:sp>
      <p:sp>
        <p:nvSpPr>
          <p:cNvPr id="78879" name="Line 31"/>
          <p:cNvSpPr>
            <a:spLocks noChangeShapeType="1"/>
          </p:cNvSpPr>
          <p:nvPr/>
        </p:nvSpPr>
        <p:spPr bwMode="auto">
          <a:xfrm>
            <a:off x="3352800" y="42672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80" name="AutoShape 32"/>
          <p:cNvSpPr>
            <a:spLocks noChangeArrowheads="1"/>
          </p:cNvSpPr>
          <p:nvPr/>
        </p:nvSpPr>
        <p:spPr bwMode="auto">
          <a:xfrm>
            <a:off x="3429000" y="3962400"/>
            <a:ext cx="1981200" cy="762000"/>
          </a:xfrm>
          <a:prstGeom prst="parallelogram">
            <a:avLst>
              <a:gd name="adj" fmla="val 6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00"/>
                </a:solidFill>
              </a:rPr>
              <a:t>输出</a:t>
            </a:r>
            <a:r>
              <a:rPr kumimoji="1" lang="en-US" altLang="zh-CN" sz="1800" b="1">
                <a:solidFill>
                  <a:srgbClr val="000000"/>
                </a:solidFill>
              </a:rPr>
              <a:t>K,L,</a:t>
            </a:r>
          </a:p>
          <a:p>
            <a:pPr algn="ctr"/>
            <a:r>
              <a:rPr kumimoji="1" lang="en-US" altLang="zh-CN" sz="1800" b="1">
                <a:solidFill>
                  <a:srgbClr val="000000"/>
                </a:solidFill>
              </a:rPr>
              <a:t>TOTAL</a:t>
            </a:r>
          </a:p>
        </p:txBody>
      </p:sp>
      <p:sp>
        <p:nvSpPr>
          <p:cNvPr id="78881" name="Text Box 33"/>
          <p:cNvSpPr txBox="1">
            <a:spLocks noChangeArrowheads="1"/>
          </p:cNvSpPr>
          <p:nvPr/>
        </p:nvSpPr>
        <p:spPr bwMode="auto">
          <a:xfrm>
            <a:off x="3886200" y="3505200"/>
            <a:ext cx="26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j</a:t>
            </a:r>
          </a:p>
        </p:txBody>
      </p:sp>
      <p:sp>
        <p:nvSpPr>
          <p:cNvPr id="530466" name="Oval 34"/>
          <p:cNvSpPr>
            <a:spLocks noChangeArrowheads="1"/>
          </p:cNvSpPr>
          <p:nvPr/>
        </p:nvSpPr>
        <p:spPr bwMode="auto">
          <a:xfrm>
            <a:off x="6629400" y="9906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0467" name="Oval 35"/>
          <p:cNvSpPr>
            <a:spLocks noChangeArrowheads="1"/>
          </p:cNvSpPr>
          <p:nvPr/>
        </p:nvSpPr>
        <p:spPr bwMode="auto">
          <a:xfrm>
            <a:off x="6629400" y="16002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0468" name="Oval 36"/>
          <p:cNvSpPr>
            <a:spLocks noChangeArrowheads="1"/>
          </p:cNvSpPr>
          <p:nvPr/>
        </p:nvSpPr>
        <p:spPr bwMode="auto">
          <a:xfrm>
            <a:off x="6629400" y="2209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0469" name="Oval 37"/>
          <p:cNvSpPr>
            <a:spLocks noChangeArrowheads="1"/>
          </p:cNvSpPr>
          <p:nvPr/>
        </p:nvSpPr>
        <p:spPr bwMode="auto">
          <a:xfrm>
            <a:off x="6629400" y="28956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0470" name="Oval 38"/>
          <p:cNvSpPr>
            <a:spLocks noChangeArrowheads="1"/>
          </p:cNvSpPr>
          <p:nvPr/>
        </p:nvSpPr>
        <p:spPr bwMode="auto">
          <a:xfrm>
            <a:off x="6629400" y="35052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0471" name="Oval 39"/>
          <p:cNvSpPr>
            <a:spLocks noChangeArrowheads="1"/>
          </p:cNvSpPr>
          <p:nvPr/>
        </p:nvSpPr>
        <p:spPr bwMode="auto">
          <a:xfrm>
            <a:off x="6629400" y="40386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0472" name="Oval 40"/>
          <p:cNvSpPr>
            <a:spLocks noChangeArrowheads="1"/>
          </p:cNvSpPr>
          <p:nvPr/>
        </p:nvSpPr>
        <p:spPr bwMode="auto">
          <a:xfrm>
            <a:off x="6629400" y="4572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0473" name="Oval 41"/>
          <p:cNvSpPr>
            <a:spLocks noChangeArrowheads="1"/>
          </p:cNvSpPr>
          <p:nvPr/>
        </p:nvSpPr>
        <p:spPr bwMode="auto">
          <a:xfrm>
            <a:off x="7315200" y="3733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0474" name="Oval 42"/>
          <p:cNvSpPr>
            <a:spLocks noChangeArrowheads="1"/>
          </p:cNvSpPr>
          <p:nvPr/>
        </p:nvSpPr>
        <p:spPr bwMode="auto">
          <a:xfrm>
            <a:off x="82296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0475" name="Oval 43"/>
          <p:cNvSpPr>
            <a:spLocks noChangeArrowheads="1"/>
          </p:cNvSpPr>
          <p:nvPr/>
        </p:nvSpPr>
        <p:spPr bwMode="auto">
          <a:xfrm>
            <a:off x="8229600" y="5715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0476" name="Line 44"/>
          <p:cNvSpPr>
            <a:spLocks noChangeShapeType="1"/>
          </p:cNvSpPr>
          <p:nvPr/>
        </p:nvSpPr>
        <p:spPr bwMode="auto">
          <a:xfrm>
            <a:off x="6781800" y="1295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77" name="Line 45"/>
          <p:cNvSpPr>
            <a:spLocks noChangeShapeType="1"/>
          </p:cNvSpPr>
          <p:nvPr/>
        </p:nvSpPr>
        <p:spPr bwMode="auto">
          <a:xfrm>
            <a:off x="6781800" y="1905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78" name="Line 46"/>
          <p:cNvSpPr>
            <a:spLocks noChangeShapeType="1"/>
          </p:cNvSpPr>
          <p:nvPr/>
        </p:nvSpPr>
        <p:spPr bwMode="auto">
          <a:xfrm>
            <a:off x="6781800" y="2514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79" name="Line 47"/>
          <p:cNvSpPr>
            <a:spLocks noChangeShapeType="1"/>
          </p:cNvSpPr>
          <p:nvPr/>
        </p:nvSpPr>
        <p:spPr bwMode="auto">
          <a:xfrm>
            <a:off x="6781800" y="3200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80" name="Line 48"/>
          <p:cNvSpPr>
            <a:spLocks noChangeShapeType="1"/>
          </p:cNvSpPr>
          <p:nvPr/>
        </p:nvSpPr>
        <p:spPr bwMode="auto">
          <a:xfrm>
            <a:off x="6781800" y="3810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81" name="Line 49"/>
          <p:cNvSpPr>
            <a:spLocks noChangeShapeType="1"/>
          </p:cNvSpPr>
          <p:nvPr/>
        </p:nvSpPr>
        <p:spPr bwMode="auto">
          <a:xfrm>
            <a:off x="6781800" y="4343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82" name="Line 50"/>
          <p:cNvSpPr>
            <a:spLocks noChangeShapeType="1"/>
          </p:cNvSpPr>
          <p:nvPr/>
        </p:nvSpPr>
        <p:spPr bwMode="auto">
          <a:xfrm>
            <a:off x="6934200" y="3124200"/>
            <a:ext cx="533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83" name="Line 51"/>
          <p:cNvSpPr>
            <a:spLocks noChangeShapeType="1"/>
          </p:cNvSpPr>
          <p:nvPr/>
        </p:nvSpPr>
        <p:spPr bwMode="auto">
          <a:xfrm flipH="1">
            <a:off x="6934200" y="4038600"/>
            <a:ext cx="533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84" name="Line 52"/>
          <p:cNvSpPr>
            <a:spLocks noChangeShapeType="1"/>
          </p:cNvSpPr>
          <p:nvPr/>
        </p:nvSpPr>
        <p:spPr bwMode="auto">
          <a:xfrm flipH="1" flipV="1">
            <a:off x="6019800" y="41148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85" name="Line 53"/>
          <p:cNvSpPr>
            <a:spLocks noChangeShapeType="1"/>
          </p:cNvSpPr>
          <p:nvPr/>
        </p:nvSpPr>
        <p:spPr bwMode="auto">
          <a:xfrm flipV="1">
            <a:off x="6019800" y="29718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86" name="Line 54"/>
          <p:cNvSpPr>
            <a:spLocks noChangeShapeType="1"/>
          </p:cNvSpPr>
          <p:nvPr/>
        </p:nvSpPr>
        <p:spPr bwMode="auto">
          <a:xfrm flipV="1">
            <a:off x="6019800" y="2362200"/>
            <a:ext cx="609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87" name="Line 55"/>
          <p:cNvSpPr>
            <a:spLocks noChangeShapeType="1"/>
          </p:cNvSpPr>
          <p:nvPr/>
        </p:nvSpPr>
        <p:spPr bwMode="auto">
          <a:xfrm>
            <a:off x="6934200" y="2362200"/>
            <a:ext cx="14478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88" name="Line 56"/>
          <p:cNvSpPr>
            <a:spLocks noChangeShapeType="1"/>
          </p:cNvSpPr>
          <p:nvPr/>
        </p:nvSpPr>
        <p:spPr bwMode="auto">
          <a:xfrm flipH="1">
            <a:off x="8382000" y="4114800"/>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89" name="AutoShape 57"/>
          <p:cNvSpPr>
            <a:spLocks noChangeArrowheads="1"/>
          </p:cNvSpPr>
          <p:nvPr/>
        </p:nvSpPr>
        <p:spPr bwMode="auto">
          <a:xfrm>
            <a:off x="3851275" y="2133600"/>
            <a:ext cx="1676400" cy="838200"/>
          </a:xfrm>
          <a:prstGeom prst="rightArrow">
            <a:avLst>
              <a:gd name="adj1" fmla="val 50000"/>
              <a:gd name="adj2" fmla="val 50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0490" name="Text Box 58"/>
          <p:cNvSpPr txBox="1">
            <a:spLocks noChangeArrowheads="1"/>
          </p:cNvSpPr>
          <p:nvPr/>
        </p:nvSpPr>
        <p:spPr bwMode="auto">
          <a:xfrm>
            <a:off x="6934200" y="914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b</a:t>
            </a:r>
          </a:p>
        </p:txBody>
      </p:sp>
      <p:sp>
        <p:nvSpPr>
          <p:cNvPr id="530491" name="Text Box 59"/>
          <p:cNvSpPr txBox="1">
            <a:spLocks noChangeArrowheads="1"/>
          </p:cNvSpPr>
          <p:nvPr/>
        </p:nvSpPr>
        <p:spPr bwMode="auto">
          <a:xfrm>
            <a:off x="6934200" y="1524000"/>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c</a:t>
            </a:r>
          </a:p>
        </p:txBody>
      </p:sp>
      <p:sp>
        <p:nvSpPr>
          <p:cNvPr id="530492" name="Text Box 60"/>
          <p:cNvSpPr txBox="1">
            <a:spLocks noChangeArrowheads="1"/>
          </p:cNvSpPr>
          <p:nvPr/>
        </p:nvSpPr>
        <p:spPr bwMode="auto">
          <a:xfrm>
            <a:off x="6934200" y="2133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d</a:t>
            </a:r>
          </a:p>
        </p:txBody>
      </p:sp>
      <p:sp>
        <p:nvSpPr>
          <p:cNvPr id="530493" name="Text Box 61"/>
          <p:cNvSpPr txBox="1">
            <a:spLocks noChangeArrowheads="1"/>
          </p:cNvSpPr>
          <p:nvPr/>
        </p:nvSpPr>
        <p:spPr bwMode="auto">
          <a:xfrm>
            <a:off x="6934200" y="2819400"/>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e</a:t>
            </a:r>
          </a:p>
        </p:txBody>
      </p:sp>
      <p:sp>
        <p:nvSpPr>
          <p:cNvPr id="530494" name="Text Box 62"/>
          <p:cNvSpPr txBox="1">
            <a:spLocks noChangeArrowheads="1"/>
          </p:cNvSpPr>
          <p:nvPr/>
        </p:nvSpPr>
        <p:spPr bwMode="auto">
          <a:xfrm>
            <a:off x="6934200" y="3505200"/>
            <a:ext cx="26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f</a:t>
            </a:r>
          </a:p>
        </p:txBody>
      </p:sp>
      <p:sp>
        <p:nvSpPr>
          <p:cNvPr id="530495" name="Text Box 63"/>
          <p:cNvSpPr txBox="1">
            <a:spLocks noChangeArrowheads="1"/>
          </p:cNvSpPr>
          <p:nvPr/>
        </p:nvSpPr>
        <p:spPr bwMode="auto">
          <a:xfrm>
            <a:off x="6934200" y="39624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g</a:t>
            </a:r>
          </a:p>
        </p:txBody>
      </p:sp>
      <p:sp>
        <p:nvSpPr>
          <p:cNvPr id="530496" name="Text Box 64"/>
          <p:cNvSpPr txBox="1">
            <a:spLocks noChangeArrowheads="1"/>
          </p:cNvSpPr>
          <p:nvPr/>
        </p:nvSpPr>
        <p:spPr bwMode="auto">
          <a:xfrm>
            <a:off x="6934200" y="4648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h</a:t>
            </a:r>
          </a:p>
        </p:txBody>
      </p:sp>
      <p:sp>
        <p:nvSpPr>
          <p:cNvPr id="530497" name="Text Box 65"/>
          <p:cNvSpPr txBox="1">
            <a:spLocks noChangeArrowheads="1"/>
          </p:cNvSpPr>
          <p:nvPr/>
        </p:nvSpPr>
        <p:spPr bwMode="auto">
          <a:xfrm>
            <a:off x="8077200" y="3124200"/>
            <a:ext cx="26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j</a:t>
            </a:r>
          </a:p>
        </p:txBody>
      </p:sp>
      <p:sp>
        <p:nvSpPr>
          <p:cNvPr id="530498" name="Text Box 66"/>
          <p:cNvSpPr txBox="1">
            <a:spLocks noChangeArrowheads="1"/>
          </p:cNvSpPr>
          <p:nvPr/>
        </p:nvSpPr>
        <p:spPr bwMode="auto">
          <a:xfrm>
            <a:off x="7620000" y="36576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i</a:t>
            </a:r>
          </a:p>
        </p:txBody>
      </p:sp>
      <p:sp>
        <p:nvSpPr>
          <p:cNvPr id="530499" name="Text Box 67"/>
          <p:cNvSpPr txBox="1">
            <a:spLocks noChangeArrowheads="1"/>
          </p:cNvSpPr>
          <p:nvPr/>
        </p:nvSpPr>
        <p:spPr bwMode="auto">
          <a:xfrm>
            <a:off x="8001000" y="5791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sz="1800" b="1">
                <a:solidFill>
                  <a:srgbClr val="000000"/>
                </a:solidFill>
              </a:rPr>
              <a:t>k</a:t>
            </a:r>
          </a:p>
        </p:txBody>
      </p:sp>
      <p:sp>
        <p:nvSpPr>
          <p:cNvPr id="530500" name="Text Box 68"/>
          <p:cNvSpPr txBox="1">
            <a:spLocks noChangeArrowheads="1"/>
          </p:cNvSpPr>
          <p:nvPr/>
        </p:nvSpPr>
        <p:spPr bwMode="auto">
          <a:xfrm>
            <a:off x="5486400" y="57912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endParaRPr kumimoji="1" lang="zh-CN" altLang="en-US" sz="1800" b="1">
              <a:solidFill>
                <a:srgbClr val="000000"/>
              </a:solidFill>
            </a:endParaRPr>
          </a:p>
        </p:txBody>
      </p:sp>
      <p:sp>
        <p:nvSpPr>
          <p:cNvPr id="530501" name="Text Box 69"/>
          <p:cNvSpPr txBox="1">
            <a:spLocks noChangeArrowheads="1"/>
          </p:cNvSpPr>
          <p:nvPr/>
        </p:nvSpPr>
        <p:spPr bwMode="auto">
          <a:xfrm>
            <a:off x="5562600" y="6019800"/>
            <a:ext cx="2379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en-US" altLang="zh-CN" b="1">
                <a:solidFill>
                  <a:srgbClr val="000000"/>
                </a:solidFill>
              </a:rPr>
              <a:t>V(G)=11-10+2=3</a:t>
            </a:r>
          </a:p>
        </p:txBody>
      </p:sp>
      <p:sp>
        <p:nvSpPr>
          <p:cNvPr id="530502" name="Text Box 70"/>
          <p:cNvSpPr txBox="1">
            <a:spLocks noChangeArrowheads="1"/>
          </p:cNvSpPr>
          <p:nvPr/>
        </p:nvSpPr>
        <p:spPr bwMode="auto">
          <a:xfrm>
            <a:off x="7391400" y="1219200"/>
            <a:ext cx="1524000" cy="12017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kumimoji="1" lang="zh-CN" altLang="en-US" sz="1800" b="1">
                <a:solidFill>
                  <a:srgbClr val="000000"/>
                </a:solidFill>
              </a:rPr>
              <a:t>1</a:t>
            </a:r>
            <a:r>
              <a:rPr kumimoji="1" lang="en-US" altLang="zh-CN" sz="1800" b="1">
                <a:solidFill>
                  <a:srgbClr val="000000"/>
                </a:solidFill>
              </a:rPr>
              <a:t>1 </a:t>
            </a:r>
            <a:r>
              <a:rPr kumimoji="1" lang="zh-CN" altLang="en-US" sz="1800" b="1">
                <a:solidFill>
                  <a:srgbClr val="000000"/>
                </a:solidFill>
              </a:rPr>
              <a:t>条弧</a:t>
            </a:r>
          </a:p>
          <a:p>
            <a:pPr eaLnBrk="1" hangingPunct="1">
              <a:spcBef>
                <a:spcPct val="50000"/>
              </a:spcBef>
            </a:pPr>
            <a:r>
              <a:rPr kumimoji="1" lang="zh-CN" altLang="en-US" sz="1800" b="1">
                <a:solidFill>
                  <a:srgbClr val="000000"/>
                </a:solidFill>
              </a:rPr>
              <a:t>1</a:t>
            </a:r>
            <a:r>
              <a:rPr kumimoji="1" lang="en-US" altLang="zh-CN" sz="1800" b="1">
                <a:solidFill>
                  <a:srgbClr val="000000"/>
                </a:solidFill>
              </a:rPr>
              <a:t>0 </a:t>
            </a:r>
            <a:r>
              <a:rPr kumimoji="1" lang="zh-CN" altLang="en-US" sz="1800" b="1">
                <a:solidFill>
                  <a:srgbClr val="000000"/>
                </a:solidFill>
              </a:rPr>
              <a:t>个节点</a:t>
            </a:r>
          </a:p>
          <a:p>
            <a:pPr eaLnBrk="1" hangingPunct="1">
              <a:spcBef>
                <a:spcPct val="50000"/>
              </a:spcBef>
            </a:pPr>
            <a:endParaRPr kumimoji="1" lang="zh-CN" altLang="en-US" sz="1800" b="1">
              <a:solidFill>
                <a:srgbClr val="000000"/>
              </a:solidFill>
            </a:endParaRPr>
          </a:p>
        </p:txBody>
      </p:sp>
      <p:sp>
        <p:nvSpPr>
          <p:cNvPr id="78919" name="Line 71"/>
          <p:cNvSpPr>
            <a:spLocks noChangeShapeType="1"/>
          </p:cNvSpPr>
          <p:nvPr/>
        </p:nvSpPr>
        <p:spPr bwMode="auto">
          <a:xfrm flipH="1">
            <a:off x="4419600" y="4724400"/>
            <a:ext cx="7938"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920" name="Text Box 72"/>
          <p:cNvSpPr txBox="1">
            <a:spLocks noChangeArrowheads="1"/>
          </p:cNvSpPr>
          <p:nvPr/>
        </p:nvSpPr>
        <p:spPr bwMode="auto">
          <a:xfrm>
            <a:off x="539750" y="333375"/>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a:t>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0489"/>
                                        </p:tgtEl>
                                        <p:attrNameLst>
                                          <p:attrName>style.visibility</p:attrName>
                                        </p:attrNameLst>
                                      </p:cBhvr>
                                      <p:to>
                                        <p:strVal val="visible"/>
                                      </p:to>
                                    </p:set>
                                    <p:animEffect transition="in" filter="wipe(down)">
                                      <p:cBhvr>
                                        <p:cTn id="7" dur="500"/>
                                        <p:tgtEl>
                                          <p:spTgt spid="5304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0466"/>
                                        </p:tgtEl>
                                        <p:attrNameLst>
                                          <p:attrName>style.visibility</p:attrName>
                                        </p:attrNameLst>
                                      </p:cBhvr>
                                      <p:to>
                                        <p:strVal val="visible"/>
                                      </p:to>
                                    </p:set>
                                    <p:animEffect transition="in" filter="blinds(horizontal)">
                                      <p:cBhvr>
                                        <p:cTn id="12" dur="500"/>
                                        <p:tgtEl>
                                          <p:spTgt spid="53046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30467"/>
                                        </p:tgtEl>
                                        <p:attrNameLst>
                                          <p:attrName>style.visibility</p:attrName>
                                        </p:attrNameLst>
                                      </p:cBhvr>
                                      <p:to>
                                        <p:strVal val="visible"/>
                                      </p:to>
                                    </p:set>
                                    <p:animEffect transition="in" filter="blinds(horizontal)">
                                      <p:cBhvr>
                                        <p:cTn id="15" dur="500"/>
                                        <p:tgtEl>
                                          <p:spTgt spid="53046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30468"/>
                                        </p:tgtEl>
                                        <p:attrNameLst>
                                          <p:attrName>style.visibility</p:attrName>
                                        </p:attrNameLst>
                                      </p:cBhvr>
                                      <p:to>
                                        <p:strVal val="visible"/>
                                      </p:to>
                                    </p:set>
                                    <p:animEffect transition="in" filter="blinds(horizontal)">
                                      <p:cBhvr>
                                        <p:cTn id="18" dur="500"/>
                                        <p:tgtEl>
                                          <p:spTgt spid="53046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30469"/>
                                        </p:tgtEl>
                                        <p:attrNameLst>
                                          <p:attrName>style.visibility</p:attrName>
                                        </p:attrNameLst>
                                      </p:cBhvr>
                                      <p:to>
                                        <p:strVal val="visible"/>
                                      </p:to>
                                    </p:set>
                                    <p:animEffect transition="in" filter="blinds(horizontal)">
                                      <p:cBhvr>
                                        <p:cTn id="21" dur="500"/>
                                        <p:tgtEl>
                                          <p:spTgt spid="53046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30470"/>
                                        </p:tgtEl>
                                        <p:attrNameLst>
                                          <p:attrName>style.visibility</p:attrName>
                                        </p:attrNameLst>
                                      </p:cBhvr>
                                      <p:to>
                                        <p:strVal val="visible"/>
                                      </p:to>
                                    </p:set>
                                    <p:animEffect transition="in" filter="blinds(horizontal)">
                                      <p:cBhvr>
                                        <p:cTn id="24" dur="500"/>
                                        <p:tgtEl>
                                          <p:spTgt spid="53047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30471"/>
                                        </p:tgtEl>
                                        <p:attrNameLst>
                                          <p:attrName>style.visibility</p:attrName>
                                        </p:attrNameLst>
                                      </p:cBhvr>
                                      <p:to>
                                        <p:strVal val="visible"/>
                                      </p:to>
                                    </p:set>
                                    <p:animEffect transition="in" filter="blinds(horizontal)">
                                      <p:cBhvr>
                                        <p:cTn id="27" dur="500"/>
                                        <p:tgtEl>
                                          <p:spTgt spid="53047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30472"/>
                                        </p:tgtEl>
                                        <p:attrNameLst>
                                          <p:attrName>style.visibility</p:attrName>
                                        </p:attrNameLst>
                                      </p:cBhvr>
                                      <p:to>
                                        <p:strVal val="visible"/>
                                      </p:to>
                                    </p:set>
                                    <p:animEffect transition="in" filter="blinds(horizontal)">
                                      <p:cBhvr>
                                        <p:cTn id="30" dur="500"/>
                                        <p:tgtEl>
                                          <p:spTgt spid="53047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30473"/>
                                        </p:tgtEl>
                                        <p:attrNameLst>
                                          <p:attrName>style.visibility</p:attrName>
                                        </p:attrNameLst>
                                      </p:cBhvr>
                                      <p:to>
                                        <p:strVal val="visible"/>
                                      </p:to>
                                    </p:set>
                                    <p:animEffect transition="in" filter="blinds(horizontal)">
                                      <p:cBhvr>
                                        <p:cTn id="33" dur="500"/>
                                        <p:tgtEl>
                                          <p:spTgt spid="53047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30474"/>
                                        </p:tgtEl>
                                        <p:attrNameLst>
                                          <p:attrName>style.visibility</p:attrName>
                                        </p:attrNameLst>
                                      </p:cBhvr>
                                      <p:to>
                                        <p:strVal val="visible"/>
                                      </p:to>
                                    </p:set>
                                    <p:animEffect transition="in" filter="blinds(horizontal)">
                                      <p:cBhvr>
                                        <p:cTn id="36" dur="500"/>
                                        <p:tgtEl>
                                          <p:spTgt spid="53047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30475"/>
                                        </p:tgtEl>
                                        <p:attrNameLst>
                                          <p:attrName>style.visibility</p:attrName>
                                        </p:attrNameLst>
                                      </p:cBhvr>
                                      <p:to>
                                        <p:strVal val="visible"/>
                                      </p:to>
                                    </p:set>
                                    <p:animEffect transition="in" filter="blinds(horizontal)">
                                      <p:cBhvr>
                                        <p:cTn id="39" dur="500"/>
                                        <p:tgtEl>
                                          <p:spTgt spid="53047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30476"/>
                                        </p:tgtEl>
                                        <p:attrNameLst>
                                          <p:attrName>style.visibility</p:attrName>
                                        </p:attrNameLst>
                                      </p:cBhvr>
                                      <p:to>
                                        <p:strVal val="visible"/>
                                      </p:to>
                                    </p:set>
                                    <p:animEffect transition="in" filter="blinds(horizontal)">
                                      <p:cBhvr>
                                        <p:cTn id="42" dur="500"/>
                                        <p:tgtEl>
                                          <p:spTgt spid="53047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30477"/>
                                        </p:tgtEl>
                                        <p:attrNameLst>
                                          <p:attrName>style.visibility</p:attrName>
                                        </p:attrNameLst>
                                      </p:cBhvr>
                                      <p:to>
                                        <p:strVal val="visible"/>
                                      </p:to>
                                    </p:set>
                                    <p:animEffect transition="in" filter="blinds(horizontal)">
                                      <p:cBhvr>
                                        <p:cTn id="45" dur="500"/>
                                        <p:tgtEl>
                                          <p:spTgt spid="53047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30478"/>
                                        </p:tgtEl>
                                        <p:attrNameLst>
                                          <p:attrName>style.visibility</p:attrName>
                                        </p:attrNameLst>
                                      </p:cBhvr>
                                      <p:to>
                                        <p:strVal val="visible"/>
                                      </p:to>
                                    </p:set>
                                    <p:animEffect transition="in" filter="blinds(horizontal)">
                                      <p:cBhvr>
                                        <p:cTn id="48" dur="500"/>
                                        <p:tgtEl>
                                          <p:spTgt spid="53047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30479"/>
                                        </p:tgtEl>
                                        <p:attrNameLst>
                                          <p:attrName>style.visibility</p:attrName>
                                        </p:attrNameLst>
                                      </p:cBhvr>
                                      <p:to>
                                        <p:strVal val="visible"/>
                                      </p:to>
                                    </p:set>
                                    <p:animEffect transition="in" filter="blinds(horizontal)">
                                      <p:cBhvr>
                                        <p:cTn id="51" dur="500"/>
                                        <p:tgtEl>
                                          <p:spTgt spid="53047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30480"/>
                                        </p:tgtEl>
                                        <p:attrNameLst>
                                          <p:attrName>style.visibility</p:attrName>
                                        </p:attrNameLst>
                                      </p:cBhvr>
                                      <p:to>
                                        <p:strVal val="visible"/>
                                      </p:to>
                                    </p:set>
                                    <p:animEffect transition="in" filter="blinds(horizontal)">
                                      <p:cBhvr>
                                        <p:cTn id="54" dur="500"/>
                                        <p:tgtEl>
                                          <p:spTgt spid="53048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530481"/>
                                        </p:tgtEl>
                                        <p:attrNameLst>
                                          <p:attrName>style.visibility</p:attrName>
                                        </p:attrNameLst>
                                      </p:cBhvr>
                                      <p:to>
                                        <p:strVal val="visible"/>
                                      </p:to>
                                    </p:set>
                                    <p:animEffect transition="in" filter="blinds(horizontal)">
                                      <p:cBhvr>
                                        <p:cTn id="57" dur="500"/>
                                        <p:tgtEl>
                                          <p:spTgt spid="530481"/>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30482"/>
                                        </p:tgtEl>
                                        <p:attrNameLst>
                                          <p:attrName>style.visibility</p:attrName>
                                        </p:attrNameLst>
                                      </p:cBhvr>
                                      <p:to>
                                        <p:strVal val="visible"/>
                                      </p:to>
                                    </p:set>
                                    <p:animEffect transition="in" filter="blinds(horizontal)">
                                      <p:cBhvr>
                                        <p:cTn id="60" dur="500"/>
                                        <p:tgtEl>
                                          <p:spTgt spid="530482"/>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30483"/>
                                        </p:tgtEl>
                                        <p:attrNameLst>
                                          <p:attrName>style.visibility</p:attrName>
                                        </p:attrNameLst>
                                      </p:cBhvr>
                                      <p:to>
                                        <p:strVal val="visible"/>
                                      </p:to>
                                    </p:set>
                                    <p:animEffect transition="in" filter="blinds(horizontal)">
                                      <p:cBhvr>
                                        <p:cTn id="63" dur="500"/>
                                        <p:tgtEl>
                                          <p:spTgt spid="53048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530484"/>
                                        </p:tgtEl>
                                        <p:attrNameLst>
                                          <p:attrName>style.visibility</p:attrName>
                                        </p:attrNameLst>
                                      </p:cBhvr>
                                      <p:to>
                                        <p:strVal val="visible"/>
                                      </p:to>
                                    </p:set>
                                    <p:animEffect transition="in" filter="blinds(horizontal)">
                                      <p:cBhvr>
                                        <p:cTn id="66" dur="500"/>
                                        <p:tgtEl>
                                          <p:spTgt spid="53048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30485"/>
                                        </p:tgtEl>
                                        <p:attrNameLst>
                                          <p:attrName>style.visibility</p:attrName>
                                        </p:attrNameLst>
                                      </p:cBhvr>
                                      <p:to>
                                        <p:strVal val="visible"/>
                                      </p:to>
                                    </p:set>
                                    <p:animEffect transition="in" filter="blinds(horizontal)">
                                      <p:cBhvr>
                                        <p:cTn id="69" dur="500"/>
                                        <p:tgtEl>
                                          <p:spTgt spid="53048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30486"/>
                                        </p:tgtEl>
                                        <p:attrNameLst>
                                          <p:attrName>style.visibility</p:attrName>
                                        </p:attrNameLst>
                                      </p:cBhvr>
                                      <p:to>
                                        <p:strVal val="visible"/>
                                      </p:to>
                                    </p:set>
                                    <p:animEffect transition="in" filter="blinds(horizontal)">
                                      <p:cBhvr>
                                        <p:cTn id="72" dur="500"/>
                                        <p:tgtEl>
                                          <p:spTgt spid="53048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30487"/>
                                        </p:tgtEl>
                                        <p:attrNameLst>
                                          <p:attrName>style.visibility</p:attrName>
                                        </p:attrNameLst>
                                      </p:cBhvr>
                                      <p:to>
                                        <p:strVal val="visible"/>
                                      </p:to>
                                    </p:set>
                                    <p:animEffect transition="in" filter="blinds(horizontal)">
                                      <p:cBhvr>
                                        <p:cTn id="75" dur="500"/>
                                        <p:tgtEl>
                                          <p:spTgt spid="53048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30488"/>
                                        </p:tgtEl>
                                        <p:attrNameLst>
                                          <p:attrName>style.visibility</p:attrName>
                                        </p:attrNameLst>
                                      </p:cBhvr>
                                      <p:to>
                                        <p:strVal val="visible"/>
                                      </p:to>
                                    </p:set>
                                    <p:animEffect transition="in" filter="blinds(horizontal)">
                                      <p:cBhvr>
                                        <p:cTn id="78" dur="500"/>
                                        <p:tgtEl>
                                          <p:spTgt spid="530488"/>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30490"/>
                                        </p:tgtEl>
                                        <p:attrNameLst>
                                          <p:attrName>style.visibility</p:attrName>
                                        </p:attrNameLst>
                                      </p:cBhvr>
                                      <p:to>
                                        <p:strVal val="visible"/>
                                      </p:to>
                                    </p:set>
                                    <p:animEffect transition="in" filter="blinds(horizontal)">
                                      <p:cBhvr>
                                        <p:cTn id="81" dur="500"/>
                                        <p:tgtEl>
                                          <p:spTgt spid="530490"/>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530491"/>
                                        </p:tgtEl>
                                        <p:attrNameLst>
                                          <p:attrName>style.visibility</p:attrName>
                                        </p:attrNameLst>
                                      </p:cBhvr>
                                      <p:to>
                                        <p:strVal val="visible"/>
                                      </p:to>
                                    </p:set>
                                    <p:animEffect transition="in" filter="blinds(horizontal)">
                                      <p:cBhvr>
                                        <p:cTn id="84" dur="500"/>
                                        <p:tgtEl>
                                          <p:spTgt spid="53049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530492"/>
                                        </p:tgtEl>
                                        <p:attrNameLst>
                                          <p:attrName>style.visibility</p:attrName>
                                        </p:attrNameLst>
                                      </p:cBhvr>
                                      <p:to>
                                        <p:strVal val="visible"/>
                                      </p:to>
                                    </p:set>
                                    <p:animEffect transition="in" filter="blinds(horizontal)">
                                      <p:cBhvr>
                                        <p:cTn id="87" dur="500"/>
                                        <p:tgtEl>
                                          <p:spTgt spid="530492"/>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530493"/>
                                        </p:tgtEl>
                                        <p:attrNameLst>
                                          <p:attrName>style.visibility</p:attrName>
                                        </p:attrNameLst>
                                      </p:cBhvr>
                                      <p:to>
                                        <p:strVal val="visible"/>
                                      </p:to>
                                    </p:set>
                                    <p:animEffect transition="in" filter="blinds(horizontal)">
                                      <p:cBhvr>
                                        <p:cTn id="90" dur="500"/>
                                        <p:tgtEl>
                                          <p:spTgt spid="53049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30494"/>
                                        </p:tgtEl>
                                        <p:attrNameLst>
                                          <p:attrName>style.visibility</p:attrName>
                                        </p:attrNameLst>
                                      </p:cBhvr>
                                      <p:to>
                                        <p:strVal val="visible"/>
                                      </p:to>
                                    </p:set>
                                    <p:animEffect transition="in" filter="blinds(horizontal)">
                                      <p:cBhvr>
                                        <p:cTn id="93" dur="500"/>
                                        <p:tgtEl>
                                          <p:spTgt spid="530494"/>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530495"/>
                                        </p:tgtEl>
                                        <p:attrNameLst>
                                          <p:attrName>style.visibility</p:attrName>
                                        </p:attrNameLst>
                                      </p:cBhvr>
                                      <p:to>
                                        <p:strVal val="visible"/>
                                      </p:to>
                                    </p:set>
                                    <p:animEffect transition="in" filter="blinds(horizontal)">
                                      <p:cBhvr>
                                        <p:cTn id="96" dur="500"/>
                                        <p:tgtEl>
                                          <p:spTgt spid="530495"/>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530496"/>
                                        </p:tgtEl>
                                        <p:attrNameLst>
                                          <p:attrName>style.visibility</p:attrName>
                                        </p:attrNameLst>
                                      </p:cBhvr>
                                      <p:to>
                                        <p:strVal val="visible"/>
                                      </p:to>
                                    </p:set>
                                    <p:animEffect transition="in" filter="blinds(horizontal)">
                                      <p:cBhvr>
                                        <p:cTn id="99" dur="500"/>
                                        <p:tgtEl>
                                          <p:spTgt spid="530496"/>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530497"/>
                                        </p:tgtEl>
                                        <p:attrNameLst>
                                          <p:attrName>style.visibility</p:attrName>
                                        </p:attrNameLst>
                                      </p:cBhvr>
                                      <p:to>
                                        <p:strVal val="visible"/>
                                      </p:to>
                                    </p:set>
                                    <p:animEffect transition="in" filter="blinds(horizontal)">
                                      <p:cBhvr>
                                        <p:cTn id="102" dur="500"/>
                                        <p:tgtEl>
                                          <p:spTgt spid="530497"/>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530498"/>
                                        </p:tgtEl>
                                        <p:attrNameLst>
                                          <p:attrName>style.visibility</p:attrName>
                                        </p:attrNameLst>
                                      </p:cBhvr>
                                      <p:to>
                                        <p:strVal val="visible"/>
                                      </p:to>
                                    </p:set>
                                    <p:animEffect transition="in" filter="blinds(horizontal)">
                                      <p:cBhvr>
                                        <p:cTn id="105" dur="500"/>
                                        <p:tgtEl>
                                          <p:spTgt spid="530498"/>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530499"/>
                                        </p:tgtEl>
                                        <p:attrNameLst>
                                          <p:attrName>style.visibility</p:attrName>
                                        </p:attrNameLst>
                                      </p:cBhvr>
                                      <p:to>
                                        <p:strVal val="visible"/>
                                      </p:to>
                                    </p:set>
                                    <p:animEffect transition="in" filter="blinds(horizontal)">
                                      <p:cBhvr>
                                        <p:cTn id="108" dur="500"/>
                                        <p:tgtEl>
                                          <p:spTgt spid="530499"/>
                                        </p:tgtEl>
                                      </p:cBhvr>
                                    </p:animEffect>
                                  </p:childTnLst>
                                </p:cTn>
                              </p:par>
                              <p:par>
                                <p:cTn id="109" presetID="3" presetClass="entr" presetSubtype="10" fill="hold" grpId="0" nodeType="withEffect" nodePh="1">
                                  <p:stCondLst>
                                    <p:cond delay="0"/>
                                  </p:stCondLst>
                                  <p:endCondLst>
                                    <p:cond evt="begin" delay="0">
                                      <p:tn val="109"/>
                                    </p:cond>
                                  </p:endCondLst>
                                  <p:childTnLst>
                                    <p:set>
                                      <p:cBhvr>
                                        <p:cTn id="110" dur="1" fill="hold">
                                          <p:stCondLst>
                                            <p:cond delay="0"/>
                                          </p:stCondLst>
                                        </p:cTn>
                                        <p:tgtEl>
                                          <p:spTgt spid="530500"/>
                                        </p:tgtEl>
                                        <p:attrNameLst>
                                          <p:attrName>style.visibility</p:attrName>
                                        </p:attrNameLst>
                                      </p:cBhvr>
                                      <p:to>
                                        <p:strVal val="visible"/>
                                      </p:to>
                                    </p:set>
                                    <p:animEffect transition="in" filter="blinds(horizontal)">
                                      <p:cBhvr>
                                        <p:cTn id="111" dur="500"/>
                                        <p:tgtEl>
                                          <p:spTgt spid="530500"/>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530502"/>
                                        </p:tgtEl>
                                        <p:attrNameLst>
                                          <p:attrName>style.visibility</p:attrName>
                                        </p:attrNameLst>
                                      </p:cBhvr>
                                      <p:to>
                                        <p:strVal val="visible"/>
                                      </p:to>
                                    </p:set>
                                    <p:animEffect transition="in" filter="blinds(horizontal)">
                                      <p:cBhvr>
                                        <p:cTn id="116" dur="500"/>
                                        <p:tgtEl>
                                          <p:spTgt spid="530502"/>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530501"/>
                                        </p:tgtEl>
                                        <p:attrNameLst>
                                          <p:attrName>style.visibility</p:attrName>
                                        </p:attrNameLst>
                                      </p:cBhvr>
                                      <p:to>
                                        <p:strVal val="visible"/>
                                      </p:to>
                                    </p:set>
                                    <p:animEffect transition="in" filter="blinds(horizontal)">
                                      <p:cBhvr>
                                        <p:cTn id="121" dur="500"/>
                                        <p:tgtEl>
                                          <p:spTgt spid="530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66" grpId="0" animBg="1"/>
      <p:bldP spid="530467" grpId="0" animBg="1"/>
      <p:bldP spid="530468" grpId="0" animBg="1"/>
      <p:bldP spid="530469" grpId="0" animBg="1"/>
      <p:bldP spid="530470" grpId="0" animBg="1"/>
      <p:bldP spid="530471" grpId="0" animBg="1"/>
      <p:bldP spid="530472" grpId="0" animBg="1"/>
      <p:bldP spid="530473" grpId="0" animBg="1"/>
      <p:bldP spid="530474" grpId="0" animBg="1"/>
      <p:bldP spid="530475" grpId="0" animBg="1"/>
      <p:bldP spid="530476" grpId="0" animBg="1"/>
      <p:bldP spid="530477" grpId="0" animBg="1"/>
      <p:bldP spid="530478" grpId="0" animBg="1"/>
      <p:bldP spid="530479" grpId="0" animBg="1"/>
      <p:bldP spid="530480" grpId="0" animBg="1"/>
      <p:bldP spid="530481" grpId="0" animBg="1"/>
      <p:bldP spid="530482" grpId="0" animBg="1"/>
      <p:bldP spid="530483" grpId="0" animBg="1"/>
      <p:bldP spid="530484" grpId="0" animBg="1"/>
      <p:bldP spid="530485" grpId="0" animBg="1"/>
      <p:bldP spid="530486" grpId="0" animBg="1"/>
      <p:bldP spid="530487" grpId="0" animBg="1"/>
      <p:bldP spid="530488" grpId="0" animBg="1"/>
      <p:bldP spid="530489" grpId="0" animBg="1"/>
      <p:bldP spid="530490" grpId="0"/>
      <p:bldP spid="530491" grpId="0"/>
      <p:bldP spid="530492" grpId="0"/>
      <p:bldP spid="530493" grpId="0"/>
      <p:bldP spid="530494" grpId="0"/>
      <p:bldP spid="530495" grpId="0"/>
      <p:bldP spid="530496" grpId="0"/>
      <p:bldP spid="530497" grpId="0"/>
      <p:bldP spid="530498" grpId="0"/>
      <p:bldP spid="530499" grpId="0"/>
      <p:bldP spid="530500" grpId="0"/>
      <p:bldP spid="530501" grpId="0"/>
      <p:bldP spid="53050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395288" y="333375"/>
            <a:ext cx="8497887" cy="6191250"/>
          </a:xfrm>
        </p:spPr>
        <p:txBody>
          <a:bodyPr/>
          <a:lstStyle/>
          <a:p>
            <a:pPr eaLnBrk="1" hangingPunct="1">
              <a:lnSpc>
                <a:spcPct val="125000"/>
              </a:lnSpc>
              <a:buFontTx/>
              <a:buNone/>
            </a:pPr>
            <a:r>
              <a:rPr lang="zh-CN" altLang="en-US" sz="2400">
                <a:solidFill>
                  <a:srgbClr val="0000FF"/>
                </a:solidFill>
                <a:latin typeface="华文中宋" pitchFamily="2" charset="-122"/>
                <a:ea typeface="华文中宋" pitchFamily="2" charset="-122"/>
              </a:rPr>
              <a:t>环形复杂度的用途</a:t>
            </a:r>
          </a:p>
          <a:p>
            <a:pPr eaLnBrk="1" hangingPunct="1">
              <a:lnSpc>
                <a:spcPct val="125000"/>
              </a:lnSpc>
            </a:pPr>
            <a:r>
              <a:rPr lang="zh-CN" altLang="en-US" sz="2400">
                <a:latin typeface="华文中宋" pitchFamily="2" charset="-122"/>
                <a:ea typeface="华文中宋" pitchFamily="2" charset="-122"/>
              </a:rPr>
              <a:t>程序的环形复杂度取决于程序控制流的复杂程度，也即是取决于程序结构的复杂程度。当程序内分支数或循环个数增加时，环形复杂度也随之增加，因此它是对测试难度的一种定量度量，也能对软件最终的可靠性给出某种预测。</a:t>
            </a:r>
          </a:p>
          <a:p>
            <a:pPr eaLnBrk="1" hangingPunct="1">
              <a:lnSpc>
                <a:spcPct val="125000"/>
              </a:lnSpc>
            </a:pPr>
            <a:r>
              <a:rPr lang="en-US" altLang="zh-CN" sz="2400">
                <a:latin typeface="华文中宋" pitchFamily="2" charset="-122"/>
                <a:ea typeface="华文中宋" pitchFamily="2" charset="-122"/>
              </a:rPr>
              <a:t>McCabe</a:t>
            </a:r>
            <a:r>
              <a:rPr lang="zh-CN" altLang="en-US" sz="2400">
                <a:latin typeface="华文中宋" pitchFamily="2" charset="-122"/>
                <a:ea typeface="华文中宋" pitchFamily="2" charset="-122"/>
              </a:rPr>
              <a:t>研究大量程序后发现，环形复杂度高的程序往往是最困难、最容易出问题的程序。实践表明，模块规模以</a:t>
            </a:r>
            <a:r>
              <a:rPr lang="en-US" altLang="zh-CN" sz="2400">
                <a:solidFill>
                  <a:srgbClr val="FF0000"/>
                </a:solidFill>
                <a:latin typeface="华文中宋" pitchFamily="2" charset="-122"/>
                <a:ea typeface="华文中宋" pitchFamily="2" charset="-122"/>
              </a:rPr>
              <a:t>V(G)≤10</a:t>
            </a:r>
            <a:r>
              <a:rPr lang="zh-CN" altLang="en-US" sz="2400">
                <a:latin typeface="华文中宋" pitchFamily="2" charset="-122"/>
                <a:ea typeface="华文中宋" pitchFamily="2" charset="-122"/>
              </a:rPr>
              <a:t>为宜，也就是说，</a:t>
            </a:r>
            <a:r>
              <a:rPr lang="en-US" altLang="zh-CN" sz="2400">
                <a:latin typeface="华文中宋" pitchFamily="2" charset="-122"/>
                <a:ea typeface="华文中宋" pitchFamily="2" charset="-122"/>
              </a:rPr>
              <a:t>V(G)=10</a:t>
            </a:r>
            <a:r>
              <a:rPr lang="zh-CN" altLang="en-US" sz="2400">
                <a:latin typeface="华文中宋" pitchFamily="2" charset="-122"/>
                <a:ea typeface="华文中宋" pitchFamily="2" charset="-122"/>
              </a:rPr>
              <a:t>是模块规模的一个更科学更精确的上限。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395288" y="4076700"/>
            <a:ext cx="8424862"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0000"/>
              </a:spcBef>
            </a:pPr>
            <a:r>
              <a:rPr lang="zh-CN" altLang="en-US" sz="2800" dirty="0">
                <a:latin typeface="华文中宋" pitchFamily="2" charset="-122"/>
                <a:ea typeface="华文中宋" pitchFamily="2" charset="-122"/>
              </a:rPr>
              <a:t>“</a:t>
            </a:r>
            <a:r>
              <a:rPr lang="zh-CN" altLang="en-US" sz="2800" dirty="0">
                <a:solidFill>
                  <a:srgbClr val="FFC000"/>
                </a:solidFill>
                <a:latin typeface="华文中宋" pitchFamily="2" charset="-122"/>
                <a:ea typeface="华文中宋" pitchFamily="2" charset="-122"/>
              </a:rPr>
              <a:t>结构程序设计是尽可能少用</a:t>
            </a:r>
            <a:r>
              <a:rPr lang="en-US" altLang="zh-CN" sz="2800" dirty="0">
                <a:solidFill>
                  <a:srgbClr val="FFC000"/>
                </a:solidFill>
                <a:latin typeface="华文中宋" pitchFamily="2" charset="-122"/>
                <a:ea typeface="华文中宋" pitchFamily="2" charset="-122"/>
              </a:rPr>
              <a:t>GO TO</a:t>
            </a:r>
            <a:r>
              <a:rPr lang="zh-CN" altLang="en-US" sz="2800" dirty="0">
                <a:solidFill>
                  <a:srgbClr val="FFC000"/>
                </a:solidFill>
                <a:latin typeface="华文中宋" pitchFamily="2" charset="-122"/>
                <a:ea typeface="华文中宋" pitchFamily="2" charset="-122"/>
              </a:rPr>
              <a:t>语句的程序设计方法</a:t>
            </a:r>
            <a:r>
              <a:rPr lang="zh-CN" altLang="en-US" sz="2800" dirty="0">
                <a:latin typeface="华文中宋" pitchFamily="2" charset="-122"/>
                <a:ea typeface="华文中宋" pitchFamily="2" charset="-122"/>
              </a:rPr>
              <a:t>。最好仅在检测出错误时才使用</a:t>
            </a:r>
            <a:r>
              <a:rPr lang="en-US" altLang="zh-CN" sz="2800" dirty="0">
                <a:latin typeface="华文中宋" pitchFamily="2" charset="-122"/>
                <a:ea typeface="华文中宋" pitchFamily="2" charset="-122"/>
              </a:rPr>
              <a:t>GO TO</a:t>
            </a:r>
            <a:r>
              <a:rPr lang="zh-CN" altLang="en-US" sz="2800" dirty="0">
                <a:latin typeface="华文中宋" pitchFamily="2" charset="-122"/>
                <a:ea typeface="华文中宋" pitchFamily="2" charset="-122"/>
              </a:rPr>
              <a:t>语句。”</a:t>
            </a:r>
          </a:p>
        </p:txBody>
      </p:sp>
      <p:sp>
        <p:nvSpPr>
          <p:cNvPr id="13315" name="Rectangle 7"/>
          <p:cNvSpPr>
            <a:spLocks noChangeArrowheads="1"/>
          </p:cNvSpPr>
          <p:nvPr/>
        </p:nvSpPr>
        <p:spPr bwMode="auto">
          <a:xfrm>
            <a:off x="468313" y="765175"/>
            <a:ext cx="8280400" cy="2870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0000"/>
              </a:spcBef>
            </a:pPr>
            <a:r>
              <a:rPr lang="zh-CN" altLang="en-US" sz="2800" b="1">
                <a:solidFill>
                  <a:srgbClr val="000000"/>
                </a:solidFill>
              </a:rPr>
              <a:t>结构程序设计的经典定义：“如果一个程序的代码块仅仅通过顺序、选择（ </a:t>
            </a:r>
            <a:r>
              <a:rPr lang="en-US" altLang="zh-CN" sz="2800" b="1">
                <a:solidFill>
                  <a:srgbClr val="000000"/>
                </a:solidFill>
              </a:rPr>
              <a:t>IF-THEN-ELSE</a:t>
            </a:r>
            <a:r>
              <a:rPr lang="zh-CN" altLang="en-US" sz="2800" b="1">
                <a:solidFill>
                  <a:srgbClr val="000000"/>
                </a:solidFill>
              </a:rPr>
              <a:t>型）和循环（ </a:t>
            </a:r>
            <a:r>
              <a:rPr lang="en-US" altLang="zh-CN" sz="2800" b="1">
                <a:solidFill>
                  <a:srgbClr val="000000"/>
                </a:solidFill>
              </a:rPr>
              <a:t>DO-WHILE</a:t>
            </a:r>
            <a:r>
              <a:rPr lang="zh-CN" altLang="en-US" sz="2800" b="1">
                <a:solidFill>
                  <a:srgbClr val="000000"/>
                </a:solidFill>
              </a:rPr>
              <a:t>型）这</a:t>
            </a:r>
            <a:r>
              <a:rPr lang="en-US" altLang="zh-CN" sz="2800" b="1">
                <a:solidFill>
                  <a:srgbClr val="000000"/>
                </a:solidFill>
              </a:rPr>
              <a:t>3</a:t>
            </a:r>
            <a:r>
              <a:rPr lang="zh-CN" altLang="en-US" sz="2800" b="1">
                <a:solidFill>
                  <a:srgbClr val="000000"/>
                </a:solidFill>
              </a:rPr>
              <a:t>种基本控制结构进行连接，并且每个代码块只有一个入口和一个出口，则称这个程序是</a:t>
            </a:r>
            <a:r>
              <a:rPr lang="zh-CN" altLang="en-US" sz="2800" b="1">
                <a:solidFill>
                  <a:srgbClr val="800000"/>
                </a:solidFill>
              </a:rPr>
              <a:t>结构化的</a:t>
            </a:r>
            <a:r>
              <a:rPr lang="zh-CN" altLang="en-US" sz="2800" b="1">
                <a:solidFill>
                  <a:srgbClr val="000000"/>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subTitle" idx="4294967295"/>
          </p:nvPr>
        </p:nvSpPr>
        <p:spPr bwMode="auto">
          <a:xfrm>
            <a:off x="0" y="765175"/>
            <a:ext cx="8893175" cy="56340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90000"/>
              </a:lnSpc>
              <a:buFontTx/>
              <a:buNone/>
            </a:pPr>
            <a:r>
              <a:rPr lang="zh-CN" altLang="en-US" b="0" dirty="0">
                <a:solidFill>
                  <a:srgbClr val="0000FF"/>
                </a:solidFill>
                <a:latin typeface="华文中宋" pitchFamily="2" charset="-122"/>
                <a:ea typeface="华文中宋" pitchFamily="2" charset="-122"/>
              </a:rPr>
              <a:t> 结构化程序设计应遵循的基本原则</a:t>
            </a:r>
          </a:p>
          <a:p>
            <a:pPr marL="287338" indent="-6350" eaLnBrk="1" hangingPunct="1">
              <a:lnSpc>
                <a:spcPct val="90000"/>
              </a:lnSpc>
              <a:spcBef>
                <a:spcPts val="1800"/>
              </a:spcBef>
              <a:spcAft>
                <a:spcPts val="1800"/>
              </a:spcAft>
              <a:buFontTx/>
              <a:buNone/>
            </a:pPr>
            <a:r>
              <a:rPr lang="zh-CN" altLang="en-US" sz="2600" b="0" dirty="0">
                <a:solidFill>
                  <a:srgbClr val="800000"/>
                </a:solidFill>
                <a:highlight>
                  <a:srgbClr val="FFFF00"/>
                </a:highlight>
                <a:latin typeface="华文中宋" pitchFamily="2" charset="-122"/>
                <a:ea typeface="华文中宋" pitchFamily="2" charset="-122"/>
              </a:rPr>
              <a:t>（一）</a:t>
            </a:r>
            <a:r>
              <a:rPr lang="zh-CN" altLang="en-US" sz="2600" dirty="0">
                <a:solidFill>
                  <a:srgbClr val="800000"/>
                </a:solidFill>
                <a:highlight>
                  <a:srgbClr val="FFFF00"/>
                </a:highlight>
                <a:latin typeface="华文中宋" pitchFamily="2" charset="-122"/>
                <a:ea typeface="华文中宋" pitchFamily="2" charset="-122"/>
              </a:rPr>
              <a:t>采用自顶向下、逐步求精的模块化方法设计程序</a:t>
            </a:r>
          </a:p>
        </p:txBody>
      </p:sp>
      <p:sp>
        <p:nvSpPr>
          <p:cNvPr id="14339" name="Text Box 5"/>
          <p:cNvSpPr txBox="1">
            <a:spLocks noChangeArrowheads="1"/>
          </p:cNvSpPr>
          <p:nvPr/>
        </p:nvSpPr>
        <p:spPr bwMode="auto">
          <a:xfrm>
            <a:off x="8604250" y="6092825"/>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a:solidFill>
                  <a:schemeClr val="accent1"/>
                </a:solidFill>
                <a:latin typeface="华文中宋" pitchFamily="2" charset="-122"/>
                <a:ea typeface="华文中宋" pitchFamily="2" charset="-122"/>
              </a:rPr>
              <a:t>7</a:t>
            </a:r>
          </a:p>
        </p:txBody>
      </p:sp>
    </p:spTree>
  </p:cSld>
  <p:clrMapOvr>
    <a:masterClrMapping/>
  </p:clrMapOvr>
</p:sld>
</file>

<file path=ppt/theme/theme1.xml><?xml version="1.0" encoding="utf-8"?>
<a:theme xmlns:a="http://schemas.openxmlformats.org/drawingml/2006/main" name="教材母版">
  <a:themeElements>
    <a:clrScheme name="教材母版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00"/>
      </a:hlink>
      <a:folHlink>
        <a:srgbClr val="660066"/>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教材母版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00"/>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2375</TotalTime>
  <Words>6291</Words>
  <Application>Microsoft Macintosh PowerPoint</Application>
  <PresentationFormat>全屏显示(4:3)</PresentationFormat>
  <Paragraphs>447</Paragraphs>
  <Slides>73</Slides>
  <Notes>28</Notes>
  <HiddenSlides>1</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73</vt:i4>
      </vt:variant>
    </vt:vector>
  </HeadingPairs>
  <TitlesOfParts>
    <vt:vector size="86" baseType="lpstr">
      <vt:lpstr>仿宋_GB2312</vt:lpstr>
      <vt:lpstr>黑体</vt:lpstr>
      <vt:lpstr>华文中宋</vt:lpstr>
      <vt:lpstr>楷体_GB2312</vt:lpstr>
      <vt:lpstr>隶书</vt:lpstr>
      <vt:lpstr>宋体</vt:lpstr>
      <vt:lpstr>Arial</vt:lpstr>
      <vt:lpstr>Arial Black</vt:lpstr>
      <vt:lpstr>Times New Roman</vt:lpstr>
      <vt:lpstr>Wingdings</vt:lpstr>
      <vt:lpstr>教材母版</vt:lpstr>
      <vt:lpstr>默认设计模板</vt:lpstr>
      <vt:lpstr>Pixel</vt:lpstr>
      <vt:lpstr>第6章  详细设计</vt:lpstr>
      <vt:lpstr>PowerPoint 演示文稿</vt:lpstr>
      <vt:lpstr>PowerPoint 演示文稿</vt:lpstr>
      <vt:lpstr>PowerPoint 演示文稿</vt:lpstr>
      <vt:lpstr>PowerPoint 演示文稿</vt:lpstr>
      <vt:lpstr>结构化程序设计的提出</vt:lpstr>
      <vt:lpstr>PowerPoint 演示文稿</vt:lpstr>
      <vt:lpstr>PowerPoint 演示文稿</vt:lpstr>
      <vt:lpstr>PowerPoint 演示文稿</vt:lpstr>
      <vt:lpstr>PowerPoint 演示文稿</vt:lpstr>
      <vt:lpstr>PowerPoint 演示文稿</vt:lpstr>
      <vt:lpstr>6.2  过程设计的工具</vt:lpstr>
      <vt:lpstr>PowerPoint 演示文稿</vt:lpstr>
      <vt:lpstr>PowerPoint 演示文稿</vt:lpstr>
      <vt:lpstr>PowerPoint 演示文稿</vt:lpstr>
      <vt:lpstr>2.  盒图(N-S图)</vt:lpstr>
      <vt:lpstr>PowerPoint 演示文稿</vt:lpstr>
      <vt:lpstr>PowerPoint 演示文稿</vt:lpstr>
      <vt:lpstr>PowerPoint 演示文稿</vt:lpstr>
      <vt:lpstr>例1:</vt:lpstr>
      <vt:lpstr>3.  PAD图 -- Problem  Analysis  Diagram</vt:lpstr>
      <vt:lpstr>PAD图的基本符号</vt:lpstr>
      <vt:lpstr> </vt:lpstr>
      <vt:lpstr>使用PAD图提供的定义功能来逐步求精的例子</vt:lpstr>
      <vt:lpstr>PowerPoint 演示文稿</vt:lpstr>
      <vt:lpstr>PowerPoint 演示文稿</vt:lpstr>
      <vt:lpstr>PAD图的主要特点：</vt:lpstr>
      <vt:lpstr>PowerPoint 演示文稿</vt:lpstr>
      <vt:lpstr>PowerPoint 演示文稿</vt:lpstr>
      <vt:lpstr>PowerPoint 演示文稿</vt:lpstr>
      <vt:lpstr>PowerPoint 演示文稿</vt:lpstr>
      <vt:lpstr>PowerPoint 演示文稿</vt:lpstr>
      <vt:lpstr>6. PDL (Procedure  Design Language) 过程设计语言/伪码</vt:lpstr>
      <vt:lpstr>PowerPoint 演示文稿</vt:lpstr>
      <vt:lpstr>PowerPoint 演示文稿</vt:lpstr>
      <vt:lpstr>PowerPoint 演示文稿</vt:lpstr>
      <vt:lpstr>PowerPoint 演示文稿</vt:lpstr>
      <vt:lpstr>PowerPoint 演示文稿</vt:lpstr>
      <vt:lpstr>6.3  人机界面设计</vt:lpstr>
      <vt:lpstr>6.2.1  设计问题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6.2.3  人机界面设计指南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程序复杂程度的定量度量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dc:creator>
  <cp:lastModifiedBy>龙威旭</cp:lastModifiedBy>
  <cp:revision>491</cp:revision>
  <dcterms:created xsi:type="dcterms:W3CDTF">1601-01-01T00:00:00Z</dcterms:created>
  <dcterms:modified xsi:type="dcterms:W3CDTF">2023-10-26T01:09:19Z</dcterms:modified>
</cp:coreProperties>
</file>