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6197" autoAdjust="0"/>
  </p:normalViewPr>
  <p:slideViewPr>
    <p:cSldViewPr>
      <p:cViewPr varScale="1">
        <p:scale>
          <a:sx n="121" d="100"/>
          <a:sy n="121" d="100"/>
        </p:scale>
        <p:origin x="200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9733" y="1302999"/>
            <a:ext cx="9732534" cy="227516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rmAutofit fontScale="85000" lnSpcReduction="20000"/>
          </a:bodyPr>
          <a:lstStyle/>
          <a:p>
            <a:pPr algn="ctr">
              <a:lnSpc>
                <a:spcPct val="114999"/>
              </a:lnSpc>
            </a:pPr>
            <a:r>
              <a:rPr lang="zh-CN" altLang="en-US" sz="5700" b="1" dirty="0">
                <a:solidFill>
                  <a:srgbClr val="FFFFFF">
                    <a:alpha val="100000"/>
                  </a:srgb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﻿智解剧社”有限公司</a:t>
            </a:r>
          </a:p>
          <a:p>
            <a:pPr algn="ctr">
              <a:lnSpc>
                <a:spcPct val="114999"/>
              </a:lnSpc>
            </a:pPr>
            <a:endParaRPr lang="zh-CN" altLang="en-US" sz="5700" b="1" dirty="0">
              <a:solidFill>
                <a:srgbClr val="FFFFFF">
                  <a:alpha val="100000"/>
                </a:srgb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  <a:p>
            <a:pPr algn="ctr">
              <a:lnSpc>
                <a:spcPct val="114999"/>
              </a:lnSpc>
            </a:pPr>
            <a:r>
              <a:rPr lang="zh-CN" altLang="en-US" sz="5700" b="1" dirty="0">
                <a:solidFill>
                  <a:srgbClr val="FFFFFF">
                    <a:alpha val="100000"/>
                  </a:srgb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创业计划书</a:t>
            </a:r>
            <a:endParaRPr lang="en-US" sz="5700" b="1" dirty="0">
              <a:solidFill>
                <a:srgbClr val="FFFFFF">
                  <a:alpha val="100000"/>
                </a:srgb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89002" y="3962385"/>
            <a:ext cx="3373814" cy="50101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2025" dirty="0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﻿2212030216</a:t>
            </a:r>
            <a:r>
              <a:rPr lang="en-US" altLang="zh-CN" sz="2025" dirty="0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-</a:t>
            </a:r>
            <a:r>
              <a:rPr lang="zh-CN" altLang="en-US" sz="2025" dirty="0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日语</a:t>
            </a:r>
            <a:r>
              <a:rPr lang="en-US" altLang="zh-CN" sz="2025" dirty="0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2</a:t>
            </a:r>
            <a:r>
              <a:rPr lang="zh-CN" altLang="en-US" sz="2025" dirty="0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班</a:t>
            </a:r>
            <a:r>
              <a:rPr lang="en-US" altLang="zh-CN" sz="2025" dirty="0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-</a:t>
            </a:r>
            <a:r>
              <a:rPr lang="zh-CN" altLang="en-US" sz="2025" dirty="0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汪爽</a:t>
            </a:r>
            <a:endParaRPr lang="en-US" sz="2025" dirty="0">
              <a:solidFill>
                <a:srgbClr val="FFFFFF">
                  <a:alpha val="100000"/>
                </a:srgbClr>
              </a:solidFill>
              <a:latin typeface="KaiTi" panose="02010609060101010101" pitchFamily="49" charset="-122"/>
              <a:ea typeface="KaiTi" panose="02010609060101010101" pitchFamily="49" charset="-122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24464" y="3964291"/>
            <a:ext cx="3373814" cy="50101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950" dirty="0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2024-10-23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59571" y="1885532"/>
            <a:ext cx="266700" cy="266700"/>
          </a:xfrm>
          <a:prstGeom prst="ellipse">
            <a:avLst/>
          </a:prstGeom>
          <a:solidFill>
            <a:schemeClr val="accent1">
              <a:alpha val="24000"/>
            </a:schemeClr>
          </a:solidFill>
          <a:ln/>
        </p:spPr>
        <p:txBody>
          <a:bodyPr/>
          <a:lstStyle/>
          <a:p>
            <a:endParaRPr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3837" y="2904871"/>
            <a:ext cx="2325536" cy="24841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汪爽，性别女，20 岁，就读于湖南科技大学日语专业，擅长文学内容。负责团队整体规划、人力资源及日语专业方向市场拓展。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03837" y="2357606"/>
            <a:ext cx="1843203" cy="7041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总经理及人力资源总监</a:t>
            </a:r>
          </a:p>
        </p:txBody>
      </p:sp>
      <p:sp>
        <p:nvSpPr>
          <p:cNvPr id="5" name="AutoShape 5"/>
          <p:cNvSpPr/>
          <p:nvPr/>
        </p:nvSpPr>
        <p:spPr>
          <a:xfrm>
            <a:off x="716721" y="1942682"/>
            <a:ext cx="152400" cy="152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团队成员信息与分工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3490332" y="3235252"/>
            <a:ext cx="266700" cy="266700"/>
          </a:xfrm>
          <a:prstGeom prst="ellipse">
            <a:avLst/>
          </a:prstGeom>
          <a:solidFill>
            <a:schemeClr val="accent1">
              <a:alpha val="24000"/>
            </a:schemeClr>
          </a:solidFill>
          <a:ln/>
        </p:spPr>
        <p:txBody>
          <a:bodyPr/>
          <a:lstStyle/>
          <a:p>
            <a:endParaRPr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41771" y="4096288"/>
            <a:ext cx="2325536" cy="24841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龙威旭，性别男，21岁，就读于湖南科技大学信息与计算科学专业，具有很好的销售推广口才。负责市场销售策略制定及客户关系的维护与拓展。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41771" y="3558432"/>
            <a:ext cx="1843203" cy="7041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销售部部长</a:t>
            </a:r>
          </a:p>
        </p:txBody>
      </p:sp>
      <p:sp>
        <p:nvSpPr>
          <p:cNvPr id="10" name="AutoShape 10"/>
          <p:cNvSpPr/>
          <p:nvPr/>
        </p:nvSpPr>
        <p:spPr>
          <a:xfrm>
            <a:off x="3547482" y="3292402"/>
            <a:ext cx="152400" cy="152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6460574" y="1866482"/>
            <a:ext cx="266700" cy="266700"/>
          </a:xfrm>
          <a:prstGeom prst="ellipse">
            <a:avLst/>
          </a:prstGeom>
          <a:solidFill>
            <a:schemeClr val="accent1">
              <a:alpha val="24000"/>
            </a:schemeClr>
          </a:solidFill>
          <a:ln/>
        </p:spPr>
        <p:txBody>
          <a:bodyPr/>
          <a:lstStyle/>
          <a:p>
            <a:endParaRPr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290471" y="2798596"/>
            <a:ext cx="2325536" cy="24841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宁巧玲，性别女，20 岁，就读于湖南科技大学工业设计专业，擅长绘图，做海报，写宣传稿。负责品牌宣传、广告创意及社交媒体运营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18355" y="2293108"/>
            <a:ext cx="1843203" cy="7041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宣传部部长</a:t>
            </a:r>
          </a:p>
        </p:txBody>
      </p:sp>
      <p:sp>
        <p:nvSpPr>
          <p:cNvPr id="14" name="AutoShape 14"/>
          <p:cNvSpPr/>
          <p:nvPr/>
        </p:nvSpPr>
        <p:spPr>
          <a:xfrm>
            <a:off x="6517724" y="1923632"/>
            <a:ext cx="152400" cy="152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9260982" y="2952342"/>
            <a:ext cx="266700" cy="266700"/>
          </a:xfrm>
          <a:prstGeom prst="ellipse">
            <a:avLst/>
          </a:prstGeom>
          <a:solidFill>
            <a:schemeClr val="accent1">
              <a:alpha val="24000"/>
            </a:schemeClr>
          </a:solidFill>
          <a:ln/>
        </p:spPr>
        <p:txBody>
          <a:bodyPr/>
          <a:lstStyle/>
          <a:p>
            <a:endParaRPr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134492" y="3776894"/>
            <a:ext cx="2325536" cy="24841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龙威旭（兼），性别男，21 岁，就读于湖南科技大学信息与计算科学专业，有很好的财务管理能力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34492" y="3235252"/>
            <a:ext cx="1843203" cy="7041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财务部总监</a:t>
            </a:r>
          </a:p>
        </p:txBody>
      </p:sp>
      <p:sp>
        <p:nvSpPr>
          <p:cNvPr id="18" name="AutoShape 18"/>
          <p:cNvSpPr/>
          <p:nvPr/>
        </p:nvSpPr>
        <p:spPr>
          <a:xfrm>
            <a:off x="9318132" y="3019017"/>
            <a:ext cx="152400" cy="152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19" name="Connector 19"/>
          <p:cNvCxnSpPr/>
          <p:nvPr/>
        </p:nvCxnSpPr>
        <p:spPr>
          <a:xfrm>
            <a:off x="792921" y="2018882"/>
            <a:ext cx="2668836" cy="1321145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or 20"/>
          <p:cNvCxnSpPr/>
          <p:nvPr/>
        </p:nvCxnSpPr>
        <p:spPr>
          <a:xfrm flipH="1">
            <a:off x="3623682" y="2009357"/>
            <a:ext cx="2970242" cy="1378295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or 21"/>
          <p:cNvCxnSpPr/>
          <p:nvPr/>
        </p:nvCxnSpPr>
        <p:spPr>
          <a:xfrm>
            <a:off x="6641549" y="1999832"/>
            <a:ext cx="2601721" cy="1038234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or 22"/>
          <p:cNvCxnSpPr/>
          <p:nvPr/>
        </p:nvCxnSpPr>
        <p:spPr>
          <a:xfrm flipH="1">
            <a:off x="9394332" y="2058138"/>
            <a:ext cx="1964594" cy="100364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70021" y="1411090"/>
            <a:ext cx="2051957" cy="1842306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8000" b="1">
                <a:solidFill>
                  <a:srgbClr val="B3CE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3596" y="3253396"/>
            <a:ext cx="10484808" cy="179805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行业介绍与产品描述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行业规模与增长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我国剧本杀行业市场规模已突破100亿元，据不完全统计，截至去年11月底，全国剧本杀实体店数接近30 000家，出现井喷式增长。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剧本杀行业概况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38598" y="1564792"/>
            <a:ext cx="353467" cy="353467"/>
            <a:chOff x="838598" y="1564792"/>
            <a:chExt cx="353467" cy="353467"/>
          </a:xfrm>
        </p:grpSpPr>
        <p:sp>
          <p:nvSpPr>
            <p:cNvPr id="6" name="AutoShape 6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  <p:txBody>
            <a:bodyPr/>
            <a:lstStyle/>
            <a:p>
              <a:endParaRPr lang="zh-CN" altLang="en-US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  <p:txBody>
            <a:bodyPr/>
            <a:lstStyle/>
            <a:p>
              <a:endParaRPr lang="zh-CN" altLang="en-US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行业发展趋势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线下娱乐密室逃脱店数近万，剧本杀店数近三万，剧本杀行业持续火热。尽管市场扩张迅速，该领域仍处发展初期，竞争格局尚未稳定。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38598" y="3391571"/>
            <a:ext cx="353467" cy="353467"/>
            <a:chOff x="838598" y="3391571"/>
            <a:chExt cx="353467" cy="353467"/>
          </a:xfrm>
        </p:grpSpPr>
        <p:sp>
          <p:nvSpPr>
            <p:cNvPr id="11" name="AutoShape 11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  <p:txBody>
            <a:bodyPr/>
            <a:lstStyle/>
            <a:p>
              <a:endParaRPr lang="zh-CN" altLang="en-US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  <p:txBody>
            <a:bodyPr/>
            <a:lstStyle/>
            <a:p>
              <a:endParaRPr lang="zh-CN" altLang="en-US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消费者偏好与行为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剧本杀受到年轻消费者的广泛喜爱，以其角色扮演和推理元素吸引着广大人群。消费者偏好多元化，推动剧本杀产品不断创新。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38598" y="5177608"/>
            <a:ext cx="353467" cy="353467"/>
            <a:chOff x="838598" y="5177608"/>
            <a:chExt cx="353467" cy="353467"/>
          </a:xfrm>
        </p:grpSpPr>
        <p:sp>
          <p:nvSpPr>
            <p:cNvPr id="16" name="AutoShape 16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  <p:txBody>
            <a:bodyPr/>
            <a:lstStyle/>
            <a:p>
              <a:endParaRPr lang="zh-CN" altLang="en-US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  <p:txBody>
            <a:bodyPr/>
            <a:lstStyle/>
            <a:p>
              <a:endParaRPr lang="zh-CN" altLang="en-US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40619" y="1239230"/>
            <a:ext cx="3783578" cy="50447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19199" y="-9974"/>
            <a:ext cx="11239500" cy="85023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智解剧社产品描述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4195024" y="478701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4195024" y="301808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4195024" y="1237957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59845" y="2945478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产品特色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59845" y="3472246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每个剧本都精心设计，内容丰富，角色多样，确保每位玩家都能沉浸其中。我们注重玩家的参与和体验，力求提供紧张刺激、富有挑战性的游戏过程。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72199" y="4714408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定制化服务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72199" y="5252378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根据客户需求，我们提供个性化的剧本定制服务，适合特殊场合如生日派对、企业团建等，满足客户的独特需求。我们致力于打造难忘的沉浸式体验。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72221" y="1165346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产品线介绍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72221" y="1692114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智解剧社专注于提供多元化的剧本杀产品，满足不同玩家的需求。我们的产品线包括经典悬疑剧本、科幻探险剧本、历史剧情剧本、家庭友好剧本。</a:t>
            </a:r>
          </a:p>
        </p:txBody>
      </p:sp>
      <p:sp>
        <p:nvSpPr>
          <p:cNvPr id="13" name="AutoShape 13"/>
          <p:cNvSpPr/>
          <p:nvPr/>
        </p:nvSpPr>
        <p:spPr>
          <a:xfrm>
            <a:off x="4629608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3911804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4629608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3911804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4629608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3911804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162763" y="4825850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03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62763" y="3056920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62763" y="1276789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01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产品竞争优势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4240000" y="2115892"/>
            <a:ext cx="3712000" cy="1428750"/>
          </a:xfrm>
          <a:prstGeom prst="roundRect">
            <a:avLst>
              <a:gd name="adj" fmla="val 13277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38650" y="2499502"/>
            <a:ext cx="3314700" cy="929498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每个剧本都由经验丰富的编剧团队创作，确保情节紧凑、角色鲜明、线索合理，提升玩家的沉浸感和参与度。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4749992" y="1850953"/>
            <a:ext cx="2686050" cy="53340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94333" y="1908103"/>
            <a:ext cx="2397367" cy="4191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高质量剧本设计</a:t>
            </a:r>
          </a:p>
        </p:txBody>
      </p:sp>
      <p:sp>
        <p:nvSpPr>
          <p:cNvPr id="7" name="AutoShape 7"/>
          <p:cNvSpPr/>
          <p:nvPr/>
        </p:nvSpPr>
        <p:spPr>
          <a:xfrm>
            <a:off x="8116959" y="2115892"/>
            <a:ext cx="3712000" cy="1428750"/>
          </a:xfrm>
          <a:prstGeom prst="roundRect">
            <a:avLst>
              <a:gd name="adj" fmla="val 13277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315608" y="2499502"/>
            <a:ext cx="3314700" cy="929498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我们定期推出新剧本和主题活动，保持产品的新鲜感，吸引回头客并激发玩家的探索欲望。</a:t>
            </a:r>
          </a:p>
        </p:txBody>
      </p:sp>
      <p:sp>
        <p:nvSpPr>
          <p:cNvPr id="9" name="AutoShape 9"/>
          <p:cNvSpPr/>
          <p:nvPr/>
        </p:nvSpPr>
        <p:spPr>
          <a:xfrm>
            <a:off x="8626950" y="1850953"/>
            <a:ext cx="2686050" cy="53340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771292" y="1908103"/>
            <a:ext cx="2397367" cy="4191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定期更新和创新</a:t>
            </a:r>
          </a:p>
        </p:txBody>
      </p:sp>
      <p:sp>
        <p:nvSpPr>
          <p:cNvPr id="11" name="AutoShape 11"/>
          <p:cNvSpPr/>
          <p:nvPr/>
        </p:nvSpPr>
        <p:spPr>
          <a:xfrm>
            <a:off x="363042" y="2115892"/>
            <a:ext cx="3712000" cy="1428750"/>
          </a:xfrm>
          <a:prstGeom prst="roundRect">
            <a:avLst>
              <a:gd name="adj" fmla="val 13277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61692" y="2499502"/>
            <a:ext cx="3314700" cy="929498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我们提供多种类型的剧本，涵盖悬疑、科幻、历史和家庭友好等，能够满足不同玩家的需求，吸引更广泛的客户群体。</a:t>
            </a:r>
          </a:p>
        </p:txBody>
      </p:sp>
      <p:sp>
        <p:nvSpPr>
          <p:cNvPr id="13" name="AutoShape 13"/>
          <p:cNvSpPr/>
          <p:nvPr/>
        </p:nvSpPr>
        <p:spPr>
          <a:xfrm>
            <a:off x="873033" y="1850953"/>
            <a:ext cx="2686050" cy="53340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7375" y="1908103"/>
            <a:ext cx="2397367" cy="4191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多元化剧本选择</a:t>
            </a:r>
          </a:p>
        </p:txBody>
      </p:sp>
      <p:sp>
        <p:nvSpPr>
          <p:cNvPr id="15" name="AutoShape 15"/>
          <p:cNvSpPr/>
          <p:nvPr/>
        </p:nvSpPr>
        <p:spPr>
          <a:xfrm>
            <a:off x="2301521" y="4206883"/>
            <a:ext cx="3712000" cy="1428750"/>
          </a:xfrm>
          <a:prstGeom prst="roundRect">
            <a:avLst>
              <a:gd name="adj" fmla="val 13277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00171" y="4590493"/>
            <a:ext cx="3314700" cy="924247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提供经过培训的主持人，确保游戏过程顺利进行，帮助新手玩家快速上手，提升整体体验。</a:t>
            </a:r>
          </a:p>
        </p:txBody>
      </p:sp>
      <p:sp>
        <p:nvSpPr>
          <p:cNvPr id="17" name="AutoShape 17"/>
          <p:cNvSpPr/>
          <p:nvPr/>
        </p:nvSpPr>
        <p:spPr>
          <a:xfrm>
            <a:off x="2811512" y="3941945"/>
            <a:ext cx="2686050" cy="53340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955854" y="3999095"/>
            <a:ext cx="2397367" cy="4191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专业的主持服务</a:t>
            </a:r>
          </a:p>
        </p:txBody>
      </p:sp>
      <p:sp>
        <p:nvSpPr>
          <p:cNvPr id="19" name="AutoShape 19"/>
          <p:cNvSpPr/>
          <p:nvPr/>
        </p:nvSpPr>
        <p:spPr>
          <a:xfrm>
            <a:off x="6178479" y="4206883"/>
            <a:ext cx="3712000" cy="1428750"/>
          </a:xfrm>
          <a:prstGeom prst="roundRect">
            <a:avLst>
              <a:gd name="adj" fmla="val 13277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377129" y="4590493"/>
            <a:ext cx="3314700" cy="924247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我们积极建立玩家社区，定期举办线下活动、分享会和比赛，增强玩家之间的互动与交流，提升品牌忠诚度。</a:t>
            </a:r>
          </a:p>
        </p:txBody>
      </p:sp>
      <p:sp>
        <p:nvSpPr>
          <p:cNvPr id="21" name="AutoShape 21"/>
          <p:cNvSpPr/>
          <p:nvPr/>
        </p:nvSpPr>
        <p:spPr>
          <a:xfrm>
            <a:off x="6688471" y="3941945"/>
            <a:ext cx="2686050" cy="53340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832813" y="3999095"/>
            <a:ext cx="2397367" cy="4191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强大的社群互动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70021" y="1411090"/>
            <a:ext cx="2051957" cy="1842306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8000" b="1">
                <a:solidFill>
                  <a:srgbClr val="B3CE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3596" y="3253396"/>
            <a:ext cx="10484808" cy="179805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公司竞争优势</a:t>
            </a:r>
            <a:endParaRPr lang="en-US" sz="4500" b="1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多元化剧本资源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智解剧社提供多种类型剧本，包括悬疑、科幻、历史和家庭友好等，满足不同玩家需求。多元化选择吸引更广泛客户群体，增强竞争力，保持市场领先地位。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本公司竞争优势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38598" y="1564792"/>
            <a:ext cx="353467" cy="353467"/>
            <a:chOff x="838598" y="1564792"/>
            <a:chExt cx="353467" cy="353467"/>
          </a:xfrm>
        </p:grpSpPr>
        <p:sp>
          <p:nvSpPr>
            <p:cNvPr id="6" name="AutoShape 6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  <p:txBody>
            <a:bodyPr/>
            <a:lstStyle/>
            <a:p>
              <a:endParaRPr lang="zh-CN" altLang="en-US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  <p:txBody>
            <a:bodyPr/>
            <a:lstStyle/>
            <a:p>
              <a:endParaRPr lang="zh-CN" altLang="en-US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高质量剧本设计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智解剧社的剧本由专业编剧团队精心创作，确保情节紧凑、角色丰富多样，提升玩家的沉浸感和参与度。高质量设计让玩家享受非凡体验，增强品牌影响力。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38598" y="3391571"/>
            <a:ext cx="353467" cy="353467"/>
            <a:chOff x="838598" y="3391571"/>
            <a:chExt cx="353467" cy="353467"/>
          </a:xfrm>
        </p:grpSpPr>
        <p:sp>
          <p:nvSpPr>
            <p:cNvPr id="11" name="AutoShape 11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  <p:txBody>
            <a:bodyPr/>
            <a:lstStyle/>
            <a:p>
              <a:endParaRPr lang="zh-CN" altLang="en-US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  <p:txBody>
            <a:bodyPr/>
            <a:lstStyle/>
            <a:p>
              <a:endParaRPr lang="zh-CN" altLang="en-US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定期更新与创新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智解剧社定期推出新剧本和主题活动，保持产品新鲜感，吸引回头客。不断创新，引领潮流，打造最富魅力的剧本杀体验，让玩家每次光临都有新发现、新惊喜。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38598" y="5177608"/>
            <a:ext cx="353467" cy="353467"/>
            <a:chOff x="838598" y="5177608"/>
            <a:chExt cx="353467" cy="353467"/>
          </a:xfrm>
        </p:grpSpPr>
        <p:sp>
          <p:nvSpPr>
            <p:cNvPr id="16" name="AutoShape 16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  <p:txBody>
            <a:bodyPr/>
            <a:lstStyle/>
            <a:p>
              <a:endParaRPr lang="zh-CN" altLang="en-US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  <p:txBody>
            <a:bodyPr/>
            <a:lstStyle/>
            <a:p>
              <a:endParaRPr lang="zh-CN" altLang="en-US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79391" y="163111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14135" y="176586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779391" y="3993147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914135" y="4127891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6360328" y="163111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6495073" y="176586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6360328" y="3993147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6495073" y="4127891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88687" y="1602522"/>
            <a:ext cx="390525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专业服务团队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88687" y="2078224"/>
            <a:ext cx="3905250" cy="1533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智解剧社拥有经过专业培训的主持人团队，确保每位玩家在游戏过程中都能得到细致入微的服务和帮助。专业服务让玩家感受到尊贵与独特体验，提升整体满意度。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74907" y="3964550"/>
            <a:ext cx="390525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定制化服务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74907" y="4495320"/>
            <a:ext cx="3905250" cy="1533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智解剧社提供个性化的剧本定制服务，根据客户需求量身打造专属剧本，无论是生日派对、企业团建还是特殊纪念日，都能提供恰到好处的解决方案，满足客户的独特需求。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37966" y="3964550"/>
            <a:ext cx="390525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优越的地理位置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37966" y="4495320"/>
            <a:ext cx="3905250" cy="1533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智解剧社位于交通便利的地区，方便玩家参与活动。同时提供舒适的游戏环境，让玩家在轻松愉悦的氛围中享受游戏带来的乐趣。地理位置优越且交通便利性不可忽视。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59955" y="1602522"/>
            <a:ext cx="390525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社群互动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59955" y="2078224"/>
            <a:ext cx="3905250" cy="1533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智解剧社积极建立活跃的玩家社区，定期举办线下活动和分享会，为玩家提供一个交流的平台，增强彼此之间的互动与联系。社群凝聚力提升品牌忠诚度，共创共享欢乐时光。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本公司竞争优势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70021" y="1411090"/>
            <a:ext cx="2051957" cy="1842306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8000" b="1">
                <a:solidFill>
                  <a:srgbClr val="B3CE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3596" y="3253396"/>
            <a:ext cx="10484808" cy="179805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财务预测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700000">
            <a:off x="1177078" y="4785265"/>
            <a:ext cx="998125" cy="998125"/>
          </a:xfrm>
          <a:prstGeom prst="rect">
            <a:avLst/>
          </a:prstGeom>
          <a:solidFill>
            <a:schemeClr val="lt2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AutoShape 3"/>
          <p:cNvSpPr/>
          <p:nvPr/>
        </p:nvSpPr>
        <p:spPr>
          <a:xfrm rot="2700000">
            <a:off x="6463760" y="4785265"/>
            <a:ext cx="998125" cy="998125"/>
          </a:xfrm>
          <a:prstGeom prst="rect">
            <a:avLst/>
          </a:prstGeom>
          <a:solidFill>
            <a:schemeClr val="lt2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AutoShape 4"/>
          <p:cNvSpPr/>
          <p:nvPr/>
        </p:nvSpPr>
        <p:spPr>
          <a:xfrm rot="2700000">
            <a:off x="1177078" y="2234565"/>
            <a:ext cx="998125" cy="996029"/>
          </a:xfrm>
          <a:prstGeom prst="rect">
            <a:avLst/>
          </a:prstGeom>
          <a:solidFill>
            <a:schemeClr val="lt2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15156" y="2436781"/>
            <a:ext cx="521970" cy="520922"/>
          </a:xfrm>
          <a:custGeom>
            <a:avLst/>
            <a:gdLst/>
            <a:ahLst/>
            <a:cxnLst/>
            <a:rect l="l" t="t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AutoShape 6"/>
          <p:cNvSpPr/>
          <p:nvPr/>
        </p:nvSpPr>
        <p:spPr>
          <a:xfrm rot="2700000">
            <a:off x="6463760" y="2229898"/>
            <a:ext cx="998125" cy="998125"/>
          </a:xfrm>
          <a:prstGeom prst="rect">
            <a:avLst/>
          </a:prstGeom>
          <a:solidFill>
            <a:schemeClr val="lt2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6651498" y="2429828"/>
            <a:ext cx="622649" cy="637223"/>
          </a:xfrm>
          <a:custGeom>
            <a:avLst/>
            <a:gdLst/>
            <a:ahLst/>
            <a:cxnLst/>
            <a:rect l="l" t="t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8401" y="1607814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销售增长策略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28401" y="4294142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利润构成分析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24964" y="1607814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盈利能力优化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24964" y="4294142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财务指标预测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28401" y="2149661"/>
            <a:ext cx="2931336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通过市场拓展、品牌宣传及优化服务，策略性提升销售额，力争年增长率持续领先行业，强化市场地位，驱动企业持续增长。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28401" y="4807414"/>
            <a:ext cx="2931336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深入分析利润构成，识别并抓住关键盈利点。通过精准营销、产品优化及成本控制，不断提升高盈利业务比重，推动企业价值最大化。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24964" y="2149661"/>
            <a:ext cx="2931336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严格控制成本，提升资源利用效率，确保利润稳健增长。聚焦核心竞争力，减少非核心业务投入，增强盈利能力，为股东创造更大价值。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24964" y="4807414"/>
            <a:ext cx="2931336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基于行业趋势、市场调研及企业现状，运用财务模型科学预测未来五年的销售收入与利润。指标显示，公司财务稳健，增长潜力巨大。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销售收入与利润预测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335670" y="5076587"/>
            <a:ext cx="680942" cy="415480"/>
          </a:xfrm>
          <a:custGeom>
            <a:avLst/>
            <a:gdLst/>
            <a:ahLst/>
            <a:cxnLst/>
            <a:rect l="l" t="t" r="r" b="b"/>
            <a:pathLst>
              <a:path w="400" h="244">
                <a:moveTo>
                  <a:pt x="152" y="7"/>
                </a:moveTo>
                <a:cubicBezTo>
                  <a:pt x="145" y="0"/>
                  <a:pt x="135" y="0"/>
                  <a:pt x="127" y="7"/>
                </a:cubicBezTo>
                <a:cubicBezTo>
                  <a:pt x="0" y="122"/>
                  <a:pt x="0" y="122"/>
                  <a:pt x="0" y="122"/>
                </a:cubicBezTo>
                <a:cubicBezTo>
                  <a:pt x="127" y="237"/>
                  <a:pt x="127" y="237"/>
                  <a:pt x="127" y="237"/>
                </a:cubicBezTo>
                <a:cubicBezTo>
                  <a:pt x="135" y="244"/>
                  <a:pt x="145" y="244"/>
                  <a:pt x="152" y="237"/>
                </a:cubicBezTo>
                <a:cubicBezTo>
                  <a:pt x="159" y="230"/>
                  <a:pt x="159" y="219"/>
                  <a:pt x="152" y="212"/>
                </a:cubicBezTo>
                <a:cubicBezTo>
                  <a:pt x="53" y="122"/>
                  <a:pt x="53" y="122"/>
                  <a:pt x="53" y="12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9" y="25"/>
                  <a:pt x="159" y="14"/>
                  <a:pt x="152" y="7"/>
                </a:cubicBezTo>
                <a:close/>
                <a:moveTo>
                  <a:pt x="272" y="7"/>
                </a:moveTo>
                <a:cubicBezTo>
                  <a:pt x="265" y="0"/>
                  <a:pt x="255" y="0"/>
                  <a:pt x="248" y="7"/>
                </a:cubicBezTo>
                <a:cubicBezTo>
                  <a:pt x="240" y="14"/>
                  <a:pt x="241" y="25"/>
                  <a:pt x="248" y="32"/>
                </a:cubicBezTo>
                <a:cubicBezTo>
                  <a:pt x="347" y="122"/>
                  <a:pt x="347" y="122"/>
                  <a:pt x="347" y="122"/>
                </a:cubicBezTo>
                <a:cubicBezTo>
                  <a:pt x="248" y="212"/>
                  <a:pt x="248" y="212"/>
                  <a:pt x="248" y="212"/>
                </a:cubicBezTo>
                <a:cubicBezTo>
                  <a:pt x="241" y="219"/>
                  <a:pt x="240" y="230"/>
                  <a:pt x="248" y="237"/>
                </a:cubicBezTo>
                <a:cubicBezTo>
                  <a:pt x="255" y="244"/>
                  <a:pt x="265" y="244"/>
                  <a:pt x="272" y="237"/>
                </a:cubicBezTo>
                <a:cubicBezTo>
                  <a:pt x="400" y="122"/>
                  <a:pt x="400" y="122"/>
                  <a:pt x="400" y="122"/>
                </a:cubicBezTo>
                <a:lnTo>
                  <a:pt x="272" y="7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6724412" y="5048536"/>
            <a:ext cx="476822" cy="475202"/>
          </a:xfrm>
          <a:custGeom>
            <a:avLst/>
            <a:gdLst/>
            <a:ahLst/>
            <a:cxnLst/>
            <a:rect l="l" t="t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10" y="15240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54688" y="320885"/>
            <a:ext cx="1764635" cy="9772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5250" b="1">
                <a:solidFill>
                  <a:srgbClr val="B3CE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79112" y="1355700"/>
            <a:ext cx="3115787" cy="76688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550">
                <a:solidFill>
                  <a:srgbClr val="FFFFFF">
                    <a:alpha val="18824"/>
                    <a:alpha val="19000"/>
                  </a:srgbClr>
                </a:solidFill>
                <a:latin typeface="Microsoft Yahei"/>
                <a:ea typeface="Microsoft Yahei"/>
                <a:cs typeface="Microsoft Yahei"/>
              </a:rPr>
              <a:t>CATALOGUE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98448" y="809517"/>
            <a:ext cx="7607864" cy="5206574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引言</a:t>
            </a:r>
            <a:endParaRPr lang="en-US" sz="2400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公司负责人及团队信息</a:t>
            </a:r>
            <a:endParaRPr lang="en-US" sz="2400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行业介绍与产品描述</a:t>
            </a:r>
            <a:endParaRPr lang="en-US" sz="2400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0C66FA-4BAF-EA05-7A7D-415388940E5B}"/>
              </a:ext>
            </a:extLst>
          </p:cNvPr>
          <p:cNvSpPr txBox="1"/>
          <p:nvPr/>
        </p:nvSpPr>
        <p:spPr>
          <a:xfrm>
            <a:off x="3698448" y="4343400"/>
            <a:ext cx="6096000" cy="118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zh-CN" altLang="en-US" sz="24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公司竞争优势</a:t>
            </a:r>
            <a:endParaRPr lang="en-US" altLang="zh-CN" sz="2400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</a:endParaRP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altLang="zh-CN" sz="2400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财务预测</a:t>
            </a:r>
            <a:endParaRPr lang="en-US" altLang="zh-CN" sz="2400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303259" y="139481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AutoShape 3"/>
          <p:cNvSpPr/>
          <p:nvPr/>
        </p:nvSpPr>
        <p:spPr>
          <a:xfrm>
            <a:off x="6303259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715856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715856" y="1378942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703007" y="412637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五年展望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03007" y="470528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展望未来五年，我们充满信心地预计资产回报率将持续攀升。这得益于我们精准的投资策略、高效的运营模式以及稳健的财务管理。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98702" y="161018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资产利用效率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8702" y="218909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追踪资产使用效率，确保每一分投入都产生最大产出。通过优化资源配置、提升设备利用率及强化资产管理，持续提高资产回报率。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86105" y="161018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投资回报分析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86105" y="218909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对现有及潜在投资项目进行深入分析，评估其预期回报。确保投资决策既符合战略发展方向，又能为股东带来显著且可持续的回报。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8702" y="412637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财务杠杆运用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8702" y="470528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在控制财务风险的前提下，积极运用财务杠杆，通过借款、发行债券等方式为项目扩张提供资金支持，提升资产回报效率。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资产回报率预测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6782" r="16782"/>
          <a:stretch>
            <a:fillRect/>
          </a:stretch>
        </p:blipFill>
        <p:spPr>
          <a:xfrm>
            <a:off x="601455" y="1456971"/>
            <a:ext cx="5140491" cy="46553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07772" y="1924848"/>
            <a:ext cx="5064406" cy="89832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深入剖析市场规模、行业趋势及竞争态势，我们的财务模型显示，“智解剧社”在未来五年内将抓住市场机遇，实现销售收入与利润的快速增长。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07772" y="1456971"/>
            <a:ext cx="5064406" cy="44997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增长潜力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07772" y="3539953"/>
            <a:ext cx="5064406" cy="88454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企业财务状况稳健，盈利能力逐年提升，资产结构优化显著。现金流充沛，为业务扩张提供了坚实的基础和灵活的资金支持。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07772" y="3122433"/>
            <a:ext cx="5064406" cy="43618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财务健康度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07772" y="5213997"/>
            <a:ext cx="5064406" cy="89832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作为投资者，“智解剧社”展现出的强劲增长势头、高效的运营模式以及清晰的战略规划，都是您不容错过的投资亮点。期待与您携手共创辉煌未来。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07772" y="4768434"/>
            <a:ext cx="5064406" cy="42240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投资亮点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财务分析与发展潜力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14613" y="3911082"/>
            <a:ext cx="6962775" cy="5143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感谢您的观看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76488" y="2533942"/>
            <a:ext cx="7439025" cy="12668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56000"/>
              </a:lnSpc>
            </a:pPr>
            <a:r>
              <a:rPr lang="en-US" sz="90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70021" y="1411090"/>
            <a:ext cx="2051957" cy="1842306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8000" b="1">
                <a:solidFill>
                  <a:srgbClr val="B3CE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3596" y="3253396"/>
            <a:ext cx="10484808" cy="179805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引言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234986" y="2896583"/>
            <a:ext cx="5052139" cy="3467154"/>
          </a:xfrm>
          <a:prstGeom prst="roundRect">
            <a:avLst>
              <a:gd name="adj" fmla="val 5952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AutoShape 3"/>
          <p:cNvSpPr/>
          <p:nvPr/>
        </p:nvSpPr>
        <p:spPr>
          <a:xfrm>
            <a:off x="879670" y="2896583"/>
            <a:ext cx="5052139" cy="3467154"/>
          </a:xfrm>
          <a:prstGeom prst="roundRect">
            <a:avLst>
              <a:gd name="adj" fmla="val 5952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380405" y="4752068"/>
            <a:ext cx="405067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企业名称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80405" y="5384645"/>
            <a:ext cx="4050670" cy="82448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智解剧社有限公司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35721" y="4759543"/>
            <a:ext cx="405067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拟成立时间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35721" y="5392119"/>
            <a:ext cx="4050670" cy="82448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2024年11月1日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85023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企业名称与成立时间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  <p:sp>
        <p:nvSpPr>
          <p:cNvPr id="12" name="AutoShape 2" descr="剧本杀｜科普：新手上路指南">
            <a:extLst>
              <a:ext uri="{FF2B5EF4-FFF2-40B4-BE49-F238E27FC236}">
                <a16:creationId xmlns:a16="http://schemas.microsoft.com/office/drawing/2014/main" id="{898C6C54-197F-F2DD-6A94-81EFA4A08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0BA5F6-33A6-CB5F-C340-0C2773E93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78" y="1725423"/>
            <a:ext cx="3357521" cy="251814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86A7FB6-65D6-1287-A389-86DF4902A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586" y="1725423"/>
            <a:ext cx="3371747" cy="2518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60912" y="1063846"/>
            <a:ext cx="7804501" cy="7620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公司法律形态</a:t>
            </a:r>
            <a:endParaRPr lang="en-US" sz="4000" b="1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  <a:cs typeface="Microsoft Yahei"/>
            </a:endParaRPr>
          </a:p>
        </p:txBody>
      </p:sp>
      <p:cxnSp>
        <p:nvCxnSpPr>
          <p:cNvPr id="3" name="Connector 3"/>
          <p:cNvCxnSpPr/>
          <p:nvPr/>
        </p:nvCxnSpPr>
        <p:spPr>
          <a:xfrm>
            <a:off x="1197254" y="5988003"/>
            <a:ext cx="10998321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4"/>
          <p:cNvSpPr txBox="1"/>
          <p:nvPr/>
        </p:nvSpPr>
        <p:spPr>
          <a:xfrm>
            <a:off x="3560913" y="1927072"/>
            <a:ext cx="7804501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dirty="0" err="1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有限责任公司</a:t>
            </a:r>
            <a:endParaRPr lang="en-US" sz="2400" dirty="0">
              <a:solidFill>
                <a:schemeClr val="dk1">
                  <a:alpha val="10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  <a:cs typeface="Microsoft Yahe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3473" y="3943665"/>
            <a:ext cx="7806355" cy="7620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 err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注册资本</a:t>
            </a:r>
            <a:endParaRPr lang="en-US" sz="4000" b="1" dirty="0">
              <a:solidFill>
                <a:schemeClr val="accent1">
                  <a:alpha val="10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  <a:cs typeface="Microsoft Yahe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3473" y="4571667"/>
            <a:ext cx="7806355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800,000元</a:t>
            </a:r>
          </a:p>
        </p:txBody>
      </p:sp>
      <p:cxnSp>
        <p:nvCxnSpPr>
          <p:cNvPr id="7" name="Connector 7"/>
          <p:cNvCxnSpPr/>
          <p:nvPr/>
        </p:nvCxnSpPr>
        <p:spPr>
          <a:xfrm>
            <a:off x="3574694" y="3297546"/>
            <a:ext cx="8614217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公司法律形态与注册资本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76023" y="265328"/>
            <a:ext cx="11239500" cy="85023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主要股东及股份比例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3729746" y="1769675"/>
            <a:ext cx="3031629" cy="4285329"/>
          </a:xfrm>
          <a:prstGeom prst="roundRect">
            <a:avLst>
              <a:gd name="adj" fmla="val 0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3923235" y="2035795"/>
            <a:ext cx="2644651" cy="649939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 dirty="0" err="1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股份比例</a:t>
            </a:r>
            <a:endParaRPr lang="en-US" sz="2400" b="1" dirty="0">
              <a:solidFill>
                <a:schemeClr val="dk1">
                  <a:alpha val="10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  <a:cs typeface="Microsoft Yahe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23235" y="2757859"/>
            <a:ext cx="2644651" cy="292476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75" dirty="0">
                <a:solidFill>
                  <a:schemeClr val="dk1">
                    <a:alpha val="10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Yahei"/>
              </a:rPr>
              <a:t>专利权人约占35%，其他股东约占35%-45%，风险投资人约占10%-20%。</a:t>
            </a:r>
          </a:p>
        </p:txBody>
      </p:sp>
      <p:sp>
        <p:nvSpPr>
          <p:cNvPr id="7" name="AutoShape 7"/>
          <p:cNvSpPr/>
          <p:nvPr/>
        </p:nvSpPr>
        <p:spPr>
          <a:xfrm>
            <a:off x="556553" y="1764765"/>
            <a:ext cx="3031629" cy="4285329"/>
          </a:xfrm>
          <a:prstGeom prst="roundRect">
            <a:avLst>
              <a:gd name="adj" fmla="val 0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8"/>
          <p:cNvSpPr txBox="1"/>
          <p:nvPr/>
        </p:nvSpPr>
        <p:spPr>
          <a:xfrm>
            <a:off x="750042" y="2035795"/>
            <a:ext cx="2644651" cy="649939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 dirty="0" err="1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主要股东</a:t>
            </a:r>
            <a:endParaRPr lang="en-US" sz="2400" b="1" dirty="0">
              <a:solidFill>
                <a:schemeClr val="dk1">
                  <a:alpha val="10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  <a:cs typeface="Microsoft Yahei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50042" y="2752949"/>
            <a:ext cx="2644651" cy="292476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75" dirty="0" err="1">
                <a:solidFill>
                  <a:schemeClr val="dk1">
                    <a:alpha val="10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Yahei"/>
              </a:rPr>
              <a:t>专利权人汪爽，其他股东龙威旭、宁巧玲等，风险投资人</a:t>
            </a:r>
            <a:r>
              <a:rPr lang="en-US" sz="1575" dirty="0">
                <a:solidFill>
                  <a:schemeClr val="dk1">
                    <a:alpha val="10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Yahei"/>
              </a:rPr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82A1135-8225-7A58-52B4-FEBA5C39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905000"/>
            <a:ext cx="5030284" cy="37727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31631" y="1742733"/>
            <a:ext cx="3798277" cy="3798277"/>
          </a:xfrm>
          <a:prstGeom prst="ellipse">
            <a:avLst/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 sz="200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3059989" y="1383703"/>
            <a:ext cx="1133475" cy="1133475"/>
          </a:xfrm>
          <a:prstGeom prst="ellipse">
            <a:avLst/>
          </a:prstGeom>
          <a:solidFill>
            <a:schemeClr val="lt1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AutoShape 4"/>
          <p:cNvSpPr/>
          <p:nvPr/>
        </p:nvSpPr>
        <p:spPr>
          <a:xfrm>
            <a:off x="7662092" y="1742733"/>
            <a:ext cx="3798277" cy="3798277"/>
          </a:xfrm>
          <a:prstGeom prst="ellipse">
            <a:avLst/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 sz="200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4196862" y="1742733"/>
            <a:ext cx="3798277" cy="3798277"/>
          </a:xfrm>
          <a:prstGeom prst="ellipse">
            <a:avLst/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 sz="200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70411" y="2719841"/>
            <a:ext cx="2800350" cy="6762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b="1">
                <a:solidFill>
                  <a:schemeClr val="accent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主营业务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0411" y="3382542"/>
            <a:ext cx="29241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600">
                <a:solidFill>
                  <a:schemeClr val="dk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智解剧社有限公司主营剧本杀业务，产品多样，满足不同玩家需求。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07422" y="2719841"/>
            <a:ext cx="2800350" cy="6762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b="1">
                <a:solidFill>
                  <a:schemeClr val="accent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剧本杀玩法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07422" y="3382542"/>
            <a:ext cx="29241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600">
                <a:solidFill>
                  <a:schemeClr val="dk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玩家分饰剧本角色，讲述视角，挖掘线索，推理真相，找出凶手。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26846" y="2719841"/>
            <a:ext cx="2800350" cy="6762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b="1">
                <a:solidFill>
                  <a:schemeClr val="accent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剧本杀特点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26846" y="3382542"/>
            <a:ext cx="29241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600">
                <a:solidFill>
                  <a:schemeClr val="dk1">
                    <a:alpha val="10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Microsoft Yahei"/>
              </a:rPr>
              <a:t>竞技性较低，新手易上手，参与感强，同时具有社交属性，促进交流。</a:t>
            </a:r>
          </a:p>
        </p:txBody>
      </p:sp>
      <p:sp>
        <p:nvSpPr>
          <p:cNvPr id="12" name="AutoShape 12"/>
          <p:cNvSpPr/>
          <p:nvPr/>
        </p:nvSpPr>
        <p:spPr>
          <a:xfrm>
            <a:off x="3126664" y="1450378"/>
            <a:ext cx="1000125" cy="1000125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AutoShape 13"/>
          <p:cNvSpPr/>
          <p:nvPr/>
        </p:nvSpPr>
        <p:spPr>
          <a:xfrm>
            <a:off x="6801159" y="1383703"/>
            <a:ext cx="1133475" cy="1133475"/>
          </a:xfrm>
          <a:prstGeom prst="ellipse">
            <a:avLst/>
          </a:prstGeom>
          <a:solidFill>
            <a:schemeClr val="lt1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14"/>
          <p:cNvSpPr/>
          <p:nvPr/>
        </p:nvSpPr>
        <p:spPr>
          <a:xfrm>
            <a:off x="6867834" y="1450378"/>
            <a:ext cx="1000125" cy="1000125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AutoShape 15"/>
          <p:cNvSpPr/>
          <p:nvPr/>
        </p:nvSpPr>
        <p:spPr>
          <a:xfrm>
            <a:off x="10237651" y="1383703"/>
            <a:ext cx="1133475" cy="1133475"/>
          </a:xfrm>
          <a:prstGeom prst="ellipse">
            <a:avLst/>
          </a:prstGeom>
          <a:solidFill>
            <a:schemeClr val="lt1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AutoShape 16"/>
          <p:cNvSpPr/>
          <p:nvPr/>
        </p:nvSpPr>
        <p:spPr>
          <a:xfrm>
            <a:off x="10304326" y="1450378"/>
            <a:ext cx="1000125" cy="1000125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10207807" y="1550012"/>
            <a:ext cx="1163319" cy="80085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4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61790" y="1550012"/>
            <a:ext cx="1163319" cy="80085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4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030145" y="1550012"/>
            <a:ext cx="1163319" cy="80085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4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主营业务介绍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70021" y="1411090"/>
            <a:ext cx="2051957" cy="1842306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8000" b="1">
                <a:solidFill>
                  <a:srgbClr val="B3CE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3596" y="3253396"/>
            <a:ext cx="10484808" cy="179805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公司负责人及团队信息</a:t>
            </a:r>
            <a:endParaRPr lang="en-US" sz="4500" b="1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303259" y="139481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AutoShape 3"/>
          <p:cNvSpPr/>
          <p:nvPr/>
        </p:nvSpPr>
        <p:spPr>
          <a:xfrm>
            <a:off x="6303259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715856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715856" y="1378942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703007" y="412637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未来展望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03007" y="470528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对于公司未来，汪爽充满了信心和期待。她致力于带领“智解剧社”继续拓展市场，创新产品，为客户提供更加优质的服务和体验。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98702" y="161018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负责人介绍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8702" y="218909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汪爽，公司负责人，总经理，20岁，外国语学院日语专业在读生，展现出卓越的领导才能和团队协作精神。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86105" y="161018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工作经验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86105" y="218909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在团队管理中，积累了宝贵经验，成功协调了资源，确保了各项活动的顺利进行，为公司的稳健发展奠定了基础。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8702" y="412637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个人优势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8702" y="470528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Microsoft Yahei"/>
              </a:rPr>
              <a:t>在市场营销和客户服务方面，凭借出色的沟通和谈判技巧，成功推广了公司产品，并赢得了客户广泛好评。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Microsoft Yahei"/>
              </a:rPr>
              <a:t>公司负责人信息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00C1C"/>
      </a:lt1>
      <a:dk2>
        <a:srgbClr val="FFFFFF"/>
      </a:dk2>
      <a:lt2>
        <a:srgbClr val="152442"/>
      </a:lt2>
      <a:accent1>
        <a:srgbClr val="013BBE"/>
      </a:accent1>
      <a:accent2>
        <a:srgbClr val="013BBE"/>
      </a:accent2>
      <a:accent3>
        <a:srgbClr val="0463E2"/>
      </a:accent3>
      <a:accent4>
        <a:srgbClr val="0D3F86"/>
      </a:accent4>
      <a:accent5>
        <a:srgbClr val="0F5EBC"/>
      </a:accent5>
      <a:accent6>
        <a:srgbClr val="2878D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591</Words>
  <Application>Microsoft Macintosh PowerPoint</Application>
  <PresentationFormat>宽屏</PresentationFormat>
  <Paragraphs>136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FangSong</vt:lpstr>
      <vt:lpstr>STXingkai</vt:lpstr>
      <vt:lpstr>KaiTi</vt:lpstr>
      <vt:lpstr>SimSun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龙威旭</cp:lastModifiedBy>
  <cp:revision>3</cp:revision>
  <dcterms:created xsi:type="dcterms:W3CDTF">2006-08-16T00:00:00Z</dcterms:created>
  <dcterms:modified xsi:type="dcterms:W3CDTF">2024-10-23T01:23:58Z</dcterms:modified>
</cp:coreProperties>
</file>