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60" r:id="rId5"/>
    <p:sldId id="261" r:id="rId6"/>
    <p:sldId id="264" r:id="rId7"/>
    <p:sldId id="262" r:id="rId8"/>
    <p:sldId id="267" r:id="rId9"/>
    <p:sldId id="263" r:id="rId10"/>
    <p:sldId id="266" r:id="rId11"/>
    <p:sldId id="265" r:id="rId12"/>
    <p:sldId id="270" r:id="rId13"/>
    <p:sldId id="268" r:id="rId14"/>
    <p:sldId id="259" r:id="rId15"/>
    <p:sldId id="271" r:id="rId16"/>
    <p:sldId id="274" r:id="rId17"/>
    <p:sldId id="287" r:id="rId18"/>
    <p:sldId id="275" r:id="rId19"/>
    <p:sldId id="269" r:id="rId20"/>
    <p:sldId id="258" r:id="rId21"/>
    <p:sldId id="278" r:id="rId22"/>
    <p:sldId id="280" r:id="rId23"/>
    <p:sldId id="279" r:id="rId24"/>
    <p:sldId id="272" r:id="rId25"/>
    <p:sldId id="276" r:id="rId26"/>
    <p:sldId id="277" r:id="rId27"/>
    <p:sldId id="282" r:id="rId28"/>
    <p:sldId id="283" r:id="rId29"/>
    <p:sldId id="285"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66" d="100"/>
          <a:sy n="66" d="100"/>
        </p:scale>
        <p:origin x="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6DD3-1785-4331-81AB-230170A23F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ECE73CB-0656-44DF-8B33-0F3A2732B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5369122-373E-4E4B-9E1B-376575E65A49}"/>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5" name="Footer Placeholder 4">
            <a:extLst>
              <a:ext uri="{FF2B5EF4-FFF2-40B4-BE49-F238E27FC236}">
                <a16:creationId xmlns:a16="http://schemas.microsoft.com/office/drawing/2014/main" id="{3CDF87D2-796B-4903-9AF9-606E351F0AC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2D69C1A-BFA2-4342-AF41-9EC6179DC553}"/>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257200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3C55-5F9F-4301-92AB-BA627D94991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4089191-4D77-4EF9-9103-75CBFCC8A1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78178C3-BDC8-4E2C-8090-86CB8C37ADF9}"/>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5" name="Footer Placeholder 4">
            <a:extLst>
              <a:ext uri="{FF2B5EF4-FFF2-40B4-BE49-F238E27FC236}">
                <a16:creationId xmlns:a16="http://schemas.microsoft.com/office/drawing/2014/main" id="{00AF298B-C13D-4A49-8636-605039752A0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F21741C-81D4-48D9-BF89-35CC6A1795F6}"/>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30761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74C56-CA2D-4275-847D-41E42E9E5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B2706AD-FC52-4716-9C3C-F3E1B6B68E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01E0B9-620D-48F4-A25D-4B4E34E29E7D}"/>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5" name="Footer Placeholder 4">
            <a:extLst>
              <a:ext uri="{FF2B5EF4-FFF2-40B4-BE49-F238E27FC236}">
                <a16:creationId xmlns:a16="http://schemas.microsoft.com/office/drawing/2014/main" id="{E5D4274F-54F4-4EB9-BDEC-66775C861A2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D6D1E7F-EEBB-4938-BED9-D513A3E5081E}"/>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249647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2A1D-6287-427E-B505-241E4CC27CB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8F8FAEC-E367-4647-BE46-18FD6DEC13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28C3197-87B6-419C-B7C0-5EFBD963AFE1}"/>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5" name="Footer Placeholder 4">
            <a:extLst>
              <a:ext uri="{FF2B5EF4-FFF2-40B4-BE49-F238E27FC236}">
                <a16:creationId xmlns:a16="http://schemas.microsoft.com/office/drawing/2014/main" id="{CA043D88-C250-4F34-A86A-AEC2E83CD88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F7C7843-D4FF-465D-95CE-C61D72E1EA39}"/>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232598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1346-EE08-4A6E-B39D-BD0845D919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5FC3DB5-D681-4713-BBC3-41F6F9C61C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3EAFDA-B391-4B81-B112-6D91785E92D1}"/>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5" name="Footer Placeholder 4">
            <a:extLst>
              <a:ext uri="{FF2B5EF4-FFF2-40B4-BE49-F238E27FC236}">
                <a16:creationId xmlns:a16="http://schemas.microsoft.com/office/drawing/2014/main" id="{444EA2DC-67EC-45EE-B1C1-A88B2154C2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B1683F-D4B4-44ED-881C-7D474FB5A70C}"/>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352808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8ABF-21B3-4C7D-ADA2-8CCD4970828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219371C-BAFA-4A82-AA73-764FB8306F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DC81F76-5358-487D-AD30-335268D34F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B13E57E-D847-4EB1-8225-3903D7B234A5}"/>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6" name="Footer Placeholder 5">
            <a:extLst>
              <a:ext uri="{FF2B5EF4-FFF2-40B4-BE49-F238E27FC236}">
                <a16:creationId xmlns:a16="http://schemas.microsoft.com/office/drawing/2014/main" id="{F0E2D4A3-E41F-41CA-854D-FE753C459BA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A189D41-957F-4EB4-ABD6-4B836300D210}"/>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284386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1BA7-BAD4-47B7-8740-0BFD5774D1B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918D078-3F81-451A-92D5-BEE2979D4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CEEEF4-F644-44E0-B883-EC6962E687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872000B-4DCA-4DEF-8810-1A6070C12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2CFE6E-8FB5-4273-B225-D705C276BE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FAF03D8-2F61-4682-981B-5EBB7C7922A7}"/>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8" name="Footer Placeholder 7">
            <a:extLst>
              <a:ext uri="{FF2B5EF4-FFF2-40B4-BE49-F238E27FC236}">
                <a16:creationId xmlns:a16="http://schemas.microsoft.com/office/drawing/2014/main" id="{7CAD6404-A5D7-47E2-A71A-C6529A8CD46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F78A36A-39A9-4575-A02E-FE053CEFD402}"/>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246678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A8E6-E24E-48AF-96D8-D7E46F1B8DD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8DAF757-DF19-440F-A9EB-AB9324269D33}"/>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4" name="Footer Placeholder 3">
            <a:extLst>
              <a:ext uri="{FF2B5EF4-FFF2-40B4-BE49-F238E27FC236}">
                <a16:creationId xmlns:a16="http://schemas.microsoft.com/office/drawing/2014/main" id="{641379CA-0723-4078-8287-09759E3B6D8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BDADFE2-5DED-44BB-B67B-188D04BB06EB}"/>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204407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91799-ABDF-4C8C-9A92-C4AAC38D6D43}"/>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3" name="Footer Placeholder 2">
            <a:extLst>
              <a:ext uri="{FF2B5EF4-FFF2-40B4-BE49-F238E27FC236}">
                <a16:creationId xmlns:a16="http://schemas.microsoft.com/office/drawing/2014/main" id="{192AF252-96B3-4CE4-A9CD-2024A6584FC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E446AEC-F7F7-48A0-848A-8580B076D0FF}"/>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83846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526C-F078-468D-B142-BE682AB51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5474D1E-5CEE-4AA6-B027-05551C303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EC7847C-7C38-420A-810F-156E37C38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E2D132-0BC3-4807-85C2-61BDEB97B5DD}"/>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6" name="Footer Placeholder 5">
            <a:extLst>
              <a:ext uri="{FF2B5EF4-FFF2-40B4-BE49-F238E27FC236}">
                <a16:creationId xmlns:a16="http://schemas.microsoft.com/office/drawing/2014/main" id="{C3082A54-7900-4198-9044-DEDA5D6CC9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692138-E867-4762-B5F5-5E0042423A94}"/>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128743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5A49-2190-45F3-ABA7-3B67CA1B7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2392F7F-6CB9-44ED-9638-703615AAC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06B4B5D-959E-431E-8902-92BE2F6F1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3581BC-8E3D-4541-B8B5-9C8A04A5BB78}"/>
              </a:ext>
            </a:extLst>
          </p:cNvPr>
          <p:cNvSpPr>
            <a:spLocks noGrp="1"/>
          </p:cNvSpPr>
          <p:nvPr>
            <p:ph type="dt" sz="half" idx="10"/>
          </p:nvPr>
        </p:nvSpPr>
        <p:spPr/>
        <p:txBody>
          <a:bodyPr/>
          <a:lstStyle/>
          <a:p>
            <a:fld id="{1E92C3F6-F22E-4A6A-9B96-DAC96878526D}" type="datetimeFigureOut">
              <a:rPr lang="en-SG" smtClean="0"/>
              <a:t>29/7/2018</a:t>
            </a:fld>
            <a:endParaRPr lang="en-SG"/>
          </a:p>
        </p:txBody>
      </p:sp>
      <p:sp>
        <p:nvSpPr>
          <p:cNvPr id="6" name="Footer Placeholder 5">
            <a:extLst>
              <a:ext uri="{FF2B5EF4-FFF2-40B4-BE49-F238E27FC236}">
                <a16:creationId xmlns:a16="http://schemas.microsoft.com/office/drawing/2014/main" id="{26B359FC-BAB8-4184-B780-A773ACB21BA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04782C-7EE0-46D9-A7D0-889D0FBEECB0}"/>
              </a:ext>
            </a:extLst>
          </p:cNvPr>
          <p:cNvSpPr>
            <a:spLocks noGrp="1"/>
          </p:cNvSpPr>
          <p:nvPr>
            <p:ph type="sldNum" sz="quarter" idx="12"/>
          </p:nvPr>
        </p:nvSpPr>
        <p:spPr/>
        <p:txBody>
          <a:bodyPr/>
          <a:lstStyle/>
          <a:p>
            <a:fld id="{014793A1-E00C-4AF0-8296-F6BF0D8C351C}" type="slidenum">
              <a:rPr lang="en-SG" smtClean="0"/>
              <a:t>‹#›</a:t>
            </a:fld>
            <a:endParaRPr lang="en-SG"/>
          </a:p>
        </p:txBody>
      </p:sp>
    </p:spTree>
    <p:extLst>
      <p:ext uri="{BB962C8B-B14F-4D97-AF65-F5344CB8AC3E}">
        <p14:creationId xmlns:p14="http://schemas.microsoft.com/office/powerpoint/2010/main" val="126683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00F1F-5CC7-4504-9AAF-80F862E80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B8B084A-8C5E-4458-9BAB-464210D10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1865FC8-E22D-452E-B52F-916E329FE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2C3F6-F22E-4A6A-9B96-DAC96878526D}" type="datetimeFigureOut">
              <a:rPr lang="en-SG" smtClean="0"/>
              <a:t>29/7/2018</a:t>
            </a:fld>
            <a:endParaRPr lang="en-SG"/>
          </a:p>
        </p:txBody>
      </p:sp>
      <p:sp>
        <p:nvSpPr>
          <p:cNvPr id="5" name="Footer Placeholder 4">
            <a:extLst>
              <a:ext uri="{FF2B5EF4-FFF2-40B4-BE49-F238E27FC236}">
                <a16:creationId xmlns:a16="http://schemas.microsoft.com/office/drawing/2014/main" id="{A78D7BC9-1DBC-4C44-BF55-FC040ADDC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DF937C7-D13F-4407-8676-E2F6B5193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793A1-E00C-4AF0-8296-F6BF0D8C351C}" type="slidenum">
              <a:rPr lang="en-SG" smtClean="0"/>
              <a:t>‹#›</a:t>
            </a:fld>
            <a:endParaRPr lang="en-SG"/>
          </a:p>
        </p:txBody>
      </p:sp>
    </p:spTree>
    <p:extLst>
      <p:ext uri="{BB962C8B-B14F-4D97-AF65-F5344CB8AC3E}">
        <p14:creationId xmlns:p14="http://schemas.microsoft.com/office/powerpoint/2010/main" val="346804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A704-9D7A-49BE-8FE5-FD724EE7F66A}"/>
              </a:ext>
            </a:extLst>
          </p:cNvPr>
          <p:cNvSpPr>
            <a:spLocks noGrp="1"/>
          </p:cNvSpPr>
          <p:nvPr>
            <p:ph type="ctrTitle"/>
          </p:nvPr>
        </p:nvSpPr>
        <p:spPr/>
        <p:txBody>
          <a:bodyPr>
            <a:normAutofit fontScale="90000"/>
          </a:bodyPr>
          <a:lstStyle/>
          <a:p>
            <a:r>
              <a:rPr lang="en-SG" b="1" dirty="0">
                <a:latin typeface="Helvetica" panose="020B0604020202020204" pitchFamily="34" charset="0"/>
                <a:ea typeface="Tahoma" panose="020B0604030504040204" pitchFamily="34" charset="0"/>
                <a:cs typeface="Helvetica" panose="020B0604020202020204" pitchFamily="34" charset="0"/>
              </a:rPr>
              <a:t>2018 QUANTITATIVE STRATEGY CASE INTERVIEW</a:t>
            </a:r>
          </a:p>
        </p:txBody>
      </p:sp>
      <p:sp>
        <p:nvSpPr>
          <p:cNvPr id="3" name="Subtitle 2">
            <a:extLst>
              <a:ext uri="{FF2B5EF4-FFF2-40B4-BE49-F238E27FC236}">
                <a16:creationId xmlns:a16="http://schemas.microsoft.com/office/drawing/2014/main" id="{D520623D-A050-4029-AB8D-6255FBA2B0F6}"/>
              </a:ext>
            </a:extLst>
          </p:cNvPr>
          <p:cNvSpPr>
            <a:spLocks noGrp="1"/>
          </p:cNvSpPr>
          <p:nvPr>
            <p:ph type="subTitle" idx="1"/>
          </p:nvPr>
        </p:nvSpPr>
        <p:spPr/>
        <p:txBody>
          <a:bodyPr/>
          <a:lstStyle/>
          <a:p>
            <a:r>
              <a:rPr lang="en-SG" dirty="0"/>
              <a:t>By: Traci Lim</a:t>
            </a:r>
          </a:p>
        </p:txBody>
      </p:sp>
    </p:spTree>
    <p:extLst>
      <p:ext uri="{BB962C8B-B14F-4D97-AF65-F5344CB8AC3E}">
        <p14:creationId xmlns:p14="http://schemas.microsoft.com/office/powerpoint/2010/main" val="3250132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3A73-9F16-4EDD-A2D8-8DBF09C7C844}"/>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First wave of cooling measures amidst an overheated market</a:t>
            </a:r>
          </a:p>
        </p:txBody>
      </p:sp>
      <p:sp>
        <p:nvSpPr>
          <p:cNvPr id="3" name="Content Placeholder 2">
            <a:extLst>
              <a:ext uri="{FF2B5EF4-FFF2-40B4-BE49-F238E27FC236}">
                <a16:creationId xmlns:a16="http://schemas.microsoft.com/office/drawing/2014/main" id="{C25ED5FB-8625-4345-9CFA-6048BD8050F1}"/>
              </a:ext>
            </a:extLst>
          </p:cNvPr>
          <p:cNvSpPr>
            <a:spLocks noGrp="1"/>
          </p:cNvSpPr>
          <p:nvPr>
            <p:ph idx="1"/>
          </p:nvPr>
        </p:nvSpPr>
        <p:spPr>
          <a:xfrm>
            <a:off x="7376160" y="1825625"/>
            <a:ext cx="3977640" cy="4351338"/>
          </a:xfrm>
        </p:spPr>
        <p:txBody>
          <a:bodyPr/>
          <a:lstStyle/>
          <a:p>
            <a:pPr marL="0" indent="0">
              <a:buNone/>
            </a:pPr>
            <a:endParaRPr lang="en-SG" dirty="0"/>
          </a:p>
          <a:p>
            <a:pPr marL="0" indent="0">
              <a:buNone/>
            </a:pPr>
            <a:r>
              <a:rPr lang="en-US" dirty="0"/>
              <a:t>In January 2011, </a:t>
            </a:r>
            <a:r>
              <a:rPr lang="en-US" u="sng" dirty="0">
                <a:effectLst/>
              </a:rPr>
              <a:t>four</a:t>
            </a:r>
            <a:r>
              <a:rPr lang="en-US" dirty="0"/>
              <a:t> </a:t>
            </a:r>
            <a:r>
              <a:rPr lang="en-US" b="1" dirty="0"/>
              <a:t>Singapore property cooling measures</a:t>
            </a:r>
            <a:r>
              <a:rPr lang="en-US" dirty="0"/>
              <a:t> were introduced.</a:t>
            </a:r>
            <a:endParaRPr lang="en-SG" dirty="0"/>
          </a:p>
        </p:txBody>
      </p:sp>
      <p:pic>
        <p:nvPicPr>
          <p:cNvPr id="4" name="Picture 3">
            <a:extLst>
              <a:ext uri="{FF2B5EF4-FFF2-40B4-BE49-F238E27FC236}">
                <a16:creationId xmlns:a16="http://schemas.microsoft.com/office/drawing/2014/main" id="{E8FAB33B-16E5-4CDF-A4DA-961AA4E3D3AE}"/>
              </a:ext>
            </a:extLst>
          </p:cNvPr>
          <p:cNvPicPr>
            <a:picLocks noChangeAspect="1"/>
          </p:cNvPicPr>
          <p:nvPr/>
        </p:nvPicPr>
        <p:blipFill>
          <a:blip r:embed="rId2"/>
          <a:stretch>
            <a:fillRect/>
          </a:stretch>
        </p:blipFill>
        <p:spPr>
          <a:xfrm>
            <a:off x="838200" y="1822949"/>
            <a:ext cx="6251375" cy="4669926"/>
          </a:xfrm>
          <a:prstGeom prst="rect">
            <a:avLst/>
          </a:prstGeom>
        </p:spPr>
      </p:pic>
      <p:sp>
        <p:nvSpPr>
          <p:cNvPr id="5" name="Rectangle: Rounded Corners 4">
            <a:extLst>
              <a:ext uri="{FF2B5EF4-FFF2-40B4-BE49-F238E27FC236}">
                <a16:creationId xmlns:a16="http://schemas.microsoft.com/office/drawing/2014/main" id="{1A0B2955-63F0-4179-A4D5-F1DFB088A46E}"/>
              </a:ext>
            </a:extLst>
          </p:cNvPr>
          <p:cNvSpPr/>
          <p:nvPr/>
        </p:nvSpPr>
        <p:spPr>
          <a:xfrm>
            <a:off x="2590800" y="2324099"/>
            <a:ext cx="1028700" cy="4168775"/>
          </a:xfrm>
          <a:prstGeom prst="roundRect">
            <a:avLst/>
          </a:prstGeom>
          <a:solidFill>
            <a:schemeClr val="accent4">
              <a:lumMod val="40000"/>
              <a:lumOff val="60000"/>
              <a:alpha val="2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0D6214A6-711B-41CC-8693-7E6295F8AE57}"/>
              </a:ext>
            </a:extLst>
          </p:cNvPr>
          <p:cNvSpPr txBox="1"/>
          <p:nvPr/>
        </p:nvSpPr>
        <p:spPr>
          <a:xfrm>
            <a:off x="7371515" y="6096456"/>
            <a:ext cx="3695700" cy="430887"/>
          </a:xfrm>
          <a:prstGeom prst="rect">
            <a:avLst/>
          </a:prstGeom>
          <a:noFill/>
        </p:spPr>
        <p:txBody>
          <a:bodyPr wrap="square" rtlCol="0">
            <a:spAutoFit/>
          </a:bodyPr>
          <a:lstStyle/>
          <a:p>
            <a:r>
              <a:rPr lang="en-SG" sz="1050" dirty="0"/>
              <a:t>https://www.sgpropertyreviews.com/guides/new-rules-for-buying-property-in-singapore/</a:t>
            </a:r>
          </a:p>
        </p:txBody>
      </p:sp>
    </p:spTree>
    <p:extLst>
      <p:ext uri="{BB962C8B-B14F-4D97-AF65-F5344CB8AC3E}">
        <p14:creationId xmlns:p14="http://schemas.microsoft.com/office/powerpoint/2010/main" val="378468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A59F-EC58-4CAF-8C05-6C0518016397}"/>
              </a:ext>
            </a:extLst>
          </p:cNvPr>
          <p:cNvSpPr>
            <a:spLocks noGrp="1"/>
          </p:cNvSpPr>
          <p:nvPr>
            <p:ph type="title"/>
          </p:nvPr>
        </p:nvSpPr>
        <p:spPr>
          <a:xfrm>
            <a:off x="838200" y="183697"/>
            <a:ext cx="10515600" cy="1325563"/>
          </a:xfrm>
        </p:spPr>
        <p:txBody>
          <a:bodyPr/>
          <a:lstStyle/>
          <a:p>
            <a:r>
              <a:rPr lang="en-SG" dirty="0">
                <a:latin typeface="Helvetica" panose="020B0604020202020204" pitchFamily="34" charset="0"/>
                <a:cs typeface="Helvetica" panose="020B0604020202020204" pitchFamily="34" charset="0"/>
              </a:rPr>
              <a:t>More cooling measures?</a:t>
            </a:r>
          </a:p>
        </p:txBody>
      </p:sp>
      <p:pic>
        <p:nvPicPr>
          <p:cNvPr id="5" name="Picture 4">
            <a:extLst>
              <a:ext uri="{FF2B5EF4-FFF2-40B4-BE49-F238E27FC236}">
                <a16:creationId xmlns:a16="http://schemas.microsoft.com/office/drawing/2014/main" id="{5C30BCE0-FA82-479D-A175-FFE39FF9DF56}"/>
              </a:ext>
            </a:extLst>
          </p:cNvPr>
          <p:cNvPicPr>
            <a:picLocks noChangeAspect="1"/>
          </p:cNvPicPr>
          <p:nvPr/>
        </p:nvPicPr>
        <p:blipFill>
          <a:blip r:embed="rId2"/>
          <a:stretch>
            <a:fillRect/>
          </a:stretch>
        </p:blipFill>
        <p:spPr>
          <a:xfrm>
            <a:off x="2570842" y="1467038"/>
            <a:ext cx="7050315" cy="5207265"/>
          </a:xfrm>
          <a:prstGeom prst="rect">
            <a:avLst/>
          </a:prstGeom>
        </p:spPr>
      </p:pic>
    </p:spTree>
    <p:extLst>
      <p:ext uri="{BB962C8B-B14F-4D97-AF65-F5344CB8AC3E}">
        <p14:creationId xmlns:p14="http://schemas.microsoft.com/office/powerpoint/2010/main" val="227406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F32F-9AF1-49DD-A3EE-E69AE0BF6037}"/>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Q1: Data Viz</a:t>
            </a:r>
          </a:p>
        </p:txBody>
      </p:sp>
      <p:sp>
        <p:nvSpPr>
          <p:cNvPr id="4" name="TextBox 3">
            <a:extLst>
              <a:ext uri="{FF2B5EF4-FFF2-40B4-BE49-F238E27FC236}">
                <a16:creationId xmlns:a16="http://schemas.microsoft.com/office/drawing/2014/main" id="{D2D92912-4D4C-429E-AD65-19CC34E27565}"/>
              </a:ext>
            </a:extLst>
          </p:cNvPr>
          <p:cNvSpPr txBox="1"/>
          <p:nvPr/>
        </p:nvSpPr>
        <p:spPr>
          <a:xfrm>
            <a:off x="889000" y="1690688"/>
            <a:ext cx="9989820" cy="4893647"/>
          </a:xfrm>
          <a:prstGeom prst="rect">
            <a:avLst/>
          </a:prstGeom>
          <a:noFill/>
        </p:spPr>
        <p:txBody>
          <a:bodyPr wrap="square" rtlCol="0">
            <a:spAutoFit/>
          </a:bodyPr>
          <a:lstStyle/>
          <a:p>
            <a:endParaRPr lang="en-SG" sz="2400" b="1" dirty="0"/>
          </a:p>
          <a:p>
            <a:r>
              <a:rPr lang="en-SG" sz="2400" b="1" dirty="0"/>
              <a:t>Question 1B**: </a:t>
            </a:r>
          </a:p>
          <a:p>
            <a:r>
              <a:rPr lang="en-SG" sz="2400" dirty="0"/>
              <a:t>Some buyers would want to get the largest flat possible within a given budget.  </a:t>
            </a:r>
          </a:p>
          <a:p>
            <a:r>
              <a:rPr lang="en-SG" sz="2400" dirty="0"/>
              <a:t>Create a dashboard to allow potential buyers to input their budget, and then suggest towns where such flats exist based on historical transactions.</a:t>
            </a:r>
          </a:p>
          <a:p>
            <a:r>
              <a:rPr lang="en-SG" sz="2400" dirty="0"/>
              <a:t> </a:t>
            </a:r>
          </a:p>
          <a:p>
            <a:r>
              <a:rPr lang="en-SG" sz="2400" b="1" dirty="0"/>
              <a:t>Question 1C***: </a:t>
            </a:r>
          </a:p>
          <a:p>
            <a:r>
              <a:rPr lang="en-SG" sz="2400" dirty="0"/>
              <a:t>There are buyers who would like to optimise given the proximity of a flat to important locations in the neighbourhood, such as the nearest MRT station.  </a:t>
            </a:r>
          </a:p>
          <a:p>
            <a:endParaRPr lang="en-SG" sz="2400" dirty="0"/>
          </a:p>
          <a:p>
            <a:r>
              <a:rPr lang="en-SG" sz="2400" dirty="0"/>
              <a:t>Create a dashboard that allows buyers to: </a:t>
            </a:r>
            <a:r>
              <a:rPr lang="en-SG" sz="2400" dirty="0" err="1"/>
              <a:t>i</a:t>
            </a:r>
            <a:r>
              <a:rPr lang="en-SG" sz="2400" dirty="0"/>
              <a:t>) input their budget; and ii) optimise flat selection given distance to important locations around the neighbourhood.  </a:t>
            </a:r>
          </a:p>
          <a:p>
            <a:endParaRPr lang="en-SG" sz="2400" dirty="0"/>
          </a:p>
        </p:txBody>
      </p:sp>
    </p:spTree>
    <p:extLst>
      <p:ext uri="{BB962C8B-B14F-4D97-AF65-F5344CB8AC3E}">
        <p14:creationId xmlns:p14="http://schemas.microsoft.com/office/powerpoint/2010/main" val="69188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5A79DB-CA27-4459-AA0A-23582FAB5FD6}"/>
              </a:ext>
            </a:extLst>
          </p:cNvPr>
          <p:cNvPicPr>
            <a:picLocks noChangeAspect="1"/>
          </p:cNvPicPr>
          <p:nvPr/>
        </p:nvPicPr>
        <p:blipFill>
          <a:blip r:embed="rId2"/>
          <a:stretch>
            <a:fillRect/>
          </a:stretch>
        </p:blipFill>
        <p:spPr>
          <a:xfrm>
            <a:off x="1438136" y="193611"/>
            <a:ext cx="9315727" cy="6261164"/>
          </a:xfrm>
          <a:prstGeom prst="rect">
            <a:avLst/>
          </a:prstGeom>
        </p:spPr>
      </p:pic>
    </p:spTree>
    <p:extLst>
      <p:ext uri="{BB962C8B-B14F-4D97-AF65-F5344CB8AC3E}">
        <p14:creationId xmlns:p14="http://schemas.microsoft.com/office/powerpoint/2010/main" val="3894747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44C9-905E-4DA1-AB36-EFB2A52F9F3B}"/>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Q2: Data </a:t>
            </a:r>
            <a:r>
              <a:rPr lang="en-SG" sz="3600" dirty="0" err="1">
                <a:latin typeface="Helvetica" panose="020B0604020202020204" pitchFamily="34" charset="0"/>
                <a:cs typeface="Helvetica" panose="020B0604020202020204" pitchFamily="34" charset="0"/>
              </a:rPr>
              <a:t>Modeling</a:t>
            </a:r>
            <a:endParaRPr lang="en-SG" sz="3600"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DD1EB3D0-25FC-4AB4-A355-DDCD8392AA27}"/>
              </a:ext>
            </a:extLst>
          </p:cNvPr>
          <p:cNvSpPr>
            <a:spLocks noGrp="1"/>
          </p:cNvSpPr>
          <p:nvPr>
            <p:ph idx="1"/>
          </p:nvPr>
        </p:nvSpPr>
        <p:spPr>
          <a:xfrm>
            <a:off x="838200" y="1825625"/>
            <a:ext cx="10431780" cy="4351338"/>
          </a:xfrm>
        </p:spPr>
        <p:txBody>
          <a:bodyPr/>
          <a:lstStyle/>
          <a:p>
            <a:pPr marL="0" indent="0">
              <a:buNone/>
            </a:pPr>
            <a:r>
              <a:rPr lang="en-SG" i="1" dirty="0"/>
              <a:t>HDB wants to know if a resale flat transaction fits market expectations.  Your task is to create statistical models to answer the following questions.</a:t>
            </a:r>
            <a:endParaRPr lang="en-SG" dirty="0"/>
          </a:p>
          <a:p>
            <a:endParaRPr lang="en-SG" dirty="0"/>
          </a:p>
          <a:p>
            <a:pPr marL="0" indent="0">
              <a:buNone/>
            </a:pPr>
            <a:r>
              <a:rPr lang="en-SG" b="1" dirty="0"/>
              <a:t>Question 2A*: Predict a resale flat price’s transaction price in 2014</a:t>
            </a:r>
            <a:r>
              <a:rPr lang="en-SG" dirty="0"/>
              <a:t>.  Use the following characteristics: flat type, flat age and town.  Propose and implement a minimum of three models, select the best model, and explain the reasons for your choice.</a:t>
            </a:r>
          </a:p>
          <a:p>
            <a:endParaRPr lang="en-SG" dirty="0"/>
          </a:p>
        </p:txBody>
      </p:sp>
    </p:spTree>
    <p:extLst>
      <p:ext uri="{BB962C8B-B14F-4D97-AF65-F5344CB8AC3E}">
        <p14:creationId xmlns:p14="http://schemas.microsoft.com/office/powerpoint/2010/main" val="373831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C670-4D24-4A28-9F28-8A7C9542645B}"/>
              </a:ext>
            </a:extLst>
          </p:cNvPr>
          <p:cNvSpPr>
            <a:spLocks noGrp="1"/>
          </p:cNvSpPr>
          <p:nvPr>
            <p:ph type="title"/>
          </p:nvPr>
        </p:nvSpPr>
        <p:spPr/>
        <p:txBody>
          <a:bodyPr/>
          <a:lstStyle/>
          <a:p>
            <a:r>
              <a:rPr lang="en-SG" dirty="0">
                <a:latin typeface="Helvetica" panose="020B0604020202020204" pitchFamily="34" charset="0"/>
                <a:cs typeface="Helvetica" panose="020B0604020202020204" pitchFamily="34" charset="0"/>
              </a:rPr>
              <a:t>Predicting Resale Price with 3 Features</a:t>
            </a:r>
          </a:p>
        </p:txBody>
      </p:sp>
      <p:pic>
        <p:nvPicPr>
          <p:cNvPr id="4" name="Picture 3">
            <a:extLst>
              <a:ext uri="{FF2B5EF4-FFF2-40B4-BE49-F238E27FC236}">
                <a16:creationId xmlns:a16="http://schemas.microsoft.com/office/drawing/2014/main" id="{327EED29-71B6-4E52-8D1F-07E51501EAFC}"/>
              </a:ext>
            </a:extLst>
          </p:cNvPr>
          <p:cNvPicPr>
            <a:picLocks noChangeAspect="1"/>
          </p:cNvPicPr>
          <p:nvPr/>
        </p:nvPicPr>
        <p:blipFill>
          <a:blip r:embed="rId2"/>
          <a:stretch>
            <a:fillRect/>
          </a:stretch>
        </p:blipFill>
        <p:spPr>
          <a:xfrm>
            <a:off x="838200" y="1805025"/>
            <a:ext cx="9136380" cy="4124423"/>
          </a:xfrm>
          <a:prstGeom prst="rect">
            <a:avLst/>
          </a:prstGeom>
        </p:spPr>
      </p:pic>
    </p:spTree>
    <p:extLst>
      <p:ext uri="{BB962C8B-B14F-4D97-AF65-F5344CB8AC3E}">
        <p14:creationId xmlns:p14="http://schemas.microsoft.com/office/powerpoint/2010/main" val="324616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E3A2-C2A1-4A59-9EFE-EA190295FF63}"/>
              </a:ext>
            </a:extLst>
          </p:cNvPr>
          <p:cNvSpPr>
            <a:spLocks noGrp="1"/>
          </p:cNvSpPr>
          <p:nvPr>
            <p:ph type="title"/>
          </p:nvPr>
        </p:nvSpPr>
        <p:spPr/>
        <p:txBody>
          <a:bodyPr/>
          <a:lstStyle/>
          <a:p>
            <a:r>
              <a:rPr lang="en-SG" dirty="0">
                <a:latin typeface="Helvetica" panose="020B0604020202020204" pitchFamily="34" charset="0"/>
                <a:cs typeface="Helvetica" panose="020B0604020202020204" pitchFamily="34" charset="0"/>
              </a:rPr>
              <a:t>Models used</a:t>
            </a:r>
          </a:p>
        </p:txBody>
      </p:sp>
      <p:sp>
        <p:nvSpPr>
          <p:cNvPr id="3" name="Content Placeholder 2">
            <a:extLst>
              <a:ext uri="{FF2B5EF4-FFF2-40B4-BE49-F238E27FC236}">
                <a16:creationId xmlns:a16="http://schemas.microsoft.com/office/drawing/2014/main" id="{4C2D6B25-219A-4497-87B7-EE7B50414D6E}"/>
              </a:ext>
            </a:extLst>
          </p:cNvPr>
          <p:cNvSpPr>
            <a:spLocks noGrp="1"/>
          </p:cNvSpPr>
          <p:nvPr>
            <p:ph idx="1"/>
          </p:nvPr>
        </p:nvSpPr>
        <p:spPr/>
        <p:txBody>
          <a:bodyPr>
            <a:normAutofit fontScale="85000" lnSpcReduction="20000"/>
          </a:bodyPr>
          <a:lstStyle/>
          <a:p>
            <a:r>
              <a:rPr lang="en-SG" dirty="0"/>
              <a:t>Linear Regression with Regularization (Elastic Net)</a:t>
            </a:r>
          </a:p>
          <a:p>
            <a:pPr lvl="1"/>
            <a:r>
              <a:rPr lang="en-SG" dirty="0"/>
              <a:t>Simple</a:t>
            </a:r>
          </a:p>
          <a:p>
            <a:pPr lvl="1"/>
            <a:r>
              <a:rPr lang="en-SG" dirty="0"/>
              <a:t>Easy to understand</a:t>
            </a:r>
          </a:p>
          <a:p>
            <a:endParaRPr lang="en-SG" dirty="0"/>
          </a:p>
          <a:p>
            <a:r>
              <a:rPr lang="en-SG" dirty="0"/>
              <a:t>Decision Trees (Regression)</a:t>
            </a:r>
          </a:p>
          <a:p>
            <a:pPr lvl="1"/>
            <a:r>
              <a:rPr lang="en-SG" dirty="0"/>
              <a:t>Simple</a:t>
            </a:r>
          </a:p>
          <a:p>
            <a:pPr lvl="1"/>
            <a:r>
              <a:rPr lang="en-SG" dirty="0"/>
              <a:t>Good when there are lots of categorical variables</a:t>
            </a:r>
          </a:p>
          <a:p>
            <a:pPr lvl="1"/>
            <a:r>
              <a:rPr lang="en-SG" dirty="0"/>
              <a:t>Can capture non-linear relationships</a:t>
            </a:r>
          </a:p>
          <a:p>
            <a:endParaRPr lang="en-SG" dirty="0"/>
          </a:p>
          <a:p>
            <a:r>
              <a:rPr lang="en-SG" dirty="0" err="1"/>
              <a:t>LightGBM</a:t>
            </a:r>
            <a:r>
              <a:rPr lang="en-SG" dirty="0"/>
              <a:t> (Microsoft’s Gradient Boosting Algorithm)</a:t>
            </a:r>
          </a:p>
          <a:p>
            <a:pPr lvl="1"/>
            <a:r>
              <a:rPr lang="en-SG" dirty="0"/>
              <a:t>Fast </a:t>
            </a:r>
          </a:p>
          <a:p>
            <a:pPr lvl="1"/>
            <a:r>
              <a:rPr lang="en-SG" dirty="0"/>
              <a:t>Cutting Edge</a:t>
            </a:r>
          </a:p>
          <a:p>
            <a:pPr lvl="1"/>
            <a:r>
              <a:rPr lang="en-SG" dirty="0"/>
              <a:t>Mega-improved version of decision trees</a:t>
            </a:r>
          </a:p>
        </p:txBody>
      </p:sp>
      <p:pic>
        <p:nvPicPr>
          <p:cNvPr id="4" name="Picture 3">
            <a:extLst>
              <a:ext uri="{FF2B5EF4-FFF2-40B4-BE49-F238E27FC236}">
                <a16:creationId xmlns:a16="http://schemas.microsoft.com/office/drawing/2014/main" id="{BE9C3780-6930-4041-8D7F-71AA6D800DEB}"/>
              </a:ext>
            </a:extLst>
          </p:cNvPr>
          <p:cNvPicPr>
            <a:picLocks noChangeAspect="1"/>
          </p:cNvPicPr>
          <p:nvPr/>
        </p:nvPicPr>
        <p:blipFill>
          <a:blip r:embed="rId2"/>
          <a:stretch>
            <a:fillRect/>
          </a:stretch>
        </p:blipFill>
        <p:spPr>
          <a:xfrm>
            <a:off x="7788275" y="1355199"/>
            <a:ext cx="3565525" cy="2144482"/>
          </a:xfrm>
          <a:prstGeom prst="rect">
            <a:avLst/>
          </a:prstGeom>
        </p:spPr>
      </p:pic>
    </p:spTree>
    <p:extLst>
      <p:ext uri="{BB962C8B-B14F-4D97-AF65-F5344CB8AC3E}">
        <p14:creationId xmlns:p14="http://schemas.microsoft.com/office/powerpoint/2010/main" val="321401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E3A2-C2A1-4A59-9EFE-EA190295FF63}"/>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What is </a:t>
            </a:r>
            <a:r>
              <a:rPr lang="en-SG" sz="3600" dirty="0" err="1">
                <a:latin typeface="Helvetica" panose="020B0604020202020204" pitchFamily="34" charset="0"/>
                <a:cs typeface="Helvetica" panose="020B0604020202020204" pitchFamily="34" charset="0"/>
              </a:rPr>
              <a:t>LightGBM</a:t>
            </a:r>
            <a:r>
              <a:rPr lang="en-SG" sz="3600" dirty="0">
                <a:latin typeface="Helvetica" panose="020B0604020202020204" pitchFamily="34" charset="0"/>
                <a:cs typeface="Helvetica" panose="020B0604020202020204" pitchFamily="34" charset="0"/>
              </a:rPr>
              <a:t>?</a:t>
            </a:r>
          </a:p>
        </p:txBody>
      </p:sp>
      <p:sp>
        <p:nvSpPr>
          <p:cNvPr id="3" name="Content Placeholder 2">
            <a:extLst>
              <a:ext uri="{FF2B5EF4-FFF2-40B4-BE49-F238E27FC236}">
                <a16:creationId xmlns:a16="http://schemas.microsoft.com/office/drawing/2014/main" id="{4C2D6B25-219A-4497-87B7-EE7B50414D6E}"/>
              </a:ext>
            </a:extLst>
          </p:cNvPr>
          <p:cNvSpPr>
            <a:spLocks noGrp="1"/>
          </p:cNvSpPr>
          <p:nvPr>
            <p:ph idx="1"/>
          </p:nvPr>
        </p:nvSpPr>
        <p:spPr/>
        <p:txBody>
          <a:bodyPr>
            <a:normAutofit/>
          </a:bodyPr>
          <a:lstStyle/>
          <a:p>
            <a:endParaRPr lang="en-SG" sz="2400" dirty="0"/>
          </a:p>
          <a:p>
            <a:endParaRPr lang="en-SG" sz="2400" dirty="0"/>
          </a:p>
          <a:p>
            <a:endParaRPr lang="en-SG" sz="2400" dirty="0"/>
          </a:p>
          <a:p>
            <a:endParaRPr lang="en-SG" sz="2400" dirty="0"/>
          </a:p>
          <a:p>
            <a:endParaRPr lang="en-SG" sz="2400" dirty="0"/>
          </a:p>
          <a:p>
            <a:endParaRPr lang="en-SG" sz="2400" dirty="0"/>
          </a:p>
          <a:p>
            <a:r>
              <a:rPr lang="en-SG" sz="2400" dirty="0" err="1"/>
              <a:t>LightGBM</a:t>
            </a:r>
            <a:r>
              <a:rPr lang="en-SG" sz="2400" dirty="0"/>
              <a:t> (Microsoft’s Gradient Boosting Algorithm)</a:t>
            </a:r>
          </a:p>
          <a:p>
            <a:pPr lvl="1"/>
            <a:r>
              <a:rPr lang="en-SG" dirty="0"/>
              <a:t>Fast (took 3 seconds)</a:t>
            </a:r>
          </a:p>
          <a:p>
            <a:pPr lvl="1"/>
            <a:r>
              <a:rPr lang="en-SG" dirty="0"/>
              <a:t>Cutting Edge</a:t>
            </a:r>
          </a:p>
          <a:p>
            <a:pPr lvl="1"/>
            <a:r>
              <a:rPr lang="en-SG" dirty="0"/>
              <a:t>Mega-improved version of decision trees</a:t>
            </a:r>
          </a:p>
        </p:txBody>
      </p:sp>
      <p:pic>
        <p:nvPicPr>
          <p:cNvPr id="5" name="Picture 4">
            <a:extLst>
              <a:ext uri="{FF2B5EF4-FFF2-40B4-BE49-F238E27FC236}">
                <a16:creationId xmlns:a16="http://schemas.microsoft.com/office/drawing/2014/main" id="{9604E20F-864A-48A9-A426-E61A125C85DC}"/>
              </a:ext>
            </a:extLst>
          </p:cNvPr>
          <p:cNvPicPr>
            <a:picLocks noChangeAspect="1"/>
          </p:cNvPicPr>
          <p:nvPr/>
        </p:nvPicPr>
        <p:blipFill>
          <a:blip r:embed="rId2"/>
          <a:stretch>
            <a:fillRect/>
          </a:stretch>
        </p:blipFill>
        <p:spPr>
          <a:xfrm>
            <a:off x="3415846" y="1494971"/>
            <a:ext cx="4206707" cy="2802391"/>
          </a:xfrm>
          <a:prstGeom prst="rect">
            <a:avLst/>
          </a:prstGeom>
        </p:spPr>
      </p:pic>
    </p:spTree>
    <p:extLst>
      <p:ext uri="{BB962C8B-B14F-4D97-AF65-F5344CB8AC3E}">
        <p14:creationId xmlns:p14="http://schemas.microsoft.com/office/powerpoint/2010/main" val="403073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A736-7877-45C8-8123-2D0470D7A9F0}"/>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Every prediction is $33,000 off on average</a:t>
            </a:r>
          </a:p>
        </p:txBody>
      </p:sp>
      <p:sp>
        <p:nvSpPr>
          <p:cNvPr id="3" name="Content Placeholder 2">
            <a:extLst>
              <a:ext uri="{FF2B5EF4-FFF2-40B4-BE49-F238E27FC236}">
                <a16:creationId xmlns:a16="http://schemas.microsoft.com/office/drawing/2014/main" id="{EA25F7FD-7DF8-4B35-B52E-2D73176C1B96}"/>
              </a:ext>
            </a:extLst>
          </p:cNvPr>
          <p:cNvSpPr>
            <a:spLocks noGrp="1"/>
          </p:cNvSpPr>
          <p:nvPr>
            <p:ph idx="1"/>
          </p:nvPr>
        </p:nvSpPr>
        <p:spPr>
          <a:xfrm>
            <a:off x="1315811" y="3229428"/>
            <a:ext cx="4539343" cy="2983820"/>
          </a:xfrm>
        </p:spPr>
        <p:txBody>
          <a:bodyPr>
            <a:normAutofit fontScale="92500"/>
          </a:bodyPr>
          <a:lstStyle/>
          <a:p>
            <a:r>
              <a:rPr lang="en-US" dirty="0"/>
              <a:t>This is one of the cases where Tree models &gt; Linear models.</a:t>
            </a:r>
          </a:p>
          <a:p>
            <a:endParaRPr lang="en-US" dirty="0"/>
          </a:p>
          <a:p>
            <a:r>
              <a:rPr lang="en-US" dirty="0"/>
              <a:t>MAE tells us </a:t>
            </a:r>
            <a:r>
              <a:rPr lang="en-US" u="sng" dirty="0"/>
              <a:t>how big of an error</a:t>
            </a:r>
            <a:r>
              <a:rPr lang="en-US" dirty="0"/>
              <a:t> we can expect from the predicted value on average.</a:t>
            </a:r>
            <a:endParaRPr lang="en-SG" dirty="0"/>
          </a:p>
        </p:txBody>
      </p:sp>
      <p:pic>
        <p:nvPicPr>
          <p:cNvPr id="4" name="Picture 3">
            <a:extLst>
              <a:ext uri="{FF2B5EF4-FFF2-40B4-BE49-F238E27FC236}">
                <a16:creationId xmlns:a16="http://schemas.microsoft.com/office/drawing/2014/main" id="{90CC2D78-6846-4491-B675-F2B35409308F}"/>
              </a:ext>
            </a:extLst>
          </p:cNvPr>
          <p:cNvPicPr>
            <a:picLocks noChangeAspect="1"/>
          </p:cNvPicPr>
          <p:nvPr/>
        </p:nvPicPr>
        <p:blipFill>
          <a:blip r:embed="rId2"/>
          <a:stretch>
            <a:fillRect/>
          </a:stretch>
        </p:blipFill>
        <p:spPr>
          <a:xfrm>
            <a:off x="6096000" y="3429000"/>
            <a:ext cx="5054936" cy="3158444"/>
          </a:xfrm>
          <a:prstGeom prst="rect">
            <a:avLst/>
          </a:prstGeom>
        </p:spPr>
      </p:pic>
      <p:pic>
        <p:nvPicPr>
          <p:cNvPr id="5" name="Picture 4">
            <a:extLst>
              <a:ext uri="{FF2B5EF4-FFF2-40B4-BE49-F238E27FC236}">
                <a16:creationId xmlns:a16="http://schemas.microsoft.com/office/drawing/2014/main" id="{FB1DA2BB-A885-41AF-9BFC-A3A812EAEA51}"/>
              </a:ext>
            </a:extLst>
          </p:cNvPr>
          <p:cNvPicPr>
            <a:picLocks noChangeAspect="1"/>
          </p:cNvPicPr>
          <p:nvPr/>
        </p:nvPicPr>
        <p:blipFill>
          <a:blip r:embed="rId3"/>
          <a:stretch>
            <a:fillRect/>
          </a:stretch>
        </p:blipFill>
        <p:spPr>
          <a:xfrm>
            <a:off x="1315811" y="1690688"/>
            <a:ext cx="8820150" cy="1228725"/>
          </a:xfrm>
          <a:prstGeom prst="rect">
            <a:avLst/>
          </a:prstGeom>
        </p:spPr>
      </p:pic>
    </p:spTree>
    <p:extLst>
      <p:ext uri="{BB962C8B-B14F-4D97-AF65-F5344CB8AC3E}">
        <p14:creationId xmlns:p14="http://schemas.microsoft.com/office/powerpoint/2010/main" val="424133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8D7A-0306-4FDE-B4F8-CCAB5E6212E8}"/>
              </a:ext>
            </a:extLst>
          </p:cNvPr>
          <p:cNvSpPr>
            <a:spLocks noGrp="1"/>
          </p:cNvSpPr>
          <p:nvPr>
            <p:ph type="title"/>
          </p:nvPr>
        </p:nvSpPr>
        <p:spPr/>
        <p:txBody>
          <a:bodyPr>
            <a:normAutofit/>
          </a:bodyPr>
          <a:lstStyle/>
          <a:p>
            <a:r>
              <a:rPr lang="en-SG" sz="3600" dirty="0" err="1">
                <a:latin typeface="Helvetica" panose="020B0604020202020204" pitchFamily="34" charset="0"/>
                <a:cs typeface="Helvetica" panose="020B0604020202020204" pitchFamily="34" charset="0"/>
              </a:rPr>
              <a:t>Kena</a:t>
            </a:r>
            <a:r>
              <a:rPr lang="en-SG" sz="3600" dirty="0">
                <a:latin typeface="Helvetica" panose="020B0604020202020204" pitchFamily="34" charset="0"/>
                <a:cs typeface="Helvetica" panose="020B0604020202020204" pitchFamily="34" charset="0"/>
              </a:rPr>
              <a:t> Scam?</a:t>
            </a:r>
          </a:p>
        </p:txBody>
      </p:sp>
      <p:sp>
        <p:nvSpPr>
          <p:cNvPr id="3" name="Content Placeholder 2">
            <a:extLst>
              <a:ext uri="{FF2B5EF4-FFF2-40B4-BE49-F238E27FC236}">
                <a16:creationId xmlns:a16="http://schemas.microsoft.com/office/drawing/2014/main" id="{4FED7E70-2E22-452A-AA97-D05AEECC1292}"/>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SG" sz="2400" b="1" dirty="0"/>
              <a:t>Question 2B**: </a:t>
            </a:r>
            <a:r>
              <a:rPr lang="en-SG" sz="2400" dirty="0"/>
              <a:t>A flat was sold in Nov 2017 with the following characteristics:</a:t>
            </a:r>
          </a:p>
          <a:p>
            <a:pPr marL="0" indent="0">
              <a:buNone/>
            </a:pPr>
            <a:endParaRPr lang="en-SG" sz="2400" dirty="0"/>
          </a:p>
          <a:p>
            <a:pPr marL="457200" lvl="1" indent="0">
              <a:buNone/>
            </a:pPr>
            <a:r>
              <a:rPr lang="en-SG" dirty="0"/>
              <a:t>Flat type: 4 ROOM</a:t>
            </a:r>
          </a:p>
          <a:p>
            <a:pPr marL="457200" lvl="1" indent="0">
              <a:buNone/>
            </a:pPr>
            <a:r>
              <a:rPr lang="en-SG" dirty="0"/>
              <a:t>Town: Yishun</a:t>
            </a:r>
          </a:p>
          <a:p>
            <a:pPr marL="457200" lvl="1" indent="0">
              <a:buNone/>
            </a:pPr>
            <a:r>
              <a:rPr lang="en-SG" dirty="0"/>
              <a:t>Flat Model: New Generation</a:t>
            </a:r>
          </a:p>
          <a:p>
            <a:pPr marL="457200" lvl="1" indent="0">
              <a:buNone/>
            </a:pPr>
            <a:r>
              <a:rPr lang="en-SG" dirty="0"/>
              <a:t>Storey Range: 10 to 12</a:t>
            </a:r>
          </a:p>
          <a:p>
            <a:pPr marL="457200" lvl="1" indent="0">
              <a:buNone/>
            </a:pPr>
            <a:r>
              <a:rPr lang="en-SG" dirty="0"/>
              <a:t>Floor Area (sqm): 91</a:t>
            </a:r>
          </a:p>
          <a:p>
            <a:pPr marL="457200" lvl="1" indent="0">
              <a:buNone/>
            </a:pPr>
            <a:r>
              <a:rPr lang="en-SG" dirty="0"/>
              <a:t>Lease Commence Date: 1984</a:t>
            </a:r>
          </a:p>
          <a:p>
            <a:pPr marL="457200" lvl="1" indent="0">
              <a:buNone/>
            </a:pPr>
            <a:r>
              <a:rPr lang="en-SG" dirty="0"/>
              <a:t>Resale Price: 550,800</a:t>
            </a:r>
          </a:p>
          <a:p>
            <a:pPr marL="457200" lvl="1" indent="0">
              <a:buNone/>
            </a:pPr>
            <a:endParaRPr lang="en-SG" dirty="0"/>
          </a:p>
          <a:p>
            <a:pPr marL="0" indent="0">
              <a:buNone/>
            </a:pPr>
            <a:r>
              <a:rPr lang="en-SG" sz="2400" b="1" dirty="0"/>
              <a:t>Was this a reasonable price for the transaction? How confident are you in your assessment?</a:t>
            </a:r>
          </a:p>
          <a:p>
            <a:endParaRPr lang="en-SG" sz="2400" dirty="0"/>
          </a:p>
        </p:txBody>
      </p:sp>
    </p:spTree>
    <p:extLst>
      <p:ext uri="{BB962C8B-B14F-4D97-AF65-F5344CB8AC3E}">
        <p14:creationId xmlns:p14="http://schemas.microsoft.com/office/powerpoint/2010/main" val="197266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E9DA-DB58-4292-A9C1-B0BF1A23C805}"/>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Datasets Used</a:t>
            </a:r>
          </a:p>
        </p:txBody>
      </p:sp>
      <p:sp>
        <p:nvSpPr>
          <p:cNvPr id="4" name="Rectangle 1">
            <a:extLst>
              <a:ext uri="{FF2B5EF4-FFF2-40B4-BE49-F238E27FC236}">
                <a16:creationId xmlns:a16="http://schemas.microsoft.com/office/drawing/2014/main" id="{C8FC5185-151B-406C-8C39-571DD24A81F7}"/>
              </a:ext>
            </a:extLst>
          </p:cNvPr>
          <p:cNvSpPr>
            <a:spLocks noGrp="1" noChangeArrowheads="1"/>
          </p:cNvSpPr>
          <p:nvPr>
            <p:ph idx="1"/>
          </p:nvPr>
        </p:nvSpPr>
        <p:spPr bwMode="auto">
          <a:xfrm>
            <a:off x="1048658" y="1735660"/>
            <a:ext cx="8675914"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sz="2400" b="0" i="0" u="none" strike="noStrike" cap="none" normalizeH="0" baseline="0" dirty="0">
              <a:ln>
                <a:noFill/>
              </a:ln>
              <a:effectLst/>
              <a:cs typeface="Helvetica" panose="020B0604020202020204" pitchFamily="34" charset="0"/>
            </a:endParaRPr>
          </a:p>
          <a:p>
            <a:pPr eaLnBrk="0" fontAlgn="base" hangingPunct="0">
              <a:lnSpc>
                <a:spcPct val="100000"/>
              </a:lnSpc>
              <a:spcBef>
                <a:spcPct val="0"/>
              </a:spcBef>
              <a:spcAft>
                <a:spcPct val="0"/>
              </a:spcAft>
            </a:pPr>
            <a:endParaRPr kumimoji="0" lang="en-US" altLang="en-US" sz="2400" b="0" i="0" u="none" strike="noStrike" cap="none" normalizeH="0" baseline="0" dirty="0">
              <a:ln>
                <a:noFill/>
              </a:ln>
              <a:effectLst/>
              <a:cs typeface="Helvetica" panose="020B0604020202020204" pitchFamily="34" charset="0"/>
            </a:endParaRPr>
          </a:p>
          <a:p>
            <a:pPr eaLnBrk="0" fontAlgn="base" hangingPunct="0">
              <a:lnSpc>
                <a:spcPct val="100000"/>
              </a:lnSpc>
              <a:spcBef>
                <a:spcPct val="0"/>
              </a:spcBef>
              <a:spcAft>
                <a:spcPct val="0"/>
              </a:spcAft>
            </a:pPr>
            <a:r>
              <a:rPr lang="en-US" altLang="en-US" sz="2400" dirty="0">
                <a:cs typeface="Helvetica" panose="020B0604020202020204" pitchFamily="34" charset="0"/>
              </a:rPr>
              <a:t>HDB Resale Flat Transactions from year 1990 to 2018</a:t>
            </a:r>
          </a:p>
          <a:p>
            <a:pPr eaLnBrk="0" fontAlgn="base" hangingPunct="0">
              <a:lnSpc>
                <a:spcPct val="100000"/>
              </a:lnSpc>
              <a:spcBef>
                <a:spcPct val="0"/>
              </a:spcBef>
              <a:spcAft>
                <a:spcPct val="0"/>
              </a:spcAft>
            </a:pPr>
            <a:endParaRPr lang="en-US" altLang="en-US" sz="2400" dirty="0">
              <a:cs typeface="Helvetica" panose="020B0604020202020204" pitchFamily="34" charset="0"/>
            </a:endParaRPr>
          </a:p>
          <a:p>
            <a:pPr eaLnBrk="0" fontAlgn="base" hangingPunct="0">
              <a:lnSpc>
                <a:spcPct val="100000"/>
              </a:lnSpc>
              <a:spcBef>
                <a:spcPct val="0"/>
              </a:spcBef>
              <a:spcAft>
                <a:spcPct val="0"/>
              </a:spcAft>
            </a:pPr>
            <a:r>
              <a:rPr lang="en-US" altLang="en-US" sz="2400" dirty="0">
                <a:cs typeface="Arial" panose="020B0604020202020204" pitchFamily="34" charset="0"/>
              </a:rPr>
              <a:t>HDB Addresses with Geographical Coordinates</a:t>
            </a:r>
          </a:p>
          <a:p>
            <a:pPr eaLnBrk="0" fontAlgn="base" hangingPunct="0">
              <a:lnSpc>
                <a:spcPct val="100000"/>
              </a:lnSpc>
              <a:spcBef>
                <a:spcPct val="0"/>
              </a:spcBef>
              <a:spcAft>
                <a:spcPct val="0"/>
              </a:spcAft>
            </a:pPr>
            <a:endParaRPr lang="en-US" altLang="en-US" sz="2400" dirty="0">
              <a:cs typeface="Arial" panose="020B0604020202020204" pitchFamily="34" charset="0"/>
            </a:endParaRPr>
          </a:p>
          <a:p>
            <a:pPr eaLnBrk="0" fontAlgn="base" hangingPunct="0">
              <a:lnSpc>
                <a:spcPct val="100000"/>
              </a:lnSpc>
              <a:spcBef>
                <a:spcPct val="0"/>
              </a:spcBef>
              <a:spcAft>
                <a:spcPct val="0"/>
              </a:spcAft>
            </a:pPr>
            <a:r>
              <a:rPr lang="en-US" altLang="en-US" sz="2400" dirty="0">
                <a:cs typeface="Arial" panose="020B0604020202020204" pitchFamily="34" charset="0"/>
              </a:rPr>
              <a:t>HDB Addresses with Geographical Coordinates</a:t>
            </a:r>
          </a:p>
          <a:p>
            <a:pPr eaLnBrk="0" fontAlgn="base" hangingPunct="0">
              <a:lnSpc>
                <a:spcPct val="100000"/>
              </a:lnSpc>
              <a:spcBef>
                <a:spcPct val="0"/>
              </a:spcBef>
              <a:spcAft>
                <a:spcPct val="0"/>
              </a:spcAft>
            </a:pPr>
            <a:endParaRPr lang="en-US" altLang="en-US" sz="2400" dirty="0">
              <a:cs typeface="Arial" panose="020B0604020202020204" pitchFamily="34" charset="0"/>
            </a:endParaRPr>
          </a:p>
          <a:p>
            <a:pPr eaLnBrk="0" fontAlgn="base" hangingPunct="0">
              <a:lnSpc>
                <a:spcPct val="100000"/>
              </a:lnSpc>
              <a:spcBef>
                <a:spcPct val="0"/>
              </a:spcBef>
              <a:spcAft>
                <a:spcPct val="0"/>
              </a:spcAft>
            </a:pPr>
            <a:r>
              <a:rPr lang="en-US" altLang="en-US" sz="2400" dirty="0"/>
              <a:t>School Addresses data with Geographical Coordinates</a:t>
            </a:r>
          </a:p>
          <a:p>
            <a:pPr eaLnBrk="0" fontAlgn="base" hangingPunct="0">
              <a:lnSpc>
                <a:spcPct val="100000"/>
              </a:lnSpc>
              <a:spcBef>
                <a:spcPct val="0"/>
              </a:spcBef>
              <a:spcAft>
                <a:spcPct val="0"/>
              </a:spcAft>
            </a:pPr>
            <a:endParaRPr lang="en-US" altLang="en-US" sz="2400" dirty="0"/>
          </a:p>
          <a:p>
            <a:pPr eaLnBrk="0" fontAlgn="base" hangingPunct="0">
              <a:lnSpc>
                <a:spcPct val="100000"/>
              </a:lnSpc>
              <a:spcBef>
                <a:spcPct val="0"/>
              </a:spcBef>
              <a:spcAft>
                <a:spcPct val="0"/>
              </a:spcAft>
            </a:pPr>
            <a:r>
              <a:rPr lang="en-US" sz="2400" dirty="0"/>
              <a:t>Certificate of Entitlement (COE) Bidding Results</a:t>
            </a:r>
          </a:p>
        </p:txBody>
      </p:sp>
    </p:spTree>
    <p:extLst>
      <p:ext uri="{BB962C8B-B14F-4D97-AF65-F5344CB8AC3E}">
        <p14:creationId xmlns:p14="http://schemas.microsoft.com/office/powerpoint/2010/main" val="40729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C48EBC-D4F2-4F33-B4C5-160C43375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398673"/>
            <a:ext cx="4173708" cy="6060653"/>
          </a:xfrm>
        </p:spPr>
      </p:pic>
      <p:sp>
        <p:nvSpPr>
          <p:cNvPr id="6" name="TextBox 5">
            <a:extLst>
              <a:ext uri="{FF2B5EF4-FFF2-40B4-BE49-F238E27FC236}">
                <a16:creationId xmlns:a16="http://schemas.microsoft.com/office/drawing/2014/main" id="{A852C65F-BEA2-4408-81BD-0C7FC9116FE2}"/>
              </a:ext>
            </a:extLst>
          </p:cNvPr>
          <p:cNvSpPr txBox="1"/>
          <p:nvPr/>
        </p:nvSpPr>
        <p:spPr>
          <a:xfrm>
            <a:off x="5859780" y="1470660"/>
            <a:ext cx="5151120" cy="3539430"/>
          </a:xfrm>
          <a:prstGeom prst="rect">
            <a:avLst/>
          </a:prstGeom>
          <a:noFill/>
        </p:spPr>
        <p:txBody>
          <a:bodyPr wrap="square" rtlCol="0">
            <a:spAutoFit/>
          </a:bodyPr>
          <a:lstStyle/>
          <a:p>
            <a:pPr marL="285750" indent="-285750">
              <a:buFont typeface="Arial" panose="020B0604020202020204" pitchFamily="34" charset="0"/>
              <a:buChar char="•"/>
            </a:pPr>
            <a:r>
              <a:rPr lang="en-SG" sz="2800" dirty="0"/>
              <a:t>Highly overpriced transaction</a:t>
            </a:r>
          </a:p>
          <a:p>
            <a:pPr marL="285750" indent="-285750">
              <a:buFont typeface="Arial" panose="020B0604020202020204" pitchFamily="34" charset="0"/>
              <a:buChar char="•"/>
            </a:pPr>
            <a:endParaRPr lang="en-SG" sz="2800" dirty="0"/>
          </a:p>
          <a:p>
            <a:pPr marL="285750" indent="-285750">
              <a:buFont typeface="Arial" panose="020B0604020202020204" pitchFamily="34" charset="0"/>
              <a:buChar char="•"/>
            </a:pPr>
            <a:r>
              <a:rPr lang="en-SG" sz="2800" dirty="0"/>
              <a:t> The word ‘reasonable’ is highly subjective, since the transaction consists of a willing buyer and seller</a:t>
            </a:r>
          </a:p>
          <a:p>
            <a:pPr marL="285750" indent="-285750">
              <a:buFont typeface="Arial" panose="020B0604020202020204" pitchFamily="34" charset="0"/>
              <a:buChar char="•"/>
            </a:pPr>
            <a:endParaRPr lang="en-SG" sz="2800" dirty="0"/>
          </a:p>
          <a:p>
            <a:pPr marL="285750" indent="-285750">
              <a:buFont typeface="Arial" panose="020B0604020202020204" pitchFamily="34" charset="0"/>
              <a:buChar char="•"/>
            </a:pPr>
            <a:r>
              <a:rPr lang="en-SG" sz="2800" dirty="0"/>
              <a:t>Must be good fengshui</a:t>
            </a:r>
          </a:p>
        </p:txBody>
      </p:sp>
    </p:spTree>
    <p:extLst>
      <p:ext uri="{BB962C8B-B14F-4D97-AF65-F5344CB8AC3E}">
        <p14:creationId xmlns:p14="http://schemas.microsoft.com/office/powerpoint/2010/main" val="3970119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5D5C-BD0B-4D8D-BC45-83366A4ABBAF}"/>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Predicting Flat Types</a:t>
            </a:r>
          </a:p>
        </p:txBody>
      </p:sp>
      <p:sp>
        <p:nvSpPr>
          <p:cNvPr id="3" name="Content Placeholder 2">
            <a:extLst>
              <a:ext uri="{FF2B5EF4-FFF2-40B4-BE49-F238E27FC236}">
                <a16:creationId xmlns:a16="http://schemas.microsoft.com/office/drawing/2014/main" id="{D1B7E3FE-D238-4F13-B6DB-36233A966D77}"/>
              </a:ext>
            </a:extLst>
          </p:cNvPr>
          <p:cNvSpPr>
            <a:spLocks noGrp="1"/>
          </p:cNvSpPr>
          <p:nvPr>
            <p:ph idx="1"/>
          </p:nvPr>
        </p:nvSpPr>
        <p:spPr/>
        <p:txBody>
          <a:bodyPr/>
          <a:lstStyle/>
          <a:p>
            <a:r>
              <a:rPr lang="en-SG" b="1" dirty="0"/>
              <a:t>Question 2C***: </a:t>
            </a:r>
            <a:r>
              <a:rPr lang="en-SG" dirty="0"/>
              <a:t>Someone mistakenly deleted the column containing data on Flat Type in the database from 2015 onwards.  While backups exist, these data are critical to HDB’s daily operations, and time would be needed to restore these data from the backup.  Senior management would like you to create a model to predict flat type given a transaction’s other characteristics.  Explain the reasons for choosing this model.</a:t>
            </a:r>
          </a:p>
          <a:p>
            <a:endParaRPr lang="en-SG" dirty="0"/>
          </a:p>
        </p:txBody>
      </p:sp>
    </p:spTree>
    <p:extLst>
      <p:ext uri="{BB962C8B-B14F-4D97-AF65-F5344CB8AC3E}">
        <p14:creationId xmlns:p14="http://schemas.microsoft.com/office/powerpoint/2010/main" val="1561409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1C3D-1D5A-4521-AD68-96E888A81ABD}"/>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Model correctly predicts flat type 98% of the time</a:t>
            </a:r>
          </a:p>
        </p:txBody>
      </p:sp>
      <p:pic>
        <p:nvPicPr>
          <p:cNvPr id="5" name="Picture 4">
            <a:extLst>
              <a:ext uri="{FF2B5EF4-FFF2-40B4-BE49-F238E27FC236}">
                <a16:creationId xmlns:a16="http://schemas.microsoft.com/office/drawing/2014/main" id="{F658CAEB-5BE4-4D72-8D5B-DC059B0B8CA1}"/>
              </a:ext>
            </a:extLst>
          </p:cNvPr>
          <p:cNvPicPr>
            <a:picLocks noChangeAspect="1"/>
          </p:cNvPicPr>
          <p:nvPr/>
        </p:nvPicPr>
        <p:blipFill>
          <a:blip r:embed="rId2"/>
          <a:stretch>
            <a:fillRect/>
          </a:stretch>
        </p:blipFill>
        <p:spPr>
          <a:xfrm>
            <a:off x="7027181" y="2409371"/>
            <a:ext cx="3960132" cy="3930578"/>
          </a:xfrm>
          <a:prstGeom prst="rect">
            <a:avLst/>
          </a:prstGeom>
        </p:spPr>
      </p:pic>
      <p:pic>
        <p:nvPicPr>
          <p:cNvPr id="6" name="Picture 5">
            <a:extLst>
              <a:ext uri="{FF2B5EF4-FFF2-40B4-BE49-F238E27FC236}">
                <a16:creationId xmlns:a16="http://schemas.microsoft.com/office/drawing/2014/main" id="{712CD340-9FEF-4DB1-B604-156823A7C2D9}"/>
              </a:ext>
            </a:extLst>
          </p:cNvPr>
          <p:cNvPicPr>
            <a:picLocks noChangeAspect="1"/>
          </p:cNvPicPr>
          <p:nvPr/>
        </p:nvPicPr>
        <p:blipFill>
          <a:blip r:embed="rId3"/>
          <a:stretch>
            <a:fillRect/>
          </a:stretch>
        </p:blipFill>
        <p:spPr>
          <a:xfrm>
            <a:off x="1017587" y="2656114"/>
            <a:ext cx="5542695" cy="3012168"/>
          </a:xfrm>
          <a:prstGeom prst="rect">
            <a:avLst/>
          </a:prstGeom>
        </p:spPr>
      </p:pic>
      <p:sp>
        <p:nvSpPr>
          <p:cNvPr id="7" name="TextBox 6">
            <a:extLst>
              <a:ext uri="{FF2B5EF4-FFF2-40B4-BE49-F238E27FC236}">
                <a16:creationId xmlns:a16="http://schemas.microsoft.com/office/drawing/2014/main" id="{4B5D67B9-2028-4C46-95BC-5B03AD772AB6}"/>
              </a:ext>
            </a:extLst>
          </p:cNvPr>
          <p:cNvSpPr txBox="1"/>
          <p:nvPr/>
        </p:nvSpPr>
        <p:spPr>
          <a:xfrm>
            <a:off x="8239298" y="2046514"/>
            <a:ext cx="3214914" cy="369332"/>
          </a:xfrm>
          <a:prstGeom prst="rect">
            <a:avLst/>
          </a:prstGeom>
          <a:noFill/>
        </p:spPr>
        <p:txBody>
          <a:bodyPr wrap="square" rtlCol="0">
            <a:spAutoFit/>
          </a:bodyPr>
          <a:lstStyle/>
          <a:p>
            <a:r>
              <a:rPr lang="en-SG" dirty="0"/>
              <a:t>Confusion Matrix</a:t>
            </a:r>
          </a:p>
        </p:txBody>
      </p:sp>
    </p:spTree>
    <p:extLst>
      <p:ext uri="{BB962C8B-B14F-4D97-AF65-F5344CB8AC3E}">
        <p14:creationId xmlns:p14="http://schemas.microsoft.com/office/powerpoint/2010/main" val="191529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D3CF-9AB4-43B9-84BB-F8AEDDF4EF18}"/>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Q3: Policy Analysis</a:t>
            </a:r>
          </a:p>
        </p:txBody>
      </p:sp>
      <p:sp>
        <p:nvSpPr>
          <p:cNvPr id="3" name="Content Placeholder 2">
            <a:extLst>
              <a:ext uri="{FF2B5EF4-FFF2-40B4-BE49-F238E27FC236}">
                <a16:creationId xmlns:a16="http://schemas.microsoft.com/office/drawing/2014/main" id="{E338AB22-B3D6-41DC-B629-676F13F6C80D}"/>
              </a:ext>
            </a:extLst>
          </p:cNvPr>
          <p:cNvSpPr>
            <a:spLocks noGrp="1"/>
          </p:cNvSpPr>
          <p:nvPr>
            <p:ph idx="1"/>
          </p:nvPr>
        </p:nvSpPr>
        <p:spPr/>
        <p:txBody>
          <a:bodyPr/>
          <a:lstStyle/>
          <a:p>
            <a:pPr marL="0" indent="0">
              <a:buNone/>
            </a:pPr>
            <a:r>
              <a:rPr lang="en-SG" b="1" dirty="0"/>
              <a:t>Question 3A*: </a:t>
            </a:r>
          </a:p>
          <a:p>
            <a:pPr marL="0" indent="0">
              <a:buNone/>
            </a:pPr>
            <a:r>
              <a:rPr lang="en-SG" dirty="0"/>
              <a:t>Yishun has received a negative reputation as “Crazy Town”, and property prices might have been impacted.  Are Yishun flats the cheapest in the country?</a:t>
            </a:r>
          </a:p>
          <a:p>
            <a:endParaRPr lang="en-SG" dirty="0"/>
          </a:p>
        </p:txBody>
      </p:sp>
    </p:spTree>
    <p:extLst>
      <p:ext uri="{BB962C8B-B14F-4D97-AF65-F5344CB8AC3E}">
        <p14:creationId xmlns:p14="http://schemas.microsoft.com/office/powerpoint/2010/main" val="1461254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D2C5-361C-4ACB-BFEA-BC3F6242F70D}"/>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Can’t Beat Yishun Cheap Prices</a:t>
            </a:r>
          </a:p>
        </p:txBody>
      </p:sp>
      <p:pic>
        <p:nvPicPr>
          <p:cNvPr id="4" name="Picture 3">
            <a:extLst>
              <a:ext uri="{FF2B5EF4-FFF2-40B4-BE49-F238E27FC236}">
                <a16:creationId xmlns:a16="http://schemas.microsoft.com/office/drawing/2014/main" id="{D7E57DE8-4163-40FC-92D3-3337AB20CE68}"/>
              </a:ext>
            </a:extLst>
          </p:cNvPr>
          <p:cNvPicPr>
            <a:picLocks noChangeAspect="1"/>
          </p:cNvPicPr>
          <p:nvPr/>
        </p:nvPicPr>
        <p:blipFill>
          <a:blip r:embed="rId2"/>
          <a:stretch>
            <a:fillRect/>
          </a:stretch>
        </p:blipFill>
        <p:spPr>
          <a:xfrm>
            <a:off x="1767841" y="1823753"/>
            <a:ext cx="8153399" cy="4669121"/>
          </a:xfrm>
          <a:prstGeom prst="rect">
            <a:avLst/>
          </a:prstGeom>
        </p:spPr>
      </p:pic>
      <p:cxnSp>
        <p:nvCxnSpPr>
          <p:cNvPr id="6" name="Straight Connector 5">
            <a:extLst>
              <a:ext uri="{FF2B5EF4-FFF2-40B4-BE49-F238E27FC236}">
                <a16:creationId xmlns:a16="http://schemas.microsoft.com/office/drawing/2014/main" id="{F4EAA4DB-14A5-485F-B412-FF8ED2D03559}"/>
              </a:ext>
            </a:extLst>
          </p:cNvPr>
          <p:cNvCxnSpPr>
            <a:cxnSpLocks/>
          </p:cNvCxnSpPr>
          <p:nvPr/>
        </p:nvCxnSpPr>
        <p:spPr>
          <a:xfrm flipH="1">
            <a:off x="2216150" y="5035550"/>
            <a:ext cx="8128000"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61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BB3F-AD68-4E57-A986-FF1A417E2227}"/>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Q3: Policy Analysis</a:t>
            </a:r>
          </a:p>
        </p:txBody>
      </p:sp>
      <p:sp>
        <p:nvSpPr>
          <p:cNvPr id="3" name="Content Placeholder 2">
            <a:extLst>
              <a:ext uri="{FF2B5EF4-FFF2-40B4-BE49-F238E27FC236}">
                <a16:creationId xmlns:a16="http://schemas.microsoft.com/office/drawing/2014/main" id="{75E93CB2-B23F-478E-BCD9-2002E0DF1793}"/>
              </a:ext>
            </a:extLst>
          </p:cNvPr>
          <p:cNvSpPr>
            <a:spLocks noGrp="1"/>
          </p:cNvSpPr>
          <p:nvPr>
            <p:ph idx="1"/>
          </p:nvPr>
        </p:nvSpPr>
        <p:spPr/>
        <p:txBody>
          <a:bodyPr/>
          <a:lstStyle/>
          <a:p>
            <a:pPr marL="0" indent="0">
              <a:buNone/>
            </a:pPr>
            <a:r>
              <a:rPr lang="en-SG" b="1" dirty="0"/>
              <a:t>Question 3B*: </a:t>
            </a:r>
          </a:p>
          <a:p>
            <a:pPr marL="0" indent="0">
              <a:buNone/>
            </a:pPr>
            <a:r>
              <a:rPr lang="en-SG" dirty="0"/>
              <a:t>Some members of public have been saying that </a:t>
            </a:r>
            <a:r>
              <a:rPr lang="en-SG" u="sng" dirty="0"/>
              <a:t>flat sizes have gotten smaller</a:t>
            </a:r>
            <a:r>
              <a:rPr lang="en-SG" dirty="0"/>
              <a:t> over the years.  Is there any truth in this statement?</a:t>
            </a:r>
          </a:p>
          <a:p>
            <a:endParaRPr lang="en-SG" dirty="0"/>
          </a:p>
        </p:txBody>
      </p:sp>
    </p:spTree>
    <p:extLst>
      <p:ext uri="{BB962C8B-B14F-4D97-AF65-F5344CB8AC3E}">
        <p14:creationId xmlns:p14="http://schemas.microsoft.com/office/powerpoint/2010/main" val="403438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DFF8-EEE1-47A7-8832-D2C006919097}"/>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Nearly Parallel lines</a:t>
            </a:r>
          </a:p>
        </p:txBody>
      </p:sp>
      <p:pic>
        <p:nvPicPr>
          <p:cNvPr id="4" name="Picture 3">
            <a:extLst>
              <a:ext uri="{FF2B5EF4-FFF2-40B4-BE49-F238E27FC236}">
                <a16:creationId xmlns:a16="http://schemas.microsoft.com/office/drawing/2014/main" id="{9C7006F7-E8B6-4C0C-AD13-5A05F3A79A05}"/>
              </a:ext>
            </a:extLst>
          </p:cNvPr>
          <p:cNvPicPr>
            <a:picLocks noChangeAspect="1"/>
          </p:cNvPicPr>
          <p:nvPr/>
        </p:nvPicPr>
        <p:blipFill>
          <a:blip r:embed="rId2"/>
          <a:stretch>
            <a:fillRect/>
          </a:stretch>
        </p:blipFill>
        <p:spPr>
          <a:xfrm>
            <a:off x="838200" y="1786979"/>
            <a:ext cx="6286903" cy="4773478"/>
          </a:xfrm>
          <a:prstGeom prst="rect">
            <a:avLst/>
          </a:prstGeom>
        </p:spPr>
      </p:pic>
      <p:sp>
        <p:nvSpPr>
          <p:cNvPr id="5" name="TextBox 4">
            <a:extLst>
              <a:ext uri="{FF2B5EF4-FFF2-40B4-BE49-F238E27FC236}">
                <a16:creationId xmlns:a16="http://schemas.microsoft.com/office/drawing/2014/main" id="{F7C38D88-8D85-4553-98BD-81A3E0D7BE9F}"/>
              </a:ext>
            </a:extLst>
          </p:cNvPr>
          <p:cNvSpPr txBox="1"/>
          <p:nvPr/>
        </p:nvSpPr>
        <p:spPr>
          <a:xfrm>
            <a:off x="7881258" y="3650498"/>
            <a:ext cx="3312886" cy="523220"/>
          </a:xfrm>
          <a:prstGeom prst="rect">
            <a:avLst/>
          </a:prstGeom>
          <a:noFill/>
        </p:spPr>
        <p:txBody>
          <a:bodyPr wrap="square" rtlCol="0">
            <a:spAutoFit/>
          </a:bodyPr>
          <a:lstStyle/>
          <a:p>
            <a:r>
              <a:rPr lang="en-SG" sz="2800" dirty="0"/>
              <a:t>Constant trend</a:t>
            </a:r>
          </a:p>
        </p:txBody>
      </p:sp>
    </p:spTree>
    <p:extLst>
      <p:ext uri="{BB962C8B-B14F-4D97-AF65-F5344CB8AC3E}">
        <p14:creationId xmlns:p14="http://schemas.microsoft.com/office/powerpoint/2010/main" val="2272195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A5FA-0FF8-47FC-A723-3139BB69F228}"/>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Q3: Policy Analysis</a:t>
            </a:r>
          </a:p>
        </p:txBody>
      </p:sp>
      <p:sp>
        <p:nvSpPr>
          <p:cNvPr id="3" name="Content Placeholder 2">
            <a:extLst>
              <a:ext uri="{FF2B5EF4-FFF2-40B4-BE49-F238E27FC236}">
                <a16:creationId xmlns:a16="http://schemas.microsoft.com/office/drawing/2014/main" id="{6273FE00-2170-4AF4-B91C-4F9A7C6ECF43}"/>
              </a:ext>
            </a:extLst>
          </p:cNvPr>
          <p:cNvSpPr>
            <a:spLocks noGrp="1"/>
          </p:cNvSpPr>
          <p:nvPr>
            <p:ph idx="1"/>
          </p:nvPr>
        </p:nvSpPr>
        <p:spPr/>
        <p:txBody>
          <a:bodyPr>
            <a:normAutofit/>
          </a:bodyPr>
          <a:lstStyle/>
          <a:p>
            <a:pPr marL="0" indent="0">
              <a:buNone/>
            </a:pPr>
            <a:r>
              <a:rPr lang="en-SG" b="1" dirty="0"/>
              <a:t>Question 3D***: </a:t>
            </a:r>
          </a:p>
          <a:p>
            <a:pPr marL="0" indent="0">
              <a:buNone/>
            </a:pPr>
            <a:r>
              <a:rPr lang="en-SG" dirty="0"/>
              <a:t>There have been comments online that people are buying flats in towns further from the city so that the cost savings can be used for a car.  </a:t>
            </a:r>
          </a:p>
          <a:p>
            <a:pPr marL="0" indent="0">
              <a:buNone/>
            </a:pPr>
            <a:r>
              <a:rPr lang="en-SG" dirty="0"/>
              <a:t>Are resale prices in HDB estates in areas further away from the city (i.e. Sengkang and Punggol) impacted by Certificate of Entitlement (COE) prices for cars?  </a:t>
            </a:r>
          </a:p>
          <a:p>
            <a:pPr marL="0" indent="0">
              <a:buNone/>
            </a:pPr>
            <a:endParaRPr lang="en-SG" dirty="0"/>
          </a:p>
        </p:txBody>
      </p:sp>
    </p:spTree>
    <p:extLst>
      <p:ext uri="{BB962C8B-B14F-4D97-AF65-F5344CB8AC3E}">
        <p14:creationId xmlns:p14="http://schemas.microsoft.com/office/powerpoint/2010/main" val="152044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C293-CD44-4E8F-8D08-0F7AD5A31EBD}"/>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About COE Prices</a:t>
            </a:r>
          </a:p>
        </p:txBody>
      </p:sp>
      <p:sp>
        <p:nvSpPr>
          <p:cNvPr id="3" name="Content Placeholder 2">
            <a:extLst>
              <a:ext uri="{FF2B5EF4-FFF2-40B4-BE49-F238E27FC236}">
                <a16:creationId xmlns:a16="http://schemas.microsoft.com/office/drawing/2014/main" id="{41AEB739-953A-4B7C-B6F0-885A0874C067}"/>
              </a:ext>
            </a:extLst>
          </p:cNvPr>
          <p:cNvSpPr>
            <a:spLocks noGrp="1"/>
          </p:cNvSpPr>
          <p:nvPr>
            <p:ph idx="1"/>
          </p:nvPr>
        </p:nvSpPr>
        <p:spPr>
          <a:xfrm>
            <a:off x="838200" y="1828574"/>
            <a:ext cx="10515600" cy="805769"/>
          </a:xfrm>
        </p:spPr>
        <p:txBody>
          <a:bodyPr/>
          <a:lstStyle/>
          <a:p>
            <a:r>
              <a:rPr lang="en-US" b="1" dirty="0"/>
              <a:t>COE prices</a:t>
            </a:r>
            <a:r>
              <a:rPr lang="en-US" dirty="0"/>
              <a:t> are determined by the interaction of </a:t>
            </a:r>
            <a:r>
              <a:rPr lang="en-US" b="1" dirty="0"/>
              <a:t>demand</a:t>
            </a:r>
            <a:r>
              <a:rPr lang="en-US" dirty="0"/>
              <a:t> and supply.</a:t>
            </a:r>
          </a:p>
        </p:txBody>
      </p:sp>
      <p:pic>
        <p:nvPicPr>
          <p:cNvPr id="5" name="Picture 4">
            <a:extLst>
              <a:ext uri="{FF2B5EF4-FFF2-40B4-BE49-F238E27FC236}">
                <a16:creationId xmlns:a16="http://schemas.microsoft.com/office/drawing/2014/main" id="{F8A62BFF-3930-40E7-AFE1-BD79EDF2B981}"/>
              </a:ext>
            </a:extLst>
          </p:cNvPr>
          <p:cNvPicPr>
            <a:picLocks noChangeAspect="1"/>
          </p:cNvPicPr>
          <p:nvPr/>
        </p:nvPicPr>
        <p:blipFill>
          <a:blip r:embed="rId2"/>
          <a:stretch>
            <a:fillRect/>
          </a:stretch>
        </p:blipFill>
        <p:spPr>
          <a:xfrm>
            <a:off x="806640" y="2794737"/>
            <a:ext cx="5216625" cy="3627040"/>
          </a:xfrm>
          <a:prstGeom prst="rect">
            <a:avLst/>
          </a:prstGeom>
        </p:spPr>
      </p:pic>
      <p:pic>
        <p:nvPicPr>
          <p:cNvPr id="6" name="Picture 5">
            <a:extLst>
              <a:ext uri="{FF2B5EF4-FFF2-40B4-BE49-F238E27FC236}">
                <a16:creationId xmlns:a16="http://schemas.microsoft.com/office/drawing/2014/main" id="{BB9166A6-6340-40B5-9F85-C55451B12FA1}"/>
              </a:ext>
            </a:extLst>
          </p:cNvPr>
          <p:cNvPicPr>
            <a:picLocks noChangeAspect="1"/>
          </p:cNvPicPr>
          <p:nvPr/>
        </p:nvPicPr>
        <p:blipFill>
          <a:blip r:embed="rId3"/>
          <a:stretch>
            <a:fillRect/>
          </a:stretch>
        </p:blipFill>
        <p:spPr>
          <a:xfrm>
            <a:off x="6332722" y="2794737"/>
            <a:ext cx="5216625" cy="3622758"/>
          </a:xfrm>
          <a:prstGeom prst="rect">
            <a:avLst/>
          </a:prstGeom>
        </p:spPr>
      </p:pic>
      <p:pic>
        <p:nvPicPr>
          <p:cNvPr id="7" name="Picture 6">
            <a:extLst>
              <a:ext uri="{FF2B5EF4-FFF2-40B4-BE49-F238E27FC236}">
                <a16:creationId xmlns:a16="http://schemas.microsoft.com/office/drawing/2014/main" id="{A73CC6E1-F9F1-408A-8CAE-0CD0C9D882C7}"/>
              </a:ext>
            </a:extLst>
          </p:cNvPr>
          <p:cNvPicPr>
            <a:picLocks noChangeAspect="1"/>
          </p:cNvPicPr>
          <p:nvPr/>
        </p:nvPicPr>
        <p:blipFill>
          <a:blip r:embed="rId2"/>
          <a:stretch>
            <a:fillRect/>
          </a:stretch>
        </p:blipFill>
        <p:spPr>
          <a:xfrm>
            <a:off x="806640" y="2794737"/>
            <a:ext cx="5216625" cy="3627040"/>
          </a:xfrm>
          <a:prstGeom prst="rect">
            <a:avLst/>
          </a:prstGeom>
        </p:spPr>
      </p:pic>
      <p:sp>
        <p:nvSpPr>
          <p:cNvPr id="8" name="TextBox 7">
            <a:extLst>
              <a:ext uri="{FF2B5EF4-FFF2-40B4-BE49-F238E27FC236}">
                <a16:creationId xmlns:a16="http://schemas.microsoft.com/office/drawing/2014/main" id="{7CB02945-B2FB-4BDC-8E02-EAFB9FB5F6EE}"/>
              </a:ext>
            </a:extLst>
          </p:cNvPr>
          <p:cNvSpPr txBox="1"/>
          <p:nvPr/>
        </p:nvSpPr>
        <p:spPr>
          <a:xfrm>
            <a:off x="2764971" y="4934857"/>
            <a:ext cx="2982686" cy="529772"/>
          </a:xfrm>
          <a:prstGeom prst="rect">
            <a:avLst/>
          </a:prstGeom>
          <a:noFill/>
        </p:spPr>
        <p:txBody>
          <a:bodyPr wrap="square" rtlCol="0">
            <a:spAutoFit/>
          </a:bodyPr>
          <a:lstStyle/>
          <a:p>
            <a:endParaRPr lang="en-SG" dirty="0"/>
          </a:p>
        </p:txBody>
      </p:sp>
      <p:pic>
        <p:nvPicPr>
          <p:cNvPr id="9" name="Picture 8">
            <a:extLst>
              <a:ext uri="{FF2B5EF4-FFF2-40B4-BE49-F238E27FC236}">
                <a16:creationId xmlns:a16="http://schemas.microsoft.com/office/drawing/2014/main" id="{5671A51C-289D-47F6-AF64-5A05D06470F4}"/>
              </a:ext>
            </a:extLst>
          </p:cNvPr>
          <p:cNvPicPr>
            <a:picLocks noChangeAspect="1"/>
          </p:cNvPicPr>
          <p:nvPr/>
        </p:nvPicPr>
        <p:blipFill>
          <a:blip r:embed="rId4"/>
          <a:stretch>
            <a:fillRect/>
          </a:stretch>
        </p:blipFill>
        <p:spPr>
          <a:xfrm>
            <a:off x="6096000" y="2794737"/>
            <a:ext cx="5406571" cy="3699827"/>
          </a:xfrm>
          <a:prstGeom prst="rect">
            <a:avLst/>
          </a:prstGeom>
        </p:spPr>
      </p:pic>
    </p:spTree>
    <p:extLst>
      <p:ext uri="{BB962C8B-B14F-4D97-AF65-F5344CB8AC3E}">
        <p14:creationId xmlns:p14="http://schemas.microsoft.com/office/powerpoint/2010/main" val="2908322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C293-CD44-4E8F-8D08-0F7AD5A31EBD}"/>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Flats bought are further away to central area</a:t>
            </a:r>
          </a:p>
        </p:txBody>
      </p:sp>
      <p:pic>
        <p:nvPicPr>
          <p:cNvPr id="5" name="Picture 4">
            <a:extLst>
              <a:ext uri="{FF2B5EF4-FFF2-40B4-BE49-F238E27FC236}">
                <a16:creationId xmlns:a16="http://schemas.microsoft.com/office/drawing/2014/main" id="{F8A62BFF-3930-40E7-AFE1-BD79EDF2B981}"/>
              </a:ext>
            </a:extLst>
          </p:cNvPr>
          <p:cNvPicPr>
            <a:picLocks noChangeAspect="1"/>
          </p:cNvPicPr>
          <p:nvPr/>
        </p:nvPicPr>
        <p:blipFill>
          <a:blip r:embed="rId2"/>
          <a:stretch>
            <a:fillRect/>
          </a:stretch>
        </p:blipFill>
        <p:spPr>
          <a:xfrm>
            <a:off x="806640" y="2794737"/>
            <a:ext cx="5216625" cy="3627040"/>
          </a:xfrm>
          <a:prstGeom prst="rect">
            <a:avLst/>
          </a:prstGeom>
        </p:spPr>
      </p:pic>
      <p:sp>
        <p:nvSpPr>
          <p:cNvPr id="7" name="TextBox 6">
            <a:extLst>
              <a:ext uri="{FF2B5EF4-FFF2-40B4-BE49-F238E27FC236}">
                <a16:creationId xmlns:a16="http://schemas.microsoft.com/office/drawing/2014/main" id="{E3935269-1297-4791-888F-D6530392E0C9}"/>
              </a:ext>
            </a:extLst>
          </p:cNvPr>
          <p:cNvSpPr txBox="1"/>
          <p:nvPr/>
        </p:nvSpPr>
        <p:spPr>
          <a:xfrm>
            <a:off x="2764971" y="4934857"/>
            <a:ext cx="2982686" cy="529772"/>
          </a:xfrm>
          <a:prstGeom prst="rect">
            <a:avLst/>
          </a:prstGeom>
          <a:noFill/>
        </p:spPr>
        <p:txBody>
          <a:bodyPr wrap="square" rtlCol="0">
            <a:spAutoFit/>
          </a:bodyPr>
          <a:lstStyle/>
          <a:p>
            <a:endParaRPr lang="en-SG" dirty="0"/>
          </a:p>
        </p:txBody>
      </p:sp>
      <p:pic>
        <p:nvPicPr>
          <p:cNvPr id="8" name="Picture 7">
            <a:extLst>
              <a:ext uri="{FF2B5EF4-FFF2-40B4-BE49-F238E27FC236}">
                <a16:creationId xmlns:a16="http://schemas.microsoft.com/office/drawing/2014/main" id="{0C500F82-0D15-4833-85A1-ECF256D0E363}"/>
              </a:ext>
            </a:extLst>
          </p:cNvPr>
          <p:cNvPicPr>
            <a:picLocks noChangeAspect="1"/>
          </p:cNvPicPr>
          <p:nvPr/>
        </p:nvPicPr>
        <p:blipFill>
          <a:blip r:embed="rId3"/>
          <a:stretch>
            <a:fillRect/>
          </a:stretch>
        </p:blipFill>
        <p:spPr>
          <a:xfrm>
            <a:off x="6096000" y="2794737"/>
            <a:ext cx="5406571" cy="3699827"/>
          </a:xfrm>
          <a:prstGeom prst="rect">
            <a:avLst/>
          </a:prstGeom>
        </p:spPr>
      </p:pic>
      <p:sp>
        <p:nvSpPr>
          <p:cNvPr id="4" name="Rectangle: Rounded Corners 3">
            <a:extLst>
              <a:ext uri="{FF2B5EF4-FFF2-40B4-BE49-F238E27FC236}">
                <a16:creationId xmlns:a16="http://schemas.microsoft.com/office/drawing/2014/main" id="{96F4CD3D-65BA-41BD-B99A-FCC4539E3D75}"/>
              </a:ext>
            </a:extLst>
          </p:cNvPr>
          <p:cNvSpPr/>
          <p:nvPr/>
        </p:nvSpPr>
        <p:spPr>
          <a:xfrm>
            <a:off x="8890000" y="3345543"/>
            <a:ext cx="2495360" cy="2032963"/>
          </a:xfrm>
          <a:prstGeom prst="roundRect">
            <a:avLst/>
          </a:prstGeom>
          <a:solidFill>
            <a:schemeClr val="accent4">
              <a:lumMod val="40000"/>
              <a:lumOff val="6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Rounded Corners 9">
            <a:extLst>
              <a:ext uri="{FF2B5EF4-FFF2-40B4-BE49-F238E27FC236}">
                <a16:creationId xmlns:a16="http://schemas.microsoft.com/office/drawing/2014/main" id="{805C58E1-ACE6-4538-8DD6-2089E76F125C}"/>
              </a:ext>
            </a:extLst>
          </p:cNvPr>
          <p:cNvSpPr/>
          <p:nvPr/>
        </p:nvSpPr>
        <p:spPr>
          <a:xfrm>
            <a:off x="3207657" y="3156857"/>
            <a:ext cx="2771132" cy="1843314"/>
          </a:xfrm>
          <a:prstGeom prst="roundRect">
            <a:avLst/>
          </a:prstGeom>
          <a:solidFill>
            <a:schemeClr val="accent6">
              <a:lumMod val="60000"/>
              <a:lumOff val="4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A7CB4112-4713-499D-9D72-2CA6068F3EF0}"/>
              </a:ext>
            </a:extLst>
          </p:cNvPr>
          <p:cNvSpPr txBox="1"/>
          <p:nvPr/>
        </p:nvSpPr>
        <p:spPr>
          <a:xfrm>
            <a:off x="3414952" y="4485328"/>
            <a:ext cx="2416629" cy="369332"/>
          </a:xfrm>
          <a:prstGeom prst="rect">
            <a:avLst/>
          </a:prstGeom>
          <a:noFill/>
        </p:spPr>
        <p:txBody>
          <a:bodyPr wrap="square" rtlCol="0">
            <a:spAutoFit/>
          </a:bodyPr>
          <a:lstStyle/>
          <a:p>
            <a:r>
              <a:rPr lang="en-SG" dirty="0"/>
              <a:t>Lower demand for cars </a:t>
            </a:r>
          </a:p>
        </p:txBody>
      </p:sp>
      <p:sp>
        <p:nvSpPr>
          <p:cNvPr id="12" name="TextBox 11">
            <a:extLst>
              <a:ext uri="{FF2B5EF4-FFF2-40B4-BE49-F238E27FC236}">
                <a16:creationId xmlns:a16="http://schemas.microsoft.com/office/drawing/2014/main" id="{A50487F5-6715-46DB-BAF6-C4AD8E0887BC}"/>
              </a:ext>
            </a:extLst>
          </p:cNvPr>
          <p:cNvSpPr txBox="1"/>
          <p:nvPr/>
        </p:nvSpPr>
        <p:spPr>
          <a:xfrm>
            <a:off x="9122228" y="3429000"/>
            <a:ext cx="2231571" cy="923330"/>
          </a:xfrm>
          <a:prstGeom prst="rect">
            <a:avLst/>
          </a:prstGeom>
          <a:noFill/>
        </p:spPr>
        <p:txBody>
          <a:bodyPr wrap="square" rtlCol="0">
            <a:spAutoFit/>
          </a:bodyPr>
          <a:lstStyle/>
          <a:p>
            <a:r>
              <a:rPr lang="en-SG" dirty="0"/>
              <a:t>Flats purchased are further away from central region</a:t>
            </a:r>
          </a:p>
        </p:txBody>
      </p:sp>
    </p:spTree>
    <p:extLst>
      <p:ext uri="{BB962C8B-B14F-4D97-AF65-F5344CB8AC3E}">
        <p14:creationId xmlns:p14="http://schemas.microsoft.com/office/powerpoint/2010/main" val="364128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FBA06AD-7AA8-46D3-92B2-08A0C0386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48" y="1281213"/>
            <a:ext cx="11201482" cy="4881598"/>
          </a:xfrm>
          <a:prstGeom prst="rect">
            <a:avLst/>
          </a:prstGeom>
        </p:spPr>
      </p:pic>
      <p:sp>
        <p:nvSpPr>
          <p:cNvPr id="2" name="Title 1">
            <a:extLst>
              <a:ext uri="{FF2B5EF4-FFF2-40B4-BE49-F238E27FC236}">
                <a16:creationId xmlns:a16="http://schemas.microsoft.com/office/drawing/2014/main" id="{1141E9DA-DB58-4292-A9C1-B0BF1A23C805}"/>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A Peek</a:t>
            </a:r>
          </a:p>
        </p:txBody>
      </p:sp>
    </p:spTree>
    <p:extLst>
      <p:ext uri="{BB962C8B-B14F-4D97-AF65-F5344CB8AC3E}">
        <p14:creationId xmlns:p14="http://schemas.microsoft.com/office/powerpoint/2010/main" val="544063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9164-2CD5-4962-BB56-104396A9DBEB}"/>
              </a:ext>
            </a:extLst>
          </p:cNvPr>
          <p:cNvSpPr>
            <a:spLocks noGrp="1"/>
          </p:cNvSpPr>
          <p:nvPr>
            <p:ph type="title"/>
          </p:nvPr>
        </p:nvSpPr>
        <p:spPr>
          <a:xfrm>
            <a:off x="838200" y="2766218"/>
            <a:ext cx="10515600" cy="1325563"/>
          </a:xfrm>
        </p:spPr>
        <p:txBody>
          <a:bodyPr/>
          <a:lstStyle/>
          <a:p>
            <a:pPr algn="ctr"/>
            <a:r>
              <a:rPr lang="en-SG" dirty="0">
                <a:latin typeface="Helvetica" panose="020B0604020202020204" pitchFamily="34" charset="0"/>
                <a:cs typeface="Helvetica" panose="020B0604020202020204" pitchFamily="34" charset="0"/>
              </a:rPr>
              <a:t>End.</a:t>
            </a:r>
          </a:p>
        </p:txBody>
      </p:sp>
      <p:sp>
        <p:nvSpPr>
          <p:cNvPr id="6" name="TextBox 5">
            <a:extLst>
              <a:ext uri="{FF2B5EF4-FFF2-40B4-BE49-F238E27FC236}">
                <a16:creationId xmlns:a16="http://schemas.microsoft.com/office/drawing/2014/main" id="{207D2D90-01E2-497B-9175-6DB77DD4A2D5}"/>
              </a:ext>
            </a:extLst>
          </p:cNvPr>
          <p:cNvSpPr txBox="1"/>
          <p:nvPr/>
        </p:nvSpPr>
        <p:spPr>
          <a:xfrm>
            <a:off x="4942114" y="3795486"/>
            <a:ext cx="4357914" cy="369332"/>
          </a:xfrm>
          <a:prstGeom prst="rect">
            <a:avLst/>
          </a:prstGeom>
          <a:noFill/>
        </p:spPr>
        <p:txBody>
          <a:bodyPr wrap="square" rtlCol="0">
            <a:spAutoFit/>
          </a:bodyPr>
          <a:lstStyle/>
          <a:p>
            <a:r>
              <a:rPr lang="en-SG" dirty="0"/>
              <a:t>Ran out of time for 3C.</a:t>
            </a:r>
          </a:p>
        </p:txBody>
      </p:sp>
    </p:spTree>
    <p:extLst>
      <p:ext uri="{BB962C8B-B14F-4D97-AF65-F5344CB8AC3E}">
        <p14:creationId xmlns:p14="http://schemas.microsoft.com/office/powerpoint/2010/main" val="102246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E396-E04A-46C3-961B-35B7DC006FE6}"/>
              </a:ext>
            </a:extLst>
          </p:cNvPr>
          <p:cNvSpPr>
            <a:spLocks noGrp="1"/>
          </p:cNvSpPr>
          <p:nvPr>
            <p:ph type="title"/>
          </p:nvPr>
        </p:nvSpPr>
        <p:spPr/>
        <p:txBody>
          <a:bodyPr>
            <a:noAutofit/>
          </a:bodyPr>
          <a:lstStyle/>
          <a:p>
            <a:r>
              <a:rPr lang="en-SG" sz="3600" dirty="0">
                <a:latin typeface="Helvetica" panose="020B0604020202020204" pitchFamily="34" charset="0"/>
                <a:cs typeface="Helvetica" panose="020B0604020202020204" pitchFamily="34" charset="0"/>
              </a:rPr>
              <a:t>Q1: Data Viz</a:t>
            </a:r>
          </a:p>
        </p:txBody>
      </p:sp>
      <p:sp>
        <p:nvSpPr>
          <p:cNvPr id="3" name="Content Placeholder 2">
            <a:extLst>
              <a:ext uri="{FF2B5EF4-FFF2-40B4-BE49-F238E27FC236}">
                <a16:creationId xmlns:a16="http://schemas.microsoft.com/office/drawing/2014/main" id="{37A0BF84-3E65-4C86-820D-1EBBF67C72A2}"/>
              </a:ext>
            </a:extLst>
          </p:cNvPr>
          <p:cNvSpPr>
            <a:spLocks noGrp="1"/>
          </p:cNvSpPr>
          <p:nvPr>
            <p:ph idx="1"/>
          </p:nvPr>
        </p:nvSpPr>
        <p:spPr>
          <a:xfrm>
            <a:off x="838200" y="1825625"/>
            <a:ext cx="10515600" cy="4351338"/>
          </a:xfrm>
        </p:spPr>
        <p:txBody>
          <a:bodyPr/>
          <a:lstStyle/>
          <a:p>
            <a:pPr marL="0" indent="0">
              <a:buNone/>
            </a:pPr>
            <a:r>
              <a:rPr lang="en-SG" b="1" dirty="0"/>
              <a:t>Question 1A: </a:t>
            </a:r>
          </a:p>
          <a:p>
            <a:pPr marL="0" indent="0">
              <a:buNone/>
            </a:pPr>
            <a:r>
              <a:rPr lang="en-SG" dirty="0"/>
              <a:t>Show an overview of the number of property transactions, median price across the years.  </a:t>
            </a:r>
          </a:p>
          <a:p>
            <a:pPr marL="0" indent="0">
              <a:buNone/>
            </a:pPr>
            <a:r>
              <a:rPr lang="en-SG" dirty="0"/>
              <a:t>Provide both a view at the national level, as well as by HDB towns.  </a:t>
            </a:r>
          </a:p>
          <a:p>
            <a:pPr marL="0" indent="0">
              <a:buNone/>
            </a:pPr>
            <a:r>
              <a:rPr lang="en-SG" dirty="0"/>
              <a:t>Your dashboard should also provide functionality to filter based on Flat Type (e.g. look at only 5 Room flats).</a:t>
            </a:r>
          </a:p>
        </p:txBody>
      </p:sp>
    </p:spTree>
    <p:extLst>
      <p:ext uri="{BB962C8B-B14F-4D97-AF65-F5344CB8AC3E}">
        <p14:creationId xmlns:p14="http://schemas.microsoft.com/office/powerpoint/2010/main" val="15251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F671-28FC-44D8-84F0-0E920A1C124C}"/>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Trends on HDB Resale Prices</a:t>
            </a:r>
          </a:p>
        </p:txBody>
      </p:sp>
      <p:pic>
        <p:nvPicPr>
          <p:cNvPr id="5" name="Picture 4">
            <a:extLst>
              <a:ext uri="{FF2B5EF4-FFF2-40B4-BE49-F238E27FC236}">
                <a16:creationId xmlns:a16="http://schemas.microsoft.com/office/drawing/2014/main" id="{D0C8F85D-2C58-40B8-99DD-7D51E2800A97}"/>
              </a:ext>
            </a:extLst>
          </p:cNvPr>
          <p:cNvPicPr>
            <a:picLocks noChangeAspect="1"/>
          </p:cNvPicPr>
          <p:nvPr/>
        </p:nvPicPr>
        <p:blipFill>
          <a:blip r:embed="rId2"/>
          <a:stretch>
            <a:fillRect/>
          </a:stretch>
        </p:blipFill>
        <p:spPr>
          <a:xfrm>
            <a:off x="838200" y="1610436"/>
            <a:ext cx="6241269" cy="4790364"/>
          </a:xfrm>
          <a:prstGeom prst="rect">
            <a:avLst/>
          </a:prstGeom>
        </p:spPr>
      </p:pic>
      <p:sp>
        <p:nvSpPr>
          <p:cNvPr id="6" name="Rectangle: Rounded Corners 5">
            <a:extLst>
              <a:ext uri="{FF2B5EF4-FFF2-40B4-BE49-F238E27FC236}">
                <a16:creationId xmlns:a16="http://schemas.microsoft.com/office/drawing/2014/main" id="{BA87604B-DE9E-4975-B511-34158BDFE003}"/>
              </a:ext>
            </a:extLst>
          </p:cNvPr>
          <p:cNvSpPr/>
          <p:nvPr/>
        </p:nvSpPr>
        <p:spPr>
          <a:xfrm>
            <a:off x="853440" y="2726463"/>
            <a:ext cx="6722432" cy="179056"/>
          </a:xfrm>
          <a:prstGeom prst="roundRect">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Rounded Corners 6">
            <a:extLst>
              <a:ext uri="{FF2B5EF4-FFF2-40B4-BE49-F238E27FC236}">
                <a16:creationId xmlns:a16="http://schemas.microsoft.com/office/drawing/2014/main" id="{A1B60387-3FA1-46C3-B1B5-7EE04E1C863A}"/>
              </a:ext>
            </a:extLst>
          </p:cNvPr>
          <p:cNvSpPr/>
          <p:nvPr/>
        </p:nvSpPr>
        <p:spPr>
          <a:xfrm>
            <a:off x="868680" y="3370339"/>
            <a:ext cx="6722432" cy="179056"/>
          </a:xfrm>
          <a:prstGeom prst="roundRect">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Rounded Corners 7">
            <a:extLst>
              <a:ext uri="{FF2B5EF4-FFF2-40B4-BE49-F238E27FC236}">
                <a16:creationId xmlns:a16="http://schemas.microsoft.com/office/drawing/2014/main" id="{B0C7B6F5-4BCF-47AF-B9C1-850262C6CE98}"/>
              </a:ext>
            </a:extLst>
          </p:cNvPr>
          <p:cNvSpPr/>
          <p:nvPr/>
        </p:nvSpPr>
        <p:spPr>
          <a:xfrm>
            <a:off x="3897874" y="3549395"/>
            <a:ext cx="1245626" cy="179056"/>
          </a:xfrm>
          <a:prstGeom prst="roundRect">
            <a:avLst/>
          </a:prstGeom>
          <a:solidFill>
            <a:schemeClr val="bg1">
              <a:alpha val="39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Arrow Connector 12">
            <a:extLst>
              <a:ext uri="{FF2B5EF4-FFF2-40B4-BE49-F238E27FC236}">
                <a16:creationId xmlns:a16="http://schemas.microsoft.com/office/drawing/2014/main" id="{4C7D6867-9AFB-43C0-B68A-C67DF2906B9B}"/>
              </a:ext>
            </a:extLst>
          </p:cNvPr>
          <p:cNvCxnSpPr/>
          <p:nvPr/>
        </p:nvCxnSpPr>
        <p:spPr>
          <a:xfrm>
            <a:off x="5158740" y="3642360"/>
            <a:ext cx="2872740" cy="1447800"/>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B51D7F-DD9F-473C-9517-9BC2704AC398}"/>
              </a:ext>
            </a:extLst>
          </p:cNvPr>
          <p:cNvCxnSpPr>
            <a:stCxn id="6" idx="3"/>
          </p:cNvCxnSpPr>
          <p:nvPr/>
        </p:nvCxnSpPr>
        <p:spPr>
          <a:xfrm>
            <a:off x="7575872" y="2815991"/>
            <a:ext cx="516568" cy="212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A05571-81B7-4024-B289-51C9D348FB1E}"/>
              </a:ext>
            </a:extLst>
          </p:cNvPr>
          <p:cNvCxnSpPr>
            <a:cxnSpLocks/>
            <a:stCxn id="7" idx="3"/>
          </p:cNvCxnSpPr>
          <p:nvPr/>
        </p:nvCxnSpPr>
        <p:spPr>
          <a:xfrm flipV="1">
            <a:off x="7591112" y="3077111"/>
            <a:ext cx="501328" cy="3827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5D63CA9-E008-491B-A016-E47AC7B0F24F}"/>
              </a:ext>
            </a:extLst>
          </p:cNvPr>
          <p:cNvSpPr txBox="1"/>
          <p:nvPr/>
        </p:nvSpPr>
        <p:spPr>
          <a:xfrm>
            <a:off x="8153400" y="2635901"/>
            <a:ext cx="3406140" cy="646331"/>
          </a:xfrm>
          <a:prstGeom prst="rect">
            <a:avLst/>
          </a:prstGeom>
          <a:noFill/>
        </p:spPr>
        <p:txBody>
          <a:bodyPr wrap="square" rtlCol="0">
            <a:spAutoFit/>
          </a:bodyPr>
          <a:lstStyle/>
          <a:p>
            <a:r>
              <a:rPr lang="en-SG" dirty="0"/>
              <a:t>Consistently high prices for flats in Bishan and Bukit </a:t>
            </a:r>
            <a:r>
              <a:rPr lang="en-SG" dirty="0" err="1"/>
              <a:t>Timah</a:t>
            </a:r>
            <a:r>
              <a:rPr lang="en-SG" dirty="0"/>
              <a:t>.</a:t>
            </a:r>
          </a:p>
        </p:txBody>
      </p:sp>
      <p:sp>
        <p:nvSpPr>
          <p:cNvPr id="20" name="TextBox 19">
            <a:extLst>
              <a:ext uri="{FF2B5EF4-FFF2-40B4-BE49-F238E27FC236}">
                <a16:creationId xmlns:a16="http://schemas.microsoft.com/office/drawing/2014/main" id="{F64C5782-EEEA-4887-9DB6-0B339332612A}"/>
              </a:ext>
            </a:extLst>
          </p:cNvPr>
          <p:cNvSpPr txBox="1"/>
          <p:nvPr/>
        </p:nvSpPr>
        <p:spPr>
          <a:xfrm>
            <a:off x="8153400" y="4886206"/>
            <a:ext cx="2948940" cy="369332"/>
          </a:xfrm>
          <a:prstGeom prst="rect">
            <a:avLst/>
          </a:prstGeom>
          <a:noFill/>
        </p:spPr>
        <p:txBody>
          <a:bodyPr wrap="square" rtlCol="0">
            <a:spAutoFit/>
          </a:bodyPr>
          <a:lstStyle/>
          <a:p>
            <a:r>
              <a:rPr lang="en-SG" dirty="0"/>
              <a:t>Approx. 2x Jump!</a:t>
            </a:r>
          </a:p>
        </p:txBody>
      </p:sp>
    </p:spTree>
    <p:extLst>
      <p:ext uri="{BB962C8B-B14F-4D97-AF65-F5344CB8AC3E}">
        <p14:creationId xmlns:p14="http://schemas.microsoft.com/office/powerpoint/2010/main" val="13281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A651-AFC7-403F-BA45-916B833057B2}"/>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Why 2x Jump?</a:t>
            </a:r>
          </a:p>
        </p:txBody>
      </p:sp>
      <p:pic>
        <p:nvPicPr>
          <p:cNvPr id="4" name="Picture 3">
            <a:extLst>
              <a:ext uri="{FF2B5EF4-FFF2-40B4-BE49-F238E27FC236}">
                <a16:creationId xmlns:a16="http://schemas.microsoft.com/office/drawing/2014/main" id="{6186B347-B216-43C9-B924-21A1205DACDD}"/>
              </a:ext>
            </a:extLst>
          </p:cNvPr>
          <p:cNvPicPr>
            <a:picLocks noChangeAspect="1"/>
          </p:cNvPicPr>
          <p:nvPr/>
        </p:nvPicPr>
        <p:blipFill>
          <a:blip r:embed="rId2"/>
          <a:stretch>
            <a:fillRect/>
          </a:stretch>
        </p:blipFill>
        <p:spPr>
          <a:xfrm>
            <a:off x="754380" y="1690688"/>
            <a:ext cx="6241045" cy="2429510"/>
          </a:xfrm>
          <a:prstGeom prst="rect">
            <a:avLst/>
          </a:prstGeom>
        </p:spPr>
      </p:pic>
      <p:pic>
        <p:nvPicPr>
          <p:cNvPr id="5" name="Picture 4">
            <a:extLst>
              <a:ext uri="{FF2B5EF4-FFF2-40B4-BE49-F238E27FC236}">
                <a16:creationId xmlns:a16="http://schemas.microsoft.com/office/drawing/2014/main" id="{38B83F1E-8ADE-4AD1-8558-6B0548853FC5}"/>
              </a:ext>
            </a:extLst>
          </p:cNvPr>
          <p:cNvPicPr>
            <a:picLocks noChangeAspect="1"/>
          </p:cNvPicPr>
          <p:nvPr/>
        </p:nvPicPr>
        <p:blipFill>
          <a:blip r:embed="rId3"/>
          <a:stretch>
            <a:fillRect/>
          </a:stretch>
        </p:blipFill>
        <p:spPr>
          <a:xfrm>
            <a:off x="7391975" y="1868400"/>
            <a:ext cx="4306540" cy="2832379"/>
          </a:xfrm>
          <a:prstGeom prst="rect">
            <a:avLst/>
          </a:prstGeom>
        </p:spPr>
      </p:pic>
      <p:sp>
        <p:nvSpPr>
          <p:cNvPr id="6" name="TextBox 5">
            <a:extLst>
              <a:ext uri="{FF2B5EF4-FFF2-40B4-BE49-F238E27FC236}">
                <a16:creationId xmlns:a16="http://schemas.microsoft.com/office/drawing/2014/main" id="{EA512860-548F-47EB-9285-6F6660096853}"/>
              </a:ext>
            </a:extLst>
          </p:cNvPr>
          <p:cNvSpPr txBox="1"/>
          <p:nvPr/>
        </p:nvSpPr>
        <p:spPr>
          <a:xfrm>
            <a:off x="7162340" y="4770769"/>
            <a:ext cx="5457371" cy="215444"/>
          </a:xfrm>
          <a:prstGeom prst="rect">
            <a:avLst/>
          </a:prstGeom>
          <a:noFill/>
        </p:spPr>
        <p:txBody>
          <a:bodyPr wrap="square" rtlCol="0">
            <a:spAutoFit/>
          </a:bodyPr>
          <a:lstStyle/>
          <a:p>
            <a:r>
              <a:rPr lang="en-SG" sz="800" dirty="0"/>
              <a:t>http://www.ap.jll.com/asia-pacific/en-gb/Research/SG-hotspots.pdf?587a0557-2140-49bc-b82c-46b7d96b1df2</a:t>
            </a:r>
          </a:p>
        </p:txBody>
      </p:sp>
      <p:sp>
        <p:nvSpPr>
          <p:cNvPr id="7" name="TextBox 6">
            <a:extLst>
              <a:ext uri="{FF2B5EF4-FFF2-40B4-BE49-F238E27FC236}">
                <a16:creationId xmlns:a16="http://schemas.microsoft.com/office/drawing/2014/main" id="{E194C79E-A030-4CB3-BD2F-D6B99623D216}"/>
              </a:ext>
            </a:extLst>
          </p:cNvPr>
          <p:cNvSpPr txBox="1"/>
          <p:nvPr/>
        </p:nvSpPr>
        <p:spPr>
          <a:xfrm>
            <a:off x="838200" y="4702629"/>
            <a:ext cx="6157225" cy="1754326"/>
          </a:xfrm>
          <a:prstGeom prst="rect">
            <a:avLst/>
          </a:prstGeom>
          <a:noFill/>
        </p:spPr>
        <p:txBody>
          <a:bodyPr wrap="square" rtlCol="0">
            <a:spAutoFit/>
          </a:bodyPr>
          <a:lstStyle/>
          <a:p>
            <a:pPr marL="285750" indent="-285750">
              <a:buFont typeface="Arial" panose="020B0604020202020204" pitchFamily="34" charset="0"/>
              <a:buChar char="•"/>
            </a:pPr>
            <a:r>
              <a:rPr lang="en-SG" dirty="0"/>
              <a:t>Report from JLL shows out of 1610 purchases made by foreigners in 2016/2017, 60% were located in Central Area.</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But foreigners can’t buy HDBs</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Could be due to a </a:t>
            </a:r>
            <a:r>
              <a:rPr lang="en-SG" b="1" dirty="0"/>
              <a:t>trickle-down effect</a:t>
            </a:r>
            <a:endParaRPr lang="en-SG" dirty="0"/>
          </a:p>
        </p:txBody>
      </p:sp>
    </p:spTree>
    <p:extLst>
      <p:ext uri="{BB962C8B-B14F-4D97-AF65-F5344CB8AC3E}">
        <p14:creationId xmlns:p14="http://schemas.microsoft.com/office/powerpoint/2010/main" val="232208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A488-ECB3-4458-8B3E-1B1F71137439}"/>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Yearly Trend</a:t>
            </a:r>
          </a:p>
        </p:txBody>
      </p:sp>
      <p:pic>
        <p:nvPicPr>
          <p:cNvPr id="4" name="Picture 3">
            <a:extLst>
              <a:ext uri="{FF2B5EF4-FFF2-40B4-BE49-F238E27FC236}">
                <a16:creationId xmlns:a16="http://schemas.microsoft.com/office/drawing/2014/main" id="{FCB0CBE6-6C96-4921-9ADC-4A3449B9E135}"/>
              </a:ext>
            </a:extLst>
          </p:cNvPr>
          <p:cNvPicPr>
            <a:picLocks noChangeAspect="1"/>
          </p:cNvPicPr>
          <p:nvPr/>
        </p:nvPicPr>
        <p:blipFill>
          <a:blip r:embed="rId2"/>
          <a:stretch>
            <a:fillRect/>
          </a:stretch>
        </p:blipFill>
        <p:spPr>
          <a:xfrm>
            <a:off x="2450087" y="1606868"/>
            <a:ext cx="7291826" cy="4931092"/>
          </a:xfrm>
          <a:prstGeom prst="rect">
            <a:avLst/>
          </a:prstGeom>
        </p:spPr>
      </p:pic>
      <p:cxnSp>
        <p:nvCxnSpPr>
          <p:cNvPr id="7" name="Straight Arrow Connector 6">
            <a:extLst>
              <a:ext uri="{FF2B5EF4-FFF2-40B4-BE49-F238E27FC236}">
                <a16:creationId xmlns:a16="http://schemas.microsoft.com/office/drawing/2014/main" id="{2E56C804-2866-4F48-92CF-8781E3011E10}"/>
              </a:ext>
            </a:extLst>
          </p:cNvPr>
          <p:cNvCxnSpPr/>
          <p:nvPr/>
        </p:nvCxnSpPr>
        <p:spPr>
          <a:xfrm flipV="1">
            <a:off x="8839200" y="2491740"/>
            <a:ext cx="1424940" cy="5867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C52CF7-D6A5-407E-A248-BDF0F9B03FF9}"/>
              </a:ext>
            </a:extLst>
          </p:cNvPr>
          <p:cNvSpPr txBox="1"/>
          <p:nvPr/>
        </p:nvSpPr>
        <p:spPr>
          <a:xfrm>
            <a:off x="10264140" y="2246114"/>
            <a:ext cx="1409700" cy="369332"/>
          </a:xfrm>
          <a:prstGeom prst="rect">
            <a:avLst/>
          </a:prstGeom>
          <a:noFill/>
        </p:spPr>
        <p:txBody>
          <a:bodyPr wrap="square" rtlCol="0">
            <a:spAutoFit/>
          </a:bodyPr>
          <a:lstStyle/>
          <a:p>
            <a:r>
              <a:rPr lang="en-SG" dirty="0"/>
              <a:t>Central Area</a:t>
            </a:r>
          </a:p>
        </p:txBody>
      </p:sp>
      <p:sp>
        <p:nvSpPr>
          <p:cNvPr id="9" name="Rectangle: Rounded Corners 8">
            <a:extLst>
              <a:ext uri="{FF2B5EF4-FFF2-40B4-BE49-F238E27FC236}">
                <a16:creationId xmlns:a16="http://schemas.microsoft.com/office/drawing/2014/main" id="{56D61DAB-3D2B-4830-875E-2F484506BF7F}"/>
              </a:ext>
            </a:extLst>
          </p:cNvPr>
          <p:cNvSpPr/>
          <p:nvPr/>
        </p:nvSpPr>
        <p:spPr>
          <a:xfrm>
            <a:off x="7985503" y="2705100"/>
            <a:ext cx="662940" cy="3787775"/>
          </a:xfrm>
          <a:prstGeom prst="roundRect">
            <a:avLst/>
          </a:prstGeom>
          <a:solidFill>
            <a:schemeClr val="bg2">
              <a:lumMod val="90000"/>
              <a:alpha val="11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4C0FF6CC-A4D8-49A7-AD03-615E88A7DCF8}"/>
              </a:ext>
            </a:extLst>
          </p:cNvPr>
          <p:cNvCxnSpPr/>
          <p:nvPr/>
        </p:nvCxnSpPr>
        <p:spPr>
          <a:xfrm flipH="1" flipV="1">
            <a:off x="6842760" y="2615446"/>
            <a:ext cx="1287780" cy="112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E6D8AE4-233A-4EF2-8A1B-31ACC10E275D}"/>
              </a:ext>
            </a:extLst>
          </p:cNvPr>
          <p:cNvSpPr txBox="1"/>
          <p:nvPr/>
        </p:nvSpPr>
        <p:spPr>
          <a:xfrm>
            <a:off x="5259320" y="2369920"/>
            <a:ext cx="1882140" cy="646331"/>
          </a:xfrm>
          <a:prstGeom prst="rect">
            <a:avLst/>
          </a:prstGeom>
          <a:noFill/>
        </p:spPr>
        <p:txBody>
          <a:bodyPr wrap="square" rtlCol="0">
            <a:spAutoFit/>
          </a:bodyPr>
          <a:lstStyle/>
          <a:p>
            <a:r>
              <a:rPr lang="en-SG" dirty="0"/>
              <a:t>2013-2014 Reversal in trend</a:t>
            </a:r>
          </a:p>
        </p:txBody>
      </p:sp>
    </p:spTree>
    <p:extLst>
      <p:ext uri="{BB962C8B-B14F-4D97-AF65-F5344CB8AC3E}">
        <p14:creationId xmlns:p14="http://schemas.microsoft.com/office/powerpoint/2010/main" val="263265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E857-89B3-4D1A-82ED-7D2E0881B8F8}"/>
              </a:ext>
            </a:extLst>
          </p:cNvPr>
          <p:cNvSpPr>
            <a:spLocks noGrp="1"/>
          </p:cNvSpPr>
          <p:nvPr>
            <p:ph type="title"/>
          </p:nvPr>
        </p:nvSpPr>
        <p:spPr/>
        <p:txBody>
          <a:bodyPr>
            <a:normAutofit/>
          </a:bodyPr>
          <a:lstStyle/>
          <a:p>
            <a:r>
              <a:rPr lang="en-SG" sz="3600" dirty="0">
                <a:latin typeface="Helvetica" panose="020B0604020202020204" pitchFamily="34" charset="0"/>
                <a:cs typeface="Helvetica" panose="020B0604020202020204" pitchFamily="34" charset="0"/>
              </a:rPr>
              <a:t>Reversal in trend from 2013 to 2014</a:t>
            </a:r>
          </a:p>
        </p:txBody>
      </p:sp>
      <p:pic>
        <p:nvPicPr>
          <p:cNvPr id="4" name="Picture 3">
            <a:extLst>
              <a:ext uri="{FF2B5EF4-FFF2-40B4-BE49-F238E27FC236}">
                <a16:creationId xmlns:a16="http://schemas.microsoft.com/office/drawing/2014/main" id="{5774C3C1-E35B-414C-B7E1-C417E6C4E40B}"/>
              </a:ext>
            </a:extLst>
          </p:cNvPr>
          <p:cNvPicPr>
            <a:picLocks noChangeAspect="1"/>
          </p:cNvPicPr>
          <p:nvPr/>
        </p:nvPicPr>
        <p:blipFill>
          <a:blip r:embed="rId2"/>
          <a:stretch>
            <a:fillRect/>
          </a:stretch>
        </p:blipFill>
        <p:spPr>
          <a:xfrm>
            <a:off x="2134011" y="1801267"/>
            <a:ext cx="7923978" cy="4327113"/>
          </a:xfrm>
          <a:prstGeom prst="rect">
            <a:avLst/>
          </a:prstGeom>
        </p:spPr>
      </p:pic>
      <p:sp>
        <p:nvSpPr>
          <p:cNvPr id="7" name="TextBox 6">
            <a:extLst>
              <a:ext uri="{FF2B5EF4-FFF2-40B4-BE49-F238E27FC236}">
                <a16:creationId xmlns:a16="http://schemas.microsoft.com/office/drawing/2014/main" id="{F9299677-142E-4023-A67D-4CEE3668B3FB}"/>
              </a:ext>
            </a:extLst>
          </p:cNvPr>
          <p:cNvSpPr txBox="1"/>
          <p:nvPr/>
        </p:nvSpPr>
        <p:spPr>
          <a:xfrm>
            <a:off x="754380" y="6238959"/>
            <a:ext cx="10599420" cy="253916"/>
          </a:xfrm>
          <a:prstGeom prst="rect">
            <a:avLst/>
          </a:prstGeom>
          <a:noFill/>
        </p:spPr>
        <p:txBody>
          <a:bodyPr wrap="square" rtlCol="0">
            <a:spAutoFit/>
          </a:bodyPr>
          <a:lstStyle/>
          <a:p>
            <a:pPr algn="ctr"/>
            <a:r>
              <a:rPr lang="en-SG" sz="1050" dirty="0"/>
              <a:t>http://www.mas.gov.sg/News-and-Publications/Media-Releases/2013/Additional-Measures-To-Ensure-A-Stable-And-Sustainable-Property-Market.aspx</a:t>
            </a:r>
          </a:p>
        </p:txBody>
      </p:sp>
    </p:spTree>
    <p:extLst>
      <p:ext uri="{BB962C8B-B14F-4D97-AF65-F5344CB8AC3E}">
        <p14:creationId xmlns:p14="http://schemas.microsoft.com/office/powerpoint/2010/main" val="99459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D6DF-06A6-459B-ADE6-7379518D687A}"/>
              </a:ext>
            </a:extLst>
          </p:cNvPr>
          <p:cNvSpPr>
            <a:spLocks noGrp="1"/>
          </p:cNvSpPr>
          <p:nvPr>
            <p:ph type="title"/>
          </p:nvPr>
        </p:nvSpPr>
        <p:spPr/>
        <p:txBody>
          <a:bodyPr/>
          <a:lstStyle/>
          <a:p>
            <a:r>
              <a:rPr lang="en-SG" dirty="0">
                <a:latin typeface="Helvetica" panose="020B0604020202020204" pitchFamily="34" charset="0"/>
                <a:cs typeface="Helvetica" panose="020B0604020202020204" pitchFamily="34" charset="0"/>
              </a:rPr>
              <a:t>Up and Up and Up</a:t>
            </a:r>
          </a:p>
        </p:txBody>
      </p:sp>
      <p:sp>
        <p:nvSpPr>
          <p:cNvPr id="3" name="Content Placeholder 2">
            <a:extLst>
              <a:ext uri="{FF2B5EF4-FFF2-40B4-BE49-F238E27FC236}">
                <a16:creationId xmlns:a16="http://schemas.microsoft.com/office/drawing/2014/main" id="{4A2AB0D5-056F-4191-A4A5-4D4D76F4357F}"/>
              </a:ext>
            </a:extLst>
          </p:cNvPr>
          <p:cNvSpPr>
            <a:spLocks noGrp="1"/>
          </p:cNvSpPr>
          <p:nvPr>
            <p:ph idx="1"/>
          </p:nvPr>
        </p:nvSpPr>
        <p:spPr>
          <a:xfrm>
            <a:off x="7890329" y="1825625"/>
            <a:ext cx="3543300" cy="4351338"/>
          </a:xfrm>
        </p:spPr>
        <p:txBody>
          <a:bodyPr/>
          <a:lstStyle/>
          <a:p>
            <a:pPr marL="0" indent="0">
              <a:buNone/>
            </a:pPr>
            <a:endParaRPr lang="en-SG" dirty="0"/>
          </a:p>
          <a:p>
            <a:pPr marL="0" indent="0">
              <a:buNone/>
            </a:pPr>
            <a:endParaRPr lang="en-SG" dirty="0"/>
          </a:p>
          <a:p>
            <a:pPr marL="0" indent="0">
              <a:buNone/>
            </a:pPr>
            <a:r>
              <a:rPr lang="en-SG" dirty="0"/>
              <a:t>Although prices are not adjusted by inflation, median resale prices have </a:t>
            </a:r>
            <a:r>
              <a:rPr lang="en-SG" b="1" dirty="0"/>
              <a:t>increased by a factor of 4 </a:t>
            </a:r>
            <a:r>
              <a:rPr lang="en-SG" dirty="0"/>
              <a:t>since 1990.</a:t>
            </a:r>
          </a:p>
        </p:txBody>
      </p:sp>
      <p:pic>
        <p:nvPicPr>
          <p:cNvPr id="4" name="Picture 3">
            <a:extLst>
              <a:ext uri="{FF2B5EF4-FFF2-40B4-BE49-F238E27FC236}">
                <a16:creationId xmlns:a16="http://schemas.microsoft.com/office/drawing/2014/main" id="{70A1EA17-3CCB-4748-A9C2-266D2C2AA922}"/>
              </a:ext>
            </a:extLst>
          </p:cNvPr>
          <p:cNvPicPr>
            <a:picLocks noChangeAspect="1"/>
          </p:cNvPicPr>
          <p:nvPr/>
        </p:nvPicPr>
        <p:blipFill>
          <a:blip r:embed="rId2"/>
          <a:stretch>
            <a:fillRect/>
          </a:stretch>
        </p:blipFill>
        <p:spPr>
          <a:xfrm>
            <a:off x="976544" y="1825625"/>
            <a:ext cx="6516074" cy="4430394"/>
          </a:xfrm>
          <a:prstGeom prst="rect">
            <a:avLst/>
          </a:prstGeom>
        </p:spPr>
      </p:pic>
    </p:spTree>
    <p:extLst>
      <p:ext uri="{BB962C8B-B14F-4D97-AF65-F5344CB8AC3E}">
        <p14:creationId xmlns:p14="http://schemas.microsoft.com/office/powerpoint/2010/main" val="347792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894</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Helvetica</vt:lpstr>
      <vt:lpstr>Tahoma</vt:lpstr>
      <vt:lpstr>Office Theme</vt:lpstr>
      <vt:lpstr>2018 QUANTITATIVE STRATEGY CASE INTERVIEW</vt:lpstr>
      <vt:lpstr>Datasets Used</vt:lpstr>
      <vt:lpstr>A Peek</vt:lpstr>
      <vt:lpstr>Q1: Data Viz</vt:lpstr>
      <vt:lpstr>Trends on HDB Resale Prices</vt:lpstr>
      <vt:lpstr>Why 2x Jump?</vt:lpstr>
      <vt:lpstr>Yearly Trend</vt:lpstr>
      <vt:lpstr>Reversal in trend from 2013 to 2014</vt:lpstr>
      <vt:lpstr>Up and Up and Up</vt:lpstr>
      <vt:lpstr>First wave of cooling measures amidst an overheated market</vt:lpstr>
      <vt:lpstr>More cooling measures?</vt:lpstr>
      <vt:lpstr>Q1: Data Viz</vt:lpstr>
      <vt:lpstr>PowerPoint Presentation</vt:lpstr>
      <vt:lpstr>Q2: Data Modeling</vt:lpstr>
      <vt:lpstr>Predicting Resale Price with 3 Features</vt:lpstr>
      <vt:lpstr>Models used</vt:lpstr>
      <vt:lpstr>What is LightGBM?</vt:lpstr>
      <vt:lpstr>Every prediction is $33,000 off on average</vt:lpstr>
      <vt:lpstr>Kena Scam?</vt:lpstr>
      <vt:lpstr>PowerPoint Presentation</vt:lpstr>
      <vt:lpstr>Predicting Flat Types</vt:lpstr>
      <vt:lpstr>Model correctly predicts flat type 98% of the time</vt:lpstr>
      <vt:lpstr>Q3: Policy Analysis</vt:lpstr>
      <vt:lpstr>Can’t Beat Yishun Cheap Prices</vt:lpstr>
      <vt:lpstr>Q3: Policy Analysis</vt:lpstr>
      <vt:lpstr>Nearly Parallel lines</vt:lpstr>
      <vt:lpstr>Q3: Policy Analysis</vt:lpstr>
      <vt:lpstr>About COE Prices</vt:lpstr>
      <vt:lpstr>Flats bought are further away to central area</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Lim</dc:creator>
  <cp:lastModifiedBy>Zheng Lim</cp:lastModifiedBy>
  <cp:revision>32</cp:revision>
  <dcterms:created xsi:type="dcterms:W3CDTF">2018-07-29T17:53:09Z</dcterms:created>
  <dcterms:modified xsi:type="dcterms:W3CDTF">2018-07-30T01:47:13Z</dcterms:modified>
</cp:coreProperties>
</file>