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6" r:id="rId14"/>
    <p:sldId id="270" r:id="rId15"/>
    <p:sldId id="267" r:id="rId16"/>
    <p:sldId id="272" r:id="rId17"/>
    <p:sldId id="271" r:id="rId18"/>
    <p:sldId id="276"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9" autoAdjust="0"/>
  </p:normalViewPr>
  <p:slideViewPr>
    <p:cSldViewPr snapToGrid="0">
      <p:cViewPr varScale="1">
        <p:scale>
          <a:sx n="75" d="100"/>
          <a:sy n="75"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1B52E-7E1D-4D2E-A17F-83951AB4FEBD}" type="datetimeFigureOut">
              <a:rPr lang="zh-CN" altLang="en-US" smtClean="0"/>
              <a:t>2020/7/27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BE7F-5E09-46FF-B650-2DF80D4BF21A}" type="slidenum">
              <a:rPr lang="zh-CN" altLang="en-US" smtClean="0"/>
              <a:t>‹#›</a:t>
            </a:fld>
            <a:endParaRPr lang="zh-CN" altLang="en-US"/>
          </a:p>
        </p:txBody>
      </p:sp>
    </p:spTree>
    <p:extLst>
      <p:ext uri="{BB962C8B-B14F-4D97-AF65-F5344CB8AC3E}">
        <p14:creationId xmlns:p14="http://schemas.microsoft.com/office/powerpoint/2010/main" val="119088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AB755-2036-47C1-8049-8537B4888F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A34A3877-2ED0-4E5C-A684-C1663E03E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3F479A9-7AEB-4AFF-B339-523FFED41EF1}"/>
              </a:ext>
            </a:extLst>
          </p:cNvPr>
          <p:cNvSpPr>
            <a:spLocks noGrp="1"/>
          </p:cNvSpPr>
          <p:nvPr>
            <p:ph type="dt" sz="half" idx="10"/>
          </p:nvPr>
        </p:nvSpPr>
        <p:spPr/>
        <p:txBody>
          <a:bodyPr/>
          <a:lstStyle/>
          <a:p>
            <a:fld id="{20DA5AEB-82A4-4BB4-A162-2ABE32E060B0}" type="datetime1">
              <a:rPr lang="zh-CN" altLang="en-US" smtClean="0"/>
              <a:t>2020/7/27</a:t>
            </a:fld>
            <a:endParaRPr lang="zh-CN" altLang="en-US"/>
          </a:p>
        </p:txBody>
      </p:sp>
      <p:sp>
        <p:nvSpPr>
          <p:cNvPr id="5" name="页脚占位符 4">
            <a:extLst>
              <a:ext uri="{FF2B5EF4-FFF2-40B4-BE49-F238E27FC236}">
                <a16:creationId xmlns:a16="http://schemas.microsoft.com/office/drawing/2014/main" id="{E547671E-0899-4CF8-B921-B773910D2F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E98FE-7931-43CA-B767-DCE2A2B7013D}"/>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322055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B1B6C-F5C0-41BC-879D-DD0D1B674D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2C3F22-3C8D-42C8-A851-25406C6C81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55D900-2465-4081-8E03-FD11014F77D8}"/>
              </a:ext>
            </a:extLst>
          </p:cNvPr>
          <p:cNvSpPr>
            <a:spLocks noGrp="1"/>
          </p:cNvSpPr>
          <p:nvPr>
            <p:ph type="dt" sz="half" idx="10"/>
          </p:nvPr>
        </p:nvSpPr>
        <p:spPr/>
        <p:txBody>
          <a:bodyPr/>
          <a:lstStyle/>
          <a:p>
            <a:fld id="{E92D9309-9CDC-4E33-B77A-E21925CD2749}" type="datetime1">
              <a:rPr lang="zh-CN" altLang="en-US" smtClean="0"/>
              <a:t>2020/7/27</a:t>
            </a:fld>
            <a:endParaRPr lang="zh-CN" altLang="en-US"/>
          </a:p>
        </p:txBody>
      </p:sp>
      <p:sp>
        <p:nvSpPr>
          <p:cNvPr id="5" name="页脚占位符 4">
            <a:extLst>
              <a:ext uri="{FF2B5EF4-FFF2-40B4-BE49-F238E27FC236}">
                <a16:creationId xmlns:a16="http://schemas.microsoft.com/office/drawing/2014/main" id="{7FF672ED-4A4C-45A7-8404-ECA9BF0E51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60803A-5AF6-4277-8B11-6FF2520D84B5}"/>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103364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A27D53-7BD8-4624-965A-EBCF48CDB8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A3F68D-389A-4443-945B-C6EE54D4F9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2F573F-B77B-43FD-B462-FB42A45842E8}"/>
              </a:ext>
            </a:extLst>
          </p:cNvPr>
          <p:cNvSpPr>
            <a:spLocks noGrp="1"/>
          </p:cNvSpPr>
          <p:nvPr>
            <p:ph type="dt" sz="half" idx="10"/>
          </p:nvPr>
        </p:nvSpPr>
        <p:spPr/>
        <p:txBody>
          <a:bodyPr/>
          <a:lstStyle/>
          <a:p>
            <a:fld id="{9A2812AF-B3DC-4FC3-A420-EE0FB545561D}" type="datetime1">
              <a:rPr lang="zh-CN" altLang="en-US" smtClean="0"/>
              <a:t>2020/7/27</a:t>
            </a:fld>
            <a:endParaRPr lang="zh-CN" altLang="en-US"/>
          </a:p>
        </p:txBody>
      </p:sp>
      <p:sp>
        <p:nvSpPr>
          <p:cNvPr id="5" name="页脚占位符 4">
            <a:extLst>
              <a:ext uri="{FF2B5EF4-FFF2-40B4-BE49-F238E27FC236}">
                <a16:creationId xmlns:a16="http://schemas.microsoft.com/office/drawing/2014/main" id="{410F1FB9-A0BD-4E7D-A20E-6C6FD40CA1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83F2D9-8EE6-444F-A791-C825557F1662}"/>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268688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C1796-3BAD-4BD2-BC4A-5CD96339CD2C}"/>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08E0BD37-3DDB-40F3-81CA-04AD74BAA069}"/>
              </a:ext>
            </a:extLst>
          </p:cNvPr>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B7DB5C5-B3D8-4581-9E15-B3C4291419F0}"/>
              </a:ext>
            </a:extLst>
          </p:cNvPr>
          <p:cNvSpPr>
            <a:spLocks noGrp="1"/>
          </p:cNvSpPr>
          <p:nvPr>
            <p:ph type="dt" sz="half" idx="10"/>
          </p:nvPr>
        </p:nvSpPr>
        <p:spPr/>
        <p:txBody>
          <a:bodyPr/>
          <a:lstStyle/>
          <a:p>
            <a:fld id="{ADD2C897-497F-44F7-A79C-275DCA017B65}" type="datetime1">
              <a:rPr lang="zh-CN" altLang="en-US" smtClean="0"/>
              <a:t>2020/7/27</a:t>
            </a:fld>
            <a:endParaRPr lang="zh-CN" altLang="en-US"/>
          </a:p>
        </p:txBody>
      </p:sp>
      <p:sp>
        <p:nvSpPr>
          <p:cNvPr id="5" name="页脚占位符 4">
            <a:extLst>
              <a:ext uri="{FF2B5EF4-FFF2-40B4-BE49-F238E27FC236}">
                <a16:creationId xmlns:a16="http://schemas.microsoft.com/office/drawing/2014/main" id="{1B2A6F8F-D494-4CDD-BB8B-E62F71801B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57A3D-BA1A-4FB1-8549-701902A6DF50}"/>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70564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E1433-8496-4BE0-A94A-BF403899CD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D6C517-A444-45DD-935B-D7A6E0E59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B67473E-D426-4C43-94B3-C89C31FC4946}"/>
              </a:ext>
            </a:extLst>
          </p:cNvPr>
          <p:cNvSpPr>
            <a:spLocks noGrp="1"/>
          </p:cNvSpPr>
          <p:nvPr>
            <p:ph type="dt" sz="half" idx="10"/>
          </p:nvPr>
        </p:nvSpPr>
        <p:spPr/>
        <p:txBody>
          <a:bodyPr/>
          <a:lstStyle/>
          <a:p>
            <a:fld id="{B6E93154-1043-442A-90BC-27B13E368223}" type="datetime1">
              <a:rPr lang="zh-CN" altLang="en-US" smtClean="0"/>
              <a:t>2020/7/27</a:t>
            </a:fld>
            <a:endParaRPr lang="zh-CN" altLang="en-US"/>
          </a:p>
        </p:txBody>
      </p:sp>
      <p:sp>
        <p:nvSpPr>
          <p:cNvPr id="5" name="页脚占位符 4">
            <a:extLst>
              <a:ext uri="{FF2B5EF4-FFF2-40B4-BE49-F238E27FC236}">
                <a16:creationId xmlns:a16="http://schemas.microsoft.com/office/drawing/2014/main" id="{2229DAEF-9844-48D1-A62A-231C9E06E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097852-DE1D-4E03-8D04-87456A0391DF}"/>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408964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82CF4-7BF3-46A5-87BB-C538F2344B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AAF740-8A70-485C-AEC6-70D702990B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6E426D-245A-4090-942B-90274B6A2C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EC9D99-342B-4F53-AE46-E1C03556CA34}"/>
              </a:ext>
            </a:extLst>
          </p:cNvPr>
          <p:cNvSpPr>
            <a:spLocks noGrp="1"/>
          </p:cNvSpPr>
          <p:nvPr>
            <p:ph type="dt" sz="half" idx="10"/>
          </p:nvPr>
        </p:nvSpPr>
        <p:spPr/>
        <p:txBody>
          <a:bodyPr/>
          <a:lstStyle/>
          <a:p>
            <a:fld id="{37DE620A-7F76-494E-89FD-20C4CCC005FE}" type="datetime1">
              <a:rPr lang="zh-CN" altLang="en-US" smtClean="0"/>
              <a:t>2020/7/27</a:t>
            </a:fld>
            <a:endParaRPr lang="zh-CN" altLang="en-US"/>
          </a:p>
        </p:txBody>
      </p:sp>
      <p:sp>
        <p:nvSpPr>
          <p:cNvPr id="6" name="页脚占位符 5">
            <a:extLst>
              <a:ext uri="{FF2B5EF4-FFF2-40B4-BE49-F238E27FC236}">
                <a16:creationId xmlns:a16="http://schemas.microsoft.com/office/drawing/2014/main" id="{92F4E426-859E-4410-A8DF-F087C2C461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C7D6F5-9F53-4271-9AE6-C42B4752CB0C}"/>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73044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8D5C6-1C52-4926-A375-36530B3C4FE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56658C-EA88-473A-9416-BC078CA3D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68D0B7-9F8A-443A-A966-7F969866C5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138E41-0217-4FDC-971A-2B1A4D400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056B574-BA15-4D4A-A4CB-24E91746BB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2F37B6-3A1C-4EBD-9875-D0A05B508E63}"/>
              </a:ext>
            </a:extLst>
          </p:cNvPr>
          <p:cNvSpPr>
            <a:spLocks noGrp="1"/>
          </p:cNvSpPr>
          <p:nvPr>
            <p:ph type="dt" sz="half" idx="10"/>
          </p:nvPr>
        </p:nvSpPr>
        <p:spPr/>
        <p:txBody>
          <a:bodyPr/>
          <a:lstStyle/>
          <a:p>
            <a:fld id="{1BA52F0B-8DD2-48B6-AF85-ADD16074A28D}" type="datetime1">
              <a:rPr lang="zh-CN" altLang="en-US" smtClean="0"/>
              <a:t>2020/7/27</a:t>
            </a:fld>
            <a:endParaRPr lang="zh-CN" altLang="en-US"/>
          </a:p>
        </p:txBody>
      </p:sp>
      <p:sp>
        <p:nvSpPr>
          <p:cNvPr id="8" name="页脚占位符 7">
            <a:extLst>
              <a:ext uri="{FF2B5EF4-FFF2-40B4-BE49-F238E27FC236}">
                <a16:creationId xmlns:a16="http://schemas.microsoft.com/office/drawing/2014/main" id="{6362669E-17A2-4DE5-A640-C57C39B172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202068-C37D-4DB0-81CB-5C95C2DF3BD9}"/>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25341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24ADE-8409-4B94-8D90-72EA2B6C61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AB9E97-3C39-4C72-A034-C9BFAB1208B7}"/>
              </a:ext>
            </a:extLst>
          </p:cNvPr>
          <p:cNvSpPr>
            <a:spLocks noGrp="1"/>
          </p:cNvSpPr>
          <p:nvPr>
            <p:ph type="dt" sz="half" idx="10"/>
          </p:nvPr>
        </p:nvSpPr>
        <p:spPr/>
        <p:txBody>
          <a:bodyPr/>
          <a:lstStyle/>
          <a:p>
            <a:fld id="{8DBB824B-EB26-4866-85B0-4F4D28FFEAF0}" type="datetime1">
              <a:rPr lang="zh-CN" altLang="en-US" smtClean="0"/>
              <a:t>2020/7/27</a:t>
            </a:fld>
            <a:endParaRPr lang="zh-CN" altLang="en-US"/>
          </a:p>
        </p:txBody>
      </p:sp>
      <p:sp>
        <p:nvSpPr>
          <p:cNvPr id="4" name="页脚占位符 3">
            <a:extLst>
              <a:ext uri="{FF2B5EF4-FFF2-40B4-BE49-F238E27FC236}">
                <a16:creationId xmlns:a16="http://schemas.microsoft.com/office/drawing/2014/main" id="{13E0DFCD-5208-4814-ACC9-99F2C4BBEB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4740D0-B7F3-43B7-B2C1-8B5DEC7690BB}"/>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323886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1756CD-AC36-4BC1-95E6-AD26696D1EA3}"/>
              </a:ext>
            </a:extLst>
          </p:cNvPr>
          <p:cNvSpPr>
            <a:spLocks noGrp="1"/>
          </p:cNvSpPr>
          <p:nvPr>
            <p:ph type="dt" sz="half" idx="10"/>
          </p:nvPr>
        </p:nvSpPr>
        <p:spPr/>
        <p:txBody>
          <a:bodyPr/>
          <a:lstStyle/>
          <a:p>
            <a:fld id="{D17AF603-2409-4F99-AAA2-B8FE0224B6C0}" type="datetime1">
              <a:rPr lang="zh-CN" altLang="en-US" smtClean="0"/>
              <a:t>2020/7/27</a:t>
            </a:fld>
            <a:endParaRPr lang="zh-CN" altLang="en-US"/>
          </a:p>
        </p:txBody>
      </p:sp>
      <p:sp>
        <p:nvSpPr>
          <p:cNvPr id="3" name="页脚占位符 2">
            <a:extLst>
              <a:ext uri="{FF2B5EF4-FFF2-40B4-BE49-F238E27FC236}">
                <a16:creationId xmlns:a16="http://schemas.microsoft.com/office/drawing/2014/main" id="{7960C3CC-FE45-42A8-AFC6-04FF2FA1B4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F8C2D6-EC18-4113-8027-6255C46AAFF7}"/>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8079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93CD6-7C9D-47A8-A944-0168D0FB5A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DAE1CB-0DF9-4A77-BF5A-EE4EF7421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45CAA5-DB56-4A6A-A237-09386EDB6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2177FB-676B-4E78-B0CA-2AC5ACE079B0}"/>
              </a:ext>
            </a:extLst>
          </p:cNvPr>
          <p:cNvSpPr>
            <a:spLocks noGrp="1"/>
          </p:cNvSpPr>
          <p:nvPr>
            <p:ph type="dt" sz="half" idx="10"/>
          </p:nvPr>
        </p:nvSpPr>
        <p:spPr/>
        <p:txBody>
          <a:bodyPr/>
          <a:lstStyle/>
          <a:p>
            <a:fld id="{9E11E967-FB1B-4949-BAF8-3A89A33A2A80}" type="datetime1">
              <a:rPr lang="zh-CN" altLang="en-US" smtClean="0"/>
              <a:t>2020/7/27</a:t>
            </a:fld>
            <a:endParaRPr lang="zh-CN" altLang="en-US"/>
          </a:p>
        </p:txBody>
      </p:sp>
      <p:sp>
        <p:nvSpPr>
          <p:cNvPr id="6" name="页脚占位符 5">
            <a:extLst>
              <a:ext uri="{FF2B5EF4-FFF2-40B4-BE49-F238E27FC236}">
                <a16:creationId xmlns:a16="http://schemas.microsoft.com/office/drawing/2014/main" id="{F1373FB4-7EEE-441B-95FA-AADCFB507F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11B20C-F567-4721-AAA1-47D242FFA2D2}"/>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394314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3ACB0-AF3C-4BEE-8880-8A62C5B7DE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85F342-E98E-4CB1-A2F1-7760621F4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E6E307-4838-4884-A9B2-2F1B73EE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976AE1-B8E1-4F25-8B23-5AD6F0CFE8EA}"/>
              </a:ext>
            </a:extLst>
          </p:cNvPr>
          <p:cNvSpPr>
            <a:spLocks noGrp="1"/>
          </p:cNvSpPr>
          <p:nvPr>
            <p:ph type="dt" sz="half" idx="10"/>
          </p:nvPr>
        </p:nvSpPr>
        <p:spPr/>
        <p:txBody>
          <a:bodyPr/>
          <a:lstStyle/>
          <a:p>
            <a:fld id="{5E353D1D-B836-4966-B261-46808A4FA441}" type="datetime1">
              <a:rPr lang="zh-CN" altLang="en-US" smtClean="0"/>
              <a:t>2020/7/27</a:t>
            </a:fld>
            <a:endParaRPr lang="zh-CN" altLang="en-US"/>
          </a:p>
        </p:txBody>
      </p:sp>
      <p:sp>
        <p:nvSpPr>
          <p:cNvPr id="6" name="页脚占位符 5">
            <a:extLst>
              <a:ext uri="{FF2B5EF4-FFF2-40B4-BE49-F238E27FC236}">
                <a16:creationId xmlns:a16="http://schemas.microsoft.com/office/drawing/2014/main" id="{597204B9-6875-4786-BF56-77070EA881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32242B-869D-4C66-B007-FEB4BDCD5E97}"/>
              </a:ext>
            </a:extLst>
          </p:cNvPr>
          <p:cNvSpPr>
            <a:spLocks noGrp="1"/>
          </p:cNvSpPr>
          <p:nvPr>
            <p:ph type="sldNum" sz="quarter" idx="12"/>
          </p:nvPr>
        </p:nvSpPr>
        <p:spPr/>
        <p:txBody>
          <a:body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293387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2F0EED-8167-46E0-B2EF-56E0DEC29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304378-2661-407F-8D5E-3B6987B43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A56547-20C8-471D-97B1-3A367D627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A938F-3CF0-41C4-AA23-709795102284}" type="datetime1">
              <a:rPr lang="zh-CN" altLang="en-US" smtClean="0"/>
              <a:t>2020/7/27</a:t>
            </a:fld>
            <a:endParaRPr lang="zh-CN" altLang="en-US"/>
          </a:p>
        </p:txBody>
      </p:sp>
      <p:sp>
        <p:nvSpPr>
          <p:cNvPr id="5" name="页脚占位符 4">
            <a:extLst>
              <a:ext uri="{FF2B5EF4-FFF2-40B4-BE49-F238E27FC236}">
                <a16:creationId xmlns:a16="http://schemas.microsoft.com/office/drawing/2014/main" id="{EE68F869-8CA9-4AB1-8F0A-9B9CCC15D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46A738-0A81-49E4-BE04-800F3398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293A3-15A2-4FA1-8A00-DD0631407BD3}" type="slidenum">
              <a:rPr lang="zh-CN" altLang="en-US" smtClean="0"/>
              <a:t>‹#›</a:t>
            </a:fld>
            <a:endParaRPr lang="zh-CN" altLang="en-US"/>
          </a:p>
        </p:txBody>
      </p:sp>
    </p:spTree>
    <p:extLst>
      <p:ext uri="{BB962C8B-B14F-4D97-AF65-F5344CB8AC3E}">
        <p14:creationId xmlns:p14="http://schemas.microsoft.com/office/powerpoint/2010/main" val="333692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C1592-36DA-4228-9B7D-8F4CAE34FD7E}"/>
              </a:ext>
            </a:extLst>
          </p:cNvPr>
          <p:cNvSpPr>
            <a:spLocks noGrp="1"/>
          </p:cNvSpPr>
          <p:nvPr>
            <p:ph type="ctrTitle"/>
          </p:nvPr>
        </p:nvSpPr>
        <p:spPr/>
        <p:txBody>
          <a:bodyPr>
            <a:normAutofit/>
          </a:bodyPr>
          <a:lstStyle/>
          <a:p>
            <a:r>
              <a:rPr lang="en-US" altLang="zh-CN" dirty="0"/>
              <a:t>SigAisa20</a:t>
            </a:r>
            <a:r>
              <a:rPr lang="zh-CN" altLang="en-US" dirty="0"/>
              <a:t>反馈</a:t>
            </a:r>
            <a:br>
              <a:rPr lang="en-US" altLang="zh-CN" dirty="0"/>
            </a:br>
            <a:endParaRPr lang="zh-CN" altLang="en-US" dirty="0"/>
          </a:p>
        </p:txBody>
      </p:sp>
      <p:sp>
        <p:nvSpPr>
          <p:cNvPr id="3" name="灯片编号占位符 2">
            <a:extLst>
              <a:ext uri="{FF2B5EF4-FFF2-40B4-BE49-F238E27FC236}">
                <a16:creationId xmlns:a16="http://schemas.microsoft.com/office/drawing/2014/main" id="{20534C56-FDA7-48CE-9E10-E380ED09F7B3}"/>
              </a:ext>
            </a:extLst>
          </p:cNvPr>
          <p:cNvSpPr>
            <a:spLocks noGrp="1"/>
          </p:cNvSpPr>
          <p:nvPr>
            <p:ph type="sldNum" sz="quarter" idx="12"/>
          </p:nvPr>
        </p:nvSpPr>
        <p:spPr/>
        <p:txBody>
          <a:bodyPr/>
          <a:lstStyle/>
          <a:p>
            <a:fld id="{8C8293A3-15A2-4FA1-8A00-DD0631407BD3}" type="slidenum">
              <a:rPr lang="zh-CN" altLang="en-US" smtClean="0"/>
              <a:t>1</a:t>
            </a:fld>
            <a:endParaRPr lang="zh-CN" altLang="en-US"/>
          </a:p>
        </p:txBody>
      </p:sp>
    </p:spTree>
    <p:extLst>
      <p:ext uri="{BB962C8B-B14F-4D97-AF65-F5344CB8AC3E}">
        <p14:creationId xmlns:p14="http://schemas.microsoft.com/office/powerpoint/2010/main" val="249122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293B5-C670-4739-BD10-9A6C3465B325}"/>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6082FBA5-E13B-4C12-B978-A1D8D6A28AB4}"/>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*Line 1493: to claim robustness the algorithm should </a:t>
            </a:r>
            <a:r>
              <a:rPr lang="en-US" altLang="zh-CN" sz="2000" b="1" dirty="0"/>
              <a:t>be tested on a large collection of low-quality data (for example the MPZ dataset or thingi10k), </a:t>
            </a:r>
            <a:r>
              <a:rPr lang="en-US" altLang="zh-CN" sz="2000" dirty="0"/>
              <a:t>the meshes used in the paper seems quite </a:t>
            </a:r>
            <a:r>
              <a:rPr lang="en-US" altLang="zh-CN" sz="2000" b="1" dirty="0"/>
              <a:t>benign</a:t>
            </a: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BC701CB6-D93F-425B-A062-25194AF8C326}"/>
              </a:ext>
            </a:extLst>
          </p:cNvPr>
          <p:cNvSpPr>
            <a:spLocks noGrp="1"/>
          </p:cNvSpPr>
          <p:nvPr>
            <p:ph type="sldNum" sz="quarter" idx="12"/>
          </p:nvPr>
        </p:nvSpPr>
        <p:spPr/>
        <p:txBody>
          <a:bodyPr/>
          <a:lstStyle/>
          <a:p>
            <a:fld id="{8C8293A3-15A2-4FA1-8A00-DD0631407BD3}" type="slidenum">
              <a:rPr lang="zh-CN" altLang="en-US" smtClean="0"/>
              <a:t>10</a:t>
            </a:fld>
            <a:endParaRPr lang="zh-CN" altLang="en-US"/>
          </a:p>
        </p:txBody>
      </p:sp>
      <p:pic>
        <p:nvPicPr>
          <p:cNvPr id="6" name="图片 5">
            <a:extLst>
              <a:ext uri="{FF2B5EF4-FFF2-40B4-BE49-F238E27FC236}">
                <a16:creationId xmlns:a16="http://schemas.microsoft.com/office/drawing/2014/main" id="{65075425-2D01-426F-8D9D-96D91CDF2A4A}"/>
              </a:ext>
            </a:extLst>
          </p:cNvPr>
          <p:cNvPicPr>
            <a:picLocks noChangeAspect="1"/>
          </p:cNvPicPr>
          <p:nvPr/>
        </p:nvPicPr>
        <p:blipFill>
          <a:blip r:embed="rId2"/>
          <a:stretch>
            <a:fillRect/>
          </a:stretch>
        </p:blipFill>
        <p:spPr>
          <a:xfrm>
            <a:off x="3219450" y="2616200"/>
            <a:ext cx="5391150" cy="3876675"/>
          </a:xfrm>
          <a:prstGeom prst="rect">
            <a:avLst/>
          </a:prstGeom>
        </p:spPr>
      </p:pic>
    </p:spTree>
    <p:extLst>
      <p:ext uri="{BB962C8B-B14F-4D97-AF65-F5344CB8AC3E}">
        <p14:creationId xmlns:p14="http://schemas.microsoft.com/office/powerpoint/2010/main" val="291884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48E4C-0D6B-401E-9E34-52ACC3B3CD4C}"/>
              </a:ext>
            </a:extLst>
          </p:cNvPr>
          <p:cNvSpPr>
            <a:spLocks noGrp="1"/>
          </p:cNvSpPr>
          <p:nvPr>
            <p:ph type="title"/>
          </p:nvPr>
        </p:nvSpPr>
        <p:spPr/>
        <p:txBody>
          <a:bodyPr/>
          <a:lstStyle/>
          <a:p>
            <a:r>
              <a:rPr lang="zh-CN" altLang="en-US" dirty="0"/>
              <a:t>审稿人</a:t>
            </a:r>
            <a:r>
              <a:rPr lang="en-US" altLang="zh-CN" dirty="0"/>
              <a:t>2</a:t>
            </a:r>
            <a:r>
              <a:rPr lang="zh-CN" altLang="en-US" dirty="0"/>
              <a:t>意见</a:t>
            </a:r>
          </a:p>
        </p:txBody>
      </p:sp>
      <p:sp>
        <p:nvSpPr>
          <p:cNvPr id="3" name="内容占位符 2">
            <a:extLst>
              <a:ext uri="{FF2B5EF4-FFF2-40B4-BE49-F238E27FC236}">
                <a16:creationId xmlns:a16="http://schemas.microsoft.com/office/drawing/2014/main" id="{96F662A2-0AA7-40C1-991B-497E31ABF106}"/>
              </a:ext>
            </a:extLst>
          </p:cNvPr>
          <p:cNvSpPr>
            <a:spLocks noGrp="1"/>
          </p:cNvSpPr>
          <p:nvPr>
            <p:ph idx="1"/>
          </p:nvPr>
        </p:nvSpPr>
        <p:spPr>
          <a:xfrm>
            <a:off x="490220" y="1519458"/>
            <a:ext cx="11211560" cy="5115021"/>
          </a:xfrm>
        </p:spPr>
        <p:txBody>
          <a:bodyPr numCol="2">
            <a:normAutofit/>
          </a:bodyPr>
          <a:lstStyle/>
          <a:p>
            <a:pPr>
              <a:buFont typeface="Wingdings" panose="05000000000000000000" pitchFamily="2" charset="2"/>
              <a:buChar char="Ø"/>
            </a:pPr>
            <a:r>
              <a:rPr lang="en-US" altLang="zh-CN" sz="2000" dirty="0"/>
              <a:t>Clarity of </a:t>
            </a:r>
            <a:r>
              <a:rPr lang="en-US" altLang="zh-CN" sz="2000" dirty="0" err="1"/>
              <a:t>Expostion</a:t>
            </a:r>
            <a:endParaRPr lang="en-US" altLang="zh-CN" sz="2000" dirty="0"/>
          </a:p>
          <a:p>
            <a:pPr marL="0" indent="0">
              <a:buNone/>
            </a:pPr>
            <a:r>
              <a:rPr lang="en-US" altLang="zh-CN" sz="2000" b="1" i="1" dirty="0"/>
              <a:t>    The paper is mostly clear </a:t>
            </a:r>
          </a:p>
          <a:p>
            <a:pPr>
              <a:buFont typeface="Wingdings" panose="05000000000000000000" pitchFamily="2" charset="2"/>
              <a:buChar char="Ø"/>
            </a:pPr>
            <a:r>
              <a:rPr lang="en-US" altLang="zh-CN" sz="2000" i="1" dirty="0"/>
              <a:t>Quality of Reference</a:t>
            </a:r>
          </a:p>
          <a:p>
            <a:pPr marL="0" indent="0">
              <a:buNone/>
            </a:pPr>
            <a:r>
              <a:rPr lang="en-US" altLang="zh-CN" sz="2000" b="1" i="1" dirty="0"/>
              <a:t>    Yes, to the best of my knowledge	</a:t>
            </a:r>
          </a:p>
          <a:p>
            <a:pPr>
              <a:buFont typeface="Wingdings" panose="05000000000000000000" pitchFamily="2" charset="2"/>
              <a:buChar char="Ø"/>
            </a:pPr>
            <a:r>
              <a:rPr lang="en-US" altLang="zh-CN" sz="2000" dirty="0"/>
              <a:t>Reproducibility</a:t>
            </a:r>
          </a:p>
          <a:p>
            <a:pPr marL="0" indent="0">
              <a:buNone/>
            </a:pPr>
            <a:r>
              <a:rPr lang="en-US" altLang="zh-CN" sz="2000" b="1" i="1" dirty="0"/>
              <a:t>    Yes</a:t>
            </a:r>
          </a:p>
          <a:p>
            <a:pPr>
              <a:buFont typeface="Wingdings" panose="05000000000000000000" pitchFamily="2" charset="2"/>
              <a:buChar char="Ø"/>
            </a:pPr>
            <a:r>
              <a:rPr lang="zh-CN" altLang="en-US" sz="2000" dirty="0"/>
              <a:t>审稿人意见</a:t>
            </a:r>
            <a:endParaRPr lang="en-US" altLang="zh-CN" sz="2000" dirty="0"/>
          </a:p>
          <a:p>
            <a:pPr marL="0" indent="0">
              <a:buNone/>
            </a:pPr>
            <a:r>
              <a:rPr lang="en-US" altLang="zh-CN" sz="2000" dirty="0"/>
              <a:t>This paper presents an approximate algorithm to compute geodesic distances that affords a more favorable speed-accuracy trade-off than previous work. This is achieved using a number of technical improvements. </a:t>
            </a:r>
            <a:r>
              <a:rPr lang="en-US" altLang="zh-CN" sz="2000" b="1" dirty="0"/>
              <a:t>The contribution of the paper seems somewhat incremental, but the resulting algorithm is practical and has tangible benefits over the state of the art in approximate geodesic distance computation. </a:t>
            </a:r>
            <a:r>
              <a:rPr lang="en-US" altLang="zh-CN" sz="2000" dirty="0"/>
              <a:t>Finally, the evaluation includes useful discussion of related techniques including comparisons of runtime and memory. </a:t>
            </a:r>
            <a:r>
              <a:rPr lang="en-US" altLang="zh-CN" sz="2000" b="1" dirty="0"/>
              <a:t>Hence I am leaning slightly positive.</a:t>
            </a:r>
            <a:endParaRPr lang="zh-CN" altLang="en-US" sz="2000" b="1" dirty="0"/>
          </a:p>
        </p:txBody>
      </p:sp>
      <p:sp>
        <p:nvSpPr>
          <p:cNvPr id="4" name="灯片编号占位符 3">
            <a:extLst>
              <a:ext uri="{FF2B5EF4-FFF2-40B4-BE49-F238E27FC236}">
                <a16:creationId xmlns:a16="http://schemas.microsoft.com/office/drawing/2014/main" id="{036697E7-A827-45CA-9F12-F8A330F781D7}"/>
              </a:ext>
            </a:extLst>
          </p:cNvPr>
          <p:cNvSpPr>
            <a:spLocks noGrp="1"/>
          </p:cNvSpPr>
          <p:nvPr>
            <p:ph type="sldNum" sz="quarter" idx="12"/>
          </p:nvPr>
        </p:nvSpPr>
        <p:spPr/>
        <p:txBody>
          <a:bodyPr/>
          <a:lstStyle/>
          <a:p>
            <a:fld id="{8C8293A3-15A2-4FA1-8A00-DD0631407BD3}" type="slidenum">
              <a:rPr lang="zh-CN" altLang="en-US" smtClean="0"/>
              <a:t>11</a:t>
            </a:fld>
            <a:endParaRPr lang="zh-CN" altLang="en-US"/>
          </a:p>
        </p:txBody>
      </p:sp>
    </p:spTree>
    <p:extLst>
      <p:ext uri="{BB962C8B-B14F-4D97-AF65-F5344CB8AC3E}">
        <p14:creationId xmlns:p14="http://schemas.microsoft.com/office/powerpoint/2010/main" val="37143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48E4C-0D6B-401E-9E34-52ACC3B3CD4C}"/>
              </a:ext>
            </a:extLst>
          </p:cNvPr>
          <p:cNvSpPr>
            <a:spLocks noGrp="1"/>
          </p:cNvSpPr>
          <p:nvPr>
            <p:ph type="title"/>
          </p:nvPr>
        </p:nvSpPr>
        <p:spPr/>
        <p:txBody>
          <a:bodyPr/>
          <a:lstStyle/>
          <a:p>
            <a:r>
              <a:rPr lang="zh-CN" altLang="en-US" dirty="0"/>
              <a:t>审稿人</a:t>
            </a:r>
            <a:r>
              <a:rPr lang="en-US" altLang="zh-CN" dirty="0"/>
              <a:t>3</a:t>
            </a:r>
            <a:r>
              <a:rPr lang="zh-CN" altLang="en-US" dirty="0"/>
              <a:t>意见</a:t>
            </a:r>
          </a:p>
        </p:txBody>
      </p:sp>
      <p:sp>
        <p:nvSpPr>
          <p:cNvPr id="3" name="内容占位符 2">
            <a:extLst>
              <a:ext uri="{FF2B5EF4-FFF2-40B4-BE49-F238E27FC236}">
                <a16:creationId xmlns:a16="http://schemas.microsoft.com/office/drawing/2014/main" id="{96F662A2-0AA7-40C1-991B-497E31ABF106}"/>
              </a:ext>
            </a:extLst>
          </p:cNvPr>
          <p:cNvSpPr>
            <a:spLocks noGrp="1"/>
          </p:cNvSpPr>
          <p:nvPr>
            <p:ph idx="1"/>
          </p:nvPr>
        </p:nvSpPr>
        <p:spPr>
          <a:xfrm>
            <a:off x="490220" y="1519458"/>
            <a:ext cx="11211560" cy="5115021"/>
          </a:xfrm>
        </p:spPr>
        <p:txBody>
          <a:bodyPr numCol="2">
            <a:normAutofit/>
          </a:bodyPr>
          <a:lstStyle/>
          <a:p>
            <a:pPr>
              <a:buFont typeface="Wingdings" panose="05000000000000000000" pitchFamily="2" charset="2"/>
              <a:buChar char="Ø"/>
            </a:pPr>
            <a:r>
              <a:rPr lang="en-US" altLang="zh-CN" sz="2000" dirty="0"/>
              <a:t>Clarity of </a:t>
            </a:r>
            <a:r>
              <a:rPr lang="en-US" altLang="zh-CN" sz="2000" dirty="0" err="1"/>
              <a:t>Expostion</a:t>
            </a:r>
            <a:endParaRPr lang="en-US" altLang="zh-CN" sz="2000" dirty="0"/>
          </a:p>
          <a:p>
            <a:pPr marL="0" indent="0">
              <a:buNone/>
            </a:pPr>
            <a:r>
              <a:rPr lang="en-US" altLang="zh-CN" sz="2000" b="1" i="1" dirty="0"/>
              <a:t>   The writing is ok. It is somewhat </a:t>
            </a:r>
            <a:r>
              <a:rPr lang="en-US" altLang="zh-CN" sz="2000" b="1" i="1" dirty="0">
                <a:solidFill>
                  <a:srgbClr val="FF0000"/>
                </a:solidFill>
              </a:rPr>
              <a:t>verbose</a:t>
            </a:r>
            <a:r>
              <a:rPr lang="en-US" altLang="zh-CN" sz="2000" b="1" i="1" dirty="0"/>
              <a:t> and the English level could much improved but </a:t>
            </a:r>
            <a:r>
              <a:rPr lang="en-US" altLang="zh-CN" sz="2000" b="1" i="1" dirty="0">
                <a:solidFill>
                  <a:srgbClr val="FF0000"/>
                </a:solidFill>
              </a:rPr>
              <a:t>overall the exposition is clear.</a:t>
            </a:r>
            <a:r>
              <a:rPr lang="en-US" altLang="zh-CN" sz="2000" b="1" i="1" dirty="0"/>
              <a:t> Beyond the English level, there are </a:t>
            </a:r>
            <a:r>
              <a:rPr lang="en-US" altLang="zh-CN" sz="2000" b="1" i="1" dirty="0">
                <a:solidFill>
                  <a:srgbClr val="FF0000"/>
                </a:solidFill>
              </a:rPr>
              <a:t>many typos </a:t>
            </a:r>
            <a:r>
              <a:rPr lang="en-US" altLang="zh-CN" sz="2000" b="1" i="1" dirty="0"/>
              <a:t>which could have been cleared if the authors would have performed a read proof pass. </a:t>
            </a:r>
          </a:p>
          <a:p>
            <a:pPr>
              <a:buFont typeface="Wingdings" panose="05000000000000000000" pitchFamily="2" charset="2"/>
              <a:buChar char="Ø"/>
            </a:pPr>
            <a:r>
              <a:rPr lang="en-US" altLang="zh-CN" sz="2000" i="1" dirty="0"/>
              <a:t>Quality of Reference</a:t>
            </a:r>
          </a:p>
          <a:p>
            <a:pPr marL="0" indent="0">
              <a:buNone/>
            </a:pPr>
            <a:r>
              <a:rPr lang="en-US" altLang="zh-CN" sz="2000" b="1" i="1" dirty="0"/>
              <a:t>  References seems ok. Please add </a:t>
            </a:r>
            <a:r>
              <a:rPr lang="en-US" altLang="zh-CN" sz="2000" b="1" i="1" dirty="0">
                <a:solidFill>
                  <a:srgbClr val="FF0000"/>
                </a:solidFill>
              </a:rPr>
              <a:t>parallel methods</a:t>
            </a:r>
            <a:r>
              <a:rPr lang="en-US" altLang="zh-CN" sz="2000" b="1" i="1" dirty="0"/>
              <a:t> as well.	</a:t>
            </a:r>
          </a:p>
          <a:p>
            <a:pPr>
              <a:buFont typeface="Wingdings" panose="05000000000000000000" pitchFamily="2" charset="2"/>
              <a:buChar char="Ø"/>
            </a:pPr>
            <a:r>
              <a:rPr lang="en-US" altLang="zh-CN" sz="2000" dirty="0"/>
              <a:t>Reproducibility</a:t>
            </a:r>
          </a:p>
          <a:p>
            <a:pPr marL="0" indent="0">
              <a:buNone/>
            </a:pPr>
            <a:r>
              <a:rPr lang="en-US" altLang="zh-CN" sz="2000" b="1" i="1" dirty="0"/>
              <a:t>    Yes</a:t>
            </a:r>
          </a:p>
          <a:p>
            <a:pPr>
              <a:buFont typeface="Wingdings" panose="05000000000000000000" pitchFamily="2" charset="2"/>
              <a:buChar char="Ø"/>
            </a:pPr>
            <a:r>
              <a:rPr lang="zh-CN" altLang="en-US" sz="2000" dirty="0"/>
              <a:t>审稿人意见</a:t>
            </a:r>
            <a:endParaRPr lang="en-US" altLang="zh-CN" sz="2000" dirty="0"/>
          </a:p>
          <a:p>
            <a:pPr marL="0" indent="0">
              <a:buNone/>
            </a:pPr>
            <a:r>
              <a:rPr lang="en-US" altLang="zh-CN" sz="2000" dirty="0"/>
              <a:t>On the bright side, the algorithm seems to accelerate significantly the speed of the naive Steiner based approach. Moreover, </a:t>
            </a:r>
            <a:r>
              <a:rPr lang="en-US" altLang="zh-CN" sz="2000" b="1" dirty="0"/>
              <a:t>the partitioning of the triangles into zones allows for better path and contour tracing. </a:t>
            </a:r>
          </a:p>
          <a:p>
            <a:pPr marL="0" indent="0">
              <a:buNone/>
            </a:pPr>
            <a:r>
              <a:rPr lang="en-US" altLang="zh-CN" sz="2000" b="1" dirty="0"/>
              <a:t>On the downside </a:t>
            </a:r>
            <a:r>
              <a:rPr lang="en-US" altLang="zh-CN" sz="2000" dirty="0"/>
              <a:t>I'm a bit suspicious about the results and would like to here what the other reviewers think about it.</a:t>
            </a:r>
          </a:p>
          <a:p>
            <a:pPr>
              <a:buFont typeface="Wingdings" panose="05000000000000000000" pitchFamily="2" charset="2"/>
              <a:buChar char="Ø"/>
            </a:pPr>
            <a:r>
              <a:rPr lang="en-US" altLang="zh-CN" sz="2000" dirty="0"/>
              <a:t>First, I find it strange that only the mean error is reported while the </a:t>
            </a:r>
            <a:r>
              <a:rPr lang="en-US" altLang="zh-CN" sz="2000" b="1" dirty="0" err="1"/>
              <a:t>the</a:t>
            </a:r>
            <a:r>
              <a:rPr lang="en-US" altLang="zh-CN" sz="2000" b="1" dirty="0"/>
              <a:t> maximal error isn’t.</a:t>
            </a:r>
          </a:p>
          <a:p>
            <a:pPr>
              <a:buFont typeface="Wingdings" panose="05000000000000000000" pitchFamily="2" charset="2"/>
              <a:buChar char="Ø"/>
            </a:pPr>
            <a:r>
              <a:rPr lang="en-US" altLang="zh-CN" sz="2000" dirty="0"/>
              <a:t>Second, </a:t>
            </a:r>
            <a:r>
              <a:rPr lang="en-US" altLang="zh-CN" sz="2000" b="1" dirty="0"/>
              <a:t>the timing for FM</a:t>
            </a:r>
            <a:r>
              <a:rPr lang="en-US" altLang="zh-CN" sz="2000" dirty="0"/>
              <a:t>M seems to be considerably </a:t>
            </a:r>
            <a:r>
              <a:rPr lang="en-US" altLang="zh-CN" sz="2000" b="1" dirty="0"/>
              <a:t>worse than that of Dijkstra </a:t>
            </a:r>
            <a:r>
              <a:rPr lang="en-US" altLang="zh-CN" sz="2000" dirty="0"/>
              <a:t>even though these are pretty similar methods </a:t>
            </a:r>
            <a:r>
              <a:rPr lang="en-US" altLang="zh-CN" sz="2000" b="1" dirty="0"/>
              <a:t>that only differ by the update scheme. </a:t>
            </a:r>
            <a:r>
              <a:rPr lang="en-US" altLang="zh-CN" sz="2000" dirty="0"/>
              <a:t>This makes me wonder what implementation was used for FMM. </a:t>
            </a:r>
          </a:p>
          <a:p>
            <a:pPr marL="0" indent="0">
              <a:buNone/>
            </a:pPr>
            <a:endParaRPr lang="en-US" altLang="zh-CN" sz="2000" dirty="0"/>
          </a:p>
        </p:txBody>
      </p:sp>
      <p:sp>
        <p:nvSpPr>
          <p:cNvPr id="4" name="灯片编号占位符 3">
            <a:extLst>
              <a:ext uri="{FF2B5EF4-FFF2-40B4-BE49-F238E27FC236}">
                <a16:creationId xmlns:a16="http://schemas.microsoft.com/office/drawing/2014/main" id="{036697E7-A827-45CA-9F12-F8A330F781D7}"/>
              </a:ext>
            </a:extLst>
          </p:cNvPr>
          <p:cNvSpPr>
            <a:spLocks noGrp="1"/>
          </p:cNvSpPr>
          <p:nvPr>
            <p:ph type="sldNum" sz="quarter" idx="12"/>
          </p:nvPr>
        </p:nvSpPr>
        <p:spPr/>
        <p:txBody>
          <a:bodyPr/>
          <a:lstStyle/>
          <a:p>
            <a:fld id="{8C8293A3-15A2-4FA1-8A00-DD0631407BD3}" type="slidenum">
              <a:rPr lang="zh-CN" altLang="en-US" smtClean="0"/>
              <a:t>12</a:t>
            </a:fld>
            <a:endParaRPr lang="zh-CN" altLang="en-US"/>
          </a:p>
        </p:txBody>
      </p:sp>
      <p:pic>
        <p:nvPicPr>
          <p:cNvPr id="5" name="图片 4">
            <a:extLst>
              <a:ext uri="{FF2B5EF4-FFF2-40B4-BE49-F238E27FC236}">
                <a16:creationId xmlns:a16="http://schemas.microsoft.com/office/drawing/2014/main" id="{CE3DCABB-B7B1-4CB4-9782-4A5ED1353ED2}"/>
              </a:ext>
            </a:extLst>
          </p:cNvPr>
          <p:cNvPicPr>
            <a:picLocks noChangeAspect="1"/>
          </p:cNvPicPr>
          <p:nvPr/>
        </p:nvPicPr>
        <p:blipFill>
          <a:blip r:embed="rId2"/>
          <a:stretch>
            <a:fillRect/>
          </a:stretch>
        </p:blipFill>
        <p:spPr>
          <a:xfrm>
            <a:off x="6096000" y="5562222"/>
            <a:ext cx="5759450" cy="794128"/>
          </a:xfrm>
          <a:prstGeom prst="rect">
            <a:avLst/>
          </a:prstGeom>
        </p:spPr>
      </p:pic>
    </p:spTree>
    <p:extLst>
      <p:ext uri="{BB962C8B-B14F-4D97-AF65-F5344CB8AC3E}">
        <p14:creationId xmlns:p14="http://schemas.microsoft.com/office/powerpoint/2010/main" val="38276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10B0D-0B46-4DA0-BB72-295EF0105B9A}"/>
              </a:ext>
            </a:extLst>
          </p:cNvPr>
          <p:cNvSpPr>
            <a:spLocks noGrp="1"/>
          </p:cNvSpPr>
          <p:nvPr>
            <p:ph type="title"/>
          </p:nvPr>
        </p:nvSpPr>
        <p:spPr/>
        <p:txBody>
          <a:bodyPr/>
          <a:lstStyle/>
          <a:p>
            <a:r>
              <a:rPr lang="zh-CN" altLang="en-US" dirty="0"/>
              <a:t>审稿人</a:t>
            </a:r>
            <a:r>
              <a:rPr lang="en-US" altLang="zh-CN" dirty="0"/>
              <a:t>3</a:t>
            </a:r>
            <a:r>
              <a:rPr lang="zh-CN" altLang="en-US" dirty="0"/>
              <a:t>意见</a:t>
            </a:r>
          </a:p>
        </p:txBody>
      </p:sp>
      <p:sp>
        <p:nvSpPr>
          <p:cNvPr id="3" name="内容占位符 2">
            <a:extLst>
              <a:ext uri="{FF2B5EF4-FFF2-40B4-BE49-F238E27FC236}">
                <a16:creationId xmlns:a16="http://schemas.microsoft.com/office/drawing/2014/main" id="{966AE6DF-1B4B-475D-BEA5-200135A2AF8D}"/>
              </a:ext>
            </a:extLst>
          </p:cNvPr>
          <p:cNvSpPr>
            <a:spLocks noGrp="1"/>
          </p:cNvSpPr>
          <p:nvPr>
            <p:ph idx="1"/>
          </p:nvPr>
        </p:nvSpPr>
        <p:spPr/>
        <p:txBody>
          <a:bodyPr>
            <a:normAutofit/>
          </a:bodyPr>
          <a:lstStyle/>
          <a:p>
            <a:pPr>
              <a:buFont typeface="Wingdings" panose="05000000000000000000" pitchFamily="2" charset="2"/>
              <a:buChar char="Ø"/>
            </a:pPr>
            <a:r>
              <a:rPr lang="en-US" altLang="zh-CN" sz="2200" dirty="0"/>
              <a:t>In addition, the timings for</a:t>
            </a:r>
            <a:r>
              <a:rPr lang="en-US" altLang="zh-CN" sz="2200" b="1" dirty="0"/>
              <a:t> the heat method </a:t>
            </a:r>
            <a:r>
              <a:rPr lang="en-US" altLang="zh-CN" sz="2200" dirty="0"/>
              <a:t>seems worse than they should be. Excluding the preprocessing time, </a:t>
            </a:r>
            <a:r>
              <a:rPr lang="en-US" altLang="zh-CN" sz="2200" b="1" dirty="0"/>
              <a:t>the complexity of this method is near in the number of mesh vertices</a:t>
            </a:r>
            <a:r>
              <a:rPr lang="en-US" altLang="zh-CN" sz="2200" dirty="0"/>
              <a:t> and can also be accelerated if a parallel linear solver is used It is important to note what implementation was used and in particular, what linear solver was 'used and </a:t>
            </a:r>
            <a:r>
              <a:rPr lang="en-US" altLang="zh-CN" sz="2200" b="1" dirty="0"/>
              <a:t>whether the preprocessing time was included in the timings report</a:t>
            </a:r>
            <a:r>
              <a:rPr lang="en-US" altLang="zh-CN" sz="2200" dirty="0"/>
              <a:t>. Leaving all these details out gives the impression </a:t>
            </a:r>
            <a:r>
              <a:rPr lang="en-US" altLang="zh-CN" sz="2200" b="1" dirty="0"/>
              <a:t>that the comparison made is not fair </a:t>
            </a:r>
            <a:r>
              <a:rPr lang="en-US" altLang="zh-CN" sz="2200" dirty="0"/>
              <a:t>and less reliable. The heat method is one of the fastest approximation methods out there and according to Table 1, it performs similarly to the exact VTP method which doesn't make sense to me. </a:t>
            </a:r>
          </a:p>
          <a:p>
            <a:pPr>
              <a:buFont typeface="Wingdings" panose="05000000000000000000" pitchFamily="2" charset="2"/>
              <a:buChar char="Ø"/>
            </a:pPr>
            <a:r>
              <a:rPr lang="en-US" altLang="zh-CN" sz="2200" dirty="0"/>
              <a:t>In addition, the mean errors of the heat method seems too high. </a:t>
            </a:r>
            <a:r>
              <a:rPr lang="en-US" altLang="zh-CN" sz="2200" b="1" dirty="0"/>
              <a:t>It is true that the heat method is sensitive to bad triangulations but the recent "Navigating Intrinsic Triangulations" paper shows how to reduce the error dramatically with little effort.</a:t>
            </a:r>
          </a:p>
          <a:p>
            <a:endParaRPr lang="zh-CN" altLang="en-US" dirty="0"/>
          </a:p>
        </p:txBody>
      </p:sp>
      <p:sp>
        <p:nvSpPr>
          <p:cNvPr id="4" name="灯片编号占位符 3">
            <a:extLst>
              <a:ext uri="{FF2B5EF4-FFF2-40B4-BE49-F238E27FC236}">
                <a16:creationId xmlns:a16="http://schemas.microsoft.com/office/drawing/2014/main" id="{1CA46A11-65D2-4E77-BB5C-F1B290A91806}"/>
              </a:ext>
            </a:extLst>
          </p:cNvPr>
          <p:cNvSpPr>
            <a:spLocks noGrp="1"/>
          </p:cNvSpPr>
          <p:nvPr>
            <p:ph type="sldNum" sz="quarter" idx="12"/>
          </p:nvPr>
        </p:nvSpPr>
        <p:spPr/>
        <p:txBody>
          <a:bodyPr/>
          <a:lstStyle/>
          <a:p>
            <a:fld id="{8C8293A3-15A2-4FA1-8A00-DD0631407BD3}" type="slidenum">
              <a:rPr lang="zh-CN" altLang="en-US" smtClean="0"/>
              <a:t>13</a:t>
            </a:fld>
            <a:endParaRPr lang="zh-CN" altLang="en-US"/>
          </a:p>
        </p:txBody>
      </p:sp>
    </p:spTree>
    <p:extLst>
      <p:ext uri="{BB962C8B-B14F-4D97-AF65-F5344CB8AC3E}">
        <p14:creationId xmlns:p14="http://schemas.microsoft.com/office/powerpoint/2010/main" val="35658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48E4C-0D6B-401E-9E34-52ACC3B3CD4C}"/>
              </a:ext>
            </a:extLst>
          </p:cNvPr>
          <p:cNvSpPr>
            <a:spLocks noGrp="1"/>
          </p:cNvSpPr>
          <p:nvPr>
            <p:ph type="title"/>
          </p:nvPr>
        </p:nvSpPr>
        <p:spPr/>
        <p:txBody>
          <a:bodyPr/>
          <a:lstStyle/>
          <a:p>
            <a:r>
              <a:rPr lang="zh-CN" altLang="en-US" dirty="0"/>
              <a:t>审稿人</a:t>
            </a:r>
            <a:r>
              <a:rPr lang="en-US" altLang="zh-CN" dirty="0"/>
              <a:t>4</a:t>
            </a:r>
            <a:r>
              <a:rPr lang="zh-CN" altLang="en-US" dirty="0"/>
              <a:t>意见</a:t>
            </a:r>
          </a:p>
        </p:txBody>
      </p:sp>
      <p:sp>
        <p:nvSpPr>
          <p:cNvPr id="3" name="内容占位符 2">
            <a:extLst>
              <a:ext uri="{FF2B5EF4-FFF2-40B4-BE49-F238E27FC236}">
                <a16:creationId xmlns:a16="http://schemas.microsoft.com/office/drawing/2014/main" id="{96F662A2-0AA7-40C1-991B-497E31ABF106}"/>
              </a:ext>
            </a:extLst>
          </p:cNvPr>
          <p:cNvSpPr>
            <a:spLocks noGrp="1"/>
          </p:cNvSpPr>
          <p:nvPr>
            <p:ph idx="1"/>
          </p:nvPr>
        </p:nvSpPr>
        <p:spPr>
          <a:xfrm>
            <a:off x="490220" y="1519458"/>
            <a:ext cx="11211560" cy="5115021"/>
          </a:xfrm>
        </p:spPr>
        <p:txBody>
          <a:bodyPr numCol="2">
            <a:normAutofit fontScale="92500" lnSpcReduction="10000"/>
          </a:bodyPr>
          <a:lstStyle/>
          <a:p>
            <a:pPr>
              <a:buFont typeface="Wingdings" panose="05000000000000000000" pitchFamily="2" charset="2"/>
              <a:buChar char="Ø"/>
            </a:pPr>
            <a:r>
              <a:rPr lang="en-US" altLang="zh-CN" sz="2000" dirty="0"/>
              <a:t>Clarity of </a:t>
            </a:r>
            <a:r>
              <a:rPr lang="en-US" altLang="zh-CN" sz="2000" dirty="0" err="1"/>
              <a:t>Expostion</a:t>
            </a:r>
            <a:endParaRPr lang="en-US" altLang="zh-CN" sz="2000" b="1" i="1" dirty="0"/>
          </a:p>
          <a:p>
            <a:pPr marL="0" indent="0">
              <a:buNone/>
            </a:pPr>
            <a:r>
              <a:rPr lang="en-US" altLang="zh-CN" sz="2000" b="1" i="1" dirty="0"/>
              <a:t>Yes. As a very minor note I think that in the figure the shadows behind graphs make them less readable.</a:t>
            </a:r>
          </a:p>
          <a:p>
            <a:pPr>
              <a:buFont typeface="Wingdings" panose="05000000000000000000" pitchFamily="2" charset="2"/>
              <a:buChar char="Ø"/>
            </a:pPr>
            <a:r>
              <a:rPr lang="en-US" altLang="zh-CN" sz="2000" i="1" dirty="0"/>
              <a:t>Quality of Reference</a:t>
            </a:r>
          </a:p>
          <a:p>
            <a:pPr marL="0" indent="0">
              <a:buNone/>
            </a:pPr>
            <a:r>
              <a:rPr lang="en-US" altLang="zh-CN" sz="2000" b="1" i="1" dirty="0"/>
              <a:t> Mostly yes. These two references could be added.</a:t>
            </a:r>
          </a:p>
          <a:p>
            <a:r>
              <a:rPr lang="en-US" altLang="zh-CN" sz="2000" i="1" dirty="0"/>
              <a:t>R. Farias and M. </a:t>
            </a:r>
            <a:r>
              <a:rPr lang="en-US" altLang="zh-CN" sz="2000" i="1" dirty="0" err="1"/>
              <a:t>Kallmann</a:t>
            </a:r>
            <a:r>
              <a:rPr lang="en-US" altLang="zh-CN" sz="2000" i="1" dirty="0"/>
              <a:t>, "</a:t>
            </a:r>
            <a:r>
              <a:rPr lang="en-US" altLang="zh-CN" sz="2000" b="1" i="1" dirty="0"/>
              <a:t>Optimal Path Maps on the GPU</a:t>
            </a:r>
            <a:r>
              <a:rPr lang="en-US" altLang="zh-CN" sz="2000" i="1" dirty="0"/>
              <a:t>," in IEEE Transactions on Visualization and Computer Graphics, </a:t>
            </a:r>
            <a:r>
              <a:rPr lang="en-US" altLang="zh-CN" sz="2000" i="1" dirty="0" err="1"/>
              <a:t>doi</a:t>
            </a:r>
            <a:r>
              <a:rPr lang="en-US" altLang="zh-CN" sz="2000" i="1" dirty="0"/>
              <a:t>: 10.1109/TVCG.2019.2904271.</a:t>
            </a:r>
          </a:p>
          <a:p>
            <a:r>
              <a:rPr lang="en-US" altLang="zh-CN" sz="2000" i="1" dirty="0"/>
              <a:t>Calla, Luciano A. Romero, Lizeth J. Fuentes Perez, and Anselmo A. Montenegro. "</a:t>
            </a:r>
            <a:r>
              <a:rPr lang="en-US" altLang="zh-CN" sz="2000" b="1" i="1" dirty="0"/>
              <a:t>A minimalistic approach for fast computation of geodesic distances on triangular meshes</a:t>
            </a:r>
            <a:r>
              <a:rPr lang="en-US" altLang="zh-CN" sz="2000" i="1" dirty="0"/>
              <a:t>." Computers 8Graphics 84 (2019): 77-92. </a:t>
            </a:r>
          </a:p>
          <a:p>
            <a:pPr>
              <a:buFont typeface="Wingdings" panose="05000000000000000000" pitchFamily="2" charset="2"/>
              <a:buChar char="Ø"/>
            </a:pPr>
            <a:r>
              <a:rPr lang="en-US" altLang="zh-CN" sz="2000" dirty="0"/>
              <a:t>Reproducibility</a:t>
            </a:r>
          </a:p>
          <a:p>
            <a:pPr marL="0" indent="0">
              <a:buNone/>
            </a:pPr>
            <a:r>
              <a:rPr lang="en-US" altLang="zh-CN" sz="2000" b="1" i="1" dirty="0"/>
              <a:t>    It seems ok. The description of the algorithm is very detailed. I expect (ask) the authors will release the code.</a:t>
            </a:r>
            <a:endParaRPr lang="en-US" altLang="zh-CN" sz="2000" i="1" dirty="0"/>
          </a:p>
          <a:p>
            <a:pPr>
              <a:buFont typeface="Wingdings" panose="05000000000000000000" pitchFamily="2" charset="2"/>
              <a:buChar char="Ø"/>
            </a:pPr>
            <a:r>
              <a:rPr lang="zh-CN" altLang="en-US" sz="2000" dirty="0"/>
              <a:t>审稿人意见</a:t>
            </a:r>
            <a:endParaRPr lang="en-US" altLang="zh-CN" sz="2000" dirty="0"/>
          </a:p>
          <a:p>
            <a:pPr marL="0" indent="0">
              <a:buNone/>
            </a:pPr>
            <a:r>
              <a:rPr lang="en-US" altLang="zh-CN" sz="2200" dirty="0"/>
              <a:t>The proposed algorithm while it is mostly based on the existing idea of pruning by [Qin et al. 2016] is </a:t>
            </a:r>
            <a:r>
              <a:rPr lang="en-US" altLang="zh-CN" sz="2200" b="1" dirty="0"/>
              <a:t>sufficiently novel</a:t>
            </a:r>
            <a:r>
              <a:rPr lang="en-US" altLang="zh-CN" sz="2200" dirty="0"/>
              <a:t>. The results seems encouraging enough in terms of </a:t>
            </a:r>
            <a:r>
              <a:rPr lang="en-US" altLang="zh-CN" sz="2200" b="1" dirty="0"/>
              <a:t>accuracy, timings and memory </a:t>
            </a:r>
            <a:r>
              <a:rPr lang="en-US" altLang="zh-CN" sz="2200" dirty="0"/>
              <a:t>consumption to make its use practical.</a:t>
            </a:r>
          </a:p>
          <a:p>
            <a:pPr marL="0" indent="0">
              <a:buNone/>
            </a:pPr>
            <a:r>
              <a:rPr lang="en-US" altLang="zh-CN" sz="2200" dirty="0"/>
              <a:t>Particularly I would like to see also the approach of </a:t>
            </a:r>
            <a:r>
              <a:rPr lang="en-US" altLang="zh-CN" sz="2200" b="1" dirty="0" err="1"/>
              <a:t>Surazhsky</a:t>
            </a:r>
            <a:r>
              <a:rPr lang="en-US" altLang="zh-CN" sz="2200" dirty="0"/>
              <a:t> (that obtained similar accuracy) and for which it would be important to see the performance on a modern machine; it was better than fast marching method (FMM)). Similarly also </a:t>
            </a:r>
            <a:r>
              <a:rPr lang="en-US" altLang="zh-CN" sz="2200" b="1" dirty="0"/>
              <a:t>the Short-Term Vector Dijkstra approach of </a:t>
            </a:r>
            <a:r>
              <a:rPr lang="en-US" altLang="zh-CN" sz="2200" dirty="0"/>
              <a:t>[</a:t>
            </a:r>
            <a:r>
              <a:rPr lang="en-US" altLang="zh-CN" sz="2200" dirty="0" err="1"/>
              <a:t>Campen</a:t>
            </a:r>
            <a:r>
              <a:rPr lang="en-US" altLang="zh-CN" sz="2200" dirty="0"/>
              <a:t> et al 2013]. </a:t>
            </a:r>
            <a:r>
              <a:rPr lang="en-US" altLang="zh-CN" sz="2200" b="1" dirty="0"/>
              <a:t>This one should be evaluated also with respect to computing geodesic with different anisotropic metrics</a:t>
            </a:r>
            <a:r>
              <a:rPr lang="en-US" altLang="zh-CN" sz="2200" dirty="0"/>
              <a:t>.</a:t>
            </a:r>
          </a:p>
          <a:p>
            <a:pPr marL="0" indent="0">
              <a:buNone/>
            </a:pPr>
            <a:endParaRPr lang="en-US" altLang="zh-CN" sz="2000" dirty="0"/>
          </a:p>
          <a:p>
            <a:pPr marL="0" indent="0">
              <a:buNone/>
            </a:pPr>
            <a:endParaRPr lang="en-US" altLang="zh-CN" sz="2000" dirty="0"/>
          </a:p>
        </p:txBody>
      </p:sp>
      <p:sp>
        <p:nvSpPr>
          <p:cNvPr id="4" name="灯片编号占位符 3">
            <a:extLst>
              <a:ext uri="{FF2B5EF4-FFF2-40B4-BE49-F238E27FC236}">
                <a16:creationId xmlns:a16="http://schemas.microsoft.com/office/drawing/2014/main" id="{036697E7-A827-45CA-9F12-F8A330F781D7}"/>
              </a:ext>
            </a:extLst>
          </p:cNvPr>
          <p:cNvSpPr>
            <a:spLocks noGrp="1"/>
          </p:cNvSpPr>
          <p:nvPr>
            <p:ph type="sldNum" sz="quarter" idx="12"/>
          </p:nvPr>
        </p:nvSpPr>
        <p:spPr/>
        <p:txBody>
          <a:bodyPr/>
          <a:lstStyle/>
          <a:p>
            <a:fld id="{8C8293A3-15A2-4FA1-8A00-DD0631407BD3}" type="slidenum">
              <a:rPr lang="zh-CN" altLang="en-US" smtClean="0"/>
              <a:t>14</a:t>
            </a:fld>
            <a:endParaRPr lang="zh-CN" altLang="en-US"/>
          </a:p>
        </p:txBody>
      </p:sp>
    </p:spTree>
    <p:extLst>
      <p:ext uri="{BB962C8B-B14F-4D97-AF65-F5344CB8AC3E}">
        <p14:creationId xmlns:p14="http://schemas.microsoft.com/office/powerpoint/2010/main" val="384753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B5C9E-264D-4D2E-9D68-B5FEEBC8766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91B8B1A-0753-4680-A310-9BAF07AE1C28}"/>
              </a:ext>
            </a:extLst>
          </p:cNvPr>
          <p:cNvSpPr>
            <a:spLocks noGrp="1"/>
          </p:cNvSpPr>
          <p:nvPr>
            <p:ph idx="1"/>
          </p:nvPr>
        </p:nvSpPr>
        <p:spPr/>
        <p:txBody>
          <a:bodyPr numCol="2">
            <a:normAutofit/>
          </a:bodyPr>
          <a:lstStyle/>
          <a:p>
            <a:pPr>
              <a:buFont typeface="Wingdings" panose="05000000000000000000" pitchFamily="2" charset="2"/>
              <a:buChar char="ü"/>
            </a:pPr>
            <a:r>
              <a:rPr lang="en-US" altLang="zh-CN" sz="2000" dirty="0"/>
              <a:t>The sentence that the presented algorithm is </a:t>
            </a:r>
            <a:r>
              <a:rPr lang="en-US" altLang="zh-CN" sz="2000" b="1" dirty="0"/>
              <a:t>basically linear to k </a:t>
            </a:r>
            <a:r>
              <a:rPr lang="en-US" altLang="zh-CN" sz="2000" dirty="0"/>
              <a:t>(sec. 5.1) </a:t>
            </a:r>
            <a:r>
              <a:rPr lang="en-US" altLang="zh-CN" sz="2000" b="1" dirty="0"/>
              <a:t>seems to me not well demonstrated.</a:t>
            </a:r>
            <a:r>
              <a:rPr lang="en-US" altLang="zh-CN" sz="2000" dirty="0"/>
              <a:t> </a:t>
            </a:r>
            <a:r>
              <a:rPr lang="en-US" altLang="zh-CN" sz="2000" b="1" dirty="0"/>
              <a:t>Fig 9 should be extended to very high k to make it more acceptable</a:t>
            </a:r>
            <a:r>
              <a:rPr lang="en-US" altLang="zh-CN" sz="2000" dirty="0"/>
              <a:t>. I have seen cited in some papers the use of k=200 for obtaining a very accurate solution.</a:t>
            </a:r>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marL="0" indent="0">
              <a:buNone/>
            </a:pPr>
            <a:endParaRPr lang="en-US" altLang="zh-CN" sz="2000" dirty="0"/>
          </a:p>
          <a:p>
            <a:pPr>
              <a:buFont typeface="Wingdings" panose="05000000000000000000" pitchFamily="2" charset="2"/>
              <a:buChar char="ü"/>
            </a:pPr>
            <a:r>
              <a:rPr lang="en-US" altLang="zh-CN" sz="2000" dirty="0"/>
              <a:t>The other interesting question is for </a:t>
            </a:r>
            <a:r>
              <a:rPr lang="en-US" altLang="zh-CN" sz="2000" b="1" dirty="0"/>
              <a:t>what value of K the proposed approach become slower </a:t>
            </a:r>
            <a:r>
              <a:rPr lang="en-US" altLang="zh-CN" sz="2000" dirty="0"/>
              <a:t>than the </a:t>
            </a:r>
            <a:r>
              <a:rPr lang="en-US" altLang="zh-CN" sz="2000" b="1" dirty="0"/>
              <a:t>exact VTP</a:t>
            </a:r>
            <a:r>
              <a:rPr lang="en-US" altLang="zh-CN" sz="2000" dirty="0"/>
              <a:t>? and what is the precision it can reach before becoming slower?</a:t>
            </a:r>
            <a:endParaRPr lang="zh-CN" altLang="en-US" sz="1600" dirty="0"/>
          </a:p>
        </p:txBody>
      </p:sp>
      <p:sp>
        <p:nvSpPr>
          <p:cNvPr id="4" name="灯片编号占位符 3">
            <a:extLst>
              <a:ext uri="{FF2B5EF4-FFF2-40B4-BE49-F238E27FC236}">
                <a16:creationId xmlns:a16="http://schemas.microsoft.com/office/drawing/2014/main" id="{B6BD8F2E-605D-434C-847F-DEA7A0A520F6}"/>
              </a:ext>
            </a:extLst>
          </p:cNvPr>
          <p:cNvSpPr>
            <a:spLocks noGrp="1"/>
          </p:cNvSpPr>
          <p:nvPr>
            <p:ph type="sldNum" sz="quarter" idx="12"/>
          </p:nvPr>
        </p:nvSpPr>
        <p:spPr/>
        <p:txBody>
          <a:bodyPr/>
          <a:lstStyle/>
          <a:p>
            <a:fld id="{8C8293A3-15A2-4FA1-8A00-DD0631407BD3}" type="slidenum">
              <a:rPr lang="zh-CN" altLang="en-US" smtClean="0"/>
              <a:t>15</a:t>
            </a:fld>
            <a:endParaRPr lang="zh-CN" altLang="en-US"/>
          </a:p>
        </p:txBody>
      </p:sp>
      <p:pic>
        <p:nvPicPr>
          <p:cNvPr id="5" name="图片 4">
            <a:extLst>
              <a:ext uri="{FF2B5EF4-FFF2-40B4-BE49-F238E27FC236}">
                <a16:creationId xmlns:a16="http://schemas.microsoft.com/office/drawing/2014/main" id="{DBFD2856-19B1-4B3B-8296-4465138BDB08}"/>
              </a:ext>
            </a:extLst>
          </p:cNvPr>
          <p:cNvPicPr>
            <a:picLocks noChangeAspect="1"/>
          </p:cNvPicPr>
          <p:nvPr/>
        </p:nvPicPr>
        <p:blipFill>
          <a:blip r:embed="rId2"/>
          <a:stretch>
            <a:fillRect/>
          </a:stretch>
        </p:blipFill>
        <p:spPr>
          <a:xfrm>
            <a:off x="1665287" y="3743007"/>
            <a:ext cx="2926417" cy="2978468"/>
          </a:xfrm>
          <a:prstGeom prst="rect">
            <a:avLst/>
          </a:prstGeom>
        </p:spPr>
      </p:pic>
    </p:spTree>
    <p:extLst>
      <p:ext uri="{BB962C8B-B14F-4D97-AF65-F5344CB8AC3E}">
        <p14:creationId xmlns:p14="http://schemas.microsoft.com/office/powerpoint/2010/main" val="351114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48E4C-0D6B-401E-9E34-52ACC3B3CD4C}"/>
              </a:ext>
            </a:extLst>
          </p:cNvPr>
          <p:cNvSpPr>
            <a:spLocks noGrp="1"/>
          </p:cNvSpPr>
          <p:nvPr>
            <p:ph type="title"/>
          </p:nvPr>
        </p:nvSpPr>
        <p:spPr/>
        <p:txBody>
          <a:bodyPr/>
          <a:lstStyle/>
          <a:p>
            <a:r>
              <a:rPr lang="zh-CN" altLang="en-US" dirty="0"/>
              <a:t>审稿人</a:t>
            </a:r>
            <a:r>
              <a:rPr lang="en-US" altLang="zh-CN" dirty="0"/>
              <a:t>5</a:t>
            </a:r>
            <a:r>
              <a:rPr lang="zh-CN" altLang="en-US" dirty="0"/>
              <a:t>意见</a:t>
            </a:r>
          </a:p>
        </p:txBody>
      </p:sp>
      <p:sp>
        <p:nvSpPr>
          <p:cNvPr id="3" name="内容占位符 2">
            <a:extLst>
              <a:ext uri="{FF2B5EF4-FFF2-40B4-BE49-F238E27FC236}">
                <a16:creationId xmlns:a16="http://schemas.microsoft.com/office/drawing/2014/main" id="{96F662A2-0AA7-40C1-991B-497E31ABF106}"/>
              </a:ext>
            </a:extLst>
          </p:cNvPr>
          <p:cNvSpPr>
            <a:spLocks noGrp="1"/>
          </p:cNvSpPr>
          <p:nvPr>
            <p:ph idx="1"/>
          </p:nvPr>
        </p:nvSpPr>
        <p:spPr>
          <a:xfrm>
            <a:off x="490220" y="1519459"/>
            <a:ext cx="11211560" cy="4351338"/>
          </a:xfrm>
        </p:spPr>
        <p:txBody>
          <a:bodyPr numCol="2">
            <a:normAutofit/>
          </a:bodyPr>
          <a:lstStyle/>
          <a:p>
            <a:pPr>
              <a:buFont typeface="Wingdings" panose="05000000000000000000" pitchFamily="2" charset="2"/>
              <a:buChar char="Ø"/>
            </a:pPr>
            <a:r>
              <a:rPr lang="en-US" altLang="zh-CN" sz="2000" dirty="0"/>
              <a:t>Clarity of </a:t>
            </a:r>
            <a:r>
              <a:rPr lang="en-US" altLang="zh-CN" sz="2000" dirty="0" err="1"/>
              <a:t>Expostion</a:t>
            </a:r>
            <a:endParaRPr lang="en-US" altLang="zh-CN" sz="2000" dirty="0"/>
          </a:p>
          <a:p>
            <a:pPr marL="0" indent="0">
              <a:buNone/>
            </a:pPr>
            <a:r>
              <a:rPr lang="en-US" altLang="zh-CN" sz="2000" dirty="0"/>
              <a:t>   </a:t>
            </a:r>
            <a:r>
              <a:rPr lang="en-US" altLang="zh-CN" sz="2000" b="1" i="1" dirty="0"/>
              <a:t>While clear, I think the </a:t>
            </a:r>
            <a:r>
              <a:rPr lang="en-US" altLang="zh-CN" sz="2000" b="1" i="1" dirty="0">
                <a:solidFill>
                  <a:srgbClr val="FF0000"/>
                </a:solidFill>
              </a:rPr>
              <a:t>exposition is overall too detailed</a:t>
            </a:r>
            <a:r>
              <a:rPr lang="en-US" altLang="zh-CN" sz="2000" b="1" i="1" dirty="0"/>
              <a:t>. An effort should be made to convey the basic choices, </a:t>
            </a:r>
            <a:r>
              <a:rPr lang="en-US" altLang="zh-CN" sz="2000" b="1" i="1" dirty="0">
                <a:solidFill>
                  <a:srgbClr val="FF0000"/>
                </a:solidFill>
              </a:rPr>
              <a:t>leaving the implementation details to a reference implementation </a:t>
            </a:r>
            <a:r>
              <a:rPr lang="en-US" altLang="zh-CN" sz="2000" b="1" i="1" dirty="0"/>
              <a:t>(which the authors "promise" but don't yet deliver).</a:t>
            </a:r>
          </a:p>
          <a:p>
            <a:pPr>
              <a:buFont typeface="Wingdings" panose="05000000000000000000" pitchFamily="2" charset="2"/>
              <a:buChar char="Ø"/>
            </a:pPr>
            <a:r>
              <a:rPr lang="en-US" altLang="zh-CN" sz="2000" dirty="0"/>
              <a:t>Quality of References</a:t>
            </a:r>
          </a:p>
          <a:p>
            <a:pPr marL="0" indent="0">
              <a:buNone/>
            </a:pPr>
            <a:r>
              <a:rPr lang="en-US" altLang="zh-CN" sz="2000" i="1" dirty="0"/>
              <a:t>   </a:t>
            </a:r>
            <a:r>
              <a:rPr lang="en-US" altLang="zh-CN" sz="2000" b="1" i="1" dirty="0"/>
              <a:t>No problem in this area. The work below is not cited and seems relevant, </a:t>
            </a:r>
            <a:r>
              <a:rPr lang="en-US" altLang="zh-CN" sz="2000" b="1" i="1" dirty="0">
                <a:solidFill>
                  <a:srgbClr val="FF0000"/>
                </a:solidFill>
              </a:rPr>
              <a:t>as it also uses pointed added on edges in order to compute a accurate geodesic lines by exploiting some a-priori to speed up computation. </a:t>
            </a:r>
            <a:r>
              <a:rPr lang="en-US" altLang="zh-CN" sz="2000" b="1" i="1" dirty="0"/>
              <a:t>I am not familiar with the details to make a final assessment or comparison, but it should probably be discussed.</a:t>
            </a:r>
          </a:p>
          <a:p>
            <a:pPr marL="0" indent="0">
              <a:buNone/>
            </a:pPr>
            <a:r>
              <a:rPr lang="en-US" altLang="zh-CN" sz="2000" b="1" i="1" dirty="0"/>
              <a:t>[1] Tracing field&amp;#8208:coherent quad layouts. </a:t>
            </a:r>
            <a:r>
              <a:rPr lang="en-US" altLang="zh-CN" sz="2000" b="1" i="1" dirty="0" err="1"/>
              <a:t>Pietroni</a:t>
            </a:r>
            <a:r>
              <a:rPr lang="en-US" altLang="zh-CN" sz="2000" b="1" i="1" dirty="0"/>
              <a:t> et al. CG Forum, 2016.</a:t>
            </a:r>
          </a:p>
          <a:p>
            <a:pPr marL="0" indent="0">
              <a:buNone/>
            </a:pPr>
            <a:r>
              <a:rPr lang="en-US" altLang="zh-CN" sz="2000" dirty="0"/>
              <a:t>Reproducibility</a:t>
            </a:r>
          </a:p>
          <a:p>
            <a:pPr marL="0" indent="0">
              <a:buNone/>
            </a:pPr>
            <a:r>
              <a:rPr lang="en-US" altLang="zh-CN" sz="2000" b="1" i="1" dirty="0"/>
              <a:t>The algorithm is described in details, it should be reproducible.</a:t>
            </a:r>
          </a:p>
          <a:p>
            <a:pPr marL="0" indent="0">
              <a:buNone/>
            </a:pPr>
            <a:r>
              <a:rPr lang="en-US" altLang="zh-CN" sz="2000" b="1" i="1" dirty="0"/>
              <a:t>The authors should provide the implementation even during the review phase.</a:t>
            </a:r>
          </a:p>
          <a:p>
            <a:pPr>
              <a:buFont typeface="Wingdings" panose="05000000000000000000" pitchFamily="2" charset="2"/>
              <a:buChar char="Ø"/>
            </a:pPr>
            <a:r>
              <a:rPr lang="zh-CN" altLang="en-US" sz="2000" dirty="0"/>
              <a:t>审稿人意见</a:t>
            </a:r>
            <a:endParaRPr lang="en-US" altLang="zh-CN" sz="2000" dirty="0"/>
          </a:p>
          <a:p>
            <a:pPr marL="0" indent="0">
              <a:buNone/>
            </a:pPr>
            <a:endParaRPr lang="zh-CN" altLang="en-US" sz="2000" b="1" dirty="0"/>
          </a:p>
        </p:txBody>
      </p:sp>
      <p:sp>
        <p:nvSpPr>
          <p:cNvPr id="4" name="灯片编号占位符 3">
            <a:extLst>
              <a:ext uri="{FF2B5EF4-FFF2-40B4-BE49-F238E27FC236}">
                <a16:creationId xmlns:a16="http://schemas.microsoft.com/office/drawing/2014/main" id="{036697E7-A827-45CA-9F12-F8A330F781D7}"/>
              </a:ext>
            </a:extLst>
          </p:cNvPr>
          <p:cNvSpPr>
            <a:spLocks noGrp="1"/>
          </p:cNvSpPr>
          <p:nvPr>
            <p:ph type="sldNum" sz="quarter" idx="12"/>
          </p:nvPr>
        </p:nvSpPr>
        <p:spPr/>
        <p:txBody>
          <a:bodyPr/>
          <a:lstStyle/>
          <a:p>
            <a:fld id="{8C8293A3-15A2-4FA1-8A00-DD0631407BD3}" type="slidenum">
              <a:rPr lang="zh-CN" altLang="en-US" smtClean="0"/>
              <a:t>16</a:t>
            </a:fld>
            <a:endParaRPr lang="zh-CN" altLang="en-US"/>
          </a:p>
        </p:txBody>
      </p:sp>
    </p:spTree>
    <p:extLst>
      <p:ext uri="{BB962C8B-B14F-4D97-AF65-F5344CB8AC3E}">
        <p14:creationId xmlns:p14="http://schemas.microsoft.com/office/powerpoint/2010/main" val="372974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1760-7B07-4F39-A239-A19024B3A7BB}"/>
              </a:ext>
            </a:extLst>
          </p:cNvPr>
          <p:cNvSpPr>
            <a:spLocks noGrp="1"/>
          </p:cNvSpPr>
          <p:nvPr>
            <p:ph type="title"/>
          </p:nvPr>
        </p:nvSpPr>
        <p:spPr/>
        <p:txBody>
          <a:bodyPr/>
          <a:lstStyle/>
          <a:p>
            <a:r>
              <a:rPr lang="zh-CN" altLang="en-US" dirty="0"/>
              <a:t>审稿人</a:t>
            </a:r>
            <a:r>
              <a:rPr lang="en-US" altLang="zh-CN" dirty="0"/>
              <a:t>5</a:t>
            </a:r>
            <a:r>
              <a:rPr lang="zh-CN" altLang="en-US" dirty="0"/>
              <a:t>意见</a:t>
            </a:r>
          </a:p>
        </p:txBody>
      </p:sp>
      <p:sp>
        <p:nvSpPr>
          <p:cNvPr id="3" name="内容占位符 2">
            <a:extLst>
              <a:ext uri="{FF2B5EF4-FFF2-40B4-BE49-F238E27FC236}">
                <a16:creationId xmlns:a16="http://schemas.microsoft.com/office/drawing/2014/main" id="{71B559D9-FE1D-40FB-9EBE-3F0B95A1557B}"/>
              </a:ext>
            </a:extLst>
          </p:cNvPr>
          <p:cNvSpPr>
            <a:spLocks noGrp="1"/>
          </p:cNvSpPr>
          <p:nvPr>
            <p:ph idx="1"/>
          </p:nvPr>
        </p:nvSpPr>
        <p:spPr/>
        <p:txBody>
          <a:bodyPr>
            <a:normAutofit/>
          </a:bodyPr>
          <a:lstStyle/>
          <a:p>
            <a:r>
              <a:rPr lang="en-US" altLang="zh-CN" sz="2000" dirty="0"/>
              <a:t>I think the </a:t>
            </a:r>
            <a:r>
              <a:rPr lang="en-US" altLang="zh-CN" sz="2000" b="1" dirty="0"/>
              <a:t>presented algorithms and its optimization are too small an advancement to warrant a 14 pages </a:t>
            </a:r>
            <a:r>
              <a:rPr lang="en-US" altLang="zh-CN" sz="2000" b="1" dirty="0" err="1"/>
              <a:t>Siggraph</a:t>
            </a:r>
            <a:r>
              <a:rPr lang="en-US" altLang="zh-CN" sz="2000" b="1" dirty="0"/>
              <a:t> paper. </a:t>
            </a:r>
            <a:r>
              <a:rPr lang="en-US" altLang="zh-CN" sz="2000" dirty="0"/>
              <a:t>It amounts to a few optimizations that are described in a level of details which is excessive and too low level. </a:t>
            </a:r>
            <a:r>
              <a:rPr lang="en-US" altLang="zh-CN" sz="2000" b="1" dirty="0"/>
              <a:t>Similar ideas have been proposed below (especially [Qin et al. 2016])</a:t>
            </a:r>
            <a:r>
              <a:rPr lang="en-US" altLang="zh-CN" sz="2000" dirty="0"/>
              <a:t>, and while a significative speed-up is claimed here, there is no clear cut algorithmic advances other than somewhat minor optimizations. This falls shorts of the expectation for a TOG/SIGGRAPH/SIGGRAPH-ASIA paper, especially a long one.</a:t>
            </a:r>
          </a:p>
          <a:p>
            <a:r>
              <a:rPr lang="en-US" altLang="zh-CN" sz="2000" dirty="0"/>
              <a:t>Another </a:t>
            </a:r>
            <a:r>
              <a:rPr lang="en-US" altLang="zh-CN" sz="2000" b="1" dirty="0"/>
              <a:t>huge weakness </a:t>
            </a:r>
            <a:r>
              <a:rPr lang="en-US" altLang="zh-CN" sz="2000" dirty="0"/>
              <a:t>is that an </a:t>
            </a:r>
            <a:r>
              <a:rPr lang="en-US" altLang="zh-CN" sz="2000" b="1" dirty="0"/>
              <a:t>actual implementation is not provided </a:t>
            </a:r>
            <a:r>
              <a:rPr lang="en-US" altLang="zh-CN" sz="2000" dirty="0"/>
              <a:t>(but it's promised). This detracts quite considerably from any work that claims an advantage on immediate </a:t>
            </a:r>
            <a:r>
              <a:rPr lang="en-US" altLang="zh-CN" sz="2000" dirty="0" err="1"/>
              <a:t>precedessors</a:t>
            </a:r>
            <a:r>
              <a:rPr lang="en-US" altLang="zh-CN" sz="2000" dirty="0"/>
              <a:t> mainly in terms of implementation simplicity (and empirical speed measurements).</a:t>
            </a:r>
          </a:p>
          <a:p>
            <a:endParaRPr lang="en-US" altLang="zh-CN" sz="2000" dirty="0"/>
          </a:p>
        </p:txBody>
      </p:sp>
      <p:sp>
        <p:nvSpPr>
          <p:cNvPr id="4" name="灯片编号占位符 3">
            <a:extLst>
              <a:ext uri="{FF2B5EF4-FFF2-40B4-BE49-F238E27FC236}">
                <a16:creationId xmlns:a16="http://schemas.microsoft.com/office/drawing/2014/main" id="{B278034C-D696-4DF7-A74D-93D8B8C512A9}"/>
              </a:ext>
            </a:extLst>
          </p:cNvPr>
          <p:cNvSpPr>
            <a:spLocks noGrp="1"/>
          </p:cNvSpPr>
          <p:nvPr>
            <p:ph type="sldNum" sz="quarter" idx="12"/>
          </p:nvPr>
        </p:nvSpPr>
        <p:spPr/>
        <p:txBody>
          <a:bodyPr/>
          <a:lstStyle/>
          <a:p>
            <a:fld id="{8C8293A3-15A2-4FA1-8A00-DD0631407BD3}" type="slidenum">
              <a:rPr lang="zh-CN" altLang="en-US" smtClean="0"/>
              <a:t>17</a:t>
            </a:fld>
            <a:endParaRPr lang="zh-CN" altLang="en-US"/>
          </a:p>
        </p:txBody>
      </p:sp>
    </p:spTree>
    <p:extLst>
      <p:ext uri="{BB962C8B-B14F-4D97-AF65-F5344CB8AC3E}">
        <p14:creationId xmlns:p14="http://schemas.microsoft.com/office/powerpoint/2010/main" val="30407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085E4-6911-4198-9E2F-FA321FBF668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3ECD32-870B-4AE2-861E-BBB409DA77B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041C5F22-59D5-4EA8-A85B-3844F27F11BF}"/>
              </a:ext>
            </a:extLst>
          </p:cNvPr>
          <p:cNvSpPr>
            <a:spLocks noGrp="1"/>
          </p:cNvSpPr>
          <p:nvPr>
            <p:ph type="sldNum" sz="quarter" idx="12"/>
          </p:nvPr>
        </p:nvSpPr>
        <p:spPr/>
        <p:txBody>
          <a:bodyPr/>
          <a:lstStyle/>
          <a:p>
            <a:fld id="{8C8293A3-15A2-4FA1-8A00-DD0631407BD3}" type="slidenum">
              <a:rPr lang="zh-CN" altLang="en-US" smtClean="0"/>
              <a:t>18</a:t>
            </a:fld>
            <a:endParaRPr lang="zh-CN" altLang="en-US"/>
          </a:p>
        </p:txBody>
      </p:sp>
      <p:pic>
        <p:nvPicPr>
          <p:cNvPr id="5" name="图片 4">
            <a:extLst>
              <a:ext uri="{FF2B5EF4-FFF2-40B4-BE49-F238E27FC236}">
                <a16:creationId xmlns:a16="http://schemas.microsoft.com/office/drawing/2014/main" id="{40515BC2-2717-4ABD-8791-C6EC96CC936E}"/>
              </a:ext>
            </a:extLst>
          </p:cNvPr>
          <p:cNvPicPr>
            <a:picLocks noChangeAspect="1"/>
          </p:cNvPicPr>
          <p:nvPr/>
        </p:nvPicPr>
        <p:blipFill>
          <a:blip r:embed="rId2"/>
          <a:stretch>
            <a:fillRect/>
          </a:stretch>
        </p:blipFill>
        <p:spPr>
          <a:xfrm>
            <a:off x="1274445" y="632839"/>
            <a:ext cx="2952115" cy="5860036"/>
          </a:xfrm>
          <a:prstGeom prst="rect">
            <a:avLst/>
          </a:prstGeom>
        </p:spPr>
      </p:pic>
      <p:pic>
        <p:nvPicPr>
          <p:cNvPr id="6" name="图片 5">
            <a:extLst>
              <a:ext uri="{FF2B5EF4-FFF2-40B4-BE49-F238E27FC236}">
                <a16:creationId xmlns:a16="http://schemas.microsoft.com/office/drawing/2014/main" id="{C64E6A5C-58A6-4887-BE96-19B5D817FD12}"/>
              </a:ext>
            </a:extLst>
          </p:cNvPr>
          <p:cNvPicPr>
            <a:picLocks noChangeAspect="1"/>
          </p:cNvPicPr>
          <p:nvPr/>
        </p:nvPicPr>
        <p:blipFill>
          <a:blip r:embed="rId3"/>
          <a:stretch>
            <a:fillRect/>
          </a:stretch>
        </p:blipFill>
        <p:spPr>
          <a:xfrm>
            <a:off x="5427982" y="1027906"/>
            <a:ext cx="5074920" cy="4670006"/>
          </a:xfrm>
          <a:prstGeom prst="rect">
            <a:avLst/>
          </a:prstGeom>
        </p:spPr>
      </p:pic>
    </p:spTree>
    <p:extLst>
      <p:ext uri="{BB962C8B-B14F-4D97-AF65-F5344CB8AC3E}">
        <p14:creationId xmlns:p14="http://schemas.microsoft.com/office/powerpoint/2010/main" val="208334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565D6-A85B-40A7-A051-10337F786601}"/>
              </a:ext>
            </a:extLst>
          </p:cNvPr>
          <p:cNvSpPr>
            <a:spLocks noGrp="1"/>
          </p:cNvSpPr>
          <p:nvPr>
            <p:ph type="title"/>
          </p:nvPr>
        </p:nvSpPr>
        <p:spPr/>
        <p:txBody>
          <a:bodyPr/>
          <a:lstStyle/>
          <a:p>
            <a:r>
              <a:rPr lang="en-US" altLang="zh-CN" dirty="0"/>
              <a:t>Double Covering </a:t>
            </a:r>
            <a:r>
              <a:rPr lang="zh-CN" altLang="en-US" dirty="0"/>
              <a:t>进展</a:t>
            </a:r>
          </a:p>
        </p:txBody>
      </p:sp>
      <p:pic>
        <p:nvPicPr>
          <p:cNvPr id="4" name="内容占位符 3">
            <a:extLst>
              <a:ext uri="{FF2B5EF4-FFF2-40B4-BE49-F238E27FC236}">
                <a16:creationId xmlns:a16="http://schemas.microsoft.com/office/drawing/2014/main" id="{71673553-229C-4721-933F-7DE62F209512}"/>
              </a:ext>
            </a:extLst>
          </p:cNvPr>
          <p:cNvPicPr>
            <a:picLocks noGrp="1" noChangeAspect="1"/>
          </p:cNvPicPr>
          <p:nvPr>
            <p:ph idx="1"/>
          </p:nvPr>
        </p:nvPicPr>
        <p:blipFill>
          <a:blip r:embed="rId2"/>
          <a:stretch>
            <a:fillRect/>
          </a:stretch>
        </p:blipFill>
        <p:spPr>
          <a:xfrm>
            <a:off x="3879187" y="2278386"/>
            <a:ext cx="2924177" cy="2586640"/>
          </a:xfrm>
          <a:prstGeom prst="rect">
            <a:avLst/>
          </a:prstGeom>
        </p:spPr>
      </p:pic>
      <p:pic>
        <p:nvPicPr>
          <p:cNvPr id="5" name="图片 4">
            <a:extLst>
              <a:ext uri="{FF2B5EF4-FFF2-40B4-BE49-F238E27FC236}">
                <a16:creationId xmlns:a16="http://schemas.microsoft.com/office/drawing/2014/main" id="{9D0D2D9D-B7ED-4C6B-9BF0-9440E465B140}"/>
              </a:ext>
            </a:extLst>
          </p:cNvPr>
          <p:cNvPicPr>
            <a:picLocks noChangeAspect="1"/>
          </p:cNvPicPr>
          <p:nvPr/>
        </p:nvPicPr>
        <p:blipFill>
          <a:blip r:embed="rId3"/>
          <a:stretch>
            <a:fillRect/>
          </a:stretch>
        </p:blipFill>
        <p:spPr>
          <a:xfrm>
            <a:off x="499973" y="2278386"/>
            <a:ext cx="2847714" cy="2586640"/>
          </a:xfrm>
          <a:prstGeom prst="rect">
            <a:avLst/>
          </a:prstGeom>
        </p:spPr>
      </p:pic>
      <p:pic>
        <p:nvPicPr>
          <p:cNvPr id="6" name="图片 5">
            <a:extLst>
              <a:ext uri="{FF2B5EF4-FFF2-40B4-BE49-F238E27FC236}">
                <a16:creationId xmlns:a16="http://schemas.microsoft.com/office/drawing/2014/main" id="{38CC6550-C1B2-4D7E-B739-63DBD6FF4DD0}"/>
              </a:ext>
            </a:extLst>
          </p:cNvPr>
          <p:cNvPicPr>
            <a:picLocks noChangeAspect="1"/>
          </p:cNvPicPr>
          <p:nvPr/>
        </p:nvPicPr>
        <p:blipFill>
          <a:blip r:embed="rId4"/>
          <a:stretch>
            <a:fillRect/>
          </a:stretch>
        </p:blipFill>
        <p:spPr>
          <a:xfrm>
            <a:off x="7603854" y="1047119"/>
            <a:ext cx="2610497" cy="2191528"/>
          </a:xfrm>
          <a:prstGeom prst="rect">
            <a:avLst/>
          </a:prstGeom>
        </p:spPr>
      </p:pic>
      <p:pic>
        <p:nvPicPr>
          <p:cNvPr id="7" name="图片 6">
            <a:extLst>
              <a:ext uri="{FF2B5EF4-FFF2-40B4-BE49-F238E27FC236}">
                <a16:creationId xmlns:a16="http://schemas.microsoft.com/office/drawing/2014/main" id="{9C42DCAE-F978-47A8-91B5-3213E2A5EECD}"/>
              </a:ext>
            </a:extLst>
          </p:cNvPr>
          <p:cNvPicPr>
            <a:picLocks noChangeAspect="1"/>
          </p:cNvPicPr>
          <p:nvPr/>
        </p:nvPicPr>
        <p:blipFill>
          <a:blip r:embed="rId5"/>
          <a:stretch>
            <a:fillRect/>
          </a:stretch>
        </p:blipFill>
        <p:spPr>
          <a:xfrm>
            <a:off x="7535701" y="3353485"/>
            <a:ext cx="1466903" cy="1483142"/>
          </a:xfrm>
          <a:prstGeom prst="rect">
            <a:avLst/>
          </a:prstGeom>
        </p:spPr>
      </p:pic>
      <p:pic>
        <p:nvPicPr>
          <p:cNvPr id="8" name="图片 7">
            <a:extLst>
              <a:ext uri="{FF2B5EF4-FFF2-40B4-BE49-F238E27FC236}">
                <a16:creationId xmlns:a16="http://schemas.microsoft.com/office/drawing/2014/main" id="{9F440CDF-3C6E-4574-9AEE-FAC4ABA33412}"/>
              </a:ext>
            </a:extLst>
          </p:cNvPr>
          <p:cNvPicPr>
            <a:picLocks noChangeAspect="1"/>
          </p:cNvPicPr>
          <p:nvPr/>
        </p:nvPicPr>
        <p:blipFill>
          <a:blip r:embed="rId6"/>
          <a:stretch>
            <a:fillRect/>
          </a:stretch>
        </p:blipFill>
        <p:spPr>
          <a:xfrm>
            <a:off x="9002604" y="3353485"/>
            <a:ext cx="1729223" cy="1483142"/>
          </a:xfrm>
          <a:prstGeom prst="rect">
            <a:avLst/>
          </a:prstGeom>
        </p:spPr>
      </p:pic>
      <p:sp>
        <p:nvSpPr>
          <p:cNvPr id="9" name="矩形 8">
            <a:extLst>
              <a:ext uri="{FF2B5EF4-FFF2-40B4-BE49-F238E27FC236}">
                <a16:creationId xmlns:a16="http://schemas.microsoft.com/office/drawing/2014/main" id="{227E889E-B9AB-4905-9EF1-338A58CE66F7}"/>
              </a:ext>
            </a:extLst>
          </p:cNvPr>
          <p:cNvSpPr/>
          <p:nvPr/>
        </p:nvSpPr>
        <p:spPr>
          <a:xfrm rot="2288669">
            <a:off x="1763173" y="3353096"/>
            <a:ext cx="307266" cy="6265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54EEC672-9AEB-4430-9038-FD0C90978BA1}"/>
              </a:ext>
            </a:extLst>
          </p:cNvPr>
          <p:cNvCxnSpPr>
            <a:cxnSpLocks/>
          </p:cNvCxnSpPr>
          <p:nvPr/>
        </p:nvCxnSpPr>
        <p:spPr>
          <a:xfrm flipH="1">
            <a:off x="2207305" y="3178206"/>
            <a:ext cx="458379" cy="2618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7659721-E341-41B3-82F5-D07B6BF3E322}"/>
              </a:ext>
            </a:extLst>
          </p:cNvPr>
          <p:cNvCxnSpPr>
            <a:cxnSpLocks/>
          </p:cNvCxnSpPr>
          <p:nvPr/>
        </p:nvCxnSpPr>
        <p:spPr>
          <a:xfrm flipH="1">
            <a:off x="2766059" y="3745722"/>
            <a:ext cx="458379" cy="2618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D40656B-2994-4F36-8DB3-55A7BB2C55A5}"/>
              </a:ext>
            </a:extLst>
          </p:cNvPr>
          <p:cNvSpPr txBox="1"/>
          <p:nvPr/>
        </p:nvSpPr>
        <p:spPr>
          <a:xfrm>
            <a:off x="2665684" y="3000652"/>
            <a:ext cx="1272764" cy="369332"/>
          </a:xfrm>
          <a:prstGeom prst="rect">
            <a:avLst/>
          </a:prstGeom>
          <a:noFill/>
        </p:spPr>
        <p:txBody>
          <a:bodyPr wrap="square" rtlCol="0">
            <a:spAutoFit/>
          </a:bodyPr>
          <a:lstStyle/>
          <a:p>
            <a:r>
              <a:rPr lang="zh-CN" altLang="en-US" dirty="0">
                <a:solidFill>
                  <a:srgbClr val="FF0000"/>
                </a:solidFill>
              </a:rPr>
              <a:t>非流型面</a:t>
            </a:r>
          </a:p>
        </p:txBody>
      </p:sp>
      <p:sp>
        <p:nvSpPr>
          <p:cNvPr id="16" name="文本框 15">
            <a:extLst>
              <a:ext uri="{FF2B5EF4-FFF2-40B4-BE49-F238E27FC236}">
                <a16:creationId xmlns:a16="http://schemas.microsoft.com/office/drawing/2014/main" id="{DD43AB5E-564F-439D-8C87-C13831EAAAF1}"/>
              </a:ext>
            </a:extLst>
          </p:cNvPr>
          <p:cNvSpPr txBox="1"/>
          <p:nvPr/>
        </p:nvSpPr>
        <p:spPr>
          <a:xfrm>
            <a:off x="3148343" y="3551755"/>
            <a:ext cx="1272764" cy="369332"/>
          </a:xfrm>
          <a:prstGeom prst="rect">
            <a:avLst/>
          </a:prstGeom>
          <a:noFill/>
        </p:spPr>
        <p:txBody>
          <a:bodyPr wrap="square" rtlCol="0">
            <a:spAutoFit/>
          </a:bodyPr>
          <a:lstStyle/>
          <a:p>
            <a:r>
              <a:rPr lang="zh-CN" altLang="en-US" dirty="0">
                <a:solidFill>
                  <a:srgbClr val="FF0000"/>
                </a:solidFill>
              </a:rPr>
              <a:t>边界</a:t>
            </a:r>
          </a:p>
        </p:txBody>
      </p:sp>
      <p:sp>
        <p:nvSpPr>
          <p:cNvPr id="18" name="文本框 17">
            <a:extLst>
              <a:ext uri="{FF2B5EF4-FFF2-40B4-BE49-F238E27FC236}">
                <a16:creationId xmlns:a16="http://schemas.microsoft.com/office/drawing/2014/main" id="{3A6A83A1-0D2D-4BDD-9EE1-98C01549921B}"/>
              </a:ext>
            </a:extLst>
          </p:cNvPr>
          <p:cNvSpPr txBox="1"/>
          <p:nvPr/>
        </p:nvSpPr>
        <p:spPr>
          <a:xfrm>
            <a:off x="1287448" y="5059641"/>
            <a:ext cx="1272764" cy="369332"/>
          </a:xfrm>
          <a:prstGeom prst="rect">
            <a:avLst/>
          </a:prstGeom>
          <a:noFill/>
        </p:spPr>
        <p:txBody>
          <a:bodyPr wrap="square" rtlCol="0">
            <a:spAutoFit/>
          </a:bodyPr>
          <a:lstStyle/>
          <a:p>
            <a:r>
              <a:rPr lang="zh-CN" altLang="en-US" dirty="0"/>
              <a:t>输入</a:t>
            </a:r>
          </a:p>
        </p:txBody>
      </p:sp>
      <p:sp>
        <p:nvSpPr>
          <p:cNvPr id="19" name="文本框 18">
            <a:extLst>
              <a:ext uri="{FF2B5EF4-FFF2-40B4-BE49-F238E27FC236}">
                <a16:creationId xmlns:a16="http://schemas.microsoft.com/office/drawing/2014/main" id="{C9160B32-A041-4FE4-93A2-2B46ADBC65B0}"/>
              </a:ext>
            </a:extLst>
          </p:cNvPr>
          <p:cNvSpPr txBox="1"/>
          <p:nvPr/>
        </p:nvSpPr>
        <p:spPr>
          <a:xfrm>
            <a:off x="4625451" y="5062523"/>
            <a:ext cx="1899635" cy="369332"/>
          </a:xfrm>
          <a:prstGeom prst="rect">
            <a:avLst/>
          </a:prstGeom>
          <a:noFill/>
        </p:spPr>
        <p:txBody>
          <a:bodyPr wrap="square" rtlCol="0">
            <a:spAutoFit/>
          </a:bodyPr>
          <a:lstStyle/>
          <a:p>
            <a:r>
              <a:rPr lang="zh-CN" altLang="en-US" dirty="0"/>
              <a:t>测地距离场</a:t>
            </a:r>
          </a:p>
        </p:txBody>
      </p:sp>
      <p:sp>
        <p:nvSpPr>
          <p:cNvPr id="20" name="文本框 19">
            <a:extLst>
              <a:ext uri="{FF2B5EF4-FFF2-40B4-BE49-F238E27FC236}">
                <a16:creationId xmlns:a16="http://schemas.microsoft.com/office/drawing/2014/main" id="{2A570D59-CDF0-487A-A913-4181F187B2B3}"/>
              </a:ext>
            </a:extLst>
          </p:cNvPr>
          <p:cNvSpPr txBox="1"/>
          <p:nvPr/>
        </p:nvSpPr>
        <p:spPr>
          <a:xfrm>
            <a:off x="8425094" y="5059641"/>
            <a:ext cx="1899635" cy="369332"/>
          </a:xfrm>
          <a:prstGeom prst="rect">
            <a:avLst/>
          </a:prstGeom>
          <a:noFill/>
        </p:spPr>
        <p:txBody>
          <a:bodyPr wrap="square" rtlCol="0">
            <a:spAutoFit/>
          </a:bodyPr>
          <a:lstStyle/>
          <a:p>
            <a:r>
              <a:rPr lang="zh-CN" altLang="en-US" dirty="0"/>
              <a:t>测地路径</a:t>
            </a:r>
          </a:p>
        </p:txBody>
      </p:sp>
      <p:cxnSp>
        <p:nvCxnSpPr>
          <p:cNvPr id="21" name="直接箭头连接符 20">
            <a:extLst>
              <a:ext uri="{FF2B5EF4-FFF2-40B4-BE49-F238E27FC236}">
                <a16:creationId xmlns:a16="http://schemas.microsoft.com/office/drawing/2014/main" id="{90D40DF5-FBD5-47B6-8803-88F08C454B80}"/>
              </a:ext>
            </a:extLst>
          </p:cNvPr>
          <p:cNvCxnSpPr>
            <a:cxnSpLocks/>
          </p:cNvCxnSpPr>
          <p:nvPr/>
        </p:nvCxnSpPr>
        <p:spPr>
          <a:xfrm>
            <a:off x="8216070" y="1624669"/>
            <a:ext cx="275074" cy="484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916C3BE-DDD9-45CF-AAD0-59DBCC63757B}"/>
              </a:ext>
            </a:extLst>
          </p:cNvPr>
          <p:cNvSpPr txBox="1"/>
          <p:nvPr/>
        </p:nvSpPr>
        <p:spPr>
          <a:xfrm>
            <a:off x="7636338" y="1191921"/>
            <a:ext cx="1272764" cy="369332"/>
          </a:xfrm>
          <a:prstGeom prst="rect">
            <a:avLst/>
          </a:prstGeom>
          <a:noFill/>
        </p:spPr>
        <p:txBody>
          <a:bodyPr wrap="square" rtlCol="0">
            <a:spAutoFit/>
          </a:bodyPr>
          <a:lstStyle/>
          <a:p>
            <a:r>
              <a:rPr lang="en-US" altLang="zh-CN" dirty="0">
                <a:solidFill>
                  <a:srgbClr val="FF0000"/>
                </a:solidFill>
              </a:rPr>
              <a:t>Source</a:t>
            </a:r>
            <a:endParaRPr lang="zh-CN" altLang="en-US" dirty="0">
              <a:solidFill>
                <a:srgbClr val="FF0000"/>
              </a:solidFill>
            </a:endParaRPr>
          </a:p>
        </p:txBody>
      </p:sp>
      <p:cxnSp>
        <p:nvCxnSpPr>
          <p:cNvPr id="24" name="直接箭头连接符 23">
            <a:extLst>
              <a:ext uri="{FF2B5EF4-FFF2-40B4-BE49-F238E27FC236}">
                <a16:creationId xmlns:a16="http://schemas.microsoft.com/office/drawing/2014/main" id="{20F8368B-8D52-4973-B42C-0CE5517F770D}"/>
              </a:ext>
            </a:extLst>
          </p:cNvPr>
          <p:cNvCxnSpPr>
            <a:cxnSpLocks/>
          </p:cNvCxnSpPr>
          <p:nvPr/>
        </p:nvCxnSpPr>
        <p:spPr>
          <a:xfrm flipH="1">
            <a:off x="9441427" y="1760753"/>
            <a:ext cx="102069" cy="4451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416B3B4-E9BF-4F7A-8042-FC2B787C1E0B}"/>
              </a:ext>
            </a:extLst>
          </p:cNvPr>
          <p:cNvSpPr txBox="1"/>
          <p:nvPr/>
        </p:nvSpPr>
        <p:spPr>
          <a:xfrm>
            <a:off x="9511312" y="1346133"/>
            <a:ext cx="1653322" cy="369332"/>
          </a:xfrm>
          <a:prstGeom prst="rect">
            <a:avLst/>
          </a:prstGeom>
          <a:noFill/>
        </p:spPr>
        <p:txBody>
          <a:bodyPr wrap="square" rtlCol="0">
            <a:spAutoFit/>
          </a:bodyPr>
          <a:lstStyle/>
          <a:p>
            <a:r>
              <a:rPr lang="en-US" altLang="zh-CN" dirty="0">
                <a:solidFill>
                  <a:srgbClr val="FF0000"/>
                </a:solidFill>
              </a:rPr>
              <a:t>Destination</a:t>
            </a:r>
            <a:endParaRPr lang="zh-CN" altLang="en-US" dirty="0">
              <a:solidFill>
                <a:srgbClr val="FF0000"/>
              </a:solidFill>
            </a:endParaRPr>
          </a:p>
        </p:txBody>
      </p:sp>
      <p:sp>
        <p:nvSpPr>
          <p:cNvPr id="3" name="灯片编号占位符 2">
            <a:extLst>
              <a:ext uri="{FF2B5EF4-FFF2-40B4-BE49-F238E27FC236}">
                <a16:creationId xmlns:a16="http://schemas.microsoft.com/office/drawing/2014/main" id="{A098E05E-1410-48B9-A846-030EDCB37CFF}"/>
              </a:ext>
            </a:extLst>
          </p:cNvPr>
          <p:cNvSpPr>
            <a:spLocks noGrp="1"/>
          </p:cNvSpPr>
          <p:nvPr>
            <p:ph type="sldNum" sz="quarter" idx="12"/>
          </p:nvPr>
        </p:nvSpPr>
        <p:spPr/>
        <p:txBody>
          <a:bodyPr/>
          <a:lstStyle/>
          <a:p>
            <a:fld id="{64111AA2-CAA2-41B5-AC95-3022DC364471}" type="slidenum">
              <a:rPr lang="zh-CN" altLang="en-US" smtClean="0"/>
              <a:t>19</a:t>
            </a:fld>
            <a:endParaRPr lang="zh-CN" altLang="en-US"/>
          </a:p>
        </p:txBody>
      </p:sp>
    </p:spTree>
    <p:extLst>
      <p:ext uri="{BB962C8B-B14F-4D97-AF65-F5344CB8AC3E}">
        <p14:creationId xmlns:p14="http://schemas.microsoft.com/office/powerpoint/2010/main" val="361259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001A5-6B27-4327-BCA9-225E39E5B0F5}"/>
              </a:ext>
            </a:extLst>
          </p:cNvPr>
          <p:cNvSpPr>
            <a:spLocks noGrp="1"/>
          </p:cNvSpPr>
          <p:nvPr>
            <p:ph type="title"/>
          </p:nvPr>
        </p:nvSpPr>
        <p:spPr/>
        <p:txBody>
          <a:bodyPr/>
          <a:lstStyle/>
          <a:p>
            <a:r>
              <a:rPr lang="zh-CN" altLang="en-US" dirty="0"/>
              <a:t>总体评价</a:t>
            </a:r>
          </a:p>
        </p:txBody>
      </p:sp>
      <p:sp>
        <p:nvSpPr>
          <p:cNvPr id="4" name="灯片编号占位符 3">
            <a:extLst>
              <a:ext uri="{FF2B5EF4-FFF2-40B4-BE49-F238E27FC236}">
                <a16:creationId xmlns:a16="http://schemas.microsoft.com/office/drawing/2014/main" id="{C094F0C6-E81A-4488-A227-5E961F7F21FA}"/>
              </a:ext>
            </a:extLst>
          </p:cNvPr>
          <p:cNvSpPr>
            <a:spLocks noGrp="1"/>
          </p:cNvSpPr>
          <p:nvPr>
            <p:ph type="sldNum" sz="quarter" idx="12"/>
          </p:nvPr>
        </p:nvSpPr>
        <p:spPr/>
        <p:txBody>
          <a:bodyPr/>
          <a:lstStyle/>
          <a:p>
            <a:fld id="{8C8293A3-15A2-4FA1-8A00-DD0631407BD3}" type="slidenum">
              <a:rPr lang="zh-CN" altLang="en-US" smtClean="0"/>
              <a:t>2</a:t>
            </a:fld>
            <a:endParaRPr lang="zh-CN" altLang="en-US"/>
          </a:p>
        </p:txBody>
      </p:sp>
      <p:pic>
        <p:nvPicPr>
          <p:cNvPr id="5" name="图片 4">
            <a:extLst>
              <a:ext uri="{FF2B5EF4-FFF2-40B4-BE49-F238E27FC236}">
                <a16:creationId xmlns:a16="http://schemas.microsoft.com/office/drawing/2014/main" id="{9F4E5F61-D31C-4921-92EF-FB2FC1958A71}"/>
              </a:ext>
            </a:extLst>
          </p:cNvPr>
          <p:cNvPicPr>
            <a:picLocks noChangeAspect="1"/>
          </p:cNvPicPr>
          <p:nvPr/>
        </p:nvPicPr>
        <p:blipFill>
          <a:blip r:embed="rId2"/>
          <a:stretch>
            <a:fillRect/>
          </a:stretch>
        </p:blipFill>
        <p:spPr>
          <a:xfrm>
            <a:off x="2154237" y="1890378"/>
            <a:ext cx="6456363" cy="4266281"/>
          </a:xfrm>
          <a:prstGeom prst="rect">
            <a:avLst/>
          </a:prstGeom>
        </p:spPr>
      </p:pic>
    </p:spTree>
    <p:extLst>
      <p:ext uri="{BB962C8B-B14F-4D97-AF65-F5344CB8AC3E}">
        <p14:creationId xmlns:p14="http://schemas.microsoft.com/office/powerpoint/2010/main" val="252019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AB4CE-6335-4877-9B4F-4D8D50EB591E}"/>
              </a:ext>
            </a:extLst>
          </p:cNvPr>
          <p:cNvSpPr>
            <a:spLocks noGrp="1"/>
          </p:cNvSpPr>
          <p:nvPr>
            <p:ph type="title"/>
          </p:nvPr>
        </p:nvSpPr>
        <p:spPr/>
        <p:txBody>
          <a:bodyPr/>
          <a:lstStyle/>
          <a:p>
            <a:r>
              <a:rPr lang="en-US" altLang="zh-CN" dirty="0"/>
              <a:t>Tufted covering</a:t>
            </a:r>
            <a:endParaRPr lang="zh-CN" altLang="en-US" dirty="0"/>
          </a:p>
        </p:txBody>
      </p:sp>
      <p:sp>
        <p:nvSpPr>
          <p:cNvPr id="3" name="内容占位符 2">
            <a:extLst>
              <a:ext uri="{FF2B5EF4-FFF2-40B4-BE49-F238E27FC236}">
                <a16:creationId xmlns:a16="http://schemas.microsoft.com/office/drawing/2014/main" id="{781469DD-99DE-493D-8A99-09143EDD2532}"/>
              </a:ext>
            </a:extLst>
          </p:cNvPr>
          <p:cNvSpPr>
            <a:spLocks noGrp="1"/>
          </p:cNvSpPr>
          <p:nvPr>
            <p:ph idx="1"/>
          </p:nvPr>
        </p:nvSpPr>
        <p:spPr/>
        <p:txBody>
          <a:bodyPr/>
          <a:lstStyle/>
          <a:p>
            <a:r>
              <a:rPr lang="en-US" altLang="zh-CN" dirty="0"/>
              <a:t>we make two </a:t>
            </a:r>
            <a:r>
              <a:rPr lang="en-US" altLang="zh-CN" b="1" dirty="0"/>
              <a:t>logical copies </a:t>
            </a:r>
            <a:r>
              <a:rPr lang="en-US" altLang="zh-CN" dirty="0"/>
              <a:t>of each input triangle, and systematically </a:t>
            </a:r>
            <a:r>
              <a:rPr lang="en-US" altLang="zh-CN" b="1" dirty="0"/>
              <a:t>glue along edges </a:t>
            </a:r>
            <a:r>
              <a:rPr lang="en-US" altLang="zh-CN" dirty="0"/>
              <a:t>to form a closed, edge-manifold mesh.</a:t>
            </a:r>
          </a:p>
          <a:p>
            <a:r>
              <a:rPr lang="en-US" altLang="zh-CN" dirty="0"/>
              <a:t>We therefore augment this list with </a:t>
            </a:r>
            <a:r>
              <a:rPr lang="en-US" altLang="zh-CN" b="1" dirty="0"/>
              <a:t>a gluing map G </a:t>
            </a:r>
            <a:r>
              <a:rPr lang="en-US" altLang="zh-CN" dirty="0"/>
              <a:t>that can represent any </a:t>
            </a:r>
            <a:r>
              <a:rPr lang="en-US" altLang="zh-CN" b="1" dirty="0"/>
              <a:t>edge-manifold.</a:t>
            </a:r>
            <a:r>
              <a:rPr lang="en-US" altLang="zh-CN" dirty="0"/>
              <a:t> G stores the </a:t>
            </a:r>
            <a:r>
              <a:rPr lang="en-US" altLang="zh-CN" b="1" dirty="0"/>
              <a:t>corresponding side of the adjacent triangle</a:t>
            </a:r>
            <a:r>
              <a:rPr lang="en-US" altLang="zh-CN" dirty="0"/>
              <a:t>. </a:t>
            </a:r>
            <a:r>
              <a:rPr lang="en-US" altLang="zh-CN" b="1" dirty="0"/>
              <a:t>A side is encoded as a pair (</a:t>
            </a:r>
            <a:r>
              <a:rPr lang="en-US" altLang="zh-CN" b="1" dirty="0" err="1"/>
              <a:t>f,s</a:t>
            </a:r>
            <a:r>
              <a:rPr lang="en-US" altLang="zh-CN" b="1" dirty="0"/>
              <a:t>).</a:t>
            </a:r>
          </a:p>
          <a:p>
            <a:r>
              <a:rPr lang="en-US" altLang="zh-CN" b="1" dirty="0"/>
              <a:t>Tufted cover </a:t>
            </a:r>
            <a:r>
              <a:rPr lang="en-US" altLang="zh-CN" dirty="0"/>
              <a:t>of an input mesh M = (V,E,F) is a triangle mesh M</a:t>
            </a:r>
            <a:r>
              <a:rPr lang="en-US" altLang="zh-CN" baseline="-25000" dirty="0"/>
              <a:t>e</a:t>
            </a:r>
            <a:r>
              <a:rPr lang="en-US" altLang="zh-CN" dirty="0"/>
              <a:t> = (</a:t>
            </a:r>
            <a:r>
              <a:rPr lang="en-US" altLang="zh-CN" dirty="0" err="1"/>
              <a:t>V</a:t>
            </a:r>
            <a:r>
              <a:rPr lang="en-US" altLang="zh-CN" baseline="-25000" dirty="0" err="1"/>
              <a:t>e,</a:t>
            </a:r>
            <a:r>
              <a:rPr lang="en-US" altLang="zh-CN" dirty="0" err="1"/>
              <a:t>E</a:t>
            </a:r>
            <a:r>
              <a:rPr lang="en-US" altLang="zh-CN" baseline="-25000" dirty="0" err="1"/>
              <a:t>e,</a:t>
            </a:r>
            <a:r>
              <a:rPr lang="en-US" altLang="zh-CN" dirty="0" err="1"/>
              <a:t>F</a:t>
            </a:r>
            <a:r>
              <a:rPr lang="en-US" altLang="zh-CN" baseline="-25000" dirty="0" err="1"/>
              <a:t>e</a:t>
            </a:r>
            <a:r>
              <a:rPr lang="en-US" altLang="zh-CN" dirty="0"/>
              <a:t>) with </a:t>
            </a:r>
            <a:r>
              <a:rPr lang="en-US" altLang="zh-CN" b="1" dirty="0"/>
              <a:t>the same vertices</a:t>
            </a:r>
            <a:r>
              <a:rPr lang="en-US" altLang="zh-CN" dirty="0"/>
              <a:t> (</a:t>
            </a:r>
            <a:r>
              <a:rPr lang="en-US" altLang="zh-CN" b="1" dirty="0" err="1"/>
              <a:t>V</a:t>
            </a:r>
            <a:r>
              <a:rPr lang="en-US" altLang="zh-CN" b="1" baseline="-25000" dirty="0" err="1"/>
              <a:t>e</a:t>
            </a:r>
            <a:r>
              <a:rPr lang="en-US" altLang="zh-CN" b="1" dirty="0"/>
              <a:t> = V</a:t>
            </a:r>
            <a:r>
              <a:rPr lang="en-US" altLang="zh-CN" dirty="0"/>
              <a:t>), together with a gluing map G</a:t>
            </a:r>
            <a:r>
              <a:rPr lang="en-US" altLang="zh-CN" baseline="-25000" dirty="0"/>
              <a:t>e</a:t>
            </a:r>
            <a:r>
              <a:rPr lang="en-US" altLang="zh-CN" dirty="0"/>
              <a:t>. </a:t>
            </a:r>
          </a:p>
        </p:txBody>
      </p:sp>
      <p:pic>
        <p:nvPicPr>
          <p:cNvPr id="4" name="图片 3">
            <a:extLst>
              <a:ext uri="{FF2B5EF4-FFF2-40B4-BE49-F238E27FC236}">
                <a16:creationId xmlns:a16="http://schemas.microsoft.com/office/drawing/2014/main" id="{ADDE2B7F-FDB8-4777-AC62-DB93B34FFF0D}"/>
              </a:ext>
            </a:extLst>
          </p:cNvPr>
          <p:cNvPicPr>
            <a:picLocks noChangeAspect="1"/>
          </p:cNvPicPr>
          <p:nvPr/>
        </p:nvPicPr>
        <p:blipFill>
          <a:blip r:embed="rId2"/>
          <a:stretch>
            <a:fillRect/>
          </a:stretch>
        </p:blipFill>
        <p:spPr>
          <a:xfrm>
            <a:off x="2644692" y="5064125"/>
            <a:ext cx="2962275" cy="1657350"/>
          </a:xfrm>
          <a:prstGeom prst="rect">
            <a:avLst/>
          </a:prstGeom>
        </p:spPr>
      </p:pic>
      <p:pic>
        <p:nvPicPr>
          <p:cNvPr id="5" name="图片 4">
            <a:extLst>
              <a:ext uri="{FF2B5EF4-FFF2-40B4-BE49-F238E27FC236}">
                <a16:creationId xmlns:a16="http://schemas.microsoft.com/office/drawing/2014/main" id="{54FE1F3D-550A-4502-8384-E4C8F377EAF2}"/>
              </a:ext>
            </a:extLst>
          </p:cNvPr>
          <p:cNvPicPr>
            <a:picLocks noChangeAspect="1"/>
          </p:cNvPicPr>
          <p:nvPr/>
        </p:nvPicPr>
        <p:blipFill>
          <a:blip r:embed="rId3"/>
          <a:stretch>
            <a:fillRect/>
          </a:stretch>
        </p:blipFill>
        <p:spPr>
          <a:xfrm>
            <a:off x="7413459" y="4307381"/>
            <a:ext cx="2156211" cy="2640113"/>
          </a:xfrm>
          <a:prstGeom prst="rect">
            <a:avLst/>
          </a:prstGeom>
        </p:spPr>
      </p:pic>
      <p:sp>
        <p:nvSpPr>
          <p:cNvPr id="6" name="灯片编号占位符 5">
            <a:extLst>
              <a:ext uri="{FF2B5EF4-FFF2-40B4-BE49-F238E27FC236}">
                <a16:creationId xmlns:a16="http://schemas.microsoft.com/office/drawing/2014/main" id="{83806C27-1070-4B86-B26D-6565C6D638F4}"/>
              </a:ext>
            </a:extLst>
          </p:cNvPr>
          <p:cNvSpPr>
            <a:spLocks noGrp="1"/>
          </p:cNvSpPr>
          <p:nvPr>
            <p:ph type="sldNum" sz="quarter" idx="12"/>
          </p:nvPr>
        </p:nvSpPr>
        <p:spPr/>
        <p:txBody>
          <a:bodyPr/>
          <a:lstStyle/>
          <a:p>
            <a:fld id="{64111AA2-CAA2-41B5-AC95-3022DC364471}" type="slidenum">
              <a:rPr lang="zh-CN" altLang="en-US" smtClean="0"/>
              <a:t>20</a:t>
            </a:fld>
            <a:endParaRPr lang="zh-CN" altLang="en-US"/>
          </a:p>
        </p:txBody>
      </p:sp>
    </p:spTree>
    <p:extLst>
      <p:ext uri="{BB962C8B-B14F-4D97-AF65-F5344CB8AC3E}">
        <p14:creationId xmlns:p14="http://schemas.microsoft.com/office/powerpoint/2010/main" val="345393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886A0-67FD-4D56-8289-DD073F9CAA2D}"/>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EB11CFD7-5645-4F2F-BAA7-AAB840C2F692}"/>
              </a:ext>
            </a:extLst>
          </p:cNvPr>
          <p:cNvSpPr>
            <a:spLocks noGrp="1"/>
          </p:cNvSpPr>
          <p:nvPr>
            <p:ph idx="1"/>
          </p:nvPr>
        </p:nvSpPr>
        <p:spPr/>
        <p:txBody>
          <a:bodyPr/>
          <a:lstStyle/>
          <a:p>
            <a:r>
              <a:rPr lang="en-US" altLang="zh-CN" dirty="0"/>
              <a:t>We assume a </a:t>
            </a:r>
            <a:r>
              <a:rPr lang="en-US" altLang="zh-CN" b="1" dirty="0"/>
              <a:t>unique ordering of faces around e</a:t>
            </a:r>
            <a:r>
              <a:rPr lang="en-US" altLang="zh-CN" dirty="0"/>
              <a:t>, which may not be available in </a:t>
            </a:r>
            <a:r>
              <a:rPr lang="en-US" altLang="zh-CN" b="1" dirty="0"/>
              <a:t>degenerate cases </a:t>
            </a:r>
            <a:r>
              <a:rPr lang="en-US" altLang="zh-CN" dirty="0"/>
              <a:t>(e.g., </a:t>
            </a:r>
            <a:r>
              <a:rPr lang="en-US" altLang="zh-CN" b="1" dirty="0"/>
              <a:t>coplanar faces incident on </a:t>
            </a:r>
            <a:r>
              <a:rPr lang="en-US" altLang="zh-CN" b="1"/>
              <a:t>e</a:t>
            </a:r>
            <a:r>
              <a:rPr lang="en-US" altLang="zh-CN"/>
              <a:t>).</a:t>
            </a:r>
            <a:endParaRPr lang="zh-CN" altLang="en-US" dirty="0"/>
          </a:p>
        </p:txBody>
      </p:sp>
      <p:sp>
        <p:nvSpPr>
          <p:cNvPr id="4" name="灯片编号占位符 3">
            <a:extLst>
              <a:ext uri="{FF2B5EF4-FFF2-40B4-BE49-F238E27FC236}">
                <a16:creationId xmlns:a16="http://schemas.microsoft.com/office/drawing/2014/main" id="{5BBAD479-489A-4B21-9614-353E4AF03EB3}"/>
              </a:ext>
            </a:extLst>
          </p:cNvPr>
          <p:cNvSpPr>
            <a:spLocks noGrp="1"/>
          </p:cNvSpPr>
          <p:nvPr>
            <p:ph type="sldNum" sz="quarter" idx="12"/>
          </p:nvPr>
        </p:nvSpPr>
        <p:spPr/>
        <p:txBody>
          <a:bodyPr/>
          <a:lstStyle/>
          <a:p>
            <a:fld id="{64111AA2-CAA2-41B5-AC95-3022DC364471}" type="slidenum">
              <a:rPr lang="zh-CN" altLang="en-US" smtClean="0"/>
              <a:t>21</a:t>
            </a:fld>
            <a:endParaRPr lang="zh-CN" altLang="en-US"/>
          </a:p>
        </p:txBody>
      </p:sp>
    </p:spTree>
    <p:extLst>
      <p:ext uri="{BB962C8B-B14F-4D97-AF65-F5344CB8AC3E}">
        <p14:creationId xmlns:p14="http://schemas.microsoft.com/office/powerpoint/2010/main" val="53769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48E4C-0D6B-401E-9E34-52ACC3B3CD4C}"/>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96F662A2-0AA7-40C1-991B-497E31ABF106}"/>
              </a:ext>
            </a:extLst>
          </p:cNvPr>
          <p:cNvSpPr>
            <a:spLocks noGrp="1"/>
          </p:cNvSpPr>
          <p:nvPr>
            <p:ph idx="1"/>
          </p:nvPr>
        </p:nvSpPr>
        <p:spPr>
          <a:xfrm>
            <a:off x="490220" y="1519459"/>
            <a:ext cx="11211560" cy="4351338"/>
          </a:xfrm>
        </p:spPr>
        <p:txBody>
          <a:bodyPr numCol="2"/>
          <a:lstStyle/>
          <a:p>
            <a:pPr>
              <a:buFont typeface="Wingdings" panose="05000000000000000000" pitchFamily="2" charset="2"/>
              <a:buChar char="Ø"/>
            </a:pPr>
            <a:r>
              <a:rPr lang="en-US" altLang="zh-CN" sz="2000" dirty="0"/>
              <a:t>Clarity of </a:t>
            </a:r>
            <a:r>
              <a:rPr lang="en-US" altLang="zh-CN" sz="2000" dirty="0" err="1"/>
              <a:t>Expostion</a:t>
            </a:r>
            <a:endParaRPr lang="en-US" altLang="zh-CN" sz="2000" dirty="0"/>
          </a:p>
          <a:p>
            <a:pPr marL="0" indent="0">
              <a:buNone/>
            </a:pPr>
            <a:r>
              <a:rPr lang="en-US" altLang="zh-CN" sz="2000" dirty="0"/>
              <a:t>      </a:t>
            </a:r>
            <a:r>
              <a:rPr lang="en-US" altLang="zh-CN" sz="2000" b="1" i="1" dirty="0"/>
              <a:t>Very clear</a:t>
            </a:r>
          </a:p>
          <a:p>
            <a:pPr>
              <a:buFont typeface="Wingdings" panose="05000000000000000000" pitchFamily="2" charset="2"/>
              <a:buChar char="Ø"/>
            </a:pPr>
            <a:r>
              <a:rPr lang="en-US" altLang="zh-CN" sz="2000" dirty="0"/>
              <a:t>Quality of References</a:t>
            </a:r>
          </a:p>
          <a:p>
            <a:pPr marL="0" indent="0">
              <a:buNone/>
            </a:pPr>
            <a:r>
              <a:rPr lang="en-US" altLang="zh-CN" sz="2000" i="1" dirty="0"/>
              <a:t>       </a:t>
            </a:r>
            <a:r>
              <a:rPr lang="en-US" altLang="zh-CN" sz="2000" b="1" i="1" dirty="0"/>
              <a:t>Good</a:t>
            </a:r>
          </a:p>
          <a:p>
            <a:pPr>
              <a:buFont typeface="Wingdings" panose="05000000000000000000" pitchFamily="2" charset="2"/>
              <a:buChar char="Ø"/>
            </a:pPr>
            <a:r>
              <a:rPr lang="en-US" altLang="zh-CN" sz="2000" dirty="0"/>
              <a:t>Reproducibility</a:t>
            </a:r>
          </a:p>
          <a:p>
            <a:pPr marL="0" indent="0">
              <a:buNone/>
            </a:pPr>
            <a:r>
              <a:rPr lang="en-US" altLang="zh-CN" sz="2000" b="1" i="1" dirty="0"/>
              <a:t>The algorithm is described in details, it should be reproducible.</a:t>
            </a:r>
          </a:p>
          <a:p>
            <a:pPr>
              <a:buFont typeface="Wingdings" panose="05000000000000000000" pitchFamily="2" charset="2"/>
              <a:buChar char="Ø"/>
            </a:pPr>
            <a:r>
              <a:rPr lang="zh-CN" altLang="en-US" sz="2000" dirty="0"/>
              <a:t>审稿人意见</a:t>
            </a:r>
            <a:endParaRPr lang="en-US" altLang="zh-CN" sz="2000" dirty="0"/>
          </a:p>
          <a:p>
            <a:pPr marL="0" indent="0">
              <a:buNone/>
            </a:pPr>
            <a:r>
              <a:rPr lang="en-US" altLang="zh-CN" sz="2000" dirty="0"/>
              <a:t>The algorithm uses Steiner points to replace windows to seek a balance between accuracy and speed. It is 6 times faster than an exact method but produces less accurate results. </a:t>
            </a:r>
            <a:r>
              <a:rPr lang="en-US" altLang="zh-CN" sz="2000" b="1" dirty="0"/>
              <a:t>It is slower than more approximate methods</a:t>
            </a:r>
            <a:r>
              <a:rPr lang="en-US" altLang="zh-CN" sz="2000" dirty="0"/>
              <a:t>, such as </a:t>
            </a:r>
            <a:r>
              <a:rPr lang="en-US" altLang="zh-CN" sz="2000" b="1" dirty="0"/>
              <a:t>geodesics in heat</a:t>
            </a:r>
            <a:r>
              <a:rPr lang="en-US" altLang="zh-CN" sz="2000" dirty="0"/>
              <a:t>, that can compute one to many distances in one evaluation. </a:t>
            </a:r>
            <a:r>
              <a:rPr lang="en-US" altLang="zh-CN" sz="2000" b="1" dirty="0"/>
              <a:t>It is unclear to me which application this algorithm is targeting since it is not exact and, at the same time, not particularly fast.</a:t>
            </a:r>
            <a:endParaRPr lang="zh-CN" altLang="en-US" sz="2000" b="1" dirty="0"/>
          </a:p>
        </p:txBody>
      </p:sp>
      <p:sp>
        <p:nvSpPr>
          <p:cNvPr id="4" name="灯片编号占位符 3">
            <a:extLst>
              <a:ext uri="{FF2B5EF4-FFF2-40B4-BE49-F238E27FC236}">
                <a16:creationId xmlns:a16="http://schemas.microsoft.com/office/drawing/2014/main" id="{036697E7-A827-45CA-9F12-F8A330F781D7}"/>
              </a:ext>
            </a:extLst>
          </p:cNvPr>
          <p:cNvSpPr>
            <a:spLocks noGrp="1"/>
          </p:cNvSpPr>
          <p:nvPr>
            <p:ph type="sldNum" sz="quarter" idx="12"/>
          </p:nvPr>
        </p:nvSpPr>
        <p:spPr/>
        <p:txBody>
          <a:bodyPr/>
          <a:lstStyle/>
          <a:p>
            <a:fld id="{8C8293A3-15A2-4FA1-8A00-DD0631407BD3}" type="slidenum">
              <a:rPr lang="zh-CN" altLang="en-US" smtClean="0"/>
              <a:t>3</a:t>
            </a:fld>
            <a:endParaRPr lang="zh-CN" altLang="en-US"/>
          </a:p>
        </p:txBody>
      </p:sp>
      <p:pic>
        <p:nvPicPr>
          <p:cNvPr id="6" name="图片 5">
            <a:extLst>
              <a:ext uri="{FF2B5EF4-FFF2-40B4-BE49-F238E27FC236}">
                <a16:creationId xmlns:a16="http://schemas.microsoft.com/office/drawing/2014/main" id="{34CC92D1-C43B-4F22-A5E4-ADEF9F01B505}"/>
              </a:ext>
            </a:extLst>
          </p:cNvPr>
          <p:cNvPicPr>
            <a:picLocks noChangeAspect="1"/>
          </p:cNvPicPr>
          <p:nvPr/>
        </p:nvPicPr>
        <p:blipFill>
          <a:blip r:embed="rId2"/>
          <a:stretch>
            <a:fillRect/>
          </a:stretch>
        </p:blipFill>
        <p:spPr>
          <a:xfrm>
            <a:off x="6452553" y="3011121"/>
            <a:ext cx="3534727" cy="1888570"/>
          </a:xfrm>
          <a:prstGeom prst="rect">
            <a:avLst/>
          </a:prstGeom>
        </p:spPr>
      </p:pic>
      <p:pic>
        <p:nvPicPr>
          <p:cNvPr id="7" name="图片 6">
            <a:extLst>
              <a:ext uri="{FF2B5EF4-FFF2-40B4-BE49-F238E27FC236}">
                <a16:creationId xmlns:a16="http://schemas.microsoft.com/office/drawing/2014/main" id="{93FF1901-B6B3-4C10-8BF2-3BFA0D0BACEF}"/>
              </a:ext>
            </a:extLst>
          </p:cNvPr>
          <p:cNvPicPr>
            <a:picLocks noChangeAspect="1"/>
          </p:cNvPicPr>
          <p:nvPr/>
        </p:nvPicPr>
        <p:blipFill>
          <a:blip r:embed="rId3"/>
          <a:stretch>
            <a:fillRect/>
          </a:stretch>
        </p:blipFill>
        <p:spPr>
          <a:xfrm>
            <a:off x="6543358" y="4951441"/>
            <a:ext cx="5040630" cy="1587471"/>
          </a:xfrm>
          <a:prstGeom prst="rect">
            <a:avLst/>
          </a:prstGeom>
        </p:spPr>
      </p:pic>
      <p:sp>
        <p:nvSpPr>
          <p:cNvPr id="8" name="矩形 7">
            <a:extLst>
              <a:ext uri="{FF2B5EF4-FFF2-40B4-BE49-F238E27FC236}">
                <a16:creationId xmlns:a16="http://schemas.microsoft.com/office/drawing/2014/main" id="{A82FA189-01AE-47B1-AB14-5B6B36549DC8}"/>
              </a:ext>
            </a:extLst>
          </p:cNvPr>
          <p:cNvSpPr/>
          <p:nvPr/>
        </p:nvSpPr>
        <p:spPr>
          <a:xfrm>
            <a:off x="9712961" y="5022562"/>
            <a:ext cx="1016000" cy="1498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6EA93C1-2663-4A0C-8DCA-D422AC200FEE}"/>
              </a:ext>
            </a:extLst>
          </p:cNvPr>
          <p:cNvSpPr/>
          <p:nvPr/>
        </p:nvSpPr>
        <p:spPr>
          <a:xfrm>
            <a:off x="6573838" y="4409440"/>
            <a:ext cx="3301682" cy="223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098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D9623-77B6-477E-910F-6DD96B559CF0}"/>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DD6F59AA-36B2-45E9-922E-BF6258A6D875}"/>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Line 91: can you cite </a:t>
            </a:r>
            <a:r>
              <a:rPr lang="en-US" altLang="zh-CN" sz="2000" b="1" dirty="0"/>
              <a:t>where this flawed assumption </a:t>
            </a:r>
            <a:r>
              <a:rPr lang="en-US" altLang="zh-CN" sz="2000" dirty="0"/>
              <a:t>shows up? </a:t>
            </a:r>
            <a:r>
              <a:rPr lang="en-US" altLang="zh-CN" sz="2000" b="1" dirty="0"/>
              <a:t>I was not aware of it</a:t>
            </a:r>
            <a:endParaRPr lang="zh-CN" altLang="en-US" sz="2000" b="1" dirty="0"/>
          </a:p>
        </p:txBody>
      </p:sp>
      <p:sp>
        <p:nvSpPr>
          <p:cNvPr id="4" name="灯片编号占位符 3">
            <a:extLst>
              <a:ext uri="{FF2B5EF4-FFF2-40B4-BE49-F238E27FC236}">
                <a16:creationId xmlns:a16="http://schemas.microsoft.com/office/drawing/2014/main" id="{5F6A3735-828B-47F9-9642-4786E5D2DB67}"/>
              </a:ext>
            </a:extLst>
          </p:cNvPr>
          <p:cNvSpPr>
            <a:spLocks noGrp="1"/>
          </p:cNvSpPr>
          <p:nvPr>
            <p:ph type="sldNum" sz="quarter" idx="12"/>
          </p:nvPr>
        </p:nvSpPr>
        <p:spPr/>
        <p:txBody>
          <a:bodyPr/>
          <a:lstStyle/>
          <a:p>
            <a:fld id="{8C8293A3-15A2-4FA1-8A00-DD0631407BD3}" type="slidenum">
              <a:rPr lang="zh-CN" altLang="en-US" smtClean="0"/>
              <a:t>4</a:t>
            </a:fld>
            <a:endParaRPr lang="zh-CN" altLang="en-US"/>
          </a:p>
        </p:txBody>
      </p:sp>
      <p:pic>
        <p:nvPicPr>
          <p:cNvPr id="6" name="图片 5">
            <a:extLst>
              <a:ext uri="{FF2B5EF4-FFF2-40B4-BE49-F238E27FC236}">
                <a16:creationId xmlns:a16="http://schemas.microsoft.com/office/drawing/2014/main" id="{D4028513-4B14-45B9-9F16-C70C5440DBEA}"/>
              </a:ext>
            </a:extLst>
          </p:cNvPr>
          <p:cNvPicPr>
            <a:picLocks noChangeAspect="1"/>
          </p:cNvPicPr>
          <p:nvPr/>
        </p:nvPicPr>
        <p:blipFill>
          <a:blip r:embed="rId2"/>
          <a:stretch>
            <a:fillRect/>
          </a:stretch>
        </p:blipFill>
        <p:spPr>
          <a:xfrm>
            <a:off x="1963523" y="2728594"/>
            <a:ext cx="8264953" cy="3011805"/>
          </a:xfrm>
          <a:prstGeom prst="rect">
            <a:avLst/>
          </a:prstGeom>
        </p:spPr>
      </p:pic>
      <p:sp>
        <p:nvSpPr>
          <p:cNvPr id="7" name="矩形 6">
            <a:extLst>
              <a:ext uri="{FF2B5EF4-FFF2-40B4-BE49-F238E27FC236}">
                <a16:creationId xmlns:a16="http://schemas.microsoft.com/office/drawing/2014/main" id="{7D823936-EF49-41CB-9032-79D0052EDA2A}"/>
              </a:ext>
            </a:extLst>
          </p:cNvPr>
          <p:cNvSpPr/>
          <p:nvPr/>
        </p:nvSpPr>
        <p:spPr>
          <a:xfrm>
            <a:off x="1879600" y="2728594"/>
            <a:ext cx="8006080" cy="7004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518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77E967E-0F91-4650-B6D6-E033F7F0CAFC}"/>
              </a:ext>
            </a:extLst>
          </p:cNvPr>
          <p:cNvPicPr>
            <a:picLocks noChangeAspect="1"/>
          </p:cNvPicPr>
          <p:nvPr/>
        </p:nvPicPr>
        <p:blipFill>
          <a:blip r:embed="rId2"/>
          <a:stretch>
            <a:fillRect/>
          </a:stretch>
        </p:blipFill>
        <p:spPr>
          <a:xfrm>
            <a:off x="2865672" y="4914331"/>
            <a:ext cx="4927048" cy="1767773"/>
          </a:xfrm>
          <a:prstGeom prst="rect">
            <a:avLst/>
          </a:prstGeom>
        </p:spPr>
      </p:pic>
      <p:sp>
        <p:nvSpPr>
          <p:cNvPr id="2" name="标题 1">
            <a:extLst>
              <a:ext uri="{FF2B5EF4-FFF2-40B4-BE49-F238E27FC236}">
                <a16:creationId xmlns:a16="http://schemas.microsoft.com/office/drawing/2014/main" id="{806612AA-082D-49A1-99CB-72CD783A7A2E}"/>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28896684-A4BE-4B64-932F-DAE257C19596}"/>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*Line 622: </a:t>
            </a:r>
            <a:r>
              <a:rPr lang="en-US" altLang="zh-CN" sz="2000" b="1" dirty="0"/>
              <a:t>what does empirically mean</a:t>
            </a:r>
            <a:r>
              <a:rPr lang="en-US" altLang="zh-CN" sz="2000" dirty="0"/>
              <a:t>? Please provide </a:t>
            </a:r>
            <a:r>
              <a:rPr lang="en-US" altLang="zh-CN" sz="2000" b="1" dirty="0"/>
              <a:t>experimental evidence or proof</a:t>
            </a:r>
            <a:r>
              <a:rPr lang="en-US" altLang="zh-CN" sz="2000" dirty="0"/>
              <a:t>.</a:t>
            </a:r>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marL="0" indent="0">
              <a:buNone/>
            </a:pPr>
            <a:endParaRPr lang="en-US" altLang="zh-CN" sz="2000" dirty="0"/>
          </a:p>
          <a:p>
            <a:pPr>
              <a:buFont typeface="Wingdings" panose="05000000000000000000" pitchFamily="2" charset="2"/>
              <a:buChar char="ü"/>
            </a:pPr>
            <a:r>
              <a:rPr lang="en-US" altLang="zh-CN" sz="2000" dirty="0"/>
              <a:t>*Line 733: </a:t>
            </a:r>
            <a:r>
              <a:rPr lang="en-US" altLang="zh-CN" sz="2000" b="1" dirty="0"/>
              <a:t>this is an implementation detail </a:t>
            </a:r>
            <a:r>
              <a:rPr lang="en-US" altLang="zh-CN" sz="2000" dirty="0"/>
              <a:t>that I think could </a:t>
            </a:r>
            <a:r>
              <a:rPr lang="en-US" altLang="zh-CN" sz="2000" b="1" dirty="0"/>
              <a:t>go in an appendix </a:t>
            </a:r>
            <a:r>
              <a:rPr lang="en-US" altLang="zh-CN" sz="2000" dirty="0"/>
              <a:t>not to break the flow.</a:t>
            </a:r>
            <a:endParaRPr lang="zh-CN" altLang="en-US" sz="2000" dirty="0"/>
          </a:p>
        </p:txBody>
      </p:sp>
      <p:sp>
        <p:nvSpPr>
          <p:cNvPr id="4" name="灯片编号占位符 3">
            <a:extLst>
              <a:ext uri="{FF2B5EF4-FFF2-40B4-BE49-F238E27FC236}">
                <a16:creationId xmlns:a16="http://schemas.microsoft.com/office/drawing/2014/main" id="{EFA6A318-187B-427A-A3DA-1D53A441D183}"/>
              </a:ext>
            </a:extLst>
          </p:cNvPr>
          <p:cNvSpPr>
            <a:spLocks noGrp="1"/>
          </p:cNvSpPr>
          <p:nvPr>
            <p:ph type="sldNum" sz="quarter" idx="12"/>
          </p:nvPr>
        </p:nvSpPr>
        <p:spPr/>
        <p:txBody>
          <a:bodyPr/>
          <a:lstStyle/>
          <a:p>
            <a:fld id="{8C8293A3-15A2-4FA1-8A00-DD0631407BD3}" type="slidenum">
              <a:rPr lang="zh-CN" altLang="en-US" smtClean="0"/>
              <a:t>5</a:t>
            </a:fld>
            <a:endParaRPr lang="zh-CN" altLang="en-US"/>
          </a:p>
        </p:txBody>
      </p:sp>
      <p:grpSp>
        <p:nvGrpSpPr>
          <p:cNvPr id="7" name="组合 6">
            <a:extLst>
              <a:ext uri="{FF2B5EF4-FFF2-40B4-BE49-F238E27FC236}">
                <a16:creationId xmlns:a16="http://schemas.microsoft.com/office/drawing/2014/main" id="{E9719389-9730-430F-B803-5695514AECF5}"/>
              </a:ext>
            </a:extLst>
          </p:cNvPr>
          <p:cNvGrpSpPr/>
          <p:nvPr/>
        </p:nvGrpSpPr>
        <p:grpSpPr>
          <a:xfrm>
            <a:off x="2319655" y="2470864"/>
            <a:ext cx="6290945" cy="3905807"/>
            <a:chOff x="1847215" y="2604452"/>
            <a:chExt cx="8092770" cy="4985956"/>
          </a:xfrm>
        </p:grpSpPr>
        <p:pic>
          <p:nvPicPr>
            <p:cNvPr id="5" name="图片 4">
              <a:extLst>
                <a:ext uri="{FF2B5EF4-FFF2-40B4-BE49-F238E27FC236}">
                  <a16:creationId xmlns:a16="http://schemas.microsoft.com/office/drawing/2014/main" id="{2ABF81FA-1072-4DC8-8720-94924541A1F9}"/>
                </a:ext>
              </a:extLst>
            </p:cNvPr>
            <p:cNvPicPr>
              <a:picLocks noChangeAspect="1"/>
            </p:cNvPicPr>
            <p:nvPr/>
          </p:nvPicPr>
          <p:blipFill>
            <a:blip r:embed="rId3"/>
            <a:stretch>
              <a:fillRect/>
            </a:stretch>
          </p:blipFill>
          <p:spPr>
            <a:xfrm>
              <a:off x="1847215" y="2604452"/>
              <a:ext cx="8092770" cy="2353628"/>
            </a:xfrm>
            <a:prstGeom prst="rect">
              <a:avLst/>
            </a:prstGeom>
          </p:spPr>
        </p:pic>
        <p:sp>
          <p:nvSpPr>
            <p:cNvPr id="6" name="矩形 5">
              <a:extLst>
                <a:ext uri="{FF2B5EF4-FFF2-40B4-BE49-F238E27FC236}">
                  <a16:creationId xmlns:a16="http://schemas.microsoft.com/office/drawing/2014/main" id="{8F9DE0D1-4B18-455B-9DD2-0A810628FBB4}"/>
                </a:ext>
              </a:extLst>
            </p:cNvPr>
            <p:cNvSpPr/>
            <p:nvPr/>
          </p:nvSpPr>
          <p:spPr>
            <a:xfrm>
              <a:off x="2404415" y="4140834"/>
              <a:ext cx="5611825" cy="4210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DF82424-B790-49F2-8735-0B21A1DFF988}"/>
                </a:ext>
              </a:extLst>
            </p:cNvPr>
            <p:cNvSpPr/>
            <p:nvPr/>
          </p:nvSpPr>
          <p:spPr>
            <a:xfrm>
              <a:off x="2575760" y="7024603"/>
              <a:ext cx="6338232" cy="565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419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30A07B-4844-450A-A265-38F8F1AD47D2}"/>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C55396A1-33CA-427B-97E3-C9E0E9ABD3D1}"/>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*Line 844: </a:t>
            </a:r>
            <a:r>
              <a:rPr lang="en-US" altLang="zh-CN" sz="2000" b="1" dirty="0"/>
              <a:t>which strategy </a:t>
            </a:r>
            <a:r>
              <a:rPr lang="en-US" altLang="zh-CN" sz="2000" dirty="0"/>
              <a:t> do you use for the experiments? Please show experiments comparing the 2 to justify your choice.</a:t>
            </a:r>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endParaRPr lang="en-US" altLang="zh-CN" sz="2000" dirty="0"/>
          </a:p>
          <a:p>
            <a:pPr>
              <a:buFont typeface="Wingdings" panose="05000000000000000000" pitchFamily="2" charset="2"/>
              <a:buChar char="ü"/>
            </a:pPr>
            <a:r>
              <a:rPr lang="en-US" altLang="zh-CN" sz="2000" dirty="0"/>
              <a:t>*Does the distance computed by this algorithm satisfy </a:t>
            </a:r>
            <a:r>
              <a:rPr lang="en-US" altLang="zh-CN" sz="2000" b="1" dirty="0"/>
              <a:t>triangular inequality </a:t>
            </a:r>
            <a:r>
              <a:rPr lang="en-US" altLang="zh-CN" sz="2000" dirty="0"/>
              <a:t>and </a:t>
            </a:r>
            <a:r>
              <a:rPr lang="en-US" altLang="zh-CN" sz="2000" b="1" dirty="0"/>
              <a:t>symmetry</a:t>
            </a:r>
            <a:r>
              <a:rPr lang="en-US" altLang="zh-CN" sz="2000" dirty="0"/>
              <a:t>? </a:t>
            </a:r>
            <a:r>
              <a:rPr lang="en-US" altLang="zh-CN" sz="2000" dirty="0" err="1"/>
              <a:t>lt</a:t>
            </a:r>
            <a:r>
              <a:rPr lang="en-US" altLang="zh-CN" sz="2000" dirty="0"/>
              <a:t> looks like it should, but the algorithm is not trivial, and </a:t>
            </a:r>
            <a:r>
              <a:rPr lang="en-US" altLang="zh-CN" sz="2000" b="1" dirty="0"/>
              <a:t>a direct proof would be preferable</a:t>
            </a: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3A477E4E-6147-49D7-BC32-C32F458F472C}"/>
              </a:ext>
            </a:extLst>
          </p:cNvPr>
          <p:cNvSpPr>
            <a:spLocks noGrp="1"/>
          </p:cNvSpPr>
          <p:nvPr>
            <p:ph type="sldNum" sz="quarter" idx="12"/>
          </p:nvPr>
        </p:nvSpPr>
        <p:spPr/>
        <p:txBody>
          <a:bodyPr/>
          <a:lstStyle/>
          <a:p>
            <a:fld id="{8C8293A3-15A2-4FA1-8A00-DD0631407BD3}" type="slidenum">
              <a:rPr lang="zh-CN" altLang="en-US" smtClean="0"/>
              <a:t>6</a:t>
            </a:fld>
            <a:endParaRPr lang="zh-CN" altLang="en-US"/>
          </a:p>
        </p:txBody>
      </p:sp>
      <p:pic>
        <p:nvPicPr>
          <p:cNvPr id="5" name="图片 4">
            <a:extLst>
              <a:ext uri="{FF2B5EF4-FFF2-40B4-BE49-F238E27FC236}">
                <a16:creationId xmlns:a16="http://schemas.microsoft.com/office/drawing/2014/main" id="{39F88CBD-F959-4414-A5D1-37DD6678BD6F}"/>
              </a:ext>
            </a:extLst>
          </p:cNvPr>
          <p:cNvPicPr>
            <a:picLocks noChangeAspect="1"/>
          </p:cNvPicPr>
          <p:nvPr/>
        </p:nvPicPr>
        <p:blipFill>
          <a:blip r:embed="rId2"/>
          <a:stretch>
            <a:fillRect/>
          </a:stretch>
        </p:blipFill>
        <p:spPr>
          <a:xfrm>
            <a:off x="2832735" y="2533015"/>
            <a:ext cx="5488305" cy="2217338"/>
          </a:xfrm>
          <a:prstGeom prst="rect">
            <a:avLst/>
          </a:prstGeom>
        </p:spPr>
      </p:pic>
      <p:sp>
        <p:nvSpPr>
          <p:cNvPr id="6" name="矩形 5">
            <a:extLst>
              <a:ext uri="{FF2B5EF4-FFF2-40B4-BE49-F238E27FC236}">
                <a16:creationId xmlns:a16="http://schemas.microsoft.com/office/drawing/2014/main" id="{5F5E2179-C581-4335-8F20-BC995E998BFE}"/>
              </a:ext>
            </a:extLst>
          </p:cNvPr>
          <p:cNvSpPr/>
          <p:nvPr/>
        </p:nvSpPr>
        <p:spPr>
          <a:xfrm>
            <a:off x="2832735" y="2763520"/>
            <a:ext cx="5396865" cy="3974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426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C05C3-1AB1-476C-A04B-7149E308ED9C}"/>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29B87C03-7A7C-449B-8BFA-A0BA4F4BCFD7}"/>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*Line 1006: </a:t>
            </a:r>
            <a:r>
              <a:rPr lang="en-US" altLang="zh-CN" sz="2000" b="1" dirty="0"/>
              <a:t>which applications </a:t>
            </a:r>
            <a:r>
              <a:rPr lang="en-US" altLang="zh-CN" sz="2000" dirty="0"/>
              <a:t>need a </a:t>
            </a:r>
            <a:r>
              <a:rPr lang="en-US" altLang="zh-CN" sz="2000" b="1" dirty="0"/>
              <a:t>5x speedup </a:t>
            </a:r>
            <a:r>
              <a:rPr lang="en-US" altLang="zh-CN" sz="2000" dirty="0"/>
              <a:t>and can </a:t>
            </a:r>
            <a:r>
              <a:rPr lang="en-US" altLang="zh-CN" sz="2000" b="1" dirty="0"/>
              <a:t>tolerate an error of 0.2%?</a:t>
            </a:r>
          </a:p>
          <a:p>
            <a:pPr>
              <a:buFont typeface="Wingdings" panose="05000000000000000000" pitchFamily="2" charset="2"/>
              <a:buChar char="ü"/>
            </a:pPr>
            <a:endParaRPr lang="en-US" altLang="zh-CN" sz="2000" b="1" dirty="0"/>
          </a:p>
          <a:p>
            <a:pPr>
              <a:buFont typeface="Wingdings" panose="05000000000000000000" pitchFamily="2" charset="2"/>
              <a:buChar char="ü"/>
            </a:pPr>
            <a:endParaRPr lang="en-US" altLang="zh-CN" sz="2000" b="1" dirty="0"/>
          </a:p>
          <a:p>
            <a:pPr marL="0" indent="0">
              <a:buNone/>
            </a:pPr>
            <a:endParaRPr lang="en-US" altLang="zh-CN" sz="2000" b="1" dirty="0"/>
          </a:p>
          <a:p>
            <a:pPr>
              <a:buFont typeface="Wingdings" panose="05000000000000000000" pitchFamily="2" charset="2"/>
              <a:buChar char="ü"/>
            </a:pPr>
            <a:r>
              <a:rPr lang="en-US" altLang="zh-CN" sz="2000" dirty="0"/>
              <a:t>*Table 1: </a:t>
            </a:r>
            <a:r>
              <a:rPr lang="en-US" altLang="zh-CN" sz="2000" b="1" dirty="0"/>
              <a:t>average error is a potentially confusing measure</a:t>
            </a:r>
            <a:r>
              <a:rPr lang="en-US" altLang="zh-CN" sz="2000" dirty="0"/>
              <a:t>. Could you show </a:t>
            </a:r>
            <a:r>
              <a:rPr lang="en-US" altLang="zh-CN" sz="2000" b="1" dirty="0"/>
              <a:t>a max error </a:t>
            </a:r>
            <a:r>
              <a:rPr lang="en-US" altLang="zh-CN" sz="2000" dirty="0"/>
              <a:t>or even better the </a:t>
            </a:r>
            <a:r>
              <a:rPr lang="en-US" altLang="zh-CN" sz="2000" b="1" dirty="0"/>
              <a:t>error distribution</a:t>
            </a: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6F35C921-D568-49A6-8065-F9B602315980}"/>
              </a:ext>
            </a:extLst>
          </p:cNvPr>
          <p:cNvSpPr>
            <a:spLocks noGrp="1"/>
          </p:cNvSpPr>
          <p:nvPr>
            <p:ph type="sldNum" sz="quarter" idx="12"/>
          </p:nvPr>
        </p:nvSpPr>
        <p:spPr/>
        <p:txBody>
          <a:bodyPr/>
          <a:lstStyle/>
          <a:p>
            <a:fld id="{8C8293A3-15A2-4FA1-8A00-DD0631407BD3}" type="slidenum">
              <a:rPr lang="zh-CN" altLang="en-US" smtClean="0"/>
              <a:t>7</a:t>
            </a:fld>
            <a:endParaRPr lang="zh-CN" altLang="en-US"/>
          </a:p>
        </p:txBody>
      </p:sp>
      <p:pic>
        <p:nvPicPr>
          <p:cNvPr id="5" name="图片 4">
            <a:extLst>
              <a:ext uri="{FF2B5EF4-FFF2-40B4-BE49-F238E27FC236}">
                <a16:creationId xmlns:a16="http://schemas.microsoft.com/office/drawing/2014/main" id="{7895A899-456E-43A0-9FBD-3024F6CF3FF1}"/>
              </a:ext>
            </a:extLst>
          </p:cNvPr>
          <p:cNvPicPr>
            <a:picLocks noChangeAspect="1"/>
          </p:cNvPicPr>
          <p:nvPr/>
        </p:nvPicPr>
        <p:blipFill>
          <a:blip r:embed="rId2"/>
          <a:stretch>
            <a:fillRect/>
          </a:stretch>
        </p:blipFill>
        <p:spPr>
          <a:xfrm>
            <a:off x="2492057" y="2533650"/>
            <a:ext cx="6943725" cy="895350"/>
          </a:xfrm>
          <a:prstGeom prst="rect">
            <a:avLst/>
          </a:prstGeom>
        </p:spPr>
      </p:pic>
      <p:sp>
        <p:nvSpPr>
          <p:cNvPr id="6" name="矩形 5">
            <a:extLst>
              <a:ext uri="{FF2B5EF4-FFF2-40B4-BE49-F238E27FC236}">
                <a16:creationId xmlns:a16="http://schemas.microsoft.com/office/drawing/2014/main" id="{8692D098-CC25-42E7-96AE-D1326A03C026}"/>
              </a:ext>
            </a:extLst>
          </p:cNvPr>
          <p:cNvSpPr/>
          <p:nvPr/>
        </p:nvSpPr>
        <p:spPr>
          <a:xfrm>
            <a:off x="2492057" y="2865966"/>
            <a:ext cx="6943725" cy="466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4F035B66-1477-44B8-9BC6-58B433B2AB67}"/>
              </a:ext>
            </a:extLst>
          </p:cNvPr>
          <p:cNvPicPr>
            <a:picLocks noChangeAspect="1"/>
          </p:cNvPicPr>
          <p:nvPr/>
        </p:nvPicPr>
        <p:blipFill>
          <a:blip r:embed="rId3"/>
          <a:stretch>
            <a:fillRect/>
          </a:stretch>
        </p:blipFill>
        <p:spPr>
          <a:xfrm>
            <a:off x="1981200" y="4222859"/>
            <a:ext cx="8873386" cy="2427495"/>
          </a:xfrm>
          <a:prstGeom prst="rect">
            <a:avLst/>
          </a:prstGeom>
        </p:spPr>
      </p:pic>
    </p:spTree>
    <p:extLst>
      <p:ext uri="{BB962C8B-B14F-4D97-AF65-F5344CB8AC3E}">
        <p14:creationId xmlns:p14="http://schemas.microsoft.com/office/powerpoint/2010/main" val="343468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374AD-DBC4-4704-88D4-0EBEA5F91AF7}"/>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0B302074-B4BF-42A4-ACE9-FB39ABA6003D}"/>
              </a:ext>
            </a:extLst>
          </p:cNvPr>
          <p:cNvSpPr>
            <a:spLocks noGrp="1"/>
          </p:cNvSpPr>
          <p:nvPr>
            <p:ph idx="1"/>
          </p:nvPr>
        </p:nvSpPr>
        <p:spPr/>
        <p:txBody>
          <a:bodyPr>
            <a:normAutofit/>
          </a:bodyPr>
          <a:lstStyle/>
          <a:p>
            <a:pPr>
              <a:buFont typeface="Wingdings" panose="05000000000000000000" pitchFamily="2" charset="2"/>
              <a:buChar char="ü"/>
            </a:pPr>
            <a:r>
              <a:rPr lang="en-US" altLang="zh-CN" sz="1800" dirty="0"/>
              <a:t>*Line 1226: why are you changing your strategy for adding Steiner points for bad triangulations? Having the number of splits depend on the edge length seems a good idea, </a:t>
            </a:r>
            <a:r>
              <a:rPr lang="en-US" altLang="zh-CN" sz="1800" b="1" dirty="0"/>
              <a:t>why don't you do it as a default for all experiments?</a:t>
            </a:r>
            <a:endParaRPr lang="zh-CN" altLang="en-US" sz="1800" b="1" dirty="0"/>
          </a:p>
        </p:txBody>
      </p:sp>
      <p:sp>
        <p:nvSpPr>
          <p:cNvPr id="4" name="灯片编号占位符 3">
            <a:extLst>
              <a:ext uri="{FF2B5EF4-FFF2-40B4-BE49-F238E27FC236}">
                <a16:creationId xmlns:a16="http://schemas.microsoft.com/office/drawing/2014/main" id="{8530A27D-C0C3-439F-805F-4C1BD39D5F5A}"/>
              </a:ext>
            </a:extLst>
          </p:cNvPr>
          <p:cNvSpPr>
            <a:spLocks noGrp="1"/>
          </p:cNvSpPr>
          <p:nvPr>
            <p:ph type="sldNum" sz="quarter" idx="12"/>
          </p:nvPr>
        </p:nvSpPr>
        <p:spPr/>
        <p:txBody>
          <a:bodyPr/>
          <a:lstStyle/>
          <a:p>
            <a:fld id="{8C8293A3-15A2-4FA1-8A00-DD0631407BD3}" type="slidenum">
              <a:rPr lang="zh-CN" altLang="en-US" smtClean="0"/>
              <a:t>8</a:t>
            </a:fld>
            <a:endParaRPr lang="zh-CN" altLang="en-US"/>
          </a:p>
        </p:txBody>
      </p:sp>
      <p:pic>
        <p:nvPicPr>
          <p:cNvPr id="5" name="图片 4">
            <a:extLst>
              <a:ext uri="{FF2B5EF4-FFF2-40B4-BE49-F238E27FC236}">
                <a16:creationId xmlns:a16="http://schemas.microsoft.com/office/drawing/2014/main" id="{EA6BE999-0A7B-41D9-B935-040893BF9051}"/>
              </a:ext>
            </a:extLst>
          </p:cNvPr>
          <p:cNvPicPr>
            <a:picLocks noChangeAspect="1"/>
          </p:cNvPicPr>
          <p:nvPr/>
        </p:nvPicPr>
        <p:blipFill>
          <a:blip r:embed="rId2"/>
          <a:stretch>
            <a:fillRect/>
          </a:stretch>
        </p:blipFill>
        <p:spPr>
          <a:xfrm>
            <a:off x="3145155" y="2638107"/>
            <a:ext cx="5901690" cy="2842481"/>
          </a:xfrm>
          <a:prstGeom prst="rect">
            <a:avLst/>
          </a:prstGeom>
        </p:spPr>
      </p:pic>
      <p:sp>
        <p:nvSpPr>
          <p:cNvPr id="6" name="矩形 5">
            <a:extLst>
              <a:ext uri="{FF2B5EF4-FFF2-40B4-BE49-F238E27FC236}">
                <a16:creationId xmlns:a16="http://schemas.microsoft.com/office/drawing/2014/main" id="{6ABD74E6-CC58-491D-8502-DC02E8A7493E}"/>
              </a:ext>
            </a:extLst>
          </p:cNvPr>
          <p:cNvSpPr/>
          <p:nvPr/>
        </p:nvSpPr>
        <p:spPr>
          <a:xfrm>
            <a:off x="3145155" y="2713566"/>
            <a:ext cx="5785485" cy="466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299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F6C33-75FA-4AA7-B86E-A8D57B69749A}"/>
              </a:ext>
            </a:extLst>
          </p:cNvPr>
          <p:cNvSpPr>
            <a:spLocks noGrp="1"/>
          </p:cNvSpPr>
          <p:nvPr>
            <p:ph type="title"/>
          </p:nvPr>
        </p:nvSpPr>
        <p:spPr/>
        <p:txBody>
          <a:bodyPr/>
          <a:lstStyle/>
          <a:p>
            <a:r>
              <a:rPr lang="zh-CN" altLang="en-US" dirty="0"/>
              <a:t>审稿人</a:t>
            </a:r>
            <a:r>
              <a:rPr lang="en-US" altLang="zh-CN" dirty="0"/>
              <a:t>1</a:t>
            </a:r>
            <a:r>
              <a:rPr lang="zh-CN" altLang="en-US" dirty="0"/>
              <a:t>意见</a:t>
            </a:r>
          </a:p>
        </p:txBody>
      </p:sp>
      <p:sp>
        <p:nvSpPr>
          <p:cNvPr id="3" name="内容占位符 2">
            <a:extLst>
              <a:ext uri="{FF2B5EF4-FFF2-40B4-BE49-F238E27FC236}">
                <a16:creationId xmlns:a16="http://schemas.microsoft.com/office/drawing/2014/main" id="{16461814-D4A7-48A2-AAC7-9A613484C86F}"/>
              </a:ext>
            </a:extLst>
          </p:cNvPr>
          <p:cNvSpPr>
            <a:spLocks noGrp="1"/>
          </p:cNvSpPr>
          <p:nvPr>
            <p:ph idx="1"/>
          </p:nvPr>
        </p:nvSpPr>
        <p:spPr/>
        <p:txBody>
          <a:bodyPr>
            <a:normAutofit/>
          </a:bodyPr>
          <a:lstStyle/>
          <a:p>
            <a:pPr>
              <a:buFont typeface="Wingdings" panose="05000000000000000000" pitchFamily="2" charset="2"/>
              <a:buChar char="ü"/>
            </a:pPr>
            <a:r>
              <a:rPr lang="en-US" altLang="zh-CN" sz="2000" dirty="0"/>
              <a:t>*Figure 13: all meshes have </a:t>
            </a:r>
            <a:r>
              <a:rPr lang="en-US" altLang="zh-CN" sz="2000" b="1" dirty="0"/>
              <a:t>decent quality</a:t>
            </a:r>
            <a:r>
              <a:rPr lang="en-US" altLang="zh-CN" sz="2000" dirty="0"/>
              <a:t>, I recommend to test it on the </a:t>
            </a:r>
            <a:r>
              <a:rPr lang="en-US" altLang="zh-CN" sz="2000" b="1" dirty="0"/>
              <a:t>Thingi10k dataset </a:t>
            </a:r>
            <a:r>
              <a:rPr lang="en-US" altLang="zh-CN" sz="2000" dirty="0"/>
              <a:t>to test s, there are many challenging models.</a:t>
            </a:r>
          </a:p>
          <a:p>
            <a:pPr>
              <a:buFont typeface="Wingdings" panose="05000000000000000000" pitchFamily="2" charset="2"/>
              <a:buChar char="ü"/>
            </a:pPr>
            <a:endParaRPr lang="en-US" altLang="zh-CN" sz="2000" dirty="0"/>
          </a:p>
          <a:p>
            <a:pPr>
              <a:buFont typeface="Wingdings" panose="05000000000000000000" pitchFamily="2" charset="2"/>
              <a:buChar char="ü"/>
            </a:pPr>
            <a:r>
              <a:rPr lang="en-US" altLang="zh-CN" sz="2000" dirty="0"/>
              <a:t>*Section 6.3: this is a good idea, but I don't see how </a:t>
            </a:r>
            <a:r>
              <a:rPr lang="en-US" altLang="zh-CN" sz="2000" b="1" dirty="0"/>
              <a:t>it is connected to the contribution</a:t>
            </a:r>
            <a:r>
              <a:rPr lang="en-US" altLang="zh-CN" sz="2000" dirty="0"/>
              <a:t>: the same approach could be realized </a:t>
            </a:r>
            <a:r>
              <a:rPr lang="en-US" altLang="zh-CN" sz="2000" b="1" dirty="0"/>
              <a:t>with any other geodesic distance </a:t>
            </a:r>
            <a:r>
              <a:rPr lang="en-US" altLang="zh-CN" sz="2000" dirty="0"/>
              <a:t>algorithm, I think.</a:t>
            </a:r>
          </a:p>
        </p:txBody>
      </p:sp>
      <p:sp>
        <p:nvSpPr>
          <p:cNvPr id="4" name="灯片编号占位符 3">
            <a:extLst>
              <a:ext uri="{FF2B5EF4-FFF2-40B4-BE49-F238E27FC236}">
                <a16:creationId xmlns:a16="http://schemas.microsoft.com/office/drawing/2014/main" id="{BA2C0EFD-4A9E-4AD8-A576-EC5BC29324CC}"/>
              </a:ext>
            </a:extLst>
          </p:cNvPr>
          <p:cNvSpPr>
            <a:spLocks noGrp="1"/>
          </p:cNvSpPr>
          <p:nvPr>
            <p:ph type="sldNum" sz="quarter" idx="12"/>
          </p:nvPr>
        </p:nvSpPr>
        <p:spPr/>
        <p:txBody>
          <a:bodyPr/>
          <a:lstStyle/>
          <a:p>
            <a:fld id="{8C8293A3-15A2-4FA1-8A00-DD0631407BD3}" type="slidenum">
              <a:rPr lang="zh-CN" altLang="en-US" smtClean="0"/>
              <a:t>9</a:t>
            </a:fld>
            <a:endParaRPr lang="zh-CN" altLang="en-US"/>
          </a:p>
        </p:txBody>
      </p:sp>
      <p:pic>
        <p:nvPicPr>
          <p:cNvPr id="5" name="图片 4">
            <a:extLst>
              <a:ext uri="{FF2B5EF4-FFF2-40B4-BE49-F238E27FC236}">
                <a16:creationId xmlns:a16="http://schemas.microsoft.com/office/drawing/2014/main" id="{AC98D4EB-7F26-45C6-9897-489D2220CE59}"/>
              </a:ext>
            </a:extLst>
          </p:cNvPr>
          <p:cNvPicPr>
            <a:picLocks noChangeAspect="1"/>
          </p:cNvPicPr>
          <p:nvPr/>
        </p:nvPicPr>
        <p:blipFill>
          <a:blip r:embed="rId2"/>
          <a:stretch>
            <a:fillRect/>
          </a:stretch>
        </p:blipFill>
        <p:spPr>
          <a:xfrm>
            <a:off x="4308792" y="3629501"/>
            <a:ext cx="3199448" cy="2980214"/>
          </a:xfrm>
          <a:prstGeom prst="rect">
            <a:avLst/>
          </a:prstGeom>
        </p:spPr>
      </p:pic>
    </p:spTree>
    <p:extLst>
      <p:ext uri="{BB962C8B-B14F-4D97-AF65-F5344CB8AC3E}">
        <p14:creationId xmlns:p14="http://schemas.microsoft.com/office/powerpoint/2010/main" val="3867918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Times New Roman"/>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3577</TotalTime>
  <Words>1797</Words>
  <Application>Microsoft Office PowerPoint</Application>
  <PresentationFormat>宽屏</PresentationFormat>
  <Paragraphs>137</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Arial</vt:lpstr>
      <vt:lpstr>Times New Roman</vt:lpstr>
      <vt:lpstr>Wingdings</vt:lpstr>
      <vt:lpstr>Office 主题​​</vt:lpstr>
      <vt:lpstr>SigAisa20反馈 </vt:lpstr>
      <vt:lpstr>总体评价</vt:lpstr>
      <vt:lpstr>审稿人1意见</vt:lpstr>
      <vt:lpstr>审稿人1意见</vt:lpstr>
      <vt:lpstr>审稿人1意见</vt:lpstr>
      <vt:lpstr>审稿人1意见</vt:lpstr>
      <vt:lpstr>审稿人1意见</vt:lpstr>
      <vt:lpstr>审稿人1意见</vt:lpstr>
      <vt:lpstr>审稿人1意见</vt:lpstr>
      <vt:lpstr>审稿人1意见</vt:lpstr>
      <vt:lpstr>审稿人2意见</vt:lpstr>
      <vt:lpstr>审稿人3意见</vt:lpstr>
      <vt:lpstr>审稿人3意见</vt:lpstr>
      <vt:lpstr>审稿人4意见</vt:lpstr>
      <vt:lpstr>PowerPoint 演示文稿</vt:lpstr>
      <vt:lpstr>审稿人5意见</vt:lpstr>
      <vt:lpstr>审稿人5意见</vt:lpstr>
      <vt:lpstr>PowerPoint 演示文稿</vt:lpstr>
      <vt:lpstr>Double Covering 进展</vt:lpstr>
      <vt:lpstr>Tufted covering</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FlipOut_Exact Geodesic Paths via Intrinsic Edge Flips</dc:title>
  <dc:creator>孟 文龙</dc:creator>
  <cp:lastModifiedBy>孟 文龙</cp:lastModifiedBy>
  <cp:revision>300</cp:revision>
  <dcterms:created xsi:type="dcterms:W3CDTF">2020-06-09T01:13:55Z</dcterms:created>
  <dcterms:modified xsi:type="dcterms:W3CDTF">2020-07-27T11:49:36Z</dcterms:modified>
</cp:coreProperties>
</file>