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688" r:id="rId5"/>
    <p:sldId id="256" r:id="rId6"/>
    <p:sldId id="689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3" r:id="rId18"/>
    <p:sldId id="702" r:id="rId19"/>
    <p:sldId id="704" r:id="rId20"/>
    <p:sldId id="7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AFF1F-2409-40B5-91A0-830E37C866C6}" v="172" dt="2023-04-18T07:18:18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EAFD-8A54-CD3E-C898-38DA79E9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25F3-CF33-63CE-8ECF-087293E9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BF1B-8AC2-F8F2-86D5-E79FC3EC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0AE5-2367-F0EB-9AF6-E52616C3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AE18-AB5E-C237-9459-2D77B1C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0FDE-4EF6-C4C0-1C3B-FAA6F32C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F4032-3281-2F6F-2826-BD61F1F3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ACFA-D40F-A68E-000A-4A130571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BA4E-615F-87E3-BB38-4072DD81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F3E2-41A1-DEA1-C30A-DFF425A1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32045-E1BD-4539-57FE-C859ACCB0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C800-5B22-7342-8950-42FEB010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7DCC-14EC-28C3-1C69-A1B52C9C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7DE7-CFDA-5AB1-3046-2334B753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600A-B7AC-B105-4E45-3A903376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FD4B-B141-2F9B-CF08-25152EB9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CE3C-601D-FF4F-3CB6-DCA2F9C2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A8BF-3983-48CB-986B-936CCA95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CAB-D946-EA35-587C-C84AE58F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4DB7-0E00-4B43-6475-E61922E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193-A44D-3798-C524-511591E7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D480-C1F2-A677-9277-4357BCD4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9F5C-9ECE-F50D-1335-198DE23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B61D-8B4D-27B2-D165-29DD7907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6052-FBA1-8975-9E84-13E661F0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08AC-0D74-8406-7966-68BF2100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3579-3C95-DEA7-0495-EBE7CBB9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09A2-6F19-097D-E50F-1C6A5C63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DC72-7941-82EB-B3BB-E06553AE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58690-44A4-55C0-76AD-239ED5B9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E19A-9D3D-782A-9C7D-D199F4D7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212-9ED9-03C7-FC22-FE5A9055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96E0-A2DE-0C27-A491-51DB6C6E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3009-E09E-897C-DCA3-8F68FD5C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76C7C-8D9C-1763-A80D-A74D65840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A16A9-03FD-8814-1380-A426EAE6C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BD107-94DC-6595-6DC1-73A2061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06EC-895A-FE96-DECE-03910C15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F902A-6E28-2C38-ED3C-9D94678F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2E9A-DA0C-CC49-5173-6F5BD03E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E9CD3-AD9F-2DB5-0F86-EB7EEBEB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55DAB-A302-8121-05A6-C94B81CE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D21EE-0B1D-0653-F123-DBA425DD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2991-3EA5-A33D-2388-F12FA42F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1DE2-3350-C928-A2C9-ED74D4D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7F95F-0D1D-68B0-3B99-6F949D15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1E66-1780-077C-D1A0-861E30AD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675C-7ED3-9D5F-EE74-EC4F2482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0C9A-8006-6E0F-529B-3D3BCC87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AB3A-BAE0-9E03-60DA-5C03D386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2DDB-D579-5A3C-62E4-BC0042FF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2230-6751-DBCF-7631-96C3327B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4A9-A282-1569-05EF-DF5AD82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26422-9CFB-EDB2-BA1A-4843F3EC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84DE7-E327-47BC-548A-BCA9E3BC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BB8A3-1AA9-86DD-3D68-6556A8B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AEAA-AEAE-90AB-FCDC-5ECDC5B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75E0-235C-73BD-E50A-D8E35FC5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439EA-691B-4485-F7B0-A827F836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9C36-59A4-F9A3-0442-2754F4619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0AF2-6296-D922-CB93-718DA9D55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480C-34C2-475C-9FBF-3C67026C5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2C8D-D7D5-5F41-A2CC-0FB97619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830D-7A67-B260-EBD3-8D4929D48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8F71-ADBF-4DCF-8459-78D6DCD1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2B73-47C4-5C0C-AEDF-DE4F12E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0" y="96838"/>
            <a:ext cx="7467600" cy="7096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4000" cap="small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作业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FA13C36F-F5F1-481B-0D9B-4C1F1065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765175"/>
            <a:ext cx="4465638" cy="5873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，连边概率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p=0.05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的随机网络，计算最大连通子图的规模。求最大连通子图的平均路径长度，平均聚类系数，统计度分布。</a:t>
            </a:r>
          </a:p>
          <a:p>
            <a:pPr eaLnBrk="1" hangingPunct="1">
              <a:defRPr/>
            </a:pPr>
            <a:endParaRPr lang="zh-CN" altLang="zh-CN" sz="2000" noProof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，平均度为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，重连概率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p=0.02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WS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小世界网络，计算最大连通子图的规模。求最大连通子图的平均路径长度，平均聚类系数，统计度分布。</a:t>
            </a:r>
          </a:p>
          <a:p>
            <a:pPr eaLnBrk="1" hangingPunct="1">
              <a:defRPr/>
            </a:pPr>
            <a:endParaRPr lang="zh-CN" altLang="zh-CN" sz="2000" noProof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m=3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BA</a:t>
            </a:r>
            <a:r>
              <a:rPr lang="zh-CN" altLang="en-US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网络，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  <a:sym typeface="宋体" panose="02010600030101010101" pitchFamily="2" charset="-122"/>
              </a:rPr>
              <a:t>求网络的平均路径长度，平均聚类系数，统计度分布。</a:t>
            </a:r>
          </a:p>
          <a:p>
            <a:pPr marL="0" indent="0">
              <a:buNone/>
              <a:defRPr/>
            </a:pPr>
            <a:endParaRPr lang="zh-CN" altLang="zh-CN" sz="2000" noProof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生成一个配置网络，使得其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节点规模数以及度分布和</a:t>
            </a:r>
            <a:r>
              <a:rPr lang="en-US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Email</a:t>
            </a:r>
            <a:r>
              <a:rPr lang="zh-CN" altLang="zh-CN" sz="2000" noProof="1">
                <a:latin typeface="Times New Roman" panose="02020603050405020304" pitchFamily="18" charset="0"/>
                <a:ea typeface="楷体" panose="02010609060101010101" pitchFamily="49" charset="-122"/>
              </a:rPr>
              <a:t>网络相同</a:t>
            </a:r>
          </a:p>
          <a:p>
            <a:pPr marL="0" indent="0">
              <a:buNone/>
              <a:defRPr/>
            </a:pPr>
            <a:endParaRPr lang="zh-CN" altLang="zh-CN" sz="2000" noProof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8F13796-103B-4665-51B7-E63E7C46B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4BF853-95A1-46B9-9551-4C7B3FA4FD7D}" type="slidenum">
              <a:rPr lang="zh-CN" altLang="en-US">
                <a:solidFill>
                  <a:srgbClr val="898989"/>
                </a:solidFill>
              </a:rPr>
              <a:pPr/>
              <a:t>1</a:t>
            </a:fld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50181" name="图片 2">
            <a:extLst>
              <a:ext uri="{FF2B5EF4-FFF2-40B4-BE49-F238E27FC236}">
                <a16:creationId xmlns:a16="http://schemas.microsoft.com/office/drawing/2014/main" id="{1191D3E2-FE18-0460-1547-0CCF2C4C06D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1217614"/>
            <a:ext cx="4181475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782A2-9011-DDA2-0A81-9C6EDC64974E}"/>
              </a:ext>
            </a:extLst>
          </p:cNvPr>
          <p:cNvSpPr txBox="1"/>
          <p:nvPr/>
        </p:nvSpPr>
        <p:spPr>
          <a:xfrm>
            <a:off x="77785" y="-128528"/>
            <a:ext cx="1054989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generate_ws_small_world_network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创建一个空的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NetworkX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图对象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和一个大小为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N, N)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的零邻接矩阵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adj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将邻接矩阵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初始化为一个环形的规则图，每个节点连接到其相邻的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 // 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个节点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将邻接矩阵表示为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NetworkX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图对象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G。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我们使用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np.triu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函数将邻接矩阵的下三角设置为零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from_numpy_matrix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的平均度数，并将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的边列表存储在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edges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变量中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avg_degree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.edges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按概率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对每条边进行重连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non_one_indices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 !=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non_one_indices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non_one_indices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将更新后的邻接矩阵表示为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NetworkX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图对象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G。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我们再次使用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np.triu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函数将邻接矩阵的下三角设置为零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from_numpy_matrix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返回新生成的小世界网络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48B28-5DC9-A9D7-FC29-F523A89A24BF}"/>
              </a:ext>
            </a:extLst>
          </p:cNvPr>
          <p:cNvSpPr txBox="1"/>
          <p:nvPr/>
        </p:nvSpPr>
        <p:spPr>
          <a:xfrm>
            <a:off x="9244015" y="880301"/>
            <a:ext cx="2870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，平均度为</a:t>
            </a:r>
            <a:r>
              <a:rPr lang="en-US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，重连概率</a:t>
            </a:r>
            <a:r>
              <a:rPr lang="en-US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p=0.02</a:t>
            </a:r>
            <a:r>
              <a:rPr lang="zh-CN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WS</a:t>
            </a:r>
            <a:r>
              <a:rPr lang="zh-CN" altLang="zh-CN" sz="2800" noProof="1">
                <a:latin typeface="Times New Roman" panose="02020603050405020304" pitchFamily="18" charset="0"/>
                <a:ea typeface="楷体" panose="02010609060101010101" pitchFamily="49" charset="-122"/>
              </a:rPr>
              <a:t>小世界网络，计算最大连通子图的规模。求最大连通子图的平均路径长度，平均聚类系数，统计度分布。</a:t>
            </a:r>
          </a:p>
        </p:txBody>
      </p:sp>
    </p:spTree>
    <p:extLst>
      <p:ext uri="{BB962C8B-B14F-4D97-AF65-F5344CB8AC3E}">
        <p14:creationId xmlns:p14="http://schemas.microsoft.com/office/powerpoint/2010/main" val="105732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98257-703F-4FF3-BE16-2618FB709061}"/>
              </a:ext>
            </a:extLst>
          </p:cNvPr>
          <p:cNvSpPr txBox="1"/>
          <p:nvPr/>
        </p:nvSpPr>
        <p:spPr>
          <a:xfrm>
            <a:off x="1644287" y="48961"/>
            <a:ext cx="76434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0.02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generate_ws_small_world_network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BBC54-D393-86DE-FEF1-359A3D86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5" y="2319096"/>
            <a:ext cx="5499059" cy="429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EEE85-5E3E-CDFA-51A7-35E21E887BE5}"/>
              </a:ext>
            </a:extLst>
          </p:cNvPr>
          <p:cNvSpPr txBox="1"/>
          <p:nvPr/>
        </p:nvSpPr>
        <p:spPr>
          <a:xfrm>
            <a:off x="6045901" y="2400771"/>
            <a:ext cx="609708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 is connected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Path Length is 11.482038038038038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results:11.482038038038038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Clustering Coefficient:0.5644047619047697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results:0.5644047619047697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 Distribution: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58, 884, 58]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58, 884, 58]</a:t>
            </a:r>
          </a:p>
        </p:txBody>
      </p:sp>
    </p:spTree>
    <p:extLst>
      <p:ext uri="{BB962C8B-B14F-4D97-AF65-F5344CB8AC3E}">
        <p14:creationId xmlns:p14="http://schemas.microsoft.com/office/powerpoint/2010/main" val="7960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D22AD-7BF1-7880-611A-202BF995B502}"/>
              </a:ext>
            </a:extLst>
          </p:cNvPr>
          <p:cNvSpPr txBox="1"/>
          <p:nvPr/>
        </p:nvSpPr>
        <p:spPr>
          <a:xfrm>
            <a:off x="76987" y="242777"/>
            <a:ext cx="1162104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generate_ba_small_world_network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创建一个空的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NetworkX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图对象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G，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添加节点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add_nodes_from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将节点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与所有其他节点相连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add_edges_from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对于每个新的节点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将其连接到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个已有节点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计算每个节点的度数，并将其转换为概率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按概率选择要连接的节点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将新节点与已有节点相连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返回新生成的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小世界网络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FCA1-70FD-7AAB-5200-CD0A626BDFD9}"/>
              </a:ext>
            </a:extLst>
          </p:cNvPr>
          <p:cNvSpPr txBox="1"/>
          <p:nvPr/>
        </p:nvSpPr>
        <p:spPr>
          <a:xfrm>
            <a:off x="6561666" y="121138"/>
            <a:ext cx="55533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m=3</a:t>
            </a: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BA</a:t>
            </a:r>
            <a:r>
              <a:rPr lang="zh-CN" altLang="en-US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网络，</a:t>
            </a: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  <a:sym typeface="宋体" panose="02010600030101010101" pitchFamily="2" charset="-122"/>
              </a:rPr>
              <a:t>求网络的平均路径长度，平均聚类系数，统计度分布。</a:t>
            </a:r>
          </a:p>
        </p:txBody>
      </p:sp>
    </p:spTree>
    <p:extLst>
      <p:ext uri="{BB962C8B-B14F-4D97-AF65-F5344CB8AC3E}">
        <p14:creationId xmlns:p14="http://schemas.microsoft.com/office/powerpoint/2010/main" val="317445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3C3B5-712B-DF96-B8EB-EE27A54B1038}"/>
              </a:ext>
            </a:extLst>
          </p:cNvPr>
          <p:cNvSpPr txBox="1"/>
          <p:nvPr/>
        </p:nvSpPr>
        <p:spPr>
          <a:xfrm>
            <a:off x="5879375" y="344634"/>
            <a:ext cx="609708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Path Length is 3.6052652652652655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average_shortest_path_length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3.6052652652652655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Clustering Coefficient:0.0209988456608948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NetworkX average_clustering:0.0209988456608948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 Distribution: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4, 363, 210, 117, 78, 45, 42, 24, 25, 18, 10, 8, 3, 5, 3, 4, 7, 3, 5, 1, 1, 3, 1, 2, 2, 0, 2, 1, 1, 0, 1, 0, 0, 0, 0, 1, 2, 1, 1, 0, 1, 0, 1, 0, 0, 1, 1, 0, 0, 0, 0, 1, 0, 0, 0, 0, 0, 0, 0, 0, 0, 0, 0, 0, 0, 0, 0, 0, 0, 0, 0, 0, 0, 0, 0, 0, 0, 0, 0, 0, 1]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NetworkX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 Distribution: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4, 363, 210, 117, 78, 45, 42, 24, 25, 18, 10, 8, 3, 5, 3, 4, 7, 3, 5, 1, 1, 3, 1, 2, 2, 0, 2, 1, 1, 0, 1, 0, 0, 0, 0, 1, 2, 1, 1, 0, 1, 0, 1, 0, 0, 1, 1, 0, 0, 0, 0, 1, 0, 0, 0, 0, 0, 0, 0, 0, 0, 0, 0, 0, 0, 0, 0, 0, 0, 0, 0, 0, 0, 0, 0, 0, 0, 0, 0, 0, 1]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C659D-CB09-BA93-BE2F-CD63FFB89E77}"/>
              </a:ext>
            </a:extLst>
          </p:cNvPr>
          <p:cNvSpPr txBox="1"/>
          <p:nvPr/>
        </p:nvSpPr>
        <p:spPr>
          <a:xfrm>
            <a:off x="174716" y="4696825"/>
            <a:ext cx="6097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generate_ba_small_world_network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FCAC1-F148-7F87-A647-96911286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" y="201705"/>
            <a:ext cx="5596425" cy="43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810C-5173-710E-CB3A-A99D8EFEC65D}"/>
              </a:ext>
            </a:extLst>
          </p:cNvPr>
          <p:cNvSpPr txBox="1"/>
          <p:nvPr/>
        </p:nvSpPr>
        <p:spPr>
          <a:xfrm>
            <a:off x="0" y="166568"/>
            <a:ext cx="128176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create_configuration_model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degree_sequence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创建一个空的无向图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个节点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add_nodes_from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生成每个节点的桩子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degree_sequence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随机连接桩子，生成边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避免自环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避免多重边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stub2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20FD2-CC1C-6F91-2442-18F79561A133}"/>
              </a:ext>
            </a:extLst>
          </p:cNvPr>
          <p:cNvSpPr txBox="1"/>
          <p:nvPr/>
        </p:nvSpPr>
        <p:spPr>
          <a:xfrm>
            <a:off x="4944533" y="308802"/>
            <a:ext cx="66717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zh-CN" altLang="zh-CN" sz="3200" noProof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生成一个配置网络，使得其</a:t>
            </a: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节点规模数以及度分布和</a:t>
            </a:r>
            <a:r>
              <a:rPr lang="en-US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Email</a:t>
            </a:r>
            <a:r>
              <a:rPr lang="zh-CN" altLang="zh-CN" sz="3200" noProof="1">
                <a:latin typeface="Times New Roman" panose="02020603050405020304" pitchFamily="18" charset="0"/>
                <a:ea typeface="楷体" panose="02010609060101010101" pitchFamily="49" charset="-122"/>
              </a:rPr>
              <a:t>网络相同</a:t>
            </a:r>
          </a:p>
        </p:txBody>
      </p:sp>
    </p:spTree>
    <p:extLst>
      <p:ext uri="{BB962C8B-B14F-4D97-AF65-F5344CB8AC3E}">
        <p14:creationId xmlns:p14="http://schemas.microsoft.com/office/powerpoint/2010/main" val="56816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AD3C6-C306-65ED-D736-AC79D689DBAB}"/>
              </a:ext>
            </a:extLst>
          </p:cNvPr>
          <p:cNvSpPr txBox="1"/>
          <p:nvPr/>
        </p:nvSpPr>
        <p:spPr>
          <a:xfrm>
            <a:off x="318751" y="-128528"/>
            <a:ext cx="114911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degree_distribution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获取所有节点的度并创建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对象，记录每个度出现的次数</a:t>
            </a:r>
            <a:endParaRPr lang="zh-CN" alt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初始化一个空列表来存储输出</a:t>
            </a:r>
            <a:endParaRPr lang="zh-CN" alt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遍历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将每个度数添加到输出列表中，次数等于其在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zh-CN" alt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中的计数值</a:t>
            </a:r>
            <a:endParaRPr lang="zh-CN" alt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0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70F41-8BE0-1E61-B38E-9EC574C55FAE}"/>
              </a:ext>
            </a:extLst>
          </p:cNvPr>
          <p:cNvSpPr txBox="1"/>
          <p:nvPr/>
        </p:nvSpPr>
        <p:spPr>
          <a:xfrm>
            <a:off x="72621" y="0"/>
            <a:ext cx="13873767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定义文件路径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.txt'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从文件中读取边列表，创建一个图，其中节点的类型为整数，边的权重为整数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.read_edgelist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'weight'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获取原始图的节点数和度分布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.number_of_nodes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degree_sequence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degree_distribution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创建一个具有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网络节点个数和给定度序列的配置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create_configuration_model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degree_sequence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计算配置模型的度直方图并删除值为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的元素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.degree_histogram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计算配置模型的度分布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G_config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比较度直方图和度分布是否相同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升序排列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comparison_result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度分布进行比较：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comparison_result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A589C-348C-F182-7E3E-3D385545C863}"/>
              </a:ext>
            </a:extLst>
          </p:cNvPr>
          <p:cNvSpPr txBox="1"/>
          <p:nvPr/>
        </p:nvSpPr>
        <p:spPr>
          <a:xfrm>
            <a:off x="9184217" y="4339649"/>
            <a:ext cx="30077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[1, 1, 1, 1, 1, 1, 1, 2, 3, 3, 3, 3, 4, 4, 4, 4, 4, 5, 5, 6, 6, 7, 10, 11, 12, 12, 12, 12, 14, 15, 16, 16, 20, 21, 25, 36, 40, 42, 44, 45, 48, 48, 65, 68, 71, 93, 116, 151]</a:t>
            </a:r>
          </a:p>
        </p:txBody>
      </p:sp>
    </p:spTree>
    <p:extLst>
      <p:ext uri="{BB962C8B-B14F-4D97-AF65-F5344CB8AC3E}">
        <p14:creationId xmlns:p14="http://schemas.microsoft.com/office/powerpoint/2010/main" val="318532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D1EE3-FE2F-74FE-1D2E-17BA4240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06" y="133063"/>
            <a:ext cx="4302926" cy="3361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3769B-E708-94C1-92DB-B8EEC10D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06" y="3335266"/>
            <a:ext cx="4487293" cy="3522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813A-B265-505E-E3C3-4A70D1431F0C}"/>
              </a:ext>
            </a:extLst>
          </p:cNvPr>
          <p:cNvSpPr txBox="1"/>
          <p:nvPr/>
        </p:nvSpPr>
        <p:spPr>
          <a:xfrm>
            <a:off x="57149" y="474345"/>
            <a:ext cx="752583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degree_distribution_plot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获取所有节点的度并创建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对象，记录每个度出现的次数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找到最大的度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Distribution:'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绘制度分布直方图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'Degree'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'Degree Distribution of Configuration Network'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587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73538-D0AB-D3C5-1E95-728697C561E2}"/>
              </a:ext>
            </a:extLst>
          </p:cNvPr>
          <p:cNvSpPr txBox="1"/>
          <p:nvPr/>
        </p:nvSpPr>
        <p:spPr>
          <a:xfrm>
            <a:off x="3344470" y="72517"/>
            <a:ext cx="5845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复杂网络设计第二次平时作业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95789-9BB4-CD08-8CCF-ECB2DA23A80E}"/>
              </a:ext>
            </a:extLst>
          </p:cNvPr>
          <p:cNvSpPr txBox="1"/>
          <p:nvPr/>
        </p:nvSpPr>
        <p:spPr>
          <a:xfrm>
            <a:off x="197303" y="657291"/>
            <a:ext cx="11797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latin typeface="Times New Roman" panose="02020603050405020304" pitchFamily="18" charset="0"/>
                <a:ea typeface="楷体" panose="02010609060101010101" pitchFamily="49" charset="-122"/>
              </a:rPr>
              <a:t>生成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pitchFamily="49" charset="-122"/>
              </a:rPr>
              <a:t>N=1000</a:t>
            </a:r>
            <a:r>
              <a:rPr lang="zh-CN" altLang="en-US" sz="2400" noProof="1">
                <a:latin typeface="Times New Roman" panose="02020603050405020304" pitchFamily="18" charset="0"/>
                <a:ea typeface="楷体" panose="02010609060101010101" pitchFamily="49" charset="-122"/>
              </a:rPr>
              <a:t>，连边概率</a:t>
            </a:r>
            <a:r>
              <a:rPr lang="en-US" altLang="zh-CN" sz="2400" noProof="1">
                <a:latin typeface="Times New Roman" panose="02020603050405020304" pitchFamily="18" charset="0"/>
                <a:ea typeface="楷体" panose="02010609060101010101" pitchFamily="49" charset="-122"/>
              </a:rPr>
              <a:t>p=0.05</a:t>
            </a:r>
            <a:r>
              <a:rPr lang="zh-CN" altLang="zh-CN" sz="2400" noProof="1">
                <a:latin typeface="Times New Roman" panose="02020603050405020304" pitchFamily="18" charset="0"/>
                <a:ea typeface="楷体" panose="02010609060101010101" pitchFamily="49" charset="-122"/>
              </a:rPr>
              <a:t>的随机网络，计算最大连通子图的规模。求最大连通子图的平均路径长度，平均聚类系数，统计度分布。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B1019-9D01-C7EA-EEC9-565A55E15DBC}"/>
              </a:ext>
            </a:extLst>
          </p:cNvPr>
          <p:cNvSpPr txBox="1"/>
          <p:nvPr/>
        </p:nvSpPr>
        <p:spPr>
          <a:xfrm>
            <a:off x="80825" y="1795308"/>
            <a:ext cx="60970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random_network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创建一个空的网络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添加节点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add_nodes_from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添加边，因为是无向网若络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开始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0BA15-B2B4-A186-AA1A-FAA0B51F146D}"/>
              </a:ext>
            </a:extLst>
          </p:cNvPr>
          <p:cNvSpPr txBox="1"/>
          <p:nvPr/>
        </p:nvSpPr>
        <p:spPr>
          <a:xfrm>
            <a:off x="5360504" y="1379810"/>
            <a:ext cx="683149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is_connected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选择任意一个节点作为起点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设置目标节点为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None，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因为我们只关心访问的节点数量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node_distances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breadth_first_search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visited_nodes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node_distances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visited_nodes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"Graph is connected"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"Graph is not connected"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4F779-606B-1FCA-7BD8-14ACF45DB7A1}"/>
              </a:ext>
            </a:extLst>
          </p:cNvPr>
          <p:cNvSpPr txBox="1"/>
          <p:nvPr/>
        </p:nvSpPr>
        <p:spPr>
          <a:xfrm>
            <a:off x="9505287" y="5463154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 is connected</a:t>
            </a:r>
          </a:p>
        </p:txBody>
      </p:sp>
    </p:spTree>
    <p:extLst>
      <p:ext uri="{BB962C8B-B14F-4D97-AF65-F5344CB8AC3E}">
        <p14:creationId xmlns:p14="http://schemas.microsoft.com/office/powerpoint/2010/main" val="9478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B2B20-41AF-22BA-8AB7-CCA9C6B41999}"/>
              </a:ext>
            </a:extLst>
          </p:cNvPr>
          <p:cNvSpPr txBox="1"/>
          <p:nvPr/>
        </p:nvSpPr>
        <p:spPr>
          <a:xfrm>
            <a:off x="6109849" y="270933"/>
            <a:ext cx="6082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breadth_first_search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初始化队列，将源节点加入队列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为图中的每个节点创建一个字典，键为节点，值为一个包含两个元素的元组：距离和是否访问过的布尔值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将源节点的距离设置为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，并将其访问状态设置为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39EB5-7B7E-D2CC-313B-0257417407E8}"/>
              </a:ext>
            </a:extLst>
          </p:cNvPr>
          <p:cNvSpPr txBox="1"/>
          <p:nvPr/>
        </p:nvSpPr>
        <p:spPr>
          <a:xfrm>
            <a:off x="-59635" y="-19348"/>
            <a:ext cx="69242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输入：</a:t>
            </a:r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G：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一个图，表示节点及其相互之间的连接关系。在这里，它应该是一个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NetworkX 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图对象。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source：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源节点，是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BFS 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算法的起点。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target（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可选）：目标节点，如果提供了这个参数，函数将返回源节点到目标节点的最短距离。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输出：</a:t>
            </a:r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如果没有指定目标节点，函数将返回一个字典，键为图中的每个节点，值为一个元组，包含两个元素：该节点到源节点的最短距离和该节点是否已被访问过。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如果指定了目标节点，函数将返回一个整数，表示源节点到目标节点的最短距离。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740D5-31E0-8DF7-EAD0-3C532F6A4EFA}"/>
              </a:ext>
            </a:extLst>
          </p:cNvPr>
          <p:cNvSpPr txBox="1"/>
          <p:nvPr/>
        </p:nvSpPr>
        <p:spPr>
          <a:xfrm>
            <a:off x="-233797" y="2117592"/>
            <a:ext cx="99040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当队列非空时，继续执行循环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从队列左侧移除并返回一个节点，将其作为当前节点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如果目标节点不为空，且当前节点等于目标节点，退出循环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获取当前节点的相邻节点列表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.neighbors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遍历相邻节点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获取相邻节点的距离和访问状态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如果相邻节点未访问过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更新相邻节点的距离和访问状态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将相邻节点添加到队列的右侧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E679A-FFF0-F45D-99F1-42EB6D3DE8BE}"/>
              </a:ext>
            </a:extLst>
          </p:cNvPr>
          <p:cNvSpPr txBox="1"/>
          <p:nvPr/>
        </p:nvSpPr>
        <p:spPr>
          <a:xfrm>
            <a:off x="5825066" y="3999637"/>
            <a:ext cx="65362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如果没有指定目标节点，返回包含所有节点信息的字典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如果指定了目标节点，返回目标节点的距离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node_info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24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1FD17-94C7-AA0C-F665-CFD63189DF6D}"/>
              </a:ext>
            </a:extLst>
          </p:cNvPr>
          <p:cNvSpPr txBox="1"/>
          <p:nvPr/>
        </p:nvSpPr>
        <p:spPr>
          <a:xfrm>
            <a:off x="381000" y="254000"/>
            <a:ext cx="1144693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get_largest_connected_component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Here, we create an empty set `visited` and an empty largest connected component set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`.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is a loop iterating through each node in the graph.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condition checks if `node` has already been visited. If not, we will perform the following: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We create an empty set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and use the breadth-first search algorithm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()` to find all nodes connected to `node` and add them to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`.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current_cc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If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is larger than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`, we set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to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`.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largest_cc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At the end of the function, we return the largest connected component set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largest_cc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purpose of this function is to find the largest connected component in a graph, which is the connected component with the most nodes.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B7D17-607D-537C-10EA-38F64B9310F6}"/>
              </a:ext>
            </a:extLst>
          </p:cNvPr>
          <p:cNvSpPr txBox="1"/>
          <p:nvPr/>
        </p:nvSpPr>
        <p:spPr>
          <a:xfrm>
            <a:off x="405295" y="-79653"/>
            <a:ext cx="11159067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这是一个广度优先搜索算法的函数定义。它接受三个参数：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graph，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表示要搜索的图；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表示要从哪个节点开始搜索；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visited，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表示包含已经访问过的节点的集合。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在这里，我们创建一个包含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列表，并将其添加到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集合中。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这是一个循环，只要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不为空就会继续。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这一行从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列表中弹出第一个元素，并将其赋值给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这个循环迭代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current_node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中的邻居。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这个条件检查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是否已经被访问过。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没有被访问过，我们将其添加到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集合中，并将其入队到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列表中。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该算法使用广度优先搜索方法遍历图，从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start_node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开始，访问所有可达节点。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463A4-16F0-8645-762F-81D5AE5B6D0C}"/>
              </a:ext>
            </a:extLst>
          </p:cNvPr>
          <p:cNvSpPr txBox="1"/>
          <p:nvPr/>
        </p:nvSpPr>
        <p:spPr>
          <a:xfrm>
            <a:off x="321733" y="0"/>
            <a:ext cx="11870267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average_path_length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.number_of_nodes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获取图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中的节点数量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初始化一个全为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的矩阵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初始化一个用于存储最短路径的矩阵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adj_matrix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nx.to_numpy_array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获取图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的邻接矩阵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adj_matrix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将邻接矩阵赋给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np.fill_diagonal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np.inf)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将最短路径矩阵的对角线填充为无穷大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如果最短路径矩阵中的值全部不等于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，说明已经计算完毕，跳出循环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找到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中的值不等于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，最短路径矩阵中的值等于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时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的值，说明找到了最短路径就是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更新最短路径矩阵中的值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adj_matrix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矩阵乘法，更新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将对角线上的值设置为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，因为节点到自身的距离为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np.fill_diagonal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计算平均最短路径长度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shortest_path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平均路径长度为：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BC892-0209-164E-885C-F44DEE8AD995}"/>
              </a:ext>
            </a:extLst>
          </p:cNvPr>
          <p:cNvSpPr txBox="1"/>
          <p:nvPr/>
        </p:nvSpPr>
        <p:spPr>
          <a:xfrm>
            <a:off x="6738896" y="4920327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Path Length is 2.0312192192192193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results:2.0312192192192193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61613-9D0D-8950-69E3-C4720A49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3" y="62912"/>
            <a:ext cx="5413796" cy="4303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49584-AC21-8627-E78D-EEADFBA20D4F}"/>
              </a:ext>
            </a:extLst>
          </p:cNvPr>
          <p:cNvSpPr txBox="1"/>
          <p:nvPr/>
        </p:nvSpPr>
        <p:spPr>
          <a:xfrm>
            <a:off x="120441" y="435146"/>
            <a:ext cx="86444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degree_distribution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获取所有节点的度并创建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对象，记录每个度出现的次数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Counter(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找到最小和最大的度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度分布：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degree_counts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绘制度分布直方图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Degree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Degree Distribution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min_degree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max_degree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+ 1))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3E7A-3CB7-757F-356B-754EB8F199ED}"/>
              </a:ext>
            </a:extLst>
          </p:cNvPr>
          <p:cNvSpPr txBox="1"/>
          <p:nvPr/>
        </p:nvSpPr>
        <p:spPr>
          <a:xfrm>
            <a:off x="1663402" y="8545133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 is connected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Path Length is 2.0312192192192193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results:2.0312192192192193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Clustering Coefficient:0.049714732781362785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results:0.049714732781362785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 Distribution: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0, 0, 0, 0, 0, 0, 0, 0, 0, 0, 0, 0, 0, 0, 0, 0, 0, 0, 0, 0, 1, 0, 0, 0, 0, 0, 0, 2, 3, 6, 6, 10, 11, 20, 11, 21, 37, 34, 28, 44, 41, 41, 50, 52, 66, 51, 66, 58, 51, 66, 32, 38, 38, 30, 14, 17, 14, 8, 7, 6, 5, 4, 3, 5, 2, 1]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0, 0, 0, 0, 0, 0, 0, 0, 0, 0, 0, 0, 0, 0, 0, 0, 0, 0, 0, 0, 1, 0, 0, 0, 0, 0, 0, 2, 3, 6, 6, 10, 11, 20, 11, 21, 37, 34, 28, 44, 41, 41, 50, 52, 66, 51, 66, 58, 51, 66, 32, 38, 38, 30, 14, 17, 14, 8, 7, 6, 5, 4, 3, 5, 2, 1]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84EA4-081C-5BE2-D0E4-5EE7D7DFE718}"/>
              </a:ext>
            </a:extLst>
          </p:cNvPr>
          <p:cNvSpPr txBox="1"/>
          <p:nvPr/>
        </p:nvSpPr>
        <p:spPr>
          <a:xfrm>
            <a:off x="6712457" y="4473751"/>
            <a:ext cx="54795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 Distribution: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0, 0, 0, 0, 0, 0, 0, 0, 0, 0, 0, 0, 0, 0, 0, 0, 0, 0, 0, 0, 1, 0, 0, 0, 0, 0, 0, 2, 3, 6, 6, 10, 11, 20, 11, 21, 37, 34, 28, 44, 41, 41, 50, 52, 66, 51, 66, 58, 51, 66, 32, 38, 38, 30, 14, 17, 14, 8, 7, 6, 5, 4, 3, 5, 2, 1]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[0, 0, 0, 0, 0, 0, 0, 0, 0, 0, 0, 0, 0, 0, 0, 0, 0, 0, 0, 0, 0, 0, 0, 0, 0, 1, 0, 0, 0, 0, 0, 0, 2, 3, 6, 6, 10, 11, 20, 11, 21, 37, 34, 28, 44, 41, 41, 50, 52, 66, 51, 66, 58, 51, 66, 32, 38, 38, 30, 14, 17, 14, 8, 7, 6, 5, 4, 3, 5, 2, 1]</a:t>
            </a:r>
          </a:p>
        </p:txBody>
      </p:sp>
    </p:spTree>
    <p:extLst>
      <p:ext uri="{BB962C8B-B14F-4D97-AF65-F5344CB8AC3E}">
        <p14:creationId xmlns:p14="http://schemas.microsoft.com/office/powerpoint/2010/main" val="115091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B4DAC-1961-61B1-7D57-3D91C57E1EEB}"/>
              </a:ext>
            </a:extLst>
          </p:cNvPr>
          <p:cNvSpPr txBox="1"/>
          <p:nvPr/>
        </p:nvSpPr>
        <p:spPr>
          <a:xfrm>
            <a:off x="9055780" y="2917370"/>
            <a:ext cx="30449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Clustering Coefficient:0.049714732781362785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NetworkX results:0.049714732781362785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1C68F-D998-968D-2164-7C1EC46F942A}"/>
              </a:ext>
            </a:extLst>
          </p:cNvPr>
          <p:cNvSpPr txBox="1"/>
          <p:nvPr/>
        </p:nvSpPr>
        <p:spPr>
          <a:xfrm>
            <a:off x="143477" y="0"/>
            <a:ext cx="1002084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clustering_coefficient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在上述代码中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我们首先将聚类系数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coefficient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初始化为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0 ,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然后遍历图中的每个节点。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对于每个节点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我们获取其所有邻居节点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并计 算该节点的度数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 。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如果该节点的度数大于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1 ,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则计算该节点的聚类系数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num_edges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并将其加入总聚类系数中。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在计算聚类系数时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我们使用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combinations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函数生成该节点所有邻居节点中的两两组合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然后计算相邻节点之间是否存在边。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最后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我们将总聚类系数除以节点数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得到平均聚类系数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并返回该值。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这样做的时间复杂度为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(n^2),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其中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是节点数。由于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combinations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函数的空间复杂度为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O(k^2</a:t>
            </a:r>
            <a:r>
              <a:rPr lang="en-US" dirty="0">
                <a:solidFill>
                  <a:srgbClr val="EE0000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其中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是节点的平均度数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因此总的空间复杂度为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O(n*k^2) 。'''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计算图对象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的平均聚类系数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输入是图对象，输出是平均聚类系数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初始化聚类系数为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遍历图中每个节点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.neighbors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获取该节点的所有邻居节点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该节点的度数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只有度数大于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的节点才有聚类系数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计算该节点的聚类系数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num_edges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combinations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.has_edge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2 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num_edges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Clustering Coefficient: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.number_of_nodes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.number_of_nodes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返回平均聚类系数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86833-2CBF-D4AA-B982-062672D0C582}"/>
              </a:ext>
            </a:extLst>
          </p:cNvPr>
          <p:cNvSpPr txBox="1"/>
          <p:nvPr/>
        </p:nvSpPr>
        <p:spPr>
          <a:xfrm>
            <a:off x="684166" y="216774"/>
            <a:ext cx="860352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random_network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判断是否连通，如果不连通，删除不连通的节点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is_connected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get_largest_connected_component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G_list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remove_node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输出平均最短路径长度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average_path_length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NetworkX results: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average_shortest_path_length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输出平均聚类系数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clustering_coefficient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NetworkX results: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.average_clustering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输出度分布序列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degree_distribution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NetworkX results: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.degree_histogram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FFBE76-057E-6EFE-7FE6-615E68AD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710" y="95459"/>
            <a:ext cx="3955774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 is connected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Path Length is 2.0283023023023024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NetworkX results:2.0283023023023024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Clustering Coefficient:0.04980091553303759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NetworkX results:0.04980091553303759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 Distribution: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[0, 0, 0, 0, 0, 0, 0, 0, 0, 0, 0, 0, 0, 0, 0, 0, 0, 0, 0, 0, 0, 0, 0, 0, 0, 0, 1, 0, 0, 0, 0, 0, 0, 2, 6, 5, 5, 9, 14, 11, 24, 28, 28, 37, 38, 42, 59, 50, 64, 64, 56, 70, 57, 50, 49, 36, 39, 21, 31, 18, 24, 19, 15, 6, 4, 3, 3, 6, 4, 1, 1]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NetworkX results: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[0, 0, 0, 0, 0, 0, 0, 0, 0, 0, 0, 0, 0, 0, 0, 0, 0, 0, 0, 0, 0, 0, 0, 0, 0, 0, 1, 0, 0, 0, 0, 0, 0, 2, 6, 5, 5, 9, 14, 11, 24, 28, 28, 37, 38, 42, 59, 50, 64, 64, 56, 70, 57, 50, 49, 36, 39, 21, 31, 18, 24, 19, 15, 6, 4, 3, 3, 6, 4, 1, 1]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FD307-B4E5-FD18-2BF4-56A43FC6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3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1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1415,&quot;width&quot;:1032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27BA446848D40AB9355D8237C01C7" ma:contentTypeVersion="8" ma:contentTypeDescription="Create a new document." ma:contentTypeScope="" ma:versionID="d34678ef5bdb4f837771b3394ae98dd6">
  <xsd:schema xmlns:xsd="http://www.w3.org/2001/XMLSchema" xmlns:xs="http://www.w3.org/2001/XMLSchema" xmlns:p="http://schemas.microsoft.com/office/2006/metadata/properties" xmlns:ns3="5a85cae2-707a-4c15-b3da-cf4be6a20f93" targetNamespace="http://schemas.microsoft.com/office/2006/metadata/properties" ma:root="true" ma:fieldsID="9f0499615765faa15f20410a54a2d1d1" ns3:_="">
    <xsd:import namespace="5a85cae2-707a-4c15-b3da-cf4be6a20f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5cae2-707a-4c15-b3da-cf4be6a20f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FEE44-BCBD-4B6E-940C-D3BC1D8FC0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80A95-9519-416A-9EAF-29020BB94EE3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a85cae2-707a-4c15-b3da-cf4be6a20f93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0E4330B-B27B-499C-9189-5350062BE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5cae2-707a-4c15-b3da-cf4be6a2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5642</Words>
  <Application>Microsoft Office PowerPoint</Application>
  <PresentationFormat>Widescreen</PresentationFormat>
  <Paragraphs>342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楷体</vt:lpstr>
      <vt:lpstr>Arial</vt:lpstr>
      <vt:lpstr>Calibri</vt:lpstr>
      <vt:lpstr>Calibri Light</vt:lpstr>
      <vt:lpstr>Consolas</vt:lpstr>
      <vt:lpstr>Times New Roman</vt:lpstr>
      <vt:lpstr>Office Theme</vt:lpstr>
      <vt:lpstr>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Zhang Wentao</dc:creator>
  <cp:lastModifiedBy>Zhang Wentao</cp:lastModifiedBy>
  <cp:revision>4</cp:revision>
  <dcterms:created xsi:type="dcterms:W3CDTF">2023-04-14T07:07:17Z</dcterms:created>
  <dcterms:modified xsi:type="dcterms:W3CDTF">2023-04-18T07:27:17Z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2023-04-14T11:06:05Z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ea329060-df5a-40ff-a348-a3795e2a4b30</vt:lpwstr>
  </property>
  <property fmtid="{D5CDD505-2E9C-101B-9397-08002B2CF9AE}" pid="7" name="MSIP_Label_defa4170-0d19-0005-0004-bc88714345d2_ActionId">
    <vt:lpwstr>a741108e-50b4-4e4f-b063-2a57c351d4ff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0x010100A8D27BA446848D40AB9355D8237C01C7</vt:lpwstr>
  </property>
</Properties>
</file>