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361" r:id="rId4"/>
    <p:sldId id="259" r:id="rId5"/>
    <p:sldId id="360" r:id="rId6"/>
    <p:sldId id="260" r:id="rId7"/>
    <p:sldId id="261" r:id="rId8"/>
    <p:sldId id="263" r:id="rId9"/>
    <p:sldId id="262" r:id="rId10"/>
    <p:sldId id="264" r:id="rId11"/>
    <p:sldId id="266" r:id="rId12"/>
    <p:sldId id="267" r:id="rId13"/>
    <p:sldId id="268" r:id="rId14"/>
    <p:sldId id="269" r:id="rId15"/>
    <p:sldId id="270" r:id="rId16"/>
    <p:sldId id="271" r:id="rId17"/>
    <p:sldId id="297" r:id="rId18"/>
    <p:sldId id="344" r:id="rId19"/>
    <p:sldId id="272" r:id="rId20"/>
    <p:sldId id="273" r:id="rId21"/>
    <p:sldId id="274" r:id="rId22"/>
    <p:sldId id="275" r:id="rId23"/>
    <p:sldId id="276" r:id="rId24"/>
    <p:sldId id="277" r:id="rId25"/>
    <p:sldId id="323" r:id="rId26"/>
    <p:sldId id="284" r:id="rId27"/>
    <p:sldId id="285" r:id="rId28"/>
    <p:sldId id="286" r:id="rId29"/>
    <p:sldId id="287" r:id="rId30"/>
    <p:sldId id="288" r:id="rId31"/>
    <p:sldId id="289" r:id="rId32"/>
    <p:sldId id="313" r:id="rId33"/>
    <p:sldId id="291" r:id="rId34"/>
    <p:sldId id="349" r:id="rId35"/>
    <p:sldId id="292" r:id="rId36"/>
    <p:sldId id="293" r:id="rId37"/>
    <p:sldId id="345" r:id="rId38"/>
    <p:sldId id="351" r:id="rId39"/>
    <p:sldId id="298" r:id="rId40"/>
    <p:sldId id="301" r:id="rId41"/>
    <p:sldId id="302" r:id="rId42"/>
    <p:sldId id="303" r:id="rId43"/>
    <p:sldId id="340" r:id="rId44"/>
    <p:sldId id="352" r:id="rId45"/>
    <p:sldId id="357" r:id="rId46"/>
    <p:sldId id="337" r:id="rId47"/>
    <p:sldId id="306" r:id="rId48"/>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7047e3cc1612ac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14" autoAdjust="0"/>
    <p:restoredTop sz="94660"/>
  </p:normalViewPr>
  <p:slideViewPr>
    <p:cSldViewPr>
      <p:cViewPr varScale="1">
        <p:scale>
          <a:sx n="112" d="100"/>
          <a:sy n="112" d="100"/>
        </p:scale>
        <p:origin x="552"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91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800" b="1" dirty="0"/>
              <a:t>Australia: Cash rate, May 1976 - June 2023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Cash rate</c:v>
                </c:pt>
              </c:strCache>
            </c:strRef>
          </c:tx>
          <c:spPr>
            <a:ln w="28575" cap="rnd">
              <a:solidFill>
                <a:schemeClr val="accent1"/>
              </a:solidFill>
              <a:round/>
            </a:ln>
            <a:effectLst/>
          </c:spPr>
          <c:marker>
            <c:symbol val="none"/>
          </c:marker>
          <c:cat>
            <c:numRef>
              <c:f>Sheet1!$B$2:$B$568</c:f>
              <c:numCache>
                <c:formatCode>mmm\-yy</c:formatCode>
                <c:ptCount val="567"/>
                <c:pt idx="0">
                  <c:v>27881</c:v>
                </c:pt>
                <c:pt idx="1">
                  <c:v>27912</c:v>
                </c:pt>
                <c:pt idx="2">
                  <c:v>27942</c:v>
                </c:pt>
                <c:pt idx="3">
                  <c:v>27973</c:v>
                </c:pt>
                <c:pt idx="4">
                  <c:v>28004</c:v>
                </c:pt>
                <c:pt idx="5">
                  <c:v>28034</c:v>
                </c:pt>
                <c:pt idx="6">
                  <c:v>28065</c:v>
                </c:pt>
                <c:pt idx="7">
                  <c:v>28095</c:v>
                </c:pt>
                <c:pt idx="8">
                  <c:v>28126</c:v>
                </c:pt>
                <c:pt idx="9">
                  <c:v>28157</c:v>
                </c:pt>
                <c:pt idx="10">
                  <c:v>28185</c:v>
                </c:pt>
                <c:pt idx="11">
                  <c:v>28216</c:v>
                </c:pt>
                <c:pt idx="12">
                  <c:v>28246</c:v>
                </c:pt>
                <c:pt idx="13">
                  <c:v>28277</c:v>
                </c:pt>
                <c:pt idx="14">
                  <c:v>28307</c:v>
                </c:pt>
                <c:pt idx="15">
                  <c:v>28338</c:v>
                </c:pt>
                <c:pt idx="16">
                  <c:v>28369</c:v>
                </c:pt>
                <c:pt idx="17">
                  <c:v>28399</c:v>
                </c:pt>
                <c:pt idx="18">
                  <c:v>28430</c:v>
                </c:pt>
                <c:pt idx="19">
                  <c:v>28460</c:v>
                </c:pt>
                <c:pt idx="20">
                  <c:v>28491</c:v>
                </c:pt>
                <c:pt idx="21">
                  <c:v>28522</c:v>
                </c:pt>
                <c:pt idx="22">
                  <c:v>28550</c:v>
                </c:pt>
                <c:pt idx="23">
                  <c:v>28581</c:v>
                </c:pt>
                <c:pt idx="24">
                  <c:v>28611</c:v>
                </c:pt>
                <c:pt idx="25">
                  <c:v>28642</c:v>
                </c:pt>
                <c:pt idx="26">
                  <c:v>28672</c:v>
                </c:pt>
                <c:pt idx="27">
                  <c:v>28703</c:v>
                </c:pt>
                <c:pt idx="28">
                  <c:v>28734</c:v>
                </c:pt>
                <c:pt idx="29">
                  <c:v>28764</c:v>
                </c:pt>
                <c:pt idx="30">
                  <c:v>28795</c:v>
                </c:pt>
                <c:pt idx="31">
                  <c:v>28825</c:v>
                </c:pt>
                <c:pt idx="32">
                  <c:v>28856</c:v>
                </c:pt>
                <c:pt idx="33">
                  <c:v>28887</c:v>
                </c:pt>
                <c:pt idx="34">
                  <c:v>28915</c:v>
                </c:pt>
                <c:pt idx="35">
                  <c:v>28946</c:v>
                </c:pt>
                <c:pt idx="36">
                  <c:v>28976</c:v>
                </c:pt>
                <c:pt idx="37">
                  <c:v>29007</c:v>
                </c:pt>
                <c:pt idx="38">
                  <c:v>29037</c:v>
                </c:pt>
                <c:pt idx="39">
                  <c:v>29068</c:v>
                </c:pt>
                <c:pt idx="40">
                  <c:v>29099</c:v>
                </c:pt>
                <c:pt idx="41">
                  <c:v>29129</c:v>
                </c:pt>
                <c:pt idx="42">
                  <c:v>29160</c:v>
                </c:pt>
                <c:pt idx="43">
                  <c:v>29190</c:v>
                </c:pt>
                <c:pt idx="44">
                  <c:v>29221</c:v>
                </c:pt>
                <c:pt idx="45">
                  <c:v>29252</c:v>
                </c:pt>
                <c:pt idx="46">
                  <c:v>29281</c:v>
                </c:pt>
                <c:pt idx="47">
                  <c:v>29312</c:v>
                </c:pt>
                <c:pt idx="48">
                  <c:v>29342</c:v>
                </c:pt>
                <c:pt idx="49">
                  <c:v>29373</c:v>
                </c:pt>
                <c:pt idx="50">
                  <c:v>29403</c:v>
                </c:pt>
                <c:pt idx="51">
                  <c:v>29434</c:v>
                </c:pt>
                <c:pt idx="52">
                  <c:v>29465</c:v>
                </c:pt>
                <c:pt idx="53">
                  <c:v>29495</c:v>
                </c:pt>
                <c:pt idx="54">
                  <c:v>29526</c:v>
                </c:pt>
                <c:pt idx="55">
                  <c:v>29556</c:v>
                </c:pt>
                <c:pt idx="56">
                  <c:v>29587</c:v>
                </c:pt>
                <c:pt idx="57">
                  <c:v>29618</c:v>
                </c:pt>
                <c:pt idx="58">
                  <c:v>29646</c:v>
                </c:pt>
                <c:pt idx="59">
                  <c:v>29677</c:v>
                </c:pt>
                <c:pt idx="60">
                  <c:v>29707</c:v>
                </c:pt>
                <c:pt idx="61">
                  <c:v>29738</c:v>
                </c:pt>
                <c:pt idx="62">
                  <c:v>29768</c:v>
                </c:pt>
                <c:pt idx="63">
                  <c:v>29799</c:v>
                </c:pt>
                <c:pt idx="64">
                  <c:v>29830</c:v>
                </c:pt>
                <c:pt idx="65">
                  <c:v>29860</c:v>
                </c:pt>
                <c:pt idx="66">
                  <c:v>29891</c:v>
                </c:pt>
                <c:pt idx="67">
                  <c:v>29921</c:v>
                </c:pt>
                <c:pt idx="68">
                  <c:v>29952</c:v>
                </c:pt>
                <c:pt idx="69">
                  <c:v>29983</c:v>
                </c:pt>
                <c:pt idx="70">
                  <c:v>30011</c:v>
                </c:pt>
                <c:pt idx="71">
                  <c:v>30042</c:v>
                </c:pt>
                <c:pt idx="72">
                  <c:v>30072</c:v>
                </c:pt>
                <c:pt idx="73">
                  <c:v>30103</c:v>
                </c:pt>
                <c:pt idx="74">
                  <c:v>30133</c:v>
                </c:pt>
                <c:pt idx="75">
                  <c:v>30164</c:v>
                </c:pt>
                <c:pt idx="76">
                  <c:v>30195</c:v>
                </c:pt>
                <c:pt idx="77">
                  <c:v>30225</c:v>
                </c:pt>
                <c:pt idx="78">
                  <c:v>30256</c:v>
                </c:pt>
                <c:pt idx="79">
                  <c:v>30286</c:v>
                </c:pt>
                <c:pt idx="80">
                  <c:v>30317</c:v>
                </c:pt>
                <c:pt idx="81">
                  <c:v>30348</c:v>
                </c:pt>
                <c:pt idx="82">
                  <c:v>30376</c:v>
                </c:pt>
                <c:pt idx="83">
                  <c:v>30407</c:v>
                </c:pt>
                <c:pt idx="84">
                  <c:v>30437</c:v>
                </c:pt>
                <c:pt idx="85">
                  <c:v>30468</c:v>
                </c:pt>
                <c:pt idx="86">
                  <c:v>30498</c:v>
                </c:pt>
                <c:pt idx="87">
                  <c:v>30529</c:v>
                </c:pt>
                <c:pt idx="88">
                  <c:v>30560</c:v>
                </c:pt>
                <c:pt idx="89">
                  <c:v>30590</c:v>
                </c:pt>
                <c:pt idx="90">
                  <c:v>30621</c:v>
                </c:pt>
                <c:pt idx="91">
                  <c:v>30651</c:v>
                </c:pt>
                <c:pt idx="92">
                  <c:v>30682</c:v>
                </c:pt>
                <c:pt idx="93">
                  <c:v>30713</c:v>
                </c:pt>
                <c:pt idx="94">
                  <c:v>30742</c:v>
                </c:pt>
                <c:pt idx="95">
                  <c:v>30773</c:v>
                </c:pt>
                <c:pt idx="96">
                  <c:v>30803</c:v>
                </c:pt>
                <c:pt idx="97">
                  <c:v>30834</c:v>
                </c:pt>
                <c:pt idx="98">
                  <c:v>30864</c:v>
                </c:pt>
                <c:pt idx="99">
                  <c:v>30895</c:v>
                </c:pt>
                <c:pt idx="100">
                  <c:v>30926</c:v>
                </c:pt>
                <c:pt idx="101">
                  <c:v>30956</c:v>
                </c:pt>
                <c:pt idx="102">
                  <c:v>30987</c:v>
                </c:pt>
                <c:pt idx="103">
                  <c:v>31017</c:v>
                </c:pt>
                <c:pt idx="104">
                  <c:v>31048</c:v>
                </c:pt>
                <c:pt idx="105">
                  <c:v>31079</c:v>
                </c:pt>
                <c:pt idx="106">
                  <c:v>31107</c:v>
                </c:pt>
                <c:pt idx="107">
                  <c:v>31138</c:v>
                </c:pt>
                <c:pt idx="108">
                  <c:v>31168</c:v>
                </c:pt>
                <c:pt idx="109">
                  <c:v>31199</c:v>
                </c:pt>
                <c:pt idx="110">
                  <c:v>31229</c:v>
                </c:pt>
                <c:pt idx="111">
                  <c:v>31260</c:v>
                </c:pt>
                <c:pt idx="112">
                  <c:v>31291</c:v>
                </c:pt>
                <c:pt idx="113">
                  <c:v>31321</c:v>
                </c:pt>
                <c:pt idx="114">
                  <c:v>31352</c:v>
                </c:pt>
                <c:pt idx="115">
                  <c:v>31382</c:v>
                </c:pt>
                <c:pt idx="116">
                  <c:v>31413</c:v>
                </c:pt>
                <c:pt idx="117">
                  <c:v>31444</c:v>
                </c:pt>
                <c:pt idx="118">
                  <c:v>31472</c:v>
                </c:pt>
                <c:pt idx="119">
                  <c:v>31503</c:v>
                </c:pt>
                <c:pt idx="120">
                  <c:v>31533</c:v>
                </c:pt>
                <c:pt idx="121">
                  <c:v>31564</c:v>
                </c:pt>
                <c:pt idx="122">
                  <c:v>31594</c:v>
                </c:pt>
                <c:pt idx="123">
                  <c:v>31625</c:v>
                </c:pt>
                <c:pt idx="124">
                  <c:v>31656</c:v>
                </c:pt>
                <c:pt idx="125">
                  <c:v>31686</c:v>
                </c:pt>
                <c:pt idx="126">
                  <c:v>31717</c:v>
                </c:pt>
                <c:pt idx="127">
                  <c:v>31747</c:v>
                </c:pt>
                <c:pt idx="128">
                  <c:v>31778</c:v>
                </c:pt>
                <c:pt idx="129">
                  <c:v>31809</c:v>
                </c:pt>
                <c:pt idx="130">
                  <c:v>31837</c:v>
                </c:pt>
                <c:pt idx="131">
                  <c:v>31868</c:v>
                </c:pt>
                <c:pt idx="132">
                  <c:v>31898</c:v>
                </c:pt>
                <c:pt idx="133">
                  <c:v>31929</c:v>
                </c:pt>
                <c:pt idx="134">
                  <c:v>31959</c:v>
                </c:pt>
                <c:pt idx="135">
                  <c:v>31990</c:v>
                </c:pt>
                <c:pt idx="136">
                  <c:v>32021</c:v>
                </c:pt>
                <c:pt idx="137">
                  <c:v>32051</c:v>
                </c:pt>
                <c:pt idx="138">
                  <c:v>32082</c:v>
                </c:pt>
                <c:pt idx="139">
                  <c:v>32112</c:v>
                </c:pt>
                <c:pt idx="140">
                  <c:v>32143</c:v>
                </c:pt>
                <c:pt idx="141">
                  <c:v>32174</c:v>
                </c:pt>
                <c:pt idx="142">
                  <c:v>32203</c:v>
                </c:pt>
                <c:pt idx="143">
                  <c:v>32234</c:v>
                </c:pt>
                <c:pt idx="144">
                  <c:v>32264</c:v>
                </c:pt>
                <c:pt idx="145">
                  <c:v>32295</c:v>
                </c:pt>
                <c:pt idx="146">
                  <c:v>32325</c:v>
                </c:pt>
                <c:pt idx="147">
                  <c:v>32356</c:v>
                </c:pt>
                <c:pt idx="148">
                  <c:v>32387</c:v>
                </c:pt>
                <c:pt idx="149">
                  <c:v>32417</c:v>
                </c:pt>
                <c:pt idx="150">
                  <c:v>32448</c:v>
                </c:pt>
                <c:pt idx="151">
                  <c:v>32478</c:v>
                </c:pt>
                <c:pt idx="152">
                  <c:v>32509</c:v>
                </c:pt>
                <c:pt idx="153">
                  <c:v>32540</c:v>
                </c:pt>
                <c:pt idx="154">
                  <c:v>32568</c:v>
                </c:pt>
                <c:pt idx="155">
                  <c:v>32599</c:v>
                </c:pt>
                <c:pt idx="156">
                  <c:v>32629</c:v>
                </c:pt>
                <c:pt idx="157">
                  <c:v>32660</c:v>
                </c:pt>
                <c:pt idx="158">
                  <c:v>32690</c:v>
                </c:pt>
                <c:pt idx="159">
                  <c:v>32721</c:v>
                </c:pt>
                <c:pt idx="160">
                  <c:v>32752</c:v>
                </c:pt>
                <c:pt idx="161">
                  <c:v>32782</c:v>
                </c:pt>
                <c:pt idx="162">
                  <c:v>32813</c:v>
                </c:pt>
                <c:pt idx="163">
                  <c:v>32843</c:v>
                </c:pt>
                <c:pt idx="164">
                  <c:v>32874</c:v>
                </c:pt>
                <c:pt idx="165">
                  <c:v>32905</c:v>
                </c:pt>
                <c:pt idx="166">
                  <c:v>32933</c:v>
                </c:pt>
                <c:pt idx="167">
                  <c:v>32964</c:v>
                </c:pt>
                <c:pt idx="168">
                  <c:v>32994</c:v>
                </c:pt>
                <c:pt idx="169">
                  <c:v>33025</c:v>
                </c:pt>
                <c:pt idx="170">
                  <c:v>33055</c:v>
                </c:pt>
                <c:pt idx="171">
                  <c:v>33086</c:v>
                </c:pt>
                <c:pt idx="172">
                  <c:v>33117</c:v>
                </c:pt>
                <c:pt idx="173">
                  <c:v>33147</c:v>
                </c:pt>
                <c:pt idx="174">
                  <c:v>33178</c:v>
                </c:pt>
                <c:pt idx="175">
                  <c:v>33208</c:v>
                </c:pt>
                <c:pt idx="176">
                  <c:v>33239</c:v>
                </c:pt>
                <c:pt idx="177">
                  <c:v>33270</c:v>
                </c:pt>
                <c:pt idx="178">
                  <c:v>33298</c:v>
                </c:pt>
                <c:pt idx="179">
                  <c:v>33329</c:v>
                </c:pt>
                <c:pt idx="180">
                  <c:v>33359</c:v>
                </c:pt>
                <c:pt idx="181">
                  <c:v>33390</c:v>
                </c:pt>
                <c:pt idx="182">
                  <c:v>33420</c:v>
                </c:pt>
                <c:pt idx="183">
                  <c:v>33451</c:v>
                </c:pt>
                <c:pt idx="184">
                  <c:v>33482</c:v>
                </c:pt>
                <c:pt idx="185">
                  <c:v>33512</c:v>
                </c:pt>
                <c:pt idx="186">
                  <c:v>33543</c:v>
                </c:pt>
                <c:pt idx="187">
                  <c:v>33573</c:v>
                </c:pt>
                <c:pt idx="188">
                  <c:v>33604</c:v>
                </c:pt>
                <c:pt idx="189">
                  <c:v>33635</c:v>
                </c:pt>
                <c:pt idx="190">
                  <c:v>33664</c:v>
                </c:pt>
                <c:pt idx="191">
                  <c:v>33695</c:v>
                </c:pt>
                <c:pt idx="192">
                  <c:v>33725</c:v>
                </c:pt>
                <c:pt idx="193">
                  <c:v>33756</c:v>
                </c:pt>
                <c:pt idx="194">
                  <c:v>33786</c:v>
                </c:pt>
                <c:pt idx="195">
                  <c:v>33817</c:v>
                </c:pt>
                <c:pt idx="196">
                  <c:v>33848</c:v>
                </c:pt>
                <c:pt idx="197">
                  <c:v>33878</c:v>
                </c:pt>
                <c:pt idx="198">
                  <c:v>33909</c:v>
                </c:pt>
                <c:pt idx="199">
                  <c:v>33939</c:v>
                </c:pt>
                <c:pt idx="200">
                  <c:v>33970</c:v>
                </c:pt>
                <c:pt idx="201">
                  <c:v>34001</c:v>
                </c:pt>
                <c:pt idx="202">
                  <c:v>34029</c:v>
                </c:pt>
                <c:pt idx="203">
                  <c:v>34060</c:v>
                </c:pt>
                <c:pt idx="204">
                  <c:v>34090</c:v>
                </c:pt>
                <c:pt idx="205">
                  <c:v>34121</c:v>
                </c:pt>
                <c:pt idx="206">
                  <c:v>34151</c:v>
                </c:pt>
                <c:pt idx="207">
                  <c:v>34182</c:v>
                </c:pt>
                <c:pt idx="208">
                  <c:v>34213</c:v>
                </c:pt>
                <c:pt idx="209">
                  <c:v>34243</c:v>
                </c:pt>
                <c:pt idx="210">
                  <c:v>34274</c:v>
                </c:pt>
                <c:pt idx="211">
                  <c:v>34304</c:v>
                </c:pt>
                <c:pt idx="212">
                  <c:v>34335</c:v>
                </c:pt>
                <c:pt idx="213">
                  <c:v>34366</c:v>
                </c:pt>
                <c:pt idx="214">
                  <c:v>34394</c:v>
                </c:pt>
                <c:pt idx="215">
                  <c:v>34425</c:v>
                </c:pt>
                <c:pt idx="216">
                  <c:v>34455</c:v>
                </c:pt>
                <c:pt idx="217">
                  <c:v>34486</c:v>
                </c:pt>
                <c:pt idx="218">
                  <c:v>34516</c:v>
                </c:pt>
                <c:pt idx="219">
                  <c:v>34547</c:v>
                </c:pt>
                <c:pt idx="220">
                  <c:v>34578</c:v>
                </c:pt>
                <c:pt idx="221">
                  <c:v>34608</c:v>
                </c:pt>
                <c:pt idx="222">
                  <c:v>34639</c:v>
                </c:pt>
                <c:pt idx="223">
                  <c:v>34669</c:v>
                </c:pt>
                <c:pt idx="224">
                  <c:v>34700</c:v>
                </c:pt>
                <c:pt idx="225">
                  <c:v>34731</c:v>
                </c:pt>
                <c:pt idx="226">
                  <c:v>34759</c:v>
                </c:pt>
                <c:pt idx="227">
                  <c:v>34790</c:v>
                </c:pt>
                <c:pt idx="228">
                  <c:v>34820</c:v>
                </c:pt>
                <c:pt idx="229">
                  <c:v>34851</c:v>
                </c:pt>
                <c:pt idx="230">
                  <c:v>34881</c:v>
                </c:pt>
                <c:pt idx="231">
                  <c:v>34912</c:v>
                </c:pt>
                <c:pt idx="232">
                  <c:v>34943</c:v>
                </c:pt>
                <c:pt idx="233">
                  <c:v>34973</c:v>
                </c:pt>
                <c:pt idx="234">
                  <c:v>35004</c:v>
                </c:pt>
                <c:pt idx="235">
                  <c:v>35034</c:v>
                </c:pt>
                <c:pt idx="236">
                  <c:v>35065</c:v>
                </c:pt>
                <c:pt idx="237">
                  <c:v>35096</c:v>
                </c:pt>
                <c:pt idx="238">
                  <c:v>35125</c:v>
                </c:pt>
                <c:pt idx="239">
                  <c:v>35156</c:v>
                </c:pt>
                <c:pt idx="240">
                  <c:v>35186</c:v>
                </c:pt>
                <c:pt idx="241">
                  <c:v>35217</c:v>
                </c:pt>
                <c:pt idx="242">
                  <c:v>35247</c:v>
                </c:pt>
                <c:pt idx="243">
                  <c:v>35278</c:v>
                </c:pt>
                <c:pt idx="244">
                  <c:v>35309</c:v>
                </c:pt>
                <c:pt idx="245">
                  <c:v>35339</c:v>
                </c:pt>
                <c:pt idx="246">
                  <c:v>35370</c:v>
                </c:pt>
                <c:pt idx="247">
                  <c:v>35400</c:v>
                </c:pt>
                <c:pt idx="248">
                  <c:v>35431</c:v>
                </c:pt>
                <c:pt idx="249">
                  <c:v>35462</c:v>
                </c:pt>
                <c:pt idx="250">
                  <c:v>35490</c:v>
                </c:pt>
                <c:pt idx="251">
                  <c:v>35521</c:v>
                </c:pt>
                <c:pt idx="252">
                  <c:v>35551</c:v>
                </c:pt>
                <c:pt idx="253">
                  <c:v>35582</c:v>
                </c:pt>
                <c:pt idx="254">
                  <c:v>35612</c:v>
                </c:pt>
                <c:pt idx="255">
                  <c:v>35643</c:v>
                </c:pt>
                <c:pt idx="256">
                  <c:v>35674</c:v>
                </c:pt>
                <c:pt idx="257">
                  <c:v>35704</c:v>
                </c:pt>
                <c:pt idx="258">
                  <c:v>35735</c:v>
                </c:pt>
                <c:pt idx="259">
                  <c:v>35765</c:v>
                </c:pt>
                <c:pt idx="260">
                  <c:v>35796</c:v>
                </c:pt>
                <c:pt idx="261">
                  <c:v>35827</c:v>
                </c:pt>
                <c:pt idx="262">
                  <c:v>35855</c:v>
                </c:pt>
                <c:pt idx="263">
                  <c:v>35886</c:v>
                </c:pt>
                <c:pt idx="264">
                  <c:v>35916</c:v>
                </c:pt>
                <c:pt idx="265">
                  <c:v>35947</c:v>
                </c:pt>
                <c:pt idx="266">
                  <c:v>35977</c:v>
                </c:pt>
                <c:pt idx="267">
                  <c:v>36008</c:v>
                </c:pt>
                <c:pt idx="268">
                  <c:v>36039</c:v>
                </c:pt>
                <c:pt idx="269">
                  <c:v>36069</c:v>
                </c:pt>
                <c:pt idx="270">
                  <c:v>36100</c:v>
                </c:pt>
                <c:pt idx="271">
                  <c:v>36130</c:v>
                </c:pt>
                <c:pt idx="272">
                  <c:v>36161</c:v>
                </c:pt>
                <c:pt idx="273">
                  <c:v>36192</c:v>
                </c:pt>
                <c:pt idx="274">
                  <c:v>36220</c:v>
                </c:pt>
                <c:pt idx="275">
                  <c:v>36251</c:v>
                </c:pt>
                <c:pt idx="276">
                  <c:v>36281</c:v>
                </c:pt>
                <c:pt idx="277">
                  <c:v>36312</c:v>
                </c:pt>
                <c:pt idx="278">
                  <c:v>36342</c:v>
                </c:pt>
                <c:pt idx="279">
                  <c:v>36373</c:v>
                </c:pt>
                <c:pt idx="280">
                  <c:v>36404</c:v>
                </c:pt>
                <c:pt idx="281">
                  <c:v>36434</c:v>
                </c:pt>
                <c:pt idx="282">
                  <c:v>36465</c:v>
                </c:pt>
                <c:pt idx="283">
                  <c:v>36495</c:v>
                </c:pt>
                <c:pt idx="284">
                  <c:v>36526</c:v>
                </c:pt>
                <c:pt idx="285">
                  <c:v>36557</c:v>
                </c:pt>
                <c:pt idx="286">
                  <c:v>36586</c:v>
                </c:pt>
                <c:pt idx="287">
                  <c:v>36617</c:v>
                </c:pt>
                <c:pt idx="288">
                  <c:v>36647</c:v>
                </c:pt>
                <c:pt idx="289">
                  <c:v>36678</c:v>
                </c:pt>
                <c:pt idx="290">
                  <c:v>36708</c:v>
                </c:pt>
                <c:pt idx="291">
                  <c:v>36739</c:v>
                </c:pt>
                <c:pt idx="292">
                  <c:v>36770</c:v>
                </c:pt>
                <c:pt idx="293">
                  <c:v>36800</c:v>
                </c:pt>
                <c:pt idx="294">
                  <c:v>36831</c:v>
                </c:pt>
                <c:pt idx="295">
                  <c:v>36861</c:v>
                </c:pt>
                <c:pt idx="296">
                  <c:v>36892</c:v>
                </c:pt>
                <c:pt idx="297">
                  <c:v>36923</c:v>
                </c:pt>
                <c:pt idx="298">
                  <c:v>36951</c:v>
                </c:pt>
                <c:pt idx="299">
                  <c:v>36982</c:v>
                </c:pt>
                <c:pt idx="300">
                  <c:v>37012</c:v>
                </c:pt>
                <c:pt idx="301">
                  <c:v>37043</c:v>
                </c:pt>
                <c:pt idx="302">
                  <c:v>37073</c:v>
                </c:pt>
                <c:pt idx="303">
                  <c:v>37104</c:v>
                </c:pt>
                <c:pt idx="304">
                  <c:v>37135</c:v>
                </c:pt>
                <c:pt idx="305">
                  <c:v>37165</c:v>
                </c:pt>
                <c:pt idx="306">
                  <c:v>37196</c:v>
                </c:pt>
                <c:pt idx="307">
                  <c:v>37226</c:v>
                </c:pt>
                <c:pt idx="308">
                  <c:v>37257</c:v>
                </c:pt>
                <c:pt idx="309">
                  <c:v>37288</c:v>
                </c:pt>
                <c:pt idx="310">
                  <c:v>37316</c:v>
                </c:pt>
                <c:pt idx="311">
                  <c:v>37347</c:v>
                </c:pt>
                <c:pt idx="312">
                  <c:v>37377</c:v>
                </c:pt>
                <c:pt idx="313">
                  <c:v>37408</c:v>
                </c:pt>
                <c:pt idx="314">
                  <c:v>37438</c:v>
                </c:pt>
                <c:pt idx="315">
                  <c:v>37469</c:v>
                </c:pt>
                <c:pt idx="316">
                  <c:v>37500</c:v>
                </c:pt>
                <c:pt idx="317">
                  <c:v>37530</c:v>
                </c:pt>
                <c:pt idx="318">
                  <c:v>37561</c:v>
                </c:pt>
                <c:pt idx="319">
                  <c:v>37591</c:v>
                </c:pt>
                <c:pt idx="320">
                  <c:v>37622</c:v>
                </c:pt>
                <c:pt idx="321">
                  <c:v>37653</c:v>
                </c:pt>
                <c:pt idx="322">
                  <c:v>37681</c:v>
                </c:pt>
                <c:pt idx="323">
                  <c:v>37712</c:v>
                </c:pt>
                <c:pt idx="324">
                  <c:v>37742</c:v>
                </c:pt>
                <c:pt idx="325">
                  <c:v>37773</c:v>
                </c:pt>
                <c:pt idx="326">
                  <c:v>37803</c:v>
                </c:pt>
                <c:pt idx="327">
                  <c:v>37834</c:v>
                </c:pt>
                <c:pt idx="328">
                  <c:v>37865</c:v>
                </c:pt>
                <c:pt idx="329">
                  <c:v>37895</c:v>
                </c:pt>
                <c:pt idx="330">
                  <c:v>37926</c:v>
                </c:pt>
                <c:pt idx="331">
                  <c:v>37956</c:v>
                </c:pt>
                <c:pt idx="332">
                  <c:v>37987</c:v>
                </c:pt>
                <c:pt idx="333">
                  <c:v>38018</c:v>
                </c:pt>
                <c:pt idx="334">
                  <c:v>38047</c:v>
                </c:pt>
                <c:pt idx="335">
                  <c:v>38078</c:v>
                </c:pt>
                <c:pt idx="336">
                  <c:v>38108</c:v>
                </c:pt>
                <c:pt idx="337">
                  <c:v>38139</c:v>
                </c:pt>
                <c:pt idx="338">
                  <c:v>38169</c:v>
                </c:pt>
                <c:pt idx="339">
                  <c:v>38200</c:v>
                </c:pt>
                <c:pt idx="340">
                  <c:v>38231</c:v>
                </c:pt>
                <c:pt idx="341">
                  <c:v>38261</c:v>
                </c:pt>
                <c:pt idx="342">
                  <c:v>38292</c:v>
                </c:pt>
                <c:pt idx="343">
                  <c:v>38322</c:v>
                </c:pt>
                <c:pt idx="344">
                  <c:v>38353</c:v>
                </c:pt>
                <c:pt idx="345">
                  <c:v>38384</c:v>
                </c:pt>
                <c:pt idx="346">
                  <c:v>38412</c:v>
                </c:pt>
                <c:pt idx="347">
                  <c:v>38443</c:v>
                </c:pt>
                <c:pt idx="348">
                  <c:v>38473</c:v>
                </c:pt>
                <c:pt idx="349">
                  <c:v>38504</c:v>
                </c:pt>
                <c:pt idx="350">
                  <c:v>38534</c:v>
                </c:pt>
                <c:pt idx="351">
                  <c:v>38565</c:v>
                </c:pt>
                <c:pt idx="352">
                  <c:v>38596</c:v>
                </c:pt>
                <c:pt idx="353">
                  <c:v>38626</c:v>
                </c:pt>
                <c:pt idx="354">
                  <c:v>38657</c:v>
                </c:pt>
                <c:pt idx="355">
                  <c:v>38687</c:v>
                </c:pt>
                <c:pt idx="356">
                  <c:v>38718</c:v>
                </c:pt>
                <c:pt idx="357">
                  <c:v>38749</c:v>
                </c:pt>
                <c:pt idx="358">
                  <c:v>38777</c:v>
                </c:pt>
                <c:pt idx="359">
                  <c:v>38808</c:v>
                </c:pt>
                <c:pt idx="360">
                  <c:v>38838</c:v>
                </c:pt>
                <c:pt idx="361">
                  <c:v>38869</c:v>
                </c:pt>
                <c:pt idx="362">
                  <c:v>38899</c:v>
                </c:pt>
                <c:pt idx="363">
                  <c:v>38930</c:v>
                </c:pt>
                <c:pt idx="364">
                  <c:v>38961</c:v>
                </c:pt>
                <c:pt idx="365">
                  <c:v>38991</c:v>
                </c:pt>
                <c:pt idx="366">
                  <c:v>39022</c:v>
                </c:pt>
                <c:pt idx="367">
                  <c:v>39052</c:v>
                </c:pt>
                <c:pt idx="368">
                  <c:v>39083</c:v>
                </c:pt>
                <c:pt idx="369">
                  <c:v>39114</c:v>
                </c:pt>
                <c:pt idx="370">
                  <c:v>39142</c:v>
                </c:pt>
                <c:pt idx="371">
                  <c:v>39173</c:v>
                </c:pt>
                <c:pt idx="372">
                  <c:v>39203</c:v>
                </c:pt>
                <c:pt idx="373">
                  <c:v>39234</c:v>
                </c:pt>
                <c:pt idx="374">
                  <c:v>39264</c:v>
                </c:pt>
                <c:pt idx="375">
                  <c:v>39295</c:v>
                </c:pt>
                <c:pt idx="376">
                  <c:v>39326</c:v>
                </c:pt>
                <c:pt idx="377">
                  <c:v>39356</c:v>
                </c:pt>
                <c:pt idx="378">
                  <c:v>39387</c:v>
                </c:pt>
                <c:pt idx="379">
                  <c:v>39417</c:v>
                </c:pt>
                <c:pt idx="380">
                  <c:v>39448</c:v>
                </c:pt>
                <c:pt idx="381">
                  <c:v>39479</c:v>
                </c:pt>
                <c:pt idx="382">
                  <c:v>39508</c:v>
                </c:pt>
                <c:pt idx="383">
                  <c:v>39539</c:v>
                </c:pt>
                <c:pt idx="384">
                  <c:v>39569</c:v>
                </c:pt>
                <c:pt idx="385">
                  <c:v>39600</c:v>
                </c:pt>
                <c:pt idx="386">
                  <c:v>39630</c:v>
                </c:pt>
                <c:pt idx="387">
                  <c:v>39661</c:v>
                </c:pt>
                <c:pt idx="388">
                  <c:v>39692</c:v>
                </c:pt>
                <c:pt idx="389">
                  <c:v>39722</c:v>
                </c:pt>
                <c:pt idx="390">
                  <c:v>39753</c:v>
                </c:pt>
                <c:pt idx="391">
                  <c:v>39783</c:v>
                </c:pt>
                <c:pt idx="392">
                  <c:v>39814</c:v>
                </c:pt>
                <c:pt idx="393">
                  <c:v>39845</c:v>
                </c:pt>
                <c:pt idx="394">
                  <c:v>39873</c:v>
                </c:pt>
                <c:pt idx="395">
                  <c:v>39904</c:v>
                </c:pt>
                <c:pt idx="396">
                  <c:v>39934</c:v>
                </c:pt>
                <c:pt idx="397">
                  <c:v>39965</c:v>
                </c:pt>
                <c:pt idx="398">
                  <c:v>39995</c:v>
                </c:pt>
                <c:pt idx="399">
                  <c:v>40026</c:v>
                </c:pt>
                <c:pt idx="400">
                  <c:v>40057</c:v>
                </c:pt>
                <c:pt idx="401">
                  <c:v>40087</c:v>
                </c:pt>
                <c:pt idx="402">
                  <c:v>40118</c:v>
                </c:pt>
                <c:pt idx="403">
                  <c:v>40148</c:v>
                </c:pt>
                <c:pt idx="404">
                  <c:v>40179</c:v>
                </c:pt>
                <c:pt idx="405">
                  <c:v>40210</c:v>
                </c:pt>
                <c:pt idx="406">
                  <c:v>40238</c:v>
                </c:pt>
                <c:pt idx="407">
                  <c:v>40269</c:v>
                </c:pt>
                <c:pt idx="408">
                  <c:v>40299</c:v>
                </c:pt>
                <c:pt idx="409">
                  <c:v>40330</c:v>
                </c:pt>
                <c:pt idx="410">
                  <c:v>40360</c:v>
                </c:pt>
                <c:pt idx="411">
                  <c:v>40391</c:v>
                </c:pt>
                <c:pt idx="412">
                  <c:v>40422</c:v>
                </c:pt>
                <c:pt idx="413">
                  <c:v>40452</c:v>
                </c:pt>
                <c:pt idx="414">
                  <c:v>40483</c:v>
                </c:pt>
                <c:pt idx="415">
                  <c:v>40513</c:v>
                </c:pt>
                <c:pt idx="416">
                  <c:v>40544</c:v>
                </c:pt>
                <c:pt idx="417">
                  <c:v>40575</c:v>
                </c:pt>
                <c:pt idx="418">
                  <c:v>40603</c:v>
                </c:pt>
                <c:pt idx="419">
                  <c:v>40634</c:v>
                </c:pt>
                <c:pt idx="420">
                  <c:v>40664</c:v>
                </c:pt>
                <c:pt idx="421">
                  <c:v>40695</c:v>
                </c:pt>
                <c:pt idx="422">
                  <c:v>40725</c:v>
                </c:pt>
                <c:pt idx="423">
                  <c:v>40756</c:v>
                </c:pt>
                <c:pt idx="424">
                  <c:v>40787</c:v>
                </c:pt>
                <c:pt idx="425">
                  <c:v>40817</c:v>
                </c:pt>
                <c:pt idx="426">
                  <c:v>40848</c:v>
                </c:pt>
                <c:pt idx="427">
                  <c:v>40878</c:v>
                </c:pt>
                <c:pt idx="428">
                  <c:v>40909</c:v>
                </c:pt>
                <c:pt idx="429">
                  <c:v>40940</c:v>
                </c:pt>
                <c:pt idx="430">
                  <c:v>40969</c:v>
                </c:pt>
                <c:pt idx="431">
                  <c:v>41000</c:v>
                </c:pt>
                <c:pt idx="432">
                  <c:v>41030</c:v>
                </c:pt>
                <c:pt idx="433">
                  <c:v>41061</c:v>
                </c:pt>
                <c:pt idx="434">
                  <c:v>41091</c:v>
                </c:pt>
                <c:pt idx="435">
                  <c:v>41122</c:v>
                </c:pt>
                <c:pt idx="436">
                  <c:v>41153</c:v>
                </c:pt>
                <c:pt idx="437">
                  <c:v>41183</c:v>
                </c:pt>
                <c:pt idx="438">
                  <c:v>41214</c:v>
                </c:pt>
                <c:pt idx="439">
                  <c:v>41244</c:v>
                </c:pt>
                <c:pt idx="440">
                  <c:v>41275</c:v>
                </c:pt>
                <c:pt idx="441">
                  <c:v>41306</c:v>
                </c:pt>
                <c:pt idx="442">
                  <c:v>41334</c:v>
                </c:pt>
                <c:pt idx="443">
                  <c:v>41365</c:v>
                </c:pt>
                <c:pt idx="444">
                  <c:v>41395</c:v>
                </c:pt>
                <c:pt idx="445">
                  <c:v>41426</c:v>
                </c:pt>
                <c:pt idx="446">
                  <c:v>41456</c:v>
                </c:pt>
                <c:pt idx="447">
                  <c:v>41487</c:v>
                </c:pt>
                <c:pt idx="448">
                  <c:v>41518</c:v>
                </c:pt>
                <c:pt idx="449">
                  <c:v>41548</c:v>
                </c:pt>
                <c:pt idx="450">
                  <c:v>41579</c:v>
                </c:pt>
                <c:pt idx="451">
                  <c:v>41609</c:v>
                </c:pt>
                <c:pt idx="452">
                  <c:v>41640</c:v>
                </c:pt>
                <c:pt idx="453">
                  <c:v>41671</c:v>
                </c:pt>
                <c:pt idx="454">
                  <c:v>41699</c:v>
                </c:pt>
                <c:pt idx="455">
                  <c:v>41730</c:v>
                </c:pt>
                <c:pt idx="456">
                  <c:v>41760</c:v>
                </c:pt>
                <c:pt idx="457">
                  <c:v>41791</c:v>
                </c:pt>
                <c:pt idx="458">
                  <c:v>41821</c:v>
                </c:pt>
                <c:pt idx="459">
                  <c:v>41852</c:v>
                </c:pt>
                <c:pt idx="460">
                  <c:v>41883</c:v>
                </c:pt>
                <c:pt idx="461">
                  <c:v>41913</c:v>
                </c:pt>
                <c:pt idx="462">
                  <c:v>41944</c:v>
                </c:pt>
                <c:pt idx="463">
                  <c:v>41974</c:v>
                </c:pt>
                <c:pt idx="464">
                  <c:v>42005</c:v>
                </c:pt>
                <c:pt idx="465">
                  <c:v>42036</c:v>
                </c:pt>
                <c:pt idx="466">
                  <c:v>42064</c:v>
                </c:pt>
                <c:pt idx="467">
                  <c:v>42095</c:v>
                </c:pt>
                <c:pt idx="468">
                  <c:v>42125</c:v>
                </c:pt>
                <c:pt idx="469">
                  <c:v>42156</c:v>
                </c:pt>
                <c:pt idx="470">
                  <c:v>42186</c:v>
                </c:pt>
                <c:pt idx="471">
                  <c:v>42217</c:v>
                </c:pt>
                <c:pt idx="472">
                  <c:v>42248</c:v>
                </c:pt>
                <c:pt idx="473">
                  <c:v>42278</c:v>
                </c:pt>
                <c:pt idx="474">
                  <c:v>42309</c:v>
                </c:pt>
                <c:pt idx="475">
                  <c:v>42339</c:v>
                </c:pt>
                <c:pt idx="476">
                  <c:v>42370</c:v>
                </c:pt>
                <c:pt idx="477">
                  <c:v>42401</c:v>
                </c:pt>
                <c:pt idx="478">
                  <c:v>42430</c:v>
                </c:pt>
                <c:pt idx="479">
                  <c:v>42461</c:v>
                </c:pt>
                <c:pt idx="480">
                  <c:v>42491</c:v>
                </c:pt>
                <c:pt idx="481">
                  <c:v>42522</c:v>
                </c:pt>
                <c:pt idx="482">
                  <c:v>42552</c:v>
                </c:pt>
                <c:pt idx="483">
                  <c:v>42583</c:v>
                </c:pt>
                <c:pt idx="484">
                  <c:v>42614</c:v>
                </c:pt>
                <c:pt idx="485">
                  <c:v>42644</c:v>
                </c:pt>
                <c:pt idx="486">
                  <c:v>42675</c:v>
                </c:pt>
                <c:pt idx="487">
                  <c:v>42705</c:v>
                </c:pt>
                <c:pt idx="488">
                  <c:v>42736</c:v>
                </c:pt>
                <c:pt idx="489">
                  <c:v>42767</c:v>
                </c:pt>
                <c:pt idx="490">
                  <c:v>42795</c:v>
                </c:pt>
                <c:pt idx="491">
                  <c:v>42826</c:v>
                </c:pt>
                <c:pt idx="492">
                  <c:v>42856</c:v>
                </c:pt>
                <c:pt idx="493">
                  <c:v>42887</c:v>
                </c:pt>
                <c:pt idx="494">
                  <c:v>42917</c:v>
                </c:pt>
                <c:pt idx="495">
                  <c:v>42948</c:v>
                </c:pt>
                <c:pt idx="496">
                  <c:v>42979</c:v>
                </c:pt>
                <c:pt idx="497">
                  <c:v>43009</c:v>
                </c:pt>
                <c:pt idx="498">
                  <c:v>43040</c:v>
                </c:pt>
                <c:pt idx="499">
                  <c:v>43070</c:v>
                </c:pt>
                <c:pt idx="500">
                  <c:v>43101</c:v>
                </c:pt>
                <c:pt idx="501">
                  <c:v>43132</c:v>
                </c:pt>
                <c:pt idx="502">
                  <c:v>43160</c:v>
                </c:pt>
                <c:pt idx="503">
                  <c:v>43191</c:v>
                </c:pt>
                <c:pt idx="504">
                  <c:v>43221</c:v>
                </c:pt>
                <c:pt idx="505">
                  <c:v>43252</c:v>
                </c:pt>
                <c:pt idx="506">
                  <c:v>43282</c:v>
                </c:pt>
                <c:pt idx="507">
                  <c:v>43313</c:v>
                </c:pt>
                <c:pt idx="508">
                  <c:v>43344</c:v>
                </c:pt>
                <c:pt idx="509">
                  <c:v>43374</c:v>
                </c:pt>
                <c:pt idx="510">
                  <c:v>43405</c:v>
                </c:pt>
                <c:pt idx="511">
                  <c:v>43435</c:v>
                </c:pt>
                <c:pt idx="512">
                  <c:v>43466</c:v>
                </c:pt>
                <c:pt idx="513">
                  <c:v>43497</c:v>
                </c:pt>
                <c:pt idx="514">
                  <c:v>43525</c:v>
                </c:pt>
                <c:pt idx="515">
                  <c:v>43556</c:v>
                </c:pt>
                <c:pt idx="516">
                  <c:v>43586</c:v>
                </c:pt>
                <c:pt idx="517">
                  <c:v>43617</c:v>
                </c:pt>
                <c:pt idx="518">
                  <c:v>43647</c:v>
                </c:pt>
                <c:pt idx="519">
                  <c:v>43678</c:v>
                </c:pt>
                <c:pt idx="520">
                  <c:v>43709</c:v>
                </c:pt>
                <c:pt idx="521">
                  <c:v>43739</c:v>
                </c:pt>
                <c:pt idx="522">
                  <c:v>43770</c:v>
                </c:pt>
                <c:pt idx="523">
                  <c:v>43800</c:v>
                </c:pt>
                <c:pt idx="524">
                  <c:v>43831</c:v>
                </c:pt>
                <c:pt idx="525">
                  <c:v>43862</c:v>
                </c:pt>
                <c:pt idx="526">
                  <c:v>43891</c:v>
                </c:pt>
                <c:pt idx="527">
                  <c:v>43922</c:v>
                </c:pt>
                <c:pt idx="528">
                  <c:v>43952</c:v>
                </c:pt>
                <c:pt idx="529">
                  <c:v>43983</c:v>
                </c:pt>
                <c:pt idx="530">
                  <c:v>44013</c:v>
                </c:pt>
                <c:pt idx="531">
                  <c:v>44044</c:v>
                </c:pt>
                <c:pt idx="532">
                  <c:v>44075</c:v>
                </c:pt>
                <c:pt idx="533">
                  <c:v>44105</c:v>
                </c:pt>
                <c:pt idx="534">
                  <c:v>44136</c:v>
                </c:pt>
                <c:pt idx="535">
                  <c:v>44166</c:v>
                </c:pt>
                <c:pt idx="536">
                  <c:v>44197</c:v>
                </c:pt>
                <c:pt idx="537">
                  <c:v>44228</c:v>
                </c:pt>
                <c:pt idx="538">
                  <c:v>44256</c:v>
                </c:pt>
                <c:pt idx="539">
                  <c:v>44287</c:v>
                </c:pt>
                <c:pt idx="540">
                  <c:v>44317</c:v>
                </c:pt>
                <c:pt idx="541">
                  <c:v>44348</c:v>
                </c:pt>
                <c:pt idx="542">
                  <c:v>44378</c:v>
                </c:pt>
                <c:pt idx="543">
                  <c:v>44409</c:v>
                </c:pt>
                <c:pt idx="544">
                  <c:v>44440</c:v>
                </c:pt>
                <c:pt idx="545">
                  <c:v>44470</c:v>
                </c:pt>
                <c:pt idx="546">
                  <c:v>44501</c:v>
                </c:pt>
                <c:pt idx="547">
                  <c:v>44531</c:v>
                </c:pt>
                <c:pt idx="548">
                  <c:v>44562</c:v>
                </c:pt>
                <c:pt idx="549">
                  <c:v>44593</c:v>
                </c:pt>
                <c:pt idx="550">
                  <c:v>44621</c:v>
                </c:pt>
                <c:pt idx="551">
                  <c:v>44652</c:v>
                </c:pt>
                <c:pt idx="552">
                  <c:v>44682</c:v>
                </c:pt>
                <c:pt idx="553">
                  <c:v>44713</c:v>
                </c:pt>
                <c:pt idx="554">
                  <c:v>44743</c:v>
                </c:pt>
                <c:pt idx="555">
                  <c:v>44774</c:v>
                </c:pt>
                <c:pt idx="556">
                  <c:v>44805</c:v>
                </c:pt>
                <c:pt idx="557">
                  <c:v>44835</c:v>
                </c:pt>
                <c:pt idx="558">
                  <c:v>44866</c:v>
                </c:pt>
                <c:pt idx="559">
                  <c:v>44896</c:v>
                </c:pt>
                <c:pt idx="560">
                  <c:v>44927</c:v>
                </c:pt>
                <c:pt idx="561">
                  <c:v>44958</c:v>
                </c:pt>
                <c:pt idx="562">
                  <c:v>44986</c:v>
                </c:pt>
                <c:pt idx="563">
                  <c:v>45017</c:v>
                </c:pt>
                <c:pt idx="564">
                  <c:v>45047</c:v>
                </c:pt>
                <c:pt idx="565">
                  <c:v>45078</c:v>
                </c:pt>
                <c:pt idx="566">
                  <c:v>45108</c:v>
                </c:pt>
              </c:numCache>
            </c:numRef>
          </c:cat>
          <c:val>
            <c:numRef>
              <c:f>Sheet1!$C$2:$C$568</c:f>
              <c:numCache>
                <c:formatCode>General</c:formatCode>
                <c:ptCount val="567"/>
                <c:pt idx="0">
                  <c:v>7.71</c:v>
                </c:pt>
                <c:pt idx="1">
                  <c:v>8.02</c:v>
                </c:pt>
                <c:pt idx="2">
                  <c:v>7.57</c:v>
                </c:pt>
                <c:pt idx="3">
                  <c:v>7.75</c:v>
                </c:pt>
                <c:pt idx="4">
                  <c:v>7.46</c:v>
                </c:pt>
                <c:pt idx="5">
                  <c:v>7.28</c:v>
                </c:pt>
                <c:pt idx="6">
                  <c:v>7.18</c:v>
                </c:pt>
                <c:pt idx="7">
                  <c:v>6.37</c:v>
                </c:pt>
                <c:pt idx="8">
                  <c:v>7.46</c:v>
                </c:pt>
                <c:pt idx="9">
                  <c:v>7.42</c:v>
                </c:pt>
                <c:pt idx="10">
                  <c:v>7.58</c:v>
                </c:pt>
                <c:pt idx="11">
                  <c:v>7.36</c:v>
                </c:pt>
                <c:pt idx="12">
                  <c:v>8.64</c:v>
                </c:pt>
                <c:pt idx="13">
                  <c:v>9.52</c:v>
                </c:pt>
                <c:pt idx="14">
                  <c:v>9.34</c:v>
                </c:pt>
                <c:pt idx="15">
                  <c:v>9.67</c:v>
                </c:pt>
                <c:pt idx="16">
                  <c:v>9.4700000000000006</c:v>
                </c:pt>
                <c:pt idx="17">
                  <c:v>8.86</c:v>
                </c:pt>
                <c:pt idx="18">
                  <c:v>9.16</c:v>
                </c:pt>
                <c:pt idx="19">
                  <c:v>9.15</c:v>
                </c:pt>
                <c:pt idx="20">
                  <c:v>8.76</c:v>
                </c:pt>
                <c:pt idx="21">
                  <c:v>8.42</c:v>
                </c:pt>
                <c:pt idx="22">
                  <c:v>7.95</c:v>
                </c:pt>
                <c:pt idx="23">
                  <c:v>7.67</c:v>
                </c:pt>
                <c:pt idx="24">
                  <c:v>9.11</c:v>
                </c:pt>
                <c:pt idx="25">
                  <c:v>9.0399999999999991</c:v>
                </c:pt>
                <c:pt idx="26">
                  <c:v>8.81</c:v>
                </c:pt>
                <c:pt idx="27">
                  <c:v>9.01</c:v>
                </c:pt>
                <c:pt idx="28">
                  <c:v>9.18</c:v>
                </c:pt>
                <c:pt idx="29">
                  <c:v>9.4</c:v>
                </c:pt>
                <c:pt idx="30">
                  <c:v>7.97</c:v>
                </c:pt>
                <c:pt idx="31">
                  <c:v>8.32</c:v>
                </c:pt>
                <c:pt idx="32">
                  <c:v>8.18</c:v>
                </c:pt>
                <c:pt idx="33">
                  <c:v>7.83</c:v>
                </c:pt>
                <c:pt idx="34">
                  <c:v>8.18</c:v>
                </c:pt>
                <c:pt idx="35">
                  <c:v>8.61</c:v>
                </c:pt>
                <c:pt idx="36">
                  <c:v>9.4499999999999993</c:v>
                </c:pt>
                <c:pt idx="37">
                  <c:v>8.7100000000000009</c:v>
                </c:pt>
                <c:pt idx="38">
                  <c:v>10.06</c:v>
                </c:pt>
                <c:pt idx="39">
                  <c:v>10.63</c:v>
                </c:pt>
                <c:pt idx="40">
                  <c:v>9.41</c:v>
                </c:pt>
                <c:pt idx="41">
                  <c:v>9.0500000000000007</c:v>
                </c:pt>
                <c:pt idx="42">
                  <c:v>8.99</c:v>
                </c:pt>
                <c:pt idx="43">
                  <c:v>9.5</c:v>
                </c:pt>
                <c:pt idx="44">
                  <c:v>9.24</c:v>
                </c:pt>
                <c:pt idx="45">
                  <c:v>8.86</c:v>
                </c:pt>
                <c:pt idx="46">
                  <c:v>10.41</c:v>
                </c:pt>
                <c:pt idx="47">
                  <c:v>10.68</c:v>
                </c:pt>
                <c:pt idx="48">
                  <c:v>13.72</c:v>
                </c:pt>
                <c:pt idx="49">
                  <c:v>13.73</c:v>
                </c:pt>
                <c:pt idx="50">
                  <c:v>12.86</c:v>
                </c:pt>
                <c:pt idx="51">
                  <c:v>12.42</c:v>
                </c:pt>
                <c:pt idx="52">
                  <c:v>11.23</c:v>
                </c:pt>
                <c:pt idx="53">
                  <c:v>9.83</c:v>
                </c:pt>
                <c:pt idx="54">
                  <c:v>10.33</c:v>
                </c:pt>
                <c:pt idx="55">
                  <c:v>10.88</c:v>
                </c:pt>
                <c:pt idx="56">
                  <c:v>10.68</c:v>
                </c:pt>
                <c:pt idx="57">
                  <c:v>11</c:v>
                </c:pt>
                <c:pt idx="58">
                  <c:v>11.99</c:v>
                </c:pt>
                <c:pt idx="59">
                  <c:v>13.09</c:v>
                </c:pt>
                <c:pt idx="60">
                  <c:v>14.19</c:v>
                </c:pt>
                <c:pt idx="61">
                  <c:v>15.33</c:v>
                </c:pt>
                <c:pt idx="62">
                  <c:v>15.44</c:v>
                </c:pt>
                <c:pt idx="63">
                  <c:v>15</c:v>
                </c:pt>
                <c:pt idx="64">
                  <c:v>14.68</c:v>
                </c:pt>
                <c:pt idx="65">
                  <c:v>14.34</c:v>
                </c:pt>
                <c:pt idx="66">
                  <c:v>14.54</c:v>
                </c:pt>
                <c:pt idx="67">
                  <c:v>15.62</c:v>
                </c:pt>
                <c:pt idx="68">
                  <c:v>14.99</c:v>
                </c:pt>
                <c:pt idx="69">
                  <c:v>15.2</c:v>
                </c:pt>
                <c:pt idx="70">
                  <c:v>16.079999999999998</c:v>
                </c:pt>
                <c:pt idx="71">
                  <c:v>19.09</c:v>
                </c:pt>
                <c:pt idx="72">
                  <c:v>18.39</c:v>
                </c:pt>
                <c:pt idx="73">
                  <c:v>17.579999999999998</c:v>
                </c:pt>
                <c:pt idx="74">
                  <c:v>16.510000000000002</c:v>
                </c:pt>
                <c:pt idx="75">
                  <c:v>20.77</c:v>
                </c:pt>
                <c:pt idx="76">
                  <c:v>16.100000000000001</c:v>
                </c:pt>
                <c:pt idx="77">
                  <c:v>15.7</c:v>
                </c:pt>
                <c:pt idx="78">
                  <c:v>14</c:v>
                </c:pt>
                <c:pt idx="79">
                  <c:v>11.46</c:v>
                </c:pt>
                <c:pt idx="80">
                  <c:v>12.36</c:v>
                </c:pt>
                <c:pt idx="81">
                  <c:v>12.68</c:v>
                </c:pt>
                <c:pt idx="82">
                  <c:v>16.73</c:v>
                </c:pt>
                <c:pt idx="83">
                  <c:v>12.61</c:v>
                </c:pt>
                <c:pt idx="84">
                  <c:v>11.9</c:v>
                </c:pt>
                <c:pt idx="85">
                  <c:v>11.74</c:v>
                </c:pt>
                <c:pt idx="86">
                  <c:v>10.35</c:v>
                </c:pt>
                <c:pt idx="87">
                  <c:v>10.67</c:v>
                </c:pt>
                <c:pt idx="88">
                  <c:v>10.98</c:v>
                </c:pt>
                <c:pt idx="89">
                  <c:v>10.24</c:v>
                </c:pt>
                <c:pt idx="90">
                  <c:v>9.9700000000000006</c:v>
                </c:pt>
                <c:pt idx="91">
                  <c:v>4.76</c:v>
                </c:pt>
                <c:pt idx="92">
                  <c:v>9.1300000000000008</c:v>
                </c:pt>
                <c:pt idx="93">
                  <c:v>9.7799999999999994</c:v>
                </c:pt>
                <c:pt idx="94">
                  <c:v>12.55</c:v>
                </c:pt>
                <c:pt idx="95">
                  <c:v>15.15</c:v>
                </c:pt>
                <c:pt idx="96">
                  <c:v>14.08</c:v>
                </c:pt>
                <c:pt idx="97">
                  <c:v>12.33</c:v>
                </c:pt>
                <c:pt idx="98">
                  <c:v>12.19</c:v>
                </c:pt>
                <c:pt idx="99">
                  <c:v>11.61</c:v>
                </c:pt>
                <c:pt idx="100">
                  <c:v>11.07</c:v>
                </c:pt>
                <c:pt idx="101">
                  <c:v>11.14</c:v>
                </c:pt>
                <c:pt idx="102">
                  <c:v>11.52</c:v>
                </c:pt>
                <c:pt idx="103">
                  <c:v>12.01</c:v>
                </c:pt>
                <c:pt idx="104">
                  <c:v>11.27</c:v>
                </c:pt>
                <c:pt idx="105">
                  <c:v>11.64</c:v>
                </c:pt>
                <c:pt idx="106">
                  <c:v>13.97</c:v>
                </c:pt>
                <c:pt idx="107">
                  <c:v>15.4</c:v>
                </c:pt>
                <c:pt idx="108">
                  <c:v>15.84</c:v>
                </c:pt>
                <c:pt idx="109">
                  <c:v>18.920000000000002</c:v>
                </c:pt>
                <c:pt idx="110">
                  <c:v>15.48</c:v>
                </c:pt>
                <c:pt idx="111">
                  <c:v>16.5</c:v>
                </c:pt>
                <c:pt idx="112">
                  <c:v>16.41</c:v>
                </c:pt>
                <c:pt idx="113">
                  <c:v>16.09</c:v>
                </c:pt>
                <c:pt idx="114">
                  <c:v>18.12</c:v>
                </c:pt>
                <c:pt idx="115">
                  <c:v>19.39</c:v>
                </c:pt>
                <c:pt idx="116">
                  <c:v>18.91</c:v>
                </c:pt>
                <c:pt idx="117">
                  <c:v>18.579999999999998</c:v>
                </c:pt>
                <c:pt idx="118">
                  <c:v>17.29</c:v>
                </c:pt>
                <c:pt idx="119">
                  <c:v>17.149999999999999</c:v>
                </c:pt>
                <c:pt idx="120">
                  <c:v>15.11</c:v>
                </c:pt>
                <c:pt idx="121">
                  <c:v>15.44</c:v>
                </c:pt>
                <c:pt idx="122">
                  <c:v>14.71</c:v>
                </c:pt>
                <c:pt idx="123">
                  <c:v>17.78</c:v>
                </c:pt>
                <c:pt idx="124">
                  <c:v>17.7</c:v>
                </c:pt>
                <c:pt idx="125">
                  <c:v>16.64</c:v>
                </c:pt>
                <c:pt idx="126">
                  <c:v>16.350000000000001</c:v>
                </c:pt>
                <c:pt idx="127">
                  <c:v>15.5</c:v>
                </c:pt>
                <c:pt idx="128">
                  <c:v>16.62</c:v>
                </c:pt>
                <c:pt idx="129">
                  <c:v>16.43</c:v>
                </c:pt>
                <c:pt idx="130">
                  <c:v>16.23</c:v>
                </c:pt>
                <c:pt idx="131">
                  <c:v>14.8</c:v>
                </c:pt>
                <c:pt idx="132">
                  <c:v>14.26</c:v>
                </c:pt>
                <c:pt idx="133">
                  <c:v>13.19</c:v>
                </c:pt>
                <c:pt idx="134">
                  <c:v>12.43</c:v>
                </c:pt>
                <c:pt idx="135">
                  <c:v>12.16</c:v>
                </c:pt>
                <c:pt idx="136">
                  <c:v>11.8</c:v>
                </c:pt>
                <c:pt idx="137">
                  <c:v>11.3</c:v>
                </c:pt>
                <c:pt idx="138">
                  <c:v>11.69</c:v>
                </c:pt>
                <c:pt idx="139">
                  <c:v>11.3</c:v>
                </c:pt>
                <c:pt idx="140">
                  <c:v>10.62</c:v>
                </c:pt>
                <c:pt idx="141">
                  <c:v>10.66</c:v>
                </c:pt>
                <c:pt idx="142">
                  <c:v>10.87</c:v>
                </c:pt>
                <c:pt idx="143">
                  <c:v>11.3</c:v>
                </c:pt>
                <c:pt idx="144">
                  <c:v>12.58</c:v>
                </c:pt>
                <c:pt idx="145">
                  <c:v>13.07</c:v>
                </c:pt>
                <c:pt idx="146">
                  <c:v>12.71</c:v>
                </c:pt>
                <c:pt idx="147">
                  <c:v>12.91</c:v>
                </c:pt>
                <c:pt idx="148">
                  <c:v>13.07</c:v>
                </c:pt>
                <c:pt idx="149">
                  <c:v>13.41</c:v>
                </c:pt>
                <c:pt idx="150">
                  <c:v>14.33</c:v>
                </c:pt>
                <c:pt idx="151">
                  <c:v>14.59</c:v>
                </c:pt>
                <c:pt idx="152">
                  <c:v>14.82</c:v>
                </c:pt>
                <c:pt idx="153">
                  <c:v>15.77</c:v>
                </c:pt>
                <c:pt idx="154">
                  <c:v>16.510000000000002</c:v>
                </c:pt>
                <c:pt idx="155">
                  <c:v>16.71</c:v>
                </c:pt>
                <c:pt idx="156">
                  <c:v>17.29</c:v>
                </c:pt>
                <c:pt idx="157">
                  <c:v>17.73</c:v>
                </c:pt>
                <c:pt idx="158">
                  <c:v>17.920000000000002</c:v>
                </c:pt>
                <c:pt idx="159">
                  <c:v>17.86</c:v>
                </c:pt>
                <c:pt idx="160">
                  <c:v>18.059999999999999</c:v>
                </c:pt>
                <c:pt idx="161">
                  <c:v>18.05</c:v>
                </c:pt>
                <c:pt idx="162">
                  <c:v>18.190000000000001</c:v>
                </c:pt>
                <c:pt idx="163">
                  <c:v>18.16</c:v>
                </c:pt>
                <c:pt idx="164">
                  <c:v>17.809999999999999</c:v>
                </c:pt>
                <c:pt idx="165">
                  <c:v>16.8</c:v>
                </c:pt>
                <c:pt idx="166">
                  <c:v>16.43</c:v>
                </c:pt>
                <c:pt idx="167">
                  <c:v>15.17</c:v>
                </c:pt>
                <c:pt idx="168">
                  <c:v>15.02</c:v>
                </c:pt>
                <c:pt idx="169">
                  <c:v>15.05</c:v>
                </c:pt>
                <c:pt idx="170">
                  <c:v>15.02</c:v>
                </c:pt>
                <c:pt idx="171">
                  <c:v>14.07</c:v>
                </c:pt>
                <c:pt idx="172">
                  <c:v>14.05</c:v>
                </c:pt>
                <c:pt idx="173">
                  <c:v>13.47</c:v>
                </c:pt>
                <c:pt idx="174">
                  <c:v>13.05</c:v>
                </c:pt>
                <c:pt idx="175">
                  <c:v>12.68</c:v>
                </c:pt>
                <c:pt idx="176">
                  <c:v>12.02</c:v>
                </c:pt>
                <c:pt idx="177">
                  <c:v>12.01</c:v>
                </c:pt>
                <c:pt idx="178">
                  <c:v>12.02</c:v>
                </c:pt>
                <c:pt idx="179">
                  <c:v>11.58</c:v>
                </c:pt>
                <c:pt idx="180">
                  <c:v>10.99</c:v>
                </c:pt>
                <c:pt idx="181">
                  <c:v>10.54</c:v>
                </c:pt>
                <c:pt idx="182">
                  <c:v>10.49</c:v>
                </c:pt>
                <c:pt idx="183">
                  <c:v>10.52</c:v>
                </c:pt>
                <c:pt idx="184">
                  <c:v>9.59</c:v>
                </c:pt>
                <c:pt idx="185">
                  <c:v>9.49</c:v>
                </c:pt>
                <c:pt idx="186">
                  <c:v>8.64</c:v>
                </c:pt>
                <c:pt idx="187">
                  <c:v>8.52</c:v>
                </c:pt>
                <c:pt idx="188">
                  <c:v>7.75</c:v>
                </c:pt>
                <c:pt idx="189">
                  <c:v>7.52</c:v>
                </c:pt>
                <c:pt idx="190">
                  <c:v>7.54</c:v>
                </c:pt>
                <c:pt idx="191">
                  <c:v>7.51</c:v>
                </c:pt>
                <c:pt idx="192">
                  <c:v>6.69</c:v>
                </c:pt>
                <c:pt idx="193">
                  <c:v>6.57</c:v>
                </c:pt>
                <c:pt idx="194">
                  <c:v>5.93</c:v>
                </c:pt>
                <c:pt idx="195">
                  <c:v>5.86</c:v>
                </c:pt>
                <c:pt idx="196">
                  <c:v>5.74</c:v>
                </c:pt>
                <c:pt idx="197">
                  <c:v>5.74</c:v>
                </c:pt>
                <c:pt idx="198">
                  <c:v>5.77</c:v>
                </c:pt>
                <c:pt idx="199">
                  <c:v>5.79</c:v>
                </c:pt>
                <c:pt idx="200">
                  <c:v>5.75</c:v>
                </c:pt>
                <c:pt idx="201">
                  <c:v>5.74</c:v>
                </c:pt>
                <c:pt idx="202">
                  <c:v>5.62</c:v>
                </c:pt>
                <c:pt idx="203">
                  <c:v>5.25</c:v>
                </c:pt>
                <c:pt idx="204">
                  <c:v>5.26</c:v>
                </c:pt>
                <c:pt idx="205">
                  <c:v>5.27</c:v>
                </c:pt>
                <c:pt idx="206">
                  <c:v>5.24</c:v>
                </c:pt>
                <c:pt idx="207">
                  <c:v>4.7699999999999996</c:v>
                </c:pt>
                <c:pt idx="208">
                  <c:v>4.72</c:v>
                </c:pt>
                <c:pt idx="209">
                  <c:v>4.6900000000000004</c:v>
                </c:pt>
                <c:pt idx="210">
                  <c:v>4.71</c:v>
                </c:pt>
                <c:pt idx="211">
                  <c:v>4.7300000000000004</c:v>
                </c:pt>
                <c:pt idx="212">
                  <c:v>4.71</c:v>
                </c:pt>
                <c:pt idx="213">
                  <c:v>4.71</c:v>
                </c:pt>
                <c:pt idx="214">
                  <c:v>4.72</c:v>
                </c:pt>
                <c:pt idx="215">
                  <c:v>4.6900000000000004</c:v>
                </c:pt>
                <c:pt idx="216">
                  <c:v>4.67</c:v>
                </c:pt>
                <c:pt idx="217">
                  <c:v>4.68</c:v>
                </c:pt>
                <c:pt idx="218">
                  <c:v>4.66</c:v>
                </c:pt>
                <c:pt idx="219">
                  <c:v>5.01</c:v>
                </c:pt>
                <c:pt idx="220">
                  <c:v>5.44</c:v>
                </c:pt>
                <c:pt idx="221">
                  <c:v>5.71</c:v>
                </c:pt>
                <c:pt idx="222">
                  <c:v>6.43</c:v>
                </c:pt>
                <c:pt idx="223">
                  <c:v>6.96</c:v>
                </c:pt>
                <c:pt idx="224">
                  <c:v>7.49</c:v>
                </c:pt>
                <c:pt idx="225">
                  <c:v>7.48</c:v>
                </c:pt>
                <c:pt idx="226">
                  <c:v>7.49</c:v>
                </c:pt>
                <c:pt idx="227">
                  <c:v>7.51</c:v>
                </c:pt>
                <c:pt idx="228">
                  <c:v>7.5</c:v>
                </c:pt>
                <c:pt idx="229">
                  <c:v>7.51</c:v>
                </c:pt>
                <c:pt idx="230">
                  <c:v>7.51</c:v>
                </c:pt>
                <c:pt idx="231">
                  <c:v>7.51</c:v>
                </c:pt>
                <c:pt idx="232">
                  <c:v>7.49</c:v>
                </c:pt>
                <c:pt idx="233">
                  <c:v>7.49</c:v>
                </c:pt>
                <c:pt idx="234">
                  <c:v>7.5</c:v>
                </c:pt>
                <c:pt idx="235">
                  <c:v>7.51</c:v>
                </c:pt>
                <c:pt idx="236">
                  <c:v>7.5</c:v>
                </c:pt>
                <c:pt idx="237">
                  <c:v>7.5</c:v>
                </c:pt>
                <c:pt idx="238">
                  <c:v>7.52</c:v>
                </c:pt>
                <c:pt idx="239">
                  <c:v>7.49</c:v>
                </c:pt>
                <c:pt idx="240">
                  <c:v>7.51</c:v>
                </c:pt>
                <c:pt idx="241">
                  <c:v>7.51</c:v>
                </c:pt>
                <c:pt idx="242">
                  <c:v>7.51</c:v>
                </c:pt>
                <c:pt idx="243">
                  <c:v>7.01</c:v>
                </c:pt>
                <c:pt idx="244">
                  <c:v>7.01</c:v>
                </c:pt>
                <c:pt idx="245">
                  <c:v>7</c:v>
                </c:pt>
                <c:pt idx="246">
                  <c:v>6.58</c:v>
                </c:pt>
                <c:pt idx="247">
                  <c:v>6.23</c:v>
                </c:pt>
                <c:pt idx="248">
                  <c:v>6.04</c:v>
                </c:pt>
                <c:pt idx="249">
                  <c:v>6.01</c:v>
                </c:pt>
                <c:pt idx="250">
                  <c:v>6.04</c:v>
                </c:pt>
                <c:pt idx="251">
                  <c:v>6.05</c:v>
                </c:pt>
                <c:pt idx="252">
                  <c:v>5.91</c:v>
                </c:pt>
                <c:pt idx="253">
                  <c:v>5.57</c:v>
                </c:pt>
                <c:pt idx="254">
                  <c:v>5.44</c:v>
                </c:pt>
                <c:pt idx="255">
                  <c:v>4.9800000000000004</c:v>
                </c:pt>
                <c:pt idx="256">
                  <c:v>4.9800000000000004</c:v>
                </c:pt>
                <c:pt idx="257">
                  <c:v>4.9800000000000004</c:v>
                </c:pt>
                <c:pt idx="258">
                  <c:v>5</c:v>
                </c:pt>
                <c:pt idx="259">
                  <c:v>5.03</c:v>
                </c:pt>
                <c:pt idx="260">
                  <c:v>5</c:v>
                </c:pt>
                <c:pt idx="261">
                  <c:v>4.9800000000000004</c:v>
                </c:pt>
                <c:pt idx="262">
                  <c:v>5</c:v>
                </c:pt>
                <c:pt idx="263">
                  <c:v>4.9800000000000004</c:v>
                </c:pt>
                <c:pt idx="264">
                  <c:v>5</c:v>
                </c:pt>
                <c:pt idx="265">
                  <c:v>5.07</c:v>
                </c:pt>
                <c:pt idx="266">
                  <c:v>4.9800000000000004</c:v>
                </c:pt>
                <c:pt idx="267">
                  <c:v>4.97</c:v>
                </c:pt>
                <c:pt idx="268">
                  <c:v>4.97</c:v>
                </c:pt>
                <c:pt idx="269">
                  <c:v>4.97</c:v>
                </c:pt>
                <c:pt idx="270">
                  <c:v>4.9800000000000004</c:v>
                </c:pt>
                <c:pt idx="271">
                  <c:v>4.75</c:v>
                </c:pt>
                <c:pt idx="272">
                  <c:v>4.72</c:v>
                </c:pt>
                <c:pt idx="273">
                  <c:v>4.72</c:v>
                </c:pt>
                <c:pt idx="274">
                  <c:v>4.74</c:v>
                </c:pt>
                <c:pt idx="275">
                  <c:v>4.74</c:v>
                </c:pt>
                <c:pt idx="276">
                  <c:v>4.75</c:v>
                </c:pt>
                <c:pt idx="277">
                  <c:v>4.76</c:v>
                </c:pt>
                <c:pt idx="278">
                  <c:v>4.74</c:v>
                </c:pt>
                <c:pt idx="279">
                  <c:v>4.7300000000000004</c:v>
                </c:pt>
                <c:pt idx="280">
                  <c:v>4.75</c:v>
                </c:pt>
                <c:pt idx="281">
                  <c:v>4.75</c:v>
                </c:pt>
                <c:pt idx="282">
                  <c:v>4.9800000000000004</c:v>
                </c:pt>
                <c:pt idx="283">
                  <c:v>4.97</c:v>
                </c:pt>
                <c:pt idx="284">
                  <c:v>4.9800000000000004</c:v>
                </c:pt>
                <c:pt idx="285">
                  <c:v>5.46</c:v>
                </c:pt>
                <c:pt idx="286">
                  <c:v>5.49</c:v>
                </c:pt>
                <c:pt idx="287">
                  <c:v>5.72</c:v>
                </c:pt>
                <c:pt idx="288">
                  <c:v>5.98</c:v>
                </c:pt>
                <c:pt idx="289">
                  <c:v>6</c:v>
                </c:pt>
                <c:pt idx="290">
                  <c:v>5.99</c:v>
                </c:pt>
                <c:pt idx="291">
                  <c:v>6.24</c:v>
                </c:pt>
                <c:pt idx="292">
                  <c:v>6.24</c:v>
                </c:pt>
                <c:pt idx="293">
                  <c:v>6.23</c:v>
                </c:pt>
                <c:pt idx="294">
                  <c:v>6.22</c:v>
                </c:pt>
                <c:pt idx="295">
                  <c:v>6.23</c:v>
                </c:pt>
                <c:pt idx="296">
                  <c:v>6.24</c:v>
                </c:pt>
                <c:pt idx="297">
                  <c:v>5.84</c:v>
                </c:pt>
                <c:pt idx="298">
                  <c:v>5.54</c:v>
                </c:pt>
                <c:pt idx="299">
                  <c:v>5.05</c:v>
                </c:pt>
                <c:pt idx="300">
                  <c:v>4.99</c:v>
                </c:pt>
                <c:pt idx="301">
                  <c:v>5</c:v>
                </c:pt>
                <c:pt idx="302">
                  <c:v>5</c:v>
                </c:pt>
                <c:pt idx="303">
                  <c:v>4.99</c:v>
                </c:pt>
                <c:pt idx="304">
                  <c:v>4.75</c:v>
                </c:pt>
                <c:pt idx="305">
                  <c:v>4.51</c:v>
                </c:pt>
                <c:pt idx="306">
                  <c:v>4.49</c:v>
                </c:pt>
                <c:pt idx="307">
                  <c:v>4.2699999999999996</c:v>
                </c:pt>
                <c:pt idx="308">
                  <c:v>4.24</c:v>
                </c:pt>
                <c:pt idx="309">
                  <c:v>4.24</c:v>
                </c:pt>
                <c:pt idx="310">
                  <c:v>4.2300000000000004</c:v>
                </c:pt>
                <c:pt idx="311">
                  <c:v>4.24</c:v>
                </c:pt>
                <c:pt idx="312">
                  <c:v>4.4400000000000004</c:v>
                </c:pt>
                <c:pt idx="313">
                  <c:v>4.72</c:v>
                </c:pt>
                <c:pt idx="314">
                  <c:v>4.75</c:v>
                </c:pt>
                <c:pt idx="315">
                  <c:v>4.75</c:v>
                </c:pt>
                <c:pt idx="316">
                  <c:v>4.75</c:v>
                </c:pt>
                <c:pt idx="317">
                  <c:v>4.75</c:v>
                </c:pt>
                <c:pt idx="318">
                  <c:v>4.75</c:v>
                </c:pt>
                <c:pt idx="319">
                  <c:v>4.75</c:v>
                </c:pt>
                <c:pt idx="320">
                  <c:v>4.75</c:v>
                </c:pt>
                <c:pt idx="321">
                  <c:v>4.75</c:v>
                </c:pt>
                <c:pt idx="322">
                  <c:v>4.75</c:v>
                </c:pt>
                <c:pt idx="323">
                  <c:v>4.75</c:v>
                </c:pt>
                <c:pt idx="324">
                  <c:v>4.75</c:v>
                </c:pt>
                <c:pt idx="325">
                  <c:v>4.75</c:v>
                </c:pt>
                <c:pt idx="326">
                  <c:v>4.75</c:v>
                </c:pt>
                <c:pt idx="327">
                  <c:v>4.75</c:v>
                </c:pt>
                <c:pt idx="328">
                  <c:v>4.75</c:v>
                </c:pt>
                <c:pt idx="329">
                  <c:v>4.75</c:v>
                </c:pt>
                <c:pt idx="330">
                  <c:v>4.9800000000000004</c:v>
                </c:pt>
                <c:pt idx="331">
                  <c:v>5.23</c:v>
                </c:pt>
                <c:pt idx="332">
                  <c:v>5.25</c:v>
                </c:pt>
                <c:pt idx="333">
                  <c:v>5.25</c:v>
                </c:pt>
                <c:pt idx="334">
                  <c:v>5.25</c:v>
                </c:pt>
                <c:pt idx="335">
                  <c:v>5.25</c:v>
                </c:pt>
                <c:pt idx="336">
                  <c:v>5.25</c:v>
                </c:pt>
                <c:pt idx="337">
                  <c:v>5.25</c:v>
                </c:pt>
                <c:pt idx="338">
                  <c:v>5.25</c:v>
                </c:pt>
                <c:pt idx="339">
                  <c:v>5.25</c:v>
                </c:pt>
                <c:pt idx="340">
                  <c:v>5.25</c:v>
                </c:pt>
                <c:pt idx="341">
                  <c:v>5.25</c:v>
                </c:pt>
                <c:pt idx="342">
                  <c:v>5.25</c:v>
                </c:pt>
                <c:pt idx="343">
                  <c:v>5.25</c:v>
                </c:pt>
                <c:pt idx="344">
                  <c:v>5.25</c:v>
                </c:pt>
                <c:pt idx="345">
                  <c:v>5.25</c:v>
                </c:pt>
                <c:pt idx="346">
                  <c:v>5.49</c:v>
                </c:pt>
                <c:pt idx="347">
                  <c:v>5.5</c:v>
                </c:pt>
                <c:pt idx="348">
                  <c:v>5.5</c:v>
                </c:pt>
                <c:pt idx="349">
                  <c:v>5.5</c:v>
                </c:pt>
                <c:pt idx="350">
                  <c:v>5.5</c:v>
                </c:pt>
                <c:pt idx="351">
                  <c:v>5.5</c:v>
                </c:pt>
                <c:pt idx="352">
                  <c:v>5.5</c:v>
                </c:pt>
                <c:pt idx="353">
                  <c:v>5.5</c:v>
                </c:pt>
                <c:pt idx="354">
                  <c:v>5.5</c:v>
                </c:pt>
                <c:pt idx="355">
                  <c:v>5.5</c:v>
                </c:pt>
                <c:pt idx="356">
                  <c:v>5.5</c:v>
                </c:pt>
                <c:pt idx="357">
                  <c:v>5.5</c:v>
                </c:pt>
                <c:pt idx="358">
                  <c:v>5.5</c:v>
                </c:pt>
                <c:pt idx="359">
                  <c:v>5.5</c:v>
                </c:pt>
                <c:pt idx="360">
                  <c:v>5.73</c:v>
                </c:pt>
                <c:pt idx="361">
                  <c:v>5.75</c:v>
                </c:pt>
                <c:pt idx="362">
                  <c:v>5.75</c:v>
                </c:pt>
                <c:pt idx="363">
                  <c:v>5.99</c:v>
                </c:pt>
                <c:pt idx="364">
                  <c:v>6</c:v>
                </c:pt>
                <c:pt idx="365">
                  <c:v>6</c:v>
                </c:pt>
                <c:pt idx="366">
                  <c:v>6.19</c:v>
                </c:pt>
                <c:pt idx="367">
                  <c:v>6.25</c:v>
                </c:pt>
                <c:pt idx="368">
                  <c:v>6.25</c:v>
                </c:pt>
                <c:pt idx="369">
                  <c:v>6.25</c:v>
                </c:pt>
                <c:pt idx="370">
                  <c:v>6.25</c:v>
                </c:pt>
                <c:pt idx="371">
                  <c:v>6.25</c:v>
                </c:pt>
                <c:pt idx="372">
                  <c:v>6.25</c:v>
                </c:pt>
                <c:pt idx="373">
                  <c:v>6.25</c:v>
                </c:pt>
                <c:pt idx="374">
                  <c:v>6.25</c:v>
                </c:pt>
                <c:pt idx="375">
                  <c:v>6.45</c:v>
                </c:pt>
                <c:pt idx="376">
                  <c:v>6.5</c:v>
                </c:pt>
                <c:pt idx="377">
                  <c:v>6.5</c:v>
                </c:pt>
                <c:pt idx="378">
                  <c:v>6.7</c:v>
                </c:pt>
                <c:pt idx="379">
                  <c:v>6.75</c:v>
                </c:pt>
                <c:pt idx="380">
                  <c:v>6.75</c:v>
                </c:pt>
                <c:pt idx="381">
                  <c:v>6.96</c:v>
                </c:pt>
                <c:pt idx="382">
                  <c:v>7.22</c:v>
                </c:pt>
                <c:pt idx="383">
                  <c:v>7.25</c:v>
                </c:pt>
                <c:pt idx="384">
                  <c:v>7.25</c:v>
                </c:pt>
                <c:pt idx="385">
                  <c:v>7.25</c:v>
                </c:pt>
                <c:pt idx="386">
                  <c:v>7.25</c:v>
                </c:pt>
                <c:pt idx="387">
                  <c:v>7.25</c:v>
                </c:pt>
                <c:pt idx="388">
                  <c:v>7.02</c:v>
                </c:pt>
                <c:pt idx="389">
                  <c:v>6.18</c:v>
                </c:pt>
                <c:pt idx="390">
                  <c:v>5.33</c:v>
                </c:pt>
                <c:pt idx="391">
                  <c:v>4.3499999999999996</c:v>
                </c:pt>
                <c:pt idx="392">
                  <c:v>4.25</c:v>
                </c:pt>
                <c:pt idx="393">
                  <c:v>3.35</c:v>
                </c:pt>
                <c:pt idx="394">
                  <c:v>3.25</c:v>
                </c:pt>
                <c:pt idx="395">
                  <c:v>3.06</c:v>
                </c:pt>
                <c:pt idx="396">
                  <c:v>3</c:v>
                </c:pt>
                <c:pt idx="397">
                  <c:v>3</c:v>
                </c:pt>
                <c:pt idx="398">
                  <c:v>3</c:v>
                </c:pt>
                <c:pt idx="399">
                  <c:v>3</c:v>
                </c:pt>
                <c:pt idx="400">
                  <c:v>3</c:v>
                </c:pt>
                <c:pt idx="401">
                  <c:v>3.21</c:v>
                </c:pt>
                <c:pt idx="402">
                  <c:v>3.48</c:v>
                </c:pt>
                <c:pt idx="403">
                  <c:v>3.74</c:v>
                </c:pt>
                <c:pt idx="404">
                  <c:v>3.75</c:v>
                </c:pt>
                <c:pt idx="405">
                  <c:v>3.75</c:v>
                </c:pt>
                <c:pt idx="406">
                  <c:v>3.98</c:v>
                </c:pt>
                <c:pt idx="407">
                  <c:v>4.22</c:v>
                </c:pt>
                <c:pt idx="408">
                  <c:v>4.4800000000000004</c:v>
                </c:pt>
                <c:pt idx="409">
                  <c:v>4.5</c:v>
                </c:pt>
                <c:pt idx="410">
                  <c:v>4.5</c:v>
                </c:pt>
                <c:pt idx="411">
                  <c:v>4.5</c:v>
                </c:pt>
                <c:pt idx="412">
                  <c:v>4.5</c:v>
                </c:pt>
                <c:pt idx="413">
                  <c:v>4.5</c:v>
                </c:pt>
                <c:pt idx="414">
                  <c:v>4.7300000000000004</c:v>
                </c:pt>
                <c:pt idx="415">
                  <c:v>4.75</c:v>
                </c:pt>
                <c:pt idx="416">
                  <c:v>4.75</c:v>
                </c:pt>
                <c:pt idx="417">
                  <c:v>4.75</c:v>
                </c:pt>
                <c:pt idx="418">
                  <c:v>4.75</c:v>
                </c:pt>
                <c:pt idx="419">
                  <c:v>4.75</c:v>
                </c:pt>
                <c:pt idx="420">
                  <c:v>4.75</c:v>
                </c:pt>
                <c:pt idx="421">
                  <c:v>4.75</c:v>
                </c:pt>
                <c:pt idx="422">
                  <c:v>4.75</c:v>
                </c:pt>
                <c:pt idx="423">
                  <c:v>4.75</c:v>
                </c:pt>
                <c:pt idx="424">
                  <c:v>4.75</c:v>
                </c:pt>
                <c:pt idx="425">
                  <c:v>4.75</c:v>
                </c:pt>
                <c:pt idx="426">
                  <c:v>4.51</c:v>
                </c:pt>
                <c:pt idx="427">
                  <c:v>4.3</c:v>
                </c:pt>
                <c:pt idx="428">
                  <c:v>4.25</c:v>
                </c:pt>
                <c:pt idx="429">
                  <c:v>4.25</c:v>
                </c:pt>
                <c:pt idx="430">
                  <c:v>4.25</c:v>
                </c:pt>
                <c:pt idx="431">
                  <c:v>4.25</c:v>
                </c:pt>
                <c:pt idx="432">
                  <c:v>3.77</c:v>
                </c:pt>
                <c:pt idx="433">
                  <c:v>3.54</c:v>
                </c:pt>
                <c:pt idx="434">
                  <c:v>3.5</c:v>
                </c:pt>
                <c:pt idx="435">
                  <c:v>3.5</c:v>
                </c:pt>
                <c:pt idx="436">
                  <c:v>3.5</c:v>
                </c:pt>
                <c:pt idx="437">
                  <c:v>3.27</c:v>
                </c:pt>
                <c:pt idx="438">
                  <c:v>3.25</c:v>
                </c:pt>
                <c:pt idx="439">
                  <c:v>3.03</c:v>
                </c:pt>
                <c:pt idx="440">
                  <c:v>3</c:v>
                </c:pt>
                <c:pt idx="441">
                  <c:v>3</c:v>
                </c:pt>
                <c:pt idx="442">
                  <c:v>3</c:v>
                </c:pt>
                <c:pt idx="443">
                  <c:v>3</c:v>
                </c:pt>
                <c:pt idx="444">
                  <c:v>2.8</c:v>
                </c:pt>
                <c:pt idx="445">
                  <c:v>2.75</c:v>
                </c:pt>
                <c:pt idx="446">
                  <c:v>2.75</c:v>
                </c:pt>
                <c:pt idx="447">
                  <c:v>2.5499999999999998</c:v>
                </c:pt>
                <c:pt idx="448">
                  <c:v>2.5</c:v>
                </c:pt>
                <c:pt idx="449">
                  <c:v>2.5</c:v>
                </c:pt>
                <c:pt idx="450">
                  <c:v>2.5</c:v>
                </c:pt>
                <c:pt idx="451">
                  <c:v>2.5</c:v>
                </c:pt>
                <c:pt idx="452">
                  <c:v>2.5</c:v>
                </c:pt>
                <c:pt idx="453">
                  <c:v>2.5</c:v>
                </c:pt>
                <c:pt idx="454">
                  <c:v>2.5</c:v>
                </c:pt>
                <c:pt idx="455">
                  <c:v>2.5</c:v>
                </c:pt>
                <c:pt idx="456">
                  <c:v>2.5</c:v>
                </c:pt>
                <c:pt idx="457">
                  <c:v>2.5</c:v>
                </c:pt>
                <c:pt idx="458">
                  <c:v>2.5</c:v>
                </c:pt>
                <c:pt idx="459">
                  <c:v>2.5</c:v>
                </c:pt>
                <c:pt idx="460">
                  <c:v>2.5</c:v>
                </c:pt>
                <c:pt idx="461">
                  <c:v>2.5</c:v>
                </c:pt>
                <c:pt idx="462">
                  <c:v>2.5</c:v>
                </c:pt>
                <c:pt idx="463">
                  <c:v>2.5</c:v>
                </c:pt>
                <c:pt idx="464">
                  <c:v>2.5</c:v>
                </c:pt>
                <c:pt idx="465">
                  <c:v>2.2799999999999998</c:v>
                </c:pt>
                <c:pt idx="466">
                  <c:v>2.25</c:v>
                </c:pt>
                <c:pt idx="467">
                  <c:v>2.25</c:v>
                </c:pt>
                <c:pt idx="468">
                  <c:v>2.04</c:v>
                </c:pt>
                <c:pt idx="469">
                  <c:v>2</c:v>
                </c:pt>
                <c:pt idx="470">
                  <c:v>2</c:v>
                </c:pt>
                <c:pt idx="471">
                  <c:v>2</c:v>
                </c:pt>
                <c:pt idx="472">
                  <c:v>2</c:v>
                </c:pt>
                <c:pt idx="473">
                  <c:v>2</c:v>
                </c:pt>
                <c:pt idx="474">
                  <c:v>2</c:v>
                </c:pt>
                <c:pt idx="475">
                  <c:v>2</c:v>
                </c:pt>
                <c:pt idx="476">
                  <c:v>2</c:v>
                </c:pt>
                <c:pt idx="477">
                  <c:v>2</c:v>
                </c:pt>
                <c:pt idx="478">
                  <c:v>2</c:v>
                </c:pt>
                <c:pt idx="479">
                  <c:v>2</c:v>
                </c:pt>
                <c:pt idx="480">
                  <c:v>1.77</c:v>
                </c:pt>
                <c:pt idx="481">
                  <c:v>1.75</c:v>
                </c:pt>
                <c:pt idx="482">
                  <c:v>1.75</c:v>
                </c:pt>
                <c:pt idx="483">
                  <c:v>1.52</c:v>
                </c:pt>
                <c:pt idx="484">
                  <c:v>1.5</c:v>
                </c:pt>
                <c:pt idx="485">
                  <c:v>1.5</c:v>
                </c:pt>
                <c:pt idx="486">
                  <c:v>1.5</c:v>
                </c:pt>
                <c:pt idx="487">
                  <c:v>1.5</c:v>
                </c:pt>
                <c:pt idx="488">
                  <c:v>1.5</c:v>
                </c:pt>
                <c:pt idx="489">
                  <c:v>1.5</c:v>
                </c:pt>
                <c:pt idx="490">
                  <c:v>1.5</c:v>
                </c:pt>
                <c:pt idx="491">
                  <c:v>1.5</c:v>
                </c:pt>
                <c:pt idx="492">
                  <c:v>1.5</c:v>
                </c:pt>
                <c:pt idx="493">
                  <c:v>1.5</c:v>
                </c:pt>
                <c:pt idx="494">
                  <c:v>1.5</c:v>
                </c:pt>
                <c:pt idx="495">
                  <c:v>1.5</c:v>
                </c:pt>
                <c:pt idx="496">
                  <c:v>1.5</c:v>
                </c:pt>
                <c:pt idx="497">
                  <c:v>1.5</c:v>
                </c:pt>
                <c:pt idx="498">
                  <c:v>1.5</c:v>
                </c:pt>
                <c:pt idx="499">
                  <c:v>1.5</c:v>
                </c:pt>
                <c:pt idx="500">
                  <c:v>1.5</c:v>
                </c:pt>
                <c:pt idx="501">
                  <c:v>1.5</c:v>
                </c:pt>
                <c:pt idx="502">
                  <c:v>1.5</c:v>
                </c:pt>
                <c:pt idx="503">
                  <c:v>1.5</c:v>
                </c:pt>
                <c:pt idx="504">
                  <c:v>1.5</c:v>
                </c:pt>
                <c:pt idx="505">
                  <c:v>1.5</c:v>
                </c:pt>
                <c:pt idx="506">
                  <c:v>1.5</c:v>
                </c:pt>
                <c:pt idx="507">
                  <c:v>1.5</c:v>
                </c:pt>
                <c:pt idx="508">
                  <c:v>1.5</c:v>
                </c:pt>
                <c:pt idx="509">
                  <c:v>1.5</c:v>
                </c:pt>
                <c:pt idx="510">
                  <c:v>1.5</c:v>
                </c:pt>
                <c:pt idx="511">
                  <c:v>1.5</c:v>
                </c:pt>
                <c:pt idx="512">
                  <c:v>1.5</c:v>
                </c:pt>
                <c:pt idx="513">
                  <c:v>1.5</c:v>
                </c:pt>
                <c:pt idx="514">
                  <c:v>1.5</c:v>
                </c:pt>
                <c:pt idx="515">
                  <c:v>1.5</c:v>
                </c:pt>
                <c:pt idx="516">
                  <c:v>1.5</c:v>
                </c:pt>
                <c:pt idx="517">
                  <c:v>1.28</c:v>
                </c:pt>
                <c:pt idx="518">
                  <c:v>1.02</c:v>
                </c:pt>
                <c:pt idx="519">
                  <c:v>1</c:v>
                </c:pt>
                <c:pt idx="520">
                  <c:v>1</c:v>
                </c:pt>
                <c:pt idx="521">
                  <c:v>0.76</c:v>
                </c:pt>
                <c:pt idx="522">
                  <c:v>0.75</c:v>
                </c:pt>
                <c:pt idx="523">
                  <c:v>0.75</c:v>
                </c:pt>
                <c:pt idx="524">
                  <c:v>0.75</c:v>
                </c:pt>
                <c:pt idx="525">
                  <c:v>0.75</c:v>
                </c:pt>
                <c:pt idx="526">
                  <c:v>0.43</c:v>
                </c:pt>
                <c:pt idx="527">
                  <c:v>0.16</c:v>
                </c:pt>
                <c:pt idx="528">
                  <c:v>0.14000000000000001</c:v>
                </c:pt>
                <c:pt idx="529">
                  <c:v>0.14000000000000001</c:v>
                </c:pt>
                <c:pt idx="530">
                  <c:v>0.13</c:v>
                </c:pt>
                <c:pt idx="531">
                  <c:v>0.13</c:v>
                </c:pt>
                <c:pt idx="532">
                  <c:v>0.13</c:v>
                </c:pt>
                <c:pt idx="533">
                  <c:v>0.13</c:v>
                </c:pt>
                <c:pt idx="534">
                  <c:v>0.06</c:v>
                </c:pt>
                <c:pt idx="535">
                  <c:v>0.04</c:v>
                </c:pt>
                <c:pt idx="536">
                  <c:v>0.03</c:v>
                </c:pt>
                <c:pt idx="537">
                  <c:v>0.03</c:v>
                </c:pt>
                <c:pt idx="538">
                  <c:v>0.03</c:v>
                </c:pt>
                <c:pt idx="539">
                  <c:v>0.03</c:v>
                </c:pt>
                <c:pt idx="540">
                  <c:v>0.03</c:v>
                </c:pt>
                <c:pt idx="541">
                  <c:v>0.03</c:v>
                </c:pt>
                <c:pt idx="542">
                  <c:v>0.03</c:v>
                </c:pt>
                <c:pt idx="543">
                  <c:v>0.03</c:v>
                </c:pt>
                <c:pt idx="544">
                  <c:v>0.03</c:v>
                </c:pt>
                <c:pt idx="545">
                  <c:v>0.03</c:v>
                </c:pt>
                <c:pt idx="546">
                  <c:v>0.04</c:v>
                </c:pt>
                <c:pt idx="547">
                  <c:v>0.04</c:v>
                </c:pt>
                <c:pt idx="548">
                  <c:v>0.05</c:v>
                </c:pt>
                <c:pt idx="549">
                  <c:v>0.05</c:v>
                </c:pt>
                <c:pt idx="550">
                  <c:v>0.05</c:v>
                </c:pt>
                <c:pt idx="551">
                  <c:v>0.06</c:v>
                </c:pt>
                <c:pt idx="552">
                  <c:v>0.28999999999999998</c:v>
                </c:pt>
                <c:pt idx="553">
                  <c:v>0.69</c:v>
                </c:pt>
                <c:pt idx="554">
                  <c:v>1.24</c:v>
                </c:pt>
                <c:pt idx="555">
                  <c:v>1.77</c:v>
                </c:pt>
                <c:pt idx="556">
                  <c:v>2.21</c:v>
                </c:pt>
                <c:pt idx="557">
                  <c:v>2.54</c:v>
                </c:pt>
                <c:pt idx="558">
                  <c:v>2.8</c:v>
                </c:pt>
                <c:pt idx="559">
                  <c:v>3.01</c:v>
                </c:pt>
                <c:pt idx="560">
                  <c:v>3.07</c:v>
                </c:pt>
                <c:pt idx="561">
                  <c:v>3.26</c:v>
                </c:pt>
                <c:pt idx="562">
                  <c:v>3.51</c:v>
                </c:pt>
                <c:pt idx="563">
                  <c:v>3.57</c:v>
                </c:pt>
                <c:pt idx="564">
                  <c:v>3.8</c:v>
                </c:pt>
                <c:pt idx="565">
                  <c:v>4.0199999999999996</c:v>
                </c:pt>
                <c:pt idx="566">
                  <c:v>4.07</c:v>
                </c:pt>
              </c:numCache>
            </c:numRef>
          </c:val>
          <c:smooth val="0"/>
          <c:extLst>
            <c:ext xmlns:c16="http://schemas.microsoft.com/office/drawing/2014/chart" uri="{C3380CC4-5D6E-409C-BE32-E72D297353CC}">
              <c16:uniqueId val="{00000000-EA99-45CE-9376-397966035C97}"/>
            </c:ext>
          </c:extLst>
        </c:ser>
        <c:dLbls>
          <c:showLegendKey val="0"/>
          <c:showVal val="0"/>
          <c:showCatName val="0"/>
          <c:showSerName val="0"/>
          <c:showPercent val="0"/>
          <c:showBubbleSize val="0"/>
        </c:dLbls>
        <c:smooth val="0"/>
        <c:axId val="799085824"/>
        <c:axId val="799084024"/>
      </c:lineChart>
      <c:dateAx>
        <c:axId val="79908582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084024"/>
        <c:crosses val="autoZero"/>
        <c:auto val="1"/>
        <c:lblOffset val="100"/>
        <c:baseTimeUnit val="months"/>
      </c:dateAx>
      <c:valAx>
        <c:axId val="799084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085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B1BE3AB1-7E28-47F5-992D-83F557786880}" type="datetimeFigureOut">
              <a:rPr lang="en-AU" smtClean="0"/>
              <a:t>8/08/2023</a:t>
            </a:fld>
            <a:endParaRPr lang="en-AU"/>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BC6B5E19-C77F-4340-ACD7-227DD3F02AA5}" type="slidenum">
              <a:rPr lang="en-AU" smtClean="0"/>
              <a:t>‹#›</a:t>
            </a:fld>
            <a:endParaRPr lang="en-AU"/>
          </a:p>
        </p:txBody>
      </p:sp>
    </p:spTree>
    <p:extLst>
      <p:ext uri="{BB962C8B-B14F-4D97-AF65-F5344CB8AC3E}">
        <p14:creationId xmlns:p14="http://schemas.microsoft.com/office/powerpoint/2010/main" val="228808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a:t>
            </a:fld>
            <a:endParaRPr lang="en-AU"/>
          </a:p>
        </p:txBody>
      </p:sp>
    </p:spTree>
    <p:extLst>
      <p:ext uri="{BB962C8B-B14F-4D97-AF65-F5344CB8AC3E}">
        <p14:creationId xmlns:p14="http://schemas.microsoft.com/office/powerpoint/2010/main" val="249124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11</a:t>
            </a:fld>
            <a:endParaRPr lang="en-AU"/>
          </a:p>
        </p:txBody>
      </p:sp>
    </p:spTree>
    <p:extLst>
      <p:ext uri="{BB962C8B-B14F-4D97-AF65-F5344CB8AC3E}">
        <p14:creationId xmlns:p14="http://schemas.microsoft.com/office/powerpoint/2010/main" val="161999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12</a:t>
            </a:fld>
            <a:endParaRPr lang="en-AU"/>
          </a:p>
        </p:txBody>
      </p:sp>
    </p:spTree>
    <p:extLst>
      <p:ext uri="{BB962C8B-B14F-4D97-AF65-F5344CB8AC3E}">
        <p14:creationId xmlns:p14="http://schemas.microsoft.com/office/powerpoint/2010/main" val="1965021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13</a:t>
            </a:fld>
            <a:endParaRPr lang="en-AU"/>
          </a:p>
        </p:txBody>
      </p:sp>
    </p:spTree>
    <p:extLst>
      <p:ext uri="{BB962C8B-B14F-4D97-AF65-F5344CB8AC3E}">
        <p14:creationId xmlns:p14="http://schemas.microsoft.com/office/powerpoint/2010/main" val="4275789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14</a:t>
            </a:fld>
            <a:endParaRPr lang="en-AU"/>
          </a:p>
        </p:txBody>
      </p:sp>
    </p:spTree>
    <p:extLst>
      <p:ext uri="{BB962C8B-B14F-4D97-AF65-F5344CB8AC3E}">
        <p14:creationId xmlns:p14="http://schemas.microsoft.com/office/powerpoint/2010/main" val="300477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15</a:t>
            </a:fld>
            <a:endParaRPr lang="en-AU"/>
          </a:p>
        </p:txBody>
      </p:sp>
    </p:spTree>
    <p:extLst>
      <p:ext uri="{BB962C8B-B14F-4D97-AF65-F5344CB8AC3E}">
        <p14:creationId xmlns:p14="http://schemas.microsoft.com/office/powerpoint/2010/main" val="2544903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16</a:t>
            </a:fld>
            <a:endParaRPr lang="en-AU"/>
          </a:p>
        </p:txBody>
      </p:sp>
    </p:spTree>
    <p:extLst>
      <p:ext uri="{BB962C8B-B14F-4D97-AF65-F5344CB8AC3E}">
        <p14:creationId xmlns:p14="http://schemas.microsoft.com/office/powerpoint/2010/main" val="1635853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17</a:t>
            </a:fld>
            <a:endParaRPr lang="en-AU"/>
          </a:p>
        </p:txBody>
      </p:sp>
    </p:spTree>
    <p:extLst>
      <p:ext uri="{BB962C8B-B14F-4D97-AF65-F5344CB8AC3E}">
        <p14:creationId xmlns:p14="http://schemas.microsoft.com/office/powerpoint/2010/main" val="523996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68A362F-3325-456D-9966-C8589F4926C5}" type="slidenum">
              <a:rPr lang="en-US" altLang="en-US"/>
              <a:pPr/>
              <a:t>19</a:t>
            </a:fld>
            <a:endParaRPr lang="en-US" altLang="en-US"/>
          </a:p>
        </p:txBody>
      </p:sp>
      <p:sp>
        <p:nvSpPr>
          <p:cNvPr id="56323" name="Rectangle 2"/>
          <p:cNvSpPr>
            <a:spLocks noGrp="1" noRot="1" noChangeAspect="1" noChangeArrowheads="1" noTextEdit="1"/>
          </p:cNvSpPr>
          <p:nvPr>
            <p:ph type="sldImg"/>
          </p:nvPr>
        </p:nvSpPr>
        <p:spPr>
          <a:xfrm>
            <a:off x="114300" y="746125"/>
            <a:ext cx="6629400" cy="3729038"/>
          </a:xfrm>
          <a:ln/>
        </p:spPr>
      </p:sp>
      <p:sp>
        <p:nvSpPr>
          <p:cNvPr id="56324" name="Rectangle 3"/>
          <p:cNvSpPr>
            <a:spLocks noGrp="1" noChangeArrowheads="1"/>
          </p:cNvSpPr>
          <p:nvPr>
            <p:ph type="body" idx="1"/>
          </p:nvPr>
        </p:nvSpPr>
        <p:spPr>
          <a:noFill/>
          <a:ln/>
        </p:spPr>
        <p:txBody>
          <a:bodyPr/>
          <a:lstStyle/>
          <a:p>
            <a:pPr eaLnBrk="1" hangingPunct="1"/>
            <a:endParaRPr lang="en-US" altLang="en-US">
              <a:latin typeface="Times New Roman" pitchFamily="18" charset="0"/>
              <a:ea typeface="ヒラギノ角ゴ Pro W3"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20</a:t>
            </a:fld>
            <a:endParaRPr lang="en-AU"/>
          </a:p>
        </p:txBody>
      </p:sp>
    </p:spTree>
    <p:extLst>
      <p:ext uri="{BB962C8B-B14F-4D97-AF65-F5344CB8AC3E}">
        <p14:creationId xmlns:p14="http://schemas.microsoft.com/office/powerpoint/2010/main" val="1692297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21</a:t>
            </a:fld>
            <a:endParaRPr lang="en-AU"/>
          </a:p>
        </p:txBody>
      </p:sp>
    </p:spTree>
    <p:extLst>
      <p:ext uri="{BB962C8B-B14F-4D97-AF65-F5344CB8AC3E}">
        <p14:creationId xmlns:p14="http://schemas.microsoft.com/office/powerpoint/2010/main" val="331883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a:t>
            </a:fld>
            <a:endParaRPr lang="en-AU"/>
          </a:p>
        </p:txBody>
      </p:sp>
    </p:spTree>
    <p:extLst>
      <p:ext uri="{BB962C8B-B14F-4D97-AF65-F5344CB8AC3E}">
        <p14:creationId xmlns:p14="http://schemas.microsoft.com/office/powerpoint/2010/main" val="2324157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22</a:t>
            </a:fld>
            <a:endParaRPr lang="en-AU"/>
          </a:p>
        </p:txBody>
      </p:sp>
    </p:spTree>
    <p:extLst>
      <p:ext uri="{BB962C8B-B14F-4D97-AF65-F5344CB8AC3E}">
        <p14:creationId xmlns:p14="http://schemas.microsoft.com/office/powerpoint/2010/main" val="2829576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23</a:t>
            </a:fld>
            <a:endParaRPr lang="en-AU"/>
          </a:p>
        </p:txBody>
      </p:sp>
    </p:spTree>
    <p:extLst>
      <p:ext uri="{BB962C8B-B14F-4D97-AF65-F5344CB8AC3E}">
        <p14:creationId xmlns:p14="http://schemas.microsoft.com/office/powerpoint/2010/main" val="2196003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24</a:t>
            </a:fld>
            <a:endParaRPr lang="en-AU"/>
          </a:p>
        </p:txBody>
      </p:sp>
    </p:spTree>
    <p:extLst>
      <p:ext uri="{BB962C8B-B14F-4D97-AF65-F5344CB8AC3E}">
        <p14:creationId xmlns:p14="http://schemas.microsoft.com/office/powerpoint/2010/main" val="3497625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26</a:t>
            </a:fld>
            <a:endParaRPr lang="en-AU"/>
          </a:p>
        </p:txBody>
      </p:sp>
    </p:spTree>
    <p:extLst>
      <p:ext uri="{BB962C8B-B14F-4D97-AF65-F5344CB8AC3E}">
        <p14:creationId xmlns:p14="http://schemas.microsoft.com/office/powerpoint/2010/main" val="1442263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27</a:t>
            </a:fld>
            <a:endParaRPr lang="en-AU"/>
          </a:p>
        </p:txBody>
      </p:sp>
    </p:spTree>
    <p:extLst>
      <p:ext uri="{BB962C8B-B14F-4D97-AF65-F5344CB8AC3E}">
        <p14:creationId xmlns:p14="http://schemas.microsoft.com/office/powerpoint/2010/main" val="342677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28</a:t>
            </a:fld>
            <a:endParaRPr lang="en-AU"/>
          </a:p>
        </p:txBody>
      </p:sp>
    </p:spTree>
    <p:extLst>
      <p:ext uri="{BB962C8B-B14F-4D97-AF65-F5344CB8AC3E}">
        <p14:creationId xmlns:p14="http://schemas.microsoft.com/office/powerpoint/2010/main" val="2452929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29</a:t>
            </a:fld>
            <a:endParaRPr lang="en-AU"/>
          </a:p>
        </p:txBody>
      </p:sp>
    </p:spTree>
    <p:extLst>
      <p:ext uri="{BB962C8B-B14F-4D97-AF65-F5344CB8AC3E}">
        <p14:creationId xmlns:p14="http://schemas.microsoft.com/office/powerpoint/2010/main" val="3631470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30</a:t>
            </a:fld>
            <a:endParaRPr lang="en-AU"/>
          </a:p>
        </p:txBody>
      </p:sp>
    </p:spTree>
    <p:extLst>
      <p:ext uri="{BB962C8B-B14F-4D97-AF65-F5344CB8AC3E}">
        <p14:creationId xmlns:p14="http://schemas.microsoft.com/office/powerpoint/2010/main" val="2545461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31</a:t>
            </a:fld>
            <a:endParaRPr lang="en-AU"/>
          </a:p>
        </p:txBody>
      </p:sp>
    </p:spTree>
    <p:extLst>
      <p:ext uri="{BB962C8B-B14F-4D97-AF65-F5344CB8AC3E}">
        <p14:creationId xmlns:p14="http://schemas.microsoft.com/office/powerpoint/2010/main" val="1434498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32</a:t>
            </a:fld>
            <a:endParaRPr lang="en-AU"/>
          </a:p>
        </p:txBody>
      </p:sp>
    </p:spTree>
    <p:extLst>
      <p:ext uri="{BB962C8B-B14F-4D97-AF65-F5344CB8AC3E}">
        <p14:creationId xmlns:p14="http://schemas.microsoft.com/office/powerpoint/2010/main" val="4248504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4</a:t>
            </a:fld>
            <a:endParaRPr lang="en-AU"/>
          </a:p>
        </p:txBody>
      </p:sp>
    </p:spTree>
    <p:extLst>
      <p:ext uri="{BB962C8B-B14F-4D97-AF65-F5344CB8AC3E}">
        <p14:creationId xmlns:p14="http://schemas.microsoft.com/office/powerpoint/2010/main" val="3309991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33</a:t>
            </a:fld>
            <a:endParaRPr lang="en-AU"/>
          </a:p>
        </p:txBody>
      </p:sp>
    </p:spTree>
    <p:extLst>
      <p:ext uri="{BB962C8B-B14F-4D97-AF65-F5344CB8AC3E}">
        <p14:creationId xmlns:p14="http://schemas.microsoft.com/office/powerpoint/2010/main" val="2146144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35</a:t>
            </a:fld>
            <a:endParaRPr lang="en-AU"/>
          </a:p>
        </p:txBody>
      </p:sp>
    </p:spTree>
    <p:extLst>
      <p:ext uri="{BB962C8B-B14F-4D97-AF65-F5344CB8AC3E}">
        <p14:creationId xmlns:p14="http://schemas.microsoft.com/office/powerpoint/2010/main" val="1335105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36</a:t>
            </a:fld>
            <a:endParaRPr lang="en-AU"/>
          </a:p>
        </p:txBody>
      </p:sp>
    </p:spTree>
    <p:extLst>
      <p:ext uri="{BB962C8B-B14F-4D97-AF65-F5344CB8AC3E}">
        <p14:creationId xmlns:p14="http://schemas.microsoft.com/office/powerpoint/2010/main" val="620761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39</a:t>
            </a:fld>
            <a:endParaRPr lang="en-AU"/>
          </a:p>
        </p:txBody>
      </p:sp>
    </p:spTree>
    <p:extLst>
      <p:ext uri="{BB962C8B-B14F-4D97-AF65-F5344CB8AC3E}">
        <p14:creationId xmlns:p14="http://schemas.microsoft.com/office/powerpoint/2010/main" val="2757770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40</a:t>
            </a:fld>
            <a:endParaRPr lang="en-AU"/>
          </a:p>
        </p:txBody>
      </p:sp>
    </p:spTree>
    <p:extLst>
      <p:ext uri="{BB962C8B-B14F-4D97-AF65-F5344CB8AC3E}">
        <p14:creationId xmlns:p14="http://schemas.microsoft.com/office/powerpoint/2010/main" val="1044309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41</a:t>
            </a:fld>
            <a:endParaRPr lang="en-AU"/>
          </a:p>
        </p:txBody>
      </p:sp>
    </p:spTree>
    <p:extLst>
      <p:ext uri="{BB962C8B-B14F-4D97-AF65-F5344CB8AC3E}">
        <p14:creationId xmlns:p14="http://schemas.microsoft.com/office/powerpoint/2010/main" val="1174485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7A7DAA5-BAA2-4005-BDB3-460558F0C9B8}" type="slidenum">
              <a:rPr lang="en-US" altLang="en-US"/>
              <a:pPr/>
              <a:t>42</a:t>
            </a:fld>
            <a:endParaRPr lang="en-US" altLang="en-US"/>
          </a:p>
        </p:txBody>
      </p:sp>
      <p:sp>
        <p:nvSpPr>
          <p:cNvPr id="32771" name="Rectangle 2"/>
          <p:cNvSpPr>
            <a:spLocks noGrp="1" noRot="1" noChangeAspect="1" noChangeArrowheads="1" noTextEdit="1"/>
          </p:cNvSpPr>
          <p:nvPr>
            <p:ph type="sldImg"/>
          </p:nvPr>
        </p:nvSpPr>
        <p:spPr>
          <a:xfrm>
            <a:off x="114300" y="746125"/>
            <a:ext cx="6629400" cy="3729038"/>
          </a:xfrm>
          <a:ln/>
        </p:spPr>
      </p:sp>
      <p:sp>
        <p:nvSpPr>
          <p:cNvPr id="32772" name="Rectangle 3"/>
          <p:cNvSpPr>
            <a:spLocks noGrp="1" noChangeArrowheads="1"/>
          </p:cNvSpPr>
          <p:nvPr>
            <p:ph type="body" idx="1"/>
          </p:nvPr>
        </p:nvSpPr>
        <p:spPr>
          <a:noFill/>
          <a:ln/>
        </p:spPr>
        <p:txBody>
          <a:bodyPr/>
          <a:lstStyle/>
          <a:p>
            <a:pPr eaLnBrk="1" hangingPunct="1"/>
            <a:endParaRPr lang="en-US" altLang="en-US">
              <a:ea typeface="ヒラギノ角ゴ Pro W3" pitchFamily="-8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43</a:t>
            </a:fld>
            <a:endParaRPr lang="en-AU"/>
          </a:p>
        </p:txBody>
      </p:sp>
    </p:spTree>
    <p:extLst>
      <p:ext uri="{BB962C8B-B14F-4D97-AF65-F5344CB8AC3E}">
        <p14:creationId xmlns:p14="http://schemas.microsoft.com/office/powerpoint/2010/main" val="849266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44</a:t>
            </a:fld>
            <a:endParaRPr lang="en-AU"/>
          </a:p>
        </p:txBody>
      </p:sp>
    </p:spTree>
    <p:extLst>
      <p:ext uri="{BB962C8B-B14F-4D97-AF65-F5344CB8AC3E}">
        <p14:creationId xmlns:p14="http://schemas.microsoft.com/office/powerpoint/2010/main" val="2776361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46</a:t>
            </a:fld>
            <a:endParaRPr lang="en-AU"/>
          </a:p>
        </p:txBody>
      </p:sp>
    </p:spTree>
    <p:extLst>
      <p:ext uri="{BB962C8B-B14F-4D97-AF65-F5344CB8AC3E}">
        <p14:creationId xmlns:p14="http://schemas.microsoft.com/office/powerpoint/2010/main" val="32099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5</a:t>
            </a:fld>
            <a:endParaRPr lang="en-AU"/>
          </a:p>
        </p:txBody>
      </p:sp>
    </p:spTree>
    <p:extLst>
      <p:ext uri="{BB962C8B-B14F-4D97-AF65-F5344CB8AC3E}">
        <p14:creationId xmlns:p14="http://schemas.microsoft.com/office/powerpoint/2010/main" val="243936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47</a:t>
            </a:fld>
            <a:endParaRPr lang="en-AU"/>
          </a:p>
        </p:txBody>
      </p:sp>
    </p:spTree>
    <p:extLst>
      <p:ext uri="{BB962C8B-B14F-4D97-AF65-F5344CB8AC3E}">
        <p14:creationId xmlns:p14="http://schemas.microsoft.com/office/powerpoint/2010/main" val="11782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6</a:t>
            </a:fld>
            <a:endParaRPr lang="en-AU"/>
          </a:p>
        </p:txBody>
      </p:sp>
    </p:spTree>
    <p:extLst>
      <p:ext uri="{BB962C8B-B14F-4D97-AF65-F5344CB8AC3E}">
        <p14:creationId xmlns:p14="http://schemas.microsoft.com/office/powerpoint/2010/main" val="118680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7</a:t>
            </a:fld>
            <a:endParaRPr lang="en-AU"/>
          </a:p>
        </p:txBody>
      </p:sp>
    </p:spTree>
    <p:extLst>
      <p:ext uri="{BB962C8B-B14F-4D97-AF65-F5344CB8AC3E}">
        <p14:creationId xmlns:p14="http://schemas.microsoft.com/office/powerpoint/2010/main" val="230179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8</a:t>
            </a:fld>
            <a:endParaRPr lang="en-AU"/>
          </a:p>
        </p:txBody>
      </p:sp>
    </p:spTree>
    <p:extLst>
      <p:ext uri="{BB962C8B-B14F-4D97-AF65-F5344CB8AC3E}">
        <p14:creationId xmlns:p14="http://schemas.microsoft.com/office/powerpoint/2010/main" val="210623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9</a:t>
            </a:fld>
            <a:endParaRPr lang="en-AU"/>
          </a:p>
        </p:txBody>
      </p:sp>
    </p:spTree>
    <p:extLst>
      <p:ext uri="{BB962C8B-B14F-4D97-AF65-F5344CB8AC3E}">
        <p14:creationId xmlns:p14="http://schemas.microsoft.com/office/powerpoint/2010/main" val="3246004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10</a:t>
            </a:fld>
            <a:endParaRPr lang="en-AU"/>
          </a:p>
        </p:txBody>
      </p:sp>
    </p:spTree>
    <p:extLst>
      <p:ext uri="{BB962C8B-B14F-4D97-AF65-F5344CB8AC3E}">
        <p14:creationId xmlns:p14="http://schemas.microsoft.com/office/powerpoint/2010/main" val="119710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6716E304-2595-4AA0-8993-FE7D1162157E}"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151064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716E304-2595-4AA0-8993-FE7D1162157E}"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76013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716E304-2595-4AA0-8993-FE7D1162157E}"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425881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17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716E304-2595-4AA0-8993-FE7D1162157E}"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128764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6E304-2595-4AA0-8993-FE7D1162157E}"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107317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716E304-2595-4AA0-8993-FE7D1162157E}" type="datetimeFigureOut">
              <a:rPr lang="en-AU" smtClean="0"/>
              <a:t>8/08/2023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286593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716E304-2595-4AA0-8993-FE7D1162157E}" type="datetimeFigureOut">
              <a:rPr lang="en-AU" smtClean="0"/>
              <a:t>8/08/2023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52765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716E304-2595-4AA0-8993-FE7D1162157E}" type="datetimeFigureOut">
              <a:rPr lang="en-AU" smtClean="0"/>
              <a:t>8/08/2023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299148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6E304-2595-4AA0-8993-FE7D1162157E}" type="datetimeFigureOut">
              <a:rPr lang="en-AU" smtClean="0"/>
              <a:t>8/08/2023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425642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16E304-2595-4AA0-8993-FE7D1162157E}" type="datetimeFigureOut">
              <a:rPr lang="en-AU" smtClean="0"/>
              <a:t>8/08/2023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2833209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16E304-2595-4AA0-8993-FE7D1162157E}" type="datetimeFigureOut">
              <a:rPr lang="en-AU" smtClean="0"/>
              <a:t>8/08/2023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DB7BFA-078D-416A-8D5F-798CE84F399C}" type="slidenum">
              <a:rPr lang="en-AU" smtClean="0"/>
              <a:t>‹#›</a:t>
            </a:fld>
            <a:endParaRPr lang="en-AU"/>
          </a:p>
        </p:txBody>
      </p:sp>
    </p:spTree>
    <p:extLst>
      <p:ext uri="{BB962C8B-B14F-4D97-AF65-F5344CB8AC3E}">
        <p14:creationId xmlns:p14="http://schemas.microsoft.com/office/powerpoint/2010/main" val="419355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6E304-2595-4AA0-8993-FE7D1162157E}" type="datetimeFigureOut">
              <a:rPr lang="en-AU" smtClean="0"/>
              <a:t>8/08/2023</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B7BFA-078D-416A-8D5F-798CE84F399C}" type="slidenum">
              <a:rPr lang="en-AU" smtClean="0"/>
              <a:t>‹#›</a:t>
            </a:fld>
            <a:endParaRPr lang="en-AU"/>
          </a:p>
        </p:txBody>
      </p:sp>
    </p:spTree>
    <p:extLst>
      <p:ext uri="{BB962C8B-B14F-4D97-AF65-F5344CB8AC3E}">
        <p14:creationId xmlns:p14="http://schemas.microsoft.com/office/powerpoint/2010/main" val="1637453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sv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9416" y="692695"/>
            <a:ext cx="9142784" cy="4608513"/>
          </a:xfrm>
        </p:spPr>
        <p:txBody>
          <a:bodyPr>
            <a:normAutofit/>
          </a:bodyPr>
          <a:lstStyle/>
          <a:p>
            <a:pPr algn="l"/>
            <a:r>
              <a:rPr lang="en-AU" sz="2400" dirty="0"/>
              <a:t>ECON4910/6910: Special topic in Economic Analysis</a:t>
            </a:r>
            <a:br>
              <a:rPr lang="en-AU" dirty="0"/>
            </a:br>
            <a:br>
              <a:rPr lang="en-AU" dirty="0"/>
            </a:br>
            <a:r>
              <a:rPr lang="en-AU" dirty="0"/>
              <a:t>Monetary and financial policies in the wake of the GFC</a:t>
            </a:r>
            <a:br>
              <a:rPr lang="en-AU" dirty="0"/>
            </a:br>
            <a:br>
              <a:rPr lang="en-AU" dirty="0"/>
            </a:br>
            <a:r>
              <a:rPr lang="en-AU" sz="2400" dirty="0"/>
              <a:t>2023 Edition</a:t>
            </a:r>
            <a:endParaRPr lang="en-AU" dirty="0"/>
          </a:p>
        </p:txBody>
      </p:sp>
      <p:sp>
        <p:nvSpPr>
          <p:cNvPr id="5" name="Subtitle 4"/>
          <p:cNvSpPr>
            <a:spLocks noGrp="1"/>
          </p:cNvSpPr>
          <p:nvPr>
            <p:ph type="subTitle" idx="1"/>
          </p:nvPr>
        </p:nvSpPr>
        <p:spPr>
          <a:xfrm>
            <a:off x="2875620" y="5445224"/>
            <a:ext cx="6440760" cy="720080"/>
          </a:xfrm>
        </p:spPr>
        <p:txBody>
          <a:bodyPr/>
          <a:lstStyle/>
          <a:p>
            <a:pPr algn="l"/>
            <a:r>
              <a:rPr lang="en-AU" dirty="0"/>
              <a:t>Unit Coordinator: Malcolm </a:t>
            </a:r>
            <a:r>
              <a:rPr lang="en-AU" dirty="0" err="1"/>
              <a:t>Edey</a:t>
            </a:r>
            <a:endParaRPr lang="en-AU" dirty="0"/>
          </a:p>
        </p:txBody>
      </p:sp>
    </p:spTree>
    <p:extLst>
      <p:ext uri="{BB962C8B-B14F-4D97-AF65-F5344CB8AC3E}">
        <p14:creationId xmlns:p14="http://schemas.microsoft.com/office/powerpoint/2010/main" val="148153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b="1" dirty="0"/>
              <a:t>Inflation targeting, part 1</a:t>
            </a:r>
            <a:br>
              <a:rPr lang="en-AU" b="1" dirty="0"/>
            </a:br>
            <a:r>
              <a:rPr lang="en-AU" sz="3200" dirty="0"/>
              <a:t>Outline of this week’s lecture</a:t>
            </a:r>
            <a:endParaRPr lang="en-AU" dirty="0"/>
          </a:p>
        </p:txBody>
      </p:sp>
      <p:sp>
        <p:nvSpPr>
          <p:cNvPr id="3" name="Content Placeholder 2"/>
          <p:cNvSpPr>
            <a:spLocks noGrp="1"/>
          </p:cNvSpPr>
          <p:nvPr>
            <p:ph idx="1"/>
          </p:nvPr>
        </p:nvSpPr>
        <p:spPr/>
        <p:txBody>
          <a:bodyPr>
            <a:normAutofit fontScale="92500" lnSpcReduction="20000"/>
          </a:bodyPr>
          <a:lstStyle/>
          <a:p>
            <a:pPr marL="0" indent="0">
              <a:buNone/>
            </a:pPr>
            <a:r>
              <a:rPr lang="en-AU" i="1" dirty="0"/>
              <a:t>We will learn about the consensus that developed over the period (</a:t>
            </a:r>
            <a:r>
              <a:rPr lang="en-AU" i="1" dirty="0" err="1"/>
              <a:t>approx</a:t>
            </a:r>
            <a:r>
              <a:rPr lang="en-AU" i="1" dirty="0"/>
              <a:t>) 1990 – 2010 about how MP should be conducted </a:t>
            </a:r>
          </a:p>
          <a:p>
            <a:r>
              <a:rPr lang="en-AU" i="1" dirty="0"/>
              <a:t>Before</a:t>
            </a:r>
            <a:r>
              <a:rPr lang="en-AU" dirty="0"/>
              <a:t> inflation targets: Friedman’s (1968) summary of the role of monetary policy</a:t>
            </a:r>
          </a:p>
          <a:p>
            <a:r>
              <a:rPr lang="en-AU" dirty="0"/>
              <a:t>The choice of instrument (Macfarlane 2001)</a:t>
            </a:r>
          </a:p>
          <a:p>
            <a:r>
              <a:rPr lang="en-AU" dirty="0"/>
              <a:t>Evolution of the monetary policy framework in Australia (Macfarlane 1998)</a:t>
            </a:r>
          </a:p>
          <a:p>
            <a:r>
              <a:rPr lang="en-AU" dirty="0"/>
              <a:t>Economic rationale and global context (Bernanke and Mishkin)</a:t>
            </a:r>
          </a:p>
          <a:p>
            <a:r>
              <a:rPr lang="en-AU" dirty="0"/>
              <a:t>Operational considerations under uncertainty (Blinder)</a:t>
            </a:r>
          </a:p>
          <a:p>
            <a:r>
              <a:rPr lang="en-AU" dirty="0"/>
              <a:t>Mankiw/Reis (2018) provides a useful synthesis of all this</a:t>
            </a:r>
          </a:p>
          <a:p>
            <a:endParaRPr lang="en-AU" dirty="0"/>
          </a:p>
        </p:txBody>
      </p:sp>
    </p:spTree>
    <p:extLst>
      <p:ext uri="{BB962C8B-B14F-4D97-AF65-F5344CB8AC3E}">
        <p14:creationId xmlns:p14="http://schemas.microsoft.com/office/powerpoint/2010/main" val="85083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Real and nominal variables</a:t>
            </a:r>
          </a:p>
        </p:txBody>
      </p:sp>
      <p:sp>
        <p:nvSpPr>
          <p:cNvPr id="3" name="Content Placeholder 2"/>
          <p:cNvSpPr>
            <a:spLocks noGrp="1"/>
          </p:cNvSpPr>
          <p:nvPr>
            <p:ph idx="1"/>
          </p:nvPr>
        </p:nvSpPr>
        <p:spPr>
          <a:xfrm>
            <a:off x="767408" y="1412776"/>
            <a:ext cx="10081120" cy="4896544"/>
          </a:xfrm>
        </p:spPr>
        <p:txBody>
          <a:bodyPr>
            <a:normAutofit fontScale="77500" lnSpcReduction="20000"/>
          </a:bodyPr>
          <a:lstStyle/>
          <a:p>
            <a:r>
              <a:rPr lang="en-AU" u="sng" dirty="0"/>
              <a:t>Nominal</a:t>
            </a:r>
            <a:r>
              <a:rPr lang="en-AU" dirty="0"/>
              <a:t>: Any variable whose scale (in LR equilibrium) is proportionate to the general price level.</a:t>
            </a:r>
          </a:p>
          <a:p>
            <a:pPr lvl="1"/>
            <a:r>
              <a:rPr lang="en-AU" dirty="0" err="1"/>
              <a:t>eg</a:t>
            </a:r>
            <a:r>
              <a:rPr lang="en-AU" dirty="0"/>
              <a:t> the CPI, nominal GDP, the money supply, the dollar price of an individual good or service</a:t>
            </a:r>
          </a:p>
          <a:p>
            <a:r>
              <a:rPr lang="en-AU" u="sng" dirty="0"/>
              <a:t>Real</a:t>
            </a:r>
            <a:r>
              <a:rPr lang="en-AU" dirty="0"/>
              <a:t>: Variables whose scale of measurement does </a:t>
            </a:r>
            <a:r>
              <a:rPr lang="en-AU" u="sng" dirty="0"/>
              <a:t>not</a:t>
            </a:r>
            <a:r>
              <a:rPr lang="en-AU" dirty="0"/>
              <a:t> depend on the general price level</a:t>
            </a:r>
          </a:p>
          <a:p>
            <a:pPr lvl="1"/>
            <a:r>
              <a:rPr lang="en-AU" dirty="0" err="1"/>
              <a:t>eg</a:t>
            </a:r>
            <a:r>
              <a:rPr lang="en-AU" dirty="0"/>
              <a:t> physical quantities of production, employment, real GDP, relative prices</a:t>
            </a:r>
          </a:p>
          <a:p>
            <a:r>
              <a:rPr lang="en-AU" dirty="0"/>
              <a:t>In practice, real variables are often measured by adjusting a nominal variable for inflation</a:t>
            </a:r>
          </a:p>
          <a:p>
            <a:pPr lvl="1"/>
            <a:r>
              <a:rPr lang="en-AU" dirty="0" err="1"/>
              <a:t>eg</a:t>
            </a:r>
            <a:r>
              <a:rPr lang="en-AU" dirty="0"/>
              <a:t> ∆real wage = ∆nominal wage adjusted for CPI movements</a:t>
            </a:r>
          </a:p>
          <a:p>
            <a:r>
              <a:rPr lang="en-AU" dirty="0"/>
              <a:t>In general, it is the real variables that determine economic well-being</a:t>
            </a:r>
          </a:p>
          <a:p>
            <a:r>
              <a:rPr lang="en-AU" dirty="0"/>
              <a:t>But, inflation is generally modelled as having negative utility</a:t>
            </a:r>
          </a:p>
        </p:txBody>
      </p:sp>
    </p:spTree>
    <p:extLst>
      <p:ext uri="{BB962C8B-B14F-4D97-AF65-F5344CB8AC3E}">
        <p14:creationId xmlns:p14="http://schemas.microsoft.com/office/powerpoint/2010/main" val="18015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Before inflation targeting (1)</a:t>
            </a:r>
          </a:p>
        </p:txBody>
      </p:sp>
      <p:sp>
        <p:nvSpPr>
          <p:cNvPr id="3" name="Content Placeholder 2"/>
          <p:cNvSpPr>
            <a:spLocks noGrp="1"/>
          </p:cNvSpPr>
          <p:nvPr>
            <p:ph idx="1"/>
          </p:nvPr>
        </p:nvSpPr>
        <p:spPr/>
        <p:txBody>
          <a:bodyPr>
            <a:normAutofit fontScale="92500"/>
          </a:bodyPr>
          <a:lstStyle/>
          <a:p>
            <a:r>
              <a:rPr lang="en-AU" dirty="0"/>
              <a:t>Friedman’s (1968) summary of the monetarist position:</a:t>
            </a:r>
          </a:p>
          <a:p>
            <a:pPr lvl="1"/>
            <a:r>
              <a:rPr lang="en-AU" dirty="0"/>
              <a:t>Doctrine of </a:t>
            </a:r>
            <a:r>
              <a:rPr lang="en-AU" i="1" dirty="0"/>
              <a:t>monetary neutrality</a:t>
            </a:r>
            <a:r>
              <a:rPr lang="en-AU" dirty="0"/>
              <a:t>: In the </a:t>
            </a:r>
            <a:r>
              <a:rPr lang="en-AU" u="sng" dirty="0"/>
              <a:t>long run</a:t>
            </a:r>
            <a:r>
              <a:rPr lang="en-AU" dirty="0"/>
              <a:t>, real and nominal magnitudes in the economy are </a:t>
            </a:r>
            <a:r>
              <a:rPr lang="en-AU" i="1" dirty="0"/>
              <a:t>separately determined</a:t>
            </a:r>
          </a:p>
          <a:p>
            <a:pPr lvl="1"/>
            <a:r>
              <a:rPr lang="en-AU" dirty="0"/>
              <a:t>hence, in the long run, changing the money supply, or rate of growth of the money supply, has no real effects</a:t>
            </a:r>
          </a:p>
          <a:p>
            <a:pPr lvl="1"/>
            <a:r>
              <a:rPr lang="en-AU" dirty="0"/>
              <a:t>The key objectives of macroeconomic policy are real growth, employment and inflation control</a:t>
            </a:r>
          </a:p>
          <a:p>
            <a:pPr lvl="1"/>
            <a:r>
              <a:rPr lang="en-AU" dirty="0"/>
              <a:t>Inflation is a nuisance</a:t>
            </a:r>
          </a:p>
          <a:p>
            <a:pPr lvl="1"/>
            <a:r>
              <a:rPr lang="en-AU" dirty="0"/>
              <a:t>The central bank controls the </a:t>
            </a:r>
            <a:r>
              <a:rPr lang="en-AU" b="1" dirty="0"/>
              <a:t>money supply</a:t>
            </a:r>
            <a:r>
              <a:rPr lang="en-AU" dirty="0"/>
              <a:t>, and this anchors the other nominal magnitudes (particularly the price level and hence inflation)</a:t>
            </a:r>
          </a:p>
          <a:p>
            <a:endParaRPr lang="en-AU" dirty="0"/>
          </a:p>
        </p:txBody>
      </p:sp>
    </p:spTree>
    <p:extLst>
      <p:ext uri="{BB962C8B-B14F-4D97-AF65-F5344CB8AC3E}">
        <p14:creationId xmlns:p14="http://schemas.microsoft.com/office/powerpoint/2010/main" val="5215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Before inflation targeting (2)</a:t>
            </a:r>
          </a:p>
        </p:txBody>
      </p:sp>
      <p:sp>
        <p:nvSpPr>
          <p:cNvPr id="3" name="Content Placeholder 2"/>
          <p:cNvSpPr>
            <a:spLocks noGrp="1"/>
          </p:cNvSpPr>
          <p:nvPr>
            <p:ph idx="1"/>
          </p:nvPr>
        </p:nvSpPr>
        <p:spPr/>
        <p:txBody>
          <a:bodyPr>
            <a:normAutofit lnSpcReduction="10000"/>
          </a:bodyPr>
          <a:lstStyle/>
          <a:p>
            <a:r>
              <a:rPr lang="en-AU" dirty="0"/>
              <a:t>However, monetary policy does have temporary effects on real variables</a:t>
            </a:r>
          </a:p>
          <a:p>
            <a:r>
              <a:rPr lang="en-AU" dirty="0"/>
              <a:t>An expansionary monetary policy (relative to expectations) will cause an acceleration of inflation</a:t>
            </a:r>
          </a:p>
          <a:p>
            <a:r>
              <a:rPr lang="en-AU" dirty="0"/>
              <a:t>This will provide a </a:t>
            </a:r>
            <a:r>
              <a:rPr lang="en-AU" u="sng" dirty="0"/>
              <a:t>temporary</a:t>
            </a:r>
            <a:r>
              <a:rPr lang="en-AU" dirty="0"/>
              <a:t> boost to output and employment, but </a:t>
            </a:r>
            <a:r>
              <a:rPr lang="en-AU" u="sng" dirty="0"/>
              <a:t>permanently</a:t>
            </a:r>
            <a:r>
              <a:rPr lang="en-AU" dirty="0"/>
              <a:t> higher prices or inflation</a:t>
            </a:r>
          </a:p>
          <a:p>
            <a:r>
              <a:rPr lang="en-AU" dirty="0"/>
              <a:t>The effect on output and employment lasts only as long as inflation remains less than fully anticipated (but this may be some time)</a:t>
            </a:r>
          </a:p>
          <a:p>
            <a:endParaRPr lang="en-AU" dirty="0"/>
          </a:p>
          <a:p>
            <a:endParaRPr lang="en-AU" dirty="0"/>
          </a:p>
        </p:txBody>
      </p:sp>
    </p:spTree>
    <p:extLst>
      <p:ext uri="{BB962C8B-B14F-4D97-AF65-F5344CB8AC3E}">
        <p14:creationId xmlns:p14="http://schemas.microsoft.com/office/powerpoint/2010/main" val="217524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Friedman: what monetary policy </a:t>
            </a:r>
            <a:r>
              <a:rPr lang="en-AU" sz="3600" b="1" u="sng" dirty="0"/>
              <a:t>cannot</a:t>
            </a:r>
            <a:r>
              <a:rPr lang="en-AU" sz="3600" b="1" dirty="0"/>
              <a:t> do</a:t>
            </a:r>
          </a:p>
        </p:txBody>
      </p:sp>
      <p:sp>
        <p:nvSpPr>
          <p:cNvPr id="3" name="Content Placeholder 2"/>
          <p:cNvSpPr>
            <a:spLocks noGrp="1"/>
          </p:cNvSpPr>
          <p:nvPr>
            <p:ph idx="1"/>
          </p:nvPr>
        </p:nvSpPr>
        <p:spPr/>
        <p:txBody>
          <a:bodyPr>
            <a:normAutofit/>
          </a:bodyPr>
          <a:lstStyle/>
          <a:p>
            <a:r>
              <a:rPr lang="en-AU" dirty="0"/>
              <a:t>Permanently hold down the level of interest rates</a:t>
            </a:r>
          </a:p>
          <a:p>
            <a:pPr lvl="1"/>
            <a:r>
              <a:rPr lang="en-AU" dirty="0"/>
              <a:t>interest rates are a </a:t>
            </a:r>
            <a:r>
              <a:rPr lang="en-AU" i="1" dirty="0"/>
              <a:t>real</a:t>
            </a:r>
            <a:r>
              <a:rPr lang="en-AU" dirty="0"/>
              <a:t> variable (but related to inflation)</a:t>
            </a:r>
          </a:p>
          <a:p>
            <a:r>
              <a:rPr lang="en-AU" dirty="0"/>
              <a:t>Permanently boost output and employment above levels that would otherwise prevail</a:t>
            </a:r>
          </a:p>
          <a:p>
            <a:r>
              <a:rPr lang="en-AU" dirty="0"/>
              <a:t>“A rising rate of inflation may reduce unemployment, a high rate will not.”</a:t>
            </a:r>
          </a:p>
          <a:p>
            <a:endParaRPr lang="en-AU" dirty="0"/>
          </a:p>
          <a:p>
            <a:pPr marL="0" indent="0">
              <a:buNone/>
            </a:pPr>
            <a:endParaRPr lang="en-AU" dirty="0"/>
          </a:p>
        </p:txBody>
      </p:sp>
    </p:spTree>
    <p:extLst>
      <p:ext uri="{BB962C8B-B14F-4D97-AF65-F5344CB8AC3E}">
        <p14:creationId xmlns:p14="http://schemas.microsoft.com/office/powerpoint/2010/main" val="1007140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Friedman: what monetary policy </a:t>
            </a:r>
            <a:r>
              <a:rPr lang="en-AU" sz="3600" b="1" u="sng" dirty="0"/>
              <a:t>can</a:t>
            </a:r>
            <a:r>
              <a:rPr lang="en-AU" sz="3600" b="1" dirty="0"/>
              <a:t> do</a:t>
            </a:r>
          </a:p>
        </p:txBody>
      </p:sp>
      <p:sp>
        <p:nvSpPr>
          <p:cNvPr id="3" name="Content Placeholder 2"/>
          <p:cNvSpPr>
            <a:spLocks noGrp="1"/>
          </p:cNvSpPr>
          <p:nvPr>
            <p:ph idx="1"/>
          </p:nvPr>
        </p:nvSpPr>
        <p:spPr/>
        <p:txBody>
          <a:bodyPr/>
          <a:lstStyle/>
          <a:p>
            <a:r>
              <a:rPr lang="en-AU" dirty="0"/>
              <a:t>Avoid being a source of instability through </a:t>
            </a:r>
            <a:r>
              <a:rPr lang="en-AU" u="sng" dirty="0"/>
              <a:t>misguided activism</a:t>
            </a:r>
          </a:p>
          <a:p>
            <a:pPr lvl="1">
              <a:buFont typeface="Courier New" panose="02070309020205020404" pitchFamily="49" charset="0"/>
              <a:buChar char="o"/>
            </a:pPr>
            <a:r>
              <a:rPr lang="en-AU" dirty="0"/>
              <a:t>Impact of ‘</a:t>
            </a:r>
            <a:r>
              <a:rPr lang="en-AU" i="1" dirty="0"/>
              <a:t>long and variable lags</a:t>
            </a:r>
            <a:r>
              <a:rPr lang="en-AU" dirty="0"/>
              <a:t>’</a:t>
            </a:r>
          </a:p>
          <a:p>
            <a:r>
              <a:rPr lang="en-AU" dirty="0"/>
              <a:t>Control inflation (= Provide the “nominal anchor”)</a:t>
            </a:r>
          </a:p>
          <a:p>
            <a:r>
              <a:rPr lang="en-AU" dirty="0"/>
              <a:t>Analogy of oil and machine</a:t>
            </a:r>
          </a:p>
          <a:p>
            <a:r>
              <a:rPr lang="en-AU" dirty="0"/>
              <a:t>Policy prescription: maintain a steady rate of growth of M consistent with desired inflation rate</a:t>
            </a:r>
          </a:p>
          <a:p>
            <a:r>
              <a:rPr lang="en-AU" i="1" dirty="0"/>
              <a:t>Meanwhile, </a:t>
            </a:r>
            <a:r>
              <a:rPr lang="en-AU" dirty="0"/>
              <a:t>real-economy objectives must be assigned to other policies (</a:t>
            </a:r>
            <a:r>
              <a:rPr lang="en-AU" dirty="0" err="1"/>
              <a:t>eg</a:t>
            </a:r>
            <a:r>
              <a:rPr lang="en-AU" dirty="0"/>
              <a:t> fiscal, structural)</a:t>
            </a:r>
            <a:endParaRPr lang="en-AU" i="1" dirty="0"/>
          </a:p>
        </p:txBody>
      </p:sp>
    </p:spTree>
    <p:extLst>
      <p:ext uri="{BB962C8B-B14F-4D97-AF65-F5344CB8AC3E}">
        <p14:creationId xmlns:p14="http://schemas.microsoft.com/office/powerpoint/2010/main" val="32216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AU" sz="3600" b="1" dirty="0"/>
              <a:t>Evolution of monetary thinking after Friedman</a:t>
            </a:r>
            <a:br>
              <a:rPr lang="en-AU" sz="3600" b="1" dirty="0"/>
            </a:br>
            <a:r>
              <a:rPr lang="en-AU" sz="2800" b="1" dirty="0"/>
              <a:t>The emerging consensus c1990 – c2010 </a:t>
            </a:r>
            <a:endParaRPr lang="en-AU" sz="3600" b="1" dirty="0"/>
          </a:p>
        </p:txBody>
      </p:sp>
      <p:sp>
        <p:nvSpPr>
          <p:cNvPr id="3" name="Content Placeholder 2"/>
          <p:cNvSpPr>
            <a:spLocks noGrp="1"/>
          </p:cNvSpPr>
          <p:nvPr>
            <p:ph idx="1"/>
          </p:nvPr>
        </p:nvSpPr>
        <p:spPr/>
        <p:txBody>
          <a:bodyPr>
            <a:normAutofit lnSpcReduction="10000"/>
          </a:bodyPr>
          <a:lstStyle/>
          <a:p>
            <a:r>
              <a:rPr lang="en-AU" dirty="0"/>
              <a:t>Friedman (1968) was a highly influential summary of the views that came to prevail in central banks in the 70s and 80s</a:t>
            </a:r>
          </a:p>
          <a:p>
            <a:r>
              <a:rPr lang="en-AU" dirty="0"/>
              <a:t>The key strategic propositions from that period continue to guide central bank thinking today</a:t>
            </a:r>
          </a:p>
          <a:p>
            <a:r>
              <a:rPr lang="en-AU" dirty="0"/>
              <a:t>However, that thinking has since been modified in some important ways: </a:t>
            </a:r>
          </a:p>
          <a:p>
            <a:pPr lvl="1"/>
            <a:r>
              <a:rPr lang="en-AU" dirty="0"/>
              <a:t>M is not the instrument, R is (but subject to later problem of ZLB)</a:t>
            </a:r>
          </a:p>
          <a:p>
            <a:pPr lvl="1"/>
            <a:r>
              <a:rPr lang="en-AU" dirty="0"/>
              <a:t>In extreme conditions, financial stability may become an overriding central bank objective (topic of week 2)</a:t>
            </a:r>
          </a:p>
          <a:p>
            <a:endParaRPr lang="en-AU" dirty="0"/>
          </a:p>
        </p:txBody>
      </p:sp>
    </p:spTree>
    <p:extLst>
      <p:ext uri="{BB962C8B-B14F-4D97-AF65-F5344CB8AC3E}">
        <p14:creationId xmlns:p14="http://schemas.microsoft.com/office/powerpoint/2010/main" val="350694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Two views on the choice of instrument</a:t>
            </a:r>
          </a:p>
        </p:txBody>
      </p:sp>
      <p:sp>
        <p:nvSpPr>
          <p:cNvPr id="3" name="Content Placeholder 2"/>
          <p:cNvSpPr>
            <a:spLocks noGrp="1"/>
          </p:cNvSpPr>
          <p:nvPr>
            <p:ph idx="1"/>
          </p:nvPr>
        </p:nvSpPr>
        <p:spPr>
          <a:xfrm>
            <a:off x="767408" y="1417638"/>
            <a:ext cx="10225136" cy="4708526"/>
          </a:xfrm>
        </p:spPr>
        <p:txBody>
          <a:bodyPr>
            <a:normAutofit fontScale="85000" lnSpcReduction="20000"/>
          </a:bodyPr>
          <a:lstStyle/>
          <a:p>
            <a:pPr marL="0" indent="0">
              <a:buNone/>
            </a:pPr>
            <a:r>
              <a:rPr lang="en-AU" u="sng" dirty="0"/>
              <a:t>Quantity</a:t>
            </a:r>
            <a:r>
              <a:rPr lang="en-AU" dirty="0"/>
              <a:t> setting view</a:t>
            </a:r>
          </a:p>
          <a:p>
            <a:pPr marL="0" indent="0">
              <a:buNone/>
            </a:pPr>
            <a:r>
              <a:rPr lang="en-AU" dirty="0"/>
              <a:t>(a) CB determines money supply</a:t>
            </a:r>
          </a:p>
          <a:p>
            <a:pPr marL="0" indent="0">
              <a:buNone/>
            </a:pPr>
            <a:r>
              <a:rPr lang="en-AU" dirty="0"/>
              <a:t>(b) stable money demand </a:t>
            </a:r>
          </a:p>
          <a:p>
            <a:r>
              <a:rPr lang="en-AU" dirty="0"/>
              <a:t>interaction between (a) (b) and the rest of the economy determines R, output and inflation</a:t>
            </a:r>
          </a:p>
          <a:p>
            <a:pPr marL="0" indent="0">
              <a:buNone/>
            </a:pPr>
            <a:endParaRPr lang="en-AU" dirty="0"/>
          </a:p>
          <a:p>
            <a:pPr marL="0" indent="0">
              <a:buNone/>
            </a:pPr>
            <a:r>
              <a:rPr lang="en-AU" u="sng" dirty="0"/>
              <a:t>Rate</a:t>
            </a:r>
            <a:r>
              <a:rPr lang="en-AU" dirty="0"/>
              <a:t> setting view</a:t>
            </a:r>
          </a:p>
          <a:p>
            <a:r>
              <a:rPr lang="en-AU" dirty="0"/>
              <a:t>CB determines R, using a policy reaction function</a:t>
            </a:r>
          </a:p>
          <a:p>
            <a:r>
              <a:rPr lang="en-AU" dirty="0"/>
              <a:t>to ensure stability, a nominal anchor must be included in the policy reaction function. Hence, the inflation target</a:t>
            </a:r>
          </a:p>
          <a:p>
            <a:r>
              <a:rPr lang="en-AU" dirty="0"/>
              <a:t>M is endogenous and not relevant to the determination of other variables</a:t>
            </a:r>
          </a:p>
          <a:p>
            <a:endParaRPr lang="en-AU" dirty="0"/>
          </a:p>
        </p:txBody>
      </p:sp>
    </p:spTree>
    <p:extLst>
      <p:ext uri="{BB962C8B-B14F-4D97-AF65-F5344CB8AC3E}">
        <p14:creationId xmlns:p14="http://schemas.microsoft.com/office/powerpoint/2010/main" val="413326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22F8-377E-4672-880F-9BFA3B390885}"/>
              </a:ext>
            </a:extLst>
          </p:cNvPr>
          <p:cNvSpPr>
            <a:spLocks noGrp="1"/>
          </p:cNvSpPr>
          <p:nvPr>
            <p:ph type="title"/>
          </p:nvPr>
        </p:nvSpPr>
        <p:spPr/>
        <p:txBody>
          <a:bodyPr>
            <a:noAutofit/>
          </a:bodyPr>
          <a:lstStyle/>
          <a:p>
            <a:pPr algn="l"/>
            <a:r>
              <a:rPr lang="en-AU" sz="3600" b="1" dirty="0"/>
              <a:t>Stylised mathematical representation of the two views</a:t>
            </a:r>
          </a:p>
        </p:txBody>
      </p:sp>
      <p:sp>
        <p:nvSpPr>
          <p:cNvPr id="4" name="Text Placeholder 3">
            <a:extLst>
              <a:ext uri="{FF2B5EF4-FFF2-40B4-BE49-F238E27FC236}">
                <a16:creationId xmlns:a16="http://schemas.microsoft.com/office/drawing/2014/main" id="{9ACAACAC-CB63-47B7-AB44-3720E760ED02}"/>
              </a:ext>
            </a:extLst>
          </p:cNvPr>
          <p:cNvSpPr>
            <a:spLocks noGrp="1"/>
          </p:cNvSpPr>
          <p:nvPr>
            <p:ph type="body" idx="1"/>
          </p:nvPr>
        </p:nvSpPr>
        <p:spPr/>
        <p:txBody>
          <a:bodyPr/>
          <a:lstStyle/>
          <a:p>
            <a:r>
              <a:rPr lang="en-AU" dirty="0"/>
              <a:t>Quantity setting</a:t>
            </a:r>
          </a:p>
        </p:txBody>
      </p:sp>
      <p:sp>
        <p:nvSpPr>
          <p:cNvPr id="3" name="Content Placeholder 2">
            <a:extLst>
              <a:ext uri="{FF2B5EF4-FFF2-40B4-BE49-F238E27FC236}">
                <a16:creationId xmlns:a16="http://schemas.microsoft.com/office/drawing/2014/main" id="{8F313259-20CC-42E7-8608-26AF3957E1A4}"/>
              </a:ext>
            </a:extLst>
          </p:cNvPr>
          <p:cNvSpPr>
            <a:spLocks noGrp="1"/>
          </p:cNvSpPr>
          <p:nvPr>
            <p:ph sz="half" idx="2"/>
          </p:nvPr>
        </p:nvSpPr>
        <p:spPr>
          <a:xfrm>
            <a:off x="479376" y="2174875"/>
            <a:ext cx="5517141" cy="3951288"/>
          </a:xfrm>
        </p:spPr>
        <p:txBody>
          <a:bodyPr>
            <a:normAutofit lnSpcReduction="10000"/>
          </a:bodyPr>
          <a:lstStyle/>
          <a:p>
            <a:pPr marL="0" indent="0">
              <a:buNone/>
            </a:pPr>
            <a:r>
              <a:rPr lang="en-AU" dirty="0"/>
              <a:t>y = f(r, X)  (aggregate demand)</a:t>
            </a:r>
          </a:p>
          <a:p>
            <a:pPr marL="0" indent="0">
              <a:buNone/>
            </a:pPr>
            <a:r>
              <a:rPr lang="en-AU" dirty="0"/>
              <a:t>y = y* (supply-demand equilibrium)</a:t>
            </a:r>
          </a:p>
          <a:p>
            <a:pPr marL="0" indent="0">
              <a:buNone/>
            </a:pPr>
            <a:r>
              <a:rPr lang="en-AU" dirty="0"/>
              <a:t>where y* and X are exogenous</a:t>
            </a:r>
          </a:p>
          <a:p>
            <a:pPr marL="0" indent="0">
              <a:buNone/>
            </a:pPr>
            <a:r>
              <a:rPr lang="en-AU" dirty="0"/>
              <a:t>----</a:t>
            </a:r>
          </a:p>
          <a:p>
            <a:pPr marL="0" indent="0">
              <a:buNone/>
            </a:pPr>
            <a:r>
              <a:rPr lang="en-AU" dirty="0"/>
              <a:t>Md/p = g(y, r, X) (money demand function)</a:t>
            </a:r>
          </a:p>
          <a:p>
            <a:pPr marL="0" indent="0">
              <a:buNone/>
            </a:pPr>
            <a:r>
              <a:rPr lang="en-AU" dirty="0"/>
              <a:t>Md = Ms  (monetary equilibrium condition)</a:t>
            </a:r>
          </a:p>
          <a:p>
            <a:pPr marL="0" indent="0">
              <a:buNone/>
            </a:pPr>
            <a:endParaRPr lang="en-AU" dirty="0"/>
          </a:p>
          <a:p>
            <a:r>
              <a:rPr lang="en-AU" dirty="0"/>
              <a:t>Money supply determines the price level</a:t>
            </a:r>
          </a:p>
        </p:txBody>
      </p:sp>
      <p:sp>
        <p:nvSpPr>
          <p:cNvPr id="5" name="Text Placeholder 4">
            <a:extLst>
              <a:ext uri="{FF2B5EF4-FFF2-40B4-BE49-F238E27FC236}">
                <a16:creationId xmlns:a16="http://schemas.microsoft.com/office/drawing/2014/main" id="{5D8A492D-B6EF-4BAC-A579-4A3D4DB04D8C}"/>
              </a:ext>
            </a:extLst>
          </p:cNvPr>
          <p:cNvSpPr>
            <a:spLocks noGrp="1"/>
          </p:cNvSpPr>
          <p:nvPr>
            <p:ph type="body" sz="quarter" idx="3"/>
          </p:nvPr>
        </p:nvSpPr>
        <p:spPr/>
        <p:txBody>
          <a:bodyPr/>
          <a:lstStyle/>
          <a:p>
            <a:r>
              <a:rPr lang="en-AU" dirty="0"/>
              <a:t>Rate setting</a:t>
            </a:r>
          </a:p>
        </p:txBody>
      </p:sp>
      <p:sp>
        <p:nvSpPr>
          <p:cNvPr id="6" name="Content Placeholder 5">
            <a:extLst>
              <a:ext uri="{FF2B5EF4-FFF2-40B4-BE49-F238E27FC236}">
                <a16:creationId xmlns:a16="http://schemas.microsoft.com/office/drawing/2014/main" id="{BE7EDA82-E988-4F4C-91E8-33D931112D78}"/>
              </a:ext>
            </a:extLst>
          </p:cNvPr>
          <p:cNvSpPr>
            <a:spLocks noGrp="1"/>
          </p:cNvSpPr>
          <p:nvPr>
            <p:ph sz="quarter" idx="4"/>
          </p:nvPr>
        </p:nvSpPr>
        <p:spPr>
          <a:xfrm>
            <a:off x="6193368" y="2174875"/>
            <a:ext cx="5735280" cy="3951288"/>
          </a:xfrm>
        </p:spPr>
        <p:txBody>
          <a:bodyPr>
            <a:normAutofit lnSpcReduction="10000"/>
          </a:bodyPr>
          <a:lstStyle/>
          <a:p>
            <a:pPr marL="0" indent="0">
              <a:buNone/>
            </a:pPr>
            <a:r>
              <a:rPr lang="en-AU" dirty="0"/>
              <a:t>y – y* = f1(r, X) (excess demand is a function of the interest rate)</a:t>
            </a:r>
          </a:p>
          <a:p>
            <a:pPr marL="0" indent="0">
              <a:buNone/>
            </a:pPr>
            <a:r>
              <a:rPr lang="en-AU" dirty="0"/>
              <a:t>π = </a:t>
            </a:r>
            <a:r>
              <a:rPr lang="el-GR" dirty="0"/>
              <a:t>π</a:t>
            </a:r>
            <a:r>
              <a:rPr lang="en-AU" dirty="0"/>
              <a:t>e + f2(y-y*) (Phillips curve)</a:t>
            </a:r>
          </a:p>
          <a:p>
            <a:pPr marL="0" indent="0">
              <a:buNone/>
            </a:pPr>
            <a:r>
              <a:rPr lang="en-AU" dirty="0"/>
              <a:t>r = f3 (y-y*,</a:t>
            </a:r>
            <a:r>
              <a:rPr lang="el-GR" dirty="0"/>
              <a:t> π</a:t>
            </a:r>
            <a:r>
              <a:rPr lang="en-AU" dirty="0"/>
              <a:t>–</a:t>
            </a:r>
            <a:r>
              <a:rPr lang="el-GR" dirty="0"/>
              <a:t>π</a:t>
            </a:r>
            <a:r>
              <a:rPr lang="en-AU" dirty="0"/>
              <a:t>*) (Policy reaction function)</a:t>
            </a:r>
          </a:p>
          <a:p>
            <a:pPr marL="0" indent="0">
              <a:buNone/>
            </a:pPr>
            <a:endParaRPr lang="en-AU" dirty="0"/>
          </a:p>
          <a:p>
            <a:r>
              <a:rPr lang="en-AU" dirty="0"/>
              <a:t>Inflation is determined by the policy reaction function</a:t>
            </a:r>
          </a:p>
          <a:p>
            <a:r>
              <a:rPr lang="en-AU" dirty="0"/>
              <a:t>Ms adjusts to Md but otherwise irrelevant</a:t>
            </a:r>
          </a:p>
          <a:p>
            <a:pPr marL="0" indent="0">
              <a:buNone/>
            </a:pPr>
            <a:endParaRPr lang="en-AU" dirty="0"/>
          </a:p>
        </p:txBody>
      </p:sp>
    </p:spTree>
    <p:extLst>
      <p:ext uri="{BB962C8B-B14F-4D97-AF65-F5344CB8AC3E}">
        <p14:creationId xmlns:p14="http://schemas.microsoft.com/office/powerpoint/2010/main" val="381699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title"/>
          </p:nvPr>
        </p:nvSpPr>
        <p:spPr>
          <a:xfrm>
            <a:off x="1905000" y="116632"/>
            <a:ext cx="8382000" cy="492968"/>
          </a:xfrm>
        </p:spPr>
        <p:txBody>
          <a:bodyPr/>
          <a:lstStyle/>
          <a:p>
            <a:pPr eaLnBrk="1" hangingPunct="1"/>
            <a:r>
              <a:rPr lang="en-US" altLang="en-US" sz="2400" dirty="0">
                <a:ea typeface="ヒラギノ角ゴ Pro W3" pitchFamily="-84" charset="-128"/>
              </a:rPr>
              <a:t>Figure 1. Equilibrium in the Market for Money: fixed money supply</a:t>
            </a:r>
          </a:p>
        </p:txBody>
      </p:sp>
      <p:sp>
        <p:nvSpPr>
          <p:cNvPr id="55299" name="Line 22"/>
          <p:cNvSpPr>
            <a:spLocks noChangeShapeType="1"/>
          </p:cNvSpPr>
          <p:nvPr/>
        </p:nvSpPr>
        <p:spPr bwMode="auto">
          <a:xfrm>
            <a:off x="4141789" y="4765675"/>
            <a:ext cx="3565525" cy="0"/>
          </a:xfrm>
          <a:prstGeom prst="line">
            <a:avLst/>
          </a:prstGeom>
          <a:noFill/>
          <a:ln w="12700">
            <a:solidFill>
              <a:schemeClr val="tx1"/>
            </a:solidFill>
            <a:prstDash val="dash"/>
            <a:round/>
            <a:headEnd/>
            <a:tailEnd/>
          </a:ln>
        </p:spPr>
        <p:txBody>
          <a:bodyPr/>
          <a:lstStyle/>
          <a:p>
            <a:endParaRPr lang="en-AU"/>
          </a:p>
        </p:txBody>
      </p:sp>
      <p:sp>
        <p:nvSpPr>
          <p:cNvPr id="55300" name="AutoShape 27"/>
          <p:cNvSpPr>
            <a:spLocks noChangeArrowheads="1"/>
          </p:cNvSpPr>
          <p:nvPr/>
        </p:nvSpPr>
        <p:spPr bwMode="auto">
          <a:xfrm>
            <a:off x="7399339" y="4708526"/>
            <a:ext cx="136525" cy="136525"/>
          </a:xfrm>
          <a:prstGeom prst="flowChartConnector">
            <a:avLst/>
          </a:prstGeom>
          <a:solidFill>
            <a:srgbClr val="0069AA"/>
          </a:solidFill>
          <a:ln w="9525">
            <a:solidFill>
              <a:srgbClr val="0069AA"/>
            </a:solidFill>
            <a:round/>
            <a:headEnd/>
            <a:tailEnd/>
          </a:ln>
        </p:spPr>
        <p:txBody>
          <a:bodyPr wrap="none" anchor="ctr"/>
          <a:lstStyle/>
          <a:p>
            <a:pPr eaLnBrk="1" hangingPunct="1"/>
            <a:endParaRPr lang="en-US" altLang="en-US"/>
          </a:p>
        </p:txBody>
      </p:sp>
      <p:sp>
        <p:nvSpPr>
          <p:cNvPr id="55301" name="Text Box 47"/>
          <p:cNvSpPr txBox="1">
            <a:spLocks noChangeArrowheads="1"/>
          </p:cNvSpPr>
          <p:nvPr/>
        </p:nvSpPr>
        <p:spPr bwMode="auto">
          <a:xfrm>
            <a:off x="7535863" y="4487864"/>
            <a:ext cx="209550" cy="274637"/>
          </a:xfrm>
          <a:prstGeom prst="rect">
            <a:avLst/>
          </a:prstGeom>
          <a:noFill/>
          <a:ln w="9525">
            <a:noFill/>
            <a:miter lim="800000"/>
            <a:headEnd/>
            <a:tailEnd/>
          </a:ln>
        </p:spPr>
        <p:txBody>
          <a:bodyPr>
            <a:spAutoFit/>
          </a:bodyPr>
          <a:lstStyle/>
          <a:p>
            <a:pPr eaLnBrk="1" hangingPunct="1">
              <a:spcBef>
                <a:spcPct val="50000"/>
              </a:spcBef>
            </a:pPr>
            <a:r>
              <a:rPr lang="en-US" altLang="en-US" sz="1200" b="1">
                <a:solidFill>
                  <a:srgbClr val="0069AA"/>
                </a:solidFill>
                <a:latin typeface="Arial" pitchFamily="34" charset="0"/>
                <a:ea typeface="MS PGothic" pitchFamily="34" charset="-128"/>
              </a:rPr>
              <a:t>E</a:t>
            </a:r>
          </a:p>
        </p:txBody>
      </p:sp>
      <p:sp>
        <p:nvSpPr>
          <p:cNvPr id="55302" name="AutoShape 25"/>
          <p:cNvSpPr>
            <a:spLocks noChangeArrowheads="1"/>
          </p:cNvSpPr>
          <p:nvPr/>
        </p:nvSpPr>
        <p:spPr bwMode="auto">
          <a:xfrm>
            <a:off x="5300664" y="2620964"/>
            <a:ext cx="136525" cy="136525"/>
          </a:xfrm>
          <a:prstGeom prst="flowChartConnector">
            <a:avLst/>
          </a:prstGeom>
          <a:solidFill>
            <a:srgbClr val="0069AA"/>
          </a:solidFill>
          <a:ln w="9525">
            <a:solidFill>
              <a:srgbClr val="0069AA"/>
            </a:solidFill>
            <a:round/>
            <a:headEnd/>
            <a:tailEnd/>
          </a:ln>
        </p:spPr>
        <p:txBody>
          <a:bodyPr wrap="none" anchor="ctr"/>
          <a:lstStyle/>
          <a:p>
            <a:pPr eaLnBrk="1" hangingPunct="1"/>
            <a:endParaRPr lang="en-US" altLang="en-US"/>
          </a:p>
        </p:txBody>
      </p:sp>
      <p:sp>
        <p:nvSpPr>
          <p:cNvPr id="55303" name="Text Box 44"/>
          <p:cNvSpPr txBox="1">
            <a:spLocks noChangeArrowheads="1"/>
          </p:cNvSpPr>
          <p:nvPr/>
        </p:nvSpPr>
        <p:spPr bwMode="auto">
          <a:xfrm>
            <a:off x="5387975" y="2401889"/>
            <a:ext cx="209550" cy="274637"/>
          </a:xfrm>
          <a:prstGeom prst="rect">
            <a:avLst/>
          </a:prstGeom>
          <a:noFill/>
          <a:ln w="9525">
            <a:noFill/>
            <a:miter lim="800000"/>
            <a:headEnd/>
            <a:tailEnd/>
          </a:ln>
        </p:spPr>
        <p:txBody>
          <a:bodyPr>
            <a:spAutoFit/>
          </a:bodyPr>
          <a:lstStyle/>
          <a:p>
            <a:pPr eaLnBrk="1" hangingPunct="1">
              <a:spcBef>
                <a:spcPct val="50000"/>
              </a:spcBef>
            </a:pPr>
            <a:r>
              <a:rPr lang="en-US" altLang="en-US" sz="1200" b="1">
                <a:solidFill>
                  <a:srgbClr val="0069AA"/>
                </a:solidFill>
                <a:latin typeface="Arial" pitchFamily="34" charset="0"/>
                <a:ea typeface="MS PGothic" pitchFamily="34" charset="-128"/>
              </a:rPr>
              <a:t>B</a:t>
            </a:r>
          </a:p>
        </p:txBody>
      </p:sp>
      <p:sp>
        <p:nvSpPr>
          <p:cNvPr id="55304" name="AutoShape 48"/>
          <p:cNvSpPr>
            <a:spLocks noChangeArrowheads="1"/>
          </p:cNvSpPr>
          <p:nvPr/>
        </p:nvSpPr>
        <p:spPr bwMode="auto">
          <a:xfrm>
            <a:off x="4230689" y="2000250"/>
            <a:ext cx="155575" cy="1004888"/>
          </a:xfrm>
          <a:prstGeom prst="downArrow">
            <a:avLst>
              <a:gd name="adj1" fmla="val 50000"/>
              <a:gd name="adj2" fmla="val 161480"/>
            </a:avLst>
          </a:prstGeom>
          <a:solidFill>
            <a:srgbClr val="800000"/>
          </a:solidFill>
          <a:ln w="9525">
            <a:noFill/>
            <a:miter lim="800000"/>
            <a:headEnd/>
            <a:tailEnd/>
          </a:ln>
        </p:spPr>
        <p:txBody>
          <a:bodyPr vert="eaVert" wrap="none" anchor="ctr"/>
          <a:lstStyle/>
          <a:p>
            <a:pPr eaLnBrk="1" hangingPunct="1"/>
            <a:endParaRPr lang="en-US" altLang="en-US"/>
          </a:p>
        </p:txBody>
      </p:sp>
      <p:sp>
        <p:nvSpPr>
          <p:cNvPr id="55305" name="AutoShape 26"/>
          <p:cNvSpPr>
            <a:spLocks noChangeArrowheads="1"/>
          </p:cNvSpPr>
          <p:nvPr/>
        </p:nvSpPr>
        <p:spPr bwMode="auto">
          <a:xfrm>
            <a:off x="6756401" y="4037014"/>
            <a:ext cx="136525" cy="136525"/>
          </a:xfrm>
          <a:prstGeom prst="flowChartConnector">
            <a:avLst/>
          </a:prstGeom>
          <a:solidFill>
            <a:srgbClr val="0069AA"/>
          </a:solidFill>
          <a:ln w="9525">
            <a:solidFill>
              <a:srgbClr val="0069AA"/>
            </a:solidFill>
            <a:round/>
            <a:headEnd/>
            <a:tailEnd/>
          </a:ln>
        </p:spPr>
        <p:txBody>
          <a:bodyPr wrap="none" anchor="ctr"/>
          <a:lstStyle/>
          <a:p>
            <a:pPr eaLnBrk="1" hangingPunct="1"/>
            <a:endParaRPr lang="en-US" altLang="en-US"/>
          </a:p>
        </p:txBody>
      </p:sp>
      <p:sp>
        <p:nvSpPr>
          <p:cNvPr id="55306" name="Text Box 46"/>
          <p:cNvSpPr txBox="1">
            <a:spLocks noChangeArrowheads="1"/>
          </p:cNvSpPr>
          <p:nvPr/>
        </p:nvSpPr>
        <p:spPr bwMode="auto">
          <a:xfrm>
            <a:off x="6829425" y="3862389"/>
            <a:ext cx="209550" cy="274637"/>
          </a:xfrm>
          <a:prstGeom prst="rect">
            <a:avLst/>
          </a:prstGeom>
          <a:noFill/>
          <a:ln w="9525">
            <a:noFill/>
            <a:miter lim="800000"/>
            <a:headEnd/>
            <a:tailEnd/>
          </a:ln>
        </p:spPr>
        <p:txBody>
          <a:bodyPr>
            <a:spAutoFit/>
          </a:bodyPr>
          <a:lstStyle/>
          <a:p>
            <a:pPr eaLnBrk="1" hangingPunct="1">
              <a:spcBef>
                <a:spcPct val="50000"/>
              </a:spcBef>
            </a:pPr>
            <a:r>
              <a:rPr lang="en-US" altLang="en-US" sz="1200" b="1">
                <a:solidFill>
                  <a:srgbClr val="0069AA"/>
                </a:solidFill>
                <a:latin typeface="Arial" pitchFamily="34" charset="0"/>
                <a:ea typeface="MS PGothic" pitchFamily="34" charset="-128"/>
              </a:rPr>
              <a:t>D</a:t>
            </a:r>
          </a:p>
        </p:txBody>
      </p:sp>
      <p:sp>
        <p:nvSpPr>
          <p:cNvPr id="55307" name="AutoShape 49"/>
          <p:cNvSpPr>
            <a:spLocks noChangeArrowheads="1"/>
          </p:cNvSpPr>
          <p:nvPr/>
        </p:nvSpPr>
        <p:spPr bwMode="auto">
          <a:xfrm>
            <a:off x="4230689" y="3757614"/>
            <a:ext cx="155575" cy="1004887"/>
          </a:xfrm>
          <a:prstGeom prst="upArrow">
            <a:avLst>
              <a:gd name="adj1" fmla="val 50000"/>
              <a:gd name="adj2" fmla="val 161480"/>
            </a:avLst>
          </a:prstGeom>
          <a:solidFill>
            <a:srgbClr val="800000"/>
          </a:solidFill>
          <a:ln w="9525">
            <a:noFill/>
            <a:miter lim="800000"/>
            <a:headEnd/>
            <a:tailEnd/>
          </a:ln>
        </p:spPr>
        <p:txBody>
          <a:bodyPr vert="eaVert" wrap="none" anchor="ctr"/>
          <a:lstStyle/>
          <a:p>
            <a:pPr eaLnBrk="1" hangingPunct="1"/>
            <a:endParaRPr lang="en-US" altLang="en-US"/>
          </a:p>
        </p:txBody>
      </p:sp>
      <p:grpSp>
        <p:nvGrpSpPr>
          <p:cNvPr id="2" name="Group 73"/>
          <p:cNvGrpSpPr>
            <a:grpSpLocks/>
          </p:cNvGrpSpPr>
          <p:nvPr/>
        </p:nvGrpSpPr>
        <p:grpSpPr bwMode="auto">
          <a:xfrm>
            <a:off x="6096000" y="1158875"/>
            <a:ext cx="465138" cy="4267200"/>
            <a:chOff x="2832" y="1008"/>
            <a:chExt cx="293" cy="2688"/>
          </a:xfrm>
        </p:grpSpPr>
        <p:sp>
          <p:nvSpPr>
            <p:cNvPr id="55352" name="Line 12"/>
            <p:cNvSpPr>
              <a:spLocks noChangeShapeType="1"/>
            </p:cNvSpPr>
            <p:nvPr/>
          </p:nvSpPr>
          <p:spPr bwMode="auto">
            <a:xfrm>
              <a:off x="2832" y="1105"/>
              <a:ext cx="0" cy="2591"/>
            </a:xfrm>
            <a:prstGeom prst="line">
              <a:avLst/>
            </a:prstGeom>
            <a:noFill/>
            <a:ln w="38100">
              <a:solidFill>
                <a:srgbClr val="0069AA"/>
              </a:solidFill>
              <a:round/>
              <a:headEnd/>
              <a:tailEnd/>
            </a:ln>
          </p:spPr>
          <p:txBody>
            <a:bodyPr/>
            <a:lstStyle/>
            <a:p>
              <a:endParaRPr lang="en-AU"/>
            </a:p>
          </p:txBody>
        </p:sp>
        <p:sp>
          <p:nvSpPr>
            <p:cNvPr id="55353" name="Text Box 50"/>
            <p:cNvSpPr txBox="1">
              <a:spLocks noChangeArrowheads="1"/>
            </p:cNvSpPr>
            <p:nvPr/>
          </p:nvSpPr>
          <p:spPr bwMode="auto">
            <a:xfrm>
              <a:off x="2837" y="1008"/>
              <a:ext cx="288" cy="229"/>
            </a:xfrm>
            <a:prstGeom prst="rect">
              <a:avLst/>
            </a:prstGeom>
            <a:noFill/>
            <a:ln w="9525">
              <a:noFill/>
              <a:miter lim="800000"/>
              <a:headEnd/>
              <a:tailEnd/>
            </a:ln>
          </p:spPr>
          <p:txBody>
            <a:bodyPr>
              <a:spAutoFit/>
            </a:bodyPr>
            <a:lstStyle/>
            <a:p>
              <a:pPr eaLnBrk="1" hangingPunct="1">
                <a:lnSpc>
                  <a:spcPct val="90000"/>
                </a:lnSpc>
                <a:spcBef>
                  <a:spcPct val="50000"/>
                </a:spcBef>
              </a:pPr>
              <a:endParaRPr lang="en-US" altLang="en-US" sz="100" b="1" i="1">
                <a:solidFill>
                  <a:srgbClr val="0069AA"/>
                </a:solidFill>
                <a:latin typeface="Arial" pitchFamily="34" charset="0"/>
                <a:ea typeface="MS PGothic" pitchFamily="34" charset="-128"/>
              </a:endParaRPr>
            </a:p>
            <a:p>
              <a:pPr eaLnBrk="1" hangingPunct="1">
                <a:lnSpc>
                  <a:spcPct val="90000"/>
                </a:lnSpc>
                <a:spcBef>
                  <a:spcPct val="50000"/>
                </a:spcBef>
              </a:pPr>
              <a:r>
                <a:rPr lang="en-US" altLang="en-US" sz="1200" b="1" i="1">
                  <a:solidFill>
                    <a:srgbClr val="0069AA"/>
                  </a:solidFill>
                  <a:latin typeface="Arial" pitchFamily="34" charset="0"/>
                  <a:ea typeface="MS PGothic" pitchFamily="34" charset="-128"/>
                </a:rPr>
                <a:t>M</a:t>
              </a:r>
              <a:r>
                <a:rPr lang="en-US" altLang="en-US" sz="1200" b="1" i="1" baseline="30000">
                  <a:solidFill>
                    <a:srgbClr val="0069AA"/>
                  </a:solidFill>
                  <a:latin typeface="Arial" pitchFamily="34" charset="0"/>
                  <a:ea typeface="MS PGothic" pitchFamily="34" charset="-128"/>
                </a:rPr>
                <a:t>s</a:t>
              </a:r>
            </a:p>
          </p:txBody>
        </p:sp>
      </p:grpSp>
      <p:sp>
        <p:nvSpPr>
          <p:cNvPr id="55309" name="Line 11"/>
          <p:cNvSpPr>
            <a:spLocks noChangeShapeType="1"/>
          </p:cNvSpPr>
          <p:nvPr/>
        </p:nvSpPr>
        <p:spPr bwMode="auto">
          <a:xfrm>
            <a:off x="4289426" y="1662113"/>
            <a:ext cx="3508375" cy="3402012"/>
          </a:xfrm>
          <a:prstGeom prst="line">
            <a:avLst/>
          </a:prstGeom>
          <a:noFill/>
          <a:ln w="38100">
            <a:solidFill>
              <a:srgbClr val="0069AA"/>
            </a:solidFill>
            <a:round/>
            <a:headEnd/>
            <a:tailEnd/>
          </a:ln>
        </p:spPr>
        <p:txBody>
          <a:bodyPr/>
          <a:lstStyle/>
          <a:p>
            <a:endParaRPr lang="en-AU"/>
          </a:p>
        </p:txBody>
      </p:sp>
      <p:sp>
        <p:nvSpPr>
          <p:cNvPr id="55310" name="Text Box 51"/>
          <p:cNvSpPr txBox="1">
            <a:spLocks noChangeArrowheads="1"/>
          </p:cNvSpPr>
          <p:nvPr/>
        </p:nvSpPr>
        <p:spPr bwMode="auto">
          <a:xfrm>
            <a:off x="7918450" y="4981575"/>
            <a:ext cx="457200" cy="274638"/>
          </a:xfrm>
          <a:prstGeom prst="rect">
            <a:avLst/>
          </a:prstGeom>
          <a:noFill/>
          <a:ln w="9525">
            <a:noFill/>
            <a:miter lim="800000"/>
            <a:headEnd/>
            <a:tailEnd/>
          </a:ln>
        </p:spPr>
        <p:txBody>
          <a:bodyPr>
            <a:spAutoFit/>
          </a:bodyPr>
          <a:lstStyle/>
          <a:p>
            <a:pPr eaLnBrk="1" hangingPunct="1">
              <a:spcBef>
                <a:spcPct val="50000"/>
              </a:spcBef>
            </a:pPr>
            <a:r>
              <a:rPr lang="en-US" altLang="en-US" sz="1200" b="1" i="1">
                <a:solidFill>
                  <a:srgbClr val="0069AA"/>
                </a:solidFill>
                <a:latin typeface="Arial" pitchFamily="34" charset="0"/>
                <a:ea typeface="MS PGothic" pitchFamily="34" charset="-128"/>
              </a:rPr>
              <a:t>M</a:t>
            </a:r>
            <a:r>
              <a:rPr lang="en-US" altLang="en-US" sz="1200" b="1" i="1" baseline="30000">
                <a:solidFill>
                  <a:srgbClr val="0069AA"/>
                </a:solidFill>
                <a:latin typeface="Arial" pitchFamily="34" charset="0"/>
                <a:ea typeface="MS PGothic" pitchFamily="34" charset="-128"/>
              </a:rPr>
              <a:t>d</a:t>
            </a:r>
          </a:p>
        </p:txBody>
      </p:sp>
      <p:sp>
        <p:nvSpPr>
          <p:cNvPr id="55311" name="Text Box 52"/>
          <p:cNvSpPr txBox="1">
            <a:spLocks noChangeArrowheads="1"/>
          </p:cNvSpPr>
          <p:nvPr/>
        </p:nvSpPr>
        <p:spPr bwMode="auto">
          <a:xfrm>
            <a:off x="6561138" y="1755775"/>
            <a:ext cx="2514600" cy="488950"/>
          </a:xfrm>
          <a:prstGeom prst="rect">
            <a:avLst/>
          </a:prstGeom>
          <a:noFill/>
          <a:ln w="9525">
            <a:noFill/>
            <a:miter lim="800000"/>
            <a:headEnd/>
            <a:tailEnd/>
          </a:ln>
        </p:spPr>
        <p:txBody>
          <a:bodyPr>
            <a:spAutoFit/>
          </a:bodyPr>
          <a:lstStyle/>
          <a:p>
            <a:pPr eaLnBrk="1" hangingPunct="1"/>
            <a:r>
              <a:rPr lang="en-US" altLang="en-US" sz="1300">
                <a:latin typeface="Arial" pitchFamily="34" charset="0"/>
                <a:ea typeface="MS PGothic" pitchFamily="34" charset="-128"/>
              </a:rPr>
              <a:t>With excess supply, the interest rate falls to </a:t>
            </a:r>
            <a:r>
              <a:rPr lang="en-US" altLang="en-US" sz="1300" i="1">
                <a:latin typeface="Arial" pitchFamily="34" charset="0"/>
                <a:ea typeface="MS PGothic" pitchFamily="34" charset="-128"/>
              </a:rPr>
              <a:t>i </a:t>
            </a:r>
            <a:r>
              <a:rPr lang="en-US" altLang="en-US" sz="1300">
                <a:latin typeface="Arial" pitchFamily="34" charset="0"/>
                <a:ea typeface="MS PGothic" pitchFamily="34" charset="-128"/>
              </a:rPr>
              <a:t>*.</a:t>
            </a:r>
          </a:p>
        </p:txBody>
      </p:sp>
      <p:sp>
        <p:nvSpPr>
          <p:cNvPr id="55312" name="Text Box 53"/>
          <p:cNvSpPr txBox="1">
            <a:spLocks noChangeArrowheads="1"/>
          </p:cNvSpPr>
          <p:nvPr/>
        </p:nvSpPr>
        <p:spPr bwMode="auto">
          <a:xfrm>
            <a:off x="8159750" y="4400550"/>
            <a:ext cx="2514600" cy="692150"/>
          </a:xfrm>
          <a:prstGeom prst="rect">
            <a:avLst/>
          </a:prstGeom>
          <a:noFill/>
          <a:ln w="9525">
            <a:noFill/>
            <a:miter lim="800000"/>
            <a:headEnd/>
            <a:tailEnd/>
          </a:ln>
        </p:spPr>
        <p:txBody>
          <a:bodyPr>
            <a:spAutoFit/>
          </a:bodyPr>
          <a:lstStyle/>
          <a:p>
            <a:pPr eaLnBrk="1" hangingPunct="1"/>
            <a:r>
              <a:rPr lang="en-US" altLang="en-US" sz="1300">
                <a:latin typeface="Arial" pitchFamily="34" charset="0"/>
                <a:ea typeface="MS PGothic" pitchFamily="34" charset="-128"/>
              </a:rPr>
              <a:t>With excess demand,</a:t>
            </a:r>
          </a:p>
          <a:p>
            <a:pPr eaLnBrk="1" hangingPunct="1"/>
            <a:r>
              <a:rPr lang="en-US" altLang="en-US" sz="1300">
                <a:latin typeface="Arial" pitchFamily="34" charset="0"/>
                <a:ea typeface="MS PGothic" pitchFamily="34" charset="-128"/>
              </a:rPr>
              <a:t>the interest rate rises</a:t>
            </a:r>
          </a:p>
          <a:p>
            <a:pPr eaLnBrk="1" hangingPunct="1"/>
            <a:r>
              <a:rPr lang="en-US" altLang="en-US" sz="1300">
                <a:latin typeface="Arial" pitchFamily="34" charset="0"/>
                <a:ea typeface="MS PGothic" pitchFamily="34" charset="-128"/>
              </a:rPr>
              <a:t> to </a:t>
            </a:r>
            <a:r>
              <a:rPr lang="en-US" altLang="en-US" sz="1300" i="1">
                <a:latin typeface="Arial" pitchFamily="34" charset="0"/>
                <a:ea typeface="MS PGothic" pitchFamily="34" charset="-128"/>
              </a:rPr>
              <a:t>i </a:t>
            </a:r>
            <a:r>
              <a:rPr lang="en-US" altLang="en-US" sz="1300">
                <a:latin typeface="Arial" pitchFamily="34" charset="0"/>
                <a:ea typeface="MS PGothic" pitchFamily="34" charset="-128"/>
              </a:rPr>
              <a:t>*.</a:t>
            </a:r>
          </a:p>
        </p:txBody>
      </p:sp>
      <p:sp>
        <p:nvSpPr>
          <p:cNvPr id="55313" name="Text Box 28"/>
          <p:cNvSpPr txBox="1">
            <a:spLocks noChangeArrowheads="1"/>
          </p:cNvSpPr>
          <p:nvPr/>
        </p:nvSpPr>
        <p:spPr bwMode="auto">
          <a:xfrm>
            <a:off x="3505200" y="1158875"/>
            <a:ext cx="304800" cy="274638"/>
          </a:xfrm>
          <a:prstGeom prst="rect">
            <a:avLst/>
          </a:prstGeom>
          <a:noFill/>
          <a:ln w="9525">
            <a:noFill/>
            <a:miter lim="800000"/>
            <a:headEnd/>
            <a:tailEnd/>
          </a:ln>
        </p:spPr>
        <p:txBody>
          <a:bodyPr>
            <a:spAutoFit/>
          </a:bodyPr>
          <a:lstStyle/>
          <a:p>
            <a:pPr eaLnBrk="1" hangingPunct="1">
              <a:spcBef>
                <a:spcPct val="50000"/>
              </a:spcBef>
            </a:pPr>
            <a:endParaRPr lang="en-US" altLang="en-US" sz="1200">
              <a:latin typeface="Calibri" pitchFamily="34" charset="0"/>
              <a:ea typeface="MS PGothic" pitchFamily="34" charset="-128"/>
            </a:endParaRPr>
          </a:p>
        </p:txBody>
      </p:sp>
      <p:grpSp>
        <p:nvGrpSpPr>
          <p:cNvPr id="3" name="Group 66"/>
          <p:cNvGrpSpPr>
            <a:grpSpLocks/>
          </p:cNvGrpSpPr>
          <p:nvPr/>
        </p:nvGrpSpPr>
        <p:grpSpPr bwMode="auto">
          <a:xfrm>
            <a:off x="2811463" y="787401"/>
            <a:ext cx="1441450" cy="4951413"/>
            <a:chOff x="763" y="774"/>
            <a:chExt cx="908" cy="3119"/>
          </a:xfrm>
        </p:grpSpPr>
        <p:sp>
          <p:nvSpPr>
            <p:cNvPr id="55338" name="Line 3"/>
            <p:cNvSpPr>
              <a:spLocks noChangeShapeType="1"/>
            </p:cNvSpPr>
            <p:nvPr/>
          </p:nvSpPr>
          <p:spPr bwMode="auto">
            <a:xfrm>
              <a:off x="1531" y="1105"/>
              <a:ext cx="0" cy="2591"/>
            </a:xfrm>
            <a:prstGeom prst="line">
              <a:avLst/>
            </a:prstGeom>
            <a:noFill/>
            <a:ln w="12700">
              <a:solidFill>
                <a:schemeClr val="tx1"/>
              </a:solidFill>
              <a:round/>
              <a:headEnd/>
              <a:tailEnd/>
            </a:ln>
          </p:spPr>
          <p:txBody>
            <a:bodyPr/>
            <a:lstStyle/>
            <a:p>
              <a:endParaRPr lang="en-AU"/>
            </a:p>
          </p:txBody>
        </p:sp>
        <p:sp>
          <p:nvSpPr>
            <p:cNvPr id="55339" name="Line 5"/>
            <p:cNvSpPr>
              <a:spLocks noChangeShapeType="1"/>
            </p:cNvSpPr>
            <p:nvPr/>
          </p:nvSpPr>
          <p:spPr bwMode="auto">
            <a:xfrm>
              <a:off x="1528" y="1109"/>
              <a:ext cx="93" cy="0"/>
            </a:xfrm>
            <a:prstGeom prst="line">
              <a:avLst/>
            </a:prstGeom>
            <a:noFill/>
            <a:ln w="12700">
              <a:solidFill>
                <a:schemeClr val="tx1"/>
              </a:solidFill>
              <a:round/>
              <a:headEnd/>
              <a:tailEnd/>
            </a:ln>
          </p:spPr>
          <p:txBody>
            <a:bodyPr/>
            <a:lstStyle/>
            <a:p>
              <a:endParaRPr lang="en-AU"/>
            </a:p>
          </p:txBody>
        </p:sp>
        <p:sp>
          <p:nvSpPr>
            <p:cNvPr id="55340" name="Line 6"/>
            <p:cNvSpPr>
              <a:spLocks noChangeShapeType="1"/>
            </p:cNvSpPr>
            <p:nvPr/>
          </p:nvSpPr>
          <p:spPr bwMode="auto">
            <a:xfrm>
              <a:off x="1536" y="1536"/>
              <a:ext cx="93" cy="0"/>
            </a:xfrm>
            <a:prstGeom prst="line">
              <a:avLst/>
            </a:prstGeom>
            <a:noFill/>
            <a:ln w="12700">
              <a:solidFill>
                <a:schemeClr val="tx1"/>
              </a:solidFill>
              <a:round/>
              <a:headEnd/>
              <a:tailEnd/>
            </a:ln>
          </p:spPr>
          <p:txBody>
            <a:bodyPr/>
            <a:lstStyle/>
            <a:p>
              <a:endParaRPr lang="en-AU"/>
            </a:p>
          </p:txBody>
        </p:sp>
        <p:sp>
          <p:nvSpPr>
            <p:cNvPr id="55341" name="Line 7"/>
            <p:cNvSpPr>
              <a:spLocks noChangeShapeType="1"/>
            </p:cNvSpPr>
            <p:nvPr/>
          </p:nvSpPr>
          <p:spPr bwMode="auto">
            <a:xfrm>
              <a:off x="1531" y="1969"/>
              <a:ext cx="94" cy="0"/>
            </a:xfrm>
            <a:prstGeom prst="line">
              <a:avLst/>
            </a:prstGeom>
            <a:noFill/>
            <a:ln w="12700">
              <a:solidFill>
                <a:schemeClr val="tx1"/>
              </a:solidFill>
              <a:round/>
              <a:headEnd/>
              <a:tailEnd/>
            </a:ln>
          </p:spPr>
          <p:txBody>
            <a:bodyPr/>
            <a:lstStyle/>
            <a:p>
              <a:endParaRPr lang="en-AU"/>
            </a:p>
          </p:txBody>
        </p:sp>
        <p:sp>
          <p:nvSpPr>
            <p:cNvPr id="55342" name="Line 8"/>
            <p:cNvSpPr>
              <a:spLocks noChangeShapeType="1"/>
            </p:cNvSpPr>
            <p:nvPr/>
          </p:nvSpPr>
          <p:spPr bwMode="auto">
            <a:xfrm>
              <a:off x="1531" y="2390"/>
              <a:ext cx="94" cy="0"/>
            </a:xfrm>
            <a:prstGeom prst="line">
              <a:avLst/>
            </a:prstGeom>
            <a:noFill/>
            <a:ln w="12700">
              <a:solidFill>
                <a:schemeClr val="tx1"/>
              </a:solidFill>
              <a:round/>
              <a:headEnd/>
              <a:tailEnd/>
            </a:ln>
          </p:spPr>
          <p:txBody>
            <a:bodyPr/>
            <a:lstStyle/>
            <a:p>
              <a:endParaRPr lang="en-AU"/>
            </a:p>
          </p:txBody>
        </p:sp>
        <p:sp>
          <p:nvSpPr>
            <p:cNvPr id="55343" name="Line 9"/>
            <p:cNvSpPr>
              <a:spLocks noChangeShapeType="1"/>
            </p:cNvSpPr>
            <p:nvPr/>
          </p:nvSpPr>
          <p:spPr bwMode="auto">
            <a:xfrm>
              <a:off x="1531" y="2838"/>
              <a:ext cx="94" cy="0"/>
            </a:xfrm>
            <a:prstGeom prst="line">
              <a:avLst/>
            </a:prstGeom>
            <a:noFill/>
            <a:ln w="12700">
              <a:solidFill>
                <a:schemeClr val="tx1"/>
              </a:solidFill>
              <a:round/>
              <a:headEnd/>
              <a:tailEnd/>
            </a:ln>
          </p:spPr>
          <p:txBody>
            <a:bodyPr/>
            <a:lstStyle/>
            <a:p>
              <a:endParaRPr lang="en-AU"/>
            </a:p>
          </p:txBody>
        </p:sp>
        <p:sp>
          <p:nvSpPr>
            <p:cNvPr id="55344" name="Line 10"/>
            <p:cNvSpPr>
              <a:spLocks noChangeShapeType="1"/>
            </p:cNvSpPr>
            <p:nvPr/>
          </p:nvSpPr>
          <p:spPr bwMode="auto">
            <a:xfrm>
              <a:off x="1530" y="3280"/>
              <a:ext cx="94" cy="0"/>
            </a:xfrm>
            <a:prstGeom prst="line">
              <a:avLst/>
            </a:prstGeom>
            <a:noFill/>
            <a:ln w="12700">
              <a:solidFill>
                <a:schemeClr val="tx1"/>
              </a:solidFill>
              <a:round/>
              <a:headEnd/>
              <a:tailEnd/>
            </a:ln>
          </p:spPr>
          <p:txBody>
            <a:bodyPr/>
            <a:lstStyle/>
            <a:p>
              <a:endParaRPr lang="en-AU"/>
            </a:p>
          </p:txBody>
        </p:sp>
        <p:sp>
          <p:nvSpPr>
            <p:cNvPr id="55345" name="Text Box 29"/>
            <p:cNvSpPr txBox="1">
              <a:spLocks noChangeArrowheads="1"/>
            </p:cNvSpPr>
            <p:nvPr/>
          </p:nvSpPr>
          <p:spPr bwMode="auto">
            <a:xfrm>
              <a:off x="763" y="774"/>
              <a:ext cx="801" cy="288"/>
            </a:xfrm>
            <a:prstGeom prst="rect">
              <a:avLst/>
            </a:prstGeom>
            <a:noFill/>
            <a:ln w="9525">
              <a:noFill/>
              <a:miter lim="800000"/>
              <a:headEnd/>
              <a:tailEnd/>
            </a:ln>
          </p:spPr>
          <p:txBody>
            <a:bodyPr rIns="45720">
              <a:spAutoFit/>
            </a:bodyPr>
            <a:lstStyle/>
            <a:p>
              <a:pPr algn="r" eaLnBrk="1" hangingPunct="1">
                <a:spcBef>
                  <a:spcPct val="50000"/>
                </a:spcBef>
              </a:pPr>
              <a:r>
                <a:rPr lang="en-US" altLang="en-US" sz="1200">
                  <a:latin typeface="Arial" pitchFamily="34" charset="0"/>
                  <a:ea typeface="MS PGothic" pitchFamily="34" charset="-128"/>
                </a:rPr>
                <a:t>Interest Rate, </a:t>
              </a:r>
              <a:r>
                <a:rPr lang="en-US" altLang="en-US" sz="1200" i="1">
                  <a:latin typeface="Arial" pitchFamily="34" charset="0"/>
                  <a:ea typeface="MS PGothic" pitchFamily="34" charset="-128"/>
                </a:rPr>
                <a:t>i </a:t>
              </a:r>
              <a:r>
                <a:rPr lang="en-US" altLang="en-US" sz="1200">
                  <a:latin typeface="Arial" pitchFamily="34" charset="0"/>
                  <a:ea typeface="MS PGothic" pitchFamily="34" charset="-128"/>
                </a:rPr>
                <a:t>(%)</a:t>
              </a:r>
            </a:p>
          </p:txBody>
        </p:sp>
        <p:sp>
          <p:nvSpPr>
            <p:cNvPr id="55346" name="Text Box 30"/>
            <p:cNvSpPr txBox="1">
              <a:spLocks noChangeArrowheads="1"/>
            </p:cNvSpPr>
            <p:nvPr/>
          </p:nvSpPr>
          <p:spPr bwMode="auto">
            <a:xfrm>
              <a:off x="1328" y="1024"/>
              <a:ext cx="288" cy="173"/>
            </a:xfrm>
            <a:prstGeom prst="rect">
              <a:avLst/>
            </a:prstGeom>
            <a:noFill/>
            <a:ln w="9525">
              <a:noFill/>
              <a:miter lim="800000"/>
              <a:headEnd/>
              <a:tailEnd/>
            </a:ln>
          </p:spPr>
          <p:txBody>
            <a:bodyPr>
              <a:spAutoFit/>
            </a:bodyPr>
            <a:lstStyle/>
            <a:p>
              <a:pPr eaLnBrk="1" hangingPunct="1">
                <a:spcBef>
                  <a:spcPct val="50000"/>
                </a:spcBef>
              </a:pPr>
              <a:endParaRPr lang="en-US" altLang="en-US" sz="1200" i="1" dirty="0">
                <a:latin typeface="Arial" pitchFamily="34" charset="0"/>
                <a:ea typeface="MS PGothic" pitchFamily="34" charset="-128"/>
              </a:endParaRPr>
            </a:p>
          </p:txBody>
        </p:sp>
        <p:sp>
          <p:nvSpPr>
            <p:cNvPr id="55347" name="Text Box 31"/>
            <p:cNvSpPr txBox="1">
              <a:spLocks noChangeArrowheads="1"/>
            </p:cNvSpPr>
            <p:nvPr/>
          </p:nvSpPr>
          <p:spPr bwMode="auto">
            <a:xfrm>
              <a:off x="1330" y="1447"/>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dirty="0">
                  <a:latin typeface="Arial" pitchFamily="34" charset="0"/>
                  <a:ea typeface="MS PGothic" pitchFamily="34" charset="-128"/>
                </a:rPr>
                <a:t>5</a:t>
              </a:r>
              <a:endParaRPr lang="en-US" altLang="en-US" sz="1200" i="1" dirty="0">
                <a:latin typeface="Arial" pitchFamily="34" charset="0"/>
                <a:ea typeface="MS PGothic" pitchFamily="34" charset="-128"/>
              </a:endParaRPr>
            </a:p>
          </p:txBody>
        </p:sp>
        <p:sp>
          <p:nvSpPr>
            <p:cNvPr id="55348" name="Text Box 32"/>
            <p:cNvSpPr txBox="1">
              <a:spLocks noChangeArrowheads="1"/>
            </p:cNvSpPr>
            <p:nvPr/>
          </p:nvSpPr>
          <p:spPr bwMode="auto">
            <a:xfrm>
              <a:off x="1328" y="1880"/>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i="1" dirty="0">
                  <a:latin typeface="Arial" pitchFamily="34" charset="0"/>
                  <a:ea typeface="MS PGothic" pitchFamily="34" charset="-128"/>
                </a:rPr>
                <a:t>4</a:t>
              </a:r>
            </a:p>
          </p:txBody>
        </p:sp>
        <p:sp>
          <p:nvSpPr>
            <p:cNvPr id="55349" name="Text Box 34"/>
            <p:cNvSpPr txBox="1">
              <a:spLocks noChangeArrowheads="1"/>
            </p:cNvSpPr>
            <p:nvPr/>
          </p:nvSpPr>
          <p:spPr bwMode="auto">
            <a:xfrm>
              <a:off x="1329" y="2752"/>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i="1" dirty="0">
                  <a:latin typeface="Arial" pitchFamily="34" charset="0"/>
                  <a:ea typeface="MS PGothic" pitchFamily="34" charset="-128"/>
                </a:rPr>
                <a:t>2</a:t>
              </a:r>
            </a:p>
          </p:txBody>
        </p:sp>
        <p:sp>
          <p:nvSpPr>
            <p:cNvPr id="55350" name="Text Box 35"/>
            <p:cNvSpPr txBox="1">
              <a:spLocks noChangeArrowheads="1"/>
            </p:cNvSpPr>
            <p:nvPr/>
          </p:nvSpPr>
          <p:spPr bwMode="auto">
            <a:xfrm>
              <a:off x="1328" y="3198"/>
              <a:ext cx="343" cy="173"/>
            </a:xfrm>
            <a:prstGeom prst="rect">
              <a:avLst/>
            </a:prstGeom>
            <a:noFill/>
            <a:ln w="9525">
              <a:noFill/>
              <a:miter lim="800000"/>
              <a:headEnd/>
              <a:tailEnd/>
            </a:ln>
          </p:spPr>
          <p:txBody>
            <a:bodyPr wrap="square">
              <a:spAutoFit/>
            </a:bodyPr>
            <a:lstStyle/>
            <a:p>
              <a:pPr eaLnBrk="1" hangingPunct="1">
                <a:spcBef>
                  <a:spcPct val="50000"/>
                </a:spcBef>
              </a:pPr>
              <a:r>
                <a:rPr lang="en-US" altLang="en-US" sz="1200" i="1" dirty="0">
                  <a:latin typeface="Arial" pitchFamily="34" charset="0"/>
                  <a:ea typeface="MS PGothic" pitchFamily="34" charset="-128"/>
                </a:rPr>
                <a:t>1</a:t>
              </a:r>
            </a:p>
          </p:txBody>
        </p:sp>
        <p:sp>
          <p:nvSpPr>
            <p:cNvPr id="55351" name="Text Box 37"/>
            <p:cNvSpPr txBox="1">
              <a:spLocks noChangeArrowheads="1"/>
            </p:cNvSpPr>
            <p:nvPr/>
          </p:nvSpPr>
          <p:spPr bwMode="auto">
            <a:xfrm>
              <a:off x="1380" y="3720"/>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a:latin typeface="Arial" pitchFamily="34" charset="0"/>
                  <a:ea typeface="MS PGothic" pitchFamily="34" charset="-128"/>
                </a:rPr>
                <a:t>0</a:t>
              </a:r>
              <a:endParaRPr lang="en-US" altLang="en-US" sz="1200" i="1">
                <a:latin typeface="Arial" pitchFamily="34" charset="0"/>
                <a:ea typeface="MS PGothic" pitchFamily="34" charset="-128"/>
              </a:endParaRPr>
            </a:p>
          </p:txBody>
        </p:sp>
      </p:grpSp>
      <p:grpSp>
        <p:nvGrpSpPr>
          <p:cNvPr id="4" name="Group 67"/>
          <p:cNvGrpSpPr>
            <a:grpSpLocks/>
          </p:cNvGrpSpPr>
          <p:nvPr/>
        </p:nvGrpSpPr>
        <p:grpSpPr bwMode="auto">
          <a:xfrm>
            <a:off x="4030664" y="5270501"/>
            <a:ext cx="4357687" cy="942975"/>
            <a:chOff x="1531" y="3598"/>
            <a:chExt cx="2745" cy="594"/>
          </a:xfrm>
        </p:grpSpPr>
        <p:sp>
          <p:nvSpPr>
            <p:cNvPr id="55323" name="Line 13"/>
            <p:cNvSpPr>
              <a:spLocks noChangeShapeType="1"/>
            </p:cNvSpPr>
            <p:nvPr/>
          </p:nvSpPr>
          <p:spPr bwMode="auto">
            <a:xfrm>
              <a:off x="1790" y="3610"/>
              <a:ext cx="0" cy="0"/>
            </a:xfrm>
            <a:prstGeom prst="line">
              <a:avLst/>
            </a:prstGeom>
            <a:noFill/>
            <a:ln w="9525">
              <a:solidFill>
                <a:schemeClr val="tx1"/>
              </a:solidFill>
              <a:round/>
              <a:headEnd/>
              <a:tailEnd/>
            </a:ln>
          </p:spPr>
          <p:txBody>
            <a:bodyPr/>
            <a:lstStyle/>
            <a:p>
              <a:endParaRPr lang="en-AU"/>
            </a:p>
          </p:txBody>
        </p:sp>
        <p:sp>
          <p:nvSpPr>
            <p:cNvPr id="55324" name="Line 14"/>
            <p:cNvSpPr>
              <a:spLocks noChangeShapeType="1"/>
            </p:cNvSpPr>
            <p:nvPr/>
          </p:nvSpPr>
          <p:spPr bwMode="auto">
            <a:xfrm>
              <a:off x="1963" y="3602"/>
              <a:ext cx="0" cy="94"/>
            </a:xfrm>
            <a:prstGeom prst="line">
              <a:avLst/>
            </a:prstGeom>
            <a:noFill/>
            <a:ln w="12700">
              <a:solidFill>
                <a:schemeClr val="tx1"/>
              </a:solidFill>
              <a:round/>
              <a:headEnd/>
              <a:tailEnd/>
            </a:ln>
          </p:spPr>
          <p:txBody>
            <a:bodyPr/>
            <a:lstStyle/>
            <a:p>
              <a:endParaRPr lang="en-AU"/>
            </a:p>
          </p:txBody>
        </p:sp>
        <p:sp>
          <p:nvSpPr>
            <p:cNvPr id="55325" name="Line 15"/>
            <p:cNvSpPr>
              <a:spLocks noChangeShapeType="1"/>
            </p:cNvSpPr>
            <p:nvPr/>
          </p:nvSpPr>
          <p:spPr bwMode="auto">
            <a:xfrm>
              <a:off x="2395" y="3602"/>
              <a:ext cx="0" cy="94"/>
            </a:xfrm>
            <a:prstGeom prst="line">
              <a:avLst/>
            </a:prstGeom>
            <a:noFill/>
            <a:ln w="12700">
              <a:solidFill>
                <a:schemeClr val="tx1"/>
              </a:solidFill>
              <a:round/>
              <a:headEnd/>
              <a:tailEnd/>
            </a:ln>
          </p:spPr>
          <p:txBody>
            <a:bodyPr/>
            <a:lstStyle/>
            <a:p>
              <a:endParaRPr lang="en-AU"/>
            </a:p>
          </p:txBody>
        </p:sp>
        <p:sp>
          <p:nvSpPr>
            <p:cNvPr id="55326" name="Line 16"/>
            <p:cNvSpPr>
              <a:spLocks noChangeShapeType="1"/>
            </p:cNvSpPr>
            <p:nvPr/>
          </p:nvSpPr>
          <p:spPr bwMode="auto">
            <a:xfrm>
              <a:off x="2827" y="3602"/>
              <a:ext cx="0" cy="94"/>
            </a:xfrm>
            <a:prstGeom prst="line">
              <a:avLst/>
            </a:prstGeom>
            <a:noFill/>
            <a:ln w="12700">
              <a:solidFill>
                <a:schemeClr val="tx1"/>
              </a:solidFill>
              <a:round/>
              <a:headEnd/>
              <a:tailEnd/>
            </a:ln>
          </p:spPr>
          <p:txBody>
            <a:bodyPr/>
            <a:lstStyle/>
            <a:p>
              <a:endParaRPr lang="en-AU"/>
            </a:p>
          </p:txBody>
        </p:sp>
        <p:sp>
          <p:nvSpPr>
            <p:cNvPr id="55327" name="Line 17"/>
            <p:cNvSpPr>
              <a:spLocks noChangeShapeType="1"/>
            </p:cNvSpPr>
            <p:nvPr/>
          </p:nvSpPr>
          <p:spPr bwMode="auto">
            <a:xfrm>
              <a:off x="3248" y="3602"/>
              <a:ext cx="0" cy="94"/>
            </a:xfrm>
            <a:prstGeom prst="line">
              <a:avLst/>
            </a:prstGeom>
            <a:noFill/>
            <a:ln w="12700">
              <a:solidFill>
                <a:schemeClr val="tx1"/>
              </a:solidFill>
              <a:round/>
              <a:headEnd/>
              <a:tailEnd/>
            </a:ln>
          </p:spPr>
          <p:txBody>
            <a:bodyPr/>
            <a:lstStyle/>
            <a:p>
              <a:endParaRPr lang="en-AU"/>
            </a:p>
          </p:txBody>
        </p:sp>
        <p:sp>
          <p:nvSpPr>
            <p:cNvPr id="55328" name="Line 18"/>
            <p:cNvSpPr>
              <a:spLocks noChangeShapeType="1"/>
            </p:cNvSpPr>
            <p:nvPr/>
          </p:nvSpPr>
          <p:spPr bwMode="auto">
            <a:xfrm>
              <a:off x="3696" y="3598"/>
              <a:ext cx="0" cy="94"/>
            </a:xfrm>
            <a:prstGeom prst="line">
              <a:avLst/>
            </a:prstGeom>
            <a:noFill/>
            <a:ln w="12700">
              <a:solidFill>
                <a:schemeClr val="tx1"/>
              </a:solidFill>
              <a:round/>
              <a:headEnd/>
              <a:tailEnd/>
            </a:ln>
          </p:spPr>
          <p:txBody>
            <a:bodyPr/>
            <a:lstStyle/>
            <a:p>
              <a:endParaRPr lang="en-AU"/>
            </a:p>
          </p:txBody>
        </p:sp>
        <p:sp>
          <p:nvSpPr>
            <p:cNvPr id="55329" name="Line 19"/>
            <p:cNvSpPr>
              <a:spLocks noChangeShapeType="1"/>
            </p:cNvSpPr>
            <p:nvPr/>
          </p:nvSpPr>
          <p:spPr bwMode="auto">
            <a:xfrm>
              <a:off x="4123" y="3603"/>
              <a:ext cx="0" cy="94"/>
            </a:xfrm>
            <a:prstGeom prst="line">
              <a:avLst/>
            </a:prstGeom>
            <a:noFill/>
            <a:ln w="12700">
              <a:solidFill>
                <a:schemeClr val="tx1"/>
              </a:solidFill>
              <a:round/>
              <a:headEnd/>
              <a:tailEnd/>
            </a:ln>
          </p:spPr>
          <p:txBody>
            <a:bodyPr/>
            <a:lstStyle/>
            <a:p>
              <a:endParaRPr lang="en-AU"/>
            </a:p>
          </p:txBody>
        </p:sp>
        <p:sp>
          <p:nvSpPr>
            <p:cNvPr id="55330" name="Line 4"/>
            <p:cNvSpPr>
              <a:spLocks noChangeShapeType="1"/>
            </p:cNvSpPr>
            <p:nvPr/>
          </p:nvSpPr>
          <p:spPr bwMode="auto">
            <a:xfrm flipH="1">
              <a:off x="1531" y="3696"/>
              <a:ext cx="2592" cy="0"/>
            </a:xfrm>
            <a:prstGeom prst="line">
              <a:avLst/>
            </a:prstGeom>
            <a:noFill/>
            <a:ln w="12700">
              <a:solidFill>
                <a:schemeClr val="tx1"/>
              </a:solidFill>
              <a:round/>
              <a:headEnd/>
              <a:tailEnd/>
            </a:ln>
          </p:spPr>
          <p:txBody>
            <a:bodyPr/>
            <a:lstStyle/>
            <a:p>
              <a:endParaRPr lang="en-AU"/>
            </a:p>
          </p:txBody>
        </p:sp>
        <p:sp>
          <p:nvSpPr>
            <p:cNvPr id="55331" name="Text Box 36"/>
            <p:cNvSpPr txBox="1">
              <a:spLocks noChangeArrowheads="1"/>
            </p:cNvSpPr>
            <p:nvPr/>
          </p:nvSpPr>
          <p:spPr bwMode="auto">
            <a:xfrm>
              <a:off x="1828" y="3736"/>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a:latin typeface="Arial" pitchFamily="34" charset="0"/>
                  <a:ea typeface="MS PGothic" pitchFamily="34" charset="-128"/>
                </a:rPr>
                <a:t>100</a:t>
              </a:r>
              <a:endParaRPr lang="en-US" altLang="en-US" sz="1200" i="1">
                <a:latin typeface="Arial" pitchFamily="34" charset="0"/>
                <a:ea typeface="MS PGothic" pitchFamily="34" charset="-128"/>
              </a:endParaRPr>
            </a:p>
          </p:txBody>
        </p:sp>
        <p:sp>
          <p:nvSpPr>
            <p:cNvPr id="55332" name="Text Box 38"/>
            <p:cNvSpPr txBox="1">
              <a:spLocks noChangeArrowheads="1"/>
            </p:cNvSpPr>
            <p:nvPr/>
          </p:nvSpPr>
          <p:spPr bwMode="auto">
            <a:xfrm>
              <a:off x="2244" y="3730"/>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a:latin typeface="Arial" pitchFamily="34" charset="0"/>
                  <a:ea typeface="MS PGothic" pitchFamily="34" charset="-128"/>
                </a:rPr>
                <a:t>200</a:t>
              </a:r>
              <a:endParaRPr lang="en-US" altLang="en-US" sz="1200" i="1">
                <a:latin typeface="Arial" pitchFamily="34" charset="0"/>
                <a:ea typeface="MS PGothic" pitchFamily="34" charset="-128"/>
              </a:endParaRPr>
            </a:p>
          </p:txBody>
        </p:sp>
        <p:sp>
          <p:nvSpPr>
            <p:cNvPr id="55333" name="Text Box 39"/>
            <p:cNvSpPr txBox="1">
              <a:spLocks noChangeArrowheads="1"/>
            </p:cNvSpPr>
            <p:nvPr/>
          </p:nvSpPr>
          <p:spPr bwMode="auto">
            <a:xfrm>
              <a:off x="3102" y="3737"/>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a:latin typeface="Arial" pitchFamily="34" charset="0"/>
                  <a:ea typeface="MS PGothic" pitchFamily="34" charset="-128"/>
                </a:rPr>
                <a:t>400</a:t>
              </a:r>
              <a:endParaRPr lang="en-US" altLang="en-US" sz="1200" i="1">
                <a:latin typeface="Arial" pitchFamily="34" charset="0"/>
                <a:ea typeface="MS PGothic" pitchFamily="34" charset="-128"/>
              </a:endParaRPr>
            </a:p>
          </p:txBody>
        </p:sp>
        <p:sp>
          <p:nvSpPr>
            <p:cNvPr id="55334" name="Text Box 40"/>
            <p:cNvSpPr txBox="1">
              <a:spLocks noChangeArrowheads="1"/>
            </p:cNvSpPr>
            <p:nvPr/>
          </p:nvSpPr>
          <p:spPr bwMode="auto">
            <a:xfrm>
              <a:off x="3554" y="3736"/>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a:latin typeface="Arial" pitchFamily="34" charset="0"/>
                  <a:ea typeface="MS PGothic" pitchFamily="34" charset="-128"/>
                </a:rPr>
                <a:t>500</a:t>
              </a:r>
              <a:endParaRPr lang="en-US" altLang="en-US" sz="1200" i="1">
                <a:latin typeface="Arial" pitchFamily="34" charset="0"/>
                <a:ea typeface="MS PGothic" pitchFamily="34" charset="-128"/>
              </a:endParaRPr>
            </a:p>
          </p:txBody>
        </p:sp>
        <p:sp>
          <p:nvSpPr>
            <p:cNvPr id="55335" name="Text Box 41"/>
            <p:cNvSpPr txBox="1">
              <a:spLocks noChangeArrowheads="1"/>
            </p:cNvSpPr>
            <p:nvPr/>
          </p:nvSpPr>
          <p:spPr bwMode="auto">
            <a:xfrm>
              <a:off x="3988" y="3731"/>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a:latin typeface="Arial" pitchFamily="34" charset="0"/>
                  <a:ea typeface="MS PGothic" pitchFamily="34" charset="-128"/>
                </a:rPr>
                <a:t>600</a:t>
              </a:r>
              <a:endParaRPr lang="en-US" altLang="en-US" sz="1200" i="1">
                <a:latin typeface="Arial" pitchFamily="34" charset="0"/>
                <a:ea typeface="MS PGothic" pitchFamily="34" charset="-128"/>
              </a:endParaRPr>
            </a:p>
          </p:txBody>
        </p:sp>
        <p:sp>
          <p:nvSpPr>
            <p:cNvPr id="55336" name="Text Box 42"/>
            <p:cNvSpPr txBox="1">
              <a:spLocks noChangeArrowheads="1"/>
            </p:cNvSpPr>
            <p:nvPr/>
          </p:nvSpPr>
          <p:spPr bwMode="auto">
            <a:xfrm>
              <a:off x="2665" y="3731"/>
              <a:ext cx="288" cy="173"/>
            </a:xfrm>
            <a:prstGeom prst="rect">
              <a:avLst/>
            </a:prstGeom>
            <a:noFill/>
            <a:ln w="9525">
              <a:noFill/>
              <a:miter lim="800000"/>
              <a:headEnd/>
              <a:tailEnd/>
            </a:ln>
          </p:spPr>
          <p:txBody>
            <a:bodyPr>
              <a:spAutoFit/>
            </a:bodyPr>
            <a:lstStyle/>
            <a:p>
              <a:pPr eaLnBrk="1" hangingPunct="1">
                <a:spcBef>
                  <a:spcPct val="50000"/>
                </a:spcBef>
              </a:pPr>
              <a:r>
                <a:rPr lang="en-US" altLang="en-US" sz="1200">
                  <a:latin typeface="Arial" pitchFamily="34" charset="0"/>
                  <a:ea typeface="MS PGothic" pitchFamily="34" charset="-128"/>
                </a:rPr>
                <a:t>300</a:t>
              </a:r>
              <a:endParaRPr lang="en-US" altLang="en-US" sz="1200" i="1">
                <a:latin typeface="Arial" pitchFamily="34" charset="0"/>
                <a:ea typeface="MS PGothic" pitchFamily="34" charset="-128"/>
              </a:endParaRPr>
            </a:p>
          </p:txBody>
        </p:sp>
        <p:sp>
          <p:nvSpPr>
            <p:cNvPr id="55337" name="Text Box 54"/>
            <p:cNvSpPr txBox="1">
              <a:spLocks noChangeArrowheads="1"/>
            </p:cNvSpPr>
            <p:nvPr/>
          </p:nvSpPr>
          <p:spPr bwMode="auto">
            <a:xfrm>
              <a:off x="3144" y="3904"/>
              <a:ext cx="1104" cy="288"/>
            </a:xfrm>
            <a:prstGeom prst="rect">
              <a:avLst/>
            </a:prstGeom>
            <a:noFill/>
            <a:ln w="9525">
              <a:noFill/>
              <a:miter lim="800000"/>
              <a:headEnd/>
              <a:tailEnd/>
            </a:ln>
          </p:spPr>
          <p:txBody>
            <a:bodyPr>
              <a:spAutoFit/>
            </a:bodyPr>
            <a:lstStyle/>
            <a:p>
              <a:pPr algn="r" eaLnBrk="1" hangingPunct="1"/>
              <a:r>
                <a:rPr lang="en-US" altLang="en-US" sz="1200">
                  <a:latin typeface="Arial" pitchFamily="34" charset="0"/>
                  <a:ea typeface="MS PGothic" pitchFamily="34" charset="-128"/>
                </a:rPr>
                <a:t>Quantity of Money, </a:t>
              </a:r>
              <a:r>
                <a:rPr lang="en-US" altLang="en-US" sz="1200" i="1">
                  <a:latin typeface="Arial" pitchFamily="34" charset="0"/>
                  <a:ea typeface="MS PGothic" pitchFamily="34" charset="-128"/>
                </a:rPr>
                <a:t>M</a:t>
              </a:r>
            </a:p>
            <a:p>
              <a:pPr algn="r" eaLnBrk="1" hangingPunct="1"/>
              <a:r>
                <a:rPr lang="en-US" altLang="en-US" sz="1200">
                  <a:latin typeface="Arial" pitchFamily="34" charset="0"/>
                  <a:ea typeface="MS PGothic" pitchFamily="34" charset="-128"/>
                </a:rPr>
                <a:t>($ billions)</a:t>
              </a:r>
            </a:p>
          </p:txBody>
        </p:sp>
      </p:grpSp>
      <p:sp>
        <p:nvSpPr>
          <p:cNvPr id="55316" name="Line 21"/>
          <p:cNvSpPr>
            <a:spLocks noChangeShapeType="1"/>
          </p:cNvSpPr>
          <p:nvPr/>
        </p:nvSpPr>
        <p:spPr bwMode="auto">
          <a:xfrm>
            <a:off x="4202114" y="3352800"/>
            <a:ext cx="1920875" cy="0"/>
          </a:xfrm>
          <a:prstGeom prst="line">
            <a:avLst/>
          </a:prstGeom>
          <a:noFill/>
          <a:ln w="12700">
            <a:solidFill>
              <a:srgbClr val="800000"/>
            </a:solidFill>
            <a:prstDash val="dash"/>
            <a:round/>
            <a:headEnd/>
            <a:tailEnd/>
          </a:ln>
        </p:spPr>
        <p:txBody>
          <a:bodyPr/>
          <a:lstStyle/>
          <a:p>
            <a:endParaRPr lang="en-AU"/>
          </a:p>
        </p:txBody>
      </p:sp>
      <p:sp>
        <p:nvSpPr>
          <p:cNvPr id="55317" name="AutoShape 23"/>
          <p:cNvSpPr>
            <a:spLocks noChangeArrowheads="1"/>
          </p:cNvSpPr>
          <p:nvPr/>
        </p:nvSpPr>
        <p:spPr bwMode="auto">
          <a:xfrm>
            <a:off x="6035676" y="3300414"/>
            <a:ext cx="136525" cy="136525"/>
          </a:xfrm>
          <a:prstGeom prst="flowChartConnector">
            <a:avLst/>
          </a:prstGeom>
          <a:solidFill>
            <a:srgbClr val="800000"/>
          </a:solidFill>
          <a:ln w="9525">
            <a:solidFill>
              <a:srgbClr val="800000"/>
            </a:solidFill>
            <a:round/>
            <a:headEnd/>
            <a:tailEnd/>
          </a:ln>
        </p:spPr>
        <p:txBody>
          <a:bodyPr wrap="none" anchor="ctr"/>
          <a:lstStyle/>
          <a:p>
            <a:pPr eaLnBrk="1" hangingPunct="1"/>
            <a:endParaRPr lang="en-US" altLang="en-US"/>
          </a:p>
        </p:txBody>
      </p:sp>
      <p:sp>
        <p:nvSpPr>
          <p:cNvPr id="55318" name="Text Box 33"/>
          <p:cNvSpPr txBox="1">
            <a:spLocks noChangeArrowheads="1"/>
          </p:cNvSpPr>
          <p:nvPr/>
        </p:nvSpPr>
        <p:spPr bwMode="auto">
          <a:xfrm>
            <a:off x="3429000" y="3225800"/>
            <a:ext cx="909638" cy="274638"/>
          </a:xfrm>
          <a:prstGeom prst="rect">
            <a:avLst/>
          </a:prstGeom>
          <a:noFill/>
          <a:ln w="9525">
            <a:noFill/>
            <a:miter lim="800000"/>
            <a:headEnd/>
            <a:tailEnd/>
          </a:ln>
        </p:spPr>
        <p:txBody>
          <a:bodyPr>
            <a:spAutoFit/>
          </a:bodyPr>
          <a:lstStyle/>
          <a:p>
            <a:pPr eaLnBrk="1" hangingPunct="1">
              <a:spcBef>
                <a:spcPct val="50000"/>
              </a:spcBef>
            </a:pPr>
            <a:r>
              <a:rPr lang="en-US" altLang="en-US" sz="1200" i="1" dirty="0" err="1">
                <a:solidFill>
                  <a:srgbClr val="800000"/>
                </a:solidFill>
                <a:latin typeface="Arial" pitchFamily="34" charset="0"/>
                <a:ea typeface="MS PGothic" pitchFamily="34" charset="-128"/>
              </a:rPr>
              <a:t>i</a:t>
            </a:r>
            <a:r>
              <a:rPr lang="en-US" altLang="en-US" sz="1200" i="1" dirty="0">
                <a:solidFill>
                  <a:srgbClr val="800000"/>
                </a:solidFill>
                <a:latin typeface="Arial" pitchFamily="34" charset="0"/>
                <a:ea typeface="MS PGothic" pitchFamily="34" charset="-128"/>
              </a:rPr>
              <a:t> </a:t>
            </a:r>
            <a:r>
              <a:rPr lang="en-US" altLang="en-US" sz="1200" dirty="0">
                <a:solidFill>
                  <a:srgbClr val="800000"/>
                </a:solidFill>
                <a:latin typeface="Arial" pitchFamily="34" charset="0"/>
                <a:ea typeface="MS PGothic" pitchFamily="34" charset="-128"/>
              </a:rPr>
              <a:t>* = 3</a:t>
            </a:r>
          </a:p>
        </p:txBody>
      </p:sp>
      <p:sp>
        <p:nvSpPr>
          <p:cNvPr id="55319" name="Text Box 45"/>
          <p:cNvSpPr txBox="1">
            <a:spLocks noChangeArrowheads="1"/>
          </p:cNvSpPr>
          <p:nvPr/>
        </p:nvSpPr>
        <p:spPr bwMode="auto">
          <a:xfrm>
            <a:off x="6196013" y="3116264"/>
            <a:ext cx="184150" cy="276225"/>
          </a:xfrm>
          <a:prstGeom prst="rect">
            <a:avLst/>
          </a:prstGeom>
          <a:noFill/>
          <a:ln w="9525">
            <a:noFill/>
            <a:miter lim="800000"/>
            <a:headEnd/>
            <a:tailEnd/>
          </a:ln>
        </p:spPr>
        <p:txBody>
          <a:bodyPr>
            <a:spAutoFit/>
          </a:bodyPr>
          <a:lstStyle/>
          <a:p>
            <a:pPr eaLnBrk="1" hangingPunct="1">
              <a:spcBef>
                <a:spcPct val="50000"/>
              </a:spcBef>
            </a:pPr>
            <a:r>
              <a:rPr lang="en-US" altLang="en-US" sz="1200" b="1">
                <a:solidFill>
                  <a:srgbClr val="800000"/>
                </a:solidFill>
                <a:latin typeface="Arial" pitchFamily="34" charset="0"/>
                <a:ea typeface="MS PGothic" pitchFamily="34" charset="-128"/>
              </a:rPr>
              <a:t>C</a:t>
            </a:r>
          </a:p>
        </p:txBody>
      </p:sp>
      <p:sp>
        <p:nvSpPr>
          <p:cNvPr id="55320" name="Line 20"/>
          <p:cNvSpPr>
            <a:spLocks noChangeShapeType="1"/>
          </p:cNvSpPr>
          <p:nvPr/>
        </p:nvSpPr>
        <p:spPr bwMode="auto">
          <a:xfrm>
            <a:off x="4167189" y="1998663"/>
            <a:ext cx="1920875" cy="0"/>
          </a:xfrm>
          <a:prstGeom prst="line">
            <a:avLst/>
          </a:prstGeom>
          <a:noFill/>
          <a:ln w="12700">
            <a:solidFill>
              <a:schemeClr val="tx1"/>
            </a:solidFill>
            <a:prstDash val="dash"/>
            <a:round/>
            <a:headEnd/>
            <a:tailEnd/>
          </a:ln>
        </p:spPr>
        <p:txBody>
          <a:bodyPr/>
          <a:lstStyle/>
          <a:p>
            <a:endParaRPr lang="en-AU"/>
          </a:p>
        </p:txBody>
      </p:sp>
      <p:sp>
        <p:nvSpPr>
          <p:cNvPr id="55321" name="AutoShape 24"/>
          <p:cNvSpPr>
            <a:spLocks noChangeArrowheads="1"/>
          </p:cNvSpPr>
          <p:nvPr/>
        </p:nvSpPr>
        <p:spPr bwMode="auto">
          <a:xfrm>
            <a:off x="4559301" y="1925639"/>
            <a:ext cx="136525" cy="136525"/>
          </a:xfrm>
          <a:prstGeom prst="flowChartConnector">
            <a:avLst/>
          </a:prstGeom>
          <a:solidFill>
            <a:srgbClr val="0069AA"/>
          </a:solidFill>
          <a:ln w="9525">
            <a:solidFill>
              <a:srgbClr val="0069AA"/>
            </a:solidFill>
            <a:round/>
            <a:headEnd/>
            <a:tailEnd/>
          </a:ln>
        </p:spPr>
        <p:txBody>
          <a:bodyPr wrap="none" anchor="ctr"/>
          <a:lstStyle/>
          <a:p>
            <a:pPr eaLnBrk="1" hangingPunct="1"/>
            <a:endParaRPr lang="en-US" altLang="en-US"/>
          </a:p>
        </p:txBody>
      </p:sp>
      <p:sp>
        <p:nvSpPr>
          <p:cNvPr id="55322" name="Text Box 83"/>
          <p:cNvSpPr txBox="1">
            <a:spLocks noChangeArrowheads="1"/>
          </p:cNvSpPr>
          <p:nvPr/>
        </p:nvSpPr>
        <p:spPr bwMode="auto">
          <a:xfrm>
            <a:off x="4533900" y="1701800"/>
            <a:ext cx="209550" cy="274638"/>
          </a:xfrm>
          <a:prstGeom prst="rect">
            <a:avLst/>
          </a:prstGeom>
          <a:noFill/>
          <a:ln w="9525">
            <a:noFill/>
            <a:miter lim="800000"/>
            <a:headEnd/>
            <a:tailEnd/>
          </a:ln>
        </p:spPr>
        <p:txBody>
          <a:bodyPr>
            <a:spAutoFit/>
          </a:bodyPr>
          <a:lstStyle/>
          <a:p>
            <a:pPr eaLnBrk="1" hangingPunct="1">
              <a:spcBef>
                <a:spcPct val="50000"/>
              </a:spcBef>
            </a:pPr>
            <a:r>
              <a:rPr lang="en-US" altLang="en-US" sz="1200" b="1">
                <a:solidFill>
                  <a:srgbClr val="0069AA"/>
                </a:solidFill>
                <a:latin typeface="Arial" pitchFamily="34" charset="0"/>
                <a:ea typeface="MS PGothic" pitchFamily="34" charset="-128"/>
              </a:rPr>
              <a:t>A</a:t>
            </a:r>
          </a:p>
        </p:txBody>
      </p:sp>
    </p:spTree>
    <p:extLst>
      <p:ext uri="{BB962C8B-B14F-4D97-AF65-F5344CB8AC3E}">
        <p14:creationId xmlns:p14="http://schemas.microsoft.com/office/powerpoint/2010/main" val="62983206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About the course (1)</a:t>
            </a:r>
          </a:p>
        </p:txBody>
      </p:sp>
      <p:sp>
        <p:nvSpPr>
          <p:cNvPr id="3" name="Content Placeholder 2"/>
          <p:cNvSpPr>
            <a:spLocks noGrp="1"/>
          </p:cNvSpPr>
          <p:nvPr>
            <p:ph idx="1"/>
          </p:nvPr>
        </p:nvSpPr>
        <p:spPr/>
        <p:txBody>
          <a:bodyPr>
            <a:normAutofit lnSpcReduction="10000"/>
          </a:bodyPr>
          <a:lstStyle/>
          <a:p>
            <a:pPr marL="0" indent="0">
              <a:buNone/>
            </a:pPr>
            <a:r>
              <a:rPr lang="en-AU" b="1" dirty="0"/>
              <a:t>			Content</a:t>
            </a:r>
          </a:p>
          <a:p>
            <a:r>
              <a:rPr lang="en-AU" dirty="0"/>
              <a:t>Current issues in monetary and financial policy</a:t>
            </a:r>
          </a:p>
          <a:p>
            <a:r>
              <a:rPr lang="en-AU" dirty="0"/>
              <a:t>Particular emphasis on the role of central banks</a:t>
            </a:r>
          </a:p>
          <a:p>
            <a:r>
              <a:rPr lang="en-AU" dirty="0"/>
              <a:t>Inflation targeting</a:t>
            </a:r>
          </a:p>
          <a:p>
            <a:r>
              <a:rPr lang="en-AU" dirty="0"/>
              <a:t>Financial crises – historical background</a:t>
            </a:r>
          </a:p>
          <a:p>
            <a:r>
              <a:rPr lang="en-AU" dirty="0"/>
              <a:t>The GFC</a:t>
            </a:r>
          </a:p>
          <a:p>
            <a:r>
              <a:rPr lang="en-AU" dirty="0"/>
              <a:t>Central bank policy in the post-GFC world</a:t>
            </a:r>
          </a:p>
          <a:p>
            <a:r>
              <a:rPr lang="en-AU" dirty="0"/>
              <a:t>Impact of Covid-19: recession     recovery     inflation</a:t>
            </a:r>
          </a:p>
        </p:txBody>
      </p:sp>
      <p:sp>
        <p:nvSpPr>
          <p:cNvPr id="4" name="Arrow: Right 3">
            <a:extLst>
              <a:ext uri="{FF2B5EF4-FFF2-40B4-BE49-F238E27FC236}">
                <a16:creationId xmlns:a16="http://schemas.microsoft.com/office/drawing/2014/main" id="{8CA010C3-12EC-9CEF-6FED-A54C322EEBE0}"/>
              </a:ext>
            </a:extLst>
          </p:cNvPr>
          <p:cNvSpPr/>
          <p:nvPr/>
        </p:nvSpPr>
        <p:spPr>
          <a:xfrm>
            <a:off x="6023992" y="5486929"/>
            <a:ext cx="288032" cy="268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a:extLst>
              <a:ext uri="{FF2B5EF4-FFF2-40B4-BE49-F238E27FC236}">
                <a16:creationId xmlns:a16="http://schemas.microsoft.com/office/drawing/2014/main" id="{DDC64087-20EB-69FA-DBBD-851018884E45}"/>
              </a:ext>
            </a:extLst>
          </p:cNvPr>
          <p:cNvPicPr>
            <a:picLocks noChangeAspect="1"/>
          </p:cNvPicPr>
          <p:nvPr/>
        </p:nvPicPr>
        <p:blipFill>
          <a:blip r:embed="rId3"/>
          <a:stretch>
            <a:fillRect/>
          </a:stretch>
        </p:blipFill>
        <p:spPr>
          <a:xfrm>
            <a:off x="7896200" y="5456627"/>
            <a:ext cx="323116" cy="329213"/>
          </a:xfrm>
          <a:prstGeom prst="rect">
            <a:avLst/>
          </a:prstGeom>
        </p:spPr>
      </p:pic>
    </p:spTree>
    <p:extLst>
      <p:ext uri="{BB962C8B-B14F-4D97-AF65-F5344CB8AC3E}">
        <p14:creationId xmlns:p14="http://schemas.microsoft.com/office/powerpoint/2010/main" val="4031854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a:t>Figure 2. Effect of an increase in money demand when money supply is fixed</a:t>
            </a:r>
          </a:p>
        </p:txBody>
      </p:sp>
      <p:pic>
        <p:nvPicPr>
          <p:cNvPr id="2051" name="Picture 3"/>
          <p:cNvPicPr>
            <a:picLocks noGrp="1" noChangeAspect="1" noChangeArrowheads="1"/>
          </p:cNvPicPr>
          <p:nvPr>
            <p:ph idx="1"/>
          </p:nvPr>
        </p:nvPicPr>
        <p:blipFill>
          <a:blip r:embed="rId3" cstate="print"/>
          <a:srcRect/>
          <a:stretch>
            <a:fillRect/>
          </a:stretch>
        </p:blipFill>
        <p:spPr bwMode="auto">
          <a:xfrm>
            <a:off x="2207568" y="1382660"/>
            <a:ext cx="7488832" cy="5159487"/>
          </a:xfrm>
          <a:prstGeom prst="rect">
            <a:avLst/>
          </a:prstGeom>
          <a:noFill/>
          <a:ln w="9525">
            <a:noFill/>
            <a:miter lim="800000"/>
            <a:headEnd/>
            <a:tailEnd/>
          </a:ln>
        </p:spPr>
      </p:pic>
      <p:pic>
        <p:nvPicPr>
          <p:cNvPr id="4" name="Picture 3" descr="A picture containing chart&#10;&#10;Description automatically generated">
            <a:extLst>
              <a:ext uri="{FF2B5EF4-FFF2-40B4-BE49-F238E27FC236}">
                <a16:creationId xmlns:a16="http://schemas.microsoft.com/office/drawing/2014/main" id="{38165DB4-F074-4155-A608-410A261378E2}"/>
              </a:ext>
            </a:extLst>
          </p:cNvPr>
          <p:cNvPicPr>
            <a:picLocks noChangeAspect="1"/>
          </p:cNvPicPr>
          <p:nvPr/>
        </p:nvPicPr>
        <p:blipFill>
          <a:blip r:embed="rId4"/>
          <a:stretch>
            <a:fillRect/>
          </a:stretch>
        </p:blipFill>
        <p:spPr>
          <a:xfrm>
            <a:off x="3431704" y="2780929"/>
            <a:ext cx="638175" cy="3114774"/>
          </a:xfrm>
          <a:prstGeom prst="rect">
            <a:avLst/>
          </a:prstGeom>
        </p:spPr>
      </p:pic>
      <p:pic>
        <p:nvPicPr>
          <p:cNvPr id="6" name="Picture 5">
            <a:extLst>
              <a:ext uri="{FF2B5EF4-FFF2-40B4-BE49-F238E27FC236}">
                <a16:creationId xmlns:a16="http://schemas.microsoft.com/office/drawing/2014/main" id="{B34F4C37-984B-4D8A-958B-C0E535CCDD6D}"/>
              </a:ext>
            </a:extLst>
          </p:cNvPr>
          <p:cNvPicPr>
            <a:picLocks noChangeAspect="1"/>
          </p:cNvPicPr>
          <p:nvPr/>
        </p:nvPicPr>
        <p:blipFill>
          <a:blip r:embed="rId5"/>
          <a:stretch>
            <a:fillRect/>
          </a:stretch>
        </p:blipFill>
        <p:spPr>
          <a:xfrm>
            <a:off x="3812704" y="2375280"/>
            <a:ext cx="257175" cy="161925"/>
          </a:xfrm>
          <a:prstGeom prst="rect">
            <a:avLst/>
          </a:prstGeom>
        </p:spPr>
      </p:pic>
    </p:spTree>
    <p:extLst>
      <p:ext uri="{BB962C8B-B14F-4D97-AF65-F5344CB8AC3E}">
        <p14:creationId xmlns:p14="http://schemas.microsoft.com/office/powerpoint/2010/main" val="2434266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a:t>Figure 3. Accommodating an increase in money demand</a:t>
            </a:r>
          </a:p>
        </p:txBody>
      </p:sp>
      <p:pic>
        <p:nvPicPr>
          <p:cNvPr id="3074" name="Picture 2"/>
          <p:cNvPicPr>
            <a:picLocks noGrp="1" noChangeAspect="1" noChangeArrowheads="1"/>
          </p:cNvPicPr>
          <p:nvPr>
            <p:ph idx="1"/>
          </p:nvPr>
        </p:nvPicPr>
        <p:blipFill>
          <a:blip r:embed="rId3" cstate="print"/>
          <a:srcRect/>
          <a:stretch>
            <a:fillRect/>
          </a:stretch>
        </p:blipFill>
        <p:spPr bwMode="auto">
          <a:xfrm>
            <a:off x="2811354" y="1600201"/>
            <a:ext cx="6569292" cy="4525963"/>
          </a:xfrm>
          <a:prstGeom prst="rect">
            <a:avLst/>
          </a:prstGeom>
          <a:noFill/>
          <a:ln w="9525">
            <a:noFill/>
            <a:miter lim="800000"/>
            <a:headEnd/>
            <a:tailEnd/>
          </a:ln>
        </p:spPr>
      </p:pic>
      <p:pic>
        <p:nvPicPr>
          <p:cNvPr id="4" name="Picture 3" descr="A picture containing chart&#10;&#10;Description automatically generated">
            <a:extLst>
              <a:ext uri="{FF2B5EF4-FFF2-40B4-BE49-F238E27FC236}">
                <a16:creationId xmlns:a16="http://schemas.microsoft.com/office/drawing/2014/main" id="{E889B61C-8880-4361-B860-DCD89ECA9C8C}"/>
              </a:ext>
            </a:extLst>
          </p:cNvPr>
          <p:cNvPicPr>
            <a:picLocks noChangeAspect="1"/>
          </p:cNvPicPr>
          <p:nvPr/>
        </p:nvPicPr>
        <p:blipFill>
          <a:blip r:embed="rId4"/>
          <a:stretch>
            <a:fillRect/>
          </a:stretch>
        </p:blipFill>
        <p:spPr>
          <a:xfrm>
            <a:off x="3935760" y="2852936"/>
            <a:ext cx="504056" cy="2736305"/>
          </a:xfrm>
          <a:prstGeom prst="rect">
            <a:avLst/>
          </a:prstGeom>
        </p:spPr>
      </p:pic>
      <p:pic>
        <p:nvPicPr>
          <p:cNvPr id="6" name="Picture 5">
            <a:extLst>
              <a:ext uri="{FF2B5EF4-FFF2-40B4-BE49-F238E27FC236}">
                <a16:creationId xmlns:a16="http://schemas.microsoft.com/office/drawing/2014/main" id="{BF832DC9-83D7-4FAE-B574-C49D2AA97B80}"/>
              </a:ext>
            </a:extLst>
          </p:cNvPr>
          <p:cNvPicPr>
            <a:picLocks noChangeAspect="1"/>
          </p:cNvPicPr>
          <p:nvPr/>
        </p:nvPicPr>
        <p:blipFill>
          <a:blip r:embed="rId5"/>
          <a:stretch>
            <a:fillRect/>
          </a:stretch>
        </p:blipFill>
        <p:spPr>
          <a:xfrm>
            <a:off x="4095848" y="2420888"/>
            <a:ext cx="395297" cy="144016"/>
          </a:xfrm>
          <a:prstGeom prst="rect">
            <a:avLst/>
          </a:prstGeom>
        </p:spPr>
      </p:pic>
    </p:spTree>
    <p:extLst>
      <p:ext uri="{BB962C8B-B14F-4D97-AF65-F5344CB8AC3E}">
        <p14:creationId xmlns:p14="http://schemas.microsoft.com/office/powerpoint/2010/main" val="1830490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a:t>Figure 4. Short-term equilibrium with elastic supply of money</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2423593" y="1340768"/>
            <a:ext cx="7333612" cy="5052547"/>
          </a:xfrm>
          <a:prstGeom prst="rect">
            <a:avLst/>
          </a:prstGeom>
          <a:noFill/>
          <a:ln w="9525">
            <a:noFill/>
            <a:miter lim="800000"/>
            <a:headEnd/>
            <a:tailEnd/>
          </a:ln>
        </p:spPr>
      </p:pic>
      <p:pic>
        <p:nvPicPr>
          <p:cNvPr id="4" name="Picture 3" descr="Chart&#10;&#10;Description automatically generated with medium confidence">
            <a:extLst>
              <a:ext uri="{FF2B5EF4-FFF2-40B4-BE49-F238E27FC236}">
                <a16:creationId xmlns:a16="http://schemas.microsoft.com/office/drawing/2014/main" id="{C85E58B0-4AD2-4FED-8BA6-393C33EEC4A9}"/>
              </a:ext>
            </a:extLst>
          </p:cNvPr>
          <p:cNvPicPr>
            <a:picLocks noChangeAspect="1"/>
          </p:cNvPicPr>
          <p:nvPr/>
        </p:nvPicPr>
        <p:blipFill>
          <a:blip r:embed="rId4"/>
          <a:stretch>
            <a:fillRect/>
          </a:stretch>
        </p:blipFill>
        <p:spPr>
          <a:xfrm>
            <a:off x="3647728" y="2276872"/>
            <a:ext cx="632842" cy="3456384"/>
          </a:xfrm>
          <a:prstGeom prst="rect">
            <a:avLst/>
          </a:prstGeom>
        </p:spPr>
      </p:pic>
    </p:spTree>
    <p:extLst>
      <p:ext uri="{BB962C8B-B14F-4D97-AF65-F5344CB8AC3E}">
        <p14:creationId xmlns:p14="http://schemas.microsoft.com/office/powerpoint/2010/main" val="1048481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The two views contrasted  </a:t>
            </a:r>
          </a:p>
        </p:txBody>
      </p:sp>
      <p:sp>
        <p:nvSpPr>
          <p:cNvPr id="3" name="Content Placeholder 2"/>
          <p:cNvSpPr>
            <a:spLocks noGrp="1"/>
          </p:cNvSpPr>
          <p:nvPr>
            <p:ph idx="1"/>
          </p:nvPr>
        </p:nvSpPr>
        <p:spPr>
          <a:xfrm>
            <a:off x="609600" y="1600201"/>
            <a:ext cx="10972800" cy="4983161"/>
          </a:xfrm>
        </p:spPr>
        <p:txBody>
          <a:bodyPr>
            <a:normAutofit fontScale="92500" lnSpcReduction="20000"/>
          </a:bodyPr>
          <a:lstStyle/>
          <a:p>
            <a:r>
              <a:rPr lang="en-AU" b="1" dirty="0"/>
              <a:t>Traditional view: </a:t>
            </a:r>
            <a:r>
              <a:rPr lang="en-AU" dirty="0"/>
              <a:t>quantity-setting – still taught in many textbooks and academic courses</a:t>
            </a:r>
          </a:p>
          <a:p>
            <a:r>
              <a:rPr lang="en-AU" b="1" dirty="0"/>
              <a:t>Modern central banking view</a:t>
            </a:r>
            <a:r>
              <a:rPr lang="en-AU" dirty="0"/>
              <a:t>:  rate-setting</a:t>
            </a:r>
          </a:p>
          <a:p>
            <a:r>
              <a:rPr lang="en-AU" dirty="0"/>
              <a:t>All major central banks have adopted the rate-setting view since the early-to-mid 1990s</a:t>
            </a:r>
          </a:p>
          <a:p>
            <a:r>
              <a:rPr lang="en-AU" dirty="0"/>
              <a:t>Central bank policy announcements are now routinely expressed in terms of the policy rate, not the money supply</a:t>
            </a:r>
          </a:p>
          <a:p>
            <a:r>
              <a:rPr lang="en-US" dirty="0"/>
              <a:t>Most central banks now spend little or no time analysing the monetary aggregates</a:t>
            </a:r>
          </a:p>
          <a:p>
            <a:r>
              <a:rPr lang="en-US" dirty="0"/>
              <a:t>However, there has been some shift back to focusing on quantities due to ZLB and adoption of QE policies</a:t>
            </a:r>
            <a:endParaRPr lang="en-AU" dirty="0"/>
          </a:p>
          <a:p>
            <a:endParaRPr lang="en-AU" dirty="0"/>
          </a:p>
        </p:txBody>
      </p:sp>
    </p:spTree>
    <p:extLst>
      <p:ext uri="{BB962C8B-B14F-4D97-AF65-F5344CB8AC3E}">
        <p14:creationId xmlns:p14="http://schemas.microsoft.com/office/powerpoint/2010/main" val="368041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601200" cy="1066130"/>
          </a:xfrm>
        </p:spPr>
        <p:txBody>
          <a:bodyPr>
            <a:normAutofit/>
          </a:bodyPr>
          <a:lstStyle/>
          <a:p>
            <a:pPr algn="l"/>
            <a:r>
              <a:rPr lang="en-AU" sz="3600" b="1" dirty="0"/>
              <a:t>What does a rate-setting policy look like?</a:t>
            </a:r>
          </a:p>
        </p:txBody>
      </p:sp>
      <p:sp>
        <p:nvSpPr>
          <p:cNvPr id="3" name="Content Placeholder 2"/>
          <p:cNvSpPr>
            <a:spLocks noGrp="1"/>
          </p:cNvSpPr>
          <p:nvPr>
            <p:ph idx="1"/>
          </p:nvPr>
        </p:nvSpPr>
        <p:spPr/>
        <p:txBody>
          <a:bodyPr/>
          <a:lstStyle/>
          <a:p>
            <a:r>
              <a:rPr lang="en-AU" dirty="0"/>
              <a:t>Not a permanently fixed level</a:t>
            </a:r>
          </a:p>
          <a:p>
            <a:r>
              <a:rPr lang="en-AU" dirty="0"/>
              <a:t>The central bank uses R rather than M as the instrument of control</a:t>
            </a:r>
          </a:p>
          <a:p>
            <a:r>
              <a:rPr lang="en-AU" dirty="0"/>
              <a:t>R has to be varied systematically in response to economic conditions  </a:t>
            </a:r>
          </a:p>
          <a:p>
            <a:pPr lvl="1"/>
            <a:r>
              <a:rPr lang="en-AU" dirty="0"/>
              <a:t>including, crucially, inflation</a:t>
            </a:r>
          </a:p>
          <a:p>
            <a:pPr lvl="1"/>
            <a:r>
              <a:rPr lang="en-AU" dirty="0"/>
              <a:t>otherwise there is no nominal anchor (as Friedman recognised)</a:t>
            </a:r>
          </a:p>
          <a:p>
            <a:pPr lvl="1"/>
            <a:r>
              <a:rPr lang="en-AU" dirty="0"/>
              <a:t>the inflation target provides the nominal anchor</a:t>
            </a:r>
          </a:p>
        </p:txBody>
      </p:sp>
    </p:spTree>
    <p:extLst>
      <p:ext uri="{BB962C8B-B14F-4D97-AF65-F5344CB8AC3E}">
        <p14:creationId xmlns:p14="http://schemas.microsoft.com/office/powerpoint/2010/main" val="306841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F1684B0-BD96-F752-5558-0D55A6CFE7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987" y="1625817"/>
            <a:ext cx="5077200" cy="4102559"/>
          </a:xfrm>
          <a:prstGeom prst="rect">
            <a:avLst/>
          </a:prstGeom>
        </p:spPr>
      </p:pic>
      <p:pic>
        <p:nvPicPr>
          <p:cNvPr id="6" name="Graphic 5">
            <a:extLst>
              <a:ext uri="{FF2B5EF4-FFF2-40B4-BE49-F238E27FC236}">
                <a16:creationId xmlns:a16="http://schemas.microsoft.com/office/drawing/2014/main" id="{55FD9E88-49B0-D0B1-3FC6-C004E113BC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8527" y="1335044"/>
            <a:ext cx="5077200" cy="4034561"/>
          </a:xfrm>
          <a:prstGeom prst="rect">
            <a:avLst/>
          </a:prstGeom>
        </p:spPr>
      </p:pic>
    </p:spTree>
    <p:extLst>
      <p:ext uri="{BB962C8B-B14F-4D97-AF65-F5344CB8AC3E}">
        <p14:creationId xmlns:p14="http://schemas.microsoft.com/office/powerpoint/2010/main" val="3784084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Why has the rate-setting view prevailed?</a:t>
            </a:r>
          </a:p>
        </p:txBody>
      </p:sp>
      <p:sp>
        <p:nvSpPr>
          <p:cNvPr id="3" name="Content Placeholder 2"/>
          <p:cNvSpPr>
            <a:spLocks noGrp="1"/>
          </p:cNvSpPr>
          <p:nvPr>
            <p:ph idx="1"/>
          </p:nvPr>
        </p:nvSpPr>
        <p:spPr/>
        <p:txBody>
          <a:bodyPr>
            <a:normAutofit fontScale="92500"/>
          </a:bodyPr>
          <a:lstStyle/>
          <a:p>
            <a:r>
              <a:rPr lang="en-AU" dirty="0"/>
              <a:t>Unstable demand for money - this would otherwise result in unacceptable volatility of interest rates</a:t>
            </a:r>
          </a:p>
          <a:p>
            <a:r>
              <a:rPr lang="en-AU" dirty="0"/>
              <a:t>The ‘M’ that the central bank can control (money base) is small compared to the ‘M’ that the public uses as money (Broad Money)</a:t>
            </a:r>
          </a:p>
          <a:p>
            <a:r>
              <a:rPr lang="en-AU" dirty="0"/>
              <a:t>The divergence between these two M’s has </a:t>
            </a:r>
            <a:r>
              <a:rPr lang="en-AU" u="sng" dirty="0"/>
              <a:t>increased</a:t>
            </a:r>
            <a:r>
              <a:rPr lang="en-AU" dirty="0"/>
              <a:t> substantially over time, and become </a:t>
            </a:r>
            <a:r>
              <a:rPr lang="en-AU" u="sng" dirty="0"/>
              <a:t>more variable</a:t>
            </a:r>
            <a:r>
              <a:rPr lang="en-AU" dirty="0"/>
              <a:t> (money multiplier unstable)</a:t>
            </a:r>
            <a:endParaRPr lang="en-AU" u="sng" dirty="0"/>
          </a:p>
          <a:p>
            <a:r>
              <a:rPr lang="en-US" dirty="0"/>
              <a:t>The monetary aggregates bear little relation to the objectives of monetary policy, which are output and inflation</a:t>
            </a:r>
            <a:endParaRPr lang="en-AU" dirty="0"/>
          </a:p>
        </p:txBody>
      </p:sp>
    </p:spTree>
    <p:extLst>
      <p:ext uri="{BB962C8B-B14F-4D97-AF65-F5344CB8AC3E}">
        <p14:creationId xmlns:p14="http://schemas.microsoft.com/office/powerpoint/2010/main" val="2460336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Why is the quantity-based view still studied?</a:t>
            </a:r>
          </a:p>
        </p:txBody>
      </p:sp>
      <p:sp>
        <p:nvSpPr>
          <p:cNvPr id="3" name="Content Placeholder 2"/>
          <p:cNvSpPr>
            <a:spLocks noGrp="1"/>
          </p:cNvSpPr>
          <p:nvPr>
            <p:ph idx="1"/>
          </p:nvPr>
        </p:nvSpPr>
        <p:spPr/>
        <p:txBody>
          <a:bodyPr/>
          <a:lstStyle/>
          <a:p>
            <a:r>
              <a:rPr lang="en-AU" dirty="0"/>
              <a:t>Still relevant for understanding simpler monetary systems, for monetary history, and for the analysis of hyperinflations</a:t>
            </a:r>
          </a:p>
          <a:p>
            <a:r>
              <a:rPr lang="en-US" dirty="0"/>
              <a:t>Lingering influence of the monetarist position</a:t>
            </a:r>
          </a:p>
          <a:p>
            <a:r>
              <a:rPr lang="en-US" dirty="0"/>
              <a:t>Quantities are becoming important again due to ZLB and impact of QE + fiscal deficits </a:t>
            </a:r>
          </a:p>
          <a:p>
            <a:pPr lvl="1"/>
            <a:r>
              <a:rPr lang="en-US" dirty="0"/>
              <a:t>this is a subject of next week’s lecture</a:t>
            </a:r>
            <a:endParaRPr lang="en-AU" dirty="0"/>
          </a:p>
        </p:txBody>
      </p:sp>
    </p:spTree>
    <p:extLst>
      <p:ext uri="{BB962C8B-B14F-4D97-AF65-F5344CB8AC3E}">
        <p14:creationId xmlns:p14="http://schemas.microsoft.com/office/powerpoint/2010/main" val="3644062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AU" sz="3600" b="1" dirty="0"/>
              <a:t>Macfarlane (2001): Three questions on the movement of interest rates</a:t>
            </a:r>
          </a:p>
        </p:txBody>
      </p:sp>
      <p:sp>
        <p:nvSpPr>
          <p:cNvPr id="3" name="Content Placeholder 2"/>
          <p:cNvSpPr>
            <a:spLocks noGrp="1"/>
          </p:cNvSpPr>
          <p:nvPr>
            <p:ph idx="1"/>
          </p:nvPr>
        </p:nvSpPr>
        <p:spPr/>
        <p:txBody>
          <a:bodyPr/>
          <a:lstStyle/>
          <a:p>
            <a:r>
              <a:rPr lang="en-AU" dirty="0"/>
              <a:t>If central banks can set the interest rate, why do they have to keep changing it?</a:t>
            </a:r>
          </a:p>
          <a:p>
            <a:r>
              <a:rPr lang="en-AU" dirty="0"/>
              <a:t>Alternatively, why can’t central banks just leave it to the market?</a:t>
            </a:r>
          </a:p>
          <a:p>
            <a:r>
              <a:rPr lang="en-AU" dirty="0"/>
              <a:t>Why do we have to have our own interest rate instead of just adopting the rate from another country like the US?</a:t>
            </a:r>
          </a:p>
        </p:txBody>
      </p:sp>
    </p:spTree>
    <p:extLst>
      <p:ext uri="{BB962C8B-B14F-4D97-AF65-F5344CB8AC3E}">
        <p14:creationId xmlns:p14="http://schemas.microsoft.com/office/powerpoint/2010/main" val="740043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600" b="1" dirty="0"/>
              <a:t>Question 1: Why is in not feasible to set the interest rate at a fixed level?</a:t>
            </a:r>
          </a:p>
        </p:txBody>
      </p:sp>
      <p:sp>
        <p:nvSpPr>
          <p:cNvPr id="3" name="Content Placeholder 2"/>
          <p:cNvSpPr>
            <a:spLocks noGrp="1"/>
          </p:cNvSpPr>
          <p:nvPr>
            <p:ph idx="1"/>
          </p:nvPr>
        </p:nvSpPr>
        <p:spPr/>
        <p:txBody>
          <a:bodyPr/>
          <a:lstStyle/>
          <a:p>
            <a:r>
              <a:rPr lang="en-AU" dirty="0"/>
              <a:t>Dynamically unstable</a:t>
            </a:r>
          </a:p>
          <a:p>
            <a:r>
              <a:rPr lang="en-AU" dirty="0"/>
              <a:t>Suppose R is set at a rate lower than consistent with general equilibrium: result is an inflationary spiral </a:t>
            </a:r>
          </a:p>
          <a:p>
            <a:r>
              <a:rPr lang="en-AU" dirty="0"/>
              <a:t>Similarly if R is set too high, the result is a deflationary spiral</a:t>
            </a:r>
          </a:p>
          <a:p>
            <a:r>
              <a:rPr lang="en-AU" dirty="0"/>
              <a:t>Even if R is initially exactly right, any random disturbance would be destabilising</a:t>
            </a:r>
          </a:p>
        </p:txBody>
      </p:sp>
    </p:spTree>
    <p:extLst>
      <p:ext uri="{BB962C8B-B14F-4D97-AF65-F5344CB8AC3E}">
        <p14:creationId xmlns:p14="http://schemas.microsoft.com/office/powerpoint/2010/main" val="109788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54DC4F1-D589-15AF-4DA8-B142A2AA7FA5}"/>
              </a:ext>
            </a:extLst>
          </p:cNvPr>
          <p:cNvGraphicFramePr>
            <a:graphicFrameLocks/>
          </p:cNvGraphicFramePr>
          <p:nvPr>
            <p:extLst>
              <p:ext uri="{D42A27DB-BD31-4B8C-83A1-F6EECF244321}">
                <p14:modId xmlns:p14="http://schemas.microsoft.com/office/powerpoint/2010/main" val="2841290946"/>
              </p:ext>
            </p:extLst>
          </p:nvPr>
        </p:nvGraphicFramePr>
        <p:xfrm>
          <a:off x="407368" y="908720"/>
          <a:ext cx="7776864" cy="4464496"/>
        </p:xfrm>
        <a:graphic>
          <a:graphicData uri="http://schemas.openxmlformats.org/drawingml/2006/chart">
            <c:chart xmlns:c="http://schemas.openxmlformats.org/drawingml/2006/chart" xmlns:r="http://schemas.openxmlformats.org/officeDocument/2006/relationships" r:id="rId2"/>
          </a:graphicData>
        </a:graphic>
      </p:graphicFrame>
      <p:pic>
        <p:nvPicPr>
          <p:cNvPr id="6" name="Graphic 5">
            <a:extLst>
              <a:ext uri="{FF2B5EF4-FFF2-40B4-BE49-F238E27FC236}">
                <a16:creationId xmlns:a16="http://schemas.microsoft.com/office/drawing/2014/main" id="{75EE1B88-3781-7F0D-B131-3AC91C0D4B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0759" y="2420888"/>
            <a:ext cx="3781073" cy="2813298"/>
          </a:xfrm>
          <a:prstGeom prst="rect">
            <a:avLst/>
          </a:prstGeom>
        </p:spPr>
      </p:pic>
    </p:spTree>
    <p:extLst>
      <p:ext uri="{BB962C8B-B14F-4D97-AF65-F5344CB8AC3E}">
        <p14:creationId xmlns:p14="http://schemas.microsoft.com/office/powerpoint/2010/main" val="3956640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Question 2: Why not leave it to the market?</a:t>
            </a:r>
          </a:p>
        </p:txBody>
      </p:sp>
      <p:sp>
        <p:nvSpPr>
          <p:cNvPr id="3" name="Content Placeholder 2"/>
          <p:cNvSpPr>
            <a:spLocks noGrp="1"/>
          </p:cNvSpPr>
          <p:nvPr>
            <p:ph idx="1"/>
          </p:nvPr>
        </p:nvSpPr>
        <p:spPr/>
        <p:txBody>
          <a:bodyPr/>
          <a:lstStyle/>
          <a:p>
            <a:r>
              <a:rPr lang="en-AU" dirty="0"/>
              <a:t>Central bank cannot feasibly cease market operations</a:t>
            </a:r>
          </a:p>
          <a:p>
            <a:r>
              <a:rPr lang="en-AU" dirty="0"/>
              <a:t>Demand for money is unstable</a:t>
            </a:r>
          </a:p>
          <a:p>
            <a:r>
              <a:rPr lang="en-AU" dirty="0"/>
              <a:t>Hence, a quantity setting strategy would result in unacceptable volatility in interest rates</a:t>
            </a:r>
          </a:p>
        </p:txBody>
      </p:sp>
    </p:spTree>
    <p:extLst>
      <p:ext uri="{BB962C8B-B14F-4D97-AF65-F5344CB8AC3E}">
        <p14:creationId xmlns:p14="http://schemas.microsoft.com/office/powerpoint/2010/main" val="1171362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AU" sz="3600" b="1" dirty="0"/>
              <a:t>Question 3: why not adopt another country’s interest rate? (small country argument)</a:t>
            </a:r>
          </a:p>
        </p:txBody>
      </p:sp>
      <p:sp>
        <p:nvSpPr>
          <p:cNvPr id="3" name="Content Placeholder 2"/>
          <p:cNvSpPr>
            <a:spLocks noGrp="1"/>
          </p:cNvSpPr>
          <p:nvPr>
            <p:ph idx="1"/>
          </p:nvPr>
        </p:nvSpPr>
        <p:spPr/>
        <p:txBody>
          <a:bodyPr/>
          <a:lstStyle/>
          <a:p>
            <a:r>
              <a:rPr lang="en-AU" dirty="0"/>
              <a:t>This could be achieved as a </a:t>
            </a:r>
            <a:r>
              <a:rPr lang="en-AU" u="sng" dirty="0"/>
              <a:t>consequence</a:t>
            </a:r>
            <a:r>
              <a:rPr lang="en-AU" dirty="0"/>
              <a:t> of a fixed exchange rate</a:t>
            </a:r>
          </a:p>
          <a:p>
            <a:r>
              <a:rPr lang="en-AU" dirty="0"/>
              <a:t>Attempting to do so </a:t>
            </a:r>
            <a:r>
              <a:rPr lang="en-AU" u="sng" dirty="0"/>
              <a:t>without</a:t>
            </a:r>
            <a:r>
              <a:rPr lang="en-AU" dirty="0"/>
              <a:t> a fixed exchange rate would be unstable (for same reasons as Q1)</a:t>
            </a:r>
          </a:p>
          <a:p>
            <a:r>
              <a:rPr lang="en-AU" u="sng" dirty="0"/>
              <a:t>With</a:t>
            </a:r>
            <a:r>
              <a:rPr lang="en-AU" dirty="0"/>
              <a:t> a fixed exchange rate, the system would be (essentially) stable, but sub-optimal: domestic monetary conditions would be driven by conditions in another country</a:t>
            </a:r>
          </a:p>
        </p:txBody>
      </p:sp>
    </p:spTree>
    <p:extLst>
      <p:ext uri="{BB962C8B-B14F-4D97-AF65-F5344CB8AC3E}">
        <p14:creationId xmlns:p14="http://schemas.microsoft.com/office/powerpoint/2010/main" val="460818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Summary: The monetary policy transmission process</a:t>
            </a:r>
          </a:p>
        </p:txBody>
      </p:sp>
      <p:sp>
        <p:nvSpPr>
          <p:cNvPr id="3" name="Content Placeholder 2"/>
          <p:cNvSpPr>
            <a:spLocks noGrp="1"/>
          </p:cNvSpPr>
          <p:nvPr>
            <p:ph idx="1"/>
          </p:nvPr>
        </p:nvSpPr>
        <p:spPr/>
        <p:txBody>
          <a:bodyPr>
            <a:normAutofit lnSpcReduction="10000"/>
          </a:bodyPr>
          <a:lstStyle/>
          <a:p>
            <a:r>
              <a:rPr lang="en-AU" dirty="0"/>
              <a:t>Central bank sets the overnight interbank rate</a:t>
            </a:r>
          </a:p>
          <a:p>
            <a:r>
              <a:rPr lang="en-AU" dirty="0"/>
              <a:t>The mechanism for this arises from the CB’s role as monopoly supplier of settlement funds to the banking system</a:t>
            </a:r>
          </a:p>
          <a:p>
            <a:r>
              <a:rPr lang="en-AU" dirty="0"/>
              <a:t>The overnight rate, in turn, influences the rest of the interest rate structure</a:t>
            </a:r>
          </a:p>
          <a:p>
            <a:r>
              <a:rPr lang="en-US" dirty="0"/>
              <a:t>This in turn influences spending decisions across the economy and hence aggregate macroeconomic conditions</a:t>
            </a:r>
          </a:p>
          <a:p>
            <a:r>
              <a:rPr lang="en-US" dirty="0"/>
              <a:t>The CB manages the policy rate systematically to achieve policy objectives (the policy reaction function)</a:t>
            </a:r>
            <a:endParaRPr lang="en-AU" dirty="0"/>
          </a:p>
        </p:txBody>
      </p:sp>
    </p:spTree>
    <p:extLst>
      <p:ext uri="{BB962C8B-B14F-4D97-AF65-F5344CB8AC3E}">
        <p14:creationId xmlns:p14="http://schemas.microsoft.com/office/powerpoint/2010/main" val="82286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undefined"/>
          <p:cNvPicPr>
            <a:picLocks noChangeAspect="1" noChangeArrowheads="1"/>
          </p:cNvPicPr>
          <p:nvPr/>
        </p:nvPicPr>
        <p:blipFill>
          <a:blip r:embed="rId3" cstate="print"/>
          <a:srcRect/>
          <a:stretch>
            <a:fillRect/>
          </a:stretch>
        </p:blipFill>
        <p:spPr bwMode="auto">
          <a:xfrm>
            <a:off x="6126020" y="1700808"/>
            <a:ext cx="4578491" cy="3765810"/>
          </a:xfrm>
          <a:prstGeom prst="rect">
            <a:avLst/>
          </a:prstGeom>
          <a:noFill/>
        </p:spPr>
      </p:pic>
      <p:sp>
        <p:nvSpPr>
          <p:cNvPr id="6" name="Title 1"/>
          <p:cNvSpPr txBox="1">
            <a:spLocks/>
          </p:cNvSpPr>
          <p:nvPr/>
        </p:nvSpPr>
        <p:spPr>
          <a:xfrm>
            <a:off x="2207568" y="260650"/>
            <a:ext cx="7774632" cy="576063"/>
          </a:xfrm>
          <a:prstGeom prst="rect">
            <a:avLst/>
          </a:prstGeom>
        </p:spPr>
        <p:txBody>
          <a:bodyPr>
            <a:normAutofit lnSpcReduction="10000"/>
          </a:bodyPr>
          <a:lstStyle/>
          <a:p>
            <a:pPr algn="ctr">
              <a:spcBef>
                <a:spcPct val="0"/>
              </a:spcBef>
              <a:defRPr/>
            </a:pPr>
            <a:r>
              <a:rPr lang="en-AU" sz="3200" b="1" dirty="0">
                <a:latin typeface="+mj-lt"/>
                <a:ea typeface="+mj-ea"/>
                <a:cs typeface="+mj-cs"/>
              </a:rPr>
              <a:t>Interest rate transmission</a:t>
            </a:r>
          </a:p>
        </p:txBody>
      </p:sp>
      <p:pic>
        <p:nvPicPr>
          <p:cNvPr id="4" name="Graphic 3">
            <a:extLst>
              <a:ext uri="{FF2B5EF4-FFF2-40B4-BE49-F238E27FC236}">
                <a16:creationId xmlns:a16="http://schemas.microsoft.com/office/drawing/2014/main" id="{716B3EEE-72B8-F37B-57CD-ACAB5D8C8A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384" y="1412776"/>
            <a:ext cx="5192486" cy="4126172"/>
          </a:xfrm>
          <a:prstGeom prst="rect">
            <a:avLst/>
          </a:prstGeom>
        </p:spPr>
      </p:pic>
    </p:spTree>
    <p:extLst>
      <p:ext uri="{BB962C8B-B14F-4D97-AF65-F5344CB8AC3E}">
        <p14:creationId xmlns:p14="http://schemas.microsoft.com/office/powerpoint/2010/main" val="616736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977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464" y="620689"/>
            <a:ext cx="9721080" cy="5816977"/>
          </a:xfrm>
          <a:prstGeom prst="rect">
            <a:avLst/>
          </a:prstGeom>
        </p:spPr>
        <p:txBody>
          <a:bodyPr wrap="square">
            <a:spAutoFit/>
          </a:bodyPr>
          <a:lstStyle/>
          <a:p>
            <a:pPr lvl="0" fontAlgn="base">
              <a:spcBef>
                <a:spcPct val="0"/>
              </a:spcBef>
              <a:spcAft>
                <a:spcPct val="0"/>
              </a:spcAft>
            </a:pPr>
            <a:r>
              <a:rPr lang="en-AU" sz="3600" b="1" dirty="0">
                <a:latin typeface="Calibri" pitchFamily="34" charset="0"/>
                <a:ea typeface="Times New Roman" pitchFamily="18" charset="0"/>
                <a:cs typeface="Times New Roman" pitchFamily="18" charset="0"/>
              </a:rPr>
              <a:t>Some history: extracts from selected RBA policy announcements</a:t>
            </a:r>
          </a:p>
          <a:p>
            <a:pPr lvl="0" fontAlgn="base">
              <a:spcBef>
                <a:spcPct val="0"/>
              </a:spcBef>
              <a:spcAft>
                <a:spcPct val="0"/>
              </a:spcAft>
            </a:pPr>
            <a:endParaRPr lang="en-AU" sz="2000" dirty="0">
              <a:latin typeface="Calibri" pitchFamily="34" charset="0"/>
              <a:ea typeface="Times New Roman" pitchFamily="18" charset="0"/>
              <a:cs typeface="Times New Roman" pitchFamily="18" charset="0"/>
            </a:endParaRPr>
          </a:p>
          <a:p>
            <a:pPr lvl="0" fontAlgn="base">
              <a:spcBef>
                <a:spcPct val="0"/>
              </a:spcBef>
              <a:spcAft>
                <a:spcPct val="0"/>
              </a:spcAft>
            </a:pPr>
            <a:endParaRPr lang="en-AU" sz="2000" dirty="0">
              <a:latin typeface="Calibri" pitchFamily="34" charset="0"/>
              <a:ea typeface="Times New Roman" pitchFamily="18" charset="0"/>
              <a:cs typeface="Times New Roman" pitchFamily="18" charset="0"/>
            </a:endParaRPr>
          </a:p>
          <a:p>
            <a:pPr lvl="0" fontAlgn="base">
              <a:spcBef>
                <a:spcPct val="0"/>
              </a:spcBef>
              <a:spcAft>
                <a:spcPct val="0"/>
              </a:spcAft>
            </a:pPr>
            <a:r>
              <a:rPr lang="en-AU" sz="2000" b="1" dirty="0">
                <a:latin typeface="Calibri" pitchFamily="34" charset="0"/>
                <a:ea typeface="Times New Roman" pitchFamily="18" charset="0"/>
                <a:cs typeface="Times New Roman" pitchFamily="18" charset="0"/>
              </a:rPr>
              <a:t>23 January 1990 </a:t>
            </a:r>
            <a:r>
              <a:rPr lang="en-AU" sz="2000" dirty="0">
                <a:latin typeface="Calibri" pitchFamily="34" charset="0"/>
                <a:ea typeface="Times New Roman" pitchFamily="18" charset="0"/>
                <a:cs typeface="Times New Roman" pitchFamily="18" charset="0"/>
              </a:rPr>
              <a:t>(first announcement of an interest rate decision)</a:t>
            </a:r>
          </a:p>
          <a:p>
            <a:pPr lvl="0" fontAlgn="base">
              <a:spcBef>
                <a:spcPct val="0"/>
              </a:spcBef>
              <a:spcAft>
                <a:spcPct val="0"/>
              </a:spcAft>
            </a:pPr>
            <a:endParaRPr lang="en-AU" sz="2000" dirty="0">
              <a:latin typeface="Arial" pitchFamily="34" charset="0"/>
              <a:cs typeface="Arial" pitchFamily="34" charset="0"/>
            </a:endParaRPr>
          </a:p>
          <a:p>
            <a:pPr lvl="0" eaLnBrk="0" fontAlgn="base" hangingPunct="0">
              <a:spcBef>
                <a:spcPct val="0"/>
              </a:spcBef>
              <a:spcAft>
                <a:spcPct val="0"/>
              </a:spcAft>
            </a:pPr>
            <a:r>
              <a:rPr lang="en-AU" sz="2000" dirty="0">
                <a:latin typeface="Calibri" pitchFamily="34" charset="0"/>
                <a:ea typeface="Times New Roman" pitchFamily="18" charset="0"/>
                <a:cs typeface="Times New Roman" pitchFamily="18" charset="0"/>
              </a:rPr>
              <a:t>The Governor of the Reserve Bank (Mr Bernie Fraser) confirmed that the Bank had operated in the domestic money market this morning to bring about a modest reduction in interest rates. </a:t>
            </a:r>
          </a:p>
          <a:p>
            <a:pPr lvl="0" eaLnBrk="0" fontAlgn="base" hangingPunct="0">
              <a:spcBef>
                <a:spcPct val="0"/>
              </a:spcBef>
              <a:spcAft>
                <a:spcPct val="0"/>
              </a:spcAft>
            </a:pPr>
            <a:endParaRPr lang="en-AU" sz="2000" dirty="0">
              <a:latin typeface="Arial" pitchFamily="34" charset="0"/>
              <a:cs typeface="Arial" pitchFamily="34" charset="0"/>
            </a:endParaRPr>
          </a:p>
          <a:p>
            <a:pPr lvl="0" eaLnBrk="0" fontAlgn="base" hangingPunct="0">
              <a:spcBef>
                <a:spcPct val="0"/>
              </a:spcBef>
              <a:spcAft>
                <a:spcPct val="0"/>
              </a:spcAft>
            </a:pPr>
            <a:r>
              <a:rPr lang="en-AU" sz="2000" b="1" dirty="0">
                <a:latin typeface="Calibri" pitchFamily="34" charset="0"/>
                <a:ea typeface="Times New Roman" pitchFamily="18" charset="0"/>
                <a:cs typeface="Times New Roman" pitchFamily="18" charset="0"/>
              </a:rPr>
              <a:t>15 February 1990 </a:t>
            </a:r>
            <a:r>
              <a:rPr lang="en-AU" sz="2000" dirty="0">
                <a:latin typeface="Calibri" pitchFamily="34" charset="0"/>
                <a:ea typeface="Times New Roman" pitchFamily="18" charset="0"/>
                <a:cs typeface="Times New Roman" pitchFamily="18" charset="0"/>
              </a:rPr>
              <a:t>(second announcement, note the numerical reference)</a:t>
            </a:r>
            <a:endParaRPr lang="en-AU" sz="2000" b="1" dirty="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AU" sz="2000" dirty="0">
              <a:latin typeface="Arial" pitchFamily="34" charset="0"/>
              <a:cs typeface="Arial" pitchFamily="34" charset="0"/>
            </a:endParaRPr>
          </a:p>
          <a:p>
            <a:pPr lvl="0" eaLnBrk="0" fontAlgn="base" hangingPunct="0">
              <a:spcBef>
                <a:spcPct val="0"/>
              </a:spcBef>
              <a:spcAft>
                <a:spcPct val="0"/>
              </a:spcAft>
            </a:pPr>
            <a:r>
              <a:rPr lang="en-AU" sz="2000" dirty="0">
                <a:latin typeface="Calibri" pitchFamily="34" charset="0"/>
                <a:ea typeface="Times New Roman" pitchFamily="18" charset="0"/>
                <a:cs typeface="Times New Roman" pitchFamily="18" charset="0"/>
              </a:rPr>
              <a:t>The Reserve Bank acted in the domestic money market this morning to bring about a further modest reduction in interest rates. Specifically, the Bank is seeking a reduction in cash rates of up to 0.5 percentage points from their recent levels. </a:t>
            </a:r>
          </a:p>
          <a:p>
            <a:pPr lvl="0" eaLnBrk="0" fontAlgn="base" hangingPunct="0">
              <a:spcBef>
                <a:spcPct val="0"/>
              </a:spcBef>
              <a:spcAft>
                <a:spcPct val="0"/>
              </a:spcAft>
            </a:pPr>
            <a:endParaRPr lang="en-AU" sz="2000" dirty="0">
              <a:latin typeface="Arial" pitchFamily="34" charset="0"/>
              <a:cs typeface="Arial" pitchFamily="34" charset="0"/>
            </a:endParaRPr>
          </a:p>
          <a:p>
            <a:pPr lvl="0" eaLnBrk="0" fontAlgn="base" hangingPunct="0">
              <a:spcBef>
                <a:spcPct val="0"/>
              </a:spcBef>
              <a:spcAft>
                <a:spcPct val="0"/>
              </a:spcAft>
            </a:pPr>
            <a:endParaRPr lang="en-AU" sz="2000" dirty="0">
              <a:latin typeface="Arial" pitchFamily="34" charset="0"/>
              <a:cs typeface="Arial" pitchFamily="34" charset="0"/>
            </a:endParaRPr>
          </a:p>
        </p:txBody>
      </p:sp>
    </p:spTree>
    <p:extLst>
      <p:ext uri="{BB962C8B-B14F-4D97-AF65-F5344CB8AC3E}">
        <p14:creationId xmlns:p14="http://schemas.microsoft.com/office/powerpoint/2010/main" val="1244755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3432" y="476673"/>
            <a:ext cx="8712968" cy="4678204"/>
          </a:xfrm>
          <a:prstGeom prst="rect">
            <a:avLst/>
          </a:prstGeom>
        </p:spPr>
        <p:txBody>
          <a:bodyPr wrap="square">
            <a:spAutoFit/>
          </a:bodyPr>
          <a:lstStyle/>
          <a:p>
            <a:pPr lvl="0" eaLnBrk="0" fontAlgn="base" hangingPunct="0">
              <a:spcBef>
                <a:spcPct val="0"/>
              </a:spcBef>
              <a:spcAft>
                <a:spcPct val="0"/>
              </a:spcAft>
            </a:pPr>
            <a:r>
              <a:rPr lang="en-AU" sz="2000" b="1" dirty="0">
                <a:latin typeface="Calibri" pitchFamily="34" charset="0"/>
                <a:ea typeface="Times New Roman" pitchFamily="18" charset="0"/>
                <a:cs typeface="Times New Roman" pitchFamily="18" charset="0"/>
              </a:rPr>
              <a:t>4 April 1990 </a:t>
            </a:r>
            <a:r>
              <a:rPr lang="en-AU" sz="2000" dirty="0">
                <a:latin typeface="Calibri" pitchFamily="34" charset="0"/>
                <a:ea typeface="Times New Roman" pitchFamily="18" charset="0"/>
                <a:cs typeface="Times New Roman" pitchFamily="18" charset="0"/>
              </a:rPr>
              <a:t>(third announcement)</a:t>
            </a:r>
          </a:p>
          <a:p>
            <a:pPr lvl="0" eaLnBrk="0" fontAlgn="base" hangingPunct="0">
              <a:spcBef>
                <a:spcPct val="0"/>
              </a:spcBef>
              <a:spcAft>
                <a:spcPct val="0"/>
              </a:spcAft>
            </a:pPr>
            <a:endParaRPr lang="en-AU" sz="2000" dirty="0">
              <a:latin typeface="Arial" pitchFamily="34" charset="0"/>
              <a:cs typeface="Arial" pitchFamily="34" charset="0"/>
            </a:endParaRPr>
          </a:p>
          <a:p>
            <a:pPr lvl="0" eaLnBrk="0" fontAlgn="base" hangingPunct="0">
              <a:spcBef>
                <a:spcPct val="0"/>
              </a:spcBef>
              <a:spcAft>
                <a:spcPct val="0"/>
              </a:spcAft>
            </a:pPr>
            <a:r>
              <a:rPr lang="en-AU" sz="2000" dirty="0">
                <a:latin typeface="Calibri" pitchFamily="34" charset="0"/>
                <a:ea typeface="Times New Roman" pitchFamily="18" charset="0"/>
                <a:cs typeface="Times New Roman" pitchFamily="18" charset="0"/>
              </a:rPr>
              <a:t>The Reserve Bank proposes to operate in the domestic money market this morning with a view to reducing cash rates to within the range of 15 to 15½ per cent. In recent weeks cash rates have averaged a little under 16½ per cent. This action follows yesterday's Board meeting and </a:t>
            </a:r>
            <a:r>
              <a:rPr lang="en-AU" sz="2000" u="sng" dirty="0">
                <a:latin typeface="Calibri" pitchFamily="34" charset="0"/>
                <a:ea typeface="Times New Roman" pitchFamily="18" charset="0"/>
                <a:cs typeface="Times New Roman" pitchFamily="18" charset="0"/>
              </a:rPr>
              <a:t>consultations with the Treasurer. </a:t>
            </a:r>
          </a:p>
          <a:p>
            <a:pPr lvl="0" eaLnBrk="0" fontAlgn="base" hangingPunct="0">
              <a:spcBef>
                <a:spcPct val="0"/>
              </a:spcBef>
              <a:spcAft>
                <a:spcPct val="0"/>
              </a:spcAft>
            </a:pPr>
            <a:endParaRPr lang="en-AU" sz="2000" dirty="0">
              <a:latin typeface="Calibri" pitchFamily="34" charset="0"/>
              <a:ea typeface="Times New Roman" pitchFamily="18" charset="0"/>
              <a:cs typeface="Times New Roman" pitchFamily="18" charset="0"/>
            </a:endParaRPr>
          </a:p>
          <a:p>
            <a:pPr lvl="0" eaLnBrk="0" fontAlgn="base" hangingPunct="0">
              <a:spcBef>
                <a:spcPct val="0"/>
              </a:spcBef>
              <a:spcAft>
                <a:spcPct val="0"/>
              </a:spcAft>
            </a:pPr>
            <a:r>
              <a:rPr lang="en-AU" sz="2000" b="1" dirty="0">
                <a:latin typeface="Calibri" pitchFamily="34" charset="0"/>
                <a:ea typeface="Times New Roman" pitchFamily="18" charset="0"/>
                <a:cs typeface="Times New Roman" pitchFamily="18" charset="0"/>
              </a:rPr>
              <a:t>2 August 1990 </a:t>
            </a:r>
          </a:p>
          <a:p>
            <a:pPr lvl="0" eaLnBrk="0" fontAlgn="base" hangingPunct="0">
              <a:spcBef>
                <a:spcPct val="0"/>
              </a:spcBef>
              <a:spcAft>
                <a:spcPct val="0"/>
              </a:spcAft>
            </a:pPr>
            <a:endParaRPr lang="en-AU" sz="2000" dirty="0">
              <a:latin typeface="Arial" pitchFamily="34" charset="0"/>
              <a:cs typeface="Arial" pitchFamily="34" charset="0"/>
            </a:endParaRPr>
          </a:p>
          <a:p>
            <a:pPr lvl="0" eaLnBrk="0" fontAlgn="base" hangingPunct="0">
              <a:spcBef>
                <a:spcPct val="0"/>
              </a:spcBef>
              <a:spcAft>
                <a:spcPct val="0"/>
              </a:spcAft>
            </a:pPr>
            <a:r>
              <a:rPr lang="en-AU" sz="2000" dirty="0">
                <a:latin typeface="Calibri" pitchFamily="34" charset="0"/>
                <a:ea typeface="Times New Roman" pitchFamily="18" charset="0"/>
                <a:cs typeface="Times New Roman" pitchFamily="18" charset="0"/>
              </a:rPr>
              <a:t>The Reserve Bank will be operating in the domestic money market this morning with a view to reducing cash rates by about one percentage point. This action is being taken following the regular late July meeting of the Board and after consultations with the Treasurer. </a:t>
            </a:r>
          </a:p>
          <a:p>
            <a:pPr lvl="0" eaLnBrk="0" fontAlgn="base" hangingPunct="0">
              <a:spcBef>
                <a:spcPct val="0"/>
              </a:spcBef>
              <a:spcAft>
                <a:spcPct val="0"/>
              </a:spcAft>
            </a:pPr>
            <a:endParaRPr lang="en-AU" sz="2000" dirty="0">
              <a:latin typeface="Arial" pitchFamily="34" charset="0"/>
              <a:cs typeface="Arial" pitchFamily="34" charset="0"/>
            </a:endParaRPr>
          </a:p>
          <a:p>
            <a:pPr lvl="0" eaLnBrk="0" fontAlgn="base" hangingPunct="0">
              <a:spcBef>
                <a:spcPct val="0"/>
              </a:spcBef>
              <a:spcAft>
                <a:spcPct val="0"/>
              </a:spcAft>
            </a:pPr>
            <a:endParaRPr lang="en-AU" dirty="0"/>
          </a:p>
        </p:txBody>
      </p:sp>
    </p:spTree>
    <p:extLst>
      <p:ext uri="{BB962C8B-B14F-4D97-AF65-F5344CB8AC3E}">
        <p14:creationId xmlns:p14="http://schemas.microsoft.com/office/powerpoint/2010/main" val="1169822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E093A-FE11-4538-AB91-186D4A2E7617}"/>
              </a:ext>
            </a:extLst>
          </p:cNvPr>
          <p:cNvSpPr txBox="1"/>
          <p:nvPr/>
        </p:nvSpPr>
        <p:spPr>
          <a:xfrm>
            <a:off x="911424" y="764704"/>
            <a:ext cx="9793088" cy="4370427"/>
          </a:xfrm>
          <a:prstGeom prst="rect">
            <a:avLst/>
          </a:prstGeom>
          <a:noFill/>
        </p:spPr>
        <p:txBody>
          <a:bodyPr wrap="square">
            <a:spAutoFit/>
          </a:bodyPr>
          <a:lstStyle/>
          <a:p>
            <a:pPr lvl="0" eaLnBrk="0" fontAlgn="base" hangingPunct="0">
              <a:spcBef>
                <a:spcPct val="0"/>
              </a:spcBef>
              <a:spcAft>
                <a:spcPct val="0"/>
              </a:spcAft>
            </a:pPr>
            <a:r>
              <a:rPr lang="en-AU" sz="2000" b="1" dirty="0">
                <a:latin typeface="Calibri" pitchFamily="34" charset="0"/>
                <a:ea typeface="Times New Roman" pitchFamily="18" charset="0"/>
                <a:cs typeface="Times New Roman" pitchFamily="18" charset="0"/>
              </a:rPr>
              <a:t>7 November 2007 </a:t>
            </a:r>
            <a:r>
              <a:rPr lang="en-AU" sz="2000" dirty="0">
                <a:latin typeface="Calibri" pitchFamily="34" charset="0"/>
                <a:ea typeface="Times New Roman" pitchFamily="18" charset="0"/>
                <a:cs typeface="Times New Roman" pitchFamily="18" charset="0"/>
              </a:rPr>
              <a:t>(during 2007 election campaign)</a:t>
            </a:r>
          </a:p>
          <a:p>
            <a:pPr lvl="0" eaLnBrk="0" fontAlgn="base" hangingPunct="0">
              <a:spcBef>
                <a:spcPct val="0"/>
              </a:spcBef>
              <a:spcAft>
                <a:spcPct val="0"/>
              </a:spcAft>
            </a:pPr>
            <a:endParaRPr lang="en-AU" sz="2000" dirty="0">
              <a:latin typeface="Arial" pitchFamily="34" charset="0"/>
              <a:cs typeface="Arial" pitchFamily="34" charset="0"/>
            </a:endParaRPr>
          </a:p>
          <a:p>
            <a:pPr lvl="0" eaLnBrk="0" fontAlgn="base" hangingPunct="0">
              <a:spcBef>
                <a:spcPct val="0"/>
              </a:spcBef>
              <a:spcAft>
                <a:spcPct val="0"/>
              </a:spcAft>
            </a:pPr>
            <a:r>
              <a:rPr lang="en-AU" sz="2000" dirty="0">
                <a:latin typeface="Calibri" pitchFamily="34" charset="0"/>
                <a:ea typeface="Times New Roman" pitchFamily="18" charset="0"/>
                <a:cs typeface="Times New Roman" pitchFamily="18" charset="0"/>
              </a:rPr>
              <a:t>At its meeting </a:t>
            </a:r>
            <a:r>
              <a:rPr lang="en-AU" sz="2000" u="sng" dirty="0">
                <a:latin typeface="Calibri" pitchFamily="34" charset="0"/>
                <a:ea typeface="Times New Roman" pitchFamily="18" charset="0"/>
                <a:cs typeface="Times New Roman" pitchFamily="18" charset="0"/>
              </a:rPr>
              <a:t>yesterday</a:t>
            </a:r>
            <a:r>
              <a:rPr lang="en-AU" sz="2000" dirty="0">
                <a:latin typeface="Calibri" pitchFamily="34" charset="0"/>
                <a:ea typeface="Times New Roman" pitchFamily="18" charset="0"/>
                <a:cs typeface="Times New Roman" pitchFamily="18" charset="0"/>
              </a:rPr>
              <a:t>, the Board decided to increase the cash rate by 25 basis points to 6.75 per cent. </a:t>
            </a:r>
          </a:p>
          <a:p>
            <a:pPr lvl="0" eaLnBrk="0" fontAlgn="base" hangingPunct="0">
              <a:spcBef>
                <a:spcPct val="0"/>
              </a:spcBef>
              <a:spcAft>
                <a:spcPct val="0"/>
              </a:spcAft>
            </a:pPr>
            <a:endParaRPr lang="en-AU" sz="2000" dirty="0">
              <a:latin typeface="Arial" pitchFamily="34" charset="0"/>
              <a:cs typeface="Arial" pitchFamily="34" charset="0"/>
            </a:endParaRPr>
          </a:p>
          <a:p>
            <a:r>
              <a:rPr lang="en-AU" sz="2000" b="1" dirty="0"/>
              <a:t>5 February 2008 </a:t>
            </a:r>
            <a:r>
              <a:rPr lang="en-AU" sz="2000" dirty="0"/>
              <a:t>(first same-day announcement)</a:t>
            </a:r>
          </a:p>
          <a:p>
            <a:endParaRPr lang="en-AU" sz="2000" dirty="0"/>
          </a:p>
          <a:p>
            <a:r>
              <a:rPr lang="en-AU" sz="2000" dirty="0"/>
              <a:t>At its meeting </a:t>
            </a:r>
            <a:r>
              <a:rPr lang="en-AU" sz="2000" u="sng" dirty="0"/>
              <a:t>today</a:t>
            </a:r>
            <a:r>
              <a:rPr lang="en-AU" sz="2000" dirty="0"/>
              <a:t>, the Board decided to increase the cash rate by 25 basis points to 7.0 per cent.</a:t>
            </a:r>
          </a:p>
          <a:p>
            <a:endParaRPr lang="en-AU" dirty="0"/>
          </a:p>
          <a:p>
            <a:r>
              <a:rPr lang="en-AU" sz="2000" b="1" dirty="0"/>
              <a:t>1 April 2008 </a:t>
            </a:r>
            <a:r>
              <a:rPr lang="en-AU" sz="2000" dirty="0"/>
              <a:t>(first no-change announcement)</a:t>
            </a:r>
          </a:p>
          <a:p>
            <a:endParaRPr lang="en-AU" sz="2000" b="1" dirty="0"/>
          </a:p>
          <a:p>
            <a:r>
              <a:rPr lang="en-AU" sz="2000" dirty="0"/>
              <a:t>At its meeting today, the Board decided to leave the cash rate </a:t>
            </a:r>
            <a:r>
              <a:rPr lang="en-AU" sz="2000" u="sng" dirty="0"/>
              <a:t>unchanged</a:t>
            </a:r>
            <a:r>
              <a:rPr lang="en-AU" sz="2000" dirty="0"/>
              <a:t> at 7.25 per cent. </a:t>
            </a:r>
          </a:p>
          <a:p>
            <a:r>
              <a:rPr lang="en-AU" sz="2000" dirty="0"/>
              <a:t> </a:t>
            </a:r>
          </a:p>
        </p:txBody>
      </p:sp>
    </p:spTree>
    <p:extLst>
      <p:ext uri="{BB962C8B-B14F-4D97-AF65-F5344CB8AC3E}">
        <p14:creationId xmlns:p14="http://schemas.microsoft.com/office/powerpoint/2010/main" val="3632881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5A70-C6A4-4890-B6F5-294095A9DFE8}"/>
              </a:ext>
            </a:extLst>
          </p:cNvPr>
          <p:cNvSpPr>
            <a:spLocks noGrp="1"/>
          </p:cNvSpPr>
          <p:nvPr>
            <p:ph type="title"/>
          </p:nvPr>
        </p:nvSpPr>
        <p:spPr>
          <a:xfrm>
            <a:off x="609600" y="274638"/>
            <a:ext cx="10972800" cy="706090"/>
          </a:xfrm>
        </p:spPr>
        <p:txBody>
          <a:bodyPr>
            <a:normAutofit fontScale="90000"/>
          </a:bodyPr>
          <a:lstStyle/>
          <a:p>
            <a:pPr algn="l"/>
            <a:r>
              <a:rPr lang="en-AU" sz="3600" b="1" dirty="0"/>
              <a:t>The return of inflation</a:t>
            </a:r>
            <a:br>
              <a:rPr lang="en-AU" sz="3600" b="1" dirty="0"/>
            </a:br>
            <a:endParaRPr lang="en-AU" sz="2200" b="1" dirty="0"/>
          </a:p>
        </p:txBody>
      </p:sp>
      <p:sp>
        <p:nvSpPr>
          <p:cNvPr id="3" name="Content Placeholder 2">
            <a:extLst>
              <a:ext uri="{FF2B5EF4-FFF2-40B4-BE49-F238E27FC236}">
                <a16:creationId xmlns:a16="http://schemas.microsoft.com/office/drawing/2014/main" id="{7023BAA9-850A-4F73-96A3-5DA2D009CBFA}"/>
              </a:ext>
            </a:extLst>
          </p:cNvPr>
          <p:cNvSpPr>
            <a:spLocks noGrp="1"/>
          </p:cNvSpPr>
          <p:nvPr>
            <p:ph idx="1"/>
          </p:nvPr>
        </p:nvSpPr>
        <p:spPr>
          <a:xfrm>
            <a:off x="609600" y="980728"/>
            <a:ext cx="10972800" cy="5760639"/>
          </a:xfrm>
        </p:spPr>
        <p:txBody>
          <a:bodyPr>
            <a:normAutofit/>
          </a:bodyPr>
          <a:lstStyle/>
          <a:p>
            <a:pPr marL="0" indent="0">
              <a:buNone/>
            </a:pPr>
            <a:r>
              <a:rPr lang="en-AU" sz="2000" b="1" dirty="0"/>
              <a:t>Two years ago (3 August 2021) </a:t>
            </a:r>
          </a:p>
          <a:p>
            <a:pPr marL="0" indent="0">
              <a:buNone/>
            </a:pPr>
            <a:r>
              <a:rPr lang="en-AU" sz="2000" dirty="0"/>
              <a:t>At its meeting today, the Board decided to maintain the cash rate target at 10 basis points and the interest rate on Exchange Settlement balances of zero per cent </a:t>
            </a:r>
          </a:p>
          <a:p>
            <a:pPr marL="0" indent="0">
              <a:buNone/>
            </a:pPr>
            <a:r>
              <a:rPr lang="en-AU" sz="2000" i="1" dirty="0"/>
              <a:t>The Board will not increase the cash rate until actual inflation is sustainably within the 2 to 3 per cent target range. The central scenario for the economy is that this condition will not be met before 2024. </a:t>
            </a:r>
          </a:p>
          <a:p>
            <a:pPr marL="0" indent="0">
              <a:buNone/>
            </a:pPr>
            <a:endParaRPr lang="en-AU" sz="2000" i="1" dirty="0"/>
          </a:p>
          <a:p>
            <a:pPr marL="0" indent="0">
              <a:buNone/>
            </a:pPr>
            <a:r>
              <a:rPr lang="en-AU" sz="2000" b="1" dirty="0"/>
              <a:t>One year ago (2 August 2022)</a:t>
            </a:r>
          </a:p>
          <a:p>
            <a:pPr marL="0" indent="0">
              <a:buNone/>
            </a:pPr>
            <a:r>
              <a:rPr lang="en-AU" sz="2000" dirty="0"/>
              <a:t>At its meeting today, the Board decided </a:t>
            </a:r>
            <a:r>
              <a:rPr lang="en-AU" sz="1800" dirty="0"/>
              <a:t>to increase the cash rate target by 50 basis points to 1.85 per cent</a:t>
            </a:r>
          </a:p>
          <a:p>
            <a:pPr marL="0" indent="0">
              <a:buNone/>
            </a:pPr>
            <a:endParaRPr lang="en-AU" sz="1800" dirty="0"/>
          </a:p>
          <a:p>
            <a:pPr marL="0" indent="0">
              <a:buNone/>
            </a:pPr>
            <a:r>
              <a:rPr lang="en-AU" sz="1800" b="1" dirty="0"/>
              <a:t>This week (1 August 2023)</a:t>
            </a:r>
          </a:p>
          <a:p>
            <a:pPr marL="0" indent="0">
              <a:buNone/>
            </a:pPr>
            <a:r>
              <a:rPr lang="en-AU" sz="2000" dirty="0"/>
              <a:t>At its meeting today, the Board decided to leave the cash rate target unchanged at 4.10 per cent and the interest rate paid on Exchange Settlement balances unchanged at 4.00 per cent.</a:t>
            </a:r>
          </a:p>
          <a:p>
            <a:pPr marL="0" indent="0">
              <a:buNone/>
            </a:pPr>
            <a:endParaRPr lang="en-AU" sz="2000" dirty="0"/>
          </a:p>
          <a:p>
            <a:pPr marL="0" indent="0">
              <a:buNone/>
            </a:pPr>
            <a:r>
              <a:rPr lang="en-AU" sz="2000" dirty="0"/>
              <a:t>Some further tightening of monetary policy may be required to ensure that inflation returns to target in a reasonable timeframe, but that will depend upon the data and the evolving assessment of risks.</a:t>
            </a:r>
          </a:p>
        </p:txBody>
      </p:sp>
    </p:spTree>
    <p:extLst>
      <p:ext uri="{BB962C8B-B14F-4D97-AF65-F5344CB8AC3E}">
        <p14:creationId xmlns:p14="http://schemas.microsoft.com/office/powerpoint/2010/main" val="1067892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What is inflation targeting?</a:t>
            </a:r>
          </a:p>
        </p:txBody>
      </p:sp>
      <p:sp>
        <p:nvSpPr>
          <p:cNvPr id="3" name="Content Placeholder 2"/>
          <p:cNvSpPr>
            <a:spLocks noGrp="1"/>
          </p:cNvSpPr>
          <p:nvPr>
            <p:ph idx="1"/>
          </p:nvPr>
        </p:nvSpPr>
        <p:spPr/>
        <p:txBody>
          <a:bodyPr>
            <a:normAutofit/>
          </a:bodyPr>
          <a:lstStyle/>
          <a:p>
            <a:r>
              <a:rPr lang="en-AU" dirty="0"/>
              <a:t>Key elements are:</a:t>
            </a:r>
          </a:p>
          <a:p>
            <a:pPr lvl="1"/>
            <a:r>
              <a:rPr lang="en-AU" dirty="0"/>
              <a:t>a measurable numerical target for inflation</a:t>
            </a:r>
          </a:p>
          <a:p>
            <a:pPr lvl="1"/>
            <a:r>
              <a:rPr lang="en-AU" dirty="0"/>
              <a:t>a public commitment to achieving it</a:t>
            </a:r>
          </a:p>
          <a:p>
            <a:pPr lvl="1"/>
            <a:r>
              <a:rPr lang="en-AU" dirty="0"/>
              <a:t>short-term interest rate is the policy instrument</a:t>
            </a:r>
          </a:p>
          <a:p>
            <a:r>
              <a:rPr lang="en-AU" dirty="0"/>
              <a:t>These things are often accompanied by some formal delegation of authority to the central bank for achieving the target, an accountability mechanism and a set of decision-making procedures (</a:t>
            </a:r>
            <a:r>
              <a:rPr lang="en-AU" dirty="0" err="1"/>
              <a:t>eg</a:t>
            </a:r>
            <a:r>
              <a:rPr lang="en-AU" dirty="0"/>
              <a:t> RBA Board meetings)</a:t>
            </a:r>
          </a:p>
          <a:p>
            <a:endParaRPr lang="en-AU" dirty="0"/>
          </a:p>
          <a:p>
            <a:pPr lvl="1"/>
            <a:endParaRPr lang="en-AU" dirty="0"/>
          </a:p>
          <a:p>
            <a:pPr>
              <a:buNone/>
            </a:pPr>
            <a:endParaRPr lang="en-AU" dirty="0"/>
          </a:p>
        </p:txBody>
      </p:sp>
    </p:spTree>
    <p:extLst>
      <p:ext uri="{BB962C8B-B14F-4D97-AF65-F5344CB8AC3E}">
        <p14:creationId xmlns:p14="http://schemas.microsoft.com/office/powerpoint/2010/main" val="24649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About the course (2)</a:t>
            </a:r>
          </a:p>
        </p:txBody>
      </p:sp>
      <p:sp>
        <p:nvSpPr>
          <p:cNvPr id="3" name="Content Placeholder 2"/>
          <p:cNvSpPr>
            <a:spLocks noGrp="1"/>
          </p:cNvSpPr>
          <p:nvPr>
            <p:ph idx="1"/>
          </p:nvPr>
        </p:nvSpPr>
        <p:spPr/>
        <p:txBody>
          <a:bodyPr>
            <a:normAutofit fontScale="92500" lnSpcReduction="10000"/>
          </a:bodyPr>
          <a:lstStyle/>
          <a:p>
            <a:pPr marL="0" indent="0">
              <a:buNone/>
            </a:pPr>
            <a:r>
              <a:rPr lang="en-AU" b="1" dirty="0"/>
              <a:t>		Learning structure</a:t>
            </a:r>
          </a:p>
          <a:p>
            <a:r>
              <a:rPr lang="en-AU" dirty="0"/>
              <a:t>1 X 3 hour class per week, </a:t>
            </a:r>
            <a:r>
              <a:rPr lang="en-AU" u="sng" dirty="0"/>
              <a:t>usually</a:t>
            </a:r>
            <a:r>
              <a:rPr lang="en-AU" dirty="0"/>
              <a:t> comprising</a:t>
            </a:r>
          </a:p>
          <a:p>
            <a:r>
              <a:rPr lang="en-AU" b="1" dirty="0"/>
              <a:t>Either:</a:t>
            </a:r>
            <a:r>
              <a:rPr lang="en-AU" dirty="0"/>
              <a:t> 2hr lecture + media discussion</a:t>
            </a:r>
          </a:p>
          <a:p>
            <a:r>
              <a:rPr lang="en-AU" b="1" dirty="0"/>
              <a:t>Or: </a:t>
            </a:r>
            <a:r>
              <a:rPr lang="en-AU" dirty="0"/>
              <a:t>Student seminars + media discussion</a:t>
            </a:r>
          </a:p>
          <a:p>
            <a:endParaRPr lang="en-AU" dirty="0"/>
          </a:p>
          <a:p>
            <a:pPr marL="0" indent="0">
              <a:buNone/>
            </a:pPr>
            <a:endParaRPr lang="en-AU" dirty="0"/>
          </a:p>
          <a:p>
            <a:r>
              <a:rPr lang="en-AU" b="1" u="sng" dirty="0"/>
              <a:t>Not</a:t>
            </a:r>
            <a:r>
              <a:rPr lang="en-AU" dirty="0"/>
              <a:t> a technical course. It’s mainly about </a:t>
            </a:r>
            <a:r>
              <a:rPr lang="en-AU" b="1" dirty="0"/>
              <a:t>financial history </a:t>
            </a:r>
            <a:r>
              <a:rPr lang="en-AU" dirty="0"/>
              <a:t>and </a:t>
            </a:r>
            <a:r>
              <a:rPr lang="en-AU" b="1" dirty="0"/>
              <a:t>policy</a:t>
            </a:r>
          </a:p>
          <a:p>
            <a:pPr marL="0" indent="0">
              <a:buNone/>
            </a:pPr>
            <a:r>
              <a:rPr lang="en-AU" dirty="0"/>
              <a:t> </a:t>
            </a:r>
          </a:p>
          <a:p>
            <a:endParaRPr lang="en-AU" dirty="0"/>
          </a:p>
        </p:txBody>
      </p:sp>
    </p:spTree>
    <p:extLst>
      <p:ext uri="{BB962C8B-B14F-4D97-AF65-F5344CB8AC3E}">
        <p14:creationId xmlns:p14="http://schemas.microsoft.com/office/powerpoint/2010/main" val="1349426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New Zealand as the pioneer inflation targeter</a:t>
            </a:r>
          </a:p>
        </p:txBody>
      </p:sp>
      <p:sp>
        <p:nvSpPr>
          <p:cNvPr id="3" name="Content Placeholder 2"/>
          <p:cNvSpPr>
            <a:spLocks noGrp="1"/>
          </p:cNvSpPr>
          <p:nvPr>
            <p:ph idx="1"/>
          </p:nvPr>
        </p:nvSpPr>
        <p:spPr/>
        <p:txBody>
          <a:bodyPr>
            <a:normAutofit fontScale="92500" lnSpcReduction="10000"/>
          </a:bodyPr>
          <a:lstStyle/>
          <a:p>
            <a:r>
              <a:rPr lang="en-AU" dirty="0"/>
              <a:t>New RBNZ Act came into effect Feb 1990</a:t>
            </a:r>
          </a:p>
          <a:p>
            <a:r>
              <a:rPr lang="en-AU" dirty="0"/>
              <a:t>Part of a wider set of market-based reforms</a:t>
            </a:r>
          </a:p>
          <a:p>
            <a:r>
              <a:rPr lang="en-AU" dirty="0"/>
              <a:t>RBNZ Governor to be the independent decision maker</a:t>
            </a:r>
          </a:p>
          <a:p>
            <a:r>
              <a:rPr lang="en-AU" dirty="0"/>
              <a:t>Policy Targets Agreement with Government set inflation target of 0–2 per cent</a:t>
            </a:r>
          </a:p>
          <a:p>
            <a:r>
              <a:rPr lang="en-AU" dirty="0"/>
              <a:t>Governor could be dismissed for missing the target</a:t>
            </a:r>
          </a:p>
          <a:p>
            <a:r>
              <a:rPr lang="en-AU" dirty="0"/>
              <a:t>Subsequent revisions to the regime have made it less rigid by </a:t>
            </a:r>
          </a:p>
          <a:p>
            <a:pPr lvl="1"/>
            <a:r>
              <a:rPr lang="en-AU" dirty="0"/>
              <a:t>raising the target (now 1 – 3 per cent)</a:t>
            </a:r>
          </a:p>
          <a:p>
            <a:pPr lvl="1"/>
            <a:r>
              <a:rPr lang="en-AU" dirty="0"/>
              <a:t>‘softening’ the edges</a:t>
            </a:r>
          </a:p>
        </p:txBody>
      </p:sp>
    </p:spTree>
    <p:extLst>
      <p:ext uri="{BB962C8B-B14F-4D97-AF65-F5344CB8AC3E}">
        <p14:creationId xmlns:p14="http://schemas.microsoft.com/office/powerpoint/2010/main" val="80708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Other early adopters: Canada and UK</a:t>
            </a:r>
          </a:p>
        </p:txBody>
      </p:sp>
      <p:sp>
        <p:nvSpPr>
          <p:cNvPr id="3" name="Content Placeholder 2"/>
          <p:cNvSpPr>
            <a:spLocks noGrp="1"/>
          </p:cNvSpPr>
          <p:nvPr>
            <p:ph idx="1"/>
          </p:nvPr>
        </p:nvSpPr>
        <p:spPr/>
        <p:txBody>
          <a:bodyPr>
            <a:normAutofit fontScale="92500" lnSpcReduction="20000"/>
          </a:bodyPr>
          <a:lstStyle/>
          <a:p>
            <a:r>
              <a:rPr lang="en-AU" b="1" dirty="0"/>
              <a:t>Canada</a:t>
            </a:r>
            <a:r>
              <a:rPr lang="en-AU" dirty="0"/>
              <a:t> adopted an inflation target in Feb 1991</a:t>
            </a:r>
          </a:p>
          <a:p>
            <a:r>
              <a:rPr lang="en-AU" dirty="0"/>
              <a:t>This was by agreement between the Central Bank Governor and the Finance Minister, not by legislation</a:t>
            </a:r>
          </a:p>
          <a:p>
            <a:r>
              <a:rPr lang="en-AU" dirty="0"/>
              <a:t>The target was 1–3 percent, with a transition path (ref Schembri seminar paper)</a:t>
            </a:r>
          </a:p>
          <a:p>
            <a:r>
              <a:rPr lang="en-AU" dirty="0"/>
              <a:t>In the </a:t>
            </a:r>
            <a:r>
              <a:rPr lang="en-AU" b="1" dirty="0"/>
              <a:t>UK</a:t>
            </a:r>
            <a:r>
              <a:rPr lang="en-AU" dirty="0"/>
              <a:t>, the Bank of England unilaterally adopted a target of 1-4% in Oct 1992 to replace a failed exchange-rate peg (ERM crisis)</a:t>
            </a:r>
          </a:p>
          <a:p>
            <a:r>
              <a:rPr lang="en-AU" dirty="0"/>
              <a:t>May 1997 the BoE was given independence to set the policy rate and an inflation target of 2.5% formally delegated by the government</a:t>
            </a:r>
          </a:p>
          <a:p>
            <a:endParaRPr lang="en-AU" dirty="0"/>
          </a:p>
          <a:p>
            <a:endParaRPr lang="en-AU" dirty="0"/>
          </a:p>
        </p:txBody>
      </p:sp>
    </p:spTree>
    <p:extLst>
      <p:ext uri="{BB962C8B-B14F-4D97-AF65-F5344CB8AC3E}">
        <p14:creationId xmlns:p14="http://schemas.microsoft.com/office/powerpoint/2010/main" val="1141696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title"/>
          </p:nvPr>
        </p:nvSpPr>
        <p:spPr>
          <a:xfrm>
            <a:off x="1752600" y="1219200"/>
            <a:ext cx="2743200" cy="3352800"/>
          </a:xfrm>
        </p:spPr>
        <p:txBody>
          <a:bodyPr anchor="t"/>
          <a:lstStyle/>
          <a:p>
            <a:pPr eaLnBrk="1" hangingPunct="1"/>
            <a:r>
              <a:rPr lang="en-US" altLang="en-US" sz="2400">
                <a:ea typeface="ヒラギノ角ゴ Pro W3" pitchFamily="-84" charset="-128"/>
              </a:rPr>
              <a:t>Inflation Rates and Inflation Targets for New Zealand, Canada, and the United Kingdom, 1980–2014</a:t>
            </a:r>
          </a:p>
        </p:txBody>
      </p:sp>
      <p:pic>
        <p:nvPicPr>
          <p:cNvPr id="31747" name="Picture 5"/>
          <p:cNvPicPr>
            <a:picLocks noChangeAspect="1"/>
          </p:cNvPicPr>
          <p:nvPr/>
        </p:nvPicPr>
        <p:blipFill>
          <a:blip r:embed="rId3" cstate="print"/>
          <a:srcRect/>
          <a:stretch>
            <a:fillRect/>
          </a:stretch>
        </p:blipFill>
        <p:spPr bwMode="auto">
          <a:xfrm>
            <a:off x="4572001" y="25400"/>
            <a:ext cx="6016625" cy="6324600"/>
          </a:xfrm>
          <a:prstGeom prst="rect">
            <a:avLst/>
          </a:prstGeom>
          <a:noFill/>
          <a:ln w="9525">
            <a:noFill/>
            <a:miter lim="800000"/>
            <a:headEnd/>
            <a:tailEnd/>
          </a:ln>
        </p:spPr>
      </p:pic>
    </p:spTree>
    <p:extLst>
      <p:ext uri="{BB962C8B-B14F-4D97-AF65-F5344CB8AC3E}">
        <p14:creationId xmlns:p14="http://schemas.microsoft.com/office/powerpoint/2010/main" val="3067199697"/>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Development of the policy framework in Australia (1)</a:t>
            </a:r>
          </a:p>
        </p:txBody>
      </p:sp>
      <p:sp>
        <p:nvSpPr>
          <p:cNvPr id="3" name="Content Placeholder 2"/>
          <p:cNvSpPr>
            <a:spLocks noGrp="1"/>
          </p:cNvSpPr>
          <p:nvPr>
            <p:ph idx="1"/>
          </p:nvPr>
        </p:nvSpPr>
        <p:spPr/>
        <p:txBody>
          <a:bodyPr/>
          <a:lstStyle/>
          <a:p>
            <a:r>
              <a:rPr lang="en-AU" dirty="0"/>
              <a:t>Source: Macfarlane 1998</a:t>
            </a:r>
          </a:p>
          <a:p>
            <a:r>
              <a:rPr lang="en-AU" dirty="0"/>
              <a:t>In Australia there was no sudden regime change, more a gradual evolution</a:t>
            </a:r>
          </a:p>
          <a:p>
            <a:r>
              <a:rPr lang="en-AU" dirty="0"/>
              <a:t>1945–71: fixed exchange rate</a:t>
            </a:r>
          </a:p>
          <a:p>
            <a:r>
              <a:rPr lang="en-AU" dirty="0"/>
              <a:t>1971-83: gradual increase in exchange rate flexibility</a:t>
            </a:r>
          </a:p>
          <a:p>
            <a:r>
              <a:rPr lang="en-AU" dirty="0"/>
              <a:t>1976-85: monetary targeting (the Friedman influence)</a:t>
            </a:r>
          </a:p>
          <a:p>
            <a:endParaRPr lang="en-AU" dirty="0"/>
          </a:p>
        </p:txBody>
      </p:sp>
    </p:spTree>
    <p:extLst>
      <p:ext uri="{BB962C8B-B14F-4D97-AF65-F5344CB8AC3E}">
        <p14:creationId xmlns:p14="http://schemas.microsoft.com/office/powerpoint/2010/main" val="3480791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Development of the policy framework in Australia (2)</a:t>
            </a:r>
          </a:p>
        </p:txBody>
      </p:sp>
      <p:sp>
        <p:nvSpPr>
          <p:cNvPr id="3" name="Content Placeholder 2"/>
          <p:cNvSpPr>
            <a:spLocks noGrp="1"/>
          </p:cNvSpPr>
          <p:nvPr>
            <p:ph idx="1"/>
          </p:nvPr>
        </p:nvSpPr>
        <p:spPr/>
        <p:txBody>
          <a:bodyPr/>
          <a:lstStyle/>
          <a:p>
            <a:r>
              <a:rPr lang="en-AU" dirty="0"/>
              <a:t>1983 onwards: floating exchange rate</a:t>
            </a:r>
          </a:p>
          <a:p>
            <a:r>
              <a:rPr lang="en-AU" dirty="0"/>
              <a:t>1985: the ‘checklist’</a:t>
            </a:r>
          </a:p>
          <a:p>
            <a:r>
              <a:rPr lang="en-AU" dirty="0"/>
              <a:t>1988-93: a ‘period of discretion’</a:t>
            </a:r>
          </a:p>
          <a:p>
            <a:r>
              <a:rPr lang="en-AU" dirty="0"/>
              <a:t>1993-96: increased public emphasis on inflation objective</a:t>
            </a:r>
          </a:p>
          <a:p>
            <a:r>
              <a:rPr lang="en-AU" dirty="0"/>
              <a:t>1996: </a:t>
            </a:r>
            <a:r>
              <a:rPr lang="en-AU" i="1" dirty="0"/>
              <a:t>Statement on the Conduct of Monetary Policy </a:t>
            </a:r>
            <a:r>
              <a:rPr lang="en-AU" dirty="0"/>
              <a:t>(formal adoption of an inflation target of 2-3%)</a:t>
            </a:r>
          </a:p>
        </p:txBody>
      </p:sp>
    </p:spTree>
    <p:extLst>
      <p:ext uri="{BB962C8B-B14F-4D97-AF65-F5344CB8AC3E}">
        <p14:creationId xmlns:p14="http://schemas.microsoft.com/office/powerpoint/2010/main" val="72551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84BA-AAFC-4D65-AF65-AB0ED098B7F5}"/>
              </a:ext>
            </a:extLst>
          </p:cNvPr>
          <p:cNvSpPr>
            <a:spLocks noGrp="1"/>
          </p:cNvSpPr>
          <p:nvPr>
            <p:ph type="title"/>
          </p:nvPr>
        </p:nvSpPr>
        <p:spPr/>
        <p:txBody>
          <a:bodyPr>
            <a:normAutofit/>
          </a:bodyPr>
          <a:lstStyle/>
          <a:p>
            <a:pPr algn="l"/>
            <a:r>
              <a:rPr lang="en-AU" sz="3600" b="1" dirty="0"/>
              <a:t>Macfarlane’s summary of the transition</a:t>
            </a:r>
          </a:p>
        </p:txBody>
      </p:sp>
      <p:sp>
        <p:nvSpPr>
          <p:cNvPr id="3" name="Content Placeholder 2">
            <a:extLst>
              <a:ext uri="{FF2B5EF4-FFF2-40B4-BE49-F238E27FC236}">
                <a16:creationId xmlns:a16="http://schemas.microsoft.com/office/drawing/2014/main" id="{9B022842-2A1D-4230-BD12-70444E927EC1}"/>
              </a:ext>
            </a:extLst>
          </p:cNvPr>
          <p:cNvSpPr>
            <a:spLocks noGrp="1"/>
          </p:cNvSpPr>
          <p:nvPr>
            <p:ph idx="1"/>
          </p:nvPr>
        </p:nvSpPr>
        <p:spPr>
          <a:xfrm>
            <a:off x="609600" y="1340767"/>
            <a:ext cx="10972800" cy="4785397"/>
          </a:xfrm>
        </p:spPr>
        <p:txBody>
          <a:bodyPr/>
          <a:lstStyle/>
          <a:p>
            <a:pPr marL="0" indent="0">
              <a:buNone/>
            </a:pPr>
            <a:r>
              <a:rPr lang="en-AU" u="sng" dirty="0"/>
              <a:t>Analogy with navigating a ship</a:t>
            </a:r>
          </a:p>
          <a:p>
            <a:pPr marL="0" indent="0">
              <a:buNone/>
            </a:pPr>
            <a:endParaRPr lang="en-AU" u="sng" dirty="0"/>
          </a:p>
          <a:p>
            <a:r>
              <a:rPr lang="en-AU" dirty="0"/>
              <a:t>Stop it leaking = find the instrument that can be controlled</a:t>
            </a:r>
          </a:p>
          <a:p>
            <a:r>
              <a:rPr lang="en-AU" dirty="0"/>
              <a:t>Fix navigation system = find a stable decision making principle</a:t>
            </a:r>
          </a:p>
          <a:p>
            <a:r>
              <a:rPr lang="en-AU" dirty="0"/>
              <a:t>Determine who should be at the helm = find a politically stable set of arrangements for independence and accountability</a:t>
            </a:r>
          </a:p>
          <a:p>
            <a:endParaRPr lang="en-AU" dirty="0"/>
          </a:p>
          <a:p>
            <a:r>
              <a:rPr lang="en-AU" dirty="0"/>
              <a:t>These things were fully in place by 1996</a:t>
            </a:r>
          </a:p>
        </p:txBody>
      </p:sp>
    </p:spTree>
    <p:extLst>
      <p:ext uri="{BB962C8B-B14F-4D97-AF65-F5344CB8AC3E}">
        <p14:creationId xmlns:p14="http://schemas.microsoft.com/office/powerpoint/2010/main" val="4282999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The RBA Charter (legal basis of the inflation target) </a:t>
            </a:r>
          </a:p>
        </p:txBody>
      </p:sp>
      <p:sp>
        <p:nvSpPr>
          <p:cNvPr id="3" name="Content Placeholder 2"/>
          <p:cNvSpPr>
            <a:spLocks noGrp="1"/>
          </p:cNvSpPr>
          <p:nvPr>
            <p:ph idx="1"/>
          </p:nvPr>
        </p:nvSpPr>
        <p:spPr>
          <a:xfrm>
            <a:off x="767408" y="1268761"/>
            <a:ext cx="9443392" cy="4857403"/>
          </a:xfrm>
        </p:spPr>
        <p:txBody>
          <a:bodyPr>
            <a:normAutofit fontScale="55000" lnSpcReduction="20000"/>
          </a:bodyPr>
          <a:lstStyle/>
          <a:p>
            <a:pPr>
              <a:buNone/>
            </a:pPr>
            <a:r>
              <a:rPr lang="en-AU" sz="3400" b="1" dirty="0"/>
              <a:t>     Objectives of Monetary Policy</a:t>
            </a:r>
          </a:p>
          <a:p>
            <a:pPr>
              <a:buNone/>
            </a:pPr>
            <a:r>
              <a:rPr lang="en-AU" sz="3400" dirty="0"/>
              <a:t>     </a:t>
            </a:r>
          </a:p>
          <a:p>
            <a:pPr>
              <a:buNone/>
            </a:pPr>
            <a:r>
              <a:rPr lang="en-AU" sz="3400" dirty="0"/>
              <a:t>      “The framework for the operation of monetary policy is set out in the R</a:t>
            </a:r>
            <a:r>
              <a:rPr lang="en-AU" sz="3400" i="1" dirty="0"/>
              <a:t>eserve Bank Act 1959</a:t>
            </a:r>
            <a:r>
              <a:rPr lang="en-AU" sz="3400" dirty="0"/>
              <a:t> which requires the Board to conduct monetary policy in a way that, in the Board's opinion, will best contribute to the objectives of: </a:t>
            </a:r>
          </a:p>
          <a:p>
            <a:pPr>
              <a:buNone/>
            </a:pPr>
            <a:endParaRPr lang="en-AU" sz="3400" dirty="0"/>
          </a:p>
          <a:p>
            <a:pPr lvl="1"/>
            <a:r>
              <a:rPr lang="en-AU" sz="3400" dirty="0"/>
              <a:t>the stability of the currency of Australia; </a:t>
            </a:r>
          </a:p>
          <a:p>
            <a:pPr lvl="1"/>
            <a:r>
              <a:rPr lang="en-AU" sz="3400" dirty="0"/>
              <a:t>the maintenance of full employment in Australia; and </a:t>
            </a:r>
          </a:p>
          <a:p>
            <a:pPr lvl="1"/>
            <a:r>
              <a:rPr lang="en-AU" sz="3400" dirty="0"/>
              <a:t>the economic prosperity and welfare of the people of Australia. </a:t>
            </a:r>
          </a:p>
          <a:p>
            <a:pPr>
              <a:buNone/>
            </a:pPr>
            <a:r>
              <a:rPr lang="en-AU" sz="3400" dirty="0"/>
              <a:t>     </a:t>
            </a:r>
          </a:p>
          <a:p>
            <a:pPr>
              <a:buNone/>
            </a:pPr>
            <a:r>
              <a:rPr lang="en-AU" sz="3400" dirty="0"/>
              <a:t>      The first two objectives lead to the third, and ultimate, objective of monetary policy and indeed economic policy as a whole. These objectives allow the Reserve Bank to focus on price (currency) stability while taking account of the implications of monetary policy for activity and, therefore, employment in the short term. Price stability is a crucial precondition for sustained growth in economic activity and employment.” </a:t>
            </a:r>
          </a:p>
          <a:p>
            <a:pPr>
              <a:buNone/>
            </a:pPr>
            <a:endParaRPr lang="en-AU" dirty="0"/>
          </a:p>
          <a:p>
            <a:pPr>
              <a:buNone/>
            </a:pPr>
            <a:r>
              <a:rPr lang="en-AU" dirty="0"/>
              <a:t>Source: Statement on the Conduct of Monetary Policy</a:t>
            </a:r>
          </a:p>
          <a:p>
            <a:pPr>
              <a:buNone/>
            </a:pPr>
            <a:endParaRPr lang="en-AU" dirty="0"/>
          </a:p>
        </p:txBody>
      </p:sp>
    </p:spTree>
    <p:extLst>
      <p:ext uri="{BB962C8B-B14F-4D97-AF65-F5344CB8AC3E}">
        <p14:creationId xmlns:p14="http://schemas.microsoft.com/office/powerpoint/2010/main" val="545011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Statement on the Conduct of Monetary Policy 1996 </a:t>
            </a:r>
          </a:p>
        </p:txBody>
      </p:sp>
      <p:sp>
        <p:nvSpPr>
          <p:cNvPr id="3" name="Content Placeholder 2"/>
          <p:cNvSpPr>
            <a:spLocks noGrp="1"/>
          </p:cNvSpPr>
          <p:nvPr>
            <p:ph idx="1"/>
          </p:nvPr>
        </p:nvSpPr>
        <p:spPr/>
        <p:txBody>
          <a:bodyPr>
            <a:normAutofit fontScale="92500" lnSpcReduction="10000"/>
          </a:bodyPr>
          <a:lstStyle/>
          <a:p>
            <a:pPr marL="0" indent="0">
              <a:buNone/>
            </a:pPr>
            <a:r>
              <a:rPr lang="en-AU" sz="2800" dirty="0"/>
              <a:t>“In pursuing the goal of medium term price stability the Reserve Bank has adopted the objective of keeping underlying inflation between 2 and 3 per cent, on average, over the cycle. This formulation allows for the natural short run variation in underlying inflation over the cycle while preserving a clearly identifiable benchmark performance over time.”</a:t>
            </a:r>
          </a:p>
          <a:p>
            <a:pPr marL="0" indent="0">
              <a:buNone/>
            </a:pPr>
            <a:endParaRPr lang="en-AU" sz="2800" dirty="0"/>
          </a:p>
          <a:p>
            <a:pPr marL="0" indent="0">
              <a:buNone/>
            </a:pPr>
            <a:r>
              <a:rPr lang="en-AU" sz="2800" u="sng" dirty="0"/>
              <a:t>Points to note</a:t>
            </a:r>
            <a:r>
              <a:rPr lang="en-AU" sz="2800" dirty="0"/>
              <a:t>:</a:t>
            </a:r>
          </a:p>
          <a:p>
            <a:r>
              <a:rPr lang="en-AU" sz="2800" dirty="0"/>
              <a:t>numerical objective (2-3 per cent)</a:t>
            </a:r>
          </a:p>
          <a:p>
            <a:r>
              <a:rPr lang="en-AU" sz="2800" i="1" dirty="0"/>
              <a:t>on average</a:t>
            </a:r>
            <a:endParaRPr lang="en-AU" sz="2800" dirty="0"/>
          </a:p>
          <a:p>
            <a:r>
              <a:rPr lang="en-AU" sz="2800" i="1" dirty="0"/>
              <a:t>underlying </a:t>
            </a:r>
            <a:r>
              <a:rPr lang="en-AU" sz="2800" dirty="0"/>
              <a:t> = abstracting from temporary or idiosyncratic factors</a:t>
            </a:r>
          </a:p>
          <a:p>
            <a:r>
              <a:rPr lang="en-AU" sz="2800" dirty="0"/>
              <a:t>no new legislation, but an agreed interpretation of existing law</a:t>
            </a:r>
          </a:p>
        </p:txBody>
      </p:sp>
    </p:spTree>
    <p:extLst>
      <p:ext uri="{BB962C8B-B14F-4D97-AF65-F5344CB8AC3E}">
        <p14:creationId xmlns:p14="http://schemas.microsoft.com/office/powerpoint/2010/main" val="293471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About the course (3)</a:t>
            </a:r>
          </a:p>
        </p:txBody>
      </p:sp>
      <p:sp>
        <p:nvSpPr>
          <p:cNvPr id="3" name="Content Placeholder 2"/>
          <p:cNvSpPr>
            <a:spLocks noGrp="1"/>
          </p:cNvSpPr>
          <p:nvPr>
            <p:ph idx="1"/>
          </p:nvPr>
        </p:nvSpPr>
        <p:spPr>
          <a:xfrm>
            <a:off x="609600" y="1417638"/>
            <a:ext cx="10972800" cy="5035698"/>
          </a:xfrm>
        </p:spPr>
        <p:txBody>
          <a:bodyPr>
            <a:normAutofit fontScale="85000" lnSpcReduction="20000"/>
          </a:bodyPr>
          <a:lstStyle/>
          <a:p>
            <a:pPr marL="0" indent="0">
              <a:buNone/>
            </a:pPr>
            <a:r>
              <a:rPr lang="en-AU" b="1" dirty="0"/>
              <a:t>		Learning objectives</a:t>
            </a:r>
          </a:p>
          <a:p>
            <a:pPr marL="0" indent="0">
              <a:buNone/>
            </a:pPr>
            <a:endParaRPr lang="en-AU" b="1" dirty="0"/>
          </a:p>
          <a:p>
            <a:r>
              <a:rPr lang="en-AU" dirty="0"/>
              <a:t>Develop an understanding of:</a:t>
            </a:r>
          </a:p>
          <a:p>
            <a:pPr marL="0" indent="0">
              <a:buNone/>
            </a:pPr>
            <a:endParaRPr lang="en-AU" dirty="0"/>
          </a:p>
          <a:p>
            <a:pPr lvl="1"/>
            <a:r>
              <a:rPr lang="en-AU" dirty="0"/>
              <a:t>historical background and rationale for inflation targeting</a:t>
            </a:r>
          </a:p>
          <a:p>
            <a:pPr lvl="1"/>
            <a:r>
              <a:rPr lang="en-AU" dirty="0"/>
              <a:t>the current policy environment</a:t>
            </a:r>
          </a:p>
          <a:p>
            <a:pPr lvl="1"/>
            <a:r>
              <a:rPr lang="en-AU" dirty="0"/>
              <a:t>what are the </a:t>
            </a:r>
            <a:r>
              <a:rPr lang="en-AU" u="sng" dirty="0"/>
              <a:t>unanswered questions</a:t>
            </a:r>
          </a:p>
          <a:p>
            <a:pPr lvl="1"/>
            <a:endParaRPr lang="en-AU" dirty="0"/>
          </a:p>
          <a:p>
            <a:r>
              <a:rPr lang="en-AU" dirty="0"/>
              <a:t>Develop skills in:</a:t>
            </a:r>
          </a:p>
          <a:p>
            <a:pPr marL="0" indent="0">
              <a:buNone/>
            </a:pPr>
            <a:endParaRPr lang="en-AU" dirty="0"/>
          </a:p>
          <a:p>
            <a:pPr lvl="1"/>
            <a:r>
              <a:rPr lang="en-AU" dirty="0"/>
              <a:t>interpreting the interplay between new economic data and the policy process</a:t>
            </a:r>
          </a:p>
          <a:p>
            <a:pPr lvl="1"/>
            <a:r>
              <a:rPr lang="en-AU" dirty="0"/>
              <a:t>condensing and presenting policy-related information  </a:t>
            </a:r>
          </a:p>
          <a:p>
            <a:endParaRPr lang="en-AU" dirty="0"/>
          </a:p>
        </p:txBody>
      </p:sp>
    </p:spTree>
    <p:extLst>
      <p:ext uri="{BB962C8B-B14F-4D97-AF65-F5344CB8AC3E}">
        <p14:creationId xmlns:p14="http://schemas.microsoft.com/office/powerpoint/2010/main" val="92302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About the course (4)</a:t>
            </a:r>
          </a:p>
        </p:txBody>
      </p:sp>
      <p:sp>
        <p:nvSpPr>
          <p:cNvPr id="3" name="Content Placeholder 2"/>
          <p:cNvSpPr>
            <a:spLocks noGrp="1"/>
          </p:cNvSpPr>
          <p:nvPr>
            <p:ph idx="1"/>
          </p:nvPr>
        </p:nvSpPr>
        <p:spPr>
          <a:xfrm>
            <a:off x="609600" y="1340768"/>
            <a:ext cx="10972800" cy="5400600"/>
          </a:xfrm>
        </p:spPr>
        <p:txBody>
          <a:bodyPr>
            <a:normAutofit fontScale="92500"/>
          </a:bodyPr>
          <a:lstStyle/>
          <a:p>
            <a:pPr marL="0" indent="0">
              <a:buNone/>
            </a:pPr>
            <a:r>
              <a:rPr lang="en-AU" dirty="0"/>
              <a:t>		</a:t>
            </a:r>
            <a:r>
              <a:rPr lang="en-AU" b="1" dirty="0"/>
              <a:t>Reading and sources</a:t>
            </a:r>
          </a:p>
          <a:p>
            <a:pPr marL="0" indent="0">
              <a:buNone/>
            </a:pPr>
            <a:endParaRPr lang="en-AU" b="1" dirty="0"/>
          </a:p>
          <a:p>
            <a:r>
              <a:rPr lang="en-AU" dirty="0"/>
              <a:t>Main reference works (these cover about half the lecture content): </a:t>
            </a:r>
          </a:p>
          <a:p>
            <a:pPr lvl="1"/>
            <a:r>
              <a:rPr lang="en-AU" dirty="0"/>
              <a:t>Reinhart and Rogoff (2009)</a:t>
            </a:r>
          </a:p>
          <a:p>
            <a:pPr lvl="1"/>
            <a:r>
              <a:rPr lang="en-AU" dirty="0"/>
              <a:t>Bernanke, Geithner and Paulson (2019) on the GFC in the US</a:t>
            </a:r>
          </a:p>
          <a:p>
            <a:r>
              <a:rPr lang="en-AU" dirty="0"/>
              <a:t>Contemporary policy documents, speeches and statements from official sources</a:t>
            </a:r>
          </a:p>
          <a:p>
            <a:r>
              <a:rPr lang="en-AU" dirty="0"/>
              <a:t>A small number of additional journal articles</a:t>
            </a:r>
          </a:p>
          <a:p>
            <a:r>
              <a:rPr lang="en-AU" dirty="0"/>
              <a:t>Normally one recent newspaper article per week (mainly from FT or AFR) – available through the SU library</a:t>
            </a:r>
          </a:p>
        </p:txBody>
      </p:sp>
    </p:spTree>
    <p:extLst>
      <p:ext uri="{BB962C8B-B14F-4D97-AF65-F5344CB8AC3E}">
        <p14:creationId xmlns:p14="http://schemas.microsoft.com/office/powerpoint/2010/main" val="123470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About the course (5)</a:t>
            </a:r>
          </a:p>
        </p:txBody>
      </p:sp>
      <p:sp>
        <p:nvSpPr>
          <p:cNvPr id="3" name="Content Placeholder 2"/>
          <p:cNvSpPr>
            <a:spLocks noGrp="1"/>
          </p:cNvSpPr>
          <p:nvPr>
            <p:ph idx="1"/>
          </p:nvPr>
        </p:nvSpPr>
        <p:spPr/>
        <p:txBody>
          <a:bodyPr>
            <a:normAutofit/>
          </a:bodyPr>
          <a:lstStyle/>
          <a:p>
            <a:pPr marL="0" indent="0">
              <a:buNone/>
            </a:pPr>
            <a:r>
              <a:rPr lang="en-AU" b="1" dirty="0"/>
              <a:t>Seminars (start week 3)</a:t>
            </a:r>
          </a:p>
          <a:p>
            <a:pPr marL="0" indent="0">
              <a:buNone/>
            </a:pPr>
            <a:r>
              <a:rPr lang="en-AU" dirty="0"/>
              <a:t>Each student to present one seminar on an assigned policy document (or part thereof)</a:t>
            </a:r>
          </a:p>
          <a:p>
            <a:pPr marL="0" indent="0">
              <a:buNone/>
            </a:pPr>
            <a:r>
              <a:rPr lang="en-AU" dirty="0"/>
              <a:t>Format = 20 min presentation + 5 min Q&amp;A</a:t>
            </a:r>
          </a:p>
          <a:p>
            <a:pPr marL="0" indent="0">
              <a:buNone/>
            </a:pPr>
            <a:r>
              <a:rPr lang="en-AU" b="1" dirty="0"/>
              <a:t>		</a:t>
            </a:r>
          </a:p>
          <a:p>
            <a:pPr marL="0" indent="0">
              <a:buNone/>
            </a:pPr>
            <a:r>
              <a:rPr lang="en-AU" b="1" dirty="0"/>
              <a:t>Media discussions</a:t>
            </a:r>
          </a:p>
          <a:p>
            <a:pPr marL="0" indent="0">
              <a:buNone/>
            </a:pPr>
            <a:r>
              <a:rPr lang="en-AU" dirty="0"/>
              <a:t>Please read the assigned media</a:t>
            </a:r>
            <a:r>
              <a:rPr lang="en-AU" i="1" dirty="0"/>
              <a:t> </a:t>
            </a:r>
            <a:r>
              <a:rPr lang="en-AU" dirty="0"/>
              <a:t>article each week and come prepared to participate in discussion</a:t>
            </a:r>
          </a:p>
        </p:txBody>
      </p:sp>
    </p:spTree>
    <p:extLst>
      <p:ext uri="{BB962C8B-B14F-4D97-AF65-F5344CB8AC3E}">
        <p14:creationId xmlns:p14="http://schemas.microsoft.com/office/powerpoint/2010/main" val="98517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0"/>
            <a:ext cx="9453736" cy="1080120"/>
          </a:xfrm>
        </p:spPr>
        <p:txBody>
          <a:bodyPr>
            <a:normAutofit/>
          </a:bodyPr>
          <a:lstStyle/>
          <a:p>
            <a:pPr algn="l"/>
            <a:r>
              <a:rPr lang="en-AU" sz="3600" b="1" dirty="0"/>
              <a:t>About the course (5)</a:t>
            </a:r>
          </a:p>
        </p:txBody>
      </p:sp>
      <p:sp>
        <p:nvSpPr>
          <p:cNvPr id="3" name="Content Placeholder 2"/>
          <p:cNvSpPr>
            <a:spLocks noGrp="1"/>
          </p:cNvSpPr>
          <p:nvPr>
            <p:ph idx="1"/>
          </p:nvPr>
        </p:nvSpPr>
        <p:spPr>
          <a:xfrm>
            <a:off x="839416" y="980729"/>
            <a:ext cx="10009112" cy="5400599"/>
          </a:xfrm>
        </p:spPr>
        <p:txBody>
          <a:bodyPr>
            <a:normAutofit/>
          </a:bodyPr>
          <a:lstStyle/>
          <a:p>
            <a:pPr marL="0" indent="0">
              <a:buNone/>
            </a:pPr>
            <a:r>
              <a:rPr lang="en-AU" dirty="0"/>
              <a:t>		   </a:t>
            </a:r>
            <a:r>
              <a:rPr lang="en-AU" b="1" dirty="0"/>
              <a:t>Seminar guidelines</a:t>
            </a:r>
          </a:p>
          <a:p>
            <a:r>
              <a:rPr lang="en-AU" sz="2400" dirty="0"/>
              <a:t>Context </a:t>
            </a:r>
            <a:endParaRPr lang="en-AU" sz="2000" dirty="0"/>
          </a:p>
          <a:p>
            <a:r>
              <a:rPr lang="en-AU" sz="2400" dirty="0"/>
              <a:t>Audience</a:t>
            </a:r>
          </a:p>
          <a:p>
            <a:r>
              <a:rPr lang="en-AU" sz="2400" dirty="0"/>
              <a:t>Themes</a:t>
            </a:r>
          </a:p>
          <a:p>
            <a:r>
              <a:rPr lang="en-AU" sz="2400" dirty="0"/>
              <a:t>Comments/criticisms if appropriate</a:t>
            </a:r>
          </a:p>
          <a:p>
            <a:r>
              <a:rPr lang="en-AU" sz="2400" dirty="0"/>
              <a:t>Graphical/tabular material (may be drawn directly from the document)</a:t>
            </a:r>
          </a:p>
          <a:p>
            <a:r>
              <a:rPr lang="en-AU" sz="2400" dirty="0"/>
              <a:t>Explain technical content</a:t>
            </a:r>
          </a:p>
          <a:p>
            <a:r>
              <a:rPr lang="en-AU" sz="2400" dirty="0"/>
              <a:t>Follow up with a written summary (no more than 3 pages)</a:t>
            </a:r>
          </a:p>
          <a:p>
            <a:pPr marL="0" indent="0">
              <a:buNone/>
            </a:pPr>
            <a:endParaRPr lang="en-AU" sz="2400" dirty="0"/>
          </a:p>
          <a:p>
            <a:pPr marL="0" indent="0">
              <a:buNone/>
            </a:pPr>
            <a:r>
              <a:rPr lang="en-AU" sz="2400" dirty="0"/>
              <a:t>This component is intended to be similar to a briefing you might be required to give as a professional economist</a:t>
            </a:r>
          </a:p>
          <a:p>
            <a:endParaRPr lang="en-AU" sz="2400" dirty="0"/>
          </a:p>
          <a:p>
            <a:endParaRPr lang="en-AU" sz="2400" dirty="0"/>
          </a:p>
          <a:p>
            <a:endParaRPr lang="en-AU" dirty="0"/>
          </a:p>
          <a:p>
            <a:endParaRPr lang="en-AU" dirty="0"/>
          </a:p>
        </p:txBody>
      </p:sp>
    </p:spTree>
    <p:extLst>
      <p:ext uri="{BB962C8B-B14F-4D97-AF65-F5344CB8AC3E}">
        <p14:creationId xmlns:p14="http://schemas.microsoft.com/office/powerpoint/2010/main" val="250839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About the course (6)</a:t>
            </a:r>
          </a:p>
        </p:txBody>
      </p:sp>
      <p:sp>
        <p:nvSpPr>
          <p:cNvPr id="3" name="Content Placeholder 2"/>
          <p:cNvSpPr>
            <a:spLocks noGrp="1"/>
          </p:cNvSpPr>
          <p:nvPr>
            <p:ph idx="1"/>
          </p:nvPr>
        </p:nvSpPr>
        <p:spPr/>
        <p:txBody>
          <a:bodyPr/>
          <a:lstStyle/>
          <a:p>
            <a:pPr marL="0" indent="0">
              <a:buNone/>
            </a:pPr>
            <a:r>
              <a:rPr lang="en-AU" dirty="0"/>
              <a:t>			</a:t>
            </a:r>
            <a:r>
              <a:rPr lang="en-AU" b="1" dirty="0"/>
              <a:t>Assessment</a:t>
            </a:r>
          </a:p>
          <a:p>
            <a:pPr marL="0" indent="0">
              <a:buNone/>
            </a:pPr>
            <a:endParaRPr lang="en-AU" b="1" dirty="0"/>
          </a:p>
          <a:p>
            <a:r>
              <a:rPr lang="en-AU" dirty="0"/>
              <a:t>Seminar presentation + written summary: 20 + 20</a:t>
            </a:r>
          </a:p>
          <a:p>
            <a:r>
              <a:rPr lang="en-AU" dirty="0"/>
              <a:t>Participation: 10</a:t>
            </a:r>
          </a:p>
          <a:p>
            <a:r>
              <a:rPr lang="en-AU" dirty="0"/>
              <a:t>Final exam (covers lecture material + knowledge of current policy environment): 50</a:t>
            </a:r>
          </a:p>
          <a:p>
            <a:pPr lvl="1"/>
            <a:r>
              <a:rPr lang="en-AU" dirty="0"/>
              <a:t>exam format is 3 essays, 2hrs</a:t>
            </a:r>
          </a:p>
        </p:txBody>
      </p:sp>
    </p:spTree>
    <p:extLst>
      <p:ext uri="{BB962C8B-B14F-4D97-AF65-F5344CB8AC3E}">
        <p14:creationId xmlns:p14="http://schemas.microsoft.com/office/powerpoint/2010/main" val="2902165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2089</TotalTime>
  <Words>3247</Words>
  <Application>Microsoft Office PowerPoint</Application>
  <PresentationFormat>Widescreen</PresentationFormat>
  <Paragraphs>367</Paragraphs>
  <Slides>47</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Courier New</vt:lpstr>
      <vt:lpstr>Times New Roman</vt:lpstr>
      <vt:lpstr>Office Theme</vt:lpstr>
      <vt:lpstr>ECON4910/6910: Special topic in Economic Analysis  Monetary and financial policies in the wake of the GFC  2023 Edition</vt:lpstr>
      <vt:lpstr>About the course (1)</vt:lpstr>
      <vt:lpstr>PowerPoint Presentation</vt:lpstr>
      <vt:lpstr>About the course (2)</vt:lpstr>
      <vt:lpstr>About the course (3)</vt:lpstr>
      <vt:lpstr>About the course (4)</vt:lpstr>
      <vt:lpstr>About the course (5)</vt:lpstr>
      <vt:lpstr>About the course (5)</vt:lpstr>
      <vt:lpstr>About the course (6)</vt:lpstr>
      <vt:lpstr>Inflation targeting, part 1 Outline of this week’s lecture</vt:lpstr>
      <vt:lpstr>Real and nominal variables</vt:lpstr>
      <vt:lpstr>Before inflation targeting (1)</vt:lpstr>
      <vt:lpstr>Before inflation targeting (2)</vt:lpstr>
      <vt:lpstr>Friedman: what monetary policy cannot do</vt:lpstr>
      <vt:lpstr>Friedman: what monetary policy can do</vt:lpstr>
      <vt:lpstr>Evolution of monetary thinking after Friedman The emerging consensus c1990 – c2010 </vt:lpstr>
      <vt:lpstr>Two views on the choice of instrument</vt:lpstr>
      <vt:lpstr>Stylised mathematical representation of the two views</vt:lpstr>
      <vt:lpstr>Figure 1. Equilibrium in the Market for Money: fixed money supply</vt:lpstr>
      <vt:lpstr>Figure 2. Effect of an increase in money demand when money supply is fixed</vt:lpstr>
      <vt:lpstr>Figure 3. Accommodating an increase in money demand</vt:lpstr>
      <vt:lpstr>Figure 4. Short-term equilibrium with elastic supply of money</vt:lpstr>
      <vt:lpstr>The two views contrasted  </vt:lpstr>
      <vt:lpstr>What does a rate-setting policy look like?</vt:lpstr>
      <vt:lpstr>PowerPoint Presentation</vt:lpstr>
      <vt:lpstr>Why has the rate-setting view prevailed?</vt:lpstr>
      <vt:lpstr>Why is the quantity-based view still studied?</vt:lpstr>
      <vt:lpstr>Macfarlane (2001): Three questions on the movement of interest rates</vt:lpstr>
      <vt:lpstr>Question 1: Why is in not feasible to set the interest rate at a fixed level?</vt:lpstr>
      <vt:lpstr>Question 2: Why not leave it to the market?</vt:lpstr>
      <vt:lpstr>Question 3: why not adopt another country’s interest rate? (small country argument)</vt:lpstr>
      <vt:lpstr>Summary: The monetary policy transmission process</vt:lpstr>
      <vt:lpstr>PowerPoint Presentation</vt:lpstr>
      <vt:lpstr>PowerPoint Presentation</vt:lpstr>
      <vt:lpstr>PowerPoint Presentation</vt:lpstr>
      <vt:lpstr>PowerPoint Presentation</vt:lpstr>
      <vt:lpstr>PowerPoint Presentation</vt:lpstr>
      <vt:lpstr>The return of inflation </vt:lpstr>
      <vt:lpstr>What is inflation targeting?</vt:lpstr>
      <vt:lpstr>New Zealand as the pioneer inflation targeter</vt:lpstr>
      <vt:lpstr>Other early adopters: Canada and UK</vt:lpstr>
      <vt:lpstr>Inflation Rates and Inflation Targets for New Zealand, Canada, and the United Kingdom, 1980–2014</vt:lpstr>
      <vt:lpstr>Development of the policy framework in Australia (1)</vt:lpstr>
      <vt:lpstr>Development of the policy framework in Australia (2)</vt:lpstr>
      <vt:lpstr>Macfarlane’s summary of the transition</vt:lpstr>
      <vt:lpstr>The RBA Charter (legal basis of the inflation target) </vt:lpstr>
      <vt:lpstr>Statement on the Conduct of Monetary Policy 1996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Malcolm Edey</cp:lastModifiedBy>
  <cp:revision>104</cp:revision>
  <cp:lastPrinted>2017-08-01T07:27:05Z</cp:lastPrinted>
  <dcterms:created xsi:type="dcterms:W3CDTF">2017-08-01T01:19:09Z</dcterms:created>
  <dcterms:modified xsi:type="dcterms:W3CDTF">2023-08-08T06:27:28Z</dcterms:modified>
</cp:coreProperties>
</file>