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54" r:id="rId4"/>
    <p:sldId id="360" r:id="rId5"/>
    <p:sldId id="361" r:id="rId6"/>
    <p:sldId id="371" r:id="rId7"/>
    <p:sldId id="362" r:id="rId8"/>
    <p:sldId id="363" r:id="rId9"/>
    <p:sldId id="364" r:id="rId10"/>
    <p:sldId id="365" r:id="rId11"/>
    <p:sldId id="366" r:id="rId12"/>
    <p:sldId id="342" r:id="rId13"/>
    <p:sldId id="314" r:id="rId14"/>
    <p:sldId id="359" r:id="rId15"/>
    <p:sldId id="341" r:id="rId16"/>
    <p:sldId id="367" r:id="rId17"/>
    <p:sldId id="344" r:id="rId18"/>
    <p:sldId id="345" r:id="rId19"/>
    <p:sldId id="368" r:id="rId20"/>
    <p:sldId id="346" r:id="rId21"/>
    <p:sldId id="347" r:id="rId22"/>
    <p:sldId id="316" r:id="rId23"/>
    <p:sldId id="317" r:id="rId24"/>
    <p:sldId id="318" r:id="rId25"/>
    <p:sldId id="319" r:id="rId26"/>
    <p:sldId id="320" r:id="rId27"/>
    <p:sldId id="322" r:id="rId28"/>
    <p:sldId id="324" r:id="rId29"/>
    <p:sldId id="325" r:id="rId30"/>
    <p:sldId id="329" r:id="rId31"/>
    <p:sldId id="348" r:id="rId32"/>
    <p:sldId id="349" r:id="rId33"/>
    <p:sldId id="355" r:id="rId34"/>
    <p:sldId id="356" r:id="rId35"/>
    <p:sldId id="343" r:id="rId36"/>
    <p:sldId id="333" r:id="rId37"/>
    <p:sldId id="352" r:id="rId38"/>
    <p:sldId id="353" r:id="rId39"/>
    <p:sldId id="259" r:id="rId40"/>
    <p:sldId id="369" r:id="rId41"/>
    <p:sldId id="330" r:id="rId42"/>
    <p:sldId id="260" r:id="rId43"/>
    <p:sldId id="331" r:id="rId44"/>
    <p:sldId id="263" r:id="rId45"/>
    <p:sldId id="264" r:id="rId46"/>
    <p:sldId id="265" r:id="rId47"/>
    <p:sldId id="266" r:id="rId48"/>
    <p:sldId id="267" r:id="rId49"/>
    <p:sldId id="268" r:id="rId50"/>
    <p:sldId id="269" r:id="rId51"/>
    <p:sldId id="270" r:id="rId52"/>
    <p:sldId id="37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44" y="1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20389-D003-4CC4-90AF-2E31F3A744DF}" type="datetimeFigureOut">
              <a:rPr lang="en-AU" smtClean="0"/>
              <a:t>8/08/2023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6B597-0BFC-4932-9C78-F4EF80741157}" type="slidenum">
              <a:rPr lang="en-AU" smtClean="0"/>
              <a:t>‹#›</a:t>
            </a:fld>
            <a:endParaRPr lang="en-AU"/>
          </a:p>
        </p:txBody>
      </p:sp>
    </p:spTree>
    <p:extLst>
      <p:ext uri="{BB962C8B-B14F-4D97-AF65-F5344CB8AC3E}">
        <p14:creationId xmlns:p14="http://schemas.microsoft.com/office/powerpoint/2010/main" val="421997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4</a:t>
            </a:fld>
            <a:endParaRPr lang="en-AU"/>
          </a:p>
        </p:txBody>
      </p:sp>
    </p:spTree>
    <p:extLst>
      <p:ext uri="{BB962C8B-B14F-4D97-AF65-F5344CB8AC3E}">
        <p14:creationId xmlns:p14="http://schemas.microsoft.com/office/powerpoint/2010/main" val="320993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23</a:t>
            </a:fld>
            <a:endParaRPr lang="en-AU"/>
          </a:p>
        </p:txBody>
      </p:sp>
    </p:spTree>
    <p:extLst>
      <p:ext uri="{BB962C8B-B14F-4D97-AF65-F5344CB8AC3E}">
        <p14:creationId xmlns:p14="http://schemas.microsoft.com/office/powerpoint/2010/main" val="58950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24</a:t>
            </a:fld>
            <a:endParaRPr lang="en-AU"/>
          </a:p>
        </p:txBody>
      </p:sp>
    </p:spTree>
    <p:extLst>
      <p:ext uri="{BB962C8B-B14F-4D97-AF65-F5344CB8AC3E}">
        <p14:creationId xmlns:p14="http://schemas.microsoft.com/office/powerpoint/2010/main" val="94879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25</a:t>
            </a:fld>
            <a:endParaRPr lang="en-AU"/>
          </a:p>
        </p:txBody>
      </p:sp>
    </p:spTree>
    <p:extLst>
      <p:ext uri="{BB962C8B-B14F-4D97-AF65-F5344CB8AC3E}">
        <p14:creationId xmlns:p14="http://schemas.microsoft.com/office/powerpoint/2010/main" val="365865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26</a:t>
            </a:fld>
            <a:endParaRPr lang="en-AU"/>
          </a:p>
        </p:txBody>
      </p:sp>
    </p:spTree>
    <p:extLst>
      <p:ext uri="{BB962C8B-B14F-4D97-AF65-F5344CB8AC3E}">
        <p14:creationId xmlns:p14="http://schemas.microsoft.com/office/powerpoint/2010/main" val="1444467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27</a:t>
            </a:fld>
            <a:endParaRPr lang="en-AU"/>
          </a:p>
        </p:txBody>
      </p:sp>
    </p:spTree>
    <p:extLst>
      <p:ext uri="{BB962C8B-B14F-4D97-AF65-F5344CB8AC3E}">
        <p14:creationId xmlns:p14="http://schemas.microsoft.com/office/powerpoint/2010/main" val="218355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28</a:t>
            </a:fld>
            <a:endParaRPr lang="en-AU"/>
          </a:p>
        </p:txBody>
      </p:sp>
    </p:spTree>
    <p:extLst>
      <p:ext uri="{BB962C8B-B14F-4D97-AF65-F5344CB8AC3E}">
        <p14:creationId xmlns:p14="http://schemas.microsoft.com/office/powerpoint/2010/main" val="194006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29</a:t>
            </a:fld>
            <a:endParaRPr lang="en-AU"/>
          </a:p>
        </p:txBody>
      </p:sp>
    </p:spTree>
    <p:extLst>
      <p:ext uri="{BB962C8B-B14F-4D97-AF65-F5344CB8AC3E}">
        <p14:creationId xmlns:p14="http://schemas.microsoft.com/office/powerpoint/2010/main" val="2320646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EE629AE-9F31-49D8-92B7-1D9C7475DB69}" type="slidenum">
              <a:rPr lang="en-US" altLang="en-US"/>
              <a:pPr/>
              <a:t>30</a:t>
            </a:fld>
            <a:endParaRPr lang="en-US" altLang="en-US"/>
          </a:p>
        </p:txBody>
      </p:sp>
      <p:sp>
        <p:nvSpPr>
          <p:cNvPr id="61443" name="Rectangle 2"/>
          <p:cNvSpPr>
            <a:spLocks noGrp="1" noRot="1" noChangeAspect="1" noChangeArrowheads="1" noTextEdit="1"/>
          </p:cNvSpPr>
          <p:nvPr>
            <p:ph type="sldImg"/>
          </p:nvPr>
        </p:nvSpPr>
        <p:spPr>
          <a:xfrm>
            <a:off x="114300" y="746125"/>
            <a:ext cx="6629400" cy="3729038"/>
          </a:xfrm>
          <a:ln/>
        </p:spPr>
      </p:sp>
      <p:sp>
        <p:nvSpPr>
          <p:cNvPr id="61444" name="Rectangle 3"/>
          <p:cNvSpPr>
            <a:spLocks noGrp="1" noChangeArrowheads="1"/>
          </p:cNvSpPr>
          <p:nvPr>
            <p:ph type="body" idx="1"/>
          </p:nvPr>
        </p:nvSpPr>
        <p:spPr>
          <a:noFill/>
          <a:ln/>
        </p:spPr>
        <p:txBody>
          <a:bodyPr/>
          <a:lstStyle/>
          <a:p>
            <a:pPr eaLnBrk="1" hangingPunct="1"/>
            <a:endParaRPr lang="en-US" altLang="en-US">
              <a:ea typeface="ヒラギノ角ゴ Pro W3"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4300" y="746125"/>
            <a:ext cx="6629400" cy="3729038"/>
          </a:xfrm>
          <a:ln/>
        </p:spPr>
      </p:sp>
      <p:sp>
        <p:nvSpPr>
          <p:cNvPr id="63491" name="Notes Placeholder 2"/>
          <p:cNvSpPr>
            <a:spLocks noGrp="1"/>
          </p:cNvSpPr>
          <p:nvPr>
            <p:ph type="body" idx="1"/>
          </p:nvPr>
        </p:nvSpPr>
        <p:spPr>
          <a:noFill/>
          <a:ln/>
        </p:spPr>
        <p:txBody>
          <a:bodyPr/>
          <a:lstStyle/>
          <a:p>
            <a:endParaRPr lang="en-US" altLang="en-US">
              <a:ea typeface="ヒラギノ角ゴ Pro W3" pitchFamily="-84" charset="-128"/>
            </a:endParaRPr>
          </a:p>
        </p:txBody>
      </p:sp>
      <p:sp>
        <p:nvSpPr>
          <p:cNvPr id="63492" name="Slide Number Placeholder 3"/>
          <p:cNvSpPr>
            <a:spLocks noGrp="1"/>
          </p:cNvSpPr>
          <p:nvPr>
            <p:ph type="sldNum" sz="quarter" idx="5"/>
          </p:nvPr>
        </p:nvSpPr>
        <p:spPr>
          <a:noFill/>
        </p:spPr>
        <p:txBody>
          <a:bodyPr/>
          <a:lstStyle/>
          <a:p>
            <a:fld id="{DC625E76-DAE8-46B3-A112-5A2C036E042A}" type="slidenum">
              <a:rPr lang="en-US" altLang="en-US"/>
              <a:pPr/>
              <a:t>31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32</a:t>
            </a:fld>
            <a:endParaRPr lang="en-AU"/>
          </a:p>
        </p:txBody>
      </p:sp>
    </p:spTree>
    <p:extLst>
      <p:ext uri="{BB962C8B-B14F-4D97-AF65-F5344CB8AC3E}">
        <p14:creationId xmlns:p14="http://schemas.microsoft.com/office/powerpoint/2010/main" val="268391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5</a:t>
            </a:fld>
            <a:endParaRPr lang="en-AU"/>
          </a:p>
        </p:txBody>
      </p:sp>
    </p:spTree>
    <p:extLst>
      <p:ext uri="{BB962C8B-B14F-4D97-AF65-F5344CB8AC3E}">
        <p14:creationId xmlns:p14="http://schemas.microsoft.com/office/powerpoint/2010/main" val="117824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36</a:t>
            </a:fld>
            <a:endParaRPr lang="en-AU"/>
          </a:p>
        </p:txBody>
      </p:sp>
    </p:spTree>
    <p:extLst>
      <p:ext uri="{BB962C8B-B14F-4D97-AF65-F5344CB8AC3E}">
        <p14:creationId xmlns:p14="http://schemas.microsoft.com/office/powerpoint/2010/main" val="276714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37</a:t>
            </a:fld>
            <a:endParaRPr lang="en-AU"/>
          </a:p>
        </p:txBody>
      </p:sp>
    </p:spTree>
    <p:extLst>
      <p:ext uri="{BB962C8B-B14F-4D97-AF65-F5344CB8AC3E}">
        <p14:creationId xmlns:p14="http://schemas.microsoft.com/office/powerpoint/2010/main" val="153144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39</a:t>
            </a:fld>
            <a:endParaRPr lang="en-AU"/>
          </a:p>
        </p:txBody>
      </p:sp>
    </p:spTree>
    <p:extLst>
      <p:ext uri="{BB962C8B-B14F-4D97-AF65-F5344CB8AC3E}">
        <p14:creationId xmlns:p14="http://schemas.microsoft.com/office/powerpoint/2010/main" val="2983979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7</a:t>
            </a:fld>
            <a:endParaRPr lang="en-AU"/>
          </a:p>
        </p:txBody>
      </p:sp>
    </p:spTree>
    <p:extLst>
      <p:ext uri="{BB962C8B-B14F-4D97-AF65-F5344CB8AC3E}">
        <p14:creationId xmlns:p14="http://schemas.microsoft.com/office/powerpoint/2010/main" val="2900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8</a:t>
            </a:fld>
            <a:endParaRPr lang="en-AU"/>
          </a:p>
        </p:txBody>
      </p:sp>
    </p:spTree>
    <p:extLst>
      <p:ext uri="{BB962C8B-B14F-4D97-AF65-F5344CB8AC3E}">
        <p14:creationId xmlns:p14="http://schemas.microsoft.com/office/powerpoint/2010/main" val="2619818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9</a:t>
            </a:fld>
            <a:endParaRPr lang="en-AU"/>
          </a:p>
        </p:txBody>
      </p:sp>
    </p:spTree>
    <p:extLst>
      <p:ext uri="{BB962C8B-B14F-4D97-AF65-F5344CB8AC3E}">
        <p14:creationId xmlns:p14="http://schemas.microsoft.com/office/powerpoint/2010/main" val="385489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10</a:t>
            </a:fld>
            <a:endParaRPr lang="en-AU"/>
          </a:p>
        </p:txBody>
      </p:sp>
    </p:spTree>
    <p:extLst>
      <p:ext uri="{BB962C8B-B14F-4D97-AF65-F5344CB8AC3E}">
        <p14:creationId xmlns:p14="http://schemas.microsoft.com/office/powerpoint/2010/main" val="114211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12</a:t>
            </a:fld>
            <a:endParaRPr lang="en-AU"/>
          </a:p>
        </p:txBody>
      </p:sp>
    </p:spTree>
    <p:extLst>
      <p:ext uri="{BB962C8B-B14F-4D97-AF65-F5344CB8AC3E}">
        <p14:creationId xmlns:p14="http://schemas.microsoft.com/office/powerpoint/2010/main" val="626301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13</a:t>
            </a:fld>
            <a:endParaRPr lang="en-AU"/>
          </a:p>
        </p:txBody>
      </p:sp>
    </p:spTree>
    <p:extLst>
      <p:ext uri="{BB962C8B-B14F-4D97-AF65-F5344CB8AC3E}">
        <p14:creationId xmlns:p14="http://schemas.microsoft.com/office/powerpoint/2010/main" val="231109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C6B5E19-C77F-4340-ACD7-227DD3F02AA5}" type="slidenum">
              <a:rPr lang="en-AU" smtClean="0"/>
              <a:t>22</a:t>
            </a:fld>
            <a:endParaRPr lang="en-AU"/>
          </a:p>
        </p:txBody>
      </p:sp>
    </p:spTree>
    <p:extLst>
      <p:ext uri="{BB962C8B-B14F-4D97-AF65-F5344CB8AC3E}">
        <p14:creationId xmlns:p14="http://schemas.microsoft.com/office/powerpoint/2010/main" val="356832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96CF2892-B678-4E64-A01A-E5D75C848070}"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457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6CF2892-B678-4E64-A01A-E5D75C848070}"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85199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6CF2892-B678-4E64-A01A-E5D75C848070}"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34061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6CF2892-B678-4E64-A01A-E5D75C848070}"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301457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F2892-B678-4E64-A01A-E5D75C848070}"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89470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96CF2892-B678-4E64-A01A-E5D75C848070}"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350998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6CF2892-B678-4E64-A01A-E5D75C848070}" type="datetimeFigureOut">
              <a:rPr lang="en-AU" smtClean="0"/>
              <a:t>8/08/2023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401137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96CF2892-B678-4E64-A01A-E5D75C848070}" type="datetimeFigureOut">
              <a:rPr lang="en-AU" smtClean="0"/>
              <a:t>8/08/2023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29133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F2892-B678-4E64-A01A-E5D75C848070}" type="datetimeFigureOut">
              <a:rPr lang="en-AU" smtClean="0"/>
              <a:t>8/08/2023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44983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F2892-B678-4E64-A01A-E5D75C848070}"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3436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F2892-B678-4E64-A01A-E5D75C848070}"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F06F488-A748-468D-B5B3-99FC4F96CD67}" type="slidenum">
              <a:rPr lang="en-AU" smtClean="0"/>
              <a:t>‹#›</a:t>
            </a:fld>
            <a:endParaRPr lang="en-AU"/>
          </a:p>
        </p:txBody>
      </p:sp>
    </p:spTree>
    <p:extLst>
      <p:ext uri="{BB962C8B-B14F-4D97-AF65-F5344CB8AC3E}">
        <p14:creationId xmlns:p14="http://schemas.microsoft.com/office/powerpoint/2010/main" val="145861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F2892-B678-4E64-A01A-E5D75C848070}" type="datetimeFigureOut">
              <a:rPr lang="en-AU" smtClean="0"/>
              <a:t>8/08/2023</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6F488-A748-468D-B5B3-99FC4F96CD67}" type="slidenum">
              <a:rPr lang="en-AU" smtClean="0"/>
              <a:t>‹#›</a:t>
            </a:fld>
            <a:endParaRPr lang="en-AU"/>
          </a:p>
        </p:txBody>
      </p:sp>
    </p:spTree>
    <p:extLst>
      <p:ext uri="{BB962C8B-B14F-4D97-AF65-F5344CB8AC3E}">
        <p14:creationId xmlns:p14="http://schemas.microsoft.com/office/powerpoint/2010/main" val="2605658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federalreserve.gov/newsevents/speech/bernanke20100525a.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sv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836714"/>
            <a:ext cx="9142784" cy="576063"/>
          </a:xfrm>
        </p:spPr>
        <p:txBody>
          <a:bodyPr>
            <a:normAutofit/>
          </a:bodyPr>
          <a:lstStyle/>
          <a:p>
            <a:pPr algn="l"/>
            <a:r>
              <a:rPr lang="en-AU" sz="2800" b="1" dirty="0"/>
              <a:t>Week 2</a:t>
            </a:r>
          </a:p>
        </p:txBody>
      </p:sp>
      <p:sp>
        <p:nvSpPr>
          <p:cNvPr id="3" name="Subtitle 2"/>
          <p:cNvSpPr>
            <a:spLocks noGrp="1"/>
          </p:cNvSpPr>
          <p:nvPr>
            <p:ph type="subTitle" idx="1"/>
          </p:nvPr>
        </p:nvSpPr>
        <p:spPr>
          <a:xfrm>
            <a:off x="2895600" y="2492896"/>
            <a:ext cx="6400800" cy="1296144"/>
          </a:xfrm>
        </p:spPr>
        <p:txBody>
          <a:bodyPr>
            <a:normAutofit/>
          </a:bodyPr>
          <a:lstStyle/>
          <a:p>
            <a:r>
              <a:rPr lang="en-AU" sz="4000" b="1" dirty="0"/>
              <a:t>Inflation Targeting Part 2</a:t>
            </a:r>
          </a:p>
        </p:txBody>
      </p:sp>
    </p:spTree>
    <p:extLst>
      <p:ext uri="{BB962C8B-B14F-4D97-AF65-F5344CB8AC3E}">
        <p14:creationId xmlns:p14="http://schemas.microsoft.com/office/powerpoint/2010/main" val="227017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pPr algn="l" eaLnBrk="1" hangingPunct="1"/>
            <a:r>
              <a:rPr lang="en-US" altLang="en-US" sz="3600" b="1" dirty="0">
                <a:ea typeface="ヒラギノ角ゴ Pro W3" pitchFamily="-84" charset="-128"/>
              </a:rPr>
              <a:t>The Federal Reserve’s </a:t>
            </a:r>
            <a:r>
              <a:rPr lang="en-US" altLang="en-US" sz="3600" b="1" u="sng" dirty="0">
                <a:ea typeface="ヒラギノ角ゴ Pro W3" pitchFamily="-84" charset="-128"/>
              </a:rPr>
              <a:t>Goals-and-Strategy Statement</a:t>
            </a:r>
          </a:p>
        </p:txBody>
      </p:sp>
      <p:sp>
        <p:nvSpPr>
          <p:cNvPr id="41987" name="Rectangle 3"/>
          <p:cNvSpPr>
            <a:spLocks noGrp="1" noChangeArrowheads="1"/>
          </p:cNvSpPr>
          <p:nvPr>
            <p:ph idx="1"/>
          </p:nvPr>
        </p:nvSpPr>
        <p:spPr>
          <a:xfrm>
            <a:off x="767408" y="1628800"/>
            <a:ext cx="9519592" cy="4467200"/>
          </a:xfrm>
        </p:spPr>
        <p:txBody>
          <a:bodyPr>
            <a:normAutofit/>
          </a:bodyPr>
          <a:lstStyle/>
          <a:p>
            <a:pPr marL="0" indent="0">
              <a:buNone/>
              <a:defRPr/>
            </a:pPr>
            <a:r>
              <a:rPr lang="en-US" sz="2400" dirty="0"/>
              <a:t>Titled “Statement on Longer-Run Goals and Monetary Policy Strategy.”  Reviewed each January since its initial release on January 24, 2012.</a:t>
            </a:r>
          </a:p>
          <a:p>
            <a:pPr marL="0" indent="0">
              <a:buNone/>
              <a:defRPr/>
            </a:pPr>
            <a:endParaRPr lang="en-US" sz="2400" dirty="0"/>
          </a:p>
          <a:p>
            <a:pPr marL="0" indent="0">
              <a:buNone/>
              <a:defRPr/>
            </a:pPr>
            <a:r>
              <a:rPr lang="en-US" sz="2400" dirty="0"/>
              <a:t>Excerpt: </a:t>
            </a:r>
            <a:r>
              <a:rPr lang="en-US" sz="2400" i="1" u="sng" dirty="0"/>
              <a:t>The inflation rate over the longer run is primarily determined by monetary policy</a:t>
            </a:r>
            <a:r>
              <a:rPr lang="en-US" sz="2400" i="1" dirty="0"/>
              <a:t>, and hence the Committee (FOMC) has the ability to specify a longer-run goal for inflation.  The Committee affirms its judgment that inflation at the rate of 2 percent, as measured by the annual change in the price index for personal con­sumption expenditures, is most consistent over the longer run with the Federal Reserve’s statutory mandate.</a:t>
            </a:r>
          </a:p>
          <a:p>
            <a:pPr marL="0" indent="0">
              <a:buNone/>
              <a:defRPr/>
            </a:pPr>
            <a:endParaRPr lang="en-US" sz="2400" i="1" dirty="0"/>
          </a:p>
          <a:p>
            <a:pPr marL="0" indent="0">
              <a:buNone/>
              <a:defRPr/>
            </a:pPr>
            <a:endParaRPr lang="en-US" sz="2400" dirty="0"/>
          </a:p>
        </p:txBody>
      </p:sp>
    </p:spTree>
    <p:extLst>
      <p:ext uri="{BB962C8B-B14F-4D97-AF65-F5344CB8AC3E}">
        <p14:creationId xmlns:p14="http://schemas.microsoft.com/office/powerpoint/2010/main" val="360090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1B73-AC70-4CFD-BE30-B23695655513}"/>
              </a:ext>
            </a:extLst>
          </p:cNvPr>
          <p:cNvSpPr>
            <a:spLocks noGrp="1"/>
          </p:cNvSpPr>
          <p:nvPr>
            <p:ph type="title"/>
          </p:nvPr>
        </p:nvSpPr>
        <p:spPr>
          <a:xfrm>
            <a:off x="609600" y="274638"/>
            <a:ext cx="10972800" cy="850106"/>
          </a:xfrm>
        </p:spPr>
        <p:txBody>
          <a:bodyPr>
            <a:normAutofit fontScale="90000"/>
          </a:bodyPr>
          <a:lstStyle/>
          <a:p>
            <a:pPr algn="l"/>
            <a:r>
              <a:rPr lang="en-AU" sz="3600" b="1" dirty="0"/>
              <a:t>2020 framework review: ‘flexible average inflation targeting </a:t>
            </a:r>
          </a:p>
        </p:txBody>
      </p:sp>
      <p:sp>
        <p:nvSpPr>
          <p:cNvPr id="3" name="Content Placeholder 2">
            <a:extLst>
              <a:ext uri="{FF2B5EF4-FFF2-40B4-BE49-F238E27FC236}">
                <a16:creationId xmlns:a16="http://schemas.microsoft.com/office/drawing/2014/main" id="{A42BA329-CB2A-4137-92D5-35E761EEF72B}"/>
              </a:ext>
            </a:extLst>
          </p:cNvPr>
          <p:cNvSpPr>
            <a:spLocks noGrp="1"/>
          </p:cNvSpPr>
          <p:nvPr>
            <p:ph idx="1"/>
          </p:nvPr>
        </p:nvSpPr>
        <p:spPr>
          <a:xfrm>
            <a:off x="609600" y="1412777"/>
            <a:ext cx="10972800" cy="4968552"/>
          </a:xfrm>
        </p:spPr>
        <p:txBody>
          <a:bodyPr>
            <a:normAutofit fontScale="85000" lnSpcReduction="20000"/>
          </a:bodyPr>
          <a:lstStyle/>
          <a:p>
            <a:pPr marL="0" indent="0">
              <a:buNone/>
            </a:pPr>
            <a:r>
              <a:rPr lang="en-AU" i="1" dirty="0"/>
              <a:t>Following periods when inflation has been running below 2 percent, appropriate monetary policy will likely aim to achieve inflation moderately above 2 percent for some time.</a:t>
            </a:r>
          </a:p>
          <a:p>
            <a:pPr marL="0" indent="0">
              <a:buNone/>
            </a:pPr>
            <a:endParaRPr lang="en-AU" i="1" dirty="0"/>
          </a:p>
          <a:p>
            <a:pPr marL="0" indent="0">
              <a:buNone/>
            </a:pPr>
            <a:r>
              <a:rPr lang="en-AU" i="1" dirty="0"/>
              <a:t>In seeking to achieve inflation that averages 2 percent over time, we are not tying ourselves to a particular mathematical formula that defines the average. Thus, our approach could be viewed as a flexible form of average inflation targeting</a:t>
            </a:r>
            <a:r>
              <a:rPr lang="en-AU" dirty="0"/>
              <a:t>.</a:t>
            </a:r>
          </a:p>
          <a:p>
            <a:pPr marL="0" indent="0">
              <a:buNone/>
            </a:pPr>
            <a:r>
              <a:rPr lang="en-AU" u="sng" dirty="0"/>
              <a:t>Reasons</a:t>
            </a:r>
            <a:r>
              <a:rPr lang="en-AU" dirty="0"/>
              <a:t>: </a:t>
            </a:r>
          </a:p>
          <a:p>
            <a:r>
              <a:rPr lang="en-AU" dirty="0"/>
              <a:t>avoid deflation risk + steer away from ZLB</a:t>
            </a:r>
          </a:p>
          <a:p>
            <a:pPr lvl="1"/>
            <a:r>
              <a:rPr lang="en-AU" dirty="0"/>
              <a:t>these were the main priorities until around end-2021</a:t>
            </a:r>
          </a:p>
          <a:p>
            <a:pPr marL="0" indent="0">
              <a:buNone/>
            </a:pPr>
            <a:r>
              <a:rPr lang="en-AU" u="sng" dirty="0"/>
              <a:t>Note</a:t>
            </a:r>
            <a:r>
              <a:rPr lang="en-AU" dirty="0"/>
              <a:t> the parallels with policy review in Australia</a:t>
            </a:r>
          </a:p>
        </p:txBody>
      </p:sp>
    </p:spTree>
    <p:extLst>
      <p:ext uri="{BB962C8B-B14F-4D97-AF65-F5344CB8AC3E}">
        <p14:creationId xmlns:p14="http://schemas.microsoft.com/office/powerpoint/2010/main" val="218862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AU" sz="3600" b="1" dirty="0"/>
              <a:t>Economic rationale for inflation targeting</a:t>
            </a:r>
          </a:p>
        </p:txBody>
      </p:sp>
      <p:sp>
        <p:nvSpPr>
          <p:cNvPr id="3" name="Content Placeholder 2"/>
          <p:cNvSpPr>
            <a:spLocks noGrp="1"/>
          </p:cNvSpPr>
          <p:nvPr>
            <p:ph idx="1"/>
          </p:nvPr>
        </p:nvSpPr>
        <p:spPr/>
        <p:txBody>
          <a:bodyPr>
            <a:normAutofit/>
          </a:bodyPr>
          <a:lstStyle/>
          <a:p>
            <a:r>
              <a:rPr lang="en-AU" dirty="0"/>
              <a:t>Instability of the monetary aggregates means that the interest rate must be the </a:t>
            </a:r>
            <a:r>
              <a:rPr lang="en-AU" u="sng" dirty="0"/>
              <a:t>instrument</a:t>
            </a:r>
            <a:r>
              <a:rPr lang="en-AU" dirty="0"/>
              <a:t> of monetary policy </a:t>
            </a:r>
          </a:p>
          <a:p>
            <a:r>
              <a:rPr lang="en-AU" dirty="0"/>
              <a:t>But the interest rate cannot itself be the </a:t>
            </a:r>
            <a:r>
              <a:rPr lang="en-AU" u="sng" dirty="0"/>
              <a:t>objective</a:t>
            </a:r>
            <a:r>
              <a:rPr lang="en-AU" dirty="0"/>
              <a:t> (see Friedman) </a:t>
            </a:r>
          </a:p>
          <a:p>
            <a:r>
              <a:rPr lang="en-AU" dirty="0"/>
              <a:t>The inflation target systematically links management of the instrument to the achievable long-run objective </a:t>
            </a:r>
          </a:p>
          <a:p>
            <a:r>
              <a:rPr lang="en-AU" dirty="0"/>
              <a:t>A target helps to anchor expectations</a:t>
            </a:r>
          </a:p>
          <a:p>
            <a:r>
              <a:rPr lang="en-AU" dirty="0"/>
              <a:t>It provides accountability</a:t>
            </a:r>
          </a:p>
          <a:p>
            <a:endParaRPr lang="en-AU" dirty="0"/>
          </a:p>
          <a:p>
            <a:endParaRPr lang="en-AU" dirty="0"/>
          </a:p>
        </p:txBody>
      </p:sp>
    </p:spTree>
    <p:extLst>
      <p:ext uri="{BB962C8B-B14F-4D97-AF65-F5344CB8AC3E}">
        <p14:creationId xmlns:p14="http://schemas.microsoft.com/office/powerpoint/2010/main" val="240820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The time consistency problem</a:t>
            </a:r>
          </a:p>
        </p:txBody>
      </p:sp>
      <p:sp>
        <p:nvSpPr>
          <p:cNvPr id="3" name="Content Placeholder 2"/>
          <p:cNvSpPr>
            <a:spLocks noGrp="1"/>
          </p:cNvSpPr>
          <p:nvPr>
            <p:ph idx="1"/>
          </p:nvPr>
        </p:nvSpPr>
        <p:spPr/>
        <p:txBody>
          <a:bodyPr>
            <a:normAutofit fontScale="92500" lnSpcReduction="10000"/>
          </a:bodyPr>
          <a:lstStyle/>
          <a:p>
            <a:r>
              <a:rPr lang="en-AU" dirty="0"/>
              <a:t>Arises from the fact that multi-period plans have to be implemented sequentially rather than in a single decision</a:t>
            </a:r>
          </a:p>
          <a:p>
            <a:r>
              <a:rPr lang="en-AU" dirty="0"/>
              <a:t>The </a:t>
            </a:r>
            <a:r>
              <a:rPr lang="en-AU" u="sng" dirty="0"/>
              <a:t>problem</a:t>
            </a:r>
            <a:r>
              <a:rPr lang="en-AU" dirty="0"/>
              <a:t>: It may be optimal to plan now to do something that will not be optimal when the time comes to do it. That is, the optimal plan may not be ‘time-consistent’</a:t>
            </a:r>
          </a:p>
          <a:p>
            <a:r>
              <a:rPr lang="en-AU" dirty="0"/>
              <a:t>Example: It’s optimal to save regularly for retirement. But in any given period, utility is enhanced by spending a bit more than planned. So, you never get started.</a:t>
            </a:r>
          </a:p>
          <a:p>
            <a:r>
              <a:rPr lang="en-AU" u="sng" dirty="0"/>
              <a:t>Generic solution</a:t>
            </a:r>
            <a:r>
              <a:rPr lang="en-AU" dirty="0"/>
              <a:t>: a ‘pre-commitment mechanism’: </a:t>
            </a:r>
            <a:r>
              <a:rPr lang="en-AU" dirty="0" err="1"/>
              <a:t>eg</a:t>
            </a:r>
            <a:r>
              <a:rPr lang="en-AU" dirty="0"/>
              <a:t> regular salary deductions into the super fund</a:t>
            </a:r>
          </a:p>
        </p:txBody>
      </p:sp>
    </p:spTree>
    <p:extLst>
      <p:ext uri="{BB962C8B-B14F-4D97-AF65-F5344CB8AC3E}">
        <p14:creationId xmlns:p14="http://schemas.microsoft.com/office/powerpoint/2010/main" val="105502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F06C-CA81-4E92-ACE9-0DED7589EAD9}"/>
              </a:ext>
            </a:extLst>
          </p:cNvPr>
          <p:cNvSpPr>
            <a:spLocks noGrp="1"/>
          </p:cNvSpPr>
          <p:nvPr>
            <p:ph type="title"/>
          </p:nvPr>
        </p:nvSpPr>
        <p:spPr/>
        <p:txBody>
          <a:bodyPr>
            <a:normAutofit/>
          </a:bodyPr>
          <a:lstStyle/>
          <a:p>
            <a:pPr algn="l"/>
            <a:r>
              <a:rPr lang="en-AU" sz="3600" b="1" dirty="0"/>
              <a:t>Application to monetary policy</a:t>
            </a:r>
          </a:p>
        </p:txBody>
      </p:sp>
      <p:sp>
        <p:nvSpPr>
          <p:cNvPr id="3" name="Content Placeholder 2">
            <a:extLst>
              <a:ext uri="{FF2B5EF4-FFF2-40B4-BE49-F238E27FC236}">
                <a16:creationId xmlns:a16="http://schemas.microsoft.com/office/drawing/2014/main" id="{E86CA3D5-5015-44A8-8E20-7FE28B98C3AB}"/>
              </a:ext>
            </a:extLst>
          </p:cNvPr>
          <p:cNvSpPr>
            <a:spLocks noGrp="1"/>
          </p:cNvSpPr>
          <p:nvPr>
            <p:ph idx="1"/>
          </p:nvPr>
        </p:nvSpPr>
        <p:spPr/>
        <p:txBody>
          <a:bodyPr>
            <a:normAutofit fontScale="92500" lnSpcReduction="10000"/>
          </a:bodyPr>
          <a:lstStyle/>
          <a:p>
            <a:r>
              <a:rPr lang="en-AU" dirty="0" err="1"/>
              <a:t>Kydland</a:t>
            </a:r>
            <a:r>
              <a:rPr lang="en-AU" dirty="0"/>
              <a:t> &amp; Prescott (1977) – the original statement of the problem</a:t>
            </a:r>
          </a:p>
          <a:p>
            <a:r>
              <a:rPr lang="en-AU" dirty="0"/>
              <a:t>Unanticipated inflation adds to marginal utility when inflation is at its long run optimum</a:t>
            </a:r>
          </a:p>
          <a:p>
            <a:r>
              <a:rPr lang="en-AU" dirty="0"/>
              <a:t>This means the long-run optimum </a:t>
            </a:r>
            <a:r>
              <a:rPr lang="en-AU" u="sng" dirty="0"/>
              <a:t>cannot</a:t>
            </a:r>
            <a:r>
              <a:rPr lang="en-AU" dirty="0"/>
              <a:t> be a time-consistent equilibrium</a:t>
            </a:r>
          </a:p>
          <a:p>
            <a:r>
              <a:rPr lang="en-AU" dirty="0"/>
              <a:t>The time consistent equilibrium generates higher than optimum inflation</a:t>
            </a:r>
          </a:p>
          <a:p>
            <a:r>
              <a:rPr lang="en-AU" dirty="0"/>
              <a:t>Inflation has to be high enough that the marginal cost of more inflation is high enough to offset the marginal benefit</a:t>
            </a:r>
          </a:p>
          <a:p>
            <a:endParaRPr lang="en-AU" dirty="0"/>
          </a:p>
        </p:txBody>
      </p:sp>
    </p:spTree>
    <p:extLst>
      <p:ext uri="{BB962C8B-B14F-4D97-AF65-F5344CB8AC3E}">
        <p14:creationId xmlns:p14="http://schemas.microsoft.com/office/powerpoint/2010/main" val="301099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2AF6-FC59-4153-9632-415DE670DACD}"/>
              </a:ext>
            </a:extLst>
          </p:cNvPr>
          <p:cNvSpPr>
            <a:spLocks noGrp="1"/>
          </p:cNvSpPr>
          <p:nvPr>
            <p:ph type="title"/>
          </p:nvPr>
        </p:nvSpPr>
        <p:spPr>
          <a:xfrm>
            <a:off x="838200" y="365126"/>
            <a:ext cx="10515600" cy="784406"/>
          </a:xfrm>
        </p:spPr>
        <p:txBody>
          <a:bodyPr>
            <a:normAutofit/>
          </a:bodyPr>
          <a:lstStyle/>
          <a:p>
            <a:r>
              <a:rPr lang="en-AU" sz="3600" b="1" dirty="0" err="1"/>
              <a:t>Kydland</a:t>
            </a:r>
            <a:r>
              <a:rPr lang="en-AU" sz="3600" b="1" dirty="0"/>
              <a:t> and Prescott on the time consistency problem</a:t>
            </a:r>
          </a:p>
        </p:txBody>
      </p:sp>
      <p:sp>
        <p:nvSpPr>
          <p:cNvPr id="3" name="Content Placeholder 2">
            <a:extLst>
              <a:ext uri="{FF2B5EF4-FFF2-40B4-BE49-F238E27FC236}">
                <a16:creationId xmlns:a16="http://schemas.microsoft.com/office/drawing/2014/main" id="{4573943A-F290-43CD-A2C8-FDE8D408FDB0}"/>
              </a:ext>
            </a:extLst>
          </p:cNvPr>
          <p:cNvSpPr>
            <a:spLocks noGrp="1"/>
          </p:cNvSpPr>
          <p:nvPr>
            <p:ph idx="1"/>
          </p:nvPr>
        </p:nvSpPr>
        <p:spPr/>
        <p:txBody>
          <a:bodyPr/>
          <a:lstStyle/>
          <a:p>
            <a:pPr marL="0" indent="0">
              <a:buNone/>
            </a:pPr>
            <a:r>
              <a:rPr lang="en-AU" dirty="0"/>
              <a:t>Source: </a:t>
            </a:r>
            <a:r>
              <a:rPr lang="en-AU" dirty="0" err="1"/>
              <a:t>Kydland</a:t>
            </a:r>
            <a:r>
              <a:rPr lang="en-AU" dirty="0"/>
              <a:t> and Prescott JPE (1977) </a:t>
            </a:r>
          </a:p>
          <a:p>
            <a:pPr marL="0" indent="0">
              <a:buNone/>
            </a:pPr>
            <a:r>
              <a:rPr lang="en-AU" dirty="0"/>
              <a:t>“Rules rather than discretion: the inconsistency of optimal plans”</a:t>
            </a:r>
          </a:p>
          <a:p>
            <a:pPr marL="0" indent="0">
              <a:buNone/>
            </a:pPr>
            <a:endParaRPr lang="en-AU" dirty="0"/>
          </a:p>
          <a:p>
            <a:pPr marL="0" indent="0">
              <a:buNone/>
            </a:pPr>
            <a:r>
              <a:rPr lang="en-AU" dirty="0"/>
              <a:t>The original paper on time consistency and inflationary bias.</a:t>
            </a:r>
          </a:p>
          <a:p>
            <a:pPr marL="0" indent="0">
              <a:buNone/>
            </a:pPr>
            <a:endParaRPr lang="en-AU" dirty="0"/>
          </a:p>
          <a:p>
            <a:pPr marL="0" indent="0">
              <a:buNone/>
            </a:pPr>
            <a:r>
              <a:rPr lang="en-AU" dirty="0"/>
              <a:t>This is a problem of </a:t>
            </a:r>
            <a:r>
              <a:rPr lang="en-AU" u="sng" dirty="0"/>
              <a:t>multi-period</a:t>
            </a:r>
            <a:r>
              <a:rPr lang="en-AU" dirty="0"/>
              <a:t> decision making where decisions must be made sequentially</a:t>
            </a:r>
          </a:p>
          <a:p>
            <a:pPr marL="0" indent="0">
              <a:buNone/>
            </a:pPr>
            <a:endParaRPr lang="en-AU" dirty="0"/>
          </a:p>
        </p:txBody>
      </p:sp>
    </p:spTree>
    <p:extLst>
      <p:ext uri="{BB962C8B-B14F-4D97-AF65-F5344CB8AC3E}">
        <p14:creationId xmlns:p14="http://schemas.microsoft.com/office/powerpoint/2010/main" val="307890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F7E8-2E39-4C1A-84A9-D63DDEEDD397}"/>
              </a:ext>
            </a:extLst>
          </p:cNvPr>
          <p:cNvSpPr>
            <a:spLocks noGrp="1"/>
          </p:cNvSpPr>
          <p:nvPr>
            <p:ph type="title"/>
          </p:nvPr>
        </p:nvSpPr>
        <p:spPr>
          <a:xfrm>
            <a:off x="838200" y="365125"/>
            <a:ext cx="10515600" cy="645069"/>
          </a:xfrm>
        </p:spPr>
        <p:txBody>
          <a:bodyPr>
            <a:normAutofit fontScale="90000"/>
          </a:bodyPr>
          <a:lstStyle/>
          <a:p>
            <a:r>
              <a:rPr lang="en-AU" b="1" u="sng" dirty="0"/>
              <a:t>Definitions</a:t>
            </a:r>
            <a:br>
              <a:rPr lang="en-AU" dirty="0"/>
            </a:br>
            <a:endParaRPr lang="en-AU" dirty="0"/>
          </a:p>
        </p:txBody>
      </p:sp>
      <p:sp>
        <p:nvSpPr>
          <p:cNvPr id="3" name="Content Placeholder 2">
            <a:extLst>
              <a:ext uri="{FF2B5EF4-FFF2-40B4-BE49-F238E27FC236}">
                <a16:creationId xmlns:a16="http://schemas.microsoft.com/office/drawing/2014/main" id="{5A502C9A-5BD4-4740-AC8A-48DB1D88C1AA}"/>
              </a:ext>
            </a:extLst>
          </p:cNvPr>
          <p:cNvSpPr>
            <a:spLocks noGrp="1"/>
          </p:cNvSpPr>
          <p:nvPr>
            <p:ph idx="1"/>
          </p:nvPr>
        </p:nvSpPr>
        <p:spPr>
          <a:xfrm>
            <a:off x="838200" y="1010194"/>
            <a:ext cx="10515600" cy="5166769"/>
          </a:xfrm>
        </p:spPr>
        <p:txBody>
          <a:bodyPr>
            <a:normAutofit fontScale="92500" lnSpcReduction="20000"/>
          </a:bodyPr>
          <a:lstStyle/>
          <a:p>
            <a:pPr marL="0" indent="0">
              <a:buNone/>
            </a:pPr>
            <a:r>
              <a:rPr lang="en-AU" i="1" dirty="0"/>
              <a:t>Discretion: </a:t>
            </a:r>
            <a:r>
              <a:rPr lang="en-AU" dirty="0"/>
              <a:t>decisions are made independently in each period</a:t>
            </a:r>
          </a:p>
          <a:p>
            <a:pPr marL="0" indent="0">
              <a:buNone/>
            </a:pPr>
            <a:r>
              <a:rPr lang="en-AU" i="1" dirty="0"/>
              <a:t>Rules: </a:t>
            </a:r>
            <a:r>
              <a:rPr lang="en-AU" dirty="0"/>
              <a:t>policy is determined by a multiperiod rule governed by a precommitment mechanism</a:t>
            </a:r>
            <a:endParaRPr lang="en-AU" i="1" dirty="0"/>
          </a:p>
          <a:p>
            <a:pPr marL="0" indent="0">
              <a:buNone/>
            </a:pPr>
            <a:endParaRPr lang="en-AU" i="1" dirty="0"/>
          </a:p>
          <a:p>
            <a:pPr marL="0" indent="0">
              <a:buNone/>
            </a:pPr>
            <a:r>
              <a:rPr lang="en-AU" i="1" u="sng" dirty="0"/>
              <a:t>Consistent</a:t>
            </a:r>
            <a:r>
              <a:rPr lang="en-AU" i="1" dirty="0"/>
              <a:t> policy: </a:t>
            </a:r>
            <a:r>
              <a:rPr lang="en-AU" dirty="0"/>
              <a:t>choose the best action in each period taking the situation in that period as given, and assuming you will do the same in future periods. </a:t>
            </a:r>
          </a:p>
          <a:p>
            <a:pPr marL="0" indent="0">
              <a:buNone/>
            </a:pPr>
            <a:r>
              <a:rPr lang="en-AU" i="1" u="sng" dirty="0"/>
              <a:t>Optimal</a:t>
            </a:r>
            <a:r>
              <a:rPr lang="en-AU" i="1" dirty="0"/>
              <a:t> policy</a:t>
            </a:r>
            <a:r>
              <a:rPr lang="en-AU" dirty="0"/>
              <a:t>: choose the </a:t>
            </a:r>
            <a:r>
              <a:rPr lang="en-AU" u="sng" dirty="0"/>
              <a:t>multiperiod rule </a:t>
            </a:r>
            <a:r>
              <a:rPr lang="en-AU" dirty="0"/>
              <a:t>that delivers the best outcome over time</a:t>
            </a:r>
            <a:endParaRPr lang="en-AU" i="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800" b="0" i="0" u="sng" strike="noStrike" kern="1200" cap="none" spc="0" normalizeH="0" baseline="0" noProof="0" dirty="0">
                <a:ln>
                  <a:noFill/>
                </a:ln>
                <a:solidFill>
                  <a:prstClr val="black"/>
                </a:solidFill>
                <a:effectLst/>
                <a:uLnTx/>
                <a:uFillTx/>
                <a:latin typeface="Calibri" panose="020F0502020204030204"/>
                <a:ea typeface="+mn-ea"/>
                <a:cs typeface="+mn-cs"/>
              </a:rPr>
              <a:t>Problem</a:t>
            </a:r>
            <a:endParaRPr kumimoji="0" lang="en-AU"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AU" sz="2800" b="0" i="0" u="none" strike="noStrike" kern="1200" cap="none" spc="0" normalizeH="0" baseline="0" noProof="0" dirty="0">
                <a:ln>
                  <a:noFill/>
                </a:ln>
                <a:solidFill>
                  <a:prstClr val="black"/>
                </a:solidFill>
                <a:effectLst/>
                <a:uLnTx/>
                <a:uFillTx/>
                <a:latin typeface="Calibri" panose="020F0502020204030204"/>
                <a:ea typeface="+mn-ea"/>
                <a:cs typeface="+mn-cs"/>
              </a:rPr>
              <a:t>Time consistent policy takes expectations as given at each decision point.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AU" sz="2800" b="0" i="0" u="none" strike="noStrike" kern="1200" cap="none" spc="0" normalizeH="0" baseline="0" noProof="0" dirty="0">
                <a:ln>
                  <a:noFill/>
                </a:ln>
                <a:solidFill>
                  <a:prstClr val="black"/>
                </a:solidFill>
                <a:effectLst/>
                <a:uLnTx/>
                <a:uFillTx/>
                <a:latin typeface="Calibri" panose="020F0502020204030204"/>
                <a:ea typeface="+mn-ea"/>
                <a:cs typeface="+mn-cs"/>
              </a:rPr>
              <a:t>It ignores the effect of the decision procedure on the available </a:t>
            </a:r>
            <a:r>
              <a:rPr kumimoji="0" lang="en-AU" sz="2800" b="0" i="0" u="none" strike="noStrike" kern="1200" cap="none" spc="0" normalizeH="0" baseline="0" noProof="0" dirty="0" err="1">
                <a:ln>
                  <a:noFill/>
                </a:ln>
                <a:solidFill>
                  <a:prstClr val="black"/>
                </a:solidFill>
                <a:effectLst/>
                <a:uLnTx/>
                <a:uFillTx/>
                <a:latin typeface="Calibri" panose="020F0502020204030204"/>
                <a:ea typeface="+mn-ea"/>
                <a:cs typeface="+mn-cs"/>
              </a:rPr>
              <a:t>tradeoffs</a:t>
            </a:r>
            <a:endParaRPr kumimoji="0" lang="en-AU"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AU" dirty="0"/>
          </a:p>
        </p:txBody>
      </p:sp>
    </p:spTree>
    <p:extLst>
      <p:ext uri="{BB962C8B-B14F-4D97-AF65-F5344CB8AC3E}">
        <p14:creationId xmlns:p14="http://schemas.microsoft.com/office/powerpoint/2010/main" val="2622161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2969-41F9-44AC-85A0-56DF4E8FE979}"/>
              </a:ext>
            </a:extLst>
          </p:cNvPr>
          <p:cNvSpPr>
            <a:spLocks noGrp="1"/>
          </p:cNvSpPr>
          <p:nvPr>
            <p:ph type="title"/>
          </p:nvPr>
        </p:nvSpPr>
        <p:spPr>
          <a:xfrm>
            <a:off x="838200" y="365126"/>
            <a:ext cx="10515600" cy="775698"/>
          </a:xfrm>
        </p:spPr>
        <p:txBody>
          <a:bodyPr>
            <a:normAutofit/>
          </a:bodyPr>
          <a:lstStyle/>
          <a:p>
            <a:r>
              <a:rPr lang="en-AU" sz="3600" b="1" dirty="0"/>
              <a:t>Examples from </a:t>
            </a:r>
            <a:r>
              <a:rPr lang="en-AU" sz="3600" b="1" dirty="0" err="1"/>
              <a:t>Kydland</a:t>
            </a:r>
            <a:r>
              <a:rPr lang="en-AU" sz="3600" b="1" dirty="0"/>
              <a:t>/Prescott paper</a:t>
            </a:r>
          </a:p>
        </p:txBody>
      </p:sp>
      <p:sp>
        <p:nvSpPr>
          <p:cNvPr id="3" name="Content Placeholder 2">
            <a:extLst>
              <a:ext uri="{FF2B5EF4-FFF2-40B4-BE49-F238E27FC236}">
                <a16:creationId xmlns:a16="http://schemas.microsoft.com/office/drawing/2014/main" id="{5BB84643-A910-4CC6-AB02-BE6930D6A645}"/>
              </a:ext>
            </a:extLst>
          </p:cNvPr>
          <p:cNvSpPr>
            <a:spLocks noGrp="1"/>
          </p:cNvSpPr>
          <p:nvPr>
            <p:ph idx="1"/>
          </p:nvPr>
        </p:nvSpPr>
        <p:spPr>
          <a:xfrm>
            <a:off x="838200" y="1436914"/>
            <a:ext cx="10515600" cy="4740049"/>
          </a:xfrm>
        </p:spPr>
        <p:txBody>
          <a:bodyPr>
            <a:normAutofit fontScale="92500" lnSpcReduction="20000"/>
          </a:bodyPr>
          <a:lstStyle/>
          <a:p>
            <a:pPr marL="0" indent="0">
              <a:buNone/>
            </a:pPr>
            <a:r>
              <a:rPr lang="en-AU" b="1" dirty="0"/>
              <a:t>Patent policy</a:t>
            </a:r>
          </a:p>
          <a:p>
            <a:r>
              <a:rPr lang="en-AU" dirty="0"/>
              <a:t>At any point in time, it is optimal for the existing stock of inventions to be priced at marginal cost (</a:t>
            </a:r>
            <a:r>
              <a:rPr lang="en-AU" dirty="0" err="1"/>
              <a:t>eg</a:t>
            </a:r>
            <a:r>
              <a:rPr lang="en-AU" dirty="0"/>
              <a:t> medicines)</a:t>
            </a:r>
          </a:p>
          <a:p>
            <a:r>
              <a:rPr lang="en-AU" dirty="0"/>
              <a:t>But, in a multiperiod context, the availability of patent protection encourages socially beneficial innovation</a:t>
            </a:r>
          </a:p>
          <a:p>
            <a:endParaRPr lang="en-AU" dirty="0"/>
          </a:p>
          <a:p>
            <a:pPr marL="0" indent="0">
              <a:buNone/>
            </a:pPr>
            <a:r>
              <a:rPr lang="en-AU" b="1" dirty="0"/>
              <a:t>Macroeconomic policy</a:t>
            </a:r>
          </a:p>
          <a:p>
            <a:r>
              <a:rPr lang="en-AU" dirty="0"/>
              <a:t>K&amp;P argue that the same logic applied to the management of macroeconomic </a:t>
            </a:r>
            <a:r>
              <a:rPr lang="en-AU" dirty="0" err="1"/>
              <a:t>tradeoffs</a:t>
            </a:r>
            <a:r>
              <a:rPr lang="en-AU" dirty="0"/>
              <a:t> between inflation and unemployment.</a:t>
            </a:r>
          </a:p>
          <a:p>
            <a:r>
              <a:rPr lang="en-AU" dirty="0"/>
              <a:t>This was a new and powerful argument at the time</a:t>
            </a:r>
          </a:p>
          <a:p>
            <a:endParaRPr lang="en-AU" dirty="0"/>
          </a:p>
        </p:txBody>
      </p:sp>
    </p:spTree>
    <p:extLst>
      <p:ext uri="{BB962C8B-B14F-4D97-AF65-F5344CB8AC3E}">
        <p14:creationId xmlns:p14="http://schemas.microsoft.com/office/powerpoint/2010/main" val="359157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E25B45-D3BF-4C51-ACD6-8B1B0DD884AE}"/>
              </a:ext>
            </a:extLst>
          </p:cNvPr>
          <p:cNvSpPr>
            <a:spLocks noGrp="1"/>
          </p:cNvSpPr>
          <p:nvPr>
            <p:ph type="title"/>
          </p:nvPr>
        </p:nvSpPr>
        <p:spPr/>
        <p:txBody>
          <a:bodyPr>
            <a:normAutofit/>
          </a:bodyPr>
          <a:lstStyle/>
          <a:p>
            <a:r>
              <a:rPr lang="en-AU" b="1" dirty="0" err="1"/>
              <a:t>Kydland</a:t>
            </a:r>
            <a:r>
              <a:rPr lang="en-AU" b="1" dirty="0"/>
              <a:t>-Prescott model summary</a:t>
            </a:r>
          </a:p>
        </p:txBody>
      </p:sp>
      <p:pic>
        <p:nvPicPr>
          <p:cNvPr id="8" name="Content Placeholder 7">
            <a:extLst>
              <a:ext uri="{FF2B5EF4-FFF2-40B4-BE49-F238E27FC236}">
                <a16:creationId xmlns:a16="http://schemas.microsoft.com/office/drawing/2014/main" id="{017793E7-1DAD-45CF-9D40-5A6DDBBDA0EA}"/>
              </a:ext>
            </a:extLst>
          </p:cNvPr>
          <p:cNvPicPr>
            <a:picLocks noGrp="1" noChangeAspect="1"/>
          </p:cNvPicPr>
          <p:nvPr>
            <p:ph sz="half" idx="1"/>
          </p:nvPr>
        </p:nvPicPr>
        <p:blipFill>
          <a:blip r:embed="rId2"/>
          <a:stretch>
            <a:fillRect/>
          </a:stretch>
        </p:blipFill>
        <p:spPr>
          <a:xfrm>
            <a:off x="504392" y="2343900"/>
            <a:ext cx="4352925" cy="390525"/>
          </a:xfrm>
        </p:spPr>
      </p:pic>
      <p:pic>
        <p:nvPicPr>
          <p:cNvPr id="18" name="Content Placeholder 17" descr="Diagram&#10;&#10;Description automatically generated">
            <a:extLst>
              <a:ext uri="{FF2B5EF4-FFF2-40B4-BE49-F238E27FC236}">
                <a16:creationId xmlns:a16="http://schemas.microsoft.com/office/drawing/2014/main" id="{FE208197-8A64-4865-8B12-54644AE937EB}"/>
              </a:ext>
            </a:extLst>
          </p:cNvPr>
          <p:cNvPicPr>
            <a:picLocks noGrp="1" noChangeAspect="1"/>
          </p:cNvPicPr>
          <p:nvPr>
            <p:ph sz="half" idx="2"/>
          </p:nvPr>
        </p:nvPicPr>
        <p:blipFill>
          <a:blip r:embed="rId3"/>
          <a:stretch>
            <a:fillRect/>
          </a:stretch>
        </p:blipFill>
        <p:spPr>
          <a:xfrm>
            <a:off x="5825603" y="2010291"/>
            <a:ext cx="5196501" cy="4351338"/>
          </a:xfrm>
        </p:spPr>
      </p:pic>
      <p:pic>
        <p:nvPicPr>
          <p:cNvPr id="10" name="Picture 9">
            <a:extLst>
              <a:ext uri="{FF2B5EF4-FFF2-40B4-BE49-F238E27FC236}">
                <a16:creationId xmlns:a16="http://schemas.microsoft.com/office/drawing/2014/main" id="{3CF5F50A-ECCB-46E7-8173-69912840A8F2}"/>
              </a:ext>
            </a:extLst>
          </p:cNvPr>
          <p:cNvPicPr>
            <a:picLocks noChangeAspect="1"/>
          </p:cNvPicPr>
          <p:nvPr/>
        </p:nvPicPr>
        <p:blipFill>
          <a:blip r:embed="rId4"/>
          <a:stretch>
            <a:fillRect/>
          </a:stretch>
        </p:blipFill>
        <p:spPr>
          <a:xfrm>
            <a:off x="838200" y="3334798"/>
            <a:ext cx="1212273" cy="323850"/>
          </a:xfrm>
          <a:prstGeom prst="rect">
            <a:avLst/>
          </a:prstGeom>
        </p:spPr>
      </p:pic>
      <p:pic>
        <p:nvPicPr>
          <p:cNvPr id="12" name="Picture 11">
            <a:extLst>
              <a:ext uri="{FF2B5EF4-FFF2-40B4-BE49-F238E27FC236}">
                <a16:creationId xmlns:a16="http://schemas.microsoft.com/office/drawing/2014/main" id="{FA028AE4-7A7C-4A61-BAD5-10999B711806}"/>
              </a:ext>
            </a:extLst>
          </p:cNvPr>
          <p:cNvPicPr>
            <a:picLocks noChangeAspect="1"/>
          </p:cNvPicPr>
          <p:nvPr/>
        </p:nvPicPr>
        <p:blipFill>
          <a:blip r:embed="rId5"/>
          <a:stretch>
            <a:fillRect/>
          </a:stretch>
        </p:blipFill>
        <p:spPr>
          <a:xfrm>
            <a:off x="755073" y="4370372"/>
            <a:ext cx="1133475" cy="342900"/>
          </a:xfrm>
          <a:prstGeom prst="rect">
            <a:avLst/>
          </a:prstGeom>
        </p:spPr>
      </p:pic>
      <p:sp>
        <p:nvSpPr>
          <p:cNvPr id="14" name="TextBox 13">
            <a:extLst>
              <a:ext uri="{FF2B5EF4-FFF2-40B4-BE49-F238E27FC236}">
                <a16:creationId xmlns:a16="http://schemas.microsoft.com/office/drawing/2014/main" id="{E7535897-355C-420A-9D4F-81E194D1257B}"/>
              </a:ext>
            </a:extLst>
          </p:cNvPr>
          <p:cNvSpPr txBox="1"/>
          <p:nvPr/>
        </p:nvSpPr>
        <p:spPr>
          <a:xfrm>
            <a:off x="838200" y="1977525"/>
            <a:ext cx="2844800" cy="369332"/>
          </a:xfrm>
          <a:prstGeom prst="rect">
            <a:avLst/>
          </a:prstGeom>
          <a:noFill/>
        </p:spPr>
        <p:txBody>
          <a:bodyPr wrap="square" rtlCol="0">
            <a:spAutoFit/>
          </a:bodyPr>
          <a:lstStyle/>
          <a:p>
            <a:r>
              <a:rPr lang="en-AU" dirty="0"/>
              <a:t>Phillips curve:</a:t>
            </a:r>
          </a:p>
        </p:txBody>
      </p:sp>
      <p:sp>
        <p:nvSpPr>
          <p:cNvPr id="15" name="TextBox 14">
            <a:extLst>
              <a:ext uri="{FF2B5EF4-FFF2-40B4-BE49-F238E27FC236}">
                <a16:creationId xmlns:a16="http://schemas.microsoft.com/office/drawing/2014/main" id="{975C8821-3EF3-4EBF-813A-8D263025CC13}"/>
              </a:ext>
            </a:extLst>
          </p:cNvPr>
          <p:cNvSpPr txBox="1"/>
          <p:nvPr/>
        </p:nvSpPr>
        <p:spPr>
          <a:xfrm>
            <a:off x="838200" y="3015698"/>
            <a:ext cx="3537527" cy="369332"/>
          </a:xfrm>
          <a:prstGeom prst="rect">
            <a:avLst/>
          </a:prstGeom>
          <a:noFill/>
        </p:spPr>
        <p:txBody>
          <a:bodyPr wrap="square" rtlCol="0">
            <a:spAutoFit/>
          </a:bodyPr>
          <a:lstStyle/>
          <a:p>
            <a:r>
              <a:rPr lang="en-AU" dirty="0"/>
              <a:t>Rational expectations hypothesis:</a:t>
            </a:r>
          </a:p>
        </p:txBody>
      </p:sp>
      <p:sp>
        <p:nvSpPr>
          <p:cNvPr id="16" name="TextBox 15">
            <a:extLst>
              <a:ext uri="{FF2B5EF4-FFF2-40B4-BE49-F238E27FC236}">
                <a16:creationId xmlns:a16="http://schemas.microsoft.com/office/drawing/2014/main" id="{7AB28BA2-3918-4E4B-BB6E-DDCE162E0968}"/>
              </a:ext>
            </a:extLst>
          </p:cNvPr>
          <p:cNvSpPr txBox="1"/>
          <p:nvPr/>
        </p:nvSpPr>
        <p:spPr>
          <a:xfrm>
            <a:off x="886402" y="4001294"/>
            <a:ext cx="2881746" cy="369332"/>
          </a:xfrm>
          <a:prstGeom prst="rect">
            <a:avLst/>
          </a:prstGeom>
          <a:noFill/>
        </p:spPr>
        <p:txBody>
          <a:bodyPr wrap="square" rtlCol="0">
            <a:spAutoFit/>
          </a:bodyPr>
          <a:lstStyle/>
          <a:p>
            <a:r>
              <a:rPr lang="en-AU" dirty="0"/>
              <a:t>Social objective function:</a:t>
            </a:r>
          </a:p>
        </p:txBody>
      </p:sp>
      <p:sp>
        <p:nvSpPr>
          <p:cNvPr id="19" name="TextBox 18">
            <a:extLst>
              <a:ext uri="{FF2B5EF4-FFF2-40B4-BE49-F238E27FC236}">
                <a16:creationId xmlns:a16="http://schemas.microsoft.com/office/drawing/2014/main" id="{230093CC-1F89-4E6C-B2CF-C63C9CE4EB2D}"/>
              </a:ext>
            </a:extLst>
          </p:cNvPr>
          <p:cNvSpPr txBox="1"/>
          <p:nvPr/>
        </p:nvSpPr>
        <p:spPr>
          <a:xfrm>
            <a:off x="5760948" y="1608193"/>
            <a:ext cx="2994025" cy="369332"/>
          </a:xfrm>
          <a:prstGeom prst="rect">
            <a:avLst/>
          </a:prstGeom>
          <a:noFill/>
        </p:spPr>
        <p:txBody>
          <a:bodyPr wrap="none" rtlCol="0">
            <a:spAutoFit/>
          </a:bodyPr>
          <a:lstStyle/>
          <a:p>
            <a:r>
              <a:rPr lang="en-AU" dirty="0"/>
              <a:t>Diagrammatic representation:</a:t>
            </a:r>
          </a:p>
        </p:txBody>
      </p:sp>
    </p:spTree>
    <p:extLst>
      <p:ext uri="{BB962C8B-B14F-4D97-AF65-F5344CB8AC3E}">
        <p14:creationId xmlns:p14="http://schemas.microsoft.com/office/powerpoint/2010/main" val="271649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01B3D9-5418-4435-928B-A9A880AAF5E4}"/>
              </a:ext>
            </a:extLst>
          </p:cNvPr>
          <p:cNvSpPr>
            <a:spLocks noGrp="1"/>
          </p:cNvSpPr>
          <p:nvPr>
            <p:ph type="title"/>
          </p:nvPr>
        </p:nvSpPr>
        <p:spPr>
          <a:xfrm>
            <a:off x="838200" y="365125"/>
            <a:ext cx="10515600" cy="752475"/>
          </a:xfrm>
        </p:spPr>
        <p:txBody>
          <a:bodyPr>
            <a:normAutofit/>
          </a:bodyPr>
          <a:lstStyle/>
          <a:p>
            <a:r>
              <a:rPr lang="en-AU" sz="3600" b="1" dirty="0"/>
              <a:t>The ‘rules versus discretion’ debate</a:t>
            </a:r>
          </a:p>
        </p:txBody>
      </p:sp>
      <p:sp>
        <p:nvSpPr>
          <p:cNvPr id="5" name="Content Placeholder 4">
            <a:extLst>
              <a:ext uri="{FF2B5EF4-FFF2-40B4-BE49-F238E27FC236}">
                <a16:creationId xmlns:a16="http://schemas.microsoft.com/office/drawing/2014/main" id="{1B11ECE5-80B9-4DFC-9C19-7D265363AB8E}"/>
              </a:ext>
            </a:extLst>
          </p:cNvPr>
          <p:cNvSpPr>
            <a:spLocks noGrp="1"/>
          </p:cNvSpPr>
          <p:nvPr>
            <p:ph idx="1"/>
          </p:nvPr>
        </p:nvSpPr>
        <p:spPr>
          <a:xfrm>
            <a:off x="838200" y="1385455"/>
            <a:ext cx="10515600" cy="4791508"/>
          </a:xfrm>
        </p:spPr>
        <p:txBody>
          <a:bodyPr>
            <a:normAutofit fontScale="92500"/>
          </a:bodyPr>
          <a:lstStyle/>
          <a:p>
            <a:pPr marL="0" indent="0">
              <a:buNone/>
            </a:pPr>
            <a:r>
              <a:rPr lang="en-AU" dirty="0"/>
              <a:t>Friedman argued for rules-based policy on the grounds of </a:t>
            </a:r>
            <a:r>
              <a:rPr lang="en-AU" u="sng" dirty="0"/>
              <a:t>limited information</a:t>
            </a:r>
            <a:r>
              <a:rPr lang="en-AU" dirty="0"/>
              <a:t> (‘long and variable lags’, avoiding policy mistakes)</a:t>
            </a:r>
          </a:p>
          <a:p>
            <a:pPr marL="0" indent="0">
              <a:buNone/>
            </a:pPr>
            <a:endParaRPr lang="en-AU" u="sng" dirty="0"/>
          </a:p>
          <a:p>
            <a:pPr marL="0" indent="0">
              <a:buNone/>
            </a:pPr>
            <a:r>
              <a:rPr lang="en-AU" dirty="0" err="1"/>
              <a:t>Kydland</a:t>
            </a:r>
            <a:r>
              <a:rPr lang="en-AU" dirty="0"/>
              <a:t>-Prescott argument for rules applies even when there is </a:t>
            </a:r>
            <a:r>
              <a:rPr lang="en-AU" u="sng" dirty="0"/>
              <a:t>perfect</a:t>
            </a:r>
            <a:r>
              <a:rPr lang="en-AU" dirty="0"/>
              <a:t> </a:t>
            </a:r>
            <a:r>
              <a:rPr lang="en-AU" u="sng" dirty="0"/>
              <a:t>information</a:t>
            </a:r>
            <a:r>
              <a:rPr lang="en-AU" dirty="0"/>
              <a:t> on all sides.</a:t>
            </a:r>
          </a:p>
          <a:p>
            <a:pPr marL="0" indent="0">
              <a:buNone/>
            </a:pPr>
            <a:endParaRPr lang="en-AU" dirty="0"/>
          </a:p>
          <a:p>
            <a:pPr marL="0" indent="0">
              <a:buNone/>
            </a:pPr>
            <a:r>
              <a:rPr lang="en-AU" dirty="0"/>
              <a:t>Their argument doesn’t rely on short-sightedness (lack of information about, or concern for, the future)</a:t>
            </a:r>
          </a:p>
          <a:p>
            <a:pPr lvl="1"/>
            <a:r>
              <a:rPr lang="en-AU" dirty="0"/>
              <a:t>instead, it stems from </a:t>
            </a:r>
            <a:r>
              <a:rPr lang="en-AU" u="sng" dirty="0"/>
              <a:t>lack of capacity</a:t>
            </a:r>
            <a:r>
              <a:rPr lang="en-AU" dirty="0"/>
              <a:t> to constrain future decisions</a:t>
            </a:r>
            <a:endParaRPr lang="en-AU" u="sng" dirty="0"/>
          </a:p>
        </p:txBody>
      </p:sp>
    </p:spTree>
    <p:extLst>
      <p:ext uri="{BB962C8B-B14F-4D97-AF65-F5344CB8AC3E}">
        <p14:creationId xmlns:p14="http://schemas.microsoft.com/office/powerpoint/2010/main" val="276194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274638"/>
            <a:ext cx="9227368" cy="850106"/>
          </a:xfrm>
        </p:spPr>
        <p:txBody>
          <a:bodyPr>
            <a:normAutofit/>
          </a:bodyPr>
          <a:lstStyle/>
          <a:p>
            <a:pPr algn="l"/>
            <a:r>
              <a:rPr lang="en-AU" sz="3600" b="1" dirty="0"/>
              <a:t>Week 1 summary</a:t>
            </a:r>
          </a:p>
        </p:txBody>
      </p:sp>
      <p:sp>
        <p:nvSpPr>
          <p:cNvPr id="3" name="Content Placeholder 2"/>
          <p:cNvSpPr>
            <a:spLocks noGrp="1"/>
          </p:cNvSpPr>
          <p:nvPr>
            <p:ph idx="1"/>
          </p:nvPr>
        </p:nvSpPr>
        <p:spPr>
          <a:xfrm>
            <a:off x="983432" y="1196753"/>
            <a:ext cx="9227368" cy="4929411"/>
          </a:xfrm>
        </p:spPr>
        <p:txBody>
          <a:bodyPr>
            <a:normAutofit fontScale="92500" lnSpcReduction="20000"/>
          </a:bodyPr>
          <a:lstStyle/>
          <a:p>
            <a:pPr marL="0" indent="0">
              <a:buNone/>
            </a:pPr>
            <a:r>
              <a:rPr lang="en-AU" dirty="0"/>
              <a:t>Key elements of an inflation targeting regime:</a:t>
            </a:r>
          </a:p>
          <a:p>
            <a:pPr marL="0" indent="0">
              <a:buNone/>
            </a:pPr>
            <a:endParaRPr lang="en-AU" dirty="0"/>
          </a:p>
          <a:p>
            <a:r>
              <a:rPr lang="en-AU" dirty="0"/>
              <a:t>A measurable numerical target for inflation</a:t>
            </a:r>
          </a:p>
          <a:p>
            <a:r>
              <a:rPr lang="en-AU" dirty="0"/>
              <a:t>A public commitment for achieving it</a:t>
            </a:r>
          </a:p>
          <a:p>
            <a:r>
              <a:rPr lang="en-AU" dirty="0"/>
              <a:t>Short-term interest rate as the policy instrument </a:t>
            </a:r>
          </a:p>
          <a:p>
            <a:r>
              <a:rPr lang="en-AU" dirty="0"/>
              <a:t>A supporting set of accountability and reporting arrangements</a:t>
            </a:r>
          </a:p>
          <a:p>
            <a:pPr marL="0" indent="0">
              <a:buNone/>
            </a:pPr>
            <a:endParaRPr lang="en-AU" dirty="0"/>
          </a:p>
          <a:p>
            <a:pPr marL="0" indent="0">
              <a:buNone/>
            </a:pPr>
            <a:r>
              <a:rPr lang="en-AU" dirty="0"/>
              <a:t>The above represents the emerging consensus on best-practice monetary policy framework over (</a:t>
            </a:r>
            <a:r>
              <a:rPr lang="en-AU" dirty="0" err="1"/>
              <a:t>approx</a:t>
            </a:r>
            <a:r>
              <a:rPr lang="en-AU" dirty="0"/>
              <a:t>) 1990 - 2010</a:t>
            </a:r>
          </a:p>
        </p:txBody>
      </p:sp>
    </p:spTree>
    <p:extLst>
      <p:ext uri="{BB962C8B-B14F-4D97-AF65-F5344CB8AC3E}">
        <p14:creationId xmlns:p14="http://schemas.microsoft.com/office/powerpoint/2010/main" val="340478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AC84-7F12-41AC-AE8E-2C82F3A4144A}"/>
              </a:ext>
            </a:extLst>
          </p:cNvPr>
          <p:cNvSpPr>
            <a:spLocks noGrp="1"/>
          </p:cNvSpPr>
          <p:nvPr>
            <p:ph type="title"/>
          </p:nvPr>
        </p:nvSpPr>
        <p:spPr>
          <a:xfrm>
            <a:off x="838200" y="365125"/>
            <a:ext cx="10515600" cy="793115"/>
          </a:xfrm>
        </p:spPr>
        <p:txBody>
          <a:bodyPr>
            <a:normAutofit/>
          </a:bodyPr>
          <a:lstStyle/>
          <a:p>
            <a:r>
              <a:rPr lang="en-AU" sz="3600" b="1" dirty="0"/>
              <a:t>Implications for institutional design</a:t>
            </a:r>
          </a:p>
        </p:txBody>
      </p:sp>
      <p:sp>
        <p:nvSpPr>
          <p:cNvPr id="3" name="Content Placeholder 2">
            <a:extLst>
              <a:ext uri="{FF2B5EF4-FFF2-40B4-BE49-F238E27FC236}">
                <a16:creationId xmlns:a16="http://schemas.microsoft.com/office/drawing/2014/main" id="{F0205632-4E14-46A5-A75A-D362279A4949}"/>
              </a:ext>
            </a:extLst>
          </p:cNvPr>
          <p:cNvSpPr>
            <a:spLocks noGrp="1"/>
          </p:cNvSpPr>
          <p:nvPr>
            <p:ph idx="1"/>
          </p:nvPr>
        </p:nvSpPr>
        <p:spPr>
          <a:xfrm>
            <a:off x="838200" y="1349829"/>
            <a:ext cx="10515600" cy="4827134"/>
          </a:xfrm>
        </p:spPr>
        <p:txBody>
          <a:bodyPr>
            <a:normAutofit lnSpcReduction="10000"/>
          </a:bodyPr>
          <a:lstStyle/>
          <a:p>
            <a:pPr marL="0" indent="0">
              <a:buNone/>
            </a:pPr>
            <a:r>
              <a:rPr lang="en-AU" dirty="0"/>
              <a:t>Inflation (1970s) was seen as the main problem</a:t>
            </a:r>
          </a:p>
          <a:p>
            <a:pPr marL="0" indent="0">
              <a:buNone/>
            </a:pPr>
            <a:r>
              <a:rPr lang="en-AU" dirty="0"/>
              <a:t>Time-consistency theory seemed to explain inflationary bias in MP</a:t>
            </a:r>
          </a:p>
          <a:p>
            <a:pPr marL="0" indent="0">
              <a:buNone/>
            </a:pPr>
            <a:r>
              <a:rPr lang="en-AU" dirty="0"/>
              <a:t>Due to instability of money demand, </a:t>
            </a:r>
            <a:r>
              <a:rPr lang="en-AU" u="sng" dirty="0"/>
              <a:t>simple</a:t>
            </a:r>
            <a:r>
              <a:rPr lang="en-AU" dirty="0"/>
              <a:t> (quantity-based) rules could not be applied</a:t>
            </a:r>
          </a:p>
          <a:p>
            <a:pPr marL="0" indent="0">
              <a:buNone/>
            </a:pPr>
            <a:r>
              <a:rPr lang="en-AU" dirty="0"/>
              <a:t>Solution: </a:t>
            </a:r>
          </a:p>
          <a:p>
            <a:pPr lvl="1"/>
            <a:r>
              <a:rPr lang="en-AU" dirty="0"/>
              <a:t>instrument independence for central bank</a:t>
            </a:r>
          </a:p>
          <a:p>
            <a:pPr lvl="1"/>
            <a:r>
              <a:rPr lang="en-AU" dirty="0"/>
              <a:t>create incentive structure that supports optimum inflation outcomes</a:t>
            </a:r>
          </a:p>
          <a:p>
            <a:pPr lvl="2"/>
            <a:r>
              <a:rPr lang="en-AU" dirty="0" err="1"/>
              <a:t>eg</a:t>
            </a:r>
            <a:r>
              <a:rPr lang="en-AU" dirty="0"/>
              <a:t> inflation target, ‘conservative’ central banker etc</a:t>
            </a:r>
          </a:p>
        </p:txBody>
      </p:sp>
    </p:spTree>
    <p:extLst>
      <p:ext uri="{BB962C8B-B14F-4D97-AF65-F5344CB8AC3E}">
        <p14:creationId xmlns:p14="http://schemas.microsoft.com/office/powerpoint/2010/main" val="202338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5F96-EB37-4160-B5FB-F88CB2E71CBD}"/>
              </a:ext>
            </a:extLst>
          </p:cNvPr>
          <p:cNvSpPr>
            <a:spLocks noGrp="1"/>
          </p:cNvSpPr>
          <p:nvPr>
            <p:ph type="title"/>
          </p:nvPr>
        </p:nvSpPr>
        <p:spPr>
          <a:xfrm>
            <a:off x="609600" y="274638"/>
            <a:ext cx="10972800" cy="706090"/>
          </a:xfrm>
        </p:spPr>
        <p:txBody>
          <a:bodyPr>
            <a:normAutofit/>
          </a:bodyPr>
          <a:lstStyle/>
          <a:p>
            <a:pPr algn="l"/>
            <a:r>
              <a:rPr lang="en-AU" sz="3600" b="1" dirty="0"/>
              <a:t>Solving the time consistency problem</a:t>
            </a:r>
          </a:p>
        </p:txBody>
      </p:sp>
      <p:sp>
        <p:nvSpPr>
          <p:cNvPr id="3" name="Content Placeholder 2">
            <a:extLst>
              <a:ext uri="{FF2B5EF4-FFF2-40B4-BE49-F238E27FC236}">
                <a16:creationId xmlns:a16="http://schemas.microsoft.com/office/drawing/2014/main" id="{B2FBC561-D111-4220-B026-74F26D2FD6A7}"/>
              </a:ext>
            </a:extLst>
          </p:cNvPr>
          <p:cNvSpPr>
            <a:spLocks noGrp="1"/>
          </p:cNvSpPr>
          <p:nvPr>
            <p:ph idx="1"/>
          </p:nvPr>
        </p:nvSpPr>
        <p:spPr>
          <a:xfrm>
            <a:off x="609600" y="1340769"/>
            <a:ext cx="11391056" cy="4785396"/>
          </a:xfrm>
        </p:spPr>
        <p:txBody>
          <a:bodyPr/>
          <a:lstStyle/>
          <a:p>
            <a:r>
              <a:rPr lang="en-AU" dirty="0"/>
              <a:t>In monetary policy, the time consistency problem theoretically leads to </a:t>
            </a:r>
            <a:r>
              <a:rPr lang="en-AU" i="1" dirty="0"/>
              <a:t>inflationary bias</a:t>
            </a:r>
          </a:p>
          <a:p>
            <a:r>
              <a:rPr lang="en-AU" dirty="0"/>
              <a:t>This can be solved (or mitigated) by a pre-commitment mechanism</a:t>
            </a:r>
          </a:p>
          <a:p>
            <a:r>
              <a:rPr lang="en-AU" dirty="0"/>
              <a:t>This argument formed a big part of the debate on CB independence and targeting framework in the period 1990-2010</a:t>
            </a:r>
          </a:p>
          <a:p>
            <a:r>
              <a:rPr lang="en-AU" dirty="0"/>
              <a:t>But, practical relevance in more recent times is debateable</a:t>
            </a:r>
          </a:p>
          <a:p>
            <a:pPr lvl="1"/>
            <a:r>
              <a:rPr lang="en-AU" dirty="0"/>
              <a:t>other problems have gained more attention</a:t>
            </a:r>
          </a:p>
        </p:txBody>
      </p:sp>
    </p:spTree>
    <p:extLst>
      <p:ext uri="{BB962C8B-B14F-4D97-AF65-F5344CB8AC3E}">
        <p14:creationId xmlns:p14="http://schemas.microsoft.com/office/powerpoint/2010/main" val="96966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pPr algn="l" eaLnBrk="1" hangingPunct="1"/>
            <a:r>
              <a:rPr lang="en-US" altLang="en-US" sz="3600" b="1" dirty="0">
                <a:ea typeface="ヒラギノ角ゴ Pro W3" pitchFamily="-84" charset="-128"/>
              </a:rPr>
              <a:t>Bernanke speech on monetary policy strategy</a:t>
            </a:r>
          </a:p>
        </p:txBody>
      </p:sp>
      <p:sp>
        <p:nvSpPr>
          <p:cNvPr id="15363" name="Rectangle 3"/>
          <p:cNvSpPr>
            <a:spLocks noGrp="1" noChangeArrowheads="1"/>
          </p:cNvSpPr>
          <p:nvPr>
            <p:ph idx="1"/>
          </p:nvPr>
        </p:nvSpPr>
        <p:spPr/>
        <p:txBody>
          <a:bodyPr>
            <a:normAutofit/>
          </a:bodyPr>
          <a:lstStyle/>
          <a:p>
            <a:pPr eaLnBrk="1" hangingPunct="1"/>
            <a:r>
              <a:rPr lang="en-US" altLang="en-US" sz="2800" dirty="0">
                <a:ea typeface="ヒラギノ角ゴ Pro W3" pitchFamily="-84" charset="-128"/>
              </a:rPr>
              <a:t>Bernanke’s speech, “Central Bank Independence, Transparency and Accountability,” speech, May 2010 </a:t>
            </a:r>
            <a:r>
              <a:rPr lang="en-US" altLang="en-US" sz="1800" dirty="0">
                <a:ea typeface="ヒラギノ角ゴ Pro W3" pitchFamily="-84" charset="-128"/>
              </a:rPr>
              <a:t>(</a:t>
            </a:r>
            <a:r>
              <a:rPr lang="en-US" altLang="en-US" sz="1800" dirty="0">
                <a:ea typeface="ヒラギノ角ゴ Pro W3" pitchFamily="-84" charset="-128"/>
                <a:hlinkClick r:id="rId3"/>
              </a:rPr>
              <a:t>http://www.federalreserve.gov/newsevents/speech/bernanke20100525a.htm</a:t>
            </a:r>
            <a:r>
              <a:rPr lang="en-US" altLang="en-US" sz="1800" dirty="0">
                <a:ea typeface="ヒラギノ角ゴ Pro W3" pitchFamily="-84" charset="-128"/>
              </a:rPr>
              <a:t>) </a:t>
            </a:r>
            <a:r>
              <a:rPr lang="en-US" altLang="en-US" sz="2800" dirty="0">
                <a:ea typeface="ヒラギノ角ゴ Pro W3" pitchFamily="-84" charset="-128"/>
              </a:rPr>
              <a:t>summarizes many of the key considerations that underlie the formulation of monetary policy strategy.</a:t>
            </a:r>
          </a:p>
          <a:p>
            <a:pPr eaLnBrk="1" hangingPunct="1"/>
            <a:r>
              <a:rPr lang="en-US" altLang="en-US" sz="2800" dirty="0">
                <a:ea typeface="ヒラギノ角ゴ Pro W3" pitchFamily="-84" charset="-128"/>
              </a:rPr>
              <a:t>The following quote refers specifically to the time-consistency problem:</a:t>
            </a:r>
          </a:p>
        </p:txBody>
      </p:sp>
    </p:spTree>
    <p:extLst>
      <p:ext uri="{BB962C8B-B14F-4D97-AF65-F5344CB8AC3E}">
        <p14:creationId xmlns:p14="http://schemas.microsoft.com/office/powerpoint/2010/main" val="111651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Autofit/>
          </a:bodyPr>
          <a:lstStyle/>
          <a:p>
            <a:pPr algn="l" eaLnBrk="1" hangingPunct="1"/>
            <a:r>
              <a:rPr lang="en-US" altLang="en-US" sz="3600" b="1" dirty="0">
                <a:ea typeface="ヒラギノ角ゴ Pro W3" pitchFamily="-84" charset="-128"/>
              </a:rPr>
              <a:t>Bernanke speech on monetary policy strategy: excerpt</a:t>
            </a:r>
          </a:p>
        </p:txBody>
      </p:sp>
      <p:sp>
        <p:nvSpPr>
          <p:cNvPr id="17411" name="Rectangle 3"/>
          <p:cNvSpPr>
            <a:spLocks noGrp="1" noChangeArrowheads="1"/>
          </p:cNvSpPr>
          <p:nvPr>
            <p:ph idx="1"/>
          </p:nvPr>
        </p:nvSpPr>
        <p:spPr>
          <a:xfrm>
            <a:off x="767408" y="1700809"/>
            <a:ext cx="10153128" cy="4320480"/>
          </a:xfrm>
        </p:spPr>
        <p:txBody>
          <a:bodyPr>
            <a:noAutofit/>
          </a:bodyPr>
          <a:lstStyle/>
          <a:p>
            <a:pPr eaLnBrk="1" hangingPunct="1"/>
            <a:r>
              <a:rPr lang="en-AU" altLang="en-US" sz="2400" dirty="0">
                <a:ea typeface="ヒラギノ角ゴ Pro W3" pitchFamily="-84" charset="-128"/>
              </a:rPr>
              <a:t>“[A] central bank subject to short-term political influences would likely not be credible when it promised low inflation, as the public would recognize the risk that monetary policymakers could be pressured to pursue short-run expansionary policies… [T]he public will expect high inflation and, accordingly, demand more-rapid increases in nominal wages and in prices. Thus, lack of independence of the central bank can lead to higher inflation and inflation expectations in the longer run, with no offsetting benefits in terms of greater output or employment.”</a:t>
            </a:r>
            <a:endParaRPr lang="en-US" altLang="en-US" sz="2400" dirty="0">
              <a:ea typeface="ヒラギノ角ゴ Pro W3" pitchFamily="-84" charset="-128"/>
            </a:endParaRPr>
          </a:p>
        </p:txBody>
      </p:sp>
    </p:spTree>
    <p:extLst>
      <p:ext uri="{BB962C8B-B14F-4D97-AF65-F5344CB8AC3E}">
        <p14:creationId xmlns:p14="http://schemas.microsoft.com/office/powerpoint/2010/main" val="17015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Central Bank Independence</a:t>
            </a:r>
          </a:p>
        </p:txBody>
      </p:sp>
      <p:sp>
        <p:nvSpPr>
          <p:cNvPr id="3" name="Content Placeholder 2"/>
          <p:cNvSpPr>
            <a:spLocks noGrp="1"/>
          </p:cNvSpPr>
          <p:nvPr>
            <p:ph idx="1"/>
          </p:nvPr>
        </p:nvSpPr>
        <p:spPr/>
        <p:txBody>
          <a:bodyPr>
            <a:normAutofit lnSpcReduction="10000"/>
          </a:bodyPr>
          <a:lstStyle/>
          <a:p>
            <a:r>
              <a:rPr lang="en-AU" dirty="0"/>
              <a:t>Central bank independence is seen as a solution to the time consistency problem</a:t>
            </a:r>
          </a:p>
          <a:p>
            <a:r>
              <a:rPr lang="en-AU" dirty="0"/>
              <a:t>It provides a ‘pre-commitment mechanism’</a:t>
            </a:r>
          </a:p>
          <a:p>
            <a:r>
              <a:rPr lang="en-AU" dirty="0"/>
              <a:t>Not a rule, but ‘constrained discretion’ (Bernanke/Mishkin)</a:t>
            </a:r>
          </a:p>
          <a:p>
            <a:r>
              <a:rPr lang="en-AU" dirty="0"/>
              <a:t>Goal versus instrument independence:</a:t>
            </a:r>
          </a:p>
          <a:p>
            <a:pPr lvl="1"/>
            <a:r>
              <a:rPr lang="en-AU" dirty="0"/>
              <a:t>Government sets the goal</a:t>
            </a:r>
          </a:p>
          <a:p>
            <a:pPr lvl="1"/>
            <a:r>
              <a:rPr lang="en-AU" dirty="0"/>
              <a:t>Central Bank sets the instrument</a:t>
            </a:r>
          </a:p>
          <a:p>
            <a:r>
              <a:rPr lang="en-AU" dirty="0"/>
              <a:t>Independence calls for a corresponding degree of accountability</a:t>
            </a:r>
          </a:p>
          <a:p>
            <a:endParaRPr lang="en-AU" dirty="0"/>
          </a:p>
        </p:txBody>
      </p:sp>
    </p:spTree>
    <p:extLst>
      <p:ext uri="{BB962C8B-B14F-4D97-AF65-F5344CB8AC3E}">
        <p14:creationId xmlns:p14="http://schemas.microsoft.com/office/powerpoint/2010/main" val="2304405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3600" b="1" dirty="0"/>
              <a:t>Design aspects of independence and central bank governance</a:t>
            </a:r>
          </a:p>
        </p:txBody>
      </p:sp>
      <p:sp>
        <p:nvSpPr>
          <p:cNvPr id="3" name="Content Placeholder 2"/>
          <p:cNvSpPr>
            <a:spLocks noGrp="1"/>
          </p:cNvSpPr>
          <p:nvPr>
            <p:ph idx="1"/>
          </p:nvPr>
        </p:nvSpPr>
        <p:spPr/>
        <p:txBody>
          <a:bodyPr/>
          <a:lstStyle/>
          <a:p>
            <a:r>
              <a:rPr lang="en-AU" dirty="0"/>
              <a:t>Who is the decision maker: Governor, Board or Monetary Policy Committee?</a:t>
            </a:r>
          </a:p>
          <a:p>
            <a:r>
              <a:rPr lang="en-AU" dirty="0"/>
              <a:t>How are those people appointed?</a:t>
            </a:r>
          </a:p>
          <a:p>
            <a:r>
              <a:rPr lang="en-AU" dirty="0"/>
              <a:t>What is the accountability mechanism:  reporting requirement, letter of explanation; dismissal of Governor?</a:t>
            </a:r>
          </a:p>
          <a:p>
            <a:r>
              <a:rPr lang="en-AU" dirty="0"/>
              <a:t>Hard- or soft-edged targets</a:t>
            </a:r>
          </a:p>
          <a:p>
            <a:r>
              <a:rPr lang="en-AU" dirty="0"/>
              <a:t>What is the mandate (charter): see next slide</a:t>
            </a:r>
          </a:p>
        </p:txBody>
      </p:sp>
    </p:spTree>
    <p:extLst>
      <p:ext uri="{BB962C8B-B14F-4D97-AF65-F5344CB8AC3E}">
        <p14:creationId xmlns:p14="http://schemas.microsoft.com/office/powerpoint/2010/main" val="1378430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Autofit/>
          </a:bodyPr>
          <a:lstStyle/>
          <a:p>
            <a:pPr algn="l" eaLnBrk="1" hangingPunct="1"/>
            <a:r>
              <a:rPr lang="en-US" altLang="en-US" sz="3600" b="1" dirty="0">
                <a:ea typeface="ヒラギノ角ゴ Pro W3" pitchFamily="-84" charset="-128"/>
              </a:rPr>
              <a:t>Should Price Stability Be the Primary Goal of Monetary Policy?</a:t>
            </a:r>
          </a:p>
        </p:txBody>
      </p:sp>
      <p:sp>
        <p:nvSpPr>
          <p:cNvPr id="18435" name="Rectangle 3"/>
          <p:cNvSpPr>
            <a:spLocks noGrp="1" noChangeArrowheads="1"/>
          </p:cNvSpPr>
          <p:nvPr>
            <p:ph idx="1"/>
          </p:nvPr>
        </p:nvSpPr>
        <p:spPr>
          <a:xfrm>
            <a:off x="609600" y="1447800"/>
            <a:ext cx="9753600" cy="4953000"/>
          </a:xfrm>
        </p:spPr>
        <p:txBody>
          <a:bodyPr/>
          <a:lstStyle/>
          <a:p>
            <a:pPr marL="0" indent="0" eaLnBrk="1" hangingPunct="1">
              <a:buNone/>
            </a:pPr>
            <a:r>
              <a:rPr lang="en-US" altLang="en-US" sz="2800" dirty="0">
                <a:ea typeface="ヒラギノ角ゴ Pro W3" pitchFamily="-84" charset="-128"/>
              </a:rPr>
              <a:t>Hierarchical Versus Dual Mandates: </a:t>
            </a:r>
          </a:p>
          <a:p>
            <a:pPr lvl="1" eaLnBrk="1" hangingPunct="1"/>
            <a:r>
              <a:rPr lang="en-US" altLang="en-US" b="1" dirty="0">
                <a:ea typeface="ヒラギノ角ゴ Pro W3" pitchFamily="-84" charset="-128"/>
              </a:rPr>
              <a:t>Hierarchical mandates</a:t>
            </a:r>
            <a:r>
              <a:rPr lang="en-US" altLang="en-US" dirty="0">
                <a:ea typeface="ヒラギノ角ゴ Pro W3" pitchFamily="-84" charset="-128"/>
              </a:rPr>
              <a:t> give priority to price stability  </a:t>
            </a:r>
          </a:p>
          <a:p>
            <a:pPr lvl="1" eaLnBrk="1" hangingPunct="1"/>
            <a:r>
              <a:rPr lang="en-US" altLang="en-US" b="1" dirty="0">
                <a:ea typeface="ヒラギノ角ゴ Pro W3" pitchFamily="-84" charset="-128"/>
              </a:rPr>
              <a:t>Dual mandates</a:t>
            </a:r>
            <a:r>
              <a:rPr lang="en-US" altLang="en-US" dirty="0">
                <a:ea typeface="ヒラギノ角ゴ Pro W3" pitchFamily="-84" charset="-128"/>
              </a:rPr>
              <a:t> put two or more objectives on the same legal footing: price stability and maximum (sustainable) employment (full employment, or output stability).</a:t>
            </a:r>
          </a:p>
          <a:p>
            <a:pPr marL="457200" lvl="1" indent="0" eaLnBrk="1" hangingPunct="1">
              <a:buNone/>
            </a:pPr>
            <a:endParaRPr lang="en-US" altLang="en-US" dirty="0">
              <a:ea typeface="ヒラギノ角ゴ Pro W3" pitchFamily="-84" charset="-128"/>
            </a:endParaRPr>
          </a:p>
          <a:p>
            <a:pPr marL="57150" indent="0">
              <a:buNone/>
            </a:pPr>
            <a:r>
              <a:rPr lang="en-US" altLang="en-US" sz="2800" dirty="0">
                <a:ea typeface="ヒラギノ角ゴ Pro W3" pitchFamily="-84" charset="-128"/>
              </a:rPr>
              <a:t>This is a legal distinction that may not be important in practice if policymakers have a Friedmanite view of what is achievable</a:t>
            </a:r>
          </a:p>
          <a:p>
            <a:pPr lvl="1" eaLnBrk="1" hangingPunct="1">
              <a:buFontTx/>
              <a:buNone/>
            </a:pPr>
            <a:endParaRPr lang="en-US" altLang="en-US" sz="2000" dirty="0">
              <a:ea typeface="ヒラギノ角ゴ Pro W3" pitchFamily="-84" charset="-128"/>
            </a:endParaRPr>
          </a:p>
        </p:txBody>
      </p:sp>
    </p:spTree>
    <p:extLst>
      <p:ext uri="{BB962C8B-B14F-4D97-AF65-F5344CB8AC3E}">
        <p14:creationId xmlns:p14="http://schemas.microsoft.com/office/powerpoint/2010/main" val="32192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Examples of Central Bank Charters</a:t>
            </a:r>
          </a:p>
        </p:txBody>
      </p:sp>
      <p:sp>
        <p:nvSpPr>
          <p:cNvPr id="3" name="Content Placeholder 2"/>
          <p:cNvSpPr>
            <a:spLocks noGrp="1"/>
          </p:cNvSpPr>
          <p:nvPr>
            <p:ph idx="1"/>
          </p:nvPr>
        </p:nvSpPr>
        <p:spPr/>
        <p:txBody>
          <a:bodyPr/>
          <a:lstStyle/>
          <a:p>
            <a:r>
              <a:rPr lang="en-AU" dirty="0"/>
              <a:t>Australia: broad 3-part mandate</a:t>
            </a:r>
          </a:p>
          <a:p>
            <a:r>
              <a:rPr lang="en-AU" dirty="0"/>
              <a:t>US: dual mandate (full employment and price stability)</a:t>
            </a:r>
          </a:p>
          <a:p>
            <a:r>
              <a:rPr lang="en-AU" dirty="0"/>
              <a:t>Other Central Banks have ‘hierarchical’ mandates that put inflation control first</a:t>
            </a:r>
          </a:p>
          <a:p>
            <a:pPr lvl="1"/>
            <a:r>
              <a:rPr lang="en-AU" dirty="0"/>
              <a:t>(</a:t>
            </a:r>
            <a:r>
              <a:rPr lang="en-AU" dirty="0" err="1"/>
              <a:t>eg</a:t>
            </a:r>
            <a:r>
              <a:rPr lang="en-AU" dirty="0"/>
              <a:t> Bank of Canada, Bank of England and ECB)</a:t>
            </a:r>
          </a:p>
          <a:p>
            <a:r>
              <a:rPr lang="en-AU" dirty="0"/>
              <a:t>New Zealand has recently shifted from hierarchical to dual, partly for presentational reasons</a:t>
            </a:r>
          </a:p>
        </p:txBody>
      </p:sp>
    </p:spTree>
    <p:extLst>
      <p:ext uri="{BB962C8B-B14F-4D97-AF65-F5344CB8AC3E}">
        <p14:creationId xmlns:p14="http://schemas.microsoft.com/office/powerpoint/2010/main" val="1723239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The level of the target</a:t>
            </a:r>
          </a:p>
        </p:txBody>
      </p:sp>
      <p:sp>
        <p:nvSpPr>
          <p:cNvPr id="3" name="Content Placeholder 2"/>
          <p:cNvSpPr>
            <a:spLocks noGrp="1"/>
          </p:cNvSpPr>
          <p:nvPr>
            <p:ph idx="1"/>
          </p:nvPr>
        </p:nvSpPr>
        <p:spPr/>
        <p:txBody>
          <a:bodyPr/>
          <a:lstStyle/>
          <a:p>
            <a:r>
              <a:rPr lang="en-AU" dirty="0"/>
              <a:t>The exact targets differ slightly from country to country</a:t>
            </a:r>
          </a:p>
          <a:p>
            <a:r>
              <a:rPr lang="en-AU" dirty="0"/>
              <a:t>Why aim higher than zero?</a:t>
            </a:r>
          </a:p>
          <a:p>
            <a:pPr lvl="1"/>
            <a:r>
              <a:rPr lang="en-AU" dirty="0"/>
              <a:t>cost/benefit considerations in inflation reduction</a:t>
            </a:r>
          </a:p>
          <a:p>
            <a:pPr lvl="1"/>
            <a:r>
              <a:rPr lang="en-AU" dirty="0"/>
              <a:t>downward nominal rigidities</a:t>
            </a:r>
          </a:p>
          <a:p>
            <a:pPr lvl="1"/>
            <a:r>
              <a:rPr lang="en-AU" dirty="0"/>
              <a:t>helps avoid the zero lower bound for interest rates</a:t>
            </a:r>
          </a:p>
          <a:p>
            <a:pPr lvl="1"/>
            <a:r>
              <a:rPr lang="en-AU" dirty="0"/>
              <a:t>measurement bias in inflation</a:t>
            </a:r>
          </a:p>
        </p:txBody>
      </p:sp>
    </p:spTree>
    <p:extLst>
      <p:ext uri="{BB962C8B-B14F-4D97-AF65-F5344CB8AC3E}">
        <p14:creationId xmlns:p14="http://schemas.microsoft.com/office/powerpoint/2010/main" val="97323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4000" b="1" dirty="0"/>
              <a:t>Summary: Key elements of flexible inflation targeting</a:t>
            </a:r>
            <a:br>
              <a:rPr lang="en-AU" sz="3600" b="1" dirty="0"/>
            </a:br>
            <a:r>
              <a:rPr lang="en-AU" sz="3100" b="1" dirty="0"/>
              <a:t>The 1990 – 2010 consensus</a:t>
            </a:r>
          </a:p>
        </p:txBody>
      </p:sp>
      <p:sp>
        <p:nvSpPr>
          <p:cNvPr id="3" name="Content Placeholder 2"/>
          <p:cNvSpPr>
            <a:spLocks noGrp="1"/>
          </p:cNvSpPr>
          <p:nvPr>
            <p:ph idx="1"/>
          </p:nvPr>
        </p:nvSpPr>
        <p:spPr/>
        <p:txBody>
          <a:bodyPr>
            <a:normAutofit fontScale="92500" lnSpcReduction="10000"/>
          </a:bodyPr>
          <a:lstStyle/>
          <a:p>
            <a:r>
              <a:rPr lang="en-AU" dirty="0"/>
              <a:t>Goal setting by some combination of government and central bank</a:t>
            </a:r>
          </a:p>
          <a:p>
            <a:r>
              <a:rPr lang="en-AU" dirty="0"/>
              <a:t>Instrument setting (R) by the independent central bank</a:t>
            </a:r>
          </a:p>
          <a:p>
            <a:r>
              <a:rPr lang="en-AU" dirty="0"/>
              <a:t>Publicly stated numerical target for inflation</a:t>
            </a:r>
          </a:p>
          <a:p>
            <a:r>
              <a:rPr lang="en-AU" dirty="0"/>
              <a:t>Accountability mechanism</a:t>
            </a:r>
          </a:p>
          <a:p>
            <a:r>
              <a:rPr lang="en-AU" dirty="0"/>
              <a:t>Flexibility for decision-makers to respond to unforseen events</a:t>
            </a:r>
          </a:p>
          <a:p>
            <a:r>
              <a:rPr lang="en-AU" dirty="0"/>
              <a:t>Arrangements for these things have tended to become more similar across countries over time since the early 1990s </a:t>
            </a:r>
          </a:p>
          <a:p>
            <a:r>
              <a:rPr lang="en-AU" dirty="0"/>
              <a:t>Relation to financial stability objectives of CB still open to debate (topic for a future week)</a:t>
            </a:r>
          </a:p>
          <a:p>
            <a:endParaRPr lang="en-AU" dirty="0"/>
          </a:p>
        </p:txBody>
      </p:sp>
    </p:spTree>
    <p:extLst>
      <p:ext uri="{BB962C8B-B14F-4D97-AF65-F5344CB8AC3E}">
        <p14:creationId xmlns:p14="http://schemas.microsoft.com/office/powerpoint/2010/main" val="6175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2E57C6-2E53-4917-BCD5-9B5D3D1D0528}"/>
              </a:ext>
            </a:extLst>
          </p:cNvPr>
          <p:cNvSpPr>
            <a:spLocks noGrp="1"/>
          </p:cNvSpPr>
          <p:nvPr>
            <p:ph type="title"/>
          </p:nvPr>
        </p:nvSpPr>
        <p:spPr/>
        <p:txBody>
          <a:bodyPr>
            <a:normAutofit/>
          </a:bodyPr>
          <a:lstStyle/>
          <a:p>
            <a:pPr algn="l"/>
            <a:r>
              <a:rPr lang="en-AU" sz="3600" b="1" dirty="0"/>
              <a:t>Plan for today’s lecture</a:t>
            </a:r>
          </a:p>
        </p:txBody>
      </p:sp>
      <p:sp>
        <p:nvSpPr>
          <p:cNvPr id="7" name="Content Placeholder 6">
            <a:extLst>
              <a:ext uri="{FF2B5EF4-FFF2-40B4-BE49-F238E27FC236}">
                <a16:creationId xmlns:a16="http://schemas.microsoft.com/office/drawing/2014/main" id="{D1B60839-7D2F-4776-863B-B638F6D829D6}"/>
              </a:ext>
            </a:extLst>
          </p:cNvPr>
          <p:cNvSpPr>
            <a:spLocks noGrp="1"/>
          </p:cNvSpPr>
          <p:nvPr>
            <p:ph idx="1"/>
          </p:nvPr>
        </p:nvSpPr>
        <p:spPr/>
        <p:txBody>
          <a:bodyPr>
            <a:normAutofit fontScale="92500" lnSpcReduction="20000"/>
          </a:bodyPr>
          <a:lstStyle/>
          <a:p>
            <a:pPr marL="0" indent="0">
              <a:buNone/>
            </a:pPr>
            <a:r>
              <a:rPr lang="en-AU" u="sng" dirty="0"/>
              <a:t>First hour</a:t>
            </a:r>
            <a:r>
              <a:rPr lang="en-AU" dirty="0"/>
              <a:t>:</a:t>
            </a:r>
          </a:p>
          <a:p>
            <a:pPr marL="0" indent="0">
              <a:buNone/>
            </a:pPr>
            <a:r>
              <a:rPr lang="en-AU" dirty="0"/>
              <a:t>Review of the legal basis for inflation targets in Australia and the US</a:t>
            </a:r>
          </a:p>
          <a:p>
            <a:pPr marL="0" indent="0">
              <a:buNone/>
            </a:pPr>
            <a:r>
              <a:rPr lang="en-AU" dirty="0"/>
              <a:t>Economic rationale for inflation targets</a:t>
            </a:r>
          </a:p>
          <a:p>
            <a:pPr marL="0" indent="0">
              <a:buNone/>
            </a:pPr>
            <a:r>
              <a:rPr lang="en-AU" dirty="0"/>
              <a:t>Practical aspects of system design</a:t>
            </a:r>
          </a:p>
          <a:p>
            <a:pPr marL="0" indent="0">
              <a:buNone/>
            </a:pPr>
            <a:r>
              <a:rPr lang="en-AU" dirty="0"/>
              <a:t>Decision-making under uncertainty</a:t>
            </a:r>
          </a:p>
          <a:p>
            <a:pPr marL="0" indent="0">
              <a:buNone/>
            </a:pPr>
            <a:endParaRPr lang="en-AU" dirty="0"/>
          </a:p>
          <a:p>
            <a:pPr marL="0" indent="0">
              <a:buNone/>
            </a:pPr>
            <a:r>
              <a:rPr lang="en-AU" dirty="0"/>
              <a:t>These points constitute a reasonably well settled understanding of how inflation targets work </a:t>
            </a:r>
            <a:r>
              <a:rPr lang="en-AU" u="sng" dirty="0"/>
              <a:t>in normal times</a:t>
            </a:r>
          </a:p>
          <a:p>
            <a:pPr marL="0" indent="0">
              <a:buNone/>
            </a:pPr>
            <a:r>
              <a:rPr lang="en-AU" u="sng" dirty="0"/>
              <a:t>Second hour</a:t>
            </a:r>
            <a:r>
              <a:rPr lang="en-AU" dirty="0"/>
              <a:t>: Begin discussion of unresolved issues post GFC</a:t>
            </a:r>
          </a:p>
          <a:p>
            <a:pPr marL="857250" lvl="1" indent="-457200"/>
            <a:r>
              <a:rPr lang="en-AU" dirty="0"/>
              <a:t>First issue: ZLB</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414821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title" idx="4294967295"/>
          </p:nvPr>
        </p:nvSpPr>
        <p:spPr>
          <a:xfrm>
            <a:off x="623392" y="116632"/>
            <a:ext cx="9073008" cy="875556"/>
          </a:xfrm>
        </p:spPr>
        <p:txBody>
          <a:bodyPr>
            <a:normAutofit fontScale="90000"/>
          </a:bodyPr>
          <a:lstStyle/>
          <a:p>
            <a:pPr algn="l" eaLnBrk="1" hangingPunct="1"/>
            <a:r>
              <a:rPr lang="en-US" altLang="en-US" sz="4000" b="1" dirty="0">
                <a:ea typeface="ヒラギノ角ゴ Pro W3" pitchFamily="-84" charset="-128"/>
              </a:rPr>
              <a:t>The Taylor Rule </a:t>
            </a:r>
            <a:br>
              <a:rPr lang="en-US" altLang="en-US" b="1" dirty="0">
                <a:ea typeface="ヒラギノ角ゴ Pro W3" pitchFamily="-84" charset="-128"/>
              </a:rPr>
            </a:br>
            <a:r>
              <a:rPr lang="en-US" altLang="en-US" sz="3100" b="1" dirty="0">
                <a:ea typeface="ヒラギノ角ゴ Pro W3" pitchFamily="-84" charset="-128"/>
              </a:rPr>
              <a:t>A </a:t>
            </a:r>
            <a:r>
              <a:rPr lang="en-US" altLang="en-US" sz="3100" b="1" dirty="0" err="1">
                <a:ea typeface="ヒラギノ角ゴ Pro W3" pitchFamily="-84" charset="-128"/>
              </a:rPr>
              <a:t>stylised</a:t>
            </a:r>
            <a:r>
              <a:rPr lang="en-US" altLang="en-US" sz="3100" b="1" dirty="0">
                <a:ea typeface="ヒラギノ角ゴ Pro W3" pitchFamily="-84" charset="-128"/>
              </a:rPr>
              <a:t> summary of the decision process</a:t>
            </a:r>
          </a:p>
        </p:txBody>
      </p:sp>
      <p:sp>
        <p:nvSpPr>
          <p:cNvPr id="60420" name="Rectangle 7"/>
          <p:cNvSpPr>
            <a:spLocks noGrp="1" noChangeArrowheads="1"/>
          </p:cNvSpPr>
          <p:nvPr>
            <p:ph type="body" sz="half" idx="4294967295"/>
          </p:nvPr>
        </p:nvSpPr>
        <p:spPr>
          <a:xfrm>
            <a:off x="1055440" y="1628800"/>
            <a:ext cx="9505056" cy="4619600"/>
          </a:xfrm>
        </p:spPr>
        <p:txBody>
          <a:bodyPr vert="horz" lIns="91440" tIns="45720" rIns="91440" bIns="45720" rtlCol="0">
            <a:normAutofit/>
          </a:bodyPr>
          <a:lstStyle/>
          <a:p>
            <a:pPr marL="0" indent="0" eaLnBrk="1" hangingPunct="1">
              <a:buNone/>
            </a:pPr>
            <a:r>
              <a:rPr lang="en-US" altLang="en-US" sz="2400" dirty="0">
                <a:ea typeface="ヒラギノ角ゴ Pro W3" pitchFamily="-84" charset="-128"/>
              </a:rPr>
              <a:t>We’ll see a reference to this in GPS paper next week</a:t>
            </a:r>
          </a:p>
          <a:p>
            <a:pPr marL="0" indent="0" eaLnBrk="1" hangingPunct="1">
              <a:buNone/>
            </a:pPr>
            <a:endParaRPr lang="en-US" altLang="en-US" sz="2400" dirty="0">
              <a:ea typeface="ヒラギノ角ゴ Pro W3" pitchFamily="-84" charset="-128"/>
            </a:endParaRPr>
          </a:p>
          <a:p>
            <a:pPr marL="0" indent="0" algn="ctr" eaLnBrk="1" hangingPunct="1">
              <a:buNone/>
            </a:pPr>
            <a:r>
              <a:rPr lang="en-US" altLang="en-US" sz="2400" b="1" dirty="0">
                <a:ea typeface="ヒラギノ角ゴ Pro W3" pitchFamily="-84" charset="-128"/>
              </a:rPr>
              <a:t>R = </a:t>
            </a:r>
            <a:r>
              <a:rPr lang="el-GR" altLang="en-US" sz="2400" b="1" dirty="0">
                <a:ea typeface="ヒラギノ角ゴ Pro W3" pitchFamily="-84" charset="-128"/>
              </a:rPr>
              <a:t>π</a:t>
            </a:r>
            <a:r>
              <a:rPr lang="en-AU" altLang="en-US" sz="2400" b="1" dirty="0">
                <a:ea typeface="ヒラギノ角ゴ Pro W3" pitchFamily="-84" charset="-128"/>
              </a:rPr>
              <a:t> + r* + ½ (inflation gap) + ½ (output gap)</a:t>
            </a:r>
            <a:endParaRPr lang="en-US" altLang="en-US" sz="2400" b="1" dirty="0">
              <a:ea typeface="ヒラギノ角ゴ Pro W3" pitchFamily="-84" charset="-128"/>
            </a:endParaRPr>
          </a:p>
          <a:p>
            <a:pPr marL="0" indent="0" eaLnBrk="1" hangingPunct="1">
              <a:buNone/>
            </a:pPr>
            <a:endParaRPr lang="en-US" altLang="en-US" sz="2400" b="1" dirty="0">
              <a:ea typeface="ヒラギノ角ゴ Pro W3" pitchFamily="-84" charset="-128"/>
            </a:endParaRPr>
          </a:p>
          <a:p>
            <a:pPr marL="0" indent="0" eaLnBrk="1" hangingPunct="1">
              <a:buNone/>
            </a:pPr>
            <a:r>
              <a:rPr lang="en-US" altLang="en-US" sz="2400" b="1" dirty="0">
                <a:ea typeface="ヒラギノ角ゴ Pro W3" pitchFamily="-84" charset="-128"/>
              </a:rPr>
              <a:t>Interpretation</a:t>
            </a:r>
          </a:p>
          <a:p>
            <a:pPr marL="0" indent="0" eaLnBrk="1" hangingPunct="1">
              <a:buNone/>
            </a:pPr>
            <a:r>
              <a:rPr lang="en-US" altLang="en-US" sz="2400" u="sng" dirty="0">
                <a:ea typeface="ヒラギノ角ゴ Pro W3" pitchFamily="-84" charset="-128"/>
              </a:rPr>
              <a:t>Real</a:t>
            </a:r>
            <a:r>
              <a:rPr lang="en-US" altLang="en-US" sz="2400" dirty="0">
                <a:ea typeface="ヒラギノ角ゴ Pro W3" pitchFamily="-84" charset="-128"/>
              </a:rPr>
              <a:t> policy interest rate is </a:t>
            </a:r>
            <a:r>
              <a:rPr lang="en-US" altLang="en-US" sz="2400" dirty="0" err="1">
                <a:ea typeface="ヒラギノ角ゴ Pro W3" pitchFamily="-84" charset="-128"/>
              </a:rPr>
              <a:t>centred</a:t>
            </a:r>
            <a:r>
              <a:rPr lang="en-US" altLang="en-US" sz="2400" dirty="0">
                <a:ea typeface="ヒラギノ角ゴ Pro W3" pitchFamily="-84" charset="-128"/>
              </a:rPr>
              <a:t> on its equilibrium value, and responds systematically to deviations of output and inflation from desired values</a:t>
            </a:r>
          </a:p>
          <a:p>
            <a:pPr marL="0" indent="0" eaLnBrk="1" hangingPunct="1">
              <a:buNone/>
            </a:pPr>
            <a:r>
              <a:rPr lang="en-US" altLang="en-US" sz="2400" b="1" dirty="0">
                <a:ea typeface="ヒラギノ角ゴ Pro W3" pitchFamily="-84" charset="-128"/>
              </a:rPr>
              <a:t>Definitions</a:t>
            </a:r>
          </a:p>
          <a:p>
            <a:pPr marL="457200" lvl="1" indent="0" eaLnBrk="1" hangingPunct="1">
              <a:buNone/>
            </a:pPr>
            <a:r>
              <a:rPr lang="en-US" altLang="en-US" sz="2000" dirty="0">
                <a:ea typeface="ヒラギノ角ゴ Pro W3" pitchFamily="-84" charset="-128"/>
              </a:rPr>
              <a:t>Inflation gap: inflation minus the target rate.</a:t>
            </a:r>
          </a:p>
          <a:p>
            <a:pPr marL="457200" lvl="1" indent="0" eaLnBrk="1" hangingPunct="1">
              <a:buNone/>
            </a:pPr>
            <a:r>
              <a:rPr lang="en-US" altLang="en-US" sz="2000" dirty="0">
                <a:ea typeface="ヒラギノ角ゴ Pro W3" pitchFamily="-84" charset="-128"/>
              </a:rPr>
              <a:t>Output gap (percentage difference between real output and its full-employment value).</a:t>
            </a:r>
          </a:p>
        </p:txBody>
      </p:sp>
    </p:spTree>
    <p:extLst>
      <p:ext uri="{BB962C8B-B14F-4D97-AF65-F5344CB8AC3E}">
        <p14:creationId xmlns:p14="http://schemas.microsoft.com/office/powerpoint/2010/main" val="370541937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05000" y="116632"/>
            <a:ext cx="8382000" cy="1728192"/>
          </a:xfrm>
        </p:spPr>
        <p:txBody>
          <a:bodyPr>
            <a:normAutofit/>
          </a:bodyPr>
          <a:lstStyle/>
          <a:p>
            <a:pPr eaLnBrk="1" hangingPunct="1"/>
            <a:r>
              <a:rPr lang="en-US" altLang="en-US" sz="3200" dirty="0">
                <a:ea typeface="ヒラギノ角ゴ Pro W3" pitchFamily="-84" charset="-128"/>
              </a:rPr>
              <a:t>The Taylor Rule baseline for the Federal Funds Rate compared with the actual rate, 1970–2014</a:t>
            </a:r>
          </a:p>
        </p:txBody>
      </p:sp>
      <p:pic>
        <p:nvPicPr>
          <p:cNvPr id="62467" name="Picture 3"/>
          <p:cNvPicPr>
            <a:picLocks noChangeAspect="1"/>
          </p:cNvPicPr>
          <p:nvPr/>
        </p:nvPicPr>
        <p:blipFill>
          <a:blip r:embed="rId3" cstate="print"/>
          <a:srcRect/>
          <a:stretch>
            <a:fillRect/>
          </a:stretch>
        </p:blipFill>
        <p:spPr bwMode="auto">
          <a:xfrm>
            <a:off x="1752601" y="1981200"/>
            <a:ext cx="8736013" cy="3195638"/>
          </a:xfrm>
          <a:prstGeom prst="rect">
            <a:avLst/>
          </a:prstGeom>
          <a:noFill/>
          <a:ln w="9525">
            <a:noFill/>
            <a:miter lim="800000"/>
            <a:headEnd/>
            <a:tailEnd/>
          </a:ln>
        </p:spPr>
      </p:pic>
      <p:sp>
        <p:nvSpPr>
          <p:cNvPr id="62468" name="TextBox 4"/>
          <p:cNvSpPr txBox="1">
            <a:spLocks noChangeArrowheads="1"/>
          </p:cNvSpPr>
          <p:nvPr/>
        </p:nvSpPr>
        <p:spPr bwMode="auto">
          <a:xfrm>
            <a:off x="1905000" y="6096001"/>
            <a:ext cx="8382000" cy="276225"/>
          </a:xfrm>
          <a:prstGeom prst="rect">
            <a:avLst/>
          </a:prstGeom>
          <a:noFill/>
          <a:ln w="9525">
            <a:noFill/>
            <a:miter lim="800000"/>
            <a:headEnd/>
            <a:tailEnd/>
          </a:ln>
        </p:spPr>
        <p:txBody>
          <a:bodyPr>
            <a:spAutoFit/>
          </a:bodyPr>
          <a:lstStyle/>
          <a:p>
            <a:pPr eaLnBrk="1" hangingPunct="1"/>
            <a:r>
              <a:rPr lang="en-US" altLang="en-US" sz="1200">
                <a:latin typeface="Verdana" pitchFamily="34" charset="0"/>
              </a:rPr>
              <a:t>Source: Federal Reserve Bank of St. Louis, FRED database: http://research.stlouisfed.org/fred2/.</a:t>
            </a:r>
          </a:p>
        </p:txBody>
      </p:sp>
    </p:spTree>
    <p:extLst>
      <p:ext uri="{BB962C8B-B14F-4D97-AF65-F5344CB8AC3E}">
        <p14:creationId xmlns:p14="http://schemas.microsoft.com/office/powerpoint/2010/main" val="287519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2656"/>
            <a:ext cx="9601200" cy="720080"/>
          </a:xfrm>
        </p:spPr>
        <p:txBody>
          <a:bodyPr>
            <a:normAutofit/>
          </a:bodyPr>
          <a:lstStyle/>
          <a:p>
            <a:pPr algn="l"/>
            <a:r>
              <a:rPr lang="en-AU" sz="3600" b="1" dirty="0"/>
              <a:t>Some further points on the Taylor rule</a:t>
            </a:r>
          </a:p>
        </p:txBody>
      </p:sp>
      <p:sp>
        <p:nvSpPr>
          <p:cNvPr id="3" name="Content Placeholder 2"/>
          <p:cNvSpPr>
            <a:spLocks noGrp="1"/>
          </p:cNvSpPr>
          <p:nvPr>
            <p:ph idx="1"/>
          </p:nvPr>
        </p:nvSpPr>
        <p:spPr/>
        <p:txBody>
          <a:bodyPr/>
          <a:lstStyle/>
          <a:p>
            <a:r>
              <a:rPr lang="en-AU" dirty="0"/>
              <a:t>It is an algebraic description of how central bank decision makers might summarise and respond to information</a:t>
            </a:r>
          </a:p>
          <a:p>
            <a:r>
              <a:rPr lang="en-AU" b="1" dirty="0"/>
              <a:t>Not</a:t>
            </a:r>
            <a:r>
              <a:rPr lang="en-AU" dirty="0"/>
              <a:t> used anywhere as an actual procedural tool</a:t>
            </a:r>
          </a:p>
          <a:p>
            <a:r>
              <a:rPr lang="en-AU" dirty="0"/>
              <a:t>Conceptually, it should be </a:t>
            </a:r>
            <a:r>
              <a:rPr lang="en-AU" b="1" dirty="0"/>
              <a:t>forward looking </a:t>
            </a:r>
            <a:r>
              <a:rPr lang="en-AU" dirty="0"/>
              <a:t>due to impact lags from monetary policy actions</a:t>
            </a:r>
            <a:endParaRPr lang="en-AU" b="1" dirty="0"/>
          </a:p>
        </p:txBody>
      </p:sp>
    </p:spTree>
    <p:extLst>
      <p:ext uri="{BB962C8B-B14F-4D97-AF65-F5344CB8AC3E}">
        <p14:creationId xmlns:p14="http://schemas.microsoft.com/office/powerpoint/2010/main" val="3767317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8056-8EC5-4E57-9E29-12A816A2CD6C}"/>
              </a:ext>
            </a:extLst>
          </p:cNvPr>
          <p:cNvSpPr>
            <a:spLocks noGrp="1"/>
          </p:cNvSpPr>
          <p:nvPr>
            <p:ph type="title"/>
          </p:nvPr>
        </p:nvSpPr>
        <p:spPr/>
        <p:txBody>
          <a:bodyPr>
            <a:normAutofit/>
          </a:bodyPr>
          <a:lstStyle/>
          <a:p>
            <a:pPr algn="l"/>
            <a:r>
              <a:rPr lang="en-AU" sz="3600" b="1" dirty="0"/>
              <a:t>Monetary policy decision making under uncertainty</a:t>
            </a:r>
          </a:p>
        </p:txBody>
      </p:sp>
      <p:sp>
        <p:nvSpPr>
          <p:cNvPr id="4" name="Content Placeholder 3">
            <a:extLst>
              <a:ext uri="{FF2B5EF4-FFF2-40B4-BE49-F238E27FC236}">
                <a16:creationId xmlns:a16="http://schemas.microsoft.com/office/drawing/2014/main" id="{A19F4CF3-76C3-4763-A0A0-4F1B0882E247}"/>
              </a:ext>
            </a:extLst>
          </p:cNvPr>
          <p:cNvSpPr>
            <a:spLocks noGrp="1"/>
          </p:cNvSpPr>
          <p:nvPr>
            <p:ph sz="half" idx="1"/>
          </p:nvPr>
        </p:nvSpPr>
        <p:spPr/>
        <p:txBody>
          <a:bodyPr>
            <a:normAutofit fontScale="85000" lnSpcReduction="20000"/>
          </a:bodyPr>
          <a:lstStyle/>
          <a:p>
            <a:pPr marL="0" indent="0">
              <a:buNone/>
            </a:pPr>
            <a:r>
              <a:rPr lang="en-AU" u="sng" dirty="0"/>
              <a:t>Puzzle</a:t>
            </a:r>
            <a:r>
              <a:rPr lang="en-AU" dirty="0"/>
              <a:t>: why are there so few sign reversals in interest rate policy decisions?</a:t>
            </a:r>
          </a:p>
          <a:p>
            <a:pPr marL="0" indent="0">
              <a:buNone/>
            </a:pPr>
            <a:endParaRPr lang="en-AU" dirty="0"/>
          </a:p>
          <a:p>
            <a:r>
              <a:rPr lang="en-AU" dirty="0"/>
              <a:t>After most interest rate moves, the next move is usually in the </a:t>
            </a:r>
            <a:r>
              <a:rPr lang="en-AU" i="1" dirty="0"/>
              <a:t>same direction</a:t>
            </a:r>
          </a:p>
          <a:p>
            <a:r>
              <a:rPr lang="en-AU" dirty="0"/>
              <a:t>This implies that, statistically, the policy maker could have </a:t>
            </a:r>
            <a:r>
              <a:rPr lang="en-AU" u="sng" dirty="0"/>
              <a:t>expected</a:t>
            </a:r>
            <a:r>
              <a:rPr lang="en-AU" dirty="0"/>
              <a:t> a need to do more</a:t>
            </a:r>
          </a:p>
          <a:p>
            <a:r>
              <a:rPr lang="en-AU" dirty="0"/>
              <a:t>So, why do less than you think will be needed?</a:t>
            </a:r>
          </a:p>
          <a:p>
            <a:r>
              <a:rPr lang="en-AU" dirty="0"/>
              <a:t>Related question: why so many </a:t>
            </a:r>
            <a:r>
              <a:rPr lang="en-AU" u="sng" dirty="0"/>
              <a:t>no-change</a:t>
            </a:r>
            <a:r>
              <a:rPr lang="en-AU" dirty="0"/>
              <a:t> decisions?</a:t>
            </a:r>
          </a:p>
        </p:txBody>
      </p:sp>
      <p:pic>
        <p:nvPicPr>
          <p:cNvPr id="8" name="Content Placeholder 7">
            <a:extLst>
              <a:ext uri="{FF2B5EF4-FFF2-40B4-BE49-F238E27FC236}">
                <a16:creationId xmlns:a16="http://schemas.microsoft.com/office/drawing/2014/main" id="{5C4554FE-8AA5-27EC-9ACF-8FBEBE8D79D2}"/>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0" y="1859908"/>
            <a:ext cx="5384800" cy="4006547"/>
          </a:xfrm>
        </p:spPr>
      </p:pic>
    </p:spTree>
    <p:extLst>
      <p:ext uri="{BB962C8B-B14F-4D97-AF65-F5344CB8AC3E}">
        <p14:creationId xmlns:p14="http://schemas.microsoft.com/office/powerpoint/2010/main" val="5860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0DDB36-8059-40C7-BF1E-30570B4A312E}"/>
              </a:ext>
            </a:extLst>
          </p:cNvPr>
          <p:cNvSpPr>
            <a:spLocks noGrp="1"/>
          </p:cNvSpPr>
          <p:nvPr>
            <p:ph type="title"/>
          </p:nvPr>
        </p:nvSpPr>
        <p:spPr/>
        <p:txBody>
          <a:bodyPr>
            <a:normAutofit/>
          </a:bodyPr>
          <a:lstStyle/>
          <a:p>
            <a:pPr algn="l"/>
            <a:r>
              <a:rPr lang="en-AU" sz="3600" b="1" dirty="0"/>
              <a:t>Possible explanations for relative lack of sign reversals</a:t>
            </a:r>
          </a:p>
        </p:txBody>
      </p:sp>
      <p:sp>
        <p:nvSpPr>
          <p:cNvPr id="6" name="Content Placeholder 5">
            <a:extLst>
              <a:ext uri="{FF2B5EF4-FFF2-40B4-BE49-F238E27FC236}">
                <a16:creationId xmlns:a16="http://schemas.microsoft.com/office/drawing/2014/main" id="{8433C373-91CB-4E68-959F-EECB348F0472}"/>
              </a:ext>
            </a:extLst>
          </p:cNvPr>
          <p:cNvSpPr>
            <a:spLocks noGrp="1"/>
          </p:cNvSpPr>
          <p:nvPr>
            <p:ph idx="1"/>
          </p:nvPr>
        </p:nvSpPr>
        <p:spPr/>
        <p:txBody>
          <a:bodyPr/>
          <a:lstStyle/>
          <a:p>
            <a:r>
              <a:rPr lang="en-AU" dirty="0"/>
              <a:t>Cost of adjustment (political/reputational) </a:t>
            </a:r>
          </a:p>
          <a:p>
            <a:pPr lvl="1"/>
            <a:r>
              <a:rPr lang="en-AU" dirty="0"/>
              <a:t>also helps explain frequent no-change decisions</a:t>
            </a:r>
          </a:p>
          <a:p>
            <a:r>
              <a:rPr lang="en-AU" dirty="0"/>
              <a:t>Related point: aversion to reversals</a:t>
            </a:r>
          </a:p>
          <a:p>
            <a:pPr lvl="1"/>
            <a:r>
              <a:rPr lang="en-AU" dirty="0"/>
              <a:t>can be interpreted as mistakes</a:t>
            </a:r>
          </a:p>
          <a:p>
            <a:r>
              <a:rPr lang="en-AU" dirty="0"/>
              <a:t>Risk of </a:t>
            </a:r>
            <a:r>
              <a:rPr lang="en-AU" u="sng" dirty="0"/>
              <a:t>instrument instability </a:t>
            </a:r>
          </a:p>
          <a:p>
            <a:r>
              <a:rPr lang="en-AU" dirty="0"/>
              <a:t>Interaction between risk aversion and model uncertainty (Blinder)</a:t>
            </a:r>
          </a:p>
        </p:txBody>
      </p:sp>
    </p:spTree>
    <p:extLst>
      <p:ext uri="{BB962C8B-B14F-4D97-AF65-F5344CB8AC3E}">
        <p14:creationId xmlns:p14="http://schemas.microsoft.com/office/powerpoint/2010/main" val="990513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FCB0-B134-48C0-AFC5-4F0BB2181EDA}"/>
              </a:ext>
            </a:extLst>
          </p:cNvPr>
          <p:cNvSpPr>
            <a:spLocks noGrp="1"/>
          </p:cNvSpPr>
          <p:nvPr>
            <p:ph type="title"/>
          </p:nvPr>
        </p:nvSpPr>
        <p:spPr/>
        <p:txBody>
          <a:bodyPr>
            <a:normAutofit/>
          </a:bodyPr>
          <a:lstStyle/>
          <a:p>
            <a:pPr algn="l"/>
            <a:r>
              <a:rPr lang="en-AU" sz="3600" b="1" dirty="0"/>
              <a:t>Blinder’s summary principles</a:t>
            </a:r>
          </a:p>
        </p:txBody>
      </p:sp>
      <p:sp>
        <p:nvSpPr>
          <p:cNvPr id="3" name="Content Placeholder 2">
            <a:extLst>
              <a:ext uri="{FF2B5EF4-FFF2-40B4-BE49-F238E27FC236}">
                <a16:creationId xmlns:a16="http://schemas.microsoft.com/office/drawing/2014/main" id="{6152495A-2E39-4B22-BFF8-772C3571463D}"/>
              </a:ext>
            </a:extLst>
          </p:cNvPr>
          <p:cNvSpPr>
            <a:spLocks noGrp="1"/>
          </p:cNvSpPr>
          <p:nvPr>
            <p:ph idx="1"/>
          </p:nvPr>
        </p:nvSpPr>
        <p:spPr/>
        <p:txBody>
          <a:bodyPr/>
          <a:lstStyle/>
          <a:p>
            <a:pPr marL="0" indent="0">
              <a:buNone/>
            </a:pPr>
            <a:r>
              <a:rPr lang="en-AU" dirty="0"/>
              <a:t>Step 1.Estimate how much you need to tighten or loosen monetary policy to "get it right." Then do less. </a:t>
            </a:r>
          </a:p>
          <a:p>
            <a:pPr marL="0" indent="0">
              <a:buNone/>
            </a:pPr>
            <a:r>
              <a:rPr lang="en-AU" dirty="0"/>
              <a:t>Step 2. Watch developments. </a:t>
            </a:r>
          </a:p>
          <a:p>
            <a:pPr marL="0" indent="0">
              <a:buNone/>
            </a:pPr>
            <a:r>
              <a:rPr lang="en-AU" dirty="0"/>
              <a:t>Step 3a. If things work out about as expected, increase your tightening or loosening toward where you thought it should be in the first place. </a:t>
            </a:r>
          </a:p>
          <a:p>
            <a:pPr marL="0" indent="0">
              <a:buNone/>
            </a:pPr>
            <a:r>
              <a:rPr lang="en-AU" dirty="0"/>
              <a:t>Step 3b. If the economy seems to be evolving differently from what you expected, adjust policy accordingly.</a:t>
            </a:r>
          </a:p>
        </p:txBody>
      </p:sp>
    </p:spTree>
    <p:extLst>
      <p:ext uri="{BB962C8B-B14F-4D97-AF65-F5344CB8AC3E}">
        <p14:creationId xmlns:p14="http://schemas.microsoft.com/office/powerpoint/2010/main" val="2197165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601200" cy="994122"/>
          </a:xfrm>
        </p:spPr>
        <p:txBody>
          <a:bodyPr>
            <a:noAutofit/>
          </a:bodyPr>
          <a:lstStyle/>
          <a:p>
            <a:pPr algn="l"/>
            <a:r>
              <a:rPr lang="en-AU" sz="3600" b="1" dirty="0"/>
              <a:t>Sources of uncertainty facing central banks</a:t>
            </a:r>
          </a:p>
        </p:txBody>
      </p:sp>
      <p:sp>
        <p:nvSpPr>
          <p:cNvPr id="3" name="Content Placeholder 2"/>
          <p:cNvSpPr>
            <a:spLocks noGrp="1"/>
          </p:cNvSpPr>
          <p:nvPr>
            <p:ph idx="1"/>
          </p:nvPr>
        </p:nvSpPr>
        <p:spPr/>
        <p:txBody>
          <a:bodyPr/>
          <a:lstStyle/>
          <a:p>
            <a:r>
              <a:rPr lang="en-AU" dirty="0"/>
              <a:t>Tracking error (forecasting </a:t>
            </a:r>
            <a:r>
              <a:rPr lang="en-AU" dirty="0" err="1"/>
              <a:t>vs</a:t>
            </a:r>
            <a:r>
              <a:rPr lang="en-AU" dirty="0"/>
              <a:t> ‘</a:t>
            </a:r>
            <a:r>
              <a:rPr lang="en-AU" dirty="0" err="1"/>
              <a:t>nowcasting</a:t>
            </a:r>
            <a:r>
              <a:rPr lang="en-AU" dirty="0"/>
              <a:t>’)</a:t>
            </a:r>
          </a:p>
          <a:p>
            <a:r>
              <a:rPr lang="en-AU" dirty="0"/>
              <a:t>Recognition lags</a:t>
            </a:r>
          </a:p>
          <a:p>
            <a:r>
              <a:rPr lang="en-AU" dirty="0"/>
              <a:t>Statistical and measurement error</a:t>
            </a:r>
          </a:p>
          <a:p>
            <a:r>
              <a:rPr lang="en-AU" dirty="0"/>
              <a:t>Impact lags</a:t>
            </a:r>
          </a:p>
          <a:p>
            <a:r>
              <a:rPr lang="en-AU" dirty="0"/>
              <a:t>Inherent unpredictability of the economy</a:t>
            </a:r>
          </a:p>
          <a:p>
            <a:r>
              <a:rPr lang="en-AU" dirty="0"/>
              <a:t>Inherent unpredictability of policy impact</a:t>
            </a:r>
          </a:p>
          <a:p>
            <a:endParaRPr lang="en-AU" dirty="0"/>
          </a:p>
        </p:txBody>
      </p:sp>
    </p:spTree>
    <p:extLst>
      <p:ext uri="{BB962C8B-B14F-4D97-AF65-F5344CB8AC3E}">
        <p14:creationId xmlns:p14="http://schemas.microsoft.com/office/powerpoint/2010/main" val="462882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3600" b="1" dirty="0"/>
              <a:t>RBA forecasts and the range of uncertainty</a:t>
            </a:r>
            <a:br>
              <a:rPr lang="en-AU" sz="3600" b="1" dirty="0"/>
            </a:br>
            <a:r>
              <a:rPr lang="en-AU" sz="2400" b="1" dirty="0"/>
              <a:t>Source: Aug 2021 and 2023 SMP</a:t>
            </a:r>
            <a:br>
              <a:rPr lang="en-AU" sz="2400" b="1" dirty="0"/>
            </a:br>
            <a:endParaRPr lang="en-AU" sz="3600" b="1" dirty="0"/>
          </a:p>
        </p:txBody>
      </p:sp>
      <p:pic>
        <p:nvPicPr>
          <p:cNvPr id="5" name="Graphic 4">
            <a:extLst>
              <a:ext uri="{FF2B5EF4-FFF2-40B4-BE49-F238E27FC236}">
                <a16:creationId xmlns:a16="http://schemas.microsoft.com/office/drawing/2014/main" id="{CAB7161E-B3B4-4734-9EC8-8E303F2E8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 y="2688418"/>
            <a:ext cx="4326656" cy="3360885"/>
          </a:xfrm>
          <a:prstGeom prst="rect">
            <a:avLst/>
          </a:prstGeom>
        </p:spPr>
      </p:pic>
      <p:sp>
        <p:nvSpPr>
          <p:cNvPr id="3" name="TextBox 2">
            <a:extLst>
              <a:ext uri="{FF2B5EF4-FFF2-40B4-BE49-F238E27FC236}">
                <a16:creationId xmlns:a16="http://schemas.microsoft.com/office/drawing/2014/main" id="{90E6A34C-C924-7FD8-B19E-C7A4323793E6}"/>
              </a:ext>
            </a:extLst>
          </p:cNvPr>
          <p:cNvSpPr txBox="1"/>
          <p:nvPr/>
        </p:nvSpPr>
        <p:spPr>
          <a:xfrm>
            <a:off x="1199456" y="1565810"/>
            <a:ext cx="2952328" cy="923330"/>
          </a:xfrm>
          <a:prstGeom prst="rect">
            <a:avLst/>
          </a:prstGeom>
          <a:noFill/>
        </p:spPr>
        <p:txBody>
          <a:bodyPr wrap="square" rtlCol="0">
            <a:spAutoFit/>
          </a:bodyPr>
          <a:lstStyle/>
          <a:p>
            <a:r>
              <a:rPr lang="en-AU" dirty="0"/>
              <a:t>Pre-Covid forecast and situation in May, Aug 2021, compared</a:t>
            </a:r>
          </a:p>
        </p:txBody>
      </p:sp>
      <p:sp>
        <p:nvSpPr>
          <p:cNvPr id="6" name="TextBox 5">
            <a:extLst>
              <a:ext uri="{FF2B5EF4-FFF2-40B4-BE49-F238E27FC236}">
                <a16:creationId xmlns:a16="http://schemas.microsoft.com/office/drawing/2014/main" id="{521E276A-63B5-9535-577F-D95A45FBEC4E}"/>
              </a:ext>
            </a:extLst>
          </p:cNvPr>
          <p:cNvSpPr txBox="1"/>
          <p:nvPr/>
        </p:nvSpPr>
        <p:spPr>
          <a:xfrm>
            <a:off x="6960096" y="1417638"/>
            <a:ext cx="2523127" cy="369332"/>
          </a:xfrm>
          <a:prstGeom prst="rect">
            <a:avLst/>
          </a:prstGeom>
          <a:noFill/>
        </p:spPr>
        <p:txBody>
          <a:bodyPr wrap="none" rtlCol="0">
            <a:spAutoFit/>
          </a:bodyPr>
          <a:lstStyle/>
          <a:p>
            <a:r>
              <a:rPr lang="en-AU" dirty="0"/>
              <a:t>Latest forecast, Aug 2023</a:t>
            </a:r>
          </a:p>
        </p:txBody>
      </p:sp>
      <p:pic>
        <p:nvPicPr>
          <p:cNvPr id="8" name="Graphic 7">
            <a:extLst>
              <a:ext uri="{FF2B5EF4-FFF2-40B4-BE49-F238E27FC236}">
                <a16:creationId xmlns:a16="http://schemas.microsoft.com/office/drawing/2014/main" id="{7DDC83C5-3A16-9A60-AF10-B4299E7AE0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28048" y="2560638"/>
            <a:ext cx="4519167" cy="3960996"/>
          </a:xfrm>
          <a:prstGeom prst="rect">
            <a:avLst/>
          </a:prstGeom>
        </p:spPr>
      </p:pic>
    </p:spTree>
    <p:extLst>
      <p:ext uri="{BB962C8B-B14F-4D97-AF65-F5344CB8AC3E}">
        <p14:creationId xmlns:p14="http://schemas.microsoft.com/office/powerpoint/2010/main" val="1857480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163C-D65C-4C5D-B926-4050273E9F25}"/>
              </a:ext>
            </a:extLst>
          </p:cNvPr>
          <p:cNvSpPr>
            <a:spLocks noGrp="1"/>
          </p:cNvSpPr>
          <p:nvPr>
            <p:ph type="title"/>
          </p:nvPr>
        </p:nvSpPr>
        <p:spPr/>
        <p:txBody>
          <a:bodyPr>
            <a:normAutofit/>
          </a:bodyPr>
          <a:lstStyle/>
          <a:p>
            <a:pPr algn="l"/>
            <a:r>
              <a:rPr lang="en-AU" sz="3200" b="1" dirty="0"/>
              <a:t>RBA forecasts and the range of uncertainty: inflation</a:t>
            </a:r>
            <a:br>
              <a:rPr lang="en-AU" sz="3200" b="1" dirty="0"/>
            </a:br>
            <a:r>
              <a:rPr lang="en-AU" sz="2400" b="1" dirty="0"/>
              <a:t>Source: Aug 2021 and Aug 2023 SMP</a:t>
            </a:r>
            <a:endParaRPr lang="en-AU" sz="2400" dirty="0"/>
          </a:p>
        </p:txBody>
      </p:sp>
      <p:pic>
        <p:nvPicPr>
          <p:cNvPr id="17" name="Graphic 16">
            <a:extLst>
              <a:ext uri="{FF2B5EF4-FFF2-40B4-BE49-F238E27FC236}">
                <a16:creationId xmlns:a16="http://schemas.microsoft.com/office/drawing/2014/main" id="{C4B78AA9-A9F4-413A-B3E4-555D6BEBAB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408" y="2422402"/>
            <a:ext cx="4104456" cy="3188283"/>
          </a:xfrm>
          <a:prstGeom prst="rect">
            <a:avLst/>
          </a:prstGeom>
        </p:spPr>
      </p:pic>
      <p:sp>
        <p:nvSpPr>
          <p:cNvPr id="7" name="TextBox 6">
            <a:extLst>
              <a:ext uri="{FF2B5EF4-FFF2-40B4-BE49-F238E27FC236}">
                <a16:creationId xmlns:a16="http://schemas.microsoft.com/office/drawing/2014/main" id="{7B69EBFC-49E0-96CE-F742-4D2C085F5502}"/>
              </a:ext>
            </a:extLst>
          </p:cNvPr>
          <p:cNvSpPr txBox="1"/>
          <p:nvPr/>
        </p:nvSpPr>
        <p:spPr>
          <a:xfrm>
            <a:off x="2135560" y="1731172"/>
            <a:ext cx="1456296" cy="369332"/>
          </a:xfrm>
          <a:prstGeom prst="rect">
            <a:avLst/>
          </a:prstGeom>
          <a:noFill/>
        </p:spPr>
        <p:txBody>
          <a:bodyPr wrap="none" rtlCol="0">
            <a:spAutoFit/>
          </a:bodyPr>
          <a:lstStyle/>
          <a:p>
            <a:r>
              <a:rPr lang="en-AU" dirty="0"/>
              <a:t>2021 forecast</a:t>
            </a:r>
          </a:p>
        </p:txBody>
      </p:sp>
      <p:sp>
        <p:nvSpPr>
          <p:cNvPr id="8" name="TextBox 7">
            <a:extLst>
              <a:ext uri="{FF2B5EF4-FFF2-40B4-BE49-F238E27FC236}">
                <a16:creationId xmlns:a16="http://schemas.microsoft.com/office/drawing/2014/main" id="{B40A8C44-B132-38E6-39EE-7F801A98EB45}"/>
              </a:ext>
            </a:extLst>
          </p:cNvPr>
          <p:cNvSpPr txBox="1"/>
          <p:nvPr/>
        </p:nvSpPr>
        <p:spPr>
          <a:xfrm>
            <a:off x="7176786" y="1736729"/>
            <a:ext cx="1456296" cy="369332"/>
          </a:xfrm>
          <a:prstGeom prst="rect">
            <a:avLst/>
          </a:prstGeom>
          <a:noFill/>
        </p:spPr>
        <p:txBody>
          <a:bodyPr wrap="none" rtlCol="0">
            <a:spAutoFit/>
          </a:bodyPr>
          <a:lstStyle/>
          <a:p>
            <a:r>
              <a:rPr lang="en-AU" dirty="0"/>
              <a:t>2023 forecast</a:t>
            </a:r>
          </a:p>
        </p:txBody>
      </p:sp>
      <p:pic>
        <p:nvPicPr>
          <p:cNvPr id="4" name="Graphic 3">
            <a:extLst>
              <a:ext uri="{FF2B5EF4-FFF2-40B4-BE49-F238E27FC236}">
                <a16:creationId xmlns:a16="http://schemas.microsoft.com/office/drawing/2014/main" id="{FC632A0A-32F3-2AAF-E440-3BCEF50B7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9870" y="2422402"/>
            <a:ext cx="4188184" cy="3670894"/>
          </a:xfrm>
          <a:prstGeom prst="rect">
            <a:avLst/>
          </a:prstGeom>
        </p:spPr>
      </p:pic>
    </p:spTree>
    <p:extLst>
      <p:ext uri="{BB962C8B-B14F-4D97-AF65-F5344CB8AC3E}">
        <p14:creationId xmlns:p14="http://schemas.microsoft.com/office/powerpoint/2010/main" val="416327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AU" sz="3600" b="1" dirty="0"/>
              <a:t>Decision-making in practice: a stylised decision procedure</a:t>
            </a:r>
          </a:p>
        </p:txBody>
      </p:sp>
      <p:sp>
        <p:nvSpPr>
          <p:cNvPr id="3" name="Content Placeholder 2"/>
          <p:cNvSpPr>
            <a:spLocks noGrp="1"/>
          </p:cNvSpPr>
          <p:nvPr>
            <p:ph idx="1"/>
          </p:nvPr>
        </p:nvSpPr>
        <p:spPr/>
        <p:txBody>
          <a:bodyPr>
            <a:normAutofit fontScale="92500" lnSpcReduction="20000"/>
          </a:bodyPr>
          <a:lstStyle/>
          <a:p>
            <a:r>
              <a:rPr lang="en-AU" dirty="0"/>
              <a:t>Assume that the policy rate will evolve on a path consistent with current market expectations</a:t>
            </a:r>
          </a:p>
          <a:p>
            <a:r>
              <a:rPr lang="en-AU" dirty="0"/>
              <a:t>Based on that assumption, and on other available information, forecast the key macroeconomic variables over the next 2-3 years</a:t>
            </a:r>
          </a:p>
          <a:p>
            <a:r>
              <a:rPr lang="en-AU" dirty="0"/>
              <a:t>If inflation is forecast to be on a higher trajectory than desired, consider raising the cash rate</a:t>
            </a:r>
          </a:p>
          <a:p>
            <a:r>
              <a:rPr lang="en-AU" dirty="0"/>
              <a:t>But, only do so if there is sufficient confidence in the assessment, and take into account risks</a:t>
            </a:r>
          </a:p>
          <a:p>
            <a:r>
              <a:rPr lang="en-AU" dirty="0"/>
              <a:t>Repeat the process in a month’s time, taking into account any new information that becomes available in the meantime</a:t>
            </a:r>
          </a:p>
        </p:txBody>
      </p:sp>
    </p:spTree>
    <p:extLst>
      <p:ext uri="{BB962C8B-B14F-4D97-AF65-F5344CB8AC3E}">
        <p14:creationId xmlns:p14="http://schemas.microsoft.com/office/powerpoint/2010/main" val="91682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The RBA Charter (legal basis of the inflation target) </a:t>
            </a:r>
          </a:p>
        </p:txBody>
      </p:sp>
      <p:sp>
        <p:nvSpPr>
          <p:cNvPr id="3" name="Content Placeholder 2"/>
          <p:cNvSpPr>
            <a:spLocks noGrp="1"/>
          </p:cNvSpPr>
          <p:nvPr>
            <p:ph idx="1"/>
          </p:nvPr>
        </p:nvSpPr>
        <p:spPr>
          <a:xfrm>
            <a:off x="767408" y="1268761"/>
            <a:ext cx="9443392" cy="4857403"/>
          </a:xfrm>
        </p:spPr>
        <p:txBody>
          <a:bodyPr>
            <a:normAutofit fontScale="55000" lnSpcReduction="20000"/>
          </a:bodyPr>
          <a:lstStyle/>
          <a:p>
            <a:pPr>
              <a:buNone/>
            </a:pPr>
            <a:r>
              <a:rPr lang="en-AU" sz="3400" b="1" dirty="0"/>
              <a:t>     Objectives of Monetary Policy</a:t>
            </a:r>
          </a:p>
          <a:p>
            <a:pPr>
              <a:buNone/>
            </a:pPr>
            <a:r>
              <a:rPr lang="en-AU" sz="3400" dirty="0"/>
              <a:t>     </a:t>
            </a:r>
          </a:p>
          <a:p>
            <a:pPr>
              <a:buNone/>
            </a:pPr>
            <a:r>
              <a:rPr lang="en-AU" sz="3400" dirty="0"/>
              <a:t>      “The framework for the operation of monetary policy is set out in the R</a:t>
            </a:r>
            <a:r>
              <a:rPr lang="en-AU" sz="3400" i="1" dirty="0"/>
              <a:t>eserve Bank Act 1959</a:t>
            </a:r>
            <a:r>
              <a:rPr lang="en-AU" sz="3400" dirty="0"/>
              <a:t> which requires the Board to conduct monetary policy in a way that, in the Board's opinion, will best contribute to the objectives of: </a:t>
            </a:r>
          </a:p>
          <a:p>
            <a:pPr>
              <a:buNone/>
            </a:pPr>
            <a:endParaRPr lang="en-AU" sz="3400" dirty="0"/>
          </a:p>
          <a:p>
            <a:pPr lvl="1"/>
            <a:r>
              <a:rPr lang="en-AU" sz="3400" dirty="0"/>
              <a:t>the stability of the currency of Australia; </a:t>
            </a:r>
          </a:p>
          <a:p>
            <a:pPr lvl="1"/>
            <a:r>
              <a:rPr lang="en-AU" sz="3400" dirty="0"/>
              <a:t>the maintenance of full employment in Australia; and </a:t>
            </a:r>
          </a:p>
          <a:p>
            <a:pPr lvl="1"/>
            <a:r>
              <a:rPr lang="en-AU" sz="3400" dirty="0"/>
              <a:t>the economic prosperity and welfare of the people of Australia. </a:t>
            </a:r>
          </a:p>
          <a:p>
            <a:pPr>
              <a:buNone/>
            </a:pPr>
            <a:r>
              <a:rPr lang="en-AU" sz="3400" dirty="0"/>
              <a:t>     </a:t>
            </a:r>
          </a:p>
          <a:p>
            <a:pPr>
              <a:buNone/>
            </a:pPr>
            <a:r>
              <a:rPr lang="en-AU" sz="3400" dirty="0"/>
              <a:t>      The first two objectives lead to the third, and ultimate, objective of monetary policy and indeed economic policy as a whole. These objectives allow the Reserve Bank to focus on price (currency) stability while taking account of the implications of monetary policy for activity and, therefore, employment in the short term. Price stability is a crucial precondition for sustained growth in economic activity and employment.” </a:t>
            </a:r>
          </a:p>
          <a:p>
            <a:pPr>
              <a:buNone/>
            </a:pPr>
            <a:endParaRPr lang="en-AU" dirty="0"/>
          </a:p>
          <a:p>
            <a:pPr>
              <a:buNone/>
            </a:pPr>
            <a:r>
              <a:rPr lang="en-AU" dirty="0"/>
              <a:t>Source: Statement on the Conduct of Monetary Policy</a:t>
            </a:r>
          </a:p>
          <a:p>
            <a:pPr>
              <a:buNone/>
            </a:pPr>
            <a:endParaRPr lang="en-AU" dirty="0"/>
          </a:p>
        </p:txBody>
      </p:sp>
    </p:spTree>
    <p:extLst>
      <p:ext uri="{BB962C8B-B14F-4D97-AF65-F5344CB8AC3E}">
        <p14:creationId xmlns:p14="http://schemas.microsoft.com/office/powerpoint/2010/main" val="1434811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365125"/>
            <a:ext cx="10586392" cy="1325563"/>
          </a:xfrm>
        </p:spPr>
        <p:txBody>
          <a:bodyPr>
            <a:normAutofit/>
          </a:bodyPr>
          <a:lstStyle/>
          <a:p>
            <a:pPr algn="l"/>
            <a:r>
              <a:rPr lang="en-AU" b="1" dirty="0"/>
              <a:t>Post-GFC: 3 unsettled issues</a:t>
            </a:r>
          </a:p>
        </p:txBody>
      </p:sp>
      <p:sp>
        <p:nvSpPr>
          <p:cNvPr id="3" name="Content Placeholder 2"/>
          <p:cNvSpPr>
            <a:spLocks noGrp="1"/>
          </p:cNvSpPr>
          <p:nvPr>
            <p:ph idx="1"/>
          </p:nvPr>
        </p:nvSpPr>
        <p:spPr>
          <a:xfrm>
            <a:off x="767408" y="1412777"/>
            <a:ext cx="9443392" cy="4713387"/>
          </a:xfrm>
        </p:spPr>
        <p:txBody>
          <a:bodyPr>
            <a:normAutofit lnSpcReduction="10000"/>
          </a:bodyPr>
          <a:lstStyle/>
          <a:p>
            <a:pPr marL="0" indent="0">
              <a:buNone/>
            </a:pPr>
            <a:r>
              <a:rPr lang="en-AU" dirty="0"/>
              <a:t>So far, we have covered the debate and emerging (1990 – 2010) consensus on how to do monetary policy </a:t>
            </a:r>
            <a:r>
              <a:rPr lang="en-AU" b="1" i="1" dirty="0"/>
              <a:t>in normal times</a:t>
            </a:r>
            <a:r>
              <a:rPr lang="en-AU" dirty="0"/>
              <a:t>.</a:t>
            </a:r>
          </a:p>
          <a:p>
            <a:pPr marL="0" indent="0">
              <a:buNone/>
            </a:pPr>
            <a:r>
              <a:rPr lang="en-AU" dirty="0"/>
              <a:t>However, the GFC and subsequent events highlighted three important unresolved issues:</a:t>
            </a:r>
          </a:p>
          <a:p>
            <a:r>
              <a:rPr lang="en-AU" dirty="0"/>
              <a:t>the zero lower bound</a:t>
            </a:r>
          </a:p>
          <a:p>
            <a:r>
              <a:rPr lang="en-AU" dirty="0"/>
              <a:t>monetary policy response to asset price bubbles</a:t>
            </a:r>
          </a:p>
          <a:p>
            <a:r>
              <a:rPr lang="en-AU" dirty="0"/>
              <a:t>inter-relationship between monetary policy and financial stability policies of the central bank</a:t>
            </a:r>
          </a:p>
          <a:p>
            <a:pPr marL="0" indent="0">
              <a:buNone/>
            </a:pPr>
            <a:endParaRPr lang="en-AU" dirty="0"/>
          </a:p>
        </p:txBody>
      </p:sp>
    </p:spTree>
    <p:extLst>
      <p:ext uri="{BB962C8B-B14F-4D97-AF65-F5344CB8AC3E}">
        <p14:creationId xmlns:p14="http://schemas.microsoft.com/office/powerpoint/2010/main" val="816367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DBA4-7462-406D-AD77-7BD9C960E7C2}"/>
              </a:ext>
            </a:extLst>
          </p:cNvPr>
          <p:cNvSpPr>
            <a:spLocks noGrp="1"/>
          </p:cNvSpPr>
          <p:nvPr>
            <p:ph type="title"/>
          </p:nvPr>
        </p:nvSpPr>
        <p:spPr>
          <a:xfrm>
            <a:off x="1036320" y="274638"/>
            <a:ext cx="9174480" cy="706090"/>
          </a:xfrm>
        </p:spPr>
        <p:txBody>
          <a:bodyPr>
            <a:normAutofit/>
          </a:bodyPr>
          <a:lstStyle/>
          <a:p>
            <a:pPr algn="l"/>
            <a:r>
              <a:rPr lang="en-AU" sz="3600" b="1" dirty="0"/>
              <a:t>Sources: </a:t>
            </a:r>
            <a:endParaRPr lang="en-AU" b="1" dirty="0"/>
          </a:p>
        </p:txBody>
      </p:sp>
      <p:sp>
        <p:nvSpPr>
          <p:cNvPr id="3" name="Content Placeholder 2">
            <a:extLst>
              <a:ext uri="{FF2B5EF4-FFF2-40B4-BE49-F238E27FC236}">
                <a16:creationId xmlns:a16="http://schemas.microsoft.com/office/drawing/2014/main" id="{E4DD79EA-1812-40D7-86D7-3F92DF3D219C}"/>
              </a:ext>
            </a:extLst>
          </p:cNvPr>
          <p:cNvSpPr>
            <a:spLocks noGrp="1"/>
          </p:cNvSpPr>
          <p:nvPr>
            <p:ph idx="1"/>
          </p:nvPr>
        </p:nvSpPr>
        <p:spPr>
          <a:xfrm>
            <a:off x="1036320" y="1052736"/>
            <a:ext cx="9174480" cy="5400600"/>
          </a:xfrm>
        </p:spPr>
        <p:txBody>
          <a:bodyPr>
            <a:normAutofit/>
          </a:bodyPr>
          <a:lstStyle/>
          <a:p>
            <a:pPr marL="0" indent="0">
              <a:buNone/>
            </a:pPr>
            <a:r>
              <a:rPr lang="en-AU" dirty="0"/>
              <a:t>Bernanke (2002) Deflation: Making sure ‘it’ doesn’t happen here </a:t>
            </a:r>
          </a:p>
          <a:p>
            <a:pPr marL="0" indent="0">
              <a:buNone/>
            </a:pPr>
            <a:r>
              <a:rPr lang="en-AU" dirty="0"/>
              <a:t>Turner (2013) Money and Mephistopheles: How do we get out of this mess? </a:t>
            </a:r>
            <a:r>
              <a:rPr lang="en-AU" b="1" dirty="0"/>
              <a:t> </a:t>
            </a:r>
            <a:endParaRPr lang="en-AU" dirty="0"/>
          </a:p>
          <a:p>
            <a:pPr marL="0" indent="0">
              <a:buNone/>
            </a:pPr>
            <a:r>
              <a:rPr lang="en-AU" dirty="0"/>
              <a:t>Rogoff (2017) Dealing with monetary paralysis at the zero bound, Journal of Econ Perspectives  </a:t>
            </a:r>
          </a:p>
          <a:p>
            <a:pPr marL="0" indent="0">
              <a:buNone/>
            </a:pPr>
            <a:r>
              <a:rPr lang="en-AU" dirty="0"/>
              <a:t>Gruen, Plumb and Stone (2005) How should monetary policy respond to asset-price bubbles? </a:t>
            </a:r>
            <a:r>
              <a:rPr lang="en-AU" b="1" dirty="0"/>
              <a:t> </a:t>
            </a:r>
          </a:p>
          <a:p>
            <a:pPr marL="0" indent="0">
              <a:buNone/>
            </a:pPr>
            <a:r>
              <a:rPr lang="en-AU" dirty="0" err="1"/>
              <a:t>Edey</a:t>
            </a:r>
            <a:r>
              <a:rPr lang="en-AU" dirty="0"/>
              <a:t> (2013) The financial stability role of central banks</a:t>
            </a:r>
          </a:p>
        </p:txBody>
      </p:sp>
    </p:spTree>
    <p:extLst>
      <p:ext uri="{BB962C8B-B14F-4D97-AF65-F5344CB8AC3E}">
        <p14:creationId xmlns:p14="http://schemas.microsoft.com/office/powerpoint/2010/main" val="1252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365125"/>
            <a:ext cx="10586392" cy="1325563"/>
          </a:xfrm>
        </p:spPr>
        <p:txBody>
          <a:bodyPr>
            <a:normAutofit/>
          </a:bodyPr>
          <a:lstStyle/>
          <a:p>
            <a:pPr algn="l"/>
            <a:r>
              <a:rPr lang="en-AU" sz="3600" b="1" dirty="0"/>
              <a:t>The zero lower bound (also known as Effective Lower Bound, or ELB)</a:t>
            </a:r>
          </a:p>
        </p:txBody>
      </p:sp>
      <p:sp>
        <p:nvSpPr>
          <p:cNvPr id="3" name="Content Placeholder 2"/>
          <p:cNvSpPr>
            <a:spLocks noGrp="1"/>
          </p:cNvSpPr>
          <p:nvPr>
            <p:ph idx="1"/>
          </p:nvPr>
        </p:nvSpPr>
        <p:spPr>
          <a:xfrm>
            <a:off x="767408" y="1584960"/>
            <a:ext cx="9443392" cy="4541204"/>
          </a:xfrm>
        </p:spPr>
        <p:txBody>
          <a:bodyPr>
            <a:normAutofit lnSpcReduction="10000"/>
          </a:bodyPr>
          <a:lstStyle/>
          <a:p>
            <a:pPr marL="0" indent="0">
              <a:buNone/>
            </a:pPr>
            <a:r>
              <a:rPr lang="en-AU" dirty="0"/>
              <a:t>Interest rates cannot go materially below zero</a:t>
            </a:r>
          </a:p>
          <a:p>
            <a:pPr marL="0" indent="0">
              <a:buNone/>
            </a:pPr>
            <a:r>
              <a:rPr lang="en-AU" dirty="0"/>
              <a:t>Why? </a:t>
            </a:r>
          </a:p>
          <a:p>
            <a:pPr lvl="1"/>
            <a:r>
              <a:rPr lang="en-AU" dirty="0"/>
              <a:t>substitution into currency </a:t>
            </a:r>
          </a:p>
          <a:p>
            <a:pPr lvl="1"/>
            <a:r>
              <a:rPr lang="en-AU" dirty="0"/>
              <a:t>public resistance to negative deposit rates</a:t>
            </a:r>
          </a:p>
          <a:p>
            <a:pPr lvl="1"/>
            <a:r>
              <a:rPr lang="en-AU" dirty="0"/>
              <a:t>effect on bank profits</a:t>
            </a:r>
          </a:p>
          <a:p>
            <a:pPr marL="0" indent="0">
              <a:buNone/>
            </a:pPr>
            <a:r>
              <a:rPr lang="en-AU" dirty="0"/>
              <a:t>But, zero might not be low enough to counteract a severe recession</a:t>
            </a:r>
          </a:p>
          <a:p>
            <a:pPr marL="0" indent="0">
              <a:buNone/>
            </a:pPr>
            <a:r>
              <a:rPr lang="en-AU" dirty="0"/>
              <a:t>This means the economy could conceivably get caught in a debt/deflation spiral</a:t>
            </a:r>
          </a:p>
        </p:txBody>
      </p:sp>
    </p:spTree>
    <p:extLst>
      <p:ext uri="{BB962C8B-B14F-4D97-AF65-F5344CB8AC3E}">
        <p14:creationId xmlns:p14="http://schemas.microsoft.com/office/powerpoint/2010/main" val="3491891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00CAF4B-3577-B97A-BCFE-4BBD97D231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400" y="1415901"/>
            <a:ext cx="4982697" cy="4026197"/>
          </a:xfrm>
          <a:prstGeom prst="rect">
            <a:avLst/>
          </a:prstGeom>
        </p:spPr>
      </p:pic>
      <p:pic>
        <p:nvPicPr>
          <p:cNvPr id="5" name="Graphic 4">
            <a:extLst>
              <a:ext uri="{FF2B5EF4-FFF2-40B4-BE49-F238E27FC236}">
                <a16:creationId xmlns:a16="http://schemas.microsoft.com/office/drawing/2014/main" id="{55F92180-2044-6EFF-4418-0CBE419058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0440" y="1183382"/>
            <a:ext cx="4959233" cy="3940819"/>
          </a:xfrm>
          <a:prstGeom prst="rect">
            <a:avLst/>
          </a:prstGeom>
        </p:spPr>
      </p:pic>
    </p:spTree>
    <p:extLst>
      <p:ext uri="{BB962C8B-B14F-4D97-AF65-F5344CB8AC3E}">
        <p14:creationId xmlns:p14="http://schemas.microsoft.com/office/powerpoint/2010/main" val="3784084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b="1" dirty="0"/>
              <a:t>Relevance of the ZLB problem</a:t>
            </a:r>
          </a:p>
        </p:txBody>
      </p:sp>
      <p:sp>
        <p:nvSpPr>
          <p:cNvPr id="3" name="Content Placeholder 2"/>
          <p:cNvSpPr>
            <a:spLocks noGrp="1"/>
          </p:cNvSpPr>
          <p:nvPr>
            <p:ph idx="1"/>
          </p:nvPr>
        </p:nvSpPr>
        <p:spPr/>
        <p:txBody>
          <a:bodyPr>
            <a:normAutofit lnSpcReduction="10000"/>
          </a:bodyPr>
          <a:lstStyle/>
          <a:p>
            <a:pPr marL="0" indent="0">
              <a:buNone/>
            </a:pPr>
            <a:r>
              <a:rPr lang="en-AU" dirty="0"/>
              <a:t>The three largest advanced economies + UK all experienced ZLB following the GFC</a:t>
            </a:r>
          </a:p>
          <a:p>
            <a:pPr marL="0" indent="0">
              <a:buNone/>
            </a:pPr>
            <a:r>
              <a:rPr lang="en-AU" dirty="0"/>
              <a:t>Until recently (2022) this was a significant </a:t>
            </a:r>
            <a:r>
              <a:rPr lang="en-AU" u="sng" dirty="0"/>
              <a:t>practical</a:t>
            </a:r>
            <a:r>
              <a:rPr lang="en-AU" dirty="0"/>
              <a:t> constraint on monetary policy</a:t>
            </a:r>
          </a:p>
          <a:p>
            <a:pPr marL="0" indent="0">
              <a:buNone/>
            </a:pPr>
            <a:r>
              <a:rPr lang="en-AU" dirty="0"/>
              <a:t>After initially avoiding ZLB, Australia also reached that position in late 2020</a:t>
            </a:r>
          </a:p>
          <a:p>
            <a:pPr marL="0" indent="0">
              <a:buNone/>
            </a:pPr>
            <a:r>
              <a:rPr lang="en-AU" dirty="0"/>
              <a:t>Japan hit ZLB in early 1990s and never escaped</a:t>
            </a:r>
          </a:p>
          <a:p>
            <a:pPr marL="0" indent="0">
              <a:buNone/>
            </a:pPr>
            <a:r>
              <a:rPr lang="en-AU" dirty="0"/>
              <a:t>US Fed began to think about ZLB in early 2000s (see Bernanke 2002)</a:t>
            </a:r>
          </a:p>
        </p:txBody>
      </p:sp>
    </p:spTree>
    <p:extLst>
      <p:ext uri="{BB962C8B-B14F-4D97-AF65-F5344CB8AC3E}">
        <p14:creationId xmlns:p14="http://schemas.microsoft.com/office/powerpoint/2010/main" val="2968701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b="1" dirty="0"/>
              <a:t>Bernanke: Policy at the ZLB</a:t>
            </a:r>
          </a:p>
        </p:txBody>
      </p:sp>
      <p:sp>
        <p:nvSpPr>
          <p:cNvPr id="3" name="Content Placeholder 2"/>
          <p:cNvSpPr>
            <a:spLocks noGrp="1"/>
          </p:cNvSpPr>
          <p:nvPr>
            <p:ph idx="1"/>
          </p:nvPr>
        </p:nvSpPr>
        <p:spPr>
          <a:xfrm>
            <a:off x="838200" y="1445623"/>
            <a:ext cx="10515600" cy="4731340"/>
          </a:xfrm>
        </p:spPr>
        <p:txBody>
          <a:bodyPr>
            <a:normAutofit fontScale="92500" lnSpcReduction="20000"/>
          </a:bodyPr>
          <a:lstStyle/>
          <a:p>
            <a:pPr marL="0" indent="0">
              <a:buNone/>
            </a:pPr>
            <a:r>
              <a:rPr lang="en-AU" dirty="0"/>
              <a:t>Macroeconomic context in 2002: </a:t>
            </a:r>
          </a:p>
          <a:p>
            <a:r>
              <a:rPr lang="en-AU" dirty="0"/>
              <a:t>low interest rates, low inflation</a:t>
            </a:r>
          </a:p>
          <a:p>
            <a:r>
              <a:rPr lang="en-AU" dirty="0"/>
              <a:t>after-effects of tech stock crash</a:t>
            </a:r>
          </a:p>
          <a:p>
            <a:pPr marL="0" indent="0">
              <a:buNone/>
            </a:pPr>
            <a:endParaRPr lang="en-AU" dirty="0"/>
          </a:p>
          <a:p>
            <a:pPr marL="0" indent="0">
              <a:buNone/>
            </a:pPr>
            <a:r>
              <a:rPr lang="en-AU" dirty="0"/>
              <a:t>The change in mindset: previously, inflation was seen as the main threat. Now </a:t>
            </a:r>
            <a:r>
              <a:rPr lang="en-AU" u="sng" dirty="0"/>
              <a:t>deflation</a:t>
            </a:r>
            <a:r>
              <a:rPr lang="en-AU" dirty="0"/>
              <a:t> was also a risk</a:t>
            </a:r>
          </a:p>
          <a:p>
            <a:pPr marL="0" indent="0">
              <a:buNone/>
            </a:pPr>
            <a:r>
              <a:rPr lang="en-AU" dirty="0"/>
              <a:t>Japan in 1990s seen as a precedent</a:t>
            </a:r>
          </a:p>
          <a:p>
            <a:pPr marL="0" indent="0">
              <a:buNone/>
            </a:pPr>
            <a:r>
              <a:rPr lang="en-AU" dirty="0"/>
              <a:t>Importance of </a:t>
            </a:r>
            <a:r>
              <a:rPr lang="en-AU" u="sng" dirty="0"/>
              <a:t>avoiding deflation</a:t>
            </a:r>
            <a:r>
              <a:rPr lang="en-AU" dirty="0"/>
              <a:t>: the debt/deflation nexus</a:t>
            </a:r>
          </a:p>
          <a:p>
            <a:pPr marL="0" indent="0">
              <a:buNone/>
            </a:pPr>
            <a:r>
              <a:rPr lang="en-AU" dirty="0"/>
              <a:t>Bernanke’s position: it is always possible to stop deflation in a fiat money system</a:t>
            </a:r>
          </a:p>
          <a:p>
            <a:endParaRPr lang="en-AU" dirty="0"/>
          </a:p>
        </p:txBody>
      </p:sp>
    </p:spTree>
    <p:extLst>
      <p:ext uri="{BB962C8B-B14F-4D97-AF65-F5344CB8AC3E}">
        <p14:creationId xmlns:p14="http://schemas.microsoft.com/office/powerpoint/2010/main" val="3304820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Deflation</a:t>
            </a: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AU" dirty="0"/>
              <a:t>Definition: A general ongoing decline in the prices of goods and services</a:t>
            </a:r>
          </a:p>
          <a:p>
            <a:pPr marL="0" indent="0">
              <a:buNone/>
            </a:pPr>
            <a:r>
              <a:rPr lang="en-AU" dirty="0"/>
              <a:t>Cause: a collapse in aggregate demand</a:t>
            </a:r>
          </a:p>
          <a:p>
            <a:pPr marL="0" indent="0">
              <a:buNone/>
            </a:pPr>
            <a:r>
              <a:rPr lang="en-AU" dirty="0"/>
              <a:t>Economic effects: recession, unemployment, financial stress</a:t>
            </a:r>
          </a:p>
          <a:p>
            <a:pPr marL="0" indent="0">
              <a:buNone/>
            </a:pPr>
            <a:r>
              <a:rPr lang="en-AU" dirty="0"/>
              <a:t>ZLB implies potential unstable rise in real interest rates</a:t>
            </a:r>
          </a:p>
          <a:p>
            <a:pPr marL="0" indent="0">
              <a:buNone/>
            </a:pPr>
            <a:r>
              <a:rPr lang="en-AU" dirty="0"/>
              <a:t>Adverse feedback to debt/financial distress</a:t>
            </a:r>
          </a:p>
          <a:p>
            <a:pPr marL="0" indent="0">
              <a:buNone/>
            </a:pPr>
            <a:r>
              <a:rPr lang="en-AU" dirty="0"/>
              <a:t>In that situation, has the CB “run out of ammunition”? (Bernanke: </a:t>
            </a:r>
            <a:r>
              <a:rPr lang="en-AU" u="sng" dirty="0"/>
              <a:t>No</a:t>
            </a:r>
            <a:r>
              <a:rPr lang="en-AU" dirty="0"/>
              <a:t>)</a:t>
            </a:r>
          </a:p>
        </p:txBody>
      </p:sp>
    </p:spTree>
    <p:extLst>
      <p:ext uri="{BB962C8B-B14F-4D97-AF65-F5344CB8AC3E}">
        <p14:creationId xmlns:p14="http://schemas.microsoft.com/office/powerpoint/2010/main" val="477134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Bernanke on fighting deflation</a:t>
            </a:r>
          </a:p>
        </p:txBody>
      </p:sp>
      <p:sp>
        <p:nvSpPr>
          <p:cNvPr id="3" name="Content Placeholder 2"/>
          <p:cNvSpPr>
            <a:spLocks noGrp="1"/>
          </p:cNvSpPr>
          <p:nvPr>
            <p:ph idx="1"/>
          </p:nvPr>
        </p:nvSpPr>
        <p:spPr/>
        <p:txBody>
          <a:bodyPr/>
          <a:lstStyle/>
          <a:p>
            <a:pPr marL="0" indent="0">
              <a:buNone/>
            </a:pPr>
            <a:r>
              <a:rPr lang="en-AU" dirty="0"/>
              <a:t>Prevention better than cure: aim for a buffer of inflation above zero</a:t>
            </a:r>
          </a:p>
          <a:p>
            <a:pPr marL="0" indent="0">
              <a:buNone/>
            </a:pPr>
            <a:r>
              <a:rPr lang="en-AU" dirty="0"/>
              <a:t>Use regulatory policy to promote financial stability (avoid financial stress and excessive debt) </a:t>
            </a:r>
          </a:p>
          <a:p>
            <a:pPr marL="0" indent="0">
              <a:buNone/>
            </a:pPr>
            <a:r>
              <a:rPr lang="en-AU" dirty="0"/>
              <a:t>Two plausible-sounding metaphors with opposing implications:</a:t>
            </a:r>
          </a:p>
          <a:p>
            <a:pPr lvl="1"/>
            <a:r>
              <a:rPr lang="en-AU" dirty="0"/>
              <a:t>save your ammunition, or</a:t>
            </a:r>
          </a:p>
          <a:p>
            <a:pPr lvl="1"/>
            <a:r>
              <a:rPr lang="en-AU" dirty="0"/>
              <a:t>fire the bullets while they still work? </a:t>
            </a:r>
          </a:p>
          <a:p>
            <a:pPr marL="0" indent="0">
              <a:buNone/>
            </a:pPr>
            <a:r>
              <a:rPr lang="en-AU" dirty="0"/>
              <a:t>Bernanke says the second one is correct</a:t>
            </a:r>
          </a:p>
        </p:txBody>
      </p:sp>
    </p:spTree>
    <p:extLst>
      <p:ext uri="{BB962C8B-B14F-4D97-AF65-F5344CB8AC3E}">
        <p14:creationId xmlns:p14="http://schemas.microsoft.com/office/powerpoint/2010/main" val="97434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Curing deflation if prevention fails</a:t>
            </a:r>
          </a:p>
        </p:txBody>
      </p:sp>
      <p:sp>
        <p:nvSpPr>
          <p:cNvPr id="3" name="Content Placeholder 2"/>
          <p:cNvSpPr>
            <a:spLocks noGrp="1"/>
          </p:cNvSpPr>
          <p:nvPr>
            <p:ph idx="1"/>
          </p:nvPr>
        </p:nvSpPr>
        <p:spPr/>
        <p:txBody>
          <a:bodyPr>
            <a:normAutofit lnSpcReduction="10000"/>
          </a:bodyPr>
          <a:lstStyle/>
          <a:p>
            <a:pPr marL="0" indent="0">
              <a:buNone/>
            </a:pPr>
            <a:r>
              <a:rPr lang="en-AU" dirty="0"/>
              <a:t>Central proposition: fiat money can be created at essentially zero cost. Therefore its value can be debased by expanding supply sufficiently aggressively</a:t>
            </a:r>
          </a:p>
          <a:p>
            <a:pPr lvl="1"/>
            <a:r>
              <a:rPr lang="en-AU" dirty="0"/>
              <a:t>this shifts us out from rate-setting (normal times) to quantity setting (emergency times)</a:t>
            </a:r>
          </a:p>
          <a:p>
            <a:pPr marL="0" indent="0">
              <a:buNone/>
            </a:pPr>
            <a:r>
              <a:rPr lang="en-AU" dirty="0"/>
              <a:t>The main problem in doing this once you reach ZLB is </a:t>
            </a:r>
            <a:r>
              <a:rPr lang="en-AU" b="1" dirty="0"/>
              <a:t>calibration</a:t>
            </a:r>
            <a:r>
              <a:rPr lang="en-AU" dirty="0"/>
              <a:t>, not effectiveness</a:t>
            </a:r>
          </a:p>
          <a:p>
            <a:pPr marL="0" indent="0">
              <a:buNone/>
            </a:pPr>
            <a:r>
              <a:rPr lang="en-AU" dirty="0"/>
              <a:t>Also there is the problem of overcoming legal/political safeguards against inflationary finance</a:t>
            </a:r>
          </a:p>
        </p:txBody>
      </p:sp>
    </p:spTree>
    <p:extLst>
      <p:ext uri="{BB962C8B-B14F-4D97-AF65-F5344CB8AC3E}">
        <p14:creationId xmlns:p14="http://schemas.microsoft.com/office/powerpoint/2010/main" val="60071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Bernanke’s menu of policy options at ZLB</a:t>
            </a:r>
          </a:p>
        </p:txBody>
      </p:sp>
      <p:sp>
        <p:nvSpPr>
          <p:cNvPr id="3" name="Content Placeholder 2"/>
          <p:cNvSpPr>
            <a:spLocks noGrp="1"/>
          </p:cNvSpPr>
          <p:nvPr>
            <p:ph idx="1"/>
          </p:nvPr>
        </p:nvSpPr>
        <p:spPr/>
        <p:txBody>
          <a:bodyPr>
            <a:normAutofit fontScale="92500"/>
          </a:bodyPr>
          <a:lstStyle/>
          <a:p>
            <a:pPr marL="0" indent="0">
              <a:buNone/>
            </a:pPr>
            <a:r>
              <a:rPr lang="en-AU" dirty="0"/>
              <a:t>Purchase longer-term government securities to flatten the yield curve</a:t>
            </a:r>
          </a:p>
          <a:p>
            <a:pPr marL="0" indent="0">
              <a:buNone/>
            </a:pPr>
            <a:r>
              <a:rPr lang="en-AU" dirty="0"/>
              <a:t>Announce caps for longer-term interest rates</a:t>
            </a:r>
          </a:p>
          <a:p>
            <a:pPr marL="0" indent="0">
              <a:buNone/>
            </a:pPr>
            <a:r>
              <a:rPr lang="en-AU" dirty="0"/>
              <a:t>Use CB balance sheet to buy foreign government securities (equivalent to exchange rate intervention to depreciate the currency)</a:t>
            </a:r>
          </a:p>
          <a:p>
            <a:pPr marL="0" indent="0">
              <a:buNone/>
            </a:pPr>
            <a:r>
              <a:rPr lang="en-AU" dirty="0"/>
              <a:t>Money-financed tax cut/benefit payment (= Friedman’s “helicopter drop”)</a:t>
            </a:r>
          </a:p>
          <a:p>
            <a:pPr marL="0" indent="0">
              <a:buNone/>
            </a:pPr>
            <a:r>
              <a:rPr lang="en-AU" dirty="0"/>
              <a:t>Bernanke’s comment on Japan: obstacles to such policies are </a:t>
            </a:r>
            <a:r>
              <a:rPr lang="en-AU" u="sng" dirty="0"/>
              <a:t>political</a:t>
            </a:r>
            <a:r>
              <a:rPr lang="en-AU" dirty="0"/>
              <a:t> rather than </a:t>
            </a:r>
            <a:r>
              <a:rPr lang="en-AU" u="sng" dirty="0"/>
              <a:t>technical</a:t>
            </a:r>
            <a:r>
              <a:rPr lang="en-AU" dirty="0"/>
              <a:t> or economic</a:t>
            </a:r>
          </a:p>
        </p:txBody>
      </p:sp>
    </p:spTree>
    <p:extLst>
      <p:ext uri="{BB962C8B-B14F-4D97-AF65-F5344CB8AC3E}">
        <p14:creationId xmlns:p14="http://schemas.microsoft.com/office/powerpoint/2010/main" val="429215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3600" b="1" dirty="0"/>
              <a:t>Statement on the Conduct of Monetary Policy 1996 </a:t>
            </a:r>
          </a:p>
        </p:txBody>
      </p:sp>
      <p:sp>
        <p:nvSpPr>
          <p:cNvPr id="3" name="Content Placeholder 2"/>
          <p:cNvSpPr>
            <a:spLocks noGrp="1"/>
          </p:cNvSpPr>
          <p:nvPr>
            <p:ph idx="1"/>
          </p:nvPr>
        </p:nvSpPr>
        <p:spPr/>
        <p:txBody>
          <a:bodyPr>
            <a:normAutofit fontScale="92500" lnSpcReduction="10000"/>
          </a:bodyPr>
          <a:lstStyle/>
          <a:p>
            <a:pPr marL="0" indent="0">
              <a:buNone/>
            </a:pPr>
            <a:r>
              <a:rPr lang="en-AU" sz="2800" dirty="0"/>
              <a:t>“In pursuing the goal of medium term price stability the Reserve Bank has adopted the objective of keeping underlying inflation between 2 and 3 per cent, on average, over the cycle. This formulation allows for the natural short run variation in underlying inflation over the cycle while preserving a clearly identifiable benchmark performance over time.”</a:t>
            </a:r>
          </a:p>
          <a:p>
            <a:pPr marL="0" indent="0">
              <a:buNone/>
            </a:pPr>
            <a:endParaRPr lang="en-AU" sz="2800" dirty="0"/>
          </a:p>
          <a:p>
            <a:pPr marL="0" indent="0">
              <a:buNone/>
            </a:pPr>
            <a:r>
              <a:rPr lang="en-AU" sz="2800" u="sng" dirty="0"/>
              <a:t>Points to note</a:t>
            </a:r>
            <a:r>
              <a:rPr lang="en-AU" sz="2800" dirty="0"/>
              <a:t>:</a:t>
            </a:r>
          </a:p>
          <a:p>
            <a:r>
              <a:rPr lang="en-AU" sz="2800" dirty="0"/>
              <a:t>numerical objective (2-3 per cent)</a:t>
            </a:r>
          </a:p>
          <a:p>
            <a:r>
              <a:rPr lang="en-AU" sz="2800" i="1" dirty="0"/>
              <a:t>on average</a:t>
            </a:r>
            <a:endParaRPr lang="en-AU" sz="2800" dirty="0"/>
          </a:p>
          <a:p>
            <a:r>
              <a:rPr lang="en-AU" sz="2800" i="1" dirty="0"/>
              <a:t>underlying </a:t>
            </a:r>
            <a:r>
              <a:rPr lang="en-AU" sz="2800" dirty="0"/>
              <a:t> = abstracting from temporary or idiosyncratic factors</a:t>
            </a:r>
          </a:p>
          <a:p>
            <a:r>
              <a:rPr lang="en-AU" sz="2800" dirty="0"/>
              <a:t>no new legislation, but an agreed interpretation of existing law</a:t>
            </a:r>
          </a:p>
        </p:txBody>
      </p:sp>
    </p:spTree>
    <p:extLst>
      <p:ext uri="{BB962C8B-B14F-4D97-AF65-F5344CB8AC3E}">
        <p14:creationId xmlns:p14="http://schemas.microsoft.com/office/powerpoint/2010/main" val="190146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74638"/>
            <a:ext cx="9371384" cy="922114"/>
          </a:xfrm>
        </p:spPr>
        <p:txBody>
          <a:bodyPr>
            <a:normAutofit/>
          </a:bodyPr>
          <a:lstStyle/>
          <a:p>
            <a:pPr algn="l"/>
            <a:r>
              <a:rPr lang="en-AU" sz="3600" b="1" dirty="0"/>
              <a:t>Subsequent debate after Bernanke</a:t>
            </a:r>
          </a:p>
        </p:txBody>
      </p:sp>
      <p:sp>
        <p:nvSpPr>
          <p:cNvPr id="3" name="Content Placeholder 2"/>
          <p:cNvSpPr>
            <a:spLocks noGrp="1"/>
          </p:cNvSpPr>
          <p:nvPr>
            <p:ph idx="1"/>
          </p:nvPr>
        </p:nvSpPr>
        <p:spPr>
          <a:xfrm>
            <a:off x="911424" y="1340768"/>
            <a:ext cx="9577064" cy="4968552"/>
          </a:xfrm>
        </p:spPr>
        <p:txBody>
          <a:bodyPr>
            <a:normAutofit fontScale="85000" lnSpcReduction="20000"/>
          </a:bodyPr>
          <a:lstStyle/>
          <a:p>
            <a:pPr marL="0" indent="0">
              <a:buNone/>
            </a:pPr>
            <a:r>
              <a:rPr lang="en-AU" dirty="0"/>
              <a:t>After GFC, the ZLB problem became generalised</a:t>
            </a:r>
          </a:p>
          <a:p>
            <a:pPr marL="0" indent="0">
              <a:buNone/>
            </a:pPr>
            <a:r>
              <a:rPr lang="en-AU" dirty="0"/>
              <a:t>Key elements of the Bernanke prescription became widely accepted, in a somewhat expanded form:</a:t>
            </a:r>
          </a:p>
          <a:p>
            <a:r>
              <a:rPr lang="en-AU" dirty="0"/>
              <a:t>quantitative easing (QE) through CB asset purchases. Aim: to flatten the yield curve, expand liquid assets of the banking system, promote bank lending</a:t>
            </a:r>
          </a:p>
          <a:p>
            <a:r>
              <a:rPr lang="en-AU" dirty="0"/>
              <a:t>credit easing. Targeted purchase of non-government credit instruments to improve market liquidity and narrow risk spreads in dysfunctional markets</a:t>
            </a:r>
          </a:p>
          <a:p>
            <a:r>
              <a:rPr lang="en-AU" dirty="0"/>
              <a:t>enhanced signalling of </a:t>
            </a:r>
            <a:r>
              <a:rPr lang="en-AU" u="sng" dirty="0"/>
              <a:t>CB intentions</a:t>
            </a:r>
            <a:r>
              <a:rPr lang="en-AU" dirty="0"/>
              <a:t>. Promote confidence that interest rates will remain low (</a:t>
            </a:r>
            <a:r>
              <a:rPr lang="en-AU" u="sng" dirty="0"/>
              <a:t>note:</a:t>
            </a:r>
            <a:r>
              <a:rPr lang="en-AU" dirty="0"/>
              <a:t> relevance to Australia)</a:t>
            </a:r>
          </a:p>
          <a:p>
            <a:r>
              <a:rPr lang="en-AU" dirty="0"/>
              <a:t>direct CB lending to banks, and incentives for banks to lend</a:t>
            </a:r>
          </a:p>
          <a:p>
            <a:r>
              <a:rPr lang="en-AU" dirty="0"/>
              <a:t>interest rates below zero (slightly) in some jurisdictions</a:t>
            </a:r>
          </a:p>
          <a:p>
            <a:pPr marL="0" indent="0">
              <a:buNone/>
            </a:pPr>
            <a:endParaRPr lang="en-AU" dirty="0"/>
          </a:p>
          <a:p>
            <a:endParaRPr lang="en-AU" dirty="0"/>
          </a:p>
        </p:txBody>
      </p:sp>
    </p:spTree>
    <p:extLst>
      <p:ext uri="{BB962C8B-B14F-4D97-AF65-F5344CB8AC3E}">
        <p14:creationId xmlns:p14="http://schemas.microsoft.com/office/powerpoint/2010/main" val="1198628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319048" cy="994122"/>
          </a:xfrm>
        </p:spPr>
        <p:txBody>
          <a:bodyPr>
            <a:normAutofit fontScale="90000"/>
          </a:bodyPr>
          <a:lstStyle/>
          <a:p>
            <a:pPr algn="l"/>
            <a:r>
              <a:rPr lang="en-AU" b="1" dirty="0"/>
              <a:t>Two </a:t>
            </a:r>
            <a:r>
              <a:rPr lang="en-AU" sz="4000" b="1" dirty="0"/>
              <a:t>Bernanke</a:t>
            </a:r>
            <a:r>
              <a:rPr lang="en-AU" b="1" dirty="0"/>
              <a:t> recommendations not widely accepted</a:t>
            </a:r>
          </a:p>
        </p:txBody>
      </p:sp>
      <p:sp>
        <p:nvSpPr>
          <p:cNvPr id="3" name="Content Placeholder 2"/>
          <p:cNvSpPr>
            <a:spLocks noGrp="1"/>
          </p:cNvSpPr>
          <p:nvPr>
            <p:ph idx="1"/>
          </p:nvPr>
        </p:nvSpPr>
        <p:spPr>
          <a:xfrm>
            <a:off x="838200" y="1628503"/>
            <a:ext cx="10515600" cy="4548460"/>
          </a:xfrm>
        </p:spPr>
        <p:txBody>
          <a:bodyPr>
            <a:normAutofit/>
          </a:bodyPr>
          <a:lstStyle/>
          <a:p>
            <a:pPr marL="0" indent="0">
              <a:buNone/>
            </a:pPr>
            <a:r>
              <a:rPr lang="en-AU" dirty="0"/>
              <a:t>Exchange rate intervention/depreciation</a:t>
            </a:r>
          </a:p>
          <a:p>
            <a:pPr lvl="1"/>
            <a:r>
              <a:rPr lang="en-AU" dirty="0"/>
              <a:t>international </a:t>
            </a:r>
            <a:r>
              <a:rPr lang="en-AU" dirty="0" err="1"/>
              <a:t>spillovers</a:t>
            </a:r>
            <a:endParaRPr lang="en-AU" dirty="0"/>
          </a:p>
          <a:p>
            <a:pPr marL="0" indent="0">
              <a:buNone/>
            </a:pPr>
            <a:r>
              <a:rPr lang="en-AU" dirty="0"/>
              <a:t>“Helicopter money” – regarded as controversial in central banking circles, but was increasingly talked about during Covid-affected period </a:t>
            </a:r>
          </a:p>
        </p:txBody>
      </p:sp>
    </p:spTree>
    <p:extLst>
      <p:ext uri="{BB962C8B-B14F-4D97-AF65-F5344CB8AC3E}">
        <p14:creationId xmlns:p14="http://schemas.microsoft.com/office/powerpoint/2010/main" val="29685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FF2C-DA5C-F5BF-E3ED-49BC84ACF744}"/>
              </a:ext>
            </a:extLst>
          </p:cNvPr>
          <p:cNvSpPr>
            <a:spLocks noGrp="1"/>
          </p:cNvSpPr>
          <p:nvPr>
            <p:ph type="title"/>
          </p:nvPr>
        </p:nvSpPr>
        <p:spPr/>
        <p:txBody>
          <a:bodyPr>
            <a:normAutofit/>
          </a:bodyPr>
          <a:lstStyle/>
          <a:p>
            <a:pPr algn="l"/>
            <a:r>
              <a:rPr lang="en-AU" sz="4000" b="1" dirty="0"/>
              <a:t>Covid impact on monetary policy debate</a:t>
            </a:r>
          </a:p>
        </p:txBody>
      </p:sp>
      <p:sp>
        <p:nvSpPr>
          <p:cNvPr id="3" name="Content Placeholder 2">
            <a:extLst>
              <a:ext uri="{FF2B5EF4-FFF2-40B4-BE49-F238E27FC236}">
                <a16:creationId xmlns:a16="http://schemas.microsoft.com/office/drawing/2014/main" id="{617C7827-58F6-FD4B-2F21-28ED67220079}"/>
              </a:ext>
            </a:extLst>
          </p:cNvPr>
          <p:cNvSpPr>
            <a:spLocks noGrp="1"/>
          </p:cNvSpPr>
          <p:nvPr>
            <p:ph idx="1"/>
          </p:nvPr>
        </p:nvSpPr>
        <p:spPr/>
        <p:txBody>
          <a:bodyPr/>
          <a:lstStyle/>
          <a:p>
            <a:pPr marL="0" indent="0">
              <a:buNone/>
            </a:pPr>
            <a:r>
              <a:rPr lang="en-AU" dirty="0"/>
              <a:t>A central question at the time of the Covid outbreak (early 2020):</a:t>
            </a:r>
          </a:p>
          <a:p>
            <a:r>
              <a:rPr lang="en-AU" dirty="0"/>
              <a:t>how to provide additional stimulus, </a:t>
            </a:r>
            <a:r>
              <a:rPr lang="en-AU" u="sng" dirty="0"/>
              <a:t>if needed</a:t>
            </a:r>
            <a:r>
              <a:rPr lang="en-AU" dirty="0"/>
              <a:t>,  in a renewed downturn, starting from ZLB?</a:t>
            </a:r>
          </a:p>
          <a:p>
            <a:pPr marL="0" indent="0">
              <a:buNone/>
            </a:pPr>
            <a:r>
              <a:rPr lang="en-AU" dirty="0"/>
              <a:t>Actual policy response: a combination of </a:t>
            </a:r>
          </a:p>
          <a:p>
            <a:r>
              <a:rPr lang="en-AU" dirty="0"/>
              <a:t>fiscal stimulus</a:t>
            </a:r>
          </a:p>
          <a:p>
            <a:r>
              <a:rPr lang="en-AU" dirty="0"/>
              <a:t>CB bond purchases</a:t>
            </a:r>
          </a:p>
          <a:p>
            <a:pPr marL="0" indent="0">
              <a:buNone/>
            </a:pPr>
            <a:r>
              <a:rPr lang="en-AU" dirty="0"/>
              <a:t>Since late 2021, the focus of CB debate and criticism has shifted rapidly towards need for inflation control</a:t>
            </a:r>
          </a:p>
          <a:p>
            <a:endParaRPr lang="en-AU" dirty="0"/>
          </a:p>
          <a:p>
            <a:pPr marL="0" indent="0">
              <a:buNone/>
            </a:pPr>
            <a:endParaRPr lang="en-AU" dirty="0"/>
          </a:p>
        </p:txBody>
      </p:sp>
    </p:spTree>
    <p:extLst>
      <p:ext uri="{BB962C8B-B14F-4D97-AF65-F5344CB8AC3E}">
        <p14:creationId xmlns:p14="http://schemas.microsoft.com/office/powerpoint/2010/main" val="349242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C0C5-FA59-7912-5FD9-2115580EF041}"/>
              </a:ext>
            </a:extLst>
          </p:cNvPr>
          <p:cNvSpPr>
            <a:spLocks noGrp="1"/>
          </p:cNvSpPr>
          <p:nvPr>
            <p:ph type="title"/>
          </p:nvPr>
        </p:nvSpPr>
        <p:spPr/>
        <p:txBody>
          <a:bodyPr>
            <a:normAutofit/>
          </a:bodyPr>
          <a:lstStyle/>
          <a:p>
            <a:pPr algn="l"/>
            <a:r>
              <a:rPr lang="en-AU" sz="3600" b="1" dirty="0"/>
              <a:t>The 2023 RBA Framework Review </a:t>
            </a:r>
          </a:p>
        </p:txBody>
      </p:sp>
      <p:sp>
        <p:nvSpPr>
          <p:cNvPr id="3" name="Content Placeholder 2">
            <a:extLst>
              <a:ext uri="{FF2B5EF4-FFF2-40B4-BE49-F238E27FC236}">
                <a16:creationId xmlns:a16="http://schemas.microsoft.com/office/drawing/2014/main" id="{74AC33DB-9899-0B8C-972F-9F422EBE9893}"/>
              </a:ext>
            </a:extLst>
          </p:cNvPr>
          <p:cNvSpPr>
            <a:spLocks noGrp="1"/>
          </p:cNvSpPr>
          <p:nvPr>
            <p:ph idx="1"/>
          </p:nvPr>
        </p:nvSpPr>
        <p:spPr>
          <a:xfrm>
            <a:off x="609600" y="1196752"/>
            <a:ext cx="10972800" cy="5661248"/>
          </a:xfrm>
        </p:spPr>
        <p:txBody>
          <a:bodyPr>
            <a:noAutofit/>
          </a:bodyPr>
          <a:lstStyle/>
          <a:p>
            <a:pPr marL="0" indent="0">
              <a:buNone/>
            </a:pPr>
            <a:r>
              <a:rPr lang="en-AU" sz="2800" u="sng" dirty="0"/>
              <a:t>Background</a:t>
            </a:r>
          </a:p>
          <a:p>
            <a:r>
              <a:rPr lang="en-AU" sz="2800" dirty="0"/>
              <a:t>framework reviews in other jurisdictions</a:t>
            </a:r>
          </a:p>
          <a:p>
            <a:r>
              <a:rPr lang="en-AU" sz="2800" dirty="0"/>
              <a:t>reviews recommended by IMF and OECD</a:t>
            </a:r>
            <a:endParaRPr lang="en-AU" sz="2800" u="sng" dirty="0"/>
          </a:p>
          <a:p>
            <a:pPr marL="0" indent="0">
              <a:buNone/>
            </a:pPr>
            <a:r>
              <a:rPr lang="en-AU" sz="2800" u="sng" dirty="0"/>
              <a:t>Issues</a:t>
            </a:r>
          </a:p>
          <a:p>
            <a:pPr marL="0" indent="0">
              <a:buNone/>
            </a:pPr>
            <a:r>
              <a:rPr lang="en-AU" sz="2800" dirty="0"/>
              <a:t>More stimulus needed post-GFC?</a:t>
            </a:r>
          </a:p>
          <a:p>
            <a:pPr marL="0" indent="0">
              <a:buNone/>
            </a:pPr>
            <a:r>
              <a:rPr lang="en-AU" sz="2800" dirty="0"/>
              <a:t>Criticism of RBA policy guidance</a:t>
            </a:r>
          </a:p>
          <a:p>
            <a:pPr marL="0" indent="0">
              <a:buNone/>
            </a:pPr>
            <a:r>
              <a:rPr lang="en-AU" sz="2800" dirty="0"/>
              <a:t>Best-practice governance structure?</a:t>
            </a:r>
            <a:endParaRPr lang="en-AU" sz="2800" u="sng" dirty="0"/>
          </a:p>
          <a:p>
            <a:pPr marL="0" indent="0">
              <a:buNone/>
            </a:pPr>
            <a:r>
              <a:rPr lang="en-AU" sz="2800" u="sng" dirty="0"/>
              <a:t>Recommendations</a:t>
            </a:r>
          </a:p>
          <a:p>
            <a:pPr marL="0" indent="0">
              <a:buNone/>
            </a:pPr>
            <a:r>
              <a:rPr lang="en-AU" sz="2800" dirty="0"/>
              <a:t>Keep existing targeting framework</a:t>
            </a:r>
          </a:p>
          <a:p>
            <a:pPr marL="0" indent="0">
              <a:buNone/>
            </a:pPr>
            <a:r>
              <a:rPr lang="en-AU" sz="2800" dirty="0"/>
              <a:t>Separate  monetary policy board</a:t>
            </a:r>
          </a:p>
          <a:p>
            <a:pPr marL="0" indent="0">
              <a:buNone/>
            </a:pPr>
            <a:r>
              <a:rPr lang="en-AU" sz="2800" dirty="0"/>
              <a:t>Various governance changes</a:t>
            </a:r>
          </a:p>
        </p:txBody>
      </p:sp>
    </p:spTree>
    <p:extLst>
      <p:ext uri="{BB962C8B-B14F-4D97-AF65-F5344CB8AC3E}">
        <p14:creationId xmlns:p14="http://schemas.microsoft.com/office/powerpoint/2010/main" val="276869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95400" y="274638"/>
            <a:ext cx="9515400" cy="1066130"/>
          </a:xfrm>
        </p:spPr>
        <p:txBody>
          <a:bodyPr>
            <a:noAutofit/>
          </a:bodyPr>
          <a:lstStyle/>
          <a:p>
            <a:pPr algn="l" eaLnBrk="1" hangingPunct="1"/>
            <a:r>
              <a:rPr lang="en-US" altLang="en-US" sz="3600" b="1" dirty="0">
                <a:ea typeface="ヒラギノ角ゴ Pro W3" pitchFamily="-84" charset="-128"/>
              </a:rPr>
              <a:t>Evolution of the Federal Reserve’s Monetary Policy Strategy (1) </a:t>
            </a:r>
            <a:r>
              <a:rPr lang="en-US" altLang="en-US" sz="2800" dirty="0">
                <a:ea typeface="ヒラギノ角ゴ Pro W3" pitchFamily="-84" charset="-128"/>
              </a:rPr>
              <a:t>Refer Bernanke and Mishkin</a:t>
            </a:r>
            <a:endParaRPr lang="en-US" altLang="en-US" sz="2800" b="1" dirty="0">
              <a:ea typeface="ヒラギノ角ゴ Pro W3" pitchFamily="-84" charset="-128"/>
            </a:endParaRPr>
          </a:p>
        </p:txBody>
      </p:sp>
      <p:sp>
        <p:nvSpPr>
          <p:cNvPr id="37891" name="Rectangle 3"/>
          <p:cNvSpPr>
            <a:spLocks noGrp="1" noChangeArrowheads="1"/>
          </p:cNvSpPr>
          <p:nvPr>
            <p:ph idx="1"/>
          </p:nvPr>
        </p:nvSpPr>
        <p:spPr>
          <a:xfrm>
            <a:off x="695400" y="1628800"/>
            <a:ext cx="9591600" cy="4467200"/>
          </a:xfrm>
        </p:spPr>
        <p:txBody>
          <a:bodyPr>
            <a:normAutofit fontScale="92500" lnSpcReduction="20000"/>
          </a:bodyPr>
          <a:lstStyle/>
          <a:p>
            <a:pPr eaLnBrk="1" hangingPunct="1"/>
            <a:r>
              <a:rPr lang="en-US" altLang="en-US" sz="2800" dirty="0">
                <a:ea typeface="ヒラギノ角ゴ Pro W3" pitchFamily="-84" charset="-128"/>
              </a:rPr>
              <a:t>US central bank legislation sets objectives of </a:t>
            </a:r>
            <a:r>
              <a:rPr lang="en-US" altLang="en-US" sz="2800" i="1" dirty="0">
                <a:ea typeface="ヒラギノ角ゴ Pro W3" pitchFamily="-84" charset="-128"/>
              </a:rPr>
              <a:t>full employment </a:t>
            </a:r>
            <a:r>
              <a:rPr lang="en-US" altLang="en-US" sz="2800" dirty="0">
                <a:ea typeface="ヒラギノ角ゴ Pro W3" pitchFamily="-84" charset="-128"/>
              </a:rPr>
              <a:t>and </a:t>
            </a:r>
            <a:r>
              <a:rPr lang="en-US" altLang="en-US" sz="2800" i="1" dirty="0">
                <a:ea typeface="ヒラギノ角ゴ Pro W3" pitchFamily="-84" charset="-128"/>
              </a:rPr>
              <a:t>price stability</a:t>
            </a:r>
          </a:p>
          <a:p>
            <a:pPr eaLnBrk="1" hangingPunct="1"/>
            <a:r>
              <a:rPr lang="en-US" altLang="en-US" sz="2800" dirty="0">
                <a:ea typeface="ヒラギノ角ゴ Pro W3" pitchFamily="-84" charset="-128"/>
              </a:rPr>
              <a:t>As in Australia, the shift from monetary targets to inflation targets was a gradual one  </a:t>
            </a:r>
          </a:p>
          <a:p>
            <a:pPr lvl="1">
              <a:spcBef>
                <a:spcPct val="40000"/>
              </a:spcBef>
            </a:pPr>
            <a:r>
              <a:rPr lang="en-US" altLang="en-US" sz="2800" dirty="0">
                <a:ea typeface="ヒラギノ角ゴ Pro W3" pitchFamily="-84" charset="-128"/>
              </a:rPr>
              <a:t>Federal Reserve began to announce targets for money supply growth in 1975 (the Friedman influence)</a:t>
            </a:r>
          </a:p>
          <a:p>
            <a:pPr lvl="1"/>
            <a:r>
              <a:rPr lang="en-US" altLang="en-US" dirty="0">
                <a:ea typeface="ヒラギノ角ゴ Pro W3" pitchFamily="-84" charset="-128"/>
              </a:rPr>
              <a:t>t</a:t>
            </a:r>
            <a:r>
              <a:rPr lang="en-US" altLang="en-US" sz="2800" dirty="0">
                <a:ea typeface="ヒラギノ角ゴ Pro W3" pitchFamily="-84" charset="-128"/>
              </a:rPr>
              <a:t>he ‘Volcker disinflation’ 1979</a:t>
            </a:r>
            <a:r>
              <a:rPr lang="en-US" altLang="en-US" sz="2800" dirty="0">
                <a:latin typeface="Symbol" pitchFamily="18" charset="2"/>
                <a:ea typeface="ヒラギノ角ゴ Pro W3" pitchFamily="-84" charset="-128"/>
              </a:rPr>
              <a:t>-</a:t>
            </a:r>
            <a:r>
              <a:rPr lang="en-US" altLang="en-US" sz="2800" dirty="0">
                <a:ea typeface="ヒラギノ角ゴ Pro W3" pitchFamily="-84" charset="-128"/>
              </a:rPr>
              <a:t>1982 </a:t>
            </a:r>
          </a:p>
          <a:p>
            <a:pPr lvl="1"/>
            <a:r>
              <a:rPr lang="en-US" altLang="en-US" sz="2800" dirty="0">
                <a:ea typeface="ヒラギノ角ゴ Pro W3" pitchFamily="-84" charset="-128"/>
              </a:rPr>
              <a:t>framework for achieving it was a form of monetary targeting</a:t>
            </a:r>
          </a:p>
          <a:p>
            <a:pPr lvl="1">
              <a:spcBef>
                <a:spcPct val="40000"/>
              </a:spcBef>
            </a:pPr>
            <a:r>
              <a:rPr lang="en-US" altLang="en-US" sz="2800" dirty="0">
                <a:ea typeface="ヒラギノ角ゴ Pro W3" pitchFamily="-84" charset="-128"/>
              </a:rPr>
              <a:t>FRB Chairman Greenspan announced in July 1993 that the Fed would no longer use any monetary aggregates as guide for conducting monetary policy</a:t>
            </a:r>
          </a:p>
          <a:p>
            <a:pPr eaLnBrk="1" hangingPunct="1"/>
            <a:endParaRPr lang="en-US" altLang="en-US" sz="2800" dirty="0">
              <a:ea typeface="ヒラギノ角ゴ Pro W3" pitchFamily="-84" charset="-128"/>
            </a:endParaRPr>
          </a:p>
          <a:p>
            <a:pPr eaLnBrk="1" hangingPunct="1"/>
            <a:endParaRPr lang="en-US" altLang="en-US" sz="2400" dirty="0">
              <a:ea typeface="ヒラギノ角ゴ Pro W3" pitchFamily="-84" charset="-128"/>
            </a:endParaRPr>
          </a:p>
        </p:txBody>
      </p:sp>
    </p:spTree>
    <p:extLst>
      <p:ext uri="{BB962C8B-B14F-4D97-AF65-F5344CB8AC3E}">
        <p14:creationId xmlns:p14="http://schemas.microsoft.com/office/powerpoint/2010/main" val="240614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Autofit/>
          </a:bodyPr>
          <a:lstStyle/>
          <a:p>
            <a:pPr algn="l"/>
            <a:r>
              <a:rPr lang="en-US" altLang="en-US" sz="3600" b="1" dirty="0">
                <a:ea typeface="ヒラギノ角ゴ Pro W3" pitchFamily="-84" charset="-128"/>
              </a:rPr>
              <a:t>Evolution of the Federal Reserve’s Monetary Policy Strategy (2)</a:t>
            </a:r>
          </a:p>
        </p:txBody>
      </p:sp>
      <p:sp>
        <p:nvSpPr>
          <p:cNvPr id="38915" name="Rectangle 3"/>
          <p:cNvSpPr txBox="1">
            <a:spLocks noChangeArrowheads="1"/>
          </p:cNvSpPr>
          <p:nvPr/>
        </p:nvSpPr>
        <p:spPr bwMode="auto">
          <a:xfrm>
            <a:off x="767408" y="1524000"/>
            <a:ext cx="9671992" cy="4572000"/>
          </a:xfrm>
          <a:prstGeom prst="rect">
            <a:avLst/>
          </a:prstGeom>
          <a:noFill/>
          <a:ln w="9525">
            <a:noFill/>
            <a:miter lim="800000"/>
            <a:headEnd/>
            <a:tailEnd/>
          </a:ln>
        </p:spPr>
        <p:txBody>
          <a:bodyPr lIns="0" tIns="0" bIns="0"/>
          <a:lstStyle/>
          <a:p>
            <a:pPr marL="342900" indent="-342900">
              <a:spcBef>
                <a:spcPts val="600"/>
              </a:spcBef>
              <a:buFontTx/>
              <a:buChar char="•"/>
            </a:pPr>
            <a:r>
              <a:rPr lang="en-US" altLang="en-US" sz="2800" dirty="0"/>
              <a:t>In the Greenspan era (ending in 2006), there was no explicit nominal anchor in the form of a publicly stated numerical U.S. inflation goal</a:t>
            </a:r>
          </a:p>
          <a:p>
            <a:pPr marL="342900" indent="-342900">
              <a:spcBef>
                <a:spcPts val="600"/>
              </a:spcBef>
              <a:buFontTx/>
              <a:buChar char="•"/>
            </a:pPr>
            <a:r>
              <a:rPr lang="en-AU" altLang="en-US" sz="2800" dirty="0"/>
              <a:t>General rhetoric was </a:t>
            </a:r>
            <a:r>
              <a:rPr lang="en-AU" altLang="en-US" sz="2800" i="1" dirty="0"/>
              <a:t>anti-inflationary</a:t>
            </a:r>
            <a:endParaRPr lang="en-US" altLang="ja-JP" sz="2800" i="1" dirty="0"/>
          </a:p>
          <a:p>
            <a:pPr marL="342900" indent="-342900">
              <a:spcBef>
                <a:spcPts val="600"/>
              </a:spcBef>
              <a:buFontTx/>
              <a:buChar char="•"/>
            </a:pPr>
            <a:r>
              <a:rPr lang="en-US" altLang="en-US" sz="2800" dirty="0"/>
              <a:t>The intention was to prevent inflation from getting restarted</a:t>
            </a:r>
          </a:p>
          <a:p>
            <a:pPr marL="342900" indent="-342900">
              <a:spcBef>
                <a:spcPts val="600"/>
              </a:spcBef>
              <a:buFontTx/>
              <a:buChar char="•"/>
            </a:pPr>
            <a:r>
              <a:rPr lang="en-US" altLang="en-US" sz="2800" dirty="0"/>
              <a:t>Under Bernanke, Fed evolved to an inflation target (2012)</a:t>
            </a:r>
          </a:p>
          <a:p>
            <a:pPr marL="342900" indent="-342900">
              <a:spcBef>
                <a:spcPts val="600"/>
              </a:spcBef>
              <a:buFontTx/>
              <a:buChar char="•"/>
            </a:pPr>
            <a:r>
              <a:rPr lang="en-US" altLang="en-US" sz="2800" dirty="0"/>
              <a:t>As in Australia, the legal basis for this is found in interpreting the </a:t>
            </a:r>
            <a:r>
              <a:rPr lang="en-US" altLang="en-US" sz="2800" u="sng" dirty="0"/>
              <a:t>existing</a:t>
            </a:r>
            <a:r>
              <a:rPr lang="en-US" altLang="en-US" sz="2800" dirty="0"/>
              <a:t> legislated mandate </a:t>
            </a:r>
          </a:p>
          <a:p>
            <a:pPr>
              <a:spcBef>
                <a:spcPts val="600"/>
              </a:spcBef>
            </a:pPr>
            <a:endParaRPr lang="en-US" altLang="en-US" sz="2800" dirty="0">
              <a:latin typeface="Verdana" pitchFamily="34" charset="0"/>
            </a:endParaRPr>
          </a:p>
        </p:txBody>
      </p:sp>
    </p:spTree>
    <p:extLst>
      <p:ext uri="{BB962C8B-B14F-4D97-AF65-F5344CB8AC3E}">
        <p14:creationId xmlns:p14="http://schemas.microsoft.com/office/powerpoint/2010/main" val="99625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Autofit/>
          </a:bodyPr>
          <a:lstStyle/>
          <a:p>
            <a:pPr algn="l" eaLnBrk="1" hangingPunct="1"/>
            <a:r>
              <a:rPr lang="en-US" altLang="en-US" sz="3600" b="1" dirty="0">
                <a:ea typeface="ヒラギノ角ゴ Pro W3" pitchFamily="-84" charset="-128"/>
              </a:rPr>
              <a:t>The Federal Reserve’s Strategy since January 2012</a:t>
            </a:r>
          </a:p>
        </p:txBody>
      </p:sp>
      <p:sp>
        <p:nvSpPr>
          <p:cNvPr id="41987" name="Rectangle 3"/>
          <p:cNvSpPr>
            <a:spLocks noGrp="1" noChangeArrowheads="1"/>
          </p:cNvSpPr>
          <p:nvPr>
            <p:ph idx="1"/>
          </p:nvPr>
        </p:nvSpPr>
        <p:spPr/>
        <p:txBody>
          <a:bodyPr/>
          <a:lstStyle/>
          <a:p>
            <a:pPr eaLnBrk="1" hangingPunct="1"/>
            <a:r>
              <a:rPr lang="en-AU" altLang="en-US" sz="2400">
                <a:ea typeface="ヒラギノ角ゴ Pro W3" pitchFamily="-84" charset="-128"/>
              </a:rPr>
              <a:t>The FOMC in January 2012 put out a statement of its longer-run goals and policy strategy in which it made its price-stability goal (which was already guiding policy for many years but had not been quantitatively explicit) more precise by specifying it as a longer-term 2 percent inflation rate.</a:t>
            </a:r>
            <a:endParaRPr lang="en-US" altLang="en-US">
              <a:ea typeface="ヒラギノ角ゴ Pro W3" pitchFamily="-84" charset="-128"/>
            </a:endParaRPr>
          </a:p>
        </p:txBody>
      </p:sp>
    </p:spTree>
    <p:extLst>
      <p:ext uri="{BB962C8B-B14F-4D97-AF65-F5344CB8AC3E}">
        <p14:creationId xmlns:p14="http://schemas.microsoft.com/office/powerpoint/2010/main" val="307358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3563</Words>
  <Application>Microsoft Office PowerPoint</Application>
  <PresentationFormat>Widescreen</PresentationFormat>
  <Paragraphs>348</Paragraphs>
  <Slides>52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Symbol</vt:lpstr>
      <vt:lpstr>Verdana</vt:lpstr>
      <vt:lpstr>Office Theme</vt:lpstr>
      <vt:lpstr>Week 2</vt:lpstr>
      <vt:lpstr>Week 1 summary</vt:lpstr>
      <vt:lpstr>Plan for today’s lecture</vt:lpstr>
      <vt:lpstr>The RBA Charter (legal basis of the inflation target) </vt:lpstr>
      <vt:lpstr>Statement on the Conduct of Monetary Policy 1996 </vt:lpstr>
      <vt:lpstr>The 2023 RBA Framework Review </vt:lpstr>
      <vt:lpstr>Evolution of the Federal Reserve’s Monetary Policy Strategy (1) Refer Bernanke and Mishkin</vt:lpstr>
      <vt:lpstr>Evolution of the Federal Reserve’s Monetary Policy Strategy (2)</vt:lpstr>
      <vt:lpstr>The Federal Reserve’s Strategy since January 2012</vt:lpstr>
      <vt:lpstr>The Federal Reserve’s Goals-and-Strategy Statement</vt:lpstr>
      <vt:lpstr>2020 framework review: ‘flexible average inflation targeting </vt:lpstr>
      <vt:lpstr>Economic rationale for inflation targeting</vt:lpstr>
      <vt:lpstr>The time consistency problem</vt:lpstr>
      <vt:lpstr>Application to monetary policy</vt:lpstr>
      <vt:lpstr>Kydland and Prescott on the time consistency problem</vt:lpstr>
      <vt:lpstr>Definitions </vt:lpstr>
      <vt:lpstr>Examples from Kydland/Prescott paper</vt:lpstr>
      <vt:lpstr>Kydland-Prescott model summary</vt:lpstr>
      <vt:lpstr>The ‘rules versus discretion’ debate</vt:lpstr>
      <vt:lpstr>Implications for institutional design</vt:lpstr>
      <vt:lpstr>Solving the time consistency problem</vt:lpstr>
      <vt:lpstr>Bernanke speech on monetary policy strategy</vt:lpstr>
      <vt:lpstr>Bernanke speech on monetary policy strategy: excerpt</vt:lpstr>
      <vt:lpstr>Central Bank Independence</vt:lpstr>
      <vt:lpstr>Design aspects of independence and central bank governance</vt:lpstr>
      <vt:lpstr>Should Price Stability Be the Primary Goal of Monetary Policy?</vt:lpstr>
      <vt:lpstr>Examples of Central Bank Charters</vt:lpstr>
      <vt:lpstr>The level of the target</vt:lpstr>
      <vt:lpstr>Summary: Key elements of flexible inflation targeting The 1990 – 2010 consensus</vt:lpstr>
      <vt:lpstr>The Taylor Rule  A stylised summary of the decision process</vt:lpstr>
      <vt:lpstr>The Taylor Rule baseline for the Federal Funds Rate compared with the actual rate, 1970–2014</vt:lpstr>
      <vt:lpstr>Some further points on the Taylor rule</vt:lpstr>
      <vt:lpstr>Monetary policy decision making under uncertainty</vt:lpstr>
      <vt:lpstr>Possible explanations for relative lack of sign reversals</vt:lpstr>
      <vt:lpstr>Blinder’s summary principles</vt:lpstr>
      <vt:lpstr>Sources of uncertainty facing central banks</vt:lpstr>
      <vt:lpstr>RBA forecasts and the range of uncertainty Source: Aug 2021 and 2023 SMP </vt:lpstr>
      <vt:lpstr>RBA forecasts and the range of uncertainty: inflation Source: Aug 2021 and Aug 2023 SMP</vt:lpstr>
      <vt:lpstr>Decision-making in practice: a stylised decision procedure</vt:lpstr>
      <vt:lpstr>Post-GFC: 3 unsettled issues</vt:lpstr>
      <vt:lpstr>Sources: </vt:lpstr>
      <vt:lpstr>The zero lower bound (also known as Effective Lower Bound, or ELB)</vt:lpstr>
      <vt:lpstr>PowerPoint Presentation</vt:lpstr>
      <vt:lpstr>Relevance of the ZLB problem</vt:lpstr>
      <vt:lpstr>Bernanke: Policy at the ZLB</vt:lpstr>
      <vt:lpstr>Deflation</vt:lpstr>
      <vt:lpstr>Bernanke on fighting deflation</vt:lpstr>
      <vt:lpstr>Curing deflation if prevention fails</vt:lpstr>
      <vt:lpstr>Bernanke’s menu of policy options at ZLB</vt:lpstr>
      <vt:lpstr>Subsequent debate after Bernanke</vt:lpstr>
      <vt:lpstr>Two Bernanke recommendations not widely accepted</vt:lpstr>
      <vt:lpstr>Covid impact on monetary policy debate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Windows User</dc:creator>
  <cp:lastModifiedBy>Malcolm Edey</cp:lastModifiedBy>
  <cp:revision>110</cp:revision>
  <dcterms:created xsi:type="dcterms:W3CDTF">2017-08-07T03:14:31Z</dcterms:created>
  <dcterms:modified xsi:type="dcterms:W3CDTF">2023-08-08T06:48:02Z</dcterms:modified>
</cp:coreProperties>
</file>