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260" r:id="rId3"/>
    <p:sldId id="341" r:id="rId4"/>
    <p:sldId id="266" r:id="rId5"/>
    <p:sldId id="267" r:id="rId6"/>
    <p:sldId id="268" r:id="rId7"/>
    <p:sldId id="371" r:id="rId8"/>
    <p:sldId id="269" r:id="rId9"/>
    <p:sldId id="270" r:id="rId10"/>
    <p:sldId id="370" r:id="rId11"/>
    <p:sldId id="271" r:id="rId12"/>
    <p:sldId id="272" r:id="rId13"/>
    <p:sldId id="274" r:id="rId14"/>
    <p:sldId id="275" r:id="rId15"/>
    <p:sldId id="276" r:id="rId16"/>
    <p:sldId id="277" r:id="rId17"/>
    <p:sldId id="280" r:id="rId18"/>
    <p:sldId id="279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A88E-97BD-871C-E136-0541BBE7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3C288-F6BA-7FFB-9AC0-FAD3EF490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011F-7C4F-F56A-C48B-D9ED84BB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009A3-6A6C-03DA-03D1-A99F9A47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E034-1113-DA8C-E3B8-FE63D748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0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51E-5959-8D1C-1EE6-79AA466D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42F1F-4E54-3C20-85FA-CB1810543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6293-F5B0-756A-4703-64BD485D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8D9E-5E35-E057-5A35-08B1406B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F3A5-CB0F-216B-7F90-B5B0B5BC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23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4BDB6-17FC-05F9-A54F-03BD1BFB1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CAF0A-6275-FCB7-E4B3-55F1C978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B3EA-FE9F-038E-766C-A508C9B6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D3248-1615-29E0-1412-4F40372E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AE706-E8FF-ABC1-807F-43EA3FA4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72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6BC5-08A1-DC97-08E9-BD9A9FB9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0967-9A98-DEDE-B56B-8F0C562B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EB0D-DE69-980A-1C60-C5BCB8D0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16C9-18A5-1AB5-C026-602F028E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D87F-90F8-E06D-9CA5-78899971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95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8317-F4C7-7634-43E5-BDE2ED72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AF44D-F71E-EBDD-0055-9C15B3A9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21F6-0DCA-DD9B-DE61-3FC3B19A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4034-B08B-9356-F81E-CA520F27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5B60-A893-89B6-F279-AD2AEAD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03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99F2-6F07-209F-1A5A-3B909EF3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E996-4DAF-3091-24F3-2967EADF9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69B3D-A395-DEEE-6266-92804D3D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2BFCD-CB49-8D56-6540-2B4B2DA5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CD753-6371-989C-DBDA-994D2026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76804-B725-4554-6986-99C1D7A3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6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66C6-3763-F35C-1AEA-3356B4C8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C9787-BC5A-5DC1-A71A-18BDE2EA4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9B9B-75A1-D3B7-D3CE-9B5F744EE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3979C-0ACA-D0D1-EDA2-483020448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77DF6-9722-4D32-D19D-48040E79D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16D77-A688-F3AF-2515-44AE9654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0325B-6574-D855-5CFE-77F95162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D1171-F6B8-81DB-9E7C-CA25D886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19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F874-5A3F-7DC9-2FA8-9D23737E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EA380-C744-1E25-FB8F-3300FC67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AA1F-B3D5-3717-667F-6F00E336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6D48A-C237-8D13-7AC5-3C3BB7AC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28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01570-6B2F-9E7A-3E40-83323FA1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53E67-877B-D0B4-67E6-315E7B73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0FEF5-CAE7-18DA-6E91-EE6D7828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88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15D7-181D-5B2B-A356-37198A7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0E77-F8AC-9A71-A188-F7A038EE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9FBAB-BC93-C4A3-04F2-B59606AAA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3BFB0-BB8D-7FD4-C85B-ACF4C7EE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BD49D-4F4A-C925-5368-1D417850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4A06A-1AF9-7145-5B69-BCAE0500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16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70A8-5A50-F3E2-EC2C-AA1ABD00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E0553-82E8-E9AD-A80A-61783046D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2819A-594A-D272-2FC6-8AA018459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B8031-E567-FB04-6DA2-CD27AD44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CC6E9-1DD3-9D90-43AE-830A2EEC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A83D1-5621-D996-8D94-B593BA19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09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5D30F-C152-A777-A829-2D187A3B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89F64-1003-1B0E-A47F-1BEE394FE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EAAB8-1F4B-CC71-1E56-37061170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1C1EE-3824-44DD-844F-9C92DFC74CEF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14D4-FCBE-71CB-F1F8-3F799C068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CD20-2D0F-291A-4358-5D6C6C78F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EAAE-CFE1-4AB4-878E-54936D2B3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16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16" y="836714"/>
            <a:ext cx="9142784" cy="576063"/>
          </a:xfrm>
        </p:spPr>
        <p:txBody>
          <a:bodyPr>
            <a:normAutofit/>
          </a:bodyPr>
          <a:lstStyle/>
          <a:p>
            <a:pPr algn="l"/>
            <a:r>
              <a:rPr lang="en-AU" sz="2800" b="1" dirty="0"/>
              <a:t>Week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492896"/>
            <a:ext cx="6400800" cy="1296144"/>
          </a:xfrm>
        </p:spPr>
        <p:txBody>
          <a:bodyPr>
            <a:normAutofit/>
          </a:bodyPr>
          <a:lstStyle/>
          <a:p>
            <a:r>
              <a:rPr lang="en-AU" sz="4000" b="1" dirty="0"/>
              <a:t>Inflation Targeting Part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1E905-5CC3-74F1-7E50-1BE6D59B71DC}"/>
              </a:ext>
            </a:extLst>
          </p:cNvPr>
          <p:cNvSpPr txBox="1"/>
          <p:nvPr/>
        </p:nvSpPr>
        <p:spPr>
          <a:xfrm>
            <a:off x="3461047" y="4071050"/>
            <a:ext cx="5418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Dealing with the Zero Lower Bound</a:t>
            </a:r>
          </a:p>
        </p:txBody>
      </p:sp>
    </p:spTree>
    <p:extLst>
      <p:ext uri="{BB962C8B-B14F-4D97-AF65-F5344CB8AC3E}">
        <p14:creationId xmlns:p14="http://schemas.microsoft.com/office/powerpoint/2010/main" val="227017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FF2C-DA5C-F5BF-E3ED-49BC84A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Covid impact on monetary policy debate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7827-58F6-FD4B-2F21-28ED6722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central question at the time of the Covid outbreak (early 2020):</a:t>
            </a:r>
          </a:p>
          <a:p>
            <a:r>
              <a:rPr lang="en-AU" dirty="0"/>
              <a:t>how to provide additional stimulus, </a:t>
            </a:r>
            <a:r>
              <a:rPr lang="en-AU" u="sng" dirty="0"/>
              <a:t>if needed</a:t>
            </a:r>
            <a:r>
              <a:rPr lang="en-AU" dirty="0"/>
              <a:t>,  in a renewed downturn, starting from ZLB?</a:t>
            </a:r>
          </a:p>
          <a:p>
            <a:pPr marL="0" indent="0">
              <a:buNone/>
            </a:pPr>
            <a:r>
              <a:rPr lang="en-AU" dirty="0"/>
              <a:t>Actual policy response: a combination of </a:t>
            </a:r>
          </a:p>
          <a:p>
            <a:r>
              <a:rPr lang="en-AU" dirty="0"/>
              <a:t>fiscal stimulus</a:t>
            </a:r>
          </a:p>
          <a:p>
            <a:r>
              <a:rPr lang="en-AU" dirty="0"/>
              <a:t>CB bond purchases</a:t>
            </a:r>
          </a:p>
          <a:p>
            <a:pPr marL="0" indent="0">
              <a:buNone/>
            </a:pPr>
            <a:r>
              <a:rPr lang="en-AU" dirty="0"/>
              <a:t>Since late 2021, the focus of CB debate and criticism has shifted rapidly back towards need for inflation control</a:t>
            </a:r>
          </a:p>
          <a:p>
            <a:pPr lvl="1"/>
            <a:r>
              <a:rPr lang="en-AU" dirty="0"/>
              <a:t>did policy-makers overdo the stimulus??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242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Turner’s paper on ZLB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Turner (2013) was writing after the GFC, thinking ahead to the next downturn</a:t>
            </a:r>
          </a:p>
          <a:p>
            <a:pPr marL="0" indent="0">
              <a:buNone/>
            </a:pPr>
            <a:r>
              <a:rPr lang="en-AU" dirty="0"/>
              <a:t>The problem:</a:t>
            </a:r>
          </a:p>
          <a:p>
            <a:r>
              <a:rPr lang="en-AU" dirty="0"/>
              <a:t>ZLB had been reached in major advanced economies: UK, US, Japan, euro area</a:t>
            </a:r>
          </a:p>
          <a:p>
            <a:r>
              <a:rPr lang="en-AU" dirty="0"/>
              <a:t>more stimulus required to promote recovery</a:t>
            </a:r>
          </a:p>
          <a:p>
            <a:r>
              <a:rPr lang="en-AU" dirty="0"/>
              <a:t>debt overhang, both public and private</a:t>
            </a:r>
          </a:p>
          <a:p>
            <a:r>
              <a:rPr lang="en-AU" dirty="0"/>
              <a:t>fiscal limits may have been reached</a:t>
            </a:r>
          </a:p>
          <a:p>
            <a:r>
              <a:rPr lang="en-AU" dirty="0"/>
              <a:t>standard QE tools promote more financial risk taking</a:t>
            </a:r>
          </a:p>
        </p:txBody>
      </p:sp>
    </p:spTree>
    <p:extLst>
      <p:ext uri="{BB962C8B-B14F-4D97-AF65-F5344CB8AC3E}">
        <p14:creationId xmlns:p14="http://schemas.microsoft.com/office/powerpoint/2010/main" val="83753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365125"/>
            <a:ext cx="10586392" cy="1325563"/>
          </a:xfrm>
        </p:spPr>
        <p:txBody>
          <a:bodyPr>
            <a:normAutofit/>
          </a:bodyPr>
          <a:lstStyle/>
          <a:p>
            <a:pPr algn="l"/>
            <a:r>
              <a:rPr lang="en-AU" sz="3600" b="1" dirty="0"/>
              <a:t>Turner’s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484785"/>
            <a:ext cx="1008112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Supports the original Bernanke menu of options</a:t>
            </a:r>
          </a:p>
          <a:p>
            <a:pPr marL="0" indent="0">
              <a:buNone/>
            </a:pPr>
            <a:r>
              <a:rPr lang="en-AU" dirty="0"/>
              <a:t>Introduces the terminology Overt Money Finance (OMF) (subsequently not widely adopted by others)</a:t>
            </a:r>
          </a:p>
          <a:p>
            <a:pPr marL="0" indent="0">
              <a:buNone/>
            </a:pPr>
            <a:r>
              <a:rPr lang="en-AU" dirty="0"/>
              <a:t>OMF = coordinated monetary/fiscal expansion</a:t>
            </a:r>
          </a:p>
          <a:p>
            <a:pPr marL="0" indent="0">
              <a:buNone/>
            </a:pPr>
            <a:r>
              <a:rPr lang="en-AU" dirty="0"/>
              <a:t>          = “helicopter money”</a:t>
            </a:r>
          </a:p>
          <a:p>
            <a:pPr marL="0" indent="0">
              <a:buNone/>
            </a:pPr>
            <a:r>
              <a:rPr lang="en-AU" dirty="0"/>
              <a:t>Argues against taboo on OMF, but subject to safeguards</a:t>
            </a:r>
          </a:p>
          <a:p>
            <a:pPr marL="0" indent="0">
              <a:buNone/>
            </a:pPr>
            <a:r>
              <a:rPr lang="en-AU" dirty="0"/>
              <a:t>Argues that OMF is consistent with longstanding monetary orthodoxy (</a:t>
            </a:r>
            <a:r>
              <a:rPr lang="en-AU" dirty="0" err="1"/>
              <a:t>eg</a:t>
            </a:r>
            <a:r>
              <a:rPr lang="en-AU" dirty="0"/>
              <a:t> early Friedman)</a:t>
            </a:r>
          </a:p>
          <a:p>
            <a:r>
              <a:rPr lang="en-AU" dirty="0"/>
              <a:t>Friedmanite targets designed to avoid </a:t>
            </a:r>
            <a:r>
              <a:rPr lang="en-AU" u="sng" dirty="0"/>
              <a:t>both</a:t>
            </a:r>
            <a:r>
              <a:rPr lang="en-AU" dirty="0"/>
              <a:t> deflation and inflation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679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274638"/>
            <a:ext cx="11175032" cy="1143000"/>
          </a:xfrm>
        </p:spPr>
        <p:txBody>
          <a:bodyPr>
            <a:noAutofit/>
          </a:bodyPr>
          <a:lstStyle/>
          <a:p>
            <a:r>
              <a:rPr lang="en-AU" sz="3600" b="1" dirty="0"/>
              <a:t>GFC vulnerability caused by build-up of excessive leverage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08" y="1600201"/>
            <a:ext cx="80803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64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Some impacts of GFC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56" y="1600201"/>
            <a:ext cx="3896364" cy="21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607345"/>
            <a:ext cx="3927228" cy="219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22" y="4149080"/>
            <a:ext cx="3836580" cy="214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93" y="4149080"/>
            <a:ext cx="3811538" cy="213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84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Public and private sector debt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10" y="1600201"/>
            <a:ext cx="80769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b="1" dirty="0"/>
              <a:t>Expansion of CB balance sheets as a result of QE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49" y="1600201"/>
            <a:ext cx="797810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7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Turners arguments in favour of OMF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Conventional instruments unavailable or ineffective</a:t>
            </a:r>
          </a:p>
          <a:p>
            <a:pPr marL="0" indent="0">
              <a:buNone/>
            </a:pPr>
            <a:r>
              <a:rPr lang="en-AU" dirty="0"/>
              <a:t>Fiscal limits reached</a:t>
            </a:r>
          </a:p>
          <a:p>
            <a:pPr marL="0" indent="0">
              <a:buNone/>
            </a:pPr>
            <a:r>
              <a:rPr lang="en-AU" dirty="0"/>
              <a:t>Need to raise nominal GDP due to debt overhang</a:t>
            </a:r>
          </a:p>
          <a:p>
            <a:pPr marL="0" indent="0">
              <a:buNone/>
            </a:pPr>
            <a:r>
              <a:rPr lang="en-AU" dirty="0"/>
              <a:t>Credit easing promotes risk-taking when debt is already too high</a:t>
            </a:r>
          </a:p>
          <a:p>
            <a:pPr marL="0" indent="0">
              <a:buNone/>
            </a:pPr>
            <a:r>
              <a:rPr lang="en-AU" dirty="0"/>
              <a:t>OMF would be effective</a:t>
            </a:r>
          </a:p>
          <a:p>
            <a:pPr marL="0" indent="0">
              <a:buNone/>
            </a:pPr>
            <a:r>
              <a:rPr lang="en-AU" dirty="0"/>
              <a:t>Consistent with classical monetary theory (Friedmanite orthodoxy)</a:t>
            </a:r>
          </a:p>
        </p:txBody>
      </p:sp>
    </p:spTree>
    <p:extLst>
      <p:ext uri="{BB962C8B-B14F-4D97-AF65-F5344CB8AC3E}">
        <p14:creationId xmlns:p14="http://schemas.microsoft.com/office/powerpoint/2010/main" val="387848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Some common arguments against OMF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Inflationary/irresponsible</a:t>
            </a:r>
          </a:p>
          <a:p>
            <a:pPr marL="0" indent="0">
              <a:buNone/>
            </a:pPr>
            <a:r>
              <a:rPr lang="en-AU" dirty="0"/>
              <a:t>Risk of excess/loss of discipline</a:t>
            </a:r>
          </a:p>
          <a:p>
            <a:pPr marL="0" indent="0">
              <a:buNone/>
            </a:pPr>
            <a:r>
              <a:rPr lang="en-AU" dirty="0"/>
              <a:t>Breaks longstanding safeguards against inflationary finance of the government</a:t>
            </a:r>
          </a:p>
          <a:p>
            <a:pPr marL="0" indent="0">
              <a:buNone/>
            </a:pPr>
            <a:r>
              <a:rPr lang="en-AU" dirty="0"/>
              <a:t>Hard to calibrate:</a:t>
            </a:r>
          </a:p>
          <a:p>
            <a:r>
              <a:rPr lang="en-AU" dirty="0"/>
              <a:t>expansion phase</a:t>
            </a:r>
          </a:p>
          <a:p>
            <a:r>
              <a:rPr lang="en-AU" dirty="0"/>
              <a:t>reversal phase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5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Implications/conclusions 1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92" y="1600201"/>
            <a:ext cx="80974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21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365125"/>
            <a:ext cx="10586392" cy="1325563"/>
          </a:xfrm>
        </p:spPr>
        <p:txBody>
          <a:bodyPr>
            <a:normAutofit/>
          </a:bodyPr>
          <a:lstStyle/>
          <a:p>
            <a:pPr algn="l"/>
            <a:r>
              <a:rPr lang="en-AU" sz="3600" b="1" dirty="0"/>
              <a:t>From previous lecture: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584960"/>
            <a:ext cx="9443392" cy="4541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Interest rates cannot go materially below zero</a:t>
            </a:r>
          </a:p>
          <a:p>
            <a:pPr marL="0" indent="0">
              <a:buNone/>
            </a:pPr>
            <a:r>
              <a:rPr lang="en-AU" dirty="0"/>
              <a:t>Why? </a:t>
            </a:r>
          </a:p>
          <a:p>
            <a:pPr lvl="1"/>
            <a:r>
              <a:rPr lang="en-AU" dirty="0"/>
              <a:t>substitution into currency </a:t>
            </a:r>
          </a:p>
          <a:p>
            <a:pPr lvl="1"/>
            <a:r>
              <a:rPr lang="en-AU" dirty="0"/>
              <a:t>public resistance to negative deposit rates</a:t>
            </a:r>
          </a:p>
          <a:p>
            <a:pPr lvl="1"/>
            <a:r>
              <a:rPr lang="en-AU" dirty="0"/>
              <a:t>effect on bank profits</a:t>
            </a:r>
          </a:p>
          <a:p>
            <a:pPr marL="0" indent="0">
              <a:buNone/>
            </a:pPr>
            <a:r>
              <a:rPr lang="en-AU" dirty="0"/>
              <a:t>But, zero might not be low enough to counteract a severe recession</a:t>
            </a:r>
          </a:p>
          <a:p>
            <a:pPr marL="0" indent="0">
              <a:buNone/>
            </a:pPr>
            <a:r>
              <a:rPr lang="en-AU" dirty="0"/>
              <a:t>This means the economy could conceivably get caught in a debt/deflation spiral</a:t>
            </a:r>
          </a:p>
        </p:txBody>
      </p:sp>
    </p:spTree>
    <p:extLst>
      <p:ext uri="{BB962C8B-B14F-4D97-AF65-F5344CB8AC3E}">
        <p14:creationId xmlns:p14="http://schemas.microsoft.com/office/powerpoint/2010/main" val="349189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Implications/conclusions 2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0" y="1268761"/>
            <a:ext cx="80940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611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Final points on ZLB/OMF/Helicopter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debate is still not settled</a:t>
            </a:r>
          </a:p>
          <a:p>
            <a:pPr marL="0" indent="0">
              <a:buNone/>
            </a:pPr>
            <a:r>
              <a:rPr lang="en-AU" dirty="0"/>
              <a:t>It gained added relevance during the Covid-affected downturn</a:t>
            </a:r>
          </a:p>
          <a:p>
            <a:pPr marL="0" indent="0">
              <a:buNone/>
            </a:pPr>
            <a:r>
              <a:rPr lang="en-AU" i="1" dirty="0"/>
              <a:t>De facto </a:t>
            </a:r>
            <a:r>
              <a:rPr lang="en-AU" dirty="0"/>
              <a:t>helicopter money may be argued to have occurred:</a:t>
            </a:r>
          </a:p>
          <a:p>
            <a:r>
              <a:rPr lang="en-AU" dirty="0"/>
              <a:t>expansion of fiscal deficits, </a:t>
            </a:r>
            <a:r>
              <a:rPr lang="en-AU" u="sng" dirty="0"/>
              <a:t>indirectly</a:t>
            </a:r>
            <a:r>
              <a:rPr lang="en-AU" dirty="0"/>
              <a:t> financed by the CB</a:t>
            </a:r>
          </a:p>
          <a:p>
            <a:pPr marL="0" indent="0">
              <a:buNone/>
            </a:pPr>
            <a:r>
              <a:rPr lang="en-AU" dirty="0"/>
              <a:t>Debate in </a:t>
            </a:r>
            <a:r>
              <a:rPr lang="en-AU"/>
              <a:t>2022-23 quickly </a:t>
            </a:r>
            <a:r>
              <a:rPr lang="en-AU" dirty="0"/>
              <a:t>shifted to the question: was the stimulus too much?</a:t>
            </a:r>
          </a:p>
          <a:p>
            <a:pPr marL="0" indent="0">
              <a:buNone/>
            </a:pPr>
            <a:r>
              <a:rPr lang="en-AU" dirty="0"/>
              <a:t>Will come back to this as a final topic at the end of the course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785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465CA-0073-49EF-B758-F0304E0B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949"/>
          </a:xfrm>
        </p:spPr>
        <p:txBody>
          <a:bodyPr>
            <a:normAutofit/>
          </a:bodyPr>
          <a:lstStyle/>
          <a:p>
            <a:r>
              <a:rPr lang="en-AU" sz="3600" b="1" dirty="0"/>
              <a:t>Lecture 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795B6-FC09-441E-A7B2-A518FB90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/>
          <a:lstStyle/>
          <a:p>
            <a:r>
              <a:rPr lang="en-AU" dirty="0"/>
              <a:t>Bernanke (2002) on possible solutions</a:t>
            </a:r>
          </a:p>
          <a:p>
            <a:r>
              <a:rPr lang="en-AU" dirty="0"/>
              <a:t>A case for overt monetary financing (Turner)</a:t>
            </a:r>
          </a:p>
          <a:p>
            <a:r>
              <a:rPr lang="en-AU" dirty="0"/>
              <a:t>Negative interest rates as an alternative solution to the ZLB (Rogoff)</a:t>
            </a:r>
          </a:p>
          <a:p>
            <a:pPr lvl="1"/>
            <a:r>
              <a:rPr lang="en-AU" dirty="0"/>
              <a:t>next week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54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Bernanke on fighting deflation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Prevention better than cure: aim for a buffer of inflation above zero</a:t>
            </a:r>
          </a:p>
          <a:p>
            <a:pPr marL="0" indent="0">
              <a:buNone/>
            </a:pPr>
            <a:r>
              <a:rPr lang="en-AU" dirty="0"/>
              <a:t>Use regulatory policy to promote financial stability (avoid financial stress and excessive debt) </a:t>
            </a:r>
          </a:p>
          <a:p>
            <a:pPr marL="0" indent="0">
              <a:buNone/>
            </a:pPr>
            <a:r>
              <a:rPr lang="en-AU" dirty="0"/>
              <a:t>Two plausible-sounding metaphors with opposing implications:</a:t>
            </a:r>
          </a:p>
          <a:p>
            <a:pPr lvl="1"/>
            <a:r>
              <a:rPr lang="en-AU" dirty="0"/>
              <a:t>save your ammunition, or</a:t>
            </a:r>
          </a:p>
          <a:p>
            <a:pPr lvl="1"/>
            <a:r>
              <a:rPr lang="en-AU" dirty="0"/>
              <a:t>fire the bullets while they still work? </a:t>
            </a:r>
          </a:p>
          <a:p>
            <a:pPr marL="0" indent="0">
              <a:buNone/>
            </a:pPr>
            <a:r>
              <a:rPr lang="en-AU" dirty="0"/>
              <a:t>Bernanke says the second one is correct</a:t>
            </a:r>
          </a:p>
          <a:p>
            <a:r>
              <a:rPr lang="en-AU" dirty="0"/>
              <a:t>‘save your ammunition’ is a plausible-sounding fallacy</a:t>
            </a:r>
          </a:p>
        </p:txBody>
      </p:sp>
    </p:spTree>
    <p:extLst>
      <p:ext uri="{BB962C8B-B14F-4D97-AF65-F5344CB8AC3E}">
        <p14:creationId xmlns:p14="http://schemas.microsoft.com/office/powerpoint/2010/main" val="9743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Curing deflation if prevention fails (Bernanke)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Central proposition: </a:t>
            </a:r>
            <a:r>
              <a:rPr lang="en-AU" b="1" dirty="0"/>
              <a:t>fiat</a:t>
            </a:r>
            <a:r>
              <a:rPr lang="en-AU" dirty="0"/>
              <a:t> money can be created at essentially zero cost. </a:t>
            </a:r>
          </a:p>
          <a:p>
            <a:pPr marL="0" indent="0">
              <a:buNone/>
            </a:pPr>
            <a:r>
              <a:rPr lang="en-AU" dirty="0"/>
              <a:t>(The </a:t>
            </a:r>
            <a:r>
              <a:rPr lang="en-AU" u="sng" dirty="0"/>
              <a:t>mechanism</a:t>
            </a:r>
            <a:r>
              <a:rPr lang="en-AU" dirty="0"/>
              <a:t>: money-financed fiscal expansion)</a:t>
            </a:r>
          </a:p>
          <a:p>
            <a:pPr marL="0" indent="0">
              <a:buNone/>
            </a:pPr>
            <a:r>
              <a:rPr lang="en-AU" dirty="0"/>
              <a:t>Therefore its value can be debased by expanding supply sufficiently aggressively</a:t>
            </a:r>
          </a:p>
          <a:p>
            <a:pPr lvl="1"/>
            <a:r>
              <a:rPr lang="en-AU" dirty="0"/>
              <a:t>this shifts us from rate-setting (normal times) to quantity setting (emergency times)</a:t>
            </a:r>
          </a:p>
          <a:p>
            <a:pPr marL="0" indent="0">
              <a:buNone/>
            </a:pPr>
            <a:r>
              <a:rPr lang="en-AU" dirty="0"/>
              <a:t>The main problem in doing this once you reach ZLB is </a:t>
            </a:r>
            <a:r>
              <a:rPr lang="en-AU" b="1" dirty="0"/>
              <a:t>calibration</a:t>
            </a:r>
            <a:r>
              <a:rPr lang="en-AU" dirty="0"/>
              <a:t>, not effectiveness (risk of </a:t>
            </a:r>
            <a:r>
              <a:rPr lang="en-AU" u="sng" dirty="0"/>
              <a:t>overdoing</a:t>
            </a:r>
            <a:r>
              <a:rPr lang="en-AU" dirty="0"/>
              <a:t> it)</a:t>
            </a:r>
          </a:p>
          <a:p>
            <a:pPr marL="0" indent="0">
              <a:buNone/>
            </a:pPr>
            <a:r>
              <a:rPr lang="en-AU" dirty="0"/>
              <a:t>Also there is the problem of overcoming legal/political safeguards against inflationary finance</a:t>
            </a:r>
          </a:p>
        </p:txBody>
      </p:sp>
    </p:spTree>
    <p:extLst>
      <p:ext uri="{BB962C8B-B14F-4D97-AF65-F5344CB8AC3E}">
        <p14:creationId xmlns:p14="http://schemas.microsoft.com/office/powerpoint/2010/main" val="6007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Bernanke’s menu of policy options at ZLB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Purchase longer-term government securities to flatten the yield curve</a:t>
            </a:r>
          </a:p>
          <a:p>
            <a:pPr marL="0" indent="0">
              <a:buNone/>
            </a:pPr>
            <a:r>
              <a:rPr lang="en-AU" dirty="0"/>
              <a:t>Announce caps for longer-term interest rates</a:t>
            </a:r>
          </a:p>
          <a:p>
            <a:pPr marL="0" indent="0">
              <a:buNone/>
            </a:pPr>
            <a:r>
              <a:rPr lang="en-AU" dirty="0"/>
              <a:t>Use CB balance sheet to buy </a:t>
            </a:r>
            <a:r>
              <a:rPr lang="en-AU" u="sng" dirty="0"/>
              <a:t>foreign</a:t>
            </a:r>
            <a:r>
              <a:rPr lang="en-AU" dirty="0"/>
              <a:t> government securities (equivalent to exchange rate intervention to depreciate the currency)</a:t>
            </a:r>
          </a:p>
          <a:p>
            <a:pPr marL="0" indent="0">
              <a:buNone/>
            </a:pPr>
            <a:r>
              <a:rPr lang="en-AU" dirty="0"/>
              <a:t>Money-financed tax cut/benefit payment (= Friedman’s “helicopter drop”)</a:t>
            </a:r>
          </a:p>
          <a:p>
            <a:pPr marL="0" indent="0">
              <a:buNone/>
            </a:pPr>
            <a:r>
              <a:rPr lang="en-AU" dirty="0"/>
              <a:t>Bernanke’s comment on Japan: obstacles to such policies are </a:t>
            </a:r>
            <a:r>
              <a:rPr lang="en-AU" u="sng" dirty="0"/>
              <a:t>political</a:t>
            </a:r>
            <a:r>
              <a:rPr lang="en-AU" dirty="0"/>
              <a:t> rather than </a:t>
            </a:r>
            <a:r>
              <a:rPr lang="en-AU" u="sng" dirty="0"/>
              <a:t>technical</a:t>
            </a:r>
            <a:r>
              <a:rPr lang="en-AU" dirty="0"/>
              <a:t> or economic</a:t>
            </a:r>
          </a:p>
        </p:txBody>
      </p:sp>
    </p:spTree>
    <p:extLst>
      <p:ext uri="{BB962C8B-B14F-4D97-AF65-F5344CB8AC3E}">
        <p14:creationId xmlns:p14="http://schemas.microsoft.com/office/powerpoint/2010/main" val="429215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FB4A-0EF7-35FA-702D-83821483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>
            <a:normAutofit/>
          </a:bodyPr>
          <a:lstStyle/>
          <a:p>
            <a:r>
              <a:rPr lang="en-AU" sz="4000" b="1" dirty="0"/>
              <a:t>Stylised impact of fiscal expansion + QE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7C8A-4692-4F99-9B4A-A69954EB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83342"/>
            <a:ext cx="10515601" cy="565074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Assumptions:</a:t>
            </a:r>
          </a:p>
          <a:p>
            <a:r>
              <a:rPr lang="en-AU" dirty="0"/>
              <a:t>Government makes $100bn in additional payments to households</a:t>
            </a:r>
          </a:p>
          <a:p>
            <a:r>
              <a:rPr lang="en-AU" dirty="0"/>
              <a:t>RBA undertakes $100bn in QE bond purchases</a:t>
            </a:r>
          </a:p>
          <a:p>
            <a:pPr marL="0" indent="0">
              <a:buNone/>
            </a:pPr>
            <a:r>
              <a:rPr lang="en-AU" dirty="0"/>
              <a:t>Balance sheet impacts:</a:t>
            </a:r>
          </a:p>
          <a:p>
            <a:pPr marL="0" indent="0">
              <a:buNone/>
            </a:pPr>
            <a:r>
              <a:rPr lang="en-AU" sz="2000" b="1" dirty="0"/>
              <a:t>RBA	</a:t>
            </a:r>
          </a:p>
          <a:p>
            <a:pPr marL="0" indent="0">
              <a:buNone/>
            </a:pPr>
            <a:endParaRPr lang="en-AU" sz="2000" b="1" dirty="0"/>
          </a:p>
          <a:p>
            <a:pPr marL="0" indent="0">
              <a:buNone/>
            </a:pPr>
            <a:endParaRPr lang="en-AU" sz="2000" b="1" dirty="0"/>
          </a:p>
          <a:p>
            <a:pPr marL="0" indent="0">
              <a:buNone/>
            </a:pPr>
            <a:r>
              <a:rPr lang="en-AU" sz="2000" b="1" dirty="0"/>
              <a:t>Commercial banks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049986-B984-2A81-AA42-511D1941D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33258"/>
              </p:ext>
            </p:extLst>
          </p:nvPr>
        </p:nvGraphicFramePr>
        <p:xfrm>
          <a:off x="838197" y="3430148"/>
          <a:ext cx="38448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004">
                  <a:extLst>
                    <a:ext uri="{9D8B030D-6E8A-4147-A177-3AD203B41FA5}">
                      <a16:colId xmlns:a16="http://schemas.microsoft.com/office/drawing/2014/main" val="3233657008"/>
                    </a:ext>
                  </a:extLst>
                </a:gridCol>
                <a:gridCol w="2063893">
                  <a:extLst>
                    <a:ext uri="{9D8B030D-6E8A-4147-A177-3AD203B41FA5}">
                      <a16:colId xmlns:a16="http://schemas.microsoft.com/office/drawing/2014/main" val="1848005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Assets ($bn)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Liabilities ($bn)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5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CGS           + 100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Bank reserves  +100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538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56A1C6-604D-29BA-8049-C4378303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38308"/>
              </p:ext>
            </p:extLst>
          </p:nvPr>
        </p:nvGraphicFramePr>
        <p:xfrm>
          <a:off x="838197" y="4691473"/>
          <a:ext cx="48030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513">
                  <a:extLst>
                    <a:ext uri="{9D8B030D-6E8A-4147-A177-3AD203B41FA5}">
                      <a16:colId xmlns:a16="http://schemas.microsoft.com/office/drawing/2014/main" val="3188526962"/>
                    </a:ext>
                  </a:extLst>
                </a:gridCol>
                <a:gridCol w="2558561">
                  <a:extLst>
                    <a:ext uri="{9D8B030D-6E8A-4147-A177-3AD203B41FA5}">
                      <a16:colId xmlns:a16="http://schemas.microsoft.com/office/drawing/2014/main" val="387283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Assets ($bn)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Liabilities ($bn)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97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Reserves at RBA +100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Customer deposits + 100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78774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8FC9ED07-3515-217B-461D-0B6D96267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5486" y="2785676"/>
            <a:ext cx="4093340" cy="33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8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74638"/>
            <a:ext cx="9371384" cy="922114"/>
          </a:xfrm>
        </p:spPr>
        <p:txBody>
          <a:bodyPr>
            <a:normAutofit/>
          </a:bodyPr>
          <a:lstStyle/>
          <a:p>
            <a:pPr algn="l"/>
            <a:r>
              <a:rPr lang="en-AU" sz="3600" b="1" dirty="0"/>
              <a:t>Subsequent debate after Bernanke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1340768"/>
            <a:ext cx="9577064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After GFC, ZLB problem became generalised (approx. 2009 – 2021)</a:t>
            </a:r>
          </a:p>
          <a:p>
            <a:pPr marL="0" indent="0">
              <a:buNone/>
            </a:pPr>
            <a:r>
              <a:rPr lang="en-AU" dirty="0"/>
              <a:t>Key elements of the Bernanke prescription became widely accepted, in a somewhat expanded form:</a:t>
            </a:r>
          </a:p>
          <a:p>
            <a:r>
              <a:rPr lang="en-AU" dirty="0"/>
              <a:t>quantitative easing (QE) through CB asset purchases. Aim: to flatten the yield curve, expand liquid assets of the banking system, promote bank lending</a:t>
            </a:r>
          </a:p>
          <a:p>
            <a:r>
              <a:rPr lang="en-AU" u="sng" dirty="0"/>
              <a:t>credit</a:t>
            </a:r>
            <a:r>
              <a:rPr lang="en-AU" dirty="0"/>
              <a:t> easing. Targeted purchase of non-government credit instruments to improve market liquidity and narrow risk spreads in dysfunctional markets</a:t>
            </a:r>
          </a:p>
          <a:p>
            <a:r>
              <a:rPr lang="en-AU" dirty="0"/>
              <a:t>enhanced signalling of </a:t>
            </a:r>
            <a:r>
              <a:rPr lang="en-AU" u="sng" dirty="0"/>
              <a:t>CB intentions</a:t>
            </a:r>
            <a:r>
              <a:rPr lang="en-AU" dirty="0"/>
              <a:t>. Promote confidence that interest rates will remain low (</a:t>
            </a:r>
            <a:r>
              <a:rPr lang="en-AU" u="sng" dirty="0"/>
              <a:t>note:</a:t>
            </a:r>
            <a:r>
              <a:rPr lang="en-AU" dirty="0"/>
              <a:t> relevance to Australia)</a:t>
            </a:r>
          </a:p>
          <a:p>
            <a:r>
              <a:rPr lang="en-AU" dirty="0"/>
              <a:t>direct CB lending to banks, and incentives for banks to lend</a:t>
            </a:r>
          </a:p>
          <a:p>
            <a:r>
              <a:rPr lang="en-AU" dirty="0"/>
              <a:t>interest rates below zero (slightly) in some jurisdictions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86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319048" cy="994122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/>
              <a:t>Two </a:t>
            </a:r>
            <a:r>
              <a:rPr lang="en-AU" sz="4000" b="1" dirty="0"/>
              <a:t>Bernanke</a:t>
            </a:r>
            <a:r>
              <a:rPr lang="en-AU" b="1" dirty="0"/>
              <a:t> recommendations </a:t>
            </a:r>
            <a:r>
              <a:rPr lang="en-AU" b="1" u="sng" dirty="0"/>
              <a:t>not</a:t>
            </a:r>
            <a:r>
              <a:rPr lang="en-AU" b="1" dirty="0"/>
              <a:t> widely accepted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503"/>
            <a:ext cx="10515600" cy="454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Exchange rate intervention/depreciation</a:t>
            </a:r>
          </a:p>
          <a:p>
            <a:pPr lvl="1"/>
            <a:r>
              <a:rPr lang="en-AU" dirty="0"/>
              <a:t>international </a:t>
            </a:r>
            <a:r>
              <a:rPr lang="en-AU" dirty="0" err="1"/>
              <a:t>spillovers</a:t>
            </a:r>
            <a:endParaRPr lang="en-AU" dirty="0"/>
          </a:p>
          <a:p>
            <a:pPr lvl="1"/>
            <a:r>
              <a:rPr lang="en-AU" dirty="0"/>
              <a:t>not a solution for world as a whole</a:t>
            </a:r>
          </a:p>
          <a:p>
            <a:pPr marL="0" indent="0">
              <a:buNone/>
            </a:pPr>
            <a:r>
              <a:rPr lang="en-AU" dirty="0"/>
              <a:t>“Helicopter money” – regarded as controversial in central banking circles, but was increasingly talked about in lead-up to Covid-affected period </a:t>
            </a:r>
          </a:p>
          <a:p>
            <a:pPr lvl="1"/>
            <a:r>
              <a:rPr lang="en-AU" dirty="0"/>
              <a:t>money creation as a last-resort expansionary weapon</a:t>
            </a:r>
          </a:p>
        </p:txBody>
      </p:sp>
    </p:spTree>
    <p:extLst>
      <p:ext uri="{BB962C8B-B14F-4D97-AF65-F5344CB8AC3E}">
        <p14:creationId xmlns:p14="http://schemas.microsoft.com/office/powerpoint/2010/main" val="29685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974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Week 3</vt:lpstr>
      <vt:lpstr>From previous lecture: the problem</vt:lpstr>
      <vt:lpstr>Lecture outline</vt:lpstr>
      <vt:lpstr>Bernanke on fighting deflation</vt:lpstr>
      <vt:lpstr>Curing deflation if prevention fails (Bernanke)</vt:lpstr>
      <vt:lpstr>Bernanke’s menu of policy options at ZLB</vt:lpstr>
      <vt:lpstr>Stylised impact of fiscal expansion + QE</vt:lpstr>
      <vt:lpstr>Subsequent debate after Bernanke</vt:lpstr>
      <vt:lpstr>Two Bernanke recommendations not widely accepted</vt:lpstr>
      <vt:lpstr>Covid impact on monetary policy debate</vt:lpstr>
      <vt:lpstr>Turner’s paper on ZLB</vt:lpstr>
      <vt:lpstr>Turner’s position</vt:lpstr>
      <vt:lpstr>GFC vulnerability caused by build-up of excessive leverage</vt:lpstr>
      <vt:lpstr>Some impacts of GFC</vt:lpstr>
      <vt:lpstr>Public and private sector debt</vt:lpstr>
      <vt:lpstr>Expansion of CB balance sheets as a result of QE</vt:lpstr>
      <vt:lpstr>Turners arguments in favour of OMF</vt:lpstr>
      <vt:lpstr>Some common arguments against OMF</vt:lpstr>
      <vt:lpstr>Implications/conclusions 1</vt:lpstr>
      <vt:lpstr>Implications/conclusions 2</vt:lpstr>
      <vt:lpstr>Final points on ZLB/OMF/Helicopter money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Malcolm Edey</dc:creator>
  <cp:lastModifiedBy>Malcolm Edey</cp:lastModifiedBy>
  <cp:revision>7</cp:revision>
  <dcterms:created xsi:type="dcterms:W3CDTF">2022-08-14T04:27:25Z</dcterms:created>
  <dcterms:modified xsi:type="dcterms:W3CDTF">2023-08-23T07:10:20Z</dcterms:modified>
</cp:coreProperties>
</file>