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40" r:id="rId2"/>
    <p:sldId id="341" r:id="rId3"/>
    <p:sldId id="336" r:id="rId4"/>
    <p:sldId id="338" r:id="rId5"/>
    <p:sldId id="339" r:id="rId6"/>
    <p:sldId id="284" r:id="rId7"/>
    <p:sldId id="285" r:id="rId8"/>
    <p:sldId id="287" r:id="rId9"/>
    <p:sldId id="286" r:id="rId10"/>
    <p:sldId id="288" r:id="rId11"/>
    <p:sldId id="289" r:id="rId12"/>
    <p:sldId id="335" r:id="rId13"/>
    <p:sldId id="290" r:id="rId14"/>
    <p:sldId id="291" r:id="rId15"/>
    <p:sldId id="298" r:id="rId16"/>
    <p:sldId id="292" r:id="rId17"/>
    <p:sldId id="296" r:id="rId18"/>
    <p:sldId id="293" r:id="rId19"/>
    <p:sldId id="297" r:id="rId20"/>
    <p:sldId id="294" r:id="rId21"/>
    <p:sldId id="302" r:id="rId22"/>
    <p:sldId id="303" r:id="rId23"/>
    <p:sldId id="304" r:id="rId24"/>
    <p:sldId id="30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3EFF-2557-4699-A9A8-636C3C637D07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EF04B-23A7-4B23-8C87-4297EDE108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10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5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79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74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8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991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66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88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01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594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538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0185E-7B81-47B7-8514-9B97C5229901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66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2724-1828-4B94-8859-002B4434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5FE9-DD4E-4F90-B9C0-9594CF1F1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64CC-F77E-4FDB-993B-21BD2DB8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67F8-FF7E-4ED3-999A-89B721EC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D4ED-8057-4C88-9FC7-BC4C0966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4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DFB3-471B-46C2-ADAA-6376CEDE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49645-AFCE-49AA-B57C-7B67A0E7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95A9E-DBBB-4EC3-8DF7-E317356F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B2A2-3B1F-491C-9E60-F5EC4DC2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1EF8-05CC-43DF-88C3-353C91B5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22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C9B9C-606F-4A43-8958-1B42A1F5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1D7EC-4EBB-4454-84D7-26DE1A3DA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33C6-C2E4-491C-9B6D-FCEB81E7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4EEE-2601-4D83-9266-7EFC9D40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2E35-15B0-41C1-9A99-7467FFE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862-BE0A-454F-AE6D-69E4C447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12C8-33A0-4271-86E8-F0F2E63C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51FA-AF1C-486C-86BA-7F6F8B40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850A-254D-4B35-B876-57DDFEA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738B-1633-481E-BF3D-45E64D6B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09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76EA-B125-45C8-9AC9-10D753EB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2B0D-F767-4596-87DD-8F7DC0A8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53931-5BB9-4A19-AF62-CB123485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E00A-3C53-49B4-A05B-84D7801E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EAA9-47A0-4291-BCBE-CD46F878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2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20C7-781D-4C2B-9E25-3D4AAC13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3EDF-8614-4B50-9D87-BC1AB0C4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AE75F-3837-402D-BDC5-C9F23008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4A818-04AA-4A38-A8EF-31DE8CDA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B882C-3498-48FA-8EA6-CC4AEE56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7EB8-8704-46A4-8033-0AAF1C01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CC67-2285-4F4F-AE35-7582C829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C646-78FC-46C2-83F7-D3DF5B8F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0ECE1-73F9-4C99-A49B-B8020B439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F21B8-0309-4D4C-89E2-DB618BEB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BB0C2-3B05-4C0A-827D-0F213FFF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CD733-D938-4E31-BE5F-B839E4E2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CB1F-E338-4240-9075-06F5CFE9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929F4-1485-495A-B761-DD621092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41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EB1-61BB-4ED4-9962-469F4FD6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723E6-05B9-4A21-828E-85F56133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692A1-C6A4-43D7-A9B2-20F09A4F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EAEFB-E889-4DB8-8FC6-B45EB448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59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09CFA-DA26-4132-914C-82D48DB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9673B-3E84-4294-892A-DFFD2CAA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C3075-F7E5-4ED1-84B1-BB5F2F66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5CBE-EFF6-4005-86C0-99DEFFE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CF3C-72E2-441C-AAFA-E458D7753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579D6-50B4-4015-A7FA-08D64FA3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7A44A-3801-4A8A-9A30-D3BC5752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17EC-5E28-4507-856F-72B49B89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AD364-9B11-4605-991A-D87DF1A3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92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07B4-2BEE-4519-9124-60657B26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A7E34-B850-4295-9B23-10FAFF698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F8F06-CB05-4E13-8E76-3870F89F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90BE8-B264-4A67-8E28-DFC2A1EB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F95C0-00BB-4532-A2FE-0A7263F0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D41C0-E3D1-48E3-A605-2423CF0C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2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7998C-CD00-4608-8C62-7E22DD08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C69F-14AF-4B0D-BD48-18F373A6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5692-A6B3-4A29-A769-40E68E6FE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306F-E34B-4D5A-B13B-F6210294CBE4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CA8B-0464-4512-92F9-7F98F648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479C-B947-4816-BC66-2CFBCF8AC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E1C7-E59F-47D9-BBAF-81985B912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4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836714"/>
            <a:ext cx="9142784" cy="576063"/>
          </a:xfrm>
        </p:spPr>
        <p:txBody>
          <a:bodyPr>
            <a:normAutofit/>
          </a:bodyPr>
          <a:lstStyle/>
          <a:p>
            <a:pPr algn="l"/>
            <a:r>
              <a:rPr lang="en-AU" sz="2800" b="1" dirty="0"/>
              <a:t>Week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492896"/>
            <a:ext cx="6400800" cy="1296144"/>
          </a:xfrm>
        </p:spPr>
        <p:txBody>
          <a:bodyPr>
            <a:normAutofit/>
          </a:bodyPr>
          <a:lstStyle/>
          <a:p>
            <a:r>
              <a:rPr lang="en-AU" sz="4000" b="1" dirty="0"/>
              <a:t>Inflation Targeting Part 4</a:t>
            </a:r>
          </a:p>
        </p:txBody>
      </p:sp>
    </p:spTree>
    <p:extLst>
      <p:ext uri="{BB962C8B-B14F-4D97-AF65-F5344CB8AC3E}">
        <p14:creationId xmlns:p14="http://schemas.microsoft.com/office/powerpoint/2010/main" val="227017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Lean vs clean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/>
              <a:t>Lean</a:t>
            </a:r>
          </a:p>
          <a:p>
            <a:r>
              <a:rPr lang="en-AU" dirty="0"/>
              <a:t>bubbles are too damaging to ignore</a:t>
            </a:r>
          </a:p>
          <a:p>
            <a:r>
              <a:rPr lang="en-AU" dirty="0"/>
              <a:t>monetary policy can influence the probability of a bubble forming</a:t>
            </a:r>
          </a:p>
          <a:p>
            <a:pPr lvl="1"/>
            <a:r>
              <a:rPr lang="en-AU" dirty="0"/>
              <a:t>cheap credit encourages borrowing to buy assets</a:t>
            </a:r>
          </a:p>
          <a:p>
            <a:r>
              <a:rPr lang="en-AU" dirty="0"/>
              <a:t>more general proposition: policy should not ignore relevant information, including information about asset prices</a:t>
            </a:r>
          </a:p>
          <a:p>
            <a:r>
              <a:rPr lang="en-AU" dirty="0"/>
              <a:t>it is never optimal to ignore relevant information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17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Lean vs clean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/>
              <a:t>Clean</a:t>
            </a:r>
          </a:p>
          <a:p>
            <a:r>
              <a:rPr lang="en-AU" dirty="0"/>
              <a:t>the Friedman legacy: limited objectives to avoid doing harm by misguided activism</a:t>
            </a:r>
          </a:p>
          <a:p>
            <a:r>
              <a:rPr lang="en-AU" dirty="0"/>
              <a:t>not enough information to identify a bubble</a:t>
            </a:r>
          </a:p>
          <a:p>
            <a:r>
              <a:rPr lang="en-AU" dirty="0"/>
              <a:t>the Greenspan view (1990s tech bubble): you only know you’ve been in a bubble after it has collapsed</a:t>
            </a:r>
          </a:p>
          <a:p>
            <a:r>
              <a:rPr lang="en-AU" dirty="0"/>
              <a:t>effect of MP on asset prices is highly uncertain</a:t>
            </a:r>
          </a:p>
          <a:p>
            <a:r>
              <a:rPr lang="en-AU" dirty="0"/>
              <a:t>MP is a powerful tool for cleaning up afterwards</a:t>
            </a:r>
          </a:p>
          <a:p>
            <a:r>
              <a:rPr lang="en-AU" dirty="0"/>
              <a:t>don’t lose the clarity of inflation targeting by appearing to target asset prices</a:t>
            </a:r>
          </a:p>
        </p:txBody>
      </p:sp>
    </p:spTree>
    <p:extLst>
      <p:ext uri="{BB962C8B-B14F-4D97-AF65-F5344CB8AC3E}">
        <p14:creationId xmlns:p14="http://schemas.microsoft.com/office/powerpoint/2010/main" val="113454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B6AB-8E49-48F4-BA03-F593AEC6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pPr algn="l"/>
            <a:r>
              <a:rPr lang="en-AU" sz="3600" b="1" dirty="0"/>
              <a:t>State of the debate in policy setting institutions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126F-B314-45E5-A87F-0154CE49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debate is considered inconclusive</a:t>
            </a:r>
          </a:p>
          <a:p>
            <a:r>
              <a:rPr lang="en-AU" dirty="0"/>
              <a:t>CBs have sometimes talked as though they were reacting to asset bubbles and sometimes as though bubbles should be ignored</a:t>
            </a:r>
          </a:p>
          <a:p>
            <a:r>
              <a:rPr lang="en-AU" dirty="0"/>
              <a:t>They are sometimes criticised for responding to asset prices, but also for failing to respond</a:t>
            </a:r>
          </a:p>
          <a:p>
            <a:r>
              <a:rPr lang="en-AU" dirty="0"/>
              <a:t>We will study a model which helps explain why the debate has been hard to resolve in practice </a:t>
            </a:r>
          </a:p>
        </p:txBody>
      </p:sp>
    </p:spTree>
    <p:extLst>
      <p:ext uri="{BB962C8B-B14F-4D97-AF65-F5344CB8AC3E}">
        <p14:creationId xmlns:p14="http://schemas.microsoft.com/office/powerpoint/2010/main" val="6317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Model-based analysis of the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340767"/>
            <a:ext cx="8291264" cy="5251621"/>
          </a:xfrm>
        </p:spPr>
        <p:txBody>
          <a:bodyPr/>
          <a:lstStyle/>
          <a:p>
            <a:r>
              <a:rPr lang="en-AU" sz="2000" dirty="0"/>
              <a:t>Source: </a:t>
            </a:r>
            <a:r>
              <a:rPr lang="en-AU" sz="2000" dirty="0" err="1"/>
              <a:t>Gruen</a:t>
            </a:r>
            <a:r>
              <a:rPr lang="en-AU" sz="2000" dirty="0"/>
              <a:t>, Plumb and Stone (GPS), 2005</a:t>
            </a:r>
          </a:p>
          <a:p>
            <a:pPr marL="0" indent="0">
              <a:buNone/>
            </a:pPr>
            <a:r>
              <a:rPr lang="en-AU" b="1" dirty="0"/>
              <a:t>The model </a:t>
            </a:r>
          </a:p>
          <a:p>
            <a:pPr marL="0" indent="0">
              <a:buNone/>
            </a:pPr>
            <a:r>
              <a:rPr lang="en-AU" sz="2400" dirty="0"/>
              <a:t>Two equation model of aggregate demand and supply (Phillips curve): 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sz="2400" dirty="0"/>
              <a:t>Augmented with asset-bubble term which adds to demand: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Hence: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950740"/>
            <a:ext cx="4211918" cy="68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698" y="4282302"/>
            <a:ext cx="4440924" cy="7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263" y="5589240"/>
            <a:ext cx="3903818" cy="51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65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9299376" cy="936104"/>
          </a:xfrm>
        </p:spPr>
        <p:txBody>
          <a:bodyPr>
            <a:normAutofit/>
          </a:bodyPr>
          <a:lstStyle/>
          <a:p>
            <a:pPr algn="l"/>
            <a:r>
              <a:rPr lang="en-AU" sz="3600" b="1" dirty="0"/>
              <a:t>GPS model (</a:t>
            </a:r>
            <a:r>
              <a:rPr lang="en-AU" sz="3600" b="1" dirty="0" err="1"/>
              <a:t>contd</a:t>
            </a:r>
            <a:r>
              <a:rPr lang="en-AU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CB sets r to minimise the loss function: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Analytical solution: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This is a kind of “aggressive” Taylor rule.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GPS focus on how should the policymaker respond during the </a:t>
            </a:r>
            <a:r>
              <a:rPr lang="en-AU" sz="2400" u="sng" dirty="0"/>
              <a:t>expansion</a:t>
            </a:r>
            <a:r>
              <a:rPr lang="en-AU" sz="2400" dirty="0"/>
              <a:t> phase of the bubble (everyone agrees on the ex post clean up).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60" y="1700808"/>
            <a:ext cx="526591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59" y="3212976"/>
            <a:ext cx="548133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64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Interpretation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All variables are expressed as deviations from steady state/optimum</a:t>
            </a:r>
          </a:p>
          <a:p>
            <a:r>
              <a:rPr lang="en-AU" dirty="0"/>
              <a:t>Output is mean-reverting and can be influenced by the policy instrument r (the real interest rate)</a:t>
            </a:r>
          </a:p>
          <a:p>
            <a:r>
              <a:rPr lang="en-AU" dirty="0"/>
              <a:t>Inflation accelerates when output is above normal</a:t>
            </a:r>
          </a:p>
          <a:p>
            <a:r>
              <a:rPr lang="en-AU" dirty="0"/>
              <a:t>An observable asset bubble either adds to demand with probability (1 – p) or collapses and reduces demand with probability p</a:t>
            </a:r>
          </a:p>
          <a:p>
            <a:r>
              <a:rPr lang="en-AU" dirty="0"/>
              <a:t>The longer the bubble has been expanding, the greater the damage when it collapses</a:t>
            </a:r>
          </a:p>
          <a:p>
            <a:r>
              <a:rPr lang="en-AU" dirty="0"/>
              <a:t>The policymaker chooses </a:t>
            </a:r>
            <a:r>
              <a:rPr lang="en-AU" i="1" dirty="0"/>
              <a:t>r</a:t>
            </a:r>
            <a:r>
              <a:rPr lang="en-AU" dirty="0"/>
              <a:t> as a function of observable variables in order to minimise a weighted average of output and inflation variability </a:t>
            </a:r>
          </a:p>
          <a:p>
            <a:r>
              <a:rPr lang="en-AU" dirty="0"/>
              <a:t>Calibration is empirically based</a:t>
            </a:r>
          </a:p>
        </p:txBody>
      </p:sp>
    </p:spTree>
    <p:extLst>
      <p:ext uri="{BB962C8B-B14F-4D97-AF65-F5344CB8AC3E}">
        <p14:creationId xmlns:p14="http://schemas.microsoft.com/office/powerpoint/2010/main" val="309468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b="1" dirty="0"/>
              <a:t>Decision-making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12777"/>
            <a:ext cx="9443392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The model studies only the expansion phase.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At each stage, GPS posit two policy advisers:</a:t>
            </a:r>
          </a:p>
          <a:p>
            <a:r>
              <a:rPr lang="en-AU" dirty="0"/>
              <a:t>a ‘</a:t>
            </a:r>
            <a:r>
              <a:rPr lang="en-AU" u="sng" dirty="0"/>
              <a:t>sceptic</a:t>
            </a:r>
            <a:r>
              <a:rPr lang="en-AU" dirty="0"/>
              <a:t>’ who ignores the bubble (apart from its observable effects on prices and output)</a:t>
            </a:r>
          </a:p>
          <a:p>
            <a:r>
              <a:rPr lang="en-AU" dirty="0"/>
              <a:t>an ‘</a:t>
            </a:r>
            <a:r>
              <a:rPr lang="en-AU" u="sng" dirty="0"/>
              <a:t>activist</a:t>
            </a:r>
            <a:r>
              <a:rPr lang="en-AU" dirty="0"/>
              <a:t>’ who knows the stochastic process generating the bubble and leans against it</a:t>
            </a:r>
          </a:p>
          <a:p>
            <a:pPr marL="0" indent="0">
              <a:buNone/>
            </a:pPr>
            <a:r>
              <a:rPr lang="en-AU" dirty="0"/>
              <a:t>These represent the </a:t>
            </a:r>
            <a:r>
              <a:rPr lang="en-AU" i="1" u="sng" dirty="0"/>
              <a:t>cleaner</a:t>
            </a:r>
            <a:r>
              <a:rPr lang="en-AU" dirty="0"/>
              <a:t> and the </a:t>
            </a:r>
            <a:r>
              <a:rPr lang="en-AU" i="1" u="sng" dirty="0"/>
              <a:t>leaner</a:t>
            </a:r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r>
              <a:rPr lang="en-AU" dirty="0"/>
              <a:t>The sceptic’s advice is always accepted, and then new advice is formed in the next period</a:t>
            </a:r>
          </a:p>
          <a:p>
            <a:r>
              <a:rPr lang="en-AU" dirty="0"/>
              <a:t>This is to test the case for switching to an activist approach at each stage of an expanding bubble.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25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Extensions to the basic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Policy affects the probability of the bubble collapsing</a:t>
            </a:r>
          </a:p>
          <a:p>
            <a:r>
              <a:rPr lang="en-AU" dirty="0"/>
              <a:t>Policy affects rate of growth of the bubble in the expansion phase</a:t>
            </a:r>
          </a:p>
          <a:p>
            <a:r>
              <a:rPr lang="en-AU" dirty="0"/>
              <a:t>Bubble takes longer to collapse</a:t>
            </a:r>
          </a:p>
          <a:p>
            <a:r>
              <a:rPr lang="en-AU" dirty="0"/>
              <a:t>Rational bubbles</a:t>
            </a:r>
          </a:p>
        </p:txBody>
      </p:sp>
    </p:spTree>
    <p:extLst>
      <p:ext uri="{BB962C8B-B14F-4D97-AF65-F5344CB8AC3E}">
        <p14:creationId xmlns:p14="http://schemas.microsoft.com/office/powerpoint/2010/main" val="174238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Economic relevance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In this set up, the activist will always generate better outcomes, because she/he is incorporating more information in the policy response and has full information</a:t>
            </a:r>
          </a:p>
          <a:p>
            <a:r>
              <a:rPr lang="en-AU" dirty="0"/>
              <a:t>The interesting questions are: </a:t>
            </a:r>
          </a:p>
          <a:p>
            <a:pPr lvl="1"/>
            <a:r>
              <a:rPr lang="en-AU" dirty="0"/>
              <a:t>what does an optimal activist policy decision look like at any given point in the process?</a:t>
            </a:r>
          </a:p>
          <a:p>
            <a:pPr lvl="1"/>
            <a:r>
              <a:rPr lang="en-AU" dirty="0"/>
              <a:t>how does it differ from the sceptical policy?</a:t>
            </a:r>
          </a:p>
          <a:p>
            <a:pPr lvl="1"/>
            <a:r>
              <a:rPr lang="en-AU" dirty="0"/>
              <a:t>is it likely that the activist would have enough information </a:t>
            </a:r>
            <a:r>
              <a:rPr lang="en-AU" u="sng" dirty="0"/>
              <a:t>in practice </a:t>
            </a:r>
            <a:r>
              <a:rPr lang="en-AU" dirty="0"/>
              <a:t>to be confident of doing better than the sceptic?</a:t>
            </a:r>
          </a:p>
          <a:p>
            <a:pPr lvl="1"/>
            <a:r>
              <a:rPr lang="en-AU" dirty="0"/>
              <a:t>… or even knowing the correct </a:t>
            </a:r>
            <a:r>
              <a:rPr lang="en-AU" u="sng" dirty="0"/>
              <a:t>direction</a:t>
            </a:r>
            <a:r>
              <a:rPr lang="en-AU" dirty="0"/>
              <a:t> of response?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393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Interpreting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results show, at each stage of the process, the interest rate recommendation of the sceptic and the activist, </a:t>
            </a:r>
            <a:r>
              <a:rPr lang="en-AU" i="1" dirty="0"/>
              <a:t>assuming the sceptic’s advice has been followed up to that point</a:t>
            </a:r>
          </a:p>
          <a:p>
            <a:r>
              <a:rPr lang="en-AU" dirty="0"/>
              <a:t>Hence, it tests how strongly the activist would want to differ from the sceptic at each stage of the process</a:t>
            </a:r>
          </a:p>
          <a:p>
            <a:r>
              <a:rPr lang="en-AU" dirty="0"/>
              <a:t>Allows sensitivity analysis to changes in parameters/assumptions</a:t>
            </a:r>
          </a:p>
          <a:p>
            <a:pPr marL="0" indent="0">
              <a:buNone/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11855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465CA-0073-49EF-B758-F0304E0B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949"/>
          </a:xfrm>
        </p:spPr>
        <p:txBody>
          <a:bodyPr>
            <a:normAutofit/>
          </a:bodyPr>
          <a:lstStyle/>
          <a:p>
            <a:r>
              <a:rPr lang="en-AU" sz="3600" b="1" dirty="0"/>
              <a:t>Concluding topics on inflation targeting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795B6-FC09-441E-A7B2-A518FB90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Continuing the theme of unresolved issues in the policy framework post-GFC:</a:t>
            </a:r>
          </a:p>
          <a:p>
            <a:pPr marL="514350" indent="-514350">
              <a:buAutoNum type="arabicPeriod"/>
            </a:pPr>
            <a:r>
              <a:rPr lang="en-AU" dirty="0"/>
              <a:t>The ZLB</a:t>
            </a:r>
          </a:p>
          <a:p>
            <a:pPr lvl="1"/>
            <a:r>
              <a:rPr lang="en-AU" dirty="0"/>
              <a:t>Bernanke’s menu of options</a:t>
            </a:r>
          </a:p>
          <a:p>
            <a:pPr lvl="1"/>
            <a:r>
              <a:rPr lang="en-AU" dirty="0"/>
              <a:t>Turner’s case for OMF</a:t>
            </a:r>
          </a:p>
          <a:p>
            <a:pPr lvl="1"/>
            <a:r>
              <a:rPr lang="en-AU" b="1" dirty="0"/>
              <a:t>Negative interest rates as an alternative solution to ZLB (Rogoff)</a:t>
            </a:r>
          </a:p>
          <a:p>
            <a:pPr marL="0" indent="0">
              <a:buNone/>
            </a:pPr>
            <a:r>
              <a:rPr lang="en-AU" b="1" dirty="0"/>
              <a:t>2. Monetary policy and asset bubbles (Gruen, Plumb and Stone)</a:t>
            </a:r>
          </a:p>
          <a:p>
            <a:pPr marL="0" indent="0">
              <a:buNone/>
            </a:pPr>
            <a:r>
              <a:rPr lang="en-AU" b="1" dirty="0"/>
              <a:t>3. Relationship between monetary and financial stability policies (Edey)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54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1, 2 </a:t>
            </a:r>
            <a:r>
              <a:rPr lang="en-AU" sz="2400" dirty="0"/>
              <a:t>(recall: </a:t>
            </a:r>
            <a:r>
              <a:rPr lang="en-AU" sz="2400" i="1" dirty="0"/>
              <a:t>p </a:t>
            </a:r>
            <a:r>
              <a:rPr lang="en-AU" sz="2400" dirty="0"/>
              <a:t>is the probability of the bubble bursting in each period)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2111658"/>
            <a:ext cx="4038600" cy="350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21381"/>
            <a:ext cx="4038600" cy="388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70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3,4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22726"/>
            <a:ext cx="4038600" cy="388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21311"/>
            <a:ext cx="4038600" cy="368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91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5,6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1129"/>
            <a:ext cx="4038600" cy="346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0630"/>
            <a:ext cx="4038600" cy="376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70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188640"/>
            <a:ext cx="8229600" cy="864096"/>
          </a:xfrm>
        </p:spPr>
        <p:txBody>
          <a:bodyPr/>
          <a:lstStyle/>
          <a:p>
            <a:r>
              <a:rPr lang="en-AU" dirty="0"/>
              <a:t>Summary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20" y="1412777"/>
            <a:ext cx="510561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5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GPS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Optimal to ‘lean against’ some bubbles but not others </a:t>
            </a:r>
          </a:p>
          <a:p>
            <a:pPr lvl="1"/>
            <a:r>
              <a:rPr lang="en-AU" dirty="0"/>
              <a:t>with complete knowledge, it is sometimes optimal to </a:t>
            </a:r>
            <a:r>
              <a:rPr lang="en-AU" u="sng" dirty="0"/>
              <a:t>lean with</a:t>
            </a:r>
            <a:r>
              <a:rPr lang="en-AU" dirty="0"/>
              <a:t> a bubble</a:t>
            </a:r>
          </a:p>
          <a:p>
            <a:r>
              <a:rPr lang="en-AU" dirty="0"/>
              <a:t>The </a:t>
            </a:r>
            <a:r>
              <a:rPr lang="en-AU" u="sng" dirty="0"/>
              <a:t>theoretical</a:t>
            </a:r>
            <a:r>
              <a:rPr lang="en-AU" dirty="0"/>
              <a:t> case to ‘lean against’ is clearest in the early stage</a:t>
            </a:r>
          </a:p>
          <a:p>
            <a:pPr lvl="1"/>
            <a:r>
              <a:rPr lang="en-AU" dirty="0"/>
              <a:t>but, that is also when a bubble is hardest to identify </a:t>
            </a:r>
          </a:p>
          <a:p>
            <a:r>
              <a:rPr lang="en-AU" dirty="0"/>
              <a:t>In later stages, the interaction of impact lags and larger cost of collapse can change the </a:t>
            </a:r>
            <a:r>
              <a:rPr lang="en-AU" u="sng" dirty="0"/>
              <a:t>direction</a:t>
            </a:r>
            <a:r>
              <a:rPr lang="en-AU" dirty="0"/>
              <a:t> of optimal policy</a:t>
            </a:r>
          </a:p>
          <a:p>
            <a:r>
              <a:rPr lang="en-AU" dirty="0"/>
              <a:t>These results assume the policy maker has perfect information</a:t>
            </a:r>
          </a:p>
          <a:p>
            <a:r>
              <a:rPr lang="en-AU" dirty="0"/>
              <a:t>With imperfect information, an activist policy could make a directional mistake</a:t>
            </a:r>
          </a:p>
          <a:p>
            <a:r>
              <a:rPr lang="en-AU" dirty="0"/>
              <a:t>Hence: it is theoretically possible to improve on the sceptical approach, but without full information the activist approach could make things worse not better</a:t>
            </a:r>
          </a:p>
        </p:txBody>
      </p:sp>
    </p:spTree>
    <p:extLst>
      <p:ext uri="{BB962C8B-B14F-4D97-AF65-F5344CB8AC3E}">
        <p14:creationId xmlns:p14="http://schemas.microsoft.com/office/powerpoint/2010/main" val="1150717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Financial stability policy: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503"/>
            <a:ext cx="10515600" cy="4548460"/>
          </a:xfrm>
        </p:spPr>
        <p:txBody>
          <a:bodyPr>
            <a:normAutofit/>
          </a:bodyPr>
          <a:lstStyle/>
          <a:p>
            <a:r>
              <a:rPr lang="en-AU" dirty="0"/>
              <a:t>Prevent/mitigate asset and credit booms and busts with monetary policy: the “lean vs clean” debate </a:t>
            </a:r>
          </a:p>
          <a:p>
            <a:r>
              <a:rPr lang="en-AU" dirty="0"/>
              <a:t>CB as lender of last resort: to combat runs on banks and government. CB can swamp a “fear equilibrium” with unlimited liquidity</a:t>
            </a:r>
          </a:p>
          <a:p>
            <a:pPr lvl="1"/>
            <a:r>
              <a:rPr lang="en-AU" dirty="0"/>
              <a:t>to be covered in more detail in a future lecture</a:t>
            </a:r>
          </a:p>
          <a:p>
            <a:r>
              <a:rPr lang="en-AU" dirty="0"/>
              <a:t>Market maker  for stressed markets (</a:t>
            </a:r>
            <a:r>
              <a:rPr lang="en-AU" dirty="0" err="1"/>
              <a:t>eg</a:t>
            </a:r>
            <a:r>
              <a:rPr lang="en-AU" dirty="0"/>
              <a:t> government and private securities)</a:t>
            </a:r>
          </a:p>
          <a:p>
            <a:r>
              <a:rPr lang="en-AU" dirty="0"/>
              <a:t>Prevention/mitigation of solvency crises (prudential policies)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600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The CB as lender of last resort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Banks engage in maturity transformation and are therefore vulnerable to runs, even if solvent</a:t>
            </a:r>
          </a:p>
          <a:p>
            <a:r>
              <a:rPr lang="en-AU" dirty="0"/>
              <a:t>Banks can fail in a panic of forced to sell assets at ‘fire-sale’ prices</a:t>
            </a:r>
          </a:p>
          <a:p>
            <a:r>
              <a:rPr lang="en-AU" dirty="0"/>
              <a:t>Deposit insurance will mitigate but not eliminate this risk</a:t>
            </a:r>
          </a:p>
          <a:p>
            <a:r>
              <a:rPr lang="en-AU" dirty="0"/>
              <a:t>The Bagehot principle: lend freely, at a penalty rate, on good collateral, to solvent banks</a:t>
            </a:r>
          </a:p>
        </p:txBody>
      </p:sp>
    </p:spTree>
    <p:extLst>
      <p:ext uri="{BB962C8B-B14F-4D97-AF65-F5344CB8AC3E}">
        <p14:creationId xmlns:p14="http://schemas.microsoft.com/office/powerpoint/2010/main" val="390715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Macro- and micro-prudential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useful distinction, though some see it as artificial because the objectives overlap</a:t>
            </a:r>
          </a:p>
          <a:p>
            <a:r>
              <a:rPr lang="en-AU" dirty="0"/>
              <a:t>Micro: directed at soundness of an institution in isolation (</a:t>
            </a:r>
            <a:r>
              <a:rPr lang="en-AU" dirty="0" err="1"/>
              <a:t>eg</a:t>
            </a:r>
            <a:r>
              <a:rPr lang="en-AU" dirty="0"/>
              <a:t>, supervision of an individual bank’s risk controls or credit assessment standards)</a:t>
            </a:r>
          </a:p>
          <a:p>
            <a:r>
              <a:rPr lang="en-AU" dirty="0"/>
              <a:t>Macro: directed at the system as a whole. </a:t>
            </a:r>
            <a:r>
              <a:rPr lang="en-AU" dirty="0" err="1"/>
              <a:t>eg</a:t>
            </a:r>
            <a:r>
              <a:rPr lang="en-AU" dirty="0"/>
              <a:t> excessive system wide lending for a risky activity</a:t>
            </a:r>
          </a:p>
          <a:p>
            <a:pPr lvl="1"/>
            <a:r>
              <a:rPr lang="en-AU" dirty="0"/>
              <a:t>real estate speculation</a:t>
            </a:r>
          </a:p>
          <a:p>
            <a:pPr lvl="1"/>
            <a:r>
              <a:rPr lang="en-AU" dirty="0"/>
              <a:t>corporate takeovers</a:t>
            </a:r>
          </a:p>
        </p:txBody>
      </p:sp>
    </p:spTree>
    <p:extLst>
      <p:ext uri="{BB962C8B-B14F-4D97-AF65-F5344CB8AC3E}">
        <p14:creationId xmlns:p14="http://schemas.microsoft.com/office/powerpoint/2010/main" val="130748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Examples of macro-prudential instruments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Countercyclical capital requirements</a:t>
            </a:r>
          </a:p>
          <a:p>
            <a:r>
              <a:rPr lang="en-AU" dirty="0"/>
              <a:t>Time-varying controls on particular types of lending (</a:t>
            </a:r>
            <a:r>
              <a:rPr lang="en-AU" dirty="0" err="1"/>
              <a:t>eg</a:t>
            </a:r>
            <a:r>
              <a:rPr lang="en-AU" dirty="0"/>
              <a:t> APRA guidance on investor property lending)</a:t>
            </a:r>
          </a:p>
          <a:p>
            <a:r>
              <a:rPr lang="en-AU" dirty="0"/>
              <a:t>Controls on loan-to-valuation ratios in housing lending</a:t>
            </a:r>
          </a:p>
          <a:p>
            <a:r>
              <a:rPr lang="en-AU" dirty="0"/>
              <a:t>Using prudential instruments in a time-varying way to lean against the credit cycle</a:t>
            </a:r>
          </a:p>
          <a:p>
            <a:r>
              <a:rPr lang="en-AU" dirty="0"/>
              <a:t>In recent low interest environment, many jurisdictions have been using these types of policies, especially in relation to property lending</a:t>
            </a:r>
          </a:p>
        </p:txBody>
      </p:sp>
    </p:spTree>
    <p:extLst>
      <p:ext uri="{BB962C8B-B14F-4D97-AF65-F5344CB8AC3E}">
        <p14:creationId xmlns:p14="http://schemas.microsoft.com/office/powerpoint/2010/main" val="3971811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Allocation of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Lender of last resort/liquidity management function is innate to the central bank</a:t>
            </a:r>
          </a:p>
          <a:p>
            <a:r>
              <a:rPr lang="en-AU" dirty="0"/>
              <a:t>General consensus that interest rate setting function belongs in the central bank  </a:t>
            </a:r>
          </a:p>
          <a:p>
            <a:r>
              <a:rPr lang="en-AU" dirty="0"/>
              <a:t>Less consensus on the allocation of other (regulatory and prudential) functions</a:t>
            </a:r>
          </a:p>
        </p:txBody>
      </p:sp>
    </p:spTree>
    <p:extLst>
      <p:ext uri="{BB962C8B-B14F-4D97-AF65-F5344CB8AC3E}">
        <p14:creationId xmlns:p14="http://schemas.microsoft.com/office/powerpoint/2010/main" val="374751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4CB-262A-47B4-BE8C-40B6A6DA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rmAutofit/>
          </a:bodyPr>
          <a:lstStyle/>
          <a:p>
            <a:pPr algn="l"/>
            <a:r>
              <a:rPr lang="en-AU" sz="3600" b="1" dirty="0"/>
              <a:t>Rogoff (2017) on negative nominal interest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528A-3F2A-4CF2-B2C8-C723FD3B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>
            <a:normAutofit/>
          </a:bodyPr>
          <a:lstStyle/>
          <a:p>
            <a:r>
              <a:rPr lang="en-AU" dirty="0"/>
              <a:t>Average rate cut needed to fight recession in US = 5.5 per cent</a:t>
            </a:r>
          </a:p>
          <a:p>
            <a:r>
              <a:rPr lang="en-AU" dirty="0"/>
              <a:t>Hence, risk of unstable deflation trap if R can’t go negative</a:t>
            </a:r>
          </a:p>
          <a:p>
            <a:r>
              <a:rPr lang="en-AU" dirty="0"/>
              <a:t>Substitution into currency the main obstacle</a:t>
            </a:r>
          </a:p>
          <a:p>
            <a:r>
              <a:rPr lang="en-AU" dirty="0"/>
              <a:t>Possible reasons for persistent low interest rates:</a:t>
            </a:r>
          </a:p>
          <a:p>
            <a:pPr lvl="1"/>
            <a:r>
              <a:rPr lang="en-AU" dirty="0"/>
              <a:t>secular stagnation/legacy of the GFC</a:t>
            </a:r>
          </a:p>
          <a:p>
            <a:pPr lvl="1"/>
            <a:r>
              <a:rPr lang="en-AU" dirty="0"/>
              <a:t>lower trend productivity growth</a:t>
            </a:r>
          </a:p>
          <a:p>
            <a:pPr lvl="1"/>
            <a:r>
              <a:rPr lang="en-AU" dirty="0"/>
              <a:t>increased global supply of savings</a:t>
            </a:r>
          </a:p>
          <a:p>
            <a:pPr lvl="1"/>
            <a:r>
              <a:rPr lang="en-AU" dirty="0"/>
              <a:t>increased demand for safe assets</a:t>
            </a:r>
          </a:p>
          <a:p>
            <a:pPr lvl="1"/>
            <a:r>
              <a:rPr lang="en-AU" dirty="0"/>
              <a:t>all of which imply: lower ‘neutral’ real interest rate (= r*)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dirty="0"/>
              <a:t>Note the Taylor rule: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ヒラギノ角ゴ Pro W3" pitchFamily="-84" charset="-128"/>
                <a:cs typeface="+mn-cs"/>
              </a:rPr>
              <a:t>R = </a:t>
            </a:r>
            <a:r>
              <a:rPr kumimoji="0" lang="el-G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ヒラギノ角ゴ Pro W3" pitchFamily="-84" charset="-128"/>
                <a:cs typeface="+mn-cs"/>
              </a:rPr>
              <a:t>π</a:t>
            </a:r>
            <a:r>
              <a:rPr kumimoji="0" lang="en-AU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ヒラギノ角ゴ Pro W3" pitchFamily="-84" charset="-128"/>
                <a:cs typeface="+mn-cs"/>
              </a:rPr>
              <a:t> + r* + ½ (inflation gap) + ½ (output gap)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ヒラギノ角ゴ Pro W3" pitchFamily="-84" charset="-128"/>
              <a:cs typeface="+mn-cs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71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/>
              <a:t>Alternative models for allocation of prudential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Australia, Canada, Indonesia: integrated prudential regulator separate from the CB</a:t>
            </a:r>
          </a:p>
          <a:p>
            <a:r>
              <a:rPr lang="en-AU" dirty="0"/>
              <a:t>BoE, RBNZ: prudential regulation falls within the CB</a:t>
            </a:r>
          </a:p>
          <a:p>
            <a:r>
              <a:rPr lang="en-AU" dirty="0"/>
              <a:t>US Fed, ECB, </a:t>
            </a:r>
            <a:r>
              <a:rPr lang="en-AU" dirty="0" err="1"/>
              <a:t>BoJ</a:t>
            </a:r>
            <a:r>
              <a:rPr lang="en-AU" dirty="0"/>
              <a:t>: complex overlapping responsibilities</a:t>
            </a:r>
          </a:p>
          <a:p>
            <a:r>
              <a:rPr lang="en-AU" dirty="0"/>
              <a:t>These arrangements are largely determined by historical legacy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0919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274638"/>
            <a:ext cx="9087394" cy="778098"/>
          </a:xfrm>
        </p:spPr>
        <p:txBody>
          <a:bodyPr>
            <a:normAutofit/>
          </a:bodyPr>
          <a:lstStyle/>
          <a:p>
            <a:r>
              <a:rPr lang="en-AU" sz="3600" b="1" dirty="0"/>
              <a:t>Prudential authority within the CB?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406" y="1124745"/>
            <a:ext cx="9087394" cy="5001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/>
              <a:t>The arguments are not clear cut</a:t>
            </a:r>
          </a:p>
          <a:p>
            <a:pPr>
              <a:buNone/>
            </a:pPr>
            <a:r>
              <a:rPr lang="en-AU" b="1" dirty="0"/>
              <a:t>Advantages</a:t>
            </a:r>
            <a:r>
              <a:rPr lang="en-AU" dirty="0"/>
              <a:t>:</a:t>
            </a:r>
          </a:p>
          <a:p>
            <a:r>
              <a:rPr lang="en-AU" dirty="0"/>
              <a:t>Coordination/cooperation</a:t>
            </a:r>
          </a:p>
          <a:p>
            <a:r>
              <a:rPr lang="en-AU" dirty="0"/>
              <a:t>Information sharing</a:t>
            </a:r>
          </a:p>
          <a:p>
            <a:r>
              <a:rPr lang="en-AU" dirty="0"/>
              <a:t>Synergies in professional expertise</a:t>
            </a:r>
          </a:p>
          <a:p>
            <a:pPr>
              <a:buNone/>
            </a:pPr>
            <a:r>
              <a:rPr lang="en-AU" b="1" dirty="0"/>
              <a:t>Disadvantages</a:t>
            </a:r>
            <a:r>
              <a:rPr lang="en-AU" dirty="0"/>
              <a:t>:</a:t>
            </a:r>
            <a:endParaRPr lang="en-AU" b="1" dirty="0"/>
          </a:p>
          <a:p>
            <a:r>
              <a:rPr lang="en-AU" dirty="0"/>
              <a:t>Too much power in one institution</a:t>
            </a:r>
          </a:p>
          <a:p>
            <a:r>
              <a:rPr lang="en-AU" dirty="0"/>
              <a:t>Too much complexity</a:t>
            </a:r>
          </a:p>
          <a:p>
            <a:r>
              <a:rPr lang="en-AU" dirty="0"/>
              <a:t>Groupthink/loss of diversity in sources of analysis</a:t>
            </a:r>
          </a:p>
        </p:txBody>
      </p:sp>
    </p:spTree>
    <p:extLst>
      <p:ext uri="{BB962C8B-B14F-4D97-AF65-F5344CB8AC3E}">
        <p14:creationId xmlns:p14="http://schemas.microsoft.com/office/powerpoint/2010/main" val="2154582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>
            <a:normAutofit/>
          </a:bodyPr>
          <a:lstStyle/>
          <a:p>
            <a:r>
              <a:rPr lang="en-AU" sz="3600" b="1" dirty="0"/>
              <a:t>Coordination arrangements in Australia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Council of Financial Regulators chaired by RBA Governor (RBA plus Treasury, APRA and ASIC)</a:t>
            </a:r>
          </a:p>
          <a:p>
            <a:r>
              <a:rPr lang="en-AU" dirty="0"/>
              <a:t>This is a non-statutory body with no formal powers</a:t>
            </a:r>
          </a:p>
          <a:p>
            <a:r>
              <a:rPr lang="en-AU" dirty="0"/>
              <a:t>Coordinates regulatory actions</a:t>
            </a:r>
          </a:p>
          <a:p>
            <a:r>
              <a:rPr lang="en-AU" dirty="0"/>
              <a:t>Makes recommendations to government where needed (</a:t>
            </a:r>
            <a:r>
              <a:rPr lang="en-AU" dirty="0" err="1"/>
              <a:t>eg</a:t>
            </a:r>
            <a:r>
              <a:rPr lang="en-AU" dirty="0"/>
              <a:t> during GFC)</a:t>
            </a:r>
          </a:p>
          <a:p>
            <a:r>
              <a:rPr lang="en-AU" dirty="0"/>
              <a:t>This arrangement generally perceived to be working well (unlike in other jurisdictions)</a:t>
            </a:r>
          </a:p>
          <a:p>
            <a:r>
              <a:rPr lang="en-AU" dirty="0"/>
              <a:t>Murray Inquiry (2014) recommended no change </a:t>
            </a:r>
          </a:p>
        </p:txBody>
      </p:sp>
    </p:spTree>
    <p:extLst>
      <p:ext uri="{BB962C8B-B14F-4D97-AF65-F5344CB8AC3E}">
        <p14:creationId xmlns:p14="http://schemas.microsoft.com/office/powerpoint/2010/main" val="4224815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rmAutofit/>
          </a:bodyPr>
          <a:lstStyle/>
          <a:p>
            <a:r>
              <a:rPr lang="en-AU" sz="3600" b="1" dirty="0"/>
              <a:t>Role of RBA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Liquidity management</a:t>
            </a:r>
          </a:p>
          <a:p>
            <a:r>
              <a:rPr lang="en-AU" dirty="0"/>
              <a:t>Financial stability analysis at macro level (FSR)</a:t>
            </a:r>
          </a:p>
          <a:p>
            <a:r>
              <a:rPr lang="en-AU" dirty="0"/>
              <a:t>Coordination with other agencies in policy development</a:t>
            </a:r>
          </a:p>
          <a:p>
            <a:r>
              <a:rPr lang="en-AU" dirty="0"/>
              <a:t>Information sharing with other agencies</a:t>
            </a:r>
          </a:p>
          <a:p>
            <a:r>
              <a:rPr lang="en-AU" dirty="0"/>
              <a:t>Role in crisis preparedness</a:t>
            </a:r>
          </a:p>
        </p:txBody>
      </p:sp>
    </p:spTree>
    <p:extLst>
      <p:ext uri="{BB962C8B-B14F-4D97-AF65-F5344CB8AC3E}">
        <p14:creationId xmlns:p14="http://schemas.microsoft.com/office/powerpoint/2010/main" val="602297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r>
              <a:rPr lang="en-AU" sz="3600" b="1" dirty="0"/>
              <a:t>Why financial stability policy is unlike monetary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Mon. policy has a clearly defined framework of </a:t>
            </a:r>
          </a:p>
          <a:p>
            <a:pPr lvl="1"/>
            <a:r>
              <a:rPr lang="en-AU" dirty="0"/>
              <a:t>instrument (interest rate)</a:t>
            </a:r>
          </a:p>
          <a:p>
            <a:pPr lvl="1"/>
            <a:r>
              <a:rPr lang="en-AU" dirty="0"/>
              <a:t>objective (inflation target)</a:t>
            </a:r>
          </a:p>
          <a:p>
            <a:pPr lvl="1"/>
            <a:r>
              <a:rPr lang="en-AU" dirty="0"/>
              <a:t>strategy (forward-looking Taylor rule)</a:t>
            </a:r>
          </a:p>
          <a:p>
            <a:pPr lvl="1"/>
            <a:r>
              <a:rPr lang="en-AU" dirty="0"/>
              <a:t>governance (independent CB accountable to government)</a:t>
            </a:r>
          </a:p>
          <a:p>
            <a:r>
              <a:rPr lang="en-AU" dirty="0"/>
              <a:t>In financial stability policy all these things are less well defined</a:t>
            </a:r>
          </a:p>
        </p:txBody>
      </p:sp>
    </p:spTree>
    <p:extLst>
      <p:ext uri="{BB962C8B-B14F-4D97-AF65-F5344CB8AC3E}">
        <p14:creationId xmlns:p14="http://schemas.microsoft.com/office/powerpoint/2010/main" val="1246064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863" y="332656"/>
            <a:ext cx="10189028" cy="864096"/>
          </a:xfrm>
        </p:spPr>
        <p:txBody>
          <a:bodyPr>
            <a:normAutofit/>
          </a:bodyPr>
          <a:lstStyle/>
          <a:p>
            <a:r>
              <a:rPr lang="en-AU" sz="3600" b="1" dirty="0"/>
              <a:t>How should financial stability policy be conducted?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863" y="1484785"/>
            <a:ext cx="9683931" cy="4641379"/>
          </a:xfrm>
        </p:spPr>
        <p:txBody>
          <a:bodyPr>
            <a:normAutofit/>
          </a:bodyPr>
          <a:lstStyle/>
          <a:p>
            <a:r>
              <a:rPr lang="en-AU" dirty="0"/>
              <a:t>Objective: manage system risks to an acceptable level</a:t>
            </a:r>
          </a:p>
          <a:p>
            <a:r>
              <a:rPr lang="en-AU" dirty="0"/>
              <a:t>Instruments:</a:t>
            </a:r>
          </a:p>
          <a:p>
            <a:pPr lvl="1"/>
            <a:r>
              <a:rPr lang="en-AU" dirty="0"/>
              <a:t>CB liquidity tools</a:t>
            </a:r>
          </a:p>
          <a:p>
            <a:pPr lvl="1"/>
            <a:r>
              <a:rPr lang="en-AU" dirty="0"/>
              <a:t>capital and liquidity standards </a:t>
            </a:r>
          </a:p>
          <a:p>
            <a:pPr lvl="1"/>
            <a:r>
              <a:rPr lang="en-AU" dirty="0"/>
              <a:t>prudential supervision, lending standards etc</a:t>
            </a:r>
          </a:p>
          <a:p>
            <a:r>
              <a:rPr lang="en-AU" dirty="0"/>
              <a:t>Strategy: use the available instruments to ensure </a:t>
            </a:r>
          </a:p>
          <a:p>
            <a:pPr lvl="1"/>
            <a:r>
              <a:rPr lang="en-AU" dirty="0"/>
              <a:t>high levels of safety in normal times</a:t>
            </a:r>
          </a:p>
          <a:p>
            <a:pPr lvl="1"/>
            <a:r>
              <a:rPr lang="en-AU" dirty="0"/>
              <a:t>tighter risk controls in boom times</a:t>
            </a:r>
          </a:p>
          <a:p>
            <a:pPr lvl="1"/>
            <a:r>
              <a:rPr lang="en-AU" dirty="0"/>
              <a:t>stress relief when needed</a:t>
            </a:r>
          </a:p>
          <a:p>
            <a:r>
              <a:rPr lang="en-AU" dirty="0"/>
              <a:t>Governance: as discussed, there is no single consensus model</a:t>
            </a:r>
          </a:p>
        </p:txBody>
      </p:sp>
    </p:spTree>
    <p:extLst>
      <p:ext uri="{BB962C8B-B14F-4D97-AF65-F5344CB8AC3E}">
        <p14:creationId xmlns:p14="http://schemas.microsoft.com/office/powerpoint/2010/main" val="228880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33" y="1484785"/>
            <a:ext cx="9849395" cy="464137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Emerging consensus in favour of inflation targeting as the best policy model </a:t>
            </a:r>
            <a:r>
              <a:rPr lang="en-AU" b="1" i="1" dirty="0"/>
              <a:t>in normal times</a:t>
            </a:r>
          </a:p>
          <a:p>
            <a:r>
              <a:rPr lang="en-AU" b="1" i="1" dirty="0"/>
              <a:t>Post GFC: </a:t>
            </a:r>
            <a:r>
              <a:rPr lang="en-AU" dirty="0"/>
              <a:t>not normal times:</a:t>
            </a:r>
          </a:p>
          <a:p>
            <a:pPr lvl="1"/>
            <a:r>
              <a:rPr lang="en-AU" dirty="0"/>
              <a:t>ZLB</a:t>
            </a:r>
            <a:r>
              <a:rPr lang="en-AU" b="1" i="1" dirty="0"/>
              <a:t> </a:t>
            </a:r>
            <a:r>
              <a:rPr lang="en-AU" dirty="0"/>
              <a:t>still operating in some major economies</a:t>
            </a:r>
          </a:p>
          <a:p>
            <a:pPr lvl="1"/>
            <a:r>
              <a:rPr lang="en-AU" dirty="0"/>
              <a:t>debt overhang</a:t>
            </a:r>
          </a:p>
          <a:p>
            <a:pPr lvl="1"/>
            <a:r>
              <a:rPr lang="en-AU" dirty="0"/>
              <a:t>debate on “unconventional” stimulus measures</a:t>
            </a:r>
          </a:p>
          <a:p>
            <a:r>
              <a:rPr lang="en-AU" dirty="0"/>
              <a:t>Debates on asset prices, financial stability policy still not settled</a:t>
            </a:r>
          </a:p>
          <a:p>
            <a:r>
              <a:rPr lang="en-AU" dirty="0"/>
              <a:t>Emergency Covid responses were successful in providing stimulus</a:t>
            </a:r>
          </a:p>
          <a:p>
            <a:pPr lvl="1"/>
            <a:r>
              <a:rPr lang="en-AU" u="sng" dirty="0"/>
              <a:t>but</a:t>
            </a:r>
            <a:r>
              <a:rPr lang="en-AU" dirty="0"/>
              <a:t>, have raised inflation concerns</a:t>
            </a:r>
          </a:p>
          <a:p>
            <a:r>
              <a:rPr lang="en-AU" dirty="0"/>
              <a:t>In our seminar and media readings, we are seeing these debates playing out in real time</a:t>
            </a:r>
          </a:p>
        </p:txBody>
      </p:sp>
    </p:spTree>
    <p:extLst>
      <p:ext uri="{BB962C8B-B14F-4D97-AF65-F5344CB8AC3E}">
        <p14:creationId xmlns:p14="http://schemas.microsoft.com/office/powerpoint/2010/main" val="315186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6B67-EF83-40CA-ACE4-B122EC00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Autofit/>
          </a:bodyPr>
          <a:lstStyle/>
          <a:p>
            <a:pPr algn="l"/>
            <a:r>
              <a:rPr lang="en-AU" sz="3600" b="1" dirty="0"/>
              <a:t>Rogoff (2) Possible solutions to ZLB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3EE7-0AA6-4C40-9397-215510CB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Forward guidance – seen as ineffective</a:t>
            </a:r>
          </a:p>
          <a:p>
            <a:r>
              <a:rPr lang="en-AU" dirty="0"/>
              <a:t>QE/helicopter money: Rogoff opposes on governance grounds (long run inflation risk)</a:t>
            </a:r>
          </a:p>
          <a:p>
            <a:r>
              <a:rPr lang="en-AU" dirty="0"/>
              <a:t>Raise the inflation target – undermines target credibility</a:t>
            </a:r>
          </a:p>
          <a:p>
            <a:pPr lvl="1"/>
            <a:r>
              <a:rPr lang="en-AU" dirty="0"/>
              <a:t>the target is not an instrument unless it is </a:t>
            </a:r>
            <a:r>
              <a:rPr lang="en-AU" u="sng" dirty="0"/>
              <a:t>super-credible</a:t>
            </a:r>
          </a:p>
          <a:p>
            <a:r>
              <a:rPr lang="en-AU" dirty="0"/>
              <a:t>Rogoff’s solution: re-engineer the currency to allow negative nominal interest rates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128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5E61-AF2D-454E-A9FB-B0401F8C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/>
          <a:p>
            <a:pPr algn="l"/>
            <a:r>
              <a:rPr lang="en-AU" sz="3600" b="1" dirty="0"/>
              <a:t>Technical solutions to problem of currency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D77-9F2C-451D-AD0F-FEDCA571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6617"/>
            <a:ext cx="11319048" cy="4889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/>
              <a:t>Four options</a:t>
            </a:r>
          </a:p>
          <a:p>
            <a:pPr marL="514350" indent="-514350">
              <a:buAutoNum type="arabicPeriod"/>
            </a:pPr>
            <a:r>
              <a:rPr lang="en-AU" dirty="0"/>
              <a:t>Cashless society – </a:t>
            </a:r>
            <a:r>
              <a:rPr lang="en-AU" u="sng" dirty="0"/>
              <a:t>all</a:t>
            </a:r>
            <a:r>
              <a:rPr lang="en-AU" dirty="0"/>
              <a:t> transactions and balances are electronic (hence, no option of large-scale currency substitution)</a:t>
            </a:r>
          </a:p>
          <a:p>
            <a:pPr marL="514350" indent="-514350">
              <a:buAutoNum type="arabicPeriod"/>
            </a:pPr>
            <a:r>
              <a:rPr lang="en-AU" dirty="0"/>
              <a:t>Interest (+ or - ) on printed currency notes (physical or electronic time stamping as to date of issue)</a:t>
            </a:r>
          </a:p>
          <a:p>
            <a:pPr marL="514350" indent="-514350">
              <a:buAutoNum type="arabicPeriod"/>
            </a:pPr>
            <a:r>
              <a:rPr lang="en-AU" dirty="0"/>
              <a:t>Sliding exchange rate between bank reserves and printed currency</a:t>
            </a:r>
          </a:p>
          <a:p>
            <a:pPr marL="514350" indent="-514350">
              <a:buAutoNum type="arabicPeriod"/>
            </a:pPr>
            <a:r>
              <a:rPr lang="en-AU" dirty="0"/>
              <a:t>Abolish high-denomination notes: limits but does not eliminate cash </a:t>
            </a:r>
            <a:r>
              <a:rPr lang="en-AU" dirty="0" err="1"/>
              <a:t>subsitution</a:t>
            </a:r>
            <a:endParaRPr lang="en-AU" dirty="0"/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r>
              <a:rPr lang="en-AU" dirty="0"/>
              <a:t>Rogoff considers 3 and 4 to be the most promising options</a:t>
            </a:r>
          </a:p>
          <a:p>
            <a:pPr marL="0" indent="0">
              <a:buNone/>
            </a:pPr>
            <a:r>
              <a:rPr lang="en-AU" u="sng" dirty="0"/>
              <a:t>Conclusion</a:t>
            </a:r>
            <a:r>
              <a:rPr lang="en-AU" dirty="0"/>
              <a:t>: negative R may be needed, ZLB ‘not an immutable constant’</a:t>
            </a:r>
          </a:p>
          <a:p>
            <a:pPr marL="0" indent="0">
              <a:buNone/>
            </a:pPr>
            <a:r>
              <a:rPr lang="en-AU" u="sng" dirty="0"/>
              <a:t>But</a:t>
            </a:r>
            <a:r>
              <a:rPr lang="en-AU" dirty="0"/>
              <a:t>: Policy makers to date have shown little enthusiasm for this solution</a:t>
            </a:r>
          </a:p>
          <a:p>
            <a:pPr marL="514350" indent="-514350">
              <a:buAutoNum type="arabicPeriod"/>
            </a:pPr>
            <a:endParaRPr lang="en-AU" b="1" dirty="0"/>
          </a:p>
          <a:p>
            <a:pPr marL="514350" indent="-514350">
              <a:buAutoNum type="arabicPeriod"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3646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200" b="1" dirty="0"/>
              <a:t>2</a:t>
            </a:r>
            <a:r>
              <a:rPr lang="en-AU" sz="3200" b="1" baseline="30000" dirty="0"/>
              <a:t>nd</a:t>
            </a:r>
            <a:r>
              <a:rPr lang="en-AU" sz="3200" b="1" dirty="0"/>
              <a:t> unsettled question: should monetary policy respond to asset price  bubbles? And if so,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is an asset bubble?</a:t>
            </a:r>
          </a:p>
          <a:p>
            <a:r>
              <a:rPr lang="en-AU" dirty="0"/>
              <a:t>General rise in a class of asset prices above fundamentals because they are expected to rise further</a:t>
            </a:r>
          </a:p>
          <a:p>
            <a:r>
              <a:rPr lang="en-AU" dirty="0"/>
              <a:t>It will eventually collapse, but timing is unpredictable</a:t>
            </a:r>
          </a:p>
          <a:p>
            <a:r>
              <a:rPr lang="en-AU" dirty="0"/>
              <a:t>“Fundamentals” are not directly observable, so you can’t be sure you are in one</a:t>
            </a:r>
          </a:p>
          <a:p>
            <a:r>
              <a:rPr lang="en-AU" dirty="0"/>
              <a:t>Examples: 1990s tech bubble, real estate bubbles</a:t>
            </a:r>
          </a:p>
        </p:txBody>
      </p:sp>
    </p:spTree>
    <p:extLst>
      <p:ext uri="{BB962C8B-B14F-4D97-AF65-F5344CB8AC3E}">
        <p14:creationId xmlns:p14="http://schemas.microsoft.com/office/powerpoint/2010/main" val="372857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Characteristics of bubbles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General optimism (“This time it’s different”)</a:t>
            </a:r>
          </a:p>
          <a:p>
            <a:r>
              <a:rPr lang="en-AU" dirty="0"/>
              <a:t>There may be elements of fraud</a:t>
            </a:r>
          </a:p>
          <a:p>
            <a:r>
              <a:rPr lang="en-AU" dirty="0"/>
              <a:t>Often associated with leverage – borrowing to buy assets</a:t>
            </a:r>
          </a:p>
          <a:p>
            <a:pPr lvl="1"/>
            <a:r>
              <a:rPr lang="en-AU" dirty="0"/>
              <a:t>amplifies both the upside and the downside of asset speculation</a:t>
            </a:r>
          </a:p>
          <a:p>
            <a:r>
              <a:rPr lang="en-AU" dirty="0"/>
              <a:t>Increased participation in speculative behaviour</a:t>
            </a:r>
          </a:p>
          <a:p>
            <a:r>
              <a:rPr lang="en-AU" dirty="0"/>
              <a:t>Literature on “rational bubbles” – asset price expected to increase by exactly enough to compensate for the probability of collapse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847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Relevance for monetary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Expansion phase of a bubble may add to demand, growth and inflation. People feel richer/more optimistic and therefore spend more</a:t>
            </a:r>
          </a:p>
          <a:p>
            <a:r>
              <a:rPr lang="en-AU" dirty="0"/>
              <a:t>This would elicit </a:t>
            </a:r>
            <a:r>
              <a:rPr lang="en-AU" u="sng" dirty="0"/>
              <a:t>some</a:t>
            </a:r>
            <a:r>
              <a:rPr lang="en-AU" dirty="0"/>
              <a:t> policy response under normal criteria (</a:t>
            </a:r>
            <a:r>
              <a:rPr lang="en-AU" dirty="0" err="1"/>
              <a:t>eg</a:t>
            </a:r>
            <a:r>
              <a:rPr lang="en-AU" dirty="0"/>
              <a:t>, a Taylor rule)</a:t>
            </a:r>
          </a:p>
          <a:p>
            <a:r>
              <a:rPr lang="en-AU" dirty="0"/>
              <a:t>Associated leverage and risk to financial stability when the bubble collapses</a:t>
            </a:r>
          </a:p>
          <a:p>
            <a:r>
              <a:rPr lang="en-AU" dirty="0"/>
              <a:t>Monetary policy setting determines the price of credit and may therefore influence the probability of a bubble </a:t>
            </a:r>
            <a:r>
              <a:rPr lang="en-AU" u="sng" dirty="0"/>
              <a:t>forming</a:t>
            </a:r>
            <a:r>
              <a:rPr lang="en-AU" dirty="0"/>
              <a:t> or </a:t>
            </a:r>
            <a:r>
              <a:rPr lang="en-AU" u="sng" dirty="0"/>
              <a:t>collapsing</a:t>
            </a:r>
          </a:p>
        </p:txBody>
      </p:sp>
    </p:spTree>
    <p:extLst>
      <p:ext uri="{BB962C8B-B14F-4D97-AF65-F5344CB8AC3E}">
        <p14:creationId xmlns:p14="http://schemas.microsoft.com/office/powerpoint/2010/main" val="337115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1" dirty="0"/>
              <a:t>The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84785"/>
            <a:ext cx="9443392" cy="4641379"/>
          </a:xfrm>
        </p:spPr>
        <p:txBody>
          <a:bodyPr>
            <a:normAutofit/>
          </a:bodyPr>
          <a:lstStyle/>
          <a:p>
            <a:r>
              <a:rPr lang="en-AU" dirty="0"/>
              <a:t>This first began to be seriously debated in the 1990s due to Japan’s experience (‘bubble economy’) and the 1990’s tech-stock bubble</a:t>
            </a:r>
          </a:p>
          <a:p>
            <a:r>
              <a:rPr lang="en-AU" dirty="0"/>
              <a:t>The question: within an inflation targeting framework, should the reaction function be modified to “</a:t>
            </a:r>
            <a:r>
              <a:rPr lang="en-AU" u="sng" dirty="0"/>
              <a:t>lean against</a:t>
            </a:r>
            <a:r>
              <a:rPr lang="en-AU" dirty="0"/>
              <a:t>” an identifiable asset bubble?</a:t>
            </a:r>
          </a:p>
          <a:p>
            <a:r>
              <a:rPr lang="en-AU" dirty="0"/>
              <a:t>Or alternatively, ignore the bubble but use monetary policy aggressively to </a:t>
            </a:r>
            <a:r>
              <a:rPr lang="en-AU" u="sng" dirty="0"/>
              <a:t>clean up </a:t>
            </a:r>
            <a:r>
              <a:rPr lang="en-AU" dirty="0"/>
              <a:t>the damage afterwards</a:t>
            </a:r>
          </a:p>
          <a:p>
            <a:r>
              <a:rPr lang="en-AU" dirty="0"/>
              <a:t>This became know as the “lean vs clean debate”</a:t>
            </a:r>
          </a:p>
        </p:txBody>
      </p:sp>
    </p:spTree>
    <p:extLst>
      <p:ext uri="{BB962C8B-B14F-4D97-AF65-F5344CB8AC3E}">
        <p14:creationId xmlns:p14="http://schemas.microsoft.com/office/powerpoint/2010/main" val="357059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2195</Words>
  <Application>Microsoft Office PowerPoint</Application>
  <PresentationFormat>Widescreen</PresentationFormat>
  <Paragraphs>240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Week 5</vt:lpstr>
      <vt:lpstr>Concluding topics on inflation targeting</vt:lpstr>
      <vt:lpstr>Rogoff (2017) on negative nominal interest rates</vt:lpstr>
      <vt:lpstr>Rogoff (2) Possible solutions to ZLB</vt:lpstr>
      <vt:lpstr>Technical solutions to problem of currency substitution</vt:lpstr>
      <vt:lpstr>2nd unsettled question: should monetary policy respond to asset price  bubbles? And if so, how?</vt:lpstr>
      <vt:lpstr>Characteristics of bubbles</vt:lpstr>
      <vt:lpstr>Relevance for monetary policy</vt:lpstr>
      <vt:lpstr>The debate</vt:lpstr>
      <vt:lpstr>Lean vs clean 1</vt:lpstr>
      <vt:lpstr>Lean vs clean 2</vt:lpstr>
      <vt:lpstr>State of the debate in policy setting institutions</vt:lpstr>
      <vt:lpstr>Model-based analysis of the debate</vt:lpstr>
      <vt:lpstr>GPS model (contd)</vt:lpstr>
      <vt:lpstr>Interpretation of the model</vt:lpstr>
      <vt:lpstr>Decision-making structure</vt:lpstr>
      <vt:lpstr>Extensions to the basic model</vt:lpstr>
      <vt:lpstr>Economic relevance of the model</vt:lpstr>
      <vt:lpstr>Interpreting the results</vt:lpstr>
      <vt:lpstr>Results 1, 2 (recall: p is the probability of the bubble bursting in each period)</vt:lpstr>
      <vt:lpstr>Results 3,4</vt:lpstr>
      <vt:lpstr>Results 5,6</vt:lpstr>
      <vt:lpstr>Summary</vt:lpstr>
      <vt:lpstr>GPS conclusions</vt:lpstr>
      <vt:lpstr>Financial stability policy: what is it?</vt:lpstr>
      <vt:lpstr>The CB as lender of last resort</vt:lpstr>
      <vt:lpstr>Macro- and micro-prudential policies</vt:lpstr>
      <vt:lpstr>Examples of macro-prudential instruments</vt:lpstr>
      <vt:lpstr>Allocation of responsibilities</vt:lpstr>
      <vt:lpstr>Alternative models for allocation of prudential responsibilities</vt:lpstr>
      <vt:lpstr>Prudential authority within the CB?</vt:lpstr>
      <vt:lpstr>Coordination arrangements in Australia</vt:lpstr>
      <vt:lpstr>Role of RBA</vt:lpstr>
      <vt:lpstr>Why financial stability policy is unlike monetary policy</vt:lpstr>
      <vt:lpstr>How should financial stability policy be conducted?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Megan Edey</dc:creator>
  <cp:lastModifiedBy>Malcolm Edey</cp:lastModifiedBy>
  <cp:revision>10</cp:revision>
  <dcterms:created xsi:type="dcterms:W3CDTF">2021-08-17T05:59:58Z</dcterms:created>
  <dcterms:modified xsi:type="dcterms:W3CDTF">2023-08-29T05:22:27Z</dcterms:modified>
</cp:coreProperties>
</file>