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33" r:id="rId9"/>
    <p:sldId id="334" r:id="rId10"/>
    <p:sldId id="335" r:id="rId11"/>
    <p:sldId id="336" r:id="rId12"/>
    <p:sldId id="312" r:id="rId13"/>
    <p:sldId id="339" r:id="rId14"/>
    <p:sldId id="263" r:id="rId15"/>
    <p:sldId id="264" r:id="rId16"/>
    <p:sldId id="265" r:id="rId17"/>
    <p:sldId id="34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6" r:id="rId38"/>
    <p:sldId id="285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8" r:id="rId48"/>
    <p:sldId id="299" r:id="rId49"/>
    <p:sldId id="295" r:id="rId50"/>
    <p:sldId id="296" r:id="rId51"/>
    <p:sldId id="29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68B99-47FD-40FF-BD4E-AE54CA0C201D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13CCB-A77F-4885-A198-427279389E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8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AA5C3-BD95-4AFE-B31D-62301DA8A41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09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A9C0F-D0C8-44DD-952E-5D88501AE9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8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18573-6874-4A62-AB09-1B01005D19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51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18573-6874-4A62-AB09-1B01005D19D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28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5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05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9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34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35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8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3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9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49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775A-5095-4941-84DA-824D1763FEEE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5783-3998-461A-9DEC-76A9C44E9E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74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3240360"/>
          </a:xfrm>
        </p:spPr>
        <p:txBody>
          <a:bodyPr>
            <a:normAutofit fontScale="90000"/>
          </a:bodyPr>
          <a:lstStyle/>
          <a:p>
            <a:br>
              <a:rPr lang="en-AU" b="1" dirty="0"/>
            </a:br>
            <a:r>
              <a:rPr lang="en-AU" b="1" dirty="0"/>
              <a:t>Financial crises I</a:t>
            </a:r>
            <a:br>
              <a:rPr lang="en-AU" b="1" dirty="0"/>
            </a:br>
            <a:br>
              <a:rPr lang="en-AU" b="1" dirty="0"/>
            </a:br>
            <a:br>
              <a:rPr lang="en-AU" b="1" dirty="0"/>
            </a:br>
            <a:r>
              <a:rPr lang="en-AU" sz="3600" dirty="0"/>
              <a:t>Source: Reinhart and Rogoff Parts 1 and 2</a:t>
            </a:r>
            <a:br>
              <a:rPr lang="en-AU" sz="3600" dirty="0"/>
            </a:br>
            <a:br>
              <a:rPr lang="en-AU" sz="3600" b="1" dirty="0"/>
            </a:b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94303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9E15-8D65-42CA-BFD7-F49B843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The functions of capital and reserves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9E17-8E60-45EC-96BA-9568368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Capital sits on the </a:t>
            </a:r>
            <a:r>
              <a:rPr lang="en-AU" u="sng" dirty="0"/>
              <a:t>liabilities</a:t>
            </a:r>
            <a:r>
              <a:rPr lang="en-AU" dirty="0"/>
              <a:t> side of the balance sheet</a:t>
            </a:r>
            <a:r>
              <a:rPr lang="en-AU" u="sng" dirty="0"/>
              <a:t> </a:t>
            </a:r>
            <a:endParaRPr lang="en-AU" dirty="0"/>
          </a:p>
          <a:p>
            <a:pPr lvl="1"/>
            <a:r>
              <a:rPr lang="en-AU" dirty="0"/>
              <a:t>The function of capital is to </a:t>
            </a:r>
            <a:r>
              <a:rPr lang="en-AU" b="1" dirty="0"/>
              <a:t>absorb losses </a:t>
            </a:r>
            <a:r>
              <a:rPr lang="en-AU" dirty="0"/>
              <a:t>so that they don’t fall on other claim-holders</a:t>
            </a:r>
          </a:p>
          <a:p>
            <a:endParaRPr lang="en-AU" b="1" dirty="0"/>
          </a:p>
          <a:p>
            <a:r>
              <a:rPr lang="en-AU" dirty="0"/>
              <a:t>Reserves are an </a:t>
            </a:r>
            <a:r>
              <a:rPr lang="en-AU" u="sng" dirty="0"/>
              <a:t>asset</a:t>
            </a:r>
          </a:p>
          <a:p>
            <a:pPr lvl="1"/>
            <a:r>
              <a:rPr lang="en-AU" dirty="0"/>
              <a:t>The function of reserves is to meet unexpected outflows (</a:t>
            </a:r>
            <a:r>
              <a:rPr lang="en-AU" dirty="0" err="1"/>
              <a:t>eg</a:t>
            </a:r>
            <a:r>
              <a:rPr lang="en-AU" dirty="0"/>
              <a:t>, deposit withdrawals)</a:t>
            </a:r>
          </a:p>
        </p:txBody>
      </p:sp>
    </p:spTree>
    <p:extLst>
      <p:ext uri="{BB962C8B-B14F-4D97-AF65-F5344CB8AC3E}">
        <p14:creationId xmlns:p14="http://schemas.microsoft.com/office/powerpoint/2010/main" val="321724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48F-F4DF-49CE-A362-388977EC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The balance sheet has to balance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434149-91D1-4AE9-9689-87207745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47853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By definition, Assets (A) have to equal total claims on those assets (Liabilities, L)</a:t>
            </a:r>
          </a:p>
          <a:p>
            <a:pPr marL="0" indent="0" algn="ctr">
              <a:buNone/>
            </a:pPr>
            <a:r>
              <a:rPr lang="en-AU" dirty="0"/>
              <a:t>So: A = L</a:t>
            </a:r>
          </a:p>
          <a:p>
            <a:pPr marL="0" indent="0">
              <a:buNone/>
            </a:pPr>
            <a:r>
              <a:rPr lang="en-AU" u="sng" dirty="0"/>
              <a:t>Note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AU" dirty="0"/>
              <a:t>Some accounting treatments use an equivalent formulation that separately identifies capital (K) and non-capital liabilities (NKL)</a:t>
            </a:r>
          </a:p>
          <a:p>
            <a:pPr marL="0" indent="0">
              <a:buNone/>
            </a:pPr>
            <a:r>
              <a:rPr lang="en-AU" dirty="0"/>
              <a:t>Hence: 		A = K + NKL</a:t>
            </a:r>
          </a:p>
          <a:p>
            <a:pPr marL="0" indent="0">
              <a:buNone/>
            </a:pPr>
            <a:r>
              <a:rPr lang="en-AU" dirty="0"/>
              <a:t>or equivalently:    K = A – NKL</a:t>
            </a:r>
          </a:p>
          <a:p>
            <a:pPr marL="0" indent="0">
              <a:buNone/>
            </a:pPr>
            <a:r>
              <a:rPr lang="en-AU" dirty="0"/>
              <a:t>This formulation makes clear that capital (K) represents the total claims of shareholders on the net assets of the banking firm</a:t>
            </a:r>
          </a:p>
        </p:txBody>
      </p:sp>
    </p:spTree>
    <p:extLst>
      <p:ext uri="{BB962C8B-B14F-4D97-AF65-F5344CB8AC3E}">
        <p14:creationId xmlns:p14="http://schemas.microsoft.com/office/powerpoint/2010/main" val="89070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>
                <a:ea typeface="ヒラギノ角ゴ Pro W3" pitchFamily="-84" charset="-128"/>
              </a:rPr>
              <a:t>Liquidity Management and the Role of Reserves</a:t>
            </a:r>
            <a:br>
              <a:rPr lang="en-US" altLang="en-US" b="1" dirty="0">
                <a:ea typeface="ヒラギノ角ゴ Pro W3" pitchFamily="-84" charset="-128"/>
              </a:rPr>
            </a:br>
            <a:r>
              <a:rPr lang="en-US" altLang="en-US" sz="2800" dirty="0">
                <a:ea typeface="ヒラギノ角ゴ Pro W3" pitchFamily="-84" charset="-128"/>
              </a:rPr>
              <a:t>How reserves help protect a bank from illiquidity</a:t>
            </a:r>
            <a:endParaRPr lang="en-US" altLang="en-US" b="1" dirty="0">
              <a:ea typeface="ヒラギノ角ゴ Pro W3" pitchFamily="-84" charset="-128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268760"/>
            <a:ext cx="10972800" cy="51845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lvl="1" indent="0" eaLnBrk="1" hangingPunct="1">
              <a:buNone/>
            </a:pPr>
            <a:endParaRPr lang="en-US" altLang="en-US" i="1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ヒラギノ角ゴ Pro W3" pitchFamily="-84" charset="-128"/>
              </a:rPr>
              <a:t>Suppose a bank</a:t>
            </a:r>
            <a:r>
              <a:rPr lang="ja-JP" altLang="en-US" dirty="0">
                <a:ea typeface="ヒラギノ角ゴ Pro W3" pitchFamily="-84" charset="-128"/>
              </a:rPr>
              <a:t>’</a:t>
            </a:r>
            <a:r>
              <a:rPr lang="en-US" altLang="ja-JP" dirty="0">
                <a:ea typeface="ヒラギノ角ゴ Pro W3" pitchFamily="-84" charset="-128"/>
              </a:rPr>
              <a:t>s </a:t>
            </a:r>
            <a:r>
              <a:rPr lang="en-US" altLang="ja-JP" u="sng" dirty="0">
                <a:ea typeface="ヒラギノ角ゴ Pro W3" pitchFamily="-84" charset="-128"/>
              </a:rPr>
              <a:t>required</a:t>
            </a:r>
            <a:r>
              <a:rPr lang="en-US" altLang="ja-JP" dirty="0">
                <a:ea typeface="ヒラギノ角ゴ Pro W3" pitchFamily="-84" charset="-128"/>
              </a:rPr>
              <a:t> reserves are 10% of deposits.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ヒラギノ角ゴ Pro W3" pitchFamily="-84" charset="-128"/>
              </a:rPr>
              <a:t>If a bank has ample excess reserves, a deposit outflow does not necessitate changes in other parts of its balance sheet.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ヒラギノ角ゴ Pro W3" pitchFamily="-84" charset="-128"/>
              </a:rPr>
              <a:t>If deposit outflows exceed reserves, the bank may become </a:t>
            </a:r>
            <a:r>
              <a:rPr lang="en-US" altLang="en-US" u="sng" dirty="0">
                <a:ea typeface="ヒラギノ角ゴ Pro W3" pitchFamily="-84" charset="-128"/>
              </a:rPr>
              <a:t>illiquid</a:t>
            </a:r>
          </a:p>
          <a:p>
            <a:pPr lvl="2"/>
            <a:r>
              <a:rPr lang="en-US" altLang="en-US" dirty="0">
                <a:ea typeface="ヒラギノ角ゴ Pro W3" pitchFamily="-84" charset="-128"/>
              </a:rPr>
              <a:t>It </a:t>
            </a:r>
            <a:r>
              <a:rPr lang="en-US" altLang="en-US" u="sng" dirty="0">
                <a:ea typeface="ヒラギノ角ゴ Pro W3" pitchFamily="-84" charset="-128"/>
              </a:rPr>
              <a:t>notionally </a:t>
            </a:r>
            <a:r>
              <a:rPr lang="en-US" altLang="en-US" dirty="0">
                <a:ea typeface="ヒラギノ角ゴ Pro W3" pitchFamily="-84" charset="-128"/>
              </a:rPr>
              <a:t>has enough assets to repay depositors in full, but can’t convert them to cash quickly enough to meet the outflows</a:t>
            </a:r>
            <a:endParaRPr lang="en-US" altLang="en-US" u="sng" dirty="0">
              <a:ea typeface="ヒラギノ角ゴ Pro W3" pitchFamily="-84" charset="-128"/>
            </a:endParaRPr>
          </a:p>
        </p:txBody>
      </p:sp>
      <p:graphicFrame>
        <p:nvGraphicFramePr>
          <p:cNvPr id="10494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13507"/>
              </p:ext>
            </p:extLst>
          </p:nvPr>
        </p:nvGraphicFramePr>
        <p:xfrm>
          <a:off x="2279576" y="1493860"/>
          <a:ext cx="7873999" cy="1938340"/>
        </p:xfrm>
        <a:graphic>
          <a:graphicData uri="http://schemas.openxmlformats.org/drawingml/2006/table">
            <a:tbl>
              <a:tblPr/>
              <a:tblGrid>
                <a:gridCol w="11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30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 position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After deposit outflow of $10M</a:t>
                      </a: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Assets</a:t>
                      </a: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Reserves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Deposits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Reserves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Deposits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Loans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Bank Capital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Loans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Bank Capital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Securities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Securities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74773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ヒラギノ角ゴ Pro W3" pitchFamily="-84" charset="-128"/>
                <a:cs typeface="+mj-cs"/>
              </a:rPr>
              <a:t>Capital Adequacy Management</a:t>
            </a:r>
            <a:b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ヒラギノ角ゴ Pro W3" pitchFamily="-84" charset="-128"/>
                <a:cs typeface="+mj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How Bank Capital Helps Prevent Bank Failure</a:t>
            </a:r>
            <a:endParaRPr lang="en-US" altLang="en-US" b="1" dirty="0">
              <a:ea typeface="ヒラギノ角ゴ Pro W3" pitchFamily="-84" charset="-128"/>
            </a:endParaRP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lvl="1" indent="0" eaLnBrk="1" hangingPunct="1">
              <a:buNone/>
            </a:pPr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endParaRPr lang="en-US" altLang="en-US" i="1" dirty="0">
              <a:ea typeface="ヒラギノ角ゴ Pro W3" pitchFamily="-84" charset="-128"/>
            </a:endParaRP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  <a:p>
            <a:pPr marL="457200" lvl="1" indent="0" eaLnBrk="1" hangingPunct="1">
              <a:buNone/>
            </a:pPr>
            <a:endParaRPr lang="en-US" altLang="en-US" dirty="0">
              <a:ea typeface="ヒラギノ角ゴ Pro W3" pitchFamily="-84" charset="-128"/>
            </a:endParaRPr>
          </a:p>
          <a:p>
            <a:pPr lvl="1" eaLnBrk="1" hangingPunct="1"/>
            <a:r>
              <a:rPr lang="en-AU" altLang="en-US" dirty="0">
                <a:ea typeface="ヒラギノ角ゴ Pro W3" pitchFamily="-84" charset="-128"/>
              </a:rPr>
              <a:t>Capital (the value of shareholder claims) falls by the amount of the loss</a:t>
            </a:r>
            <a:endParaRPr lang="en-US" altLang="ja-JP" dirty="0">
              <a:ea typeface="ヒラギノ角ゴ Pro W3" pitchFamily="-84" charset="-128"/>
            </a:endParaRP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If the loss exceeds the amount of capital, depositors can’t be repaid in full, so the bank </a:t>
            </a:r>
            <a:r>
              <a:rPr lang="en-US" altLang="en-US" u="sng" dirty="0">
                <a:ea typeface="ヒラギノ角ゴ Pro W3" pitchFamily="-84" charset="-128"/>
              </a:rPr>
              <a:t>fails</a:t>
            </a:r>
            <a:r>
              <a:rPr lang="en-US" altLang="en-US" dirty="0">
                <a:ea typeface="ヒラギノ角ゴ Pro W3" pitchFamily="-84" charset="-128"/>
              </a:rPr>
              <a:t> (capital below zero)</a:t>
            </a:r>
            <a:endParaRPr lang="en-US" altLang="en-US" u="sng" dirty="0">
              <a:ea typeface="ヒラギノ角ゴ Pro W3" pitchFamily="-84" charset="-128"/>
            </a:endParaRPr>
          </a:p>
        </p:txBody>
      </p:sp>
      <p:graphicFrame>
        <p:nvGraphicFramePr>
          <p:cNvPr id="10494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59262"/>
              </p:ext>
            </p:extLst>
          </p:nvPr>
        </p:nvGraphicFramePr>
        <p:xfrm>
          <a:off x="1631504" y="2060848"/>
          <a:ext cx="8487403" cy="1717359"/>
        </p:xfrm>
        <a:graphic>
          <a:graphicData uri="http://schemas.openxmlformats.org/drawingml/2006/table">
            <a:tbl>
              <a:tblPr/>
              <a:tblGrid>
                <a:gridCol w="126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8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7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30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Before loan losses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6" marR="91436" horzOverflow="overflow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After loan losses ($5M of loans become unrecoverable)</a:t>
                      </a: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93087"/>
                  </a:ext>
                </a:extLst>
              </a:tr>
              <a:tr h="373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Assets</a:t>
                      </a:r>
                    </a:p>
                  </a:txBody>
                  <a:tcPr marL="91436" marR="9143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Liabilities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Reserves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$5M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Deposits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$90M</a:t>
                      </a:r>
                    </a:p>
                  </a:txBody>
                  <a:tcPr marL="91436" marR="9143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Reserves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$5M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Deposits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$90M</a:t>
                      </a: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Loans                    $95M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Capital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$10M</a:t>
                      </a:r>
                    </a:p>
                  </a:txBody>
                  <a:tcPr marL="91436" marR="9143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Loans                  $90M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Capital                     $5M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6" marR="914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2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3295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937138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/>
              <a:t>Numerical example of a bank run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980729"/>
            <a:ext cx="3970784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2400" b="1" dirty="0"/>
              <a:t>Assets</a:t>
            </a:r>
          </a:p>
          <a:p>
            <a:pPr algn="just">
              <a:buNone/>
            </a:pPr>
            <a:r>
              <a:rPr lang="en-AU" sz="2400" dirty="0"/>
              <a:t>Loans			90</a:t>
            </a:r>
          </a:p>
          <a:p>
            <a:pPr algn="just">
              <a:buNone/>
            </a:pPr>
            <a:r>
              <a:rPr lang="en-AU" sz="2400" dirty="0"/>
              <a:t>Liquid assets		10</a:t>
            </a:r>
          </a:p>
          <a:p>
            <a:pPr algn="just">
              <a:buNone/>
            </a:pPr>
            <a:r>
              <a:rPr lang="en-AU" sz="2400" dirty="0"/>
              <a:t>Total		            100</a:t>
            </a:r>
          </a:p>
          <a:p>
            <a:pPr algn="just">
              <a:buNone/>
            </a:pPr>
            <a:endParaRPr lang="en-AU" sz="2400" dirty="0"/>
          </a:p>
          <a:p>
            <a:pPr algn="just">
              <a:buNone/>
            </a:pPr>
            <a:r>
              <a:rPr lang="en-AU" sz="2400" dirty="0"/>
              <a:t>After deposit run (outflow  = 20):</a:t>
            </a:r>
          </a:p>
          <a:p>
            <a:pPr algn="just"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/>
              <a:t>Loans (sold at discount*)     75</a:t>
            </a:r>
          </a:p>
          <a:p>
            <a:pPr>
              <a:buNone/>
            </a:pPr>
            <a:r>
              <a:rPr lang="en-AU" sz="2400" dirty="0"/>
              <a:t>Liquid assets	(sold)	        0</a:t>
            </a:r>
          </a:p>
          <a:p>
            <a:pPr>
              <a:buNone/>
            </a:pPr>
            <a:r>
              <a:rPr lang="en-AU" sz="2400" dirty="0"/>
              <a:t>Total 		                     75	         </a:t>
            </a:r>
          </a:p>
          <a:p>
            <a:pPr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/>
              <a:t>* 15 units of loans sold at 2/3 face value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0056" y="1052737"/>
            <a:ext cx="3610744" cy="5073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sz="2400" b="1" dirty="0"/>
              <a:t>Liabilities</a:t>
            </a:r>
          </a:p>
          <a:p>
            <a:pPr>
              <a:buNone/>
            </a:pPr>
            <a:r>
              <a:rPr lang="en-AU" sz="2400" dirty="0"/>
              <a:t>Deposits		95</a:t>
            </a:r>
          </a:p>
          <a:p>
            <a:pPr>
              <a:buNone/>
            </a:pPr>
            <a:r>
              <a:rPr lang="en-AU" sz="2400" dirty="0"/>
              <a:t>Capital		  	  5</a:t>
            </a:r>
          </a:p>
          <a:p>
            <a:pPr>
              <a:buNone/>
            </a:pPr>
            <a:r>
              <a:rPr lang="en-AU" sz="2400" dirty="0"/>
              <a:t>Total 		            100</a:t>
            </a:r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/>
              <a:t>Deposits  (95 – 20)          75</a:t>
            </a:r>
          </a:p>
          <a:p>
            <a:pPr>
              <a:buNone/>
            </a:pPr>
            <a:r>
              <a:rPr lang="en-AU" sz="2400" dirty="0"/>
              <a:t>Capital 		  	  0</a:t>
            </a:r>
          </a:p>
          <a:p>
            <a:pPr>
              <a:buNone/>
            </a:pPr>
            <a:r>
              <a:rPr lang="en-AU" sz="2400" dirty="0"/>
              <a:t>Total			75</a:t>
            </a:r>
          </a:p>
        </p:txBody>
      </p:sp>
    </p:spTree>
    <p:extLst>
      <p:ext uri="{BB962C8B-B14F-4D97-AF65-F5344CB8AC3E}">
        <p14:creationId xmlns:p14="http://schemas.microsoft.com/office/powerpoint/2010/main" val="351350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Runs on government debt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84785"/>
            <a:ext cx="9601200" cy="509857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Conclusion from previous slide: a ‘run’ can be self-fulfilling in some circumstances</a:t>
            </a:r>
          </a:p>
          <a:p>
            <a:r>
              <a:rPr lang="en-AU" dirty="0"/>
              <a:t>Governments are also vulnerable to investor runs</a:t>
            </a:r>
          </a:p>
          <a:p>
            <a:r>
              <a:rPr lang="en-AU" dirty="0"/>
              <a:t>They typically don’t have enough liquid assets to meet a sustained failure to roll over their debts</a:t>
            </a:r>
          </a:p>
          <a:p>
            <a:r>
              <a:rPr lang="en-AU" dirty="0"/>
              <a:t>Vulnerability factors:</a:t>
            </a:r>
          </a:p>
          <a:p>
            <a:pPr lvl="1"/>
            <a:r>
              <a:rPr lang="en-AU" dirty="0"/>
              <a:t>high debt ratios</a:t>
            </a:r>
          </a:p>
          <a:p>
            <a:pPr lvl="1"/>
            <a:r>
              <a:rPr lang="en-AU" dirty="0"/>
              <a:t>high deficits</a:t>
            </a:r>
          </a:p>
          <a:p>
            <a:pPr lvl="1"/>
            <a:r>
              <a:rPr lang="en-AU" dirty="0"/>
              <a:t>short-term maturity structure (determines the speed of an investor run)</a:t>
            </a:r>
          </a:p>
        </p:txBody>
      </p:sp>
    </p:spTree>
    <p:extLst>
      <p:ext uri="{BB962C8B-B14F-4D97-AF65-F5344CB8AC3E}">
        <p14:creationId xmlns:p14="http://schemas.microsoft.com/office/powerpoint/2010/main" val="219705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Three zones on the vulnerability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Safe zone: liquid and solvent. Investor runs not rational </a:t>
            </a:r>
          </a:p>
          <a:p>
            <a:r>
              <a:rPr lang="en-AU" dirty="0"/>
              <a:t>Insolvent zone: always rational for investors to run</a:t>
            </a:r>
          </a:p>
          <a:p>
            <a:r>
              <a:rPr lang="en-AU" dirty="0"/>
              <a:t>Intermediate zone: solvent, but illiquid in a run</a:t>
            </a:r>
          </a:p>
          <a:p>
            <a:pPr lvl="1"/>
            <a:r>
              <a:rPr lang="en-AU" dirty="0"/>
              <a:t>may be multiple equilibria</a:t>
            </a:r>
          </a:p>
          <a:p>
            <a:pPr lvl="1"/>
            <a:r>
              <a:rPr lang="en-AU" dirty="0"/>
              <a:t>rational to run if enough other investors run</a:t>
            </a:r>
          </a:p>
          <a:p>
            <a:pPr lvl="1"/>
            <a:r>
              <a:rPr lang="en-AU" dirty="0"/>
              <a:t>illiquidity may </a:t>
            </a:r>
            <a:r>
              <a:rPr lang="en-AU" b="1" dirty="0"/>
              <a:t>cause</a:t>
            </a:r>
            <a:r>
              <a:rPr lang="en-AU" dirty="0"/>
              <a:t> insolvency or forced default</a:t>
            </a:r>
          </a:p>
          <a:p>
            <a:pPr lvl="1"/>
            <a:r>
              <a:rPr lang="en-AU" dirty="0"/>
              <a:t>“good” equilibrium is sustainable if confidence is maintained</a:t>
            </a:r>
          </a:p>
        </p:txBody>
      </p:sp>
    </p:spTree>
    <p:extLst>
      <p:ext uri="{BB962C8B-B14F-4D97-AF65-F5344CB8AC3E}">
        <p14:creationId xmlns:p14="http://schemas.microsoft.com/office/powerpoint/2010/main" val="282210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2A4-00DF-6CEA-1AC7-01407E78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/>
              <a:t>Three zones on the vulnerability scale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B33D-3D35-CFAC-EDBB-CCB737FA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7C320-5ADA-D0C2-3435-498B89F81B7A}"/>
              </a:ext>
            </a:extLst>
          </p:cNvPr>
          <p:cNvSpPr/>
          <p:nvPr/>
        </p:nvSpPr>
        <p:spPr>
          <a:xfrm>
            <a:off x="1512605" y="1825625"/>
            <a:ext cx="1914258" cy="11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Safe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6F9F8-BA6A-B951-D4B6-80D10A95F876}"/>
              </a:ext>
            </a:extLst>
          </p:cNvPr>
          <p:cNvSpPr/>
          <p:nvPr/>
        </p:nvSpPr>
        <p:spPr>
          <a:xfrm>
            <a:off x="4398947" y="1825625"/>
            <a:ext cx="3631963" cy="11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Intermediate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98070-186C-BE30-81AD-15C218D35198}"/>
              </a:ext>
            </a:extLst>
          </p:cNvPr>
          <p:cNvSpPr/>
          <p:nvPr/>
        </p:nvSpPr>
        <p:spPr>
          <a:xfrm>
            <a:off x="9002993" y="1825625"/>
            <a:ext cx="2025353" cy="11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Unsafe zone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2EE7C9E-9EFF-B8CE-7695-33EE7690B301}"/>
              </a:ext>
            </a:extLst>
          </p:cNvPr>
          <p:cNvSpPr/>
          <p:nvPr/>
        </p:nvSpPr>
        <p:spPr>
          <a:xfrm>
            <a:off x="2367185" y="3168076"/>
            <a:ext cx="324740" cy="564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F3A949E-834F-1243-F7F7-5296075F0763}"/>
              </a:ext>
            </a:extLst>
          </p:cNvPr>
          <p:cNvSpPr/>
          <p:nvPr/>
        </p:nvSpPr>
        <p:spPr>
          <a:xfrm>
            <a:off x="9930212" y="3168077"/>
            <a:ext cx="324740" cy="564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F753C7-19D8-DEB5-CAB9-4A4AA9D373F3}"/>
              </a:ext>
            </a:extLst>
          </p:cNvPr>
          <p:cNvSpPr/>
          <p:nvPr/>
        </p:nvSpPr>
        <p:spPr>
          <a:xfrm rot="3001223">
            <a:off x="7173533" y="3223013"/>
            <a:ext cx="574243" cy="3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AC2B674-8FC5-EEFD-F1AE-EB1E7BB18CD0}"/>
              </a:ext>
            </a:extLst>
          </p:cNvPr>
          <p:cNvSpPr/>
          <p:nvPr/>
        </p:nvSpPr>
        <p:spPr>
          <a:xfrm rot="18165898">
            <a:off x="5004931" y="3255974"/>
            <a:ext cx="573942" cy="3460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035F6-5F82-086E-D788-790D05D7362A}"/>
              </a:ext>
            </a:extLst>
          </p:cNvPr>
          <p:cNvSpPr txBox="1"/>
          <p:nvPr/>
        </p:nvSpPr>
        <p:spPr>
          <a:xfrm>
            <a:off x="1512605" y="3856839"/>
            <a:ext cx="191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Bank survives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43464-5265-02A3-E6D9-7444D5E42705}"/>
              </a:ext>
            </a:extLst>
          </p:cNvPr>
          <p:cNvSpPr txBox="1"/>
          <p:nvPr/>
        </p:nvSpPr>
        <p:spPr>
          <a:xfrm>
            <a:off x="4022536" y="3858508"/>
            <a:ext cx="23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Good equilibrium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B975D-B2A8-48F3-DFC7-17310830A35F}"/>
              </a:ext>
            </a:extLst>
          </p:cNvPr>
          <p:cNvSpPr txBox="1"/>
          <p:nvPr/>
        </p:nvSpPr>
        <p:spPr>
          <a:xfrm>
            <a:off x="6671322" y="3878693"/>
            <a:ext cx="23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Panic equilibrium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54CB5-19C7-17DA-2D95-0045C7FB0F95}"/>
              </a:ext>
            </a:extLst>
          </p:cNvPr>
          <p:cNvSpPr txBox="1"/>
          <p:nvPr/>
        </p:nvSpPr>
        <p:spPr>
          <a:xfrm>
            <a:off x="9320108" y="3878693"/>
            <a:ext cx="170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Death spiral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FBA4BA-357C-C6C9-3361-04E090F43F70}"/>
              </a:ext>
            </a:extLst>
          </p:cNvPr>
          <p:cNvSpPr txBox="1"/>
          <p:nvPr/>
        </p:nvSpPr>
        <p:spPr>
          <a:xfrm>
            <a:off x="838200" y="5195843"/>
            <a:ext cx="954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Panic equilibrium</a:t>
            </a:r>
            <a:r>
              <a:rPr lang="en-AU" sz="2400" dirty="0"/>
              <a:t>: Rational to panic </a:t>
            </a:r>
            <a:r>
              <a:rPr lang="en-AU" sz="2400" u="sng" dirty="0"/>
              <a:t>if and only if </a:t>
            </a:r>
            <a:r>
              <a:rPr lang="en-AU" sz="2400" dirty="0"/>
              <a:t>enough others are also panicking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C72A6-A281-7FEF-1610-54200DF02BC8}"/>
              </a:ext>
            </a:extLst>
          </p:cNvPr>
          <p:cNvSpPr txBox="1"/>
          <p:nvPr/>
        </p:nvSpPr>
        <p:spPr>
          <a:xfrm>
            <a:off x="5717136" y="6460621"/>
            <a:ext cx="61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Adapted from Reinhart and Rogoff (2009), </a:t>
            </a:r>
            <a:r>
              <a:rPr lang="en-AU" i="1" dirty="0"/>
              <a:t>This Time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65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5"/>
            <a:ext cx="9601200" cy="4641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If a bank, or financial system, is in the </a:t>
            </a:r>
            <a:r>
              <a:rPr lang="en-AU" u="sng" dirty="0"/>
              <a:t>intermediate zone</a:t>
            </a:r>
            <a:r>
              <a:rPr lang="en-AU" dirty="0"/>
              <a:t>:</a:t>
            </a:r>
          </a:p>
          <a:p>
            <a:r>
              <a:rPr lang="en-AU" dirty="0"/>
              <a:t>Observable risk factors determine the degree of </a:t>
            </a:r>
            <a:r>
              <a:rPr lang="en-AU" i="1" dirty="0"/>
              <a:t>vulnerability</a:t>
            </a:r>
            <a:r>
              <a:rPr lang="en-AU" dirty="0"/>
              <a:t> to a crisis, but not the </a:t>
            </a:r>
            <a:r>
              <a:rPr lang="en-AU" i="1" dirty="0"/>
              <a:t>timing</a:t>
            </a:r>
          </a:p>
          <a:p>
            <a:r>
              <a:rPr lang="en-AU" dirty="0"/>
              <a:t>Timing depends on the role of </a:t>
            </a:r>
            <a:r>
              <a:rPr lang="en-AU" i="1" dirty="0"/>
              <a:t>confidence, </a:t>
            </a:r>
            <a:r>
              <a:rPr lang="en-AU" dirty="0"/>
              <a:t>which may be significantly non-explainable</a:t>
            </a:r>
          </a:p>
          <a:p>
            <a:r>
              <a:rPr lang="en-AU" dirty="0"/>
              <a:t>Analogy to an </a:t>
            </a:r>
            <a:r>
              <a:rPr lang="en-AU" u="sng" dirty="0"/>
              <a:t>unexploded bomb</a:t>
            </a:r>
            <a:r>
              <a:rPr lang="en-AU" dirty="0"/>
              <a:t>, or ‘</a:t>
            </a:r>
            <a:r>
              <a:rPr lang="en-AU" u="sng" dirty="0"/>
              <a:t>dry tinder</a:t>
            </a:r>
            <a:r>
              <a:rPr lang="en-AU" dirty="0"/>
              <a:t>’</a:t>
            </a:r>
          </a:p>
          <a:p>
            <a:r>
              <a:rPr lang="en-AU" dirty="0"/>
              <a:t>Key elements in causing a crisis:</a:t>
            </a:r>
          </a:p>
          <a:p>
            <a:pPr lvl="1"/>
            <a:r>
              <a:rPr lang="en-AU" dirty="0"/>
              <a:t>vulnerability</a:t>
            </a:r>
          </a:p>
          <a:p>
            <a:pPr lvl="1"/>
            <a:r>
              <a:rPr lang="en-AU" dirty="0"/>
              <a:t>trigger</a:t>
            </a:r>
          </a:p>
          <a:p>
            <a:pPr lvl="1"/>
            <a:r>
              <a:rPr lang="en-AU" dirty="0"/>
              <a:t>contagion mechanism</a:t>
            </a:r>
          </a:p>
        </p:txBody>
      </p:sp>
    </p:spTree>
    <p:extLst>
      <p:ext uri="{BB962C8B-B14F-4D97-AF65-F5344CB8AC3E}">
        <p14:creationId xmlns:p14="http://schemas.microsoft.com/office/powerpoint/2010/main" val="132748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74638"/>
            <a:ext cx="9371384" cy="850106"/>
          </a:xfrm>
        </p:spPr>
        <p:txBody>
          <a:bodyPr>
            <a:normAutofit/>
          </a:bodyPr>
          <a:lstStyle/>
          <a:p>
            <a:pPr algn="l"/>
            <a:r>
              <a:rPr lang="en-AU" sz="4000" b="1" dirty="0"/>
              <a:t>Example: the GFC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196753"/>
            <a:ext cx="9371384" cy="5256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800" b="1" dirty="0"/>
              <a:t>Vulnerability</a:t>
            </a:r>
            <a:r>
              <a:rPr lang="en-AU" sz="2800" dirty="0"/>
              <a:t>:</a:t>
            </a:r>
          </a:p>
          <a:p>
            <a:r>
              <a:rPr lang="en-AU" sz="2800" dirty="0"/>
              <a:t>high levels of debt</a:t>
            </a:r>
          </a:p>
          <a:p>
            <a:r>
              <a:rPr lang="en-AU" sz="2800" dirty="0"/>
              <a:t>unsound lending practices, real estate bubbles</a:t>
            </a:r>
          </a:p>
          <a:p>
            <a:r>
              <a:rPr lang="en-AU" sz="2800" dirty="0"/>
              <a:t>structural instability of euro area</a:t>
            </a:r>
          </a:p>
          <a:p>
            <a:r>
              <a:rPr lang="en-AU" sz="2800" dirty="0"/>
              <a:t>risky securitisation practices</a:t>
            </a:r>
          </a:p>
          <a:p>
            <a:pPr marL="0" indent="0">
              <a:buNone/>
            </a:pPr>
            <a:r>
              <a:rPr lang="en-AU" sz="2800" b="1" dirty="0"/>
              <a:t>Trigger</a:t>
            </a:r>
            <a:r>
              <a:rPr lang="en-AU" sz="2800" dirty="0"/>
              <a:t>:</a:t>
            </a:r>
          </a:p>
          <a:p>
            <a:r>
              <a:rPr lang="en-AU" sz="2800" dirty="0"/>
              <a:t>Collapse of US housing bubble</a:t>
            </a:r>
          </a:p>
          <a:p>
            <a:pPr marL="0" indent="0">
              <a:buNone/>
            </a:pPr>
            <a:r>
              <a:rPr lang="en-AU" sz="2800" b="1" dirty="0"/>
              <a:t>Contagion mechanisms</a:t>
            </a:r>
            <a:r>
              <a:rPr lang="en-AU" sz="2800" dirty="0"/>
              <a:t>:</a:t>
            </a:r>
          </a:p>
          <a:p>
            <a:r>
              <a:rPr lang="en-AU" sz="2800" dirty="0"/>
              <a:t>Security sales</a:t>
            </a:r>
          </a:p>
          <a:p>
            <a:r>
              <a:rPr lang="en-AU" sz="2800" dirty="0"/>
              <a:t>Interbank exposures</a:t>
            </a:r>
          </a:p>
          <a:p>
            <a:r>
              <a:rPr lang="en-AU" sz="2800" dirty="0"/>
              <a:t>Market panic, loss of confidence in banks</a:t>
            </a:r>
          </a:p>
          <a:p>
            <a:r>
              <a:rPr lang="en-AU" sz="2800" dirty="0"/>
              <a:t>Cross-border trade and financial linkages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76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GFC was the largest financial crisis since the great depression</a:t>
            </a:r>
          </a:p>
          <a:p>
            <a:r>
              <a:rPr lang="en-AU" dirty="0"/>
              <a:t>It also caused the deepest recession since the great depression (up to that point)</a:t>
            </a:r>
          </a:p>
          <a:p>
            <a:r>
              <a:rPr lang="en-AU" dirty="0"/>
              <a:t>Legacy effects of the GFC have continued</a:t>
            </a:r>
          </a:p>
          <a:p>
            <a:pPr lvl="1"/>
            <a:r>
              <a:rPr lang="en-AU" dirty="0"/>
              <a:t>a decade (approx.) of ultra low interest rates</a:t>
            </a:r>
          </a:p>
          <a:p>
            <a:pPr lvl="1"/>
            <a:r>
              <a:rPr lang="en-AU" dirty="0"/>
              <a:t>debt overhang</a:t>
            </a:r>
          </a:p>
          <a:p>
            <a:pPr lvl="1"/>
            <a:r>
              <a:rPr lang="en-AU" dirty="0"/>
              <a:t>destabilisation of euro area</a:t>
            </a:r>
          </a:p>
          <a:p>
            <a:pPr lvl="1"/>
            <a:r>
              <a:rPr lang="en-AU" dirty="0"/>
              <a:t>banking fragility</a:t>
            </a:r>
          </a:p>
          <a:p>
            <a:pPr lvl="1"/>
            <a:r>
              <a:rPr lang="en-AU" dirty="0"/>
              <a:t>impact on thinking about the monetary policy framework </a:t>
            </a:r>
          </a:p>
          <a:p>
            <a:r>
              <a:rPr lang="en-AU" dirty="0"/>
              <a:t>This affected the environment for dealing with Covid impact</a:t>
            </a:r>
          </a:p>
          <a:p>
            <a:r>
              <a:rPr lang="en-AU" dirty="0"/>
              <a:t>Covid + Ukraine + supply chain problems add further complexity</a:t>
            </a:r>
          </a:p>
          <a:p>
            <a:pPr lvl="1"/>
            <a:r>
              <a:rPr lang="en-AU" dirty="0"/>
              <a:t>return of inflation</a:t>
            </a:r>
          </a:p>
        </p:txBody>
      </p:sp>
    </p:spTree>
    <p:extLst>
      <p:ext uri="{BB962C8B-B14F-4D97-AF65-F5344CB8AC3E}">
        <p14:creationId xmlns:p14="http://schemas.microsoft.com/office/powerpoint/2010/main" val="267348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Additional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484785"/>
            <a:ext cx="10153128" cy="5098577"/>
          </a:xfrm>
        </p:spPr>
        <p:txBody>
          <a:bodyPr>
            <a:normAutofit fontScale="85000" lnSpcReduction="10000"/>
          </a:bodyPr>
          <a:lstStyle/>
          <a:p>
            <a:r>
              <a:rPr lang="en-AU" sz="3300" dirty="0"/>
              <a:t>Financial crises are costly:</a:t>
            </a:r>
          </a:p>
          <a:p>
            <a:pPr lvl="1"/>
            <a:r>
              <a:rPr lang="en-AU" sz="3300" dirty="0"/>
              <a:t>destroy trust</a:t>
            </a:r>
          </a:p>
          <a:p>
            <a:pPr lvl="1"/>
            <a:r>
              <a:rPr lang="en-AU" sz="3300" dirty="0"/>
              <a:t>destroy perceived wealth</a:t>
            </a:r>
          </a:p>
          <a:p>
            <a:pPr lvl="1"/>
            <a:r>
              <a:rPr lang="en-AU" sz="3300" dirty="0"/>
              <a:t>on average, generate deeper recessions than in a standard business cycle, with slower recovery</a:t>
            </a:r>
          </a:p>
          <a:p>
            <a:r>
              <a:rPr lang="en-AU" sz="3300" dirty="0"/>
              <a:t>Role of leverage</a:t>
            </a:r>
          </a:p>
          <a:p>
            <a:pPr lvl="1"/>
            <a:r>
              <a:rPr lang="en-AU" sz="3300" dirty="0"/>
              <a:t>interaction of leverage with asset bubble is a highly damaging combination</a:t>
            </a:r>
          </a:p>
          <a:p>
            <a:pPr lvl="1"/>
            <a:r>
              <a:rPr lang="en-AU" sz="3300" dirty="0"/>
              <a:t>example: compare tech bubble (late 1990s, equity financed) with US real estate bubble and GFC (debt financed)</a:t>
            </a:r>
          </a:p>
          <a:p>
            <a:pPr marL="5715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47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Varieties of crises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417638"/>
            <a:ext cx="9515400" cy="51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Crises defined by quantitative thresholds</a:t>
            </a:r>
          </a:p>
          <a:p>
            <a:r>
              <a:rPr lang="en-AU" dirty="0"/>
              <a:t>Inflation crises: inflation as a form of default</a:t>
            </a:r>
          </a:p>
          <a:p>
            <a:r>
              <a:rPr lang="en-AU" dirty="0"/>
              <a:t>Currency crash (in paper money systems): depreciation &gt; 15% in a year</a:t>
            </a:r>
          </a:p>
          <a:p>
            <a:r>
              <a:rPr lang="en-AU" dirty="0"/>
              <a:t>Currency debasement: dilution of content in metallic currency systems</a:t>
            </a:r>
          </a:p>
          <a:p>
            <a:r>
              <a:rPr lang="en-AU" dirty="0"/>
              <a:t>Currency conversion: remove multiple zeroes from fiat currency</a:t>
            </a:r>
          </a:p>
          <a:p>
            <a:r>
              <a:rPr lang="en-AU" dirty="0"/>
              <a:t>Bursting asset bubbles (</a:t>
            </a:r>
            <a:r>
              <a:rPr lang="en-AU" dirty="0" err="1"/>
              <a:t>eg</a:t>
            </a:r>
            <a:r>
              <a:rPr lang="en-AU" dirty="0"/>
              <a:t> equity, real estate)</a:t>
            </a:r>
          </a:p>
        </p:txBody>
      </p:sp>
    </p:spTree>
    <p:extLst>
      <p:ext uri="{BB962C8B-B14F-4D97-AF65-F5344CB8AC3E}">
        <p14:creationId xmlns:p14="http://schemas.microsoft.com/office/powerpoint/2010/main" val="342272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Crises defined by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417638"/>
            <a:ext cx="9299376" cy="496369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Banking crises</a:t>
            </a:r>
          </a:p>
          <a:p>
            <a:pPr lvl="1"/>
            <a:r>
              <a:rPr lang="en-AU" dirty="0"/>
              <a:t>runs, closure of bank, forced merger, government support/takeover</a:t>
            </a:r>
          </a:p>
          <a:p>
            <a:r>
              <a:rPr lang="en-AU" dirty="0"/>
              <a:t>External debt crises</a:t>
            </a:r>
          </a:p>
          <a:p>
            <a:pPr lvl="1"/>
            <a:r>
              <a:rPr lang="en-AU" dirty="0"/>
              <a:t>sovereign default (outright or partial)</a:t>
            </a:r>
          </a:p>
          <a:p>
            <a:pPr lvl="1"/>
            <a:r>
              <a:rPr lang="en-AU" dirty="0"/>
              <a:t>usually foreign currency denominated</a:t>
            </a:r>
          </a:p>
          <a:p>
            <a:r>
              <a:rPr lang="en-AU" dirty="0"/>
              <a:t>Domestic debt</a:t>
            </a:r>
          </a:p>
          <a:p>
            <a:pPr lvl="1"/>
            <a:r>
              <a:rPr lang="en-AU" dirty="0"/>
              <a:t>usually local currency denominated</a:t>
            </a:r>
          </a:p>
          <a:p>
            <a:pPr lvl="1"/>
            <a:r>
              <a:rPr lang="en-AU" dirty="0"/>
              <a:t>debt issued under domestic jurisdiction </a:t>
            </a:r>
          </a:p>
          <a:p>
            <a:pPr lvl="1"/>
            <a:r>
              <a:rPr lang="en-AU" dirty="0"/>
              <a:t>usually locally held</a:t>
            </a:r>
          </a:p>
          <a:p>
            <a:r>
              <a:rPr lang="en-AU" dirty="0"/>
              <a:t>Mexican </a:t>
            </a:r>
            <a:r>
              <a:rPr lang="en-AU" dirty="0" err="1"/>
              <a:t>Tesobonos</a:t>
            </a:r>
            <a:r>
              <a:rPr lang="en-AU" dirty="0"/>
              <a:t> (1994/95 crisis) a kind of hybrid: dollar-indexed domestic debt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03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Serial default (by sovereigns)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9443392" cy="468052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Most countries have gone through a phase of serial default before “graduating” to become </a:t>
            </a:r>
            <a:r>
              <a:rPr lang="en-AU" u="sng" dirty="0"/>
              <a:t>reliable non-defaulters</a:t>
            </a:r>
          </a:p>
          <a:p>
            <a:r>
              <a:rPr lang="en-AU" dirty="0"/>
              <a:t>A few exceptions to this (mainly the “new </a:t>
            </a:r>
            <a:r>
              <a:rPr lang="en-AU" dirty="0" err="1"/>
              <a:t>anglo</a:t>
            </a:r>
            <a:r>
              <a:rPr lang="en-AU" dirty="0"/>
              <a:t>” countries, including Australia) which have possibly ‘inherited’ mature status from the parent country</a:t>
            </a:r>
          </a:p>
          <a:p>
            <a:pPr lvl="1"/>
            <a:r>
              <a:rPr lang="en-AU" dirty="0"/>
              <a:t>also, some east Asian countries</a:t>
            </a:r>
          </a:p>
          <a:p>
            <a:r>
              <a:rPr lang="en-AU" dirty="0"/>
              <a:t>The various forms of crisis observed recently are not new</a:t>
            </a:r>
          </a:p>
        </p:txBody>
      </p:sp>
    </p:spTree>
    <p:extLst>
      <p:ext uri="{BB962C8B-B14F-4D97-AF65-F5344CB8AC3E}">
        <p14:creationId xmlns:p14="http://schemas.microsoft.com/office/powerpoint/2010/main" val="93711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>
            <a:normAutofit/>
          </a:bodyPr>
          <a:lstStyle/>
          <a:p>
            <a:pPr algn="l"/>
            <a:r>
              <a:rPr lang="en-AU" sz="4000" b="1" dirty="0"/>
              <a:t>This time is different,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Crises typically take the form of excessive optimism gone wrong</a:t>
            </a:r>
          </a:p>
          <a:p>
            <a:pPr marL="0" indent="0">
              <a:buNone/>
            </a:pPr>
            <a:r>
              <a:rPr lang="en-AU" dirty="0"/>
              <a:t>Examples:</a:t>
            </a:r>
          </a:p>
          <a:p>
            <a:r>
              <a:rPr lang="en-AU" dirty="0"/>
              <a:t>Global optimism in lead-up to 1929 crash</a:t>
            </a:r>
          </a:p>
          <a:p>
            <a:r>
              <a:rPr lang="en-AU" dirty="0"/>
              <a:t>1980s Lat Am debt crisis (‘Governments don’t go broke’)</a:t>
            </a:r>
          </a:p>
          <a:p>
            <a:r>
              <a:rPr lang="en-AU" dirty="0"/>
              <a:t>Asian financial crisis 1997-98</a:t>
            </a:r>
          </a:p>
          <a:p>
            <a:r>
              <a:rPr lang="en-AU" dirty="0"/>
              <a:t>Latin American debt crises 1990s – early 2000s (Mexico, Argentina, Brazil)</a:t>
            </a:r>
          </a:p>
          <a:p>
            <a:r>
              <a:rPr lang="en-AU" dirty="0"/>
              <a:t>Pre GFC asset boom</a:t>
            </a:r>
          </a:p>
          <a:p>
            <a:r>
              <a:rPr lang="en-AU" dirty="0"/>
              <a:t>(Tech bubble, 1990s)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52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illustration from 1929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887" y="1600200"/>
            <a:ext cx="34662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7A60-4636-4B9B-8455-26444298F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This time is different</a:t>
            </a:r>
          </a:p>
          <a:p>
            <a:pPr lvl="1" indent="-342900"/>
            <a:r>
              <a:rPr lang="en-AU" dirty="0"/>
              <a:t>elements of fraud, speculation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now have the information needed to avoid investing in bubble stocks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Dated: Sep 14, 1929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Wall St crash: Oct 29, 1929</a:t>
            </a:r>
          </a:p>
        </p:txBody>
      </p:sp>
    </p:spTree>
    <p:extLst>
      <p:ext uri="{BB962C8B-B14F-4D97-AF65-F5344CB8AC3E}">
        <p14:creationId xmlns:p14="http://schemas.microsoft.com/office/powerpoint/2010/main" val="269297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Debt intolerance and sovereign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484785"/>
            <a:ext cx="9515400" cy="4641379"/>
          </a:xfrm>
        </p:spPr>
        <p:txBody>
          <a:bodyPr>
            <a:normAutofit fontScale="92500"/>
          </a:bodyPr>
          <a:lstStyle/>
          <a:p>
            <a:r>
              <a:rPr lang="en-AU" dirty="0"/>
              <a:t>“Extreme duress many EMEs experience at debt levels that would be manageable in more advanced economies”</a:t>
            </a:r>
          </a:p>
          <a:p>
            <a:r>
              <a:rPr lang="en-AU" dirty="0"/>
              <a:t>There is no single figure that defines a danger point</a:t>
            </a:r>
          </a:p>
          <a:p>
            <a:r>
              <a:rPr lang="en-AU" dirty="0"/>
              <a:t>Reasons:</a:t>
            </a:r>
          </a:p>
          <a:p>
            <a:pPr lvl="1"/>
            <a:r>
              <a:rPr lang="en-AU" dirty="0"/>
              <a:t>inherent country differences</a:t>
            </a:r>
          </a:p>
          <a:p>
            <a:pPr lvl="1"/>
            <a:r>
              <a:rPr lang="en-AU" dirty="0"/>
              <a:t>role of confidence/willingness of investors to roll over debts</a:t>
            </a:r>
          </a:p>
          <a:p>
            <a:r>
              <a:rPr lang="en-AU" dirty="0"/>
              <a:t>But, risk of default is significantly correlated with debt ratios</a:t>
            </a:r>
          </a:p>
          <a:p>
            <a:r>
              <a:rPr lang="en-AU" dirty="0"/>
              <a:t>For EMEs, external debt/GDP&gt;35-40% is generally a risk</a:t>
            </a:r>
          </a:p>
        </p:txBody>
      </p:sp>
    </p:spTree>
    <p:extLst>
      <p:ext uri="{BB962C8B-B14F-4D97-AF65-F5344CB8AC3E}">
        <p14:creationId xmlns:p14="http://schemas.microsoft.com/office/powerpoint/2010/main" val="2927401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Most defaults occur at debt/GDP&gt;40%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44824"/>
            <a:ext cx="8229600" cy="87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852936"/>
            <a:ext cx="8361953" cy="196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15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Clubs and regions </a:t>
            </a:r>
            <a:r>
              <a:rPr lang="en-AU" sz="2800" b="1" dirty="0"/>
              <a:t>(Interaction of debt and confidence)</a:t>
            </a:r>
            <a:endParaRPr lang="en-AU" sz="40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772816"/>
            <a:ext cx="6534246" cy="39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89168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No definitive metric, but a </a:t>
            </a:r>
            <a:r>
              <a:rPr lang="en-AU" b="1" dirty="0"/>
              <a:t>continuum</a:t>
            </a:r>
            <a:r>
              <a:rPr lang="en-AU" dirty="0"/>
              <a:t> of conditions on the scale of debt accessibility/intolerance</a:t>
            </a:r>
          </a:p>
          <a:p>
            <a:r>
              <a:rPr lang="en-AU" dirty="0"/>
              <a:t>Countries can move in both directions on the scale</a:t>
            </a:r>
          </a:p>
          <a:p>
            <a:r>
              <a:rPr lang="en-AU" dirty="0"/>
              <a:t>Modern advanced economies generally started at the Club C end and moved over time towards Club A</a:t>
            </a:r>
          </a:p>
          <a:p>
            <a:r>
              <a:rPr lang="en-AU" dirty="0"/>
              <a:t>Argentina 2003: an example of “reverse graduation”</a:t>
            </a:r>
          </a:p>
          <a:p>
            <a:r>
              <a:rPr lang="en-AU" dirty="0"/>
              <a:t>Complex interrelationship between debt intolerance, debt repayment behaviour and growth</a:t>
            </a:r>
          </a:p>
          <a:p>
            <a:r>
              <a:rPr lang="en-AU" dirty="0"/>
              <a:t>Track record of good repayment behaviour can be considered as an investment</a:t>
            </a:r>
          </a:p>
        </p:txBody>
      </p:sp>
    </p:spTree>
    <p:extLst>
      <p:ext uri="{BB962C8B-B14F-4D97-AF65-F5344CB8AC3E}">
        <p14:creationId xmlns:p14="http://schemas.microsoft.com/office/powerpoint/2010/main" val="29166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A brief recap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Evolution of thinking about monetary policy framework: from money targets (c.1975 - 85) to inflation targets (1990s -)</a:t>
            </a:r>
          </a:p>
          <a:p>
            <a:r>
              <a:rPr lang="en-AU" dirty="0"/>
              <a:t>Inflation targeting is now the preferred framework </a:t>
            </a:r>
            <a:r>
              <a:rPr lang="en-AU" b="1" dirty="0"/>
              <a:t>in normal times</a:t>
            </a:r>
          </a:p>
          <a:p>
            <a:r>
              <a:rPr lang="en-AU" dirty="0"/>
              <a:t>GFC brought to the fore questions about how the framework should deal with </a:t>
            </a:r>
            <a:r>
              <a:rPr lang="en-AU" u="sng" dirty="0"/>
              <a:t>asset bubbles</a:t>
            </a:r>
            <a:r>
              <a:rPr lang="en-AU" dirty="0"/>
              <a:t>, </a:t>
            </a:r>
            <a:r>
              <a:rPr lang="en-AU" u="sng" dirty="0"/>
              <a:t>financial stability </a:t>
            </a:r>
            <a:r>
              <a:rPr lang="en-AU" dirty="0"/>
              <a:t>and the </a:t>
            </a:r>
            <a:r>
              <a:rPr lang="en-AU" u="sng" dirty="0"/>
              <a:t>ZLB</a:t>
            </a:r>
          </a:p>
          <a:p>
            <a:r>
              <a:rPr lang="en-AU" dirty="0"/>
              <a:t>These questions are still not settled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975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Further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Debt reduction is hard</a:t>
            </a:r>
          </a:p>
          <a:p>
            <a:r>
              <a:rPr lang="en-AU" dirty="0"/>
              <a:t>Historically, major reductions in debt ratios have often been achieved by either default or inflation</a:t>
            </a:r>
          </a:p>
          <a:p>
            <a:r>
              <a:rPr lang="en-AU" dirty="0"/>
              <a:t>Empirically, capital flows to debt-intolerant countries tend to be pro-cyclical</a:t>
            </a:r>
          </a:p>
          <a:p>
            <a:pPr lvl="1"/>
            <a:r>
              <a:rPr lang="en-AU" dirty="0"/>
              <a:t>due to role of confidence in assessments of credit-worthiness</a:t>
            </a:r>
          </a:p>
        </p:txBody>
      </p:sp>
    </p:spTree>
    <p:extLst>
      <p:ext uri="{BB962C8B-B14F-4D97-AF65-F5344CB8AC3E}">
        <p14:creationId xmlns:p14="http://schemas.microsoft.com/office/powerpoint/2010/main" val="264322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274638"/>
            <a:ext cx="9227368" cy="850106"/>
          </a:xfrm>
        </p:spPr>
        <p:txBody>
          <a:bodyPr/>
          <a:lstStyle/>
          <a:p>
            <a:pPr algn="l"/>
            <a:r>
              <a:rPr lang="en-AU" b="1" dirty="0"/>
              <a:t>Global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268761"/>
            <a:ext cx="9083352" cy="4857403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RR conclusions are drawn from a global database assembled for this book</a:t>
            </a:r>
          </a:p>
          <a:p>
            <a:r>
              <a:rPr lang="en-AU" dirty="0"/>
              <a:t>Key variables</a:t>
            </a:r>
          </a:p>
          <a:p>
            <a:pPr lvl="1"/>
            <a:r>
              <a:rPr lang="en-AU" dirty="0"/>
              <a:t>inflation</a:t>
            </a:r>
          </a:p>
          <a:p>
            <a:pPr lvl="1"/>
            <a:r>
              <a:rPr lang="en-AU" dirty="0"/>
              <a:t>exchange rates</a:t>
            </a:r>
          </a:p>
          <a:p>
            <a:pPr lvl="1"/>
            <a:r>
              <a:rPr lang="en-AU" dirty="0"/>
              <a:t>metallic content of currencies</a:t>
            </a:r>
          </a:p>
          <a:p>
            <a:pPr lvl="1"/>
            <a:r>
              <a:rPr lang="en-AU" dirty="0"/>
              <a:t>real GDP</a:t>
            </a:r>
          </a:p>
          <a:p>
            <a:pPr lvl="1"/>
            <a:r>
              <a:rPr lang="en-AU" dirty="0"/>
              <a:t>exports</a:t>
            </a:r>
          </a:p>
          <a:p>
            <a:pPr lvl="1"/>
            <a:r>
              <a:rPr lang="en-AU" dirty="0"/>
              <a:t>public debt</a:t>
            </a:r>
          </a:p>
          <a:p>
            <a:pPr lvl="1"/>
            <a:r>
              <a:rPr lang="en-AU" dirty="0"/>
              <a:t>commodity prices </a:t>
            </a:r>
          </a:p>
          <a:p>
            <a:pPr lvl="1"/>
            <a:r>
              <a:rPr lang="en-AU" dirty="0"/>
              <a:t>interest rates</a:t>
            </a:r>
          </a:p>
          <a:p>
            <a:r>
              <a:rPr lang="en-AU" dirty="0"/>
              <a:t>66 countries, accounting for around 90% of world GDP</a:t>
            </a:r>
          </a:p>
          <a:p>
            <a:r>
              <a:rPr lang="en-AU" dirty="0"/>
              <a:t>Of these, only 16 have </a:t>
            </a:r>
            <a:r>
              <a:rPr lang="en-AU" u="sng" dirty="0"/>
              <a:t>never defaulted</a:t>
            </a:r>
            <a:r>
              <a:rPr lang="en-AU" dirty="0"/>
              <a:t> on sovereign debt</a:t>
            </a:r>
          </a:p>
        </p:txBody>
      </p:sp>
    </p:spTree>
    <p:extLst>
      <p:ext uri="{BB962C8B-B14F-4D97-AF65-F5344CB8AC3E}">
        <p14:creationId xmlns:p14="http://schemas.microsoft.com/office/powerpoint/2010/main" val="167445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Theoretical underpinnings of debt crises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Differences between sovereign crisis and corporate bankruptcy</a:t>
            </a:r>
          </a:p>
          <a:p>
            <a:pPr lvl="1"/>
            <a:r>
              <a:rPr lang="en-AU" dirty="0"/>
              <a:t>element of choice in government default</a:t>
            </a:r>
          </a:p>
          <a:p>
            <a:pPr lvl="1"/>
            <a:r>
              <a:rPr lang="en-AU" dirty="0"/>
              <a:t>lack of overarching legal authority</a:t>
            </a:r>
          </a:p>
          <a:p>
            <a:pPr marL="0" indent="0">
              <a:buNone/>
            </a:pPr>
            <a:r>
              <a:rPr lang="en-AU" dirty="0"/>
              <a:t>Two questions:</a:t>
            </a:r>
          </a:p>
          <a:p>
            <a:r>
              <a:rPr lang="en-AU" dirty="0"/>
              <a:t>Governments generally have command of sufficient resources, in principle, to repay debts. So, why do defaults occur?</a:t>
            </a:r>
          </a:p>
          <a:p>
            <a:r>
              <a:rPr lang="en-AU" dirty="0"/>
              <a:t>Conversely, </a:t>
            </a:r>
            <a:r>
              <a:rPr lang="en-AU" u="sng" dirty="0"/>
              <a:t>why repay</a:t>
            </a:r>
            <a:r>
              <a:rPr lang="en-AU" dirty="0"/>
              <a:t> if repayment can’t be compelled?</a:t>
            </a:r>
          </a:p>
        </p:txBody>
      </p:sp>
    </p:spTree>
    <p:extLst>
      <p:ext uri="{BB962C8B-B14F-4D97-AF65-F5344CB8AC3E}">
        <p14:creationId xmlns:p14="http://schemas.microsoft.com/office/powerpoint/2010/main" val="139241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319048" cy="1143000"/>
          </a:xfrm>
        </p:spPr>
        <p:txBody>
          <a:bodyPr>
            <a:noAutofit/>
          </a:bodyPr>
          <a:lstStyle/>
          <a:p>
            <a:pPr algn="l"/>
            <a:r>
              <a:rPr lang="en-AU" sz="3600" b="1" dirty="0"/>
              <a:t>Cost/benefit approach to loan repayment/default decision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RR argue for a cost/benefit approach to thinking about the loan repayment decision</a:t>
            </a:r>
          </a:p>
          <a:p>
            <a:r>
              <a:rPr lang="en-AU" dirty="0"/>
              <a:t>Benefits of repayment:</a:t>
            </a:r>
          </a:p>
          <a:p>
            <a:pPr lvl="1"/>
            <a:r>
              <a:rPr lang="en-AU" dirty="0"/>
              <a:t>value of reputation and future market access</a:t>
            </a:r>
          </a:p>
          <a:p>
            <a:pPr lvl="1"/>
            <a:r>
              <a:rPr lang="en-AU" dirty="0"/>
              <a:t>interlinkage with trade credit</a:t>
            </a:r>
          </a:p>
          <a:p>
            <a:pPr lvl="1"/>
            <a:r>
              <a:rPr lang="en-AU" dirty="0"/>
              <a:t>interlinkage with FDI</a:t>
            </a:r>
          </a:p>
          <a:p>
            <a:pPr lvl="1"/>
            <a:r>
              <a:rPr lang="en-AU" dirty="0"/>
              <a:t>value of wider international relationships and trust</a:t>
            </a:r>
          </a:p>
          <a:p>
            <a:r>
              <a:rPr lang="en-AU" dirty="0"/>
              <a:t>Cost: the loan itself</a:t>
            </a:r>
          </a:p>
        </p:txBody>
      </p:sp>
    </p:spTree>
    <p:extLst>
      <p:ext uri="{BB962C8B-B14F-4D97-AF65-F5344CB8AC3E}">
        <p14:creationId xmlns:p14="http://schemas.microsoft.com/office/powerpoint/2010/main" val="478950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Default and non-default equilibria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196752"/>
            <a:ext cx="9443392" cy="5544615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Generally, some probability of default exists when loans made</a:t>
            </a:r>
          </a:p>
          <a:p>
            <a:r>
              <a:rPr lang="en-AU" dirty="0"/>
              <a:t>Theoretical literature models reasons why there can be both default and non-default equilibria at a point in time</a:t>
            </a:r>
          </a:p>
          <a:p>
            <a:r>
              <a:rPr lang="en-AU" dirty="0"/>
              <a:t>“Confidence” factor can cause a shift from one equilibrium to another</a:t>
            </a:r>
          </a:p>
          <a:p>
            <a:r>
              <a:rPr lang="en-AU" dirty="0"/>
              <a:t>Cost of repayment rises in a panic (</a:t>
            </a:r>
            <a:r>
              <a:rPr lang="en-AU" dirty="0" err="1"/>
              <a:t>eg</a:t>
            </a:r>
            <a:r>
              <a:rPr lang="en-AU" dirty="0"/>
              <a:t> higher risk premiums demanded)</a:t>
            </a:r>
          </a:p>
          <a:p>
            <a:r>
              <a:rPr lang="en-AU" dirty="0"/>
              <a:t>Rationality of investor run depends partly on the number of investors (easier for a single investor to decide not to panic – Sachs)</a:t>
            </a:r>
          </a:p>
          <a:p>
            <a:r>
              <a:rPr lang="en-AU" dirty="0"/>
              <a:t>Panic can cause illiquidity which can force a default (role of foreign currency debt)</a:t>
            </a:r>
          </a:p>
          <a:p>
            <a:r>
              <a:rPr lang="en-AU" dirty="0"/>
              <a:t>Availability of official back-up (</a:t>
            </a:r>
            <a:r>
              <a:rPr lang="en-AU" dirty="0" err="1"/>
              <a:t>eg</a:t>
            </a:r>
            <a:r>
              <a:rPr lang="en-AU" dirty="0"/>
              <a:t> IMF facilities) may encourage partial default solutions (moral hazard argument)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02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Partial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17639"/>
            <a:ext cx="9443392" cy="4708526"/>
          </a:xfrm>
        </p:spPr>
        <p:txBody>
          <a:bodyPr/>
          <a:lstStyle/>
          <a:p>
            <a:r>
              <a:rPr lang="en-AU" dirty="0"/>
              <a:t>Most defaults are partial, rather than full debt repudiation</a:t>
            </a:r>
          </a:p>
          <a:p>
            <a:r>
              <a:rPr lang="en-AU" dirty="0"/>
              <a:t>Repayment amount is generally a result of negotiation, on cost-benefit grounds</a:t>
            </a:r>
          </a:p>
          <a:p>
            <a:r>
              <a:rPr lang="en-AU" dirty="0"/>
              <a:t>Rescheduling: a form of partial default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delayed repayment with no interest penalty</a:t>
            </a:r>
          </a:p>
          <a:p>
            <a:pPr lvl="1"/>
            <a:r>
              <a:rPr lang="en-AU" dirty="0"/>
              <a:t>reduces NPV of loan repayment</a:t>
            </a:r>
          </a:p>
          <a:p>
            <a:pPr lvl="1"/>
            <a:r>
              <a:rPr lang="en-AU" dirty="0"/>
              <a:t>Brady bonds (1980s) an example</a:t>
            </a:r>
          </a:p>
        </p:txBody>
      </p:sp>
    </p:spTree>
    <p:extLst>
      <p:ext uri="{BB962C8B-B14F-4D97-AF65-F5344CB8AC3E}">
        <p14:creationId xmlns:p14="http://schemas.microsoft.com/office/powerpoint/2010/main" val="3076355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9443392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/>
              <a:t>Lender rationality</a:t>
            </a:r>
            <a:br>
              <a:rPr lang="en-AU" b="1" dirty="0"/>
            </a:br>
            <a:r>
              <a:rPr lang="en-AU" sz="3200" dirty="0"/>
              <a:t>Why lend to a potential defaulter?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40768"/>
            <a:ext cx="10153128" cy="5184576"/>
          </a:xfrm>
        </p:spPr>
        <p:txBody>
          <a:bodyPr/>
          <a:lstStyle/>
          <a:p>
            <a:r>
              <a:rPr lang="en-AU" sz="2400" dirty="0"/>
              <a:t>Risk premium on debt compensates for risk of default</a:t>
            </a:r>
          </a:p>
          <a:p>
            <a:r>
              <a:rPr lang="en-AU" sz="2400" dirty="0"/>
              <a:t>Risk premium of the order of 5 – 10 percentage points not uncommon for high-risk borrowers (see chart)</a:t>
            </a:r>
          </a:p>
          <a:p>
            <a:r>
              <a:rPr lang="en-AU" sz="2400" dirty="0"/>
              <a:t>Cost of borrowing rises in a crisis – </a:t>
            </a:r>
            <a:r>
              <a:rPr lang="en-AU" sz="2400" dirty="0" err="1"/>
              <a:t>procyclical</a:t>
            </a:r>
            <a:r>
              <a:rPr lang="en-AU" sz="2400" dirty="0"/>
              <a:t> behaviour</a:t>
            </a:r>
          </a:p>
          <a:p>
            <a:r>
              <a:rPr lang="en-AU" sz="2400" dirty="0"/>
              <a:t>Expected loss = PD X LGD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, a 10% chance of losing half your investment</a:t>
            </a:r>
          </a:p>
          <a:p>
            <a:pPr marL="457200" lvl="1" indent="0">
              <a:buNone/>
            </a:pPr>
            <a:r>
              <a:rPr lang="en-AU" sz="2000" dirty="0"/>
              <a:t>implies:</a:t>
            </a:r>
          </a:p>
          <a:p>
            <a:pPr marL="457200" lvl="1" indent="0">
              <a:buNone/>
            </a:pPr>
            <a:r>
              <a:rPr lang="en-AU" sz="2000" dirty="0"/>
              <a:t>EL = 0.1 X 0.5 = .05 (=5%)</a:t>
            </a:r>
          </a:p>
          <a:p>
            <a:endParaRPr lang="en-AU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445DD92-741E-4128-8F4D-DED3FC5D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3531486"/>
            <a:ext cx="3810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b="1" dirty="0"/>
              <a:t>Distinction between external and domestic sovereign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Three characteristics</a:t>
            </a:r>
          </a:p>
          <a:p>
            <a:pPr marL="0" indent="0">
              <a:buNone/>
            </a:pPr>
            <a:r>
              <a:rPr lang="en-AU" dirty="0"/>
              <a:t>1. Legal jurisdiction of debt contract</a:t>
            </a:r>
          </a:p>
          <a:p>
            <a:pPr marL="0" indent="0">
              <a:buNone/>
            </a:pPr>
            <a:r>
              <a:rPr lang="en-AU" dirty="0"/>
              <a:t>2. Currency of denomination</a:t>
            </a:r>
          </a:p>
          <a:p>
            <a:pPr marL="0" indent="0">
              <a:buNone/>
            </a:pPr>
            <a:r>
              <a:rPr lang="en-AU" dirty="0"/>
              <a:t>3. Residency of creditors</a:t>
            </a:r>
          </a:p>
          <a:p>
            <a:r>
              <a:rPr lang="en-AU" dirty="0"/>
              <a:t>In practice these three characteristics are highly correlated</a:t>
            </a:r>
          </a:p>
          <a:p>
            <a:r>
              <a:rPr lang="en-AU" dirty="0"/>
              <a:t>RR consider that 1 is the key test</a:t>
            </a:r>
          </a:p>
          <a:p>
            <a:r>
              <a:rPr lang="en-AU" dirty="0"/>
              <a:t>I argue that 2 is also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225039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74638"/>
            <a:ext cx="9371384" cy="922114"/>
          </a:xfrm>
        </p:spPr>
        <p:txBody>
          <a:bodyPr/>
          <a:lstStyle/>
          <a:p>
            <a:pPr algn="l"/>
            <a:r>
              <a:rPr lang="en-AU" dirty="0"/>
              <a:t>Cycles of external sovereign default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124744"/>
            <a:ext cx="6109722" cy="266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789041"/>
            <a:ext cx="6888482" cy="25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28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General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In terms of number of countries, default events are relatively common</a:t>
            </a:r>
          </a:p>
          <a:p>
            <a:r>
              <a:rPr lang="en-AU" dirty="0"/>
              <a:t>These events come in cycles, sometimes associated with war-time</a:t>
            </a:r>
          </a:p>
          <a:p>
            <a:r>
              <a:rPr lang="en-AU" dirty="0"/>
              <a:t>Correlated with banking crises, for various reasons:</a:t>
            </a:r>
          </a:p>
          <a:p>
            <a:pPr lvl="1"/>
            <a:r>
              <a:rPr lang="en-AU" dirty="0"/>
              <a:t>growth, commodity prices, effect on capital flows, banking “contagion”, effects on confidence</a:t>
            </a:r>
          </a:p>
          <a:p>
            <a:r>
              <a:rPr lang="en-AU" dirty="0"/>
              <a:t>Also correlated with:</a:t>
            </a:r>
          </a:p>
          <a:p>
            <a:pPr lvl="1"/>
            <a:r>
              <a:rPr lang="en-AU" dirty="0"/>
              <a:t>inflation (a form of default with common causes)</a:t>
            </a:r>
          </a:p>
          <a:p>
            <a:pPr lvl="1"/>
            <a:r>
              <a:rPr lang="en-AU" dirty="0"/>
              <a:t>commodity price cycles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0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Plan for remaining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Financial crises I: Concepts, data and external debt crises (Reinhart and Rogoff parts 1,2)</a:t>
            </a:r>
          </a:p>
          <a:p>
            <a:r>
              <a:rPr lang="en-AU" dirty="0"/>
              <a:t>Financial crises II: Domestic debt, banking and currency crises (RR 3,4)</a:t>
            </a:r>
          </a:p>
          <a:p>
            <a:r>
              <a:rPr lang="en-AU" dirty="0"/>
              <a:t>Financial crises III: The GFC and its aftermath (RR 5,6); </a:t>
            </a:r>
            <a:r>
              <a:rPr lang="en-AU" i="1" dirty="0"/>
              <a:t>Firefighting</a:t>
            </a:r>
          </a:p>
          <a:p>
            <a:r>
              <a:rPr lang="en-AU" dirty="0"/>
              <a:t>Wrap up lecture: Overview of the post GFC policy environment (</a:t>
            </a:r>
            <a:r>
              <a:rPr lang="en-AU" dirty="0" err="1"/>
              <a:t>Edey</a:t>
            </a:r>
            <a:r>
              <a:rPr lang="en-AU" dirty="0"/>
              <a:t> paper on the RBA and the GFC)</a:t>
            </a:r>
          </a:p>
        </p:txBody>
      </p:sp>
    </p:spTree>
    <p:extLst>
      <p:ext uri="{BB962C8B-B14F-4D97-AF65-F5344CB8AC3E}">
        <p14:creationId xmlns:p14="http://schemas.microsoft.com/office/powerpoint/2010/main" val="1017613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Debt and banking crises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8905"/>
            <a:ext cx="8229600" cy="314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539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Default and inflation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29631"/>
            <a:ext cx="5715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953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Global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Commodity prices</a:t>
            </a:r>
          </a:p>
          <a:p>
            <a:pPr lvl="1"/>
            <a:r>
              <a:rPr lang="en-AU" dirty="0"/>
              <a:t>flows of development capital are often directed to primary commodity exporters</a:t>
            </a:r>
          </a:p>
          <a:p>
            <a:pPr lvl="1"/>
            <a:r>
              <a:rPr lang="en-AU" dirty="0"/>
              <a:t>these flows tend to be pro-cyclical</a:t>
            </a:r>
          </a:p>
          <a:p>
            <a:pPr lvl="1"/>
            <a:r>
              <a:rPr lang="en-AU" dirty="0"/>
              <a:t>hence, a fall in commodity prices may precede a crisis</a:t>
            </a:r>
          </a:p>
          <a:p>
            <a:r>
              <a:rPr lang="en-AU" dirty="0"/>
              <a:t>Aggregate capital flows</a:t>
            </a:r>
          </a:p>
          <a:p>
            <a:pPr lvl="1"/>
            <a:r>
              <a:rPr lang="en-AU" dirty="0"/>
              <a:t>lending from capital exporters can be pro-cyclical for a range of other reasons</a:t>
            </a:r>
          </a:p>
        </p:txBody>
      </p:sp>
    </p:spTree>
    <p:extLst>
      <p:ext uri="{BB962C8B-B14F-4D97-AF65-F5344CB8AC3E}">
        <p14:creationId xmlns:p14="http://schemas.microsoft.com/office/powerpoint/2010/main" val="1150647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Global factors and external default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Commodity prices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Current account balances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36912"/>
            <a:ext cx="3960440" cy="21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60" y="2492897"/>
            <a:ext cx="4264716" cy="23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5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Duration of default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Defined as years from initial default event to resolution/agreement with creditors</a:t>
            </a:r>
          </a:p>
          <a:p>
            <a:r>
              <a:rPr lang="en-AU" dirty="0"/>
              <a:t>Duration has shortened in the post WW2 period</a:t>
            </a:r>
          </a:p>
          <a:p>
            <a:r>
              <a:rPr lang="en-AU" dirty="0"/>
              <a:t>RR propose two explanations:</a:t>
            </a:r>
          </a:p>
          <a:p>
            <a:pPr lvl="1"/>
            <a:r>
              <a:rPr lang="en-AU" dirty="0"/>
              <a:t>better resolution mechanisms</a:t>
            </a:r>
          </a:p>
          <a:p>
            <a:pPr lvl="1"/>
            <a:r>
              <a:rPr lang="en-AU" dirty="0"/>
              <a:t>availability of bailouts (IMF) makes it easier for parties to settle</a:t>
            </a:r>
          </a:p>
        </p:txBody>
      </p:sp>
    </p:spTree>
    <p:extLst>
      <p:ext uri="{BB962C8B-B14F-4D97-AF65-F5344CB8AC3E}">
        <p14:creationId xmlns:p14="http://schemas.microsoft.com/office/powerpoint/2010/main" val="3228254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History of external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(but not all)  countries began their borrowing history as serial defaulters</a:t>
            </a:r>
          </a:p>
          <a:p>
            <a:r>
              <a:rPr lang="en-AU" dirty="0"/>
              <a:t>Recall the risk premium/lender rationality argument: this behaviour not necessarily irrational</a:t>
            </a:r>
          </a:p>
          <a:p>
            <a:r>
              <a:rPr lang="en-AU" dirty="0"/>
              <a:t>Concept of “graduating” to reliable non-defaulter status (</a:t>
            </a:r>
            <a:r>
              <a:rPr lang="en-AU" dirty="0" err="1"/>
              <a:t>eg</a:t>
            </a:r>
            <a:r>
              <a:rPr lang="en-AU" dirty="0"/>
              <a:t> France, no defaults since 18</a:t>
            </a:r>
            <a:r>
              <a:rPr lang="en-AU" baseline="30000" dirty="0"/>
              <a:t>th</a:t>
            </a:r>
            <a:r>
              <a:rPr lang="en-AU" dirty="0"/>
              <a:t> C)</a:t>
            </a:r>
          </a:p>
          <a:p>
            <a:r>
              <a:rPr lang="en-AU" dirty="0"/>
              <a:t>Low-risk status as an investment that can be built up over time (or lost quickly)</a:t>
            </a:r>
          </a:p>
        </p:txBody>
      </p:sp>
    </p:spTree>
    <p:extLst>
      <p:ext uri="{BB962C8B-B14F-4D97-AF65-F5344CB8AC3E}">
        <p14:creationId xmlns:p14="http://schemas.microsoft.com/office/powerpoint/2010/main" val="979380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General patterns of sovereign external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19</a:t>
            </a:r>
            <a:r>
              <a:rPr lang="en-AU" baseline="30000" dirty="0"/>
              <a:t>th</a:t>
            </a:r>
            <a:r>
              <a:rPr lang="en-AU" dirty="0"/>
              <a:t> century defaults often associated with stress of war-time</a:t>
            </a:r>
          </a:p>
          <a:p>
            <a:r>
              <a:rPr lang="en-AU" dirty="0"/>
              <a:t>Post-colonial political instability</a:t>
            </a:r>
          </a:p>
          <a:p>
            <a:r>
              <a:rPr lang="en-AU" dirty="0"/>
              <a:t>Clusters of defaults involving Spain, Latin America</a:t>
            </a:r>
          </a:p>
          <a:p>
            <a:r>
              <a:rPr lang="en-AU" dirty="0"/>
              <a:t>20</a:t>
            </a:r>
            <a:r>
              <a:rPr lang="en-AU" baseline="30000" dirty="0"/>
              <a:t>th</a:t>
            </a:r>
            <a:r>
              <a:rPr lang="en-AU" dirty="0"/>
              <a:t> C defaults more geographically widespread, including Africa and Asia</a:t>
            </a:r>
          </a:p>
          <a:p>
            <a:r>
              <a:rPr lang="en-AU" dirty="0"/>
              <a:t>Global cluster of defaults in great depression – widespread financial distress</a:t>
            </a:r>
          </a:p>
          <a:p>
            <a:r>
              <a:rPr lang="en-AU" dirty="0"/>
              <a:t>Post 1970s clusters of defaults in Eastern Europe and Latin America</a:t>
            </a:r>
          </a:p>
        </p:txBody>
      </p:sp>
    </p:spTree>
    <p:extLst>
      <p:ext uri="{BB962C8B-B14F-4D97-AF65-F5344CB8AC3E}">
        <p14:creationId xmlns:p14="http://schemas.microsoft.com/office/powerpoint/2010/main" val="3856736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Summary of international experience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08" y="1467488"/>
            <a:ext cx="5734713" cy="47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60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39" y="1890714"/>
            <a:ext cx="6965961" cy="355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527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908721"/>
            <a:ext cx="50038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72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Preamble: themes of the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“This time is different”</a:t>
            </a:r>
          </a:p>
          <a:p>
            <a:pPr lvl="1"/>
            <a:r>
              <a:rPr lang="en-AU" dirty="0"/>
              <a:t>idea that risk taking is justified by some new development</a:t>
            </a:r>
          </a:p>
          <a:p>
            <a:r>
              <a:rPr lang="en-AU" dirty="0"/>
              <a:t>Role of </a:t>
            </a:r>
            <a:r>
              <a:rPr lang="en-AU" i="1" u="sng" dirty="0"/>
              <a:t>confidence</a:t>
            </a:r>
            <a:r>
              <a:rPr lang="en-AU" i="1" dirty="0"/>
              <a:t> </a:t>
            </a:r>
            <a:r>
              <a:rPr lang="en-AU" dirty="0"/>
              <a:t>in crisis episodes:</a:t>
            </a:r>
          </a:p>
          <a:p>
            <a:pPr lvl="1"/>
            <a:r>
              <a:rPr lang="en-AU" dirty="0"/>
              <a:t>its ethereal nature</a:t>
            </a:r>
          </a:p>
          <a:p>
            <a:pPr lvl="1"/>
            <a:r>
              <a:rPr lang="en-AU" dirty="0"/>
              <a:t>multiple equilibria</a:t>
            </a:r>
          </a:p>
          <a:p>
            <a:pPr lvl="1"/>
            <a:r>
              <a:rPr lang="en-AU" dirty="0"/>
              <a:t>bank runs as an example</a:t>
            </a:r>
          </a:p>
        </p:txBody>
      </p:sp>
    </p:spTree>
    <p:extLst>
      <p:ext uri="{BB962C8B-B14F-4D97-AF65-F5344CB8AC3E}">
        <p14:creationId xmlns:p14="http://schemas.microsoft.com/office/powerpoint/2010/main" val="2234281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76672"/>
            <a:ext cx="5263108" cy="588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441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Explanations/interpretation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12777"/>
            <a:ext cx="9443392" cy="4713387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Because of the complex interaction of history, institutions, confidence, there is no fully determinative theory, only some general patterns and tendencies</a:t>
            </a:r>
          </a:p>
          <a:p>
            <a:r>
              <a:rPr lang="en-AU" dirty="0"/>
              <a:t>Common to spend a lot of time in default post independence</a:t>
            </a:r>
          </a:p>
          <a:p>
            <a:r>
              <a:rPr lang="en-AU" dirty="0"/>
              <a:t>But not inevitable</a:t>
            </a:r>
          </a:p>
          <a:p>
            <a:r>
              <a:rPr lang="en-AU" dirty="0"/>
              <a:t>A small number of “never defaulters” </a:t>
            </a:r>
          </a:p>
          <a:p>
            <a:pPr lvl="1"/>
            <a:r>
              <a:rPr lang="en-AU" dirty="0"/>
              <a:t>mainly “new </a:t>
            </a:r>
            <a:r>
              <a:rPr lang="en-AU" dirty="0" err="1"/>
              <a:t>anglo</a:t>
            </a:r>
            <a:r>
              <a:rPr lang="en-AU" dirty="0"/>
              <a:t>” and East Asian countries</a:t>
            </a:r>
          </a:p>
          <a:p>
            <a:r>
              <a:rPr lang="en-AU" dirty="0"/>
              <a:t>Default more common in Latin America than elsewhere</a:t>
            </a:r>
          </a:p>
          <a:p>
            <a:r>
              <a:rPr lang="en-AU" dirty="0"/>
              <a:t>Possible role of “soft factors” like governing institutions, political stability in explaining default frequency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Bank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Vulnerability arises from a combination of features:</a:t>
            </a:r>
          </a:p>
          <a:p>
            <a:pPr lvl="1"/>
            <a:r>
              <a:rPr lang="en-AU" dirty="0"/>
              <a:t>maturity mismatch in banking (borrow short, lend long)</a:t>
            </a:r>
          </a:p>
          <a:p>
            <a:pPr lvl="1"/>
            <a:r>
              <a:rPr lang="en-AU" dirty="0"/>
              <a:t>assets are illiquid, but liabilities are repayable at short notice</a:t>
            </a:r>
          </a:p>
          <a:p>
            <a:pPr lvl="1"/>
            <a:r>
              <a:rPr lang="en-AU" dirty="0"/>
              <a:t>assets are worth </a:t>
            </a:r>
            <a:r>
              <a:rPr lang="en-AU" b="1" dirty="0"/>
              <a:t>less in a fire sale </a:t>
            </a:r>
            <a:r>
              <a:rPr lang="en-AU" dirty="0"/>
              <a:t>than if </a:t>
            </a:r>
            <a:r>
              <a:rPr lang="en-AU" b="1" dirty="0"/>
              <a:t>held to maturity</a:t>
            </a:r>
          </a:p>
          <a:p>
            <a:r>
              <a:rPr lang="en-AU" dirty="0"/>
              <a:t>Distinction between illiquidity and insolvency</a:t>
            </a:r>
          </a:p>
          <a:p>
            <a:r>
              <a:rPr lang="en-AU" dirty="0"/>
              <a:t>In banking, illiquidity can </a:t>
            </a:r>
            <a:r>
              <a:rPr lang="en-AU" b="1" dirty="0"/>
              <a:t>cause</a:t>
            </a:r>
            <a:r>
              <a:rPr lang="en-AU" dirty="0"/>
              <a:t> insolvency</a:t>
            </a:r>
          </a:p>
          <a:p>
            <a:r>
              <a:rPr lang="en-AU" dirty="0"/>
              <a:t>Solution: CB as lender of last resort (to illiquid but solvent banks)</a:t>
            </a:r>
          </a:p>
        </p:txBody>
      </p:sp>
    </p:spTree>
    <p:extLst>
      <p:ext uri="{BB962C8B-B14F-4D97-AF65-F5344CB8AC3E}">
        <p14:creationId xmlns:p14="http://schemas.microsoft.com/office/powerpoint/2010/main" val="30896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4000" b="1" dirty="0"/>
              <a:t>A digression on the bank balance sheet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Central concept: Sources of funds = Uses of funds</a:t>
            </a:r>
          </a:p>
          <a:p>
            <a:r>
              <a:rPr lang="en-AU" u="sng" dirty="0"/>
              <a:t>Or equivalently</a:t>
            </a:r>
            <a:r>
              <a:rPr lang="en-AU" dirty="0"/>
              <a:t>, Liabilities (claims on assets) = Assets</a:t>
            </a:r>
          </a:p>
          <a:p>
            <a:r>
              <a:rPr lang="en-AU" dirty="0"/>
              <a:t>The core business of a commercial bank is to </a:t>
            </a:r>
            <a:r>
              <a:rPr lang="en-AU" b="1" dirty="0"/>
              <a:t>take deposits </a:t>
            </a:r>
            <a:r>
              <a:rPr lang="en-AU" dirty="0"/>
              <a:t>and </a:t>
            </a:r>
            <a:r>
              <a:rPr lang="en-AU" b="1" dirty="0"/>
              <a:t>make loans</a:t>
            </a:r>
          </a:p>
          <a:p>
            <a:r>
              <a:rPr lang="en-AU" dirty="0"/>
              <a:t>Hence, in a typical bank: </a:t>
            </a:r>
          </a:p>
          <a:p>
            <a:pPr lvl="1"/>
            <a:r>
              <a:rPr lang="en-AU" dirty="0"/>
              <a:t>deposits are the largest item on the liabilities side of the balance sheet</a:t>
            </a:r>
          </a:p>
          <a:p>
            <a:pPr lvl="1"/>
            <a:r>
              <a:rPr lang="en-AU" dirty="0"/>
              <a:t>loans are the largest item on the asset side</a:t>
            </a:r>
          </a:p>
          <a:p>
            <a:r>
              <a:rPr lang="en-AU" dirty="0"/>
              <a:t>The main mechanism for making a profit is the </a:t>
            </a:r>
            <a:r>
              <a:rPr lang="en-AU" b="1" dirty="0"/>
              <a:t>net interest margin </a:t>
            </a:r>
            <a:r>
              <a:rPr lang="en-AU" dirty="0"/>
              <a:t>(that is, the difference between the average interest rates on deposits and loans)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163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ea typeface="ヒラギノ角ゴ Pro W3" pitchFamily="-84" charset="-128"/>
              </a:rPr>
              <a:t>The Bank Balance Sheet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altLang="en-US" b="1" dirty="0">
                <a:ea typeface="ヒラギノ角ゴ Pro W3" pitchFamily="-84" charset="-128"/>
              </a:rPr>
              <a:t>Liabilities (sources of funds):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Current (at-call) deposits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Term deposits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Non-deposit borrowings </a:t>
            </a:r>
            <a:r>
              <a:rPr lang="en-US" altLang="en-US" dirty="0" err="1">
                <a:ea typeface="ヒラギノ角ゴ Pro W3" pitchFamily="-84" charset="-128"/>
              </a:rPr>
              <a:t>eg</a:t>
            </a:r>
            <a:r>
              <a:rPr lang="en-US" altLang="en-US" dirty="0">
                <a:ea typeface="ヒラギノ角ゴ Pro W3" pitchFamily="-84" charset="-128"/>
              </a:rPr>
              <a:t>:</a:t>
            </a:r>
          </a:p>
          <a:p>
            <a:pPr lvl="2"/>
            <a:r>
              <a:rPr lang="en-US" altLang="en-US" dirty="0">
                <a:ea typeface="ヒラギノ角ゴ Pro W3" pitchFamily="-84" charset="-128"/>
              </a:rPr>
              <a:t>bonds sold to wholesale investors)</a:t>
            </a:r>
          </a:p>
          <a:p>
            <a:pPr lvl="2"/>
            <a:r>
              <a:rPr lang="en-US" altLang="en-US" dirty="0">
                <a:ea typeface="ヒラギノ角ゴ Pro W3" pitchFamily="-84" charset="-128"/>
              </a:rPr>
              <a:t>loans from other banks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Bank capital (shareholders’ funds)</a:t>
            </a:r>
          </a:p>
          <a:p>
            <a:pPr lvl="2"/>
            <a:r>
              <a:rPr lang="en-US" altLang="en-US" dirty="0">
                <a:ea typeface="ヒラギノ角ゴ Pro W3" pitchFamily="-84" charset="-128"/>
              </a:rPr>
              <a:t>raised directly from shareholders, or</a:t>
            </a:r>
          </a:p>
          <a:p>
            <a:pPr lvl="2"/>
            <a:r>
              <a:rPr lang="en-US" altLang="en-US" dirty="0">
                <a:ea typeface="ヒラギノ角ゴ Pro W3" pitchFamily="-84" charset="-128"/>
              </a:rPr>
              <a:t>retained earnings</a:t>
            </a:r>
          </a:p>
          <a:p>
            <a:pPr lvl="1" eaLnBrk="1" hangingPunct="1"/>
            <a:endParaRPr lang="en-US" altLang="en-US" dirty="0">
              <a:ea typeface="ヒラギノ角ゴ Pro W3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5872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>
                <a:ea typeface="ヒラギノ角ゴ Pro W3" pitchFamily="-84" charset="-128"/>
              </a:rPr>
              <a:t>The Bank Balance Sheet 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altLang="en-US" b="1" dirty="0">
                <a:ea typeface="ヒラギノ角ゴ Pro W3" pitchFamily="-84" charset="-128"/>
              </a:rPr>
              <a:t>Assets (uses of funds):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Cash 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Reserves (deposits) held at the central bank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Loans to other banks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Securities (</a:t>
            </a:r>
            <a:r>
              <a:rPr lang="en-US" altLang="en-US" dirty="0" err="1">
                <a:ea typeface="ヒラギノ角ゴ Pro W3" pitchFamily="-84" charset="-128"/>
              </a:rPr>
              <a:t>eg</a:t>
            </a:r>
            <a:r>
              <a:rPr lang="en-US" altLang="en-US" dirty="0">
                <a:ea typeface="ヒラギノ角ゴ Pro W3" pitchFamily="-84" charset="-128"/>
              </a:rPr>
              <a:t> government bonds, held as liquid assets)</a:t>
            </a:r>
          </a:p>
          <a:p>
            <a:pPr lvl="1" eaLnBrk="1" hangingPunct="1"/>
            <a:r>
              <a:rPr lang="en-US" altLang="en-US" b="1" dirty="0">
                <a:ea typeface="ヒラギノ角ゴ Pro W3" pitchFamily="-84" charset="-128"/>
              </a:rPr>
              <a:t>Loans</a:t>
            </a:r>
            <a:r>
              <a:rPr lang="en-US" altLang="en-US" dirty="0">
                <a:ea typeface="ヒラギノ角ゴ Pro W3" pitchFamily="-84" charset="-128"/>
              </a:rPr>
              <a:t> </a:t>
            </a:r>
          </a:p>
          <a:p>
            <a:pPr lvl="1" eaLnBrk="1" hangingPunct="1"/>
            <a:r>
              <a:rPr lang="en-US" altLang="en-US" dirty="0">
                <a:ea typeface="ヒラギノ角ゴ Pro W3" pitchFamily="-84" charset="-128"/>
              </a:rPr>
              <a:t>Other assets (</a:t>
            </a:r>
            <a:r>
              <a:rPr lang="en-US" altLang="en-US" dirty="0" err="1">
                <a:ea typeface="ヒラギノ角ゴ Pro W3" pitchFamily="-84" charset="-128"/>
              </a:rPr>
              <a:t>eg</a:t>
            </a:r>
            <a:r>
              <a:rPr lang="en-US" altLang="en-US" dirty="0">
                <a:ea typeface="ヒラギノ角ゴ Pro W3" pitchFamily="-84" charset="-128"/>
              </a:rPr>
              <a:t> investments in subsidiaries, business premises)</a:t>
            </a:r>
          </a:p>
        </p:txBody>
      </p:sp>
    </p:spTree>
    <p:extLst>
      <p:ext uri="{BB962C8B-B14F-4D97-AF65-F5344CB8AC3E}">
        <p14:creationId xmlns:p14="http://schemas.microsoft.com/office/powerpoint/2010/main" val="5629499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2744</Words>
  <Application>Microsoft Office PowerPoint</Application>
  <PresentationFormat>Widescreen</PresentationFormat>
  <Paragraphs>396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Verdana</vt:lpstr>
      <vt:lpstr>Office Theme</vt:lpstr>
      <vt:lpstr> Financial crises I   Source: Reinhart and Rogoff Parts 1 and 2  </vt:lpstr>
      <vt:lpstr>Context</vt:lpstr>
      <vt:lpstr>A brief recap  </vt:lpstr>
      <vt:lpstr>Plan for remaining lectures</vt:lpstr>
      <vt:lpstr>Preamble: themes of the book</vt:lpstr>
      <vt:lpstr>Bank runs</vt:lpstr>
      <vt:lpstr>A digression on the bank balance sheet </vt:lpstr>
      <vt:lpstr>The Bank Balance Sheet (2)</vt:lpstr>
      <vt:lpstr>The Bank Balance Sheet (3)</vt:lpstr>
      <vt:lpstr>The functions of capital and reserves</vt:lpstr>
      <vt:lpstr>The balance sheet has to balance</vt:lpstr>
      <vt:lpstr>Liquidity Management and the Role of Reserves How reserves help protect a bank from illiquidity</vt:lpstr>
      <vt:lpstr>Capital Adequacy Management How Bank Capital Helps Prevent Bank Failure</vt:lpstr>
      <vt:lpstr>Numerical example of a bank run</vt:lpstr>
      <vt:lpstr>Runs on government debt</vt:lpstr>
      <vt:lpstr>Three zones on the vulnerability scale</vt:lpstr>
      <vt:lpstr>Three zones on the vulnerability scale</vt:lpstr>
      <vt:lpstr>Implications</vt:lpstr>
      <vt:lpstr>Example: the GFC</vt:lpstr>
      <vt:lpstr>Additional observations</vt:lpstr>
      <vt:lpstr>Varieties of crises</vt:lpstr>
      <vt:lpstr>Crises defined by events</vt:lpstr>
      <vt:lpstr>Serial default (by sovereigns)</vt:lpstr>
      <vt:lpstr>This time is different, examples</vt:lpstr>
      <vt:lpstr>An illustration from 1929</vt:lpstr>
      <vt:lpstr>Debt intolerance and sovereign default</vt:lpstr>
      <vt:lpstr>Most defaults occur at debt/GDP&gt;40%</vt:lpstr>
      <vt:lpstr>Clubs and regions (Interaction of debt and confidence)</vt:lpstr>
      <vt:lpstr>Implications</vt:lpstr>
      <vt:lpstr>Further observations</vt:lpstr>
      <vt:lpstr>Global database</vt:lpstr>
      <vt:lpstr>Theoretical underpinnings of debt crises</vt:lpstr>
      <vt:lpstr>Cost/benefit approach to loan repayment/default decision </vt:lpstr>
      <vt:lpstr>Default and non-default equilibria</vt:lpstr>
      <vt:lpstr>Partial default</vt:lpstr>
      <vt:lpstr>Lender rationality Why lend to a potential defaulter?</vt:lpstr>
      <vt:lpstr>Distinction between external and domestic sovereign debt</vt:lpstr>
      <vt:lpstr>Cycles of external sovereign default</vt:lpstr>
      <vt:lpstr>General observations</vt:lpstr>
      <vt:lpstr>Debt and banking crises</vt:lpstr>
      <vt:lpstr>Default and inflation</vt:lpstr>
      <vt:lpstr>Global factors</vt:lpstr>
      <vt:lpstr>Global factors and external default</vt:lpstr>
      <vt:lpstr>Duration of default</vt:lpstr>
      <vt:lpstr>History of external default</vt:lpstr>
      <vt:lpstr>General patterns of sovereign external default</vt:lpstr>
      <vt:lpstr>Summary of international experience</vt:lpstr>
      <vt:lpstr>PowerPoint Presentation</vt:lpstr>
      <vt:lpstr>PowerPoint Presentation</vt:lpstr>
      <vt:lpstr>PowerPoint Presentation</vt:lpstr>
      <vt:lpstr>Explanations/interpretation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crises I</dc:title>
  <dc:creator>Windows User</dc:creator>
  <cp:lastModifiedBy>Malcolm Edey</cp:lastModifiedBy>
  <cp:revision>75</cp:revision>
  <dcterms:created xsi:type="dcterms:W3CDTF">2017-08-27T03:37:35Z</dcterms:created>
  <dcterms:modified xsi:type="dcterms:W3CDTF">2023-09-06T06:51:12Z</dcterms:modified>
</cp:coreProperties>
</file>