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5" r:id="rId2"/>
  </p:sldMasterIdLst>
  <p:notesMasterIdLst>
    <p:notesMasterId r:id="rId17"/>
  </p:notesMasterIdLst>
  <p:sldIdLst>
    <p:sldId id="278" r:id="rId3"/>
    <p:sldId id="303" r:id="rId4"/>
    <p:sldId id="308" r:id="rId5"/>
    <p:sldId id="318" r:id="rId6"/>
    <p:sldId id="307" r:id="rId7"/>
    <p:sldId id="309" r:id="rId8"/>
    <p:sldId id="310" r:id="rId9"/>
    <p:sldId id="312" r:id="rId10"/>
    <p:sldId id="313" r:id="rId11"/>
    <p:sldId id="315" r:id="rId12"/>
    <p:sldId id="320" r:id="rId13"/>
    <p:sldId id="316" r:id="rId14"/>
    <p:sldId id="317" r:id="rId15"/>
    <p:sldId id="27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6C2"/>
    <a:srgbClr val="D6D8C6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9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CA8D7-A599-4D30-A15C-926D44BFBC9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A8A6FD-4B4E-4DF9-A723-37366FEDA465}">
      <dgm:prSet/>
      <dgm:spPr/>
      <dgm:t>
        <a:bodyPr/>
        <a:lstStyle/>
        <a:p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调用在线开源库进行手势识别，运算量巨大，</a:t>
          </a:r>
          <a:r>
            <a:rPr lang="en-US" altLang="zh-CN" dirty="0">
              <a:solidFill>
                <a:schemeClr val="accent5">
                  <a:lumMod val="25000"/>
                </a:schemeClr>
              </a:solidFill>
            </a:rPr>
            <a:t>GPU</a:t>
          </a:r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运算能力不足，难以实现连续检测。</a:t>
          </a:r>
          <a:endParaRPr lang="zh-CN" dirty="0">
            <a:solidFill>
              <a:schemeClr val="accent5">
                <a:lumMod val="25000"/>
              </a:schemeClr>
            </a:solidFill>
          </a:endParaRPr>
        </a:p>
      </dgm:t>
    </dgm:pt>
    <dgm:pt modelId="{690626FF-F077-4B59-B87E-84618AA1FFE2}" type="parTrans" cxnId="{37D24B31-E958-4C50-B871-3DF069C3FBF2}">
      <dgm:prSet/>
      <dgm:spPr/>
      <dgm:t>
        <a:bodyPr/>
        <a:lstStyle/>
        <a:p>
          <a:endParaRPr lang="zh-CN" altLang="en-US"/>
        </a:p>
      </dgm:t>
    </dgm:pt>
    <dgm:pt modelId="{E50A1086-1652-4701-835A-7E85C5578B2F}" type="sibTrans" cxnId="{37D24B31-E958-4C50-B871-3DF069C3FBF2}">
      <dgm:prSet/>
      <dgm:spPr/>
      <dgm:t>
        <a:bodyPr/>
        <a:lstStyle/>
        <a:p>
          <a:endParaRPr lang="zh-CN" altLang="en-US"/>
        </a:p>
      </dgm:t>
    </dgm:pt>
    <dgm:pt modelId="{F926AE91-6387-4EAE-B463-D745A646D6B1}">
      <dgm:prSet/>
      <dgm:spPr/>
      <dgm:t>
        <a:bodyPr/>
        <a:lstStyle/>
        <a:p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手势识别界面为节省运算量，设置识别中央区域中手形物体，设置关节节点为特征点，计算手指的弯曲程度。</a:t>
          </a:r>
          <a:endParaRPr lang="zh-CN" dirty="0">
            <a:solidFill>
              <a:schemeClr val="accent5">
                <a:lumMod val="25000"/>
              </a:schemeClr>
            </a:solidFill>
          </a:endParaRPr>
        </a:p>
      </dgm:t>
    </dgm:pt>
    <dgm:pt modelId="{4AB10FD6-66BC-4AF5-86A0-BA65AB887121}" type="parTrans" cxnId="{C8BB269B-CC6F-4363-AFAF-63BF0DF98AA8}">
      <dgm:prSet/>
      <dgm:spPr/>
      <dgm:t>
        <a:bodyPr/>
        <a:lstStyle/>
        <a:p>
          <a:endParaRPr lang="zh-CN" altLang="en-US"/>
        </a:p>
      </dgm:t>
    </dgm:pt>
    <dgm:pt modelId="{F1D87F36-30DC-4B03-A08A-EBA2EF554CD4}" type="sibTrans" cxnId="{C8BB269B-CC6F-4363-AFAF-63BF0DF98AA8}">
      <dgm:prSet/>
      <dgm:spPr/>
      <dgm:t>
        <a:bodyPr/>
        <a:lstStyle/>
        <a:p>
          <a:endParaRPr lang="zh-CN" altLang="en-US"/>
        </a:p>
      </dgm:t>
    </dgm:pt>
    <dgm:pt modelId="{EF312CA3-445A-401E-9F32-8B1E9277A93C}">
      <dgm:prSet/>
      <dgm:spPr/>
      <dgm:t>
        <a:bodyPr/>
        <a:lstStyle/>
        <a:p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利用</a:t>
          </a:r>
          <a:r>
            <a:rPr lang="en-US" altLang="zh-CN" dirty="0" err="1">
              <a:solidFill>
                <a:schemeClr val="accent5">
                  <a:lumMod val="25000"/>
                </a:schemeClr>
              </a:solidFill>
            </a:rPr>
            <a:t>sobel</a:t>
          </a:r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算子提取物体轮廓，通过峰值识别指尖，误识别概率较大，难以追踪动作模型。</a:t>
          </a:r>
          <a:endParaRPr lang="zh-CN" dirty="0">
            <a:solidFill>
              <a:schemeClr val="accent5">
                <a:lumMod val="25000"/>
              </a:schemeClr>
            </a:solidFill>
          </a:endParaRPr>
        </a:p>
      </dgm:t>
    </dgm:pt>
    <dgm:pt modelId="{32E81407-D8BC-45C1-8540-CB3E5778B4B4}" type="sibTrans" cxnId="{4381D429-96B9-42DC-BCF5-77DEA01E84C8}">
      <dgm:prSet/>
      <dgm:spPr/>
      <dgm:t>
        <a:bodyPr/>
        <a:lstStyle/>
        <a:p>
          <a:endParaRPr lang="zh-CN" altLang="en-US"/>
        </a:p>
      </dgm:t>
    </dgm:pt>
    <dgm:pt modelId="{5F8AD1C7-0930-4EDD-8997-1B9780559904}" type="parTrans" cxnId="{4381D429-96B9-42DC-BCF5-77DEA01E84C8}">
      <dgm:prSet/>
      <dgm:spPr/>
      <dgm:t>
        <a:bodyPr/>
        <a:lstStyle/>
        <a:p>
          <a:endParaRPr lang="zh-CN" altLang="en-US"/>
        </a:p>
      </dgm:t>
    </dgm:pt>
    <dgm:pt modelId="{67CFCF31-FE88-476B-94F4-1BB089B42C9A}" type="pres">
      <dgm:prSet presAssocID="{FBCCA8D7-A599-4D30-A15C-926D44BFBC97}" presName="linearFlow" presStyleCnt="0">
        <dgm:presLayoutVars>
          <dgm:dir/>
          <dgm:resizeHandles val="exact"/>
        </dgm:presLayoutVars>
      </dgm:prSet>
      <dgm:spPr/>
    </dgm:pt>
    <dgm:pt modelId="{18369E5E-9A2C-40A3-A80B-7C5FDA90F74F}" type="pres">
      <dgm:prSet presAssocID="{12A8A6FD-4B4E-4DF9-A723-37366FEDA465}" presName="composite" presStyleCnt="0"/>
      <dgm:spPr/>
    </dgm:pt>
    <dgm:pt modelId="{23076E60-D6A9-4264-B93E-B356B928E843}" type="pres">
      <dgm:prSet presAssocID="{12A8A6FD-4B4E-4DF9-A723-37366FEDA465}" presName="imgShp" presStyleLbl="fgImgPlace1" presStyleIdx="0" presStyleCnt="3" custLinFactNeighborX="-2698" custLinFactNeighborY="1340"/>
      <dgm:spPr/>
    </dgm:pt>
    <dgm:pt modelId="{AF2D3D09-606B-44B4-9876-91BD1E1E0D40}" type="pres">
      <dgm:prSet presAssocID="{12A8A6FD-4B4E-4DF9-A723-37366FEDA465}" presName="txShp" presStyleLbl="node1" presStyleIdx="0" presStyleCnt="3">
        <dgm:presLayoutVars>
          <dgm:bulletEnabled val="1"/>
        </dgm:presLayoutVars>
      </dgm:prSet>
      <dgm:spPr/>
    </dgm:pt>
    <dgm:pt modelId="{ECB0CB57-1B32-47E8-82EA-2E6922871649}" type="pres">
      <dgm:prSet presAssocID="{E50A1086-1652-4701-835A-7E85C5578B2F}" presName="spacing" presStyleCnt="0"/>
      <dgm:spPr/>
    </dgm:pt>
    <dgm:pt modelId="{7B3D0F68-047E-4ECF-875B-C0CF1B0CB11E}" type="pres">
      <dgm:prSet presAssocID="{EF312CA3-445A-401E-9F32-8B1E9277A93C}" presName="composite" presStyleCnt="0"/>
      <dgm:spPr/>
    </dgm:pt>
    <dgm:pt modelId="{A80B40BC-078D-4675-816A-E4D1A1A8A779}" type="pres">
      <dgm:prSet presAssocID="{EF312CA3-445A-401E-9F32-8B1E9277A93C}" presName="imgShp" presStyleLbl="fgImgPlace1" presStyleIdx="1" presStyleCnt="3"/>
      <dgm:spPr/>
    </dgm:pt>
    <dgm:pt modelId="{6451FCC8-D44B-4C47-A327-DCD99935B106}" type="pres">
      <dgm:prSet presAssocID="{EF312CA3-445A-401E-9F32-8B1E9277A93C}" presName="txShp" presStyleLbl="node1" presStyleIdx="1" presStyleCnt="3">
        <dgm:presLayoutVars>
          <dgm:bulletEnabled val="1"/>
        </dgm:presLayoutVars>
      </dgm:prSet>
      <dgm:spPr/>
    </dgm:pt>
    <dgm:pt modelId="{5EA260DE-AF01-42EC-95B5-2824BAC909B3}" type="pres">
      <dgm:prSet presAssocID="{32E81407-D8BC-45C1-8540-CB3E5778B4B4}" presName="spacing" presStyleCnt="0"/>
      <dgm:spPr/>
    </dgm:pt>
    <dgm:pt modelId="{EBCCC6E4-7617-4C8C-A1DE-0106A0DCE29E}" type="pres">
      <dgm:prSet presAssocID="{F926AE91-6387-4EAE-B463-D745A646D6B1}" presName="composite" presStyleCnt="0"/>
      <dgm:spPr/>
    </dgm:pt>
    <dgm:pt modelId="{4A3A8E94-5042-42AB-AC76-6C5864B56F81}" type="pres">
      <dgm:prSet presAssocID="{F926AE91-6387-4EAE-B463-D745A646D6B1}" presName="imgShp" presStyleLbl="fgImgPlace1" presStyleIdx="2" presStyleCnt="3"/>
      <dgm:spPr/>
    </dgm:pt>
    <dgm:pt modelId="{5B930521-81DA-4813-BF4C-B4513DBDE65C}" type="pres">
      <dgm:prSet presAssocID="{F926AE91-6387-4EAE-B463-D745A646D6B1}" presName="txShp" presStyleLbl="node1" presStyleIdx="2" presStyleCnt="3">
        <dgm:presLayoutVars>
          <dgm:bulletEnabled val="1"/>
        </dgm:presLayoutVars>
      </dgm:prSet>
      <dgm:spPr/>
    </dgm:pt>
  </dgm:ptLst>
  <dgm:cxnLst>
    <dgm:cxn modelId="{4381D429-96B9-42DC-BCF5-77DEA01E84C8}" srcId="{FBCCA8D7-A599-4D30-A15C-926D44BFBC97}" destId="{EF312CA3-445A-401E-9F32-8B1E9277A93C}" srcOrd="1" destOrd="0" parTransId="{5F8AD1C7-0930-4EDD-8997-1B9780559904}" sibTransId="{32E81407-D8BC-45C1-8540-CB3E5778B4B4}"/>
    <dgm:cxn modelId="{37D24B31-E958-4C50-B871-3DF069C3FBF2}" srcId="{FBCCA8D7-A599-4D30-A15C-926D44BFBC97}" destId="{12A8A6FD-4B4E-4DF9-A723-37366FEDA465}" srcOrd="0" destOrd="0" parTransId="{690626FF-F077-4B59-B87E-84618AA1FFE2}" sibTransId="{E50A1086-1652-4701-835A-7E85C5578B2F}"/>
    <dgm:cxn modelId="{A3037037-2D0A-4B4F-882A-BF538B770C8E}" type="presOf" srcId="{12A8A6FD-4B4E-4DF9-A723-37366FEDA465}" destId="{AF2D3D09-606B-44B4-9876-91BD1E1E0D40}" srcOrd="0" destOrd="0" presId="urn:microsoft.com/office/officeart/2005/8/layout/vList3"/>
    <dgm:cxn modelId="{688C6A52-120B-423C-9589-3BEF1E291886}" type="presOf" srcId="{FBCCA8D7-A599-4D30-A15C-926D44BFBC97}" destId="{67CFCF31-FE88-476B-94F4-1BB089B42C9A}" srcOrd="0" destOrd="0" presId="urn:microsoft.com/office/officeart/2005/8/layout/vList3"/>
    <dgm:cxn modelId="{C8BB269B-CC6F-4363-AFAF-63BF0DF98AA8}" srcId="{FBCCA8D7-A599-4D30-A15C-926D44BFBC97}" destId="{F926AE91-6387-4EAE-B463-D745A646D6B1}" srcOrd="2" destOrd="0" parTransId="{4AB10FD6-66BC-4AF5-86A0-BA65AB887121}" sibTransId="{F1D87F36-30DC-4B03-A08A-EBA2EF554CD4}"/>
    <dgm:cxn modelId="{C2DCA0AB-BB78-4230-A9CB-6A10FD25A9EF}" type="presOf" srcId="{EF312CA3-445A-401E-9F32-8B1E9277A93C}" destId="{6451FCC8-D44B-4C47-A327-DCD99935B106}" srcOrd="0" destOrd="0" presId="urn:microsoft.com/office/officeart/2005/8/layout/vList3"/>
    <dgm:cxn modelId="{747E42EB-2407-4210-BDE9-6E7832B4A786}" type="presOf" srcId="{F926AE91-6387-4EAE-B463-D745A646D6B1}" destId="{5B930521-81DA-4813-BF4C-B4513DBDE65C}" srcOrd="0" destOrd="0" presId="urn:microsoft.com/office/officeart/2005/8/layout/vList3"/>
    <dgm:cxn modelId="{A0FC5F93-FECB-4488-A378-09AF0ABE3340}" type="presParOf" srcId="{67CFCF31-FE88-476B-94F4-1BB089B42C9A}" destId="{18369E5E-9A2C-40A3-A80B-7C5FDA90F74F}" srcOrd="0" destOrd="0" presId="urn:microsoft.com/office/officeart/2005/8/layout/vList3"/>
    <dgm:cxn modelId="{B545D6C1-B099-4BD8-9D21-7ACF4B60A538}" type="presParOf" srcId="{18369E5E-9A2C-40A3-A80B-7C5FDA90F74F}" destId="{23076E60-D6A9-4264-B93E-B356B928E843}" srcOrd="0" destOrd="0" presId="urn:microsoft.com/office/officeart/2005/8/layout/vList3"/>
    <dgm:cxn modelId="{13BC7A27-C086-4F15-867D-C3CC5BE1FE41}" type="presParOf" srcId="{18369E5E-9A2C-40A3-A80B-7C5FDA90F74F}" destId="{AF2D3D09-606B-44B4-9876-91BD1E1E0D40}" srcOrd="1" destOrd="0" presId="urn:microsoft.com/office/officeart/2005/8/layout/vList3"/>
    <dgm:cxn modelId="{FE018A4C-AB10-46EC-95E4-99411905E348}" type="presParOf" srcId="{67CFCF31-FE88-476B-94F4-1BB089B42C9A}" destId="{ECB0CB57-1B32-47E8-82EA-2E6922871649}" srcOrd="1" destOrd="0" presId="urn:microsoft.com/office/officeart/2005/8/layout/vList3"/>
    <dgm:cxn modelId="{01AE7532-424C-4C87-A6D7-4F499E7875C5}" type="presParOf" srcId="{67CFCF31-FE88-476B-94F4-1BB089B42C9A}" destId="{7B3D0F68-047E-4ECF-875B-C0CF1B0CB11E}" srcOrd="2" destOrd="0" presId="urn:microsoft.com/office/officeart/2005/8/layout/vList3"/>
    <dgm:cxn modelId="{54846DAC-3CF2-4EAB-801A-E84132854F8B}" type="presParOf" srcId="{7B3D0F68-047E-4ECF-875B-C0CF1B0CB11E}" destId="{A80B40BC-078D-4675-816A-E4D1A1A8A779}" srcOrd="0" destOrd="0" presId="urn:microsoft.com/office/officeart/2005/8/layout/vList3"/>
    <dgm:cxn modelId="{52B8258B-76BA-4C1F-8560-B76F3ACC700D}" type="presParOf" srcId="{7B3D0F68-047E-4ECF-875B-C0CF1B0CB11E}" destId="{6451FCC8-D44B-4C47-A327-DCD99935B106}" srcOrd="1" destOrd="0" presId="urn:microsoft.com/office/officeart/2005/8/layout/vList3"/>
    <dgm:cxn modelId="{865A6497-C159-4BE3-A635-595B356D6B7C}" type="presParOf" srcId="{67CFCF31-FE88-476B-94F4-1BB089B42C9A}" destId="{5EA260DE-AF01-42EC-95B5-2824BAC909B3}" srcOrd="3" destOrd="0" presId="urn:microsoft.com/office/officeart/2005/8/layout/vList3"/>
    <dgm:cxn modelId="{E46641C3-3181-45E5-8174-D6607ADA1BB8}" type="presParOf" srcId="{67CFCF31-FE88-476B-94F4-1BB089B42C9A}" destId="{EBCCC6E4-7617-4C8C-A1DE-0106A0DCE29E}" srcOrd="4" destOrd="0" presId="urn:microsoft.com/office/officeart/2005/8/layout/vList3"/>
    <dgm:cxn modelId="{B4528565-DEF0-4C26-AE9F-56AFE3A89B11}" type="presParOf" srcId="{EBCCC6E4-7617-4C8C-A1DE-0106A0DCE29E}" destId="{4A3A8E94-5042-42AB-AC76-6C5864B56F81}" srcOrd="0" destOrd="0" presId="urn:microsoft.com/office/officeart/2005/8/layout/vList3"/>
    <dgm:cxn modelId="{F51F9C22-C9BC-4DC4-A8CF-D4FEC5149F90}" type="presParOf" srcId="{EBCCC6E4-7617-4C8C-A1DE-0106A0DCE29E}" destId="{5B930521-81DA-4813-BF4C-B4513DBDE65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3436F-A0E6-4704-B2D0-149379F88C6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4EDD9B-715B-4931-98AB-436356A36ED3}">
      <dgm:prSet custT="1"/>
      <dgm:spPr/>
      <dgm:t>
        <a:bodyPr/>
        <a:lstStyle/>
        <a:p>
          <a:r>
            <a:rPr lang="en-US" altLang="zh-CN" sz="2400" dirty="0"/>
            <a:t> </a:t>
          </a:r>
          <a:r>
            <a:rPr lang="zh-CN" altLang="en-US" sz="2400" dirty="0">
              <a:solidFill>
                <a:schemeClr val="accent5">
                  <a:lumMod val="10000"/>
                </a:schemeClr>
              </a:solidFill>
            </a:rPr>
            <a:t>对关节点进行坐标输出，但是坐标数据量较多，其中一个出错，将对整体系统产生影响。将手指长度与手掌长度进行比例运算，计算每个手指的弯曲程度，将结果约束在</a:t>
          </a:r>
          <a:r>
            <a:rPr lang="en-US" altLang="zh-CN" sz="2400" dirty="0">
              <a:solidFill>
                <a:schemeClr val="accent5">
                  <a:lumMod val="10000"/>
                </a:schemeClr>
              </a:solidFill>
            </a:rPr>
            <a:t>0~100</a:t>
          </a:r>
          <a:r>
            <a:rPr lang="zh-CN" altLang="en-US" sz="2400" dirty="0">
              <a:solidFill>
                <a:schemeClr val="accent5">
                  <a:lumMod val="10000"/>
                </a:schemeClr>
              </a:solidFill>
            </a:rPr>
            <a:t>之间，实现对每根手指的独立控制。</a:t>
          </a:r>
          <a:endParaRPr lang="zh-CN" sz="2400" dirty="0">
            <a:solidFill>
              <a:schemeClr val="accent5">
                <a:lumMod val="10000"/>
              </a:schemeClr>
            </a:solidFill>
          </a:endParaRPr>
        </a:p>
      </dgm:t>
    </dgm:pt>
    <dgm:pt modelId="{5808088F-7808-43C9-A7C1-399164954960}" type="parTrans" cxnId="{A3D1412B-FBAD-4A29-9C46-68EA1A524DB3}">
      <dgm:prSet/>
      <dgm:spPr/>
      <dgm:t>
        <a:bodyPr/>
        <a:lstStyle/>
        <a:p>
          <a:endParaRPr lang="zh-CN" altLang="en-US"/>
        </a:p>
      </dgm:t>
    </dgm:pt>
    <dgm:pt modelId="{09AE97E0-012B-4880-AB96-BF40CDCC273B}" type="sibTrans" cxnId="{A3D1412B-FBAD-4A29-9C46-68EA1A524DB3}">
      <dgm:prSet/>
      <dgm:spPr/>
      <dgm:t>
        <a:bodyPr/>
        <a:lstStyle/>
        <a:p>
          <a:endParaRPr lang="zh-CN" altLang="en-US"/>
        </a:p>
      </dgm:t>
    </dgm:pt>
    <dgm:pt modelId="{2D7BF4B2-A3E0-4066-BDCB-D4C517DE0A16}">
      <dgm:prSet custT="1"/>
      <dgm:spPr/>
      <dgm:t>
        <a:bodyPr/>
        <a:lstStyle/>
        <a:p>
          <a:r>
            <a:rPr lang="en-US" altLang="zh-CN" sz="2400" dirty="0"/>
            <a:t> </a:t>
          </a:r>
          <a:r>
            <a:rPr lang="zh-CN" altLang="en-US" sz="2400" dirty="0"/>
            <a:t>对机械手硬件进行开发过程中，利用</a:t>
          </a:r>
          <a:r>
            <a:rPr lang="en-US" altLang="zh-CN" sz="2400" dirty="0"/>
            <a:t>UART</a:t>
          </a:r>
          <a:r>
            <a:rPr lang="zh-CN" altLang="en-US" sz="2400" dirty="0"/>
            <a:t>进行通信。但开发板中串口与板载 </a:t>
          </a:r>
          <a:r>
            <a:rPr lang="en-US" altLang="en-US" sz="2400" dirty="0"/>
            <a:t>USB </a:t>
          </a:r>
          <a:r>
            <a:rPr lang="zh-CN" altLang="en-US" sz="2400" dirty="0"/>
            <a:t>转串口芯片 </a:t>
          </a:r>
          <a:r>
            <a:rPr lang="en-US" altLang="en-US" sz="2400" dirty="0"/>
            <a:t>CH340 </a:t>
          </a:r>
          <a:r>
            <a:rPr lang="zh-CN" altLang="en-US" sz="2400" dirty="0"/>
            <a:t>的串口共用，对其控制不稳定，有时无法成功，借用蓝牙串口进行传输。</a:t>
          </a:r>
          <a:endParaRPr lang="zh-CN" sz="2400" dirty="0">
            <a:solidFill>
              <a:schemeClr val="accent5">
                <a:lumMod val="10000"/>
              </a:schemeClr>
            </a:solidFill>
          </a:endParaRPr>
        </a:p>
      </dgm:t>
    </dgm:pt>
    <dgm:pt modelId="{144E3D85-B3A5-4D43-A5F6-DFF0A5150C73}" type="parTrans" cxnId="{BB4907DC-2BBA-409B-A334-66CA2550B03A}">
      <dgm:prSet/>
      <dgm:spPr/>
      <dgm:t>
        <a:bodyPr/>
        <a:lstStyle/>
        <a:p>
          <a:endParaRPr lang="zh-CN" altLang="en-US"/>
        </a:p>
      </dgm:t>
    </dgm:pt>
    <dgm:pt modelId="{47BFFF28-28CD-4CD1-9675-0A103417A7D1}" type="sibTrans" cxnId="{BB4907DC-2BBA-409B-A334-66CA2550B03A}">
      <dgm:prSet/>
      <dgm:spPr/>
      <dgm:t>
        <a:bodyPr/>
        <a:lstStyle/>
        <a:p>
          <a:endParaRPr lang="zh-CN" altLang="en-US"/>
        </a:p>
      </dgm:t>
    </dgm:pt>
    <dgm:pt modelId="{F893CB9A-7435-4B4A-AF89-6D3197C7A062}" type="pres">
      <dgm:prSet presAssocID="{C113436F-A0E6-4704-B2D0-149379F88C6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7B7939E-AF00-4DF2-B0A1-632D026640BD}" type="pres">
      <dgm:prSet presAssocID="{AB4EDD9B-715B-4931-98AB-436356A36ED3}" presName="circle1" presStyleLbl="node1" presStyleIdx="0" presStyleCnt="2"/>
      <dgm:spPr/>
    </dgm:pt>
    <dgm:pt modelId="{F6EDCF95-FA16-439A-9156-943E3DF9D6F7}" type="pres">
      <dgm:prSet presAssocID="{AB4EDD9B-715B-4931-98AB-436356A36ED3}" presName="space" presStyleCnt="0"/>
      <dgm:spPr/>
    </dgm:pt>
    <dgm:pt modelId="{6DA3B6F9-C464-4889-A542-076955D4BAC1}" type="pres">
      <dgm:prSet presAssocID="{AB4EDD9B-715B-4931-98AB-436356A36ED3}" presName="rect1" presStyleLbl="alignAcc1" presStyleIdx="0" presStyleCnt="2"/>
      <dgm:spPr/>
    </dgm:pt>
    <dgm:pt modelId="{0D3517DE-BB41-4547-A001-0362847575DC}" type="pres">
      <dgm:prSet presAssocID="{2D7BF4B2-A3E0-4066-BDCB-D4C517DE0A16}" presName="vertSpace2" presStyleLbl="node1" presStyleIdx="0" presStyleCnt="2"/>
      <dgm:spPr/>
    </dgm:pt>
    <dgm:pt modelId="{68A24A05-3EE7-470E-A0C7-B8A4B569F7F2}" type="pres">
      <dgm:prSet presAssocID="{2D7BF4B2-A3E0-4066-BDCB-D4C517DE0A16}" presName="circle2" presStyleLbl="node1" presStyleIdx="1" presStyleCnt="2"/>
      <dgm:spPr/>
    </dgm:pt>
    <dgm:pt modelId="{DDA331A5-5CE4-40BE-9E5B-1D5F1AA80232}" type="pres">
      <dgm:prSet presAssocID="{2D7BF4B2-A3E0-4066-BDCB-D4C517DE0A16}" presName="rect2" presStyleLbl="alignAcc1" presStyleIdx="1" presStyleCnt="2"/>
      <dgm:spPr/>
    </dgm:pt>
    <dgm:pt modelId="{9BEF74D6-8B22-479C-88D9-10C2638655A5}" type="pres">
      <dgm:prSet presAssocID="{AB4EDD9B-715B-4931-98AB-436356A36ED3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5F209735-327D-45FC-895F-04A110DA6EAB}" type="pres">
      <dgm:prSet presAssocID="{2D7BF4B2-A3E0-4066-BDCB-D4C517DE0A16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4A869D24-269D-4ED0-AA75-05D5D89497E0}" type="presOf" srcId="{2D7BF4B2-A3E0-4066-BDCB-D4C517DE0A16}" destId="{DDA331A5-5CE4-40BE-9E5B-1D5F1AA80232}" srcOrd="0" destOrd="0" presId="urn:microsoft.com/office/officeart/2005/8/layout/target3"/>
    <dgm:cxn modelId="{A3D1412B-FBAD-4A29-9C46-68EA1A524DB3}" srcId="{C113436F-A0E6-4704-B2D0-149379F88C63}" destId="{AB4EDD9B-715B-4931-98AB-436356A36ED3}" srcOrd="0" destOrd="0" parTransId="{5808088F-7808-43C9-A7C1-399164954960}" sibTransId="{09AE97E0-012B-4880-AB96-BF40CDCC273B}"/>
    <dgm:cxn modelId="{D2ACDD60-F8A9-42FB-BF7D-BEB60FA581C9}" type="presOf" srcId="{2D7BF4B2-A3E0-4066-BDCB-D4C517DE0A16}" destId="{5F209735-327D-45FC-895F-04A110DA6EAB}" srcOrd="1" destOrd="0" presId="urn:microsoft.com/office/officeart/2005/8/layout/target3"/>
    <dgm:cxn modelId="{6DC42E55-A6C7-4F41-9612-C82873FE1434}" type="presOf" srcId="{AB4EDD9B-715B-4931-98AB-436356A36ED3}" destId="{6DA3B6F9-C464-4889-A542-076955D4BAC1}" srcOrd="0" destOrd="0" presId="urn:microsoft.com/office/officeart/2005/8/layout/target3"/>
    <dgm:cxn modelId="{33E9987D-34B5-4E7E-AF88-9F26CCA92099}" type="presOf" srcId="{C113436F-A0E6-4704-B2D0-149379F88C63}" destId="{F893CB9A-7435-4B4A-AF89-6D3197C7A062}" srcOrd="0" destOrd="0" presId="urn:microsoft.com/office/officeart/2005/8/layout/target3"/>
    <dgm:cxn modelId="{CDFEDBD4-8B4B-4B49-B6ED-0A3432CE32FE}" type="presOf" srcId="{AB4EDD9B-715B-4931-98AB-436356A36ED3}" destId="{9BEF74D6-8B22-479C-88D9-10C2638655A5}" srcOrd="1" destOrd="0" presId="urn:microsoft.com/office/officeart/2005/8/layout/target3"/>
    <dgm:cxn modelId="{BB4907DC-2BBA-409B-A334-66CA2550B03A}" srcId="{C113436F-A0E6-4704-B2D0-149379F88C63}" destId="{2D7BF4B2-A3E0-4066-BDCB-D4C517DE0A16}" srcOrd="1" destOrd="0" parTransId="{144E3D85-B3A5-4D43-A5F6-DFF0A5150C73}" sibTransId="{47BFFF28-28CD-4CD1-9675-0A103417A7D1}"/>
    <dgm:cxn modelId="{FAF877BA-1058-41AA-B773-12E796D37391}" type="presParOf" srcId="{F893CB9A-7435-4B4A-AF89-6D3197C7A062}" destId="{07B7939E-AF00-4DF2-B0A1-632D026640BD}" srcOrd="0" destOrd="0" presId="urn:microsoft.com/office/officeart/2005/8/layout/target3"/>
    <dgm:cxn modelId="{0D49E9F6-9373-4F23-8927-6CDDCA598BA0}" type="presParOf" srcId="{F893CB9A-7435-4B4A-AF89-6D3197C7A062}" destId="{F6EDCF95-FA16-439A-9156-943E3DF9D6F7}" srcOrd="1" destOrd="0" presId="urn:microsoft.com/office/officeart/2005/8/layout/target3"/>
    <dgm:cxn modelId="{49E14D73-E0D2-4CC9-9109-12FD8EC1EAE6}" type="presParOf" srcId="{F893CB9A-7435-4B4A-AF89-6D3197C7A062}" destId="{6DA3B6F9-C464-4889-A542-076955D4BAC1}" srcOrd="2" destOrd="0" presId="urn:microsoft.com/office/officeart/2005/8/layout/target3"/>
    <dgm:cxn modelId="{9462A64F-5D30-47BC-AB3D-920B23727DEC}" type="presParOf" srcId="{F893CB9A-7435-4B4A-AF89-6D3197C7A062}" destId="{0D3517DE-BB41-4547-A001-0362847575DC}" srcOrd="3" destOrd="0" presId="urn:microsoft.com/office/officeart/2005/8/layout/target3"/>
    <dgm:cxn modelId="{CC01008D-7CBF-4F6F-AB98-A39D76878CAE}" type="presParOf" srcId="{F893CB9A-7435-4B4A-AF89-6D3197C7A062}" destId="{68A24A05-3EE7-470E-A0C7-B8A4B569F7F2}" srcOrd="4" destOrd="0" presId="urn:microsoft.com/office/officeart/2005/8/layout/target3"/>
    <dgm:cxn modelId="{1CA868BB-211E-45A0-B385-EF290F1AB876}" type="presParOf" srcId="{F893CB9A-7435-4B4A-AF89-6D3197C7A062}" destId="{DDA331A5-5CE4-40BE-9E5B-1D5F1AA80232}" srcOrd="5" destOrd="0" presId="urn:microsoft.com/office/officeart/2005/8/layout/target3"/>
    <dgm:cxn modelId="{43023552-B272-4871-B0E3-2C2BD1499E48}" type="presParOf" srcId="{F893CB9A-7435-4B4A-AF89-6D3197C7A062}" destId="{9BEF74D6-8B22-479C-88D9-10C2638655A5}" srcOrd="6" destOrd="0" presId="urn:microsoft.com/office/officeart/2005/8/layout/target3"/>
    <dgm:cxn modelId="{9692D26B-3C97-48A8-B864-820866C15E75}" type="presParOf" srcId="{F893CB9A-7435-4B4A-AF89-6D3197C7A062}" destId="{5F209735-327D-45FC-895F-04A110DA6EAB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3D09-606B-44B4-9876-91BD1E1E0D40}">
      <dsp:nvSpPr>
        <dsp:cNvPr id="0" name=""/>
        <dsp:cNvSpPr/>
      </dsp:nvSpPr>
      <dsp:spPr>
        <a:xfrm rot="10800000">
          <a:off x="1878304" y="330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accent5">
                  <a:lumMod val="25000"/>
                </a:schemeClr>
              </a:solidFill>
            </a:rPr>
            <a:t>调用在线开源库进行手势识别，运算量巨大，</a:t>
          </a:r>
          <a:r>
            <a:rPr lang="en-US" altLang="zh-CN" sz="2300" kern="1200" dirty="0">
              <a:solidFill>
                <a:schemeClr val="accent5">
                  <a:lumMod val="25000"/>
                </a:schemeClr>
              </a:solidFill>
            </a:rPr>
            <a:t>GPU</a:t>
          </a:r>
          <a:r>
            <a:rPr lang="zh-CN" altLang="en-US" sz="2300" kern="1200" dirty="0">
              <a:solidFill>
                <a:schemeClr val="accent5">
                  <a:lumMod val="25000"/>
                </a:schemeClr>
              </a:solidFill>
            </a:rPr>
            <a:t>运算能力不足，难以实现连续检测。</a:t>
          </a:r>
          <a:endParaRPr lang="zh-CN" sz="2300" kern="1200" dirty="0">
            <a:solidFill>
              <a:schemeClr val="accent5">
                <a:lumMod val="25000"/>
              </a:schemeClr>
            </a:solidFill>
          </a:endParaRPr>
        </a:p>
      </dsp:txBody>
      <dsp:txXfrm rot="10800000">
        <a:off x="2263298" y="330"/>
        <a:ext cx="5543671" cy="1539976"/>
      </dsp:txXfrm>
    </dsp:sp>
    <dsp:sp modelId="{23076E60-D6A9-4264-B93E-B356B928E843}">
      <dsp:nvSpPr>
        <dsp:cNvPr id="0" name=""/>
        <dsp:cNvSpPr/>
      </dsp:nvSpPr>
      <dsp:spPr>
        <a:xfrm>
          <a:off x="1066767" y="20965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1FCC8-D44B-4C47-A327-DCD99935B106}">
      <dsp:nvSpPr>
        <dsp:cNvPr id="0" name=""/>
        <dsp:cNvSpPr/>
      </dsp:nvSpPr>
      <dsp:spPr>
        <a:xfrm rot="10800000">
          <a:off x="1878304" y="2000000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accent5">
                  <a:lumMod val="25000"/>
                </a:schemeClr>
              </a:solidFill>
            </a:rPr>
            <a:t>利用</a:t>
          </a:r>
          <a:r>
            <a:rPr lang="en-US" altLang="zh-CN" sz="2300" kern="1200" dirty="0" err="1">
              <a:solidFill>
                <a:schemeClr val="accent5">
                  <a:lumMod val="25000"/>
                </a:schemeClr>
              </a:solidFill>
            </a:rPr>
            <a:t>sobel</a:t>
          </a:r>
          <a:r>
            <a:rPr lang="zh-CN" altLang="en-US" sz="2300" kern="1200" dirty="0">
              <a:solidFill>
                <a:schemeClr val="accent5">
                  <a:lumMod val="25000"/>
                </a:schemeClr>
              </a:solidFill>
            </a:rPr>
            <a:t>算子提取物体轮廓，通过峰值识别指尖，误识别概率较大，难以追踪动作模型。</a:t>
          </a:r>
          <a:endParaRPr lang="zh-CN" sz="2300" kern="1200" dirty="0">
            <a:solidFill>
              <a:schemeClr val="accent5">
                <a:lumMod val="25000"/>
              </a:schemeClr>
            </a:solidFill>
          </a:endParaRPr>
        </a:p>
      </dsp:txBody>
      <dsp:txXfrm rot="10800000">
        <a:off x="2263298" y="2000000"/>
        <a:ext cx="5543671" cy="1539976"/>
      </dsp:txXfrm>
    </dsp:sp>
    <dsp:sp modelId="{A80B40BC-078D-4675-816A-E4D1A1A8A779}">
      <dsp:nvSpPr>
        <dsp:cNvPr id="0" name=""/>
        <dsp:cNvSpPr/>
      </dsp:nvSpPr>
      <dsp:spPr>
        <a:xfrm>
          <a:off x="1108316" y="2000000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30521-81DA-4813-BF4C-B4513DBDE65C}">
      <dsp:nvSpPr>
        <dsp:cNvPr id="0" name=""/>
        <dsp:cNvSpPr/>
      </dsp:nvSpPr>
      <dsp:spPr>
        <a:xfrm rot="10800000">
          <a:off x="1878304" y="3999671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accent5">
                  <a:lumMod val="25000"/>
                </a:schemeClr>
              </a:solidFill>
            </a:rPr>
            <a:t>手势识别界面为节省运算量，设置识别中央区域中手形物体，设置关节节点为特征点，计算手指的弯曲程度。</a:t>
          </a:r>
          <a:endParaRPr lang="zh-CN" sz="2300" kern="1200" dirty="0">
            <a:solidFill>
              <a:schemeClr val="accent5">
                <a:lumMod val="25000"/>
              </a:schemeClr>
            </a:solidFill>
          </a:endParaRPr>
        </a:p>
      </dsp:txBody>
      <dsp:txXfrm rot="10800000">
        <a:off x="2263298" y="3999671"/>
        <a:ext cx="5543671" cy="1539976"/>
      </dsp:txXfrm>
    </dsp:sp>
    <dsp:sp modelId="{4A3A8E94-5042-42AB-AC76-6C5864B56F81}">
      <dsp:nvSpPr>
        <dsp:cNvPr id="0" name=""/>
        <dsp:cNvSpPr/>
      </dsp:nvSpPr>
      <dsp:spPr>
        <a:xfrm>
          <a:off x="1108316" y="3999671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939E-AF00-4DF2-B0A1-632D026640BD}">
      <dsp:nvSpPr>
        <dsp:cNvPr id="0" name=""/>
        <dsp:cNvSpPr/>
      </dsp:nvSpPr>
      <dsp:spPr>
        <a:xfrm>
          <a:off x="0" y="280069"/>
          <a:ext cx="5349171" cy="534917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3B6F9-C464-4889-A542-076955D4BAC1}">
      <dsp:nvSpPr>
        <dsp:cNvPr id="0" name=""/>
        <dsp:cNvSpPr/>
      </dsp:nvSpPr>
      <dsp:spPr>
        <a:xfrm>
          <a:off x="2674585" y="280069"/>
          <a:ext cx="6240700" cy="53491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 </a:t>
          </a:r>
          <a:r>
            <a:rPr lang="zh-CN" altLang="en-US" sz="2400" kern="1200" dirty="0">
              <a:solidFill>
                <a:schemeClr val="accent5">
                  <a:lumMod val="10000"/>
                </a:schemeClr>
              </a:solidFill>
            </a:rPr>
            <a:t>对关节点进行坐标输出，但是坐标数据量较多，其中一个出错，将对整体系统产生影响。将手指长度与手掌长度进行比例运算，计算每个手指的弯曲程度，将结果约束在</a:t>
          </a:r>
          <a:r>
            <a:rPr lang="en-US" altLang="zh-CN" sz="2400" kern="1200" dirty="0">
              <a:solidFill>
                <a:schemeClr val="accent5">
                  <a:lumMod val="10000"/>
                </a:schemeClr>
              </a:solidFill>
            </a:rPr>
            <a:t>0~100</a:t>
          </a:r>
          <a:r>
            <a:rPr lang="zh-CN" altLang="en-US" sz="2400" kern="1200" dirty="0">
              <a:solidFill>
                <a:schemeClr val="accent5">
                  <a:lumMod val="10000"/>
                </a:schemeClr>
              </a:solidFill>
            </a:rPr>
            <a:t>之间，实现对每根手指的独立控制。</a:t>
          </a:r>
          <a:endParaRPr lang="zh-CN" sz="2400" kern="1200" dirty="0">
            <a:solidFill>
              <a:schemeClr val="accent5">
                <a:lumMod val="10000"/>
              </a:schemeClr>
            </a:solidFill>
          </a:endParaRPr>
        </a:p>
      </dsp:txBody>
      <dsp:txXfrm>
        <a:off x="2674585" y="280069"/>
        <a:ext cx="6240700" cy="2540856"/>
      </dsp:txXfrm>
    </dsp:sp>
    <dsp:sp modelId="{68A24A05-3EE7-470E-A0C7-B8A4B569F7F2}">
      <dsp:nvSpPr>
        <dsp:cNvPr id="0" name=""/>
        <dsp:cNvSpPr/>
      </dsp:nvSpPr>
      <dsp:spPr>
        <a:xfrm>
          <a:off x="1404157" y="2820925"/>
          <a:ext cx="2540856" cy="254085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331A5-5CE4-40BE-9E5B-1D5F1AA80232}">
      <dsp:nvSpPr>
        <dsp:cNvPr id="0" name=""/>
        <dsp:cNvSpPr/>
      </dsp:nvSpPr>
      <dsp:spPr>
        <a:xfrm>
          <a:off x="2674585" y="2820925"/>
          <a:ext cx="6240700" cy="25408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 </a:t>
          </a:r>
          <a:r>
            <a:rPr lang="zh-CN" altLang="en-US" sz="2400" kern="1200" dirty="0"/>
            <a:t>对机械手硬件进行开发过程中，利用</a:t>
          </a:r>
          <a:r>
            <a:rPr lang="en-US" altLang="zh-CN" sz="2400" kern="1200" dirty="0"/>
            <a:t>UART</a:t>
          </a:r>
          <a:r>
            <a:rPr lang="zh-CN" altLang="en-US" sz="2400" kern="1200" dirty="0"/>
            <a:t>进行通信。但开发板中串口与板载 </a:t>
          </a:r>
          <a:r>
            <a:rPr lang="en-US" altLang="en-US" sz="2400" kern="1200" dirty="0"/>
            <a:t>USB </a:t>
          </a:r>
          <a:r>
            <a:rPr lang="zh-CN" altLang="en-US" sz="2400" kern="1200" dirty="0"/>
            <a:t>转串口芯片 </a:t>
          </a:r>
          <a:r>
            <a:rPr lang="en-US" altLang="en-US" sz="2400" kern="1200" dirty="0"/>
            <a:t>CH340 </a:t>
          </a:r>
          <a:r>
            <a:rPr lang="zh-CN" altLang="en-US" sz="2400" kern="1200" dirty="0"/>
            <a:t>的串口共用，对其控制不稳定，有时无法成功，借用蓝牙串口进行传输。</a:t>
          </a:r>
          <a:endParaRPr lang="zh-CN" sz="2400" kern="1200" dirty="0">
            <a:solidFill>
              <a:schemeClr val="accent5">
                <a:lumMod val="10000"/>
              </a:schemeClr>
            </a:solidFill>
          </a:endParaRPr>
        </a:p>
      </dsp:txBody>
      <dsp:txXfrm>
        <a:off x="2674585" y="2820925"/>
        <a:ext cx="6240700" cy="254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E47AE5-EF33-4329-9B1C-0B07F646A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123759-BD80-4E63-97F1-6C4B30AEB0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D3F5219-1685-4B5C-BED5-514110933A40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0EE082F-B8B0-41E0-A263-E4AF78880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D6402E9-E5DF-4EFE-8368-49AB88E85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4EE49-6956-4F64-8635-3255DA5DF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6A0F0-5AE9-41F3-8444-ECCEC61C3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F53263-0EDF-4752-91F2-C4F30A648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61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D09E8E3-2A1F-4C26-A426-267640CC6C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8DD9030-61C8-4FF4-968E-79CE214BA3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677CC067-640A-4886-8E75-0EDAF7CA1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4507CA4-8262-4CF1-BD28-7CFB2B449DB3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2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61E1A9F-BF86-4175-8373-7782530C4B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65636D24-1098-4183-921F-F7D0A2EBFA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F1074410-69CF-4BC2-8FAA-28DD925B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3E2835C-294B-49F5-8E41-A81301900B2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99F6180F-008B-4F61-98E0-DAD7F5A5B7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F5C0D8C5-E3A9-47EC-B71F-3D961E381B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974154B-6890-42CB-8B43-772A540B7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92AD630-0E97-4AE4-8F36-38F66354CD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4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2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1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53DD50-C392-438C-80AA-3EEF630CF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74E62DD-A2E2-425E-8C57-66563C544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DCDB06E-0EE6-40A8-84DD-6F18B5A19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2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53DD50-C392-438C-80AA-3EEF630CF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74E62DD-A2E2-425E-8C57-66563C544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DCDB06E-0EE6-40A8-84DD-6F18B5A19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6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7EBD82-89B3-43BC-AADD-5B82FF66F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6F229C-7A5D-49C1-A8C3-F3A273714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B8C1C-0B81-4203-B575-5ADA46251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EB5B0-3B1D-4A2D-82C0-FA47122E1E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61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F593A9-B1B4-4C2E-B0FE-D18D8519CD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B1F2B4-007A-47D0-8FC7-7B75B26E41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7B3FC9-345B-4178-BE46-D3A42EB7F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AAA2-5232-44FA-829B-C08FF33A7DF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157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37498D-40D1-40AC-B8E5-C13333AF4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6DC1BE-74F3-4E7A-9FA6-35B65BDDC1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897F7F-FFC1-4F92-8E2C-86AE0A1CD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F6AF3-3C27-43BA-B70A-0ADB78A918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288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FF97C-1FC0-495A-AFF2-2F84A566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07C54A7-26C3-4A6A-9716-4D624DBA7656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B6547-F304-41D1-8A16-79364B68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139CB-DEAE-4FF3-8369-1900C8B1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004BE1-F31E-4DE0-BD06-C4AD9B4E8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56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7B49C-7E69-4763-95E7-0594395A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D56F2BB-DBB3-4E37-A854-9A88ACE0C76A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646AC-48EC-4341-B90E-708F21C9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73E20-9F73-4791-A106-785001FE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709102A-1D28-4083-A516-FFCB79958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2DA3A-9C29-41D0-8E10-EC93ABF0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6859B8-A695-4CA1-84F0-61E88EF57AE6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42F47-1E05-4A68-AFCB-98085DBC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9F32-8AE2-4B28-8EA8-BD89E08D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8A32BAB-6FF0-484E-92F5-3C374C47CF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4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374CC27-8B4F-45AC-B517-139C8D2E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46D8948-B846-4086-952D-28630B5396E1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342395-1B9E-496D-A228-FEEEBBB3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78AAB6-C8DA-43D1-BFBB-484D05BE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83C3CD0-DA06-47B7-915D-86225681D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9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72785AE-E31C-48DE-81E5-0EF158D8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D20E1A2-3F0F-4122-9DE4-4F2864B4E052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9DD56FF-AB4C-4A25-B19A-94D068EA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302ADCD-58C1-45D2-AB75-331B7785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F0829AD-172C-4BDA-BF15-8193F06705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5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10580"/>
          </a:xfrm>
        </p:spPr>
        <p:txBody>
          <a:bodyPr/>
          <a:lstStyle>
            <a:lvl1pPr algn="l"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6AC1D06-7B27-4DE4-8AA5-34631D4B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5BD4F1-52C3-4F88-B6C8-F447C74F2356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200AC56-10E3-4F95-81DE-8FFE9416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214B566-340B-4166-829A-654608A5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8539D0B-AF61-4764-8736-93FAD7666C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02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F940CE4-85A0-41CF-8E99-063F7B5A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0627E2A-366E-46DA-93F6-8F7C7256FC1E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0D5C202-9ED8-42D3-934E-A67A9952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6E97A1B-C56D-429F-B6A8-0F53B9BF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6FF24-08A6-4D39-92DE-79226F6548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51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15B0A91-ABB2-4996-9EFE-75FC37F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0979F83-3B4F-4749-8530-29E1F34F093B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136AE0E-A0C5-4E4C-8927-5ADF9CFF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113577-FFDD-4B62-A72B-3065244E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ABCB87B-4C99-40E2-BA48-DBFC9A5E90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7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758AAD-884F-463D-8DE4-31C5B8A952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9C5DB5-8A20-4CDD-BABF-670CE5133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5ED3E-9A3A-47E0-8E4F-DC9B90B621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E0A29-1BBA-495F-8032-E445E717F8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2963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17BAB3-A69F-4E30-B3B9-5C8549B8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FE19CC7-79C9-4310-81E6-DAD9E67D94D8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A4A8139-57F2-4AC4-885A-84C05372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B2D1412-49F9-41A2-9DA6-54910A46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779B4A-AF0B-45BD-A2E1-49304FFBD6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53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E091A-6AD9-4FB6-B97D-9BB17FEE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CD5014-E6B7-4753-BE8D-7D9A32CC2157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42A7F-8D3D-4307-8549-3208119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82D38-2949-4708-B79B-1BE17850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C275630-224C-4324-B7CF-46DEF389C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9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B841D-43E5-402D-8CF0-7897CE5C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67AF0C4-09CD-4244-B939-05AB661BBA3D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1B0EE-8D77-4C0F-B02E-6BFD0CAD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9ED9D-60C6-4035-9617-0AD18BF7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D78DCFA-5001-4E4C-8537-669495808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AE22E0-6B52-4A6A-9600-E9CEF1567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B1CF7C-EFA0-4794-84AA-8DC2C44D4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A0C2F8-A158-46A5-B6FC-3484D3DF5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F494-DD6F-46F6-8FF6-8C6407E5D2F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65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4C861-445A-4824-A1B4-8ACC086EB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BF0AD-A3F8-4A23-A7FD-1F422F0B1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C371D-2C29-4C1C-B6A4-374A203BF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4F7DB-F50F-401F-A048-97F25BFC00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186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FA1DDC-E1EE-4E96-AAA4-9FB0B8C26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46A6DB-A9E1-4E95-890F-9BF13928C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BC4FCF-7440-49B9-ADF0-C8CB31D17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9E0D-9F7C-48E1-9BA6-EC947245EF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523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F6A58D-BD6F-46AE-BB70-94DF8ECA0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FC1830-FE19-4BB2-911A-7654235F1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A0AAFD-E8EB-4C91-B2DF-80EAE03DB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C7784-6863-4D82-B5AC-5552D42939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96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619517-FE4E-4EDD-B398-47A5A3D1E2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940D01-2586-482F-9347-3885ADE04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A1F6A-F4C0-4FE2-8361-2183E2C84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A06E-A419-40BF-A3D7-9DD2D32424B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20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EF05-B3F3-492B-A1FA-55AE1B771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E604B-2FAA-4F51-A134-AE1B379AF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47459-D16C-441D-B630-A8273C5D8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DC579-8098-4EEF-A6D4-C15FE52CB8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554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46287-138D-4103-8EC9-62F74372B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52105-E506-4ADC-84E2-37F1FAFEA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0AF3-9622-40C6-A40A-840810A85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9FB05-04FE-4269-92B0-85B5948323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068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6BA44B-D737-4DF2-B5A2-C99933757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8B7A98-8BDF-4B33-BA86-6647E5683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A77DA5-1494-4E47-917C-6F22E5E810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A4B0C8-011A-43A3-A6B7-C0BAABA627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FE39CA-2B26-4F66-BC75-0F74D7DECB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fld id="{9179330F-8D78-4904-B645-835AB277751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25A690CA-D3F0-4D9D-8A58-F185AF2298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32FDAAE5-D0C4-415B-AC17-D0A32E9052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C973B-0253-4E93-8146-57940189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089545-F441-47B4-A078-C780A77F9046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C2D6B-5D41-44A5-953C-FC54135D3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9BEA7-774E-45BB-8838-65AA59C9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3A731D-8354-4A9E-88B6-5E03BCDE26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7F7F7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9132" y="1797187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-51629" y="28193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731" y="1974987"/>
            <a:ext cx="716435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摄像头的手势识别仿生机械手设计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69" y="2576649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331" y="2576649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C29AC1A-57F2-4731-A834-43C2067E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4953000"/>
            <a:ext cx="36131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06016235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   超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06016238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刘朋朋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06016240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史旭龙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1971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43423D1B-26DF-4AE5-B02C-FD724165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项目成果</a:t>
            </a:r>
            <a:r>
              <a:rPr lang="zh-CN" altLang="zh-CN" sz="1800" dirty="0"/>
              <a:t> 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9DBE971C-F050-452F-8E52-77360172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22295E45-6402-409A-AD3A-BDC84F3C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FA05FF-B5C7-4774-ADD3-A5946B5638C0}"/>
              </a:ext>
            </a:extLst>
          </p:cNvPr>
          <p:cNvSpPr txBox="1"/>
          <p:nvPr/>
        </p:nvSpPr>
        <p:spPr>
          <a:xfrm>
            <a:off x="1600278" y="3105834"/>
            <a:ext cx="784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项目成果具体见实物作品展示</a:t>
            </a:r>
          </a:p>
        </p:txBody>
      </p:sp>
    </p:spTree>
    <p:extLst>
      <p:ext uri="{BB962C8B-B14F-4D97-AF65-F5344CB8AC3E}">
        <p14:creationId xmlns:p14="http://schemas.microsoft.com/office/powerpoint/2010/main" val="154398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项目自评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53440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43423D1B-26DF-4AE5-B02C-FD724165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项目自评</a:t>
            </a:r>
            <a:r>
              <a:rPr lang="zh-CN" altLang="zh-CN" sz="1800" dirty="0"/>
              <a:t> 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9DBE971C-F050-452F-8E52-77360172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22295E45-6402-409A-AD3A-BDC84F3C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FA05FF-B5C7-4774-ADD3-A5946B5638C0}"/>
              </a:ext>
            </a:extLst>
          </p:cNvPr>
          <p:cNvSpPr txBox="1"/>
          <p:nvPr/>
        </p:nvSpPr>
        <p:spPr>
          <a:xfrm>
            <a:off x="533506" y="1600248"/>
            <a:ext cx="78483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总体来说，本项目实现了预期目标，可以完成通过</a:t>
            </a:r>
            <a:r>
              <a:rPr lang="en-US" altLang="zh-CN" sz="2400" dirty="0">
                <a:latin typeface="+mn-ea"/>
                <a:ea typeface="+mn-ea"/>
              </a:rPr>
              <a:t>PC</a:t>
            </a:r>
            <a:r>
              <a:rPr lang="zh-CN" altLang="en-US" sz="2400" dirty="0">
                <a:latin typeface="+mn-ea"/>
                <a:ea typeface="+mn-ea"/>
              </a:rPr>
              <a:t>自带的</a:t>
            </a:r>
            <a:r>
              <a:rPr lang="en-US" altLang="zh-CN" sz="2400" dirty="0">
                <a:latin typeface="+mn-ea"/>
                <a:ea typeface="+mn-ea"/>
              </a:rPr>
              <a:t>2D</a:t>
            </a:r>
            <a:r>
              <a:rPr lang="zh-CN" altLang="en-US" sz="2400" dirty="0">
                <a:latin typeface="+mn-ea"/>
                <a:ea typeface="+mn-ea"/>
              </a:rPr>
              <a:t>摄像头实现对手部节点识别，对仿生机械手的实时控制，实现动态模仿功能。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对于后期的改进工作，目前想到的主要有两方面：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1.</a:t>
            </a:r>
            <a:r>
              <a:rPr lang="zh-CN" altLang="en-US" sz="2400" dirty="0">
                <a:latin typeface="+mn-ea"/>
                <a:ea typeface="+mn-ea"/>
              </a:rPr>
              <a:t>目前手势判断部分会有误判断情况，尤其针对握拳、旋转之后关节点的判别。可以细化程序，实现对常误判动作单独识别，分别建立动作模板。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2.</a:t>
            </a:r>
            <a:r>
              <a:rPr lang="zh-CN" altLang="en-US" sz="2400" dirty="0">
                <a:latin typeface="+mn-ea"/>
                <a:ea typeface="+mn-ea"/>
              </a:rPr>
              <a:t>手势识别运算量较大，为达到合适处理速度，需要将手移动至</a:t>
            </a:r>
            <a:r>
              <a:rPr lang="en-US" altLang="zh-CN" sz="2400" dirty="0">
                <a:latin typeface="+mn-ea"/>
                <a:ea typeface="+mn-ea"/>
              </a:rPr>
              <a:t>ROI</a:t>
            </a:r>
            <a:r>
              <a:rPr lang="zh-CN" altLang="en-US" sz="2400" dirty="0">
                <a:latin typeface="+mn-ea"/>
                <a:ea typeface="+mn-ea"/>
              </a:rPr>
              <a:t>中进行判别。程序有待进一步优化、工程化。</a:t>
            </a:r>
          </a:p>
        </p:txBody>
      </p:sp>
    </p:spTree>
    <p:extLst>
      <p:ext uri="{BB962C8B-B14F-4D97-AF65-F5344CB8AC3E}">
        <p14:creationId xmlns:p14="http://schemas.microsoft.com/office/powerpoint/2010/main" val="324335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21321">
            <a:extLst>
              <a:ext uri="{FF2B5EF4-FFF2-40B4-BE49-F238E27FC236}">
                <a16:creationId xmlns:a16="http://schemas.microsoft.com/office/drawing/2014/main" id="{AC6209BF-818C-461B-A971-BC4EC1F1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0" y="24384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21321">
            <a:extLst>
              <a:ext uri="{FF2B5EF4-FFF2-40B4-BE49-F238E27FC236}">
                <a16:creationId xmlns:a16="http://schemas.microsoft.com/office/drawing/2014/main" id="{0617EF59-95C4-4BB8-8CC3-A0E12C1C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0" y="3505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D9D4BA38-1E96-4C01-8858-35244D58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743200"/>
            <a:ext cx="472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8000" b="1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687280A2-4E7A-4444-95B8-00B9ACB3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62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71AAA85D-1622-4373-BF26-C938E446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4613" y="3276600"/>
            <a:ext cx="914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9E22688A-E4CB-4A04-91B1-002BEED18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60A7223-1C60-412C-9A50-4B057AC5EB4E}"/>
              </a:ext>
            </a:extLst>
          </p:cNvPr>
          <p:cNvSpPr/>
          <p:nvPr/>
        </p:nvSpPr>
        <p:spPr>
          <a:xfrm>
            <a:off x="4140200" y="0"/>
            <a:ext cx="8636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C6A87B22-D9C2-45BC-ADED-AAED9DE2D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1125538"/>
            <a:ext cx="649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01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12D0C29-3C49-466B-B7A3-B9F7AAF9CB91}"/>
              </a:ext>
            </a:extLst>
          </p:cNvPr>
          <p:cNvCxnSpPr/>
          <p:nvPr/>
        </p:nvCxnSpPr>
        <p:spPr>
          <a:xfrm>
            <a:off x="3316288" y="149383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C45F373C-9F9D-4BB8-B7E4-D8D2400D225F}"/>
              </a:ext>
            </a:extLst>
          </p:cNvPr>
          <p:cNvSpPr/>
          <p:nvPr/>
        </p:nvSpPr>
        <p:spPr>
          <a:xfrm>
            <a:off x="4176713" y="1436688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0" name="TextBox 13">
            <a:extLst>
              <a:ext uri="{FF2B5EF4-FFF2-40B4-BE49-F238E27FC236}">
                <a16:creationId xmlns:a16="http://schemas.microsoft.com/office/drawing/2014/main" id="{282EDBB0-8E4A-48B4-B359-1E0D1ACE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3492500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03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D1611E0-589C-4F49-9E71-D45991EDCB9F}"/>
              </a:ext>
            </a:extLst>
          </p:cNvPr>
          <p:cNvCxnSpPr/>
          <p:nvPr/>
        </p:nvCxnSpPr>
        <p:spPr>
          <a:xfrm flipH="1">
            <a:off x="4960938" y="271938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C4E36070-714F-4BC6-88B4-4DAC73D6F598}"/>
              </a:ext>
            </a:extLst>
          </p:cNvPr>
          <p:cNvSpPr/>
          <p:nvPr/>
        </p:nvSpPr>
        <p:spPr>
          <a:xfrm flipH="1">
            <a:off x="4856163" y="2662238"/>
            <a:ext cx="107950" cy="1095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3" name="TextBox 19">
            <a:extLst>
              <a:ext uri="{FF2B5EF4-FFF2-40B4-BE49-F238E27FC236}">
                <a16:creationId xmlns:a16="http://schemas.microsoft.com/office/drawing/2014/main" id="{5694B4B3-EBA5-4475-86ED-D1A1BDB3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4675188"/>
            <a:ext cx="649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04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2D4830-94DF-4199-9F2D-339CF4C304C5}"/>
              </a:ext>
            </a:extLst>
          </p:cNvPr>
          <p:cNvCxnSpPr/>
          <p:nvPr/>
        </p:nvCxnSpPr>
        <p:spPr>
          <a:xfrm>
            <a:off x="3286125" y="3879850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09BF902-B342-4B70-8BE2-FE8FEDA429D3}"/>
              </a:ext>
            </a:extLst>
          </p:cNvPr>
          <p:cNvSpPr/>
          <p:nvPr/>
        </p:nvSpPr>
        <p:spPr>
          <a:xfrm>
            <a:off x="4144963" y="3822700"/>
            <a:ext cx="109537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6" name="Text Box 3">
            <a:extLst>
              <a:ext uri="{FF2B5EF4-FFF2-40B4-BE49-F238E27FC236}">
                <a16:creationId xmlns:a16="http://schemas.microsoft.com/office/drawing/2014/main" id="{3829588A-DCDD-495B-BF7F-C2E87B5D2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1206500"/>
            <a:ext cx="20431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项目简介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397" name="TextBox 13">
            <a:extLst>
              <a:ext uri="{FF2B5EF4-FFF2-40B4-BE49-F238E27FC236}">
                <a16:creationId xmlns:a16="http://schemas.microsoft.com/office/drawing/2014/main" id="{7B3FCC3B-9BC6-4BC0-BDF8-74B4F9EA8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2308225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02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993864C-7F0C-403A-9895-C8F974BDF9CF}"/>
              </a:ext>
            </a:extLst>
          </p:cNvPr>
          <p:cNvCxnSpPr/>
          <p:nvPr/>
        </p:nvCxnSpPr>
        <p:spPr>
          <a:xfrm flipH="1">
            <a:off x="4979988" y="5029200"/>
            <a:ext cx="86518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F2A36FE8-DE9A-4F17-ACC5-8729FF902871}"/>
              </a:ext>
            </a:extLst>
          </p:cNvPr>
          <p:cNvSpPr/>
          <p:nvPr/>
        </p:nvSpPr>
        <p:spPr>
          <a:xfrm flipH="1">
            <a:off x="4876800" y="4972050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00" name="Text Box 3">
            <a:extLst>
              <a:ext uri="{FF2B5EF4-FFF2-40B4-BE49-F238E27FC236}">
                <a16:creationId xmlns:a16="http://schemas.microsoft.com/office/drawing/2014/main" id="{AB14CB38-2A8C-4FAB-8D46-2CF4775A2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658" y="3584575"/>
            <a:ext cx="189077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项目成果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401" name="Text Box 3">
            <a:extLst>
              <a:ext uri="{FF2B5EF4-FFF2-40B4-BE49-F238E27FC236}">
                <a16:creationId xmlns:a16="http://schemas.microsoft.com/office/drawing/2014/main" id="{1A19E02F-34E9-46AE-9708-C27EFF9AE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424113"/>
            <a:ext cx="2032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开发过程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402" name="Text Box 3">
            <a:extLst>
              <a:ext uri="{FF2B5EF4-FFF2-40B4-BE49-F238E27FC236}">
                <a16:creationId xmlns:a16="http://schemas.microsoft.com/office/drawing/2014/main" id="{BD244932-DE00-4598-BD16-347A2D7CD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09" y="4705856"/>
            <a:ext cx="1897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项目自评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641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9D65886A-3ABB-4A3E-87F3-D40DB01B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课题背景</a:t>
            </a:r>
            <a:r>
              <a:rPr lang="zh-CN" altLang="zh-CN" sz="1800"/>
              <a:t> 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76A99E76-36D5-4FA7-B451-776B4A04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8312AF79-64A3-4021-BA39-32A17605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18437" name="矩形 3">
            <a:extLst>
              <a:ext uri="{FF2B5EF4-FFF2-40B4-BE49-F238E27FC236}">
                <a16:creationId xmlns:a16="http://schemas.microsoft.com/office/drawing/2014/main" id="{843F277A-799F-4732-B23C-544AA99CB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78" y="3604162"/>
            <a:ext cx="573718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dirty="0">
                <a:solidFill>
                  <a:srgbClr val="333333"/>
                </a:solidFill>
                <a:latin typeface="+mj-ea"/>
                <a:ea typeface="+mj-ea"/>
              </a:rPr>
              <a:t>2D</a:t>
            </a:r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摄像头的手势识别，在硬件要求上和二维手型识别并无区别，从纯粹的状态控制，变成了比较丰富的平面控制，识别将手势和手部运动结合在一起的复杂动作。</a:t>
            </a:r>
          </a:p>
        </p:txBody>
      </p:sp>
      <p:pic>
        <p:nvPicPr>
          <p:cNvPr id="18438" name="图片 2">
            <a:extLst>
              <a:ext uri="{FF2B5EF4-FFF2-40B4-BE49-F238E27FC236}">
                <a16:creationId xmlns:a16="http://schemas.microsoft.com/office/drawing/2014/main" id="{EDDD6C00-FE4A-4B3C-A533-6A1C0EB6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2" y="3276604"/>
            <a:ext cx="2627360" cy="176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图片 4">
            <a:extLst>
              <a:ext uri="{FF2B5EF4-FFF2-40B4-BE49-F238E27FC236}">
                <a16:creationId xmlns:a16="http://schemas.microsoft.com/office/drawing/2014/main" id="{4C77B1F1-6198-42B2-82C4-BDD292CF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85888"/>
            <a:ext cx="2430463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矩形 3">
            <a:extLst>
              <a:ext uri="{FF2B5EF4-FFF2-40B4-BE49-F238E27FC236}">
                <a16:creationId xmlns:a16="http://schemas.microsoft.com/office/drawing/2014/main" id="{341ADE00-E1C7-4AB2-B970-C08DD439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1084263"/>
            <a:ext cx="67056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333333"/>
                </a:solidFill>
                <a:ea typeface="黑体" panose="02010609060101010101" pitchFamily="49" charset="-122"/>
              </a:rPr>
              <a:t>手势识别的分类：</a:t>
            </a:r>
            <a:endParaRPr lang="en-US" altLang="zh-CN" sz="2000">
              <a:solidFill>
                <a:srgbClr val="333333"/>
              </a:solidFill>
              <a:ea typeface="黑体" panose="02010609060101010101" pitchFamily="49" charset="-122"/>
            </a:endParaRPr>
          </a:p>
          <a:p>
            <a:pPr latinLnBrk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333333"/>
              </a:solidFill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333333"/>
                </a:solidFill>
              </a:rPr>
              <a:t>按照摄像头的种类（</a:t>
            </a:r>
            <a:r>
              <a:rPr lang="en-US" altLang="zh-CN" sz="2000">
                <a:solidFill>
                  <a:srgbClr val="333333"/>
                </a:solidFill>
              </a:rPr>
              <a:t>2D</a:t>
            </a:r>
            <a:r>
              <a:rPr lang="zh-CN" altLang="en-US" sz="2000">
                <a:solidFill>
                  <a:srgbClr val="333333"/>
                </a:solidFill>
              </a:rPr>
              <a:t>摄像头、深度摄像头）可分为：</a:t>
            </a:r>
            <a:endParaRPr lang="en-US" altLang="zh-CN" sz="2000">
              <a:solidFill>
                <a:srgbClr val="333333"/>
              </a:solidFill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333333"/>
                </a:solidFill>
              </a:rPr>
              <a:t>1</a:t>
            </a:r>
            <a:r>
              <a:rPr lang="zh-CN" altLang="en-US" sz="2000">
                <a:solidFill>
                  <a:srgbClr val="333333"/>
                </a:solidFill>
              </a:rPr>
              <a:t>）基于</a:t>
            </a:r>
            <a:r>
              <a:rPr lang="en-US" altLang="zh-CN" sz="2000">
                <a:solidFill>
                  <a:srgbClr val="333333"/>
                </a:solidFill>
              </a:rPr>
              <a:t>2D</a:t>
            </a:r>
            <a:r>
              <a:rPr lang="zh-CN" altLang="en-US" sz="2000">
                <a:solidFill>
                  <a:srgbClr val="333333"/>
                </a:solidFill>
              </a:rPr>
              <a:t>摄像头的二维手势识别 </a:t>
            </a:r>
            <a:endParaRPr lang="en-US" altLang="zh-CN" sz="2000">
              <a:solidFill>
                <a:srgbClr val="333333"/>
              </a:solidFill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333333"/>
                </a:solidFill>
              </a:rPr>
              <a:t>2</a:t>
            </a:r>
            <a:r>
              <a:rPr lang="zh-CN" altLang="en-US" sz="2000">
                <a:solidFill>
                  <a:srgbClr val="333333"/>
                </a:solidFill>
              </a:rPr>
              <a:t>）基于</a:t>
            </a:r>
            <a:r>
              <a:rPr lang="en-US" altLang="zh-CN" sz="2000">
                <a:solidFill>
                  <a:srgbClr val="333333"/>
                </a:solidFill>
              </a:rPr>
              <a:t>3D</a:t>
            </a:r>
            <a:r>
              <a:rPr lang="zh-CN" altLang="en-US" sz="2000">
                <a:solidFill>
                  <a:srgbClr val="333333"/>
                </a:solidFill>
              </a:rPr>
              <a:t>摄像头（如微软的</a:t>
            </a:r>
            <a:r>
              <a:rPr lang="en-US" altLang="zh-CN" sz="2000">
                <a:solidFill>
                  <a:srgbClr val="333333"/>
                </a:solidFill>
              </a:rPr>
              <a:t>kinnect</a:t>
            </a:r>
            <a:r>
              <a:rPr lang="zh-CN" altLang="en-US" sz="2000">
                <a:solidFill>
                  <a:srgbClr val="333333"/>
                </a:solidFill>
              </a:rPr>
              <a:t>）三维手势识别</a:t>
            </a:r>
            <a:endParaRPr lang="en-US" altLang="zh-CN" sz="2000">
              <a:solidFill>
                <a:srgbClr val="333333"/>
              </a:solidFill>
              <a:ea typeface="黑体" panose="02010609060101010101" pitchFamily="49" charset="-122"/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333333"/>
                </a:solidFill>
                <a:ea typeface="黑体" panose="02010609060101010101" pitchFamily="49" charset="-122"/>
              </a:rPr>
              <a:t>	</a:t>
            </a:r>
            <a:endParaRPr lang="zh-CN" altLang="en-US" sz="2000">
              <a:solidFill>
                <a:srgbClr val="333333"/>
              </a:solidFill>
              <a:ea typeface="黑体" panose="02010609060101010101" pitchFamily="49" charset="-122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D196A5B9-35F1-49F5-876F-B5B16DA0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137" y="4927601"/>
            <a:ext cx="3124204" cy="156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FA99764-6624-4601-AB15-D411A49E554D}"/>
              </a:ext>
            </a:extLst>
          </p:cNvPr>
          <p:cNvSpPr/>
          <p:nvPr/>
        </p:nvSpPr>
        <p:spPr>
          <a:xfrm>
            <a:off x="609704" y="564676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defRPr/>
            </a:pPr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利用低成本摄像头分辨手部姿势，为远程医疗、游戏体育等产业提供服务。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DBE0F29C-29C7-4D57-BFE2-786195C9E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课题目标</a:t>
            </a:r>
            <a:r>
              <a:rPr lang="zh-CN" altLang="zh-CN" sz="1800"/>
              <a:t> 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01759EDD-8139-4FA9-8453-D7CB2E5AB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0D5D848B-9B0C-4D8D-A50D-7BD15584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2533" name="矩形 3">
            <a:extLst>
              <a:ext uri="{FF2B5EF4-FFF2-40B4-BE49-F238E27FC236}">
                <a16:creationId xmlns:a16="http://schemas.microsoft.com/office/drawing/2014/main" id="{4F5F86A3-F804-4F02-BFA5-339E4F09D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4" y="1143000"/>
            <a:ext cx="8153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333333"/>
                </a:solidFill>
                <a:ea typeface="黑体" panose="02010609060101010101" pitchFamily="49" charset="-122"/>
              </a:rPr>
              <a:t>主体功能：</a:t>
            </a:r>
            <a:endParaRPr lang="en-US" altLang="zh-CN" sz="1800" dirty="0">
              <a:solidFill>
                <a:srgbClr val="333333"/>
              </a:solidFill>
              <a:ea typeface="黑体" panose="02010609060101010101" pitchFamily="49" charset="-122"/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333333"/>
                </a:solidFill>
                <a:ea typeface="黑体" panose="02010609060101010101" pitchFamily="49" charset="-122"/>
              </a:rPr>
              <a:t>利用</a:t>
            </a:r>
            <a:r>
              <a:rPr lang="en-US" altLang="zh-CN" sz="1800" dirty="0">
                <a:solidFill>
                  <a:srgbClr val="333333"/>
                </a:solidFill>
                <a:ea typeface="黑体" panose="02010609060101010101" pitchFamily="49" charset="-122"/>
              </a:rPr>
              <a:t>PC</a:t>
            </a:r>
            <a:r>
              <a:rPr lang="zh-CN" altLang="en-US" sz="1800" dirty="0">
                <a:solidFill>
                  <a:srgbClr val="333333"/>
                </a:solidFill>
                <a:ea typeface="黑体" panose="02010609060101010101" pitchFamily="49" charset="-122"/>
              </a:rPr>
              <a:t>摄像头识别手部动作，控制机械手同步</a:t>
            </a:r>
            <a:r>
              <a:rPr lang="en-US" altLang="zh-CN" sz="1800" dirty="0">
                <a:solidFill>
                  <a:srgbClr val="333333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1800" dirty="0">
                <a:solidFill>
                  <a:srgbClr val="333333"/>
                </a:solidFill>
                <a:ea typeface="黑体" panose="02010609060101010101" pitchFamily="49" charset="-122"/>
              </a:rPr>
              <a:t>复刻动作或做出与之对应的其他动作，如猜拳游戏等。</a:t>
            </a:r>
            <a:endParaRPr lang="en-US" altLang="zh-CN" sz="1800" dirty="0">
              <a:solidFill>
                <a:srgbClr val="333333"/>
              </a:solidFill>
              <a:ea typeface="黑体" panose="02010609060101010101" pitchFamily="49" charset="-122"/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333333"/>
                </a:solidFill>
                <a:ea typeface="黑体" panose="02010609060101010101" pitchFamily="49" charset="-122"/>
              </a:rPr>
              <a:t>界面：</a:t>
            </a:r>
            <a:endParaRPr lang="en-US" altLang="zh-CN" sz="1800" dirty="0">
              <a:solidFill>
                <a:srgbClr val="333333"/>
              </a:solidFill>
              <a:ea typeface="黑体" panose="02010609060101010101" pitchFamily="49" charset="-122"/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333333"/>
                </a:solidFill>
                <a:ea typeface="黑体" panose="02010609060101010101" pitchFamily="49" charset="-122"/>
              </a:rPr>
              <a:t>在屏幕的一部分区域显示识别出的大致动作。</a:t>
            </a:r>
            <a:endParaRPr lang="en-US" altLang="zh-CN" sz="1800" dirty="0">
              <a:solidFill>
                <a:srgbClr val="333333"/>
              </a:solidFill>
              <a:ea typeface="黑体" panose="02010609060101010101" pitchFamily="49" charset="-122"/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333333"/>
                </a:solidFill>
                <a:ea typeface="黑体" panose="02010609060101010101" pitchFamily="49" charset="-122"/>
              </a:rPr>
              <a:t>硬件：</a:t>
            </a:r>
            <a:endParaRPr lang="en-US" altLang="zh-CN" sz="1800" dirty="0">
              <a:solidFill>
                <a:srgbClr val="333333"/>
              </a:solidFill>
              <a:ea typeface="黑体" panose="02010609060101010101" pitchFamily="49" charset="-122"/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33333"/>
                </a:solidFill>
                <a:ea typeface="黑体" panose="02010609060101010101" pitchFamily="49" charset="-122"/>
              </a:rPr>
              <a:t>PC</a:t>
            </a:r>
            <a:r>
              <a:rPr lang="zh-CN" altLang="en-US" sz="1800" dirty="0">
                <a:solidFill>
                  <a:srgbClr val="333333"/>
                </a:solidFill>
                <a:ea typeface="黑体" panose="02010609060101010101" pitchFamily="49" charset="-122"/>
              </a:rPr>
              <a:t>、单片机、机械手、数据线、蓝牙等</a:t>
            </a:r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624A7D1F-FE7F-44BD-8FBD-AAFE03B4E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960364"/>
              </p:ext>
            </p:extLst>
          </p:nvPr>
        </p:nvGraphicFramePr>
        <p:xfrm>
          <a:off x="352423" y="3317234"/>
          <a:ext cx="8153400" cy="320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时间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内容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目标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课题选题、调研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确认选题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方案设计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完成开题报告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4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软件平台搭建及硬件购买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完成开发平台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5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编写代码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静态手势动作识别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6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编写代码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机械手控制代码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动作手势识别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7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调试、撰写答辩报告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调试完成，报告完成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8</a:t>
                      </a:r>
                      <a:r>
                        <a:rPr lang="zh-CN" altLang="en-US" sz="1800" dirty="0"/>
                        <a:t>周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验收、答辩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验收通过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191222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12513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开发平台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FECB3-FBD2-4A44-A626-395157F4E32F}"/>
              </a:ext>
            </a:extLst>
          </p:cNvPr>
          <p:cNvSpPr/>
          <p:nvPr/>
        </p:nvSpPr>
        <p:spPr>
          <a:xfrm>
            <a:off x="315546" y="1247775"/>
            <a:ext cx="8267700" cy="239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软件平台：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/>
              <a:t>VS Code</a:t>
            </a:r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Keil 5</a:t>
            </a:r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741EB9-F536-4224-A4EA-766814716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79" y="3048010"/>
            <a:ext cx="3634038" cy="3962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036E47-CF5B-4A1A-A867-A6AECC894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66" y="2510602"/>
            <a:ext cx="3454631" cy="1174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F86D6B-7E6D-4453-A5EF-368BF30D1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10" y="1230770"/>
            <a:ext cx="3335545" cy="13103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90D166B-35CB-4D41-B3E2-DDA6AAB0C8C0}"/>
              </a:ext>
            </a:extLst>
          </p:cNvPr>
          <p:cNvSpPr/>
          <p:nvPr/>
        </p:nvSpPr>
        <p:spPr>
          <a:xfrm>
            <a:off x="4505337" y="49090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硬件平台：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 uHand2.0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7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主要困难与解决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C1A9EDE-4747-4312-B568-2092AF7D9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959524"/>
              </p:ext>
            </p:extLst>
          </p:nvPr>
        </p:nvGraphicFramePr>
        <p:xfrm>
          <a:off x="-304672" y="1089422"/>
          <a:ext cx="8915286" cy="553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966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主要困难与解决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19C27DD-2E19-4954-9C33-A6F18268A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318259"/>
              </p:ext>
            </p:extLst>
          </p:nvPr>
        </p:nvGraphicFramePr>
        <p:xfrm>
          <a:off x="228714" y="1274495"/>
          <a:ext cx="8915286" cy="590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66049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785</Words>
  <Application>Microsoft Office PowerPoint</Application>
  <PresentationFormat>全屏显示(4:3)</PresentationFormat>
  <Paragraphs>125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MS PMincho</vt:lpstr>
      <vt:lpstr>宋体</vt:lpstr>
      <vt:lpstr>微软雅黑</vt:lpstr>
      <vt:lpstr>Arial</vt:lpstr>
      <vt:lpstr>Calibri</vt:lpstr>
      <vt:lpstr>默认设计模板</vt:lpstr>
      <vt:lpstr>模板从 www.mysoeasy.com 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邓金易</dc:creator>
  <cp:lastModifiedBy>超 李</cp:lastModifiedBy>
  <cp:revision>269</cp:revision>
  <dcterms:modified xsi:type="dcterms:W3CDTF">2019-10-23T03:15:47Z</dcterms:modified>
</cp:coreProperties>
</file>