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310" r:id="rId2"/>
    <p:sldId id="311" r:id="rId3"/>
    <p:sldId id="312" r:id="rId4"/>
    <p:sldId id="258" r:id="rId5"/>
    <p:sldId id="314" r:id="rId6"/>
    <p:sldId id="315" r:id="rId7"/>
    <p:sldId id="342" r:id="rId8"/>
    <p:sldId id="340" r:id="rId9"/>
    <p:sldId id="264" r:id="rId10"/>
    <p:sldId id="321" r:id="rId11"/>
    <p:sldId id="322" r:id="rId12"/>
    <p:sldId id="341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20" r:id="rId26"/>
    <p:sldId id="317" r:id="rId27"/>
    <p:sldId id="337" r:id="rId28"/>
    <p:sldId id="338" r:id="rId29"/>
    <p:sldId id="339" r:id="rId30"/>
    <p:sldId id="29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1B883"/>
    <a:srgbClr val="C19859"/>
    <a:srgbClr val="222A35"/>
    <a:srgbClr val="F2F2F2"/>
    <a:srgbClr val="C4C4C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F4E29-930B-4910-96F2-C21372AD7BA8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30D5A-04CE-49D4-8BEA-52D309410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13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30D5A-04CE-49D4-8BEA-52D3094105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4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30D5A-04CE-49D4-8BEA-52D3094105C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7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30D5A-04CE-49D4-8BEA-52D3094105C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7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30D5A-04CE-49D4-8BEA-52D3094105C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7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30D5A-04CE-49D4-8BEA-52D3094105C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7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30D5A-04CE-49D4-8BEA-52D3094105C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7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30D5A-04CE-49D4-8BEA-52D3094105C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7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30D5A-04CE-49D4-8BEA-52D3094105C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7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30D5A-04CE-49D4-8BEA-52D3094105C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7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30D5A-04CE-49D4-8BEA-52D3094105C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7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30D5A-04CE-49D4-8BEA-52D3094105C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30D5A-04CE-49D4-8BEA-52D3094105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30D5A-04CE-49D4-8BEA-52D3094105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7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30D5A-04CE-49D4-8BEA-52D3094105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7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30D5A-04CE-49D4-8BEA-52D3094105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7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30D5A-04CE-49D4-8BEA-52D3094105C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7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30D5A-04CE-49D4-8BEA-52D3094105C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7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30D5A-04CE-49D4-8BEA-52D3094105C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7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30D5A-04CE-49D4-8BEA-52D3094105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47C1-7F02-40A8-AB3D-4DCAC4EE6C1D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C44-184A-4304-8F24-7714D88EA4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47C1-7F02-40A8-AB3D-4DCAC4EE6C1D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C44-184A-4304-8F24-7714D88EA4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47C1-7F02-40A8-AB3D-4DCAC4EE6C1D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C44-184A-4304-8F24-7714D88EA4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47C1-7F02-40A8-AB3D-4DCAC4EE6C1D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C44-184A-4304-8F24-7714D88EA4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47C1-7F02-40A8-AB3D-4DCAC4EE6C1D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C44-184A-4304-8F24-7714D88EA4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47C1-7F02-40A8-AB3D-4DCAC4EE6C1D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C44-184A-4304-8F24-7714D88EA4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47C1-7F02-40A8-AB3D-4DCAC4EE6C1D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C44-184A-4304-8F24-7714D88EA4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47C1-7F02-40A8-AB3D-4DCAC4EE6C1D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C44-184A-4304-8F24-7714D88EA4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47C1-7F02-40A8-AB3D-4DCAC4EE6C1D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C44-184A-4304-8F24-7714D88EA4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47C1-7F02-40A8-AB3D-4DCAC4EE6C1D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C44-184A-4304-8F24-7714D88EA4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47C1-7F02-40A8-AB3D-4DCAC4EE6C1D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C44-184A-4304-8F24-7714D88EA4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447C1-7F02-40A8-AB3D-4DCAC4EE6C1D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84C44-184A-4304-8F24-7714D88EA4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#/vue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XMLHttpRequest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ross-site_request_forgery" TargetMode="External"/><Relationship Id="rId5" Type="http://schemas.openxmlformats.org/officeDocument/2006/relationships/hyperlink" Target="https://developer.mozilla.org/en-US/docs/Web/JavaScript/Reference/Global_Objects/Promise" TargetMode="External"/><Relationship Id="rId4" Type="http://schemas.openxmlformats.org/officeDocument/2006/relationships/hyperlink" Target="http://nodejs.org/api/http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jpg"/><Relationship Id="rId7" Type="http://schemas.openxmlformats.org/officeDocument/2006/relationships/image" Target="../media/image24.jpg"/><Relationship Id="rId2" Type="http://schemas.openxmlformats.org/officeDocument/2006/relationships/hyperlink" Target="https://www.muse-ui.org/#/index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element.eleme.io/#/zh-CN/component/installation" TargetMode="External"/><Relationship Id="rId5" Type="http://schemas.openxmlformats.org/officeDocument/2006/relationships/image" Target="../media/image23.jpg"/><Relationship Id="rId10" Type="http://schemas.openxmlformats.org/officeDocument/2006/relationships/image" Target="../media/image27.png"/><Relationship Id="rId4" Type="http://schemas.openxmlformats.org/officeDocument/2006/relationships/hyperlink" Target="https://www.iviewui.com/" TargetMode="External"/><Relationship Id="rId9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rcosmoura/vue-material" TargetMode="External"/><Relationship Id="rId3" Type="http://schemas.openxmlformats.org/officeDocument/2006/relationships/hyperlink" Target="https://github.com/ElemeFE/element" TargetMode="External"/><Relationship Id="rId7" Type="http://schemas.openxmlformats.org/officeDocument/2006/relationships/hyperlink" Target="https://github.com/JosephusPaye/Keen-U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view/iview" TargetMode="External"/><Relationship Id="rId5" Type="http://schemas.openxmlformats.org/officeDocument/2006/relationships/hyperlink" Target="https://github.com/ElemeFE/mint-ui" TargetMode="External"/><Relationship Id="rId10" Type="http://schemas.openxmlformats.org/officeDocument/2006/relationships/hyperlink" Target="https://github.com/vuetifyjs/vuetify" TargetMode="External"/><Relationship Id="rId4" Type="http://schemas.openxmlformats.org/officeDocument/2006/relationships/hyperlink" Target="https://github.com/airyland/vux" TargetMode="External"/><Relationship Id="rId9" Type="http://schemas.openxmlformats.org/officeDocument/2006/relationships/hyperlink" Target="https://github.com/museui/muse-ui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olimits4web/Framework7-Vue" TargetMode="External"/><Relationship Id="rId3" Type="http://schemas.openxmlformats.org/officeDocument/2006/relationships/hyperlink" Target="https://github.com/vuejs/vue" TargetMode="External"/><Relationship Id="rId7" Type="http://schemas.openxmlformats.org/officeDocument/2006/relationships/hyperlink" Target="https://github.com/hanan198501/vue-spa-templat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etervmeijgaard/vue-2.0-boilerplate" TargetMode="External"/><Relationship Id="rId11" Type="http://schemas.openxmlformats.org/officeDocument/2006/relationships/hyperlink" Target="https://github.com/Metnew/vue-element-starter" TargetMode="External"/><Relationship Id="rId5" Type="http://schemas.openxmlformats.org/officeDocument/2006/relationships/hyperlink" Target="https://github.com/SimulatedGREG/electron-vue" TargetMode="External"/><Relationship Id="rId10" Type="http://schemas.openxmlformats.org/officeDocument/2006/relationships/hyperlink" Target="https://github.com/rodzzlessa24/vue-webgulp" TargetMode="External"/><Relationship Id="rId4" Type="http://schemas.openxmlformats.org/officeDocument/2006/relationships/hyperlink" Target="https://github.com/fundon/vue-admin" TargetMode="External"/><Relationship Id="rId9" Type="http://schemas.openxmlformats.org/officeDocument/2006/relationships/hyperlink" Target="https://github.com/wangxg2016/vue-bulma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mcvampire/vue-axios" TargetMode="External"/><Relationship Id="rId3" Type="http://schemas.openxmlformats.org/officeDocument/2006/relationships/hyperlink" Target="https://github.com/vuejs/vuex" TargetMode="External"/><Relationship Id="rId7" Type="http://schemas.openxmlformats.org/officeDocument/2006/relationships/hyperlink" Target="https://github.com/declandewet/vue-met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lemeFE/vue-desktop" TargetMode="External"/><Relationship Id="rId5" Type="http://schemas.openxmlformats.org/officeDocument/2006/relationships/hyperlink" Target="https://github.com/zerqu/qingcheng" TargetMode="External"/><Relationship Id="rId10" Type="http://schemas.openxmlformats.org/officeDocument/2006/relationships/hyperlink" Target="https://github.com/eddyerburgh/avoriaz" TargetMode="External"/><Relationship Id="rId4" Type="http://schemas.openxmlformats.org/officeDocument/2006/relationships/hyperlink" Target="https://github.com/monterail/vuelidate" TargetMode="External"/><Relationship Id="rId9" Type="http://schemas.openxmlformats.org/officeDocument/2006/relationships/hyperlink" Target="https://github.com/cenkai88/vue-svg-ic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ejs/vue-cl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57"/>
          <p:cNvSpPr>
            <a:spLocks noEditPoints="1"/>
          </p:cNvSpPr>
          <p:nvPr/>
        </p:nvSpPr>
        <p:spPr bwMode="auto">
          <a:xfrm>
            <a:off x="5231035" y="2578388"/>
            <a:ext cx="732473" cy="850612"/>
          </a:xfrm>
          <a:custGeom>
            <a:avLst/>
            <a:gdLst>
              <a:gd name="T0" fmla="*/ 54 w 76"/>
              <a:gd name="T1" fmla="*/ 0 h 88"/>
              <a:gd name="T2" fmla="*/ 14 w 76"/>
              <a:gd name="T3" fmla="*/ 28 h 88"/>
              <a:gd name="T4" fmla="*/ 17 w 76"/>
              <a:gd name="T5" fmla="*/ 65 h 88"/>
              <a:gd name="T6" fmla="*/ 49 w 76"/>
              <a:gd name="T7" fmla="*/ 27 h 88"/>
              <a:gd name="T8" fmla="*/ 33 w 76"/>
              <a:gd name="T9" fmla="*/ 74 h 88"/>
              <a:gd name="T10" fmla="*/ 70 w 76"/>
              <a:gd name="T11" fmla="*/ 57 h 88"/>
              <a:gd name="T12" fmla="*/ 54 w 76"/>
              <a:gd name="T13" fmla="*/ 0 h 88"/>
              <a:gd name="T14" fmla="*/ 4 w 76"/>
              <a:gd name="T15" fmla="*/ 78 h 88"/>
              <a:gd name="T16" fmla="*/ 10 w 76"/>
              <a:gd name="T17" fmla="*/ 83 h 88"/>
              <a:gd name="T18" fmla="*/ 47 w 76"/>
              <a:gd name="T19" fmla="*/ 41 h 88"/>
              <a:gd name="T20" fmla="*/ 4 w 76"/>
              <a:gd name="T21" fmla="*/ 7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" h="88">
                <a:moveTo>
                  <a:pt x="54" y="0"/>
                </a:moveTo>
                <a:cubicBezTo>
                  <a:pt x="41" y="23"/>
                  <a:pt x="30" y="12"/>
                  <a:pt x="14" y="28"/>
                </a:cubicBezTo>
                <a:cubicBezTo>
                  <a:pt x="0" y="42"/>
                  <a:pt x="5" y="59"/>
                  <a:pt x="17" y="65"/>
                </a:cubicBezTo>
                <a:cubicBezTo>
                  <a:pt x="28" y="59"/>
                  <a:pt x="40" y="46"/>
                  <a:pt x="49" y="27"/>
                </a:cubicBezTo>
                <a:cubicBezTo>
                  <a:pt x="49" y="27"/>
                  <a:pt x="57" y="51"/>
                  <a:pt x="33" y="74"/>
                </a:cubicBezTo>
                <a:cubicBezTo>
                  <a:pt x="45" y="88"/>
                  <a:pt x="64" y="79"/>
                  <a:pt x="70" y="57"/>
                </a:cubicBezTo>
                <a:cubicBezTo>
                  <a:pt x="76" y="33"/>
                  <a:pt x="60" y="9"/>
                  <a:pt x="54" y="0"/>
                </a:cubicBezTo>
                <a:close/>
                <a:moveTo>
                  <a:pt x="4" y="78"/>
                </a:moveTo>
                <a:cubicBezTo>
                  <a:pt x="4" y="78"/>
                  <a:pt x="5" y="83"/>
                  <a:pt x="10" y="83"/>
                </a:cubicBezTo>
                <a:cubicBezTo>
                  <a:pt x="15" y="83"/>
                  <a:pt x="36" y="71"/>
                  <a:pt x="47" y="41"/>
                </a:cubicBezTo>
                <a:cubicBezTo>
                  <a:pt x="30" y="70"/>
                  <a:pt x="6" y="78"/>
                  <a:pt x="4" y="78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3" name="TextBox 2"/>
          <p:cNvSpPr txBox="1"/>
          <p:nvPr/>
        </p:nvSpPr>
        <p:spPr>
          <a:xfrm>
            <a:off x="3461050" y="2758757"/>
            <a:ext cx="5269904" cy="707886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从零开始搭建</a:t>
            </a:r>
            <a:r>
              <a:rPr lang="en-US" altLang="zh-CN" sz="4000" b="1" dirty="0" err="1" smtClean="0">
                <a:solidFill>
                  <a:srgbClr val="41B88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Vue</a:t>
            </a:r>
            <a:r>
              <a:rPr lang="zh-CN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项目</a:t>
            </a:r>
            <a:endParaRPr lang="en-US" sz="4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74311" y="5185093"/>
            <a:ext cx="443376" cy="45720"/>
            <a:chOff x="5874311" y="5185093"/>
            <a:chExt cx="443376" cy="45720"/>
          </a:xfrm>
          <a:solidFill>
            <a:srgbClr val="C19859"/>
          </a:solidFill>
        </p:grpSpPr>
        <p:sp>
          <p:nvSpPr>
            <p:cNvPr id="7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solidFill>
              <a:srgbClr val="41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solidFill>
              <a:srgbClr val="41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solidFill>
              <a:srgbClr val="41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solidFill>
              <a:srgbClr val="41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Freeform 157"/>
          <p:cNvSpPr>
            <a:spLocks noEditPoints="1"/>
          </p:cNvSpPr>
          <p:nvPr/>
        </p:nvSpPr>
        <p:spPr bwMode="auto">
          <a:xfrm>
            <a:off x="5729763" y="1626389"/>
            <a:ext cx="732473" cy="850612"/>
          </a:xfrm>
          <a:custGeom>
            <a:avLst/>
            <a:gdLst>
              <a:gd name="T0" fmla="*/ 54 w 76"/>
              <a:gd name="T1" fmla="*/ 0 h 88"/>
              <a:gd name="T2" fmla="*/ 14 w 76"/>
              <a:gd name="T3" fmla="*/ 28 h 88"/>
              <a:gd name="T4" fmla="*/ 17 w 76"/>
              <a:gd name="T5" fmla="*/ 65 h 88"/>
              <a:gd name="T6" fmla="*/ 49 w 76"/>
              <a:gd name="T7" fmla="*/ 27 h 88"/>
              <a:gd name="T8" fmla="*/ 33 w 76"/>
              <a:gd name="T9" fmla="*/ 74 h 88"/>
              <a:gd name="T10" fmla="*/ 70 w 76"/>
              <a:gd name="T11" fmla="*/ 57 h 88"/>
              <a:gd name="T12" fmla="*/ 54 w 76"/>
              <a:gd name="T13" fmla="*/ 0 h 88"/>
              <a:gd name="T14" fmla="*/ 4 w 76"/>
              <a:gd name="T15" fmla="*/ 78 h 88"/>
              <a:gd name="T16" fmla="*/ 10 w 76"/>
              <a:gd name="T17" fmla="*/ 83 h 88"/>
              <a:gd name="T18" fmla="*/ 47 w 76"/>
              <a:gd name="T19" fmla="*/ 41 h 88"/>
              <a:gd name="T20" fmla="*/ 4 w 76"/>
              <a:gd name="T21" fmla="*/ 7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" h="88">
                <a:moveTo>
                  <a:pt x="54" y="0"/>
                </a:moveTo>
                <a:cubicBezTo>
                  <a:pt x="41" y="23"/>
                  <a:pt x="30" y="12"/>
                  <a:pt x="14" y="28"/>
                </a:cubicBezTo>
                <a:cubicBezTo>
                  <a:pt x="0" y="42"/>
                  <a:pt x="5" y="59"/>
                  <a:pt x="17" y="65"/>
                </a:cubicBezTo>
                <a:cubicBezTo>
                  <a:pt x="28" y="59"/>
                  <a:pt x="40" y="46"/>
                  <a:pt x="49" y="27"/>
                </a:cubicBezTo>
                <a:cubicBezTo>
                  <a:pt x="49" y="27"/>
                  <a:pt x="57" y="51"/>
                  <a:pt x="33" y="74"/>
                </a:cubicBezTo>
                <a:cubicBezTo>
                  <a:pt x="45" y="88"/>
                  <a:pt x="64" y="79"/>
                  <a:pt x="70" y="57"/>
                </a:cubicBezTo>
                <a:cubicBezTo>
                  <a:pt x="76" y="33"/>
                  <a:pt x="60" y="9"/>
                  <a:pt x="54" y="0"/>
                </a:cubicBezTo>
                <a:close/>
                <a:moveTo>
                  <a:pt x="4" y="78"/>
                </a:moveTo>
                <a:cubicBezTo>
                  <a:pt x="4" y="78"/>
                  <a:pt x="5" y="83"/>
                  <a:pt x="10" y="83"/>
                </a:cubicBezTo>
                <a:cubicBezTo>
                  <a:pt x="15" y="83"/>
                  <a:pt x="36" y="71"/>
                  <a:pt x="47" y="41"/>
                </a:cubicBezTo>
                <a:cubicBezTo>
                  <a:pt x="30" y="70"/>
                  <a:pt x="6" y="78"/>
                  <a:pt x="4" y="78"/>
                </a:cubicBezTo>
                <a:close/>
              </a:path>
            </a:pathLst>
          </a:custGeom>
          <a:solidFill>
            <a:srgbClr val="41B88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rgbClr val="00B0F0"/>
              </a:solidFill>
            </a:endParaRPr>
          </a:p>
        </p:txBody>
      </p:sp>
      <p:sp>
        <p:nvSpPr>
          <p:cNvPr id="18" name="Freeform 157"/>
          <p:cNvSpPr>
            <a:spLocks noEditPoints="1"/>
          </p:cNvSpPr>
          <p:nvPr/>
        </p:nvSpPr>
        <p:spPr bwMode="auto">
          <a:xfrm>
            <a:off x="5929148" y="2053654"/>
            <a:ext cx="732473" cy="850612"/>
          </a:xfrm>
          <a:custGeom>
            <a:avLst/>
            <a:gdLst>
              <a:gd name="T0" fmla="*/ 54 w 76"/>
              <a:gd name="T1" fmla="*/ 0 h 88"/>
              <a:gd name="T2" fmla="*/ 14 w 76"/>
              <a:gd name="T3" fmla="*/ 28 h 88"/>
              <a:gd name="T4" fmla="*/ 17 w 76"/>
              <a:gd name="T5" fmla="*/ 65 h 88"/>
              <a:gd name="T6" fmla="*/ 49 w 76"/>
              <a:gd name="T7" fmla="*/ 27 h 88"/>
              <a:gd name="T8" fmla="*/ 33 w 76"/>
              <a:gd name="T9" fmla="*/ 74 h 88"/>
              <a:gd name="T10" fmla="*/ 70 w 76"/>
              <a:gd name="T11" fmla="*/ 57 h 88"/>
              <a:gd name="T12" fmla="*/ 54 w 76"/>
              <a:gd name="T13" fmla="*/ 0 h 88"/>
              <a:gd name="T14" fmla="*/ 4 w 76"/>
              <a:gd name="T15" fmla="*/ 78 h 88"/>
              <a:gd name="T16" fmla="*/ 10 w 76"/>
              <a:gd name="T17" fmla="*/ 83 h 88"/>
              <a:gd name="T18" fmla="*/ 47 w 76"/>
              <a:gd name="T19" fmla="*/ 41 h 88"/>
              <a:gd name="T20" fmla="*/ 4 w 76"/>
              <a:gd name="T21" fmla="*/ 7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" h="88">
                <a:moveTo>
                  <a:pt x="54" y="0"/>
                </a:moveTo>
                <a:cubicBezTo>
                  <a:pt x="41" y="23"/>
                  <a:pt x="30" y="12"/>
                  <a:pt x="14" y="28"/>
                </a:cubicBezTo>
                <a:cubicBezTo>
                  <a:pt x="0" y="42"/>
                  <a:pt x="5" y="59"/>
                  <a:pt x="17" y="65"/>
                </a:cubicBezTo>
                <a:cubicBezTo>
                  <a:pt x="28" y="59"/>
                  <a:pt x="40" y="46"/>
                  <a:pt x="49" y="27"/>
                </a:cubicBezTo>
                <a:cubicBezTo>
                  <a:pt x="49" y="27"/>
                  <a:pt x="57" y="51"/>
                  <a:pt x="33" y="74"/>
                </a:cubicBezTo>
                <a:cubicBezTo>
                  <a:pt x="45" y="88"/>
                  <a:pt x="64" y="79"/>
                  <a:pt x="70" y="57"/>
                </a:cubicBezTo>
                <a:cubicBezTo>
                  <a:pt x="76" y="33"/>
                  <a:pt x="60" y="9"/>
                  <a:pt x="54" y="0"/>
                </a:cubicBezTo>
                <a:close/>
                <a:moveTo>
                  <a:pt x="4" y="78"/>
                </a:moveTo>
                <a:cubicBezTo>
                  <a:pt x="4" y="78"/>
                  <a:pt x="5" y="83"/>
                  <a:pt x="10" y="83"/>
                </a:cubicBezTo>
                <a:cubicBezTo>
                  <a:pt x="15" y="83"/>
                  <a:pt x="36" y="71"/>
                  <a:pt x="47" y="41"/>
                </a:cubicBezTo>
                <a:cubicBezTo>
                  <a:pt x="30" y="70"/>
                  <a:pt x="6" y="78"/>
                  <a:pt x="4" y="78"/>
                </a:cubicBezTo>
                <a:close/>
              </a:path>
            </a:pathLst>
          </a:custGeom>
          <a:solidFill>
            <a:srgbClr val="41B883">
              <a:alpha val="14118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20" name="TextBox 3"/>
          <p:cNvSpPr txBox="1"/>
          <p:nvPr/>
        </p:nvSpPr>
        <p:spPr>
          <a:xfrm>
            <a:off x="4180653" y="4186970"/>
            <a:ext cx="3830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设计部：尹晓龙   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2018.5.8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77932" y="718412"/>
            <a:ext cx="2638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VUE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项目目录结构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888274" y="1232939"/>
            <a:ext cx="10537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/>
          <p:cNvSpPr txBox="1"/>
          <p:nvPr/>
        </p:nvSpPr>
        <p:spPr>
          <a:xfrm>
            <a:off x="4778179" y="191387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项目搭建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888274" y="140414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C:\Users\Administrator\Desktop\1525779223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74" y="1329056"/>
            <a:ext cx="3810000" cy="533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esktop\1525779250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646" y="1329056"/>
            <a:ext cx="3810000" cy="282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箭头 1"/>
          <p:cNvSpPr/>
          <p:nvPr/>
        </p:nvSpPr>
        <p:spPr>
          <a:xfrm>
            <a:off x="5855676" y="3094892"/>
            <a:ext cx="978408" cy="484632"/>
          </a:xfrm>
          <a:prstGeom prst="rightArrow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4"/>
          <p:cNvSpPr txBox="1"/>
          <p:nvPr/>
        </p:nvSpPr>
        <p:spPr>
          <a:xfrm>
            <a:off x="5061742" y="4584331"/>
            <a:ext cx="6363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按照右图目录结构调整的好处：使文件目录结构清晰，例如</a:t>
            </a: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中所有请求接口放在一个文件中，便于管理和后期迭代开发。</a:t>
            </a:r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161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77932" y="718412"/>
            <a:ext cx="2638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VUE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基础组件编写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888274" y="1232939"/>
            <a:ext cx="10537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/>
          <p:cNvSpPr txBox="1"/>
          <p:nvPr/>
        </p:nvSpPr>
        <p:spPr>
          <a:xfrm>
            <a:off x="4778179" y="191387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项目搭建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888274" y="140414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C:\Users\Administrator\Desktop\1525838362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74" y="1837592"/>
            <a:ext cx="6022386" cy="47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4"/>
          <p:cNvSpPr txBox="1"/>
          <p:nvPr/>
        </p:nvSpPr>
        <p:spPr>
          <a:xfrm>
            <a:off x="888274" y="1404143"/>
            <a:ext cx="1283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代码部分：</a:t>
            </a:r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299537" y="2123794"/>
            <a:ext cx="4020600" cy="1342688"/>
            <a:chOff x="7405045" y="1452450"/>
            <a:chExt cx="4020600" cy="1342688"/>
          </a:xfrm>
        </p:grpSpPr>
        <p:sp>
          <p:nvSpPr>
            <p:cNvPr id="8" name="文本框 4"/>
            <p:cNvSpPr txBox="1"/>
            <p:nvPr/>
          </p:nvSpPr>
          <p:spPr>
            <a:xfrm>
              <a:off x="7405045" y="1452450"/>
              <a:ext cx="12834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注意事项：</a:t>
              </a:r>
              <a:endPara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4"/>
            <p:cNvSpPr txBox="1"/>
            <p:nvPr/>
          </p:nvSpPr>
          <p:spPr>
            <a:xfrm>
              <a:off x="7413836" y="1841031"/>
              <a:ext cx="4011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、只能有一个</a:t>
              </a:r>
              <a:r>
                <a:rPr lang="en-US" altLang="zh-CN" sz="14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root</a:t>
              </a:r>
              <a:r>
                <a:rPr lang="zh-CN" altLang="en-US" sz="14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、当前组件中的数据在</a:t>
              </a:r>
              <a:r>
                <a:rPr lang="en-US" altLang="zh-CN" sz="14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  <a:r>
                <a:rPr lang="zh-CN" altLang="en-US" sz="14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中编写，对一些原始数据进行处理在</a:t>
              </a:r>
              <a:r>
                <a:rPr lang="en-US" altLang="zh-CN" sz="14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computed</a:t>
              </a:r>
              <a:r>
                <a:rPr lang="zh-CN" altLang="en-US" sz="14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1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</a:t>
              </a:r>
              <a:r>
                <a:rPr lang="zh-CN" altLang="en-US" sz="14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写。</a:t>
              </a:r>
              <a:endParaRPr lang="en-US" altLang="zh-CN" sz="1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4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、在使用组件时必须先引入组件并注册。</a:t>
              </a:r>
              <a:endParaRPr lang="en-US" altLang="zh-CN" sz="1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220405" y="3873463"/>
            <a:ext cx="4020601" cy="1558132"/>
            <a:chOff x="7405044" y="1452450"/>
            <a:chExt cx="4020601" cy="1558132"/>
          </a:xfrm>
        </p:grpSpPr>
        <p:sp>
          <p:nvSpPr>
            <p:cNvPr id="13" name="文本框 4"/>
            <p:cNvSpPr txBox="1"/>
            <p:nvPr/>
          </p:nvSpPr>
          <p:spPr>
            <a:xfrm>
              <a:off x="7405044" y="1452450"/>
              <a:ext cx="2292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使用组件开发的优点：</a:t>
              </a:r>
              <a:endPara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4"/>
            <p:cNvSpPr txBox="1"/>
            <p:nvPr/>
          </p:nvSpPr>
          <p:spPr>
            <a:xfrm>
              <a:off x="7413836" y="1841031"/>
              <a:ext cx="401180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、我们可以快速开发我们的项目，避免一些重复的工作。</a:t>
              </a:r>
              <a:endParaRPr lang="en-US" altLang="zh-CN" sz="1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、我们可以使用一些大牛写的组件来满足我们的需求。</a:t>
              </a:r>
              <a:endParaRPr lang="en-US" altLang="zh-CN" sz="1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5442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2561" y="19138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深入项目开发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190092" y="1939662"/>
            <a:ext cx="3249630" cy="818707"/>
            <a:chOff x="3190092" y="1939662"/>
            <a:chExt cx="3249630" cy="818707"/>
          </a:xfrm>
        </p:grpSpPr>
        <p:sp>
          <p:nvSpPr>
            <p:cNvPr id="41" name="Flowchart: Manual Input 8"/>
            <p:cNvSpPr/>
            <p:nvPr/>
          </p:nvSpPr>
          <p:spPr>
            <a:xfrm flipV="1">
              <a:off x="3190092" y="1939662"/>
              <a:ext cx="600740" cy="818707"/>
            </a:xfrm>
            <a:prstGeom prst="flowChartManualInput">
              <a:avLst/>
            </a:prstGeom>
            <a:noFill/>
            <a:ln w="57150">
              <a:solidFill>
                <a:srgbClr val="41B8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10"/>
            <p:cNvSpPr txBox="1"/>
            <p:nvPr/>
          </p:nvSpPr>
          <p:spPr>
            <a:xfrm>
              <a:off x="3929451" y="2118181"/>
              <a:ext cx="2510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Vue</a:t>
              </a:r>
              <a:r>
                <a:rPr lang="en-US" altLang="zh-CN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-router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65" name="Freeform 78"/>
            <p:cNvSpPr>
              <a:spLocks noEditPoints="1"/>
            </p:cNvSpPr>
            <p:nvPr/>
          </p:nvSpPr>
          <p:spPr bwMode="auto">
            <a:xfrm>
              <a:off x="3310343" y="2118181"/>
              <a:ext cx="388347" cy="409339"/>
            </a:xfrm>
            <a:custGeom>
              <a:avLst/>
              <a:gdLst>
                <a:gd name="T0" fmla="*/ 194 w 222"/>
                <a:gd name="T1" fmla="*/ 25 h 233"/>
                <a:gd name="T2" fmla="*/ 134 w 222"/>
                <a:gd name="T3" fmla="*/ 21 h 233"/>
                <a:gd name="T4" fmla="*/ 130 w 222"/>
                <a:gd name="T5" fmla="*/ 7 h 233"/>
                <a:gd name="T6" fmla="*/ 99 w 222"/>
                <a:gd name="T7" fmla="*/ 0 h 233"/>
                <a:gd name="T8" fmla="*/ 92 w 222"/>
                <a:gd name="T9" fmla="*/ 17 h 233"/>
                <a:gd name="T10" fmla="*/ 84 w 222"/>
                <a:gd name="T11" fmla="*/ 32 h 233"/>
                <a:gd name="T12" fmla="*/ 89 w 222"/>
                <a:gd name="T13" fmla="*/ 84 h 233"/>
                <a:gd name="T14" fmla="*/ 92 w 222"/>
                <a:gd name="T15" fmla="*/ 95 h 233"/>
                <a:gd name="T16" fmla="*/ 41 w 222"/>
                <a:gd name="T17" fmla="*/ 97 h 233"/>
                <a:gd name="T18" fmla="*/ 4 w 222"/>
                <a:gd name="T19" fmla="*/ 121 h 233"/>
                <a:gd name="T20" fmla="*/ 5 w 222"/>
                <a:gd name="T21" fmla="*/ 137 h 233"/>
                <a:gd name="T22" fmla="*/ 43 w 222"/>
                <a:gd name="T23" fmla="*/ 161 h 233"/>
                <a:gd name="T24" fmla="*/ 92 w 222"/>
                <a:gd name="T25" fmla="*/ 164 h 233"/>
                <a:gd name="T26" fmla="*/ 85 w 222"/>
                <a:gd name="T27" fmla="*/ 207 h 233"/>
                <a:gd name="T28" fmla="*/ 51 w 222"/>
                <a:gd name="T29" fmla="*/ 213 h 233"/>
                <a:gd name="T30" fmla="*/ 49 w 222"/>
                <a:gd name="T31" fmla="*/ 233 h 233"/>
                <a:gd name="T32" fmla="*/ 177 w 222"/>
                <a:gd name="T33" fmla="*/ 227 h 233"/>
                <a:gd name="T34" fmla="*/ 160 w 222"/>
                <a:gd name="T35" fmla="*/ 207 h 233"/>
                <a:gd name="T36" fmla="*/ 130 w 222"/>
                <a:gd name="T37" fmla="*/ 200 h 233"/>
                <a:gd name="T38" fmla="*/ 133 w 222"/>
                <a:gd name="T39" fmla="*/ 160 h 233"/>
                <a:gd name="T40" fmla="*/ 139 w 222"/>
                <a:gd name="T41" fmla="*/ 107 h 233"/>
                <a:gd name="T42" fmla="*/ 130 w 222"/>
                <a:gd name="T43" fmla="*/ 95 h 233"/>
                <a:gd name="T44" fmla="*/ 133 w 222"/>
                <a:gd name="T45" fmla="*/ 85 h 233"/>
                <a:gd name="T46" fmla="*/ 191 w 222"/>
                <a:gd name="T47" fmla="*/ 81 h 233"/>
                <a:gd name="T48" fmla="*/ 222 w 222"/>
                <a:gd name="T49" fmla="*/ 53 h 233"/>
                <a:gd name="T50" fmla="*/ 39 w 222"/>
                <a:gd name="T51" fmla="*/ 147 h 233"/>
                <a:gd name="T52" fmla="*/ 18 w 222"/>
                <a:gd name="T53" fmla="*/ 126 h 233"/>
                <a:gd name="T54" fmla="*/ 41 w 222"/>
                <a:gd name="T55" fmla="*/ 109 h 233"/>
                <a:gd name="T56" fmla="*/ 127 w 222"/>
                <a:gd name="T57" fmla="*/ 112 h 233"/>
                <a:gd name="T58" fmla="*/ 123 w 222"/>
                <a:gd name="T59" fmla="*/ 148 h 233"/>
                <a:gd name="T60" fmla="*/ 39 w 222"/>
                <a:gd name="T61" fmla="*/ 147 h 233"/>
                <a:gd name="T62" fmla="*/ 179 w 222"/>
                <a:gd name="T63" fmla="*/ 73 h 233"/>
                <a:gd name="T64" fmla="*/ 96 w 222"/>
                <a:gd name="T65" fmla="*/ 69 h 233"/>
                <a:gd name="T66" fmla="*/ 101 w 222"/>
                <a:gd name="T67" fmla="*/ 33 h 233"/>
                <a:gd name="T68" fmla="*/ 186 w 222"/>
                <a:gd name="T69" fmla="*/ 35 h 233"/>
                <a:gd name="T70" fmla="*/ 206 w 222"/>
                <a:gd name="T71" fmla="*/ 55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2" h="233">
                  <a:moveTo>
                    <a:pt x="218" y="46"/>
                  </a:moveTo>
                  <a:cubicBezTo>
                    <a:pt x="194" y="25"/>
                    <a:pt x="194" y="25"/>
                    <a:pt x="194" y="25"/>
                  </a:cubicBezTo>
                  <a:cubicBezTo>
                    <a:pt x="191" y="23"/>
                    <a:pt x="186" y="21"/>
                    <a:pt x="182" y="21"/>
                  </a:cubicBezTo>
                  <a:cubicBezTo>
                    <a:pt x="134" y="21"/>
                    <a:pt x="134" y="21"/>
                    <a:pt x="134" y="21"/>
                  </a:cubicBezTo>
                  <a:cubicBezTo>
                    <a:pt x="134" y="21"/>
                    <a:pt x="130" y="21"/>
                    <a:pt x="130" y="17"/>
                  </a:cubicBezTo>
                  <a:cubicBezTo>
                    <a:pt x="130" y="14"/>
                    <a:pt x="130" y="7"/>
                    <a:pt x="130" y="7"/>
                  </a:cubicBezTo>
                  <a:cubicBezTo>
                    <a:pt x="130" y="3"/>
                    <a:pt x="127" y="0"/>
                    <a:pt x="12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5" y="0"/>
                    <a:pt x="92" y="3"/>
                    <a:pt x="92" y="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21"/>
                    <a:pt x="90" y="22"/>
                    <a:pt x="89" y="22"/>
                  </a:cubicBezTo>
                  <a:cubicBezTo>
                    <a:pt x="86" y="24"/>
                    <a:pt x="84" y="28"/>
                    <a:pt x="84" y="32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84" y="78"/>
                    <a:pt x="86" y="82"/>
                    <a:pt x="89" y="84"/>
                  </a:cubicBezTo>
                  <a:cubicBezTo>
                    <a:pt x="90" y="84"/>
                    <a:pt x="92" y="85"/>
                    <a:pt x="92" y="87"/>
                  </a:cubicBezTo>
                  <a:cubicBezTo>
                    <a:pt x="92" y="87"/>
                    <a:pt x="92" y="93"/>
                    <a:pt x="92" y="95"/>
                  </a:cubicBezTo>
                  <a:cubicBezTo>
                    <a:pt x="92" y="97"/>
                    <a:pt x="90" y="97"/>
                    <a:pt x="90" y="97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37" y="97"/>
                    <a:pt x="32" y="99"/>
                    <a:pt x="29" y="101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23"/>
                    <a:pt x="0" y="126"/>
                    <a:pt x="1" y="129"/>
                  </a:cubicBezTo>
                  <a:cubicBezTo>
                    <a:pt x="1" y="132"/>
                    <a:pt x="2" y="135"/>
                    <a:pt x="5" y="137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34" y="159"/>
                    <a:pt x="39" y="161"/>
                    <a:pt x="43" y="161"/>
                  </a:cubicBezTo>
                  <a:cubicBezTo>
                    <a:pt x="89" y="161"/>
                    <a:pt x="89" y="161"/>
                    <a:pt x="89" y="161"/>
                  </a:cubicBezTo>
                  <a:cubicBezTo>
                    <a:pt x="89" y="161"/>
                    <a:pt x="92" y="161"/>
                    <a:pt x="92" y="164"/>
                  </a:cubicBezTo>
                  <a:cubicBezTo>
                    <a:pt x="92" y="173"/>
                    <a:pt x="92" y="200"/>
                    <a:pt x="92" y="200"/>
                  </a:cubicBezTo>
                  <a:cubicBezTo>
                    <a:pt x="92" y="204"/>
                    <a:pt x="89" y="207"/>
                    <a:pt x="85" y="207"/>
                  </a:cubicBezTo>
                  <a:cubicBezTo>
                    <a:pt x="61" y="207"/>
                    <a:pt x="61" y="207"/>
                    <a:pt x="61" y="207"/>
                  </a:cubicBezTo>
                  <a:cubicBezTo>
                    <a:pt x="58" y="207"/>
                    <a:pt x="53" y="210"/>
                    <a:pt x="51" y="213"/>
                  </a:cubicBezTo>
                  <a:cubicBezTo>
                    <a:pt x="45" y="227"/>
                    <a:pt x="45" y="227"/>
                    <a:pt x="45" y="227"/>
                  </a:cubicBezTo>
                  <a:cubicBezTo>
                    <a:pt x="43" y="230"/>
                    <a:pt x="45" y="233"/>
                    <a:pt x="49" y="233"/>
                  </a:cubicBezTo>
                  <a:cubicBezTo>
                    <a:pt x="173" y="233"/>
                    <a:pt x="173" y="233"/>
                    <a:pt x="173" y="233"/>
                  </a:cubicBezTo>
                  <a:cubicBezTo>
                    <a:pt x="177" y="233"/>
                    <a:pt x="179" y="230"/>
                    <a:pt x="177" y="227"/>
                  </a:cubicBezTo>
                  <a:cubicBezTo>
                    <a:pt x="170" y="213"/>
                    <a:pt x="170" y="213"/>
                    <a:pt x="170" y="213"/>
                  </a:cubicBezTo>
                  <a:cubicBezTo>
                    <a:pt x="169" y="210"/>
                    <a:pt x="164" y="207"/>
                    <a:pt x="160" y="207"/>
                  </a:cubicBezTo>
                  <a:cubicBezTo>
                    <a:pt x="137" y="207"/>
                    <a:pt x="137" y="207"/>
                    <a:pt x="137" y="207"/>
                  </a:cubicBezTo>
                  <a:cubicBezTo>
                    <a:pt x="133" y="207"/>
                    <a:pt x="130" y="204"/>
                    <a:pt x="130" y="200"/>
                  </a:cubicBezTo>
                  <a:cubicBezTo>
                    <a:pt x="130" y="163"/>
                    <a:pt x="130" y="163"/>
                    <a:pt x="130" y="163"/>
                  </a:cubicBezTo>
                  <a:cubicBezTo>
                    <a:pt x="130" y="160"/>
                    <a:pt x="132" y="160"/>
                    <a:pt x="133" y="160"/>
                  </a:cubicBezTo>
                  <a:cubicBezTo>
                    <a:pt x="136" y="158"/>
                    <a:pt x="139" y="154"/>
                    <a:pt x="139" y="150"/>
                  </a:cubicBezTo>
                  <a:cubicBezTo>
                    <a:pt x="139" y="107"/>
                    <a:pt x="139" y="107"/>
                    <a:pt x="139" y="107"/>
                  </a:cubicBezTo>
                  <a:cubicBezTo>
                    <a:pt x="139" y="103"/>
                    <a:pt x="136" y="99"/>
                    <a:pt x="132" y="98"/>
                  </a:cubicBezTo>
                  <a:cubicBezTo>
                    <a:pt x="132" y="97"/>
                    <a:pt x="130" y="97"/>
                    <a:pt x="130" y="95"/>
                  </a:cubicBezTo>
                  <a:cubicBezTo>
                    <a:pt x="130" y="95"/>
                    <a:pt x="130" y="90"/>
                    <a:pt x="130" y="87"/>
                  </a:cubicBezTo>
                  <a:cubicBezTo>
                    <a:pt x="130" y="85"/>
                    <a:pt x="133" y="85"/>
                    <a:pt x="133" y="85"/>
                  </a:cubicBezTo>
                  <a:cubicBezTo>
                    <a:pt x="179" y="85"/>
                    <a:pt x="179" y="85"/>
                    <a:pt x="179" y="85"/>
                  </a:cubicBezTo>
                  <a:cubicBezTo>
                    <a:pt x="183" y="85"/>
                    <a:pt x="188" y="83"/>
                    <a:pt x="191" y="81"/>
                  </a:cubicBezTo>
                  <a:cubicBezTo>
                    <a:pt x="218" y="61"/>
                    <a:pt x="218" y="61"/>
                    <a:pt x="218" y="61"/>
                  </a:cubicBezTo>
                  <a:cubicBezTo>
                    <a:pt x="220" y="59"/>
                    <a:pt x="222" y="56"/>
                    <a:pt x="222" y="53"/>
                  </a:cubicBezTo>
                  <a:cubicBezTo>
                    <a:pt x="222" y="51"/>
                    <a:pt x="221" y="48"/>
                    <a:pt x="218" y="46"/>
                  </a:cubicBezTo>
                  <a:close/>
                  <a:moveTo>
                    <a:pt x="39" y="147"/>
                  </a:moveTo>
                  <a:cubicBezTo>
                    <a:pt x="17" y="131"/>
                    <a:pt x="17" y="131"/>
                    <a:pt x="17" y="131"/>
                  </a:cubicBezTo>
                  <a:cubicBezTo>
                    <a:pt x="17" y="131"/>
                    <a:pt x="15" y="129"/>
                    <a:pt x="18" y="126"/>
                  </a:cubicBezTo>
                  <a:cubicBezTo>
                    <a:pt x="22" y="122"/>
                    <a:pt x="37" y="111"/>
                    <a:pt x="37" y="111"/>
                  </a:cubicBezTo>
                  <a:cubicBezTo>
                    <a:pt x="37" y="110"/>
                    <a:pt x="40" y="109"/>
                    <a:pt x="41" y="109"/>
                  </a:cubicBezTo>
                  <a:cubicBezTo>
                    <a:pt x="124" y="109"/>
                    <a:pt x="124" y="109"/>
                    <a:pt x="124" y="109"/>
                  </a:cubicBezTo>
                  <a:cubicBezTo>
                    <a:pt x="124" y="109"/>
                    <a:pt x="127" y="109"/>
                    <a:pt x="127" y="112"/>
                  </a:cubicBezTo>
                  <a:cubicBezTo>
                    <a:pt x="127" y="121"/>
                    <a:pt x="127" y="137"/>
                    <a:pt x="127" y="146"/>
                  </a:cubicBezTo>
                  <a:cubicBezTo>
                    <a:pt x="127" y="149"/>
                    <a:pt x="123" y="148"/>
                    <a:pt x="123" y="148"/>
                  </a:cubicBezTo>
                  <a:cubicBezTo>
                    <a:pt x="43" y="148"/>
                    <a:pt x="43" y="148"/>
                    <a:pt x="43" y="148"/>
                  </a:cubicBezTo>
                  <a:cubicBezTo>
                    <a:pt x="42" y="148"/>
                    <a:pt x="40" y="148"/>
                    <a:pt x="39" y="147"/>
                  </a:cubicBezTo>
                  <a:close/>
                  <a:moveTo>
                    <a:pt x="184" y="71"/>
                  </a:moveTo>
                  <a:cubicBezTo>
                    <a:pt x="183" y="72"/>
                    <a:pt x="180" y="73"/>
                    <a:pt x="179" y="73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01" y="73"/>
                    <a:pt x="96" y="73"/>
                    <a:pt x="96" y="69"/>
                  </a:cubicBezTo>
                  <a:cubicBezTo>
                    <a:pt x="96" y="61"/>
                    <a:pt x="96" y="47"/>
                    <a:pt x="96" y="38"/>
                  </a:cubicBezTo>
                  <a:cubicBezTo>
                    <a:pt x="96" y="33"/>
                    <a:pt x="101" y="33"/>
                    <a:pt x="101" y="33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3" y="33"/>
                    <a:pt x="185" y="34"/>
                    <a:pt x="186" y="35"/>
                  </a:cubicBezTo>
                  <a:cubicBezTo>
                    <a:pt x="186" y="35"/>
                    <a:pt x="200" y="47"/>
                    <a:pt x="206" y="52"/>
                  </a:cubicBezTo>
                  <a:cubicBezTo>
                    <a:pt x="208" y="53"/>
                    <a:pt x="206" y="55"/>
                    <a:pt x="206" y="55"/>
                  </a:cubicBezTo>
                  <a:lnTo>
                    <a:pt x="184" y="71"/>
                  </a:lnTo>
                  <a:close/>
                </a:path>
              </a:pathLst>
            </a:custGeom>
            <a:solidFill>
              <a:srgbClr val="41B883"/>
            </a:solidFill>
            <a:ln>
              <a:solidFill>
                <a:srgbClr val="41B88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rgbClr val="41B883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90092" y="3327209"/>
            <a:ext cx="3242535" cy="818707"/>
            <a:chOff x="3190092" y="3327209"/>
            <a:chExt cx="3242535" cy="818707"/>
          </a:xfrm>
        </p:grpSpPr>
        <p:sp>
          <p:nvSpPr>
            <p:cNvPr id="44" name="Flowchart: Manual Input 11"/>
            <p:cNvSpPr/>
            <p:nvPr/>
          </p:nvSpPr>
          <p:spPr>
            <a:xfrm flipV="1">
              <a:off x="3190092" y="3327209"/>
              <a:ext cx="600740" cy="818707"/>
            </a:xfrm>
            <a:prstGeom prst="flowChartManualInput">
              <a:avLst/>
            </a:prstGeom>
            <a:noFill/>
            <a:ln w="57150">
              <a:solidFill>
                <a:srgbClr val="41B8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10"/>
            <p:cNvSpPr txBox="1"/>
            <p:nvPr/>
          </p:nvSpPr>
          <p:spPr>
            <a:xfrm>
              <a:off x="3922356" y="3483499"/>
              <a:ext cx="2510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Vuex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66" name="Freeform 273"/>
            <p:cNvSpPr/>
            <p:nvPr/>
          </p:nvSpPr>
          <p:spPr bwMode="auto">
            <a:xfrm>
              <a:off x="3358229" y="3543772"/>
              <a:ext cx="292573" cy="341115"/>
            </a:xfrm>
            <a:custGeom>
              <a:avLst/>
              <a:gdLst>
                <a:gd name="T0" fmla="*/ 112 w 223"/>
                <a:gd name="T1" fmla="*/ 0 h 260"/>
                <a:gd name="T2" fmla="*/ 56 w 223"/>
                <a:gd name="T3" fmla="*/ 130 h 260"/>
                <a:gd name="T4" fmla="*/ 0 w 223"/>
                <a:gd name="T5" fmla="*/ 260 h 260"/>
                <a:gd name="T6" fmla="*/ 92 w 223"/>
                <a:gd name="T7" fmla="*/ 260 h 260"/>
                <a:gd name="T8" fmla="*/ 92 w 223"/>
                <a:gd name="T9" fmla="*/ 206 h 260"/>
                <a:gd name="T10" fmla="*/ 70 w 223"/>
                <a:gd name="T11" fmla="*/ 187 h 260"/>
                <a:gd name="T12" fmla="*/ 73 w 223"/>
                <a:gd name="T13" fmla="*/ 181 h 260"/>
                <a:gd name="T14" fmla="*/ 92 w 223"/>
                <a:gd name="T15" fmla="*/ 195 h 260"/>
                <a:gd name="T16" fmla="*/ 92 w 223"/>
                <a:gd name="T17" fmla="*/ 153 h 260"/>
                <a:gd name="T18" fmla="*/ 123 w 223"/>
                <a:gd name="T19" fmla="*/ 153 h 260"/>
                <a:gd name="T20" fmla="*/ 123 w 223"/>
                <a:gd name="T21" fmla="*/ 180 h 260"/>
                <a:gd name="T22" fmla="*/ 145 w 223"/>
                <a:gd name="T23" fmla="*/ 169 h 260"/>
                <a:gd name="T24" fmla="*/ 149 w 223"/>
                <a:gd name="T25" fmla="*/ 177 h 260"/>
                <a:gd name="T26" fmla="*/ 123 w 223"/>
                <a:gd name="T27" fmla="*/ 189 h 260"/>
                <a:gd name="T28" fmla="*/ 123 w 223"/>
                <a:gd name="T29" fmla="*/ 210 h 260"/>
                <a:gd name="T30" fmla="*/ 163 w 223"/>
                <a:gd name="T31" fmla="*/ 190 h 260"/>
                <a:gd name="T32" fmla="*/ 166 w 223"/>
                <a:gd name="T33" fmla="*/ 198 h 260"/>
                <a:gd name="T34" fmla="*/ 123 w 223"/>
                <a:gd name="T35" fmla="*/ 219 h 260"/>
                <a:gd name="T36" fmla="*/ 123 w 223"/>
                <a:gd name="T37" fmla="*/ 260 h 260"/>
                <a:gd name="T38" fmla="*/ 223 w 223"/>
                <a:gd name="T39" fmla="*/ 260 h 260"/>
                <a:gd name="T40" fmla="*/ 167 w 223"/>
                <a:gd name="T41" fmla="*/ 130 h 260"/>
                <a:gd name="T42" fmla="*/ 112 w 223"/>
                <a:gd name="T4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3" h="260">
                  <a:moveTo>
                    <a:pt x="112" y="0"/>
                  </a:moveTo>
                  <a:lnTo>
                    <a:pt x="56" y="130"/>
                  </a:lnTo>
                  <a:lnTo>
                    <a:pt x="0" y="260"/>
                  </a:lnTo>
                  <a:lnTo>
                    <a:pt x="92" y="260"/>
                  </a:lnTo>
                  <a:lnTo>
                    <a:pt x="92" y="206"/>
                  </a:lnTo>
                  <a:lnTo>
                    <a:pt x="70" y="187"/>
                  </a:lnTo>
                  <a:lnTo>
                    <a:pt x="73" y="181"/>
                  </a:lnTo>
                  <a:lnTo>
                    <a:pt x="92" y="195"/>
                  </a:lnTo>
                  <a:lnTo>
                    <a:pt x="92" y="153"/>
                  </a:lnTo>
                  <a:lnTo>
                    <a:pt x="123" y="153"/>
                  </a:lnTo>
                  <a:lnTo>
                    <a:pt x="123" y="180"/>
                  </a:lnTo>
                  <a:lnTo>
                    <a:pt x="145" y="169"/>
                  </a:lnTo>
                  <a:lnTo>
                    <a:pt x="149" y="177"/>
                  </a:lnTo>
                  <a:lnTo>
                    <a:pt x="123" y="189"/>
                  </a:lnTo>
                  <a:lnTo>
                    <a:pt x="123" y="210"/>
                  </a:lnTo>
                  <a:lnTo>
                    <a:pt x="163" y="190"/>
                  </a:lnTo>
                  <a:lnTo>
                    <a:pt x="166" y="198"/>
                  </a:lnTo>
                  <a:lnTo>
                    <a:pt x="123" y="219"/>
                  </a:lnTo>
                  <a:lnTo>
                    <a:pt x="123" y="260"/>
                  </a:lnTo>
                  <a:lnTo>
                    <a:pt x="223" y="260"/>
                  </a:lnTo>
                  <a:lnTo>
                    <a:pt x="167" y="13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1B883"/>
            </a:solidFill>
            <a:ln>
              <a:solidFill>
                <a:srgbClr val="41B88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946421" y="1962744"/>
            <a:ext cx="3692271" cy="818707"/>
            <a:chOff x="6946421" y="1962744"/>
            <a:chExt cx="3692271" cy="818707"/>
          </a:xfrm>
        </p:grpSpPr>
        <p:sp>
          <p:nvSpPr>
            <p:cNvPr id="47" name="Flowchart: Manual Input 17"/>
            <p:cNvSpPr/>
            <p:nvPr/>
          </p:nvSpPr>
          <p:spPr>
            <a:xfrm flipV="1">
              <a:off x="6946421" y="1962744"/>
              <a:ext cx="600740" cy="818707"/>
            </a:xfrm>
            <a:prstGeom prst="flowChartManualInput">
              <a:avLst/>
            </a:prstGeom>
            <a:noFill/>
            <a:ln w="57150">
              <a:solidFill>
                <a:srgbClr val="41B8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10"/>
            <p:cNvSpPr txBox="1"/>
            <p:nvPr/>
          </p:nvSpPr>
          <p:spPr>
            <a:xfrm>
              <a:off x="7972095" y="2107223"/>
              <a:ext cx="2666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axios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grpSp>
          <p:nvGrpSpPr>
            <p:cNvPr id="67" name="Group 317"/>
            <p:cNvGrpSpPr/>
            <p:nvPr/>
          </p:nvGrpSpPr>
          <p:grpSpPr>
            <a:xfrm>
              <a:off x="7076233" y="2188295"/>
              <a:ext cx="341115" cy="321436"/>
              <a:chOff x="7015163" y="2887861"/>
              <a:chExt cx="412750" cy="388938"/>
            </a:xfrm>
            <a:solidFill>
              <a:srgbClr val="41B883"/>
            </a:solidFill>
          </p:grpSpPr>
          <p:sp>
            <p:nvSpPr>
              <p:cNvPr id="68" name="Freeform 295"/>
              <p:cNvSpPr/>
              <p:nvPr/>
            </p:nvSpPr>
            <p:spPr bwMode="auto">
              <a:xfrm>
                <a:off x="7059613" y="2987874"/>
                <a:ext cx="161925" cy="234950"/>
              </a:xfrm>
              <a:custGeom>
                <a:avLst/>
                <a:gdLst>
                  <a:gd name="T0" fmla="*/ 114 w 116"/>
                  <a:gd name="T1" fmla="*/ 21 h 169"/>
                  <a:gd name="T2" fmla="*/ 112 w 116"/>
                  <a:gd name="T3" fmla="*/ 12 h 169"/>
                  <a:gd name="T4" fmla="*/ 94 w 116"/>
                  <a:gd name="T5" fmla="*/ 1 h 169"/>
                  <a:gd name="T6" fmla="*/ 85 w 116"/>
                  <a:gd name="T7" fmla="*/ 4 h 169"/>
                  <a:gd name="T8" fmla="*/ 57 w 116"/>
                  <a:gd name="T9" fmla="*/ 52 h 169"/>
                  <a:gd name="T10" fmla="*/ 27 w 116"/>
                  <a:gd name="T11" fmla="*/ 104 h 169"/>
                  <a:gd name="T12" fmla="*/ 2 w 116"/>
                  <a:gd name="T13" fmla="*/ 148 h 169"/>
                  <a:gd name="T14" fmla="*/ 5 w 116"/>
                  <a:gd name="T15" fmla="*/ 157 h 169"/>
                  <a:gd name="T16" fmla="*/ 22 w 116"/>
                  <a:gd name="T17" fmla="*/ 168 h 169"/>
                  <a:gd name="T18" fmla="*/ 32 w 116"/>
                  <a:gd name="T19" fmla="*/ 165 h 169"/>
                  <a:gd name="T20" fmla="*/ 67 w 116"/>
                  <a:gd name="T21" fmla="*/ 104 h 169"/>
                  <a:gd name="T22" fmla="*/ 89 w 116"/>
                  <a:gd name="T23" fmla="*/ 65 h 169"/>
                  <a:gd name="T24" fmla="*/ 114 w 116"/>
                  <a:gd name="T25" fmla="*/ 21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" h="169">
                    <a:moveTo>
                      <a:pt x="114" y="21"/>
                    </a:moveTo>
                    <a:cubicBezTo>
                      <a:pt x="116" y="18"/>
                      <a:pt x="115" y="14"/>
                      <a:pt x="112" y="12"/>
                    </a:cubicBezTo>
                    <a:cubicBezTo>
                      <a:pt x="94" y="1"/>
                      <a:pt x="94" y="1"/>
                      <a:pt x="94" y="1"/>
                    </a:cubicBezTo>
                    <a:cubicBezTo>
                      <a:pt x="91" y="0"/>
                      <a:pt x="87" y="1"/>
                      <a:pt x="85" y="4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51"/>
                      <a:pt x="1" y="155"/>
                      <a:pt x="5" y="157"/>
                    </a:cubicBezTo>
                    <a:cubicBezTo>
                      <a:pt x="22" y="168"/>
                      <a:pt x="22" y="168"/>
                      <a:pt x="22" y="168"/>
                    </a:cubicBezTo>
                    <a:cubicBezTo>
                      <a:pt x="26" y="169"/>
                      <a:pt x="30" y="168"/>
                      <a:pt x="32" y="165"/>
                    </a:cubicBezTo>
                    <a:cubicBezTo>
                      <a:pt x="67" y="104"/>
                      <a:pt x="67" y="104"/>
                      <a:pt x="67" y="104"/>
                    </a:cubicBezTo>
                    <a:cubicBezTo>
                      <a:pt x="89" y="65"/>
                      <a:pt x="89" y="65"/>
                      <a:pt x="89" y="65"/>
                    </a:cubicBezTo>
                    <a:lnTo>
                      <a:pt x="114" y="21"/>
                    </a:lnTo>
                    <a:close/>
                  </a:path>
                </a:pathLst>
              </a:custGeom>
              <a:grpFill/>
              <a:ln>
                <a:solidFill>
                  <a:srgbClr val="41B883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9" name="Freeform 296"/>
              <p:cNvSpPr/>
              <p:nvPr/>
            </p:nvSpPr>
            <p:spPr bwMode="auto">
              <a:xfrm>
                <a:off x="7334250" y="3059311"/>
                <a:ext cx="93663" cy="73025"/>
              </a:xfrm>
              <a:custGeom>
                <a:avLst/>
                <a:gdLst>
                  <a:gd name="T0" fmla="*/ 61 w 67"/>
                  <a:gd name="T1" fmla="*/ 0 h 52"/>
                  <a:gd name="T2" fmla="*/ 0 w 67"/>
                  <a:gd name="T3" fmla="*/ 0 h 52"/>
                  <a:gd name="T4" fmla="*/ 19 w 67"/>
                  <a:gd name="T5" fmla="*/ 34 h 52"/>
                  <a:gd name="T6" fmla="*/ 25 w 67"/>
                  <a:gd name="T7" fmla="*/ 47 h 52"/>
                  <a:gd name="T8" fmla="*/ 27 w 67"/>
                  <a:gd name="T9" fmla="*/ 52 h 52"/>
                  <a:gd name="T10" fmla="*/ 61 w 67"/>
                  <a:gd name="T11" fmla="*/ 52 h 52"/>
                  <a:gd name="T12" fmla="*/ 67 w 67"/>
                  <a:gd name="T13" fmla="*/ 46 h 52"/>
                  <a:gd name="T14" fmla="*/ 67 w 67"/>
                  <a:gd name="T15" fmla="*/ 6 h 52"/>
                  <a:gd name="T16" fmla="*/ 61 w 67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52">
                    <a:moveTo>
                      <a:pt x="6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" y="13"/>
                      <a:pt x="14" y="25"/>
                      <a:pt x="19" y="34"/>
                    </a:cubicBezTo>
                    <a:cubicBezTo>
                      <a:pt x="22" y="40"/>
                      <a:pt x="24" y="45"/>
                      <a:pt x="25" y="47"/>
                    </a:cubicBezTo>
                    <a:cubicBezTo>
                      <a:pt x="26" y="49"/>
                      <a:pt x="27" y="50"/>
                      <a:pt x="27" y="52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4" y="52"/>
                      <a:pt x="67" y="49"/>
                      <a:pt x="67" y="46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2"/>
                      <a:pt x="64" y="0"/>
                      <a:pt x="61" y="0"/>
                    </a:cubicBezTo>
                    <a:close/>
                  </a:path>
                </a:pathLst>
              </a:custGeom>
              <a:grpFill/>
              <a:ln>
                <a:solidFill>
                  <a:srgbClr val="41B883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0" name="Freeform 297"/>
              <p:cNvSpPr/>
              <p:nvPr/>
            </p:nvSpPr>
            <p:spPr bwMode="auto">
              <a:xfrm>
                <a:off x="7172325" y="3059311"/>
                <a:ext cx="114300" cy="73025"/>
              </a:xfrm>
              <a:custGeom>
                <a:avLst/>
                <a:gdLst>
                  <a:gd name="T0" fmla="*/ 30 w 82"/>
                  <a:gd name="T1" fmla="*/ 0 h 52"/>
                  <a:gd name="T2" fmla="*/ 0 w 82"/>
                  <a:gd name="T3" fmla="*/ 52 h 52"/>
                  <a:gd name="T4" fmla="*/ 82 w 82"/>
                  <a:gd name="T5" fmla="*/ 52 h 52"/>
                  <a:gd name="T6" fmla="*/ 57 w 82"/>
                  <a:gd name="T7" fmla="*/ 0 h 52"/>
                  <a:gd name="T8" fmla="*/ 30 w 8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2">
                    <a:moveTo>
                      <a:pt x="30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82" y="52"/>
                      <a:pt x="82" y="52"/>
                      <a:pt x="82" y="52"/>
                    </a:cubicBezTo>
                    <a:cubicBezTo>
                      <a:pt x="76" y="40"/>
                      <a:pt x="68" y="24"/>
                      <a:pt x="57" y="0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solidFill>
                  <a:srgbClr val="41B883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Freeform 298"/>
              <p:cNvSpPr/>
              <p:nvPr/>
            </p:nvSpPr>
            <p:spPr bwMode="auto">
              <a:xfrm>
                <a:off x="7015163" y="3059311"/>
                <a:ext cx="104775" cy="73025"/>
              </a:xfrm>
              <a:custGeom>
                <a:avLst/>
                <a:gdLst>
                  <a:gd name="T0" fmla="*/ 75 w 75"/>
                  <a:gd name="T1" fmla="*/ 0 h 52"/>
                  <a:gd name="T2" fmla="*/ 6 w 75"/>
                  <a:gd name="T3" fmla="*/ 0 h 52"/>
                  <a:gd name="T4" fmla="*/ 0 w 75"/>
                  <a:gd name="T5" fmla="*/ 6 h 52"/>
                  <a:gd name="T6" fmla="*/ 0 w 75"/>
                  <a:gd name="T7" fmla="*/ 46 h 52"/>
                  <a:gd name="T8" fmla="*/ 6 w 75"/>
                  <a:gd name="T9" fmla="*/ 52 h 52"/>
                  <a:gd name="T10" fmla="*/ 45 w 75"/>
                  <a:gd name="T11" fmla="*/ 52 h 52"/>
                  <a:gd name="T12" fmla="*/ 75 w 75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2">
                    <a:moveTo>
                      <a:pt x="75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9"/>
                      <a:pt x="2" y="52"/>
                      <a:pt x="6" y="52"/>
                    </a:cubicBezTo>
                    <a:cubicBezTo>
                      <a:pt x="45" y="52"/>
                      <a:pt x="45" y="52"/>
                      <a:pt x="45" y="52"/>
                    </a:cubicBezTo>
                    <a:lnTo>
                      <a:pt x="75" y="0"/>
                    </a:lnTo>
                    <a:close/>
                  </a:path>
                </a:pathLst>
              </a:custGeom>
              <a:grpFill/>
              <a:ln>
                <a:solidFill>
                  <a:srgbClr val="41B883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2" name="Freeform 299"/>
              <p:cNvSpPr/>
              <p:nvPr/>
            </p:nvSpPr>
            <p:spPr bwMode="auto">
              <a:xfrm>
                <a:off x="7045325" y="3214886"/>
                <a:ext cx="42863" cy="50800"/>
              </a:xfrm>
              <a:custGeom>
                <a:avLst/>
                <a:gdLst>
                  <a:gd name="T0" fmla="*/ 28 w 31"/>
                  <a:gd name="T1" fmla="*/ 12 h 37"/>
                  <a:gd name="T2" fmla="*/ 10 w 31"/>
                  <a:gd name="T3" fmla="*/ 2 h 37"/>
                  <a:gd name="T4" fmla="*/ 3 w 31"/>
                  <a:gd name="T5" fmla="*/ 6 h 37"/>
                  <a:gd name="T6" fmla="*/ 0 w 31"/>
                  <a:gd name="T7" fmla="*/ 32 h 37"/>
                  <a:gd name="T8" fmla="*/ 5 w 31"/>
                  <a:gd name="T9" fmla="*/ 35 h 37"/>
                  <a:gd name="T10" fmla="*/ 28 w 31"/>
                  <a:gd name="T11" fmla="*/ 20 h 37"/>
                  <a:gd name="T12" fmla="*/ 28 w 31"/>
                  <a:gd name="T13" fmla="*/ 1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7">
                    <a:moveTo>
                      <a:pt x="28" y="12"/>
                    </a:moveTo>
                    <a:cubicBezTo>
                      <a:pt x="10" y="2"/>
                      <a:pt x="10" y="2"/>
                      <a:pt x="10" y="2"/>
                    </a:cubicBezTo>
                    <a:cubicBezTo>
                      <a:pt x="7" y="0"/>
                      <a:pt x="4" y="2"/>
                      <a:pt x="3" y="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6"/>
                      <a:pt x="2" y="37"/>
                      <a:pt x="5" y="35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31" y="18"/>
                      <a:pt x="31" y="14"/>
                      <a:pt x="28" y="12"/>
                    </a:cubicBezTo>
                    <a:close/>
                  </a:path>
                </a:pathLst>
              </a:custGeom>
              <a:grpFill/>
              <a:ln>
                <a:solidFill>
                  <a:srgbClr val="41B883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3" name="Freeform 300"/>
              <p:cNvSpPr/>
              <p:nvPr/>
            </p:nvSpPr>
            <p:spPr bwMode="auto">
              <a:xfrm>
                <a:off x="7197725" y="2887861"/>
                <a:ext cx="163513" cy="274637"/>
              </a:xfrm>
              <a:custGeom>
                <a:avLst/>
                <a:gdLst>
                  <a:gd name="T0" fmla="*/ 112 w 117"/>
                  <a:gd name="T1" fmla="*/ 177 h 197"/>
                  <a:gd name="T2" fmla="*/ 112 w 117"/>
                  <a:gd name="T3" fmla="*/ 176 h 197"/>
                  <a:gd name="T4" fmla="*/ 101 w 117"/>
                  <a:gd name="T5" fmla="*/ 155 h 197"/>
                  <a:gd name="T6" fmla="*/ 101 w 117"/>
                  <a:gd name="T7" fmla="*/ 154 h 197"/>
                  <a:gd name="T8" fmla="*/ 99 w 117"/>
                  <a:gd name="T9" fmla="*/ 152 h 197"/>
                  <a:gd name="T10" fmla="*/ 98 w 117"/>
                  <a:gd name="T11" fmla="*/ 150 h 197"/>
                  <a:gd name="T12" fmla="*/ 98 w 117"/>
                  <a:gd name="T13" fmla="*/ 149 h 197"/>
                  <a:gd name="T14" fmla="*/ 96 w 117"/>
                  <a:gd name="T15" fmla="*/ 146 h 197"/>
                  <a:gd name="T16" fmla="*/ 96 w 117"/>
                  <a:gd name="T17" fmla="*/ 145 h 197"/>
                  <a:gd name="T18" fmla="*/ 94 w 117"/>
                  <a:gd name="T19" fmla="*/ 142 h 197"/>
                  <a:gd name="T20" fmla="*/ 93 w 117"/>
                  <a:gd name="T21" fmla="*/ 141 h 197"/>
                  <a:gd name="T22" fmla="*/ 55 w 117"/>
                  <a:gd name="T23" fmla="*/ 72 h 197"/>
                  <a:gd name="T24" fmla="*/ 9 w 117"/>
                  <a:gd name="T25" fmla="*/ 4 h 197"/>
                  <a:gd name="T26" fmla="*/ 37 w 117"/>
                  <a:gd name="T27" fmla="*/ 87 h 197"/>
                  <a:gd name="T28" fmla="*/ 89 w 117"/>
                  <a:gd name="T29" fmla="*/ 194 h 197"/>
                  <a:gd name="T30" fmla="*/ 103 w 117"/>
                  <a:gd name="T31" fmla="*/ 193 h 197"/>
                  <a:gd name="T32" fmla="*/ 112 w 117"/>
                  <a:gd name="T33" fmla="*/ 17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" h="197">
                    <a:moveTo>
                      <a:pt x="112" y="177"/>
                    </a:moveTo>
                    <a:cubicBezTo>
                      <a:pt x="112" y="177"/>
                      <a:pt x="112" y="176"/>
                      <a:pt x="112" y="176"/>
                    </a:cubicBezTo>
                    <a:cubicBezTo>
                      <a:pt x="110" y="173"/>
                      <a:pt x="106" y="165"/>
                      <a:pt x="101" y="155"/>
                    </a:cubicBezTo>
                    <a:cubicBezTo>
                      <a:pt x="101" y="155"/>
                      <a:pt x="101" y="154"/>
                      <a:pt x="101" y="154"/>
                    </a:cubicBezTo>
                    <a:cubicBezTo>
                      <a:pt x="100" y="154"/>
                      <a:pt x="100" y="153"/>
                      <a:pt x="99" y="152"/>
                    </a:cubicBezTo>
                    <a:cubicBezTo>
                      <a:pt x="99" y="151"/>
                      <a:pt x="99" y="151"/>
                      <a:pt x="98" y="150"/>
                    </a:cubicBezTo>
                    <a:cubicBezTo>
                      <a:pt x="98" y="150"/>
                      <a:pt x="98" y="149"/>
                      <a:pt x="98" y="149"/>
                    </a:cubicBezTo>
                    <a:cubicBezTo>
                      <a:pt x="97" y="148"/>
                      <a:pt x="97" y="147"/>
                      <a:pt x="96" y="146"/>
                    </a:cubicBezTo>
                    <a:cubicBezTo>
                      <a:pt x="96" y="145"/>
                      <a:pt x="96" y="145"/>
                      <a:pt x="96" y="145"/>
                    </a:cubicBezTo>
                    <a:cubicBezTo>
                      <a:pt x="95" y="144"/>
                      <a:pt x="94" y="143"/>
                      <a:pt x="94" y="142"/>
                    </a:cubicBezTo>
                    <a:cubicBezTo>
                      <a:pt x="94" y="141"/>
                      <a:pt x="94" y="141"/>
                      <a:pt x="93" y="141"/>
                    </a:cubicBezTo>
                    <a:cubicBezTo>
                      <a:pt x="81" y="117"/>
                      <a:pt x="65" y="88"/>
                      <a:pt x="55" y="72"/>
                    </a:cubicBezTo>
                    <a:cubicBezTo>
                      <a:pt x="38" y="45"/>
                      <a:pt x="16" y="0"/>
                      <a:pt x="9" y="4"/>
                    </a:cubicBezTo>
                    <a:cubicBezTo>
                      <a:pt x="0" y="8"/>
                      <a:pt x="28" y="65"/>
                      <a:pt x="37" y="87"/>
                    </a:cubicBezTo>
                    <a:cubicBezTo>
                      <a:pt x="46" y="108"/>
                      <a:pt x="82" y="190"/>
                      <a:pt x="89" y="194"/>
                    </a:cubicBezTo>
                    <a:cubicBezTo>
                      <a:pt x="96" y="197"/>
                      <a:pt x="99" y="195"/>
                      <a:pt x="103" y="193"/>
                    </a:cubicBezTo>
                    <a:cubicBezTo>
                      <a:pt x="108" y="191"/>
                      <a:pt x="117" y="185"/>
                      <a:pt x="112" y="177"/>
                    </a:cubicBezTo>
                    <a:close/>
                  </a:path>
                </a:pathLst>
              </a:custGeom>
              <a:grpFill/>
              <a:ln>
                <a:solidFill>
                  <a:srgbClr val="41B883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Freeform 301"/>
              <p:cNvSpPr/>
              <p:nvPr/>
            </p:nvSpPr>
            <p:spPr bwMode="auto">
              <a:xfrm>
                <a:off x="7335838" y="3162499"/>
                <a:ext cx="50800" cy="53975"/>
              </a:xfrm>
              <a:custGeom>
                <a:avLst/>
                <a:gdLst>
                  <a:gd name="T0" fmla="*/ 34 w 36"/>
                  <a:gd name="T1" fmla="*/ 21 h 38"/>
                  <a:gd name="T2" fmla="*/ 25 w 36"/>
                  <a:gd name="T3" fmla="*/ 5 h 38"/>
                  <a:gd name="T4" fmla="*/ 15 w 36"/>
                  <a:gd name="T5" fmla="*/ 1 h 38"/>
                  <a:gd name="T6" fmla="*/ 5 w 36"/>
                  <a:gd name="T7" fmla="*/ 7 h 38"/>
                  <a:gd name="T8" fmla="*/ 2 w 36"/>
                  <a:gd name="T9" fmla="*/ 16 h 38"/>
                  <a:gd name="T10" fmla="*/ 13 w 36"/>
                  <a:gd name="T11" fmla="*/ 33 h 38"/>
                  <a:gd name="T12" fmla="*/ 24 w 36"/>
                  <a:gd name="T13" fmla="*/ 36 h 38"/>
                  <a:gd name="T14" fmla="*/ 31 w 36"/>
                  <a:gd name="T15" fmla="*/ 32 h 38"/>
                  <a:gd name="T16" fmla="*/ 34 w 36"/>
                  <a:gd name="T17" fmla="*/ 2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38">
                    <a:moveTo>
                      <a:pt x="34" y="21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23" y="1"/>
                      <a:pt x="19" y="0"/>
                      <a:pt x="15" y="1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" y="9"/>
                      <a:pt x="0" y="13"/>
                      <a:pt x="2" y="16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5" y="37"/>
                      <a:pt x="20" y="38"/>
                      <a:pt x="24" y="36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4" y="30"/>
                      <a:pt x="36" y="25"/>
                      <a:pt x="34" y="21"/>
                    </a:cubicBezTo>
                    <a:close/>
                  </a:path>
                </a:pathLst>
              </a:custGeom>
              <a:grpFill/>
              <a:ln>
                <a:solidFill>
                  <a:srgbClr val="41B883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5" name="Freeform 302"/>
              <p:cNvSpPr/>
              <p:nvPr/>
            </p:nvSpPr>
            <p:spPr bwMode="auto">
              <a:xfrm>
                <a:off x="7366000" y="3200599"/>
                <a:ext cx="55563" cy="76200"/>
              </a:xfrm>
              <a:custGeom>
                <a:avLst/>
                <a:gdLst>
                  <a:gd name="T0" fmla="*/ 9 w 40"/>
                  <a:gd name="T1" fmla="*/ 18 h 55"/>
                  <a:gd name="T2" fmla="*/ 8 w 40"/>
                  <a:gd name="T3" fmla="*/ 37 h 55"/>
                  <a:gd name="T4" fmla="*/ 35 w 40"/>
                  <a:gd name="T5" fmla="*/ 55 h 55"/>
                  <a:gd name="T6" fmla="*/ 9 w 40"/>
                  <a:gd name="T7" fmla="*/ 1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55">
                    <a:moveTo>
                      <a:pt x="9" y="18"/>
                    </a:moveTo>
                    <a:cubicBezTo>
                      <a:pt x="6" y="20"/>
                      <a:pt x="0" y="26"/>
                      <a:pt x="8" y="37"/>
                    </a:cubicBezTo>
                    <a:cubicBezTo>
                      <a:pt x="15" y="47"/>
                      <a:pt x="33" y="48"/>
                      <a:pt x="35" y="55"/>
                    </a:cubicBezTo>
                    <a:cubicBezTo>
                      <a:pt x="35" y="55"/>
                      <a:pt x="40" y="0"/>
                      <a:pt x="9" y="18"/>
                    </a:cubicBezTo>
                    <a:close/>
                  </a:path>
                </a:pathLst>
              </a:custGeom>
              <a:grpFill/>
              <a:ln>
                <a:solidFill>
                  <a:srgbClr val="41B883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80530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77932" y="71841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起步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888274" y="1232939"/>
            <a:ext cx="10537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/>
          <p:cNvSpPr txBox="1"/>
          <p:nvPr/>
        </p:nvSpPr>
        <p:spPr>
          <a:xfrm>
            <a:off x="4772569" y="19138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深入项目开发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888274" y="140414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4"/>
          <p:cNvSpPr txBox="1"/>
          <p:nvPr/>
        </p:nvSpPr>
        <p:spPr>
          <a:xfrm>
            <a:off x="888274" y="1404143"/>
            <a:ext cx="2813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入口文件</a:t>
            </a:r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C:\Users\Administrator\Desktop\1525845288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74" y="1819727"/>
            <a:ext cx="645382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722727" y="2293071"/>
            <a:ext cx="4020600" cy="1342688"/>
            <a:chOff x="7405045" y="1452450"/>
            <a:chExt cx="4020600" cy="1342688"/>
          </a:xfrm>
        </p:grpSpPr>
        <p:sp>
          <p:nvSpPr>
            <p:cNvPr id="18" name="文本框 4"/>
            <p:cNvSpPr txBox="1"/>
            <p:nvPr/>
          </p:nvSpPr>
          <p:spPr>
            <a:xfrm>
              <a:off x="7405045" y="1452450"/>
              <a:ext cx="12834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进阶</a:t>
              </a:r>
              <a:r>
                <a:rPr lang="zh-CN" altLang="en-US" sz="16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4"/>
            <p:cNvSpPr txBox="1"/>
            <p:nvPr/>
          </p:nvSpPr>
          <p:spPr>
            <a:xfrm>
              <a:off x="7413836" y="1841031"/>
              <a:ext cx="4011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问：在实际的</a:t>
              </a:r>
              <a:r>
                <a:rPr lang="en-US" altLang="zh-CN" sz="1400" dirty="0" err="1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en-US" sz="14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组件项目中，我们会看到页面之间的跳转都是无刷新的，那么他们是怎么做到的呢？</a:t>
              </a:r>
              <a:endParaRPr lang="en-US" altLang="zh-CN" sz="1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答：使用前端路由。</a:t>
              </a:r>
              <a:endParaRPr lang="en-US" altLang="zh-CN" sz="1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3483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77932" y="718412"/>
            <a:ext cx="1857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Vue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-Router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888274" y="1232939"/>
            <a:ext cx="10537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/>
          <p:cNvSpPr txBox="1"/>
          <p:nvPr/>
        </p:nvSpPr>
        <p:spPr>
          <a:xfrm>
            <a:off x="4778179" y="191387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深入项目开发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888274" y="140414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88274" y="1573420"/>
            <a:ext cx="10537372" cy="1989019"/>
            <a:chOff x="7405044" y="1452450"/>
            <a:chExt cx="4020601" cy="1989019"/>
          </a:xfrm>
        </p:grpSpPr>
        <p:sp>
          <p:nvSpPr>
            <p:cNvPr id="12" name="文本框 4"/>
            <p:cNvSpPr txBox="1"/>
            <p:nvPr/>
          </p:nvSpPr>
          <p:spPr>
            <a:xfrm>
              <a:off x="7405044" y="1452450"/>
              <a:ext cx="34171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什么是路由？什么是前端路由</a:t>
              </a:r>
              <a:r>
                <a:rPr lang="zh-CN" altLang="en-US" sz="16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en-US" altLang="zh-CN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4"/>
            <p:cNvSpPr txBox="1"/>
            <p:nvPr/>
          </p:nvSpPr>
          <p:spPr>
            <a:xfrm>
              <a:off x="7413836" y="1841031"/>
              <a:ext cx="401180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用一句话来概括：路由是根据不同的 </a:t>
              </a:r>
              <a:r>
                <a:rPr lang="en-US" altLang="zh-CN" sz="1400" dirty="0" err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en-US" altLang="zh-CN" sz="1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地址展示不同的内容或</a:t>
              </a:r>
              <a:r>
                <a:rPr lang="zh-CN" altLang="en-US" sz="14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页面。</a:t>
              </a:r>
              <a:endParaRPr lang="en-US" altLang="zh-CN" sz="1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前端路由是通过</a:t>
              </a:r>
              <a:r>
                <a:rPr lang="en-US" altLang="zh-CN" sz="1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hash</a:t>
              </a:r>
              <a:r>
                <a:rPr lang="zh-CN" altLang="en-US" sz="1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来实现的，</a:t>
              </a:r>
              <a:r>
                <a:rPr lang="en-US" altLang="zh-CN" sz="1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服务器并不会解析</a:t>
              </a:r>
              <a:r>
                <a:rPr lang="en-US" altLang="zh-CN" sz="1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hash</a:t>
              </a:r>
              <a:r>
                <a:rPr lang="zh-CN" altLang="en-US" sz="1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，换句话说就是</a:t>
              </a:r>
              <a:r>
                <a:rPr lang="en-US" altLang="zh-CN" sz="1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服务器会自动忽略</a:t>
              </a:r>
              <a:r>
                <a:rPr lang="en-US" altLang="zh-CN" sz="1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zh-CN" altLang="en-US" sz="1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后的内容，例如</a:t>
              </a:r>
              <a:r>
                <a:rPr lang="zh-CN" altLang="en-US" sz="14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http://localhost:8080/#/vueRouter</a:t>
              </a:r>
            </a:p>
            <a:p>
              <a:r>
                <a:rPr lang="en-US" altLang="zh-CN" sz="14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3"/>
                </a:rPr>
                <a:t>http://localhost:8080/#/</a:t>
              </a:r>
              <a:r>
                <a:rPr lang="en-US" altLang="zh-CN" sz="14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3"/>
                </a:rPr>
                <a:t>vuex</a:t>
              </a:r>
              <a:endParaRPr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r>
                <a:rPr lang="zh-CN" altLang="en-US" sz="1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中可以使用</a:t>
              </a:r>
              <a:r>
                <a:rPr lang="en-US" altLang="zh-CN" sz="1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history</a:t>
              </a:r>
              <a:r>
                <a:rPr lang="zh-CN" altLang="en-US" sz="1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，来操作浏览器的 </a:t>
              </a:r>
              <a:r>
                <a:rPr lang="en-US" altLang="zh-CN" sz="1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session history</a:t>
              </a:r>
              <a:r>
                <a:rPr lang="zh-CN" altLang="en-US" sz="1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，我们的路径就可以显示的和之前后端的路径一样了，不过这种模式要玩好，还需要后台配置支持。因为我们的应用是个单页客户端应用，如果后台没有正确的配置，当用户在浏览器直接访问 </a:t>
              </a:r>
              <a:r>
                <a:rPr lang="en-US" altLang="zh-CN" sz="1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http://oursite.com/user/id </a:t>
              </a:r>
              <a:r>
                <a:rPr lang="zh-CN" altLang="en-US" sz="1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就会返回 </a:t>
              </a:r>
              <a:r>
                <a:rPr lang="en-US" altLang="zh-CN" sz="1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404</a:t>
              </a:r>
              <a:r>
                <a:rPr lang="zh-CN" altLang="en-US" sz="1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，这就不好看了。</a:t>
              </a:r>
              <a:endParaRPr lang="en-US" altLang="zh-CN" sz="1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27322" y="4000097"/>
            <a:ext cx="10537372" cy="2419906"/>
            <a:chOff x="7405044" y="1452450"/>
            <a:chExt cx="4020601" cy="2419906"/>
          </a:xfrm>
        </p:grpSpPr>
        <p:sp>
          <p:nvSpPr>
            <p:cNvPr id="19" name="文本框 4"/>
            <p:cNvSpPr txBox="1"/>
            <p:nvPr/>
          </p:nvSpPr>
          <p:spPr>
            <a:xfrm>
              <a:off x="7405044" y="1452450"/>
              <a:ext cx="34171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前端路由的优缺点</a:t>
              </a:r>
              <a:endParaRPr lang="en-US" altLang="zh-CN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4"/>
            <p:cNvSpPr txBox="1"/>
            <p:nvPr/>
          </p:nvSpPr>
          <p:spPr>
            <a:xfrm>
              <a:off x="7413836" y="1841031"/>
              <a:ext cx="401180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41B8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优点：</a:t>
              </a:r>
              <a:endParaRPr lang="en-US" altLang="zh-CN" sz="1400" dirty="0" smtClean="0">
                <a:solidFill>
                  <a:srgbClr val="41B88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sz="1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1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性能和用户体验的层面来比较的话，后端路由每次访问一个新页面的时候都要向服务器发送请求，然后服务器再响应请求，这个过程肯定会有延迟。而前端路由在访问一个新页面的时候仅仅是变换了一下路径而已，没有了网络延迟，对于用户体验来说会有相当大的提升</a:t>
              </a:r>
              <a:r>
                <a:rPr lang="zh-CN" altLang="en-US" sz="14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1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1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在某些场合中，用</a:t>
              </a:r>
              <a:r>
                <a:rPr lang="en-US" altLang="zh-CN" sz="1400" dirty="0" err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ajax</a:t>
              </a:r>
              <a:r>
                <a:rPr lang="zh-CN" altLang="en-US" sz="1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请求，可以让页面无刷新，页面变了但</a:t>
              </a:r>
              <a:r>
                <a:rPr lang="en-US" altLang="zh-CN" sz="1400" dirty="0" err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1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没有变化，用户就不能复制到想要的地址，用前端路由做单页面网页就很好的解决了这个</a:t>
              </a:r>
              <a:r>
                <a:rPr lang="zh-CN" altLang="en-US" sz="14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问题。</a:t>
              </a:r>
              <a:endParaRPr lang="en-US" altLang="zh-CN" sz="1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缺点：</a:t>
              </a:r>
              <a:endPara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使用浏览器的前进，后退键的时候会重新发送请求，没有合理地利用</a:t>
              </a:r>
              <a:r>
                <a:rPr lang="zh-CN" altLang="en-US" sz="14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缓存。</a:t>
              </a:r>
              <a:endParaRPr lang="en-US" altLang="zh-CN" sz="1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4999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77932" y="718412"/>
            <a:ext cx="34335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Vue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-Router</a:t>
            </a:r>
          </a:p>
          <a:p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888274" y="1232939"/>
            <a:ext cx="10537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/>
          <p:cNvSpPr txBox="1"/>
          <p:nvPr/>
        </p:nvSpPr>
        <p:spPr>
          <a:xfrm>
            <a:off x="4778179" y="191387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深入项目开发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888274" y="140414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4"/>
          <p:cNvSpPr txBox="1"/>
          <p:nvPr/>
        </p:nvSpPr>
        <p:spPr>
          <a:xfrm>
            <a:off x="888274" y="1404143"/>
            <a:ext cx="2813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6161" y="1819727"/>
            <a:ext cx="7454414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034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77932" y="718412"/>
            <a:ext cx="18577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Vue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-Router</a:t>
            </a:r>
          </a:p>
          <a:p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888274" y="1232939"/>
            <a:ext cx="10537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/>
          <p:cNvSpPr txBox="1"/>
          <p:nvPr/>
        </p:nvSpPr>
        <p:spPr>
          <a:xfrm>
            <a:off x="4778179" y="191387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深入项目开发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888274" y="140414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888274" y="1404143"/>
            <a:ext cx="2813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动态匹配路由</a:t>
            </a:r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C:\Users\Administrator\Desktop\152585975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74" y="1922366"/>
            <a:ext cx="7040563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888273" y="4591735"/>
            <a:ext cx="75523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7F7F7F"/>
                </a:solidFill>
              </a:rPr>
              <a:t>你可以在一个路由中设置多段</a:t>
            </a:r>
            <a:r>
              <a:rPr lang="en-US" altLang="zh-CN" sz="1400" dirty="0">
                <a:solidFill>
                  <a:srgbClr val="7F7F7F"/>
                </a:solidFill>
              </a:rPr>
              <a:t>『</a:t>
            </a:r>
            <a:r>
              <a:rPr lang="zh-CN" altLang="en-US" sz="1400" dirty="0">
                <a:solidFill>
                  <a:srgbClr val="7F7F7F"/>
                </a:solidFill>
              </a:rPr>
              <a:t>路径参数</a:t>
            </a:r>
            <a:r>
              <a:rPr lang="en-US" altLang="zh-CN" sz="1400" dirty="0">
                <a:solidFill>
                  <a:srgbClr val="7F7F7F"/>
                </a:solidFill>
              </a:rPr>
              <a:t>』</a:t>
            </a:r>
            <a:r>
              <a:rPr lang="zh-CN" altLang="en-US" sz="1400" dirty="0">
                <a:solidFill>
                  <a:srgbClr val="7F7F7F"/>
                </a:solidFill>
              </a:rPr>
              <a:t>，对应的值都会设置到 </a:t>
            </a:r>
            <a:r>
              <a:rPr lang="en-US" altLang="zh-CN" sz="1400" dirty="0">
                <a:solidFill>
                  <a:srgbClr val="7F7F7F"/>
                </a:solidFill>
              </a:rPr>
              <a:t>$</a:t>
            </a:r>
            <a:r>
              <a:rPr lang="en-US" altLang="zh-CN" sz="1400" dirty="0" err="1">
                <a:solidFill>
                  <a:srgbClr val="7F7F7F"/>
                </a:solidFill>
              </a:rPr>
              <a:t>route.params</a:t>
            </a:r>
            <a:r>
              <a:rPr lang="en-US" altLang="zh-CN" sz="1400" dirty="0">
                <a:solidFill>
                  <a:srgbClr val="7F7F7F"/>
                </a:solidFill>
              </a:rPr>
              <a:t> </a:t>
            </a:r>
            <a:r>
              <a:rPr lang="zh-CN" altLang="en-US" sz="1400" dirty="0">
                <a:solidFill>
                  <a:srgbClr val="7F7F7F"/>
                </a:solidFill>
              </a:rPr>
              <a:t>中</a:t>
            </a:r>
            <a:r>
              <a:rPr lang="zh-CN" altLang="en-US" sz="1400" dirty="0" smtClean="0">
                <a:solidFill>
                  <a:srgbClr val="7F7F7F"/>
                </a:solidFill>
              </a:rPr>
              <a:t>。例如：</a:t>
            </a:r>
            <a:endParaRPr lang="en-US" altLang="zh-CN" sz="1400" dirty="0" smtClean="0">
              <a:solidFill>
                <a:srgbClr val="7F7F7F"/>
              </a:solidFill>
            </a:endParaRPr>
          </a:p>
          <a:p>
            <a:endParaRPr lang="zh-CN" altLang="en-US" sz="1400" dirty="0">
              <a:solidFill>
                <a:srgbClr val="7F7F7F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447109"/>
              </p:ext>
            </p:extLst>
          </p:nvPr>
        </p:nvGraphicFramePr>
        <p:xfrm>
          <a:off x="980639" y="5114955"/>
          <a:ext cx="7048500" cy="1196340"/>
        </p:xfrm>
        <a:graphic>
          <a:graphicData uri="http://schemas.openxmlformats.org/drawingml/2006/table">
            <a:tbl>
              <a:tblPr/>
              <a:tblGrid>
                <a:gridCol w="2349500"/>
                <a:gridCol w="2349500"/>
                <a:gridCol w="23495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>
                          <a:solidFill>
                            <a:srgbClr val="7F7F7F"/>
                          </a:solidFill>
                          <a:effectLst/>
                        </a:rPr>
                        <a:t>模式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>
                          <a:solidFill>
                            <a:srgbClr val="7F7F7F"/>
                          </a:solidFill>
                          <a:effectLst/>
                        </a:rPr>
                        <a:t>匹配路径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7F7F7F"/>
                          </a:solidFill>
                          <a:effectLst/>
                        </a:rPr>
                        <a:t>$route.params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7F7F7F"/>
                          </a:solidFill>
                          <a:effectLst/>
                        </a:rPr>
                        <a:t>/user/:username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7F7F7F"/>
                          </a:solidFill>
                          <a:effectLst/>
                        </a:rPr>
                        <a:t>/user/evan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7F7F7F"/>
                          </a:solidFill>
                          <a:effectLst/>
                        </a:rPr>
                        <a:t>{ username: 'evan' }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7F7F7F"/>
                          </a:solidFill>
                          <a:effectLst/>
                        </a:rPr>
                        <a:t>/user/:username/post/:post_id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7F7F7F"/>
                          </a:solidFill>
                          <a:effectLst/>
                        </a:rPr>
                        <a:t>/user/evan/post/123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7F7F7F"/>
                          </a:solidFill>
                          <a:effectLst/>
                        </a:rPr>
                        <a:t>{ </a:t>
                      </a:r>
                      <a:r>
                        <a:rPr lang="en-US" sz="1400" dirty="0">
                          <a:solidFill>
                            <a:srgbClr val="7F7F7F"/>
                          </a:solidFill>
                          <a:effectLst/>
                        </a:rPr>
                        <a:t>username: '</a:t>
                      </a:r>
                      <a:r>
                        <a:rPr lang="en-US" sz="1400" dirty="0" err="1">
                          <a:solidFill>
                            <a:srgbClr val="7F7F7F"/>
                          </a:solidFill>
                          <a:effectLst/>
                        </a:rPr>
                        <a:t>evan</a:t>
                      </a:r>
                      <a:r>
                        <a:rPr lang="en-US" sz="1400" dirty="0">
                          <a:solidFill>
                            <a:srgbClr val="7F7F7F"/>
                          </a:solidFill>
                          <a:effectLst/>
                        </a:rPr>
                        <a:t>', </a:t>
                      </a:r>
                      <a:r>
                        <a:rPr lang="en-US" sz="1400" dirty="0" err="1">
                          <a:solidFill>
                            <a:srgbClr val="7F7F7F"/>
                          </a:solidFill>
                          <a:effectLst/>
                        </a:rPr>
                        <a:t>post_id</a:t>
                      </a:r>
                      <a:r>
                        <a:rPr lang="en-US" sz="1400" dirty="0">
                          <a:solidFill>
                            <a:srgbClr val="7F7F7F"/>
                          </a:solidFill>
                          <a:effectLst/>
                        </a:rPr>
                        <a:t>: 123 </a:t>
                      </a:r>
                      <a:r>
                        <a:rPr lang="en-US" sz="1400" dirty="0" smtClean="0">
                          <a:solidFill>
                            <a:srgbClr val="7F7F7F"/>
                          </a:solidFill>
                          <a:effectLst/>
                        </a:rPr>
                        <a:t>}</a:t>
                      </a:r>
                      <a:endParaRPr lang="en-US" sz="1400" dirty="0">
                        <a:solidFill>
                          <a:srgbClr val="7F7F7F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771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77932" y="718412"/>
            <a:ext cx="18577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Vue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-Router</a:t>
            </a:r>
          </a:p>
          <a:p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888274" y="1232939"/>
            <a:ext cx="10537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/>
          <p:cNvSpPr txBox="1"/>
          <p:nvPr/>
        </p:nvSpPr>
        <p:spPr>
          <a:xfrm>
            <a:off x="4778179" y="191387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深入项目开发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888274" y="140414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888274" y="1404143"/>
            <a:ext cx="2813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嵌套路由</a:t>
            </a:r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0639" y="2122961"/>
            <a:ext cx="6229537" cy="45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888274" y="1771224"/>
            <a:ext cx="105373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实际生活中的应用界面，通常由多层嵌套的组件组合而成。同样地，</a:t>
            </a:r>
            <a:r>
              <a:rPr lang="en-US" altLang="zh-CN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URL </a:t>
            </a: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中各段动态路径也按某种结构对应嵌套的各层组件，例如：</a:t>
            </a:r>
            <a:endParaRPr lang="zh-CN" altLang="en-US" sz="14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44051" y="3855000"/>
            <a:ext cx="35386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要注意，以 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 </a:t>
            </a: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开头的嵌套路径会被当作根路径。 这让你充分的使用嵌套组件而无须设置嵌套的路径。</a:t>
            </a:r>
          </a:p>
        </p:txBody>
      </p:sp>
    </p:spTree>
    <p:extLst>
      <p:ext uri="{BB962C8B-B14F-4D97-AF65-F5344CB8AC3E}">
        <p14:creationId xmlns:p14="http://schemas.microsoft.com/office/powerpoint/2010/main" val="3533500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77932" y="718412"/>
            <a:ext cx="1857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Vue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-Router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888274" y="1232939"/>
            <a:ext cx="10537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/>
          <p:cNvSpPr txBox="1"/>
          <p:nvPr/>
        </p:nvSpPr>
        <p:spPr>
          <a:xfrm>
            <a:off x="4778179" y="191387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深入项目开发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888274" y="140414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888274" y="1404143"/>
            <a:ext cx="2813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编程式的导航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0638" y="2328756"/>
            <a:ext cx="6229537" cy="226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888274" y="1771224"/>
            <a:ext cx="105373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除了使用 </a:t>
            </a:r>
            <a:r>
              <a:rPr lang="en-US" altLang="zh-CN" sz="14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&lt;router-link&gt; </a:t>
            </a:r>
            <a:r>
              <a:rPr lang="zh-CN" altLang="en-US" sz="14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创建 </a:t>
            </a:r>
            <a:r>
              <a:rPr lang="en-US" altLang="zh-CN" sz="14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4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标签来定义导航链接，我们还可以借助 </a:t>
            </a:r>
            <a:r>
              <a:rPr lang="en-US" altLang="zh-CN" sz="14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router </a:t>
            </a:r>
            <a:r>
              <a:rPr lang="zh-CN" altLang="en-US" sz="14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的实例方法，通过编写代码来实现。</a:t>
            </a:r>
          </a:p>
        </p:txBody>
      </p:sp>
      <p:sp>
        <p:nvSpPr>
          <p:cNvPr id="10" name="矩形 9"/>
          <p:cNvSpPr/>
          <p:nvPr/>
        </p:nvSpPr>
        <p:spPr>
          <a:xfrm>
            <a:off x="980638" y="4857323"/>
            <a:ext cx="10445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注意：如果提供了 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params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会被忽略，上述例子中的 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query </a:t>
            </a: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并不属于这种情况。</a:t>
            </a:r>
          </a:p>
        </p:txBody>
      </p:sp>
    </p:spTree>
    <p:extLst>
      <p:ext uri="{BB962C8B-B14F-4D97-AF65-F5344CB8AC3E}">
        <p14:creationId xmlns:p14="http://schemas.microsoft.com/office/powerpoint/2010/main" val="1928767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77932" y="718412"/>
            <a:ext cx="24752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Vue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-Router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888274" y="1232939"/>
            <a:ext cx="10537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/>
          <p:cNvSpPr txBox="1"/>
          <p:nvPr/>
        </p:nvSpPr>
        <p:spPr>
          <a:xfrm>
            <a:off x="4778179" y="191387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深入项目开发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888274" y="140414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888274" y="1404143"/>
            <a:ext cx="2813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重定向</a:t>
            </a:r>
            <a:endParaRPr lang="zh-CN" altLang="en-US" sz="16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39" y="1934308"/>
            <a:ext cx="7056437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文本框 4"/>
          <p:cNvSpPr txBox="1"/>
          <p:nvPr/>
        </p:nvSpPr>
        <p:spPr>
          <a:xfrm>
            <a:off x="980639" y="3329659"/>
            <a:ext cx="2813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路由组件传参</a:t>
            </a:r>
            <a:endParaRPr lang="zh-CN" altLang="en-US" sz="16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22596" y="3802247"/>
            <a:ext cx="10537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在组件中使用 </a:t>
            </a:r>
            <a:r>
              <a:rPr lang="en-US" altLang="zh-CN" sz="14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$route </a:t>
            </a:r>
            <a:r>
              <a:rPr lang="zh-CN" altLang="en-US" sz="14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会使之与其对应路由形成高度耦合，从而使组件只能在某些特定的 </a:t>
            </a:r>
            <a:r>
              <a:rPr lang="en-US" altLang="zh-CN" sz="14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URL </a:t>
            </a:r>
            <a:r>
              <a:rPr lang="zh-CN" altLang="en-US" sz="14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上使用，限制了其灵活性。</a:t>
            </a:r>
          </a:p>
          <a:p>
            <a:r>
              <a:rPr lang="zh-CN" altLang="en-US" sz="14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使用 </a:t>
            </a:r>
            <a:r>
              <a:rPr lang="en-US" altLang="zh-CN" sz="14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props </a:t>
            </a:r>
            <a:r>
              <a:rPr lang="zh-CN" altLang="en-US" sz="14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将组件和路由解耦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05" y="4485176"/>
            <a:ext cx="7046913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500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42009" y="1700396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sz="3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7852" y="2408592"/>
            <a:ext cx="341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content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991" y="4000322"/>
            <a:ext cx="16441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VUE</a:t>
            </a:r>
            <a:r>
              <a:rPr lang="zh-CN" alt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简介</a:t>
            </a:r>
            <a:endParaRPr lang="en-US" sz="2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16044" y="4000322"/>
            <a:ext cx="22635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项目搭建</a:t>
            </a:r>
            <a:endParaRPr lang="en-US" sz="2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62108" y="4000322"/>
            <a:ext cx="22635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深入</a:t>
            </a:r>
            <a:r>
              <a:rPr lang="en-US" altLang="zh-CN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VUE</a:t>
            </a:r>
            <a:r>
              <a:rPr lang="zh-CN" alt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项目</a:t>
            </a:r>
            <a:endParaRPr lang="en-US" sz="2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906840" y="2942552"/>
            <a:ext cx="762465" cy="762465"/>
            <a:chOff x="2636532" y="2977239"/>
            <a:chExt cx="762465" cy="762465"/>
          </a:xfrm>
        </p:grpSpPr>
        <p:sp>
          <p:nvSpPr>
            <p:cNvPr id="7" name="Rounded Rectangle 6"/>
            <p:cNvSpPr/>
            <p:nvPr/>
          </p:nvSpPr>
          <p:spPr>
            <a:xfrm>
              <a:off x="2697054" y="3037761"/>
              <a:ext cx="641423" cy="641423"/>
            </a:xfrm>
            <a:prstGeom prst="roundRect">
              <a:avLst>
                <a:gd name="adj" fmla="val 29384"/>
              </a:avLst>
            </a:prstGeom>
            <a:solidFill>
              <a:srgbClr val="41B883"/>
            </a:solidFill>
            <a:ln>
              <a:solidFill>
                <a:srgbClr val="41B8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dist"/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636532" y="2977239"/>
              <a:ext cx="762465" cy="762465"/>
            </a:xfrm>
            <a:prstGeom prst="roundRect">
              <a:avLst>
                <a:gd name="adj" fmla="val 29384"/>
              </a:avLst>
            </a:prstGeom>
            <a:noFill/>
            <a:ln w="3175">
              <a:solidFill>
                <a:srgbClr val="41B88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dist"/>
              <a:endParaRPr lang="en-US" sz="2400">
                <a:solidFill>
                  <a:srgbClr val="41B883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066569" y="2916770"/>
            <a:ext cx="762465" cy="762465"/>
            <a:chOff x="5714774" y="3037761"/>
            <a:chExt cx="762465" cy="762465"/>
          </a:xfrm>
        </p:grpSpPr>
        <p:sp>
          <p:nvSpPr>
            <p:cNvPr id="12" name="Rounded Rectangle 11"/>
            <p:cNvSpPr/>
            <p:nvPr/>
          </p:nvSpPr>
          <p:spPr>
            <a:xfrm>
              <a:off x="5775967" y="3099626"/>
              <a:ext cx="640080" cy="640080"/>
            </a:xfrm>
            <a:prstGeom prst="roundRect">
              <a:avLst>
                <a:gd name="adj" fmla="val 29384"/>
              </a:avLst>
            </a:prstGeom>
            <a:solidFill>
              <a:srgbClr val="41B883"/>
            </a:solidFill>
            <a:ln>
              <a:solidFill>
                <a:srgbClr val="41B8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dist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714774" y="3037761"/>
              <a:ext cx="762465" cy="762465"/>
            </a:xfrm>
            <a:prstGeom prst="roundRect">
              <a:avLst>
                <a:gd name="adj" fmla="val 29384"/>
              </a:avLst>
            </a:prstGeom>
            <a:noFill/>
            <a:ln w="3175">
              <a:solidFill>
                <a:srgbClr val="41B88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dist"/>
              <a:endParaRPr 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558699" y="2991768"/>
            <a:ext cx="762465" cy="762465"/>
            <a:chOff x="9045037" y="2986732"/>
            <a:chExt cx="762465" cy="762465"/>
          </a:xfrm>
        </p:grpSpPr>
        <p:sp>
          <p:nvSpPr>
            <p:cNvPr id="14" name="Rounded Rectangle 13"/>
            <p:cNvSpPr/>
            <p:nvPr/>
          </p:nvSpPr>
          <p:spPr>
            <a:xfrm>
              <a:off x="9106230" y="3048597"/>
              <a:ext cx="640080" cy="640080"/>
            </a:xfrm>
            <a:prstGeom prst="roundRect">
              <a:avLst>
                <a:gd name="adj" fmla="val 29384"/>
              </a:avLst>
            </a:prstGeom>
            <a:solidFill>
              <a:srgbClr val="41B883"/>
            </a:solidFill>
            <a:ln>
              <a:solidFill>
                <a:srgbClr val="41B8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dist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9045037" y="2986732"/>
              <a:ext cx="762465" cy="762465"/>
            </a:xfrm>
            <a:prstGeom prst="roundRect">
              <a:avLst>
                <a:gd name="adj" fmla="val 29384"/>
              </a:avLst>
            </a:prstGeom>
            <a:noFill/>
            <a:ln w="3175">
              <a:solidFill>
                <a:srgbClr val="41B88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dist"/>
              <a:endParaRPr 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10" name="Straight Connector 9"/>
          <p:cNvCxnSpPr>
            <a:stCxn id="19" idx="3"/>
            <a:endCxn id="20" idx="1"/>
          </p:cNvCxnSpPr>
          <p:nvPr/>
        </p:nvCxnSpPr>
        <p:spPr>
          <a:xfrm flipV="1">
            <a:off x="1669305" y="3298003"/>
            <a:ext cx="2397264" cy="2578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3"/>
            <a:endCxn id="21" idx="1"/>
          </p:cNvCxnSpPr>
          <p:nvPr/>
        </p:nvCxnSpPr>
        <p:spPr>
          <a:xfrm>
            <a:off x="4829034" y="3298003"/>
            <a:ext cx="5729665" cy="7499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7312634" y="2961533"/>
            <a:ext cx="762465" cy="762465"/>
            <a:chOff x="5714774" y="3037761"/>
            <a:chExt cx="762465" cy="762465"/>
          </a:xfrm>
        </p:grpSpPr>
        <p:sp>
          <p:nvSpPr>
            <p:cNvPr id="22" name="Rounded Rectangle 11"/>
            <p:cNvSpPr/>
            <p:nvPr/>
          </p:nvSpPr>
          <p:spPr>
            <a:xfrm>
              <a:off x="5775967" y="3099626"/>
              <a:ext cx="640080" cy="640080"/>
            </a:xfrm>
            <a:prstGeom prst="roundRect">
              <a:avLst>
                <a:gd name="adj" fmla="val 29384"/>
              </a:avLst>
            </a:prstGeom>
            <a:solidFill>
              <a:srgbClr val="41B883"/>
            </a:solidFill>
            <a:ln>
              <a:solidFill>
                <a:srgbClr val="41B8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dist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19"/>
            <p:cNvSpPr/>
            <p:nvPr/>
          </p:nvSpPr>
          <p:spPr>
            <a:xfrm>
              <a:off x="5714774" y="3037761"/>
              <a:ext cx="762465" cy="762465"/>
            </a:xfrm>
            <a:prstGeom prst="roundRect">
              <a:avLst>
                <a:gd name="adj" fmla="val 29384"/>
              </a:avLst>
            </a:prstGeom>
            <a:noFill/>
            <a:ln w="3175">
              <a:solidFill>
                <a:srgbClr val="41B88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dist"/>
              <a:endParaRPr 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963984" y="4000322"/>
            <a:ext cx="19518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VUE</a:t>
            </a:r>
            <a:r>
              <a:rPr lang="zh-CN" alt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组件库</a:t>
            </a:r>
            <a:endParaRPr lang="en-US" sz="2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77932" y="718412"/>
            <a:ext cx="930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axios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888274" y="1232939"/>
            <a:ext cx="10537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/>
          <p:cNvSpPr txBox="1"/>
          <p:nvPr/>
        </p:nvSpPr>
        <p:spPr>
          <a:xfrm>
            <a:off x="4778179" y="191387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深入项目开发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888274" y="140414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88274" y="1404143"/>
            <a:ext cx="10537372" cy="683654"/>
            <a:chOff x="888274" y="1404143"/>
            <a:chExt cx="10537372" cy="683654"/>
          </a:xfrm>
        </p:grpSpPr>
        <p:sp>
          <p:nvSpPr>
            <p:cNvPr id="8" name="文本框 4"/>
            <p:cNvSpPr txBox="1"/>
            <p:nvPr/>
          </p:nvSpPr>
          <p:spPr>
            <a:xfrm>
              <a:off x="888274" y="1404143"/>
              <a:ext cx="2813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介绍</a:t>
              </a:r>
              <a:endParaRPr lang="zh-CN" altLang="en-US" sz="16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88274" y="1780020"/>
              <a:ext cx="105373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基于 </a:t>
              </a:r>
              <a:r>
                <a:rPr lang="en-US" altLang="zh-CN" sz="14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Promise </a:t>
              </a:r>
              <a:r>
                <a:rPr lang="zh-CN" altLang="en-US" sz="14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的 </a:t>
              </a:r>
              <a:r>
                <a:rPr lang="en-US" altLang="zh-CN" sz="14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HTTP </a:t>
              </a:r>
              <a:r>
                <a:rPr lang="zh-CN" altLang="en-US" sz="14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请求客户端，可同时在浏览器和 </a:t>
              </a:r>
              <a:r>
                <a:rPr lang="en-US" altLang="zh-CN" sz="14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node.js </a:t>
              </a:r>
              <a:r>
                <a:rPr lang="zh-CN" altLang="en-US" sz="14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中使用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04855" y="2423648"/>
            <a:ext cx="5565280" cy="2288488"/>
            <a:chOff x="888274" y="2459220"/>
            <a:chExt cx="5565280" cy="2288488"/>
          </a:xfrm>
        </p:grpSpPr>
        <p:sp>
          <p:nvSpPr>
            <p:cNvPr id="13" name="文本框 4"/>
            <p:cNvSpPr txBox="1"/>
            <p:nvPr/>
          </p:nvSpPr>
          <p:spPr>
            <a:xfrm>
              <a:off x="888274" y="2459220"/>
              <a:ext cx="2813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特点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921437" y="2870271"/>
              <a:ext cx="5532117" cy="18774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在浏览器中发送 </a:t>
              </a:r>
              <a:r>
                <a:rPr lang="en-US" altLang="zh-CN" sz="1400" dirty="0" err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hlinkClick r:id="rId3"/>
                </a:rPr>
                <a:t>XMLHttpRequests</a:t>
              </a:r>
              <a:r>
                <a:rPr lang="zh-CN" altLang="en-US" sz="14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 请求</a:t>
              </a:r>
            </a:p>
            <a:p>
              <a:r>
                <a:rPr lang="zh-CN" altLang="en-US" sz="14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在 </a:t>
              </a:r>
              <a:r>
                <a:rPr lang="en-US" altLang="zh-CN" sz="14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node.js </a:t>
              </a:r>
              <a:r>
                <a:rPr lang="zh-CN" altLang="en-US" sz="14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中发送 </a:t>
              </a:r>
              <a:r>
                <a:rPr lang="en-US" altLang="zh-CN" sz="14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hlinkClick r:id="rId4"/>
                </a:rPr>
                <a:t>http</a:t>
              </a:r>
              <a:r>
                <a:rPr lang="zh-CN" altLang="en-US" sz="14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请求</a:t>
              </a:r>
            </a:p>
            <a:p>
              <a:r>
                <a:rPr lang="zh-CN" altLang="en-US" sz="14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支持 </a:t>
              </a:r>
              <a:r>
                <a:rPr lang="en-US" altLang="zh-CN" sz="14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hlinkClick r:id="rId5"/>
                </a:rPr>
                <a:t>Promise</a:t>
              </a:r>
              <a:r>
                <a:rPr lang="zh-CN" altLang="en-US" sz="14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  <a:r>
                <a:rPr lang="en-US" altLang="zh-CN" sz="14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API</a:t>
              </a:r>
            </a:p>
            <a:p>
              <a:r>
                <a:rPr lang="zh-CN" altLang="en-US" sz="14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拦截请求和响应</a:t>
              </a:r>
            </a:p>
            <a:p>
              <a:r>
                <a:rPr lang="zh-CN" altLang="en-US" sz="14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转换请求和响应数据</a:t>
              </a:r>
            </a:p>
            <a:p>
              <a:r>
                <a:rPr lang="zh-CN" altLang="en-US" sz="14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自动转换 </a:t>
              </a:r>
              <a:r>
                <a:rPr lang="en-US" altLang="zh-CN" sz="14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JSON </a:t>
              </a:r>
              <a:r>
                <a:rPr lang="zh-CN" altLang="en-US" sz="14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</a:p>
            <a:p>
              <a:r>
                <a:rPr lang="zh-CN" altLang="en-US" sz="14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客户端支持保护安全免受 </a:t>
              </a:r>
              <a:r>
                <a:rPr lang="en-US" altLang="zh-CN" sz="14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hlinkClick r:id="rId6"/>
                </a:rPr>
                <a:t>XSRF</a:t>
              </a:r>
              <a:r>
                <a:rPr lang="zh-CN" altLang="en-US" sz="14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 攻击</a:t>
              </a:r>
            </a:p>
            <a:p>
              <a:endParaRPr lang="zh-CN" altLang="en-US" sz="14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文本框 4"/>
          <p:cNvSpPr txBox="1"/>
          <p:nvPr/>
        </p:nvSpPr>
        <p:spPr>
          <a:xfrm>
            <a:off x="1050390" y="4712136"/>
            <a:ext cx="2813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90" y="5050690"/>
            <a:ext cx="7065963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4820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77932" y="718412"/>
            <a:ext cx="900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Vuex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888274" y="1232939"/>
            <a:ext cx="10537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/>
          <p:cNvSpPr txBox="1"/>
          <p:nvPr/>
        </p:nvSpPr>
        <p:spPr>
          <a:xfrm>
            <a:off x="4778179" y="191387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深入项目开发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888274" y="140414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88274" y="1404143"/>
            <a:ext cx="10537372" cy="683654"/>
            <a:chOff x="888274" y="1404143"/>
            <a:chExt cx="10537372" cy="683654"/>
          </a:xfrm>
        </p:grpSpPr>
        <p:sp>
          <p:nvSpPr>
            <p:cNvPr id="8" name="文本框 4"/>
            <p:cNvSpPr txBox="1"/>
            <p:nvPr/>
          </p:nvSpPr>
          <p:spPr>
            <a:xfrm>
              <a:off x="888274" y="1404143"/>
              <a:ext cx="2813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介绍</a:t>
              </a:r>
              <a:endParaRPr lang="zh-CN" altLang="en-US" sz="16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88274" y="1780020"/>
              <a:ext cx="105373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用于管理</a:t>
              </a:r>
              <a:r>
                <a:rPr lang="en-US" altLang="zh-CN" sz="1400" dirty="0" err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vue</a:t>
              </a:r>
              <a:r>
                <a:rPr lang="zh-CN" altLang="en-US" sz="14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组件的公共</a:t>
              </a:r>
              <a:r>
                <a:rPr lang="zh-CN" altLang="en-US" sz="1400" dirty="0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状态，例如：用户名的获取。</a:t>
              </a:r>
              <a:endParaRPr lang="zh-CN" altLang="en-US" sz="14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文本框 4"/>
          <p:cNvSpPr txBox="1"/>
          <p:nvPr/>
        </p:nvSpPr>
        <p:spPr>
          <a:xfrm>
            <a:off x="844471" y="2302679"/>
            <a:ext cx="2813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入口文件</a:t>
            </a:r>
            <a:endParaRPr lang="zh-CN" altLang="en-US" sz="16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39" y="2641233"/>
            <a:ext cx="7056437" cy="404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443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77932" y="718412"/>
            <a:ext cx="900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Vuex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888274" y="1232939"/>
            <a:ext cx="10537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/>
          <p:cNvSpPr txBox="1"/>
          <p:nvPr/>
        </p:nvSpPr>
        <p:spPr>
          <a:xfrm>
            <a:off x="4778179" y="191387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深入项目开发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888274" y="140414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88274" y="1404143"/>
            <a:ext cx="10537372" cy="683654"/>
            <a:chOff x="888274" y="1404143"/>
            <a:chExt cx="10537372" cy="683654"/>
          </a:xfrm>
        </p:grpSpPr>
        <p:sp>
          <p:nvSpPr>
            <p:cNvPr id="8" name="文本框 4"/>
            <p:cNvSpPr txBox="1"/>
            <p:nvPr/>
          </p:nvSpPr>
          <p:spPr>
            <a:xfrm>
              <a:off x="888274" y="1404143"/>
              <a:ext cx="2813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mutations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888274" y="1780020"/>
              <a:ext cx="105373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所有的</a:t>
              </a:r>
              <a:r>
                <a:rPr lang="en-US" altLang="zh-CN" sz="14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state</a:t>
              </a:r>
              <a:r>
                <a:rPr lang="zh-CN" altLang="en-US" sz="14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必须通过它来</a:t>
              </a:r>
              <a:r>
                <a:rPr lang="zh-CN" altLang="en-US" sz="1400" dirty="0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改变</a:t>
              </a:r>
              <a:r>
                <a:rPr lang="zh-CN" altLang="en-US" sz="14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32" y="2355606"/>
            <a:ext cx="7037387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941" y="2355606"/>
            <a:ext cx="571870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09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77932" y="718412"/>
            <a:ext cx="900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Vuex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888274" y="1232939"/>
            <a:ext cx="10537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/>
          <p:cNvSpPr txBox="1"/>
          <p:nvPr/>
        </p:nvSpPr>
        <p:spPr>
          <a:xfrm>
            <a:off x="4778179" y="191387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深入项目开发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888274" y="140414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88274" y="1404143"/>
            <a:ext cx="10537372" cy="683654"/>
            <a:chOff x="888274" y="1404143"/>
            <a:chExt cx="10537372" cy="683654"/>
          </a:xfrm>
        </p:grpSpPr>
        <p:sp>
          <p:nvSpPr>
            <p:cNvPr id="8" name="文本框 4"/>
            <p:cNvSpPr txBox="1"/>
            <p:nvPr/>
          </p:nvSpPr>
          <p:spPr>
            <a:xfrm>
              <a:off x="888274" y="1404143"/>
              <a:ext cx="2813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action</a:t>
              </a:r>
              <a:endParaRPr lang="en-US" altLang="zh-CN" sz="16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88274" y="1780020"/>
              <a:ext cx="105373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异步请求。</a:t>
              </a: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32" y="2296989"/>
            <a:ext cx="7075487" cy="298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145" y="2296990"/>
            <a:ext cx="5420501" cy="2987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60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77932" y="718412"/>
            <a:ext cx="900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Vuex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888274" y="1232939"/>
            <a:ext cx="10537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/>
          <p:cNvSpPr txBox="1"/>
          <p:nvPr/>
        </p:nvSpPr>
        <p:spPr>
          <a:xfrm>
            <a:off x="4778179" y="191387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深入项目开发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888274" y="140414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88274" y="1404143"/>
            <a:ext cx="10537372" cy="683654"/>
            <a:chOff x="888274" y="1404143"/>
            <a:chExt cx="10537372" cy="683654"/>
          </a:xfrm>
        </p:grpSpPr>
        <p:sp>
          <p:nvSpPr>
            <p:cNvPr id="8" name="文本框 4"/>
            <p:cNvSpPr txBox="1"/>
            <p:nvPr/>
          </p:nvSpPr>
          <p:spPr>
            <a:xfrm>
              <a:off x="888274" y="1404143"/>
              <a:ext cx="2813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getters</a:t>
              </a:r>
              <a:endParaRPr lang="en-US" altLang="zh-CN" sz="16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88274" y="1780020"/>
              <a:ext cx="105373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辅助方法。</a:t>
              </a:r>
              <a:endParaRPr lang="zh-CN" altLang="en-US" sz="14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32" y="2203206"/>
            <a:ext cx="7046913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32" y="4320680"/>
            <a:ext cx="7046913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894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807" y="191387"/>
            <a:ext cx="2162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生态圈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Flowchart: Manual Input 8"/>
          <p:cNvSpPr/>
          <p:nvPr/>
        </p:nvSpPr>
        <p:spPr>
          <a:xfrm flipV="1">
            <a:off x="3190092" y="1939662"/>
            <a:ext cx="600740" cy="818707"/>
          </a:xfrm>
          <a:prstGeom prst="flowChartManualInput">
            <a:avLst/>
          </a:prstGeom>
          <a:noFill/>
          <a:ln w="57150">
            <a:solidFill>
              <a:srgbClr val="41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anual Input 11"/>
          <p:cNvSpPr/>
          <p:nvPr/>
        </p:nvSpPr>
        <p:spPr>
          <a:xfrm flipV="1">
            <a:off x="3190092" y="3327209"/>
            <a:ext cx="600740" cy="818707"/>
          </a:xfrm>
          <a:prstGeom prst="flowChartManualInput">
            <a:avLst/>
          </a:prstGeom>
          <a:noFill/>
          <a:ln w="57150">
            <a:solidFill>
              <a:srgbClr val="41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Manual Input 17"/>
          <p:cNvSpPr/>
          <p:nvPr/>
        </p:nvSpPr>
        <p:spPr>
          <a:xfrm flipV="1">
            <a:off x="6946421" y="1962744"/>
            <a:ext cx="600740" cy="818707"/>
          </a:xfrm>
          <a:prstGeom prst="flowChartManualInput">
            <a:avLst/>
          </a:prstGeom>
          <a:noFill/>
          <a:ln w="57150">
            <a:solidFill>
              <a:srgbClr val="41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10"/>
          <p:cNvSpPr txBox="1"/>
          <p:nvPr/>
        </p:nvSpPr>
        <p:spPr>
          <a:xfrm>
            <a:off x="3929451" y="2118181"/>
            <a:ext cx="251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UI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组件库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60" name="TextBox 10"/>
          <p:cNvSpPr txBox="1"/>
          <p:nvPr/>
        </p:nvSpPr>
        <p:spPr>
          <a:xfrm>
            <a:off x="7972095" y="2107223"/>
            <a:ext cx="2666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开发框架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64" name="TextBox 10"/>
          <p:cNvSpPr txBox="1"/>
          <p:nvPr/>
        </p:nvSpPr>
        <p:spPr>
          <a:xfrm>
            <a:off x="3922356" y="3483499"/>
            <a:ext cx="251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实用库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65" name="Freeform 78"/>
          <p:cNvSpPr>
            <a:spLocks noEditPoints="1"/>
          </p:cNvSpPr>
          <p:nvPr/>
        </p:nvSpPr>
        <p:spPr bwMode="auto">
          <a:xfrm>
            <a:off x="3310343" y="2118181"/>
            <a:ext cx="388347" cy="409339"/>
          </a:xfrm>
          <a:custGeom>
            <a:avLst/>
            <a:gdLst>
              <a:gd name="T0" fmla="*/ 194 w 222"/>
              <a:gd name="T1" fmla="*/ 25 h 233"/>
              <a:gd name="T2" fmla="*/ 134 w 222"/>
              <a:gd name="T3" fmla="*/ 21 h 233"/>
              <a:gd name="T4" fmla="*/ 130 w 222"/>
              <a:gd name="T5" fmla="*/ 7 h 233"/>
              <a:gd name="T6" fmla="*/ 99 w 222"/>
              <a:gd name="T7" fmla="*/ 0 h 233"/>
              <a:gd name="T8" fmla="*/ 92 w 222"/>
              <a:gd name="T9" fmla="*/ 17 h 233"/>
              <a:gd name="T10" fmla="*/ 84 w 222"/>
              <a:gd name="T11" fmla="*/ 32 h 233"/>
              <a:gd name="T12" fmla="*/ 89 w 222"/>
              <a:gd name="T13" fmla="*/ 84 h 233"/>
              <a:gd name="T14" fmla="*/ 92 w 222"/>
              <a:gd name="T15" fmla="*/ 95 h 233"/>
              <a:gd name="T16" fmla="*/ 41 w 222"/>
              <a:gd name="T17" fmla="*/ 97 h 233"/>
              <a:gd name="T18" fmla="*/ 4 w 222"/>
              <a:gd name="T19" fmla="*/ 121 h 233"/>
              <a:gd name="T20" fmla="*/ 5 w 222"/>
              <a:gd name="T21" fmla="*/ 137 h 233"/>
              <a:gd name="T22" fmla="*/ 43 w 222"/>
              <a:gd name="T23" fmla="*/ 161 h 233"/>
              <a:gd name="T24" fmla="*/ 92 w 222"/>
              <a:gd name="T25" fmla="*/ 164 h 233"/>
              <a:gd name="T26" fmla="*/ 85 w 222"/>
              <a:gd name="T27" fmla="*/ 207 h 233"/>
              <a:gd name="T28" fmla="*/ 51 w 222"/>
              <a:gd name="T29" fmla="*/ 213 h 233"/>
              <a:gd name="T30" fmla="*/ 49 w 222"/>
              <a:gd name="T31" fmla="*/ 233 h 233"/>
              <a:gd name="T32" fmla="*/ 177 w 222"/>
              <a:gd name="T33" fmla="*/ 227 h 233"/>
              <a:gd name="T34" fmla="*/ 160 w 222"/>
              <a:gd name="T35" fmla="*/ 207 h 233"/>
              <a:gd name="T36" fmla="*/ 130 w 222"/>
              <a:gd name="T37" fmla="*/ 200 h 233"/>
              <a:gd name="T38" fmla="*/ 133 w 222"/>
              <a:gd name="T39" fmla="*/ 160 h 233"/>
              <a:gd name="T40" fmla="*/ 139 w 222"/>
              <a:gd name="T41" fmla="*/ 107 h 233"/>
              <a:gd name="T42" fmla="*/ 130 w 222"/>
              <a:gd name="T43" fmla="*/ 95 h 233"/>
              <a:gd name="T44" fmla="*/ 133 w 222"/>
              <a:gd name="T45" fmla="*/ 85 h 233"/>
              <a:gd name="T46" fmla="*/ 191 w 222"/>
              <a:gd name="T47" fmla="*/ 81 h 233"/>
              <a:gd name="T48" fmla="*/ 222 w 222"/>
              <a:gd name="T49" fmla="*/ 53 h 233"/>
              <a:gd name="T50" fmla="*/ 39 w 222"/>
              <a:gd name="T51" fmla="*/ 147 h 233"/>
              <a:gd name="T52" fmla="*/ 18 w 222"/>
              <a:gd name="T53" fmla="*/ 126 h 233"/>
              <a:gd name="T54" fmla="*/ 41 w 222"/>
              <a:gd name="T55" fmla="*/ 109 h 233"/>
              <a:gd name="T56" fmla="*/ 127 w 222"/>
              <a:gd name="T57" fmla="*/ 112 h 233"/>
              <a:gd name="T58" fmla="*/ 123 w 222"/>
              <a:gd name="T59" fmla="*/ 148 h 233"/>
              <a:gd name="T60" fmla="*/ 39 w 222"/>
              <a:gd name="T61" fmla="*/ 147 h 233"/>
              <a:gd name="T62" fmla="*/ 179 w 222"/>
              <a:gd name="T63" fmla="*/ 73 h 233"/>
              <a:gd name="T64" fmla="*/ 96 w 222"/>
              <a:gd name="T65" fmla="*/ 69 h 233"/>
              <a:gd name="T66" fmla="*/ 101 w 222"/>
              <a:gd name="T67" fmla="*/ 33 h 233"/>
              <a:gd name="T68" fmla="*/ 186 w 222"/>
              <a:gd name="T69" fmla="*/ 35 h 233"/>
              <a:gd name="T70" fmla="*/ 206 w 222"/>
              <a:gd name="T71" fmla="*/ 55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22" h="233">
                <a:moveTo>
                  <a:pt x="218" y="46"/>
                </a:moveTo>
                <a:cubicBezTo>
                  <a:pt x="194" y="25"/>
                  <a:pt x="194" y="25"/>
                  <a:pt x="194" y="25"/>
                </a:cubicBezTo>
                <a:cubicBezTo>
                  <a:pt x="191" y="23"/>
                  <a:pt x="186" y="21"/>
                  <a:pt x="182" y="21"/>
                </a:cubicBezTo>
                <a:cubicBezTo>
                  <a:pt x="134" y="21"/>
                  <a:pt x="134" y="21"/>
                  <a:pt x="134" y="21"/>
                </a:cubicBezTo>
                <a:cubicBezTo>
                  <a:pt x="134" y="21"/>
                  <a:pt x="130" y="21"/>
                  <a:pt x="130" y="17"/>
                </a:cubicBezTo>
                <a:cubicBezTo>
                  <a:pt x="130" y="14"/>
                  <a:pt x="130" y="7"/>
                  <a:pt x="130" y="7"/>
                </a:cubicBezTo>
                <a:cubicBezTo>
                  <a:pt x="130" y="3"/>
                  <a:pt x="127" y="0"/>
                  <a:pt x="1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5" y="0"/>
                  <a:pt x="92" y="3"/>
                  <a:pt x="92" y="7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21"/>
                  <a:pt x="90" y="22"/>
                  <a:pt x="89" y="22"/>
                </a:cubicBezTo>
                <a:cubicBezTo>
                  <a:pt x="86" y="24"/>
                  <a:pt x="84" y="28"/>
                  <a:pt x="84" y="32"/>
                </a:cubicBezTo>
                <a:cubicBezTo>
                  <a:pt x="84" y="74"/>
                  <a:pt x="84" y="74"/>
                  <a:pt x="84" y="74"/>
                </a:cubicBezTo>
                <a:cubicBezTo>
                  <a:pt x="84" y="78"/>
                  <a:pt x="86" y="82"/>
                  <a:pt x="89" y="84"/>
                </a:cubicBezTo>
                <a:cubicBezTo>
                  <a:pt x="90" y="84"/>
                  <a:pt x="92" y="85"/>
                  <a:pt x="92" y="87"/>
                </a:cubicBezTo>
                <a:cubicBezTo>
                  <a:pt x="92" y="87"/>
                  <a:pt x="92" y="93"/>
                  <a:pt x="92" y="95"/>
                </a:cubicBezTo>
                <a:cubicBezTo>
                  <a:pt x="92" y="97"/>
                  <a:pt x="90" y="97"/>
                  <a:pt x="90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37" y="97"/>
                  <a:pt x="32" y="99"/>
                  <a:pt x="29" y="101"/>
                </a:cubicBezTo>
                <a:cubicBezTo>
                  <a:pt x="4" y="121"/>
                  <a:pt x="4" y="121"/>
                  <a:pt x="4" y="121"/>
                </a:cubicBezTo>
                <a:cubicBezTo>
                  <a:pt x="2" y="123"/>
                  <a:pt x="0" y="126"/>
                  <a:pt x="1" y="129"/>
                </a:cubicBezTo>
                <a:cubicBezTo>
                  <a:pt x="1" y="132"/>
                  <a:pt x="2" y="135"/>
                  <a:pt x="5" y="137"/>
                </a:cubicBezTo>
                <a:cubicBezTo>
                  <a:pt x="31" y="157"/>
                  <a:pt x="31" y="157"/>
                  <a:pt x="31" y="157"/>
                </a:cubicBezTo>
                <a:cubicBezTo>
                  <a:pt x="34" y="159"/>
                  <a:pt x="39" y="161"/>
                  <a:pt x="43" y="161"/>
                </a:cubicBezTo>
                <a:cubicBezTo>
                  <a:pt x="89" y="161"/>
                  <a:pt x="89" y="161"/>
                  <a:pt x="89" y="161"/>
                </a:cubicBezTo>
                <a:cubicBezTo>
                  <a:pt x="89" y="161"/>
                  <a:pt x="92" y="161"/>
                  <a:pt x="92" y="164"/>
                </a:cubicBezTo>
                <a:cubicBezTo>
                  <a:pt x="92" y="173"/>
                  <a:pt x="92" y="200"/>
                  <a:pt x="92" y="200"/>
                </a:cubicBezTo>
                <a:cubicBezTo>
                  <a:pt x="92" y="204"/>
                  <a:pt x="89" y="207"/>
                  <a:pt x="85" y="207"/>
                </a:cubicBezTo>
                <a:cubicBezTo>
                  <a:pt x="61" y="207"/>
                  <a:pt x="61" y="207"/>
                  <a:pt x="61" y="207"/>
                </a:cubicBezTo>
                <a:cubicBezTo>
                  <a:pt x="58" y="207"/>
                  <a:pt x="53" y="210"/>
                  <a:pt x="51" y="213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3" y="230"/>
                  <a:pt x="45" y="233"/>
                  <a:pt x="49" y="233"/>
                </a:cubicBezTo>
                <a:cubicBezTo>
                  <a:pt x="173" y="233"/>
                  <a:pt x="173" y="233"/>
                  <a:pt x="173" y="233"/>
                </a:cubicBezTo>
                <a:cubicBezTo>
                  <a:pt x="177" y="233"/>
                  <a:pt x="179" y="230"/>
                  <a:pt x="177" y="227"/>
                </a:cubicBezTo>
                <a:cubicBezTo>
                  <a:pt x="170" y="213"/>
                  <a:pt x="170" y="213"/>
                  <a:pt x="170" y="213"/>
                </a:cubicBezTo>
                <a:cubicBezTo>
                  <a:pt x="169" y="210"/>
                  <a:pt x="164" y="207"/>
                  <a:pt x="160" y="207"/>
                </a:cubicBezTo>
                <a:cubicBezTo>
                  <a:pt x="137" y="207"/>
                  <a:pt x="137" y="207"/>
                  <a:pt x="137" y="207"/>
                </a:cubicBezTo>
                <a:cubicBezTo>
                  <a:pt x="133" y="207"/>
                  <a:pt x="130" y="204"/>
                  <a:pt x="130" y="200"/>
                </a:cubicBezTo>
                <a:cubicBezTo>
                  <a:pt x="130" y="163"/>
                  <a:pt x="130" y="163"/>
                  <a:pt x="130" y="163"/>
                </a:cubicBezTo>
                <a:cubicBezTo>
                  <a:pt x="130" y="160"/>
                  <a:pt x="132" y="160"/>
                  <a:pt x="133" y="160"/>
                </a:cubicBezTo>
                <a:cubicBezTo>
                  <a:pt x="136" y="158"/>
                  <a:pt x="139" y="154"/>
                  <a:pt x="139" y="150"/>
                </a:cubicBezTo>
                <a:cubicBezTo>
                  <a:pt x="139" y="107"/>
                  <a:pt x="139" y="107"/>
                  <a:pt x="139" y="107"/>
                </a:cubicBezTo>
                <a:cubicBezTo>
                  <a:pt x="139" y="103"/>
                  <a:pt x="136" y="99"/>
                  <a:pt x="132" y="98"/>
                </a:cubicBezTo>
                <a:cubicBezTo>
                  <a:pt x="132" y="97"/>
                  <a:pt x="130" y="97"/>
                  <a:pt x="130" y="95"/>
                </a:cubicBezTo>
                <a:cubicBezTo>
                  <a:pt x="130" y="95"/>
                  <a:pt x="130" y="90"/>
                  <a:pt x="130" y="87"/>
                </a:cubicBezTo>
                <a:cubicBezTo>
                  <a:pt x="130" y="85"/>
                  <a:pt x="133" y="85"/>
                  <a:pt x="133" y="85"/>
                </a:cubicBezTo>
                <a:cubicBezTo>
                  <a:pt x="179" y="85"/>
                  <a:pt x="179" y="85"/>
                  <a:pt x="179" y="85"/>
                </a:cubicBezTo>
                <a:cubicBezTo>
                  <a:pt x="183" y="85"/>
                  <a:pt x="188" y="83"/>
                  <a:pt x="191" y="81"/>
                </a:cubicBezTo>
                <a:cubicBezTo>
                  <a:pt x="218" y="61"/>
                  <a:pt x="218" y="61"/>
                  <a:pt x="218" y="61"/>
                </a:cubicBezTo>
                <a:cubicBezTo>
                  <a:pt x="220" y="59"/>
                  <a:pt x="222" y="56"/>
                  <a:pt x="222" y="53"/>
                </a:cubicBezTo>
                <a:cubicBezTo>
                  <a:pt x="222" y="51"/>
                  <a:pt x="221" y="48"/>
                  <a:pt x="218" y="46"/>
                </a:cubicBezTo>
                <a:close/>
                <a:moveTo>
                  <a:pt x="39" y="147"/>
                </a:moveTo>
                <a:cubicBezTo>
                  <a:pt x="17" y="131"/>
                  <a:pt x="17" y="131"/>
                  <a:pt x="17" y="131"/>
                </a:cubicBezTo>
                <a:cubicBezTo>
                  <a:pt x="17" y="131"/>
                  <a:pt x="15" y="129"/>
                  <a:pt x="18" y="126"/>
                </a:cubicBezTo>
                <a:cubicBezTo>
                  <a:pt x="22" y="122"/>
                  <a:pt x="37" y="111"/>
                  <a:pt x="37" y="111"/>
                </a:cubicBezTo>
                <a:cubicBezTo>
                  <a:pt x="37" y="110"/>
                  <a:pt x="40" y="109"/>
                  <a:pt x="41" y="109"/>
                </a:cubicBezTo>
                <a:cubicBezTo>
                  <a:pt x="124" y="109"/>
                  <a:pt x="124" y="109"/>
                  <a:pt x="124" y="109"/>
                </a:cubicBezTo>
                <a:cubicBezTo>
                  <a:pt x="124" y="109"/>
                  <a:pt x="127" y="109"/>
                  <a:pt x="127" y="112"/>
                </a:cubicBezTo>
                <a:cubicBezTo>
                  <a:pt x="127" y="121"/>
                  <a:pt x="127" y="137"/>
                  <a:pt x="127" y="146"/>
                </a:cubicBezTo>
                <a:cubicBezTo>
                  <a:pt x="127" y="149"/>
                  <a:pt x="123" y="148"/>
                  <a:pt x="123" y="148"/>
                </a:cubicBezTo>
                <a:cubicBezTo>
                  <a:pt x="43" y="148"/>
                  <a:pt x="43" y="148"/>
                  <a:pt x="43" y="148"/>
                </a:cubicBezTo>
                <a:cubicBezTo>
                  <a:pt x="42" y="148"/>
                  <a:pt x="40" y="148"/>
                  <a:pt x="39" y="147"/>
                </a:cubicBezTo>
                <a:close/>
                <a:moveTo>
                  <a:pt x="184" y="71"/>
                </a:moveTo>
                <a:cubicBezTo>
                  <a:pt x="183" y="72"/>
                  <a:pt x="180" y="73"/>
                  <a:pt x="179" y="73"/>
                </a:cubicBezTo>
                <a:cubicBezTo>
                  <a:pt x="101" y="73"/>
                  <a:pt x="101" y="73"/>
                  <a:pt x="101" y="73"/>
                </a:cubicBezTo>
                <a:cubicBezTo>
                  <a:pt x="101" y="73"/>
                  <a:pt x="96" y="73"/>
                  <a:pt x="96" y="69"/>
                </a:cubicBezTo>
                <a:cubicBezTo>
                  <a:pt x="96" y="61"/>
                  <a:pt x="96" y="47"/>
                  <a:pt x="96" y="38"/>
                </a:cubicBezTo>
                <a:cubicBezTo>
                  <a:pt x="96" y="33"/>
                  <a:pt x="101" y="33"/>
                  <a:pt x="101" y="33"/>
                </a:cubicBezTo>
                <a:cubicBezTo>
                  <a:pt x="182" y="33"/>
                  <a:pt x="182" y="33"/>
                  <a:pt x="182" y="33"/>
                </a:cubicBezTo>
                <a:cubicBezTo>
                  <a:pt x="183" y="33"/>
                  <a:pt x="185" y="34"/>
                  <a:pt x="186" y="35"/>
                </a:cubicBezTo>
                <a:cubicBezTo>
                  <a:pt x="186" y="35"/>
                  <a:pt x="200" y="47"/>
                  <a:pt x="206" y="52"/>
                </a:cubicBezTo>
                <a:cubicBezTo>
                  <a:pt x="208" y="53"/>
                  <a:pt x="206" y="55"/>
                  <a:pt x="206" y="55"/>
                </a:cubicBezTo>
                <a:lnTo>
                  <a:pt x="184" y="71"/>
                </a:lnTo>
                <a:close/>
              </a:path>
            </a:pathLst>
          </a:custGeom>
          <a:solidFill>
            <a:srgbClr val="41B883"/>
          </a:solidFill>
          <a:ln>
            <a:solidFill>
              <a:srgbClr val="41B883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AU">
              <a:solidFill>
                <a:srgbClr val="41B883"/>
              </a:solidFill>
            </a:endParaRPr>
          </a:p>
        </p:txBody>
      </p:sp>
      <p:sp>
        <p:nvSpPr>
          <p:cNvPr id="66" name="Freeform 273"/>
          <p:cNvSpPr/>
          <p:nvPr/>
        </p:nvSpPr>
        <p:spPr bwMode="auto">
          <a:xfrm>
            <a:off x="3358229" y="3543772"/>
            <a:ext cx="292573" cy="341115"/>
          </a:xfrm>
          <a:custGeom>
            <a:avLst/>
            <a:gdLst>
              <a:gd name="T0" fmla="*/ 112 w 223"/>
              <a:gd name="T1" fmla="*/ 0 h 260"/>
              <a:gd name="T2" fmla="*/ 56 w 223"/>
              <a:gd name="T3" fmla="*/ 130 h 260"/>
              <a:gd name="T4" fmla="*/ 0 w 223"/>
              <a:gd name="T5" fmla="*/ 260 h 260"/>
              <a:gd name="T6" fmla="*/ 92 w 223"/>
              <a:gd name="T7" fmla="*/ 260 h 260"/>
              <a:gd name="T8" fmla="*/ 92 w 223"/>
              <a:gd name="T9" fmla="*/ 206 h 260"/>
              <a:gd name="T10" fmla="*/ 70 w 223"/>
              <a:gd name="T11" fmla="*/ 187 h 260"/>
              <a:gd name="T12" fmla="*/ 73 w 223"/>
              <a:gd name="T13" fmla="*/ 181 h 260"/>
              <a:gd name="T14" fmla="*/ 92 w 223"/>
              <a:gd name="T15" fmla="*/ 195 h 260"/>
              <a:gd name="T16" fmla="*/ 92 w 223"/>
              <a:gd name="T17" fmla="*/ 153 h 260"/>
              <a:gd name="T18" fmla="*/ 123 w 223"/>
              <a:gd name="T19" fmla="*/ 153 h 260"/>
              <a:gd name="T20" fmla="*/ 123 w 223"/>
              <a:gd name="T21" fmla="*/ 180 h 260"/>
              <a:gd name="T22" fmla="*/ 145 w 223"/>
              <a:gd name="T23" fmla="*/ 169 h 260"/>
              <a:gd name="T24" fmla="*/ 149 w 223"/>
              <a:gd name="T25" fmla="*/ 177 h 260"/>
              <a:gd name="T26" fmla="*/ 123 w 223"/>
              <a:gd name="T27" fmla="*/ 189 h 260"/>
              <a:gd name="T28" fmla="*/ 123 w 223"/>
              <a:gd name="T29" fmla="*/ 210 h 260"/>
              <a:gd name="T30" fmla="*/ 163 w 223"/>
              <a:gd name="T31" fmla="*/ 190 h 260"/>
              <a:gd name="T32" fmla="*/ 166 w 223"/>
              <a:gd name="T33" fmla="*/ 198 h 260"/>
              <a:gd name="T34" fmla="*/ 123 w 223"/>
              <a:gd name="T35" fmla="*/ 219 h 260"/>
              <a:gd name="T36" fmla="*/ 123 w 223"/>
              <a:gd name="T37" fmla="*/ 260 h 260"/>
              <a:gd name="T38" fmla="*/ 223 w 223"/>
              <a:gd name="T39" fmla="*/ 260 h 260"/>
              <a:gd name="T40" fmla="*/ 167 w 223"/>
              <a:gd name="T41" fmla="*/ 130 h 260"/>
              <a:gd name="T42" fmla="*/ 112 w 223"/>
              <a:gd name="T43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3" h="260">
                <a:moveTo>
                  <a:pt x="112" y="0"/>
                </a:moveTo>
                <a:lnTo>
                  <a:pt x="56" y="130"/>
                </a:lnTo>
                <a:lnTo>
                  <a:pt x="0" y="260"/>
                </a:lnTo>
                <a:lnTo>
                  <a:pt x="92" y="260"/>
                </a:lnTo>
                <a:lnTo>
                  <a:pt x="92" y="206"/>
                </a:lnTo>
                <a:lnTo>
                  <a:pt x="70" y="187"/>
                </a:lnTo>
                <a:lnTo>
                  <a:pt x="73" y="181"/>
                </a:lnTo>
                <a:lnTo>
                  <a:pt x="92" y="195"/>
                </a:lnTo>
                <a:lnTo>
                  <a:pt x="92" y="153"/>
                </a:lnTo>
                <a:lnTo>
                  <a:pt x="123" y="153"/>
                </a:lnTo>
                <a:lnTo>
                  <a:pt x="123" y="180"/>
                </a:lnTo>
                <a:lnTo>
                  <a:pt x="145" y="169"/>
                </a:lnTo>
                <a:lnTo>
                  <a:pt x="149" y="177"/>
                </a:lnTo>
                <a:lnTo>
                  <a:pt x="123" y="189"/>
                </a:lnTo>
                <a:lnTo>
                  <a:pt x="123" y="210"/>
                </a:lnTo>
                <a:lnTo>
                  <a:pt x="163" y="190"/>
                </a:lnTo>
                <a:lnTo>
                  <a:pt x="166" y="198"/>
                </a:lnTo>
                <a:lnTo>
                  <a:pt x="123" y="219"/>
                </a:lnTo>
                <a:lnTo>
                  <a:pt x="123" y="260"/>
                </a:lnTo>
                <a:lnTo>
                  <a:pt x="223" y="260"/>
                </a:lnTo>
                <a:lnTo>
                  <a:pt x="167" y="130"/>
                </a:lnTo>
                <a:lnTo>
                  <a:pt x="112" y="0"/>
                </a:lnTo>
                <a:close/>
              </a:path>
            </a:pathLst>
          </a:custGeom>
          <a:solidFill>
            <a:srgbClr val="41B883"/>
          </a:solidFill>
          <a:ln>
            <a:solidFill>
              <a:srgbClr val="41B883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7" name="Group 317"/>
          <p:cNvGrpSpPr/>
          <p:nvPr/>
        </p:nvGrpSpPr>
        <p:grpSpPr>
          <a:xfrm>
            <a:off x="7076233" y="2188295"/>
            <a:ext cx="341115" cy="321436"/>
            <a:chOff x="7015163" y="2887861"/>
            <a:chExt cx="412750" cy="388938"/>
          </a:xfrm>
          <a:solidFill>
            <a:srgbClr val="41B883"/>
          </a:solidFill>
        </p:grpSpPr>
        <p:sp>
          <p:nvSpPr>
            <p:cNvPr id="68" name="Freeform 295"/>
            <p:cNvSpPr/>
            <p:nvPr/>
          </p:nvSpPr>
          <p:spPr bwMode="auto">
            <a:xfrm>
              <a:off x="7059613" y="2987874"/>
              <a:ext cx="161925" cy="234950"/>
            </a:xfrm>
            <a:custGeom>
              <a:avLst/>
              <a:gdLst>
                <a:gd name="T0" fmla="*/ 114 w 116"/>
                <a:gd name="T1" fmla="*/ 21 h 169"/>
                <a:gd name="T2" fmla="*/ 112 w 116"/>
                <a:gd name="T3" fmla="*/ 12 h 169"/>
                <a:gd name="T4" fmla="*/ 94 w 116"/>
                <a:gd name="T5" fmla="*/ 1 h 169"/>
                <a:gd name="T6" fmla="*/ 85 w 116"/>
                <a:gd name="T7" fmla="*/ 4 h 169"/>
                <a:gd name="T8" fmla="*/ 57 w 116"/>
                <a:gd name="T9" fmla="*/ 52 h 169"/>
                <a:gd name="T10" fmla="*/ 27 w 116"/>
                <a:gd name="T11" fmla="*/ 104 h 169"/>
                <a:gd name="T12" fmla="*/ 2 w 116"/>
                <a:gd name="T13" fmla="*/ 148 h 169"/>
                <a:gd name="T14" fmla="*/ 5 w 116"/>
                <a:gd name="T15" fmla="*/ 157 h 169"/>
                <a:gd name="T16" fmla="*/ 22 w 116"/>
                <a:gd name="T17" fmla="*/ 168 h 169"/>
                <a:gd name="T18" fmla="*/ 32 w 116"/>
                <a:gd name="T19" fmla="*/ 165 h 169"/>
                <a:gd name="T20" fmla="*/ 67 w 116"/>
                <a:gd name="T21" fmla="*/ 104 h 169"/>
                <a:gd name="T22" fmla="*/ 89 w 116"/>
                <a:gd name="T23" fmla="*/ 65 h 169"/>
                <a:gd name="T24" fmla="*/ 114 w 116"/>
                <a:gd name="T25" fmla="*/ 2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69">
                  <a:moveTo>
                    <a:pt x="114" y="21"/>
                  </a:moveTo>
                  <a:cubicBezTo>
                    <a:pt x="116" y="18"/>
                    <a:pt x="115" y="14"/>
                    <a:pt x="112" y="12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1" y="0"/>
                    <a:pt x="87" y="1"/>
                    <a:pt x="85" y="4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" y="148"/>
                    <a:pt x="2" y="148"/>
                    <a:pt x="2" y="148"/>
                  </a:cubicBezTo>
                  <a:cubicBezTo>
                    <a:pt x="0" y="151"/>
                    <a:pt x="1" y="155"/>
                    <a:pt x="5" y="157"/>
                  </a:cubicBezTo>
                  <a:cubicBezTo>
                    <a:pt x="22" y="168"/>
                    <a:pt x="22" y="168"/>
                    <a:pt x="22" y="168"/>
                  </a:cubicBezTo>
                  <a:cubicBezTo>
                    <a:pt x="26" y="169"/>
                    <a:pt x="30" y="168"/>
                    <a:pt x="32" y="165"/>
                  </a:cubicBezTo>
                  <a:cubicBezTo>
                    <a:pt x="67" y="104"/>
                    <a:pt x="67" y="104"/>
                    <a:pt x="67" y="104"/>
                  </a:cubicBezTo>
                  <a:cubicBezTo>
                    <a:pt x="89" y="65"/>
                    <a:pt x="89" y="65"/>
                    <a:pt x="89" y="65"/>
                  </a:cubicBezTo>
                  <a:lnTo>
                    <a:pt x="114" y="21"/>
                  </a:lnTo>
                  <a:close/>
                </a:path>
              </a:pathLst>
            </a:custGeom>
            <a:grpFill/>
            <a:ln>
              <a:solidFill>
                <a:srgbClr val="41B88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9" name="Freeform 296"/>
            <p:cNvSpPr/>
            <p:nvPr/>
          </p:nvSpPr>
          <p:spPr bwMode="auto">
            <a:xfrm>
              <a:off x="7334250" y="3059311"/>
              <a:ext cx="93663" cy="73025"/>
            </a:xfrm>
            <a:custGeom>
              <a:avLst/>
              <a:gdLst>
                <a:gd name="T0" fmla="*/ 61 w 67"/>
                <a:gd name="T1" fmla="*/ 0 h 52"/>
                <a:gd name="T2" fmla="*/ 0 w 67"/>
                <a:gd name="T3" fmla="*/ 0 h 52"/>
                <a:gd name="T4" fmla="*/ 19 w 67"/>
                <a:gd name="T5" fmla="*/ 34 h 52"/>
                <a:gd name="T6" fmla="*/ 25 w 67"/>
                <a:gd name="T7" fmla="*/ 47 h 52"/>
                <a:gd name="T8" fmla="*/ 27 w 67"/>
                <a:gd name="T9" fmla="*/ 52 h 52"/>
                <a:gd name="T10" fmla="*/ 61 w 67"/>
                <a:gd name="T11" fmla="*/ 52 h 52"/>
                <a:gd name="T12" fmla="*/ 67 w 67"/>
                <a:gd name="T13" fmla="*/ 46 h 52"/>
                <a:gd name="T14" fmla="*/ 67 w 67"/>
                <a:gd name="T15" fmla="*/ 6 h 52"/>
                <a:gd name="T16" fmla="*/ 61 w 67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52">
                  <a:moveTo>
                    <a:pt x="6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13"/>
                    <a:pt x="14" y="25"/>
                    <a:pt x="19" y="34"/>
                  </a:cubicBezTo>
                  <a:cubicBezTo>
                    <a:pt x="22" y="40"/>
                    <a:pt x="24" y="45"/>
                    <a:pt x="25" y="47"/>
                  </a:cubicBezTo>
                  <a:cubicBezTo>
                    <a:pt x="26" y="49"/>
                    <a:pt x="27" y="50"/>
                    <a:pt x="27" y="52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4" y="52"/>
                    <a:pt x="67" y="49"/>
                    <a:pt x="67" y="4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2"/>
                    <a:pt x="64" y="0"/>
                    <a:pt x="61" y="0"/>
                  </a:cubicBezTo>
                  <a:close/>
                </a:path>
              </a:pathLst>
            </a:custGeom>
            <a:grpFill/>
            <a:ln>
              <a:solidFill>
                <a:srgbClr val="41B88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0" name="Freeform 297"/>
            <p:cNvSpPr/>
            <p:nvPr/>
          </p:nvSpPr>
          <p:spPr bwMode="auto">
            <a:xfrm>
              <a:off x="7172325" y="3059311"/>
              <a:ext cx="114300" cy="73025"/>
            </a:xfrm>
            <a:custGeom>
              <a:avLst/>
              <a:gdLst>
                <a:gd name="T0" fmla="*/ 30 w 82"/>
                <a:gd name="T1" fmla="*/ 0 h 52"/>
                <a:gd name="T2" fmla="*/ 0 w 82"/>
                <a:gd name="T3" fmla="*/ 52 h 52"/>
                <a:gd name="T4" fmla="*/ 82 w 82"/>
                <a:gd name="T5" fmla="*/ 52 h 52"/>
                <a:gd name="T6" fmla="*/ 57 w 82"/>
                <a:gd name="T7" fmla="*/ 0 h 52"/>
                <a:gd name="T8" fmla="*/ 30 w 82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2">
                  <a:moveTo>
                    <a:pt x="30" y="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76" y="40"/>
                    <a:pt x="68" y="24"/>
                    <a:pt x="57" y="0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solidFill>
                <a:srgbClr val="41B88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1" name="Freeform 298"/>
            <p:cNvSpPr/>
            <p:nvPr/>
          </p:nvSpPr>
          <p:spPr bwMode="auto">
            <a:xfrm>
              <a:off x="7015163" y="3059311"/>
              <a:ext cx="104775" cy="73025"/>
            </a:xfrm>
            <a:custGeom>
              <a:avLst/>
              <a:gdLst>
                <a:gd name="T0" fmla="*/ 75 w 75"/>
                <a:gd name="T1" fmla="*/ 0 h 52"/>
                <a:gd name="T2" fmla="*/ 6 w 75"/>
                <a:gd name="T3" fmla="*/ 0 h 52"/>
                <a:gd name="T4" fmla="*/ 0 w 75"/>
                <a:gd name="T5" fmla="*/ 6 h 52"/>
                <a:gd name="T6" fmla="*/ 0 w 75"/>
                <a:gd name="T7" fmla="*/ 46 h 52"/>
                <a:gd name="T8" fmla="*/ 6 w 75"/>
                <a:gd name="T9" fmla="*/ 52 h 52"/>
                <a:gd name="T10" fmla="*/ 45 w 75"/>
                <a:gd name="T11" fmla="*/ 52 h 52"/>
                <a:gd name="T12" fmla="*/ 75 w 75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52"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9"/>
                    <a:pt x="2" y="52"/>
                    <a:pt x="6" y="52"/>
                  </a:cubicBezTo>
                  <a:cubicBezTo>
                    <a:pt x="45" y="52"/>
                    <a:pt x="45" y="52"/>
                    <a:pt x="45" y="52"/>
                  </a:cubicBezTo>
                  <a:lnTo>
                    <a:pt x="75" y="0"/>
                  </a:lnTo>
                  <a:close/>
                </a:path>
              </a:pathLst>
            </a:custGeom>
            <a:grpFill/>
            <a:ln>
              <a:solidFill>
                <a:srgbClr val="41B88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2" name="Freeform 299"/>
            <p:cNvSpPr/>
            <p:nvPr/>
          </p:nvSpPr>
          <p:spPr bwMode="auto">
            <a:xfrm>
              <a:off x="7045325" y="3214886"/>
              <a:ext cx="42863" cy="50800"/>
            </a:xfrm>
            <a:custGeom>
              <a:avLst/>
              <a:gdLst>
                <a:gd name="T0" fmla="*/ 28 w 31"/>
                <a:gd name="T1" fmla="*/ 12 h 37"/>
                <a:gd name="T2" fmla="*/ 10 w 31"/>
                <a:gd name="T3" fmla="*/ 2 h 37"/>
                <a:gd name="T4" fmla="*/ 3 w 31"/>
                <a:gd name="T5" fmla="*/ 6 h 37"/>
                <a:gd name="T6" fmla="*/ 0 w 31"/>
                <a:gd name="T7" fmla="*/ 32 h 37"/>
                <a:gd name="T8" fmla="*/ 5 w 31"/>
                <a:gd name="T9" fmla="*/ 35 h 37"/>
                <a:gd name="T10" fmla="*/ 28 w 31"/>
                <a:gd name="T11" fmla="*/ 20 h 37"/>
                <a:gd name="T12" fmla="*/ 28 w 31"/>
                <a:gd name="T13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7">
                  <a:moveTo>
                    <a:pt x="28" y="12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4" y="2"/>
                    <a:pt x="3" y="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2" y="37"/>
                    <a:pt x="5" y="35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1" y="18"/>
                    <a:pt x="31" y="14"/>
                    <a:pt x="28" y="12"/>
                  </a:cubicBezTo>
                  <a:close/>
                </a:path>
              </a:pathLst>
            </a:custGeom>
            <a:grpFill/>
            <a:ln>
              <a:solidFill>
                <a:srgbClr val="41B88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3" name="Freeform 300"/>
            <p:cNvSpPr/>
            <p:nvPr/>
          </p:nvSpPr>
          <p:spPr bwMode="auto">
            <a:xfrm>
              <a:off x="7197725" y="2887861"/>
              <a:ext cx="163513" cy="274637"/>
            </a:xfrm>
            <a:custGeom>
              <a:avLst/>
              <a:gdLst>
                <a:gd name="T0" fmla="*/ 112 w 117"/>
                <a:gd name="T1" fmla="*/ 177 h 197"/>
                <a:gd name="T2" fmla="*/ 112 w 117"/>
                <a:gd name="T3" fmla="*/ 176 h 197"/>
                <a:gd name="T4" fmla="*/ 101 w 117"/>
                <a:gd name="T5" fmla="*/ 155 h 197"/>
                <a:gd name="T6" fmla="*/ 101 w 117"/>
                <a:gd name="T7" fmla="*/ 154 h 197"/>
                <a:gd name="T8" fmla="*/ 99 w 117"/>
                <a:gd name="T9" fmla="*/ 152 h 197"/>
                <a:gd name="T10" fmla="*/ 98 w 117"/>
                <a:gd name="T11" fmla="*/ 150 h 197"/>
                <a:gd name="T12" fmla="*/ 98 w 117"/>
                <a:gd name="T13" fmla="*/ 149 h 197"/>
                <a:gd name="T14" fmla="*/ 96 w 117"/>
                <a:gd name="T15" fmla="*/ 146 h 197"/>
                <a:gd name="T16" fmla="*/ 96 w 117"/>
                <a:gd name="T17" fmla="*/ 145 h 197"/>
                <a:gd name="T18" fmla="*/ 94 w 117"/>
                <a:gd name="T19" fmla="*/ 142 h 197"/>
                <a:gd name="T20" fmla="*/ 93 w 117"/>
                <a:gd name="T21" fmla="*/ 141 h 197"/>
                <a:gd name="T22" fmla="*/ 55 w 117"/>
                <a:gd name="T23" fmla="*/ 72 h 197"/>
                <a:gd name="T24" fmla="*/ 9 w 117"/>
                <a:gd name="T25" fmla="*/ 4 h 197"/>
                <a:gd name="T26" fmla="*/ 37 w 117"/>
                <a:gd name="T27" fmla="*/ 87 h 197"/>
                <a:gd name="T28" fmla="*/ 89 w 117"/>
                <a:gd name="T29" fmla="*/ 194 h 197"/>
                <a:gd name="T30" fmla="*/ 103 w 117"/>
                <a:gd name="T31" fmla="*/ 193 h 197"/>
                <a:gd name="T32" fmla="*/ 112 w 117"/>
                <a:gd name="T33" fmla="*/ 17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" h="197">
                  <a:moveTo>
                    <a:pt x="112" y="177"/>
                  </a:moveTo>
                  <a:cubicBezTo>
                    <a:pt x="112" y="177"/>
                    <a:pt x="112" y="176"/>
                    <a:pt x="112" y="176"/>
                  </a:cubicBezTo>
                  <a:cubicBezTo>
                    <a:pt x="110" y="173"/>
                    <a:pt x="106" y="165"/>
                    <a:pt x="101" y="155"/>
                  </a:cubicBezTo>
                  <a:cubicBezTo>
                    <a:pt x="101" y="155"/>
                    <a:pt x="101" y="154"/>
                    <a:pt x="101" y="154"/>
                  </a:cubicBezTo>
                  <a:cubicBezTo>
                    <a:pt x="100" y="154"/>
                    <a:pt x="100" y="153"/>
                    <a:pt x="99" y="152"/>
                  </a:cubicBezTo>
                  <a:cubicBezTo>
                    <a:pt x="99" y="151"/>
                    <a:pt x="99" y="151"/>
                    <a:pt x="98" y="150"/>
                  </a:cubicBezTo>
                  <a:cubicBezTo>
                    <a:pt x="98" y="150"/>
                    <a:pt x="98" y="149"/>
                    <a:pt x="98" y="149"/>
                  </a:cubicBezTo>
                  <a:cubicBezTo>
                    <a:pt x="97" y="148"/>
                    <a:pt x="97" y="147"/>
                    <a:pt x="96" y="146"/>
                  </a:cubicBezTo>
                  <a:cubicBezTo>
                    <a:pt x="96" y="145"/>
                    <a:pt x="96" y="145"/>
                    <a:pt x="96" y="145"/>
                  </a:cubicBezTo>
                  <a:cubicBezTo>
                    <a:pt x="95" y="144"/>
                    <a:pt x="94" y="143"/>
                    <a:pt x="94" y="142"/>
                  </a:cubicBezTo>
                  <a:cubicBezTo>
                    <a:pt x="94" y="141"/>
                    <a:pt x="94" y="141"/>
                    <a:pt x="93" y="141"/>
                  </a:cubicBezTo>
                  <a:cubicBezTo>
                    <a:pt x="81" y="117"/>
                    <a:pt x="65" y="88"/>
                    <a:pt x="55" y="72"/>
                  </a:cubicBezTo>
                  <a:cubicBezTo>
                    <a:pt x="38" y="45"/>
                    <a:pt x="16" y="0"/>
                    <a:pt x="9" y="4"/>
                  </a:cubicBezTo>
                  <a:cubicBezTo>
                    <a:pt x="0" y="8"/>
                    <a:pt x="28" y="65"/>
                    <a:pt x="37" y="87"/>
                  </a:cubicBezTo>
                  <a:cubicBezTo>
                    <a:pt x="46" y="108"/>
                    <a:pt x="82" y="190"/>
                    <a:pt x="89" y="194"/>
                  </a:cubicBezTo>
                  <a:cubicBezTo>
                    <a:pt x="96" y="197"/>
                    <a:pt x="99" y="195"/>
                    <a:pt x="103" y="193"/>
                  </a:cubicBezTo>
                  <a:cubicBezTo>
                    <a:pt x="108" y="191"/>
                    <a:pt x="117" y="185"/>
                    <a:pt x="112" y="177"/>
                  </a:cubicBezTo>
                  <a:close/>
                </a:path>
              </a:pathLst>
            </a:custGeom>
            <a:grpFill/>
            <a:ln>
              <a:solidFill>
                <a:srgbClr val="41B88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4" name="Freeform 301"/>
            <p:cNvSpPr/>
            <p:nvPr/>
          </p:nvSpPr>
          <p:spPr bwMode="auto">
            <a:xfrm>
              <a:off x="7335838" y="3162499"/>
              <a:ext cx="50800" cy="53975"/>
            </a:xfrm>
            <a:custGeom>
              <a:avLst/>
              <a:gdLst>
                <a:gd name="T0" fmla="*/ 34 w 36"/>
                <a:gd name="T1" fmla="*/ 21 h 38"/>
                <a:gd name="T2" fmla="*/ 25 w 36"/>
                <a:gd name="T3" fmla="*/ 5 h 38"/>
                <a:gd name="T4" fmla="*/ 15 w 36"/>
                <a:gd name="T5" fmla="*/ 1 h 38"/>
                <a:gd name="T6" fmla="*/ 5 w 36"/>
                <a:gd name="T7" fmla="*/ 7 h 38"/>
                <a:gd name="T8" fmla="*/ 2 w 36"/>
                <a:gd name="T9" fmla="*/ 16 h 38"/>
                <a:gd name="T10" fmla="*/ 13 w 36"/>
                <a:gd name="T11" fmla="*/ 33 h 38"/>
                <a:gd name="T12" fmla="*/ 24 w 36"/>
                <a:gd name="T13" fmla="*/ 36 h 38"/>
                <a:gd name="T14" fmla="*/ 31 w 36"/>
                <a:gd name="T15" fmla="*/ 32 h 38"/>
                <a:gd name="T16" fmla="*/ 34 w 36"/>
                <a:gd name="T17" fmla="*/ 2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8">
                  <a:moveTo>
                    <a:pt x="34" y="21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3" y="1"/>
                    <a:pt x="19" y="0"/>
                    <a:pt x="15" y="1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" y="9"/>
                    <a:pt x="0" y="13"/>
                    <a:pt x="2" y="16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7"/>
                    <a:pt x="20" y="38"/>
                    <a:pt x="24" y="36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4" y="30"/>
                    <a:pt x="36" y="25"/>
                    <a:pt x="34" y="21"/>
                  </a:cubicBezTo>
                  <a:close/>
                </a:path>
              </a:pathLst>
            </a:custGeom>
            <a:grpFill/>
            <a:ln>
              <a:solidFill>
                <a:srgbClr val="41B88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Freeform 302"/>
            <p:cNvSpPr/>
            <p:nvPr/>
          </p:nvSpPr>
          <p:spPr bwMode="auto">
            <a:xfrm>
              <a:off x="7366000" y="3200599"/>
              <a:ext cx="55563" cy="76200"/>
            </a:xfrm>
            <a:custGeom>
              <a:avLst/>
              <a:gdLst>
                <a:gd name="T0" fmla="*/ 9 w 40"/>
                <a:gd name="T1" fmla="*/ 18 h 55"/>
                <a:gd name="T2" fmla="*/ 8 w 40"/>
                <a:gd name="T3" fmla="*/ 37 h 55"/>
                <a:gd name="T4" fmla="*/ 35 w 40"/>
                <a:gd name="T5" fmla="*/ 55 h 55"/>
                <a:gd name="T6" fmla="*/ 9 w 40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55">
                  <a:moveTo>
                    <a:pt x="9" y="18"/>
                  </a:moveTo>
                  <a:cubicBezTo>
                    <a:pt x="6" y="20"/>
                    <a:pt x="0" y="26"/>
                    <a:pt x="8" y="37"/>
                  </a:cubicBezTo>
                  <a:cubicBezTo>
                    <a:pt x="15" y="47"/>
                    <a:pt x="33" y="48"/>
                    <a:pt x="35" y="55"/>
                  </a:cubicBezTo>
                  <a:cubicBezTo>
                    <a:pt x="35" y="55"/>
                    <a:pt x="40" y="0"/>
                    <a:pt x="9" y="18"/>
                  </a:cubicBezTo>
                  <a:close/>
                </a:path>
              </a:pathLst>
            </a:custGeom>
            <a:grpFill/>
            <a:ln>
              <a:solidFill>
                <a:srgbClr val="41B88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4983363" y="191387"/>
            <a:ext cx="2225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生态圈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3587" y="694462"/>
            <a:ext cx="1667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Vue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组件库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885947" y="1258563"/>
            <a:ext cx="10537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885947" y="1694261"/>
            <a:ext cx="10537372" cy="1588399"/>
            <a:chOff x="1345059" y="3447725"/>
            <a:chExt cx="9779047" cy="1588399"/>
          </a:xfrm>
        </p:grpSpPr>
        <p:pic>
          <p:nvPicPr>
            <p:cNvPr id="6" name="图片 5">
              <a:hlinkClick r:id="rId2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9435" y="3447725"/>
              <a:ext cx="3055579" cy="1584175"/>
            </a:xfrm>
            <a:prstGeom prst="rect">
              <a:avLst/>
            </a:prstGeom>
          </p:spPr>
        </p:pic>
        <p:pic>
          <p:nvPicPr>
            <p:cNvPr id="7" name="图片 6">
              <a:hlinkClick r:id="rId4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9795" y="3451949"/>
              <a:ext cx="3154311" cy="1584175"/>
            </a:xfrm>
            <a:prstGeom prst="rect">
              <a:avLst/>
            </a:prstGeom>
          </p:spPr>
        </p:pic>
        <p:pic>
          <p:nvPicPr>
            <p:cNvPr id="8" name="图片 7">
              <a:hlinkClick r:id="rId6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5059" y="3451948"/>
              <a:ext cx="3170952" cy="1584176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885948" y="4062843"/>
            <a:ext cx="10537371" cy="1584175"/>
            <a:chOff x="885947" y="3816651"/>
            <a:chExt cx="10537371" cy="1584175"/>
          </a:xfrm>
        </p:grpSpPr>
        <p:pic>
          <p:nvPicPr>
            <p:cNvPr id="1026" name="Picture 2" descr="C:\Users\Administrator\Desktop\1525775341(1)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947" y="3816651"/>
              <a:ext cx="3416846" cy="1584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Administrator\Desktop\1525775733(1)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2767" y="3816651"/>
              <a:ext cx="3292527" cy="1584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Administrator\Desktop\1525775889(1)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4403" y="3816651"/>
              <a:ext cx="3398915" cy="1584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组合 3"/>
          <p:cNvGrpSpPr/>
          <p:nvPr/>
        </p:nvGrpSpPr>
        <p:grpSpPr>
          <a:xfrm>
            <a:off x="2052178" y="3259308"/>
            <a:ext cx="8070483" cy="507833"/>
            <a:chOff x="2052178" y="3470316"/>
            <a:chExt cx="8070483" cy="507833"/>
          </a:xfrm>
        </p:grpSpPr>
        <p:sp>
          <p:nvSpPr>
            <p:cNvPr id="3" name="矩形 2"/>
            <p:cNvSpPr/>
            <p:nvPr/>
          </p:nvSpPr>
          <p:spPr>
            <a:xfrm>
              <a:off x="2052178" y="3470316"/>
              <a:ext cx="108438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</a:t>
              </a:r>
              <a:endParaRPr lang="en-US" altLang="zh-CN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636838" y="3470318"/>
              <a:ext cx="1124447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Muse-UI</a:t>
              </a:r>
              <a:endParaRPr lang="en-US" altLang="zh-CN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325060" y="3470317"/>
              <a:ext cx="797601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iView</a:t>
              </a:r>
              <a:endParaRPr lang="en-US" altLang="zh-CN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052178" y="5756327"/>
            <a:ext cx="8481007" cy="507832"/>
            <a:chOff x="2052178" y="3470316"/>
            <a:chExt cx="8481007" cy="507832"/>
          </a:xfrm>
        </p:grpSpPr>
        <p:sp>
          <p:nvSpPr>
            <p:cNvPr id="21" name="矩形 20"/>
            <p:cNvSpPr/>
            <p:nvPr/>
          </p:nvSpPr>
          <p:spPr>
            <a:xfrm>
              <a:off x="2052178" y="3470316"/>
              <a:ext cx="1084385" cy="458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Mint-UI</a:t>
              </a:r>
              <a:endParaRPr lang="en-US" altLang="zh-CN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36837" y="3470318"/>
              <a:ext cx="1599231" cy="458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err="1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-beauty</a:t>
              </a:r>
              <a:endParaRPr lang="en-US" altLang="zh-CN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325060" y="3470317"/>
              <a:ext cx="120812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err="1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Vue-Blu</a:t>
              </a:r>
              <a:endParaRPr lang="en-US" altLang="zh-CN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77932" y="718412"/>
            <a:ext cx="1426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UI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组件库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888274" y="1232939"/>
            <a:ext cx="10537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/>
          <p:cNvSpPr txBox="1"/>
          <p:nvPr/>
        </p:nvSpPr>
        <p:spPr>
          <a:xfrm>
            <a:off x="4983363" y="191387"/>
            <a:ext cx="2225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生态圈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888274" y="140414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8274" y="1430117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element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 - 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饿了么出品的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Vue2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web UI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  <a:r>
              <a:rPr lang="zh-CN" altLang="en-US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套件</a:t>
            </a:r>
            <a:endParaRPr lang="en-US" altLang="zh-CN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endParaRPr lang="zh-CN" altLang="en-US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Vux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 - 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WeUI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的组件</a:t>
            </a:r>
            <a:r>
              <a:rPr lang="zh-CN" altLang="en-US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endParaRPr lang="en-US" altLang="zh-CN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endParaRPr lang="zh-CN" altLang="en-US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5"/>
              </a:rPr>
              <a:t>mint-</a:t>
            </a:r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5"/>
              </a:rPr>
              <a:t>ui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 - </a:t>
            </a:r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 2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的移动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endParaRPr lang="zh-CN" altLang="en-US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6"/>
              </a:rPr>
              <a:t>iview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 - 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基于 </a:t>
            </a:r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Vuejs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的开源 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UI 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组件</a:t>
            </a:r>
            <a:r>
              <a:rPr lang="zh-CN" altLang="en-US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endParaRPr lang="en-US" altLang="zh-CN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endParaRPr lang="zh-CN" altLang="en-US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7"/>
              </a:rPr>
              <a:t>Keen-UI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 - 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轻量级的基本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组件合</a:t>
            </a:r>
            <a:r>
              <a:rPr lang="zh-CN" altLang="en-US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集</a:t>
            </a:r>
            <a:endParaRPr lang="en-US" altLang="zh-CN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endParaRPr lang="zh-CN" altLang="en-US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8"/>
              </a:rPr>
              <a:t>vue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8"/>
              </a:rPr>
              <a:t>-material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 - 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 Material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 2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建立精美的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endParaRPr lang="zh-CN" altLang="en-US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9"/>
              </a:rPr>
              <a:t>muse-</a:t>
            </a:r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9"/>
              </a:rPr>
              <a:t>ui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 - 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三端样式一致的响应式 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UI </a:t>
            </a:r>
            <a:r>
              <a:rPr lang="zh-CN" altLang="en-US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endParaRPr lang="en-US" altLang="zh-CN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endParaRPr lang="zh-CN" altLang="en-US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10"/>
              </a:rPr>
              <a:t>vuetify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 - 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为移动而生的</a:t>
            </a:r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 JS 2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组件</a:t>
            </a:r>
            <a:r>
              <a:rPr lang="zh-CN" altLang="en-US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endParaRPr lang="en-US" altLang="zh-CN" dirty="0">
              <a:solidFill>
                <a:srgbClr val="7F7F7F"/>
              </a:solidFill>
            </a:endParaRPr>
          </a:p>
          <a:p>
            <a:pPr latinLnBrk="1"/>
            <a:r>
              <a:rPr lang="en-US" altLang="zh-CN" dirty="0" smtClean="0">
                <a:solidFill>
                  <a:srgbClr val="7F7F7F"/>
                </a:solidFill>
              </a:rPr>
              <a:t>…</a:t>
            </a:r>
            <a:endParaRPr lang="zh-CN" alt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66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77932" y="71841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开发框架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888274" y="1232939"/>
            <a:ext cx="10537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/>
          <p:cNvSpPr txBox="1"/>
          <p:nvPr/>
        </p:nvSpPr>
        <p:spPr>
          <a:xfrm>
            <a:off x="4983363" y="191387"/>
            <a:ext cx="2225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生态圈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888274" y="140414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8274" y="1472150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vue.js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 - 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流行的轻量高效的前端组件化</a:t>
            </a:r>
            <a:r>
              <a:rPr lang="zh-CN" altLang="en-US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endParaRPr lang="en-US" altLang="zh-CN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endParaRPr lang="zh-CN" altLang="en-US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vue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-admin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 - </a:t>
            </a:r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管理面板</a:t>
            </a:r>
            <a:r>
              <a:rPr lang="zh-CN" altLang="en-US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endParaRPr lang="zh-CN" altLang="en-US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5"/>
              </a:rPr>
              <a:t>electron-</a:t>
            </a:r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5"/>
              </a:rPr>
              <a:t>vue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 - Electron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VueJS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快速启动</a:t>
            </a:r>
            <a:r>
              <a:rPr lang="zh-CN" altLang="en-US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样板</a:t>
            </a:r>
            <a:endParaRPr lang="en-US" altLang="zh-CN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endParaRPr lang="zh-CN" altLang="en-US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6"/>
              </a:rPr>
              <a:t>vue-2.0-boilerplate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 - Vue2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单页应用样板</a:t>
            </a:r>
            <a:r>
              <a:rPr lang="zh-CN" altLang="en-US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​</a:t>
            </a:r>
            <a:endParaRPr lang="en-US" altLang="zh-CN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endParaRPr lang="zh-CN" altLang="en-US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7"/>
              </a:rPr>
              <a:t>vue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7"/>
              </a:rPr>
              <a:t>-spa-template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 - 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前后端分离后的单页应用</a:t>
            </a:r>
            <a:r>
              <a:rPr lang="zh-CN" altLang="en-US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en-US" altLang="zh-CN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endParaRPr lang="zh-CN" altLang="en-US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8"/>
              </a:rPr>
              <a:t>Framework7-Vue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 - </a:t>
            </a:r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VueJS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Framework7</a:t>
            </a:r>
            <a:r>
              <a:rPr lang="zh-CN" altLang="en-US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结合</a:t>
            </a:r>
            <a:endParaRPr lang="en-US" altLang="zh-CN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endParaRPr lang="zh-CN" altLang="en-US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9"/>
              </a:rPr>
              <a:t>vue-bulma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 - 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轻量级高性能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MVVM Admin UI</a:t>
            </a:r>
            <a:r>
              <a:rPr lang="zh-CN" altLang="en-US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endParaRPr lang="zh-CN" altLang="en-US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10"/>
              </a:rPr>
              <a:t>vue-webgulp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 - 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仿</a:t>
            </a:r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VueJS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 loader</a:t>
            </a:r>
            <a:r>
              <a:rPr lang="zh-CN" altLang="en-US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endParaRPr lang="en-US" altLang="zh-CN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endParaRPr lang="zh-CN" altLang="en-US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11"/>
              </a:rPr>
              <a:t>vue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11"/>
              </a:rPr>
              <a:t>-element-starter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 - </a:t>
            </a:r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zh-CN" altLang="en-US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endParaRPr lang="en-US" altLang="zh-CN" dirty="0">
              <a:solidFill>
                <a:srgbClr val="7F7F7F"/>
              </a:solidFill>
            </a:endParaRPr>
          </a:p>
          <a:p>
            <a:pPr latinLnBrk="1"/>
            <a:r>
              <a:rPr lang="en-US" altLang="zh-CN" dirty="0" smtClean="0">
                <a:solidFill>
                  <a:srgbClr val="7F7F7F"/>
                </a:solidFill>
              </a:rPr>
              <a:t>…</a:t>
            </a:r>
            <a:endParaRPr lang="zh-CN" alt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481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77932" y="71841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实用库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888274" y="1232939"/>
            <a:ext cx="10537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/>
          <p:cNvSpPr txBox="1"/>
          <p:nvPr/>
        </p:nvSpPr>
        <p:spPr>
          <a:xfrm>
            <a:off x="4983363" y="191387"/>
            <a:ext cx="2225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生态圈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888274" y="140414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8274" y="1503084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vuex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 - 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专为 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Vue.js 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应用程序开发的状态管理模式</a:t>
            </a:r>
            <a:b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vuelidate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 - 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简单轻量级的基于模块的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Vue.js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验证</a:t>
            </a:r>
            <a:b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5"/>
              </a:rPr>
              <a:t>qingcheng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 - </a:t>
            </a:r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qingcheng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主题</a:t>
            </a:r>
            <a:b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6"/>
              </a:rPr>
              <a:t>vue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6"/>
              </a:rPr>
              <a:t>-desktop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 - 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创建管理面板网站的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b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7"/>
              </a:rPr>
              <a:t>vue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7"/>
              </a:rPr>
              <a:t>-meta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 - 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meta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b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8"/>
              </a:rPr>
              <a:t>vue-axios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 - 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axios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整合到</a:t>
            </a:r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VueJS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的封装</a:t>
            </a:r>
            <a:b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9"/>
              </a:rPr>
              <a:t>vue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9"/>
              </a:rPr>
              <a:t>-</a:t>
            </a:r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9"/>
              </a:rPr>
              <a:t>svg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9"/>
              </a:rPr>
              <a:t>-icon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 - vue2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的可变彩色</a:t>
            </a:r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图标方案</a:t>
            </a:r>
            <a:b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10"/>
              </a:rPr>
              <a:t>avoriaz</a:t>
            </a:r>
            <a:r>
              <a:rPr lang="en-US" altLang="zh-CN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 - </a:t>
            </a:r>
            <a:r>
              <a:rPr lang="en-US" altLang="zh-CN" dirty="0" err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VueJS</a:t>
            </a:r>
            <a:r>
              <a:rPr lang="zh-CN" altLang="en-US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测试实用工具</a:t>
            </a:r>
            <a:r>
              <a:rPr lang="zh-CN" altLang="en-US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endParaRPr lang="en-US" altLang="zh-CN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endParaRPr lang="en-US" altLang="zh-CN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r>
              <a:rPr lang="en-US" altLang="zh-CN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en-US" altLang="zh-CN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628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8540" y="191387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VUE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简介</a:t>
            </a:r>
            <a:endParaRPr lang="en-US" altLang="zh-CN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9" name="Flowchart: Manual Input 8"/>
          <p:cNvSpPr/>
          <p:nvPr/>
        </p:nvSpPr>
        <p:spPr>
          <a:xfrm flipV="1">
            <a:off x="2318393" y="2542562"/>
            <a:ext cx="600740" cy="818707"/>
          </a:xfrm>
          <a:prstGeom prst="flowChartManualInput">
            <a:avLst/>
          </a:prstGeom>
          <a:noFill/>
          <a:ln w="57150">
            <a:solidFill>
              <a:srgbClr val="41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57752" y="2721081"/>
            <a:ext cx="251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概念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2" name="Flowchart: Manual Input 11"/>
          <p:cNvSpPr/>
          <p:nvPr/>
        </p:nvSpPr>
        <p:spPr>
          <a:xfrm flipV="1">
            <a:off x="2318393" y="3930109"/>
            <a:ext cx="600740" cy="818707"/>
          </a:xfrm>
          <a:prstGeom prst="flowChartManualInput">
            <a:avLst/>
          </a:prstGeom>
          <a:noFill/>
          <a:ln w="57150">
            <a:solidFill>
              <a:srgbClr val="41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57751" y="4108628"/>
            <a:ext cx="251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兼容性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8" name="Flowchart: Manual Input 17"/>
          <p:cNvSpPr/>
          <p:nvPr/>
        </p:nvSpPr>
        <p:spPr>
          <a:xfrm flipV="1">
            <a:off x="8112528" y="2530353"/>
            <a:ext cx="600740" cy="818707"/>
          </a:xfrm>
          <a:prstGeom prst="flowChartManualInput">
            <a:avLst/>
          </a:prstGeom>
          <a:noFill/>
          <a:ln w="57150">
            <a:solidFill>
              <a:srgbClr val="41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851886" y="2684236"/>
            <a:ext cx="251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特性与优点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1" name="Flowchart: Manual Input 20"/>
          <p:cNvSpPr/>
          <p:nvPr/>
        </p:nvSpPr>
        <p:spPr>
          <a:xfrm flipV="1">
            <a:off x="8112528" y="3917900"/>
            <a:ext cx="600740" cy="818707"/>
          </a:xfrm>
          <a:prstGeom prst="flowChartManualInput">
            <a:avLst/>
          </a:prstGeom>
          <a:noFill/>
          <a:ln w="57150">
            <a:solidFill>
              <a:srgbClr val="41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851886" y="4071783"/>
            <a:ext cx="251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VUE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的应用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6" name="Freeform 78"/>
          <p:cNvSpPr>
            <a:spLocks noEditPoints="1"/>
          </p:cNvSpPr>
          <p:nvPr/>
        </p:nvSpPr>
        <p:spPr bwMode="auto">
          <a:xfrm>
            <a:off x="2424589" y="2710398"/>
            <a:ext cx="388347" cy="409339"/>
          </a:xfrm>
          <a:custGeom>
            <a:avLst/>
            <a:gdLst>
              <a:gd name="T0" fmla="*/ 194 w 222"/>
              <a:gd name="T1" fmla="*/ 25 h 233"/>
              <a:gd name="T2" fmla="*/ 134 w 222"/>
              <a:gd name="T3" fmla="*/ 21 h 233"/>
              <a:gd name="T4" fmla="*/ 130 w 222"/>
              <a:gd name="T5" fmla="*/ 7 h 233"/>
              <a:gd name="T6" fmla="*/ 99 w 222"/>
              <a:gd name="T7" fmla="*/ 0 h 233"/>
              <a:gd name="T8" fmla="*/ 92 w 222"/>
              <a:gd name="T9" fmla="*/ 17 h 233"/>
              <a:gd name="T10" fmla="*/ 84 w 222"/>
              <a:gd name="T11" fmla="*/ 32 h 233"/>
              <a:gd name="T12" fmla="*/ 89 w 222"/>
              <a:gd name="T13" fmla="*/ 84 h 233"/>
              <a:gd name="T14" fmla="*/ 92 w 222"/>
              <a:gd name="T15" fmla="*/ 95 h 233"/>
              <a:gd name="T16" fmla="*/ 41 w 222"/>
              <a:gd name="T17" fmla="*/ 97 h 233"/>
              <a:gd name="T18" fmla="*/ 4 w 222"/>
              <a:gd name="T19" fmla="*/ 121 h 233"/>
              <a:gd name="T20" fmla="*/ 5 w 222"/>
              <a:gd name="T21" fmla="*/ 137 h 233"/>
              <a:gd name="T22" fmla="*/ 43 w 222"/>
              <a:gd name="T23" fmla="*/ 161 h 233"/>
              <a:gd name="T24" fmla="*/ 92 w 222"/>
              <a:gd name="T25" fmla="*/ 164 h 233"/>
              <a:gd name="T26" fmla="*/ 85 w 222"/>
              <a:gd name="T27" fmla="*/ 207 h 233"/>
              <a:gd name="T28" fmla="*/ 51 w 222"/>
              <a:gd name="T29" fmla="*/ 213 h 233"/>
              <a:gd name="T30" fmla="*/ 49 w 222"/>
              <a:gd name="T31" fmla="*/ 233 h 233"/>
              <a:gd name="T32" fmla="*/ 177 w 222"/>
              <a:gd name="T33" fmla="*/ 227 h 233"/>
              <a:gd name="T34" fmla="*/ 160 w 222"/>
              <a:gd name="T35" fmla="*/ 207 h 233"/>
              <a:gd name="T36" fmla="*/ 130 w 222"/>
              <a:gd name="T37" fmla="*/ 200 h 233"/>
              <a:gd name="T38" fmla="*/ 133 w 222"/>
              <a:gd name="T39" fmla="*/ 160 h 233"/>
              <a:gd name="T40" fmla="*/ 139 w 222"/>
              <a:gd name="T41" fmla="*/ 107 h 233"/>
              <a:gd name="T42" fmla="*/ 130 w 222"/>
              <a:gd name="T43" fmla="*/ 95 h 233"/>
              <a:gd name="T44" fmla="*/ 133 w 222"/>
              <a:gd name="T45" fmla="*/ 85 h 233"/>
              <a:gd name="T46" fmla="*/ 191 w 222"/>
              <a:gd name="T47" fmla="*/ 81 h 233"/>
              <a:gd name="T48" fmla="*/ 222 w 222"/>
              <a:gd name="T49" fmla="*/ 53 h 233"/>
              <a:gd name="T50" fmla="*/ 39 w 222"/>
              <a:gd name="T51" fmla="*/ 147 h 233"/>
              <a:gd name="T52" fmla="*/ 18 w 222"/>
              <a:gd name="T53" fmla="*/ 126 h 233"/>
              <a:gd name="T54" fmla="*/ 41 w 222"/>
              <a:gd name="T55" fmla="*/ 109 h 233"/>
              <a:gd name="T56" fmla="*/ 127 w 222"/>
              <a:gd name="T57" fmla="*/ 112 h 233"/>
              <a:gd name="T58" fmla="*/ 123 w 222"/>
              <a:gd name="T59" fmla="*/ 148 h 233"/>
              <a:gd name="T60" fmla="*/ 39 w 222"/>
              <a:gd name="T61" fmla="*/ 147 h 233"/>
              <a:gd name="T62" fmla="*/ 179 w 222"/>
              <a:gd name="T63" fmla="*/ 73 h 233"/>
              <a:gd name="T64" fmla="*/ 96 w 222"/>
              <a:gd name="T65" fmla="*/ 69 h 233"/>
              <a:gd name="T66" fmla="*/ 101 w 222"/>
              <a:gd name="T67" fmla="*/ 33 h 233"/>
              <a:gd name="T68" fmla="*/ 186 w 222"/>
              <a:gd name="T69" fmla="*/ 35 h 233"/>
              <a:gd name="T70" fmla="*/ 206 w 222"/>
              <a:gd name="T71" fmla="*/ 55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22" h="233">
                <a:moveTo>
                  <a:pt x="218" y="46"/>
                </a:moveTo>
                <a:cubicBezTo>
                  <a:pt x="194" y="25"/>
                  <a:pt x="194" y="25"/>
                  <a:pt x="194" y="25"/>
                </a:cubicBezTo>
                <a:cubicBezTo>
                  <a:pt x="191" y="23"/>
                  <a:pt x="186" y="21"/>
                  <a:pt x="182" y="21"/>
                </a:cubicBezTo>
                <a:cubicBezTo>
                  <a:pt x="134" y="21"/>
                  <a:pt x="134" y="21"/>
                  <a:pt x="134" y="21"/>
                </a:cubicBezTo>
                <a:cubicBezTo>
                  <a:pt x="134" y="21"/>
                  <a:pt x="130" y="21"/>
                  <a:pt x="130" y="17"/>
                </a:cubicBezTo>
                <a:cubicBezTo>
                  <a:pt x="130" y="14"/>
                  <a:pt x="130" y="7"/>
                  <a:pt x="130" y="7"/>
                </a:cubicBezTo>
                <a:cubicBezTo>
                  <a:pt x="130" y="3"/>
                  <a:pt x="127" y="0"/>
                  <a:pt x="1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5" y="0"/>
                  <a:pt x="92" y="3"/>
                  <a:pt x="92" y="7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21"/>
                  <a:pt x="90" y="22"/>
                  <a:pt x="89" y="22"/>
                </a:cubicBezTo>
                <a:cubicBezTo>
                  <a:pt x="86" y="24"/>
                  <a:pt x="84" y="28"/>
                  <a:pt x="84" y="32"/>
                </a:cubicBezTo>
                <a:cubicBezTo>
                  <a:pt x="84" y="74"/>
                  <a:pt x="84" y="74"/>
                  <a:pt x="84" y="74"/>
                </a:cubicBezTo>
                <a:cubicBezTo>
                  <a:pt x="84" y="78"/>
                  <a:pt x="86" y="82"/>
                  <a:pt x="89" y="84"/>
                </a:cubicBezTo>
                <a:cubicBezTo>
                  <a:pt x="90" y="84"/>
                  <a:pt x="92" y="85"/>
                  <a:pt x="92" y="87"/>
                </a:cubicBezTo>
                <a:cubicBezTo>
                  <a:pt x="92" y="87"/>
                  <a:pt x="92" y="93"/>
                  <a:pt x="92" y="95"/>
                </a:cubicBezTo>
                <a:cubicBezTo>
                  <a:pt x="92" y="97"/>
                  <a:pt x="90" y="97"/>
                  <a:pt x="90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37" y="97"/>
                  <a:pt x="32" y="99"/>
                  <a:pt x="29" y="101"/>
                </a:cubicBezTo>
                <a:cubicBezTo>
                  <a:pt x="4" y="121"/>
                  <a:pt x="4" y="121"/>
                  <a:pt x="4" y="121"/>
                </a:cubicBezTo>
                <a:cubicBezTo>
                  <a:pt x="2" y="123"/>
                  <a:pt x="0" y="126"/>
                  <a:pt x="1" y="129"/>
                </a:cubicBezTo>
                <a:cubicBezTo>
                  <a:pt x="1" y="132"/>
                  <a:pt x="2" y="135"/>
                  <a:pt x="5" y="137"/>
                </a:cubicBezTo>
                <a:cubicBezTo>
                  <a:pt x="31" y="157"/>
                  <a:pt x="31" y="157"/>
                  <a:pt x="31" y="157"/>
                </a:cubicBezTo>
                <a:cubicBezTo>
                  <a:pt x="34" y="159"/>
                  <a:pt x="39" y="161"/>
                  <a:pt x="43" y="161"/>
                </a:cubicBezTo>
                <a:cubicBezTo>
                  <a:pt x="89" y="161"/>
                  <a:pt x="89" y="161"/>
                  <a:pt x="89" y="161"/>
                </a:cubicBezTo>
                <a:cubicBezTo>
                  <a:pt x="89" y="161"/>
                  <a:pt x="92" y="161"/>
                  <a:pt x="92" y="164"/>
                </a:cubicBezTo>
                <a:cubicBezTo>
                  <a:pt x="92" y="173"/>
                  <a:pt x="92" y="200"/>
                  <a:pt x="92" y="200"/>
                </a:cubicBezTo>
                <a:cubicBezTo>
                  <a:pt x="92" y="204"/>
                  <a:pt x="89" y="207"/>
                  <a:pt x="85" y="207"/>
                </a:cubicBezTo>
                <a:cubicBezTo>
                  <a:pt x="61" y="207"/>
                  <a:pt x="61" y="207"/>
                  <a:pt x="61" y="207"/>
                </a:cubicBezTo>
                <a:cubicBezTo>
                  <a:pt x="58" y="207"/>
                  <a:pt x="53" y="210"/>
                  <a:pt x="51" y="213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3" y="230"/>
                  <a:pt x="45" y="233"/>
                  <a:pt x="49" y="233"/>
                </a:cubicBezTo>
                <a:cubicBezTo>
                  <a:pt x="173" y="233"/>
                  <a:pt x="173" y="233"/>
                  <a:pt x="173" y="233"/>
                </a:cubicBezTo>
                <a:cubicBezTo>
                  <a:pt x="177" y="233"/>
                  <a:pt x="179" y="230"/>
                  <a:pt x="177" y="227"/>
                </a:cubicBezTo>
                <a:cubicBezTo>
                  <a:pt x="170" y="213"/>
                  <a:pt x="170" y="213"/>
                  <a:pt x="170" y="213"/>
                </a:cubicBezTo>
                <a:cubicBezTo>
                  <a:pt x="169" y="210"/>
                  <a:pt x="164" y="207"/>
                  <a:pt x="160" y="207"/>
                </a:cubicBezTo>
                <a:cubicBezTo>
                  <a:pt x="137" y="207"/>
                  <a:pt x="137" y="207"/>
                  <a:pt x="137" y="207"/>
                </a:cubicBezTo>
                <a:cubicBezTo>
                  <a:pt x="133" y="207"/>
                  <a:pt x="130" y="204"/>
                  <a:pt x="130" y="200"/>
                </a:cubicBezTo>
                <a:cubicBezTo>
                  <a:pt x="130" y="163"/>
                  <a:pt x="130" y="163"/>
                  <a:pt x="130" y="163"/>
                </a:cubicBezTo>
                <a:cubicBezTo>
                  <a:pt x="130" y="160"/>
                  <a:pt x="132" y="160"/>
                  <a:pt x="133" y="160"/>
                </a:cubicBezTo>
                <a:cubicBezTo>
                  <a:pt x="136" y="158"/>
                  <a:pt x="139" y="154"/>
                  <a:pt x="139" y="150"/>
                </a:cubicBezTo>
                <a:cubicBezTo>
                  <a:pt x="139" y="107"/>
                  <a:pt x="139" y="107"/>
                  <a:pt x="139" y="107"/>
                </a:cubicBezTo>
                <a:cubicBezTo>
                  <a:pt x="139" y="103"/>
                  <a:pt x="136" y="99"/>
                  <a:pt x="132" y="98"/>
                </a:cubicBezTo>
                <a:cubicBezTo>
                  <a:pt x="132" y="97"/>
                  <a:pt x="130" y="97"/>
                  <a:pt x="130" y="95"/>
                </a:cubicBezTo>
                <a:cubicBezTo>
                  <a:pt x="130" y="95"/>
                  <a:pt x="130" y="90"/>
                  <a:pt x="130" y="87"/>
                </a:cubicBezTo>
                <a:cubicBezTo>
                  <a:pt x="130" y="85"/>
                  <a:pt x="133" y="85"/>
                  <a:pt x="133" y="85"/>
                </a:cubicBezTo>
                <a:cubicBezTo>
                  <a:pt x="179" y="85"/>
                  <a:pt x="179" y="85"/>
                  <a:pt x="179" y="85"/>
                </a:cubicBezTo>
                <a:cubicBezTo>
                  <a:pt x="183" y="85"/>
                  <a:pt x="188" y="83"/>
                  <a:pt x="191" y="81"/>
                </a:cubicBezTo>
                <a:cubicBezTo>
                  <a:pt x="218" y="61"/>
                  <a:pt x="218" y="61"/>
                  <a:pt x="218" y="61"/>
                </a:cubicBezTo>
                <a:cubicBezTo>
                  <a:pt x="220" y="59"/>
                  <a:pt x="222" y="56"/>
                  <a:pt x="222" y="53"/>
                </a:cubicBezTo>
                <a:cubicBezTo>
                  <a:pt x="222" y="51"/>
                  <a:pt x="221" y="48"/>
                  <a:pt x="218" y="46"/>
                </a:cubicBezTo>
                <a:close/>
                <a:moveTo>
                  <a:pt x="39" y="147"/>
                </a:moveTo>
                <a:cubicBezTo>
                  <a:pt x="17" y="131"/>
                  <a:pt x="17" y="131"/>
                  <a:pt x="17" y="131"/>
                </a:cubicBezTo>
                <a:cubicBezTo>
                  <a:pt x="17" y="131"/>
                  <a:pt x="15" y="129"/>
                  <a:pt x="18" y="126"/>
                </a:cubicBezTo>
                <a:cubicBezTo>
                  <a:pt x="22" y="122"/>
                  <a:pt x="37" y="111"/>
                  <a:pt x="37" y="111"/>
                </a:cubicBezTo>
                <a:cubicBezTo>
                  <a:pt x="37" y="110"/>
                  <a:pt x="40" y="109"/>
                  <a:pt x="41" y="109"/>
                </a:cubicBezTo>
                <a:cubicBezTo>
                  <a:pt x="124" y="109"/>
                  <a:pt x="124" y="109"/>
                  <a:pt x="124" y="109"/>
                </a:cubicBezTo>
                <a:cubicBezTo>
                  <a:pt x="124" y="109"/>
                  <a:pt x="127" y="109"/>
                  <a:pt x="127" y="112"/>
                </a:cubicBezTo>
                <a:cubicBezTo>
                  <a:pt x="127" y="121"/>
                  <a:pt x="127" y="137"/>
                  <a:pt x="127" y="146"/>
                </a:cubicBezTo>
                <a:cubicBezTo>
                  <a:pt x="127" y="149"/>
                  <a:pt x="123" y="148"/>
                  <a:pt x="123" y="148"/>
                </a:cubicBezTo>
                <a:cubicBezTo>
                  <a:pt x="43" y="148"/>
                  <a:pt x="43" y="148"/>
                  <a:pt x="43" y="148"/>
                </a:cubicBezTo>
                <a:cubicBezTo>
                  <a:pt x="42" y="148"/>
                  <a:pt x="40" y="148"/>
                  <a:pt x="39" y="147"/>
                </a:cubicBezTo>
                <a:close/>
                <a:moveTo>
                  <a:pt x="184" y="71"/>
                </a:moveTo>
                <a:cubicBezTo>
                  <a:pt x="183" y="72"/>
                  <a:pt x="180" y="73"/>
                  <a:pt x="179" y="73"/>
                </a:cubicBezTo>
                <a:cubicBezTo>
                  <a:pt x="101" y="73"/>
                  <a:pt x="101" y="73"/>
                  <a:pt x="101" y="73"/>
                </a:cubicBezTo>
                <a:cubicBezTo>
                  <a:pt x="101" y="73"/>
                  <a:pt x="96" y="73"/>
                  <a:pt x="96" y="69"/>
                </a:cubicBezTo>
                <a:cubicBezTo>
                  <a:pt x="96" y="61"/>
                  <a:pt x="96" y="47"/>
                  <a:pt x="96" y="38"/>
                </a:cubicBezTo>
                <a:cubicBezTo>
                  <a:pt x="96" y="33"/>
                  <a:pt x="101" y="33"/>
                  <a:pt x="101" y="33"/>
                </a:cubicBezTo>
                <a:cubicBezTo>
                  <a:pt x="182" y="33"/>
                  <a:pt x="182" y="33"/>
                  <a:pt x="182" y="33"/>
                </a:cubicBezTo>
                <a:cubicBezTo>
                  <a:pt x="183" y="33"/>
                  <a:pt x="185" y="34"/>
                  <a:pt x="186" y="35"/>
                </a:cubicBezTo>
                <a:cubicBezTo>
                  <a:pt x="186" y="35"/>
                  <a:pt x="200" y="47"/>
                  <a:pt x="206" y="52"/>
                </a:cubicBezTo>
                <a:cubicBezTo>
                  <a:pt x="208" y="53"/>
                  <a:pt x="206" y="55"/>
                  <a:pt x="206" y="55"/>
                </a:cubicBezTo>
                <a:lnTo>
                  <a:pt x="184" y="71"/>
                </a:lnTo>
                <a:close/>
              </a:path>
            </a:pathLst>
          </a:custGeom>
          <a:solidFill>
            <a:srgbClr val="41B883"/>
          </a:solidFill>
          <a:ln>
            <a:solidFill>
              <a:srgbClr val="41B883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AU">
              <a:solidFill>
                <a:srgbClr val="41B883"/>
              </a:solidFill>
            </a:endParaRPr>
          </a:p>
        </p:txBody>
      </p:sp>
      <p:sp>
        <p:nvSpPr>
          <p:cNvPr id="38" name="Freeform 273"/>
          <p:cNvSpPr/>
          <p:nvPr/>
        </p:nvSpPr>
        <p:spPr bwMode="auto">
          <a:xfrm>
            <a:off x="2472475" y="4132057"/>
            <a:ext cx="292573" cy="341115"/>
          </a:xfrm>
          <a:custGeom>
            <a:avLst/>
            <a:gdLst>
              <a:gd name="T0" fmla="*/ 112 w 223"/>
              <a:gd name="T1" fmla="*/ 0 h 260"/>
              <a:gd name="T2" fmla="*/ 56 w 223"/>
              <a:gd name="T3" fmla="*/ 130 h 260"/>
              <a:gd name="T4" fmla="*/ 0 w 223"/>
              <a:gd name="T5" fmla="*/ 260 h 260"/>
              <a:gd name="T6" fmla="*/ 92 w 223"/>
              <a:gd name="T7" fmla="*/ 260 h 260"/>
              <a:gd name="T8" fmla="*/ 92 w 223"/>
              <a:gd name="T9" fmla="*/ 206 h 260"/>
              <a:gd name="T10" fmla="*/ 70 w 223"/>
              <a:gd name="T11" fmla="*/ 187 h 260"/>
              <a:gd name="T12" fmla="*/ 73 w 223"/>
              <a:gd name="T13" fmla="*/ 181 h 260"/>
              <a:gd name="T14" fmla="*/ 92 w 223"/>
              <a:gd name="T15" fmla="*/ 195 h 260"/>
              <a:gd name="T16" fmla="*/ 92 w 223"/>
              <a:gd name="T17" fmla="*/ 153 h 260"/>
              <a:gd name="T18" fmla="*/ 123 w 223"/>
              <a:gd name="T19" fmla="*/ 153 h 260"/>
              <a:gd name="T20" fmla="*/ 123 w 223"/>
              <a:gd name="T21" fmla="*/ 180 h 260"/>
              <a:gd name="T22" fmla="*/ 145 w 223"/>
              <a:gd name="T23" fmla="*/ 169 h 260"/>
              <a:gd name="T24" fmla="*/ 149 w 223"/>
              <a:gd name="T25" fmla="*/ 177 h 260"/>
              <a:gd name="T26" fmla="*/ 123 w 223"/>
              <a:gd name="T27" fmla="*/ 189 h 260"/>
              <a:gd name="T28" fmla="*/ 123 w 223"/>
              <a:gd name="T29" fmla="*/ 210 h 260"/>
              <a:gd name="T30" fmla="*/ 163 w 223"/>
              <a:gd name="T31" fmla="*/ 190 h 260"/>
              <a:gd name="T32" fmla="*/ 166 w 223"/>
              <a:gd name="T33" fmla="*/ 198 h 260"/>
              <a:gd name="T34" fmla="*/ 123 w 223"/>
              <a:gd name="T35" fmla="*/ 219 h 260"/>
              <a:gd name="T36" fmla="*/ 123 w 223"/>
              <a:gd name="T37" fmla="*/ 260 h 260"/>
              <a:gd name="T38" fmla="*/ 223 w 223"/>
              <a:gd name="T39" fmla="*/ 260 h 260"/>
              <a:gd name="T40" fmla="*/ 167 w 223"/>
              <a:gd name="T41" fmla="*/ 130 h 260"/>
              <a:gd name="T42" fmla="*/ 112 w 223"/>
              <a:gd name="T43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3" h="260">
                <a:moveTo>
                  <a:pt x="112" y="0"/>
                </a:moveTo>
                <a:lnTo>
                  <a:pt x="56" y="130"/>
                </a:lnTo>
                <a:lnTo>
                  <a:pt x="0" y="260"/>
                </a:lnTo>
                <a:lnTo>
                  <a:pt x="92" y="260"/>
                </a:lnTo>
                <a:lnTo>
                  <a:pt x="92" y="206"/>
                </a:lnTo>
                <a:lnTo>
                  <a:pt x="70" y="187"/>
                </a:lnTo>
                <a:lnTo>
                  <a:pt x="73" y="181"/>
                </a:lnTo>
                <a:lnTo>
                  <a:pt x="92" y="195"/>
                </a:lnTo>
                <a:lnTo>
                  <a:pt x="92" y="153"/>
                </a:lnTo>
                <a:lnTo>
                  <a:pt x="123" y="153"/>
                </a:lnTo>
                <a:lnTo>
                  <a:pt x="123" y="180"/>
                </a:lnTo>
                <a:lnTo>
                  <a:pt x="145" y="169"/>
                </a:lnTo>
                <a:lnTo>
                  <a:pt x="149" y="177"/>
                </a:lnTo>
                <a:lnTo>
                  <a:pt x="123" y="189"/>
                </a:lnTo>
                <a:lnTo>
                  <a:pt x="123" y="210"/>
                </a:lnTo>
                <a:lnTo>
                  <a:pt x="163" y="190"/>
                </a:lnTo>
                <a:lnTo>
                  <a:pt x="166" y="198"/>
                </a:lnTo>
                <a:lnTo>
                  <a:pt x="123" y="219"/>
                </a:lnTo>
                <a:lnTo>
                  <a:pt x="123" y="260"/>
                </a:lnTo>
                <a:lnTo>
                  <a:pt x="223" y="260"/>
                </a:lnTo>
                <a:lnTo>
                  <a:pt x="167" y="130"/>
                </a:lnTo>
                <a:lnTo>
                  <a:pt x="112" y="0"/>
                </a:lnTo>
                <a:close/>
              </a:path>
            </a:pathLst>
          </a:custGeom>
          <a:solidFill>
            <a:srgbClr val="41B883"/>
          </a:solidFill>
          <a:ln>
            <a:solidFill>
              <a:srgbClr val="41B883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9" name="Group 317"/>
          <p:cNvGrpSpPr/>
          <p:nvPr/>
        </p:nvGrpSpPr>
        <p:grpSpPr>
          <a:xfrm>
            <a:off x="8242340" y="2754349"/>
            <a:ext cx="341115" cy="321436"/>
            <a:chOff x="7015163" y="2887861"/>
            <a:chExt cx="412750" cy="388938"/>
          </a:xfrm>
          <a:solidFill>
            <a:srgbClr val="41B883"/>
          </a:solidFill>
        </p:grpSpPr>
        <p:sp>
          <p:nvSpPr>
            <p:cNvPr id="40" name="Freeform 295"/>
            <p:cNvSpPr/>
            <p:nvPr/>
          </p:nvSpPr>
          <p:spPr bwMode="auto">
            <a:xfrm>
              <a:off x="7059613" y="2987874"/>
              <a:ext cx="161925" cy="234950"/>
            </a:xfrm>
            <a:custGeom>
              <a:avLst/>
              <a:gdLst>
                <a:gd name="T0" fmla="*/ 114 w 116"/>
                <a:gd name="T1" fmla="*/ 21 h 169"/>
                <a:gd name="T2" fmla="*/ 112 w 116"/>
                <a:gd name="T3" fmla="*/ 12 h 169"/>
                <a:gd name="T4" fmla="*/ 94 w 116"/>
                <a:gd name="T5" fmla="*/ 1 h 169"/>
                <a:gd name="T6" fmla="*/ 85 w 116"/>
                <a:gd name="T7" fmla="*/ 4 h 169"/>
                <a:gd name="T8" fmla="*/ 57 w 116"/>
                <a:gd name="T9" fmla="*/ 52 h 169"/>
                <a:gd name="T10" fmla="*/ 27 w 116"/>
                <a:gd name="T11" fmla="*/ 104 h 169"/>
                <a:gd name="T12" fmla="*/ 2 w 116"/>
                <a:gd name="T13" fmla="*/ 148 h 169"/>
                <a:gd name="T14" fmla="*/ 5 w 116"/>
                <a:gd name="T15" fmla="*/ 157 h 169"/>
                <a:gd name="T16" fmla="*/ 22 w 116"/>
                <a:gd name="T17" fmla="*/ 168 h 169"/>
                <a:gd name="T18" fmla="*/ 32 w 116"/>
                <a:gd name="T19" fmla="*/ 165 h 169"/>
                <a:gd name="T20" fmla="*/ 67 w 116"/>
                <a:gd name="T21" fmla="*/ 104 h 169"/>
                <a:gd name="T22" fmla="*/ 89 w 116"/>
                <a:gd name="T23" fmla="*/ 65 h 169"/>
                <a:gd name="T24" fmla="*/ 114 w 116"/>
                <a:gd name="T25" fmla="*/ 2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69">
                  <a:moveTo>
                    <a:pt x="114" y="21"/>
                  </a:moveTo>
                  <a:cubicBezTo>
                    <a:pt x="116" y="18"/>
                    <a:pt x="115" y="14"/>
                    <a:pt x="112" y="12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1" y="0"/>
                    <a:pt x="87" y="1"/>
                    <a:pt x="85" y="4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" y="148"/>
                    <a:pt x="2" y="148"/>
                    <a:pt x="2" y="148"/>
                  </a:cubicBezTo>
                  <a:cubicBezTo>
                    <a:pt x="0" y="151"/>
                    <a:pt x="1" y="155"/>
                    <a:pt x="5" y="157"/>
                  </a:cubicBezTo>
                  <a:cubicBezTo>
                    <a:pt x="22" y="168"/>
                    <a:pt x="22" y="168"/>
                    <a:pt x="22" y="168"/>
                  </a:cubicBezTo>
                  <a:cubicBezTo>
                    <a:pt x="26" y="169"/>
                    <a:pt x="30" y="168"/>
                    <a:pt x="32" y="165"/>
                  </a:cubicBezTo>
                  <a:cubicBezTo>
                    <a:pt x="67" y="104"/>
                    <a:pt x="67" y="104"/>
                    <a:pt x="67" y="104"/>
                  </a:cubicBezTo>
                  <a:cubicBezTo>
                    <a:pt x="89" y="65"/>
                    <a:pt x="89" y="65"/>
                    <a:pt x="89" y="65"/>
                  </a:cubicBezTo>
                  <a:lnTo>
                    <a:pt x="114" y="21"/>
                  </a:lnTo>
                  <a:close/>
                </a:path>
              </a:pathLst>
            </a:custGeom>
            <a:grpFill/>
            <a:ln>
              <a:solidFill>
                <a:srgbClr val="41B88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Freeform 296"/>
            <p:cNvSpPr/>
            <p:nvPr/>
          </p:nvSpPr>
          <p:spPr bwMode="auto">
            <a:xfrm>
              <a:off x="7334250" y="3059311"/>
              <a:ext cx="93663" cy="73025"/>
            </a:xfrm>
            <a:custGeom>
              <a:avLst/>
              <a:gdLst>
                <a:gd name="T0" fmla="*/ 61 w 67"/>
                <a:gd name="T1" fmla="*/ 0 h 52"/>
                <a:gd name="T2" fmla="*/ 0 w 67"/>
                <a:gd name="T3" fmla="*/ 0 h 52"/>
                <a:gd name="T4" fmla="*/ 19 w 67"/>
                <a:gd name="T5" fmla="*/ 34 h 52"/>
                <a:gd name="T6" fmla="*/ 25 w 67"/>
                <a:gd name="T7" fmla="*/ 47 h 52"/>
                <a:gd name="T8" fmla="*/ 27 w 67"/>
                <a:gd name="T9" fmla="*/ 52 h 52"/>
                <a:gd name="T10" fmla="*/ 61 w 67"/>
                <a:gd name="T11" fmla="*/ 52 h 52"/>
                <a:gd name="T12" fmla="*/ 67 w 67"/>
                <a:gd name="T13" fmla="*/ 46 h 52"/>
                <a:gd name="T14" fmla="*/ 67 w 67"/>
                <a:gd name="T15" fmla="*/ 6 h 52"/>
                <a:gd name="T16" fmla="*/ 61 w 67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52">
                  <a:moveTo>
                    <a:pt x="6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13"/>
                    <a:pt x="14" y="25"/>
                    <a:pt x="19" y="34"/>
                  </a:cubicBezTo>
                  <a:cubicBezTo>
                    <a:pt x="22" y="40"/>
                    <a:pt x="24" y="45"/>
                    <a:pt x="25" y="47"/>
                  </a:cubicBezTo>
                  <a:cubicBezTo>
                    <a:pt x="26" y="49"/>
                    <a:pt x="27" y="50"/>
                    <a:pt x="27" y="52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4" y="52"/>
                    <a:pt x="67" y="49"/>
                    <a:pt x="67" y="4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2"/>
                    <a:pt x="64" y="0"/>
                    <a:pt x="61" y="0"/>
                  </a:cubicBezTo>
                  <a:close/>
                </a:path>
              </a:pathLst>
            </a:custGeom>
            <a:grpFill/>
            <a:ln>
              <a:solidFill>
                <a:srgbClr val="41B88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2" name="Freeform 297"/>
            <p:cNvSpPr/>
            <p:nvPr/>
          </p:nvSpPr>
          <p:spPr bwMode="auto">
            <a:xfrm>
              <a:off x="7172325" y="3059311"/>
              <a:ext cx="114300" cy="73025"/>
            </a:xfrm>
            <a:custGeom>
              <a:avLst/>
              <a:gdLst>
                <a:gd name="T0" fmla="*/ 30 w 82"/>
                <a:gd name="T1" fmla="*/ 0 h 52"/>
                <a:gd name="T2" fmla="*/ 0 w 82"/>
                <a:gd name="T3" fmla="*/ 52 h 52"/>
                <a:gd name="T4" fmla="*/ 82 w 82"/>
                <a:gd name="T5" fmla="*/ 52 h 52"/>
                <a:gd name="T6" fmla="*/ 57 w 82"/>
                <a:gd name="T7" fmla="*/ 0 h 52"/>
                <a:gd name="T8" fmla="*/ 30 w 82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2">
                  <a:moveTo>
                    <a:pt x="30" y="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76" y="40"/>
                    <a:pt x="68" y="24"/>
                    <a:pt x="57" y="0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solidFill>
                <a:srgbClr val="41B88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Freeform 298"/>
            <p:cNvSpPr/>
            <p:nvPr/>
          </p:nvSpPr>
          <p:spPr bwMode="auto">
            <a:xfrm>
              <a:off x="7015163" y="3059311"/>
              <a:ext cx="104775" cy="73025"/>
            </a:xfrm>
            <a:custGeom>
              <a:avLst/>
              <a:gdLst>
                <a:gd name="T0" fmla="*/ 75 w 75"/>
                <a:gd name="T1" fmla="*/ 0 h 52"/>
                <a:gd name="T2" fmla="*/ 6 w 75"/>
                <a:gd name="T3" fmla="*/ 0 h 52"/>
                <a:gd name="T4" fmla="*/ 0 w 75"/>
                <a:gd name="T5" fmla="*/ 6 h 52"/>
                <a:gd name="T6" fmla="*/ 0 w 75"/>
                <a:gd name="T7" fmla="*/ 46 h 52"/>
                <a:gd name="T8" fmla="*/ 6 w 75"/>
                <a:gd name="T9" fmla="*/ 52 h 52"/>
                <a:gd name="T10" fmla="*/ 45 w 75"/>
                <a:gd name="T11" fmla="*/ 52 h 52"/>
                <a:gd name="T12" fmla="*/ 75 w 75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52"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9"/>
                    <a:pt x="2" y="52"/>
                    <a:pt x="6" y="52"/>
                  </a:cubicBezTo>
                  <a:cubicBezTo>
                    <a:pt x="45" y="52"/>
                    <a:pt x="45" y="52"/>
                    <a:pt x="45" y="52"/>
                  </a:cubicBezTo>
                  <a:lnTo>
                    <a:pt x="75" y="0"/>
                  </a:lnTo>
                  <a:close/>
                </a:path>
              </a:pathLst>
            </a:custGeom>
            <a:grpFill/>
            <a:ln>
              <a:solidFill>
                <a:srgbClr val="41B88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Freeform 299"/>
            <p:cNvSpPr/>
            <p:nvPr/>
          </p:nvSpPr>
          <p:spPr bwMode="auto">
            <a:xfrm>
              <a:off x="7045325" y="3214886"/>
              <a:ext cx="42863" cy="50800"/>
            </a:xfrm>
            <a:custGeom>
              <a:avLst/>
              <a:gdLst>
                <a:gd name="T0" fmla="*/ 28 w 31"/>
                <a:gd name="T1" fmla="*/ 12 h 37"/>
                <a:gd name="T2" fmla="*/ 10 w 31"/>
                <a:gd name="T3" fmla="*/ 2 h 37"/>
                <a:gd name="T4" fmla="*/ 3 w 31"/>
                <a:gd name="T5" fmla="*/ 6 h 37"/>
                <a:gd name="T6" fmla="*/ 0 w 31"/>
                <a:gd name="T7" fmla="*/ 32 h 37"/>
                <a:gd name="T8" fmla="*/ 5 w 31"/>
                <a:gd name="T9" fmla="*/ 35 h 37"/>
                <a:gd name="T10" fmla="*/ 28 w 31"/>
                <a:gd name="T11" fmla="*/ 20 h 37"/>
                <a:gd name="T12" fmla="*/ 28 w 31"/>
                <a:gd name="T13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7">
                  <a:moveTo>
                    <a:pt x="28" y="12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4" y="2"/>
                    <a:pt x="3" y="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2" y="37"/>
                    <a:pt x="5" y="35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1" y="18"/>
                    <a:pt x="31" y="14"/>
                    <a:pt x="28" y="12"/>
                  </a:cubicBezTo>
                  <a:close/>
                </a:path>
              </a:pathLst>
            </a:custGeom>
            <a:grpFill/>
            <a:ln>
              <a:solidFill>
                <a:srgbClr val="41B88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Freeform 300"/>
            <p:cNvSpPr/>
            <p:nvPr/>
          </p:nvSpPr>
          <p:spPr bwMode="auto">
            <a:xfrm>
              <a:off x="7197725" y="2887861"/>
              <a:ext cx="163513" cy="274637"/>
            </a:xfrm>
            <a:custGeom>
              <a:avLst/>
              <a:gdLst>
                <a:gd name="T0" fmla="*/ 112 w 117"/>
                <a:gd name="T1" fmla="*/ 177 h 197"/>
                <a:gd name="T2" fmla="*/ 112 w 117"/>
                <a:gd name="T3" fmla="*/ 176 h 197"/>
                <a:gd name="T4" fmla="*/ 101 w 117"/>
                <a:gd name="T5" fmla="*/ 155 h 197"/>
                <a:gd name="T6" fmla="*/ 101 w 117"/>
                <a:gd name="T7" fmla="*/ 154 h 197"/>
                <a:gd name="T8" fmla="*/ 99 w 117"/>
                <a:gd name="T9" fmla="*/ 152 h 197"/>
                <a:gd name="T10" fmla="*/ 98 w 117"/>
                <a:gd name="T11" fmla="*/ 150 h 197"/>
                <a:gd name="T12" fmla="*/ 98 w 117"/>
                <a:gd name="T13" fmla="*/ 149 h 197"/>
                <a:gd name="T14" fmla="*/ 96 w 117"/>
                <a:gd name="T15" fmla="*/ 146 h 197"/>
                <a:gd name="T16" fmla="*/ 96 w 117"/>
                <a:gd name="T17" fmla="*/ 145 h 197"/>
                <a:gd name="T18" fmla="*/ 94 w 117"/>
                <a:gd name="T19" fmla="*/ 142 h 197"/>
                <a:gd name="T20" fmla="*/ 93 w 117"/>
                <a:gd name="T21" fmla="*/ 141 h 197"/>
                <a:gd name="T22" fmla="*/ 55 w 117"/>
                <a:gd name="T23" fmla="*/ 72 h 197"/>
                <a:gd name="T24" fmla="*/ 9 w 117"/>
                <a:gd name="T25" fmla="*/ 4 h 197"/>
                <a:gd name="T26" fmla="*/ 37 w 117"/>
                <a:gd name="T27" fmla="*/ 87 h 197"/>
                <a:gd name="T28" fmla="*/ 89 w 117"/>
                <a:gd name="T29" fmla="*/ 194 h 197"/>
                <a:gd name="T30" fmla="*/ 103 w 117"/>
                <a:gd name="T31" fmla="*/ 193 h 197"/>
                <a:gd name="T32" fmla="*/ 112 w 117"/>
                <a:gd name="T33" fmla="*/ 17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" h="197">
                  <a:moveTo>
                    <a:pt x="112" y="177"/>
                  </a:moveTo>
                  <a:cubicBezTo>
                    <a:pt x="112" y="177"/>
                    <a:pt x="112" y="176"/>
                    <a:pt x="112" y="176"/>
                  </a:cubicBezTo>
                  <a:cubicBezTo>
                    <a:pt x="110" y="173"/>
                    <a:pt x="106" y="165"/>
                    <a:pt x="101" y="155"/>
                  </a:cubicBezTo>
                  <a:cubicBezTo>
                    <a:pt x="101" y="155"/>
                    <a:pt x="101" y="154"/>
                    <a:pt x="101" y="154"/>
                  </a:cubicBezTo>
                  <a:cubicBezTo>
                    <a:pt x="100" y="154"/>
                    <a:pt x="100" y="153"/>
                    <a:pt x="99" y="152"/>
                  </a:cubicBezTo>
                  <a:cubicBezTo>
                    <a:pt x="99" y="151"/>
                    <a:pt x="99" y="151"/>
                    <a:pt x="98" y="150"/>
                  </a:cubicBezTo>
                  <a:cubicBezTo>
                    <a:pt x="98" y="150"/>
                    <a:pt x="98" y="149"/>
                    <a:pt x="98" y="149"/>
                  </a:cubicBezTo>
                  <a:cubicBezTo>
                    <a:pt x="97" y="148"/>
                    <a:pt x="97" y="147"/>
                    <a:pt x="96" y="146"/>
                  </a:cubicBezTo>
                  <a:cubicBezTo>
                    <a:pt x="96" y="145"/>
                    <a:pt x="96" y="145"/>
                    <a:pt x="96" y="145"/>
                  </a:cubicBezTo>
                  <a:cubicBezTo>
                    <a:pt x="95" y="144"/>
                    <a:pt x="94" y="143"/>
                    <a:pt x="94" y="142"/>
                  </a:cubicBezTo>
                  <a:cubicBezTo>
                    <a:pt x="94" y="141"/>
                    <a:pt x="94" y="141"/>
                    <a:pt x="93" y="141"/>
                  </a:cubicBezTo>
                  <a:cubicBezTo>
                    <a:pt x="81" y="117"/>
                    <a:pt x="65" y="88"/>
                    <a:pt x="55" y="72"/>
                  </a:cubicBezTo>
                  <a:cubicBezTo>
                    <a:pt x="38" y="45"/>
                    <a:pt x="16" y="0"/>
                    <a:pt x="9" y="4"/>
                  </a:cubicBezTo>
                  <a:cubicBezTo>
                    <a:pt x="0" y="8"/>
                    <a:pt x="28" y="65"/>
                    <a:pt x="37" y="87"/>
                  </a:cubicBezTo>
                  <a:cubicBezTo>
                    <a:pt x="46" y="108"/>
                    <a:pt x="82" y="190"/>
                    <a:pt x="89" y="194"/>
                  </a:cubicBezTo>
                  <a:cubicBezTo>
                    <a:pt x="96" y="197"/>
                    <a:pt x="99" y="195"/>
                    <a:pt x="103" y="193"/>
                  </a:cubicBezTo>
                  <a:cubicBezTo>
                    <a:pt x="108" y="191"/>
                    <a:pt x="117" y="185"/>
                    <a:pt x="112" y="177"/>
                  </a:cubicBezTo>
                  <a:close/>
                </a:path>
              </a:pathLst>
            </a:custGeom>
            <a:grpFill/>
            <a:ln>
              <a:solidFill>
                <a:srgbClr val="41B88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Freeform 301"/>
            <p:cNvSpPr/>
            <p:nvPr/>
          </p:nvSpPr>
          <p:spPr bwMode="auto">
            <a:xfrm>
              <a:off x="7335838" y="3162499"/>
              <a:ext cx="50800" cy="53975"/>
            </a:xfrm>
            <a:custGeom>
              <a:avLst/>
              <a:gdLst>
                <a:gd name="T0" fmla="*/ 34 w 36"/>
                <a:gd name="T1" fmla="*/ 21 h 38"/>
                <a:gd name="T2" fmla="*/ 25 w 36"/>
                <a:gd name="T3" fmla="*/ 5 h 38"/>
                <a:gd name="T4" fmla="*/ 15 w 36"/>
                <a:gd name="T5" fmla="*/ 1 h 38"/>
                <a:gd name="T6" fmla="*/ 5 w 36"/>
                <a:gd name="T7" fmla="*/ 7 h 38"/>
                <a:gd name="T8" fmla="*/ 2 w 36"/>
                <a:gd name="T9" fmla="*/ 16 h 38"/>
                <a:gd name="T10" fmla="*/ 13 w 36"/>
                <a:gd name="T11" fmla="*/ 33 h 38"/>
                <a:gd name="T12" fmla="*/ 24 w 36"/>
                <a:gd name="T13" fmla="*/ 36 h 38"/>
                <a:gd name="T14" fmla="*/ 31 w 36"/>
                <a:gd name="T15" fmla="*/ 32 h 38"/>
                <a:gd name="T16" fmla="*/ 34 w 36"/>
                <a:gd name="T17" fmla="*/ 2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8">
                  <a:moveTo>
                    <a:pt x="34" y="21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3" y="1"/>
                    <a:pt x="19" y="0"/>
                    <a:pt x="15" y="1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" y="9"/>
                    <a:pt x="0" y="13"/>
                    <a:pt x="2" y="16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7"/>
                    <a:pt x="20" y="38"/>
                    <a:pt x="24" y="36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4" y="30"/>
                    <a:pt x="36" y="25"/>
                    <a:pt x="34" y="21"/>
                  </a:cubicBezTo>
                  <a:close/>
                </a:path>
              </a:pathLst>
            </a:custGeom>
            <a:grpFill/>
            <a:ln>
              <a:solidFill>
                <a:srgbClr val="41B88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Freeform 302"/>
            <p:cNvSpPr/>
            <p:nvPr/>
          </p:nvSpPr>
          <p:spPr bwMode="auto">
            <a:xfrm>
              <a:off x="7366000" y="3200599"/>
              <a:ext cx="55563" cy="76200"/>
            </a:xfrm>
            <a:custGeom>
              <a:avLst/>
              <a:gdLst>
                <a:gd name="T0" fmla="*/ 9 w 40"/>
                <a:gd name="T1" fmla="*/ 18 h 55"/>
                <a:gd name="T2" fmla="*/ 8 w 40"/>
                <a:gd name="T3" fmla="*/ 37 h 55"/>
                <a:gd name="T4" fmla="*/ 35 w 40"/>
                <a:gd name="T5" fmla="*/ 55 h 55"/>
                <a:gd name="T6" fmla="*/ 9 w 40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55">
                  <a:moveTo>
                    <a:pt x="9" y="18"/>
                  </a:moveTo>
                  <a:cubicBezTo>
                    <a:pt x="6" y="20"/>
                    <a:pt x="0" y="26"/>
                    <a:pt x="8" y="37"/>
                  </a:cubicBezTo>
                  <a:cubicBezTo>
                    <a:pt x="15" y="47"/>
                    <a:pt x="33" y="48"/>
                    <a:pt x="35" y="55"/>
                  </a:cubicBezTo>
                  <a:cubicBezTo>
                    <a:pt x="35" y="55"/>
                    <a:pt x="40" y="0"/>
                    <a:pt x="9" y="18"/>
                  </a:cubicBezTo>
                  <a:close/>
                </a:path>
              </a:pathLst>
            </a:custGeom>
            <a:grpFill/>
            <a:ln>
              <a:solidFill>
                <a:srgbClr val="41B88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8" name="Freeform 314"/>
          <p:cNvSpPr>
            <a:spLocks noEditPoints="1"/>
          </p:cNvSpPr>
          <p:nvPr/>
        </p:nvSpPr>
        <p:spPr bwMode="auto">
          <a:xfrm>
            <a:off x="8242340" y="4171526"/>
            <a:ext cx="377851" cy="167934"/>
          </a:xfrm>
          <a:custGeom>
            <a:avLst/>
            <a:gdLst>
              <a:gd name="T0" fmla="*/ 115 w 328"/>
              <a:gd name="T1" fmla="*/ 114 h 146"/>
              <a:gd name="T2" fmla="*/ 115 w 328"/>
              <a:gd name="T3" fmla="*/ 60 h 146"/>
              <a:gd name="T4" fmla="*/ 60 w 328"/>
              <a:gd name="T5" fmla="*/ 114 h 146"/>
              <a:gd name="T6" fmla="*/ 115 w 328"/>
              <a:gd name="T7" fmla="*/ 114 h 146"/>
              <a:gd name="T8" fmla="*/ 159 w 328"/>
              <a:gd name="T9" fmla="*/ 0 h 146"/>
              <a:gd name="T10" fmla="*/ 159 w 328"/>
              <a:gd name="T11" fmla="*/ 29 h 146"/>
              <a:gd name="T12" fmla="*/ 164 w 328"/>
              <a:gd name="T13" fmla="*/ 29 h 146"/>
              <a:gd name="T14" fmla="*/ 280 w 328"/>
              <a:gd name="T15" fmla="*/ 59 h 146"/>
              <a:gd name="T16" fmla="*/ 328 w 328"/>
              <a:gd name="T17" fmla="*/ 130 h 146"/>
              <a:gd name="T18" fmla="*/ 325 w 328"/>
              <a:gd name="T19" fmla="*/ 146 h 146"/>
              <a:gd name="T20" fmla="*/ 318 w 328"/>
              <a:gd name="T21" fmla="*/ 146 h 146"/>
              <a:gd name="T22" fmla="*/ 267 w 328"/>
              <a:gd name="T23" fmla="*/ 146 h 146"/>
              <a:gd name="T24" fmla="*/ 169 w 328"/>
              <a:gd name="T25" fmla="*/ 146 h 146"/>
              <a:gd name="T26" fmla="*/ 169 w 328"/>
              <a:gd name="T27" fmla="*/ 136 h 146"/>
              <a:gd name="T28" fmla="*/ 169 w 328"/>
              <a:gd name="T29" fmla="*/ 114 h 146"/>
              <a:gd name="T30" fmla="*/ 169 w 328"/>
              <a:gd name="T31" fmla="*/ 64 h 146"/>
              <a:gd name="T32" fmla="*/ 213 w 328"/>
              <a:gd name="T33" fmla="*/ 70 h 146"/>
              <a:gd name="T34" fmla="*/ 213 w 328"/>
              <a:gd name="T35" fmla="*/ 114 h 146"/>
              <a:gd name="T36" fmla="*/ 267 w 328"/>
              <a:gd name="T37" fmla="*/ 114 h 146"/>
              <a:gd name="T38" fmla="*/ 164 w 328"/>
              <a:gd name="T39" fmla="*/ 54 h 146"/>
              <a:gd name="T40" fmla="*/ 159 w 328"/>
              <a:gd name="T41" fmla="*/ 54 h 146"/>
              <a:gd name="T42" fmla="*/ 159 w 328"/>
              <a:gd name="T43" fmla="*/ 114 h 146"/>
              <a:gd name="T44" fmla="*/ 159 w 328"/>
              <a:gd name="T45" fmla="*/ 146 h 146"/>
              <a:gd name="T46" fmla="*/ 115 w 328"/>
              <a:gd name="T47" fmla="*/ 146 h 146"/>
              <a:gd name="T48" fmla="*/ 60 w 328"/>
              <a:gd name="T49" fmla="*/ 146 h 146"/>
              <a:gd name="T50" fmla="*/ 11 w 328"/>
              <a:gd name="T51" fmla="*/ 146 h 146"/>
              <a:gd name="T52" fmla="*/ 2 w 328"/>
              <a:gd name="T53" fmla="*/ 146 h 146"/>
              <a:gd name="T54" fmla="*/ 0 w 328"/>
              <a:gd name="T55" fmla="*/ 130 h 146"/>
              <a:gd name="T56" fmla="*/ 48 w 328"/>
              <a:gd name="T57" fmla="*/ 59 h 146"/>
              <a:gd name="T58" fmla="*/ 115 w 328"/>
              <a:gd name="T59" fmla="*/ 34 h 146"/>
              <a:gd name="T60" fmla="*/ 115 w 328"/>
              <a:gd name="T61" fmla="*/ 4 h 146"/>
              <a:gd name="T62" fmla="*/ 159 w 328"/>
              <a:gd name="T63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28" h="146">
                <a:moveTo>
                  <a:pt x="115" y="114"/>
                </a:moveTo>
                <a:cubicBezTo>
                  <a:pt x="115" y="60"/>
                  <a:pt x="115" y="60"/>
                  <a:pt x="115" y="60"/>
                </a:cubicBezTo>
                <a:cubicBezTo>
                  <a:pt x="78" y="70"/>
                  <a:pt x="64" y="92"/>
                  <a:pt x="60" y="114"/>
                </a:cubicBezTo>
                <a:lnTo>
                  <a:pt x="115" y="114"/>
                </a:lnTo>
                <a:close/>
                <a:moveTo>
                  <a:pt x="159" y="0"/>
                </a:moveTo>
                <a:cubicBezTo>
                  <a:pt x="159" y="29"/>
                  <a:pt x="159" y="29"/>
                  <a:pt x="159" y="29"/>
                </a:cubicBezTo>
                <a:cubicBezTo>
                  <a:pt x="160" y="29"/>
                  <a:pt x="162" y="29"/>
                  <a:pt x="164" y="29"/>
                </a:cubicBezTo>
                <a:cubicBezTo>
                  <a:pt x="209" y="29"/>
                  <a:pt x="250" y="41"/>
                  <a:pt x="280" y="59"/>
                </a:cubicBezTo>
                <a:cubicBezTo>
                  <a:pt x="309" y="77"/>
                  <a:pt x="328" y="102"/>
                  <a:pt x="328" y="130"/>
                </a:cubicBezTo>
                <a:cubicBezTo>
                  <a:pt x="328" y="135"/>
                  <a:pt x="327" y="141"/>
                  <a:pt x="325" y="146"/>
                </a:cubicBezTo>
                <a:cubicBezTo>
                  <a:pt x="318" y="146"/>
                  <a:pt x="318" y="146"/>
                  <a:pt x="318" y="146"/>
                </a:cubicBezTo>
                <a:cubicBezTo>
                  <a:pt x="267" y="146"/>
                  <a:pt x="267" y="146"/>
                  <a:pt x="267" y="146"/>
                </a:cubicBezTo>
                <a:cubicBezTo>
                  <a:pt x="169" y="146"/>
                  <a:pt x="169" y="146"/>
                  <a:pt x="169" y="146"/>
                </a:cubicBezTo>
                <a:cubicBezTo>
                  <a:pt x="169" y="136"/>
                  <a:pt x="169" y="136"/>
                  <a:pt x="169" y="136"/>
                </a:cubicBezTo>
                <a:cubicBezTo>
                  <a:pt x="169" y="114"/>
                  <a:pt x="169" y="114"/>
                  <a:pt x="169" y="114"/>
                </a:cubicBezTo>
                <a:cubicBezTo>
                  <a:pt x="169" y="64"/>
                  <a:pt x="169" y="64"/>
                  <a:pt x="169" y="64"/>
                </a:cubicBezTo>
                <a:cubicBezTo>
                  <a:pt x="187" y="64"/>
                  <a:pt x="201" y="66"/>
                  <a:pt x="213" y="70"/>
                </a:cubicBezTo>
                <a:cubicBezTo>
                  <a:pt x="213" y="114"/>
                  <a:pt x="213" y="114"/>
                  <a:pt x="213" y="114"/>
                </a:cubicBezTo>
                <a:cubicBezTo>
                  <a:pt x="267" y="114"/>
                  <a:pt x="267" y="114"/>
                  <a:pt x="267" y="114"/>
                </a:cubicBezTo>
                <a:cubicBezTo>
                  <a:pt x="262" y="85"/>
                  <a:pt x="239" y="54"/>
                  <a:pt x="164" y="54"/>
                </a:cubicBezTo>
                <a:cubicBezTo>
                  <a:pt x="162" y="54"/>
                  <a:pt x="160" y="54"/>
                  <a:pt x="159" y="54"/>
                </a:cubicBezTo>
                <a:cubicBezTo>
                  <a:pt x="159" y="114"/>
                  <a:pt x="159" y="114"/>
                  <a:pt x="159" y="114"/>
                </a:cubicBezTo>
                <a:cubicBezTo>
                  <a:pt x="159" y="146"/>
                  <a:pt x="159" y="146"/>
                  <a:pt x="159" y="146"/>
                </a:cubicBezTo>
                <a:cubicBezTo>
                  <a:pt x="115" y="146"/>
                  <a:pt x="115" y="146"/>
                  <a:pt x="115" y="146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11" y="146"/>
                  <a:pt x="11" y="146"/>
                  <a:pt x="11" y="146"/>
                </a:cubicBezTo>
                <a:cubicBezTo>
                  <a:pt x="2" y="146"/>
                  <a:pt x="2" y="146"/>
                  <a:pt x="2" y="146"/>
                </a:cubicBezTo>
                <a:cubicBezTo>
                  <a:pt x="1" y="141"/>
                  <a:pt x="0" y="135"/>
                  <a:pt x="0" y="130"/>
                </a:cubicBezTo>
                <a:cubicBezTo>
                  <a:pt x="0" y="102"/>
                  <a:pt x="18" y="77"/>
                  <a:pt x="48" y="59"/>
                </a:cubicBezTo>
                <a:cubicBezTo>
                  <a:pt x="66" y="47"/>
                  <a:pt x="89" y="39"/>
                  <a:pt x="115" y="34"/>
                </a:cubicBezTo>
                <a:cubicBezTo>
                  <a:pt x="115" y="4"/>
                  <a:pt x="115" y="4"/>
                  <a:pt x="115" y="4"/>
                </a:cubicBezTo>
                <a:cubicBezTo>
                  <a:pt x="129" y="2"/>
                  <a:pt x="144" y="0"/>
                  <a:pt x="159" y="0"/>
                </a:cubicBezTo>
              </a:path>
            </a:pathLst>
          </a:custGeom>
          <a:solidFill>
            <a:srgbClr val="41B883"/>
          </a:solidFill>
          <a:ln>
            <a:solidFill>
              <a:srgbClr val="41B883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99314" y="2645230"/>
            <a:ext cx="256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 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99314" y="490347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设计部：</a:t>
            </a: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尹晓龙</a:t>
            </a:r>
            <a:endParaRPr lang="zh-CN" altLang="en-US" sz="1600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892624" y="1523963"/>
            <a:ext cx="105373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zh-CN" altLang="en-US" sz="22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是</a:t>
            </a:r>
            <a:r>
              <a:rPr lang="zh-CN" altLang="en-US" sz="2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一套构建用户界面的渐进式框架</a:t>
            </a:r>
            <a:r>
              <a:rPr lang="zh-CN" altLang="en-US" sz="22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2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只关注视图层， 采用自底向上增量开发的设计。</a:t>
            </a:r>
            <a:endParaRPr lang="en-US" altLang="zh-CN" sz="22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2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的目标是通过尽可能简单的 </a:t>
            </a:r>
            <a:r>
              <a:rPr lang="en-US" altLang="zh-CN" sz="2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2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实现响应的数据绑定和组合的视图组件</a:t>
            </a:r>
            <a:r>
              <a:rPr lang="zh-CN" altLang="en-US" sz="22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官方文档地址：</a:t>
            </a:r>
            <a:r>
              <a:rPr lang="en-US" altLang="zh-CN" sz="22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sz="2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</a:t>
            </a:r>
            <a:r>
              <a:rPr lang="en-US" altLang="zh-CN" sz="22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cn.vuejs.org/index.html</a:t>
            </a:r>
            <a:endParaRPr lang="zh-CN" altLang="en-US" sz="22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892624" y="1346150"/>
            <a:ext cx="10537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88589" y="782049"/>
            <a:ext cx="1360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EsAfk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0qiijpX5efRCUUUUgCiiigAooooAKKKKACiiigAooooAKKKKACiiigAooooAKKKKACiiigAooooAKKKKACiiigAooooAKKKKACiiigAooooAp6t/yCLv/AK5N/KvNz1Nej6x/yBrz/rk38q83PWvseHP4EvU8rHfEgooor6M4QooooAKKKKACiiigAooooAKKKKACiiigAooooAKKKKACiiigAooooAKKKKAPVaKKK/Kz6MKKKKACiiigAooooAKKKKACiiigAooooAKKKKACiiigAooooAKKKKACiiigAooooAKKKKACiiigAooooAKKKKACiiigAooooApax/yBrz/rk1eb16RrH/IGvP8Ark1eb19jw5/Al6nlY74kFFFFfRnCFFFFABRRRQAUUUUAFFFFABRRRQAUUUUAFFFFABRRRQAUUUUAFFFFABRRRQB6rRRRX5WfRhRRRQAUUUUAFFFFABRRRQAUUUUAFFFFABRRRQAUUUUAFFFFABRRRQAUUUUAFFFFABRRRQAUUUUAFFFFABRRRQAUUUUAFFFFAFLWP+QNef8AXJq83r0fWP8AkEXf/XJv5V5xX2PDn8CXqeVjviQUUUV9GcIUUUUAFFFFABRRRQAUUUUAFFFFABRRRQAUUUUAFFFFABRRRQAUUUUAFFFFAHqtFFFflZ9GFFFFABRRRQAUUUUAFFFFABRRRQAUUUUAFFFFABRRRQAUUUUAFFFFABRRRQAUUUUAFFFFABRRRQAUUUUAFFFFABRRRQAUUUUAUdX/AOQTd/8AXJv5V5wetej6v/yCbv8A65N/KvOD1r7Hhz+BL1PKx3xIKKKK+jOEKKKKACiiigAooooAKKKKACiiigAooooAKKKKACiiigAooooAKKKKACiiigD1Wiiivys+jCiiigAooooAKKKKACiiorq6hs7WS4ncJFGMsx7VUYuTsiW7aslorhJfihpqSlY7aZ1H8XAzUf8AwtPT/wDnym/MV3rKsU9VFmTxFNdTv6K4D/hadh/z5TfmKX/hadh/z5TfmKf9lYv+Vi+s0+531FcB/wALTsP+fKb8xR/wtOw/58pvzFL+ysX/ACh9Yp9zv6K4D/hadh/z5TfmKP8Ahadh/wA+U35ij+ysX/Kw+sU+539FcB/wtOw/58pvzFL/AMLTsP8Anym/MUf2Vi/5WH1in3O+orgf+Fp6f3spvzFa/h/xtYa9eG0jjkhmKllD/wAWKipluJhHmlEca9NuyZ09FFLiuE2EooooGFFFJuoSvsAtFZ+oa7pmlqTeXkUZH8JOT+VcrefE/S4GZbaCa4I6H7oP512UsDiKqvGJjKrCO7O6ory+X4rXWf3WmwhfRnJqsPinqmRmxs8e27/GutZJirbGf1qmup6zRXl8PxWuR/r9Nhb/AHHIrVs/ihpkvFzbzQfT5hUSyfFRXwlLEU3szu6KytP8S6TqZAtr6FmPRC2D+RrVyPUVwVKNSm7TVjVST2YUYpaKzKKGsf8AIHuz/wBMm/lXnB616RrP/IGvP+uTV5vX2HDn8CXqeXjviQUUUV9GcIUUUUAFFFFABRRRSuAUVYtbC6vX228LP6noK2oPCFyy7p5kjPoBmuSrjsPS+ORrGhOWyOdoq7qOlT6ZNtk+ZG+6wHWqWa6KVWFWPNB3REouLswooorQkKKKKACiiigAooooAKKKKACiiigD1Wiiivys+jCiiigAooooAKKKKACuS+IzFfCE+CRmRB+tdbXI/Ef/AJFGb/rrH/Ou3L9cTBPuY1v4bPGQOKDRQea/RDxWJS1btdKvr2IyW1pNKgOCyKSM1P8A8I9q/wD0Drn/AL9mspV6cXZyGoSaukZlFaf/AAj2r/8AQOuf+/Zo/wCEe1f/AKB1z/37NZ/WKP8AMh+zl2MyitP/AIR7V/8AoHXP/fs0f8I9q/8A0Drn/v2aPrFH+ZB7OXYzKK0/+Ee1f/oHXP8A37NH/CPav/0Drn/v2af1mj/Mg9nLsZnet/wYxXxbpxBI/eY4+lUv+Ef1f/oHXP8A37NdN4H8Maj/AMJFBd3VrJBBb5ctIMbj2ArmxeJpOhJcy2NKVOamtD1sEinCkxSivgT2RaKKrX99BptlLd3LhYoxkmiEHKSit2DaW43UdQtdLs3uryZYol7nufQV5dr/AMRb2/Lw6aptbfkb/wCNh/Suf8S+JbrxFfNJKzLbqf3cXYD/ABrGBr7HL8np0lz1dWeZWxTbtEfK7zOXldnY9SxyabiinxQy3DhIY2kc/wAKAk/pXte7TXZHJuR4pK6G18F6/dqCmnuo9ZGC/wA6tD4d+If+eEQP/XQVzvHYdOzki/ZTfQ5SiuiufA3iG2BJsWcDqUYN/I1iXVldWUnl3VvLC3o6EVpDEUanwyRLpzjrYgX5SCCQQcjB6V0uheN9W0VwDKbmDvHKc/ke1c1ilwadXD0qqtNCVSUWfQmi6zba5pqXdseDwyk8qfQ1o1wnwwsZYNDnunyFnlyoPoBiu6r4LG0oUq8oQ2R7VKTlG7KWs/8AIGvP+uTV5vXpGs/8ga8/65N/KvN6+k4c/gy9Tz8d8SCiiivozhCiiigAooPAq7pul3GpzhIlwgPzyEcD/wCvWVWrCnHmm9Bxi5OyKsMMlxKsUSFnboAK6rTPCqIVlvzubqIx0H1rZ07S7bTIwsK7nP3pD1NX6+Tx+dzqtwo6I9OjhFHWRHFEkCbY0Cr6KMVIxoFQXF1DbLvnlSMe5rwmpVZdWzt92KKWvWq3WkyggloxvU9+K89wa6vVPFEbxyQWkZYMpUu3H5CuVr7TJaNWlRaqKx5OKnCUrxCiiivaOQKKKKACiiigAooooAKKKKACiiigD1Wiiivys+jCiiigAooooAKKKKACuR+JH/Ioy/8AXWP+dddXI/Ef/kUZf+usf867su/3qHqY1v4bPGaKU001+hHiNnrvwy/5F6T3mNdtj2H5VxXwy/5F1/8Arsa7cV8DmcmsVNX6ntUF+7QgHsPypcD0H5UppK4eeXc2SDA9B+VGB6D8qKKOd9x2QYHoPypCB6D8qWijnfcLIQAeg/Kl9u1FFJyb6hYO1AooqbBYD615T8Stea4vU0mF/wB1B80vozf/AFq9SnlWC3klb7qKWP0AzXzzqF4+oahcXLklpJCcn617+RYZVKrqPocWMnaNipjFApau6Rp8mq6tbWUZw0r4z6Dufyr6+c1CLm+h5ii5OyN3wr4On19vPmJhsVOGb+J/Zf8AGvWdM0PTdJgWKytI4gB94D5j9T1qeytIrCyhtIECxxIFUD0q0K+Fx+Y1K82k9D2KNCMIq+43bzRzTqK8x66s6LIbzUN1Z217EYrmCOVDwQ65FWKKqE5Rd0xOKe5wet/DWxulaXS3NrL18s8of8K5Kz8Aa3Nqq2txbGKENl5s5Xb7HvXtNFepRzivTp8l7nNLCwbuQ2dpFZWkVtAu2ONQoFTd6KWvLlJyfM9zpSsrFHWf+QPd/wDXJv5V5vXpGs/8ge7/AOuTV5vX1vDn8CXqeXjviQUUUV9GcIUUVd0vTJdTuxGoxGOXb0FZVq0aMHObskVGLk7IfpGkzapcgDKwKfnf+grvra0hs4hFCgVQO3f3otbaK0t0hhQKq/rU9fDZjmMsTOyfunr0aCpq/UMUjMqKWYhVHUntUN3dQ2UDTTuEUDjPf2+tcPq2vzak+yP93bg/dHVvrUYDLquK2VkOtXUNza1XxUkLNBY7ZHHBkPQVytzdT3chknlaRic89qhIzRX2WEy+jho2S1PMq1pze4UUUV3GIUUUUwCiiigAooooAKKKKACiiigAooooA9Vooor8rPogooooAKKKKACiiigArkfiP/yKMv8A11j/AJ111cj8SP8AkUZf+usf867su/3qHqY1v4bPGaQ0tIa/Quh4jPXvhl/yLr/9djXb9a4j4Z/8i4//AF2NduK/P80/3qfqe3h/4aDtRRRXAbBRRRTGFFFFABRRRQAUUUUAZfiSVovDeospwwgYg/hXgABxXv8A4jjMvh3UFHe3f+Wa8BzX1nD38OR5eO3Qm012Pw0t1k8UNKQP3ULMM+pwP8a5Cux+GdwsXid4m4MsBAye45/lmvWzG/1aaRz0P4iPXttOo70V+entIKKKKBhRRRQMD0o7UUUCAdKM0Uh6igCnrP8AyB7v/rk38q83r0jWP+QPd/8AXJv5V5v3r6/hz+BL1PKx3xIKKKK+j0W5wktrbSXl0kESks5x9K9C06wj0+zWCMAkcs3cmszwzpf2W3N1KP30g49hW/ivis6zD20/ZQeiPWwtDljzPcAaiu7yGyt2mmbCr2zgk+lPd1iRnc4VRkn2rgdb1V9TujtP7hDhFH865MtwEsTUtbRGlesqS8yDVNVn1S43yHbGPuIOgqiBRilHAr7mlSjSioRR5EpOTbYtFFFbIgKKKKYwooooAKKKKACiiigAooooAKKKKACiiigD1Wiiivys+iCiiigAooooAKKKKACuR+I//Ioy/wDXWP8AnXXVyPxH/wCRRl/66x/zruy7/eoepjX/AIbPGaQ04001+hdDxD174Z/8i4//AF2NduK4j4Z/8i4//XY129fAZn/vU/U9vD/w0FFFJmvPNhaKKKYwooooAKKKKACiiigCO4hFxbSwt0dGU/iK+eL+2azv57dwQ0blea+iz0xXlHxJ0NrW/TVI0/czDEhHZh/9avfyLEKnVdOWz/M4MZT5lzHB5qxY3sunXsN3CcSRMGX39qr0HpX10oqUXF9TzU2ndHv3h/XLXXtNjuYJAWxiSPPKn0NauRXzzpOrXmi3i3NnKUYH5l7MPQivT9C+I2nagqw3/wDotwf4j9w/j2r4/MMoq0pudNXX5Hq0cTGSs9zt6KjiminiEkUiuh6MpyKkrw2mnZnUmmFFFFIoKKKKACiiigRR1j/kEXY/6ZN/KvOD1r0fWP8AkE3f/XJv5V5wetfX8O/wJep5WO+JBWnoWnHUNQUEfuk+ZzWZ9eld54bshZ6Yrn/WTfOfYdq7c1xXsKDtuzHDU+eZsYGAFGABwKMUo4FQX10tnZS3DnhFz+Pavh4xlVmkt2exJqKuc34r1MBPsMTHceZMfyrlBUk1w9zO80h3M7ZJNMr9AwGFWHoqCPErTc53Ciiiu0yCiiimAUUUUDCiiigAooooAKKKKACiiigAooooAKKKKAPVaKKK/Kz6IKKKKACiiigAooooAK5H4kf8ijL/ANdY/wCdddXI/Ef/AJFGX/rrH/Ou7Lv96h6mNb+GzxmkNLSGv0I8VnpXgLxFpGlaHJBfXscMvmkhWB6fgK6z/hNfDn/QVi/75b/CvCu2KK8avktGvUdSTd2dUMXKEbJHuv8Awmvhz/oKxf8AfLf4Uf8ACa+HP+grF/3y3+FeFUVj/q9Q/mZX16fY91/4TXw5/wBBWL/vlv8ACj/hNfDn/QVi/wC+W/wrwqij/V+j/Mw+vT7Huv8Awmvhz/oKxf8AfLf4Uf8ACa+HP+grF/3y3+FeFUUf6v0f5mH16fY+gLDxFpGqTGGyv4pZP7oyD+tagr5/8OTvb+I9PdDg+eg49CcGvf8AmvEzPAxwk0ovc7MNWdWN2LRRRXlnSFVNRsLfU7KW0uU3xSDBB7e9W6KqEnB8y3JaTVmeDeJPDt14evjHIN0DH91KOjCsU19E3+n2up2rW13CskTDoR0PtXlviH4eXdgXn03NzB18v+NR/Wvr8uziFVclXRnmVsK46x2OHpAATyM0+SN4nKSIyMOoYYIpg617qaaujid0zT07XtT0lwbK6kjXOdmcqfwNdrpXxQZcJqdtkdDJH/hXnNJxXJWy/D1/iia0604vc9/03xFpOrIptLyNmP8AATtb8jWpnJr5vjkeOTzI2ZXHQqcYrq9E+IGq6btinYXcA4If734GvAxOQta0WdtLGX0kezUVg6H4s0zW0VYZdk/eJzhq3q8CrRnSk4zVjsjNSV0FKKSlFYllDWP+QRd/9cm/lXnB616RrA/4lF3/ANcm/lXm5619fw9/Al6nlY74kWtPtvtt/DbjkMwz9O9ekBQoAUYAGAPauQ8I2vmXk1xjiNcA/X/9VdjivOz7Ec9f2a2R04KFo8woNct4vvcRR2anr8z+/pXUDis6XRbae+a7nUyOcAKegFedgK1OjW9pPobVoSnHlRwVtYXV0cQQPJ7gcVpweFtRkXMipH/vNz+ldvHEkaBEUKvoBT9tepW4grS0grHPHBRW5yK+Dpz965QfQE05vBsu35btM/7tdcOKK5HnWLf2jT6pTOJn8JX0YzEySewOP51j3Fjc2j7Z4XT3Ir0+opo0nTZIoZT2YZrrw/EFaOlRXRnLBxt7p5dRXWat4WjdWmscq2OY88fhXKOjxuUdSGHUGvpcLjqWJV4bnBUpSpuzEooorsMgooopgFFFFABRRRQAUUUUAFFFFAHqtFFFflZ9EFFFFABRRRQAUUUUAFcj8R/+RRl/66x/zrrq5H4j/wDIoy/9dY/513Zd/vUPUxrfw2eNGmmlpDX6F0PEFFLj2Nep/DjT7K60CWS4tYZX84jLoCeldl/Yul/9A61/79LXh4nOo0KrpuN7HZDCc0VK589Y9jRj2NfQv9i6X/0DrX/v0KP7F0v/AKB1r/36FYf6wx/k/Ev6i+589Y9jRj2NfQv9i6X/ANA61/79Cj+xdL/6B1r/AN+hS/1hj/IH1F9z56x7GjHsfyr6F/sXS/8AoHWv/foUf2Lpf/QOtf8Av0KP9YY/yB9Sfc8Q8M2k154jsUhRmKTK7YHQA55/KvfBzzUFvY2loSba2ihJ6lEAz+VWOnSvHzHH/W5J2tY6sPS9mrXCiiivNOkKKKKACkNLRQm1qhWMbV/DOl60h+2WymTGBIvysPxrgtX+GF5bEyabcLcJ/ckOG/PvXq1Fehhsyr4fSL0MKmHjM+db7Tb3TZDHeW0sLf7a4qr2zX0bcWtvdRmK4hSWM9VdciuO1f4a6Zegvp7tZynt95D+Fe9hs+pzdqqszkng2tYnkYpcVs6x4V1TQ2JuYS0WcCVOVP8AhWN3r3qVaFSPNB3OKUXHSWg6OR4ZFkjco6nIZTgg16V4R8f+c0en6u4D8LHP6+x/xrzOkzisMXg6eJg4yRdKrKm9D6SU7gCOhp1ef/DvxQ19GdJvJMzRrmFieWHpXoFfBYvDTw1R05L0PXp1FUjdFLWP+QPd/wDXFv5V5ua9H1j/AJBF3/1yavOK+m4e/gS9Tgx3xo7fwlB5ekGQ9ZXLfgOK3qz9EXZo9qvGfLB4rQr5rGzc8RKT7nfRjaCCiqt/fR6daNcSqzKvGF6k1yF74nvbo4hIgT0Xkn8a2weW1sVrFaEVsRGnoztJbiCEZlmRP944qhJ4g02I83Ib/dBNcBJLJK++R2dvVjmmkA9RXvUeHaa+ORxvHy6I7weKNMzjzJP++Knh13TZ2CrdKD6NxXngAHSg8jmtXkGHto2Cx0+x6ojLIoZGDA9wcikrzez1S708qYJTgfwHkGu30fV4dVgyuFmUfOmenv8ASvCx2VVMN7y1R1UsTGeho1h+INGW8ha4hQCdRnj+Kt3bSEY781xYXEToVFOJtUgpxszyw5BwRg9xRW74n0/7LeC4UARzenrWFX6Dha6xFJVF1PEqQcJOIUUUV0kBRRRQAUUUUAFFFFABRRRQB6rRRRX5WfRBRRRQAUUUUAFFFFABXI/Ef/kUZf8ArrH/ADrrq5H4j/8AIoy/9dY/513Zd/vUPUxrfw2eM0hpxppr9C6HiM9e+GP/ACLkv/XY/wAq7euI+GP/ACLkv/XY/wAq7g1+f5p/vU/U9qh/DQlFFFcCOgKKKKq4BRRRRcAooopAFFFFABRRRQAUUUUAFFFFABTcU6igBjxrIhR1DKRggjOa848XeAUWOXUdIULj5pLcDjHcr/hXpVIRmuvCYyphpqUXoY1aUais0fNp4JB6jtSV2nxD0JdN1dbyCMLBdDJCjGG74rjK++wuIjiKaqLqeNUg4SaZYsL2XTr6G7gOJImDCvoHT7pL6wt7qM5SaMOPxFfO3Fey/Dq6Nx4XSMsSYJGj59Oo/nXh5/h1KmqvY68FJpuJ0Gsf8gi7/wCuTV5x3r0fV/8AkEXf/XFv5V5wPvU8g/3eQsb8aPTbFdtjb/8AXNf5VYqC0/484PTy1/kKnr5Wv/Fl6npQ+FGD4sbGj4/vSCuJrsvGBP8AZkX/AF0H8jXGA8V9lkP+6/M8nG/xAoNFFe4cYUtJRSsApqayupLK8jnibDKfzHpUFB6VE6cakeWWzHFuLuj061nW6t0nT7rjNT1geErgy6W8THPlSED6Gt+vznGUnRryge9SlzQTMvxBafatIlAXLJ8y157jmvUrhN8Dr1yprzCVSkzr6MRX0vD1bmpyh2ODHRs0xtFFFfSXOEKKKKYBRRRQAUUUUAFFFFAHqtFFFflZ9EFFFFABRRRQAUUUUAFcj8R/+RRl/wCusf8AOuurkfiR/wAijL/11j/nXdl3+9Q9TGt/DZ4zSGlpDX6F0PEZ698Mf+Rcl/67H+VdxXD/AAx/5FyX/rsf5V3Ffn+af73P1Paofw0JRRRXAdAUUUUwCiiigAooooAKKKKACiiigAooooAKKKKACiiigAooooFc434lW6y+GRKesMqnP1rx7Oa9i+JMyx+F2jLcyyqB+HNeOY5r7XIm3hfmeRjPjFr1D4VyMbDUEPIEqn9K8vr0/wCFaEWF+5HBlAH5VpnS/wBlfqGE/iHbav8A8ge8/wCuLfyrzgfer0fV/wDkD3n/AFyavOB1NcnD38CReO+NHpenvv062b1jFWqyfDk3naLAc525X8q1q+YxcXGvJPuehSd4IwfFiFtJU44WQGuIA4r0XW4fP0e4QDJA3D8K86DcV9XkFRSoOPZnmY5e/cKKKK+gOIKKKKACg9KKKTA6vwaflux7qf511Vcz4Oi22tzKc/M4A/D/APXXTV8Bm0k8VOx7uG/hoMV5heYF7MPRz/OvTZH2Rs3QAZzXl87+ZPI/csTXqcNrWbOTH7JDKKKK+rPPCiiimAUUUUAFFFFABRRRQB6rRRRX5WfRBRRRQAUUUUAFFFFABXI/Ef8A5FGX/rrH/OuurkfiP/yKMv8A11j/AJ13Zd/vUPUxr/w2eNGmmlor9C6HiHrvwx/5FyX/AK7H+VdvXEfDH/kXJf8Arsf5V22RX5/mf+9T9T2qH8NC0UmRS5rgsbhRRmjNAwoozRmgAoozRRcQUUUUxiGgVV1PUIdL06e8nbEcSkn3PYV43eeOtan1VryK5aJM/LF/Dj0Nehgsuq4tNx2Rz1a6p7nt9FcFofxIs7zZDqS/Z5v+eg+6f8K7eC5huYRLBKsiMMhlOawxGDrYd8s1YunVjNXRLilpN1KOa5jS4UUUUDCjvRXJ+LfGVtodpJBAyy3x4Cg/cz3Nb4fDzrz5YIzqTjBXZyfxM1cXOpw6fC2Y4F3Pg/xH/wCtXB1JNPJcTPLKxZ3JZiTyTUfevv8AB4dYeiqa6Hi1anPJsXtXsfw6sza+Fo5CMGd2k/DoP5V5Lp9hLqd/BZwj55nCj2r6AsrVLGxgtY/uRIFH4CvHz6uo01S7nTg4Ny5iPV/+QPef9cmrzgdTXo+r/wDIHvP+uTV5x3NHD38CXqGO+NHXeD5x5NxansRIPx4/pXTY96850e9aw1JJSfkb5W+leiowIBHQ9K8rPMM6Vdz6M6MJU5oWB1DIynowxXm2p2hsr+WEjocj6GvTDyKxNe0cahB5kWBPGMg4+8PSpyfGLD1bS2Y8VS9pG63OEopZEkhkKSKVZTggikr7mLTV1seO007MKKKKYgpVUuwUDJJwBSDnpXV+HdBZcXt0MH/lmh/nXHjcXDDUnKRtRpOpI3NIs/sGmQwEfOBuf6nmr1IBilzivz6rUdSbm+p7kUoqyM/WrkWulTyfxEbV+przjvXT+K9Q8yVLNGyqfM2O5rmcV9pkmHdKhzPqeVjKilOyFooor2jkCiiigAooooAKKKKACiiigD1Wiiivys+iCiiigAooooAKKKKACuR+JH/Ioy/9dY/5111cl8Rx/wAUhL/11j/nXbl3+9Q9TKt8DPGKKKK/Q72PEZ13hrxw/h3TWs1slmzIX3F8Vtf8LWk/6BUf/fw15vRXn1Msw1WbnJas1jXqRVkz0f8A4WtIf+YXH/38NL/wtWUf8wyP/v4a83opf2ThP5SvrNTuekf8LVl/6Bkf/fw0f8LVl/6Bkf8A39Neb0Uf2ThP5Q+s1O56R/wtWX/oGR/9/TR/wtWX/oGR/wDfw15vRR/ZOE/lD6zU7npH/C1ZP+gZH/39NbHh34gQa1qK2M1r5Ejg7CGyCfSvH8Vs+FCV8U6cRwfOHNYYrKsNClKUVZouniZ86TPegaXNNHWnV8U9z1jzr4pX0qW9nZLkRSMXf0bHQV5hjPWvftf0G21/T2tZxhhzG4HKH1FeQa74R1TQ5CZITLb9pkGR+I7V9bkuLpex9nezPLxlKV+ZGBir1hq2oaZIHs7yWLHUBuD+FUue9Fe7OEKi95HEpSjsdxY/E7VICq3UEVwo7/dJ/Kt23+KenvgT2M8Z7kHIrynFLXBVynC1NWjeGJqRPXx8TdBPVbkH/rn/APXqG5+KOlRITBa3Mp7ZGBXk2CaD0rnWSYRO9jR4ypY6/WfiNqmpI0NsFtYjwdhy2PrXIPI8rl3dnY9WY5JpmOaWvToYalRXuI551ZT+JiilpYopJpVjijaR2OAqjJNek+EfAJikjv8AWEBI+aO3PY+rVnisbSw0OaTKpUZTl5Fj4feF3s4Rq17HtnkXESHqq+v4131AUABQMAdBS4xXw2LxMsTUdSR7FOmoRsinq3/IHvP+uTV5xXo+rf8AIHvP+uTfyrzivpOHf4MvU87H/GhD0rtPDWrfabZbSZv3kfQn+IVxlPhleCVZImKuvIIr1Mfgli6Tj1Wxz0arpyuep0hGaxtH1+G/jWKVhHcAcg9G+lbIYGvhK2HqUJ8s1Y9iE1NXRm6jotpqIzKm2QDAdetc5P4Su0b9zJHIvbJwa7XGaTbXVhs0xFDSLuiZ0IT1aOBPhvUwceQPruFT2/hS+lb98Y4l9c5NdwRTea6pZ7iWtEkZLB07mTp3h6zsCHI86X+8/b6VsU3FOry6uIqV3eo7m8YRhsgrN1fVI9NtSdwMzcIv9TTNV1y10+IqHEk+OEU/zrhbu9mvbgyytknt2FetlmVTrS55q0Uc+IxKgrRI5ZGmlaRzlmOSabRRX2cYqK5Y7HlNtu7CiiiqAKKKKACiiigAooooAKKKKAPVaKKK/Kz6IKKKKACiiigAooooAKyvEOkDXNFuLLdtdwGQ9gwORmtWitKVSVOalHoTKPMmjw6bwL4iifaunNIOzK6kH9aYPBPiP/oFSf8Afa/417pRXuLiCvbY5fqUDwv/AIQnxH/0CpP++1/xpP8AhCPEn/QLk/77X/GvdaWm+IK/YX1KB4T/AMIR4k/6Bcn/AH2v+NH/AAg/iT/oGSf99r/jXuxpKX+sFfsH1KB4V/wg/iT/AKBkn/fa/wCNH/CD+JP+gZJ/32v+Ne7UUf6wV+wfUoHhP/CD+JP+gZJ/32v+NH/CD+JP+gZJ/wB9r/jXutFH+sFfsg+pQPCv+EI8Sf8AQLk/77X/ABrf8I+CtWg163utQtjbwwkv8zDJPb1r1ais6ud1qkHBpalRwkIu4YxRmlpK8VnWgprqHUo4DKeoIyDTqKabTugscxqvgbRdUYuIDbSnq8J2/p0rkb/4W3sRLWN5HMueFk+U/wCFeq0V6FDNMRR2dzCeGhM8NufBPiC1yW095FHeIhv61my6NqkBPmabdL9YWr6EpCK74cQVV8SMJYGHRnzm9ndg4+zTA/7h/wAKfFpt/LwllcMfQRE/0r6I2jOQBmjFa/6xSt8JP1GPc8ItfCOv3n+r0yZR6yDZ/Oul034X3cpV9QukiXukY3N+fSvUxS1yVs9xFRWjoaxwcE9TG0XwxpWip/otsPM7yvyx/GtnGBRRXk1Ks6jvN3OmMVHRCUtFFZlMo6v/AMgi7/65N/KvOK9H1j/kE3f/AFyb+Vecd6+v4d/gS9Tysf8AGgooor6I4QBYEFSQR0Nbdh4lu7QBJcTRjj5uo/GsSiuevhaVdWqK5pCrKHwndW3ijT5hiR2hb/aHH51oJqunygbLyEk9i4BrzWivHqcP0JO8XY6Vjp9Uenfbbb/nvF/32P8AGo31SwjB33kAx23jNea0VkuHaa+0V9el2O5ufFGnwjEReZv9gcfnWBqHie9uvkiAgQ8YU8n8axaK9DD5Rh6DUkrsyni6k1YaSSSSSSTkmgdadijFeotNjmbvuFFFFUIKKKKBhRRRQAUUUUAFFFFABRRRQB6rRRRX5WfRBRRRQAUUUUAFFFFABRRRQAUUUUAFLSUtMAooooAKM0lFMBTSYpaKQBRRRQAUlLSUwCiiigYUUUUAFFFFABRRRQIKKKKBhRRRQIKKKKAZR1j/AJBN3/1yb+Vecd69H1j/AJBN3/1yb+Vecd6+v4c/gS9Tysf8S9Aooor6M4QooooAKKKKACiiikAUUUUWAKKKKLAFFFFMAooooGFFFFABRRRQAUUUUAFFFFAHqtFFFflZ9EFFFFABRRRQAUUUUAFFFFABRRRQAUtJS0wCiiigBKKKKYBRRRQAUUUUAFFFFABRRRQMKKKKACiiigAooooAKKKKACiiigAooooEyjrH/IJu/wDrk38q84716PrH/IJu/wDrk38q84719fw5/Al6nlY/4l6BRRRX0ZwhRRRQAUUUUAFFFFABRRRQAUUUUAFFFFABRRRQMKKKKACiiigAooooAKKKKAPVaKKK/Kz6IKKKKACiiigAooooAKKKKACiiigApaSlpgFFFFACUUUUwCiiigAooooAKKKKACiiigYUUUUAFFFFABRRRQAUUUUAFFFFABRRRQJlHWP+QTd/9cm/lXnHevR9Y/5BN3/1yb+Vecd6+v4c/gS9Tysf8S9Aooor6M4QooooAKKKKACiiigAooooAKKKKACiiigAooooGFFFFABRRRQAUUUUAFFFFA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EsAfk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0qiijpX5efRCUUUUgCiiigAooooAKKKKACiiigAooooAKKKKACiiigAooooAKKKKACiiigAooooAKKKKACiiigAooooAKKKKACiiigAooooAp6t/yCLv/AK5N/KvNz1Nej6x/yBrz/rk38q83PWvseHP4EvU8rHfEgooor6M4QooooAKKKKACiiigAooooAKKKKACiiigAooooAKKKKACiiigAooooAKKKKAPVaKKK/Kz6MKKKKACiiigAooooAKKKKACiiigAooooAKKKKACiiigAooooAKKKKACiiigAooooAKKKKACiiigAooooAKKKKACiiigAooooApax/yBrz/rk1eb16RrH/IGvP8Ark1eb19jw5/Al6nlY74kFFFFfRnCFFFFABRRRQAUUUUAFFFFABRRRQAUUUUAFFFFABRRRQAUUUUAFFFFABRRRQB6rRRRX5WfRhRRRQAUUUUAFFFFABRRRQAUUUUAFFFFABRRRQAUUUUAFFFFABRRRQAUUUUAFFFFABRRRQAUUUUAFFFFABRRRQAUUUUAFFFFAFLWP+QNef8AXJq83r0fWP8AkEXf/XJv5V5xX2PDn8CXqeVjviQUUUV9GcIUUUUAFFFFABRRRQAUUUUAFFFFABRRRQAUUUUAFFFFABRRRQAUUUUAFFFFAHqtFFFflZ9GFFFFABRRRQAUUUUAFFFFABRRRQAUUUUAFFFFABRRRQAUUUUAFFFFABRRRQAUUUUAFFFFABRRRQAUUUUAFFFFABRRRQAUUUUAUdX/AOQTd/8AXJv5V5wetej6v/yCbv8A65N/KvOD1r7Hhz+BL1PKx3xIKKKK+jOEKKKKACiiigAooooAKKKKACiiigAooooAKKKKACiiigAooooAKKKKACiiigD1Wiiivys+jCiiigAooooAKKKKACiiorq6hs7WS4ncJFGMsx7VUYuTsiW7aslorhJfihpqSlY7aZ1H8XAzUf8AwtPT/wDnym/MV3rKsU9VFmTxFNdTv6K4D/hadh/z5TfmKX/hadh/z5TfmKf9lYv+Vi+s0+531FcB/wALTsP+fKb8xR/wtOw/58pvzFL+ysX/ACh9Yp9zv6K4D/hadh/z5TfmKP8Ahadh/wA+U35ij+ysX/Kw+sU+539FcB/wtOw/58pvzFL/AMLTsP8Anym/MUf2Vi/5WH1in3O+orgf+Fp6f3spvzFa/h/xtYa9eG0jjkhmKllD/wAWKipluJhHmlEca9NuyZ09FFLiuE2EooooGFFFJuoSvsAtFZ+oa7pmlqTeXkUZH8JOT+VcrefE/S4GZbaCa4I6H7oP512UsDiKqvGJjKrCO7O6ory+X4rXWf3WmwhfRnJqsPinqmRmxs8e27/GutZJirbGf1qmup6zRXl8PxWuR/r9Nhb/AHHIrVs/ihpkvFzbzQfT5hUSyfFRXwlLEU3szu6KytP8S6TqZAtr6FmPRC2D+RrVyPUVwVKNSm7TVjVST2YUYpaKzKKGsf8AIHuz/wBMm/lXnB616RrP/IGvP+uTV5vX2HDn8CXqeXjviQUUUV9GcIUUUUAFFFFABRRRSuAUVYtbC6vX228LP6noK2oPCFyy7p5kjPoBmuSrjsPS+ORrGhOWyOdoq7qOlT6ZNtk+ZG+6wHWqWa6KVWFWPNB3REouLswooorQkKKKKACiiigAooooAKKKKACiiigD1Wiiivys+jCiiigAooooAKKKKACuS+IzFfCE+CRmRB+tdbXI/Ef/AJFGb/rrH/Ou3L9cTBPuY1v4bPGQOKDRQea/RDxWJS1btdKvr2IyW1pNKgOCyKSM1P8A8I9q/wD0Drn/AL9mspV6cXZyGoSaukZlFaf/AAj2r/8AQOuf+/Zo/wCEe1f/AKB1z/37NZ/WKP8AMh+zl2MyitP/AIR7V/8AoHXP/fs0f8I9q/8A0Drn/v2aPrFH+ZB7OXYzKK0/+Ee1f/oHXP8A37NH/CPav/0Drn/v2af1mj/Mg9nLsZnet/wYxXxbpxBI/eY4+lUv+Ef1f/oHXP8A37NdN4H8Maj/AMJFBd3VrJBBb5ctIMbj2ArmxeJpOhJcy2NKVOamtD1sEinCkxSivgT2RaKKrX99BptlLd3LhYoxkmiEHKSit2DaW43UdQtdLs3uryZYol7nufQV5dr/AMRb2/Lw6aptbfkb/wCNh/Suf8S+JbrxFfNJKzLbqf3cXYD/ABrGBr7HL8np0lz1dWeZWxTbtEfK7zOXldnY9SxyabiinxQy3DhIY2kc/wAKAk/pXte7TXZHJuR4pK6G18F6/dqCmnuo9ZGC/wA6tD4d+If+eEQP/XQVzvHYdOzki/ZTfQ5SiuiufA3iG2BJsWcDqUYN/I1iXVldWUnl3VvLC3o6EVpDEUanwyRLpzjrYgX5SCCQQcjB6V0uheN9W0VwDKbmDvHKc/ke1c1ilwadXD0qqtNCVSUWfQmi6zba5pqXdseDwyk8qfQ1o1wnwwsZYNDnunyFnlyoPoBiu6r4LG0oUq8oQ2R7VKTlG7KWs/8AIGvP+uTV5vXpGs/8ga8/65N/KvN6+k4c/gy9Tz8d8SCiiivozhCiiigAooPAq7pul3GpzhIlwgPzyEcD/wCvWVWrCnHmm9Bxi5OyKsMMlxKsUSFnboAK6rTPCqIVlvzubqIx0H1rZ07S7bTIwsK7nP3pD1NX6+Tx+dzqtwo6I9OjhFHWRHFEkCbY0Cr6KMVIxoFQXF1DbLvnlSMe5rwmpVZdWzt92KKWvWq3WkyggloxvU9+K89wa6vVPFEbxyQWkZYMpUu3H5CuVr7TJaNWlRaqKx5OKnCUrxCiiivaOQKKKKACiiigAooooAKKKKACiiigD1Wiiivys+jCiiigAooooAKKKKACuR+JH/Ioy/8AXWP+dddXI/Ef/kUZf+usf867su/3qHqY1v4bPGaKU001+hHiNnrvwy/5F6T3mNdtj2H5VxXwy/5F1/8Arsa7cV8DmcmsVNX6ntUF+7QgHsPypcD0H5UppK4eeXc2SDA9B+VGB6D8qKKOd9x2QYHoPypCB6D8qWijnfcLIQAeg/Kl9u1FFJyb6hYO1AooqbBYD615T8Stea4vU0mF/wB1B80vozf/AFq9SnlWC3klb7qKWP0AzXzzqF4+oahcXLklpJCcn617+RYZVKrqPocWMnaNipjFApau6Rp8mq6tbWUZw0r4z6Dufyr6+c1CLm+h5ii5OyN3wr4On19vPmJhsVOGb+J/Zf8AGvWdM0PTdJgWKytI4gB94D5j9T1qeytIrCyhtIECxxIFUD0q0K+Fx+Y1K82k9D2KNCMIq+43bzRzTqK8x66s6LIbzUN1Z217EYrmCOVDwQ65FWKKqE5Rd0xOKe5wet/DWxulaXS3NrL18s8of8K5Kz8Aa3Nqq2txbGKENl5s5Xb7HvXtNFepRzivTp8l7nNLCwbuQ2dpFZWkVtAu2ONQoFTd6KWvLlJyfM9zpSsrFHWf+QPd/wDXJv5V5vXpGs/8ge7/AOuTV5vX1vDn8CXqeXjviQUUUV9GcIUUVd0vTJdTuxGoxGOXb0FZVq0aMHObskVGLk7IfpGkzapcgDKwKfnf+grvra0hs4hFCgVQO3f3otbaK0t0hhQKq/rU9fDZjmMsTOyfunr0aCpq/UMUjMqKWYhVHUntUN3dQ2UDTTuEUDjPf2+tcPq2vzak+yP93bg/dHVvrUYDLquK2VkOtXUNza1XxUkLNBY7ZHHBkPQVytzdT3chknlaRic89qhIzRX2WEy+jho2S1PMq1pze4UUUV3GIUUUUwCiiigAooooAKKKKACiiigAooooA9Vooor8rPogooooAKKKKACiiigArkfiP/yKMv8A11j/AJ111cj8SP8AkUZf+usf867su/3qHqY1v4bPGaQ0tIa/Quh4jPXvhl/yLr/9djXb9a4j4Z/8i4//AF2NduK/P80/3qfqe3h/4aDtRRRXAbBRRRTGFFFFABRRRQAUUUUAZfiSVovDeospwwgYg/hXgABxXv8A4jjMvh3UFHe3f+Wa8BzX1nD38OR5eO3Qm012Pw0t1k8UNKQP3ULMM+pwP8a5Cux+GdwsXid4m4MsBAye45/lmvWzG/1aaRz0P4iPXttOo70V+entIKKKKBhRRRQMD0o7UUUCAdKM0Uh6igCnrP8AyB7v/rk38q83r0jWP+QPd/8AXJv5V5v3r6/hz+BL1PKx3xIKKKK+j0W5wktrbSXl0kESks5x9K9C06wj0+zWCMAkcs3cmszwzpf2W3N1KP30g49hW/ivis6zD20/ZQeiPWwtDljzPcAaiu7yGyt2mmbCr2zgk+lPd1iRnc4VRkn2rgdb1V9TujtP7hDhFH865MtwEsTUtbRGlesqS8yDVNVn1S43yHbGPuIOgqiBRilHAr7mlSjSioRR5EpOTbYtFFFbIgKKKKYwooooAKKKKACiiigAooooAKKKKACiiigD1Wiiivys+iCiiigAooooAKKKKACuR+I//Ioy/wDXWP8AnXXVyPxH/wCRRl/66x/zruy7/eoepjX/AIbPGaQ04001+hdDxD174Z/8i4//AF2NduK4j4Z/8i4//XY129fAZn/vU/U9vD/w0FFFJmvPNhaKKKYwooooAKKKKACiiigCO4hFxbSwt0dGU/iK+eL+2azv57dwQ0blea+iz0xXlHxJ0NrW/TVI0/czDEhHZh/9avfyLEKnVdOWz/M4MZT5lzHB5qxY3sunXsN3CcSRMGX39qr0HpX10oqUXF9TzU2ndHv3h/XLXXtNjuYJAWxiSPPKn0NauRXzzpOrXmi3i3NnKUYH5l7MPQivT9C+I2nagqw3/wDotwf4j9w/j2r4/MMoq0pudNXX5Hq0cTGSs9zt6KjiminiEkUiuh6MpyKkrw2mnZnUmmFFFFIoKKKKACiiigRR1j/kEXY/6ZN/KvOD1r0fWP8AkE3f/XJv5V5wetfX8O/wJep5WO+JBWnoWnHUNQUEfuk+ZzWZ9eld54bshZ6Yrn/WTfOfYdq7c1xXsKDtuzHDU+eZsYGAFGABwKMUo4FQX10tnZS3DnhFz+Pavh4xlVmkt2exJqKuc34r1MBPsMTHceZMfyrlBUk1w9zO80h3M7ZJNMr9AwGFWHoqCPErTc53Ciiiu0yCiiimAUUUUDCiiigAooooAKKKKACiiigAooooAKKKKAPVaKKK/Kz6IKKKKACiiigAooooAK5H4kf8ijL/ANdY/wCdddXI/Ef/AJFGX/rrH/Ou7Lv96h6mNb+GzxmkNLSGv0I8VnpXgLxFpGlaHJBfXscMvmkhWB6fgK6z/hNfDn/QVi/75b/CvCu2KK8avktGvUdSTd2dUMXKEbJHuv8Awmvhz/oKxf8AfLf4Uf8ACa+HP+grF/3y3+FeFUVj/q9Q/mZX16fY91/4TXw5/wBBWL/vlv8ACj/hNfDn/QVi/wC+W/wrwqij/V+j/Mw+vT7Huv8Awmvhz/oKxf8AfLf4Uf8ACa+HP+grF/3y3+FeFUUf6v0f5mH16fY+gLDxFpGqTGGyv4pZP7oyD+tagr5/8OTvb+I9PdDg+eg49CcGvf8AmvEzPAxwk0ovc7MNWdWN2LRRRXlnSFVNRsLfU7KW0uU3xSDBB7e9W6KqEnB8y3JaTVmeDeJPDt14evjHIN0DH91KOjCsU19E3+n2up2rW13CskTDoR0PtXlviH4eXdgXn03NzB18v+NR/Wvr8uziFVclXRnmVsK46x2OHpAATyM0+SN4nKSIyMOoYYIpg617qaaujid0zT07XtT0lwbK6kjXOdmcqfwNdrpXxQZcJqdtkdDJH/hXnNJxXJWy/D1/iia0604vc9/03xFpOrIptLyNmP8AATtb8jWpnJr5vjkeOTzI2ZXHQqcYrq9E+IGq6btinYXcA4If734GvAxOQta0WdtLGX0kezUVg6H4s0zW0VYZdk/eJzhq3q8CrRnSk4zVjsjNSV0FKKSlFYllDWP+QRd/9cm/lXnB616RrA/4lF3/ANcm/lXm5619fw9/Al6nlY74kWtPtvtt/DbjkMwz9O9ekBQoAUYAGAPauQ8I2vmXk1xjiNcA/X/9VdjivOz7Ec9f2a2R04KFo8woNct4vvcRR2anr8z+/pXUDis6XRbae+a7nUyOcAKegFedgK1OjW9pPobVoSnHlRwVtYXV0cQQPJ7gcVpweFtRkXMipH/vNz+ldvHEkaBEUKvoBT9tepW4grS0grHPHBRW5yK+Dpz965QfQE05vBsu35btM/7tdcOKK5HnWLf2jT6pTOJn8JX0YzEySewOP51j3Fjc2j7Z4XT3Ir0+opo0nTZIoZT2YZrrw/EFaOlRXRnLBxt7p5dRXWat4WjdWmscq2OY88fhXKOjxuUdSGHUGvpcLjqWJV4bnBUpSpuzEooorsMgooopgFFFFABRRRQAUUUUAFFFFAHqtFFFflZ9EFFFFABRRRQAUUUUAFcj8R/+RRl/66x/zrrq5H4j/wDIoy/9dY/513Zd/vUPUxrfw2eNGmmlpDX6F0PEFFLj2Nep/DjT7K60CWS4tYZX84jLoCeldl/Yul/9A61/79LXh4nOo0KrpuN7HZDCc0VK589Y9jRj2NfQv9i6X/0DrX/v0KP7F0v/AKB1r/36FYf6wx/k/Ev6i+589Y9jRj2NfQv9i6X/ANA61/79Cj+xdL/6B1r/AN+hS/1hj/IH1F9z56x7GjHsfyr6F/sXS/8AoHWv/foUf2Lpf/QOtf8Av0KP9YY/yB9Sfc8Q8M2k154jsUhRmKTK7YHQA55/KvfBzzUFvY2loSba2ihJ6lEAz+VWOnSvHzHH/W5J2tY6sPS9mrXCiiivNOkKKKKACkNLRQm1qhWMbV/DOl60h+2WymTGBIvysPxrgtX+GF5bEyabcLcJ/ckOG/PvXq1Fehhsyr4fSL0MKmHjM+db7Tb3TZDHeW0sLf7a4qr2zX0bcWtvdRmK4hSWM9VdciuO1f4a6Zegvp7tZynt95D+Fe9hs+pzdqqszkng2tYnkYpcVs6x4V1TQ2JuYS0WcCVOVP8AhWN3r3qVaFSPNB3OKUXHSWg6OR4ZFkjco6nIZTgg16V4R8f+c0en6u4D8LHP6+x/xrzOkzisMXg6eJg4yRdKrKm9D6SU7gCOhp1ef/DvxQ19GdJvJMzRrmFieWHpXoFfBYvDTw1R05L0PXp1FUjdFLWP+QPd/wDXFv5V5ua9H1j/AJBF3/1yavOK+m4e/gS9Tgx3xo7fwlB5ekGQ9ZXLfgOK3qz9EXZo9qvGfLB4rQr5rGzc8RKT7nfRjaCCiqt/fR6daNcSqzKvGF6k1yF74nvbo4hIgT0Xkn8a2weW1sVrFaEVsRGnoztJbiCEZlmRP944qhJ4g02I83Ib/dBNcBJLJK++R2dvVjmmkA9RXvUeHaa+ORxvHy6I7weKNMzjzJP++Knh13TZ2CrdKD6NxXngAHSg8jmtXkGHto2Cx0+x6ojLIoZGDA9wcikrzez1S708qYJTgfwHkGu30fV4dVgyuFmUfOmenv8ASvCx2VVMN7y1R1UsTGeho1h+INGW8ha4hQCdRnj+Kt3bSEY781xYXEToVFOJtUgpxszyw5BwRg9xRW74n0/7LeC4UARzenrWFX6Dha6xFJVF1PEqQcJOIUUUV0kBRRRQAUUUUAFFFFABRRRQB6rRRRX5WfRBRRRQAUUUUAFFFFABXI/Ef/kUZf8ArrH/ADrrq5H4j/8AIoy/9dY/513Zd/vUPUxrfw2eM0hpxppr9C6HiM9e+GP/ACLkv/XY/wAq7euI+GP/ACLkv/XY/wAq7g1+f5p/vU/U9qh/DQlFFFcCOgKKKKq4BRRRRcAooopAFFFFABRRRQAUUUUAFFFFABTcU6igBjxrIhR1DKRggjOa848XeAUWOXUdIULj5pLcDjHcr/hXpVIRmuvCYyphpqUXoY1aUais0fNp4JB6jtSV2nxD0JdN1dbyCMLBdDJCjGG74rjK++wuIjiKaqLqeNUg4SaZYsL2XTr6G7gOJImDCvoHT7pL6wt7qM5SaMOPxFfO3Fey/Dq6Nx4XSMsSYJGj59Oo/nXh5/h1KmqvY68FJpuJ0Gsf8gi7/wCuTV5x3r0fV/8AkEXf/XFv5V5wPvU8g/3eQsb8aPTbFdtjb/8AXNf5VYqC0/484PTy1/kKnr5Wv/Fl6npQ+FGD4sbGj4/vSCuJrsvGBP8AZkX/AF0H8jXGA8V9lkP+6/M8nG/xAoNFFe4cYUtJRSsApqayupLK8jnibDKfzHpUFB6VE6cakeWWzHFuLuj061nW6t0nT7rjNT1geErgy6W8THPlSED6Gt+vznGUnRryge9SlzQTMvxBafatIlAXLJ8y157jmvUrhN8Dr1yprzCVSkzr6MRX0vD1bmpyh2ODHRs0xtFFFfSXOEKKKKYBRRRQAUUUUAFFFFAHqtFFFflZ9EFFFFABRRRQAUUUUAFcj8R/+RRl/wCusf8AOuurkfiR/wAijL/11j/nXdl3+9Q9TGt/DZ4zSGlpDX6F0PEZ698Mf+Rcl/67H+VdxXD/AAx/5FyX/rsf5V3Ffn+af73P1Paofw0JRRRXAdAUUUUwCiiigAooooAKKKKACiiigAooooAKKKKACiiigAooooFc434lW6y+GRKesMqnP1rx7Oa9i+JMyx+F2jLcyyqB+HNeOY5r7XIm3hfmeRjPjFr1D4VyMbDUEPIEqn9K8vr0/wCFaEWF+5HBlAH5VpnS/wBlfqGE/iHbav8A8ge8/wCuLfyrzgfer0fV/wDkD3n/AFyavOB1NcnD38CReO+NHpenvv062b1jFWqyfDk3naLAc525X8q1q+YxcXGvJPuehSd4IwfFiFtJU44WQGuIA4r0XW4fP0e4QDJA3D8K86DcV9XkFRSoOPZnmY5e/cKKKK+gOIKKKKACg9KKKTA6vwaflux7qf511Vcz4Oi22tzKc/M4A/D/APXXTV8Bm0k8VOx7uG/hoMV5heYF7MPRz/OvTZH2Rs3QAZzXl87+ZPI/csTXqcNrWbOTH7JDKKKK+rPPCiiimAUUUUAFFFFABRRRQB6rRRRX5WfRBRRRQAUUUUAFFFFABXI/Ef8A5FGX/rrH/OuurkfiP/yKMv8A11j/AJ13Zd/vUPUxr/w2eNGmmlor9C6HiHrvwx/5FyX/AK7H+VdvXEfDH/kXJf8Arsf5V22RX5/mf+9T9T2qH8NC0UmRS5rgsbhRRmjNAwoozRmgAoozRRcQUUUUxiGgVV1PUIdL06e8nbEcSkn3PYV43eeOtan1VryK5aJM/LF/Dj0Nehgsuq4tNx2Rz1a6p7nt9FcFofxIs7zZDqS/Z5v+eg+6f8K7eC5huYRLBKsiMMhlOawxGDrYd8s1YunVjNXRLilpN1KOa5jS4UUUUDCjvRXJ+LfGVtodpJBAyy3x4Cg/cz3Nb4fDzrz5YIzqTjBXZyfxM1cXOpw6fC2Y4F3Pg/xH/wCtXB1JNPJcTPLKxZ3JZiTyTUfevv8AB4dYeiqa6Hi1anPJsXtXsfw6sza+Fo5CMGd2k/DoP5V5Lp9hLqd/BZwj55nCj2r6AsrVLGxgtY/uRIFH4CvHz6uo01S7nTg4Ny5iPV/+QPef9cmrzgdTXo+r/wDIHvP+uTV5x3NHD38CXqGO+NHXeD5x5NxansRIPx4/pXTY96850e9aw1JJSfkb5W+leiowIBHQ9K8rPMM6Vdz6M6MJU5oWB1DIynowxXm2p2hsr+WEjocj6GvTDyKxNe0cahB5kWBPGMg4+8PSpyfGLD1bS2Y8VS9pG63OEopZEkhkKSKVZTggikr7mLTV1seO007MKKKKYgpVUuwUDJJwBSDnpXV+HdBZcXt0MH/lmh/nXHjcXDDUnKRtRpOpI3NIs/sGmQwEfOBuf6nmr1IBilzivz6rUdSbm+p7kUoqyM/WrkWulTyfxEbV+przjvXT+K9Q8yVLNGyqfM2O5rmcV9pkmHdKhzPqeVjKilOyFooor2jkCiiigAooooAKKKKACiiigD1Wiiivys+iCiiigAooooAKKKKACuR+JH/Ioy/9dY/5111cl8Rx/wAUhL/11j/nXbl3+9Q9TKt8DPGKKKK/Q72PEZ13hrxw/h3TWs1slmzIX3F8Vtf8LWk/6BUf/fw15vRXn1Msw1WbnJas1jXqRVkz0f8A4WtIf+YXH/38NL/wtWUf8wyP/v4a83opf2ThP5SvrNTuekf8LVl/6Bkf/fw0f8LVl/6Bkf8A39Neb0Uf2ThP5Q+s1O56R/wtWX/oGR/9/TR/wtWX/oGR/wDfw15vRR/ZOE/lD6zU7npH/C1ZP+gZH/39NbHh34gQa1qK2M1r5Ejg7CGyCfSvH8Vs+FCV8U6cRwfOHNYYrKsNClKUVZouniZ86TPegaXNNHWnV8U9z1jzr4pX0qW9nZLkRSMXf0bHQV5hjPWvftf0G21/T2tZxhhzG4HKH1FeQa74R1TQ5CZITLb9pkGR+I7V9bkuLpex9nezPLxlKV+ZGBir1hq2oaZIHs7yWLHUBuD+FUue9Fe7OEKi95HEpSjsdxY/E7VICq3UEVwo7/dJ/Kt23+KenvgT2M8Z7kHIrynFLXBVynC1NWjeGJqRPXx8TdBPVbkH/rn/APXqG5+KOlRITBa3Mp7ZGBXk2CaD0rnWSYRO9jR4ypY6/WfiNqmpI0NsFtYjwdhy2PrXIPI8rl3dnY9WY5JpmOaWvToYalRXuI551ZT+JiilpYopJpVjijaR2OAqjJNek+EfAJikjv8AWEBI+aO3PY+rVnisbSw0OaTKpUZTl5Fj4feF3s4Rq17HtnkXESHqq+v4131AUABQMAdBS4xXw2LxMsTUdSR7FOmoRsinq3/IHvP+uTV5xXo+rf8AIHvP+uTfyrzivpOHf4MvU87H/GhD0rtPDWrfabZbSZv3kfQn+IVxlPhleCVZImKuvIIr1Mfgli6Tj1Wxz0arpyuep0hGaxtH1+G/jWKVhHcAcg9G+lbIYGvhK2HqUJ8s1Y9iE1NXRm6jotpqIzKm2QDAdetc5P4Su0b9zJHIvbJwa7XGaTbXVhs0xFDSLuiZ0IT1aOBPhvUwceQPruFT2/hS+lb98Y4l9c5NdwRTea6pZ7iWtEkZLB07mTp3h6zsCHI86X+8/b6VsU3FOry6uIqV3eo7m8YRhsgrN1fVI9NtSdwMzcIv9TTNV1y10+IqHEk+OEU/zrhbu9mvbgyytknt2FetlmVTrS55q0Uc+IxKgrRI5ZGmlaRzlmOSabRRX2cYqK5Y7HlNtu7CiiiqAKKKKACiiigAooooAKKKKAPVaKKK/Kz6IKKKKACiiigAooooAKyvEOkDXNFuLLdtdwGQ9gwORmtWitKVSVOalHoTKPMmjw6bwL4iifaunNIOzK6kH9aYPBPiP/oFSf8Afa/417pRXuLiCvbY5fqUDwv/AIQnxH/0CpP++1/xpP8AhCPEn/QLk/77X/GvdaWm+IK/YX1KB4T/AMIR4k/6Bcn/AH2v+NH/AAg/iT/oGSf99r/jXuxpKX+sFfsH1KB4V/wg/iT/AKBkn/fa/wCNH/CD+JP+gZJ/32v+Ne7UUf6wV+wfUoHhP/CD+JP+gZJ/32v+NH/CD+JP+gZJ/wB9r/jXutFH+sFfsg+pQPCv+EI8Sf8AQLk/77X/ABrf8I+CtWg163utQtjbwwkv8zDJPb1r1ais6ud1qkHBpalRwkIu4YxRmlpK8VnWgprqHUo4DKeoIyDTqKabTugscxqvgbRdUYuIDbSnq8J2/p0rkb/4W3sRLWN5HMueFk+U/wCFeq0V6FDNMRR2dzCeGhM8NufBPiC1yW095FHeIhv61my6NqkBPmabdL9YWr6EpCK74cQVV8SMJYGHRnzm9ndg4+zTA/7h/wAKfFpt/LwllcMfQRE/0r6I2jOQBmjFa/6xSt8JP1GPc8ItfCOv3n+r0yZR6yDZ/Oul034X3cpV9QukiXukY3N+fSvUxS1yVs9xFRWjoaxwcE9TG0XwxpWip/otsPM7yvyx/GtnGBRRXk1Ks6jvN3OmMVHRCUtFFZlMo6v/AMgi7/65N/KvOK9H1j/kE3f/AFyb+Vecd6+v4d/gS9Tysf8AGgooor6I4QBYEFSQR0Nbdh4lu7QBJcTRjj5uo/GsSiuevhaVdWqK5pCrKHwndW3ijT5hiR2hb/aHH51oJqunygbLyEk9i4BrzWivHqcP0JO8XY6Vjp9Uenfbbb/nvF/32P8AGo31SwjB33kAx23jNea0VkuHaa+0V9el2O5ufFGnwjEReZv9gcfnWBqHie9uvkiAgQ8YU8n8axaK9DD5Rh6DUkrsyni6k1YaSSSSSSTkmgdadijFeotNjmbvuFFFFUIKKKKBhRRRQAUUUUAFFFFABRRRQB6rRRRX5WfRBRRRQAUUUUAFFFFABRRRQAUUUUAFLSUtMAooooAKM0lFMBTSYpaKQBRRRQAUlLSUwCiiigYUUUUAFFFFABRRRQIKKKKBhRRRQIKKKKAZR1j/AJBN3/1yb+Vecd69H1j/AJBN3/1yb+Vecd6+v4c/gS9Tysf8S9Aooor6M4QooooAKKKKACiiikAUUUUWAKKKKLAFFFFMAooooGFFFFABRRRQAUUUUAFFFFAHqtFFFflZ9EFFFFABRRRQAUUUUAFFFFABRRRQAUtJS0wCiiigBKKKKYBRRRQAUUUUAFFFFABRRRQMKKKKACiiigAooooAKKKKACiiigAooooEyjrH/IJu/wDrk38q84716PrH/IJu/wDrk38q84719fw5/Al6nlY/4l6BRRRX0ZwhRRRQAUUUUAFFFFABRRRQAUUUUAFFFFABRRRQMKKKKACiiigAooooAKKKKAPVaKKK/Kz6IKKKKACiiigAooooAKKKKACiiigApaSlpgFFFFACUUUUwCiiigAooooAKKKKACiiigYUUUUAFFFFABRRRQAUUUUAFFFFABRRRQJlHWP+QTd/9cm/lXnHevR9Y/5BN3/1yb+Vecd6+v4c/gS9Tysf8S9Aooor6M4QooooAKKKKACiiigAooooAKKKKACiiigAooooGFFFFABRRRQAUUUUAFFFFA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637" y="3902589"/>
            <a:ext cx="2498725" cy="2498725"/>
          </a:xfrm>
          <a:prstGeom prst="rect">
            <a:avLst/>
          </a:prstGeom>
        </p:spPr>
      </p:pic>
      <p:sp>
        <p:nvSpPr>
          <p:cNvPr id="11" name="TextBox 1"/>
          <p:cNvSpPr txBox="1"/>
          <p:nvPr/>
        </p:nvSpPr>
        <p:spPr>
          <a:xfrm>
            <a:off x="5188540" y="191387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767115" y="5363699"/>
            <a:ext cx="657770" cy="836894"/>
            <a:chOff x="4396469" y="3577169"/>
            <a:chExt cx="657770" cy="836894"/>
          </a:xfrm>
        </p:grpSpPr>
        <p:sp>
          <p:nvSpPr>
            <p:cNvPr id="13" name="Isosceles Triangle 12"/>
            <p:cNvSpPr/>
            <p:nvPr/>
          </p:nvSpPr>
          <p:spPr>
            <a:xfrm flipV="1">
              <a:off x="4396469" y="3577169"/>
              <a:ext cx="657770" cy="836894"/>
            </a:xfrm>
            <a:prstGeom prst="triangle">
              <a:avLst/>
            </a:prstGeom>
            <a:solidFill>
              <a:srgbClr val="D3A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 flipV="1">
              <a:off x="4592739" y="4076605"/>
              <a:ext cx="265230" cy="337457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5767115" y="1600200"/>
            <a:ext cx="657770" cy="37634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/>
          <p:cNvSpPr/>
          <p:nvPr/>
        </p:nvSpPr>
        <p:spPr>
          <a:xfrm>
            <a:off x="5773640" y="1600200"/>
            <a:ext cx="1302489" cy="1302489"/>
          </a:xfrm>
          <a:prstGeom prst="diamond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FontAwesome" pitchFamily="2" charset="0"/>
              </a:rPr>
              <a:t></a:t>
            </a:r>
          </a:p>
        </p:txBody>
      </p:sp>
      <p:sp>
        <p:nvSpPr>
          <p:cNvPr id="17" name="Diamond 16"/>
          <p:cNvSpPr/>
          <p:nvPr/>
        </p:nvSpPr>
        <p:spPr>
          <a:xfrm>
            <a:off x="5112608" y="2272711"/>
            <a:ext cx="1302489" cy="1302489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  <a:latin typeface="FontAwesome" pitchFamily="2" charset="0"/>
              </a:rPr>
              <a:t>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5773640" y="2945221"/>
            <a:ext cx="1302489" cy="1302489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  <a:latin typeface="FontAwesome" pitchFamily="2" charset="0"/>
              </a:rPr>
              <a:t>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5112607" y="3617732"/>
            <a:ext cx="1302489" cy="1302489"/>
          </a:xfrm>
          <a:prstGeom prst="diamond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FontAwesome" pitchFamily="2" charset="0"/>
              </a:rPr>
              <a:t>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92636" y="328281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41B883"/>
                </a:solidFill>
                <a:latin typeface="微软雅黑" pitchFamily="34" charset="-122"/>
                <a:ea typeface="微软雅黑" pitchFamily="34" charset="-122"/>
                <a:cs typeface="Open Sans" panose="020B0606030504020204" pitchFamily="34" charset="0"/>
              </a:rPr>
              <a:t>优点</a:t>
            </a:r>
            <a:endParaRPr lang="en-US" sz="3200" dirty="0">
              <a:solidFill>
                <a:srgbClr val="41B883"/>
              </a:solidFill>
              <a:latin typeface="微软雅黑" pitchFamily="34" charset="-122"/>
              <a:ea typeface="微软雅黑" pitchFamily="34" charset="-122"/>
              <a:cs typeface="Open Sans" panose="020B06060305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97417" y="263845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41B883"/>
                </a:solidFill>
                <a:latin typeface="微软雅黑" pitchFamily="34" charset="-122"/>
                <a:ea typeface="微软雅黑" pitchFamily="34" charset="-122"/>
                <a:cs typeface="Open Sans" panose="020B0606030504020204" pitchFamily="34" charset="0"/>
              </a:rPr>
              <a:t>特性</a:t>
            </a:r>
            <a:endParaRPr lang="en-US" sz="3200" dirty="0">
              <a:solidFill>
                <a:srgbClr val="41B883"/>
              </a:solidFill>
              <a:latin typeface="微软雅黑" pitchFamily="34" charset="-122"/>
              <a:ea typeface="微软雅黑" pitchFamily="34" charset="-122"/>
              <a:cs typeface="Open Sans" panose="020B0606030504020204" pitchFamily="34" charset="0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5188548" y="191387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3587" y="694462"/>
            <a:ext cx="2591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的特性与优点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885947" y="1258563"/>
            <a:ext cx="10537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329110" y="1722814"/>
            <a:ext cx="1528367" cy="3000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的特性：</a:t>
            </a:r>
            <a:endParaRPr lang="en-US" altLang="zh-CN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易用</a:t>
            </a:r>
            <a:endParaRPr lang="en-US" altLang="zh-CN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</a:t>
            </a:r>
            <a:endParaRPr lang="en-US" altLang="zh-CN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</a:t>
            </a:r>
            <a:endParaRPr lang="en-US" altLang="zh-CN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数据驱动</a:t>
            </a:r>
            <a:endParaRPr lang="en-US" altLang="zh-CN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组件化</a:t>
            </a:r>
            <a:endParaRPr lang="en-US" altLang="zh-CN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8" name="矩形 7"/>
          <p:cNvSpPr/>
          <p:nvPr/>
        </p:nvSpPr>
        <p:spPr>
          <a:xfrm>
            <a:off x="8416785" y="2574925"/>
            <a:ext cx="300653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是一个稳定的渐进式框架，易于学习和理解，简单灵活。</a:t>
            </a:r>
            <a:endParaRPr lang="en-US" altLang="zh-CN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、轻量级框架，没有任何依赖。</a:t>
            </a:r>
            <a:endParaRPr lang="zh-CN" altLang="en-US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"/>
          <p:cNvSpPr txBox="1"/>
          <p:nvPr/>
        </p:nvSpPr>
        <p:spPr>
          <a:xfrm>
            <a:off x="5188548" y="191387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3587" y="69446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885947" y="1258563"/>
            <a:ext cx="10537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47" y="1679332"/>
            <a:ext cx="10537371" cy="423157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"/>
          <p:cNvSpPr txBox="1"/>
          <p:nvPr/>
        </p:nvSpPr>
        <p:spPr>
          <a:xfrm>
            <a:off x="5188548" y="191387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3587" y="694462"/>
            <a:ext cx="1715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885947" y="1258563"/>
            <a:ext cx="10537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Administrator\Desktop\14308831413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47" y="1552575"/>
            <a:ext cx="8036047" cy="496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9314731" y="3599849"/>
            <a:ext cx="877163" cy="8744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en-US" altLang="zh-CN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</a:t>
            </a:r>
            <a:endParaRPr lang="en-US" altLang="zh-CN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10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8172" y="191387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项目搭建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Flowchart: Manual Input 8"/>
          <p:cNvSpPr/>
          <p:nvPr/>
        </p:nvSpPr>
        <p:spPr>
          <a:xfrm flipV="1">
            <a:off x="3190092" y="1939662"/>
            <a:ext cx="600740" cy="818707"/>
          </a:xfrm>
          <a:prstGeom prst="flowChartManualInput">
            <a:avLst/>
          </a:prstGeom>
          <a:noFill/>
          <a:ln w="57150">
            <a:solidFill>
              <a:srgbClr val="41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anual Input 11"/>
          <p:cNvSpPr/>
          <p:nvPr/>
        </p:nvSpPr>
        <p:spPr>
          <a:xfrm flipV="1">
            <a:off x="3190092" y="3327209"/>
            <a:ext cx="600740" cy="818707"/>
          </a:xfrm>
          <a:prstGeom prst="flowChartManualInput">
            <a:avLst/>
          </a:prstGeom>
          <a:noFill/>
          <a:ln w="57150">
            <a:solidFill>
              <a:srgbClr val="41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Manual Input 17"/>
          <p:cNvSpPr/>
          <p:nvPr/>
        </p:nvSpPr>
        <p:spPr>
          <a:xfrm flipV="1">
            <a:off x="6946421" y="1962744"/>
            <a:ext cx="600740" cy="818707"/>
          </a:xfrm>
          <a:prstGeom prst="flowChartManualInput">
            <a:avLst/>
          </a:prstGeom>
          <a:noFill/>
          <a:ln w="57150">
            <a:solidFill>
              <a:srgbClr val="41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10"/>
          <p:cNvSpPr txBox="1"/>
          <p:nvPr/>
        </p:nvSpPr>
        <p:spPr>
          <a:xfrm>
            <a:off x="3929451" y="2118181"/>
            <a:ext cx="251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安装和启动项目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60" name="TextBox 10"/>
          <p:cNvSpPr txBox="1"/>
          <p:nvPr/>
        </p:nvSpPr>
        <p:spPr>
          <a:xfrm>
            <a:off x="7972095" y="2107223"/>
            <a:ext cx="2666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VUE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项目目录结构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64" name="TextBox 10"/>
          <p:cNvSpPr txBox="1"/>
          <p:nvPr/>
        </p:nvSpPr>
        <p:spPr>
          <a:xfrm>
            <a:off x="3922356" y="3483499"/>
            <a:ext cx="251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基础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组件编写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65" name="Freeform 78"/>
          <p:cNvSpPr>
            <a:spLocks noEditPoints="1"/>
          </p:cNvSpPr>
          <p:nvPr/>
        </p:nvSpPr>
        <p:spPr bwMode="auto">
          <a:xfrm>
            <a:off x="3310343" y="2118181"/>
            <a:ext cx="388347" cy="409339"/>
          </a:xfrm>
          <a:custGeom>
            <a:avLst/>
            <a:gdLst>
              <a:gd name="T0" fmla="*/ 194 w 222"/>
              <a:gd name="T1" fmla="*/ 25 h 233"/>
              <a:gd name="T2" fmla="*/ 134 w 222"/>
              <a:gd name="T3" fmla="*/ 21 h 233"/>
              <a:gd name="T4" fmla="*/ 130 w 222"/>
              <a:gd name="T5" fmla="*/ 7 h 233"/>
              <a:gd name="T6" fmla="*/ 99 w 222"/>
              <a:gd name="T7" fmla="*/ 0 h 233"/>
              <a:gd name="T8" fmla="*/ 92 w 222"/>
              <a:gd name="T9" fmla="*/ 17 h 233"/>
              <a:gd name="T10" fmla="*/ 84 w 222"/>
              <a:gd name="T11" fmla="*/ 32 h 233"/>
              <a:gd name="T12" fmla="*/ 89 w 222"/>
              <a:gd name="T13" fmla="*/ 84 h 233"/>
              <a:gd name="T14" fmla="*/ 92 w 222"/>
              <a:gd name="T15" fmla="*/ 95 h 233"/>
              <a:gd name="T16" fmla="*/ 41 w 222"/>
              <a:gd name="T17" fmla="*/ 97 h 233"/>
              <a:gd name="T18" fmla="*/ 4 w 222"/>
              <a:gd name="T19" fmla="*/ 121 h 233"/>
              <a:gd name="T20" fmla="*/ 5 w 222"/>
              <a:gd name="T21" fmla="*/ 137 h 233"/>
              <a:gd name="T22" fmla="*/ 43 w 222"/>
              <a:gd name="T23" fmla="*/ 161 h 233"/>
              <a:gd name="T24" fmla="*/ 92 w 222"/>
              <a:gd name="T25" fmla="*/ 164 h 233"/>
              <a:gd name="T26" fmla="*/ 85 w 222"/>
              <a:gd name="T27" fmla="*/ 207 h 233"/>
              <a:gd name="T28" fmla="*/ 51 w 222"/>
              <a:gd name="T29" fmla="*/ 213 h 233"/>
              <a:gd name="T30" fmla="*/ 49 w 222"/>
              <a:gd name="T31" fmla="*/ 233 h 233"/>
              <a:gd name="T32" fmla="*/ 177 w 222"/>
              <a:gd name="T33" fmla="*/ 227 h 233"/>
              <a:gd name="T34" fmla="*/ 160 w 222"/>
              <a:gd name="T35" fmla="*/ 207 h 233"/>
              <a:gd name="T36" fmla="*/ 130 w 222"/>
              <a:gd name="T37" fmla="*/ 200 h 233"/>
              <a:gd name="T38" fmla="*/ 133 w 222"/>
              <a:gd name="T39" fmla="*/ 160 h 233"/>
              <a:gd name="T40" fmla="*/ 139 w 222"/>
              <a:gd name="T41" fmla="*/ 107 h 233"/>
              <a:gd name="T42" fmla="*/ 130 w 222"/>
              <a:gd name="T43" fmla="*/ 95 h 233"/>
              <a:gd name="T44" fmla="*/ 133 w 222"/>
              <a:gd name="T45" fmla="*/ 85 h 233"/>
              <a:gd name="T46" fmla="*/ 191 w 222"/>
              <a:gd name="T47" fmla="*/ 81 h 233"/>
              <a:gd name="T48" fmla="*/ 222 w 222"/>
              <a:gd name="T49" fmla="*/ 53 h 233"/>
              <a:gd name="T50" fmla="*/ 39 w 222"/>
              <a:gd name="T51" fmla="*/ 147 h 233"/>
              <a:gd name="T52" fmla="*/ 18 w 222"/>
              <a:gd name="T53" fmla="*/ 126 h 233"/>
              <a:gd name="T54" fmla="*/ 41 w 222"/>
              <a:gd name="T55" fmla="*/ 109 h 233"/>
              <a:gd name="T56" fmla="*/ 127 w 222"/>
              <a:gd name="T57" fmla="*/ 112 h 233"/>
              <a:gd name="T58" fmla="*/ 123 w 222"/>
              <a:gd name="T59" fmla="*/ 148 h 233"/>
              <a:gd name="T60" fmla="*/ 39 w 222"/>
              <a:gd name="T61" fmla="*/ 147 h 233"/>
              <a:gd name="T62" fmla="*/ 179 w 222"/>
              <a:gd name="T63" fmla="*/ 73 h 233"/>
              <a:gd name="T64" fmla="*/ 96 w 222"/>
              <a:gd name="T65" fmla="*/ 69 h 233"/>
              <a:gd name="T66" fmla="*/ 101 w 222"/>
              <a:gd name="T67" fmla="*/ 33 h 233"/>
              <a:gd name="T68" fmla="*/ 186 w 222"/>
              <a:gd name="T69" fmla="*/ 35 h 233"/>
              <a:gd name="T70" fmla="*/ 206 w 222"/>
              <a:gd name="T71" fmla="*/ 55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22" h="233">
                <a:moveTo>
                  <a:pt x="218" y="46"/>
                </a:moveTo>
                <a:cubicBezTo>
                  <a:pt x="194" y="25"/>
                  <a:pt x="194" y="25"/>
                  <a:pt x="194" y="25"/>
                </a:cubicBezTo>
                <a:cubicBezTo>
                  <a:pt x="191" y="23"/>
                  <a:pt x="186" y="21"/>
                  <a:pt x="182" y="21"/>
                </a:cubicBezTo>
                <a:cubicBezTo>
                  <a:pt x="134" y="21"/>
                  <a:pt x="134" y="21"/>
                  <a:pt x="134" y="21"/>
                </a:cubicBezTo>
                <a:cubicBezTo>
                  <a:pt x="134" y="21"/>
                  <a:pt x="130" y="21"/>
                  <a:pt x="130" y="17"/>
                </a:cubicBezTo>
                <a:cubicBezTo>
                  <a:pt x="130" y="14"/>
                  <a:pt x="130" y="7"/>
                  <a:pt x="130" y="7"/>
                </a:cubicBezTo>
                <a:cubicBezTo>
                  <a:pt x="130" y="3"/>
                  <a:pt x="127" y="0"/>
                  <a:pt x="1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5" y="0"/>
                  <a:pt x="92" y="3"/>
                  <a:pt x="92" y="7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21"/>
                  <a:pt x="90" y="22"/>
                  <a:pt x="89" y="22"/>
                </a:cubicBezTo>
                <a:cubicBezTo>
                  <a:pt x="86" y="24"/>
                  <a:pt x="84" y="28"/>
                  <a:pt x="84" y="32"/>
                </a:cubicBezTo>
                <a:cubicBezTo>
                  <a:pt x="84" y="74"/>
                  <a:pt x="84" y="74"/>
                  <a:pt x="84" y="74"/>
                </a:cubicBezTo>
                <a:cubicBezTo>
                  <a:pt x="84" y="78"/>
                  <a:pt x="86" y="82"/>
                  <a:pt x="89" y="84"/>
                </a:cubicBezTo>
                <a:cubicBezTo>
                  <a:pt x="90" y="84"/>
                  <a:pt x="92" y="85"/>
                  <a:pt x="92" y="87"/>
                </a:cubicBezTo>
                <a:cubicBezTo>
                  <a:pt x="92" y="87"/>
                  <a:pt x="92" y="93"/>
                  <a:pt x="92" y="95"/>
                </a:cubicBezTo>
                <a:cubicBezTo>
                  <a:pt x="92" y="97"/>
                  <a:pt x="90" y="97"/>
                  <a:pt x="90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37" y="97"/>
                  <a:pt x="32" y="99"/>
                  <a:pt x="29" y="101"/>
                </a:cubicBezTo>
                <a:cubicBezTo>
                  <a:pt x="4" y="121"/>
                  <a:pt x="4" y="121"/>
                  <a:pt x="4" y="121"/>
                </a:cubicBezTo>
                <a:cubicBezTo>
                  <a:pt x="2" y="123"/>
                  <a:pt x="0" y="126"/>
                  <a:pt x="1" y="129"/>
                </a:cubicBezTo>
                <a:cubicBezTo>
                  <a:pt x="1" y="132"/>
                  <a:pt x="2" y="135"/>
                  <a:pt x="5" y="137"/>
                </a:cubicBezTo>
                <a:cubicBezTo>
                  <a:pt x="31" y="157"/>
                  <a:pt x="31" y="157"/>
                  <a:pt x="31" y="157"/>
                </a:cubicBezTo>
                <a:cubicBezTo>
                  <a:pt x="34" y="159"/>
                  <a:pt x="39" y="161"/>
                  <a:pt x="43" y="161"/>
                </a:cubicBezTo>
                <a:cubicBezTo>
                  <a:pt x="89" y="161"/>
                  <a:pt x="89" y="161"/>
                  <a:pt x="89" y="161"/>
                </a:cubicBezTo>
                <a:cubicBezTo>
                  <a:pt x="89" y="161"/>
                  <a:pt x="92" y="161"/>
                  <a:pt x="92" y="164"/>
                </a:cubicBezTo>
                <a:cubicBezTo>
                  <a:pt x="92" y="173"/>
                  <a:pt x="92" y="200"/>
                  <a:pt x="92" y="200"/>
                </a:cubicBezTo>
                <a:cubicBezTo>
                  <a:pt x="92" y="204"/>
                  <a:pt x="89" y="207"/>
                  <a:pt x="85" y="207"/>
                </a:cubicBezTo>
                <a:cubicBezTo>
                  <a:pt x="61" y="207"/>
                  <a:pt x="61" y="207"/>
                  <a:pt x="61" y="207"/>
                </a:cubicBezTo>
                <a:cubicBezTo>
                  <a:pt x="58" y="207"/>
                  <a:pt x="53" y="210"/>
                  <a:pt x="51" y="213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3" y="230"/>
                  <a:pt x="45" y="233"/>
                  <a:pt x="49" y="233"/>
                </a:cubicBezTo>
                <a:cubicBezTo>
                  <a:pt x="173" y="233"/>
                  <a:pt x="173" y="233"/>
                  <a:pt x="173" y="233"/>
                </a:cubicBezTo>
                <a:cubicBezTo>
                  <a:pt x="177" y="233"/>
                  <a:pt x="179" y="230"/>
                  <a:pt x="177" y="227"/>
                </a:cubicBezTo>
                <a:cubicBezTo>
                  <a:pt x="170" y="213"/>
                  <a:pt x="170" y="213"/>
                  <a:pt x="170" y="213"/>
                </a:cubicBezTo>
                <a:cubicBezTo>
                  <a:pt x="169" y="210"/>
                  <a:pt x="164" y="207"/>
                  <a:pt x="160" y="207"/>
                </a:cubicBezTo>
                <a:cubicBezTo>
                  <a:pt x="137" y="207"/>
                  <a:pt x="137" y="207"/>
                  <a:pt x="137" y="207"/>
                </a:cubicBezTo>
                <a:cubicBezTo>
                  <a:pt x="133" y="207"/>
                  <a:pt x="130" y="204"/>
                  <a:pt x="130" y="200"/>
                </a:cubicBezTo>
                <a:cubicBezTo>
                  <a:pt x="130" y="163"/>
                  <a:pt x="130" y="163"/>
                  <a:pt x="130" y="163"/>
                </a:cubicBezTo>
                <a:cubicBezTo>
                  <a:pt x="130" y="160"/>
                  <a:pt x="132" y="160"/>
                  <a:pt x="133" y="160"/>
                </a:cubicBezTo>
                <a:cubicBezTo>
                  <a:pt x="136" y="158"/>
                  <a:pt x="139" y="154"/>
                  <a:pt x="139" y="150"/>
                </a:cubicBezTo>
                <a:cubicBezTo>
                  <a:pt x="139" y="107"/>
                  <a:pt x="139" y="107"/>
                  <a:pt x="139" y="107"/>
                </a:cubicBezTo>
                <a:cubicBezTo>
                  <a:pt x="139" y="103"/>
                  <a:pt x="136" y="99"/>
                  <a:pt x="132" y="98"/>
                </a:cubicBezTo>
                <a:cubicBezTo>
                  <a:pt x="132" y="97"/>
                  <a:pt x="130" y="97"/>
                  <a:pt x="130" y="95"/>
                </a:cubicBezTo>
                <a:cubicBezTo>
                  <a:pt x="130" y="95"/>
                  <a:pt x="130" y="90"/>
                  <a:pt x="130" y="87"/>
                </a:cubicBezTo>
                <a:cubicBezTo>
                  <a:pt x="130" y="85"/>
                  <a:pt x="133" y="85"/>
                  <a:pt x="133" y="85"/>
                </a:cubicBezTo>
                <a:cubicBezTo>
                  <a:pt x="179" y="85"/>
                  <a:pt x="179" y="85"/>
                  <a:pt x="179" y="85"/>
                </a:cubicBezTo>
                <a:cubicBezTo>
                  <a:pt x="183" y="85"/>
                  <a:pt x="188" y="83"/>
                  <a:pt x="191" y="81"/>
                </a:cubicBezTo>
                <a:cubicBezTo>
                  <a:pt x="218" y="61"/>
                  <a:pt x="218" y="61"/>
                  <a:pt x="218" y="61"/>
                </a:cubicBezTo>
                <a:cubicBezTo>
                  <a:pt x="220" y="59"/>
                  <a:pt x="222" y="56"/>
                  <a:pt x="222" y="53"/>
                </a:cubicBezTo>
                <a:cubicBezTo>
                  <a:pt x="222" y="51"/>
                  <a:pt x="221" y="48"/>
                  <a:pt x="218" y="46"/>
                </a:cubicBezTo>
                <a:close/>
                <a:moveTo>
                  <a:pt x="39" y="147"/>
                </a:moveTo>
                <a:cubicBezTo>
                  <a:pt x="17" y="131"/>
                  <a:pt x="17" y="131"/>
                  <a:pt x="17" y="131"/>
                </a:cubicBezTo>
                <a:cubicBezTo>
                  <a:pt x="17" y="131"/>
                  <a:pt x="15" y="129"/>
                  <a:pt x="18" y="126"/>
                </a:cubicBezTo>
                <a:cubicBezTo>
                  <a:pt x="22" y="122"/>
                  <a:pt x="37" y="111"/>
                  <a:pt x="37" y="111"/>
                </a:cubicBezTo>
                <a:cubicBezTo>
                  <a:pt x="37" y="110"/>
                  <a:pt x="40" y="109"/>
                  <a:pt x="41" y="109"/>
                </a:cubicBezTo>
                <a:cubicBezTo>
                  <a:pt x="124" y="109"/>
                  <a:pt x="124" y="109"/>
                  <a:pt x="124" y="109"/>
                </a:cubicBezTo>
                <a:cubicBezTo>
                  <a:pt x="124" y="109"/>
                  <a:pt x="127" y="109"/>
                  <a:pt x="127" y="112"/>
                </a:cubicBezTo>
                <a:cubicBezTo>
                  <a:pt x="127" y="121"/>
                  <a:pt x="127" y="137"/>
                  <a:pt x="127" y="146"/>
                </a:cubicBezTo>
                <a:cubicBezTo>
                  <a:pt x="127" y="149"/>
                  <a:pt x="123" y="148"/>
                  <a:pt x="123" y="148"/>
                </a:cubicBezTo>
                <a:cubicBezTo>
                  <a:pt x="43" y="148"/>
                  <a:pt x="43" y="148"/>
                  <a:pt x="43" y="148"/>
                </a:cubicBezTo>
                <a:cubicBezTo>
                  <a:pt x="42" y="148"/>
                  <a:pt x="40" y="148"/>
                  <a:pt x="39" y="147"/>
                </a:cubicBezTo>
                <a:close/>
                <a:moveTo>
                  <a:pt x="184" y="71"/>
                </a:moveTo>
                <a:cubicBezTo>
                  <a:pt x="183" y="72"/>
                  <a:pt x="180" y="73"/>
                  <a:pt x="179" y="73"/>
                </a:cubicBezTo>
                <a:cubicBezTo>
                  <a:pt x="101" y="73"/>
                  <a:pt x="101" y="73"/>
                  <a:pt x="101" y="73"/>
                </a:cubicBezTo>
                <a:cubicBezTo>
                  <a:pt x="101" y="73"/>
                  <a:pt x="96" y="73"/>
                  <a:pt x="96" y="69"/>
                </a:cubicBezTo>
                <a:cubicBezTo>
                  <a:pt x="96" y="61"/>
                  <a:pt x="96" y="47"/>
                  <a:pt x="96" y="38"/>
                </a:cubicBezTo>
                <a:cubicBezTo>
                  <a:pt x="96" y="33"/>
                  <a:pt x="101" y="33"/>
                  <a:pt x="101" y="33"/>
                </a:cubicBezTo>
                <a:cubicBezTo>
                  <a:pt x="182" y="33"/>
                  <a:pt x="182" y="33"/>
                  <a:pt x="182" y="33"/>
                </a:cubicBezTo>
                <a:cubicBezTo>
                  <a:pt x="183" y="33"/>
                  <a:pt x="185" y="34"/>
                  <a:pt x="186" y="35"/>
                </a:cubicBezTo>
                <a:cubicBezTo>
                  <a:pt x="186" y="35"/>
                  <a:pt x="200" y="47"/>
                  <a:pt x="206" y="52"/>
                </a:cubicBezTo>
                <a:cubicBezTo>
                  <a:pt x="208" y="53"/>
                  <a:pt x="206" y="55"/>
                  <a:pt x="206" y="55"/>
                </a:cubicBezTo>
                <a:lnTo>
                  <a:pt x="184" y="71"/>
                </a:lnTo>
                <a:close/>
              </a:path>
            </a:pathLst>
          </a:custGeom>
          <a:solidFill>
            <a:srgbClr val="41B883"/>
          </a:solidFill>
          <a:ln>
            <a:solidFill>
              <a:srgbClr val="41B883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AU">
              <a:solidFill>
                <a:srgbClr val="41B883"/>
              </a:solidFill>
            </a:endParaRPr>
          </a:p>
        </p:txBody>
      </p:sp>
      <p:sp>
        <p:nvSpPr>
          <p:cNvPr id="66" name="Freeform 273"/>
          <p:cNvSpPr/>
          <p:nvPr/>
        </p:nvSpPr>
        <p:spPr bwMode="auto">
          <a:xfrm>
            <a:off x="3358229" y="3543772"/>
            <a:ext cx="292573" cy="341115"/>
          </a:xfrm>
          <a:custGeom>
            <a:avLst/>
            <a:gdLst>
              <a:gd name="T0" fmla="*/ 112 w 223"/>
              <a:gd name="T1" fmla="*/ 0 h 260"/>
              <a:gd name="T2" fmla="*/ 56 w 223"/>
              <a:gd name="T3" fmla="*/ 130 h 260"/>
              <a:gd name="T4" fmla="*/ 0 w 223"/>
              <a:gd name="T5" fmla="*/ 260 h 260"/>
              <a:gd name="T6" fmla="*/ 92 w 223"/>
              <a:gd name="T7" fmla="*/ 260 h 260"/>
              <a:gd name="T8" fmla="*/ 92 w 223"/>
              <a:gd name="T9" fmla="*/ 206 h 260"/>
              <a:gd name="T10" fmla="*/ 70 w 223"/>
              <a:gd name="T11" fmla="*/ 187 h 260"/>
              <a:gd name="T12" fmla="*/ 73 w 223"/>
              <a:gd name="T13" fmla="*/ 181 h 260"/>
              <a:gd name="T14" fmla="*/ 92 w 223"/>
              <a:gd name="T15" fmla="*/ 195 h 260"/>
              <a:gd name="T16" fmla="*/ 92 w 223"/>
              <a:gd name="T17" fmla="*/ 153 h 260"/>
              <a:gd name="T18" fmla="*/ 123 w 223"/>
              <a:gd name="T19" fmla="*/ 153 h 260"/>
              <a:gd name="T20" fmla="*/ 123 w 223"/>
              <a:gd name="T21" fmla="*/ 180 h 260"/>
              <a:gd name="T22" fmla="*/ 145 w 223"/>
              <a:gd name="T23" fmla="*/ 169 h 260"/>
              <a:gd name="T24" fmla="*/ 149 w 223"/>
              <a:gd name="T25" fmla="*/ 177 h 260"/>
              <a:gd name="T26" fmla="*/ 123 w 223"/>
              <a:gd name="T27" fmla="*/ 189 h 260"/>
              <a:gd name="T28" fmla="*/ 123 w 223"/>
              <a:gd name="T29" fmla="*/ 210 h 260"/>
              <a:gd name="T30" fmla="*/ 163 w 223"/>
              <a:gd name="T31" fmla="*/ 190 h 260"/>
              <a:gd name="T32" fmla="*/ 166 w 223"/>
              <a:gd name="T33" fmla="*/ 198 h 260"/>
              <a:gd name="T34" fmla="*/ 123 w 223"/>
              <a:gd name="T35" fmla="*/ 219 h 260"/>
              <a:gd name="T36" fmla="*/ 123 w 223"/>
              <a:gd name="T37" fmla="*/ 260 h 260"/>
              <a:gd name="T38" fmla="*/ 223 w 223"/>
              <a:gd name="T39" fmla="*/ 260 h 260"/>
              <a:gd name="T40" fmla="*/ 167 w 223"/>
              <a:gd name="T41" fmla="*/ 130 h 260"/>
              <a:gd name="T42" fmla="*/ 112 w 223"/>
              <a:gd name="T43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3" h="260">
                <a:moveTo>
                  <a:pt x="112" y="0"/>
                </a:moveTo>
                <a:lnTo>
                  <a:pt x="56" y="130"/>
                </a:lnTo>
                <a:lnTo>
                  <a:pt x="0" y="260"/>
                </a:lnTo>
                <a:lnTo>
                  <a:pt x="92" y="260"/>
                </a:lnTo>
                <a:lnTo>
                  <a:pt x="92" y="206"/>
                </a:lnTo>
                <a:lnTo>
                  <a:pt x="70" y="187"/>
                </a:lnTo>
                <a:lnTo>
                  <a:pt x="73" y="181"/>
                </a:lnTo>
                <a:lnTo>
                  <a:pt x="92" y="195"/>
                </a:lnTo>
                <a:lnTo>
                  <a:pt x="92" y="153"/>
                </a:lnTo>
                <a:lnTo>
                  <a:pt x="123" y="153"/>
                </a:lnTo>
                <a:lnTo>
                  <a:pt x="123" y="180"/>
                </a:lnTo>
                <a:lnTo>
                  <a:pt x="145" y="169"/>
                </a:lnTo>
                <a:lnTo>
                  <a:pt x="149" y="177"/>
                </a:lnTo>
                <a:lnTo>
                  <a:pt x="123" y="189"/>
                </a:lnTo>
                <a:lnTo>
                  <a:pt x="123" y="210"/>
                </a:lnTo>
                <a:lnTo>
                  <a:pt x="163" y="190"/>
                </a:lnTo>
                <a:lnTo>
                  <a:pt x="166" y="198"/>
                </a:lnTo>
                <a:lnTo>
                  <a:pt x="123" y="219"/>
                </a:lnTo>
                <a:lnTo>
                  <a:pt x="123" y="260"/>
                </a:lnTo>
                <a:lnTo>
                  <a:pt x="223" y="260"/>
                </a:lnTo>
                <a:lnTo>
                  <a:pt x="167" y="130"/>
                </a:lnTo>
                <a:lnTo>
                  <a:pt x="112" y="0"/>
                </a:lnTo>
                <a:close/>
              </a:path>
            </a:pathLst>
          </a:custGeom>
          <a:solidFill>
            <a:srgbClr val="41B883"/>
          </a:solidFill>
          <a:ln>
            <a:solidFill>
              <a:srgbClr val="41B883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7" name="Group 317"/>
          <p:cNvGrpSpPr/>
          <p:nvPr/>
        </p:nvGrpSpPr>
        <p:grpSpPr>
          <a:xfrm>
            <a:off x="7076233" y="2188295"/>
            <a:ext cx="341115" cy="321436"/>
            <a:chOff x="7015163" y="2887861"/>
            <a:chExt cx="412750" cy="388938"/>
          </a:xfrm>
          <a:solidFill>
            <a:srgbClr val="41B883"/>
          </a:solidFill>
        </p:grpSpPr>
        <p:sp>
          <p:nvSpPr>
            <p:cNvPr id="68" name="Freeform 295"/>
            <p:cNvSpPr/>
            <p:nvPr/>
          </p:nvSpPr>
          <p:spPr bwMode="auto">
            <a:xfrm>
              <a:off x="7059613" y="2987874"/>
              <a:ext cx="161925" cy="234950"/>
            </a:xfrm>
            <a:custGeom>
              <a:avLst/>
              <a:gdLst>
                <a:gd name="T0" fmla="*/ 114 w 116"/>
                <a:gd name="T1" fmla="*/ 21 h 169"/>
                <a:gd name="T2" fmla="*/ 112 w 116"/>
                <a:gd name="T3" fmla="*/ 12 h 169"/>
                <a:gd name="T4" fmla="*/ 94 w 116"/>
                <a:gd name="T5" fmla="*/ 1 h 169"/>
                <a:gd name="T6" fmla="*/ 85 w 116"/>
                <a:gd name="T7" fmla="*/ 4 h 169"/>
                <a:gd name="T8" fmla="*/ 57 w 116"/>
                <a:gd name="T9" fmla="*/ 52 h 169"/>
                <a:gd name="T10" fmla="*/ 27 w 116"/>
                <a:gd name="T11" fmla="*/ 104 h 169"/>
                <a:gd name="T12" fmla="*/ 2 w 116"/>
                <a:gd name="T13" fmla="*/ 148 h 169"/>
                <a:gd name="T14" fmla="*/ 5 w 116"/>
                <a:gd name="T15" fmla="*/ 157 h 169"/>
                <a:gd name="T16" fmla="*/ 22 w 116"/>
                <a:gd name="T17" fmla="*/ 168 h 169"/>
                <a:gd name="T18" fmla="*/ 32 w 116"/>
                <a:gd name="T19" fmla="*/ 165 h 169"/>
                <a:gd name="T20" fmla="*/ 67 w 116"/>
                <a:gd name="T21" fmla="*/ 104 h 169"/>
                <a:gd name="T22" fmla="*/ 89 w 116"/>
                <a:gd name="T23" fmla="*/ 65 h 169"/>
                <a:gd name="T24" fmla="*/ 114 w 116"/>
                <a:gd name="T25" fmla="*/ 2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69">
                  <a:moveTo>
                    <a:pt x="114" y="21"/>
                  </a:moveTo>
                  <a:cubicBezTo>
                    <a:pt x="116" y="18"/>
                    <a:pt x="115" y="14"/>
                    <a:pt x="112" y="12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1" y="0"/>
                    <a:pt x="87" y="1"/>
                    <a:pt x="85" y="4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" y="148"/>
                    <a:pt x="2" y="148"/>
                    <a:pt x="2" y="148"/>
                  </a:cubicBezTo>
                  <a:cubicBezTo>
                    <a:pt x="0" y="151"/>
                    <a:pt x="1" y="155"/>
                    <a:pt x="5" y="157"/>
                  </a:cubicBezTo>
                  <a:cubicBezTo>
                    <a:pt x="22" y="168"/>
                    <a:pt x="22" y="168"/>
                    <a:pt x="22" y="168"/>
                  </a:cubicBezTo>
                  <a:cubicBezTo>
                    <a:pt x="26" y="169"/>
                    <a:pt x="30" y="168"/>
                    <a:pt x="32" y="165"/>
                  </a:cubicBezTo>
                  <a:cubicBezTo>
                    <a:pt x="67" y="104"/>
                    <a:pt x="67" y="104"/>
                    <a:pt x="67" y="104"/>
                  </a:cubicBezTo>
                  <a:cubicBezTo>
                    <a:pt x="89" y="65"/>
                    <a:pt x="89" y="65"/>
                    <a:pt x="89" y="65"/>
                  </a:cubicBezTo>
                  <a:lnTo>
                    <a:pt x="114" y="21"/>
                  </a:lnTo>
                  <a:close/>
                </a:path>
              </a:pathLst>
            </a:custGeom>
            <a:grpFill/>
            <a:ln>
              <a:solidFill>
                <a:srgbClr val="41B88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9" name="Freeform 296"/>
            <p:cNvSpPr/>
            <p:nvPr/>
          </p:nvSpPr>
          <p:spPr bwMode="auto">
            <a:xfrm>
              <a:off x="7334250" y="3059311"/>
              <a:ext cx="93663" cy="73025"/>
            </a:xfrm>
            <a:custGeom>
              <a:avLst/>
              <a:gdLst>
                <a:gd name="T0" fmla="*/ 61 w 67"/>
                <a:gd name="T1" fmla="*/ 0 h 52"/>
                <a:gd name="T2" fmla="*/ 0 w 67"/>
                <a:gd name="T3" fmla="*/ 0 h 52"/>
                <a:gd name="T4" fmla="*/ 19 w 67"/>
                <a:gd name="T5" fmla="*/ 34 h 52"/>
                <a:gd name="T6" fmla="*/ 25 w 67"/>
                <a:gd name="T7" fmla="*/ 47 h 52"/>
                <a:gd name="T8" fmla="*/ 27 w 67"/>
                <a:gd name="T9" fmla="*/ 52 h 52"/>
                <a:gd name="T10" fmla="*/ 61 w 67"/>
                <a:gd name="T11" fmla="*/ 52 h 52"/>
                <a:gd name="T12" fmla="*/ 67 w 67"/>
                <a:gd name="T13" fmla="*/ 46 h 52"/>
                <a:gd name="T14" fmla="*/ 67 w 67"/>
                <a:gd name="T15" fmla="*/ 6 h 52"/>
                <a:gd name="T16" fmla="*/ 61 w 67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52">
                  <a:moveTo>
                    <a:pt x="6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13"/>
                    <a:pt x="14" y="25"/>
                    <a:pt x="19" y="34"/>
                  </a:cubicBezTo>
                  <a:cubicBezTo>
                    <a:pt x="22" y="40"/>
                    <a:pt x="24" y="45"/>
                    <a:pt x="25" y="47"/>
                  </a:cubicBezTo>
                  <a:cubicBezTo>
                    <a:pt x="26" y="49"/>
                    <a:pt x="27" y="50"/>
                    <a:pt x="27" y="52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4" y="52"/>
                    <a:pt x="67" y="49"/>
                    <a:pt x="67" y="4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2"/>
                    <a:pt x="64" y="0"/>
                    <a:pt x="61" y="0"/>
                  </a:cubicBezTo>
                  <a:close/>
                </a:path>
              </a:pathLst>
            </a:custGeom>
            <a:grpFill/>
            <a:ln>
              <a:solidFill>
                <a:srgbClr val="41B88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0" name="Freeform 297"/>
            <p:cNvSpPr/>
            <p:nvPr/>
          </p:nvSpPr>
          <p:spPr bwMode="auto">
            <a:xfrm>
              <a:off x="7172325" y="3059311"/>
              <a:ext cx="114300" cy="73025"/>
            </a:xfrm>
            <a:custGeom>
              <a:avLst/>
              <a:gdLst>
                <a:gd name="T0" fmla="*/ 30 w 82"/>
                <a:gd name="T1" fmla="*/ 0 h 52"/>
                <a:gd name="T2" fmla="*/ 0 w 82"/>
                <a:gd name="T3" fmla="*/ 52 h 52"/>
                <a:gd name="T4" fmla="*/ 82 w 82"/>
                <a:gd name="T5" fmla="*/ 52 h 52"/>
                <a:gd name="T6" fmla="*/ 57 w 82"/>
                <a:gd name="T7" fmla="*/ 0 h 52"/>
                <a:gd name="T8" fmla="*/ 30 w 82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2">
                  <a:moveTo>
                    <a:pt x="30" y="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76" y="40"/>
                    <a:pt x="68" y="24"/>
                    <a:pt x="57" y="0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solidFill>
                <a:srgbClr val="41B88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1" name="Freeform 298"/>
            <p:cNvSpPr/>
            <p:nvPr/>
          </p:nvSpPr>
          <p:spPr bwMode="auto">
            <a:xfrm>
              <a:off x="7015163" y="3059311"/>
              <a:ext cx="104775" cy="73025"/>
            </a:xfrm>
            <a:custGeom>
              <a:avLst/>
              <a:gdLst>
                <a:gd name="T0" fmla="*/ 75 w 75"/>
                <a:gd name="T1" fmla="*/ 0 h 52"/>
                <a:gd name="T2" fmla="*/ 6 w 75"/>
                <a:gd name="T3" fmla="*/ 0 h 52"/>
                <a:gd name="T4" fmla="*/ 0 w 75"/>
                <a:gd name="T5" fmla="*/ 6 h 52"/>
                <a:gd name="T6" fmla="*/ 0 w 75"/>
                <a:gd name="T7" fmla="*/ 46 h 52"/>
                <a:gd name="T8" fmla="*/ 6 w 75"/>
                <a:gd name="T9" fmla="*/ 52 h 52"/>
                <a:gd name="T10" fmla="*/ 45 w 75"/>
                <a:gd name="T11" fmla="*/ 52 h 52"/>
                <a:gd name="T12" fmla="*/ 75 w 75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52"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9"/>
                    <a:pt x="2" y="52"/>
                    <a:pt x="6" y="52"/>
                  </a:cubicBezTo>
                  <a:cubicBezTo>
                    <a:pt x="45" y="52"/>
                    <a:pt x="45" y="52"/>
                    <a:pt x="45" y="52"/>
                  </a:cubicBezTo>
                  <a:lnTo>
                    <a:pt x="75" y="0"/>
                  </a:lnTo>
                  <a:close/>
                </a:path>
              </a:pathLst>
            </a:custGeom>
            <a:grpFill/>
            <a:ln>
              <a:solidFill>
                <a:srgbClr val="41B88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2" name="Freeform 299"/>
            <p:cNvSpPr/>
            <p:nvPr/>
          </p:nvSpPr>
          <p:spPr bwMode="auto">
            <a:xfrm>
              <a:off x="7045325" y="3214886"/>
              <a:ext cx="42863" cy="50800"/>
            </a:xfrm>
            <a:custGeom>
              <a:avLst/>
              <a:gdLst>
                <a:gd name="T0" fmla="*/ 28 w 31"/>
                <a:gd name="T1" fmla="*/ 12 h 37"/>
                <a:gd name="T2" fmla="*/ 10 w 31"/>
                <a:gd name="T3" fmla="*/ 2 h 37"/>
                <a:gd name="T4" fmla="*/ 3 w 31"/>
                <a:gd name="T5" fmla="*/ 6 h 37"/>
                <a:gd name="T6" fmla="*/ 0 w 31"/>
                <a:gd name="T7" fmla="*/ 32 h 37"/>
                <a:gd name="T8" fmla="*/ 5 w 31"/>
                <a:gd name="T9" fmla="*/ 35 h 37"/>
                <a:gd name="T10" fmla="*/ 28 w 31"/>
                <a:gd name="T11" fmla="*/ 20 h 37"/>
                <a:gd name="T12" fmla="*/ 28 w 31"/>
                <a:gd name="T13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7">
                  <a:moveTo>
                    <a:pt x="28" y="12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4" y="2"/>
                    <a:pt x="3" y="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2" y="37"/>
                    <a:pt x="5" y="35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1" y="18"/>
                    <a:pt x="31" y="14"/>
                    <a:pt x="28" y="12"/>
                  </a:cubicBezTo>
                  <a:close/>
                </a:path>
              </a:pathLst>
            </a:custGeom>
            <a:grpFill/>
            <a:ln>
              <a:solidFill>
                <a:srgbClr val="41B88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3" name="Freeform 300"/>
            <p:cNvSpPr/>
            <p:nvPr/>
          </p:nvSpPr>
          <p:spPr bwMode="auto">
            <a:xfrm>
              <a:off x="7197725" y="2887861"/>
              <a:ext cx="163513" cy="274637"/>
            </a:xfrm>
            <a:custGeom>
              <a:avLst/>
              <a:gdLst>
                <a:gd name="T0" fmla="*/ 112 w 117"/>
                <a:gd name="T1" fmla="*/ 177 h 197"/>
                <a:gd name="T2" fmla="*/ 112 w 117"/>
                <a:gd name="T3" fmla="*/ 176 h 197"/>
                <a:gd name="T4" fmla="*/ 101 w 117"/>
                <a:gd name="T5" fmla="*/ 155 h 197"/>
                <a:gd name="T6" fmla="*/ 101 w 117"/>
                <a:gd name="T7" fmla="*/ 154 h 197"/>
                <a:gd name="T8" fmla="*/ 99 w 117"/>
                <a:gd name="T9" fmla="*/ 152 h 197"/>
                <a:gd name="T10" fmla="*/ 98 w 117"/>
                <a:gd name="T11" fmla="*/ 150 h 197"/>
                <a:gd name="T12" fmla="*/ 98 w 117"/>
                <a:gd name="T13" fmla="*/ 149 h 197"/>
                <a:gd name="T14" fmla="*/ 96 w 117"/>
                <a:gd name="T15" fmla="*/ 146 h 197"/>
                <a:gd name="T16" fmla="*/ 96 w 117"/>
                <a:gd name="T17" fmla="*/ 145 h 197"/>
                <a:gd name="T18" fmla="*/ 94 w 117"/>
                <a:gd name="T19" fmla="*/ 142 h 197"/>
                <a:gd name="T20" fmla="*/ 93 w 117"/>
                <a:gd name="T21" fmla="*/ 141 h 197"/>
                <a:gd name="T22" fmla="*/ 55 w 117"/>
                <a:gd name="T23" fmla="*/ 72 h 197"/>
                <a:gd name="T24" fmla="*/ 9 w 117"/>
                <a:gd name="T25" fmla="*/ 4 h 197"/>
                <a:gd name="T26" fmla="*/ 37 w 117"/>
                <a:gd name="T27" fmla="*/ 87 h 197"/>
                <a:gd name="T28" fmla="*/ 89 w 117"/>
                <a:gd name="T29" fmla="*/ 194 h 197"/>
                <a:gd name="T30" fmla="*/ 103 w 117"/>
                <a:gd name="T31" fmla="*/ 193 h 197"/>
                <a:gd name="T32" fmla="*/ 112 w 117"/>
                <a:gd name="T33" fmla="*/ 17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" h="197">
                  <a:moveTo>
                    <a:pt x="112" y="177"/>
                  </a:moveTo>
                  <a:cubicBezTo>
                    <a:pt x="112" y="177"/>
                    <a:pt x="112" y="176"/>
                    <a:pt x="112" y="176"/>
                  </a:cubicBezTo>
                  <a:cubicBezTo>
                    <a:pt x="110" y="173"/>
                    <a:pt x="106" y="165"/>
                    <a:pt x="101" y="155"/>
                  </a:cubicBezTo>
                  <a:cubicBezTo>
                    <a:pt x="101" y="155"/>
                    <a:pt x="101" y="154"/>
                    <a:pt x="101" y="154"/>
                  </a:cubicBezTo>
                  <a:cubicBezTo>
                    <a:pt x="100" y="154"/>
                    <a:pt x="100" y="153"/>
                    <a:pt x="99" y="152"/>
                  </a:cubicBezTo>
                  <a:cubicBezTo>
                    <a:pt x="99" y="151"/>
                    <a:pt x="99" y="151"/>
                    <a:pt x="98" y="150"/>
                  </a:cubicBezTo>
                  <a:cubicBezTo>
                    <a:pt x="98" y="150"/>
                    <a:pt x="98" y="149"/>
                    <a:pt x="98" y="149"/>
                  </a:cubicBezTo>
                  <a:cubicBezTo>
                    <a:pt x="97" y="148"/>
                    <a:pt x="97" y="147"/>
                    <a:pt x="96" y="146"/>
                  </a:cubicBezTo>
                  <a:cubicBezTo>
                    <a:pt x="96" y="145"/>
                    <a:pt x="96" y="145"/>
                    <a:pt x="96" y="145"/>
                  </a:cubicBezTo>
                  <a:cubicBezTo>
                    <a:pt x="95" y="144"/>
                    <a:pt x="94" y="143"/>
                    <a:pt x="94" y="142"/>
                  </a:cubicBezTo>
                  <a:cubicBezTo>
                    <a:pt x="94" y="141"/>
                    <a:pt x="94" y="141"/>
                    <a:pt x="93" y="141"/>
                  </a:cubicBezTo>
                  <a:cubicBezTo>
                    <a:pt x="81" y="117"/>
                    <a:pt x="65" y="88"/>
                    <a:pt x="55" y="72"/>
                  </a:cubicBezTo>
                  <a:cubicBezTo>
                    <a:pt x="38" y="45"/>
                    <a:pt x="16" y="0"/>
                    <a:pt x="9" y="4"/>
                  </a:cubicBezTo>
                  <a:cubicBezTo>
                    <a:pt x="0" y="8"/>
                    <a:pt x="28" y="65"/>
                    <a:pt x="37" y="87"/>
                  </a:cubicBezTo>
                  <a:cubicBezTo>
                    <a:pt x="46" y="108"/>
                    <a:pt x="82" y="190"/>
                    <a:pt x="89" y="194"/>
                  </a:cubicBezTo>
                  <a:cubicBezTo>
                    <a:pt x="96" y="197"/>
                    <a:pt x="99" y="195"/>
                    <a:pt x="103" y="193"/>
                  </a:cubicBezTo>
                  <a:cubicBezTo>
                    <a:pt x="108" y="191"/>
                    <a:pt x="117" y="185"/>
                    <a:pt x="112" y="177"/>
                  </a:cubicBezTo>
                  <a:close/>
                </a:path>
              </a:pathLst>
            </a:custGeom>
            <a:grpFill/>
            <a:ln>
              <a:solidFill>
                <a:srgbClr val="41B88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4" name="Freeform 301"/>
            <p:cNvSpPr/>
            <p:nvPr/>
          </p:nvSpPr>
          <p:spPr bwMode="auto">
            <a:xfrm>
              <a:off x="7335838" y="3162499"/>
              <a:ext cx="50800" cy="53975"/>
            </a:xfrm>
            <a:custGeom>
              <a:avLst/>
              <a:gdLst>
                <a:gd name="T0" fmla="*/ 34 w 36"/>
                <a:gd name="T1" fmla="*/ 21 h 38"/>
                <a:gd name="T2" fmla="*/ 25 w 36"/>
                <a:gd name="T3" fmla="*/ 5 h 38"/>
                <a:gd name="T4" fmla="*/ 15 w 36"/>
                <a:gd name="T5" fmla="*/ 1 h 38"/>
                <a:gd name="T6" fmla="*/ 5 w 36"/>
                <a:gd name="T7" fmla="*/ 7 h 38"/>
                <a:gd name="T8" fmla="*/ 2 w 36"/>
                <a:gd name="T9" fmla="*/ 16 h 38"/>
                <a:gd name="T10" fmla="*/ 13 w 36"/>
                <a:gd name="T11" fmla="*/ 33 h 38"/>
                <a:gd name="T12" fmla="*/ 24 w 36"/>
                <a:gd name="T13" fmla="*/ 36 h 38"/>
                <a:gd name="T14" fmla="*/ 31 w 36"/>
                <a:gd name="T15" fmla="*/ 32 h 38"/>
                <a:gd name="T16" fmla="*/ 34 w 36"/>
                <a:gd name="T17" fmla="*/ 2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8">
                  <a:moveTo>
                    <a:pt x="34" y="21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3" y="1"/>
                    <a:pt x="19" y="0"/>
                    <a:pt x="15" y="1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" y="9"/>
                    <a:pt x="0" y="13"/>
                    <a:pt x="2" y="16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7"/>
                    <a:pt x="20" y="38"/>
                    <a:pt x="24" y="36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4" y="30"/>
                    <a:pt x="36" y="25"/>
                    <a:pt x="34" y="21"/>
                  </a:cubicBezTo>
                  <a:close/>
                </a:path>
              </a:pathLst>
            </a:custGeom>
            <a:grpFill/>
            <a:ln>
              <a:solidFill>
                <a:srgbClr val="41B88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Freeform 302"/>
            <p:cNvSpPr/>
            <p:nvPr/>
          </p:nvSpPr>
          <p:spPr bwMode="auto">
            <a:xfrm>
              <a:off x="7366000" y="3200599"/>
              <a:ext cx="55563" cy="76200"/>
            </a:xfrm>
            <a:custGeom>
              <a:avLst/>
              <a:gdLst>
                <a:gd name="T0" fmla="*/ 9 w 40"/>
                <a:gd name="T1" fmla="*/ 18 h 55"/>
                <a:gd name="T2" fmla="*/ 8 w 40"/>
                <a:gd name="T3" fmla="*/ 37 h 55"/>
                <a:gd name="T4" fmla="*/ 35 w 40"/>
                <a:gd name="T5" fmla="*/ 55 h 55"/>
                <a:gd name="T6" fmla="*/ 9 w 40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55">
                  <a:moveTo>
                    <a:pt x="9" y="18"/>
                  </a:moveTo>
                  <a:cubicBezTo>
                    <a:pt x="6" y="20"/>
                    <a:pt x="0" y="26"/>
                    <a:pt x="8" y="37"/>
                  </a:cubicBezTo>
                  <a:cubicBezTo>
                    <a:pt x="15" y="47"/>
                    <a:pt x="33" y="48"/>
                    <a:pt x="35" y="55"/>
                  </a:cubicBezTo>
                  <a:cubicBezTo>
                    <a:pt x="35" y="55"/>
                    <a:pt x="40" y="0"/>
                    <a:pt x="9" y="18"/>
                  </a:cubicBezTo>
                  <a:close/>
                </a:path>
              </a:pathLst>
            </a:custGeom>
            <a:grpFill/>
            <a:ln>
              <a:solidFill>
                <a:srgbClr val="41B88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85360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77932" y="71841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安装和启动项目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888274" y="1232939"/>
            <a:ext cx="10537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/>
          <p:cNvSpPr txBox="1"/>
          <p:nvPr/>
        </p:nvSpPr>
        <p:spPr>
          <a:xfrm>
            <a:off x="4778179" y="191387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项目搭建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4"/>
          <p:cNvSpPr txBox="1"/>
          <p:nvPr/>
        </p:nvSpPr>
        <p:spPr>
          <a:xfrm>
            <a:off x="888274" y="1439308"/>
            <a:ext cx="2258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直接使用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</a:p>
        </p:txBody>
      </p:sp>
      <p:sp>
        <p:nvSpPr>
          <p:cNvPr id="27" name="文本框 4"/>
          <p:cNvSpPr txBox="1"/>
          <p:nvPr/>
        </p:nvSpPr>
        <p:spPr>
          <a:xfrm>
            <a:off x="879483" y="4762804"/>
            <a:ext cx="2789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安装：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install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vue</a:t>
            </a:r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4"/>
          <p:cNvSpPr txBox="1"/>
          <p:nvPr/>
        </p:nvSpPr>
        <p:spPr>
          <a:xfrm>
            <a:off x="870690" y="5433144"/>
            <a:ext cx="10831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命令行工具（</a:t>
            </a: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cli 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）：是</a:t>
            </a:r>
            <a:r>
              <a:rPr lang="en-US" altLang="zh-CN" sz="1600" dirty="0" err="1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提供一个</a:t>
            </a: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官方命令行工具</a:t>
            </a: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，可用于快速搭建大型单页应用。该工具为现代化的前端开发工作流提供了开箱即用的构建配置。</a:t>
            </a: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install --global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-cli -&gt;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my-project -&gt;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cd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my-project -&gt;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run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dev</a:t>
            </a:r>
            <a:endParaRPr lang="zh-CN" altLang="en-US" sz="1600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4"/>
          <p:cNvSpPr txBox="1"/>
          <p:nvPr/>
        </p:nvSpPr>
        <p:spPr>
          <a:xfrm>
            <a:off x="888274" y="1884672"/>
            <a:ext cx="10546164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2"/>
                </a:solidFill>
              </a:rPr>
              <a:t>&lt;div id="app</a:t>
            </a:r>
            <a:r>
              <a:rPr lang="en-US" altLang="zh-CN" sz="1600" dirty="0" smtClean="0">
                <a:solidFill>
                  <a:schemeClr val="bg2"/>
                </a:solidFill>
              </a:rPr>
              <a:t>"&gt;{{</a:t>
            </a:r>
            <a:r>
              <a:rPr lang="en-US" altLang="zh-CN" sz="1600" dirty="0" err="1">
                <a:solidFill>
                  <a:schemeClr val="bg2"/>
                </a:solidFill>
              </a:rPr>
              <a:t>msg</a:t>
            </a:r>
            <a:r>
              <a:rPr lang="en-US" altLang="zh-CN" sz="1600" dirty="0" smtClean="0">
                <a:solidFill>
                  <a:schemeClr val="bg2"/>
                </a:solidFill>
              </a:rPr>
              <a:t>}}&lt;/</a:t>
            </a:r>
            <a:r>
              <a:rPr lang="en-US" altLang="zh-CN" sz="1600" dirty="0">
                <a:solidFill>
                  <a:schemeClr val="bg2"/>
                </a:solidFill>
              </a:rPr>
              <a:t>div&gt;</a:t>
            </a:r>
          </a:p>
          <a:p>
            <a:r>
              <a:rPr lang="en-US" altLang="zh-CN" sz="1600" dirty="0">
                <a:solidFill>
                  <a:schemeClr val="bg2"/>
                </a:solidFill>
              </a:rPr>
              <a:t>&lt;script </a:t>
            </a:r>
            <a:r>
              <a:rPr lang="en-US" altLang="zh-CN" sz="1600" dirty="0" err="1">
                <a:solidFill>
                  <a:schemeClr val="bg2"/>
                </a:solidFill>
              </a:rPr>
              <a:t>src</a:t>
            </a:r>
            <a:r>
              <a:rPr lang="en-US" altLang="zh-CN" sz="1600" dirty="0">
                <a:solidFill>
                  <a:schemeClr val="bg2"/>
                </a:solidFill>
              </a:rPr>
              <a:t>="../vue.js"&gt;&lt;/script&gt;</a:t>
            </a:r>
          </a:p>
          <a:p>
            <a:r>
              <a:rPr lang="en-US" altLang="zh-CN" sz="1600" dirty="0">
                <a:solidFill>
                  <a:schemeClr val="bg2"/>
                </a:solidFill>
              </a:rPr>
              <a:t>&lt;script&gt;</a:t>
            </a:r>
          </a:p>
          <a:p>
            <a:r>
              <a:rPr lang="en-US" altLang="zh-CN" sz="1600" dirty="0">
                <a:solidFill>
                  <a:schemeClr val="bg2"/>
                </a:solidFill>
              </a:rPr>
              <a:t>new </a:t>
            </a:r>
            <a:r>
              <a:rPr lang="en-US" altLang="zh-CN" sz="1600" dirty="0" err="1">
                <a:solidFill>
                  <a:schemeClr val="bg2"/>
                </a:solidFill>
              </a:rPr>
              <a:t>Vue</a:t>
            </a:r>
            <a:r>
              <a:rPr lang="en-US" altLang="zh-CN" sz="1600" dirty="0">
                <a:solidFill>
                  <a:schemeClr val="bg2"/>
                </a:solidFill>
              </a:rPr>
              <a:t>({</a:t>
            </a:r>
          </a:p>
          <a:p>
            <a:r>
              <a:rPr lang="en-US" altLang="zh-CN" sz="1600" dirty="0">
                <a:solidFill>
                  <a:schemeClr val="bg2"/>
                </a:solidFill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</a:rPr>
              <a:t>   el</a:t>
            </a:r>
            <a:r>
              <a:rPr lang="en-US" altLang="zh-CN" sz="1600" dirty="0">
                <a:solidFill>
                  <a:schemeClr val="bg2"/>
                </a:solidFill>
              </a:rPr>
              <a:t>: '#app',</a:t>
            </a:r>
          </a:p>
          <a:p>
            <a:r>
              <a:rPr lang="en-US" altLang="zh-CN" sz="1600" dirty="0" smtClean="0">
                <a:solidFill>
                  <a:schemeClr val="bg2"/>
                </a:solidFill>
              </a:rPr>
              <a:t>    data</a:t>
            </a:r>
            <a:r>
              <a:rPr lang="en-US" altLang="zh-CN" sz="1600" dirty="0">
                <a:solidFill>
                  <a:schemeClr val="bg2"/>
                </a:solidFill>
              </a:rPr>
              <a:t>: {</a:t>
            </a:r>
          </a:p>
          <a:p>
            <a:r>
              <a:rPr lang="en-US" altLang="zh-CN" sz="1600" dirty="0" smtClean="0">
                <a:solidFill>
                  <a:schemeClr val="bg2"/>
                </a:solidFill>
              </a:rPr>
              <a:t>        </a:t>
            </a:r>
            <a:r>
              <a:rPr lang="en-US" altLang="zh-CN" sz="1600" dirty="0" err="1" smtClean="0">
                <a:solidFill>
                  <a:schemeClr val="bg2"/>
                </a:solidFill>
              </a:rPr>
              <a:t>msg</a:t>
            </a:r>
            <a:r>
              <a:rPr lang="en-US" altLang="zh-CN" sz="1600" dirty="0">
                <a:solidFill>
                  <a:schemeClr val="bg2"/>
                </a:solidFill>
              </a:rPr>
              <a:t>: 'Hello World'</a:t>
            </a:r>
          </a:p>
          <a:p>
            <a:r>
              <a:rPr lang="en-US" altLang="zh-CN" sz="1600" dirty="0" smtClean="0">
                <a:solidFill>
                  <a:schemeClr val="bg2"/>
                </a:solidFill>
              </a:rPr>
              <a:t>    }</a:t>
            </a:r>
            <a:endParaRPr lang="en-US" altLang="zh-CN" sz="1600" dirty="0">
              <a:solidFill>
                <a:schemeClr val="bg2"/>
              </a:solidFill>
            </a:endParaRPr>
          </a:p>
          <a:p>
            <a:r>
              <a:rPr lang="en-US" altLang="zh-CN" sz="1600" dirty="0">
                <a:solidFill>
                  <a:schemeClr val="bg2"/>
                </a:solidFill>
              </a:rPr>
              <a:t>})</a:t>
            </a:r>
          </a:p>
          <a:p>
            <a:r>
              <a:rPr lang="en-US" altLang="zh-CN" sz="1600" dirty="0">
                <a:solidFill>
                  <a:schemeClr val="bg2"/>
                </a:solidFill>
              </a:rPr>
              <a:t>&lt;/script&gt;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1789</TotalTime>
  <Words>1059</Words>
  <Application>Microsoft Office PowerPoint</Application>
  <PresentationFormat>自定义</PresentationFormat>
  <Paragraphs>249</Paragraphs>
  <Slides>30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gxq</dc:creator>
  <cp:lastModifiedBy>China</cp:lastModifiedBy>
  <cp:revision>572</cp:revision>
  <dcterms:created xsi:type="dcterms:W3CDTF">2018-01-02T00:53:00Z</dcterms:created>
  <dcterms:modified xsi:type="dcterms:W3CDTF">2018-05-22T07:51:50Z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