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60" r:id="rId6"/>
    <p:sldId id="259" r:id="rId7"/>
    <p:sldId id="261" r:id="rId8"/>
    <p:sldId id="263" r:id="rId9"/>
    <p:sldId id="264" r:id="rId10"/>
    <p:sldId id="262" r:id="rId11"/>
    <p:sldId id="265" r:id="rId12"/>
    <p:sldId id="266" r:id="rId13"/>
    <p:sldId id="273" r:id="rId14"/>
    <p:sldId id="274" r:id="rId15"/>
    <p:sldId id="275" r:id="rId16"/>
    <p:sldId id="269" r:id="rId17"/>
    <p:sldId id="270" r:id="rId18"/>
  </p:sldIdLst>
  <p:sldSz cx="12195175" cy="6859588"/>
  <p:notesSz cx="6858000" cy="9144000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E9C2"/>
    <a:srgbClr val="D14242"/>
    <a:srgbClr val="272A32"/>
    <a:srgbClr val="D9D9D9"/>
    <a:srgbClr val="F0DA5E"/>
    <a:srgbClr val="F35656"/>
    <a:srgbClr val="E8D59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1" autoAdjust="0"/>
  </p:normalViewPr>
  <p:slideViewPr>
    <p:cSldViewPr>
      <p:cViewPr>
        <p:scale>
          <a:sx n="100" d="100"/>
          <a:sy n="100" d="100"/>
        </p:scale>
        <p:origin x="-954" y="-10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BC396-AD4D-4D82-9949-235597829A5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8A68B-B620-48DD-9C50-78FEB9270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7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Vue.js</a:t>
            </a:r>
            <a:r>
              <a:rPr lang="zh-CN" altLang="en-US" dirty="0" smtClean="0"/>
              <a:t> 是一套构建用户界面的渐进式框架。与其他重量级框架不同的是，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采用自底向上增量开发的设计。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的核心库只关注视图层，它不仅易于上手，还便于与第三方库或既有项目整合。另一方面，当与单文件组件和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生态系统支持的库结合使用时，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也完全能够为复杂的单页应用程序提供驱动。它还拥有类似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的双向数据绑定，以及类似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的虚拟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。 </a:t>
            </a:r>
            <a:br>
              <a:rPr lang="zh-CN" altLang="en-US" dirty="0" smtClean="0"/>
            </a:br>
            <a:r>
              <a:rPr lang="en-US" altLang="zh-CN" b="1" dirty="0" err="1" smtClean="0"/>
              <a:t>Vue</a:t>
            </a:r>
            <a:r>
              <a:rPr lang="zh-CN" altLang="en-US" b="1" dirty="0" smtClean="0"/>
              <a:t>的特点：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简洁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轻量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）快速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数据驱动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 模块友好 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 组件化 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格式数据 </a:t>
            </a:r>
            <a:br>
              <a:rPr lang="zh-CN" altLang="en-US" dirty="0" smtClean="0"/>
            </a:br>
            <a:r>
              <a:rPr lang="zh-CN" altLang="en-US" b="1" dirty="0" smtClean="0"/>
              <a:t>使用</a:t>
            </a:r>
            <a:r>
              <a:rPr lang="en-US" altLang="zh-CN" b="1" dirty="0" err="1" smtClean="0"/>
              <a:t>Vue</a:t>
            </a:r>
            <a:r>
              <a:rPr lang="zh-CN" altLang="en-US" b="1" dirty="0" smtClean="0"/>
              <a:t>的理由：</a:t>
            </a:r>
            <a:endParaRPr lang="en-US" altLang="zh-CN" b="1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的代码编写风格简洁，并且通俗易懂。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虽然是一个比较轻量级的框架，简单轻量的同时还非常的人性化，其提供的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也是非常的容易理解，同时也提供了一些很便捷的指令和属性。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的核心是一个响应的数据绑定系统，它让数据与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保持同步非常简单。在使用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手工操作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时，我们的代码常常是命令式的、重复的与易错的。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拥抱数据驱动的视图概念。通俗地讲，它意味着我们在普通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模板中使用特殊的语法将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绑定”到底层数据。一旦创建了绑定，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将与数据保持同步。每当修改了数据，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便相应地更新。这样我们应用中的逻辑就几乎都是直接修改数据了，不必与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更新搅在一起。这让我们的代码更容易撰写、理解与维护。</a:t>
            </a:r>
            <a:r>
              <a:rPr lang="en-US" altLang="zh-CN" dirty="0" err="1" smtClean="0"/>
              <a:t>ue</a:t>
            </a:r>
            <a:r>
              <a:rPr lang="zh-CN" altLang="en-US" dirty="0" smtClean="0"/>
              <a:t>的成产版本（即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版）源码仅为</a:t>
            </a:r>
            <a:r>
              <a:rPr lang="en-US" altLang="zh-CN" dirty="0" smtClean="0"/>
              <a:t>72.9kb</a:t>
            </a:r>
            <a:r>
              <a:rPr lang="zh-CN" altLang="en-US" dirty="0" smtClean="0"/>
              <a:t>，官网称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压缩后只有</a:t>
            </a:r>
            <a:r>
              <a:rPr lang="en-US" altLang="zh-CN" dirty="0" smtClean="0"/>
              <a:t>25.11kb</a:t>
            </a:r>
            <a:r>
              <a:rPr lang="zh-CN" altLang="en-US" dirty="0" smtClean="0"/>
              <a:t>，相比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144kb</a:t>
            </a:r>
            <a:r>
              <a:rPr lang="zh-CN" altLang="en-US" dirty="0" smtClean="0"/>
              <a:t>缩小了一半。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）构建大型应用：模块化组件化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）处理一些复杂的交互行为</a:t>
            </a:r>
            <a:r>
              <a:rPr lang="en-US" altLang="zh-CN" dirty="0" smtClean="0"/>
              <a:t>,</a:t>
            </a:r>
            <a:r>
              <a:rPr lang="zh-CN" altLang="en-US" dirty="0" smtClean="0"/>
              <a:t>省去了用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实现的大量脚本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A68B-B620-48DD-9C50-78FEB92700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组件系统是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另一个重要概念，因为它提供了一种抽象，让我们可以用独立可复用的小组件来构建大型应用。如果我们考虑到这点，几乎任意类型的应用的界面都可以抽象为一个组件树：</a:t>
            </a:r>
            <a:endParaRPr lang="en-US" altLang="zh-CN" b="1" dirty="0" smtClean="0"/>
          </a:p>
          <a:p>
            <a:r>
              <a:rPr lang="zh-CN" altLang="en-US" b="1" dirty="0" smtClean="0"/>
              <a:t>与</a:t>
            </a:r>
            <a:r>
              <a:rPr lang="en-US" altLang="zh-CN" b="1" dirty="0" smtClean="0"/>
              <a:t>angular.js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react.js</a:t>
            </a:r>
            <a:r>
              <a:rPr lang="zh-CN" altLang="en-US" b="1" dirty="0" smtClean="0"/>
              <a:t>的对比：</a:t>
            </a:r>
            <a:r>
              <a:rPr lang="en-US" altLang="zh-CN" dirty="0" smtClean="0"/>
              <a:t>Vue.js </a:t>
            </a:r>
            <a:r>
              <a:rPr lang="zh-CN" altLang="en-US" dirty="0" smtClean="0"/>
              <a:t>更加灵活，（比起 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）更少专制，它能然你按照自己想要的方式构建应用，而非凡事非得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如此如此。它只不过是一层界面而已，因此你可以拿它作为页面中一个轻量的功能来使用，而不是一个完整的 </a:t>
            </a:r>
            <a:r>
              <a:rPr lang="en-US" altLang="zh-CN" dirty="0" smtClean="0"/>
              <a:t>SPA</a:t>
            </a:r>
            <a:r>
              <a:rPr lang="zh-CN" altLang="en-US" dirty="0" smtClean="0"/>
              <a:t>。（与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类似） 使用了一个虚拟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，提供了响应式的，并且可组合式的视图组件。保持对核心库的专注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而像路由和全局状态管理这样的关注点则交给附带的库来处理。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A68B-B620-48DD-9C50-78FEB92700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4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A68B-B620-48DD-9C50-78FEB92700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4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A68B-B620-48DD-9C50-78FEB92700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演示使用</a:t>
            </a:r>
            <a:r>
              <a:rPr lang="en-US" altLang="zh-CN" dirty="0" err="1" smtClean="0"/>
              <a:t>elementui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如何去阅读官方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3.vuex,vue-resouce</a:t>
            </a:r>
            <a:r>
              <a:rPr lang="zh-CN" altLang="en-US" smtClean="0"/>
              <a:t>等应用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A68B-B620-48DD-9C50-78FEB92700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9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A68B-B620-48DD-9C50-78FEB927001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8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9" y="2130920"/>
            <a:ext cx="10365899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7" y="3887100"/>
            <a:ext cx="8536622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8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9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702"/>
            <a:ext cx="2743914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60" y="274702"/>
            <a:ext cx="8028490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6" y="4407921"/>
            <a:ext cx="10365899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6" y="2907387"/>
            <a:ext cx="10365899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60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80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469"/>
            <a:ext cx="5390437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5380"/>
            <a:ext cx="5390437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7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9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4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5" y="273114"/>
            <a:ext cx="6817441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4"/>
            <a:ext cx="4012129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39" y="4801713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39" y="612918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39" y="5368581"/>
            <a:ext cx="7317105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5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702"/>
            <a:ext cx="10975658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571"/>
            <a:ext cx="10975658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7822"/>
            <a:ext cx="2845541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05DAC-A154-4F0F-9AC5-DF6B2BBF538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6" y="6357822"/>
            <a:ext cx="3861805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2"/>
            <a:ext cx="2845541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3BF8-F355-485F-9F57-AE9F86A7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2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v2/guide/installation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muse-ui.org/#/index" TargetMode="External"/><Relationship Id="rId7" Type="http://schemas.openxmlformats.org/officeDocument/2006/relationships/hyperlink" Target="http://element.eleme.io/#/zh-CN/component/install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hyperlink" Target="https://www.iviewui.com/" TargetMode="External"/><Relationship Id="rId10" Type="http://schemas.openxmlformats.org/officeDocument/2006/relationships/hyperlink" Target="https://n3-components.github.io/N3-components/component.html#n3TooltipDocs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://okoala.github.io/vue-antd/#!/docs/introdu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v2/ap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490178"/>
            <a:ext cx="12194362" cy="396000"/>
          </a:xfrm>
          <a:prstGeom prst="rect">
            <a:avLst/>
          </a:prstGeom>
          <a:solidFill>
            <a:srgbClr val="E8D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45059" y="1557586"/>
            <a:ext cx="9487391" cy="2922502"/>
            <a:chOff x="1345059" y="1557586"/>
            <a:chExt cx="9487391" cy="2922502"/>
          </a:xfrm>
        </p:grpSpPr>
        <p:sp>
          <p:nvSpPr>
            <p:cNvPr id="25" name="TextBox 24"/>
            <p:cNvSpPr txBox="1"/>
            <p:nvPr/>
          </p:nvSpPr>
          <p:spPr>
            <a:xfrm>
              <a:off x="8620709" y="4064590"/>
              <a:ext cx="208183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BFBFB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设计部：尹晓龙</a:t>
              </a:r>
              <a:endParaRPr lang="zh-CN" altLang="en-US" b="1" dirty="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89075" y="3891280"/>
              <a:ext cx="9213466" cy="0"/>
            </a:xfrm>
            <a:prstGeom prst="line">
              <a:avLst/>
            </a:prstGeom>
            <a:ln w="57150">
              <a:solidFill>
                <a:srgbClr val="D1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45059" y="2912268"/>
              <a:ext cx="9487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rgbClr val="D14242"/>
                  </a:solidFill>
                </a:rPr>
                <a:t>基于         的</a:t>
              </a:r>
              <a:r>
                <a:rPr lang="zh-CN" altLang="en-US" sz="4800" b="1" dirty="0" smtClean="0">
                  <a:solidFill>
                    <a:srgbClr val="BFBFBF"/>
                  </a:solidFill>
                </a:rPr>
                <a:t>后台管理系统组件开发</a:t>
              </a:r>
              <a:endParaRPr lang="zh-CN" altLang="en-US" sz="4800" b="1" dirty="0">
                <a:solidFill>
                  <a:srgbClr val="BFBFBF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 rot="526619">
              <a:off x="1611984" y="1557586"/>
              <a:ext cx="3370062" cy="1907115"/>
              <a:chOff x="2659685" y="1809614"/>
              <a:chExt cx="3486666" cy="2107492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3286894" y="2205658"/>
                <a:ext cx="2232248" cy="1711448"/>
              </a:xfrm>
              <a:custGeom>
                <a:avLst/>
                <a:gdLst>
                  <a:gd name="connsiteX0" fmla="*/ 13860 w 1881678"/>
                  <a:gd name="connsiteY0" fmla="*/ 167306 h 1062858"/>
                  <a:gd name="connsiteX1" fmla="*/ 1052085 w 1881678"/>
                  <a:gd name="connsiteY1" fmla="*/ 1062656 h 1062858"/>
                  <a:gd name="connsiteX2" fmla="*/ 1852185 w 1881678"/>
                  <a:gd name="connsiteY2" fmla="*/ 81581 h 1062858"/>
                  <a:gd name="connsiteX3" fmla="*/ 13860 w 1881678"/>
                  <a:gd name="connsiteY3" fmla="*/ 167306 h 106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1678" h="1062858">
                    <a:moveTo>
                      <a:pt x="13860" y="167306"/>
                    </a:moveTo>
                    <a:cubicBezTo>
                      <a:pt x="-119490" y="330818"/>
                      <a:pt x="745698" y="1076943"/>
                      <a:pt x="1052085" y="1062656"/>
                    </a:cubicBezTo>
                    <a:cubicBezTo>
                      <a:pt x="1358472" y="1048369"/>
                      <a:pt x="2029985" y="230806"/>
                      <a:pt x="1852185" y="81581"/>
                    </a:cubicBezTo>
                    <a:cubicBezTo>
                      <a:pt x="1674385" y="-67644"/>
                      <a:pt x="147210" y="3794"/>
                      <a:pt x="13860" y="167306"/>
                    </a:cubicBezTo>
                    <a:close/>
                  </a:path>
                </a:pathLst>
              </a:custGeom>
              <a:noFill/>
              <a:ln w="19050">
                <a:solidFill>
                  <a:srgbClr val="D1424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59685" y="1809614"/>
                <a:ext cx="3486666" cy="792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545707" y="1959808"/>
              <a:ext cx="16087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spc="-150" dirty="0" smtClean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Vue2.0</a:t>
              </a:r>
              <a:endParaRPr lang="zh-CN" altLang="en-US" sz="4000" spc="-15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3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793331" y="972444"/>
            <a:ext cx="4246240" cy="4588266"/>
            <a:chOff x="3793331" y="972444"/>
            <a:chExt cx="4246240" cy="4588266"/>
          </a:xfrm>
        </p:grpSpPr>
        <p:grpSp>
          <p:nvGrpSpPr>
            <p:cNvPr id="8" name="组合 7"/>
            <p:cNvGrpSpPr/>
            <p:nvPr/>
          </p:nvGrpSpPr>
          <p:grpSpPr>
            <a:xfrm>
              <a:off x="3793331" y="972444"/>
              <a:ext cx="4246240" cy="1338828"/>
              <a:chOff x="3793331" y="972444"/>
              <a:chExt cx="4246240" cy="13388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什么是</a:t>
                </a:r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？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 smtClean="0">
                    <a:solidFill>
                      <a:srgbClr val="D9D9D9"/>
                    </a:solidFill>
                    <a:latin typeface="+mj-lt"/>
                  </a:rPr>
                  <a:t>1</a:t>
                </a:r>
                <a:endParaRPr lang="zh-CN" altLang="en-US" sz="8100" b="1" dirty="0">
                  <a:solidFill>
                    <a:srgbClr val="D9D9D9"/>
                  </a:solidFill>
                  <a:latin typeface="+mj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93331" y="2061642"/>
              <a:ext cx="4246240" cy="1338828"/>
              <a:chOff x="3793331" y="972444"/>
              <a:chExt cx="4246240" cy="133882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的指令介绍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D9D9D9"/>
                    </a:solidFill>
                  </a:rPr>
                  <a:t>2</a:t>
                </a:r>
                <a:endParaRPr lang="zh-CN" altLang="en-US" sz="8100" b="1" dirty="0">
                  <a:solidFill>
                    <a:srgbClr val="D9D9D9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793331" y="3141762"/>
              <a:ext cx="4246240" cy="1338828"/>
              <a:chOff x="3793331" y="972444"/>
              <a:chExt cx="4246240" cy="133882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的属性方法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D9D9D9"/>
                    </a:solidFill>
                  </a:rPr>
                  <a:t>3</a:t>
                </a:r>
                <a:endParaRPr lang="zh-CN" altLang="en-US" sz="8100" b="1" dirty="0">
                  <a:solidFill>
                    <a:srgbClr val="D9D9D9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793331" y="4221882"/>
              <a:ext cx="4246240" cy="1338828"/>
              <a:chOff x="3793331" y="972444"/>
              <a:chExt cx="4246240" cy="133882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组件开发实例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C00000"/>
                    </a:solidFill>
                  </a:rPr>
                  <a:t>4</a:t>
                </a:r>
                <a:endParaRPr lang="zh-CN" altLang="en-US" sz="81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0" y="6490178"/>
            <a:ext cx="12194362" cy="396000"/>
          </a:xfrm>
          <a:prstGeom prst="rect">
            <a:avLst/>
          </a:prstGeom>
          <a:solidFill>
            <a:srgbClr val="E8D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568350" y="549474"/>
            <a:ext cx="12762712" cy="6336704"/>
            <a:chOff x="-568350" y="549474"/>
            <a:chExt cx="12762712" cy="6336704"/>
          </a:xfrm>
        </p:grpSpPr>
        <p:sp>
          <p:nvSpPr>
            <p:cNvPr id="2" name="矩形 1"/>
            <p:cNvSpPr/>
            <p:nvPr/>
          </p:nvSpPr>
          <p:spPr>
            <a:xfrm>
              <a:off x="0" y="6490178"/>
              <a:ext cx="12194362" cy="396000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320000">
              <a:off x="-568350" y="4862552"/>
              <a:ext cx="2827657" cy="799128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3835 w 2875228"/>
                <a:gd name="connsiteY0" fmla="*/ 55970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3835 w 2875228"/>
                <a:gd name="connsiteY4" fmla="*/ 55970 h 1224136"/>
                <a:gd name="connsiteX0" fmla="*/ 641725 w 2875228"/>
                <a:gd name="connsiteY0" fmla="*/ 21478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41725 w 2875228"/>
                <a:gd name="connsiteY4" fmla="*/ 21478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6">
                  <a:moveTo>
                    <a:pt x="641725" y="21478"/>
                  </a:moveTo>
                  <a:lnTo>
                    <a:pt x="2875228" y="0"/>
                  </a:lnTo>
                  <a:lnTo>
                    <a:pt x="2875228" y="1224136"/>
                  </a:lnTo>
                  <a:lnTo>
                    <a:pt x="0" y="1216429"/>
                  </a:lnTo>
                  <a:lnTo>
                    <a:pt x="641725" y="21478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b="1" dirty="0" smtClean="0"/>
                <a:t>组件开发</a:t>
              </a:r>
              <a:endParaRPr lang="zh-CN" altLang="en-US" sz="4400" b="1" dirty="0"/>
            </a:p>
          </p:txBody>
        </p:sp>
        <p:sp>
          <p:nvSpPr>
            <p:cNvPr id="24" name="矩形 19"/>
            <p:cNvSpPr/>
            <p:nvPr/>
          </p:nvSpPr>
          <p:spPr>
            <a:xfrm rot="19320000">
              <a:off x="-342073" y="1934664"/>
              <a:ext cx="1071446" cy="74610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  <a:gd name="connsiteX0" fmla="*/ 1461435 w 2875228"/>
                <a:gd name="connsiteY0" fmla="*/ 37892 h 1224137"/>
                <a:gd name="connsiteX1" fmla="*/ 2875228 w 2875228"/>
                <a:gd name="connsiteY1" fmla="*/ 1 h 1224137"/>
                <a:gd name="connsiteX2" fmla="*/ 2875228 w 2875228"/>
                <a:gd name="connsiteY2" fmla="*/ 1224137 h 1224137"/>
                <a:gd name="connsiteX3" fmla="*/ 0 w 2875228"/>
                <a:gd name="connsiteY3" fmla="*/ 1216430 h 1224137"/>
                <a:gd name="connsiteX4" fmla="*/ 1461435 w 2875228"/>
                <a:gd name="connsiteY4" fmla="*/ 37892 h 1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7">
                  <a:moveTo>
                    <a:pt x="1461435" y="37892"/>
                  </a:moveTo>
                  <a:lnTo>
                    <a:pt x="2875228" y="1"/>
                  </a:lnTo>
                  <a:lnTo>
                    <a:pt x="2875228" y="1224137"/>
                  </a:lnTo>
                  <a:lnTo>
                    <a:pt x="0" y="1216430"/>
                  </a:lnTo>
                  <a:lnTo>
                    <a:pt x="1461435" y="378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5" name="矩形 19"/>
            <p:cNvSpPr/>
            <p:nvPr/>
          </p:nvSpPr>
          <p:spPr>
            <a:xfrm rot="19320000">
              <a:off x="-385638" y="297346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6" name="矩形 19"/>
            <p:cNvSpPr/>
            <p:nvPr/>
          </p:nvSpPr>
          <p:spPr>
            <a:xfrm rot="19320000">
              <a:off x="-385639" y="414350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1163" y="549474"/>
              <a:ext cx="96490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76E9C2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1163" y="710040"/>
            <a:ext cx="9649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安装：</a:t>
            </a:r>
            <a:r>
              <a:rPr lang="zh-CN" altLang="en-US" dirty="0"/>
              <a:t> </a:t>
            </a:r>
            <a:r>
              <a:rPr lang="zh-CN" altLang="en-US" dirty="0" smtClean="0"/>
              <a:t>这里选择命令行工具安装（其他安装教程请见</a:t>
            </a:r>
            <a:r>
              <a:rPr lang="en-US" altLang="zh-CN" dirty="0" err="1" smtClean="0">
                <a:hlinkClick r:id="rId2"/>
              </a:rPr>
              <a:t>vue</a:t>
            </a:r>
            <a:r>
              <a:rPr lang="zh-CN" altLang="en-US" dirty="0" smtClean="0">
                <a:hlinkClick r:id="rId2"/>
              </a:rPr>
              <a:t>安装教程</a:t>
            </a:r>
            <a:r>
              <a:rPr lang="zh-CN" altLang="en-US" dirty="0" smtClean="0"/>
              <a:t>）。</a:t>
            </a:r>
            <a:endParaRPr lang="en-US" altLang="zh-CN" dirty="0">
              <a:solidFill>
                <a:srgbClr val="76E9C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7887" y="1366070"/>
            <a:ext cx="9145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全局安装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br>
              <a:rPr lang="en-US" altLang="zh-CN" dirty="0"/>
            </a:br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install -g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br>
              <a:rPr lang="en-US" altLang="zh-CN" dirty="0"/>
            </a:br>
            <a:r>
              <a:rPr lang="en-US" altLang="zh-CN" dirty="0"/>
              <a:t># </a:t>
            </a:r>
            <a:r>
              <a:rPr lang="zh-CN" altLang="en-US" dirty="0"/>
              <a:t>创建一个基于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模板的新项目</a:t>
            </a:r>
            <a:br>
              <a:rPr lang="zh-CN" altLang="en-US" dirty="0"/>
            </a:br>
            <a:r>
              <a:rPr lang="en-US" altLang="zh-CN" dirty="0"/>
              <a:t>$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 my-project</a:t>
            </a:r>
            <a:br>
              <a:rPr lang="en-US" altLang="zh-CN" dirty="0"/>
            </a:br>
            <a:r>
              <a:rPr lang="en-US" altLang="zh-CN" dirty="0"/>
              <a:t># </a:t>
            </a:r>
            <a:r>
              <a:rPr lang="zh-CN" altLang="en-US" dirty="0"/>
              <a:t>安装依赖</a:t>
            </a:r>
            <a:br>
              <a:rPr lang="zh-CN" altLang="en-US" dirty="0"/>
            </a:br>
            <a:r>
              <a:rPr lang="en-US" altLang="zh-CN" dirty="0"/>
              <a:t>$ cd my-project</a:t>
            </a:r>
            <a:br>
              <a:rPr lang="en-US" altLang="zh-CN" dirty="0"/>
            </a:br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br>
              <a:rPr lang="en-US" altLang="zh-CN" dirty="0"/>
            </a:br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run 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5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568350" y="549474"/>
            <a:ext cx="12762712" cy="6336704"/>
            <a:chOff x="-568350" y="549474"/>
            <a:chExt cx="12762712" cy="6336704"/>
          </a:xfrm>
        </p:grpSpPr>
        <p:sp>
          <p:nvSpPr>
            <p:cNvPr id="2" name="矩形 1"/>
            <p:cNvSpPr/>
            <p:nvPr/>
          </p:nvSpPr>
          <p:spPr>
            <a:xfrm>
              <a:off x="0" y="6490178"/>
              <a:ext cx="12194362" cy="396000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320000">
              <a:off x="-568350" y="4862552"/>
              <a:ext cx="2827657" cy="799128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3835 w 2875228"/>
                <a:gd name="connsiteY0" fmla="*/ 55970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3835 w 2875228"/>
                <a:gd name="connsiteY4" fmla="*/ 55970 h 1224136"/>
                <a:gd name="connsiteX0" fmla="*/ 641725 w 2875228"/>
                <a:gd name="connsiteY0" fmla="*/ 21478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41725 w 2875228"/>
                <a:gd name="connsiteY4" fmla="*/ 21478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6">
                  <a:moveTo>
                    <a:pt x="641725" y="21478"/>
                  </a:moveTo>
                  <a:lnTo>
                    <a:pt x="2875228" y="0"/>
                  </a:lnTo>
                  <a:lnTo>
                    <a:pt x="2875228" y="1224136"/>
                  </a:lnTo>
                  <a:lnTo>
                    <a:pt x="0" y="1216429"/>
                  </a:lnTo>
                  <a:lnTo>
                    <a:pt x="641725" y="21478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b="1" dirty="0" smtClean="0"/>
                <a:t>组件开发</a:t>
              </a:r>
              <a:endParaRPr lang="zh-CN" altLang="en-US" sz="4400" b="1" dirty="0"/>
            </a:p>
          </p:txBody>
        </p:sp>
        <p:sp>
          <p:nvSpPr>
            <p:cNvPr id="24" name="矩形 19"/>
            <p:cNvSpPr/>
            <p:nvPr/>
          </p:nvSpPr>
          <p:spPr>
            <a:xfrm rot="19320000">
              <a:off x="-342073" y="1934664"/>
              <a:ext cx="1071446" cy="74610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  <a:gd name="connsiteX0" fmla="*/ 1461435 w 2875228"/>
                <a:gd name="connsiteY0" fmla="*/ 37892 h 1224137"/>
                <a:gd name="connsiteX1" fmla="*/ 2875228 w 2875228"/>
                <a:gd name="connsiteY1" fmla="*/ 1 h 1224137"/>
                <a:gd name="connsiteX2" fmla="*/ 2875228 w 2875228"/>
                <a:gd name="connsiteY2" fmla="*/ 1224137 h 1224137"/>
                <a:gd name="connsiteX3" fmla="*/ 0 w 2875228"/>
                <a:gd name="connsiteY3" fmla="*/ 1216430 h 1224137"/>
                <a:gd name="connsiteX4" fmla="*/ 1461435 w 2875228"/>
                <a:gd name="connsiteY4" fmla="*/ 37892 h 1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7">
                  <a:moveTo>
                    <a:pt x="1461435" y="37892"/>
                  </a:moveTo>
                  <a:lnTo>
                    <a:pt x="2875228" y="1"/>
                  </a:lnTo>
                  <a:lnTo>
                    <a:pt x="2875228" y="1224137"/>
                  </a:lnTo>
                  <a:lnTo>
                    <a:pt x="0" y="1216430"/>
                  </a:lnTo>
                  <a:lnTo>
                    <a:pt x="1461435" y="378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5" name="矩形 19"/>
            <p:cNvSpPr/>
            <p:nvPr/>
          </p:nvSpPr>
          <p:spPr>
            <a:xfrm rot="19320000">
              <a:off x="-385638" y="297346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6" name="矩形 19"/>
            <p:cNvSpPr/>
            <p:nvPr/>
          </p:nvSpPr>
          <p:spPr>
            <a:xfrm rot="19320000">
              <a:off x="-385639" y="414350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1163" y="549474"/>
              <a:ext cx="96490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76E9C2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1163" y="710040"/>
            <a:ext cx="9649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创建组件 ：</a:t>
            </a:r>
            <a:endParaRPr lang="en-US" altLang="zh-CN" dirty="0">
              <a:solidFill>
                <a:srgbClr val="76E9C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3171" y="1399159"/>
            <a:ext cx="9145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①新建入口文件：</a:t>
            </a:r>
            <a:r>
              <a:rPr lang="en-US" altLang="zh-CN" dirty="0" smtClean="0">
                <a:solidFill>
                  <a:srgbClr val="D14242"/>
                </a:solidFill>
              </a:rPr>
              <a:t>main.js</a:t>
            </a:r>
          </a:p>
          <a:p>
            <a:r>
              <a:rPr lang="en-US" altLang="zh-CN" dirty="0">
                <a:solidFill>
                  <a:srgbClr val="272A32"/>
                </a:solidFill>
              </a:rPr>
              <a:t>import </a:t>
            </a:r>
            <a:r>
              <a:rPr lang="en-US" altLang="zh-CN" dirty="0" err="1">
                <a:solidFill>
                  <a:srgbClr val="272A32"/>
                </a:solidFill>
              </a:rPr>
              <a:t>Vue</a:t>
            </a:r>
            <a:r>
              <a:rPr lang="en-US" altLang="zh-CN" dirty="0">
                <a:solidFill>
                  <a:srgbClr val="272A32"/>
                </a:solidFill>
              </a:rPr>
              <a:t> from '</a:t>
            </a:r>
            <a:r>
              <a:rPr lang="en-US" altLang="zh-CN" dirty="0" err="1">
                <a:solidFill>
                  <a:srgbClr val="272A32"/>
                </a:solidFill>
              </a:rPr>
              <a:t>vue</a:t>
            </a:r>
            <a:r>
              <a:rPr lang="en-US" altLang="zh-CN" dirty="0">
                <a:solidFill>
                  <a:srgbClr val="272A32"/>
                </a:solidFill>
              </a:rPr>
              <a:t>'</a:t>
            </a:r>
          </a:p>
          <a:p>
            <a:r>
              <a:rPr lang="en-US" altLang="zh-CN" dirty="0" smtClean="0">
                <a:solidFill>
                  <a:srgbClr val="272A32"/>
                </a:solidFill>
              </a:rPr>
              <a:t>import </a:t>
            </a:r>
            <a:r>
              <a:rPr lang="en-US" altLang="zh-CN" dirty="0">
                <a:solidFill>
                  <a:srgbClr val="272A32"/>
                </a:solidFill>
              </a:rPr>
              <a:t>List from './components/</a:t>
            </a:r>
            <a:r>
              <a:rPr lang="en-US" altLang="zh-CN" dirty="0" err="1">
                <a:solidFill>
                  <a:srgbClr val="272A32"/>
                </a:solidFill>
              </a:rPr>
              <a:t>ch</a:t>
            </a:r>
            <a:r>
              <a:rPr lang="en-US" altLang="zh-CN" dirty="0">
                <a:solidFill>
                  <a:srgbClr val="272A32"/>
                </a:solidFill>
              </a:rPr>
              <a:t>-list'</a:t>
            </a:r>
          </a:p>
          <a:p>
            <a:r>
              <a:rPr lang="en-US" altLang="zh-CN" dirty="0">
                <a:solidFill>
                  <a:srgbClr val="272A32"/>
                </a:solidFill>
              </a:rPr>
              <a:t>import Hello from './components/Hello</a:t>
            </a:r>
            <a:r>
              <a:rPr lang="en-US" altLang="zh-CN" dirty="0" smtClean="0">
                <a:solidFill>
                  <a:srgbClr val="272A32"/>
                </a:solidFill>
              </a:rPr>
              <a:t>'</a:t>
            </a:r>
            <a:endParaRPr lang="en-US" altLang="zh-CN" dirty="0">
              <a:solidFill>
                <a:srgbClr val="272A32"/>
              </a:solidFill>
            </a:endParaRPr>
          </a:p>
          <a:p>
            <a:r>
              <a:rPr lang="en-US" altLang="zh-CN" dirty="0" smtClean="0">
                <a:solidFill>
                  <a:srgbClr val="272A32"/>
                </a:solidFill>
              </a:rPr>
              <a:t>new </a:t>
            </a:r>
            <a:r>
              <a:rPr lang="en-US" altLang="zh-CN" dirty="0" err="1">
                <a:solidFill>
                  <a:srgbClr val="272A32"/>
                </a:solidFill>
              </a:rPr>
              <a:t>Vue</a:t>
            </a:r>
            <a:r>
              <a:rPr lang="en-US" altLang="zh-CN" dirty="0">
                <a:solidFill>
                  <a:srgbClr val="272A32"/>
                </a:solidFill>
              </a:rPr>
              <a:t>({</a:t>
            </a:r>
          </a:p>
          <a:p>
            <a:r>
              <a:rPr lang="en-US" altLang="zh-CN" dirty="0">
                <a:solidFill>
                  <a:srgbClr val="272A32"/>
                </a:solidFill>
              </a:rPr>
              <a:t>  el: '#app',</a:t>
            </a:r>
          </a:p>
          <a:p>
            <a:r>
              <a:rPr lang="en-US" altLang="zh-CN" dirty="0">
                <a:solidFill>
                  <a:srgbClr val="272A32"/>
                </a:solidFill>
              </a:rPr>
              <a:t>  components: { List , Hello}</a:t>
            </a:r>
          </a:p>
          <a:p>
            <a:r>
              <a:rPr lang="en-US" altLang="zh-CN" dirty="0">
                <a:solidFill>
                  <a:srgbClr val="272A32"/>
                </a:solidFill>
              </a:rPr>
              <a:t>})</a:t>
            </a:r>
            <a:endParaRPr lang="zh-CN" altLang="en-US" dirty="0">
              <a:solidFill>
                <a:srgbClr val="272A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568350" y="549474"/>
            <a:ext cx="12762712" cy="6336704"/>
            <a:chOff x="-568350" y="549474"/>
            <a:chExt cx="12762712" cy="6336704"/>
          </a:xfrm>
        </p:grpSpPr>
        <p:sp>
          <p:nvSpPr>
            <p:cNvPr id="2" name="矩形 1"/>
            <p:cNvSpPr/>
            <p:nvPr/>
          </p:nvSpPr>
          <p:spPr>
            <a:xfrm>
              <a:off x="0" y="6490178"/>
              <a:ext cx="12194362" cy="396000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320000">
              <a:off x="-568350" y="4862552"/>
              <a:ext cx="2827657" cy="799128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3835 w 2875228"/>
                <a:gd name="connsiteY0" fmla="*/ 55970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3835 w 2875228"/>
                <a:gd name="connsiteY4" fmla="*/ 55970 h 1224136"/>
                <a:gd name="connsiteX0" fmla="*/ 641725 w 2875228"/>
                <a:gd name="connsiteY0" fmla="*/ 21478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41725 w 2875228"/>
                <a:gd name="connsiteY4" fmla="*/ 21478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6">
                  <a:moveTo>
                    <a:pt x="641725" y="21478"/>
                  </a:moveTo>
                  <a:lnTo>
                    <a:pt x="2875228" y="0"/>
                  </a:lnTo>
                  <a:lnTo>
                    <a:pt x="2875228" y="1224136"/>
                  </a:lnTo>
                  <a:lnTo>
                    <a:pt x="0" y="1216429"/>
                  </a:lnTo>
                  <a:lnTo>
                    <a:pt x="641725" y="21478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b="1" dirty="0" smtClean="0"/>
                <a:t>组件开发</a:t>
              </a:r>
              <a:endParaRPr lang="zh-CN" altLang="en-US" sz="4400" b="1" dirty="0"/>
            </a:p>
          </p:txBody>
        </p:sp>
        <p:sp>
          <p:nvSpPr>
            <p:cNvPr id="24" name="矩形 19"/>
            <p:cNvSpPr/>
            <p:nvPr/>
          </p:nvSpPr>
          <p:spPr>
            <a:xfrm rot="19320000">
              <a:off x="-342073" y="1934664"/>
              <a:ext cx="1071446" cy="74610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  <a:gd name="connsiteX0" fmla="*/ 1461435 w 2875228"/>
                <a:gd name="connsiteY0" fmla="*/ 37892 h 1224137"/>
                <a:gd name="connsiteX1" fmla="*/ 2875228 w 2875228"/>
                <a:gd name="connsiteY1" fmla="*/ 1 h 1224137"/>
                <a:gd name="connsiteX2" fmla="*/ 2875228 w 2875228"/>
                <a:gd name="connsiteY2" fmla="*/ 1224137 h 1224137"/>
                <a:gd name="connsiteX3" fmla="*/ 0 w 2875228"/>
                <a:gd name="connsiteY3" fmla="*/ 1216430 h 1224137"/>
                <a:gd name="connsiteX4" fmla="*/ 1461435 w 2875228"/>
                <a:gd name="connsiteY4" fmla="*/ 37892 h 1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7">
                  <a:moveTo>
                    <a:pt x="1461435" y="37892"/>
                  </a:moveTo>
                  <a:lnTo>
                    <a:pt x="2875228" y="1"/>
                  </a:lnTo>
                  <a:lnTo>
                    <a:pt x="2875228" y="1224137"/>
                  </a:lnTo>
                  <a:lnTo>
                    <a:pt x="0" y="1216430"/>
                  </a:lnTo>
                  <a:lnTo>
                    <a:pt x="1461435" y="378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5" name="矩形 19"/>
            <p:cNvSpPr/>
            <p:nvPr/>
          </p:nvSpPr>
          <p:spPr>
            <a:xfrm rot="19320000">
              <a:off x="-385638" y="297346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6" name="矩形 19"/>
            <p:cNvSpPr/>
            <p:nvPr/>
          </p:nvSpPr>
          <p:spPr>
            <a:xfrm rot="19320000">
              <a:off x="-385639" y="414350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1163" y="549474"/>
              <a:ext cx="96490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76E9C2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1163" y="710040"/>
            <a:ext cx="9649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创建组件 ：</a:t>
            </a:r>
            <a:endParaRPr lang="en-US" altLang="zh-CN" dirty="0">
              <a:solidFill>
                <a:srgbClr val="76E9C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3171" y="1399159"/>
            <a:ext cx="914501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  <a:r>
              <a:rPr lang="zh-CN" altLang="en-US" dirty="0" smtClean="0"/>
              <a:t>在文件夹中新建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-list</a:t>
            </a:r>
            <a:r>
              <a:rPr lang="zh-CN" altLang="en-US" dirty="0" smtClean="0"/>
              <a:t>组件文件夹：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272A32"/>
                </a:solidFill>
              </a:rPr>
              <a:t>/*</a:t>
            </a:r>
            <a:r>
              <a:rPr lang="en-US" altLang="zh-CN" dirty="0" smtClean="0">
                <a:solidFill>
                  <a:srgbClr val="D14242"/>
                </a:solidFill>
              </a:rPr>
              <a:t>Inde.js</a:t>
            </a:r>
            <a:r>
              <a:rPr lang="zh-CN" altLang="en-US" dirty="0" smtClean="0">
                <a:solidFill>
                  <a:srgbClr val="D14242"/>
                </a:solidFill>
              </a:rPr>
              <a:t>为组件入口文件</a:t>
            </a:r>
            <a:r>
              <a:rPr lang="en-US" altLang="zh-CN" dirty="0" smtClean="0">
                <a:solidFill>
                  <a:srgbClr val="272A32"/>
                </a:solidFill>
              </a:rPr>
              <a:t>*/</a:t>
            </a:r>
          </a:p>
          <a:p>
            <a:r>
              <a:rPr lang="en-US" altLang="zh-CN" dirty="0">
                <a:solidFill>
                  <a:srgbClr val="272A32"/>
                </a:solidFill>
              </a:rPr>
              <a:t>import </a:t>
            </a:r>
            <a:r>
              <a:rPr lang="en-US" altLang="zh-CN" dirty="0" err="1">
                <a:solidFill>
                  <a:srgbClr val="272A32"/>
                </a:solidFill>
              </a:rPr>
              <a:t>Vue</a:t>
            </a:r>
            <a:r>
              <a:rPr lang="en-US" altLang="zh-CN" dirty="0">
                <a:solidFill>
                  <a:srgbClr val="272A32"/>
                </a:solidFill>
              </a:rPr>
              <a:t> from '</a:t>
            </a:r>
            <a:r>
              <a:rPr lang="en-US" altLang="zh-CN" dirty="0" err="1">
                <a:solidFill>
                  <a:srgbClr val="272A32"/>
                </a:solidFill>
              </a:rPr>
              <a:t>vue</a:t>
            </a:r>
            <a:r>
              <a:rPr lang="en-US" altLang="zh-CN" dirty="0">
                <a:solidFill>
                  <a:srgbClr val="272A32"/>
                </a:solidFill>
              </a:rPr>
              <a:t>'</a:t>
            </a:r>
          </a:p>
          <a:p>
            <a:r>
              <a:rPr lang="en-US" altLang="zh-CN" dirty="0">
                <a:solidFill>
                  <a:srgbClr val="272A32"/>
                </a:solidFill>
              </a:rPr>
              <a:t>import </a:t>
            </a:r>
            <a:r>
              <a:rPr lang="en-US" altLang="zh-CN" dirty="0" err="1">
                <a:solidFill>
                  <a:srgbClr val="272A32"/>
                </a:solidFill>
              </a:rPr>
              <a:t>ChList</a:t>
            </a:r>
            <a:r>
              <a:rPr lang="en-US" altLang="zh-CN" dirty="0">
                <a:solidFill>
                  <a:srgbClr val="272A32"/>
                </a:solidFill>
              </a:rPr>
              <a:t> from './</a:t>
            </a:r>
            <a:r>
              <a:rPr lang="en-US" altLang="zh-CN" dirty="0" err="1">
                <a:solidFill>
                  <a:srgbClr val="272A32"/>
                </a:solidFill>
              </a:rPr>
              <a:t>src</a:t>
            </a:r>
            <a:r>
              <a:rPr lang="en-US" altLang="zh-CN" dirty="0">
                <a:solidFill>
                  <a:srgbClr val="272A32"/>
                </a:solidFill>
              </a:rPr>
              <a:t>/</a:t>
            </a:r>
            <a:r>
              <a:rPr lang="en-US" altLang="zh-CN" dirty="0" err="1">
                <a:solidFill>
                  <a:srgbClr val="272A32"/>
                </a:solidFill>
              </a:rPr>
              <a:t>list.vue</a:t>
            </a:r>
            <a:r>
              <a:rPr lang="en-US" altLang="zh-CN" dirty="0">
                <a:solidFill>
                  <a:srgbClr val="272A32"/>
                </a:solidFill>
              </a:rPr>
              <a:t>';</a:t>
            </a:r>
          </a:p>
          <a:p>
            <a:r>
              <a:rPr lang="en-US" altLang="zh-CN" strike="sngStrike" dirty="0">
                <a:solidFill>
                  <a:srgbClr val="272A32"/>
                </a:solidFill>
              </a:rPr>
              <a:t>export default </a:t>
            </a:r>
            <a:r>
              <a:rPr lang="en-US" altLang="zh-CN" strike="sngStrike" dirty="0" err="1">
                <a:solidFill>
                  <a:srgbClr val="272A32"/>
                </a:solidFill>
              </a:rPr>
              <a:t>ChList</a:t>
            </a:r>
            <a:r>
              <a:rPr lang="en-US" altLang="zh-CN" strike="sngStrike" dirty="0" smtClean="0">
                <a:solidFill>
                  <a:srgbClr val="272A3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272A32"/>
                </a:solidFill>
              </a:rPr>
              <a:t>/*</a:t>
            </a:r>
            <a:r>
              <a:rPr lang="en-US" altLang="zh-CN" dirty="0" err="1" smtClean="0">
                <a:solidFill>
                  <a:srgbClr val="D14242"/>
                </a:solidFill>
              </a:rPr>
              <a:t>src</a:t>
            </a:r>
            <a:r>
              <a:rPr lang="en-US" altLang="zh-CN" dirty="0" smtClean="0">
                <a:solidFill>
                  <a:srgbClr val="D14242"/>
                </a:solidFill>
              </a:rPr>
              <a:t>/</a:t>
            </a:r>
            <a:r>
              <a:rPr lang="en-US" altLang="zh-CN" dirty="0" err="1" smtClean="0">
                <a:solidFill>
                  <a:srgbClr val="D14242"/>
                </a:solidFill>
              </a:rPr>
              <a:t>list.vue</a:t>
            </a:r>
            <a:r>
              <a:rPr lang="en-US" altLang="zh-CN" dirty="0" smtClean="0">
                <a:solidFill>
                  <a:srgbClr val="272A32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rgbClr val="272A32"/>
                </a:solidFill>
              </a:rPr>
              <a:t>&lt;template&gt;</a:t>
            </a:r>
          </a:p>
          <a:p>
            <a:r>
              <a:rPr lang="zh-CN" altLang="en-US" dirty="0" smtClean="0">
                <a:solidFill>
                  <a:srgbClr val="272A32"/>
                </a:solidFill>
              </a:rPr>
              <a:t>数据解析</a:t>
            </a:r>
            <a:endParaRPr lang="en-US" altLang="zh-CN" dirty="0" smtClean="0">
              <a:solidFill>
                <a:srgbClr val="272A32"/>
              </a:solidFill>
            </a:endParaRPr>
          </a:p>
          <a:p>
            <a:r>
              <a:rPr lang="en-US" altLang="zh-CN" dirty="0" smtClean="0">
                <a:solidFill>
                  <a:srgbClr val="272A32"/>
                </a:solidFill>
              </a:rPr>
              <a:t>&lt;/template&gt;</a:t>
            </a:r>
          </a:p>
          <a:p>
            <a:r>
              <a:rPr lang="en-US" altLang="zh-CN" dirty="0" smtClean="0">
                <a:solidFill>
                  <a:srgbClr val="272A32"/>
                </a:solidFill>
              </a:rPr>
              <a:t>&lt;script&gt;</a:t>
            </a:r>
          </a:p>
          <a:p>
            <a:r>
              <a:rPr lang="en-US" altLang="zh-CN" dirty="0">
                <a:solidFill>
                  <a:srgbClr val="272A32"/>
                </a:solidFill>
              </a:rPr>
              <a:t>export default</a:t>
            </a:r>
            <a:r>
              <a:rPr lang="en-US" altLang="zh-CN" dirty="0" smtClean="0">
                <a:solidFill>
                  <a:srgbClr val="272A32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272A32"/>
                </a:solidFill>
              </a:rPr>
              <a:t>    props</a:t>
            </a:r>
            <a:r>
              <a:rPr lang="en-US" altLang="zh-CN" dirty="0">
                <a:solidFill>
                  <a:srgbClr val="272A32"/>
                </a:solidFill>
              </a:rPr>
              <a:t>: </a:t>
            </a:r>
            <a:r>
              <a:rPr lang="en-US" altLang="zh-CN" dirty="0" smtClean="0">
                <a:solidFill>
                  <a:srgbClr val="272A32"/>
                </a:solidFill>
              </a:rPr>
              <a:t>[‘inputdata’,‘ListItemName1’],/*</a:t>
            </a:r>
            <a:r>
              <a:rPr lang="zh-CN" altLang="en-US" dirty="0" smtClean="0">
                <a:solidFill>
                  <a:srgbClr val="272A32"/>
                </a:solidFill>
              </a:rPr>
              <a:t>接收入口组件传输的数据</a:t>
            </a:r>
            <a:r>
              <a:rPr lang="en-US" altLang="zh-CN" dirty="0" smtClean="0">
                <a:solidFill>
                  <a:srgbClr val="272A32"/>
                </a:solidFill>
              </a:rPr>
              <a:t>*/</a:t>
            </a:r>
            <a:endParaRPr lang="en-US" altLang="zh-CN" dirty="0">
              <a:solidFill>
                <a:srgbClr val="272A32"/>
              </a:solidFill>
            </a:endParaRPr>
          </a:p>
          <a:p>
            <a:r>
              <a:rPr lang="en-US" altLang="zh-CN" dirty="0" smtClean="0">
                <a:solidFill>
                  <a:srgbClr val="272A32"/>
                </a:solidFill>
              </a:rPr>
              <a:t>}</a:t>
            </a:r>
            <a:endParaRPr lang="en-US" altLang="zh-CN" dirty="0">
              <a:solidFill>
                <a:srgbClr val="272A32"/>
              </a:solidFill>
            </a:endParaRPr>
          </a:p>
          <a:p>
            <a:r>
              <a:rPr lang="en-US" altLang="zh-CN" dirty="0" smtClean="0">
                <a:solidFill>
                  <a:srgbClr val="272A32"/>
                </a:solidFill>
              </a:rPr>
              <a:t>&lt;/script&gt;</a:t>
            </a:r>
          </a:p>
          <a:p>
            <a:r>
              <a:rPr lang="en-US" altLang="zh-CN" dirty="0" smtClean="0">
                <a:solidFill>
                  <a:srgbClr val="272A32"/>
                </a:solidFill>
              </a:rPr>
              <a:t>&lt;style scoped&gt;</a:t>
            </a:r>
            <a:r>
              <a:rPr lang="zh-CN" altLang="en-US" dirty="0" smtClean="0">
                <a:solidFill>
                  <a:srgbClr val="272A32"/>
                </a:solidFill>
              </a:rPr>
              <a:t>组件样式，</a:t>
            </a:r>
            <a:r>
              <a:rPr lang="en-US" altLang="zh-CN" dirty="0" smtClean="0">
                <a:solidFill>
                  <a:srgbClr val="272A32"/>
                </a:solidFill>
              </a:rPr>
              <a:t>scoped</a:t>
            </a:r>
            <a:r>
              <a:rPr lang="zh-CN" altLang="en-US" dirty="0" smtClean="0">
                <a:solidFill>
                  <a:srgbClr val="272A32"/>
                </a:solidFill>
              </a:rPr>
              <a:t>代表只在该组价内有效</a:t>
            </a:r>
            <a:r>
              <a:rPr lang="en-US" altLang="zh-CN" dirty="0" smtClean="0">
                <a:solidFill>
                  <a:srgbClr val="272A32"/>
                </a:solidFill>
              </a:rPr>
              <a:t>&lt;/style&gt;</a:t>
            </a:r>
            <a:endParaRPr lang="zh-CN" altLang="en-US" dirty="0">
              <a:solidFill>
                <a:srgbClr val="272A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568350" y="549474"/>
            <a:ext cx="12762712" cy="6336704"/>
            <a:chOff x="-568350" y="549474"/>
            <a:chExt cx="12762712" cy="6336704"/>
          </a:xfrm>
        </p:grpSpPr>
        <p:sp>
          <p:nvSpPr>
            <p:cNvPr id="2" name="矩形 1"/>
            <p:cNvSpPr/>
            <p:nvPr/>
          </p:nvSpPr>
          <p:spPr>
            <a:xfrm>
              <a:off x="0" y="6490178"/>
              <a:ext cx="12194362" cy="396000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320000">
              <a:off x="-568350" y="4862552"/>
              <a:ext cx="2827657" cy="799128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3835 w 2875228"/>
                <a:gd name="connsiteY0" fmla="*/ 55970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3835 w 2875228"/>
                <a:gd name="connsiteY4" fmla="*/ 55970 h 1224136"/>
                <a:gd name="connsiteX0" fmla="*/ 641725 w 2875228"/>
                <a:gd name="connsiteY0" fmla="*/ 21478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41725 w 2875228"/>
                <a:gd name="connsiteY4" fmla="*/ 21478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6">
                  <a:moveTo>
                    <a:pt x="641725" y="21478"/>
                  </a:moveTo>
                  <a:lnTo>
                    <a:pt x="2875228" y="0"/>
                  </a:lnTo>
                  <a:lnTo>
                    <a:pt x="2875228" y="1224136"/>
                  </a:lnTo>
                  <a:lnTo>
                    <a:pt x="0" y="1216429"/>
                  </a:lnTo>
                  <a:lnTo>
                    <a:pt x="641725" y="21478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b="1" dirty="0" smtClean="0"/>
                <a:t>组件开发</a:t>
              </a:r>
              <a:endParaRPr lang="zh-CN" altLang="en-US" sz="4400" b="1" dirty="0"/>
            </a:p>
          </p:txBody>
        </p:sp>
        <p:sp>
          <p:nvSpPr>
            <p:cNvPr id="24" name="矩形 19"/>
            <p:cNvSpPr/>
            <p:nvPr/>
          </p:nvSpPr>
          <p:spPr>
            <a:xfrm rot="19320000">
              <a:off x="-342073" y="1934664"/>
              <a:ext cx="1071446" cy="74610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  <a:gd name="connsiteX0" fmla="*/ 1461435 w 2875228"/>
                <a:gd name="connsiteY0" fmla="*/ 37892 h 1224137"/>
                <a:gd name="connsiteX1" fmla="*/ 2875228 w 2875228"/>
                <a:gd name="connsiteY1" fmla="*/ 1 h 1224137"/>
                <a:gd name="connsiteX2" fmla="*/ 2875228 w 2875228"/>
                <a:gd name="connsiteY2" fmla="*/ 1224137 h 1224137"/>
                <a:gd name="connsiteX3" fmla="*/ 0 w 2875228"/>
                <a:gd name="connsiteY3" fmla="*/ 1216430 h 1224137"/>
                <a:gd name="connsiteX4" fmla="*/ 1461435 w 2875228"/>
                <a:gd name="connsiteY4" fmla="*/ 37892 h 1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7">
                  <a:moveTo>
                    <a:pt x="1461435" y="37892"/>
                  </a:moveTo>
                  <a:lnTo>
                    <a:pt x="2875228" y="1"/>
                  </a:lnTo>
                  <a:lnTo>
                    <a:pt x="2875228" y="1224137"/>
                  </a:lnTo>
                  <a:lnTo>
                    <a:pt x="0" y="1216430"/>
                  </a:lnTo>
                  <a:lnTo>
                    <a:pt x="1461435" y="378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5" name="矩形 19"/>
            <p:cNvSpPr/>
            <p:nvPr/>
          </p:nvSpPr>
          <p:spPr>
            <a:xfrm rot="19320000">
              <a:off x="-385638" y="297346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6" name="矩形 19"/>
            <p:cNvSpPr/>
            <p:nvPr/>
          </p:nvSpPr>
          <p:spPr>
            <a:xfrm rot="19320000">
              <a:off x="-385639" y="414350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1163" y="549474"/>
              <a:ext cx="96490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76E9C2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1163" y="710040"/>
            <a:ext cx="9649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使用组件 ：</a:t>
            </a:r>
            <a:endParaRPr lang="en-US" altLang="zh-CN" dirty="0">
              <a:solidFill>
                <a:srgbClr val="76E9C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3171" y="1399159"/>
            <a:ext cx="91450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新建文件：</a:t>
            </a:r>
            <a:r>
              <a:rPr lang="en-US" altLang="zh-CN" dirty="0" smtClean="0">
                <a:solidFill>
                  <a:srgbClr val="D14242"/>
                </a:solidFill>
              </a:rPr>
              <a:t>index.html</a:t>
            </a:r>
          </a:p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&lt;html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</a:t>
            </a:r>
            <a:r>
              <a:rPr lang="en-US" altLang="zh-CN" dirty="0"/>
              <a:t>"&gt;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head&gt;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meta charset="utf-8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&lt;title&gt;&lt;/</a:t>
            </a:r>
            <a:r>
              <a:rPr lang="en-US" altLang="zh-CN" dirty="0"/>
              <a:t>title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&lt;/</a:t>
            </a:r>
            <a:r>
              <a:rPr lang="en-US" altLang="zh-CN" dirty="0"/>
              <a:t>head&gt;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body&gt; </a:t>
            </a:r>
            <a:endParaRPr lang="en-US" altLang="zh-CN" dirty="0" smtClean="0"/>
          </a:p>
          <a:p>
            <a:r>
              <a:rPr lang="en-US" altLang="zh-CN" dirty="0"/>
              <a:t>&lt;div id="app"&gt;</a:t>
            </a:r>
          </a:p>
          <a:p>
            <a:r>
              <a:rPr lang="en-US" altLang="zh-CN" dirty="0"/>
              <a:t>        &lt;hello&gt;&lt;/hello&gt;</a:t>
            </a:r>
          </a:p>
          <a:p>
            <a:r>
              <a:rPr lang="en-US" altLang="zh-CN" dirty="0"/>
              <a:t>        &lt;list :</a:t>
            </a:r>
            <a:r>
              <a:rPr lang="en-US" altLang="zh-CN" dirty="0" err="1"/>
              <a:t>inputdata</a:t>
            </a:r>
            <a:r>
              <a:rPr lang="en-US" altLang="zh-CN" dirty="0"/>
              <a:t>='[{"</a:t>
            </a:r>
            <a:r>
              <a:rPr lang="en-US" altLang="zh-CN" dirty="0" err="1"/>
              <a:t>ksname</a:t>
            </a:r>
            <a:r>
              <a:rPr lang="en-US" altLang="zh-CN" dirty="0"/>
              <a:t>":"</a:t>
            </a:r>
            <a:r>
              <a:rPr lang="zh-CN" altLang="en-US" dirty="0"/>
              <a:t>美术学类</a:t>
            </a:r>
            <a:r>
              <a:rPr lang="en-US" altLang="zh-CN" dirty="0"/>
              <a:t>","mfz":1304},{"</a:t>
            </a:r>
            <a:r>
              <a:rPr lang="en-US" altLang="zh-CN" dirty="0" err="1"/>
              <a:t>ksname</a:t>
            </a:r>
            <a:r>
              <a:rPr lang="en-US" altLang="zh-CN" dirty="0"/>
              <a:t>":"</a:t>
            </a:r>
            <a:r>
              <a:rPr lang="zh-CN" altLang="en-US" dirty="0"/>
              <a:t>美术学</a:t>
            </a:r>
            <a:r>
              <a:rPr lang="en-US" altLang="zh-CN" dirty="0"/>
              <a:t>","mfz":130401},{"</a:t>
            </a:r>
            <a:r>
              <a:rPr lang="en-US" altLang="zh-CN" dirty="0" err="1"/>
              <a:t>ksname</a:t>
            </a:r>
            <a:r>
              <a:rPr lang="en-US" altLang="zh-CN" dirty="0"/>
              <a:t>":"</a:t>
            </a:r>
            <a:r>
              <a:rPr lang="zh-CN" altLang="en-US" dirty="0"/>
              <a:t>绘画</a:t>
            </a:r>
            <a:r>
              <a:rPr lang="en-US" altLang="zh-CN" dirty="0"/>
              <a:t>","mfz":130402},{"</a:t>
            </a:r>
            <a:r>
              <a:rPr lang="en-US" altLang="zh-CN" dirty="0" err="1"/>
              <a:t>ksname</a:t>
            </a:r>
            <a:r>
              <a:rPr lang="en-US" altLang="zh-CN" dirty="0"/>
              <a:t>":"</a:t>
            </a:r>
            <a:r>
              <a:rPr lang="zh-CN" altLang="en-US" dirty="0"/>
              <a:t>雕塑</a:t>
            </a:r>
            <a:r>
              <a:rPr lang="en-US" altLang="zh-CN" dirty="0"/>
              <a:t>","mfz":130403},{"</a:t>
            </a:r>
            <a:r>
              <a:rPr lang="en-US" altLang="zh-CN" dirty="0" err="1"/>
              <a:t>ksname</a:t>
            </a:r>
            <a:r>
              <a:rPr lang="en-US" altLang="zh-CN" dirty="0"/>
              <a:t>":"</a:t>
            </a:r>
            <a:r>
              <a:rPr lang="zh-CN" altLang="en-US" dirty="0"/>
              <a:t>摄影</a:t>
            </a:r>
            <a:r>
              <a:rPr lang="en-US" altLang="zh-CN" dirty="0"/>
              <a:t>","mfz":130404}]' list-item-name1="</a:t>
            </a:r>
            <a:r>
              <a:rPr lang="zh-CN" altLang="en-US" dirty="0"/>
              <a:t>名称</a:t>
            </a:r>
            <a:r>
              <a:rPr lang="en-US" altLang="zh-CN" dirty="0"/>
              <a:t>" 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        &lt;/list&gt;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div&gt;</a:t>
            </a:r>
            <a:endParaRPr lang="en-US" altLang="zh-CN" dirty="0" smtClean="0"/>
          </a:p>
          <a:p>
            <a:endParaRPr lang="zh-CN" altLang="en-US" dirty="0">
              <a:solidFill>
                <a:srgbClr val="272A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568350" y="549474"/>
            <a:ext cx="12762712" cy="6336704"/>
            <a:chOff x="-568350" y="549474"/>
            <a:chExt cx="12762712" cy="6336704"/>
          </a:xfrm>
        </p:grpSpPr>
        <p:sp>
          <p:nvSpPr>
            <p:cNvPr id="2" name="矩形 1"/>
            <p:cNvSpPr/>
            <p:nvPr/>
          </p:nvSpPr>
          <p:spPr>
            <a:xfrm>
              <a:off x="0" y="6490178"/>
              <a:ext cx="12194362" cy="396000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320000">
              <a:off x="-568350" y="4862552"/>
              <a:ext cx="2827657" cy="799128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3835 w 2875228"/>
                <a:gd name="connsiteY0" fmla="*/ 55970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3835 w 2875228"/>
                <a:gd name="connsiteY4" fmla="*/ 55970 h 1224136"/>
                <a:gd name="connsiteX0" fmla="*/ 641725 w 2875228"/>
                <a:gd name="connsiteY0" fmla="*/ 21478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41725 w 2875228"/>
                <a:gd name="connsiteY4" fmla="*/ 21478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6">
                  <a:moveTo>
                    <a:pt x="641725" y="21478"/>
                  </a:moveTo>
                  <a:lnTo>
                    <a:pt x="2875228" y="0"/>
                  </a:lnTo>
                  <a:lnTo>
                    <a:pt x="2875228" y="1224136"/>
                  </a:lnTo>
                  <a:lnTo>
                    <a:pt x="0" y="1216429"/>
                  </a:lnTo>
                  <a:lnTo>
                    <a:pt x="641725" y="21478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b="1" dirty="0" smtClean="0"/>
                <a:t>组件开发</a:t>
              </a:r>
              <a:endParaRPr lang="zh-CN" altLang="en-US" sz="4400" b="1" dirty="0"/>
            </a:p>
          </p:txBody>
        </p:sp>
        <p:sp>
          <p:nvSpPr>
            <p:cNvPr id="24" name="矩形 19"/>
            <p:cNvSpPr/>
            <p:nvPr/>
          </p:nvSpPr>
          <p:spPr>
            <a:xfrm rot="19320000">
              <a:off x="-342073" y="1934664"/>
              <a:ext cx="1071446" cy="74610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  <a:gd name="connsiteX0" fmla="*/ 1461435 w 2875228"/>
                <a:gd name="connsiteY0" fmla="*/ 37892 h 1224137"/>
                <a:gd name="connsiteX1" fmla="*/ 2875228 w 2875228"/>
                <a:gd name="connsiteY1" fmla="*/ 1 h 1224137"/>
                <a:gd name="connsiteX2" fmla="*/ 2875228 w 2875228"/>
                <a:gd name="connsiteY2" fmla="*/ 1224137 h 1224137"/>
                <a:gd name="connsiteX3" fmla="*/ 0 w 2875228"/>
                <a:gd name="connsiteY3" fmla="*/ 1216430 h 1224137"/>
                <a:gd name="connsiteX4" fmla="*/ 1461435 w 2875228"/>
                <a:gd name="connsiteY4" fmla="*/ 37892 h 1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7">
                  <a:moveTo>
                    <a:pt x="1461435" y="37892"/>
                  </a:moveTo>
                  <a:lnTo>
                    <a:pt x="2875228" y="1"/>
                  </a:lnTo>
                  <a:lnTo>
                    <a:pt x="2875228" y="1224137"/>
                  </a:lnTo>
                  <a:lnTo>
                    <a:pt x="0" y="1216430"/>
                  </a:lnTo>
                  <a:lnTo>
                    <a:pt x="1461435" y="378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5" name="矩形 19"/>
            <p:cNvSpPr/>
            <p:nvPr/>
          </p:nvSpPr>
          <p:spPr>
            <a:xfrm rot="19320000">
              <a:off x="-385638" y="297346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6" name="矩形 19"/>
            <p:cNvSpPr/>
            <p:nvPr/>
          </p:nvSpPr>
          <p:spPr>
            <a:xfrm rot="19320000">
              <a:off x="-385639" y="414350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1163" y="549474"/>
              <a:ext cx="96490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76E9C2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1163" y="710040"/>
            <a:ext cx="9649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使用组件 ：</a:t>
            </a:r>
            <a:endParaRPr lang="en-US" altLang="zh-CN" dirty="0">
              <a:solidFill>
                <a:srgbClr val="76E9C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3171" y="1399159"/>
            <a:ext cx="91450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/>
              <a:t>="./static/</a:t>
            </a:r>
            <a:r>
              <a:rPr lang="en-US" altLang="zh-CN" dirty="0" err="1"/>
              <a:t>js</a:t>
            </a:r>
            <a:r>
              <a:rPr lang="en-US" altLang="zh-CN" dirty="0"/>
              <a:t>/manifest.js?e864f6f580e92520d865"&gt;&lt;/script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 smtClean="0"/>
              <a:t>src</a:t>
            </a:r>
            <a:r>
              <a:rPr lang="en-US" altLang="zh-CN" dirty="0"/>
              <a:t>="./static/</a:t>
            </a:r>
            <a:r>
              <a:rPr lang="en-US" altLang="zh-CN" dirty="0" err="1"/>
              <a:t>js</a:t>
            </a:r>
            <a:r>
              <a:rPr lang="en-US" altLang="zh-CN" dirty="0"/>
              <a:t>/vendor.js?ad65be360396858c98b5"&gt;&lt;/script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 smtClean="0"/>
              <a:t>src</a:t>
            </a:r>
            <a:r>
              <a:rPr lang="en-US" altLang="zh-CN" dirty="0"/>
              <a:t>="./static/</a:t>
            </a:r>
            <a:r>
              <a:rPr lang="en-US" altLang="zh-CN" dirty="0" err="1"/>
              <a:t>js</a:t>
            </a:r>
            <a:r>
              <a:rPr lang="en-US" altLang="zh-CN" dirty="0"/>
              <a:t>/app.js?6d249433ac633a04b0d8"&gt;&lt;/script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&lt;/body&gt; </a:t>
            </a:r>
          </a:p>
          <a:p>
            <a:r>
              <a:rPr lang="en-US" altLang="zh-CN" dirty="0" smtClean="0"/>
              <a:t>&lt;/html&gt;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D14242"/>
                </a:solidFill>
              </a:rPr>
              <a:t>List</a:t>
            </a:r>
            <a:r>
              <a:rPr lang="zh-CN" altLang="en-US" dirty="0">
                <a:solidFill>
                  <a:srgbClr val="D14242"/>
                </a:solidFill>
              </a:rPr>
              <a:t>为刚刚创建好的组件，‘：’传入的是一个对象，没有‘：’则传入的是一个字符串。</a:t>
            </a:r>
            <a:endParaRPr lang="en-US" altLang="zh-CN" dirty="0">
              <a:solidFill>
                <a:srgbClr val="D14242"/>
              </a:solidFill>
            </a:endParaRPr>
          </a:p>
          <a:p>
            <a:endParaRPr lang="zh-CN" altLang="en-US" dirty="0">
              <a:solidFill>
                <a:srgbClr val="272A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933850"/>
            <a:ext cx="12194362" cy="2952328"/>
          </a:xfrm>
          <a:prstGeom prst="rect">
            <a:avLst/>
          </a:prstGeom>
          <a:solidFill>
            <a:srgbClr val="E8D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939" y="422276"/>
            <a:ext cx="11665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D14242"/>
                </a:solidFill>
              </a:rPr>
              <a:t>基于</a:t>
            </a:r>
            <a:r>
              <a:rPr lang="en-US" altLang="zh-CN" sz="4000" b="1" dirty="0" err="1" smtClean="0">
                <a:solidFill>
                  <a:srgbClr val="D14242"/>
                </a:solidFill>
              </a:rPr>
              <a:t>Vue</a:t>
            </a:r>
            <a:r>
              <a:rPr lang="zh-CN" altLang="en-US" sz="4000" b="1" dirty="0" smtClean="0">
                <a:solidFill>
                  <a:srgbClr val="D14242"/>
                </a:solidFill>
              </a:rPr>
              <a:t>组件的其他框架</a:t>
            </a:r>
            <a:endParaRPr lang="zh-CN" altLang="en-US" sz="4000" b="1" dirty="0">
              <a:solidFill>
                <a:srgbClr val="D14242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5084" y="4797946"/>
            <a:ext cx="9779047" cy="1588399"/>
            <a:chOff x="1345059" y="3447725"/>
            <a:chExt cx="9779047" cy="1588399"/>
          </a:xfrm>
        </p:grpSpPr>
        <p:pic>
          <p:nvPicPr>
            <p:cNvPr id="9" name="图片 8">
              <a:hlinkClick r:id="rId3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435" y="3447725"/>
              <a:ext cx="3055579" cy="1584175"/>
            </a:xfrm>
            <a:prstGeom prst="rect">
              <a:avLst/>
            </a:prstGeom>
          </p:spPr>
        </p:pic>
        <p:pic>
          <p:nvPicPr>
            <p:cNvPr id="11" name="图片 10">
              <a:hlinkClick r:id="rId5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9795" y="3451949"/>
              <a:ext cx="3154311" cy="1584175"/>
            </a:xfrm>
            <a:prstGeom prst="rect">
              <a:avLst/>
            </a:prstGeom>
          </p:spPr>
        </p:pic>
        <p:pic>
          <p:nvPicPr>
            <p:cNvPr id="12" name="图片 11">
              <a:hlinkClick r:id="rId7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059" y="3451948"/>
              <a:ext cx="3170952" cy="158417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158827" y="1917626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93897" y="1629594"/>
            <a:ext cx="9266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://element.eleme.io/#/zh-CN/component/installation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https://www.muse-ui.org/#/index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https://www.iviewui.com/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http://okoala.github.io/vue-antd/#!/docs/introduce</a:t>
            </a:r>
            <a:endParaRPr lang="en-US" altLang="zh-CN" dirty="0"/>
          </a:p>
          <a:p>
            <a:r>
              <a:rPr lang="en-US" altLang="zh-CN" dirty="0">
                <a:hlinkClick r:id="rId10"/>
              </a:rPr>
              <a:t>https://n3-components.github.io/N3-components/component.html#n3TooltipDocs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4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490178"/>
            <a:ext cx="12194362" cy="396000"/>
          </a:xfrm>
          <a:prstGeom prst="rect">
            <a:avLst/>
          </a:prstGeom>
          <a:solidFill>
            <a:srgbClr val="E8D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620709" y="4064590"/>
            <a:ext cx="20818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设计部：尹晓龙</a:t>
            </a:r>
            <a:endParaRPr lang="zh-CN" altLang="en-US" b="1" dirty="0">
              <a:solidFill>
                <a:srgbClr val="BFBF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89075" y="3891280"/>
            <a:ext cx="9213466" cy="0"/>
          </a:xfrm>
          <a:prstGeom prst="line">
            <a:avLst/>
          </a:prstGeom>
          <a:ln w="57150">
            <a:solidFill>
              <a:srgbClr val="D1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8283" y="2912268"/>
            <a:ext cx="2040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D14242"/>
                </a:solidFill>
              </a:rPr>
              <a:t>谢谢！</a:t>
            </a:r>
            <a:endParaRPr lang="zh-CN" altLang="en-US" sz="4800" b="1" dirty="0">
              <a:solidFill>
                <a:srgbClr val="D1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793331" y="972444"/>
            <a:ext cx="4246240" cy="4588266"/>
            <a:chOff x="3793331" y="972444"/>
            <a:chExt cx="4246240" cy="4588266"/>
          </a:xfrm>
        </p:grpSpPr>
        <p:grpSp>
          <p:nvGrpSpPr>
            <p:cNvPr id="8" name="组合 7"/>
            <p:cNvGrpSpPr/>
            <p:nvPr/>
          </p:nvGrpSpPr>
          <p:grpSpPr>
            <a:xfrm>
              <a:off x="3793331" y="972444"/>
              <a:ext cx="4246240" cy="1338828"/>
              <a:chOff x="3793331" y="972444"/>
              <a:chExt cx="4246240" cy="13388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1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什么是</a:t>
                </a:r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？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 smtClean="0">
                    <a:solidFill>
                      <a:srgbClr val="D14242"/>
                    </a:solidFill>
                    <a:latin typeface="+mj-lt"/>
                  </a:rPr>
                  <a:t>1</a:t>
                </a:r>
                <a:endParaRPr lang="zh-CN" altLang="en-US" sz="8100" b="1" dirty="0">
                  <a:solidFill>
                    <a:srgbClr val="D14242"/>
                  </a:solidFill>
                  <a:latin typeface="+mj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93331" y="2061642"/>
              <a:ext cx="4246240" cy="1338828"/>
              <a:chOff x="3793331" y="972444"/>
              <a:chExt cx="4246240" cy="133882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的指令介绍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D9D9D9"/>
                    </a:solidFill>
                  </a:rPr>
                  <a:t>2</a:t>
                </a:r>
                <a:endParaRPr lang="zh-CN" altLang="en-US" sz="8100" b="1" dirty="0">
                  <a:solidFill>
                    <a:srgbClr val="D9D9D9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793331" y="3141762"/>
              <a:ext cx="4246240" cy="1338828"/>
              <a:chOff x="3793331" y="972444"/>
              <a:chExt cx="4246240" cy="133882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的属性方法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D9D9D9"/>
                    </a:solidFill>
                  </a:rPr>
                  <a:t>3</a:t>
                </a:r>
                <a:endParaRPr lang="zh-CN" altLang="en-US" sz="8100" b="1" dirty="0">
                  <a:solidFill>
                    <a:srgbClr val="D9D9D9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793331" y="4221882"/>
              <a:ext cx="4246240" cy="1338828"/>
              <a:chOff x="3793331" y="972444"/>
              <a:chExt cx="4246240" cy="133882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组件开发实例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D9D9D9"/>
                    </a:solidFill>
                  </a:rPr>
                  <a:t>4</a:t>
                </a:r>
                <a:endParaRPr lang="zh-CN" altLang="en-US" sz="8100" b="1" dirty="0">
                  <a:solidFill>
                    <a:srgbClr val="D9D9D9"/>
                  </a:solidFill>
                </a:endParaRP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0" y="6490178"/>
            <a:ext cx="12194362" cy="396000"/>
          </a:xfrm>
          <a:prstGeom prst="rect">
            <a:avLst/>
          </a:prstGeom>
          <a:solidFill>
            <a:srgbClr val="E8D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90178"/>
            <a:ext cx="12194362" cy="396000"/>
          </a:xfrm>
          <a:prstGeom prst="rect">
            <a:avLst/>
          </a:prstGeom>
          <a:solidFill>
            <a:srgbClr val="E8D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9320000">
            <a:off x="-536854" y="1587972"/>
            <a:ext cx="2710586" cy="799128"/>
          </a:xfrm>
          <a:custGeom>
            <a:avLst/>
            <a:gdLst>
              <a:gd name="connsiteX0" fmla="*/ 0 w 3168352"/>
              <a:gd name="connsiteY0" fmla="*/ 0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0 w 3168352"/>
              <a:gd name="connsiteY4" fmla="*/ 0 h 1224136"/>
              <a:gd name="connsiteX0" fmla="*/ 962025 w 3168352"/>
              <a:gd name="connsiteY0" fmla="*/ 9525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962025 w 3168352"/>
              <a:gd name="connsiteY4" fmla="*/ 9525 h 1224136"/>
              <a:gd name="connsiteX0" fmla="*/ 780678 w 3168352"/>
              <a:gd name="connsiteY0" fmla="*/ 40154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780678 w 3168352"/>
              <a:gd name="connsiteY4" fmla="*/ 40154 h 1224136"/>
              <a:gd name="connsiteX0" fmla="*/ 470161 w 2857835"/>
              <a:gd name="connsiteY0" fmla="*/ 40154 h 1224136"/>
              <a:gd name="connsiteX1" fmla="*/ 2857835 w 2857835"/>
              <a:gd name="connsiteY1" fmla="*/ 0 h 1224136"/>
              <a:gd name="connsiteX2" fmla="*/ 2857835 w 2857835"/>
              <a:gd name="connsiteY2" fmla="*/ 1224136 h 1224136"/>
              <a:gd name="connsiteX3" fmla="*/ 0 w 2857835"/>
              <a:gd name="connsiteY3" fmla="*/ 1197011 h 1224136"/>
              <a:gd name="connsiteX4" fmla="*/ 470161 w 2857835"/>
              <a:gd name="connsiteY4" fmla="*/ 40154 h 1224136"/>
              <a:gd name="connsiteX0" fmla="*/ 631781 w 3019455"/>
              <a:gd name="connsiteY0" fmla="*/ 40154 h 1224136"/>
              <a:gd name="connsiteX1" fmla="*/ 3019455 w 3019455"/>
              <a:gd name="connsiteY1" fmla="*/ 0 h 1224136"/>
              <a:gd name="connsiteX2" fmla="*/ 3019455 w 3019455"/>
              <a:gd name="connsiteY2" fmla="*/ 1224136 h 1224136"/>
              <a:gd name="connsiteX3" fmla="*/ 0 w 3019455"/>
              <a:gd name="connsiteY3" fmla="*/ 1173665 h 1224136"/>
              <a:gd name="connsiteX4" fmla="*/ 631781 w 3019455"/>
              <a:gd name="connsiteY4" fmla="*/ 40154 h 1224136"/>
              <a:gd name="connsiteX0" fmla="*/ 523823 w 2911497"/>
              <a:gd name="connsiteY0" fmla="*/ 40154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23823 w 2911497"/>
              <a:gd name="connsiteY4" fmla="*/ 40154 h 1224136"/>
              <a:gd name="connsiteX0" fmla="*/ 573667 w 2911497"/>
              <a:gd name="connsiteY0" fmla="*/ 50576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73667 w 2911497"/>
              <a:gd name="connsiteY4" fmla="*/ 50576 h 1224136"/>
              <a:gd name="connsiteX0" fmla="*/ 535914 w 2873744"/>
              <a:gd name="connsiteY0" fmla="*/ 50576 h 1236908"/>
              <a:gd name="connsiteX1" fmla="*/ 2873744 w 2873744"/>
              <a:gd name="connsiteY1" fmla="*/ 0 h 1236908"/>
              <a:gd name="connsiteX2" fmla="*/ 2873744 w 2873744"/>
              <a:gd name="connsiteY2" fmla="*/ 1224136 h 1236908"/>
              <a:gd name="connsiteX3" fmla="*/ 0 w 2873744"/>
              <a:gd name="connsiteY3" fmla="*/ 1236909 h 1236908"/>
              <a:gd name="connsiteX4" fmla="*/ 535914 w 2873744"/>
              <a:gd name="connsiteY4" fmla="*/ 50576 h 1236908"/>
              <a:gd name="connsiteX0" fmla="*/ 537398 w 2875228"/>
              <a:gd name="connsiteY0" fmla="*/ 50576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537398 w 2875228"/>
              <a:gd name="connsiteY4" fmla="*/ 50576 h 1224136"/>
              <a:gd name="connsiteX0" fmla="*/ 630451 w 2875228"/>
              <a:gd name="connsiteY0" fmla="*/ 44472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630451 w 2875228"/>
              <a:gd name="connsiteY4" fmla="*/ 44472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28" h="1224136">
                <a:moveTo>
                  <a:pt x="630451" y="44472"/>
                </a:moveTo>
                <a:lnTo>
                  <a:pt x="2875228" y="0"/>
                </a:lnTo>
                <a:lnTo>
                  <a:pt x="2875228" y="1224136"/>
                </a:lnTo>
                <a:lnTo>
                  <a:pt x="0" y="1216429"/>
                </a:lnTo>
                <a:lnTo>
                  <a:pt x="630451" y="44472"/>
                </a:lnTo>
                <a:close/>
              </a:path>
            </a:pathLst>
          </a:custGeom>
          <a:solidFill>
            <a:srgbClr val="D1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4400" b="1" dirty="0"/>
              <a:t>认识</a:t>
            </a:r>
            <a:r>
              <a:rPr lang="en-US" altLang="zh-CN" sz="4400" b="1" dirty="0" err="1" smtClean="0"/>
              <a:t>Vue</a:t>
            </a:r>
            <a:endParaRPr lang="zh-CN" altLang="en-US" sz="4400" b="1" dirty="0"/>
          </a:p>
        </p:txBody>
      </p:sp>
      <p:sp>
        <p:nvSpPr>
          <p:cNvPr id="24" name="矩形 19"/>
          <p:cNvSpPr/>
          <p:nvPr/>
        </p:nvSpPr>
        <p:spPr>
          <a:xfrm rot="19320000">
            <a:off x="-383462" y="3124301"/>
            <a:ext cx="1374834" cy="760773"/>
          </a:xfrm>
          <a:custGeom>
            <a:avLst/>
            <a:gdLst>
              <a:gd name="connsiteX0" fmla="*/ 0 w 3168352"/>
              <a:gd name="connsiteY0" fmla="*/ 0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0 w 3168352"/>
              <a:gd name="connsiteY4" fmla="*/ 0 h 1224136"/>
              <a:gd name="connsiteX0" fmla="*/ 962025 w 3168352"/>
              <a:gd name="connsiteY0" fmla="*/ 9525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962025 w 3168352"/>
              <a:gd name="connsiteY4" fmla="*/ 9525 h 1224136"/>
              <a:gd name="connsiteX0" fmla="*/ 780678 w 3168352"/>
              <a:gd name="connsiteY0" fmla="*/ 40154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780678 w 3168352"/>
              <a:gd name="connsiteY4" fmla="*/ 40154 h 1224136"/>
              <a:gd name="connsiteX0" fmla="*/ 470161 w 2857835"/>
              <a:gd name="connsiteY0" fmla="*/ 40154 h 1224136"/>
              <a:gd name="connsiteX1" fmla="*/ 2857835 w 2857835"/>
              <a:gd name="connsiteY1" fmla="*/ 0 h 1224136"/>
              <a:gd name="connsiteX2" fmla="*/ 2857835 w 2857835"/>
              <a:gd name="connsiteY2" fmla="*/ 1224136 h 1224136"/>
              <a:gd name="connsiteX3" fmla="*/ 0 w 2857835"/>
              <a:gd name="connsiteY3" fmla="*/ 1197011 h 1224136"/>
              <a:gd name="connsiteX4" fmla="*/ 470161 w 2857835"/>
              <a:gd name="connsiteY4" fmla="*/ 40154 h 1224136"/>
              <a:gd name="connsiteX0" fmla="*/ 631781 w 3019455"/>
              <a:gd name="connsiteY0" fmla="*/ 40154 h 1224136"/>
              <a:gd name="connsiteX1" fmla="*/ 3019455 w 3019455"/>
              <a:gd name="connsiteY1" fmla="*/ 0 h 1224136"/>
              <a:gd name="connsiteX2" fmla="*/ 3019455 w 3019455"/>
              <a:gd name="connsiteY2" fmla="*/ 1224136 h 1224136"/>
              <a:gd name="connsiteX3" fmla="*/ 0 w 3019455"/>
              <a:gd name="connsiteY3" fmla="*/ 1173665 h 1224136"/>
              <a:gd name="connsiteX4" fmla="*/ 631781 w 3019455"/>
              <a:gd name="connsiteY4" fmla="*/ 40154 h 1224136"/>
              <a:gd name="connsiteX0" fmla="*/ 523823 w 2911497"/>
              <a:gd name="connsiteY0" fmla="*/ 40154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23823 w 2911497"/>
              <a:gd name="connsiteY4" fmla="*/ 40154 h 1224136"/>
              <a:gd name="connsiteX0" fmla="*/ 573667 w 2911497"/>
              <a:gd name="connsiteY0" fmla="*/ 50576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73667 w 2911497"/>
              <a:gd name="connsiteY4" fmla="*/ 50576 h 1224136"/>
              <a:gd name="connsiteX0" fmla="*/ 535914 w 2873744"/>
              <a:gd name="connsiteY0" fmla="*/ 50576 h 1236908"/>
              <a:gd name="connsiteX1" fmla="*/ 2873744 w 2873744"/>
              <a:gd name="connsiteY1" fmla="*/ 0 h 1236908"/>
              <a:gd name="connsiteX2" fmla="*/ 2873744 w 2873744"/>
              <a:gd name="connsiteY2" fmla="*/ 1224136 h 1236908"/>
              <a:gd name="connsiteX3" fmla="*/ 0 w 2873744"/>
              <a:gd name="connsiteY3" fmla="*/ 1236909 h 1236908"/>
              <a:gd name="connsiteX4" fmla="*/ 535914 w 2873744"/>
              <a:gd name="connsiteY4" fmla="*/ 50576 h 1236908"/>
              <a:gd name="connsiteX0" fmla="*/ 537398 w 2875228"/>
              <a:gd name="connsiteY0" fmla="*/ 50576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537398 w 2875228"/>
              <a:gd name="connsiteY4" fmla="*/ 50576 h 1224136"/>
              <a:gd name="connsiteX0" fmla="*/ 1320305 w 2875228"/>
              <a:gd name="connsiteY0" fmla="*/ -1 h 1243970"/>
              <a:gd name="connsiteX1" fmla="*/ 2875228 w 2875228"/>
              <a:gd name="connsiteY1" fmla="*/ 19834 h 1243970"/>
              <a:gd name="connsiteX2" fmla="*/ 2875228 w 2875228"/>
              <a:gd name="connsiteY2" fmla="*/ 1243970 h 1243970"/>
              <a:gd name="connsiteX3" fmla="*/ 0 w 2875228"/>
              <a:gd name="connsiteY3" fmla="*/ 1236263 h 1243970"/>
              <a:gd name="connsiteX4" fmla="*/ 1320305 w 2875228"/>
              <a:gd name="connsiteY4" fmla="*/ -1 h 1243970"/>
              <a:gd name="connsiteX0" fmla="*/ 1252119 w 2875228"/>
              <a:gd name="connsiteY0" fmla="*/ 0 h 1226270"/>
              <a:gd name="connsiteX1" fmla="*/ 2875228 w 2875228"/>
              <a:gd name="connsiteY1" fmla="*/ 2134 h 1226270"/>
              <a:gd name="connsiteX2" fmla="*/ 2875228 w 2875228"/>
              <a:gd name="connsiteY2" fmla="*/ 1226270 h 1226270"/>
              <a:gd name="connsiteX3" fmla="*/ 0 w 2875228"/>
              <a:gd name="connsiteY3" fmla="*/ 1218563 h 1226270"/>
              <a:gd name="connsiteX4" fmla="*/ 1252119 w 2875228"/>
              <a:gd name="connsiteY4" fmla="*/ 0 h 1226270"/>
              <a:gd name="connsiteX0" fmla="*/ 1205026 w 2875228"/>
              <a:gd name="connsiteY0" fmla="*/ 0 h 1255135"/>
              <a:gd name="connsiteX1" fmla="*/ 2875228 w 2875228"/>
              <a:gd name="connsiteY1" fmla="*/ 30999 h 1255135"/>
              <a:gd name="connsiteX2" fmla="*/ 2875228 w 2875228"/>
              <a:gd name="connsiteY2" fmla="*/ 1255135 h 1255135"/>
              <a:gd name="connsiteX3" fmla="*/ 0 w 2875228"/>
              <a:gd name="connsiteY3" fmla="*/ 1247428 h 1255135"/>
              <a:gd name="connsiteX4" fmla="*/ 1205026 w 2875228"/>
              <a:gd name="connsiteY4" fmla="*/ 0 h 1255135"/>
              <a:gd name="connsiteX0" fmla="*/ 1248685 w 2875228"/>
              <a:gd name="connsiteY0" fmla="*/ -1 h 1248206"/>
              <a:gd name="connsiteX1" fmla="*/ 2875228 w 2875228"/>
              <a:gd name="connsiteY1" fmla="*/ 24070 h 1248206"/>
              <a:gd name="connsiteX2" fmla="*/ 2875228 w 2875228"/>
              <a:gd name="connsiteY2" fmla="*/ 1248206 h 1248206"/>
              <a:gd name="connsiteX3" fmla="*/ 0 w 2875228"/>
              <a:gd name="connsiteY3" fmla="*/ 1240499 h 1248206"/>
              <a:gd name="connsiteX4" fmla="*/ 1248685 w 2875228"/>
              <a:gd name="connsiteY4" fmla="*/ -1 h 12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28" h="1248206">
                <a:moveTo>
                  <a:pt x="1248685" y="-1"/>
                </a:moveTo>
                <a:lnTo>
                  <a:pt x="2875228" y="24070"/>
                </a:lnTo>
                <a:lnTo>
                  <a:pt x="2875228" y="1248206"/>
                </a:lnTo>
                <a:lnTo>
                  <a:pt x="0" y="1240499"/>
                </a:lnTo>
                <a:lnTo>
                  <a:pt x="1248685" y="-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4400" b="1" dirty="0"/>
          </a:p>
        </p:txBody>
      </p:sp>
      <p:sp>
        <p:nvSpPr>
          <p:cNvPr id="25" name="矩形 19"/>
          <p:cNvSpPr/>
          <p:nvPr/>
        </p:nvSpPr>
        <p:spPr>
          <a:xfrm rot="19320000">
            <a:off x="-378748" y="4204421"/>
            <a:ext cx="1374834" cy="760773"/>
          </a:xfrm>
          <a:custGeom>
            <a:avLst/>
            <a:gdLst>
              <a:gd name="connsiteX0" fmla="*/ 0 w 3168352"/>
              <a:gd name="connsiteY0" fmla="*/ 0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0 w 3168352"/>
              <a:gd name="connsiteY4" fmla="*/ 0 h 1224136"/>
              <a:gd name="connsiteX0" fmla="*/ 962025 w 3168352"/>
              <a:gd name="connsiteY0" fmla="*/ 9525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962025 w 3168352"/>
              <a:gd name="connsiteY4" fmla="*/ 9525 h 1224136"/>
              <a:gd name="connsiteX0" fmla="*/ 780678 w 3168352"/>
              <a:gd name="connsiteY0" fmla="*/ 40154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780678 w 3168352"/>
              <a:gd name="connsiteY4" fmla="*/ 40154 h 1224136"/>
              <a:gd name="connsiteX0" fmla="*/ 470161 w 2857835"/>
              <a:gd name="connsiteY0" fmla="*/ 40154 h 1224136"/>
              <a:gd name="connsiteX1" fmla="*/ 2857835 w 2857835"/>
              <a:gd name="connsiteY1" fmla="*/ 0 h 1224136"/>
              <a:gd name="connsiteX2" fmla="*/ 2857835 w 2857835"/>
              <a:gd name="connsiteY2" fmla="*/ 1224136 h 1224136"/>
              <a:gd name="connsiteX3" fmla="*/ 0 w 2857835"/>
              <a:gd name="connsiteY3" fmla="*/ 1197011 h 1224136"/>
              <a:gd name="connsiteX4" fmla="*/ 470161 w 2857835"/>
              <a:gd name="connsiteY4" fmla="*/ 40154 h 1224136"/>
              <a:gd name="connsiteX0" fmla="*/ 631781 w 3019455"/>
              <a:gd name="connsiteY0" fmla="*/ 40154 h 1224136"/>
              <a:gd name="connsiteX1" fmla="*/ 3019455 w 3019455"/>
              <a:gd name="connsiteY1" fmla="*/ 0 h 1224136"/>
              <a:gd name="connsiteX2" fmla="*/ 3019455 w 3019455"/>
              <a:gd name="connsiteY2" fmla="*/ 1224136 h 1224136"/>
              <a:gd name="connsiteX3" fmla="*/ 0 w 3019455"/>
              <a:gd name="connsiteY3" fmla="*/ 1173665 h 1224136"/>
              <a:gd name="connsiteX4" fmla="*/ 631781 w 3019455"/>
              <a:gd name="connsiteY4" fmla="*/ 40154 h 1224136"/>
              <a:gd name="connsiteX0" fmla="*/ 523823 w 2911497"/>
              <a:gd name="connsiteY0" fmla="*/ 40154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23823 w 2911497"/>
              <a:gd name="connsiteY4" fmla="*/ 40154 h 1224136"/>
              <a:gd name="connsiteX0" fmla="*/ 573667 w 2911497"/>
              <a:gd name="connsiteY0" fmla="*/ 50576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73667 w 2911497"/>
              <a:gd name="connsiteY4" fmla="*/ 50576 h 1224136"/>
              <a:gd name="connsiteX0" fmla="*/ 535914 w 2873744"/>
              <a:gd name="connsiteY0" fmla="*/ 50576 h 1236908"/>
              <a:gd name="connsiteX1" fmla="*/ 2873744 w 2873744"/>
              <a:gd name="connsiteY1" fmla="*/ 0 h 1236908"/>
              <a:gd name="connsiteX2" fmla="*/ 2873744 w 2873744"/>
              <a:gd name="connsiteY2" fmla="*/ 1224136 h 1236908"/>
              <a:gd name="connsiteX3" fmla="*/ 0 w 2873744"/>
              <a:gd name="connsiteY3" fmla="*/ 1236909 h 1236908"/>
              <a:gd name="connsiteX4" fmla="*/ 535914 w 2873744"/>
              <a:gd name="connsiteY4" fmla="*/ 50576 h 1236908"/>
              <a:gd name="connsiteX0" fmla="*/ 537398 w 2875228"/>
              <a:gd name="connsiteY0" fmla="*/ 50576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537398 w 2875228"/>
              <a:gd name="connsiteY4" fmla="*/ 50576 h 1224136"/>
              <a:gd name="connsiteX0" fmla="*/ 1320305 w 2875228"/>
              <a:gd name="connsiteY0" fmla="*/ -1 h 1243970"/>
              <a:gd name="connsiteX1" fmla="*/ 2875228 w 2875228"/>
              <a:gd name="connsiteY1" fmla="*/ 19834 h 1243970"/>
              <a:gd name="connsiteX2" fmla="*/ 2875228 w 2875228"/>
              <a:gd name="connsiteY2" fmla="*/ 1243970 h 1243970"/>
              <a:gd name="connsiteX3" fmla="*/ 0 w 2875228"/>
              <a:gd name="connsiteY3" fmla="*/ 1236263 h 1243970"/>
              <a:gd name="connsiteX4" fmla="*/ 1320305 w 2875228"/>
              <a:gd name="connsiteY4" fmla="*/ -1 h 1243970"/>
              <a:gd name="connsiteX0" fmla="*/ 1252119 w 2875228"/>
              <a:gd name="connsiteY0" fmla="*/ 0 h 1226270"/>
              <a:gd name="connsiteX1" fmla="*/ 2875228 w 2875228"/>
              <a:gd name="connsiteY1" fmla="*/ 2134 h 1226270"/>
              <a:gd name="connsiteX2" fmla="*/ 2875228 w 2875228"/>
              <a:gd name="connsiteY2" fmla="*/ 1226270 h 1226270"/>
              <a:gd name="connsiteX3" fmla="*/ 0 w 2875228"/>
              <a:gd name="connsiteY3" fmla="*/ 1218563 h 1226270"/>
              <a:gd name="connsiteX4" fmla="*/ 1252119 w 2875228"/>
              <a:gd name="connsiteY4" fmla="*/ 0 h 1226270"/>
              <a:gd name="connsiteX0" fmla="*/ 1205026 w 2875228"/>
              <a:gd name="connsiteY0" fmla="*/ 0 h 1255135"/>
              <a:gd name="connsiteX1" fmla="*/ 2875228 w 2875228"/>
              <a:gd name="connsiteY1" fmla="*/ 30999 h 1255135"/>
              <a:gd name="connsiteX2" fmla="*/ 2875228 w 2875228"/>
              <a:gd name="connsiteY2" fmla="*/ 1255135 h 1255135"/>
              <a:gd name="connsiteX3" fmla="*/ 0 w 2875228"/>
              <a:gd name="connsiteY3" fmla="*/ 1247428 h 1255135"/>
              <a:gd name="connsiteX4" fmla="*/ 1205026 w 2875228"/>
              <a:gd name="connsiteY4" fmla="*/ 0 h 1255135"/>
              <a:gd name="connsiteX0" fmla="*/ 1248685 w 2875228"/>
              <a:gd name="connsiteY0" fmla="*/ -1 h 1248206"/>
              <a:gd name="connsiteX1" fmla="*/ 2875228 w 2875228"/>
              <a:gd name="connsiteY1" fmla="*/ 24070 h 1248206"/>
              <a:gd name="connsiteX2" fmla="*/ 2875228 w 2875228"/>
              <a:gd name="connsiteY2" fmla="*/ 1248206 h 1248206"/>
              <a:gd name="connsiteX3" fmla="*/ 0 w 2875228"/>
              <a:gd name="connsiteY3" fmla="*/ 1240499 h 1248206"/>
              <a:gd name="connsiteX4" fmla="*/ 1248685 w 2875228"/>
              <a:gd name="connsiteY4" fmla="*/ -1 h 12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28" h="1248206">
                <a:moveTo>
                  <a:pt x="1248685" y="-1"/>
                </a:moveTo>
                <a:lnTo>
                  <a:pt x="2875228" y="24070"/>
                </a:lnTo>
                <a:lnTo>
                  <a:pt x="2875228" y="1248206"/>
                </a:lnTo>
                <a:lnTo>
                  <a:pt x="0" y="1240499"/>
                </a:lnTo>
                <a:lnTo>
                  <a:pt x="1248685" y="-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4400" b="1" dirty="0"/>
          </a:p>
        </p:txBody>
      </p:sp>
      <p:sp>
        <p:nvSpPr>
          <p:cNvPr id="26" name="矩形 19"/>
          <p:cNvSpPr/>
          <p:nvPr/>
        </p:nvSpPr>
        <p:spPr>
          <a:xfrm rot="19320000">
            <a:off x="-383463" y="5318449"/>
            <a:ext cx="1374834" cy="760773"/>
          </a:xfrm>
          <a:custGeom>
            <a:avLst/>
            <a:gdLst>
              <a:gd name="connsiteX0" fmla="*/ 0 w 3168352"/>
              <a:gd name="connsiteY0" fmla="*/ 0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0 w 3168352"/>
              <a:gd name="connsiteY4" fmla="*/ 0 h 1224136"/>
              <a:gd name="connsiteX0" fmla="*/ 962025 w 3168352"/>
              <a:gd name="connsiteY0" fmla="*/ 9525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962025 w 3168352"/>
              <a:gd name="connsiteY4" fmla="*/ 9525 h 1224136"/>
              <a:gd name="connsiteX0" fmla="*/ 780678 w 3168352"/>
              <a:gd name="connsiteY0" fmla="*/ 40154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780678 w 3168352"/>
              <a:gd name="connsiteY4" fmla="*/ 40154 h 1224136"/>
              <a:gd name="connsiteX0" fmla="*/ 470161 w 2857835"/>
              <a:gd name="connsiteY0" fmla="*/ 40154 h 1224136"/>
              <a:gd name="connsiteX1" fmla="*/ 2857835 w 2857835"/>
              <a:gd name="connsiteY1" fmla="*/ 0 h 1224136"/>
              <a:gd name="connsiteX2" fmla="*/ 2857835 w 2857835"/>
              <a:gd name="connsiteY2" fmla="*/ 1224136 h 1224136"/>
              <a:gd name="connsiteX3" fmla="*/ 0 w 2857835"/>
              <a:gd name="connsiteY3" fmla="*/ 1197011 h 1224136"/>
              <a:gd name="connsiteX4" fmla="*/ 470161 w 2857835"/>
              <a:gd name="connsiteY4" fmla="*/ 40154 h 1224136"/>
              <a:gd name="connsiteX0" fmla="*/ 631781 w 3019455"/>
              <a:gd name="connsiteY0" fmla="*/ 40154 h 1224136"/>
              <a:gd name="connsiteX1" fmla="*/ 3019455 w 3019455"/>
              <a:gd name="connsiteY1" fmla="*/ 0 h 1224136"/>
              <a:gd name="connsiteX2" fmla="*/ 3019455 w 3019455"/>
              <a:gd name="connsiteY2" fmla="*/ 1224136 h 1224136"/>
              <a:gd name="connsiteX3" fmla="*/ 0 w 3019455"/>
              <a:gd name="connsiteY3" fmla="*/ 1173665 h 1224136"/>
              <a:gd name="connsiteX4" fmla="*/ 631781 w 3019455"/>
              <a:gd name="connsiteY4" fmla="*/ 40154 h 1224136"/>
              <a:gd name="connsiteX0" fmla="*/ 523823 w 2911497"/>
              <a:gd name="connsiteY0" fmla="*/ 40154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23823 w 2911497"/>
              <a:gd name="connsiteY4" fmla="*/ 40154 h 1224136"/>
              <a:gd name="connsiteX0" fmla="*/ 573667 w 2911497"/>
              <a:gd name="connsiteY0" fmla="*/ 50576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73667 w 2911497"/>
              <a:gd name="connsiteY4" fmla="*/ 50576 h 1224136"/>
              <a:gd name="connsiteX0" fmla="*/ 535914 w 2873744"/>
              <a:gd name="connsiteY0" fmla="*/ 50576 h 1236908"/>
              <a:gd name="connsiteX1" fmla="*/ 2873744 w 2873744"/>
              <a:gd name="connsiteY1" fmla="*/ 0 h 1236908"/>
              <a:gd name="connsiteX2" fmla="*/ 2873744 w 2873744"/>
              <a:gd name="connsiteY2" fmla="*/ 1224136 h 1236908"/>
              <a:gd name="connsiteX3" fmla="*/ 0 w 2873744"/>
              <a:gd name="connsiteY3" fmla="*/ 1236909 h 1236908"/>
              <a:gd name="connsiteX4" fmla="*/ 535914 w 2873744"/>
              <a:gd name="connsiteY4" fmla="*/ 50576 h 1236908"/>
              <a:gd name="connsiteX0" fmla="*/ 537398 w 2875228"/>
              <a:gd name="connsiteY0" fmla="*/ 50576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537398 w 2875228"/>
              <a:gd name="connsiteY4" fmla="*/ 50576 h 1224136"/>
              <a:gd name="connsiteX0" fmla="*/ 1320305 w 2875228"/>
              <a:gd name="connsiteY0" fmla="*/ -1 h 1243970"/>
              <a:gd name="connsiteX1" fmla="*/ 2875228 w 2875228"/>
              <a:gd name="connsiteY1" fmla="*/ 19834 h 1243970"/>
              <a:gd name="connsiteX2" fmla="*/ 2875228 w 2875228"/>
              <a:gd name="connsiteY2" fmla="*/ 1243970 h 1243970"/>
              <a:gd name="connsiteX3" fmla="*/ 0 w 2875228"/>
              <a:gd name="connsiteY3" fmla="*/ 1236263 h 1243970"/>
              <a:gd name="connsiteX4" fmla="*/ 1320305 w 2875228"/>
              <a:gd name="connsiteY4" fmla="*/ -1 h 1243970"/>
              <a:gd name="connsiteX0" fmla="*/ 1252119 w 2875228"/>
              <a:gd name="connsiteY0" fmla="*/ 0 h 1226270"/>
              <a:gd name="connsiteX1" fmla="*/ 2875228 w 2875228"/>
              <a:gd name="connsiteY1" fmla="*/ 2134 h 1226270"/>
              <a:gd name="connsiteX2" fmla="*/ 2875228 w 2875228"/>
              <a:gd name="connsiteY2" fmla="*/ 1226270 h 1226270"/>
              <a:gd name="connsiteX3" fmla="*/ 0 w 2875228"/>
              <a:gd name="connsiteY3" fmla="*/ 1218563 h 1226270"/>
              <a:gd name="connsiteX4" fmla="*/ 1252119 w 2875228"/>
              <a:gd name="connsiteY4" fmla="*/ 0 h 1226270"/>
              <a:gd name="connsiteX0" fmla="*/ 1205026 w 2875228"/>
              <a:gd name="connsiteY0" fmla="*/ 0 h 1255135"/>
              <a:gd name="connsiteX1" fmla="*/ 2875228 w 2875228"/>
              <a:gd name="connsiteY1" fmla="*/ 30999 h 1255135"/>
              <a:gd name="connsiteX2" fmla="*/ 2875228 w 2875228"/>
              <a:gd name="connsiteY2" fmla="*/ 1255135 h 1255135"/>
              <a:gd name="connsiteX3" fmla="*/ 0 w 2875228"/>
              <a:gd name="connsiteY3" fmla="*/ 1247428 h 1255135"/>
              <a:gd name="connsiteX4" fmla="*/ 1205026 w 2875228"/>
              <a:gd name="connsiteY4" fmla="*/ 0 h 1255135"/>
              <a:gd name="connsiteX0" fmla="*/ 1248685 w 2875228"/>
              <a:gd name="connsiteY0" fmla="*/ -1 h 1248206"/>
              <a:gd name="connsiteX1" fmla="*/ 2875228 w 2875228"/>
              <a:gd name="connsiteY1" fmla="*/ 24070 h 1248206"/>
              <a:gd name="connsiteX2" fmla="*/ 2875228 w 2875228"/>
              <a:gd name="connsiteY2" fmla="*/ 1248206 h 1248206"/>
              <a:gd name="connsiteX3" fmla="*/ 0 w 2875228"/>
              <a:gd name="connsiteY3" fmla="*/ 1240499 h 1248206"/>
              <a:gd name="connsiteX4" fmla="*/ 1248685 w 2875228"/>
              <a:gd name="connsiteY4" fmla="*/ -1 h 12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28" h="1248206">
                <a:moveTo>
                  <a:pt x="1248685" y="-1"/>
                </a:moveTo>
                <a:lnTo>
                  <a:pt x="2875228" y="24070"/>
                </a:lnTo>
                <a:lnTo>
                  <a:pt x="2875228" y="1248206"/>
                </a:lnTo>
                <a:lnTo>
                  <a:pt x="0" y="1240499"/>
                </a:lnTo>
                <a:lnTo>
                  <a:pt x="1248685" y="-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13211" y="626667"/>
            <a:ext cx="84249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Vue.js</a:t>
            </a:r>
            <a:r>
              <a:rPr lang="zh-CN" altLang="en-US" dirty="0" smtClean="0"/>
              <a:t>是</a:t>
            </a:r>
            <a:r>
              <a:rPr lang="zh-CN" altLang="en-US" dirty="0"/>
              <a:t>一个构建数据驱动的 </a:t>
            </a:r>
            <a:r>
              <a:rPr lang="en-US" altLang="zh-CN" dirty="0"/>
              <a:t>web </a:t>
            </a:r>
            <a:r>
              <a:rPr lang="zh-CN" altLang="en-US" dirty="0"/>
              <a:t>界面的库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Vue.js </a:t>
            </a:r>
            <a:r>
              <a:rPr lang="zh-CN" altLang="en-US" dirty="0"/>
              <a:t>的目标是通过尽可能简单的 </a:t>
            </a:r>
            <a:r>
              <a:rPr lang="en-US" altLang="zh-CN" dirty="0"/>
              <a:t>API </a:t>
            </a:r>
            <a:r>
              <a:rPr lang="zh-CN" altLang="en-US" dirty="0"/>
              <a:t>实现响应的数据绑定和组合的视图组件。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51" y="1954422"/>
            <a:ext cx="7595765" cy="40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90178"/>
            <a:ext cx="12194362" cy="396000"/>
          </a:xfrm>
          <a:prstGeom prst="rect">
            <a:avLst/>
          </a:prstGeom>
          <a:solidFill>
            <a:srgbClr val="E8D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9320000">
            <a:off x="-536854" y="1587972"/>
            <a:ext cx="2710586" cy="799128"/>
          </a:xfrm>
          <a:custGeom>
            <a:avLst/>
            <a:gdLst>
              <a:gd name="connsiteX0" fmla="*/ 0 w 3168352"/>
              <a:gd name="connsiteY0" fmla="*/ 0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0 w 3168352"/>
              <a:gd name="connsiteY4" fmla="*/ 0 h 1224136"/>
              <a:gd name="connsiteX0" fmla="*/ 962025 w 3168352"/>
              <a:gd name="connsiteY0" fmla="*/ 9525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962025 w 3168352"/>
              <a:gd name="connsiteY4" fmla="*/ 9525 h 1224136"/>
              <a:gd name="connsiteX0" fmla="*/ 780678 w 3168352"/>
              <a:gd name="connsiteY0" fmla="*/ 40154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780678 w 3168352"/>
              <a:gd name="connsiteY4" fmla="*/ 40154 h 1224136"/>
              <a:gd name="connsiteX0" fmla="*/ 470161 w 2857835"/>
              <a:gd name="connsiteY0" fmla="*/ 40154 h 1224136"/>
              <a:gd name="connsiteX1" fmla="*/ 2857835 w 2857835"/>
              <a:gd name="connsiteY1" fmla="*/ 0 h 1224136"/>
              <a:gd name="connsiteX2" fmla="*/ 2857835 w 2857835"/>
              <a:gd name="connsiteY2" fmla="*/ 1224136 h 1224136"/>
              <a:gd name="connsiteX3" fmla="*/ 0 w 2857835"/>
              <a:gd name="connsiteY3" fmla="*/ 1197011 h 1224136"/>
              <a:gd name="connsiteX4" fmla="*/ 470161 w 2857835"/>
              <a:gd name="connsiteY4" fmla="*/ 40154 h 1224136"/>
              <a:gd name="connsiteX0" fmla="*/ 631781 w 3019455"/>
              <a:gd name="connsiteY0" fmla="*/ 40154 h 1224136"/>
              <a:gd name="connsiteX1" fmla="*/ 3019455 w 3019455"/>
              <a:gd name="connsiteY1" fmla="*/ 0 h 1224136"/>
              <a:gd name="connsiteX2" fmla="*/ 3019455 w 3019455"/>
              <a:gd name="connsiteY2" fmla="*/ 1224136 h 1224136"/>
              <a:gd name="connsiteX3" fmla="*/ 0 w 3019455"/>
              <a:gd name="connsiteY3" fmla="*/ 1173665 h 1224136"/>
              <a:gd name="connsiteX4" fmla="*/ 631781 w 3019455"/>
              <a:gd name="connsiteY4" fmla="*/ 40154 h 1224136"/>
              <a:gd name="connsiteX0" fmla="*/ 523823 w 2911497"/>
              <a:gd name="connsiteY0" fmla="*/ 40154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23823 w 2911497"/>
              <a:gd name="connsiteY4" fmla="*/ 40154 h 1224136"/>
              <a:gd name="connsiteX0" fmla="*/ 573667 w 2911497"/>
              <a:gd name="connsiteY0" fmla="*/ 50576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73667 w 2911497"/>
              <a:gd name="connsiteY4" fmla="*/ 50576 h 1224136"/>
              <a:gd name="connsiteX0" fmla="*/ 535914 w 2873744"/>
              <a:gd name="connsiteY0" fmla="*/ 50576 h 1236908"/>
              <a:gd name="connsiteX1" fmla="*/ 2873744 w 2873744"/>
              <a:gd name="connsiteY1" fmla="*/ 0 h 1236908"/>
              <a:gd name="connsiteX2" fmla="*/ 2873744 w 2873744"/>
              <a:gd name="connsiteY2" fmla="*/ 1224136 h 1236908"/>
              <a:gd name="connsiteX3" fmla="*/ 0 w 2873744"/>
              <a:gd name="connsiteY3" fmla="*/ 1236909 h 1236908"/>
              <a:gd name="connsiteX4" fmla="*/ 535914 w 2873744"/>
              <a:gd name="connsiteY4" fmla="*/ 50576 h 1236908"/>
              <a:gd name="connsiteX0" fmla="*/ 537398 w 2875228"/>
              <a:gd name="connsiteY0" fmla="*/ 50576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537398 w 2875228"/>
              <a:gd name="connsiteY4" fmla="*/ 50576 h 1224136"/>
              <a:gd name="connsiteX0" fmla="*/ 630451 w 2875228"/>
              <a:gd name="connsiteY0" fmla="*/ 44472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630451 w 2875228"/>
              <a:gd name="connsiteY4" fmla="*/ 44472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28" h="1224136">
                <a:moveTo>
                  <a:pt x="630451" y="44472"/>
                </a:moveTo>
                <a:lnTo>
                  <a:pt x="2875228" y="0"/>
                </a:lnTo>
                <a:lnTo>
                  <a:pt x="2875228" y="1224136"/>
                </a:lnTo>
                <a:lnTo>
                  <a:pt x="0" y="1216429"/>
                </a:lnTo>
                <a:lnTo>
                  <a:pt x="630451" y="44472"/>
                </a:lnTo>
                <a:close/>
              </a:path>
            </a:pathLst>
          </a:custGeom>
          <a:solidFill>
            <a:srgbClr val="D1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4400" b="1" dirty="0"/>
              <a:t>认识</a:t>
            </a:r>
            <a:r>
              <a:rPr lang="en-US" altLang="zh-CN" sz="4400" b="1" dirty="0" err="1" smtClean="0"/>
              <a:t>Vue</a:t>
            </a:r>
            <a:endParaRPr lang="zh-CN" altLang="en-US" sz="4400" b="1" dirty="0"/>
          </a:p>
        </p:txBody>
      </p:sp>
      <p:sp>
        <p:nvSpPr>
          <p:cNvPr id="24" name="矩形 19"/>
          <p:cNvSpPr/>
          <p:nvPr/>
        </p:nvSpPr>
        <p:spPr>
          <a:xfrm rot="19320000">
            <a:off x="-383462" y="3124301"/>
            <a:ext cx="1374834" cy="760773"/>
          </a:xfrm>
          <a:custGeom>
            <a:avLst/>
            <a:gdLst>
              <a:gd name="connsiteX0" fmla="*/ 0 w 3168352"/>
              <a:gd name="connsiteY0" fmla="*/ 0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0 w 3168352"/>
              <a:gd name="connsiteY4" fmla="*/ 0 h 1224136"/>
              <a:gd name="connsiteX0" fmla="*/ 962025 w 3168352"/>
              <a:gd name="connsiteY0" fmla="*/ 9525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962025 w 3168352"/>
              <a:gd name="connsiteY4" fmla="*/ 9525 h 1224136"/>
              <a:gd name="connsiteX0" fmla="*/ 780678 w 3168352"/>
              <a:gd name="connsiteY0" fmla="*/ 40154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780678 w 3168352"/>
              <a:gd name="connsiteY4" fmla="*/ 40154 h 1224136"/>
              <a:gd name="connsiteX0" fmla="*/ 470161 w 2857835"/>
              <a:gd name="connsiteY0" fmla="*/ 40154 h 1224136"/>
              <a:gd name="connsiteX1" fmla="*/ 2857835 w 2857835"/>
              <a:gd name="connsiteY1" fmla="*/ 0 h 1224136"/>
              <a:gd name="connsiteX2" fmla="*/ 2857835 w 2857835"/>
              <a:gd name="connsiteY2" fmla="*/ 1224136 h 1224136"/>
              <a:gd name="connsiteX3" fmla="*/ 0 w 2857835"/>
              <a:gd name="connsiteY3" fmla="*/ 1197011 h 1224136"/>
              <a:gd name="connsiteX4" fmla="*/ 470161 w 2857835"/>
              <a:gd name="connsiteY4" fmla="*/ 40154 h 1224136"/>
              <a:gd name="connsiteX0" fmla="*/ 631781 w 3019455"/>
              <a:gd name="connsiteY0" fmla="*/ 40154 h 1224136"/>
              <a:gd name="connsiteX1" fmla="*/ 3019455 w 3019455"/>
              <a:gd name="connsiteY1" fmla="*/ 0 h 1224136"/>
              <a:gd name="connsiteX2" fmla="*/ 3019455 w 3019455"/>
              <a:gd name="connsiteY2" fmla="*/ 1224136 h 1224136"/>
              <a:gd name="connsiteX3" fmla="*/ 0 w 3019455"/>
              <a:gd name="connsiteY3" fmla="*/ 1173665 h 1224136"/>
              <a:gd name="connsiteX4" fmla="*/ 631781 w 3019455"/>
              <a:gd name="connsiteY4" fmla="*/ 40154 h 1224136"/>
              <a:gd name="connsiteX0" fmla="*/ 523823 w 2911497"/>
              <a:gd name="connsiteY0" fmla="*/ 40154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23823 w 2911497"/>
              <a:gd name="connsiteY4" fmla="*/ 40154 h 1224136"/>
              <a:gd name="connsiteX0" fmla="*/ 573667 w 2911497"/>
              <a:gd name="connsiteY0" fmla="*/ 50576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73667 w 2911497"/>
              <a:gd name="connsiteY4" fmla="*/ 50576 h 1224136"/>
              <a:gd name="connsiteX0" fmla="*/ 535914 w 2873744"/>
              <a:gd name="connsiteY0" fmla="*/ 50576 h 1236908"/>
              <a:gd name="connsiteX1" fmla="*/ 2873744 w 2873744"/>
              <a:gd name="connsiteY1" fmla="*/ 0 h 1236908"/>
              <a:gd name="connsiteX2" fmla="*/ 2873744 w 2873744"/>
              <a:gd name="connsiteY2" fmla="*/ 1224136 h 1236908"/>
              <a:gd name="connsiteX3" fmla="*/ 0 w 2873744"/>
              <a:gd name="connsiteY3" fmla="*/ 1236909 h 1236908"/>
              <a:gd name="connsiteX4" fmla="*/ 535914 w 2873744"/>
              <a:gd name="connsiteY4" fmla="*/ 50576 h 1236908"/>
              <a:gd name="connsiteX0" fmla="*/ 537398 w 2875228"/>
              <a:gd name="connsiteY0" fmla="*/ 50576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537398 w 2875228"/>
              <a:gd name="connsiteY4" fmla="*/ 50576 h 1224136"/>
              <a:gd name="connsiteX0" fmla="*/ 1320305 w 2875228"/>
              <a:gd name="connsiteY0" fmla="*/ -1 h 1243970"/>
              <a:gd name="connsiteX1" fmla="*/ 2875228 w 2875228"/>
              <a:gd name="connsiteY1" fmla="*/ 19834 h 1243970"/>
              <a:gd name="connsiteX2" fmla="*/ 2875228 w 2875228"/>
              <a:gd name="connsiteY2" fmla="*/ 1243970 h 1243970"/>
              <a:gd name="connsiteX3" fmla="*/ 0 w 2875228"/>
              <a:gd name="connsiteY3" fmla="*/ 1236263 h 1243970"/>
              <a:gd name="connsiteX4" fmla="*/ 1320305 w 2875228"/>
              <a:gd name="connsiteY4" fmla="*/ -1 h 1243970"/>
              <a:gd name="connsiteX0" fmla="*/ 1252119 w 2875228"/>
              <a:gd name="connsiteY0" fmla="*/ 0 h 1226270"/>
              <a:gd name="connsiteX1" fmla="*/ 2875228 w 2875228"/>
              <a:gd name="connsiteY1" fmla="*/ 2134 h 1226270"/>
              <a:gd name="connsiteX2" fmla="*/ 2875228 w 2875228"/>
              <a:gd name="connsiteY2" fmla="*/ 1226270 h 1226270"/>
              <a:gd name="connsiteX3" fmla="*/ 0 w 2875228"/>
              <a:gd name="connsiteY3" fmla="*/ 1218563 h 1226270"/>
              <a:gd name="connsiteX4" fmla="*/ 1252119 w 2875228"/>
              <a:gd name="connsiteY4" fmla="*/ 0 h 1226270"/>
              <a:gd name="connsiteX0" fmla="*/ 1205026 w 2875228"/>
              <a:gd name="connsiteY0" fmla="*/ 0 h 1255135"/>
              <a:gd name="connsiteX1" fmla="*/ 2875228 w 2875228"/>
              <a:gd name="connsiteY1" fmla="*/ 30999 h 1255135"/>
              <a:gd name="connsiteX2" fmla="*/ 2875228 w 2875228"/>
              <a:gd name="connsiteY2" fmla="*/ 1255135 h 1255135"/>
              <a:gd name="connsiteX3" fmla="*/ 0 w 2875228"/>
              <a:gd name="connsiteY3" fmla="*/ 1247428 h 1255135"/>
              <a:gd name="connsiteX4" fmla="*/ 1205026 w 2875228"/>
              <a:gd name="connsiteY4" fmla="*/ 0 h 1255135"/>
              <a:gd name="connsiteX0" fmla="*/ 1248685 w 2875228"/>
              <a:gd name="connsiteY0" fmla="*/ -1 h 1248206"/>
              <a:gd name="connsiteX1" fmla="*/ 2875228 w 2875228"/>
              <a:gd name="connsiteY1" fmla="*/ 24070 h 1248206"/>
              <a:gd name="connsiteX2" fmla="*/ 2875228 w 2875228"/>
              <a:gd name="connsiteY2" fmla="*/ 1248206 h 1248206"/>
              <a:gd name="connsiteX3" fmla="*/ 0 w 2875228"/>
              <a:gd name="connsiteY3" fmla="*/ 1240499 h 1248206"/>
              <a:gd name="connsiteX4" fmla="*/ 1248685 w 2875228"/>
              <a:gd name="connsiteY4" fmla="*/ -1 h 12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28" h="1248206">
                <a:moveTo>
                  <a:pt x="1248685" y="-1"/>
                </a:moveTo>
                <a:lnTo>
                  <a:pt x="2875228" y="24070"/>
                </a:lnTo>
                <a:lnTo>
                  <a:pt x="2875228" y="1248206"/>
                </a:lnTo>
                <a:lnTo>
                  <a:pt x="0" y="1240499"/>
                </a:lnTo>
                <a:lnTo>
                  <a:pt x="1248685" y="-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4400" b="1" dirty="0"/>
          </a:p>
        </p:txBody>
      </p:sp>
      <p:sp>
        <p:nvSpPr>
          <p:cNvPr id="25" name="矩形 19"/>
          <p:cNvSpPr/>
          <p:nvPr/>
        </p:nvSpPr>
        <p:spPr>
          <a:xfrm rot="19320000">
            <a:off x="-378748" y="4204421"/>
            <a:ext cx="1374834" cy="760773"/>
          </a:xfrm>
          <a:custGeom>
            <a:avLst/>
            <a:gdLst>
              <a:gd name="connsiteX0" fmla="*/ 0 w 3168352"/>
              <a:gd name="connsiteY0" fmla="*/ 0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0 w 3168352"/>
              <a:gd name="connsiteY4" fmla="*/ 0 h 1224136"/>
              <a:gd name="connsiteX0" fmla="*/ 962025 w 3168352"/>
              <a:gd name="connsiteY0" fmla="*/ 9525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962025 w 3168352"/>
              <a:gd name="connsiteY4" fmla="*/ 9525 h 1224136"/>
              <a:gd name="connsiteX0" fmla="*/ 780678 w 3168352"/>
              <a:gd name="connsiteY0" fmla="*/ 40154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780678 w 3168352"/>
              <a:gd name="connsiteY4" fmla="*/ 40154 h 1224136"/>
              <a:gd name="connsiteX0" fmla="*/ 470161 w 2857835"/>
              <a:gd name="connsiteY0" fmla="*/ 40154 h 1224136"/>
              <a:gd name="connsiteX1" fmla="*/ 2857835 w 2857835"/>
              <a:gd name="connsiteY1" fmla="*/ 0 h 1224136"/>
              <a:gd name="connsiteX2" fmla="*/ 2857835 w 2857835"/>
              <a:gd name="connsiteY2" fmla="*/ 1224136 h 1224136"/>
              <a:gd name="connsiteX3" fmla="*/ 0 w 2857835"/>
              <a:gd name="connsiteY3" fmla="*/ 1197011 h 1224136"/>
              <a:gd name="connsiteX4" fmla="*/ 470161 w 2857835"/>
              <a:gd name="connsiteY4" fmla="*/ 40154 h 1224136"/>
              <a:gd name="connsiteX0" fmla="*/ 631781 w 3019455"/>
              <a:gd name="connsiteY0" fmla="*/ 40154 h 1224136"/>
              <a:gd name="connsiteX1" fmla="*/ 3019455 w 3019455"/>
              <a:gd name="connsiteY1" fmla="*/ 0 h 1224136"/>
              <a:gd name="connsiteX2" fmla="*/ 3019455 w 3019455"/>
              <a:gd name="connsiteY2" fmla="*/ 1224136 h 1224136"/>
              <a:gd name="connsiteX3" fmla="*/ 0 w 3019455"/>
              <a:gd name="connsiteY3" fmla="*/ 1173665 h 1224136"/>
              <a:gd name="connsiteX4" fmla="*/ 631781 w 3019455"/>
              <a:gd name="connsiteY4" fmla="*/ 40154 h 1224136"/>
              <a:gd name="connsiteX0" fmla="*/ 523823 w 2911497"/>
              <a:gd name="connsiteY0" fmla="*/ 40154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23823 w 2911497"/>
              <a:gd name="connsiteY4" fmla="*/ 40154 h 1224136"/>
              <a:gd name="connsiteX0" fmla="*/ 573667 w 2911497"/>
              <a:gd name="connsiteY0" fmla="*/ 50576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73667 w 2911497"/>
              <a:gd name="connsiteY4" fmla="*/ 50576 h 1224136"/>
              <a:gd name="connsiteX0" fmla="*/ 535914 w 2873744"/>
              <a:gd name="connsiteY0" fmla="*/ 50576 h 1236908"/>
              <a:gd name="connsiteX1" fmla="*/ 2873744 w 2873744"/>
              <a:gd name="connsiteY1" fmla="*/ 0 h 1236908"/>
              <a:gd name="connsiteX2" fmla="*/ 2873744 w 2873744"/>
              <a:gd name="connsiteY2" fmla="*/ 1224136 h 1236908"/>
              <a:gd name="connsiteX3" fmla="*/ 0 w 2873744"/>
              <a:gd name="connsiteY3" fmla="*/ 1236909 h 1236908"/>
              <a:gd name="connsiteX4" fmla="*/ 535914 w 2873744"/>
              <a:gd name="connsiteY4" fmla="*/ 50576 h 1236908"/>
              <a:gd name="connsiteX0" fmla="*/ 537398 w 2875228"/>
              <a:gd name="connsiteY0" fmla="*/ 50576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537398 w 2875228"/>
              <a:gd name="connsiteY4" fmla="*/ 50576 h 1224136"/>
              <a:gd name="connsiteX0" fmla="*/ 1320305 w 2875228"/>
              <a:gd name="connsiteY0" fmla="*/ -1 h 1243970"/>
              <a:gd name="connsiteX1" fmla="*/ 2875228 w 2875228"/>
              <a:gd name="connsiteY1" fmla="*/ 19834 h 1243970"/>
              <a:gd name="connsiteX2" fmla="*/ 2875228 w 2875228"/>
              <a:gd name="connsiteY2" fmla="*/ 1243970 h 1243970"/>
              <a:gd name="connsiteX3" fmla="*/ 0 w 2875228"/>
              <a:gd name="connsiteY3" fmla="*/ 1236263 h 1243970"/>
              <a:gd name="connsiteX4" fmla="*/ 1320305 w 2875228"/>
              <a:gd name="connsiteY4" fmla="*/ -1 h 1243970"/>
              <a:gd name="connsiteX0" fmla="*/ 1252119 w 2875228"/>
              <a:gd name="connsiteY0" fmla="*/ 0 h 1226270"/>
              <a:gd name="connsiteX1" fmla="*/ 2875228 w 2875228"/>
              <a:gd name="connsiteY1" fmla="*/ 2134 h 1226270"/>
              <a:gd name="connsiteX2" fmla="*/ 2875228 w 2875228"/>
              <a:gd name="connsiteY2" fmla="*/ 1226270 h 1226270"/>
              <a:gd name="connsiteX3" fmla="*/ 0 w 2875228"/>
              <a:gd name="connsiteY3" fmla="*/ 1218563 h 1226270"/>
              <a:gd name="connsiteX4" fmla="*/ 1252119 w 2875228"/>
              <a:gd name="connsiteY4" fmla="*/ 0 h 1226270"/>
              <a:gd name="connsiteX0" fmla="*/ 1205026 w 2875228"/>
              <a:gd name="connsiteY0" fmla="*/ 0 h 1255135"/>
              <a:gd name="connsiteX1" fmla="*/ 2875228 w 2875228"/>
              <a:gd name="connsiteY1" fmla="*/ 30999 h 1255135"/>
              <a:gd name="connsiteX2" fmla="*/ 2875228 w 2875228"/>
              <a:gd name="connsiteY2" fmla="*/ 1255135 h 1255135"/>
              <a:gd name="connsiteX3" fmla="*/ 0 w 2875228"/>
              <a:gd name="connsiteY3" fmla="*/ 1247428 h 1255135"/>
              <a:gd name="connsiteX4" fmla="*/ 1205026 w 2875228"/>
              <a:gd name="connsiteY4" fmla="*/ 0 h 1255135"/>
              <a:gd name="connsiteX0" fmla="*/ 1248685 w 2875228"/>
              <a:gd name="connsiteY0" fmla="*/ -1 h 1248206"/>
              <a:gd name="connsiteX1" fmla="*/ 2875228 w 2875228"/>
              <a:gd name="connsiteY1" fmla="*/ 24070 h 1248206"/>
              <a:gd name="connsiteX2" fmla="*/ 2875228 w 2875228"/>
              <a:gd name="connsiteY2" fmla="*/ 1248206 h 1248206"/>
              <a:gd name="connsiteX3" fmla="*/ 0 w 2875228"/>
              <a:gd name="connsiteY3" fmla="*/ 1240499 h 1248206"/>
              <a:gd name="connsiteX4" fmla="*/ 1248685 w 2875228"/>
              <a:gd name="connsiteY4" fmla="*/ -1 h 12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28" h="1248206">
                <a:moveTo>
                  <a:pt x="1248685" y="-1"/>
                </a:moveTo>
                <a:lnTo>
                  <a:pt x="2875228" y="24070"/>
                </a:lnTo>
                <a:lnTo>
                  <a:pt x="2875228" y="1248206"/>
                </a:lnTo>
                <a:lnTo>
                  <a:pt x="0" y="1240499"/>
                </a:lnTo>
                <a:lnTo>
                  <a:pt x="1248685" y="-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4400" b="1" dirty="0"/>
          </a:p>
        </p:txBody>
      </p:sp>
      <p:sp>
        <p:nvSpPr>
          <p:cNvPr id="26" name="矩形 19"/>
          <p:cNvSpPr/>
          <p:nvPr/>
        </p:nvSpPr>
        <p:spPr>
          <a:xfrm rot="19320000">
            <a:off x="-383463" y="5318449"/>
            <a:ext cx="1374834" cy="760773"/>
          </a:xfrm>
          <a:custGeom>
            <a:avLst/>
            <a:gdLst>
              <a:gd name="connsiteX0" fmla="*/ 0 w 3168352"/>
              <a:gd name="connsiteY0" fmla="*/ 0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0 w 3168352"/>
              <a:gd name="connsiteY4" fmla="*/ 0 h 1224136"/>
              <a:gd name="connsiteX0" fmla="*/ 962025 w 3168352"/>
              <a:gd name="connsiteY0" fmla="*/ 9525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962025 w 3168352"/>
              <a:gd name="connsiteY4" fmla="*/ 9525 h 1224136"/>
              <a:gd name="connsiteX0" fmla="*/ 780678 w 3168352"/>
              <a:gd name="connsiteY0" fmla="*/ 40154 h 1224136"/>
              <a:gd name="connsiteX1" fmla="*/ 3168352 w 3168352"/>
              <a:gd name="connsiteY1" fmla="*/ 0 h 1224136"/>
              <a:gd name="connsiteX2" fmla="*/ 3168352 w 3168352"/>
              <a:gd name="connsiteY2" fmla="*/ 1224136 h 1224136"/>
              <a:gd name="connsiteX3" fmla="*/ 0 w 3168352"/>
              <a:gd name="connsiteY3" fmla="*/ 1224136 h 1224136"/>
              <a:gd name="connsiteX4" fmla="*/ 780678 w 3168352"/>
              <a:gd name="connsiteY4" fmla="*/ 40154 h 1224136"/>
              <a:gd name="connsiteX0" fmla="*/ 470161 w 2857835"/>
              <a:gd name="connsiteY0" fmla="*/ 40154 h 1224136"/>
              <a:gd name="connsiteX1" fmla="*/ 2857835 w 2857835"/>
              <a:gd name="connsiteY1" fmla="*/ 0 h 1224136"/>
              <a:gd name="connsiteX2" fmla="*/ 2857835 w 2857835"/>
              <a:gd name="connsiteY2" fmla="*/ 1224136 h 1224136"/>
              <a:gd name="connsiteX3" fmla="*/ 0 w 2857835"/>
              <a:gd name="connsiteY3" fmla="*/ 1197011 h 1224136"/>
              <a:gd name="connsiteX4" fmla="*/ 470161 w 2857835"/>
              <a:gd name="connsiteY4" fmla="*/ 40154 h 1224136"/>
              <a:gd name="connsiteX0" fmla="*/ 631781 w 3019455"/>
              <a:gd name="connsiteY0" fmla="*/ 40154 h 1224136"/>
              <a:gd name="connsiteX1" fmla="*/ 3019455 w 3019455"/>
              <a:gd name="connsiteY1" fmla="*/ 0 h 1224136"/>
              <a:gd name="connsiteX2" fmla="*/ 3019455 w 3019455"/>
              <a:gd name="connsiteY2" fmla="*/ 1224136 h 1224136"/>
              <a:gd name="connsiteX3" fmla="*/ 0 w 3019455"/>
              <a:gd name="connsiteY3" fmla="*/ 1173665 h 1224136"/>
              <a:gd name="connsiteX4" fmla="*/ 631781 w 3019455"/>
              <a:gd name="connsiteY4" fmla="*/ 40154 h 1224136"/>
              <a:gd name="connsiteX0" fmla="*/ 523823 w 2911497"/>
              <a:gd name="connsiteY0" fmla="*/ 40154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23823 w 2911497"/>
              <a:gd name="connsiteY4" fmla="*/ 40154 h 1224136"/>
              <a:gd name="connsiteX0" fmla="*/ 573667 w 2911497"/>
              <a:gd name="connsiteY0" fmla="*/ 50576 h 1224136"/>
              <a:gd name="connsiteX1" fmla="*/ 2911497 w 2911497"/>
              <a:gd name="connsiteY1" fmla="*/ 0 h 1224136"/>
              <a:gd name="connsiteX2" fmla="*/ 2911497 w 2911497"/>
              <a:gd name="connsiteY2" fmla="*/ 1224136 h 1224136"/>
              <a:gd name="connsiteX3" fmla="*/ 0 w 2911497"/>
              <a:gd name="connsiteY3" fmla="*/ 1223972 h 1224136"/>
              <a:gd name="connsiteX4" fmla="*/ 573667 w 2911497"/>
              <a:gd name="connsiteY4" fmla="*/ 50576 h 1224136"/>
              <a:gd name="connsiteX0" fmla="*/ 535914 w 2873744"/>
              <a:gd name="connsiteY0" fmla="*/ 50576 h 1236908"/>
              <a:gd name="connsiteX1" fmla="*/ 2873744 w 2873744"/>
              <a:gd name="connsiteY1" fmla="*/ 0 h 1236908"/>
              <a:gd name="connsiteX2" fmla="*/ 2873744 w 2873744"/>
              <a:gd name="connsiteY2" fmla="*/ 1224136 h 1236908"/>
              <a:gd name="connsiteX3" fmla="*/ 0 w 2873744"/>
              <a:gd name="connsiteY3" fmla="*/ 1236909 h 1236908"/>
              <a:gd name="connsiteX4" fmla="*/ 535914 w 2873744"/>
              <a:gd name="connsiteY4" fmla="*/ 50576 h 1236908"/>
              <a:gd name="connsiteX0" fmla="*/ 537398 w 2875228"/>
              <a:gd name="connsiteY0" fmla="*/ 50576 h 1224136"/>
              <a:gd name="connsiteX1" fmla="*/ 2875228 w 2875228"/>
              <a:gd name="connsiteY1" fmla="*/ 0 h 1224136"/>
              <a:gd name="connsiteX2" fmla="*/ 2875228 w 2875228"/>
              <a:gd name="connsiteY2" fmla="*/ 1224136 h 1224136"/>
              <a:gd name="connsiteX3" fmla="*/ 0 w 2875228"/>
              <a:gd name="connsiteY3" fmla="*/ 1216429 h 1224136"/>
              <a:gd name="connsiteX4" fmla="*/ 537398 w 2875228"/>
              <a:gd name="connsiteY4" fmla="*/ 50576 h 1224136"/>
              <a:gd name="connsiteX0" fmla="*/ 1320305 w 2875228"/>
              <a:gd name="connsiteY0" fmla="*/ -1 h 1243970"/>
              <a:gd name="connsiteX1" fmla="*/ 2875228 w 2875228"/>
              <a:gd name="connsiteY1" fmla="*/ 19834 h 1243970"/>
              <a:gd name="connsiteX2" fmla="*/ 2875228 w 2875228"/>
              <a:gd name="connsiteY2" fmla="*/ 1243970 h 1243970"/>
              <a:gd name="connsiteX3" fmla="*/ 0 w 2875228"/>
              <a:gd name="connsiteY3" fmla="*/ 1236263 h 1243970"/>
              <a:gd name="connsiteX4" fmla="*/ 1320305 w 2875228"/>
              <a:gd name="connsiteY4" fmla="*/ -1 h 1243970"/>
              <a:gd name="connsiteX0" fmla="*/ 1252119 w 2875228"/>
              <a:gd name="connsiteY0" fmla="*/ 0 h 1226270"/>
              <a:gd name="connsiteX1" fmla="*/ 2875228 w 2875228"/>
              <a:gd name="connsiteY1" fmla="*/ 2134 h 1226270"/>
              <a:gd name="connsiteX2" fmla="*/ 2875228 w 2875228"/>
              <a:gd name="connsiteY2" fmla="*/ 1226270 h 1226270"/>
              <a:gd name="connsiteX3" fmla="*/ 0 w 2875228"/>
              <a:gd name="connsiteY3" fmla="*/ 1218563 h 1226270"/>
              <a:gd name="connsiteX4" fmla="*/ 1252119 w 2875228"/>
              <a:gd name="connsiteY4" fmla="*/ 0 h 1226270"/>
              <a:gd name="connsiteX0" fmla="*/ 1205026 w 2875228"/>
              <a:gd name="connsiteY0" fmla="*/ 0 h 1255135"/>
              <a:gd name="connsiteX1" fmla="*/ 2875228 w 2875228"/>
              <a:gd name="connsiteY1" fmla="*/ 30999 h 1255135"/>
              <a:gd name="connsiteX2" fmla="*/ 2875228 w 2875228"/>
              <a:gd name="connsiteY2" fmla="*/ 1255135 h 1255135"/>
              <a:gd name="connsiteX3" fmla="*/ 0 w 2875228"/>
              <a:gd name="connsiteY3" fmla="*/ 1247428 h 1255135"/>
              <a:gd name="connsiteX4" fmla="*/ 1205026 w 2875228"/>
              <a:gd name="connsiteY4" fmla="*/ 0 h 1255135"/>
              <a:gd name="connsiteX0" fmla="*/ 1248685 w 2875228"/>
              <a:gd name="connsiteY0" fmla="*/ -1 h 1248206"/>
              <a:gd name="connsiteX1" fmla="*/ 2875228 w 2875228"/>
              <a:gd name="connsiteY1" fmla="*/ 24070 h 1248206"/>
              <a:gd name="connsiteX2" fmla="*/ 2875228 w 2875228"/>
              <a:gd name="connsiteY2" fmla="*/ 1248206 h 1248206"/>
              <a:gd name="connsiteX3" fmla="*/ 0 w 2875228"/>
              <a:gd name="connsiteY3" fmla="*/ 1240499 h 1248206"/>
              <a:gd name="connsiteX4" fmla="*/ 1248685 w 2875228"/>
              <a:gd name="connsiteY4" fmla="*/ -1 h 12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28" h="1248206">
                <a:moveTo>
                  <a:pt x="1248685" y="-1"/>
                </a:moveTo>
                <a:lnTo>
                  <a:pt x="2875228" y="24070"/>
                </a:lnTo>
                <a:lnTo>
                  <a:pt x="2875228" y="1248206"/>
                </a:lnTo>
                <a:lnTo>
                  <a:pt x="0" y="1240499"/>
                </a:lnTo>
                <a:lnTo>
                  <a:pt x="1248685" y="-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13211" y="626667"/>
            <a:ext cx="84249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为什么选用</a:t>
            </a:r>
            <a:r>
              <a:rPr lang="en-US" altLang="zh-CN" b="1" dirty="0" err="1" smtClean="0"/>
              <a:t>Vue</a:t>
            </a:r>
            <a:r>
              <a:rPr lang="en-US" altLang="zh-CN" b="1" dirty="0" smtClean="0"/>
              <a:t>?</a:t>
            </a:r>
            <a:endParaRPr lang="en-US" altLang="zh-CN" b="1" dirty="0"/>
          </a:p>
          <a:p>
            <a:r>
              <a:rPr lang="en-US" altLang="zh-CN" dirty="0" err="1" smtClean="0"/>
              <a:t>Vue</a:t>
            </a:r>
            <a:r>
              <a:rPr lang="zh-CN" altLang="en-US" dirty="0"/>
              <a:t>组件把模版代码、</a:t>
            </a:r>
            <a:r>
              <a:rPr lang="en-US" altLang="zh-CN" dirty="0" err="1"/>
              <a:t>js</a:t>
            </a:r>
            <a:r>
              <a:rPr lang="zh-CN" altLang="en-US" dirty="0"/>
              <a:t>代码、</a:t>
            </a:r>
            <a:r>
              <a:rPr lang="en-US" altLang="zh-CN" dirty="0" err="1"/>
              <a:t>css</a:t>
            </a:r>
            <a:r>
              <a:rPr lang="zh-CN" altLang="en-US" dirty="0" smtClean="0"/>
              <a:t>代码放在了一个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文件中，通过打包工具最终生成一个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文件，便于代码管理。（这是单一组件的做法，如果想组件复用最好的做法是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样式单独立出来，这样维护组件样式，只需要修改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文件，下图是一个单一页面中组件的组合使用）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94" y="2612207"/>
            <a:ext cx="7848873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793331" y="972444"/>
            <a:ext cx="4246240" cy="4588266"/>
            <a:chOff x="3793331" y="972444"/>
            <a:chExt cx="4246240" cy="4588266"/>
          </a:xfrm>
        </p:grpSpPr>
        <p:grpSp>
          <p:nvGrpSpPr>
            <p:cNvPr id="8" name="组合 7"/>
            <p:cNvGrpSpPr/>
            <p:nvPr/>
          </p:nvGrpSpPr>
          <p:grpSpPr>
            <a:xfrm>
              <a:off x="3793331" y="972444"/>
              <a:ext cx="4246240" cy="1338828"/>
              <a:chOff x="3793331" y="972444"/>
              <a:chExt cx="4246240" cy="13388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什么是</a:t>
                </a:r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？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 smtClean="0">
                    <a:solidFill>
                      <a:srgbClr val="D9D9D9"/>
                    </a:solidFill>
                    <a:latin typeface="+mj-lt"/>
                  </a:rPr>
                  <a:t>1</a:t>
                </a:r>
                <a:endParaRPr lang="zh-CN" altLang="en-US" sz="8100" b="1" dirty="0">
                  <a:solidFill>
                    <a:srgbClr val="D9D9D9"/>
                  </a:solidFill>
                  <a:latin typeface="+mj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93331" y="2061642"/>
              <a:ext cx="4246240" cy="1338828"/>
              <a:chOff x="3793331" y="972444"/>
              <a:chExt cx="4246240" cy="133882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的指令介绍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C00000"/>
                    </a:solidFill>
                  </a:rPr>
                  <a:t>2</a:t>
                </a:r>
                <a:endParaRPr lang="zh-CN" altLang="en-US" sz="81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793331" y="3141762"/>
              <a:ext cx="4246240" cy="1338828"/>
              <a:chOff x="3793331" y="972444"/>
              <a:chExt cx="4246240" cy="133882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的属性方法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D9D9D9"/>
                    </a:solidFill>
                  </a:rPr>
                  <a:t>3</a:t>
                </a:r>
                <a:endParaRPr lang="zh-CN" altLang="en-US" sz="8100" b="1" dirty="0">
                  <a:solidFill>
                    <a:srgbClr val="D9D9D9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793331" y="4221882"/>
              <a:ext cx="4246240" cy="1338828"/>
              <a:chOff x="3793331" y="972444"/>
              <a:chExt cx="4246240" cy="133882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组件开发实例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D9D9D9"/>
                    </a:solidFill>
                  </a:rPr>
                  <a:t>4</a:t>
                </a:r>
                <a:endParaRPr lang="zh-CN" altLang="en-US" sz="8100" b="1" dirty="0">
                  <a:solidFill>
                    <a:srgbClr val="D9D9D9"/>
                  </a:solidFill>
                </a:endParaRP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0" y="6490178"/>
            <a:ext cx="12194362" cy="396000"/>
          </a:xfrm>
          <a:prstGeom prst="rect">
            <a:avLst/>
          </a:prstGeom>
          <a:solidFill>
            <a:srgbClr val="E8D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538169" y="0"/>
            <a:ext cx="12732531" cy="6886178"/>
            <a:chOff x="-538169" y="0"/>
            <a:chExt cx="12732531" cy="6886178"/>
          </a:xfrm>
        </p:grpSpPr>
        <p:sp>
          <p:nvSpPr>
            <p:cNvPr id="2" name="矩形 1"/>
            <p:cNvSpPr/>
            <p:nvPr/>
          </p:nvSpPr>
          <p:spPr>
            <a:xfrm>
              <a:off x="0" y="6490178"/>
              <a:ext cx="12194362" cy="396000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320000">
              <a:off x="-538169" y="2520256"/>
              <a:ext cx="2722997" cy="799128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3835 w 2875228"/>
                <a:gd name="connsiteY0" fmla="*/ 55970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3835 w 2875228"/>
                <a:gd name="connsiteY4" fmla="*/ 55970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6">
                  <a:moveTo>
                    <a:pt x="623835" y="55970"/>
                  </a:moveTo>
                  <a:lnTo>
                    <a:pt x="2875228" y="0"/>
                  </a:lnTo>
                  <a:lnTo>
                    <a:pt x="2875228" y="1224136"/>
                  </a:lnTo>
                  <a:lnTo>
                    <a:pt x="0" y="1216429"/>
                  </a:lnTo>
                  <a:lnTo>
                    <a:pt x="623835" y="55970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4400" b="1" dirty="0" err="1" smtClean="0"/>
                <a:t>Vue</a:t>
              </a:r>
              <a:r>
                <a:rPr lang="zh-CN" altLang="en-US" sz="4400" b="1" dirty="0" smtClean="0"/>
                <a:t>指令</a:t>
              </a:r>
              <a:endParaRPr lang="zh-CN" altLang="en-US" sz="4400" b="1" dirty="0"/>
            </a:p>
          </p:txBody>
        </p:sp>
        <p:sp>
          <p:nvSpPr>
            <p:cNvPr id="24" name="矩形 19"/>
            <p:cNvSpPr/>
            <p:nvPr/>
          </p:nvSpPr>
          <p:spPr>
            <a:xfrm rot="19320000">
              <a:off x="-342073" y="1934664"/>
              <a:ext cx="1071446" cy="74610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  <a:gd name="connsiteX0" fmla="*/ 1461435 w 2875228"/>
                <a:gd name="connsiteY0" fmla="*/ 37892 h 1224137"/>
                <a:gd name="connsiteX1" fmla="*/ 2875228 w 2875228"/>
                <a:gd name="connsiteY1" fmla="*/ 1 h 1224137"/>
                <a:gd name="connsiteX2" fmla="*/ 2875228 w 2875228"/>
                <a:gd name="connsiteY2" fmla="*/ 1224137 h 1224137"/>
                <a:gd name="connsiteX3" fmla="*/ 0 w 2875228"/>
                <a:gd name="connsiteY3" fmla="*/ 1216430 h 1224137"/>
                <a:gd name="connsiteX4" fmla="*/ 1461435 w 2875228"/>
                <a:gd name="connsiteY4" fmla="*/ 37892 h 1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7">
                  <a:moveTo>
                    <a:pt x="1461435" y="37892"/>
                  </a:moveTo>
                  <a:lnTo>
                    <a:pt x="2875228" y="1"/>
                  </a:lnTo>
                  <a:lnTo>
                    <a:pt x="2875228" y="1224137"/>
                  </a:lnTo>
                  <a:lnTo>
                    <a:pt x="0" y="1216430"/>
                  </a:lnTo>
                  <a:lnTo>
                    <a:pt x="1461435" y="378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5" name="矩形 19"/>
            <p:cNvSpPr/>
            <p:nvPr/>
          </p:nvSpPr>
          <p:spPr>
            <a:xfrm rot="19320000">
              <a:off x="-378748" y="412664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6" name="矩形 19"/>
            <p:cNvSpPr/>
            <p:nvPr/>
          </p:nvSpPr>
          <p:spPr>
            <a:xfrm rot="19320000">
              <a:off x="-383463" y="5284541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1163" y="549474"/>
              <a:ext cx="6768752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v-text</a:t>
              </a:r>
              <a:r>
                <a:rPr lang="zh-CN" altLang="en-US" b="1" dirty="0"/>
                <a:t>：</a:t>
              </a:r>
              <a:r>
                <a:rPr lang="zh-CN" altLang="en-US" dirty="0"/>
                <a:t>更新元素的 </a:t>
              </a:r>
              <a:r>
                <a:rPr lang="en-US" altLang="zh-CN" dirty="0" err="1"/>
                <a:t>textContent</a:t>
              </a:r>
              <a:r>
                <a:rPr lang="zh-CN" altLang="en-US" dirty="0"/>
                <a:t>。如果要更新部分的 </a:t>
              </a:r>
              <a:r>
                <a:rPr lang="en-US" altLang="zh-CN" dirty="0" err="1"/>
                <a:t>textContent</a:t>
              </a:r>
              <a:r>
                <a:rPr lang="en-US" altLang="zh-CN" dirty="0"/>
                <a:t> </a:t>
              </a:r>
              <a:r>
                <a:rPr lang="zh-CN" altLang="en-US" dirty="0"/>
                <a:t>，需要使用 </a:t>
              </a:r>
              <a:r>
                <a:rPr lang="en-US" altLang="zh-CN" dirty="0"/>
                <a:t>{{ Mustache }} </a:t>
              </a:r>
              <a:r>
                <a:rPr lang="zh-CN" altLang="en-US" dirty="0"/>
                <a:t>插值。</a:t>
              </a:r>
            </a:p>
            <a:p>
              <a:r>
                <a:rPr lang="en-US" altLang="zh-CN" b="1" dirty="0"/>
                <a:t>v-html</a:t>
              </a:r>
              <a:r>
                <a:rPr lang="zh-CN" altLang="en-US" b="1" dirty="0"/>
                <a:t>：</a:t>
              </a:r>
              <a:r>
                <a:rPr lang="zh-CN" altLang="en-US" dirty="0"/>
                <a:t>更新元素的 </a:t>
              </a:r>
              <a:r>
                <a:rPr lang="en-US" altLang="zh-CN" dirty="0" err="1"/>
                <a:t>innerHTML</a:t>
              </a:r>
              <a:r>
                <a:rPr lang="en-US" altLang="zh-CN" dirty="0"/>
                <a:t> </a:t>
              </a:r>
              <a:r>
                <a:rPr lang="zh-CN" altLang="en-US" dirty="0"/>
                <a:t>。注意：内容按普通 </a:t>
              </a:r>
              <a:r>
                <a:rPr lang="en-US" altLang="zh-CN" dirty="0"/>
                <a:t>HTML </a:t>
              </a:r>
              <a:r>
                <a:rPr lang="zh-CN" altLang="en-US" dirty="0"/>
                <a:t>插入 </a:t>
              </a:r>
              <a:r>
                <a:rPr lang="en-US" altLang="zh-CN" dirty="0"/>
                <a:t>- </a:t>
              </a:r>
              <a:r>
                <a:rPr lang="zh-CN" altLang="en-US" dirty="0"/>
                <a:t>不会作为 </a:t>
              </a:r>
              <a:r>
                <a:rPr lang="en-US" altLang="zh-CN" dirty="0" err="1"/>
                <a:t>Vue</a:t>
              </a:r>
              <a:r>
                <a:rPr lang="en-US" altLang="zh-CN" dirty="0"/>
                <a:t> </a:t>
              </a:r>
              <a:r>
                <a:rPr lang="zh-CN" altLang="en-US" dirty="0"/>
                <a:t>模板进行编译 。如果试图使用 </a:t>
              </a:r>
              <a:r>
                <a:rPr lang="en-US" altLang="zh-CN" dirty="0"/>
                <a:t>v-html </a:t>
              </a:r>
              <a:r>
                <a:rPr lang="zh-CN" altLang="en-US" dirty="0"/>
                <a:t>组合模板</a:t>
              </a:r>
              <a:r>
                <a:rPr lang="en-US" altLang="zh-CN" dirty="0"/>
                <a:t>,</a:t>
              </a:r>
              <a:r>
                <a:rPr lang="zh-CN" altLang="en-US" dirty="0"/>
                <a:t>可以重新考虑是否通过使用组件来替代。</a:t>
              </a:r>
            </a:p>
            <a:p>
              <a:r>
                <a:rPr lang="en-US" altLang="zh-CN" b="1" dirty="0"/>
                <a:t>v-show</a:t>
              </a:r>
              <a:r>
                <a:rPr lang="zh-CN" altLang="en-US" b="1" dirty="0"/>
                <a:t>：</a:t>
              </a:r>
              <a:r>
                <a:rPr lang="zh-CN" altLang="en-US" dirty="0"/>
                <a:t>根据表达式之真假值，切换元素的 </a:t>
              </a:r>
              <a:r>
                <a:rPr lang="en-US" altLang="zh-CN" dirty="0"/>
                <a:t>display CSS </a:t>
              </a:r>
              <a:r>
                <a:rPr lang="zh-CN" altLang="en-US" dirty="0"/>
                <a:t>属性。</a:t>
              </a:r>
            </a:p>
            <a:p>
              <a:r>
                <a:rPr lang="en-US" altLang="zh-CN" b="1" dirty="0"/>
                <a:t>v-if</a:t>
              </a:r>
              <a:r>
                <a:rPr lang="zh-CN" altLang="en-US" b="1" dirty="0"/>
                <a:t>：</a:t>
              </a:r>
              <a:r>
                <a:rPr lang="zh-CN" altLang="en-US" dirty="0"/>
                <a:t>根据表达式的值的真假条件渲染元素。在切换时元素及它的数据绑定 </a:t>
              </a:r>
              <a:r>
                <a:rPr lang="en-US" altLang="zh-CN" dirty="0"/>
                <a:t>/ </a:t>
              </a:r>
              <a:r>
                <a:rPr lang="zh-CN" altLang="en-US" dirty="0"/>
                <a:t>组件被销毁并重建。如果元素是 ，将提出它的内容作为条件块。</a:t>
              </a:r>
              <a:r>
                <a:rPr lang="en-US" altLang="zh-CN" dirty="0"/>
                <a:t>v-else</a:t>
              </a:r>
              <a:r>
                <a:rPr lang="zh-CN" altLang="en-US" dirty="0"/>
                <a:t>和</a:t>
              </a:r>
              <a:r>
                <a:rPr lang="en-US" altLang="zh-CN" dirty="0"/>
                <a:t>v-else-if</a:t>
              </a:r>
              <a:r>
                <a:rPr lang="zh-CN" altLang="en-US" dirty="0"/>
                <a:t>与</a:t>
              </a:r>
              <a:r>
                <a:rPr lang="en-US" altLang="zh-CN" dirty="0"/>
                <a:t>v-if</a:t>
              </a:r>
              <a:r>
                <a:rPr lang="zh-CN" altLang="en-US" dirty="0" smtClean="0"/>
                <a:t>一致</a:t>
              </a:r>
              <a:r>
                <a:rPr lang="zh-CN" altLang="en-US" dirty="0"/>
                <a:t>。</a:t>
              </a:r>
            </a:p>
            <a:p>
              <a:r>
                <a:rPr lang="en-US" altLang="zh-CN" b="1" dirty="0"/>
                <a:t>v-for</a:t>
              </a:r>
              <a:r>
                <a:rPr lang="zh-CN" altLang="en-US" b="1" dirty="0"/>
                <a:t>：</a:t>
              </a:r>
              <a:r>
                <a:rPr lang="zh-CN" altLang="en-US" dirty="0"/>
                <a:t>基于源数据多次渲染元素或模板</a:t>
              </a:r>
              <a:r>
                <a:rPr lang="zh-CN" altLang="en-US" dirty="0" smtClean="0"/>
                <a:t>块，</a:t>
              </a:r>
              <a:r>
                <a:rPr lang="en-US" altLang="zh-CN" dirty="0" smtClean="0"/>
                <a:t>item</a:t>
              </a:r>
              <a:r>
                <a:rPr lang="zh-CN" altLang="en-US" dirty="0"/>
                <a:t>是</a:t>
              </a:r>
              <a:r>
                <a:rPr lang="zh-CN" altLang="en-US" dirty="0" smtClean="0"/>
                <a:t>别名</a:t>
              </a:r>
              <a:r>
                <a:rPr lang="zh-CN" altLang="en-US" dirty="0"/>
                <a:t>。</a:t>
              </a:r>
              <a:endParaRPr lang="en-US" altLang="zh-CN" dirty="0" smtClean="0"/>
            </a:p>
            <a:p>
              <a:r>
                <a:rPr lang="en-US" altLang="zh-CN" b="1" dirty="0"/>
                <a:t>v-on</a:t>
              </a:r>
              <a:r>
                <a:rPr lang="zh-CN" altLang="en-US" b="1" dirty="0"/>
                <a:t>：</a:t>
              </a:r>
              <a:r>
                <a:rPr lang="zh-CN" altLang="en-US" dirty="0"/>
                <a:t>绑定事件监听器。</a:t>
              </a:r>
            </a:p>
            <a:p>
              <a:r>
                <a:rPr lang="en-US" altLang="zh-CN" b="1" dirty="0"/>
                <a:t>v-bind</a:t>
              </a:r>
              <a:r>
                <a:rPr lang="zh-CN" altLang="en-US" b="1" dirty="0"/>
                <a:t>：</a:t>
              </a:r>
              <a:r>
                <a:rPr lang="zh-CN" altLang="en-US" dirty="0"/>
                <a:t>被用于绑定 </a:t>
              </a:r>
              <a:r>
                <a:rPr lang="en-US" altLang="zh-CN" dirty="0"/>
                <a:t>DOM </a:t>
              </a:r>
              <a:r>
                <a:rPr lang="zh-CN" altLang="en-US" dirty="0"/>
                <a:t>属性。</a:t>
              </a:r>
            </a:p>
            <a:p>
              <a:r>
                <a:rPr lang="en-US" altLang="zh-CN" b="1" dirty="0"/>
                <a:t>v-model</a:t>
              </a:r>
              <a:r>
                <a:rPr lang="zh-CN" altLang="en-US" b="1" dirty="0"/>
                <a:t>：</a:t>
              </a:r>
              <a:r>
                <a:rPr lang="zh-CN" altLang="en-US" dirty="0"/>
                <a:t>双向绑定。</a:t>
              </a:r>
            </a:p>
            <a:p>
              <a:r>
                <a:rPr lang="en-US" altLang="zh-CN" b="1" dirty="0"/>
                <a:t>v-pre</a:t>
              </a:r>
              <a:r>
                <a:rPr lang="zh-CN" altLang="en-US" b="1" dirty="0"/>
                <a:t>：</a:t>
              </a:r>
              <a:r>
                <a:rPr lang="zh-CN" altLang="en-US" dirty="0"/>
                <a:t>跳过这个元素和它的子元素的编译过程。</a:t>
              </a:r>
            </a:p>
            <a:p>
              <a:r>
                <a:rPr lang="en-US" altLang="zh-CN" b="1" dirty="0"/>
                <a:t>v-cloak</a:t>
              </a:r>
              <a:r>
                <a:rPr lang="zh-CN" altLang="en-US" b="1" dirty="0"/>
                <a:t>：</a:t>
              </a:r>
              <a:r>
                <a:rPr lang="zh-CN" altLang="en-US" dirty="0"/>
                <a:t>这个指令保持在元素上直到关联实例结束编译。</a:t>
              </a:r>
            </a:p>
            <a:p>
              <a:endParaRPr lang="zh-CN" altLang="en-US" dirty="0"/>
            </a:p>
            <a:p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9193931" y="0"/>
              <a:ext cx="3000431" cy="6886178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337947" y="477466"/>
            <a:ext cx="2736304" cy="6001643"/>
          </a:xfrm>
          <a:prstGeom prst="rect">
            <a:avLst/>
          </a:prstGeom>
          <a:solidFill>
            <a:srgbClr val="272A3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&lt;</a:t>
            </a:r>
            <a:r>
              <a:rPr lang="en-US" altLang="zh-CN" sz="1600" dirty="0" smtClean="0">
                <a:solidFill>
                  <a:srgbClr val="F35656"/>
                </a:solidFill>
              </a:rPr>
              <a:t>div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rgbClr val="76E9C2"/>
                </a:solidFill>
              </a:rPr>
              <a:t>v-text</a:t>
            </a:r>
            <a:r>
              <a:rPr lang="en-US" altLang="zh-CN" sz="1600" dirty="0" smtClean="0">
                <a:solidFill>
                  <a:schemeClr val="bg1"/>
                </a:solidFill>
              </a:rPr>
              <a:t>=“</a:t>
            </a:r>
            <a:r>
              <a:rPr lang="zh-CN" altLang="en-US" sz="1200" dirty="0" smtClean="0">
                <a:solidFill>
                  <a:schemeClr val="bg1"/>
                </a:solidFill>
              </a:rPr>
              <a:t>文本</a:t>
            </a:r>
            <a:r>
              <a:rPr lang="en-US" altLang="zh-CN" sz="1600" dirty="0" smtClean="0">
                <a:solidFill>
                  <a:schemeClr val="bg1"/>
                </a:solidFill>
              </a:rPr>
              <a:t>"&gt;&lt;/</a:t>
            </a:r>
            <a:r>
              <a:rPr lang="en-US" altLang="zh-CN" sz="1600" dirty="0" smtClean="0">
                <a:solidFill>
                  <a:srgbClr val="F35656"/>
                </a:solidFill>
              </a:rPr>
              <a:t>div</a:t>
            </a:r>
            <a:r>
              <a:rPr lang="en-US" altLang="zh-CN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rgbClr val="76E9C2"/>
                </a:solidFill>
              </a:rPr>
              <a:t>v-html</a:t>
            </a:r>
            <a:r>
              <a:rPr lang="en-US" altLang="zh-CN" sz="1600" dirty="0" smtClean="0">
                <a:solidFill>
                  <a:schemeClr val="bg1"/>
                </a:solidFill>
              </a:rPr>
              <a:t>=“&lt;a&gt;</a:t>
            </a:r>
            <a:r>
              <a:rPr lang="zh-CN" altLang="en-US" sz="1200" dirty="0" smtClean="0">
                <a:solidFill>
                  <a:schemeClr val="bg1"/>
                </a:solidFill>
              </a:rPr>
              <a:t>这是一个链接</a:t>
            </a:r>
            <a:r>
              <a:rPr lang="en-US" altLang="zh-CN" sz="1600" dirty="0" smtClean="0">
                <a:solidFill>
                  <a:schemeClr val="bg1"/>
                </a:solidFill>
              </a:rPr>
              <a:t>&lt;/a&gt;"&gt;&lt;/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rgbClr val="76E9C2"/>
                </a:solidFill>
              </a:rPr>
              <a:t>v-show</a:t>
            </a:r>
            <a:r>
              <a:rPr lang="en-US" altLang="zh-CN" sz="1600" dirty="0" smtClean="0">
                <a:solidFill>
                  <a:schemeClr val="bg1"/>
                </a:solidFill>
              </a:rPr>
              <a:t>=“flag"&gt;&lt;/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rgbClr val="76E9C2"/>
                </a:solidFill>
              </a:rPr>
              <a:t>v-if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  <a:r>
              <a:rPr lang="en-US" altLang="zh-CN" sz="1600" dirty="0" smtClean="0">
                <a:solidFill>
                  <a:schemeClr val="bg1"/>
                </a:solidFill>
              </a:rPr>
              <a:t>case1"&gt;&lt;/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rgbClr val="76E9C2"/>
                </a:solidFill>
              </a:rPr>
              <a:t>v-else-if</a:t>
            </a:r>
            <a:r>
              <a:rPr lang="en-US" altLang="zh-CN" sz="1600" dirty="0">
                <a:solidFill>
                  <a:schemeClr val="bg1"/>
                </a:solidFill>
              </a:rPr>
              <a:t> ="</a:t>
            </a:r>
            <a:r>
              <a:rPr lang="en-US" altLang="zh-CN" sz="1600" dirty="0" smtClean="0">
                <a:solidFill>
                  <a:schemeClr val="bg1"/>
                </a:solidFill>
              </a:rPr>
              <a:t>case2 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  <a:r>
              <a:rPr lang="en-US" altLang="zh-CN" sz="1600" dirty="0" smtClean="0">
                <a:solidFill>
                  <a:schemeClr val="bg1"/>
                </a:solidFill>
              </a:rPr>
              <a:t>&gt;&lt;/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rgbClr val="76E9C2"/>
                </a:solidFill>
              </a:rPr>
              <a:t>v-else</a:t>
            </a:r>
            <a:r>
              <a:rPr lang="en-US" altLang="zh-CN" sz="1600" dirty="0" smtClean="0">
                <a:solidFill>
                  <a:schemeClr val="bg1"/>
                </a:solidFill>
              </a:rPr>
              <a:t>&gt;&lt;/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rgbClr val="76E9C2"/>
                </a:solidFill>
              </a:rPr>
              <a:t>v-for</a:t>
            </a:r>
            <a:r>
              <a:rPr lang="en-US" altLang="zh-CN" sz="1600" dirty="0">
                <a:solidFill>
                  <a:schemeClr val="bg1"/>
                </a:solidFill>
              </a:rPr>
              <a:t>="list in lists</a:t>
            </a:r>
            <a:r>
              <a:rPr lang="en-US" altLang="zh-CN" sz="1600" dirty="0" smtClean="0">
                <a:solidFill>
                  <a:schemeClr val="bg1"/>
                </a:solidFill>
              </a:rPr>
              <a:t>"&gt;{{list}}&lt;/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rgbClr val="76E9C2"/>
                </a:solidFill>
              </a:rPr>
              <a:t>v-on:click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fn</a:t>
            </a:r>
            <a:r>
              <a:rPr lang="en-US" altLang="zh-CN" sz="1600" dirty="0" smtClean="0">
                <a:solidFill>
                  <a:schemeClr val="bg1"/>
                </a:solidFill>
              </a:rPr>
              <a:t>"&gt;&lt;/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rgbClr val="76E9C2"/>
                </a:solidFill>
              </a:rPr>
              <a:t>v-bind:class</a:t>
            </a:r>
            <a:r>
              <a:rPr lang="en-US" altLang="zh-CN" sz="1600" dirty="0" smtClean="0">
                <a:solidFill>
                  <a:schemeClr val="bg1"/>
                </a:solidFill>
              </a:rPr>
              <a:t>="{active: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isActive</a:t>
            </a:r>
            <a:r>
              <a:rPr lang="en-US" altLang="zh-CN" sz="1600" dirty="0" smtClean="0">
                <a:solidFill>
                  <a:schemeClr val="bg1"/>
                </a:solidFill>
              </a:rPr>
              <a:t>}"&gt;&lt;/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rgbClr val="76E9C2"/>
                </a:solidFill>
              </a:rPr>
              <a:t>v-bind:class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>
                <a:solidFill>
                  <a:schemeClr val="bg1"/>
                </a:solidFill>
              </a:rPr>
              <a:t>" </a:t>
            </a:r>
            <a:r>
              <a:rPr lang="en-US" altLang="zh-CN" sz="1600" dirty="0" smtClean="0">
                <a:solidFill>
                  <a:schemeClr val="bg1"/>
                </a:solidFill>
              </a:rPr>
              <a:t>[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classA,classB</a:t>
            </a:r>
            <a:r>
              <a:rPr lang="en-US" altLang="zh-CN" sz="1600" dirty="0" smtClean="0">
                <a:solidFill>
                  <a:schemeClr val="bg1"/>
                </a:solidFill>
              </a:rPr>
              <a:t>]"&gt;&lt;/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rgbClr val="76E9C2"/>
                </a:solidFill>
              </a:rPr>
              <a:t>v-model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  <a:r>
              <a:rPr lang="en-US" altLang="zh-CN" sz="1600" dirty="0" smtClean="0">
                <a:solidFill>
                  <a:schemeClr val="bg1"/>
                </a:solidFill>
              </a:rPr>
              <a:t>message"&gt;&lt;/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rgbClr val="76E9C2"/>
                </a:solidFill>
              </a:rPr>
              <a:t>v-pre</a:t>
            </a:r>
            <a:r>
              <a:rPr lang="en-US" altLang="zh-CN" sz="1600" dirty="0" smtClean="0">
                <a:solidFill>
                  <a:schemeClr val="bg1"/>
                </a:solidFill>
              </a:rPr>
              <a:t>&gt;{{</a:t>
            </a:r>
            <a:r>
              <a:rPr lang="zh-CN" altLang="en-US" sz="1200" dirty="0" smtClean="0">
                <a:solidFill>
                  <a:schemeClr val="bg1"/>
                </a:solidFill>
              </a:rPr>
              <a:t>不编译</a:t>
            </a:r>
            <a:r>
              <a:rPr lang="en-US" altLang="zh-CN" sz="1600" dirty="0" smtClean="0">
                <a:solidFill>
                  <a:schemeClr val="bg1"/>
                </a:solidFill>
              </a:rPr>
              <a:t>}}&lt;/</a:t>
            </a:r>
            <a:r>
              <a:rPr lang="en-US" altLang="zh-CN" sz="1600" dirty="0">
                <a:solidFill>
                  <a:srgbClr val="F35656"/>
                </a:solidFill>
              </a:rPr>
              <a:t>div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793331" y="972444"/>
            <a:ext cx="4246240" cy="4588266"/>
            <a:chOff x="3793331" y="972444"/>
            <a:chExt cx="4246240" cy="4588266"/>
          </a:xfrm>
        </p:grpSpPr>
        <p:grpSp>
          <p:nvGrpSpPr>
            <p:cNvPr id="8" name="组合 7"/>
            <p:cNvGrpSpPr/>
            <p:nvPr/>
          </p:nvGrpSpPr>
          <p:grpSpPr>
            <a:xfrm>
              <a:off x="3793331" y="972444"/>
              <a:ext cx="4246240" cy="1338828"/>
              <a:chOff x="3793331" y="972444"/>
              <a:chExt cx="4246240" cy="13388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什么是</a:t>
                </a:r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？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 smtClean="0">
                    <a:solidFill>
                      <a:srgbClr val="D9D9D9"/>
                    </a:solidFill>
                    <a:latin typeface="+mj-lt"/>
                  </a:rPr>
                  <a:t>1</a:t>
                </a:r>
                <a:endParaRPr lang="zh-CN" altLang="en-US" sz="8100" b="1" dirty="0">
                  <a:solidFill>
                    <a:srgbClr val="D9D9D9"/>
                  </a:solidFill>
                  <a:latin typeface="+mj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93331" y="2061642"/>
              <a:ext cx="4246240" cy="1338828"/>
              <a:chOff x="3793331" y="972444"/>
              <a:chExt cx="4246240" cy="133882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的指令介绍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D9D9D9"/>
                    </a:solidFill>
                  </a:rPr>
                  <a:t>2</a:t>
                </a:r>
                <a:endParaRPr lang="zh-CN" altLang="en-US" sz="8100" b="1" dirty="0">
                  <a:solidFill>
                    <a:srgbClr val="D9D9D9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793331" y="3141762"/>
              <a:ext cx="4246240" cy="1338828"/>
              <a:chOff x="3793331" y="972444"/>
              <a:chExt cx="4246240" cy="133882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的属性方法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C00000"/>
                    </a:solidFill>
                  </a:rPr>
                  <a:t>3</a:t>
                </a:r>
                <a:endParaRPr lang="zh-CN" altLang="en-US" sz="81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793331" y="4221882"/>
              <a:ext cx="4246240" cy="1338828"/>
              <a:chOff x="3793331" y="972444"/>
              <a:chExt cx="4246240" cy="133882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153371" y="1321536"/>
                <a:ext cx="3886200" cy="6588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err="1" smtClean="0">
                    <a:solidFill>
                      <a:schemeClr val="bg1"/>
                    </a:solidFill>
                  </a:rPr>
                  <a:t>Vue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</a:rPr>
                  <a:t>组件开发实例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93331" y="972444"/>
                <a:ext cx="710451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100" b="1" dirty="0">
                    <a:solidFill>
                      <a:srgbClr val="D9D9D9"/>
                    </a:solidFill>
                  </a:rPr>
                  <a:t>4</a:t>
                </a:r>
                <a:endParaRPr lang="zh-CN" altLang="en-US" sz="8100" b="1" dirty="0">
                  <a:solidFill>
                    <a:srgbClr val="D9D9D9"/>
                  </a:solidFill>
                </a:endParaRP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0" y="6490178"/>
            <a:ext cx="12194362" cy="396000"/>
          </a:xfrm>
          <a:prstGeom prst="rect">
            <a:avLst/>
          </a:prstGeom>
          <a:solidFill>
            <a:srgbClr val="E8D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559682" y="0"/>
            <a:ext cx="12754044" cy="6886178"/>
            <a:chOff x="-559682" y="0"/>
            <a:chExt cx="12754044" cy="6886178"/>
          </a:xfrm>
        </p:grpSpPr>
        <p:sp>
          <p:nvSpPr>
            <p:cNvPr id="2" name="矩形 1"/>
            <p:cNvSpPr/>
            <p:nvPr/>
          </p:nvSpPr>
          <p:spPr>
            <a:xfrm>
              <a:off x="0" y="6490178"/>
              <a:ext cx="12194362" cy="396000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320000">
              <a:off x="-559682" y="3652810"/>
              <a:ext cx="2827657" cy="799128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3835 w 2875228"/>
                <a:gd name="connsiteY0" fmla="*/ 55970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3835 w 2875228"/>
                <a:gd name="connsiteY4" fmla="*/ 55970 h 1224136"/>
                <a:gd name="connsiteX0" fmla="*/ 641725 w 2875228"/>
                <a:gd name="connsiteY0" fmla="*/ 21478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41725 w 2875228"/>
                <a:gd name="connsiteY4" fmla="*/ 21478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6">
                  <a:moveTo>
                    <a:pt x="641725" y="21478"/>
                  </a:moveTo>
                  <a:lnTo>
                    <a:pt x="2875228" y="0"/>
                  </a:lnTo>
                  <a:lnTo>
                    <a:pt x="2875228" y="1224136"/>
                  </a:lnTo>
                  <a:lnTo>
                    <a:pt x="0" y="1216429"/>
                  </a:lnTo>
                  <a:lnTo>
                    <a:pt x="641725" y="21478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b="1" dirty="0"/>
                <a:t>常用</a:t>
              </a:r>
              <a:r>
                <a:rPr lang="zh-CN" altLang="en-US" sz="4400" b="1" dirty="0" smtClean="0"/>
                <a:t>属性</a:t>
              </a:r>
              <a:endParaRPr lang="zh-CN" altLang="en-US" sz="4400" b="1" dirty="0"/>
            </a:p>
          </p:txBody>
        </p:sp>
        <p:sp>
          <p:nvSpPr>
            <p:cNvPr id="24" name="矩形 19"/>
            <p:cNvSpPr/>
            <p:nvPr/>
          </p:nvSpPr>
          <p:spPr>
            <a:xfrm rot="19320000">
              <a:off x="-342073" y="1934664"/>
              <a:ext cx="1071446" cy="74610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  <a:gd name="connsiteX0" fmla="*/ 1461435 w 2875228"/>
                <a:gd name="connsiteY0" fmla="*/ 37892 h 1224137"/>
                <a:gd name="connsiteX1" fmla="*/ 2875228 w 2875228"/>
                <a:gd name="connsiteY1" fmla="*/ 1 h 1224137"/>
                <a:gd name="connsiteX2" fmla="*/ 2875228 w 2875228"/>
                <a:gd name="connsiteY2" fmla="*/ 1224137 h 1224137"/>
                <a:gd name="connsiteX3" fmla="*/ 0 w 2875228"/>
                <a:gd name="connsiteY3" fmla="*/ 1216430 h 1224137"/>
                <a:gd name="connsiteX4" fmla="*/ 1461435 w 2875228"/>
                <a:gd name="connsiteY4" fmla="*/ 37892 h 1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7">
                  <a:moveTo>
                    <a:pt x="1461435" y="37892"/>
                  </a:moveTo>
                  <a:lnTo>
                    <a:pt x="2875228" y="1"/>
                  </a:lnTo>
                  <a:lnTo>
                    <a:pt x="2875228" y="1224137"/>
                  </a:lnTo>
                  <a:lnTo>
                    <a:pt x="0" y="1216430"/>
                  </a:lnTo>
                  <a:lnTo>
                    <a:pt x="1461435" y="378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5" name="矩形 19"/>
            <p:cNvSpPr/>
            <p:nvPr/>
          </p:nvSpPr>
          <p:spPr>
            <a:xfrm rot="19320000">
              <a:off x="-385638" y="297346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6" name="矩形 19"/>
            <p:cNvSpPr/>
            <p:nvPr/>
          </p:nvSpPr>
          <p:spPr>
            <a:xfrm rot="19320000">
              <a:off x="-383463" y="5284541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1163" y="549474"/>
              <a:ext cx="6768752" cy="4293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el</a:t>
              </a:r>
              <a:r>
                <a:rPr lang="zh-CN" altLang="en-US" b="1" dirty="0"/>
                <a:t>：</a:t>
              </a:r>
              <a:r>
                <a:rPr lang="zh-CN" altLang="en-US" dirty="0"/>
                <a:t> 数据的根节点，模板的挂载</a:t>
              </a:r>
              <a:r>
                <a:rPr lang="zh-CN" altLang="en-US" dirty="0" smtClean="0"/>
                <a:t>点。</a:t>
              </a:r>
              <a:endParaRPr lang="en-US" altLang="zh-CN" dirty="0" smtClean="0"/>
            </a:p>
            <a:p>
              <a:r>
                <a:rPr lang="en-US" altLang="zh-CN" b="1" dirty="0"/>
                <a:t>data</a:t>
              </a:r>
              <a:r>
                <a:rPr lang="zh-CN" altLang="en-US" b="1" dirty="0"/>
                <a:t>：</a:t>
              </a:r>
              <a:r>
                <a:rPr lang="zh-CN" altLang="en-US" dirty="0"/>
                <a:t>数据支持，一般 当前组件渲染所需数据都在</a:t>
              </a:r>
              <a:r>
                <a:rPr lang="en-US" altLang="zh-CN" dirty="0"/>
                <a:t>data</a:t>
              </a:r>
              <a:r>
                <a:rPr lang="zh-CN" altLang="en-US" dirty="0"/>
                <a:t>中实现，</a:t>
              </a:r>
              <a:r>
                <a:rPr lang="en-US" altLang="zh-CN" dirty="0"/>
                <a:t>data</a:t>
              </a:r>
              <a:r>
                <a:rPr lang="zh-CN" altLang="en-US" dirty="0"/>
                <a:t>必须是一个对象，另一个是</a:t>
              </a:r>
              <a:r>
                <a:rPr lang="en-US" altLang="zh-CN" dirty="0" smtClean="0"/>
                <a:t>computed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r>
                <a:rPr lang="en-US" altLang="zh-CN" b="1" dirty="0"/>
                <a:t>methods</a:t>
              </a:r>
              <a:r>
                <a:rPr lang="zh-CN" altLang="en-US" b="1" dirty="0"/>
                <a:t>：</a:t>
              </a:r>
              <a:r>
                <a:rPr lang="zh-CN" altLang="en-US" dirty="0"/>
                <a:t>处理数据交互的方法</a:t>
              </a:r>
            </a:p>
            <a:p>
              <a:r>
                <a:rPr lang="en-US" altLang="zh-CN" b="1" dirty="0"/>
                <a:t>computed</a:t>
              </a:r>
              <a:r>
                <a:rPr lang="zh-CN" altLang="en-US" b="1" dirty="0"/>
                <a:t>：</a:t>
              </a:r>
              <a:r>
                <a:rPr lang="zh-CN" altLang="en-US" dirty="0"/>
                <a:t>计算属性将被混入到 </a:t>
              </a:r>
              <a:r>
                <a:rPr lang="en-US" altLang="zh-CN" dirty="0" err="1"/>
                <a:t>Vue</a:t>
              </a:r>
              <a:r>
                <a:rPr lang="en-US" altLang="zh-CN" dirty="0"/>
                <a:t> </a:t>
              </a:r>
              <a:r>
                <a:rPr lang="zh-CN" altLang="en-US" dirty="0"/>
                <a:t>实例中。所有 </a:t>
              </a:r>
              <a:r>
                <a:rPr lang="en-US" altLang="zh-CN" dirty="0"/>
                <a:t>getter </a:t>
              </a:r>
              <a:r>
                <a:rPr lang="zh-CN" altLang="en-US" dirty="0"/>
                <a:t>和 </a:t>
              </a:r>
              <a:r>
                <a:rPr lang="en-US" altLang="zh-CN" dirty="0"/>
                <a:t>setter </a:t>
              </a:r>
              <a:r>
                <a:rPr lang="zh-CN" altLang="en-US" dirty="0"/>
                <a:t>的 </a:t>
              </a:r>
              <a:r>
                <a:rPr lang="en-US" altLang="zh-CN" dirty="0"/>
                <a:t>this </a:t>
              </a:r>
              <a:r>
                <a:rPr lang="zh-CN" altLang="en-US" dirty="0"/>
                <a:t>上下文自动地绑定为 </a:t>
              </a:r>
              <a:r>
                <a:rPr lang="en-US" altLang="zh-CN" dirty="0" err="1"/>
                <a:t>Vue</a:t>
              </a:r>
              <a:r>
                <a:rPr lang="en-US" altLang="zh-CN" dirty="0"/>
                <a:t> </a:t>
              </a:r>
              <a:r>
                <a:rPr lang="zh-CN" altLang="en-US" dirty="0"/>
                <a:t>实例。计算属性的结果会被缓存，除非依赖的响应式属性变化才会重新</a:t>
              </a:r>
              <a:r>
                <a:rPr lang="zh-CN" altLang="en-US" dirty="0" smtClean="0"/>
                <a:t>计算。</a:t>
              </a:r>
              <a:endParaRPr lang="zh-CN" altLang="en-US" dirty="0"/>
            </a:p>
            <a:p>
              <a:r>
                <a:rPr lang="en-US" altLang="zh-CN" b="1" dirty="0"/>
                <a:t>props</a:t>
              </a:r>
              <a:r>
                <a:rPr lang="zh-CN" altLang="en-US" b="1" dirty="0"/>
                <a:t>：</a:t>
              </a:r>
              <a:r>
                <a:rPr lang="zh-CN" altLang="en-US" dirty="0"/>
                <a:t> 可以是数组或对象，用于接收来自父组件的数据。</a:t>
              </a:r>
              <a:r>
                <a:rPr lang="en-US" altLang="zh-CN" dirty="0"/>
                <a:t>props </a:t>
              </a:r>
              <a:r>
                <a:rPr lang="zh-CN" altLang="en-US" dirty="0"/>
                <a:t>可以是简单的数组，或者使用对象作为替代，对象允许配置高级选项，如类型检测、自定义校验和设置默认值。注意：</a:t>
              </a:r>
              <a:r>
                <a:rPr lang="en-US" altLang="zh-CN" dirty="0"/>
                <a:t>props</a:t>
              </a:r>
              <a:r>
                <a:rPr lang="zh-CN" altLang="en-US" dirty="0"/>
                <a:t>中的参数如果想用驼峰式写法，在父组件中以分割线</a:t>
              </a:r>
              <a:r>
                <a:rPr lang="zh-CN" altLang="en-US" dirty="0" smtClean="0"/>
                <a:t>分割。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9193931" y="0"/>
              <a:ext cx="3000431" cy="6886178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337947" y="477466"/>
            <a:ext cx="2736304" cy="6001643"/>
          </a:xfrm>
          <a:prstGeom prst="rect">
            <a:avLst/>
          </a:prstGeom>
          <a:solidFill>
            <a:srgbClr val="272A3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35656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vm</a:t>
            </a:r>
            <a:r>
              <a:rPr lang="en-US" altLang="zh-CN" sz="1600" dirty="0">
                <a:solidFill>
                  <a:schemeClr val="bg1"/>
                </a:solidFill>
              </a:rPr>
              <a:t> = new </a:t>
            </a:r>
            <a:r>
              <a:rPr lang="en-US" altLang="zh-CN" sz="1600" dirty="0" err="1">
                <a:solidFill>
                  <a:schemeClr val="bg1"/>
                </a:solidFill>
              </a:rPr>
              <a:t>Vue</a:t>
            </a:r>
            <a:r>
              <a:rPr lang="en-US" altLang="zh-CN" sz="1600" dirty="0">
                <a:solidFill>
                  <a:schemeClr val="bg1"/>
                </a:solidFill>
              </a:rPr>
              <a:t>({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dirty="0" smtClean="0">
                <a:solidFill>
                  <a:srgbClr val="F0DA5E"/>
                </a:solidFill>
              </a:rPr>
              <a:t>el</a:t>
            </a:r>
            <a:r>
              <a:rPr lang="en-US" altLang="zh-CN" sz="1600" dirty="0">
                <a:solidFill>
                  <a:schemeClr val="bg1"/>
                </a:solidFill>
              </a:rPr>
              <a:t>: </a:t>
            </a:r>
            <a:r>
              <a:rPr lang="en-US" altLang="zh-CN" sz="1600" dirty="0" smtClean="0">
                <a:solidFill>
                  <a:schemeClr val="bg1"/>
                </a:solidFill>
              </a:rPr>
              <a:t>‘#id’,</a:t>
            </a:r>
            <a:r>
              <a:rPr lang="en-US" altLang="zh-CN" sz="1600" dirty="0">
                <a:solidFill>
                  <a:schemeClr val="bg1"/>
                </a:solidFill>
              </a:rPr>
              <a:t/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 </a:t>
            </a:r>
            <a:r>
              <a:rPr lang="en-US" altLang="zh-CN" sz="1600" dirty="0" smtClean="0">
                <a:solidFill>
                  <a:srgbClr val="F0DA5E"/>
                </a:solidFill>
              </a:rPr>
              <a:t>data</a:t>
            </a:r>
            <a:r>
              <a:rPr lang="en-US" altLang="zh-CN" sz="1600" dirty="0">
                <a:solidFill>
                  <a:schemeClr val="bg1"/>
                </a:solidFill>
              </a:rPr>
              <a:t>: { a : 1 },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 </a:t>
            </a:r>
            <a:r>
              <a:rPr lang="en-US" altLang="zh-CN" sz="1600" dirty="0" smtClean="0">
                <a:solidFill>
                  <a:srgbClr val="F0DA5E"/>
                </a:solidFill>
              </a:rPr>
              <a:t>methods</a:t>
            </a:r>
            <a:r>
              <a:rPr lang="en-US" altLang="zh-CN" sz="1600" dirty="0">
                <a:solidFill>
                  <a:schemeClr val="bg1"/>
                </a:solidFill>
              </a:rPr>
              <a:t>: {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zh-CN" sz="1600" dirty="0" smtClean="0">
                <a:solidFill>
                  <a:srgbClr val="76E9C2"/>
                </a:solidFill>
              </a:rPr>
              <a:t>fun1</a:t>
            </a:r>
            <a:r>
              <a:rPr lang="en-US" altLang="zh-CN" sz="1600" dirty="0">
                <a:solidFill>
                  <a:schemeClr val="bg1"/>
                </a:solidFill>
              </a:rPr>
              <a:t>: function(){},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rgbClr val="76E9C2"/>
                </a:solidFill>
              </a:rPr>
              <a:t>            fun2</a:t>
            </a:r>
            <a:r>
              <a:rPr lang="en-US" altLang="zh-CN" sz="1600" dirty="0">
                <a:solidFill>
                  <a:schemeClr val="bg1"/>
                </a:solidFill>
              </a:rPr>
              <a:t>: function(){},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        ....</a:t>
            </a:r>
            <a:r>
              <a:rPr lang="en-US" altLang="zh-CN" sz="1600" dirty="0">
                <a:solidFill>
                  <a:schemeClr val="bg1"/>
                </a:solidFill>
              </a:rPr>
              <a:t/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 },</a:t>
            </a:r>
            <a:r>
              <a:rPr lang="en-US" altLang="zh-CN" sz="1600" dirty="0">
                <a:solidFill>
                  <a:schemeClr val="bg1"/>
                </a:solidFill>
              </a:rPr>
              <a:t/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dirty="0" smtClean="0">
                <a:solidFill>
                  <a:srgbClr val="F0DA5E"/>
                </a:solidFill>
              </a:rPr>
              <a:t>computed</a:t>
            </a:r>
            <a:r>
              <a:rPr lang="en-US" altLang="zh-CN" sz="1600" dirty="0">
                <a:solidFill>
                  <a:schemeClr val="bg1"/>
                </a:solidFill>
              </a:rPr>
              <a:t>: {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zh-CN" sz="1600" dirty="0" smtClean="0">
                <a:solidFill>
                  <a:srgbClr val="76E9C2"/>
                </a:solidFill>
              </a:rPr>
              <a:t>fun3</a:t>
            </a:r>
            <a:r>
              <a:rPr lang="en-US" altLang="zh-CN" sz="1600" dirty="0" smtClean="0">
                <a:solidFill>
                  <a:schemeClr val="bg1"/>
                </a:solidFill>
              </a:rPr>
              <a:t>: </a:t>
            </a:r>
            <a:r>
              <a:rPr lang="en-US" altLang="zh-CN" sz="1600" dirty="0">
                <a:solidFill>
                  <a:schemeClr val="bg1"/>
                </a:solidFill>
              </a:rPr>
              <a:t>function(){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1600" dirty="0" smtClean="0">
                <a:solidFill>
                  <a:srgbClr val="F35656"/>
                </a:solidFill>
              </a:rPr>
              <a:t>return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this.a</a:t>
            </a:r>
            <a:r>
              <a:rPr lang="en-US" altLang="zh-CN" sz="1600" dirty="0">
                <a:solidFill>
                  <a:schemeClr val="bg1"/>
                </a:solidFill>
              </a:rPr>
              <a:t>*2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    },</a:t>
            </a:r>
            <a:r>
              <a:rPr lang="en-US" altLang="zh-CN" sz="1600" dirty="0">
                <a:solidFill>
                  <a:schemeClr val="bg1"/>
                </a:solidFill>
              </a:rPr>
              <a:t/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        ....</a:t>
            </a:r>
            <a:r>
              <a:rPr lang="en-US" altLang="zh-CN" sz="1600" dirty="0">
                <a:solidFill>
                  <a:schemeClr val="bg1"/>
                </a:solidFill>
              </a:rPr>
              <a:t/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},</a:t>
            </a:r>
            <a:r>
              <a:rPr lang="en-US" altLang="zh-CN" sz="1600" dirty="0">
                <a:solidFill>
                  <a:schemeClr val="bg1"/>
                </a:solidFill>
              </a:rPr>
              <a:t/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         </a:t>
            </a:r>
            <a:r>
              <a:rPr lang="en-US" altLang="zh-CN" sz="1600" dirty="0" smtClean="0">
                <a:solidFill>
                  <a:srgbClr val="F0DA5E"/>
                </a:solidFill>
              </a:rPr>
              <a:t>props</a:t>
            </a:r>
            <a:r>
              <a:rPr lang="en-US" altLang="zh-CN" sz="1600" dirty="0">
                <a:solidFill>
                  <a:schemeClr val="bg1"/>
                </a:solidFill>
              </a:rPr>
              <a:t>: </a:t>
            </a:r>
            <a:r>
              <a:rPr lang="en-US" altLang="zh-CN" sz="1600" dirty="0" smtClean="0">
                <a:solidFill>
                  <a:schemeClr val="bg1"/>
                </a:solidFill>
              </a:rPr>
              <a:t>[‘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a’,‘b’,‘c</a:t>
            </a:r>
            <a:r>
              <a:rPr lang="en-US" altLang="zh-CN" sz="1600" dirty="0" smtClean="0">
                <a:solidFill>
                  <a:schemeClr val="bg1"/>
                </a:solidFill>
              </a:rPr>
              <a:t>’]</a:t>
            </a:r>
            <a:r>
              <a:rPr lang="zh-CN" altLang="en-US" sz="1600" dirty="0" smtClean="0">
                <a:solidFill>
                  <a:schemeClr val="bg1"/>
                </a:solidFill>
              </a:rPr>
              <a:t/>
            </a:r>
            <a:br>
              <a:rPr lang="zh-CN" altLang="en-US" sz="1600" dirty="0" smtClean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})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559682" y="549474"/>
            <a:ext cx="12754044" cy="6336704"/>
            <a:chOff x="-559682" y="549474"/>
            <a:chExt cx="12754044" cy="6336704"/>
          </a:xfrm>
        </p:grpSpPr>
        <p:sp>
          <p:nvSpPr>
            <p:cNvPr id="2" name="矩形 1"/>
            <p:cNvSpPr/>
            <p:nvPr/>
          </p:nvSpPr>
          <p:spPr>
            <a:xfrm>
              <a:off x="0" y="6490178"/>
              <a:ext cx="12194362" cy="396000"/>
            </a:xfrm>
            <a:prstGeom prst="rect">
              <a:avLst/>
            </a:prstGeom>
            <a:solidFill>
              <a:srgbClr val="E8D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320000">
              <a:off x="-559682" y="3652810"/>
              <a:ext cx="2827657" cy="799128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5569 w 2875228"/>
                <a:gd name="connsiteY0" fmla="*/ 76449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5569 w 2875228"/>
                <a:gd name="connsiteY4" fmla="*/ 76449 h 1224136"/>
                <a:gd name="connsiteX0" fmla="*/ 623835 w 2875228"/>
                <a:gd name="connsiteY0" fmla="*/ 55970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23835 w 2875228"/>
                <a:gd name="connsiteY4" fmla="*/ 55970 h 1224136"/>
                <a:gd name="connsiteX0" fmla="*/ 641725 w 2875228"/>
                <a:gd name="connsiteY0" fmla="*/ 21478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641725 w 2875228"/>
                <a:gd name="connsiteY4" fmla="*/ 21478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6">
                  <a:moveTo>
                    <a:pt x="641725" y="21478"/>
                  </a:moveTo>
                  <a:lnTo>
                    <a:pt x="2875228" y="0"/>
                  </a:lnTo>
                  <a:lnTo>
                    <a:pt x="2875228" y="1224136"/>
                  </a:lnTo>
                  <a:lnTo>
                    <a:pt x="0" y="1216429"/>
                  </a:lnTo>
                  <a:lnTo>
                    <a:pt x="641725" y="21478"/>
                  </a:lnTo>
                  <a:close/>
                </a:path>
              </a:pathLst>
            </a:custGeom>
            <a:solidFill>
              <a:srgbClr val="D1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b="1" dirty="0" smtClean="0"/>
                <a:t>其他属性</a:t>
              </a:r>
              <a:endParaRPr lang="zh-CN" altLang="en-US" sz="4400" b="1" dirty="0"/>
            </a:p>
          </p:txBody>
        </p:sp>
        <p:sp>
          <p:nvSpPr>
            <p:cNvPr id="24" name="矩形 19"/>
            <p:cNvSpPr/>
            <p:nvPr/>
          </p:nvSpPr>
          <p:spPr>
            <a:xfrm rot="19320000">
              <a:off x="-342073" y="1934664"/>
              <a:ext cx="1071446" cy="74610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  <a:gd name="connsiteX0" fmla="*/ 1461435 w 2875228"/>
                <a:gd name="connsiteY0" fmla="*/ 37892 h 1224137"/>
                <a:gd name="connsiteX1" fmla="*/ 2875228 w 2875228"/>
                <a:gd name="connsiteY1" fmla="*/ 1 h 1224137"/>
                <a:gd name="connsiteX2" fmla="*/ 2875228 w 2875228"/>
                <a:gd name="connsiteY2" fmla="*/ 1224137 h 1224137"/>
                <a:gd name="connsiteX3" fmla="*/ 0 w 2875228"/>
                <a:gd name="connsiteY3" fmla="*/ 1216430 h 1224137"/>
                <a:gd name="connsiteX4" fmla="*/ 1461435 w 2875228"/>
                <a:gd name="connsiteY4" fmla="*/ 37892 h 1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24137">
                  <a:moveTo>
                    <a:pt x="1461435" y="37892"/>
                  </a:moveTo>
                  <a:lnTo>
                    <a:pt x="2875228" y="1"/>
                  </a:lnTo>
                  <a:lnTo>
                    <a:pt x="2875228" y="1224137"/>
                  </a:lnTo>
                  <a:lnTo>
                    <a:pt x="0" y="1216430"/>
                  </a:lnTo>
                  <a:lnTo>
                    <a:pt x="1461435" y="378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5" name="矩形 19"/>
            <p:cNvSpPr/>
            <p:nvPr/>
          </p:nvSpPr>
          <p:spPr>
            <a:xfrm rot="19320000">
              <a:off x="-385638" y="2973462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26" name="矩形 19"/>
            <p:cNvSpPr/>
            <p:nvPr/>
          </p:nvSpPr>
          <p:spPr>
            <a:xfrm rot="19320000">
              <a:off x="-383463" y="5284541"/>
              <a:ext cx="1374834" cy="760773"/>
            </a:xfrm>
            <a:custGeom>
              <a:avLst/>
              <a:gdLst>
                <a:gd name="connsiteX0" fmla="*/ 0 w 3168352"/>
                <a:gd name="connsiteY0" fmla="*/ 0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0 w 3168352"/>
                <a:gd name="connsiteY4" fmla="*/ 0 h 1224136"/>
                <a:gd name="connsiteX0" fmla="*/ 962025 w 3168352"/>
                <a:gd name="connsiteY0" fmla="*/ 9525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962025 w 3168352"/>
                <a:gd name="connsiteY4" fmla="*/ 9525 h 1224136"/>
                <a:gd name="connsiteX0" fmla="*/ 780678 w 3168352"/>
                <a:gd name="connsiteY0" fmla="*/ 40154 h 1224136"/>
                <a:gd name="connsiteX1" fmla="*/ 3168352 w 3168352"/>
                <a:gd name="connsiteY1" fmla="*/ 0 h 1224136"/>
                <a:gd name="connsiteX2" fmla="*/ 3168352 w 3168352"/>
                <a:gd name="connsiteY2" fmla="*/ 1224136 h 1224136"/>
                <a:gd name="connsiteX3" fmla="*/ 0 w 3168352"/>
                <a:gd name="connsiteY3" fmla="*/ 1224136 h 1224136"/>
                <a:gd name="connsiteX4" fmla="*/ 780678 w 3168352"/>
                <a:gd name="connsiteY4" fmla="*/ 40154 h 1224136"/>
                <a:gd name="connsiteX0" fmla="*/ 470161 w 2857835"/>
                <a:gd name="connsiteY0" fmla="*/ 40154 h 1224136"/>
                <a:gd name="connsiteX1" fmla="*/ 2857835 w 2857835"/>
                <a:gd name="connsiteY1" fmla="*/ 0 h 1224136"/>
                <a:gd name="connsiteX2" fmla="*/ 2857835 w 2857835"/>
                <a:gd name="connsiteY2" fmla="*/ 1224136 h 1224136"/>
                <a:gd name="connsiteX3" fmla="*/ 0 w 2857835"/>
                <a:gd name="connsiteY3" fmla="*/ 1197011 h 1224136"/>
                <a:gd name="connsiteX4" fmla="*/ 470161 w 2857835"/>
                <a:gd name="connsiteY4" fmla="*/ 40154 h 1224136"/>
                <a:gd name="connsiteX0" fmla="*/ 631781 w 3019455"/>
                <a:gd name="connsiteY0" fmla="*/ 40154 h 1224136"/>
                <a:gd name="connsiteX1" fmla="*/ 3019455 w 3019455"/>
                <a:gd name="connsiteY1" fmla="*/ 0 h 1224136"/>
                <a:gd name="connsiteX2" fmla="*/ 3019455 w 3019455"/>
                <a:gd name="connsiteY2" fmla="*/ 1224136 h 1224136"/>
                <a:gd name="connsiteX3" fmla="*/ 0 w 3019455"/>
                <a:gd name="connsiteY3" fmla="*/ 1173665 h 1224136"/>
                <a:gd name="connsiteX4" fmla="*/ 631781 w 3019455"/>
                <a:gd name="connsiteY4" fmla="*/ 40154 h 1224136"/>
                <a:gd name="connsiteX0" fmla="*/ 523823 w 2911497"/>
                <a:gd name="connsiteY0" fmla="*/ 40154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23823 w 2911497"/>
                <a:gd name="connsiteY4" fmla="*/ 40154 h 1224136"/>
                <a:gd name="connsiteX0" fmla="*/ 573667 w 2911497"/>
                <a:gd name="connsiteY0" fmla="*/ 50576 h 1224136"/>
                <a:gd name="connsiteX1" fmla="*/ 2911497 w 2911497"/>
                <a:gd name="connsiteY1" fmla="*/ 0 h 1224136"/>
                <a:gd name="connsiteX2" fmla="*/ 2911497 w 2911497"/>
                <a:gd name="connsiteY2" fmla="*/ 1224136 h 1224136"/>
                <a:gd name="connsiteX3" fmla="*/ 0 w 2911497"/>
                <a:gd name="connsiteY3" fmla="*/ 1223972 h 1224136"/>
                <a:gd name="connsiteX4" fmla="*/ 573667 w 2911497"/>
                <a:gd name="connsiteY4" fmla="*/ 50576 h 1224136"/>
                <a:gd name="connsiteX0" fmla="*/ 535914 w 2873744"/>
                <a:gd name="connsiteY0" fmla="*/ 50576 h 1236908"/>
                <a:gd name="connsiteX1" fmla="*/ 2873744 w 2873744"/>
                <a:gd name="connsiteY1" fmla="*/ 0 h 1236908"/>
                <a:gd name="connsiteX2" fmla="*/ 2873744 w 2873744"/>
                <a:gd name="connsiteY2" fmla="*/ 1224136 h 1236908"/>
                <a:gd name="connsiteX3" fmla="*/ 0 w 2873744"/>
                <a:gd name="connsiteY3" fmla="*/ 1236909 h 1236908"/>
                <a:gd name="connsiteX4" fmla="*/ 535914 w 2873744"/>
                <a:gd name="connsiteY4" fmla="*/ 50576 h 1236908"/>
                <a:gd name="connsiteX0" fmla="*/ 537398 w 2875228"/>
                <a:gd name="connsiteY0" fmla="*/ 50576 h 1224136"/>
                <a:gd name="connsiteX1" fmla="*/ 2875228 w 2875228"/>
                <a:gd name="connsiteY1" fmla="*/ 0 h 1224136"/>
                <a:gd name="connsiteX2" fmla="*/ 2875228 w 2875228"/>
                <a:gd name="connsiteY2" fmla="*/ 1224136 h 1224136"/>
                <a:gd name="connsiteX3" fmla="*/ 0 w 2875228"/>
                <a:gd name="connsiteY3" fmla="*/ 1216429 h 1224136"/>
                <a:gd name="connsiteX4" fmla="*/ 537398 w 2875228"/>
                <a:gd name="connsiteY4" fmla="*/ 50576 h 1224136"/>
                <a:gd name="connsiteX0" fmla="*/ 1320305 w 2875228"/>
                <a:gd name="connsiteY0" fmla="*/ -1 h 1243970"/>
                <a:gd name="connsiteX1" fmla="*/ 2875228 w 2875228"/>
                <a:gd name="connsiteY1" fmla="*/ 19834 h 1243970"/>
                <a:gd name="connsiteX2" fmla="*/ 2875228 w 2875228"/>
                <a:gd name="connsiteY2" fmla="*/ 1243970 h 1243970"/>
                <a:gd name="connsiteX3" fmla="*/ 0 w 2875228"/>
                <a:gd name="connsiteY3" fmla="*/ 1236263 h 1243970"/>
                <a:gd name="connsiteX4" fmla="*/ 1320305 w 2875228"/>
                <a:gd name="connsiteY4" fmla="*/ -1 h 1243970"/>
                <a:gd name="connsiteX0" fmla="*/ 1252119 w 2875228"/>
                <a:gd name="connsiteY0" fmla="*/ 0 h 1226270"/>
                <a:gd name="connsiteX1" fmla="*/ 2875228 w 2875228"/>
                <a:gd name="connsiteY1" fmla="*/ 2134 h 1226270"/>
                <a:gd name="connsiteX2" fmla="*/ 2875228 w 2875228"/>
                <a:gd name="connsiteY2" fmla="*/ 1226270 h 1226270"/>
                <a:gd name="connsiteX3" fmla="*/ 0 w 2875228"/>
                <a:gd name="connsiteY3" fmla="*/ 1218563 h 1226270"/>
                <a:gd name="connsiteX4" fmla="*/ 1252119 w 2875228"/>
                <a:gd name="connsiteY4" fmla="*/ 0 h 1226270"/>
                <a:gd name="connsiteX0" fmla="*/ 1205026 w 2875228"/>
                <a:gd name="connsiteY0" fmla="*/ 0 h 1255135"/>
                <a:gd name="connsiteX1" fmla="*/ 2875228 w 2875228"/>
                <a:gd name="connsiteY1" fmla="*/ 30999 h 1255135"/>
                <a:gd name="connsiteX2" fmla="*/ 2875228 w 2875228"/>
                <a:gd name="connsiteY2" fmla="*/ 1255135 h 1255135"/>
                <a:gd name="connsiteX3" fmla="*/ 0 w 2875228"/>
                <a:gd name="connsiteY3" fmla="*/ 1247428 h 1255135"/>
                <a:gd name="connsiteX4" fmla="*/ 1205026 w 2875228"/>
                <a:gd name="connsiteY4" fmla="*/ 0 h 1255135"/>
                <a:gd name="connsiteX0" fmla="*/ 1248685 w 2875228"/>
                <a:gd name="connsiteY0" fmla="*/ -1 h 1248206"/>
                <a:gd name="connsiteX1" fmla="*/ 2875228 w 2875228"/>
                <a:gd name="connsiteY1" fmla="*/ 24070 h 1248206"/>
                <a:gd name="connsiteX2" fmla="*/ 2875228 w 2875228"/>
                <a:gd name="connsiteY2" fmla="*/ 1248206 h 1248206"/>
                <a:gd name="connsiteX3" fmla="*/ 0 w 2875228"/>
                <a:gd name="connsiteY3" fmla="*/ 1240499 h 1248206"/>
                <a:gd name="connsiteX4" fmla="*/ 1248685 w 2875228"/>
                <a:gd name="connsiteY4" fmla="*/ -1 h 124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228" h="1248206">
                  <a:moveTo>
                    <a:pt x="1248685" y="-1"/>
                  </a:moveTo>
                  <a:lnTo>
                    <a:pt x="2875228" y="24070"/>
                  </a:lnTo>
                  <a:lnTo>
                    <a:pt x="2875228" y="1248206"/>
                  </a:lnTo>
                  <a:lnTo>
                    <a:pt x="0" y="1240499"/>
                  </a:lnTo>
                  <a:lnTo>
                    <a:pt x="1248685" y="-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4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1163" y="549474"/>
              <a:ext cx="9649072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watch</a:t>
              </a:r>
              <a:r>
                <a:rPr lang="zh-CN" altLang="en-US" b="1" dirty="0"/>
                <a:t>：</a:t>
              </a:r>
              <a:r>
                <a:rPr lang="zh-CN" altLang="en-US" dirty="0"/>
                <a:t> 一个对象，键是需要观察的表达式，值是对应回调函数。值也可以是方法名，或者包含选项的对象。</a:t>
              </a:r>
              <a:r>
                <a:rPr lang="en-US" altLang="zh-CN" dirty="0" err="1"/>
                <a:t>Vue</a:t>
              </a:r>
              <a:r>
                <a:rPr lang="en-US" altLang="zh-CN" dirty="0"/>
                <a:t> </a:t>
              </a:r>
              <a:r>
                <a:rPr lang="zh-CN" altLang="en-US" dirty="0"/>
                <a:t>实例将会在实例化时调用 </a:t>
              </a:r>
              <a:r>
                <a:rPr lang="en-US" altLang="zh-CN" dirty="0"/>
                <a:t>$watch()</a:t>
              </a:r>
              <a:r>
                <a:rPr lang="zh-CN" altLang="en-US" dirty="0"/>
                <a:t>，遍历 </a:t>
              </a:r>
              <a:r>
                <a:rPr lang="en-US" altLang="zh-CN" dirty="0"/>
                <a:t>watch </a:t>
              </a:r>
              <a:r>
                <a:rPr lang="zh-CN" altLang="en-US" dirty="0"/>
                <a:t>对象的每一个属性。</a:t>
              </a:r>
            </a:p>
            <a:p>
              <a:r>
                <a:rPr lang="zh-CN" altLang="en-US" dirty="0"/>
                <a:t> </a:t>
              </a:r>
              <a:r>
                <a:rPr lang="en-US" altLang="zh-CN" b="1" dirty="0" err="1"/>
                <a:t>beforeCreate</a:t>
              </a:r>
              <a:r>
                <a:rPr lang="zh-CN" altLang="en-US" b="1" dirty="0"/>
                <a:t>：</a:t>
              </a:r>
              <a:r>
                <a:rPr lang="zh-CN" altLang="en-US" dirty="0"/>
                <a:t> 在实例初始化之后，数据观测</a:t>
              </a:r>
              <a:r>
                <a:rPr lang="en-US" altLang="zh-CN" dirty="0"/>
                <a:t>(data observer) </a:t>
              </a:r>
              <a:r>
                <a:rPr lang="zh-CN" altLang="en-US" dirty="0"/>
                <a:t>和 </a:t>
              </a:r>
              <a:r>
                <a:rPr lang="en-US" altLang="zh-CN" dirty="0"/>
                <a:t>event/watcher </a:t>
              </a:r>
              <a:r>
                <a:rPr lang="zh-CN" altLang="en-US" dirty="0"/>
                <a:t>事件配置之前被调用。</a:t>
              </a:r>
            </a:p>
            <a:p>
              <a:r>
                <a:rPr lang="en-US" altLang="zh-CN" b="1" dirty="0"/>
                <a:t>created</a:t>
              </a:r>
              <a:r>
                <a:rPr lang="zh-CN" altLang="en-US" b="1" dirty="0"/>
                <a:t>：</a:t>
              </a:r>
              <a:r>
                <a:rPr lang="zh-CN" altLang="en-US" dirty="0"/>
                <a:t> 实例已经创建完成之后被调用。在这一步，实例已完成以下的配置：数据观测</a:t>
              </a:r>
              <a:r>
                <a:rPr lang="en-US" altLang="zh-CN" dirty="0"/>
                <a:t>(data observer)</a:t>
              </a:r>
              <a:r>
                <a:rPr lang="zh-CN" altLang="en-US" dirty="0"/>
                <a:t>，属性和方法的运算， </a:t>
              </a:r>
              <a:r>
                <a:rPr lang="en-US" altLang="zh-CN" dirty="0"/>
                <a:t>watch/event </a:t>
              </a:r>
              <a:r>
                <a:rPr lang="zh-CN" altLang="en-US" dirty="0"/>
                <a:t>事件回调。然而，挂载阶段还没开始，</a:t>
              </a:r>
              <a:r>
                <a:rPr lang="en-US" altLang="zh-CN" dirty="0"/>
                <a:t>$el </a:t>
              </a:r>
              <a:r>
                <a:rPr lang="zh-CN" altLang="en-US" dirty="0"/>
                <a:t>属性目前不可见。</a:t>
              </a:r>
            </a:p>
            <a:p>
              <a:r>
                <a:rPr lang="en-US" altLang="zh-CN" b="1" dirty="0" err="1"/>
                <a:t>beforeMount</a:t>
              </a:r>
              <a:r>
                <a:rPr lang="zh-CN" altLang="en-US" b="1" dirty="0"/>
                <a:t>：</a:t>
              </a:r>
              <a:r>
                <a:rPr lang="zh-CN" altLang="en-US" dirty="0"/>
                <a:t> 在挂载开始之前被调用：相关的 </a:t>
              </a:r>
              <a:r>
                <a:rPr lang="en-US" altLang="zh-CN" dirty="0"/>
                <a:t>render </a:t>
              </a:r>
              <a:r>
                <a:rPr lang="zh-CN" altLang="en-US" dirty="0"/>
                <a:t>函数首次被调用。</a:t>
              </a:r>
            </a:p>
            <a:p>
              <a:r>
                <a:rPr lang="en-US" altLang="zh-CN" b="1" dirty="0"/>
                <a:t>mounted</a:t>
              </a:r>
              <a:r>
                <a:rPr lang="zh-CN" altLang="en-US" b="1" dirty="0"/>
                <a:t>：</a:t>
              </a:r>
              <a:r>
                <a:rPr lang="zh-CN" altLang="en-US" dirty="0"/>
                <a:t> </a:t>
              </a:r>
              <a:r>
                <a:rPr lang="en-US" altLang="zh-CN" dirty="0"/>
                <a:t>el </a:t>
              </a:r>
              <a:r>
                <a:rPr lang="zh-CN" altLang="en-US" dirty="0"/>
                <a:t>被新创建的</a:t>
              </a:r>
              <a:r>
                <a:rPr lang="en-US" altLang="zh-CN" dirty="0" err="1"/>
                <a:t>vm</a:t>
              </a:r>
              <a:r>
                <a:rPr lang="en-US" altLang="zh-CN" dirty="0"/>
                <a:t>.$el </a:t>
              </a:r>
              <a:r>
                <a:rPr lang="zh-CN" altLang="en-US" dirty="0"/>
                <a:t>替换，并挂载到实例上去之后调用该钩子。如果 </a:t>
              </a:r>
              <a:r>
                <a:rPr lang="en-US" altLang="zh-CN" dirty="0"/>
                <a:t>root </a:t>
              </a:r>
              <a:r>
                <a:rPr lang="zh-CN" altLang="en-US" dirty="0"/>
                <a:t>实例挂载了一个文档内元素，当 </a:t>
              </a:r>
              <a:r>
                <a:rPr lang="en-US" altLang="zh-CN" dirty="0"/>
                <a:t>mounted </a:t>
              </a:r>
              <a:r>
                <a:rPr lang="zh-CN" altLang="en-US" dirty="0"/>
                <a:t>被调用时 </a:t>
              </a:r>
              <a:r>
                <a:rPr lang="en-US" altLang="zh-CN" dirty="0" err="1"/>
                <a:t>vm</a:t>
              </a:r>
              <a:r>
                <a:rPr lang="en-US" altLang="zh-CN" dirty="0"/>
                <a:t>.$el </a:t>
              </a:r>
              <a:r>
                <a:rPr lang="zh-CN" altLang="en-US" dirty="0"/>
                <a:t>也在文档内。</a:t>
              </a:r>
            </a:p>
            <a:p>
              <a:r>
                <a:rPr lang="en-US" altLang="zh-CN" b="1" dirty="0" smtClean="0"/>
                <a:t>activated</a:t>
              </a:r>
              <a:r>
                <a:rPr lang="zh-CN" altLang="en-US" b="1" dirty="0"/>
                <a:t>：</a:t>
              </a:r>
              <a:r>
                <a:rPr lang="en-US" altLang="zh-CN" dirty="0"/>
                <a:t>keep-alive </a:t>
              </a:r>
              <a:r>
                <a:rPr lang="zh-CN" altLang="en-US" dirty="0"/>
                <a:t>组件激活时调用。</a:t>
              </a:r>
            </a:p>
            <a:p>
              <a:r>
                <a:rPr lang="en-US" altLang="zh-CN" b="1" dirty="0" smtClean="0"/>
                <a:t>……</a:t>
              </a:r>
            </a:p>
            <a:p>
              <a:r>
                <a:rPr lang="zh-CN" altLang="en-US" b="1" dirty="0" smtClean="0"/>
                <a:t>更多属性用法请参考：</a:t>
              </a:r>
              <a:r>
                <a:rPr lang="en-US" altLang="zh-CN" dirty="0" err="1">
                  <a:solidFill>
                    <a:srgbClr val="76E9C2"/>
                  </a:solidFill>
                  <a:hlinkClick r:id="rId2"/>
                </a:rPr>
                <a:t>vue</a:t>
              </a:r>
              <a:r>
                <a:rPr lang="en-US" altLang="zh-CN" dirty="0">
                  <a:solidFill>
                    <a:srgbClr val="76E9C2"/>
                  </a:solidFill>
                  <a:hlinkClick r:id="rId2"/>
                </a:rPr>
                <a:t> </a:t>
              </a:r>
              <a:r>
                <a:rPr lang="en-US" altLang="zh-CN" dirty="0" smtClean="0">
                  <a:solidFill>
                    <a:srgbClr val="76E9C2"/>
                  </a:solidFill>
                  <a:hlinkClick r:id="rId2"/>
                </a:rPr>
                <a:t>API</a:t>
              </a:r>
              <a:endParaRPr lang="en-US" altLang="zh-CN" dirty="0">
                <a:solidFill>
                  <a:srgbClr val="76E9C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4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922</Words>
  <Application>Microsoft Office PowerPoint</Application>
  <PresentationFormat>自定义</PresentationFormat>
  <Paragraphs>170</Paragraphs>
  <Slides>17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yxl</dc:creator>
  <cp:lastModifiedBy>yxl</cp:lastModifiedBy>
  <cp:revision>59</cp:revision>
  <dcterms:created xsi:type="dcterms:W3CDTF">2017-04-06T01:55:39Z</dcterms:created>
  <dcterms:modified xsi:type="dcterms:W3CDTF">2017-05-24T08:55:32Z</dcterms:modified>
</cp:coreProperties>
</file>