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302" r:id="rId6"/>
    <p:sldId id="304" r:id="rId7"/>
    <p:sldId id="301" r:id="rId8"/>
    <p:sldId id="305" r:id="rId9"/>
    <p:sldId id="264" r:id="rId10"/>
    <p:sldId id="263" r:id="rId11"/>
    <p:sldId id="306" r:id="rId12"/>
    <p:sldId id="294" r:id="rId13"/>
    <p:sldId id="295" r:id="rId14"/>
    <p:sldId id="307" r:id="rId15"/>
    <p:sldId id="308" r:id="rId16"/>
    <p:sldId id="309" r:id="rId17"/>
    <p:sldId id="269" r:id="rId18"/>
    <p:sldId id="297" r:id="rId19"/>
    <p:sldId id="279" r:id="rId20"/>
    <p:sldId id="29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Menu" id="{6B50EB4B-EF95-C048-92DE-40460AFEABB5}">
          <p14:sldIdLst>
            <p14:sldId id="256"/>
            <p14:sldId id="257"/>
          </p14:sldIdLst>
        </p14:section>
        <p14:section name="part 1: 昨天" id="{E949BD35-9946-524D-8040-F779FE4EFD82}">
          <p14:sldIdLst>
            <p14:sldId id="258"/>
            <p14:sldId id="260"/>
            <p14:sldId id="302"/>
            <p14:sldId id="304"/>
            <p14:sldId id="301"/>
            <p14:sldId id="305"/>
          </p14:sldIdLst>
        </p14:section>
        <p14:section name="part 2: 今天" id="{0DE808F6-4366-6144-84B5-8375ECE1928B}">
          <p14:sldIdLst>
            <p14:sldId id="264"/>
            <p14:sldId id="263"/>
            <p14:sldId id="306"/>
            <p14:sldId id="294"/>
            <p14:sldId id="295"/>
            <p14:sldId id="307"/>
            <p14:sldId id="308"/>
            <p14:sldId id="309"/>
          </p14:sldIdLst>
        </p14:section>
        <p14:section name="part 3: 明天" id="{B9C9DA07-5866-2541-9A7C-2A162FBC401D}">
          <p14:sldIdLst>
            <p14:sldId id="269"/>
            <p14:sldId id="297"/>
          </p14:sldIdLst>
        </p14:section>
        <p14:section name="Q&amp;A" id="{620CC52C-A2EB-9B45-8E39-18C71EBA95A0}">
          <p14:sldIdLst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w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1FF0D"/>
    <a:srgbClr val="FF5050"/>
    <a:srgbClr val="BDFF14"/>
    <a:srgbClr val="FFAE4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6"/>
    <p:restoredTop sz="83464"/>
  </p:normalViewPr>
  <p:slideViewPr>
    <p:cSldViewPr snapToGrid="0">
      <p:cViewPr>
        <p:scale>
          <a:sx n="111" d="100"/>
          <a:sy n="111" d="100"/>
        </p:scale>
        <p:origin x="-2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先介绍一个比较小众的方案，模板转换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以手百为例来介绍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适用于后台系统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对上面两种方案取其精华去其糟粕，提出了第三种方案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2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这句话不是很好理解，下面分三个维度讲一下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看开源代码我主张先问问它实现了什么，</a:t>
            </a:r>
            <a:r>
              <a:rPr lang="zh-CN" altLang="en-US" smtClean="0"/>
              <a:t>再研究怎么实现的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路由同构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第一屏是服务器端渲染，第二屏是浏览器端渲染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1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04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单页：路由由前端或大前端控制</a:t>
            </a:r>
            <a:endParaRPr lang="en-US" altLang="zh-CN" dirty="0" smtClean="0"/>
          </a:p>
          <a:p>
            <a:r>
              <a:rPr lang="zh-CN" altLang="en-US" dirty="0" smtClean="0"/>
              <a:t>多页：路由由后端或静态文件路径控制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模板转换：曾经效果最好的方案，缺点是需要做的辅助工作较多</a:t>
            </a:r>
            <a:endParaRPr lang="en-US" altLang="zh-CN" dirty="0" smtClean="0"/>
          </a:p>
          <a:p>
            <a:r>
              <a:rPr lang="en-US" altLang="zh-CN" dirty="0" smtClean="0"/>
              <a:t>Spa</a:t>
            </a:r>
            <a:r>
              <a:rPr lang="zh-CN" altLang="en-US" baseline="0" dirty="0" smtClean="0"/>
              <a:t> 多页：混合开发无公共部分，在开发上有优势，辅助工作少，不需要写模板转换，也不需要运维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服务器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SSR</a:t>
            </a:r>
            <a:r>
              <a:rPr lang="zh-CN" altLang="en-US" baseline="0" dirty="0" smtClean="0"/>
              <a:t>：开发上简化、解决了</a:t>
            </a:r>
            <a:r>
              <a:rPr lang="en-US" altLang="zh-CN" baseline="0" dirty="0" smtClean="0"/>
              <a:t>SEO</a:t>
            </a:r>
            <a:r>
              <a:rPr lang="zh-CN" altLang="en-US" baseline="0" dirty="0" smtClean="0"/>
              <a:t>问题、首屏加载快；缺点是需要运维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7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7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2015.10.27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gmail</a:t>
            </a:r>
            <a:r>
              <a:rPr lang="zh-CN" altLang="en-US" dirty="0" smtClean="0"/>
              <a:t>登场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为什么变方案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0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这和生物演化和人类制度的变迁非常相似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那么问题来了，前后端分离解决了什么问题呢？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9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 不用操作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组件之间的通信、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 使一个组件可以成为另一个组件的参数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0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这是个比较难回答的问题，因为前后端分离经过很多实践，大多数方案已经成为了历史，我提几个词：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下面一趴讲两个还健在的前后端分离方案。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286249" y="13417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9789" y="-136338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7264" y="-14859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72000" y="-32461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5918" y="104775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3919301" y="3492542"/>
            <a:ext cx="677676" cy="67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797002" y="709021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768539" y="28682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81212" y="194743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79043" y="35662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30323" y="45503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7432889" y="1256158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447402" y="4712267"/>
            <a:ext cx="137389" cy="137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6487491" y="332481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725804" y="1654519"/>
            <a:ext cx="172656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SSR</a:t>
            </a:r>
            <a:endParaRPr lang="zh-CN" altLang="en-US" sz="3600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31402" y="2729780"/>
            <a:ext cx="991601" cy="577915"/>
            <a:chOff x="494346" y="4271741"/>
            <a:chExt cx="991601" cy="577915"/>
          </a:xfrm>
        </p:grpSpPr>
        <p:sp>
          <p:nvSpPr>
            <p:cNvPr id="44" name="TextBox 43"/>
            <p:cNvSpPr txBox="1"/>
            <p:nvPr/>
          </p:nvSpPr>
          <p:spPr>
            <a:xfrm>
              <a:off x="724200" y="427174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晓强赵</a:t>
              </a:r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50" y="457265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4346" y="4306671"/>
              <a:ext cx="212885" cy="212885"/>
              <a:chOff x="494346" y="4306671"/>
              <a:chExt cx="212885" cy="212885"/>
            </a:xfrm>
            <a:solidFill>
              <a:srgbClr val="C00000"/>
            </a:solidFill>
          </p:grpSpPr>
          <p:sp>
            <p:nvSpPr>
              <p:cNvPr id="42" name="圆角矩形 41"/>
              <p:cNvSpPr/>
              <p:nvPr/>
            </p:nvSpPr>
            <p:spPr>
              <a:xfrm>
                <a:off x="494346" y="4306671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pic>
            <p:nvPicPr>
              <p:cNvPr id="1031" name="Picture 7" descr="F:\0PPT素材\zzz0g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9" y="4337785"/>
                <a:ext cx="133357" cy="150656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41" name="TextBox 40"/>
          <p:cNvSpPr txBox="1"/>
          <p:nvPr/>
        </p:nvSpPr>
        <p:spPr>
          <a:xfrm>
            <a:off x="751787" y="1902471"/>
            <a:ext cx="385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服务器端渲染</a:t>
            </a:r>
            <a:endParaRPr lang="en-US" altLang="zh-CN" sz="2800" dirty="0" smtClean="0">
              <a:solidFill>
                <a:srgbClr val="C0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90847" y="3676753"/>
            <a:ext cx="296940" cy="293878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45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47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6698719" y="3481688"/>
            <a:ext cx="386265" cy="452656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7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模板转换方案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矩形 162"/>
          <p:cNvSpPr/>
          <p:nvPr/>
        </p:nvSpPr>
        <p:spPr>
          <a:xfrm>
            <a:off x="2773233" y="808415"/>
            <a:ext cx="3604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前后端分离方案：模板转换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50247" y="1589869"/>
            <a:ext cx="3854865" cy="338554"/>
            <a:chOff x="601388" y="1688088"/>
            <a:chExt cx="3854865" cy="338554"/>
          </a:xfrm>
        </p:grpSpPr>
        <p:sp>
          <p:nvSpPr>
            <p:cNvPr id="12" name="Donut 1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缺点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4382" y="1076948"/>
            <a:ext cx="3854865" cy="338554"/>
            <a:chOff x="601388" y="1688088"/>
            <a:chExt cx="3854865" cy="338554"/>
          </a:xfrm>
        </p:grpSpPr>
        <p:sp>
          <p:nvSpPr>
            <p:cNvPr id="15" name="Donut 14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7" name="矩形 162"/>
          <p:cNvSpPr/>
          <p:nvPr/>
        </p:nvSpPr>
        <p:spPr>
          <a:xfrm>
            <a:off x="5400684" y="2044192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需要编写模板转换工具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矩形 162"/>
          <p:cNvSpPr/>
          <p:nvPr/>
        </p:nvSpPr>
        <p:spPr>
          <a:xfrm>
            <a:off x="5400684" y="2498886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前后端模板语法不一致引起的功能不完整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矩形 162"/>
          <p:cNvSpPr/>
          <p:nvPr/>
        </p:nvSpPr>
        <p:spPr>
          <a:xfrm>
            <a:off x="5400684" y="2953580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数据预处理需要后端语法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879" y="3854368"/>
            <a:ext cx="2455135" cy="497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前端模板 </a:t>
            </a:r>
            <a:r>
              <a:rPr lang="en-US" altLang="zh-CN" dirty="0" smtClean="0"/>
              <a:t>Atom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879" y="2990705"/>
            <a:ext cx="2455135" cy="497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后端模板</a:t>
            </a:r>
            <a:r>
              <a:rPr lang="en-US" altLang="zh-CN" dirty="0" smtClean="0"/>
              <a:t>Smart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2069202" y="3532495"/>
            <a:ext cx="1813339" cy="277792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经过模板语法转换器</a:t>
            </a:r>
            <a:endParaRPr lang="en-US" sz="1400" dirty="0"/>
          </a:p>
        </p:txBody>
      </p:sp>
      <p:sp>
        <p:nvSpPr>
          <p:cNvPr id="5" name="Down Arrow 4"/>
          <p:cNvSpPr/>
          <p:nvPr/>
        </p:nvSpPr>
        <p:spPr>
          <a:xfrm flipV="1">
            <a:off x="1828801" y="3488415"/>
            <a:ext cx="81024" cy="365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382" y="2248248"/>
            <a:ext cx="2455135" cy="497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数据加工层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6878" y="1519220"/>
            <a:ext cx="2455135" cy="497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数据接口层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1826472" y="2035501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828400" y="2778211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818756" y="4365868"/>
            <a:ext cx="82296" cy="2125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052" y="4621302"/>
            <a:ext cx="2455135" cy="497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前端资源压缩版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069202" y="4333251"/>
            <a:ext cx="1813339" cy="277792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打包工具</a:t>
            </a:r>
            <a:endParaRPr lang="en-US" sz="1400" dirty="0"/>
          </a:p>
        </p:txBody>
      </p:sp>
      <p:cxnSp>
        <p:nvCxnSpPr>
          <p:cNvPr id="9" name="Elbow Connector 8"/>
          <p:cNvCxnSpPr>
            <a:stCxn id="20" idx="3"/>
          </p:cNvCxnSpPr>
          <p:nvPr/>
        </p:nvCxnSpPr>
        <p:spPr>
          <a:xfrm>
            <a:off x="3102014" y="3239560"/>
            <a:ext cx="1806512" cy="863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3"/>
          </p:cNvCxnSpPr>
          <p:nvPr/>
        </p:nvCxnSpPr>
        <p:spPr>
          <a:xfrm flipV="1">
            <a:off x="3095186" y="4109521"/>
            <a:ext cx="923544" cy="760637"/>
          </a:xfrm>
          <a:prstGeom prst="bentConnector3">
            <a:avLst>
              <a:gd name="adj1" fmla="val 99601"/>
            </a:avLst>
          </a:prstGeom>
          <a:ln w="15875" cmpd="sng">
            <a:solidFill>
              <a:schemeClr val="accent1">
                <a:shade val="95000"/>
                <a:satMod val="10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08526" y="3854368"/>
            <a:ext cx="1565339" cy="478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前端页面</a:t>
            </a:r>
            <a:endParaRPr lang="en-US" dirty="0"/>
          </a:p>
        </p:txBody>
      </p:sp>
      <p:sp>
        <p:nvSpPr>
          <p:cNvPr id="39" name="矩形 162"/>
          <p:cNvSpPr/>
          <p:nvPr/>
        </p:nvSpPr>
        <p:spPr>
          <a:xfrm>
            <a:off x="5400684" y="3378606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需要一个或多个平台管理路由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74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SPA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方案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矩形 162"/>
          <p:cNvSpPr/>
          <p:nvPr/>
        </p:nvSpPr>
        <p:spPr>
          <a:xfrm>
            <a:off x="2773233" y="808415"/>
            <a:ext cx="3604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前后端分离方案：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SPA(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整站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Ajax)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904" y="2408309"/>
            <a:ext cx="2455135" cy="497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前端模板 </a:t>
            </a:r>
            <a:r>
              <a:rPr lang="en-US" altLang="zh-CN" dirty="0" err="1" smtClean="0"/>
              <a:t>Vue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6878" y="1519220"/>
            <a:ext cx="2455135" cy="4977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数据接口层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1826472" y="2035501"/>
            <a:ext cx="74579" cy="3728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826470" y="2906020"/>
            <a:ext cx="73152" cy="8199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8904" y="3725949"/>
            <a:ext cx="2455135" cy="497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前端资源压缩版</a:t>
            </a:r>
            <a:endParaRPr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2020634" y="3177088"/>
            <a:ext cx="1162404" cy="272420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打包工具</a:t>
            </a:r>
            <a:endParaRPr lang="en-US" sz="14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3081252" y="1744510"/>
            <a:ext cx="1779391" cy="1704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065614" y="3449596"/>
            <a:ext cx="1231309" cy="506745"/>
          </a:xfrm>
          <a:prstGeom prst="bentConnector3">
            <a:avLst>
              <a:gd name="adj1" fmla="val 73501"/>
            </a:avLst>
          </a:prstGeom>
          <a:ln w="15875" cmpd="sng">
            <a:solidFill>
              <a:schemeClr val="accent1">
                <a:shade val="95000"/>
                <a:satMod val="10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60643" y="3224085"/>
            <a:ext cx="1565339" cy="478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前端页面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9983" y="994540"/>
            <a:ext cx="3854865" cy="338554"/>
            <a:chOff x="601388" y="1688088"/>
            <a:chExt cx="3854865" cy="338554"/>
          </a:xfrm>
        </p:grpSpPr>
        <p:sp>
          <p:nvSpPr>
            <p:cNvPr id="35" name="Donut 34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08526" y="1455157"/>
            <a:ext cx="3854865" cy="338554"/>
            <a:chOff x="601388" y="1688088"/>
            <a:chExt cx="3854865" cy="338554"/>
          </a:xfrm>
        </p:grpSpPr>
        <p:sp>
          <p:nvSpPr>
            <p:cNvPr id="38" name="Donut 37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缺点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40" name="矩形 162"/>
          <p:cNvSpPr/>
          <p:nvPr/>
        </p:nvSpPr>
        <p:spPr>
          <a:xfrm>
            <a:off x="5158963" y="1866043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对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SEO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不友好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0" name="Line Callout 1 49"/>
          <p:cNvSpPr/>
          <p:nvPr/>
        </p:nvSpPr>
        <p:spPr>
          <a:xfrm>
            <a:off x="4181226" y="2861706"/>
            <a:ext cx="1698713" cy="224668"/>
          </a:xfrm>
          <a:prstGeom prst="borderCallout1">
            <a:avLst>
              <a:gd name="adj1" fmla="val 50868"/>
              <a:gd name="adj2" fmla="val -2004"/>
              <a:gd name="adj3" fmla="val 54167"/>
              <a:gd name="adj4" fmla="val -10885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Ajax</a:t>
            </a:r>
            <a:r>
              <a:rPr lang="zh-CN" altLang="en-US" sz="1400" dirty="0" smtClean="0"/>
              <a:t>获取数据</a:t>
            </a:r>
            <a:endParaRPr lang="en-US" sz="1400" dirty="0"/>
          </a:p>
        </p:txBody>
      </p:sp>
      <p:sp>
        <p:nvSpPr>
          <p:cNvPr id="51" name="矩形 162"/>
          <p:cNvSpPr/>
          <p:nvPr/>
        </p:nvSpPr>
        <p:spPr>
          <a:xfrm>
            <a:off x="5158963" y="2235727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首屏加载慢，至少是两次网络请求耗时之和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1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服务器端渲染方案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2" name="矩形 162"/>
          <p:cNvSpPr/>
          <p:nvPr/>
        </p:nvSpPr>
        <p:spPr>
          <a:xfrm>
            <a:off x="515257" y="1758634"/>
            <a:ext cx="8113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新服务器端渲染和旧服务器端渲染有什么不同？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Nuxt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的定位是什么？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08474" y="3310359"/>
            <a:ext cx="3761772" cy="5440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服务器端和浏览器端同构渲染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什么是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同构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4671" y="1513857"/>
            <a:ext cx="6072655" cy="338554"/>
            <a:chOff x="601388" y="1688088"/>
            <a:chExt cx="6072655" cy="338554"/>
          </a:xfrm>
        </p:grpSpPr>
        <p:sp>
          <p:nvSpPr>
            <p:cNvPr id="10" name="Donut 9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路由角度：前后端路由根据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pages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文件夹自动生成，路由同构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0303" y="2557505"/>
            <a:ext cx="6302219" cy="338554"/>
            <a:chOff x="601388" y="1688088"/>
            <a:chExt cx="6302219" cy="338554"/>
          </a:xfrm>
        </p:grpSpPr>
        <p:sp>
          <p:nvSpPr>
            <p:cNvPr id="13" name="Donut 12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62"/>
            <p:cNvSpPr/>
            <p:nvPr/>
          </p:nvSpPr>
          <p:spPr>
            <a:xfrm>
              <a:off x="851825" y="1688088"/>
              <a:ext cx="60517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数据角度：</a:t>
              </a:r>
              <a:r>
                <a:rPr lang="en-US" altLang="zh-CN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asyncData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获取初始化数据，数据获取和预处理同构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0303" y="3694361"/>
            <a:ext cx="5389749" cy="338554"/>
            <a:chOff x="601388" y="1688088"/>
            <a:chExt cx="5389749" cy="338554"/>
          </a:xfrm>
        </p:grpSpPr>
        <p:sp>
          <p:nvSpPr>
            <p:cNvPr id="16" name="Donut 15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2"/>
            <p:cNvSpPr/>
            <p:nvPr/>
          </p:nvSpPr>
          <p:spPr>
            <a:xfrm>
              <a:off x="851825" y="1688088"/>
              <a:ext cx="5139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模板角度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：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不需要转其他语言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，模板语法同构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6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路由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同构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0" y="1955800"/>
            <a:ext cx="2705100" cy="123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425" y="815414"/>
            <a:ext cx="3692967" cy="2656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850" y="3643787"/>
            <a:ext cx="4748551" cy="126387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3081460" y="2571750"/>
            <a:ext cx="1721390" cy="170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</p:cNvCxnSpPr>
          <p:nvPr/>
        </p:nvCxnSpPr>
        <p:spPr>
          <a:xfrm flipV="1">
            <a:off x="3081460" y="1283389"/>
            <a:ext cx="1719045" cy="128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192" y="1609295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文件路径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4916" y="956410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前端路由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8438" y="4254850"/>
            <a:ext cx="147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服务器端路由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数据处理同构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271" y="856941"/>
            <a:ext cx="522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用 </a:t>
            </a:r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asyncData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代替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data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0" y="1784350"/>
            <a:ext cx="5930900" cy="157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8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各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方案适用场景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5257" y="2571750"/>
            <a:ext cx="8113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72000" y="914400"/>
            <a:ext cx="0" cy="394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7275" y="893309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多页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460242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单页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042" y="2547875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服务端渲染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3777" y="2547875"/>
            <a:ext cx="188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浏览器端渲染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3268" y="1560696"/>
            <a:ext cx="1866244" cy="403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传统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JSP: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无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1954854"/>
            <a:ext cx="2372809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SPA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多页面打包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APP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145" y="3303889"/>
            <a:ext cx="3748489" cy="403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服务器端和浏览器端同构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渲染</a:t>
            </a:r>
            <a:r>
              <a:rPr lang="en-US" altLang="zh-CN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6401" y="3268649"/>
            <a:ext cx="1866244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SPA:</a:t>
            </a:r>
            <a:r>
              <a:rPr lang="zh-CN" altLang="en-US" dirty="0" smtClean="0"/>
              <a:t> </a:t>
            </a:r>
            <a:r>
              <a:rPr lang="en-US" altLang="zh-CN" dirty="0" smtClean="0"/>
              <a:t>2B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0611" y="1380158"/>
            <a:ext cx="2378598" cy="40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模板转换方案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: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 生态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7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展望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00056" y="2694582"/>
            <a:ext cx="119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Tomorrow</a:t>
            </a:r>
            <a:endParaRPr lang="en-US" altLang="zh-CN" sz="1600" dirty="0" smtClean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明天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展望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缺点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4671" y="1768500"/>
            <a:ext cx="6072655" cy="338554"/>
            <a:chOff x="601388" y="1688088"/>
            <a:chExt cx="6072655" cy="338554"/>
          </a:xfrm>
        </p:grpSpPr>
        <p:sp>
          <p:nvSpPr>
            <p:cNvPr id="9" name="Donut 8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技术角度：第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二屏服务器端渲染可以加快速度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4671" y="2962621"/>
            <a:ext cx="6072655" cy="338554"/>
            <a:chOff x="601388" y="1688088"/>
            <a:chExt cx="6072655" cy="338554"/>
          </a:xfrm>
        </p:grpSpPr>
        <p:sp>
          <p:nvSpPr>
            <p:cNvPr id="12" name="Donut 1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生态角度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：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还有改进的空间，比如按需加载、代理、全栈模板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53264" y="1627928"/>
            <a:ext cx="69762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Q&amp;A</a:t>
            </a:r>
            <a:endParaRPr lang="zh-CN" altLang="en-US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6207" y="3483435"/>
            <a:ext cx="30139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V="1">
            <a:off x="1592209" y="2274464"/>
            <a:ext cx="5689600" cy="1422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5689600"/>
              <a:gd name="connsiteY0" fmla="*/ 1155909 h 1155909"/>
              <a:gd name="connsiteX1" fmla="*/ 1917700 w 5689600"/>
              <a:gd name="connsiteY1" fmla="*/ 76409 h 1155909"/>
              <a:gd name="connsiteX2" fmla="*/ 5689600 w 5689600"/>
              <a:gd name="connsiteY2" fmla="*/ 89109 h 1155909"/>
              <a:gd name="connsiteX0" fmla="*/ 0 w 5689600"/>
              <a:gd name="connsiteY0" fmla="*/ 1066801 h 1066801"/>
              <a:gd name="connsiteX1" fmla="*/ 5689600 w 5689600"/>
              <a:gd name="connsiteY1" fmla="*/ 1 h 1066801"/>
              <a:gd name="connsiteX0" fmla="*/ 0 w 5689600"/>
              <a:gd name="connsiteY0" fmla="*/ 43380 h 43380"/>
              <a:gd name="connsiteX1" fmla="*/ 5689600 w 5689600"/>
              <a:gd name="connsiteY1" fmla="*/ 1 h 4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9600" h="43380">
                <a:moveTo>
                  <a:pt x="0" y="43380"/>
                </a:moveTo>
                <a:lnTo>
                  <a:pt x="5689600" y="1"/>
                </a:ln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21657" y="16199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89431" y="1619923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413" y="162389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0483" y="3138018"/>
            <a:ext cx="1360493" cy="713450"/>
            <a:chOff x="1008115" y="1817881"/>
            <a:chExt cx="1360493" cy="713450"/>
          </a:xfrm>
        </p:grpSpPr>
        <p:sp>
          <p:nvSpPr>
            <p:cNvPr id="104" name="TextBox 6"/>
            <p:cNvSpPr txBox="1">
              <a:spLocks noChangeArrowheads="1"/>
            </p:cNvSpPr>
            <p:nvPr/>
          </p:nvSpPr>
          <p:spPr bwMode="auto">
            <a:xfrm>
              <a:off x="1008115" y="1817881"/>
              <a:ext cx="136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历史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7" name="TextBox 115"/>
            <p:cNvSpPr txBox="1"/>
            <p:nvPr/>
          </p:nvSpPr>
          <p:spPr>
            <a:xfrm>
              <a:off x="1008115" y="2192777"/>
              <a:ext cx="136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Yesterday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05699" y="3136392"/>
            <a:ext cx="1354243" cy="746547"/>
            <a:chOff x="2888573" y="3084167"/>
            <a:chExt cx="1354243" cy="746547"/>
          </a:xfrm>
        </p:grpSpPr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2888573" y="3084167"/>
              <a:ext cx="13492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现状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9" name="TextBox 115"/>
            <p:cNvSpPr txBox="1"/>
            <p:nvPr/>
          </p:nvSpPr>
          <p:spPr>
            <a:xfrm>
              <a:off x="2889504" y="3492160"/>
              <a:ext cx="1353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Today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08171" y="3132716"/>
            <a:ext cx="1361107" cy="724897"/>
            <a:chOff x="4769646" y="1764256"/>
            <a:chExt cx="1361107" cy="724897"/>
          </a:xfrm>
        </p:grpSpPr>
        <p:sp>
          <p:nvSpPr>
            <p:cNvPr id="106" name="TextBox 6"/>
            <p:cNvSpPr txBox="1">
              <a:spLocks noChangeArrowheads="1"/>
            </p:cNvSpPr>
            <p:nvPr/>
          </p:nvSpPr>
          <p:spPr bwMode="auto">
            <a:xfrm>
              <a:off x="4769646" y="1764256"/>
              <a:ext cx="136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展望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40" name="TextBox 115"/>
            <p:cNvSpPr txBox="1"/>
            <p:nvPr/>
          </p:nvSpPr>
          <p:spPr>
            <a:xfrm>
              <a:off x="4769646" y="2150599"/>
              <a:ext cx="13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Tomorrow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附录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err="1" smtClean="0">
                <a:latin typeface="方正兰亭细黑_GBK" pitchFamily="2" charset="-122"/>
                <a:ea typeface="方正兰亭细黑_GBK" pitchFamily="2" charset="-122"/>
              </a:rPr>
              <a:t>nuxt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4268" y="1480300"/>
            <a:ext cx="6072655" cy="338554"/>
            <a:chOff x="601388" y="1688088"/>
            <a:chExt cx="6072655" cy="338554"/>
          </a:xfrm>
        </p:grpSpPr>
        <p:sp>
          <p:nvSpPr>
            <p:cNvPr id="10" name="Donut 9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62"/>
            <p:cNvSpPr/>
            <p:nvPr/>
          </p:nvSpPr>
          <p:spPr>
            <a:xfrm>
              <a:off x="851824" y="1688088"/>
              <a:ext cx="58222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官网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https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://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zh.nuxtjs.org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/guide/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async</a:t>
              </a:r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-data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802" y="3704683"/>
            <a:ext cx="8049360" cy="338554"/>
            <a:chOff x="601388" y="1688088"/>
            <a:chExt cx="8049360" cy="338554"/>
          </a:xfrm>
        </p:grpSpPr>
        <p:sp>
          <p:nvSpPr>
            <p:cNvPr id="13" name="Donut 12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62"/>
            <p:cNvSpPr/>
            <p:nvPr/>
          </p:nvSpPr>
          <p:spPr>
            <a:xfrm>
              <a:off x="851824" y="1688088"/>
              <a:ext cx="7798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[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koa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template](https://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github.com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-community/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koa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-template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5802" y="2550609"/>
            <a:ext cx="8338727" cy="338554"/>
            <a:chOff x="601388" y="1688088"/>
            <a:chExt cx="8338727" cy="338554"/>
          </a:xfrm>
        </p:grpSpPr>
        <p:sp>
          <p:nvSpPr>
            <p:cNvPr id="16" name="Donut 15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2"/>
            <p:cNvSpPr/>
            <p:nvPr/>
          </p:nvSpPr>
          <p:spPr>
            <a:xfrm>
              <a:off x="851824" y="1688088"/>
              <a:ext cx="8088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express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template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https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://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github.com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nuxt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-community/express-template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31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历史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3251" y="2205744"/>
              <a:ext cx="1301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历史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时间线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6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9" name="直接连接符 14"/>
          <p:cNvCxnSpPr/>
          <p:nvPr/>
        </p:nvCxnSpPr>
        <p:spPr>
          <a:xfrm>
            <a:off x="1659950" y="2875572"/>
            <a:ext cx="2391189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56"/>
          <p:cNvSpPr/>
          <p:nvPr/>
        </p:nvSpPr>
        <p:spPr>
          <a:xfrm>
            <a:off x="326020" y="222752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ASP/JSP/PHP</a:t>
            </a:r>
          </a:p>
        </p:txBody>
      </p:sp>
      <p:sp>
        <p:nvSpPr>
          <p:cNvPr id="61" name="矩形 157"/>
          <p:cNvSpPr/>
          <p:nvPr/>
        </p:nvSpPr>
        <p:spPr>
          <a:xfrm>
            <a:off x="6607801" y="2228861"/>
            <a:ext cx="2520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Next.js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NuxtJS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矩形 162"/>
          <p:cNvSpPr/>
          <p:nvPr/>
        </p:nvSpPr>
        <p:spPr>
          <a:xfrm>
            <a:off x="326020" y="1890858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之前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矩形 163"/>
          <p:cNvSpPr/>
          <p:nvPr/>
        </p:nvSpPr>
        <p:spPr>
          <a:xfrm>
            <a:off x="3176012" y="1887450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0" name="矩形 164"/>
          <p:cNvSpPr/>
          <p:nvPr/>
        </p:nvSpPr>
        <p:spPr>
          <a:xfrm>
            <a:off x="6993164" y="1866995"/>
            <a:ext cx="1800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2016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" name="矩形 166"/>
          <p:cNvSpPr/>
          <p:nvPr/>
        </p:nvSpPr>
        <p:spPr>
          <a:xfrm>
            <a:off x="3128163" y="2233567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jQ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Ajax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MVVM</a:t>
            </a:r>
          </a:p>
        </p:txBody>
      </p:sp>
      <p:sp>
        <p:nvSpPr>
          <p:cNvPr id="4" name="Donut 3"/>
          <p:cNvSpPr/>
          <p:nvPr/>
        </p:nvSpPr>
        <p:spPr>
          <a:xfrm>
            <a:off x="1038705" y="2685322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Donut 71"/>
          <p:cNvSpPr/>
          <p:nvPr/>
        </p:nvSpPr>
        <p:spPr>
          <a:xfrm>
            <a:off x="4397288" y="2685718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7710530" y="2685729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直接连接符 14"/>
          <p:cNvCxnSpPr/>
          <p:nvPr/>
        </p:nvCxnSpPr>
        <p:spPr>
          <a:xfrm>
            <a:off x="5058137" y="2875572"/>
            <a:ext cx="2291787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4"/>
          <p:cNvCxnSpPr/>
          <p:nvPr/>
        </p:nvCxnSpPr>
        <p:spPr>
          <a:xfrm flipV="1">
            <a:off x="326020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4"/>
          <p:cNvCxnSpPr/>
          <p:nvPr/>
        </p:nvCxnSpPr>
        <p:spPr>
          <a:xfrm flipV="1">
            <a:off x="8327247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162"/>
          <p:cNvSpPr/>
          <p:nvPr/>
        </p:nvSpPr>
        <p:spPr>
          <a:xfrm>
            <a:off x="304795" y="3131272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" name="矩形 162"/>
          <p:cNvSpPr/>
          <p:nvPr/>
        </p:nvSpPr>
        <p:spPr>
          <a:xfrm>
            <a:off x="3679923" y="311511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客户端渲染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9" name="矩形 162"/>
          <p:cNvSpPr/>
          <p:nvPr/>
        </p:nvSpPr>
        <p:spPr>
          <a:xfrm>
            <a:off x="6993165" y="3098114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2890" y="2953709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前后端分离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524006" y="2953714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大前端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98977" y="267886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9232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架构图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28" y="1566801"/>
            <a:ext cx="3993983" cy="2820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1598233"/>
            <a:ext cx="3987880" cy="2788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71057" y="2708474"/>
            <a:ext cx="625033" cy="590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54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为什么变方案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2198070"/>
            <a:ext cx="7981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新的方案解决老的问题</a:t>
            </a:r>
            <a:endParaRPr lang="en-US" altLang="zh-CN" sz="2000" b="1" spc="3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却又引入了新的问题，需要更新的方案来解决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解决了什么问题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26024" y="1688088"/>
            <a:ext cx="3854865" cy="338554"/>
            <a:chOff x="601388" y="1688088"/>
            <a:chExt cx="3854865" cy="338554"/>
          </a:xfrm>
        </p:grpSpPr>
        <p:sp>
          <p:nvSpPr>
            <p:cNvPr id="72" name="Donut 7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架构角度：前后端渲染职责解耦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前后端分离解决了什么问题？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39524" y="2372923"/>
            <a:ext cx="3401527" cy="338554"/>
            <a:chOff x="601388" y="1688088"/>
            <a:chExt cx="3401527" cy="338554"/>
          </a:xfrm>
        </p:grpSpPr>
        <p:sp>
          <p:nvSpPr>
            <p:cNvPr id="31" name="Donut 30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162"/>
            <p:cNvSpPr/>
            <p:nvPr/>
          </p:nvSpPr>
          <p:spPr>
            <a:xfrm>
              <a:off x="851825" y="1688088"/>
              <a:ext cx="3151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工程角度：提升了开发效率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3024" y="3173504"/>
            <a:ext cx="6906731" cy="338554"/>
            <a:chOff x="601388" y="1688088"/>
            <a:chExt cx="6906731" cy="338554"/>
          </a:xfrm>
        </p:grpSpPr>
        <p:sp>
          <p:nvSpPr>
            <p:cNvPr id="34" name="Donut 33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用户体验：局部刷新反馈更快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6524" y="3916212"/>
            <a:ext cx="6906731" cy="338554"/>
            <a:chOff x="601388" y="1688088"/>
            <a:chExt cx="6906731" cy="338554"/>
          </a:xfrm>
        </p:grpSpPr>
        <p:sp>
          <p:nvSpPr>
            <p:cNvPr id="37" name="Donut 36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意外收获：脱离了数据的束缚，迎来组件化繁荣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61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155" y="2729270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前后端分离解带来了什么问题？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6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91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Today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17524</TotalTime>
  <Words>885</Words>
  <Application>Microsoft Macintosh PowerPoint</Application>
  <PresentationFormat>On-screen Show (16:9)</PresentationFormat>
  <Paragraphs>187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Calibri</vt:lpstr>
      <vt:lpstr>Earth</vt:lpstr>
      <vt:lpstr>Meiryo UI</vt:lpstr>
      <vt:lpstr>STHeiti Light</vt:lpstr>
      <vt:lpstr>Watford DB</vt:lpstr>
      <vt:lpstr>华文细黑</vt:lpstr>
      <vt:lpstr>宋体</vt:lpstr>
      <vt:lpstr>微软雅黑</vt:lpstr>
      <vt:lpstr>方正兰亭粗黑_GBK</vt:lpstr>
      <vt:lpstr>方正兰亭细黑_GBK</vt:lpstr>
      <vt:lpstr>方正兰亭黑_GBK</vt:lpstr>
      <vt:lpstr>造字工房俊雅锐宋体验版常规体</vt:lpstr>
      <vt:lpstr>造字工房劲黑（非商用）常规体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www.microsoft.com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309</cp:revision>
  <dcterms:created xsi:type="dcterms:W3CDTF">2015-01-22T11:01:02Z</dcterms:created>
  <dcterms:modified xsi:type="dcterms:W3CDTF">2018-05-15T06:56:10Z</dcterms:modified>
</cp:coreProperties>
</file>