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00" r:id="rId4"/>
    <p:sldId id="258" r:id="rId5"/>
    <p:sldId id="260" r:id="rId6"/>
    <p:sldId id="302" r:id="rId7"/>
    <p:sldId id="304" r:id="rId8"/>
    <p:sldId id="301" r:id="rId9"/>
    <p:sldId id="305" r:id="rId10"/>
    <p:sldId id="303" r:id="rId11"/>
    <p:sldId id="264" r:id="rId12"/>
    <p:sldId id="263" r:id="rId13"/>
    <p:sldId id="294" r:id="rId14"/>
    <p:sldId id="295" r:id="rId15"/>
    <p:sldId id="296" r:id="rId16"/>
    <p:sldId id="269" r:id="rId17"/>
    <p:sldId id="297" r:id="rId18"/>
    <p:sldId id="292" r:id="rId19"/>
    <p:sldId id="298" r:id="rId20"/>
    <p:sldId id="299" r:id="rId21"/>
    <p:sldId id="293" r:id="rId22"/>
    <p:sldId id="277" r:id="rId23"/>
    <p:sldId id="279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&amp; Menu" id="{6B50EB4B-EF95-C048-92DE-40460AFEABB5}">
          <p14:sldIdLst>
            <p14:sldId id="256"/>
            <p14:sldId id="257"/>
            <p14:sldId id="300"/>
          </p14:sldIdLst>
        </p14:section>
        <p14:section name="part 1: 昨天" id="{E949BD35-9946-524D-8040-F779FE4EFD82}">
          <p14:sldIdLst>
            <p14:sldId id="258"/>
            <p14:sldId id="260"/>
            <p14:sldId id="302"/>
            <p14:sldId id="304"/>
            <p14:sldId id="301"/>
            <p14:sldId id="305"/>
            <p14:sldId id="303"/>
          </p14:sldIdLst>
        </p14:section>
        <p14:section name="part 2: 今天" id="{0DE808F6-4366-6144-84B5-8375ECE1928B}">
          <p14:sldIdLst>
            <p14:sldId id="264"/>
            <p14:sldId id="263"/>
            <p14:sldId id="294"/>
            <p14:sldId id="295"/>
            <p14:sldId id="296"/>
          </p14:sldIdLst>
        </p14:section>
        <p14:section name="part 3: 明天" id="{B9C9DA07-5866-2541-9A7C-2A162FBC401D}">
          <p14:sldIdLst>
            <p14:sldId id="269"/>
            <p14:sldId id="297"/>
            <p14:sldId id="292"/>
            <p14:sldId id="298"/>
            <p14:sldId id="299"/>
            <p14:sldId id="293"/>
            <p14:sldId id="277"/>
          </p14:sldIdLst>
        </p14:section>
        <p14:section name="Q&amp;A" id="{620CC52C-A2EB-9B45-8E39-18C71EBA95A0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 wan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D1FF0D"/>
    <a:srgbClr val="FF5050"/>
    <a:srgbClr val="BDFF14"/>
    <a:srgbClr val="FFAE4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/>
    <p:restoredTop sz="83464"/>
  </p:normalViewPr>
  <p:slideViewPr>
    <p:cSldViewPr snapToGrid="0">
      <p:cViewPr>
        <p:scale>
          <a:sx n="111" d="100"/>
          <a:sy n="111" d="100"/>
        </p:scale>
        <p:origin x="1096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42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阉割版同构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23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74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先介绍一个比较小众的方案，模板转换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以手百为例来介绍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11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38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6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17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71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76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1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63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74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52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869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4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4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2015.10.27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gmail</a:t>
            </a:r>
            <a:r>
              <a:rPr lang="zh-CN" altLang="en-US" dirty="0" smtClean="0"/>
              <a:t>登场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为什么变方案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7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Jsp</a:t>
            </a:r>
            <a:r>
              <a:rPr lang="zh-CN" altLang="en-US" dirty="0" smtClean="0"/>
              <a:t>文件就是个灰色地带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前后端工程的分离不再依赖后端环境，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05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这和生物演化和人类制度的变迁非常相似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那么问题来了，前后端分离解决了什么问题呢？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9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Jsp</a:t>
            </a:r>
            <a:r>
              <a:rPr lang="zh-CN" altLang="en-US" dirty="0" smtClean="0"/>
              <a:t>文件就是个灰色地带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前后端工程的分离不再依赖后端环境，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 不用操作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组件之间的通信、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 使一个组件可以成为另一个组件的参数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02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这是个比较难回答的问题，因为前后端分离经过很多实践，大多数方案已经成为了历史，我提几个词：</a:t>
            </a:r>
            <a:r>
              <a:rPr lang="en-US" altLang="zh-CN" dirty="0" smtClean="0"/>
              <a:t>backbone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、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下面一趴讲两个还健在的前后端分离方案。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3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4569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286249" y="1341720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199789" y="-1363381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57264" y="-148591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572000" y="-3246120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645918" y="1047750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椭圆 48"/>
          <p:cNvSpPr/>
          <p:nvPr/>
        </p:nvSpPr>
        <p:spPr>
          <a:xfrm>
            <a:off x="3919301" y="3492542"/>
            <a:ext cx="677676" cy="6776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797002" y="709021"/>
            <a:ext cx="274777" cy="2747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7768539" y="2868208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381212" y="194743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579043" y="35662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4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330323" y="455034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7" name="同心圆 5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椭圆 60"/>
          <p:cNvSpPr/>
          <p:nvPr/>
        </p:nvSpPr>
        <p:spPr>
          <a:xfrm>
            <a:off x="7432889" y="1256158"/>
            <a:ext cx="274777" cy="2747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447402" y="4712267"/>
            <a:ext cx="137389" cy="1373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6487491" y="3324810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725804" y="1654519"/>
            <a:ext cx="172656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Earth" pitchFamily="34" charset="0"/>
                <a:ea typeface="造字工房俊雅锐宋体验版常规体" pitchFamily="50" charset="-122"/>
              </a:rPr>
              <a:t>SSR</a:t>
            </a:r>
            <a:endParaRPr lang="zh-CN" altLang="en-US" sz="3600" dirty="0">
              <a:solidFill>
                <a:schemeClr val="bg1"/>
              </a:solidFill>
              <a:latin typeface="Earth" pitchFamily="34" charset="0"/>
              <a:ea typeface="造字工房俊雅锐宋体验版常规体" pitchFamily="50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831402" y="2729780"/>
            <a:ext cx="991601" cy="577915"/>
            <a:chOff x="494346" y="4271741"/>
            <a:chExt cx="991601" cy="577915"/>
          </a:xfrm>
        </p:grpSpPr>
        <p:sp>
          <p:nvSpPr>
            <p:cNvPr id="44" name="TextBox 43"/>
            <p:cNvSpPr txBox="1"/>
            <p:nvPr/>
          </p:nvSpPr>
          <p:spPr>
            <a:xfrm>
              <a:off x="724200" y="4271741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pc="300" dirty="0" smtClean="0">
                  <a:solidFill>
                    <a:srgbClr val="C00000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晓强赵</a:t>
              </a:r>
              <a:endParaRPr lang="zh-CN" altLang="en-US" sz="1200" spc="300" dirty="0">
                <a:solidFill>
                  <a:srgbClr val="C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47350" y="4572657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200" spc="300" dirty="0">
                <a:solidFill>
                  <a:srgbClr val="C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94346" y="4306671"/>
              <a:ext cx="212885" cy="212885"/>
              <a:chOff x="494346" y="4306671"/>
              <a:chExt cx="212885" cy="212885"/>
            </a:xfrm>
            <a:solidFill>
              <a:srgbClr val="C00000"/>
            </a:solidFill>
          </p:grpSpPr>
          <p:sp>
            <p:nvSpPr>
              <p:cNvPr id="42" name="圆角矩形 41"/>
              <p:cNvSpPr/>
              <p:nvPr/>
            </p:nvSpPr>
            <p:spPr>
              <a:xfrm>
                <a:off x="494346" y="4306671"/>
                <a:ext cx="212885" cy="212885"/>
              </a:xfrm>
              <a:prstGeom prst="roundRect">
                <a:avLst>
                  <a:gd name="adj" fmla="val 225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兰亭黑_GBK" panose="02000000000000000000" pitchFamily="2" charset="-122"/>
                  <a:ea typeface="方正兰亭黑_GBK" panose="02000000000000000000" pitchFamily="2" charset="-122"/>
                </a:endParaRPr>
              </a:p>
            </p:txBody>
          </p:sp>
          <p:pic>
            <p:nvPicPr>
              <p:cNvPr id="1031" name="Picture 7" descr="F:\0PPT素材\zzz0g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109" y="4337785"/>
                <a:ext cx="133357" cy="150656"/>
              </a:xfrm>
              <a:prstGeom prst="rect">
                <a:avLst/>
              </a:prstGeom>
              <a:grpFill/>
              <a:extLst/>
            </p:spPr>
          </p:pic>
        </p:grpSp>
      </p:grpSp>
      <p:sp>
        <p:nvSpPr>
          <p:cNvPr id="41" name="TextBox 40"/>
          <p:cNvSpPr txBox="1"/>
          <p:nvPr/>
        </p:nvSpPr>
        <p:spPr>
          <a:xfrm>
            <a:off x="751787" y="1902471"/>
            <a:ext cx="3853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服务器端渲染</a:t>
            </a:r>
            <a:endParaRPr lang="en-US" altLang="zh-CN" sz="2800" dirty="0" smtClean="0">
              <a:solidFill>
                <a:srgbClr val="C00000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4090847" y="3676753"/>
            <a:ext cx="296940" cy="293878"/>
            <a:chOff x="6967126" y="4092464"/>
            <a:chExt cx="453105" cy="448433"/>
          </a:xfrm>
          <a:solidFill>
            <a:schemeClr val="bg1"/>
          </a:solidFill>
          <a:effectLst/>
        </p:grpSpPr>
        <p:sp>
          <p:nvSpPr>
            <p:cNvPr id="45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47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48" name="Group 4"/>
          <p:cNvGrpSpPr>
            <a:grpSpLocks noChangeAspect="1"/>
          </p:cNvGrpSpPr>
          <p:nvPr/>
        </p:nvGrpSpPr>
        <p:grpSpPr bwMode="auto">
          <a:xfrm>
            <a:off x="6698719" y="3481688"/>
            <a:ext cx="386265" cy="452656"/>
            <a:chOff x="1776" y="1776"/>
            <a:chExt cx="64" cy="75"/>
          </a:xfrm>
          <a:solidFill>
            <a:schemeClr val="bg1"/>
          </a:solidFill>
          <a:effectLst/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"/>
            <p:cNvSpPr>
              <a:spLocks/>
            </p:cNvSpPr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Group 13"/>
          <p:cNvGrpSpPr>
            <a:grpSpLocks noChangeAspect="1"/>
          </p:cNvGrpSpPr>
          <p:nvPr/>
        </p:nvGrpSpPr>
        <p:grpSpPr bwMode="auto">
          <a:xfrm>
            <a:off x="8304983" y="1628127"/>
            <a:ext cx="394318" cy="398977"/>
            <a:chOff x="2426" y="2781"/>
            <a:chExt cx="593" cy="600"/>
          </a:xfrm>
          <a:solidFill>
            <a:schemeClr val="bg1"/>
          </a:solidFill>
          <a:effectLst/>
        </p:grpSpPr>
        <p:sp>
          <p:nvSpPr>
            <p:cNvPr id="75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9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昨天</a:t>
            </a:r>
            <a:r>
              <a:rPr lang="en-US" altLang="zh-CN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(</a:t>
            </a:r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历史</a:t>
            </a:r>
            <a:r>
              <a:rPr lang="en-US" altLang="zh-CN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)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98977" y="267886"/>
            <a:ext cx="960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Yestady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492323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78" name="矩形 162"/>
          <p:cNvSpPr/>
          <p:nvPr/>
        </p:nvSpPr>
        <p:spPr>
          <a:xfrm>
            <a:off x="507193" y="1399124"/>
            <a:ext cx="35786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多页应用  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—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  模板转换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6880" y="900466"/>
            <a:ext cx="798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前后端分离的两种实现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2" name="矩形 162"/>
          <p:cNvSpPr/>
          <p:nvPr/>
        </p:nvSpPr>
        <p:spPr>
          <a:xfrm>
            <a:off x="5034987" y="1457136"/>
            <a:ext cx="35937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单页应用  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—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  整站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Ajax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34987" y="1791837"/>
            <a:ext cx="3593756" cy="2872755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7194" y="1733309"/>
            <a:ext cx="3578669" cy="2872755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95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今天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(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现状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)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28355" y="2694582"/>
            <a:ext cx="915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Today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7582" y="2185262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12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450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今天</a:t>
            </a:r>
            <a:r>
              <a:rPr lang="en-US" altLang="zh-CN" sz="2000" b="1" spc="300" dirty="0" smtClean="0">
                <a:latin typeface="方正兰亭细黑_GBK" pitchFamily="2" charset="-122"/>
                <a:ea typeface="方正兰亭细黑_GBK" pitchFamily="2" charset="-122"/>
              </a:rPr>
              <a:t>(</a:t>
            </a:r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现状</a:t>
            </a:r>
            <a:r>
              <a:rPr lang="en-US" altLang="zh-CN" sz="2000" b="1" spc="300" dirty="0" smtClean="0">
                <a:latin typeface="方正兰亭细黑_GBK" pitchFamily="2" charset="-122"/>
                <a:ea typeface="方正兰亭细黑_GBK" pitchFamily="2" charset="-122"/>
              </a:rPr>
              <a:t>)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前后端分离方案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之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模板转换</a:t>
            </a:r>
            <a:endParaRPr lang="zh-CN" altLang="en-US" sz="14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0" name="矩形 162"/>
          <p:cNvSpPr/>
          <p:nvPr/>
        </p:nvSpPr>
        <p:spPr>
          <a:xfrm>
            <a:off x="2773233" y="808415"/>
            <a:ext cx="3604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前后端分离方案：模板转换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50247" y="1526042"/>
            <a:ext cx="3854865" cy="338554"/>
            <a:chOff x="601388" y="1688088"/>
            <a:chExt cx="3854865" cy="338554"/>
          </a:xfrm>
        </p:grpSpPr>
        <p:sp>
          <p:nvSpPr>
            <p:cNvPr id="12" name="Donut 11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62"/>
            <p:cNvSpPr/>
            <p:nvPr/>
          </p:nvSpPr>
          <p:spPr>
            <a:xfrm>
              <a:off x="851825" y="1688088"/>
              <a:ext cx="36044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缺点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6880" y="1526042"/>
            <a:ext cx="3854865" cy="338554"/>
            <a:chOff x="601388" y="1688088"/>
            <a:chExt cx="3854865" cy="338554"/>
          </a:xfrm>
        </p:grpSpPr>
        <p:sp>
          <p:nvSpPr>
            <p:cNvPr id="15" name="Donut 14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62"/>
            <p:cNvSpPr/>
            <p:nvPr/>
          </p:nvSpPr>
          <p:spPr>
            <a:xfrm>
              <a:off x="851825" y="1688088"/>
              <a:ext cx="36044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架构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17" name="矩形 162"/>
          <p:cNvSpPr/>
          <p:nvPr/>
        </p:nvSpPr>
        <p:spPr>
          <a:xfrm>
            <a:off x="5400684" y="1916867"/>
            <a:ext cx="3604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缺点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04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510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基本理论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文件操作</a:t>
            </a:r>
            <a:endParaRPr lang="zh-CN" altLang="en-US" sz="14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257" y="184037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常用命令聚合，解压重点说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256" y="28477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文件的批量操作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256" y="40640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解压重点说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510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基本理论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账户管理</a:t>
            </a:r>
            <a:endParaRPr lang="zh-CN" altLang="en-US" sz="14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257" y="184037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用户和用户组的添加删除切换操作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257" y="30566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有效用户组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基本理论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FE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特集</a:t>
            </a:r>
            <a:endParaRPr lang="zh-CN" altLang="en-US" sz="14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257" y="3148314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Npm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g</a:t>
            </a:r>
            <a:r>
              <a:rPr lang="zh-CN" altLang="en-US" dirty="0" smtClean="0"/>
              <a:t> 装完的程序权限是什么样的？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257" y="1594402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 装完后的权限是怎么样的？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13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必备技巧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900056" y="2694582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Skill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7582" y="2185262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80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4" name="TextBox 93"/>
          <p:cNvSpPr txBox="1"/>
          <p:nvPr/>
        </p:nvSpPr>
        <p:spPr>
          <a:xfrm>
            <a:off x="908957" y="171605"/>
            <a:ext cx="2629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必备技巧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vi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&amp;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shell</a:t>
            </a:r>
            <a:endParaRPr lang="zh-CN" altLang="en-US" sz="1400" b="1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延时符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257" y="18403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各种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1044" y="275670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pm2</a:t>
            </a:r>
            <a:r>
              <a:rPr lang="zh-CN" altLang="en-US" dirty="0" smtClean="0"/>
              <a:t> 的使用技巧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4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4" name="TextBox 93"/>
          <p:cNvSpPr txBox="1"/>
          <p:nvPr/>
        </p:nvSpPr>
        <p:spPr>
          <a:xfrm>
            <a:off x="908957" y="171605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必备技巧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进程管理</a:t>
            </a:r>
            <a:endParaRPr lang="zh-CN" altLang="en-US" sz="1400" b="1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延时符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257" y="10292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进程和进程管理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1044" y="275670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pm2</a:t>
            </a:r>
            <a:r>
              <a:rPr lang="zh-CN" altLang="en-US" dirty="0" smtClean="0"/>
              <a:t> 的使用技巧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5256" y="189298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父子进程、进程别名、环境变量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69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4" name="TextBox 93"/>
          <p:cNvSpPr txBox="1"/>
          <p:nvPr/>
        </p:nvSpPr>
        <p:spPr>
          <a:xfrm>
            <a:off x="908957" y="171605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必备技巧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定时任务</a:t>
            </a:r>
            <a:endParaRPr lang="zh-CN" altLang="en-US" sz="1400" b="1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延时符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257" y="1029265"/>
            <a:ext cx="176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Atd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5256" y="1892984"/>
            <a:ext cx="273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Crontab</a:t>
            </a:r>
            <a:r>
              <a:rPr lang="zh-CN" altLang="en-US" dirty="0" smtClean="0"/>
              <a:t>  </a:t>
            </a:r>
            <a:r>
              <a:rPr lang="en-US" altLang="zh-CN" dirty="0" smtClean="0"/>
              <a:t>(</a:t>
            </a:r>
            <a:r>
              <a:rPr lang="en-US" dirty="0" err="1"/>
              <a:t>setTimeinterval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28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flipV="1">
            <a:off x="1592209" y="2274464"/>
            <a:ext cx="5689600" cy="14228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  <a:gd name="connsiteX0" fmla="*/ 0 w 5689600"/>
              <a:gd name="connsiteY0" fmla="*/ 1155909 h 1155909"/>
              <a:gd name="connsiteX1" fmla="*/ 1917700 w 5689600"/>
              <a:gd name="connsiteY1" fmla="*/ 76409 h 1155909"/>
              <a:gd name="connsiteX2" fmla="*/ 5689600 w 5689600"/>
              <a:gd name="connsiteY2" fmla="*/ 89109 h 1155909"/>
              <a:gd name="connsiteX0" fmla="*/ 0 w 5689600"/>
              <a:gd name="connsiteY0" fmla="*/ 1066801 h 1066801"/>
              <a:gd name="connsiteX1" fmla="*/ 5689600 w 5689600"/>
              <a:gd name="connsiteY1" fmla="*/ 1 h 1066801"/>
              <a:gd name="connsiteX0" fmla="*/ 0 w 5689600"/>
              <a:gd name="connsiteY0" fmla="*/ 43380 h 43380"/>
              <a:gd name="connsiteX1" fmla="*/ 5689600 w 5689600"/>
              <a:gd name="connsiteY1" fmla="*/ 1 h 4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89600" h="43380">
                <a:moveTo>
                  <a:pt x="0" y="43380"/>
                </a:moveTo>
                <a:lnTo>
                  <a:pt x="5689600" y="1"/>
                </a:lnTo>
              </a:path>
            </a:pathLst>
          </a:cu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latin typeface="方正兰亭细黑_GBK" pitchFamily="2" charset="-122"/>
                <a:ea typeface="方正兰亭细黑_GBK" pitchFamily="2" charset="-122"/>
              </a:rPr>
              <a:t>主目录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160085" y="267886"/>
            <a:ext cx="1299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CONTENTS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921657" y="1619922"/>
            <a:ext cx="1360493" cy="1360493"/>
            <a:chOff x="1008115" y="2542722"/>
            <a:chExt cx="1360493" cy="1360493"/>
          </a:xfrm>
        </p:grpSpPr>
        <p:grpSp>
          <p:nvGrpSpPr>
            <p:cNvPr id="86" name="组合 85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7" name="同心圆 8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 flip="none" rotWithShape="1">
                <a:gsLst>
                  <a:gs pos="0">
                    <a:srgbClr val="FF5050">
                      <a:shade val="30000"/>
                      <a:satMod val="115000"/>
                    </a:srgbClr>
                  </a:gs>
                  <a:gs pos="50000">
                    <a:srgbClr val="FF5050">
                      <a:shade val="67500"/>
                      <a:satMod val="115000"/>
                    </a:srgbClr>
                  </a:gs>
                  <a:gs pos="100000">
                    <a:srgbClr val="FF505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 flip="none" rotWithShape="1">
                <a:gsLst>
                  <a:gs pos="0">
                    <a:srgbClr val="FF5050">
                      <a:shade val="30000"/>
                      <a:satMod val="115000"/>
                    </a:srgbClr>
                  </a:gs>
                  <a:gs pos="50000">
                    <a:srgbClr val="FF5050">
                      <a:shade val="67500"/>
                      <a:satMod val="115000"/>
                    </a:srgbClr>
                  </a:gs>
                  <a:gs pos="100000">
                    <a:srgbClr val="FF505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>
              <a:spLocks/>
            </p:cNvSpPr>
            <p:nvPr/>
          </p:nvSpPr>
          <p:spPr>
            <a:xfrm>
              <a:off x="1037808" y="2796039"/>
              <a:ext cx="1311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889431" y="1619923"/>
            <a:ext cx="1361108" cy="1360493"/>
            <a:chOff x="4769646" y="2542722"/>
            <a:chExt cx="1361108" cy="1360493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0261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0" name="同心圆 8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 flip="none" rotWithShape="1">
                <a:gsLst>
                  <a:gs pos="0">
                    <a:srgbClr val="009900">
                      <a:shade val="30000"/>
                      <a:satMod val="115000"/>
                    </a:srgbClr>
                  </a:gs>
                  <a:gs pos="50000">
                    <a:srgbClr val="009900">
                      <a:shade val="67500"/>
                      <a:satMod val="115000"/>
                    </a:srgbClr>
                  </a:gs>
                  <a:gs pos="100000">
                    <a:srgbClr val="0099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 flip="none" rotWithShape="1">
                <a:gsLst>
                  <a:gs pos="0">
                    <a:srgbClr val="009900">
                      <a:shade val="30000"/>
                      <a:satMod val="115000"/>
                    </a:srgbClr>
                  </a:gs>
                  <a:gs pos="50000">
                    <a:srgbClr val="009900">
                      <a:shade val="67500"/>
                      <a:satMod val="115000"/>
                    </a:srgbClr>
                  </a:gs>
                  <a:gs pos="100000">
                    <a:srgbClr val="0099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4769646" y="2790274"/>
              <a:ext cx="13611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94413" y="1623891"/>
            <a:ext cx="1360493" cy="1360493"/>
            <a:chOff x="2889188" y="1494971"/>
            <a:chExt cx="1360493" cy="1360493"/>
          </a:xfrm>
        </p:grpSpPr>
        <p:grpSp>
          <p:nvGrpSpPr>
            <p:cNvPr id="80" name="组合 79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1" name="同心圆 8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9933"/>
                  </a:gs>
                  <a:gs pos="100000">
                    <a:srgbClr val="FFC000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9933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2889188" y="1750001"/>
              <a:ext cx="1348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0483" y="3138018"/>
            <a:ext cx="1360493" cy="713450"/>
            <a:chOff x="1008115" y="1817881"/>
            <a:chExt cx="1360493" cy="713450"/>
          </a:xfrm>
        </p:grpSpPr>
        <p:sp>
          <p:nvSpPr>
            <p:cNvPr id="104" name="TextBox 6"/>
            <p:cNvSpPr txBox="1">
              <a:spLocks noChangeArrowheads="1"/>
            </p:cNvSpPr>
            <p:nvPr/>
          </p:nvSpPr>
          <p:spPr bwMode="auto">
            <a:xfrm>
              <a:off x="1008115" y="1817881"/>
              <a:ext cx="13604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dirty="0" smtClean="0">
                  <a:latin typeface="方正兰亭细黑_GBK" pitchFamily="2" charset="-122"/>
                  <a:ea typeface="方正兰亭细黑_GBK" pitchFamily="2" charset="-122"/>
                </a:rPr>
                <a:t>昨天</a:t>
              </a:r>
              <a:r>
                <a:rPr lang="en-US" altLang="zh-CN" dirty="0" smtClean="0">
                  <a:latin typeface="方正兰亭细黑_GBK" pitchFamily="2" charset="-122"/>
                  <a:ea typeface="方正兰亭细黑_GBK" pitchFamily="2" charset="-122"/>
                </a:rPr>
                <a:t>(</a:t>
              </a:r>
              <a:r>
                <a:rPr lang="zh-CN" altLang="en-US" dirty="0" smtClean="0">
                  <a:latin typeface="方正兰亭细黑_GBK" pitchFamily="2" charset="-122"/>
                  <a:ea typeface="方正兰亭细黑_GBK" pitchFamily="2" charset="-122"/>
                </a:rPr>
                <a:t>历史</a:t>
              </a:r>
              <a:r>
                <a:rPr lang="en-US" altLang="zh-CN" dirty="0" smtClean="0">
                  <a:latin typeface="方正兰亭细黑_GBK" pitchFamily="2" charset="-122"/>
                  <a:ea typeface="方正兰亭细黑_GBK" pitchFamily="2" charset="-122"/>
                </a:rPr>
                <a:t>)</a:t>
              </a:r>
              <a:endParaRPr lang="zh-CN" dirty="0">
                <a:latin typeface="方正兰亭细黑_GBK" pitchFamily="2" charset="-122"/>
                <a:ea typeface="方正兰亭细黑_GBK" pitchFamily="2" charset="-122"/>
              </a:endParaRPr>
            </a:p>
          </p:txBody>
        </p:sp>
        <p:sp>
          <p:nvSpPr>
            <p:cNvPr id="37" name="TextBox 115"/>
            <p:cNvSpPr txBox="1"/>
            <p:nvPr/>
          </p:nvSpPr>
          <p:spPr>
            <a:xfrm>
              <a:off x="1008115" y="2192777"/>
              <a:ext cx="1360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Yesterday</a:t>
              </a:r>
              <a:endParaRPr lang="zh-CN" altLang="en-US" sz="160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05699" y="3136392"/>
            <a:ext cx="1354243" cy="746547"/>
            <a:chOff x="2888573" y="3084167"/>
            <a:chExt cx="1354243" cy="746547"/>
          </a:xfrm>
        </p:grpSpPr>
        <p:sp>
          <p:nvSpPr>
            <p:cNvPr id="105" name="TextBox 6"/>
            <p:cNvSpPr txBox="1">
              <a:spLocks noChangeArrowheads="1"/>
            </p:cNvSpPr>
            <p:nvPr/>
          </p:nvSpPr>
          <p:spPr bwMode="auto">
            <a:xfrm>
              <a:off x="2888573" y="3084167"/>
              <a:ext cx="13492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dirty="0" smtClean="0">
                  <a:latin typeface="方正兰亭细黑_GBK" pitchFamily="2" charset="-122"/>
                  <a:ea typeface="方正兰亭细黑_GBK" pitchFamily="2" charset="-122"/>
                </a:rPr>
                <a:t>今天</a:t>
              </a:r>
              <a:r>
                <a:rPr lang="en-US" altLang="zh-CN" dirty="0" smtClean="0">
                  <a:latin typeface="方正兰亭细黑_GBK" pitchFamily="2" charset="-122"/>
                  <a:ea typeface="方正兰亭细黑_GBK" pitchFamily="2" charset="-122"/>
                </a:rPr>
                <a:t>(</a:t>
              </a:r>
              <a:r>
                <a:rPr lang="zh-CN" altLang="en-US" dirty="0" smtClean="0">
                  <a:latin typeface="方正兰亭细黑_GBK" pitchFamily="2" charset="-122"/>
                  <a:ea typeface="方正兰亭细黑_GBK" pitchFamily="2" charset="-122"/>
                </a:rPr>
                <a:t>现状</a:t>
              </a:r>
              <a:r>
                <a:rPr lang="en-US" altLang="zh-CN" dirty="0" smtClean="0">
                  <a:latin typeface="方正兰亭细黑_GBK" pitchFamily="2" charset="-122"/>
                  <a:ea typeface="方正兰亭细黑_GBK" pitchFamily="2" charset="-122"/>
                </a:rPr>
                <a:t>)</a:t>
              </a:r>
              <a:endParaRPr lang="zh-CN" dirty="0">
                <a:latin typeface="方正兰亭细黑_GBK" pitchFamily="2" charset="-122"/>
                <a:ea typeface="方正兰亭细黑_GBK" pitchFamily="2" charset="-122"/>
              </a:endParaRPr>
            </a:p>
          </p:txBody>
        </p:sp>
        <p:sp>
          <p:nvSpPr>
            <p:cNvPr id="39" name="TextBox 115"/>
            <p:cNvSpPr txBox="1"/>
            <p:nvPr/>
          </p:nvSpPr>
          <p:spPr>
            <a:xfrm>
              <a:off x="2889504" y="3492160"/>
              <a:ext cx="1353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Today</a:t>
              </a:r>
              <a:endParaRPr lang="zh-CN" altLang="en-US" sz="160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08171" y="3132716"/>
            <a:ext cx="1361107" cy="724897"/>
            <a:chOff x="4769646" y="1764256"/>
            <a:chExt cx="1361107" cy="724897"/>
          </a:xfrm>
        </p:grpSpPr>
        <p:sp>
          <p:nvSpPr>
            <p:cNvPr id="106" name="TextBox 6"/>
            <p:cNvSpPr txBox="1">
              <a:spLocks noChangeArrowheads="1"/>
            </p:cNvSpPr>
            <p:nvPr/>
          </p:nvSpPr>
          <p:spPr bwMode="auto">
            <a:xfrm>
              <a:off x="4769646" y="1764256"/>
              <a:ext cx="1361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dirty="0" smtClean="0">
                  <a:latin typeface="方正兰亭细黑_GBK" pitchFamily="2" charset="-122"/>
                  <a:ea typeface="方正兰亭细黑_GBK" pitchFamily="2" charset="-122"/>
                </a:rPr>
                <a:t>明天</a:t>
              </a:r>
              <a:r>
                <a:rPr lang="en-US" altLang="zh-CN" dirty="0" smtClean="0">
                  <a:latin typeface="方正兰亭细黑_GBK" pitchFamily="2" charset="-122"/>
                  <a:ea typeface="方正兰亭细黑_GBK" pitchFamily="2" charset="-122"/>
                </a:rPr>
                <a:t>(</a:t>
              </a:r>
              <a:r>
                <a:rPr lang="zh-CN" altLang="en-US" dirty="0" smtClean="0">
                  <a:latin typeface="方正兰亭细黑_GBK" pitchFamily="2" charset="-122"/>
                  <a:ea typeface="方正兰亭细黑_GBK" pitchFamily="2" charset="-122"/>
                </a:rPr>
                <a:t>展望</a:t>
              </a:r>
              <a:r>
                <a:rPr lang="en-US" altLang="zh-CN" dirty="0" smtClean="0">
                  <a:latin typeface="方正兰亭细黑_GBK" pitchFamily="2" charset="-122"/>
                  <a:ea typeface="方正兰亭细黑_GBK" pitchFamily="2" charset="-122"/>
                </a:rPr>
                <a:t>)</a:t>
              </a:r>
              <a:endParaRPr lang="zh-CN" dirty="0">
                <a:latin typeface="方正兰亭细黑_GBK" pitchFamily="2" charset="-122"/>
                <a:ea typeface="方正兰亭细黑_GBK" pitchFamily="2" charset="-122"/>
              </a:endParaRPr>
            </a:p>
          </p:txBody>
        </p:sp>
        <p:sp>
          <p:nvSpPr>
            <p:cNvPr id="40" name="TextBox 115"/>
            <p:cNvSpPr txBox="1"/>
            <p:nvPr/>
          </p:nvSpPr>
          <p:spPr>
            <a:xfrm>
              <a:off x="4769646" y="2150599"/>
              <a:ext cx="13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Tomorrow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160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4" name="TextBox 93"/>
          <p:cNvSpPr txBox="1"/>
          <p:nvPr/>
        </p:nvSpPr>
        <p:spPr>
          <a:xfrm>
            <a:off x="908957" y="171605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必备技巧</a:t>
            </a:r>
            <a:r>
              <a:rPr lang="en-US" altLang="zh-CN" sz="1400" spc="300" dirty="0" smtClean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 磁盘管理</a:t>
            </a:r>
            <a:endParaRPr lang="zh-CN" altLang="en-US" sz="1400" b="1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延时符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5256" y="1892984"/>
            <a:ext cx="372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硬盘占用率 </a:t>
            </a:r>
            <a:r>
              <a:rPr lang="en-US" altLang="zh-CN" dirty="0" smtClean="0"/>
              <a:t>+</a:t>
            </a:r>
            <a:r>
              <a:rPr lang="zh-CN" altLang="en-US" dirty="0" smtClean="0"/>
              <a:t> 查看那个文件夹最大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256" y="2763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挂载硬盘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049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结语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28355" y="2694582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Last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7583" y="2185262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64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结语</a:t>
            </a:r>
            <a:endParaRPr lang="zh-CN" altLang="en-US" sz="2000" b="1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70625" y="238708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单兵 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 战术 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 战略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392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FFC000"/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009900">
                    <a:shade val="30000"/>
                    <a:satMod val="115000"/>
                  </a:srgbClr>
                </a:gs>
                <a:gs pos="50000">
                  <a:srgbClr val="009900">
                    <a:shade val="67500"/>
                    <a:satMod val="115000"/>
                  </a:srgbClr>
                </a:gs>
                <a:gs pos="100000">
                  <a:srgbClr val="0099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353264" y="1627928"/>
            <a:ext cx="69762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Earth" pitchFamily="34" charset="0"/>
                <a:ea typeface="造字工房俊雅锐宋体验版常规体" pitchFamily="50" charset="-122"/>
              </a:rPr>
              <a:t>Q&amp;A</a:t>
            </a:r>
            <a:endParaRPr lang="zh-CN" altLang="en-US" dirty="0">
              <a:solidFill>
                <a:schemeClr val="bg1"/>
              </a:solidFill>
              <a:latin typeface="Earth" pitchFamily="34" charset="0"/>
              <a:ea typeface="造字工房俊雅锐宋体验版常规体" pitchFamily="50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06207" y="3483435"/>
            <a:ext cx="30139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600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THANKS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1651000" y="2133588"/>
            <a:ext cx="5689600" cy="1079512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9600" h="1079512">
                <a:moveTo>
                  <a:pt x="0" y="1079512"/>
                </a:moveTo>
                <a:cubicBezTo>
                  <a:pt x="641350" y="541878"/>
                  <a:pt x="1282700" y="4245"/>
                  <a:pt x="1917700" y="12"/>
                </a:cubicBezTo>
                <a:cubicBezTo>
                  <a:pt x="2552700" y="-4221"/>
                  <a:pt x="3181350" y="1051995"/>
                  <a:pt x="3810000" y="1054112"/>
                </a:cubicBezTo>
                <a:cubicBezTo>
                  <a:pt x="4438650" y="1056229"/>
                  <a:pt x="5372100" y="158762"/>
                  <a:pt x="5689600" y="12712"/>
                </a:cubicBezTo>
              </a:path>
            </a:pathLst>
          </a:cu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6"/>
          <p:cNvSpPr txBox="1">
            <a:spLocks noChangeArrowheads="1"/>
          </p:cNvSpPr>
          <p:nvPr/>
        </p:nvSpPr>
        <p:spPr bwMode="auto">
          <a:xfrm>
            <a:off x="1008115" y="1817881"/>
            <a:ext cx="136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为什么学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5" name="TextBox 6"/>
          <p:cNvSpPr txBox="1">
            <a:spLocks noChangeArrowheads="1"/>
          </p:cNvSpPr>
          <p:nvPr/>
        </p:nvSpPr>
        <p:spPr bwMode="auto">
          <a:xfrm>
            <a:off x="2888573" y="3084167"/>
            <a:ext cx="1349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基本理论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6" name="TextBox 6"/>
          <p:cNvSpPr txBox="1">
            <a:spLocks noChangeArrowheads="1"/>
          </p:cNvSpPr>
          <p:nvPr/>
        </p:nvSpPr>
        <p:spPr bwMode="auto">
          <a:xfrm>
            <a:off x="4769646" y="1764256"/>
            <a:ext cx="1361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必备技巧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7" name="TextBox 6"/>
          <p:cNvSpPr txBox="1">
            <a:spLocks noChangeArrowheads="1"/>
          </p:cNvSpPr>
          <p:nvPr/>
        </p:nvSpPr>
        <p:spPr bwMode="auto">
          <a:xfrm>
            <a:off x="6657584" y="3119204"/>
            <a:ext cx="13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结语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751669" y="3432030"/>
            <a:ext cx="126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LAST</a:t>
            </a:r>
            <a:endParaRPr lang="zh-CN" altLang="en-US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latin typeface="方正兰亭细黑_GBK" pitchFamily="2" charset="-122"/>
                <a:ea typeface="方正兰亭细黑_GBK" pitchFamily="2" charset="-122"/>
              </a:rPr>
              <a:t>主目录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160085" y="267886"/>
            <a:ext cx="1299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CONTENTS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008115" y="2542722"/>
            <a:ext cx="1360493" cy="1360493"/>
            <a:chOff x="1008115" y="2542722"/>
            <a:chExt cx="1360493" cy="1360493"/>
          </a:xfrm>
        </p:grpSpPr>
        <p:grpSp>
          <p:nvGrpSpPr>
            <p:cNvPr id="86" name="组合 85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7" name="同心圆 8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 flip="none" rotWithShape="1">
                <a:gsLst>
                  <a:gs pos="0">
                    <a:srgbClr val="FF5050">
                      <a:shade val="30000"/>
                      <a:satMod val="115000"/>
                    </a:srgbClr>
                  </a:gs>
                  <a:gs pos="50000">
                    <a:srgbClr val="FF5050">
                      <a:shade val="67500"/>
                      <a:satMod val="115000"/>
                    </a:srgbClr>
                  </a:gs>
                  <a:gs pos="100000">
                    <a:srgbClr val="FF505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 flip="none" rotWithShape="1">
                <a:gsLst>
                  <a:gs pos="0">
                    <a:srgbClr val="FF5050">
                      <a:shade val="30000"/>
                      <a:satMod val="115000"/>
                    </a:srgbClr>
                  </a:gs>
                  <a:gs pos="50000">
                    <a:srgbClr val="FF5050">
                      <a:shade val="67500"/>
                      <a:satMod val="115000"/>
                    </a:srgbClr>
                  </a:gs>
                  <a:gs pos="100000">
                    <a:srgbClr val="FF505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>
              <a:spLocks/>
            </p:cNvSpPr>
            <p:nvPr/>
          </p:nvSpPr>
          <p:spPr>
            <a:xfrm>
              <a:off x="1037808" y="2796039"/>
              <a:ext cx="1311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69646" y="2542722"/>
            <a:ext cx="1361108" cy="1360493"/>
            <a:chOff x="4769646" y="2542722"/>
            <a:chExt cx="1361108" cy="1360493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0261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0" name="同心圆 8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 flip="none" rotWithShape="1">
                <a:gsLst>
                  <a:gs pos="0">
                    <a:srgbClr val="009900">
                      <a:shade val="30000"/>
                      <a:satMod val="115000"/>
                    </a:srgbClr>
                  </a:gs>
                  <a:gs pos="50000">
                    <a:srgbClr val="009900">
                      <a:shade val="67500"/>
                      <a:satMod val="115000"/>
                    </a:srgbClr>
                  </a:gs>
                  <a:gs pos="100000">
                    <a:srgbClr val="0099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 flip="none" rotWithShape="1">
                <a:gsLst>
                  <a:gs pos="0">
                    <a:srgbClr val="009900">
                      <a:shade val="30000"/>
                      <a:satMod val="115000"/>
                    </a:srgbClr>
                  </a:gs>
                  <a:gs pos="50000">
                    <a:srgbClr val="009900">
                      <a:shade val="67500"/>
                      <a:satMod val="115000"/>
                    </a:srgbClr>
                  </a:gs>
                  <a:gs pos="100000">
                    <a:srgbClr val="0099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4769646" y="2790274"/>
              <a:ext cx="13611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889188" y="1494971"/>
            <a:ext cx="1360493" cy="1360493"/>
            <a:chOff x="2889188" y="1494971"/>
            <a:chExt cx="1360493" cy="1360493"/>
          </a:xfrm>
        </p:grpSpPr>
        <p:grpSp>
          <p:nvGrpSpPr>
            <p:cNvPr id="80" name="组合 79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1" name="同心圆 8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9933"/>
                  </a:gs>
                  <a:gs pos="100000">
                    <a:srgbClr val="FFC000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9933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2889188" y="1750001"/>
              <a:ext cx="1348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651334" y="1494971"/>
            <a:ext cx="1360494" cy="1360493"/>
            <a:chOff x="6651334" y="1494971"/>
            <a:chExt cx="1360494" cy="1360493"/>
          </a:xfrm>
        </p:grpSpPr>
        <p:grpSp>
          <p:nvGrpSpPr>
            <p:cNvPr id="83" name="组合 82"/>
            <p:cNvGrpSpPr/>
            <p:nvPr/>
          </p:nvGrpSpPr>
          <p:grpSpPr>
            <a:xfrm>
              <a:off x="6651335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4" name="同心圆 8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6651334" y="1753852"/>
              <a:ext cx="13604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7" name="TextBox 115"/>
          <p:cNvSpPr txBox="1"/>
          <p:nvPr/>
        </p:nvSpPr>
        <p:spPr>
          <a:xfrm>
            <a:off x="1008115" y="2192777"/>
            <a:ext cx="136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FOR WHAT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TextBox 115"/>
          <p:cNvSpPr txBox="1"/>
          <p:nvPr/>
        </p:nvSpPr>
        <p:spPr>
          <a:xfrm>
            <a:off x="2889504" y="3492160"/>
            <a:ext cx="1353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THEORY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TextBox 115"/>
          <p:cNvSpPr txBox="1"/>
          <p:nvPr/>
        </p:nvSpPr>
        <p:spPr>
          <a:xfrm>
            <a:off x="4769646" y="2150599"/>
            <a:ext cx="1361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SKILL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43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828355" y="2162071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昨天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(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历史</a:t>
            </a:r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)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28355" y="2694582"/>
            <a:ext cx="960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Yestady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83251" y="2205744"/>
              <a:ext cx="13011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756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2539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昨天</a:t>
            </a:r>
            <a:r>
              <a:rPr lang="en-US" altLang="zh-CN" sz="2000" b="1" spc="300" dirty="0" smtClean="0">
                <a:latin typeface="方正兰亭细黑_GBK" pitchFamily="2" charset="-122"/>
                <a:ea typeface="方正兰亭细黑_GBK" pitchFamily="2" charset="-122"/>
              </a:rPr>
              <a:t>(</a:t>
            </a:r>
            <a:r>
              <a:rPr lang="zh-CN" altLang="en-US" sz="2000" b="1" spc="300" dirty="0" smtClean="0">
                <a:latin typeface="方正兰亭细黑_GBK" pitchFamily="2" charset="-122"/>
                <a:ea typeface="方正兰亭细黑_GBK" pitchFamily="2" charset="-122"/>
              </a:rPr>
              <a:t>历史</a:t>
            </a:r>
            <a:r>
              <a:rPr lang="en-US" altLang="zh-CN" sz="2000" b="1" spc="300" dirty="0" smtClean="0">
                <a:latin typeface="方正兰亭细黑_GBK" pitchFamily="2" charset="-122"/>
                <a:ea typeface="方正兰亭细黑_GBK" pitchFamily="2" charset="-122"/>
              </a:rPr>
              <a:t>)</a:t>
            </a:r>
            <a:r>
              <a:rPr lang="en-US" altLang="zh-CN" sz="2000" spc="300" dirty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时间线</a:t>
            </a:r>
            <a:endParaRPr lang="zh-CN" altLang="en-US" sz="1400" b="1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64" name="Group 13"/>
          <p:cNvGrpSpPr>
            <a:grpSpLocks noChangeAspect="1"/>
          </p:cNvGrpSpPr>
          <p:nvPr/>
        </p:nvGrpSpPr>
        <p:grpSpPr bwMode="auto">
          <a:xfrm>
            <a:off x="8304983" y="1628127"/>
            <a:ext cx="394318" cy="398977"/>
            <a:chOff x="2426" y="2781"/>
            <a:chExt cx="593" cy="600"/>
          </a:xfrm>
          <a:solidFill>
            <a:schemeClr val="bg1"/>
          </a:solidFill>
          <a:effectLst/>
        </p:grpSpPr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9" name="直接连接符 14"/>
          <p:cNvCxnSpPr/>
          <p:nvPr/>
        </p:nvCxnSpPr>
        <p:spPr>
          <a:xfrm>
            <a:off x="1659950" y="2875572"/>
            <a:ext cx="2391189" cy="0"/>
          </a:xfrm>
          <a:prstGeom prst="line">
            <a:avLst/>
          </a:prstGeom>
          <a:ln w="1905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156"/>
          <p:cNvSpPr/>
          <p:nvPr/>
        </p:nvSpPr>
        <p:spPr>
          <a:xfrm>
            <a:off x="326020" y="2227523"/>
            <a:ext cx="1800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ASP/JSP/PHP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" name="矩形 157"/>
          <p:cNvSpPr/>
          <p:nvPr/>
        </p:nvSpPr>
        <p:spPr>
          <a:xfrm>
            <a:off x="6607801" y="2228861"/>
            <a:ext cx="2520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Next.js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NuxtJS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2" name="矩形 162"/>
          <p:cNvSpPr/>
          <p:nvPr/>
        </p:nvSpPr>
        <p:spPr>
          <a:xfrm>
            <a:off x="326020" y="1890858"/>
            <a:ext cx="1800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2004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之前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3" name="矩形 163"/>
          <p:cNvSpPr/>
          <p:nvPr/>
        </p:nvSpPr>
        <p:spPr>
          <a:xfrm>
            <a:off x="3176012" y="1887450"/>
            <a:ext cx="280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2004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至今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0" name="矩形 164"/>
          <p:cNvSpPr/>
          <p:nvPr/>
        </p:nvSpPr>
        <p:spPr>
          <a:xfrm>
            <a:off x="6993164" y="1866995"/>
            <a:ext cx="18004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2016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至今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1" name="矩形 166"/>
          <p:cNvSpPr/>
          <p:nvPr/>
        </p:nvSpPr>
        <p:spPr>
          <a:xfrm>
            <a:off x="3128163" y="2233567"/>
            <a:ext cx="280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jQ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+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Ajax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&amp;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rPr>
              <a:t>MVVM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Donut 3"/>
          <p:cNvSpPr/>
          <p:nvPr/>
        </p:nvSpPr>
        <p:spPr>
          <a:xfrm>
            <a:off x="1038705" y="2685322"/>
            <a:ext cx="365760" cy="365760"/>
          </a:xfrm>
          <a:prstGeom prst="don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Donut 71"/>
          <p:cNvSpPr/>
          <p:nvPr/>
        </p:nvSpPr>
        <p:spPr>
          <a:xfrm>
            <a:off x="4397288" y="2685718"/>
            <a:ext cx="365760" cy="365760"/>
          </a:xfrm>
          <a:prstGeom prst="don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Donut 72"/>
          <p:cNvSpPr/>
          <p:nvPr/>
        </p:nvSpPr>
        <p:spPr>
          <a:xfrm>
            <a:off x="7710530" y="2685729"/>
            <a:ext cx="365760" cy="365760"/>
          </a:xfrm>
          <a:prstGeom prst="don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直接连接符 14"/>
          <p:cNvCxnSpPr/>
          <p:nvPr/>
        </p:nvCxnSpPr>
        <p:spPr>
          <a:xfrm>
            <a:off x="5058137" y="2875572"/>
            <a:ext cx="2291787" cy="0"/>
          </a:xfrm>
          <a:prstGeom prst="line">
            <a:avLst/>
          </a:prstGeom>
          <a:ln w="1905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14"/>
          <p:cNvCxnSpPr/>
          <p:nvPr/>
        </p:nvCxnSpPr>
        <p:spPr>
          <a:xfrm flipV="1">
            <a:off x="326020" y="2875572"/>
            <a:ext cx="457200" cy="1"/>
          </a:xfrm>
          <a:prstGeom prst="line">
            <a:avLst/>
          </a:prstGeom>
          <a:ln w="1905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4"/>
          <p:cNvCxnSpPr/>
          <p:nvPr/>
        </p:nvCxnSpPr>
        <p:spPr>
          <a:xfrm flipV="1">
            <a:off x="8327247" y="2875572"/>
            <a:ext cx="457200" cy="1"/>
          </a:xfrm>
          <a:prstGeom prst="line">
            <a:avLst/>
          </a:prstGeom>
          <a:ln w="1905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162"/>
          <p:cNvSpPr/>
          <p:nvPr/>
        </p:nvSpPr>
        <p:spPr>
          <a:xfrm>
            <a:off x="304795" y="3131272"/>
            <a:ext cx="1800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服务器端渲染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8" name="矩形 162"/>
          <p:cNvSpPr/>
          <p:nvPr/>
        </p:nvSpPr>
        <p:spPr>
          <a:xfrm>
            <a:off x="3679923" y="3115113"/>
            <a:ext cx="1800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客户端渲染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9" name="矩形 162"/>
          <p:cNvSpPr/>
          <p:nvPr/>
        </p:nvSpPr>
        <p:spPr>
          <a:xfrm>
            <a:off x="6993165" y="3098114"/>
            <a:ext cx="1800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服务器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rPr>
              <a:t>端渲染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52890" y="2953709"/>
            <a:ext cx="1469158" cy="479332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前后端分离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524006" y="2953714"/>
            <a:ext cx="1469158" cy="479332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大前端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59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昨天</a:t>
            </a:r>
            <a:r>
              <a:rPr lang="en-US" altLang="zh-CN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(</a:t>
            </a:r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历史</a:t>
            </a:r>
            <a:r>
              <a:rPr lang="en-US" altLang="zh-CN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)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98977" y="267886"/>
            <a:ext cx="960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Yestady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492323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880" y="900466"/>
            <a:ext cx="798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架构图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28" y="1566801"/>
            <a:ext cx="3993983" cy="28201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9" y="1598233"/>
            <a:ext cx="3987880" cy="278857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271057" y="2708474"/>
            <a:ext cx="625033" cy="590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254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3212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昨天</a:t>
            </a:r>
            <a:r>
              <a:rPr lang="en-US" altLang="zh-CN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(</a:t>
            </a:r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历史</a:t>
            </a:r>
            <a:r>
              <a:rPr lang="en-US" altLang="zh-CN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)</a:t>
            </a:r>
            <a:r>
              <a:rPr lang="en-US" altLang="zh-CN" sz="2000" spc="300" dirty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为什么变方案</a:t>
            </a:r>
            <a:endParaRPr lang="zh-CN" altLang="en-US" sz="14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880" y="2198070"/>
            <a:ext cx="7981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新的方案解决老的问题</a:t>
            </a:r>
            <a:endParaRPr lang="en-US" altLang="zh-CN" sz="2000" b="1" spc="300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algn="ctr"/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却又引入了新的问题，需要更新的方案来解决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84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3430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昨天</a:t>
            </a:r>
            <a:r>
              <a:rPr lang="en-US" altLang="zh-CN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(</a:t>
            </a:r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历史</a:t>
            </a:r>
            <a:r>
              <a:rPr lang="en-US" altLang="zh-CN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)</a:t>
            </a:r>
            <a:r>
              <a:rPr lang="en-US" altLang="zh-CN" sz="2000" spc="300" dirty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1400" spc="300" dirty="0">
                <a:latin typeface="方正兰亭细黑_GBK" pitchFamily="2" charset="-122"/>
                <a:ea typeface="方正兰亭细黑_GBK" pitchFamily="2" charset="-122"/>
              </a:rPr>
              <a:t>/</a:t>
            </a:r>
            <a:r>
              <a:rPr lang="zh-CN" altLang="en-US" sz="1400" spc="300" dirty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spc="300" dirty="0" smtClean="0">
                <a:latin typeface="方正兰亭细黑_GBK" pitchFamily="2" charset="-122"/>
                <a:ea typeface="方正兰亭细黑_GBK" pitchFamily="2" charset="-122"/>
              </a:rPr>
              <a:t>解决了什么问题</a:t>
            </a:r>
            <a:endParaRPr lang="zh-CN" altLang="en-US" sz="14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26024" y="1688088"/>
            <a:ext cx="3854865" cy="338554"/>
            <a:chOff x="601388" y="1688088"/>
            <a:chExt cx="3854865" cy="338554"/>
          </a:xfrm>
        </p:grpSpPr>
        <p:sp>
          <p:nvSpPr>
            <p:cNvPr id="72" name="Donut 71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162"/>
            <p:cNvSpPr/>
            <p:nvPr/>
          </p:nvSpPr>
          <p:spPr>
            <a:xfrm>
              <a:off x="851825" y="1688088"/>
              <a:ext cx="36044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架构角度：前后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端渲染职责解耦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6880" y="900466"/>
            <a:ext cx="798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前后端分离解决了什么问题？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39524" y="2372923"/>
            <a:ext cx="3401527" cy="338554"/>
            <a:chOff x="601388" y="1688088"/>
            <a:chExt cx="3401527" cy="338554"/>
          </a:xfrm>
        </p:grpSpPr>
        <p:sp>
          <p:nvSpPr>
            <p:cNvPr id="31" name="Donut 30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162"/>
            <p:cNvSpPr/>
            <p:nvPr/>
          </p:nvSpPr>
          <p:spPr>
            <a:xfrm>
              <a:off x="851825" y="1688088"/>
              <a:ext cx="31510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工程角度：提升了开发效率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53024" y="3173504"/>
            <a:ext cx="6906731" cy="338554"/>
            <a:chOff x="601388" y="1688088"/>
            <a:chExt cx="6906731" cy="338554"/>
          </a:xfrm>
        </p:grpSpPr>
        <p:sp>
          <p:nvSpPr>
            <p:cNvPr id="34" name="Donut 33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162"/>
            <p:cNvSpPr/>
            <p:nvPr/>
          </p:nvSpPr>
          <p:spPr>
            <a:xfrm>
              <a:off x="851825" y="1688088"/>
              <a:ext cx="66562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用户体验：局部刷新反馈更快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66524" y="3916212"/>
            <a:ext cx="6906731" cy="338554"/>
            <a:chOff x="601388" y="1688088"/>
            <a:chExt cx="6906731" cy="338554"/>
          </a:xfrm>
        </p:grpSpPr>
        <p:sp>
          <p:nvSpPr>
            <p:cNvPr id="37" name="Donut 36"/>
            <p:cNvSpPr/>
            <p:nvPr/>
          </p:nvSpPr>
          <p:spPr>
            <a:xfrm>
              <a:off x="601388" y="1765925"/>
              <a:ext cx="182880" cy="182880"/>
            </a:xfrm>
            <a:prstGeom prst="donu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162"/>
            <p:cNvSpPr/>
            <p:nvPr/>
          </p:nvSpPr>
          <p:spPr>
            <a:xfrm>
              <a:off x="851825" y="1688088"/>
              <a:ext cx="66562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意外收获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：脱离了数据的束缚，迎来组件化繁荣</a:t>
              </a:r>
              <a:endPara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561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昨天</a:t>
            </a:r>
            <a:r>
              <a:rPr lang="en-US" altLang="zh-CN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(</a:t>
            </a:r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历史</a:t>
            </a:r>
            <a:r>
              <a:rPr lang="en-US" altLang="zh-CN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)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98977" y="267886"/>
            <a:ext cx="960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Yestady</a:t>
            </a:r>
            <a:endParaRPr lang="zh-CN" altLang="en-US" sz="160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492323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2155" y="2729270"/>
            <a:ext cx="798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 smtClean="0">
                <a:latin typeface="STHeiti Light" charset="-122"/>
                <a:ea typeface="STHeiti Light" charset="-122"/>
                <a:cs typeface="STHeiti Light" charset="-122"/>
              </a:rPr>
              <a:t>前后端分离解带来了什么问题？</a:t>
            </a:r>
            <a:endParaRPr lang="zh-CN" altLang="en-US" sz="2000" b="1" spc="3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63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15931</TotalTime>
  <Words>613</Words>
  <Application>Microsoft Macintosh PowerPoint</Application>
  <PresentationFormat>On-screen Show (16:9)</PresentationFormat>
  <Paragraphs>172</Paragraphs>
  <Slides>23</Slides>
  <Notes>23</Notes>
  <HiddenSlides>5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Calibri</vt:lpstr>
      <vt:lpstr>Earth</vt:lpstr>
      <vt:lpstr>Mangal</vt:lpstr>
      <vt:lpstr>Meiryo UI</vt:lpstr>
      <vt:lpstr>STHeiti Light</vt:lpstr>
      <vt:lpstr>Watford DB</vt:lpstr>
      <vt:lpstr>华文细黑</vt:lpstr>
      <vt:lpstr>宋体</vt:lpstr>
      <vt:lpstr>微软雅黑</vt:lpstr>
      <vt:lpstr>方正兰亭粗黑_GBK</vt:lpstr>
      <vt:lpstr>方正兰亭细黑_GBK</vt:lpstr>
      <vt:lpstr>方正兰亭黑_GBK</vt:lpstr>
      <vt:lpstr>造字工房俊雅锐宋体验版常规体</vt:lpstr>
      <vt:lpstr>造字工房劲黑（非商用）常规体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www.microsoft.com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User</cp:lastModifiedBy>
  <cp:revision>241</cp:revision>
  <dcterms:created xsi:type="dcterms:W3CDTF">2015-01-22T11:01:02Z</dcterms:created>
  <dcterms:modified xsi:type="dcterms:W3CDTF">2018-05-14T02:53:17Z</dcterms:modified>
</cp:coreProperties>
</file>