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8" r:id="rId2"/>
    <p:sldId id="294" r:id="rId3"/>
    <p:sldId id="493" r:id="rId4"/>
    <p:sldId id="494" r:id="rId5"/>
    <p:sldId id="543" r:id="rId6"/>
    <p:sldId id="498" r:id="rId7"/>
    <p:sldId id="303" r:id="rId8"/>
    <p:sldId id="497" r:id="rId9"/>
    <p:sldId id="500" r:id="rId10"/>
    <p:sldId id="499" r:id="rId11"/>
    <p:sldId id="501" r:id="rId12"/>
    <p:sldId id="507" r:id="rId13"/>
    <p:sldId id="505" r:id="rId14"/>
    <p:sldId id="502" r:id="rId15"/>
    <p:sldId id="508" r:id="rId16"/>
    <p:sldId id="503" r:id="rId17"/>
    <p:sldId id="504" r:id="rId18"/>
    <p:sldId id="506" r:id="rId19"/>
    <p:sldId id="509" r:id="rId20"/>
    <p:sldId id="510" r:id="rId21"/>
    <p:sldId id="511" r:id="rId22"/>
    <p:sldId id="512" r:id="rId23"/>
    <p:sldId id="513" r:id="rId24"/>
    <p:sldId id="514" r:id="rId25"/>
    <p:sldId id="515" r:id="rId26"/>
    <p:sldId id="516" r:id="rId27"/>
    <p:sldId id="517" r:id="rId28"/>
    <p:sldId id="518" r:id="rId29"/>
    <p:sldId id="519" r:id="rId30"/>
    <p:sldId id="520" r:id="rId31"/>
    <p:sldId id="521" r:id="rId32"/>
    <p:sldId id="522" r:id="rId33"/>
    <p:sldId id="524" r:id="rId34"/>
    <p:sldId id="525" r:id="rId35"/>
    <p:sldId id="523" r:id="rId36"/>
    <p:sldId id="526" r:id="rId37"/>
    <p:sldId id="529" r:id="rId38"/>
    <p:sldId id="531" r:id="rId39"/>
    <p:sldId id="532" r:id="rId40"/>
    <p:sldId id="533" r:id="rId41"/>
    <p:sldId id="534" r:id="rId42"/>
    <p:sldId id="530" r:id="rId43"/>
    <p:sldId id="535" r:id="rId44"/>
    <p:sldId id="536" r:id="rId45"/>
    <p:sldId id="539" r:id="rId46"/>
    <p:sldId id="540" r:id="rId47"/>
    <p:sldId id="541" r:id="rId48"/>
    <p:sldId id="537" r:id="rId49"/>
    <p:sldId id="538" r:id="rId50"/>
    <p:sldId id="542" r:id="rId51"/>
    <p:sldId id="27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8" userDrawn="1">
          <p15:clr>
            <a:srgbClr val="A4A3A4"/>
          </p15:clr>
        </p15:guide>
        <p15:guide id="2" pos="3840" userDrawn="1">
          <p15:clr>
            <a:srgbClr val="A4A3A4"/>
          </p15:clr>
        </p15:guide>
        <p15:guide id="3" pos="3940" userDrawn="1">
          <p15:clr>
            <a:srgbClr val="A4A3A4"/>
          </p15:clr>
        </p15:guide>
        <p15:guide id="4"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72C4"/>
    <a:srgbClr val="FF0000"/>
    <a:srgbClr val="A6A6A6"/>
    <a:srgbClr val="FFFFFF"/>
    <a:srgbClr val="FFD966"/>
    <a:srgbClr val="548235"/>
    <a:srgbClr val="2E75B6"/>
    <a:srgbClr val="530B0B"/>
    <a:srgbClr val="6EA5DB"/>
    <a:srgbClr val="AEAE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383" autoAdjust="0"/>
  </p:normalViewPr>
  <p:slideViewPr>
    <p:cSldViewPr snapToGrid="0">
      <p:cViewPr>
        <p:scale>
          <a:sx n="95" d="100"/>
          <a:sy n="95" d="100"/>
        </p:scale>
        <p:origin x="2058" y="1020"/>
      </p:cViewPr>
      <p:guideLst>
        <p:guide orient="horz" pos="958"/>
        <p:guide pos="3840"/>
        <p:guide pos="3940"/>
        <p:guide orient="horz" pos="22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4A3DA-0CB7-459D-9D15-9877889ABAF0}" type="datetimeFigureOut">
              <a:rPr lang="zh-CN" altLang="en-US" smtClean="0"/>
              <a:t>2023/5/11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356B2-470D-4FB3-8498-8E06D120E41B}" type="slidenum">
              <a:rPr lang="zh-CN" altLang="en-US" smtClean="0"/>
              <a:t>‹#›</a:t>
            </a:fld>
            <a:endParaRPr lang="zh-CN" altLang="en-US"/>
          </a:p>
        </p:txBody>
      </p:sp>
    </p:spTree>
    <p:extLst>
      <p:ext uri="{BB962C8B-B14F-4D97-AF65-F5344CB8AC3E}">
        <p14:creationId xmlns:p14="http://schemas.microsoft.com/office/powerpoint/2010/main" val="337508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E356B2-470D-4FB3-8498-8E06D120E41B}" type="slidenum">
              <a:rPr lang="zh-CN" altLang="en-US" smtClean="0"/>
              <a:t>1</a:t>
            </a:fld>
            <a:endParaRPr lang="zh-CN" altLang="en-US"/>
          </a:p>
        </p:txBody>
      </p:sp>
    </p:spTree>
    <p:extLst>
      <p:ext uri="{BB962C8B-B14F-4D97-AF65-F5344CB8AC3E}">
        <p14:creationId xmlns:p14="http://schemas.microsoft.com/office/powerpoint/2010/main" val="311467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E356B2-470D-4FB3-8498-8E06D120E41B}" type="slidenum">
              <a:rPr lang="zh-CN" altLang="en-US" smtClean="0"/>
              <a:t>2</a:t>
            </a:fld>
            <a:endParaRPr lang="zh-CN" altLang="en-US"/>
          </a:p>
        </p:txBody>
      </p:sp>
    </p:spTree>
    <p:extLst>
      <p:ext uri="{BB962C8B-B14F-4D97-AF65-F5344CB8AC3E}">
        <p14:creationId xmlns:p14="http://schemas.microsoft.com/office/powerpoint/2010/main" val="105396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E356B2-470D-4FB3-8498-8E06D120E41B}" type="slidenum">
              <a:rPr lang="zh-CN" altLang="en-US" smtClean="0"/>
              <a:t>3</a:t>
            </a:fld>
            <a:endParaRPr lang="zh-CN" altLang="en-US"/>
          </a:p>
        </p:txBody>
      </p:sp>
    </p:spTree>
    <p:extLst>
      <p:ext uri="{BB962C8B-B14F-4D97-AF65-F5344CB8AC3E}">
        <p14:creationId xmlns:p14="http://schemas.microsoft.com/office/powerpoint/2010/main" val="3962233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E356B2-470D-4FB3-8498-8E06D120E41B}" type="slidenum">
              <a:rPr lang="zh-CN" altLang="en-US" smtClean="0"/>
              <a:t>4</a:t>
            </a:fld>
            <a:endParaRPr lang="zh-CN" altLang="en-US"/>
          </a:p>
        </p:txBody>
      </p:sp>
    </p:spTree>
    <p:extLst>
      <p:ext uri="{BB962C8B-B14F-4D97-AF65-F5344CB8AC3E}">
        <p14:creationId xmlns:p14="http://schemas.microsoft.com/office/powerpoint/2010/main" val="219885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E356B2-470D-4FB3-8498-8E06D120E41B}" type="slidenum">
              <a:rPr lang="zh-CN" altLang="en-US" smtClean="0"/>
              <a:t>5</a:t>
            </a:fld>
            <a:endParaRPr lang="zh-CN" altLang="en-US"/>
          </a:p>
        </p:txBody>
      </p:sp>
    </p:spTree>
    <p:extLst>
      <p:ext uri="{BB962C8B-B14F-4D97-AF65-F5344CB8AC3E}">
        <p14:creationId xmlns:p14="http://schemas.microsoft.com/office/powerpoint/2010/main" val="273361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E356B2-470D-4FB3-8498-8E06D120E41B}" type="slidenum">
              <a:rPr lang="zh-CN" altLang="en-US" smtClean="0"/>
              <a:t>6</a:t>
            </a:fld>
            <a:endParaRPr lang="zh-CN" altLang="en-US"/>
          </a:p>
        </p:txBody>
      </p:sp>
    </p:spTree>
    <p:extLst>
      <p:ext uri="{BB962C8B-B14F-4D97-AF65-F5344CB8AC3E}">
        <p14:creationId xmlns:p14="http://schemas.microsoft.com/office/powerpoint/2010/main" val="4182593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8E7C7-0EF9-4E14-8F47-553B17BB739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68677D1-7FFA-4099-892C-1DF3BFB308F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8A00F24-8C4A-4E95-96C1-323E1C552388}"/>
              </a:ext>
            </a:extLst>
          </p:cNvPr>
          <p:cNvSpPr>
            <a:spLocks noGrp="1"/>
          </p:cNvSpPr>
          <p:nvPr>
            <p:ph type="dt" sz="half" idx="10"/>
          </p:nvPr>
        </p:nvSpPr>
        <p:spPr/>
        <p:txBody>
          <a:bodyPr/>
          <a:lstStyle/>
          <a:p>
            <a:fld id="{5B6B8BDB-0F09-42F0-A4AE-456FB3C2CE9F}" type="datetime1">
              <a:rPr lang="zh-CN" altLang="en-US" smtClean="0"/>
              <a:t>2023/5/11</a:t>
            </a:fld>
            <a:endParaRPr lang="zh-CN" altLang="en-US"/>
          </a:p>
        </p:txBody>
      </p:sp>
      <p:sp>
        <p:nvSpPr>
          <p:cNvPr id="5" name="页脚占位符 4">
            <a:extLst>
              <a:ext uri="{FF2B5EF4-FFF2-40B4-BE49-F238E27FC236}">
                <a16:creationId xmlns:a16="http://schemas.microsoft.com/office/drawing/2014/main" id="{08FC40AA-D380-405E-8FCE-8AE2C88719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172894-CA4D-47D2-B5ED-E5495629A90B}"/>
              </a:ext>
            </a:extLst>
          </p:cNvPr>
          <p:cNvSpPr>
            <a:spLocks noGrp="1"/>
          </p:cNvSpPr>
          <p:nvPr>
            <p:ph type="sldNum" sz="quarter" idx="12"/>
          </p:nvPr>
        </p:nvSpPr>
        <p:spPr/>
        <p:txBody>
          <a:bodyPr/>
          <a:lstStyle/>
          <a:p>
            <a:fld id="{37D10F95-650F-4EB4-8E86-199C1D92F48D}" type="slidenum">
              <a:rPr lang="zh-CN" altLang="en-US" smtClean="0"/>
              <a:t>‹#›</a:t>
            </a:fld>
            <a:endParaRPr lang="zh-CN" altLang="en-US"/>
          </a:p>
        </p:txBody>
      </p:sp>
      <p:sp>
        <p:nvSpPr>
          <p:cNvPr id="7" name="流程图: 过程 3">
            <a:extLst>
              <a:ext uri="{FF2B5EF4-FFF2-40B4-BE49-F238E27FC236}">
                <a16:creationId xmlns:a16="http://schemas.microsoft.com/office/drawing/2014/main" id="{ECB8D020-D7B9-0945-80AD-2D4780654FA5}"/>
              </a:ext>
            </a:extLst>
          </p:cNvPr>
          <p:cNvSpPr/>
          <p:nvPr userDrawn="1"/>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过程 9">
            <a:extLst>
              <a:ext uri="{FF2B5EF4-FFF2-40B4-BE49-F238E27FC236}">
                <a16:creationId xmlns:a16="http://schemas.microsoft.com/office/drawing/2014/main" id="{EB2FC752-6D63-0542-98D7-773F0D7C50FB}"/>
              </a:ext>
            </a:extLst>
          </p:cNvPr>
          <p:cNvSpPr/>
          <p:nvPr userDrawn="1"/>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0C828813-2F2F-3B4B-8823-7F6E4186E20C}"/>
              </a:ext>
            </a:extLst>
          </p:cNvPr>
          <p:cNvGrpSpPr/>
          <p:nvPr userDrawn="1"/>
        </p:nvGrpSpPr>
        <p:grpSpPr>
          <a:xfrm>
            <a:off x="10605964" y="-13184"/>
            <a:ext cx="1157411" cy="1157411"/>
            <a:chOff x="4819560" y="550500"/>
            <a:chExt cx="1894749" cy="1894749"/>
          </a:xfrm>
        </p:grpSpPr>
        <p:sp>
          <p:nvSpPr>
            <p:cNvPr id="11" name="椭圆 10">
              <a:extLst>
                <a:ext uri="{FF2B5EF4-FFF2-40B4-BE49-F238E27FC236}">
                  <a16:creationId xmlns:a16="http://schemas.microsoft.com/office/drawing/2014/main" id="{8E5762E5-3F30-C747-9679-61F603D0E6D0}"/>
                </a:ext>
              </a:extLst>
            </p:cNvPr>
            <p:cNvSpPr/>
            <p:nvPr/>
          </p:nvSpPr>
          <p:spPr>
            <a:xfrm>
              <a:off x="4819560" y="550500"/>
              <a:ext cx="1894749" cy="1894749"/>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C:\Users\Administrator\Desktop\scut_new_logo1.png">
              <a:extLst>
                <a:ext uri="{FF2B5EF4-FFF2-40B4-BE49-F238E27FC236}">
                  <a16:creationId xmlns:a16="http://schemas.microsoft.com/office/drawing/2014/main" id="{0FD4363E-E7D7-4E44-A978-637F07FAA6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6509" y="637449"/>
              <a:ext cx="172085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文本框 12">
            <a:extLst>
              <a:ext uri="{FF2B5EF4-FFF2-40B4-BE49-F238E27FC236}">
                <a16:creationId xmlns:a16="http://schemas.microsoft.com/office/drawing/2014/main" id="{4B57C299-D3E5-804D-90FE-8E13B04AE306}"/>
              </a:ext>
            </a:extLst>
          </p:cNvPr>
          <p:cNvSpPr txBox="1"/>
          <p:nvPr userDrawn="1"/>
        </p:nvSpPr>
        <p:spPr>
          <a:xfrm>
            <a:off x="825000" y="2012778"/>
            <a:ext cx="2875585" cy="400110"/>
          </a:xfrm>
          <a:prstGeom prst="rect">
            <a:avLst/>
          </a:prstGeom>
          <a:noFill/>
        </p:spPr>
        <p:txBody>
          <a:bodyPr wrap="square" rtlCol="0">
            <a:spAutoFit/>
          </a:bodyPr>
          <a:lstStyle/>
          <a:p>
            <a:pPr algn="ctr"/>
            <a:r>
              <a:rPr lang="zh-CN" altLang="en-US" sz="2000" b="1" dirty="0">
                <a:solidFill>
                  <a:srgbClr val="FFFFFF"/>
                </a:solidFill>
                <a:latin typeface="黑体" panose="02010609060101010101" pitchFamily="49" charset="-122"/>
                <a:ea typeface="黑体" panose="02010609060101010101" pitchFamily="49" charset="-122"/>
              </a:rPr>
              <a:t>多组学数据增长加快</a:t>
            </a:r>
          </a:p>
        </p:txBody>
      </p:sp>
      <p:sp>
        <p:nvSpPr>
          <p:cNvPr id="18" name="日期占位符 1">
            <a:extLst>
              <a:ext uri="{FF2B5EF4-FFF2-40B4-BE49-F238E27FC236}">
                <a16:creationId xmlns:a16="http://schemas.microsoft.com/office/drawing/2014/main" id="{9D69C5A3-E0C9-FD43-91B9-1E8CDFC9C40A}"/>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4787DC-7B28-4FE5-A9A3-FD500C2EDC9B}" type="datetime1">
              <a:rPr lang="zh-CN" altLang="en-US" smtClean="0"/>
              <a:pPr/>
              <a:t>2023/5/11</a:t>
            </a:fld>
            <a:endParaRPr lang="zh-CN" altLang="en-US"/>
          </a:p>
        </p:txBody>
      </p:sp>
    </p:spTree>
    <p:extLst>
      <p:ext uri="{BB962C8B-B14F-4D97-AF65-F5344CB8AC3E}">
        <p14:creationId xmlns:p14="http://schemas.microsoft.com/office/powerpoint/2010/main" val="23842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9B6C3-AB2B-4FDF-AE62-00D63407F7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9974473-0E70-4901-B755-A75C75435C5A}"/>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E133C2-A525-46E3-9ECC-F8C90F71FC50}"/>
              </a:ext>
            </a:extLst>
          </p:cNvPr>
          <p:cNvSpPr>
            <a:spLocks noGrp="1"/>
          </p:cNvSpPr>
          <p:nvPr>
            <p:ph type="dt" sz="half" idx="10"/>
          </p:nvPr>
        </p:nvSpPr>
        <p:spPr/>
        <p:txBody>
          <a:bodyPr/>
          <a:lstStyle/>
          <a:p>
            <a:fld id="{FE4099ED-3FF5-48AE-B431-B188475D3FAF}" type="datetime1">
              <a:rPr lang="zh-CN" altLang="en-US" smtClean="0"/>
              <a:t>2023/5/11</a:t>
            </a:fld>
            <a:endParaRPr lang="zh-CN" altLang="en-US"/>
          </a:p>
        </p:txBody>
      </p:sp>
      <p:sp>
        <p:nvSpPr>
          <p:cNvPr id="5" name="页脚占位符 4">
            <a:extLst>
              <a:ext uri="{FF2B5EF4-FFF2-40B4-BE49-F238E27FC236}">
                <a16:creationId xmlns:a16="http://schemas.microsoft.com/office/drawing/2014/main" id="{0BB7DAB1-7DB0-40CE-9CB7-FAD4849037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789779-53D5-4685-A4C2-E83AF22A1D2A}"/>
              </a:ext>
            </a:extLst>
          </p:cNvPr>
          <p:cNvSpPr>
            <a:spLocks noGrp="1"/>
          </p:cNvSpPr>
          <p:nvPr>
            <p:ph type="sldNum" sz="quarter" idx="12"/>
          </p:nvPr>
        </p:nvSpPr>
        <p:spPr/>
        <p:txBody>
          <a:bodyPr/>
          <a:lstStyle/>
          <a:p>
            <a:fld id="{37D10F95-650F-4EB4-8E86-199C1D92F48D}" type="slidenum">
              <a:rPr lang="zh-CN" altLang="en-US" smtClean="0"/>
              <a:t>‹#›</a:t>
            </a:fld>
            <a:endParaRPr lang="zh-CN" altLang="en-US"/>
          </a:p>
        </p:txBody>
      </p:sp>
    </p:spTree>
    <p:extLst>
      <p:ext uri="{BB962C8B-B14F-4D97-AF65-F5344CB8AC3E}">
        <p14:creationId xmlns:p14="http://schemas.microsoft.com/office/powerpoint/2010/main" val="146883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A920D5-12DA-450E-B126-219475CC4DCC}"/>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A04E036-5FBC-44F1-8B45-AFCCBB88EFA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BAE3B3-63E5-46E1-8F6D-A0BEB27530DC}"/>
              </a:ext>
            </a:extLst>
          </p:cNvPr>
          <p:cNvSpPr>
            <a:spLocks noGrp="1"/>
          </p:cNvSpPr>
          <p:nvPr>
            <p:ph type="dt" sz="half" idx="10"/>
          </p:nvPr>
        </p:nvSpPr>
        <p:spPr/>
        <p:txBody>
          <a:bodyPr/>
          <a:lstStyle/>
          <a:p>
            <a:fld id="{DE06BE1D-9F6E-4FBB-8806-8C7E608638B8}" type="datetime1">
              <a:rPr lang="zh-CN" altLang="en-US" smtClean="0"/>
              <a:t>2023/5/11</a:t>
            </a:fld>
            <a:endParaRPr lang="zh-CN" altLang="en-US"/>
          </a:p>
        </p:txBody>
      </p:sp>
      <p:sp>
        <p:nvSpPr>
          <p:cNvPr id="5" name="页脚占位符 4">
            <a:extLst>
              <a:ext uri="{FF2B5EF4-FFF2-40B4-BE49-F238E27FC236}">
                <a16:creationId xmlns:a16="http://schemas.microsoft.com/office/drawing/2014/main" id="{7275CA62-F91B-4AC0-8B04-77C5DC8824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861168-1071-494B-8022-1CD7D59BF09F}"/>
              </a:ext>
            </a:extLst>
          </p:cNvPr>
          <p:cNvSpPr>
            <a:spLocks noGrp="1"/>
          </p:cNvSpPr>
          <p:nvPr>
            <p:ph type="sldNum" sz="quarter" idx="12"/>
          </p:nvPr>
        </p:nvSpPr>
        <p:spPr/>
        <p:txBody>
          <a:bodyPr/>
          <a:lstStyle/>
          <a:p>
            <a:fld id="{37D10F95-650F-4EB4-8E86-199C1D92F48D}" type="slidenum">
              <a:rPr lang="zh-CN" altLang="en-US" smtClean="0"/>
              <a:t>‹#›</a:t>
            </a:fld>
            <a:endParaRPr lang="zh-CN" altLang="en-US"/>
          </a:p>
        </p:txBody>
      </p:sp>
    </p:spTree>
    <p:extLst>
      <p:ext uri="{BB962C8B-B14F-4D97-AF65-F5344CB8AC3E}">
        <p14:creationId xmlns:p14="http://schemas.microsoft.com/office/powerpoint/2010/main" val="106167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A0D95-2AD8-44CC-92C4-10EC16B9B4F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EBD202-8A06-43BF-B9F9-BA09D1FB1A48}"/>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B66472C-9E6B-4B52-A940-BD4A7C4BCB45}"/>
              </a:ext>
            </a:extLst>
          </p:cNvPr>
          <p:cNvSpPr>
            <a:spLocks noGrp="1"/>
          </p:cNvSpPr>
          <p:nvPr>
            <p:ph type="dt" sz="half" idx="10"/>
          </p:nvPr>
        </p:nvSpPr>
        <p:spPr/>
        <p:txBody>
          <a:bodyPr/>
          <a:lstStyle/>
          <a:p>
            <a:fld id="{34621FFA-1521-45D2-99D7-F245E152B55F}" type="datetime1">
              <a:rPr lang="zh-CN" altLang="en-US" smtClean="0"/>
              <a:t>2023/5/11</a:t>
            </a:fld>
            <a:endParaRPr lang="zh-CN" altLang="en-US"/>
          </a:p>
        </p:txBody>
      </p:sp>
      <p:sp>
        <p:nvSpPr>
          <p:cNvPr id="5" name="页脚占位符 4">
            <a:extLst>
              <a:ext uri="{FF2B5EF4-FFF2-40B4-BE49-F238E27FC236}">
                <a16:creationId xmlns:a16="http://schemas.microsoft.com/office/drawing/2014/main" id="{A9FEEE6D-7AEF-4A4C-95C6-9F2FD4729A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0FA0CC-D52D-447B-A757-424067CA7513}"/>
              </a:ext>
            </a:extLst>
          </p:cNvPr>
          <p:cNvSpPr>
            <a:spLocks noGrp="1"/>
          </p:cNvSpPr>
          <p:nvPr>
            <p:ph type="sldNum" sz="quarter" idx="12"/>
          </p:nvPr>
        </p:nvSpPr>
        <p:spPr/>
        <p:txBody>
          <a:bodyPr/>
          <a:lstStyle/>
          <a:p>
            <a:fld id="{37D10F95-650F-4EB4-8E86-199C1D92F48D}" type="slidenum">
              <a:rPr lang="zh-CN" altLang="en-US" smtClean="0"/>
              <a:t>‹#›</a:t>
            </a:fld>
            <a:endParaRPr lang="zh-CN" altLang="en-US"/>
          </a:p>
        </p:txBody>
      </p:sp>
    </p:spTree>
    <p:extLst>
      <p:ext uri="{BB962C8B-B14F-4D97-AF65-F5344CB8AC3E}">
        <p14:creationId xmlns:p14="http://schemas.microsoft.com/office/powerpoint/2010/main" val="129474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26C17-AAFD-407D-A545-4C4DCD54A90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EDD11E-3085-48C4-860D-88D9636E5D9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E0596D7-F3C5-44EA-B865-C9E4E20896A8}"/>
              </a:ext>
            </a:extLst>
          </p:cNvPr>
          <p:cNvSpPr>
            <a:spLocks noGrp="1"/>
          </p:cNvSpPr>
          <p:nvPr>
            <p:ph type="dt" sz="half" idx="10"/>
          </p:nvPr>
        </p:nvSpPr>
        <p:spPr/>
        <p:txBody>
          <a:bodyPr/>
          <a:lstStyle/>
          <a:p>
            <a:fld id="{F2CDFFE5-F3FD-4390-B783-5752BB314562}" type="datetime1">
              <a:rPr lang="zh-CN" altLang="en-US" smtClean="0"/>
              <a:t>2023/5/11</a:t>
            </a:fld>
            <a:endParaRPr lang="zh-CN" altLang="en-US"/>
          </a:p>
        </p:txBody>
      </p:sp>
      <p:sp>
        <p:nvSpPr>
          <p:cNvPr id="5" name="页脚占位符 4">
            <a:extLst>
              <a:ext uri="{FF2B5EF4-FFF2-40B4-BE49-F238E27FC236}">
                <a16:creationId xmlns:a16="http://schemas.microsoft.com/office/drawing/2014/main" id="{3B1C992F-0E11-4D24-B8C2-64E5CE1CDA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E42B6C-074B-4213-BB76-5A296E1C30A4}"/>
              </a:ext>
            </a:extLst>
          </p:cNvPr>
          <p:cNvSpPr>
            <a:spLocks noGrp="1"/>
          </p:cNvSpPr>
          <p:nvPr>
            <p:ph type="sldNum" sz="quarter" idx="12"/>
          </p:nvPr>
        </p:nvSpPr>
        <p:spPr/>
        <p:txBody>
          <a:bodyPr/>
          <a:lstStyle/>
          <a:p>
            <a:fld id="{37D10F95-650F-4EB4-8E86-199C1D92F48D}" type="slidenum">
              <a:rPr lang="zh-CN" altLang="en-US" smtClean="0"/>
              <a:t>‹#›</a:t>
            </a:fld>
            <a:endParaRPr lang="zh-CN" altLang="en-US"/>
          </a:p>
        </p:txBody>
      </p:sp>
    </p:spTree>
    <p:extLst>
      <p:ext uri="{BB962C8B-B14F-4D97-AF65-F5344CB8AC3E}">
        <p14:creationId xmlns:p14="http://schemas.microsoft.com/office/powerpoint/2010/main" val="98625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AEA4A-4619-4B8B-9027-1ABDB34A86E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90AE2B-66E0-4D09-A8EC-4E5406F7B20E}"/>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7DA3093-4DBD-45EB-B4EC-CB90209A0D65}"/>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3A8B1BA-EF0F-4325-A6FD-D7FD98C2C0D9}"/>
              </a:ext>
            </a:extLst>
          </p:cNvPr>
          <p:cNvSpPr>
            <a:spLocks noGrp="1"/>
          </p:cNvSpPr>
          <p:nvPr>
            <p:ph type="dt" sz="half" idx="10"/>
          </p:nvPr>
        </p:nvSpPr>
        <p:spPr/>
        <p:txBody>
          <a:bodyPr/>
          <a:lstStyle/>
          <a:p>
            <a:fld id="{6A9041A2-3FF7-480A-9B06-6F2A65161C2D}" type="datetime1">
              <a:rPr lang="zh-CN" altLang="en-US" smtClean="0"/>
              <a:t>2023/5/11</a:t>
            </a:fld>
            <a:endParaRPr lang="zh-CN" altLang="en-US"/>
          </a:p>
        </p:txBody>
      </p:sp>
      <p:sp>
        <p:nvSpPr>
          <p:cNvPr id="6" name="页脚占位符 5">
            <a:extLst>
              <a:ext uri="{FF2B5EF4-FFF2-40B4-BE49-F238E27FC236}">
                <a16:creationId xmlns:a16="http://schemas.microsoft.com/office/drawing/2014/main" id="{F2455F19-76F8-4B2A-906E-E88B17A8D3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479F6E-D50F-4C02-BDB6-A85998B93386}"/>
              </a:ext>
            </a:extLst>
          </p:cNvPr>
          <p:cNvSpPr>
            <a:spLocks noGrp="1"/>
          </p:cNvSpPr>
          <p:nvPr>
            <p:ph type="sldNum" sz="quarter" idx="12"/>
          </p:nvPr>
        </p:nvSpPr>
        <p:spPr/>
        <p:txBody>
          <a:bodyPr/>
          <a:lstStyle/>
          <a:p>
            <a:fld id="{37D10F95-650F-4EB4-8E86-199C1D92F48D}" type="slidenum">
              <a:rPr lang="zh-CN" altLang="en-US" smtClean="0"/>
              <a:t>‹#›</a:t>
            </a:fld>
            <a:endParaRPr lang="zh-CN" altLang="en-US"/>
          </a:p>
        </p:txBody>
      </p:sp>
    </p:spTree>
    <p:extLst>
      <p:ext uri="{BB962C8B-B14F-4D97-AF65-F5344CB8AC3E}">
        <p14:creationId xmlns:p14="http://schemas.microsoft.com/office/powerpoint/2010/main" val="19343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10932-F78A-4E4C-8B96-3C0350DF1191}"/>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FFB7A5C-D567-47A6-90D1-FF45B627457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166C7B9-339C-4DB5-A266-CA7A99FB34B1}"/>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30A6981-3536-4C2B-BF65-CDCB2E3B0AD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6371F95-C853-46D8-8678-F29BD5C94314}"/>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3AC63C2-576D-47D5-AF5D-6E9AC50669E2}"/>
              </a:ext>
            </a:extLst>
          </p:cNvPr>
          <p:cNvSpPr>
            <a:spLocks noGrp="1"/>
          </p:cNvSpPr>
          <p:nvPr>
            <p:ph type="dt" sz="half" idx="10"/>
          </p:nvPr>
        </p:nvSpPr>
        <p:spPr/>
        <p:txBody>
          <a:bodyPr/>
          <a:lstStyle/>
          <a:p>
            <a:fld id="{DD866B54-4A7A-43D1-9EBE-81E7B36B72FE}" type="datetime1">
              <a:rPr lang="zh-CN" altLang="en-US" smtClean="0"/>
              <a:t>2023/5/11</a:t>
            </a:fld>
            <a:endParaRPr lang="zh-CN" altLang="en-US"/>
          </a:p>
        </p:txBody>
      </p:sp>
      <p:sp>
        <p:nvSpPr>
          <p:cNvPr id="8" name="页脚占位符 7">
            <a:extLst>
              <a:ext uri="{FF2B5EF4-FFF2-40B4-BE49-F238E27FC236}">
                <a16:creationId xmlns:a16="http://schemas.microsoft.com/office/drawing/2014/main" id="{DD5AB587-8364-4DB7-BEC3-6A9947514A1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25B9CD-8E64-4873-9A56-C59AD992BD75}"/>
              </a:ext>
            </a:extLst>
          </p:cNvPr>
          <p:cNvSpPr>
            <a:spLocks noGrp="1"/>
          </p:cNvSpPr>
          <p:nvPr>
            <p:ph type="sldNum" sz="quarter" idx="12"/>
          </p:nvPr>
        </p:nvSpPr>
        <p:spPr/>
        <p:txBody>
          <a:bodyPr/>
          <a:lstStyle/>
          <a:p>
            <a:fld id="{37D10F95-650F-4EB4-8E86-199C1D92F48D}" type="slidenum">
              <a:rPr lang="zh-CN" altLang="en-US" smtClean="0"/>
              <a:t>‹#›</a:t>
            </a:fld>
            <a:endParaRPr lang="zh-CN" altLang="en-US"/>
          </a:p>
        </p:txBody>
      </p:sp>
    </p:spTree>
    <p:extLst>
      <p:ext uri="{BB962C8B-B14F-4D97-AF65-F5344CB8AC3E}">
        <p14:creationId xmlns:p14="http://schemas.microsoft.com/office/powerpoint/2010/main" val="426047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EF6EA-3EB8-44A5-A67A-4C1AF06E4F6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DF3EC7B-AAB3-44D5-8A6B-BE1F18D78C9B}"/>
              </a:ext>
            </a:extLst>
          </p:cNvPr>
          <p:cNvSpPr>
            <a:spLocks noGrp="1"/>
          </p:cNvSpPr>
          <p:nvPr>
            <p:ph type="dt" sz="half" idx="10"/>
          </p:nvPr>
        </p:nvSpPr>
        <p:spPr/>
        <p:txBody>
          <a:bodyPr/>
          <a:lstStyle/>
          <a:p>
            <a:fld id="{88205EA7-0178-42EE-9C9A-44B2D2A5D03D}" type="datetime1">
              <a:rPr lang="zh-CN" altLang="en-US" smtClean="0"/>
              <a:t>2023/5/11</a:t>
            </a:fld>
            <a:endParaRPr lang="zh-CN" altLang="en-US"/>
          </a:p>
        </p:txBody>
      </p:sp>
      <p:sp>
        <p:nvSpPr>
          <p:cNvPr id="4" name="页脚占位符 3">
            <a:extLst>
              <a:ext uri="{FF2B5EF4-FFF2-40B4-BE49-F238E27FC236}">
                <a16:creationId xmlns:a16="http://schemas.microsoft.com/office/drawing/2014/main" id="{08BE9CD7-E226-4E03-86F6-51BCAE7300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22DD478-D188-4E2E-9DD2-DBA4F12B684E}"/>
              </a:ext>
            </a:extLst>
          </p:cNvPr>
          <p:cNvSpPr>
            <a:spLocks noGrp="1"/>
          </p:cNvSpPr>
          <p:nvPr>
            <p:ph type="sldNum" sz="quarter" idx="12"/>
          </p:nvPr>
        </p:nvSpPr>
        <p:spPr/>
        <p:txBody>
          <a:bodyPr/>
          <a:lstStyle/>
          <a:p>
            <a:fld id="{37D10F95-650F-4EB4-8E86-199C1D92F48D}" type="slidenum">
              <a:rPr lang="zh-CN" altLang="en-US" smtClean="0"/>
              <a:t>‹#›</a:t>
            </a:fld>
            <a:endParaRPr lang="zh-CN" altLang="en-US"/>
          </a:p>
        </p:txBody>
      </p:sp>
    </p:spTree>
    <p:extLst>
      <p:ext uri="{BB962C8B-B14F-4D97-AF65-F5344CB8AC3E}">
        <p14:creationId xmlns:p14="http://schemas.microsoft.com/office/powerpoint/2010/main" val="183681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D16EE11-B71B-4FEF-8D5F-CC95FA11D3AE}"/>
              </a:ext>
            </a:extLst>
          </p:cNvPr>
          <p:cNvSpPr>
            <a:spLocks noGrp="1"/>
          </p:cNvSpPr>
          <p:nvPr>
            <p:ph type="dt" sz="half" idx="10"/>
          </p:nvPr>
        </p:nvSpPr>
        <p:spPr/>
        <p:txBody>
          <a:bodyPr/>
          <a:lstStyle/>
          <a:p>
            <a:fld id="{21C4200B-4089-48B6-8F4F-50C05DADEDEE}" type="datetime1">
              <a:rPr lang="zh-CN" altLang="en-US" smtClean="0"/>
              <a:t>2023/5/11</a:t>
            </a:fld>
            <a:endParaRPr lang="zh-CN" altLang="en-US"/>
          </a:p>
        </p:txBody>
      </p:sp>
      <p:sp>
        <p:nvSpPr>
          <p:cNvPr id="3" name="页脚占位符 2">
            <a:extLst>
              <a:ext uri="{FF2B5EF4-FFF2-40B4-BE49-F238E27FC236}">
                <a16:creationId xmlns:a16="http://schemas.microsoft.com/office/drawing/2014/main" id="{B10E8002-0765-4E20-8728-AF841E3A307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C81C51B-55BE-4E25-A7E0-068F8F4D144E}"/>
              </a:ext>
            </a:extLst>
          </p:cNvPr>
          <p:cNvSpPr>
            <a:spLocks noGrp="1"/>
          </p:cNvSpPr>
          <p:nvPr>
            <p:ph type="sldNum" sz="quarter" idx="12"/>
          </p:nvPr>
        </p:nvSpPr>
        <p:spPr/>
        <p:txBody>
          <a:bodyPr/>
          <a:lstStyle/>
          <a:p>
            <a:fld id="{37D10F95-650F-4EB4-8E86-199C1D92F48D}" type="slidenum">
              <a:rPr lang="zh-CN" altLang="en-US" smtClean="0"/>
              <a:t>‹#›</a:t>
            </a:fld>
            <a:endParaRPr lang="zh-CN" altLang="en-US"/>
          </a:p>
        </p:txBody>
      </p:sp>
    </p:spTree>
    <p:extLst>
      <p:ext uri="{BB962C8B-B14F-4D97-AF65-F5344CB8AC3E}">
        <p14:creationId xmlns:p14="http://schemas.microsoft.com/office/powerpoint/2010/main" val="71323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07E03-8CE5-4246-9201-1C38572036C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33FFE8-CFE2-4A71-B93F-168C7DF65BB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F40FA19-9B0A-46B1-A208-D4AE6FB3DE8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6AACFFB-5FE7-40BC-AF1F-FE2B8255CA2C}"/>
              </a:ext>
            </a:extLst>
          </p:cNvPr>
          <p:cNvSpPr>
            <a:spLocks noGrp="1"/>
          </p:cNvSpPr>
          <p:nvPr>
            <p:ph type="dt" sz="half" idx="10"/>
          </p:nvPr>
        </p:nvSpPr>
        <p:spPr/>
        <p:txBody>
          <a:bodyPr/>
          <a:lstStyle/>
          <a:p>
            <a:fld id="{39137086-9164-43B0-B2E3-64D648C79DF7}" type="datetime1">
              <a:rPr lang="zh-CN" altLang="en-US" smtClean="0"/>
              <a:t>2023/5/11</a:t>
            </a:fld>
            <a:endParaRPr lang="zh-CN" altLang="en-US"/>
          </a:p>
        </p:txBody>
      </p:sp>
      <p:sp>
        <p:nvSpPr>
          <p:cNvPr id="6" name="页脚占位符 5">
            <a:extLst>
              <a:ext uri="{FF2B5EF4-FFF2-40B4-BE49-F238E27FC236}">
                <a16:creationId xmlns:a16="http://schemas.microsoft.com/office/drawing/2014/main" id="{33A82F84-2552-4D44-B3AE-59A2B6A3E7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92C61-7595-458E-B7AD-0B15C2A542FF}"/>
              </a:ext>
            </a:extLst>
          </p:cNvPr>
          <p:cNvSpPr>
            <a:spLocks noGrp="1"/>
          </p:cNvSpPr>
          <p:nvPr>
            <p:ph type="sldNum" sz="quarter" idx="12"/>
          </p:nvPr>
        </p:nvSpPr>
        <p:spPr/>
        <p:txBody>
          <a:bodyPr/>
          <a:lstStyle/>
          <a:p>
            <a:fld id="{37D10F95-650F-4EB4-8E86-199C1D92F48D}" type="slidenum">
              <a:rPr lang="zh-CN" altLang="en-US" smtClean="0"/>
              <a:t>‹#›</a:t>
            </a:fld>
            <a:endParaRPr lang="zh-CN" altLang="en-US"/>
          </a:p>
        </p:txBody>
      </p:sp>
    </p:spTree>
    <p:extLst>
      <p:ext uri="{BB962C8B-B14F-4D97-AF65-F5344CB8AC3E}">
        <p14:creationId xmlns:p14="http://schemas.microsoft.com/office/powerpoint/2010/main" val="263416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A19BA-D82F-4757-8172-8CED1AFBD68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99AE5F-8524-4155-BDD2-CCE0E49DF0D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11859C-E70D-4B31-B6E1-4238A6D69CC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5F68FC-F462-4E9C-A389-44B03C7C8680}"/>
              </a:ext>
            </a:extLst>
          </p:cNvPr>
          <p:cNvSpPr>
            <a:spLocks noGrp="1"/>
          </p:cNvSpPr>
          <p:nvPr>
            <p:ph type="dt" sz="half" idx="10"/>
          </p:nvPr>
        </p:nvSpPr>
        <p:spPr/>
        <p:txBody>
          <a:bodyPr/>
          <a:lstStyle/>
          <a:p>
            <a:fld id="{33FFFFD2-BD83-4969-AE2A-EF0F349DDB00}" type="datetime1">
              <a:rPr lang="zh-CN" altLang="en-US" smtClean="0"/>
              <a:t>2023/5/11</a:t>
            </a:fld>
            <a:endParaRPr lang="zh-CN" altLang="en-US"/>
          </a:p>
        </p:txBody>
      </p:sp>
      <p:sp>
        <p:nvSpPr>
          <p:cNvPr id="6" name="页脚占位符 5">
            <a:extLst>
              <a:ext uri="{FF2B5EF4-FFF2-40B4-BE49-F238E27FC236}">
                <a16:creationId xmlns:a16="http://schemas.microsoft.com/office/drawing/2014/main" id="{6E36C958-BF63-4BBC-8BFA-C805FA09CD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33F447-B691-47F9-A576-299341AE0E58}"/>
              </a:ext>
            </a:extLst>
          </p:cNvPr>
          <p:cNvSpPr>
            <a:spLocks noGrp="1"/>
          </p:cNvSpPr>
          <p:nvPr>
            <p:ph type="sldNum" sz="quarter" idx="12"/>
          </p:nvPr>
        </p:nvSpPr>
        <p:spPr/>
        <p:txBody>
          <a:bodyPr/>
          <a:lstStyle/>
          <a:p>
            <a:fld id="{37D10F95-650F-4EB4-8E86-199C1D92F48D}" type="slidenum">
              <a:rPr lang="zh-CN" altLang="en-US" smtClean="0"/>
              <a:t>‹#›</a:t>
            </a:fld>
            <a:endParaRPr lang="zh-CN" altLang="en-US"/>
          </a:p>
        </p:txBody>
      </p:sp>
    </p:spTree>
    <p:extLst>
      <p:ext uri="{BB962C8B-B14F-4D97-AF65-F5344CB8AC3E}">
        <p14:creationId xmlns:p14="http://schemas.microsoft.com/office/powerpoint/2010/main" val="347001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BD3EB3F-2756-4E74-9D24-897B172D5F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FDA4E-477C-49DF-9496-03E61C859D9B}" type="datetime1">
              <a:rPr lang="zh-CN" altLang="en-US" smtClean="0"/>
              <a:t>2023/5/11</a:t>
            </a:fld>
            <a:endParaRPr lang="zh-CN" altLang="en-US"/>
          </a:p>
        </p:txBody>
      </p:sp>
      <p:sp>
        <p:nvSpPr>
          <p:cNvPr id="5" name="页脚占位符 4">
            <a:extLst>
              <a:ext uri="{FF2B5EF4-FFF2-40B4-BE49-F238E27FC236}">
                <a16:creationId xmlns:a16="http://schemas.microsoft.com/office/drawing/2014/main" id="{A2B82695-E8BC-45C7-8FFF-9208A7D78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8323A4-8FB5-4CA4-9979-284BA9F9D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10F95-650F-4EB4-8E86-199C1D92F48D}" type="slidenum">
              <a:rPr lang="zh-CN" altLang="en-US" smtClean="0"/>
              <a:t>‹#›</a:t>
            </a:fld>
            <a:endParaRPr lang="zh-CN" altLang="en-US"/>
          </a:p>
        </p:txBody>
      </p:sp>
      <p:sp>
        <p:nvSpPr>
          <p:cNvPr id="14" name="文本框 13">
            <a:extLst>
              <a:ext uri="{FF2B5EF4-FFF2-40B4-BE49-F238E27FC236}">
                <a16:creationId xmlns:a16="http://schemas.microsoft.com/office/drawing/2014/main" id="{505BFF3D-BD70-5D4D-9C89-99F338044F55}"/>
              </a:ext>
            </a:extLst>
          </p:cNvPr>
          <p:cNvSpPr txBox="1"/>
          <p:nvPr userDrawn="1"/>
        </p:nvSpPr>
        <p:spPr>
          <a:xfrm>
            <a:off x="1389017" y="3591790"/>
            <a:ext cx="9413966" cy="769441"/>
          </a:xfrm>
          <a:prstGeom prst="rect">
            <a:avLst/>
          </a:prstGeom>
          <a:noFill/>
        </p:spPr>
        <p:txBody>
          <a:bodyPr wrap="square" rtlCol="0">
            <a:spAutoFit/>
          </a:bodyPr>
          <a:lstStyle/>
          <a:p>
            <a:pPr algn="ctr"/>
            <a:r>
              <a:rPr lang="zh-CN" altLang="en-US" sz="4400" b="1" dirty="0">
                <a:solidFill>
                  <a:srgbClr val="FFFFFF"/>
                </a:solidFill>
                <a:latin typeface="黑体" panose="02010609060101010101" pitchFamily="49" charset="-122"/>
                <a:ea typeface="黑体" panose="02010609060101010101" pitchFamily="49" charset="-122"/>
              </a:rPr>
              <a:t>基于高阶信息的聚类分析和算法研究</a:t>
            </a:r>
          </a:p>
        </p:txBody>
      </p:sp>
    </p:spTree>
    <p:extLst>
      <p:ext uri="{BB962C8B-B14F-4D97-AF65-F5344CB8AC3E}">
        <p14:creationId xmlns:p14="http://schemas.microsoft.com/office/powerpoint/2010/main" val="1935119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E7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过程 5"/>
          <p:cNvSpPr/>
          <p:nvPr/>
        </p:nvSpPr>
        <p:spPr>
          <a:xfrm>
            <a:off x="0" y="3029137"/>
            <a:ext cx="12192000" cy="18483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过程 6"/>
          <p:cNvSpPr/>
          <p:nvPr/>
        </p:nvSpPr>
        <p:spPr>
          <a:xfrm>
            <a:off x="0" y="5009091"/>
            <a:ext cx="12192000" cy="19376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389017" y="3591790"/>
            <a:ext cx="9413966" cy="769441"/>
          </a:xfrm>
          <a:prstGeom prst="rect">
            <a:avLst/>
          </a:prstGeom>
          <a:noFill/>
        </p:spPr>
        <p:txBody>
          <a:bodyPr wrap="square" rtlCol="0">
            <a:spAutoFit/>
          </a:bodyPr>
          <a:lstStyle/>
          <a:p>
            <a:pPr algn="ctr"/>
            <a:r>
              <a:rPr lang="en-US" altLang="zh-CN" sz="4400" b="1" dirty="0" err="1">
                <a:solidFill>
                  <a:srgbClr val="FFFFFF"/>
                </a:solidFill>
                <a:latin typeface="黑体" panose="02010609060101010101" pitchFamily="49" charset="-122"/>
                <a:ea typeface="黑体" panose="02010609060101010101" pitchFamily="49" charset="-122"/>
              </a:rPr>
              <a:t>sklearn</a:t>
            </a:r>
            <a:r>
              <a:rPr lang="zh-CN" altLang="en-US" sz="4400" b="1" dirty="0">
                <a:solidFill>
                  <a:srgbClr val="FFFFFF"/>
                </a:solidFill>
                <a:latin typeface="黑体" panose="02010609060101010101" pitchFamily="49" charset="-122"/>
                <a:ea typeface="黑体" panose="02010609060101010101" pitchFamily="49" charset="-122"/>
              </a:rPr>
              <a:t>的使用</a:t>
            </a:r>
          </a:p>
        </p:txBody>
      </p:sp>
      <p:pic>
        <p:nvPicPr>
          <p:cNvPr id="14" name="图片 13" descr="C:/Users/DELL/AppData/Local/Temp/kaimatting/20201014115644/output_aiMatting_20201014115650.pngoutput_aiMatting_20201014115650"/>
          <p:cNvPicPr>
            <a:picLocks noChangeAspect="1"/>
          </p:cNvPicPr>
          <p:nvPr/>
        </p:nvPicPr>
        <p:blipFill>
          <a:blip r:embed="rId3"/>
          <a:stretch>
            <a:fillRect/>
          </a:stretch>
        </p:blipFill>
        <p:spPr>
          <a:xfrm>
            <a:off x="4803803" y="312572"/>
            <a:ext cx="1832128" cy="1832128"/>
          </a:xfrm>
          <a:prstGeom prst="rect">
            <a:avLst/>
          </a:prstGeom>
        </p:spPr>
      </p:pic>
      <p:sp>
        <p:nvSpPr>
          <p:cNvPr id="2" name="灯片编号占位符 1"/>
          <p:cNvSpPr>
            <a:spLocks noGrp="1"/>
          </p:cNvSpPr>
          <p:nvPr>
            <p:ph type="sldNum" sz="quarter" idx="12"/>
          </p:nvPr>
        </p:nvSpPr>
        <p:spPr/>
        <p:txBody>
          <a:bodyPr/>
          <a:lstStyle/>
          <a:p>
            <a:fld id="{37D10F95-650F-4EB4-8E86-199C1D92F48D}" type="slidenum">
              <a:rPr lang="zh-CN" altLang="en-US" smtClean="0"/>
              <a:t>1</a:t>
            </a:fld>
            <a:endParaRPr lang="zh-CN" altLang="en-US"/>
          </a:p>
        </p:txBody>
      </p:sp>
    </p:spTree>
    <p:extLst>
      <p:ext uri="{BB962C8B-B14F-4D97-AF65-F5344CB8AC3E}">
        <p14:creationId xmlns:p14="http://schemas.microsoft.com/office/powerpoint/2010/main" val="3308698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D53E91-7ED0-394A-B62B-FBA31E40990D}"/>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2" name="椭圆 1">
            <a:extLst>
              <a:ext uri="{FF2B5EF4-FFF2-40B4-BE49-F238E27FC236}">
                <a16:creationId xmlns:a16="http://schemas.microsoft.com/office/drawing/2014/main" id="{3DD65BA5-2B75-3C1B-8AEA-F8C00EE60CE7}"/>
              </a:ext>
            </a:extLst>
          </p:cNvPr>
          <p:cNvSpPr/>
          <p:nvPr/>
        </p:nvSpPr>
        <p:spPr>
          <a:xfrm>
            <a:off x="1029577" y="2010284"/>
            <a:ext cx="5615533"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发送邮件域名为</a:t>
            </a:r>
            <a:r>
              <a:rPr lang="en-US" altLang="zh-CN" dirty="0"/>
              <a:t>myEmployer.com</a:t>
            </a:r>
            <a:endParaRPr lang="zh-CN" altLang="en-US" dirty="0"/>
          </a:p>
        </p:txBody>
      </p:sp>
      <p:sp>
        <p:nvSpPr>
          <p:cNvPr id="7" name="椭圆 6">
            <a:extLst>
              <a:ext uri="{FF2B5EF4-FFF2-40B4-BE49-F238E27FC236}">
                <a16:creationId xmlns:a16="http://schemas.microsoft.com/office/drawing/2014/main" id="{D51D9B1A-451E-6CFE-DBD9-4BE96FBC1B5C}"/>
              </a:ext>
            </a:extLst>
          </p:cNvPr>
          <p:cNvSpPr/>
          <p:nvPr/>
        </p:nvSpPr>
        <p:spPr>
          <a:xfrm>
            <a:off x="3791007" y="4173128"/>
            <a:ext cx="4665068"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包含单词“曲棍球”的邮件</a:t>
            </a:r>
          </a:p>
        </p:txBody>
      </p:sp>
      <p:sp>
        <p:nvSpPr>
          <p:cNvPr id="11" name="矩形: 圆角 10">
            <a:extLst>
              <a:ext uri="{FF2B5EF4-FFF2-40B4-BE49-F238E27FC236}">
                <a16:creationId xmlns:a16="http://schemas.microsoft.com/office/drawing/2014/main" id="{460A93B2-7D29-5762-C20C-2DC8CF9251F4}"/>
              </a:ext>
            </a:extLst>
          </p:cNvPr>
          <p:cNvSpPr/>
          <p:nvPr/>
        </p:nvSpPr>
        <p:spPr>
          <a:xfrm>
            <a:off x="45376" y="4833615"/>
            <a:ext cx="1799715"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无聊时需要阅读的邮件</a:t>
            </a:r>
          </a:p>
        </p:txBody>
      </p:sp>
      <p:sp>
        <p:nvSpPr>
          <p:cNvPr id="16" name="矩形: 圆角 15">
            <a:extLst>
              <a:ext uri="{FF2B5EF4-FFF2-40B4-BE49-F238E27FC236}">
                <a16:creationId xmlns:a16="http://schemas.microsoft.com/office/drawing/2014/main" id="{D053972E-D33F-964C-AB71-85CBA77710FF}"/>
              </a:ext>
            </a:extLst>
          </p:cNvPr>
          <p:cNvSpPr/>
          <p:nvPr/>
        </p:nvSpPr>
        <p:spPr>
          <a:xfrm>
            <a:off x="2974713" y="6238229"/>
            <a:ext cx="2057983"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需要及时处理的朋友邮件</a:t>
            </a:r>
          </a:p>
        </p:txBody>
      </p:sp>
      <p:sp>
        <p:nvSpPr>
          <p:cNvPr id="17" name="矩形: 圆角 16">
            <a:extLst>
              <a:ext uri="{FF2B5EF4-FFF2-40B4-BE49-F238E27FC236}">
                <a16:creationId xmlns:a16="http://schemas.microsoft.com/office/drawing/2014/main" id="{618329AF-BB52-6C2D-4370-BA57B7184003}"/>
              </a:ext>
            </a:extLst>
          </p:cNvPr>
          <p:cNvSpPr/>
          <p:nvPr/>
        </p:nvSpPr>
        <p:spPr>
          <a:xfrm>
            <a:off x="7524256" y="6238228"/>
            <a:ext cx="1863639"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无需阅读的垃圾邮件</a:t>
            </a:r>
          </a:p>
        </p:txBody>
      </p:sp>
      <p:cxnSp>
        <p:nvCxnSpPr>
          <p:cNvPr id="22" name="直接箭头连接符 21">
            <a:extLst>
              <a:ext uri="{FF2B5EF4-FFF2-40B4-BE49-F238E27FC236}">
                <a16:creationId xmlns:a16="http://schemas.microsoft.com/office/drawing/2014/main" id="{8EA269AE-90C3-9805-554C-876B74F568B9}"/>
              </a:ext>
            </a:extLst>
          </p:cNvPr>
          <p:cNvCxnSpPr>
            <a:cxnSpLocks/>
            <a:stCxn id="2" idx="4"/>
            <a:endCxn id="11" idx="0"/>
          </p:cNvCxnSpPr>
          <p:nvPr/>
        </p:nvCxnSpPr>
        <p:spPr>
          <a:xfrm flipH="1">
            <a:off x="945234" y="2519835"/>
            <a:ext cx="2892110" cy="23137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B3F07B3-28C6-C8B6-3D9D-0CCE7B85DEB5}"/>
              </a:ext>
            </a:extLst>
          </p:cNvPr>
          <p:cNvCxnSpPr>
            <a:cxnSpLocks/>
            <a:stCxn id="2" idx="4"/>
            <a:endCxn id="7" idx="0"/>
          </p:cNvCxnSpPr>
          <p:nvPr/>
        </p:nvCxnSpPr>
        <p:spPr>
          <a:xfrm>
            <a:off x="3837344" y="2519835"/>
            <a:ext cx="2286197" cy="16532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173DDBF-CF79-8A2A-C7C6-7F6B7693CBD1}"/>
              </a:ext>
            </a:extLst>
          </p:cNvPr>
          <p:cNvCxnSpPr>
            <a:cxnSpLocks/>
            <a:stCxn id="7" idx="4"/>
            <a:endCxn id="16" idx="0"/>
          </p:cNvCxnSpPr>
          <p:nvPr/>
        </p:nvCxnSpPr>
        <p:spPr>
          <a:xfrm flipH="1">
            <a:off x="4003705" y="4682679"/>
            <a:ext cx="2119836" cy="1555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1652601-81EB-9278-F092-9AFFB9DAC11A}"/>
              </a:ext>
            </a:extLst>
          </p:cNvPr>
          <p:cNvCxnSpPr>
            <a:cxnSpLocks/>
            <a:stCxn id="7" idx="4"/>
            <a:endCxn id="17" idx="0"/>
          </p:cNvCxnSpPr>
          <p:nvPr/>
        </p:nvCxnSpPr>
        <p:spPr>
          <a:xfrm>
            <a:off x="6123541" y="4682679"/>
            <a:ext cx="2332535" cy="1555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6FBAE6C5-0F18-D335-0BF5-7B0A909B79FB}"/>
              </a:ext>
            </a:extLst>
          </p:cNvPr>
          <p:cNvSpPr txBox="1"/>
          <p:nvPr/>
        </p:nvSpPr>
        <p:spPr>
          <a:xfrm>
            <a:off x="76782" y="1403011"/>
            <a:ext cx="285488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邮件分类示例：</a:t>
            </a:r>
          </a:p>
        </p:txBody>
      </p:sp>
      <p:sp>
        <p:nvSpPr>
          <p:cNvPr id="48" name="文本框 47">
            <a:extLst>
              <a:ext uri="{FF2B5EF4-FFF2-40B4-BE49-F238E27FC236}">
                <a16:creationId xmlns:a16="http://schemas.microsoft.com/office/drawing/2014/main" id="{7789F01A-336C-555E-3B54-E8873ED40EC6}"/>
              </a:ext>
            </a:extLst>
          </p:cNvPr>
          <p:cNvSpPr txBox="1"/>
          <p:nvPr/>
        </p:nvSpPr>
        <p:spPr>
          <a:xfrm>
            <a:off x="7214386" y="5091121"/>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49" name="文本框 48">
            <a:extLst>
              <a:ext uri="{FF2B5EF4-FFF2-40B4-BE49-F238E27FC236}">
                <a16:creationId xmlns:a16="http://schemas.microsoft.com/office/drawing/2014/main" id="{4592AAE1-CEAF-2FD2-5C43-3C28047289D6}"/>
              </a:ext>
            </a:extLst>
          </p:cNvPr>
          <p:cNvSpPr txBox="1"/>
          <p:nvPr/>
        </p:nvSpPr>
        <p:spPr>
          <a:xfrm>
            <a:off x="4626391" y="2809954"/>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51" name="文本框 50">
            <a:extLst>
              <a:ext uri="{FF2B5EF4-FFF2-40B4-BE49-F238E27FC236}">
                <a16:creationId xmlns:a16="http://schemas.microsoft.com/office/drawing/2014/main" id="{CE7E558A-E558-1DBD-10F2-78538BCDBFCB}"/>
              </a:ext>
            </a:extLst>
          </p:cNvPr>
          <p:cNvSpPr txBox="1"/>
          <p:nvPr/>
        </p:nvSpPr>
        <p:spPr>
          <a:xfrm>
            <a:off x="4742244" y="5091121"/>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53" name="文本框 52">
            <a:extLst>
              <a:ext uri="{FF2B5EF4-FFF2-40B4-BE49-F238E27FC236}">
                <a16:creationId xmlns:a16="http://schemas.microsoft.com/office/drawing/2014/main" id="{82219CC2-1915-A842-6FDF-231EC46B01CD}"/>
              </a:ext>
            </a:extLst>
          </p:cNvPr>
          <p:cNvSpPr txBox="1"/>
          <p:nvPr/>
        </p:nvSpPr>
        <p:spPr>
          <a:xfrm>
            <a:off x="2417463" y="3082661"/>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68" name="文本框 67">
            <a:extLst>
              <a:ext uri="{FF2B5EF4-FFF2-40B4-BE49-F238E27FC236}">
                <a16:creationId xmlns:a16="http://schemas.microsoft.com/office/drawing/2014/main" id="{B42DD474-A81D-F613-6157-58C40692DAF6}"/>
              </a:ext>
            </a:extLst>
          </p:cNvPr>
          <p:cNvSpPr txBox="1"/>
          <p:nvPr/>
        </p:nvSpPr>
        <p:spPr>
          <a:xfrm>
            <a:off x="7146517" y="1366912"/>
            <a:ext cx="4781405" cy="3046988"/>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三个样本：</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（域名是</a:t>
            </a:r>
            <a:r>
              <a:rPr lang="en-US" altLang="zh-CN" sz="1600" dirty="0">
                <a:latin typeface="微软雅黑" panose="020B0503020204020204" pitchFamily="34" charset="-122"/>
                <a:ea typeface="微软雅黑" panose="020B0503020204020204" pitchFamily="34" charset="-122"/>
              </a:rPr>
              <a:t>myEmployer.com</a:t>
            </a:r>
            <a:r>
              <a:rPr lang="zh-CN" altLang="en-US" sz="1600" dirty="0">
                <a:latin typeface="微软雅黑" panose="020B0503020204020204" pitchFamily="34" charset="-122"/>
                <a:ea typeface="微软雅黑" panose="020B0503020204020204" pitchFamily="34" charset="-122"/>
              </a:rPr>
              <a:t>，包含单词“曲棍球”）</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-&gt; </a:t>
            </a:r>
            <a:r>
              <a:rPr lang="zh-CN" altLang="en-US" sz="1600" dirty="0">
                <a:latin typeface="微软雅黑" panose="020B0503020204020204" pitchFamily="34" charset="-122"/>
                <a:ea typeface="微软雅黑" panose="020B0503020204020204" pitchFamily="34" charset="-122"/>
              </a:rPr>
              <a:t>无聊时需要阅读的邮件</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（域名不是</a:t>
            </a:r>
            <a:r>
              <a:rPr lang="en-US" altLang="zh-CN" sz="1600" dirty="0">
                <a:latin typeface="微软雅黑" panose="020B0503020204020204" pitchFamily="34" charset="-122"/>
                <a:ea typeface="微软雅黑" panose="020B0503020204020204" pitchFamily="34" charset="-122"/>
              </a:rPr>
              <a:t>myEmployer.com</a:t>
            </a:r>
            <a:r>
              <a:rPr lang="zh-CN" altLang="en-US" sz="1600" dirty="0">
                <a:latin typeface="微软雅黑" panose="020B0503020204020204" pitchFamily="34" charset="-122"/>
                <a:ea typeface="微软雅黑" panose="020B0503020204020204" pitchFamily="34" charset="-122"/>
              </a:rPr>
              <a:t>，包含单词“曲棍球”）</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-&gt; </a:t>
            </a:r>
            <a:r>
              <a:rPr lang="zh-CN" altLang="en-US" sz="1600" dirty="0">
                <a:latin typeface="微软雅黑" panose="020B0503020204020204" pitchFamily="34" charset="-122"/>
                <a:ea typeface="微软雅黑" panose="020B0503020204020204" pitchFamily="34" charset="-122"/>
              </a:rPr>
              <a:t>需要即使处理的朋友邮件</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（域名是</a:t>
            </a:r>
            <a:r>
              <a:rPr lang="en-US" altLang="zh-CN" sz="1600" dirty="0">
                <a:latin typeface="微软雅黑" panose="020B0503020204020204" pitchFamily="34" charset="-122"/>
                <a:ea typeface="微软雅黑" panose="020B0503020204020204" pitchFamily="34" charset="-122"/>
              </a:rPr>
              <a:t>myEmployer.com</a:t>
            </a:r>
            <a:r>
              <a:rPr lang="zh-CN" altLang="en-US" sz="1600" dirty="0">
                <a:latin typeface="微软雅黑" panose="020B0503020204020204" pitchFamily="34" charset="-122"/>
                <a:ea typeface="微软雅黑" panose="020B0503020204020204" pitchFamily="34" charset="-122"/>
              </a:rPr>
              <a:t>，不包含单词“曲棍球”）</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-&gt; </a:t>
            </a:r>
            <a:r>
              <a:rPr lang="zh-CN" altLang="en-US" sz="1600" dirty="0">
                <a:latin typeface="微软雅黑" panose="020B0503020204020204" pitchFamily="34" charset="-122"/>
                <a:ea typeface="微软雅黑" panose="020B0503020204020204" pitchFamily="34" charset="-122"/>
              </a:rPr>
              <a:t>无需阅读的垃圾邮件</a:t>
            </a:r>
            <a:endParaRPr lang="en-US" altLang="zh-CN"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647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D53E91-7ED0-394A-B62B-FBA31E40990D}"/>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3" name="文本框 2">
            <a:extLst>
              <a:ext uri="{FF2B5EF4-FFF2-40B4-BE49-F238E27FC236}">
                <a16:creationId xmlns:a16="http://schemas.microsoft.com/office/drawing/2014/main" id="{93C65D4C-7FE7-4FC0-6374-7BE9AC3F32B4}"/>
              </a:ext>
            </a:extLst>
          </p:cNvPr>
          <p:cNvSpPr txBox="1"/>
          <p:nvPr/>
        </p:nvSpPr>
        <p:spPr>
          <a:xfrm>
            <a:off x="139603" y="1306883"/>
            <a:ext cx="11320098" cy="5016758"/>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上述已经了解了决策树的判断流程，需要需要知道如何构造上一页</a:t>
            </a:r>
            <a:r>
              <a:rPr lang="en-US" altLang="zh-CN" sz="2000" dirty="0">
                <a:latin typeface="微软雅黑" panose="020B0503020204020204" pitchFamily="34" charset="-122"/>
                <a:ea typeface="微软雅黑" panose="020B0503020204020204" pitchFamily="34" charset="-122"/>
              </a:rPr>
              <a:t>PPT</a:t>
            </a:r>
            <a:r>
              <a:rPr lang="zh-CN" altLang="en-US" sz="2000" dirty="0">
                <a:latin typeface="微软雅黑" panose="020B0503020204020204" pitchFamily="34" charset="-122"/>
                <a:ea typeface="微软雅黑" panose="020B0503020204020204" pitchFamily="34" charset="-122"/>
              </a:rPr>
              <a:t>中的决策树</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决策树学习的算法通常是一个递归地选择最优特征，并根据该特征对训练数据进行分割，使得各个子数据集有一个最好的分类的过程。这一过程对应着对特征空间的划分，也对应着决策树的构建</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构建根节点，将所有训练数据都放在根节点，选择一个最优特征（根据信息增益或基尼指数确定），按着这一特征将训练数据集分割成子集，使得各个子集有一个在当前条件下最好的分类</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 如果这些子集已经能够被基本正确分类，那么构建叶节点，并将这些子集分到所对应的叶节点去</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）如果还有子集不能够被正确的分类，那么就对这些子集选择新的最优特征，继续对其进行分割，构建相应的节点，如果递归进行，直至所有训练数据子集被基本正确的分类，或者没有合适的特征为止</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）每个子集都被分到叶节点上，即都有了明确的类，这样就生成了一颗决策树</a:t>
            </a:r>
          </a:p>
        </p:txBody>
      </p:sp>
    </p:spTree>
    <p:extLst>
      <p:ext uri="{BB962C8B-B14F-4D97-AF65-F5344CB8AC3E}">
        <p14:creationId xmlns:p14="http://schemas.microsoft.com/office/powerpoint/2010/main" val="3261738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D53E91-7ED0-394A-B62B-FBA31E40990D}"/>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3" name="文本框 2">
            <a:extLst>
              <a:ext uri="{FF2B5EF4-FFF2-40B4-BE49-F238E27FC236}">
                <a16:creationId xmlns:a16="http://schemas.microsoft.com/office/drawing/2014/main" id="{93C65D4C-7FE7-4FC0-6374-7BE9AC3F32B4}"/>
              </a:ext>
            </a:extLst>
          </p:cNvPr>
          <p:cNvSpPr txBox="1"/>
          <p:nvPr/>
        </p:nvSpPr>
        <p:spPr>
          <a:xfrm>
            <a:off x="342027" y="1500733"/>
            <a:ext cx="11320098" cy="341632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决策树构建算法：</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ID3</a:t>
            </a:r>
            <a:r>
              <a:rPr lang="zh-CN" altLang="en-US" sz="2400" dirty="0">
                <a:latin typeface="微软雅黑" panose="020B0503020204020204" pitchFamily="34" charset="-122"/>
                <a:ea typeface="微软雅黑" panose="020B0503020204020204" pitchFamily="34" charset="-122"/>
              </a:rPr>
              <a:t>的生成算法：</a:t>
            </a:r>
            <a:r>
              <a:rPr lang="en-US" altLang="zh-CN" sz="2400" dirty="0">
                <a:latin typeface="微软雅黑" panose="020B0503020204020204" pitchFamily="34" charset="-122"/>
                <a:ea typeface="微软雅黑" panose="020B0503020204020204" pitchFamily="34" charset="-122"/>
              </a:rPr>
              <a:t>ID3</a:t>
            </a:r>
            <a:r>
              <a:rPr lang="zh-CN" altLang="en-US" sz="2400" dirty="0">
                <a:latin typeface="微软雅黑" panose="020B0503020204020204" pitchFamily="34" charset="-122"/>
                <a:ea typeface="微软雅黑" panose="020B0503020204020204" pitchFamily="34" charset="-122"/>
              </a:rPr>
              <a:t>算法的核心是在决策树各个结点上对应</a:t>
            </a:r>
            <a:r>
              <a:rPr lang="zh-CN" altLang="en-US" sz="2400" b="1" dirty="0">
                <a:latin typeface="微软雅黑" panose="020B0503020204020204" pitchFamily="34" charset="-122"/>
                <a:ea typeface="微软雅黑" panose="020B0503020204020204" pitchFamily="34" charset="-122"/>
              </a:rPr>
              <a:t>信息增益</a:t>
            </a:r>
            <a:r>
              <a:rPr lang="zh-CN" altLang="en-US" sz="2400" dirty="0">
                <a:latin typeface="微软雅黑" panose="020B0503020204020204" pitchFamily="34" charset="-122"/>
                <a:ea typeface="微软雅黑" panose="020B0503020204020204" pitchFamily="34" charset="-122"/>
              </a:rPr>
              <a:t>准则选择特征，递归地构建决策树</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C4.5</a:t>
            </a:r>
            <a:r>
              <a:rPr lang="zh-CN" altLang="en-US" sz="2400" dirty="0">
                <a:latin typeface="微软雅黑" panose="020B0503020204020204" pitchFamily="34" charset="-122"/>
                <a:ea typeface="微软雅黑" panose="020B0503020204020204" pitchFamily="34" charset="-122"/>
              </a:rPr>
              <a:t>的生成算法：与</a:t>
            </a:r>
            <a:r>
              <a:rPr lang="en-US" altLang="zh-CN" sz="2400" dirty="0">
                <a:latin typeface="微软雅黑" panose="020B0503020204020204" pitchFamily="34" charset="-122"/>
                <a:ea typeface="微软雅黑" panose="020B0503020204020204" pitchFamily="34" charset="-122"/>
              </a:rPr>
              <a:t>ID3</a:t>
            </a:r>
            <a:r>
              <a:rPr lang="zh-CN" altLang="en-US" sz="2400" dirty="0">
                <a:latin typeface="微软雅黑" panose="020B0503020204020204" pitchFamily="34" charset="-122"/>
                <a:ea typeface="微软雅黑" panose="020B0503020204020204" pitchFamily="34" charset="-122"/>
              </a:rPr>
              <a:t>算法相似，但是做了改进，将</a:t>
            </a:r>
            <a:r>
              <a:rPr lang="zh-CN" altLang="en-US" sz="2400" b="1" dirty="0">
                <a:latin typeface="微软雅黑" panose="020B0503020204020204" pitchFamily="34" charset="-122"/>
                <a:ea typeface="微软雅黑" panose="020B0503020204020204" pitchFamily="34" charset="-122"/>
              </a:rPr>
              <a:t>信息增益比</a:t>
            </a:r>
            <a:r>
              <a:rPr lang="zh-CN" altLang="en-US" sz="2400" dirty="0">
                <a:latin typeface="微软雅黑" panose="020B0503020204020204" pitchFamily="34" charset="-122"/>
                <a:ea typeface="微软雅黑" panose="020B0503020204020204" pitchFamily="34" charset="-122"/>
              </a:rPr>
              <a:t>作为选择特征的标准</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CART</a:t>
            </a:r>
            <a:r>
              <a:rPr lang="zh-CN" altLang="en-US" sz="2400" dirty="0">
                <a:latin typeface="微软雅黑" panose="020B0503020204020204" pitchFamily="34" charset="-122"/>
                <a:ea typeface="微软雅黑" panose="020B0503020204020204" pitchFamily="34" charset="-122"/>
              </a:rPr>
              <a:t>的生成算法：使用基尼指数作标准</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788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a:extLst>
              <a:ext uri="{FF2B5EF4-FFF2-40B4-BE49-F238E27FC236}">
                <a16:creationId xmlns:a16="http://schemas.microsoft.com/office/drawing/2014/main" id="{585670D0-E911-D1F3-381C-72EB7387438E}"/>
              </a:ext>
            </a:extLst>
          </p:cNvPr>
          <p:cNvSpPr/>
          <p:nvPr/>
        </p:nvSpPr>
        <p:spPr>
          <a:xfrm>
            <a:off x="9050039" y="6190295"/>
            <a:ext cx="935340" cy="45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51" name="矩形: 圆角 50">
            <a:extLst>
              <a:ext uri="{FF2B5EF4-FFF2-40B4-BE49-F238E27FC236}">
                <a16:creationId xmlns:a16="http://schemas.microsoft.com/office/drawing/2014/main" id="{11D602F4-1A60-0AB9-0633-D4C39FB90F3F}"/>
              </a:ext>
            </a:extLst>
          </p:cNvPr>
          <p:cNvSpPr/>
          <p:nvPr/>
        </p:nvSpPr>
        <p:spPr>
          <a:xfrm>
            <a:off x="7479505" y="6183140"/>
            <a:ext cx="935340" cy="45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D53E91-7ED0-394A-B62B-FBA31E40990D}"/>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2" name="等腰三角形 1">
            <a:extLst>
              <a:ext uri="{FF2B5EF4-FFF2-40B4-BE49-F238E27FC236}">
                <a16:creationId xmlns:a16="http://schemas.microsoft.com/office/drawing/2014/main" id="{8D7D37A3-5A93-1570-9CC9-E787EBFEDA92}"/>
              </a:ext>
            </a:extLst>
          </p:cNvPr>
          <p:cNvSpPr/>
          <p:nvPr/>
        </p:nvSpPr>
        <p:spPr>
          <a:xfrm>
            <a:off x="2505872" y="2005219"/>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E639F648-7BC9-E96D-4A99-ED2C120DAE80}"/>
              </a:ext>
            </a:extLst>
          </p:cNvPr>
          <p:cNvSpPr/>
          <p:nvPr/>
        </p:nvSpPr>
        <p:spPr>
          <a:xfrm>
            <a:off x="2197582" y="2191768"/>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ACEA87F0-C07C-B878-044F-87DA79AD9CA1}"/>
              </a:ext>
            </a:extLst>
          </p:cNvPr>
          <p:cNvSpPr/>
          <p:nvPr/>
        </p:nvSpPr>
        <p:spPr>
          <a:xfrm>
            <a:off x="2814162" y="2191768"/>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7BDCCDBA-30D5-DEFF-2508-F7A86EBEF247}"/>
              </a:ext>
            </a:extLst>
          </p:cNvPr>
          <p:cNvSpPr/>
          <p:nvPr/>
        </p:nvSpPr>
        <p:spPr>
          <a:xfrm>
            <a:off x="2505871" y="2285042"/>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CE1AC569-2030-AF1F-8988-9174F3A14BD7}"/>
              </a:ext>
            </a:extLst>
          </p:cNvPr>
          <p:cNvSpPr/>
          <p:nvPr/>
        </p:nvSpPr>
        <p:spPr>
          <a:xfrm>
            <a:off x="2117310" y="2631517"/>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4C6268AB-7F53-41F0-CD6F-3E5AABF350B4}"/>
              </a:ext>
            </a:extLst>
          </p:cNvPr>
          <p:cNvSpPr/>
          <p:nvPr/>
        </p:nvSpPr>
        <p:spPr>
          <a:xfrm>
            <a:off x="2658272" y="2157619"/>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FD3D9ED-D929-EE5F-D1ED-D1634A3F2283}"/>
              </a:ext>
            </a:extLst>
          </p:cNvPr>
          <p:cNvSpPr/>
          <p:nvPr/>
        </p:nvSpPr>
        <p:spPr>
          <a:xfrm>
            <a:off x="2425599" y="2631517"/>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9AC2C92-0972-C7E4-A24E-2665ADACBEA7}"/>
              </a:ext>
            </a:extLst>
          </p:cNvPr>
          <p:cNvSpPr/>
          <p:nvPr/>
        </p:nvSpPr>
        <p:spPr>
          <a:xfrm>
            <a:off x="2865349" y="2631517"/>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91ECF4F-BC45-FC1A-BD4A-FE25D9211CD9}"/>
              </a:ext>
            </a:extLst>
          </p:cNvPr>
          <p:cNvSpPr/>
          <p:nvPr/>
        </p:nvSpPr>
        <p:spPr>
          <a:xfrm>
            <a:off x="2345327" y="2924066"/>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9ED27A21-1B87-E0EA-3241-7A659EBCF7B3}"/>
              </a:ext>
            </a:extLst>
          </p:cNvPr>
          <p:cNvSpPr/>
          <p:nvPr/>
        </p:nvSpPr>
        <p:spPr>
          <a:xfrm>
            <a:off x="3964724" y="2471591"/>
            <a:ext cx="2184788" cy="320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66844720-F8F4-4A07-897B-417685919E59}"/>
              </a:ext>
            </a:extLst>
          </p:cNvPr>
          <p:cNvSpPr txBox="1"/>
          <p:nvPr/>
        </p:nvSpPr>
        <p:spPr>
          <a:xfrm>
            <a:off x="3912373" y="2191768"/>
            <a:ext cx="200330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选择出最优条件</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01E7AC4B-56D4-7016-F870-35EFCB56214F}"/>
              </a:ext>
            </a:extLst>
          </p:cNvPr>
          <p:cNvSpPr/>
          <p:nvPr/>
        </p:nvSpPr>
        <p:spPr>
          <a:xfrm>
            <a:off x="7189554" y="1903575"/>
            <a:ext cx="1194772" cy="2798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条件</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6" name="矩形: 圆角 15">
            <a:extLst>
              <a:ext uri="{FF2B5EF4-FFF2-40B4-BE49-F238E27FC236}">
                <a16:creationId xmlns:a16="http://schemas.microsoft.com/office/drawing/2014/main" id="{4D52AC82-2199-B3BD-BA1D-E47077F850ED}"/>
              </a:ext>
            </a:extLst>
          </p:cNvPr>
          <p:cNvSpPr/>
          <p:nvPr/>
        </p:nvSpPr>
        <p:spPr>
          <a:xfrm>
            <a:off x="6749805" y="2631517"/>
            <a:ext cx="935340" cy="45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ED782837-50A3-71E0-581B-7EA577F3D911}"/>
              </a:ext>
            </a:extLst>
          </p:cNvPr>
          <p:cNvSpPr/>
          <p:nvPr/>
        </p:nvSpPr>
        <p:spPr>
          <a:xfrm>
            <a:off x="7284949" y="2833040"/>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C6F41B5-AF28-0008-5F3F-1E91D416AA24}"/>
              </a:ext>
            </a:extLst>
          </p:cNvPr>
          <p:cNvSpPr/>
          <p:nvPr/>
        </p:nvSpPr>
        <p:spPr>
          <a:xfrm>
            <a:off x="6884754" y="2843794"/>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341604C5-8C89-37D1-F6B2-B6CF4DE568E4}"/>
              </a:ext>
            </a:extLst>
          </p:cNvPr>
          <p:cNvSpPr/>
          <p:nvPr/>
        </p:nvSpPr>
        <p:spPr>
          <a:xfrm>
            <a:off x="8737985" y="2429881"/>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3BA1B157-6BDC-4B5F-9E3D-2FED163E58B5}"/>
              </a:ext>
            </a:extLst>
          </p:cNvPr>
          <p:cNvSpPr/>
          <p:nvPr/>
        </p:nvSpPr>
        <p:spPr>
          <a:xfrm>
            <a:off x="8429695" y="2616430"/>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656A98EF-A113-E3D2-FDB5-A6322209B58B}"/>
              </a:ext>
            </a:extLst>
          </p:cNvPr>
          <p:cNvSpPr/>
          <p:nvPr/>
        </p:nvSpPr>
        <p:spPr>
          <a:xfrm>
            <a:off x="9046275" y="2616430"/>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611C9A91-6B16-CCCA-701D-68ADF5921D7D}"/>
              </a:ext>
            </a:extLst>
          </p:cNvPr>
          <p:cNvSpPr/>
          <p:nvPr/>
        </p:nvSpPr>
        <p:spPr>
          <a:xfrm>
            <a:off x="8737984" y="2709704"/>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75A73843-1B17-96CE-C3E1-666A6B5AA49B}"/>
              </a:ext>
            </a:extLst>
          </p:cNvPr>
          <p:cNvSpPr/>
          <p:nvPr/>
        </p:nvSpPr>
        <p:spPr>
          <a:xfrm>
            <a:off x="8890385" y="2582281"/>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C8805263-88FA-4C1C-C057-75D4B94326BF}"/>
              </a:ext>
            </a:extLst>
          </p:cNvPr>
          <p:cNvSpPr/>
          <p:nvPr/>
        </p:nvSpPr>
        <p:spPr>
          <a:xfrm>
            <a:off x="8657712" y="3056179"/>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5A774608-4C18-74E4-98E2-9DD69838531A}"/>
              </a:ext>
            </a:extLst>
          </p:cNvPr>
          <p:cNvSpPr/>
          <p:nvPr/>
        </p:nvSpPr>
        <p:spPr>
          <a:xfrm>
            <a:off x="9097462" y="3056179"/>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30" name="直接箭头连接符 29">
            <a:extLst>
              <a:ext uri="{FF2B5EF4-FFF2-40B4-BE49-F238E27FC236}">
                <a16:creationId xmlns:a16="http://schemas.microsoft.com/office/drawing/2014/main" id="{E293A505-413F-1BC8-2DA9-652D7EFBE946}"/>
              </a:ext>
            </a:extLst>
          </p:cNvPr>
          <p:cNvCxnSpPr>
            <a:stCxn id="15" idx="4"/>
            <a:endCxn id="16" idx="0"/>
          </p:cNvCxnSpPr>
          <p:nvPr/>
        </p:nvCxnSpPr>
        <p:spPr>
          <a:xfrm flipH="1">
            <a:off x="7217475" y="2183398"/>
            <a:ext cx="569465" cy="448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BC16AC1C-EC47-3D23-8ED8-2077528E02D7}"/>
              </a:ext>
            </a:extLst>
          </p:cNvPr>
          <p:cNvCxnSpPr>
            <a:stCxn id="15" idx="4"/>
          </p:cNvCxnSpPr>
          <p:nvPr/>
        </p:nvCxnSpPr>
        <p:spPr>
          <a:xfrm>
            <a:off x="7786940" y="2183398"/>
            <a:ext cx="807079" cy="288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箭头: 右 33">
            <a:extLst>
              <a:ext uri="{FF2B5EF4-FFF2-40B4-BE49-F238E27FC236}">
                <a16:creationId xmlns:a16="http://schemas.microsoft.com/office/drawing/2014/main" id="{C879C201-4220-3BF5-3B12-F3DEFC670896}"/>
              </a:ext>
            </a:extLst>
          </p:cNvPr>
          <p:cNvSpPr/>
          <p:nvPr/>
        </p:nvSpPr>
        <p:spPr>
          <a:xfrm rot="5400000">
            <a:off x="7318771" y="3758006"/>
            <a:ext cx="936338" cy="320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B6E0BB6A-5AB1-274F-E9A3-C8A75A6DE302}"/>
              </a:ext>
            </a:extLst>
          </p:cNvPr>
          <p:cNvSpPr txBox="1"/>
          <p:nvPr/>
        </p:nvSpPr>
        <p:spPr>
          <a:xfrm>
            <a:off x="7939031" y="3695545"/>
            <a:ext cx="200330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选择出最优条件</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4188627D-FFA6-9417-2080-3035FD0DCDB5}"/>
              </a:ext>
            </a:extLst>
          </p:cNvPr>
          <p:cNvSpPr/>
          <p:nvPr/>
        </p:nvSpPr>
        <p:spPr>
          <a:xfrm>
            <a:off x="7189554" y="4584346"/>
            <a:ext cx="1194772" cy="2798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条件</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37" name="矩形: 圆角 36">
            <a:extLst>
              <a:ext uri="{FF2B5EF4-FFF2-40B4-BE49-F238E27FC236}">
                <a16:creationId xmlns:a16="http://schemas.microsoft.com/office/drawing/2014/main" id="{6ACB43B7-390A-D2AF-59E6-8F3978836CAC}"/>
              </a:ext>
            </a:extLst>
          </p:cNvPr>
          <p:cNvSpPr/>
          <p:nvPr/>
        </p:nvSpPr>
        <p:spPr>
          <a:xfrm>
            <a:off x="6749805" y="5312288"/>
            <a:ext cx="935340" cy="45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8" name="椭圆 37">
            <a:extLst>
              <a:ext uri="{FF2B5EF4-FFF2-40B4-BE49-F238E27FC236}">
                <a16:creationId xmlns:a16="http://schemas.microsoft.com/office/drawing/2014/main" id="{71484758-79DA-BA97-179A-2E4325BAA8D5}"/>
              </a:ext>
            </a:extLst>
          </p:cNvPr>
          <p:cNvSpPr/>
          <p:nvPr/>
        </p:nvSpPr>
        <p:spPr>
          <a:xfrm>
            <a:off x="7284949" y="5513811"/>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C6436D78-0C54-9EE1-2565-7223EF318955}"/>
              </a:ext>
            </a:extLst>
          </p:cNvPr>
          <p:cNvSpPr/>
          <p:nvPr/>
        </p:nvSpPr>
        <p:spPr>
          <a:xfrm>
            <a:off x="6884754" y="5524565"/>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ED46AC90-0F2E-C3F2-535D-C0A1D2C602E7}"/>
              </a:ext>
            </a:extLst>
          </p:cNvPr>
          <p:cNvSpPr/>
          <p:nvPr/>
        </p:nvSpPr>
        <p:spPr>
          <a:xfrm>
            <a:off x="7811061" y="6270630"/>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B1C4FDA6-C0B0-04CF-C346-95E1909C5981}"/>
              </a:ext>
            </a:extLst>
          </p:cNvPr>
          <p:cNvSpPr/>
          <p:nvPr/>
        </p:nvSpPr>
        <p:spPr>
          <a:xfrm>
            <a:off x="7606036" y="6314681"/>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a:extLst>
              <a:ext uri="{FF2B5EF4-FFF2-40B4-BE49-F238E27FC236}">
                <a16:creationId xmlns:a16="http://schemas.microsoft.com/office/drawing/2014/main" id="{6A489075-2D4D-668B-D2D0-AB07917020C5}"/>
              </a:ext>
            </a:extLst>
          </p:cNvPr>
          <p:cNvSpPr/>
          <p:nvPr/>
        </p:nvSpPr>
        <p:spPr>
          <a:xfrm>
            <a:off x="8222616" y="6314681"/>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a:extLst>
              <a:ext uri="{FF2B5EF4-FFF2-40B4-BE49-F238E27FC236}">
                <a16:creationId xmlns:a16="http://schemas.microsoft.com/office/drawing/2014/main" id="{9FA3ACC2-0372-0074-BC37-492166C70F40}"/>
              </a:ext>
            </a:extLst>
          </p:cNvPr>
          <p:cNvSpPr/>
          <p:nvPr/>
        </p:nvSpPr>
        <p:spPr>
          <a:xfrm>
            <a:off x="7914325" y="6407955"/>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1D60ACD5-5A60-5CED-CD17-29B2DBA2FC63}"/>
              </a:ext>
            </a:extLst>
          </p:cNvPr>
          <p:cNvSpPr/>
          <p:nvPr/>
        </p:nvSpPr>
        <p:spPr>
          <a:xfrm>
            <a:off x="8066726" y="6280532"/>
            <a:ext cx="132623" cy="186549"/>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008633EC-51F4-4C75-2ABE-18EDAAF8FEE6}"/>
              </a:ext>
            </a:extLst>
          </p:cNvPr>
          <p:cNvSpPr/>
          <p:nvPr/>
        </p:nvSpPr>
        <p:spPr>
          <a:xfrm>
            <a:off x="9258006" y="6296635"/>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D955F337-A612-EF67-2A38-A0487065F7EF}"/>
              </a:ext>
            </a:extLst>
          </p:cNvPr>
          <p:cNvSpPr/>
          <p:nvPr/>
        </p:nvSpPr>
        <p:spPr>
          <a:xfrm>
            <a:off x="9676815" y="6293534"/>
            <a:ext cx="160544" cy="16054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D60B40BD-E6B6-4A57-DFCD-7CCF261A85B4}"/>
              </a:ext>
            </a:extLst>
          </p:cNvPr>
          <p:cNvCxnSpPr>
            <a:stCxn id="36" idx="4"/>
            <a:endCxn id="37" idx="0"/>
          </p:cNvCxnSpPr>
          <p:nvPr/>
        </p:nvCxnSpPr>
        <p:spPr>
          <a:xfrm flipH="1">
            <a:off x="7217475" y="4864169"/>
            <a:ext cx="569465" cy="448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0AC5B565-5E52-4C4C-E4CF-036750301162}"/>
              </a:ext>
            </a:extLst>
          </p:cNvPr>
          <p:cNvCxnSpPr>
            <a:cxnSpLocks/>
            <a:stCxn id="36" idx="4"/>
            <a:endCxn id="49" idx="0"/>
          </p:cNvCxnSpPr>
          <p:nvPr/>
        </p:nvCxnSpPr>
        <p:spPr>
          <a:xfrm>
            <a:off x="7786940" y="4864169"/>
            <a:ext cx="791083" cy="486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椭圆 48">
            <a:extLst>
              <a:ext uri="{FF2B5EF4-FFF2-40B4-BE49-F238E27FC236}">
                <a16:creationId xmlns:a16="http://schemas.microsoft.com/office/drawing/2014/main" id="{F466EBA5-D703-C222-F3DD-DB92341C8750}"/>
              </a:ext>
            </a:extLst>
          </p:cNvPr>
          <p:cNvSpPr/>
          <p:nvPr/>
        </p:nvSpPr>
        <p:spPr>
          <a:xfrm>
            <a:off x="7980637" y="5350555"/>
            <a:ext cx="1194772" cy="2798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条件</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cxnSp>
        <p:nvCxnSpPr>
          <p:cNvPr id="54" name="直接连接符 53">
            <a:extLst>
              <a:ext uri="{FF2B5EF4-FFF2-40B4-BE49-F238E27FC236}">
                <a16:creationId xmlns:a16="http://schemas.microsoft.com/office/drawing/2014/main" id="{237D8697-E10E-154C-44B7-FE0EA8CC2601}"/>
              </a:ext>
            </a:extLst>
          </p:cNvPr>
          <p:cNvCxnSpPr>
            <a:stCxn id="49" idx="4"/>
            <a:endCxn id="51" idx="0"/>
          </p:cNvCxnSpPr>
          <p:nvPr/>
        </p:nvCxnSpPr>
        <p:spPr>
          <a:xfrm flipH="1">
            <a:off x="7947175" y="5630378"/>
            <a:ext cx="630848" cy="552762"/>
          </a:xfrm>
          <a:prstGeom prst="line">
            <a:avLst/>
          </a:prstGeom>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E8D0C318-FAF2-1F8B-5859-AA5EDAAA4A05}"/>
              </a:ext>
            </a:extLst>
          </p:cNvPr>
          <p:cNvCxnSpPr>
            <a:cxnSpLocks/>
            <a:stCxn id="49" idx="4"/>
            <a:endCxn id="52" idx="0"/>
          </p:cNvCxnSpPr>
          <p:nvPr/>
        </p:nvCxnSpPr>
        <p:spPr>
          <a:xfrm>
            <a:off x="8578023" y="5630378"/>
            <a:ext cx="939686" cy="559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文本框 57">
            <a:extLst>
              <a:ext uri="{FF2B5EF4-FFF2-40B4-BE49-F238E27FC236}">
                <a16:creationId xmlns:a16="http://schemas.microsoft.com/office/drawing/2014/main" id="{9DD5F997-5FA6-DDA8-E322-538F098727ED}"/>
              </a:ext>
            </a:extLst>
          </p:cNvPr>
          <p:cNvSpPr txBox="1"/>
          <p:nvPr/>
        </p:nvSpPr>
        <p:spPr>
          <a:xfrm>
            <a:off x="76781" y="1283062"/>
            <a:ext cx="19288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决策树构造示例：</a:t>
            </a:r>
          </a:p>
        </p:txBody>
      </p:sp>
    </p:spTree>
    <p:extLst>
      <p:ext uri="{BB962C8B-B14F-4D97-AF65-F5344CB8AC3E}">
        <p14:creationId xmlns:p14="http://schemas.microsoft.com/office/powerpoint/2010/main" val="215812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D53E91-7ED0-394A-B62B-FBA31E40990D}"/>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3" name="文本框 2">
            <a:extLst>
              <a:ext uri="{FF2B5EF4-FFF2-40B4-BE49-F238E27FC236}">
                <a16:creationId xmlns:a16="http://schemas.microsoft.com/office/drawing/2014/main" id="{93C65D4C-7FE7-4FC0-6374-7BE9AC3F32B4}"/>
              </a:ext>
            </a:extLst>
          </p:cNvPr>
          <p:cNvSpPr txBox="1"/>
          <p:nvPr/>
        </p:nvSpPr>
        <p:spPr>
          <a:xfrm>
            <a:off x="355987" y="1444892"/>
            <a:ext cx="11306138" cy="480131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决策树的剪枝：</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决策树生成算法递归的产生决策树，直到不能继续下去为止，这样产生的树往往对训练数据的分类很准确，但对未知测试数据的分类缺没有那么精确，即会出现过拟合现象</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过拟合产生的原因在于在学习时过多的考虑如何提高对训练数据的正确分类，从而构建出过于复杂的决策树，解决方法是考虑决策树的复杂度，对已经生成的树进行简化</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剪枝（</a:t>
            </a:r>
            <a:r>
              <a:rPr lang="en-US" altLang="zh-CN" sz="2400" dirty="0">
                <a:latin typeface="微软雅黑" panose="020B0503020204020204" pitchFamily="34" charset="-122"/>
                <a:ea typeface="微软雅黑" panose="020B0503020204020204" pitchFamily="34" charset="-122"/>
              </a:rPr>
              <a:t>pruning</a:t>
            </a:r>
            <a:r>
              <a:rPr lang="zh-CN" altLang="en-US" sz="2400" dirty="0">
                <a:latin typeface="微软雅黑" panose="020B0503020204020204" pitchFamily="34" charset="-122"/>
                <a:ea typeface="微软雅黑" panose="020B0503020204020204" pitchFamily="34" charset="-122"/>
              </a:rPr>
              <a:t>）：从已经生成的树上裁掉一些子树或叶节点，并将其根节点或父节点作为新的叶子节点，从而简化分类树模型</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624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D53E91-7ED0-394A-B62B-FBA31E40990D}"/>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3" name="文本框 2">
            <a:extLst>
              <a:ext uri="{FF2B5EF4-FFF2-40B4-BE49-F238E27FC236}">
                <a16:creationId xmlns:a16="http://schemas.microsoft.com/office/drawing/2014/main" id="{93C65D4C-7FE7-4FC0-6374-7BE9AC3F32B4}"/>
              </a:ext>
            </a:extLst>
          </p:cNvPr>
          <p:cNvSpPr txBox="1"/>
          <p:nvPr/>
        </p:nvSpPr>
        <p:spPr>
          <a:xfrm>
            <a:off x="335046" y="1187231"/>
            <a:ext cx="11936062" cy="5632311"/>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决策树的剪枝：</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决策树算法很容易过拟合（</a:t>
            </a:r>
            <a:r>
              <a:rPr lang="en-US" altLang="zh-CN" sz="2400" dirty="0">
                <a:latin typeface="微软雅黑" panose="020B0503020204020204" pitchFamily="34" charset="-122"/>
                <a:ea typeface="微软雅黑" panose="020B0503020204020204" pitchFamily="34" charset="-122"/>
              </a:rPr>
              <a:t>overfitting</a:t>
            </a:r>
            <a:r>
              <a:rPr lang="zh-CN" altLang="en-US" sz="2400" dirty="0">
                <a:latin typeface="微软雅黑" panose="020B0503020204020204" pitchFamily="34" charset="-122"/>
                <a:ea typeface="微软雅黑" panose="020B0503020204020204" pitchFamily="34" charset="-122"/>
              </a:rPr>
              <a:t>），剪枝算法就是用来防止决策树过拟合，提高泛化性能的方法</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剪枝分为预剪枝与后剪枝</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预剪枝是指在决策树的生成过程中，对每个节点在划分前先进行评估，若当前的划分不能带来泛化性能的提升，则停止划分，并将当前节点标记为叶节点（在决策树生成前剪枝）</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后剪枝是指先从训练集生成一颗完整的决策树，然后自底向上对非叶节点进行考察，若将该节点对应的子树替换为叶节点，能带来泛化性能的提升，则将该子树替换为叶节点。那么怎么来判断是否带来泛化性能的提升那？最简单的就是留出法，即预留一部分数据作为验证集来进行性能评估（在决策树生成后剪枝）</a:t>
            </a:r>
          </a:p>
        </p:txBody>
      </p:sp>
    </p:spTree>
    <p:extLst>
      <p:ext uri="{BB962C8B-B14F-4D97-AF65-F5344CB8AC3E}">
        <p14:creationId xmlns:p14="http://schemas.microsoft.com/office/powerpoint/2010/main" val="218014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D53E91-7ED0-394A-B62B-FBA31E40990D}"/>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2" name="椭圆 1">
            <a:extLst>
              <a:ext uri="{FF2B5EF4-FFF2-40B4-BE49-F238E27FC236}">
                <a16:creationId xmlns:a16="http://schemas.microsoft.com/office/drawing/2014/main" id="{3DD65BA5-2B75-3C1B-8AEA-F8C00EE60CE7}"/>
              </a:ext>
            </a:extLst>
          </p:cNvPr>
          <p:cNvSpPr/>
          <p:nvPr/>
        </p:nvSpPr>
        <p:spPr>
          <a:xfrm>
            <a:off x="4174131" y="2010284"/>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874D243-B1DB-685D-04A0-4A81B578F497}"/>
              </a:ext>
            </a:extLst>
          </p:cNvPr>
          <p:cNvSpPr/>
          <p:nvPr/>
        </p:nvSpPr>
        <p:spPr>
          <a:xfrm>
            <a:off x="2267387" y="3448124"/>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D51D9B1A-451E-6CFE-DBD9-4BE96FBC1B5C}"/>
              </a:ext>
            </a:extLst>
          </p:cNvPr>
          <p:cNvSpPr/>
          <p:nvPr/>
        </p:nvSpPr>
        <p:spPr>
          <a:xfrm>
            <a:off x="5715581" y="3428999"/>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DBBB71E8-CAFB-AF4F-BED0-E6FF05B1513F}"/>
              </a:ext>
            </a:extLst>
          </p:cNvPr>
          <p:cNvSpPr/>
          <p:nvPr/>
        </p:nvSpPr>
        <p:spPr>
          <a:xfrm>
            <a:off x="4993135" y="4833614"/>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C5311E2D-285B-AC3E-1826-423673BD6D7E}"/>
              </a:ext>
            </a:extLst>
          </p:cNvPr>
          <p:cNvSpPr/>
          <p:nvPr/>
        </p:nvSpPr>
        <p:spPr>
          <a:xfrm>
            <a:off x="8059168" y="4833614"/>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11" name="矩形: 圆角 10">
            <a:extLst>
              <a:ext uri="{FF2B5EF4-FFF2-40B4-BE49-F238E27FC236}">
                <a16:creationId xmlns:a16="http://schemas.microsoft.com/office/drawing/2014/main" id="{460A93B2-7D29-5762-C20C-2DC8CF9251F4}"/>
              </a:ext>
            </a:extLst>
          </p:cNvPr>
          <p:cNvSpPr/>
          <p:nvPr/>
        </p:nvSpPr>
        <p:spPr>
          <a:xfrm>
            <a:off x="1162195" y="4833615"/>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AF0568FE-60F2-315F-1983-BE7E48E6648C}"/>
              </a:ext>
            </a:extLst>
          </p:cNvPr>
          <p:cNvSpPr/>
          <p:nvPr/>
        </p:nvSpPr>
        <p:spPr>
          <a:xfrm>
            <a:off x="3485422" y="4833615"/>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D053972E-D33F-964C-AB71-85CBA77710FF}"/>
              </a:ext>
            </a:extLst>
          </p:cNvPr>
          <p:cNvSpPr/>
          <p:nvPr/>
        </p:nvSpPr>
        <p:spPr>
          <a:xfrm>
            <a:off x="4091532" y="6238229"/>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618329AF-BB52-6C2D-4370-BA57B7184003}"/>
              </a:ext>
            </a:extLst>
          </p:cNvPr>
          <p:cNvSpPr/>
          <p:nvPr/>
        </p:nvSpPr>
        <p:spPr>
          <a:xfrm>
            <a:off x="6095999" y="6211924"/>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3C655B93-B738-C061-61D0-993C018EAFC7}"/>
              </a:ext>
            </a:extLst>
          </p:cNvPr>
          <p:cNvSpPr/>
          <p:nvPr/>
        </p:nvSpPr>
        <p:spPr>
          <a:xfrm>
            <a:off x="7656874" y="6101574"/>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276F9BA0-2EF1-3DAB-30BA-B569EA07DB83}"/>
              </a:ext>
            </a:extLst>
          </p:cNvPr>
          <p:cNvSpPr/>
          <p:nvPr/>
        </p:nvSpPr>
        <p:spPr>
          <a:xfrm>
            <a:off x="9396448" y="6101574"/>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8EA269AE-90C3-9805-554C-876B74F568B9}"/>
              </a:ext>
            </a:extLst>
          </p:cNvPr>
          <p:cNvCxnSpPr>
            <a:stCxn id="2" idx="4"/>
            <a:endCxn id="6" idx="0"/>
          </p:cNvCxnSpPr>
          <p:nvPr/>
        </p:nvCxnSpPr>
        <p:spPr>
          <a:xfrm flipH="1">
            <a:off x="2818819" y="2519835"/>
            <a:ext cx="1906744" cy="9282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B3F07B3-28C6-C8B6-3D9D-0CCE7B85DEB5}"/>
              </a:ext>
            </a:extLst>
          </p:cNvPr>
          <p:cNvCxnSpPr>
            <a:stCxn id="2" idx="4"/>
            <a:endCxn id="7" idx="0"/>
          </p:cNvCxnSpPr>
          <p:nvPr/>
        </p:nvCxnSpPr>
        <p:spPr>
          <a:xfrm>
            <a:off x="4725563" y="2519835"/>
            <a:ext cx="1541450" cy="909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135003A-6EA6-F64F-089E-5BA59B16EC84}"/>
              </a:ext>
            </a:extLst>
          </p:cNvPr>
          <p:cNvCxnSpPr>
            <a:stCxn id="6" idx="4"/>
            <a:endCxn id="11" idx="0"/>
          </p:cNvCxnSpPr>
          <p:nvPr/>
        </p:nvCxnSpPr>
        <p:spPr>
          <a:xfrm flipH="1">
            <a:off x="1654296" y="3957675"/>
            <a:ext cx="1164523" cy="8759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84EBDF16-BCE7-573A-6F4A-A6604071D516}"/>
              </a:ext>
            </a:extLst>
          </p:cNvPr>
          <p:cNvCxnSpPr>
            <a:stCxn id="6" idx="4"/>
            <a:endCxn id="14" idx="0"/>
          </p:cNvCxnSpPr>
          <p:nvPr/>
        </p:nvCxnSpPr>
        <p:spPr>
          <a:xfrm>
            <a:off x="2818819" y="3957675"/>
            <a:ext cx="1158704" cy="8759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173DDBF-CF79-8A2A-C7C6-7F6B7693CBD1}"/>
              </a:ext>
            </a:extLst>
          </p:cNvPr>
          <p:cNvCxnSpPr>
            <a:stCxn id="7" idx="4"/>
            <a:endCxn id="8" idx="0"/>
          </p:cNvCxnSpPr>
          <p:nvPr/>
        </p:nvCxnSpPr>
        <p:spPr>
          <a:xfrm flipH="1">
            <a:off x="5544567" y="3938550"/>
            <a:ext cx="722446" cy="8950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1652601-81EB-9278-F092-9AFFB9DAC11A}"/>
              </a:ext>
            </a:extLst>
          </p:cNvPr>
          <p:cNvCxnSpPr>
            <a:stCxn id="7" idx="4"/>
            <a:endCxn id="9" idx="0"/>
          </p:cNvCxnSpPr>
          <p:nvPr/>
        </p:nvCxnSpPr>
        <p:spPr>
          <a:xfrm>
            <a:off x="6267013" y="3938550"/>
            <a:ext cx="2343587" cy="8950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E4FF55D1-841C-CE39-5B0A-F978C248C2EA}"/>
              </a:ext>
            </a:extLst>
          </p:cNvPr>
          <p:cNvCxnSpPr>
            <a:stCxn id="8" idx="4"/>
            <a:endCxn id="16" idx="0"/>
          </p:cNvCxnSpPr>
          <p:nvPr/>
        </p:nvCxnSpPr>
        <p:spPr>
          <a:xfrm flipH="1">
            <a:off x="4583633" y="5343165"/>
            <a:ext cx="960934" cy="8950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6CC4178-96E2-BC8D-8960-8FF0C9DBBC2D}"/>
              </a:ext>
            </a:extLst>
          </p:cNvPr>
          <p:cNvCxnSpPr>
            <a:stCxn id="8" idx="4"/>
            <a:endCxn id="17" idx="0"/>
          </p:cNvCxnSpPr>
          <p:nvPr/>
        </p:nvCxnSpPr>
        <p:spPr>
          <a:xfrm>
            <a:off x="5544567" y="5343165"/>
            <a:ext cx="1043533" cy="8687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BFCC2DAA-1F98-A4DA-F662-9C0C14EACD7B}"/>
              </a:ext>
            </a:extLst>
          </p:cNvPr>
          <p:cNvCxnSpPr>
            <a:stCxn id="9" idx="4"/>
            <a:endCxn id="18" idx="0"/>
          </p:cNvCxnSpPr>
          <p:nvPr/>
        </p:nvCxnSpPr>
        <p:spPr>
          <a:xfrm flipH="1">
            <a:off x="8148975" y="5343165"/>
            <a:ext cx="461625" cy="758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3CD3FBBF-A795-DF62-6C86-3FA7E3DAB04F}"/>
              </a:ext>
            </a:extLst>
          </p:cNvPr>
          <p:cNvCxnSpPr>
            <a:stCxn id="9" idx="4"/>
            <a:endCxn id="19" idx="0"/>
          </p:cNvCxnSpPr>
          <p:nvPr/>
        </p:nvCxnSpPr>
        <p:spPr>
          <a:xfrm>
            <a:off x="8610600" y="5343165"/>
            <a:ext cx="1277949" cy="758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6FBAE6C5-0F18-D335-0BF5-7B0A909B79FB}"/>
              </a:ext>
            </a:extLst>
          </p:cNvPr>
          <p:cNvSpPr txBox="1"/>
          <p:nvPr/>
        </p:nvSpPr>
        <p:spPr>
          <a:xfrm>
            <a:off x="76782" y="1403011"/>
            <a:ext cx="285488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剪枝前：</a:t>
            </a:r>
          </a:p>
        </p:txBody>
      </p:sp>
      <p:sp>
        <p:nvSpPr>
          <p:cNvPr id="3" name="文本框 2">
            <a:extLst>
              <a:ext uri="{FF2B5EF4-FFF2-40B4-BE49-F238E27FC236}">
                <a16:creationId xmlns:a16="http://schemas.microsoft.com/office/drawing/2014/main" id="{D926CE14-1CB7-E620-F0E7-34B758015CD1}"/>
              </a:ext>
            </a:extLst>
          </p:cNvPr>
          <p:cNvSpPr txBox="1"/>
          <p:nvPr/>
        </p:nvSpPr>
        <p:spPr>
          <a:xfrm>
            <a:off x="3445578" y="2710932"/>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5" name="文本框 4">
            <a:extLst>
              <a:ext uri="{FF2B5EF4-FFF2-40B4-BE49-F238E27FC236}">
                <a16:creationId xmlns:a16="http://schemas.microsoft.com/office/drawing/2014/main" id="{D596DDFD-A04C-7622-AF0E-9DD52A3D16F5}"/>
              </a:ext>
            </a:extLst>
          </p:cNvPr>
          <p:cNvSpPr txBox="1"/>
          <p:nvPr/>
        </p:nvSpPr>
        <p:spPr>
          <a:xfrm>
            <a:off x="1803207" y="4119489"/>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12" name="文本框 11">
            <a:extLst>
              <a:ext uri="{FF2B5EF4-FFF2-40B4-BE49-F238E27FC236}">
                <a16:creationId xmlns:a16="http://schemas.microsoft.com/office/drawing/2014/main" id="{2BD0FD8B-1940-D468-A525-0E75162196EA}"/>
              </a:ext>
            </a:extLst>
          </p:cNvPr>
          <p:cNvSpPr txBox="1"/>
          <p:nvPr/>
        </p:nvSpPr>
        <p:spPr>
          <a:xfrm>
            <a:off x="5434047" y="4139264"/>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13" name="文本框 12">
            <a:extLst>
              <a:ext uri="{FF2B5EF4-FFF2-40B4-BE49-F238E27FC236}">
                <a16:creationId xmlns:a16="http://schemas.microsoft.com/office/drawing/2014/main" id="{4A9903BA-6593-03AA-7056-3DDE61EDED4B}"/>
              </a:ext>
            </a:extLst>
          </p:cNvPr>
          <p:cNvSpPr txBox="1"/>
          <p:nvPr/>
        </p:nvSpPr>
        <p:spPr>
          <a:xfrm>
            <a:off x="4585813" y="5537703"/>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15" name="文本框 14">
            <a:extLst>
              <a:ext uri="{FF2B5EF4-FFF2-40B4-BE49-F238E27FC236}">
                <a16:creationId xmlns:a16="http://schemas.microsoft.com/office/drawing/2014/main" id="{0B902FBC-0CF7-EF48-48E3-4A611FF06807}"/>
              </a:ext>
            </a:extLst>
          </p:cNvPr>
          <p:cNvSpPr txBox="1"/>
          <p:nvPr/>
        </p:nvSpPr>
        <p:spPr>
          <a:xfrm>
            <a:off x="7908802" y="5494805"/>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21" name="文本框 20">
            <a:extLst>
              <a:ext uri="{FF2B5EF4-FFF2-40B4-BE49-F238E27FC236}">
                <a16:creationId xmlns:a16="http://schemas.microsoft.com/office/drawing/2014/main" id="{C7644486-0B9A-502E-E96D-C49E095C7DE2}"/>
              </a:ext>
            </a:extLst>
          </p:cNvPr>
          <p:cNvSpPr txBox="1"/>
          <p:nvPr/>
        </p:nvSpPr>
        <p:spPr>
          <a:xfrm>
            <a:off x="5454113" y="2637746"/>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23" name="文本框 22">
            <a:extLst>
              <a:ext uri="{FF2B5EF4-FFF2-40B4-BE49-F238E27FC236}">
                <a16:creationId xmlns:a16="http://schemas.microsoft.com/office/drawing/2014/main" id="{82AD5977-296E-0E1F-8A8C-2C724B1FE54E}"/>
              </a:ext>
            </a:extLst>
          </p:cNvPr>
          <p:cNvSpPr txBox="1"/>
          <p:nvPr/>
        </p:nvSpPr>
        <p:spPr>
          <a:xfrm>
            <a:off x="7378249" y="4016750"/>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25" name="文本框 24">
            <a:extLst>
              <a:ext uri="{FF2B5EF4-FFF2-40B4-BE49-F238E27FC236}">
                <a16:creationId xmlns:a16="http://schemas.microsoft.com/office/drawing/2014/main" id="{E9D2C1BA-6FF7-C9E2-E375-3799B2B0DE77}"/>
              </a:ext>
            </a:extLst>
          </p:cNvPr>
          <p:cNvSpPr txBox="1"/>
          <p:nvPr/>
        </p:nvSpPr>
        <p:spPr>
          <a:xfrm>
            <a:off x="9249574" y="5407357"/>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27" name="文本框 26">
            <a:extLst>
              <a:ext uri="{FF2B5EF4-FFF2-40B4-BE49-F238E27FC236}">
                <a16:creationId xmlns:a16="http://schemas.microsoft.com/office/drawing/2014/main" id="{82DF89A8-6C22-6A24-F592-501E91B0ECA5}"/>
              </a:ext>
            </a:extLst>
          </p:cNvPr>
          <p:cNvSpPr txBox="1"/>
          <p:nvPr/>
        </p:nvSpPr>
        <p:spPr>
          <a:xfrm>
            <a:off x="6066333" y="5537703"/>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29" name="文本框 28">
            <a:extLst>
              <a:ext uri="{FF2B5EF4-FFF2-40B4-BE49-F238E27FC236}">
                <a16:creationId xmlns:a16="http://schemas.microsoft.com/office/drawing/2014/main" id="{C9FAAEC2-09B5-22D8-E4E6-2946CE1168A7}"/>
              </a:ext>
            </a:extLst>
          </p:cNvPr>
          <p:cNvSpPr txBox="1"/>
          <p:nvPr/>
        </p:nvSpPr>
        <p:spPr>
          <a:xfrm>
            <a:off x="3354833" y="4096423"/>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Tree>
    <p:extLst>
      <p:ext uri="{BB962C8B-B14F-4D97-AF65-F5344CB8AC3E}">
        <p14:creationId xmlns:p14="http://schemas.microsoft.com/office/powerpoint/2010/main" val="334285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D53E91-7ED0-394A-B62B-FBA31E40990D}"/>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2" name="椭圆 1">
            <a:extLst>
              <a:ext uri="{FF2B5EF4-FFF2-40B4-BE49-F238E27FC236}">
                <a16:creationId xmlns:a16="http://schemas.microsoft.com/office/drawing/2014/main" id="{3DD65BA5-2B75-3C1B-8AEA-F8C00EE60CE7}"/>
              </a:ext>
            </a:extLst>
          </p:cNvPr>
          <p:cNvSpPr/>
          <p:nvPr/>
        </p:nvSpPr>
        <p:spPr>
          <a:xfrm>
            <a:off x="4174131" y="2010284"/>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874D243-B1DB-685D-04A0-4A81B578F497}"/>
              </a:ext>
            </a:extLst>
          </p:cNvPr>
          <p:cNvSpPr/>
          <p:nvPr/>
        </p:nvSpPr>
        <p:spPr>
          <a:xfrm>
            <a:off x="2267387" y="3448124"/>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D51D9B1A-451E-6CFE-DBD9-4BE96FBC1B5C}"/>
              </a:ext>
            </a:extLst>
          </p:cNvPr>
          <p:cNvSpPr/>
          <p:nvPr/>
        </p:nvSpPr>
        <p:spPr>
          <a:xfrm>
            <a:off x="5715581" y="3428999"/>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C5311E2D-285B-AC3E-1826-423673BD6D7E}"/>
              </a:ext>
            </a:extLst>
          </p:cNvPr>
          <p:cNvSpPr/>
          <p:nvPr/>
        </p:nvSpPr>
        <p:spPr>
          <a:xfrm>
            <a:off x="8059168" y="4833614"/>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11" name="矩形: 圆角 10">
            <a:extLst>
              <a:ext uri="{FF2B5EF4-FFF2-40B4-BE49-F238E27FC236}">
                <a16:creationId xmlns:a16="http://schemas.microsoft.com/office/drawing/2014/main" id="{460A93B2-7D29-5762-C20C-2DC8CF9251F4}"/>
              </a:ext>
            </a:extLst>
          </p:cNvPr>
          <p:cNvSpPr/>
          <p:nvPr/>
        </p:nvSpPr>
        <p:spPr>
          <a:xfrm>
            <a:off x="1162195" y="4833615"/>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AF0568FE-60F2-315F-1983-BE7E48E6648C}"/>
              </a:ext>
            </a:extLst>
          </p:cNvPr>
          <p:cNvSpPr/>
          <p:nvPr/>
        </p:nvSpPr>
        <p:spPr>
          <a:xfrm>
            <a:off x="3485422" y="4833615"/>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D053972E-D33F-964C-AB71-85CBA77710FF}"/>
              </a:ext>
            </a:extLst>
          </p:cNvPr>
          <p:cNvSpPr/>
          <p:nvPr/>
        </p:nvSpPr>
        <p:spPr>
          <a:xfrm>
            <a:off x="5111798" y="4847714"/>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3C655B93-B738-C061-61D0-993C018EAFC7}"/>
              </a:ext>
            </a:extLst>
          </p:cNvPr>
          <p:cNvSpPr/>
          <p:nvPr/>
        </p:nvSpPr>
        <p:spPr>
          <a:xfrm>
            <a:off x="7656874" y="6101574"/>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276F9BA0-2EF1-3DAB-30BA-B569EA07DB83}"/>
              </a:ext>
            </a:extLst>
          </p:cNvPr>
          <p:cNvSpPr/>
          <p:nvPr/>
        </p:nvSpPr>
        <p:spPr>
          <a:xfrm>
            <a:off x="9396448" y="6101574"/>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8EA269AE-90C3-9805-554C-876B74F568B9}"/>
              </a:ext>
            </a:extLst>
          </p:cNvPr>
          <p:cNvCxnSpPr>
            <a:stCxn id="2" idx="4"/>
            <a:endCxn id="6" idx="0"/>
          </p:cNvCxnSpPr>
          <p:nvPr/>
        </p:nvCxnSpPr>
        <p:spPr>
          <a:xfrm flipH="1">
            <a:off x="2818819" y="2519835"/>
            <a:ext cx="1906744" cy="9282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B3F07B3-28C6-C8B6-3D9D-0CCE7B85DEB5}"/>
              </a:ext>
            </a:extLst>
          </p:cNvPr>
          <p:cNvCxnSpPr>
            <a:stCxn id="2" idx="4"/>
            <a:endCxn id="7" idx="0"/>
          </p:cNvCxnSpPr>
          <p:nvPr/>
        </p:nvCxnSpPr>
        <p:spPr>
          <a:xfrm>
            <a:off x="4725563" y="2519835"/>
            <a:ext cx="1541450" cy="909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135003A-6EA6-F64F-089E-5BA59B16EC84}"/>
              </a:ext>
            </a:extLst>
          </p:cNvPr>
          <p:cNvCxnSpPr>
            <a:stCxn id="6" idx="4"/>
            <a:endCxn id="11" idx="0"/>
          </p:cNvCxnSpPr>
          <p:nvPr/>
        </p:nvCxnSpPr>
        <p:spPr>
          <a:xfrm flipH="1">
            <a:off x="1654296" y="3957675"/>
            <a:ext cx="1164523" cy="8759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84EBDF16-BCE7-573A-6F4A-A6604071D516}"/>
              </a:ext>
            </a:extLst>
          </p:cNvPr>
          <p:cNvCxnSpPr>
            <a:stCxn id="6" idx="4"/>
            <a:endCxn id="14" idx="0"/>
          </p:cNvCxnSpPr>
          <p:nvPr/>
        </p:nvCxnSpPr>
        <p:spPr>
          <a:xfrm>
            <a:off x="2818819" y="3957675"/>
            <a:ext cx="1158704" cy="8759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173DDBF-CF79-8A2A-C7C6-7F6B7693CBD1}"/>
              </a:ext>
            </a:extLst>
          </p:cNvPr>
          <p:cNvCxnSpPr>
            <a:cxnSpLocks/>
            <a:stCxn id="7" idx="4"/>
          </p:cNvCxnSpPr>
          <p:nvPr/>
        </p:nvCxnSpPr>
        <p:spPr>
          <a:xfrm flipH="1">
            <a:off x="5544567" y="3938550"/>
            <a:ext cx="722446" cy="8950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1652601-81EB-9278-F092-9AFFB9DAC11A}"/>
              </a:ext>
            </a:extLst>
          </p:cNvPr>
          <p:cNvCxnSpPr>
            <a:stCxn id="7" idx="4"/>
            <a:endCxn id="9" idx="0"/>
          </p:cNvCxnSpPr>
          <p:nvPr/>
        </p:nvCxnSpPr>
        <p:spPr>
          <a:xfrm>
            <a:off x="6267013" y="3938550"/>
            <a:ext cx="2343587" cy="8950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BFCC2DAA-1F98-A4DA-F662-9C0C14EACD7B}"/>
              </a:ext>
            </a:extLst>
          </p:cNvPr>
          <p:cNvCxnSpPr>
            <a:stCxn id="9" idx="4"/>
            <a:endCxn id="18" idx="0"/>
          </p:cNvCxnSpPr>
          <p:nvPr/>
        </p:nvCxnSpPr>
        <p:spPr>
          <a:xfrm flipH="1">
            <a:off x="8148975" y="5343165"/>
            <a:ext cx="461625" cy="758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3CD3FBBF-A795-DF62-6C86-3FA7E3DAB04F}"/>
              </a:ext>
            </a:extLst>
          </p:cNvPr>
          <p:cNvCxnSpPr>
            <a:stCxn id="9" idx="4"/>
            <a:endCxn id="19" idx="0"/>
          </p:cNvCxnSpPr>
          <p:nvPr/>
        </p:nvCxnSpPr>
        <p:spPr>
          <a:xfrm>
            <a:off x="8610600" y="5343165"/>
            <a:ext cx="1277949" cy="758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6FBAE6C5-0F18-D335-0BF5-7B0A909B79FB}"/>
              </a:ext>
            </a:extLst>
          </p:cNvPr>
          <p:cNvSpPr txBox="1"/>
          <p:nvPr/>
        </p:nvSpPr>
        <p:spPr>
          <a:xfrm>
            <a:off x="76782" y="1403011"/>
            <a:ext cx="285488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剪枝后：</a:t>
            </a:r>
          </a:p>
        </p:txBody>
      </p:sp>
      <p:sp>
        <p:nvSpPr>
          <p:cNvPr id="3" name="文本框 2">
            <a:extLst>
              <a:ext uri="{FF2B5EF4-FFF2-40B4-BE49-F238E27FC236}">
                <a16:creationId xmlns:a16="http://schemas.microsoft.com/office/drawing/2014/main" id="{D926CE14-1CB7-E620-F0E7-34B758015CD1}"/>
              </a:ext>
            </a:extLst>
          </p:cNvPr>
          <p:cNvSpPr txBox="1"/>
          <p:nvPr/>
        </p:nvSpPr>
        <p:spPr>
          <a:xfrm>
            <a:off x="3445578" y="2710932"/>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5" name="文本框 4">
            <a:extLst>
              <a:ext uri="{FF2B5EF4-FFF2-40B4-BE49-F238E27FC236}">
                <a16:creationId xmlns:a16="http://schemas.microsoft.com/office/drawing/2014/main" id="{D596DDFD-A04C-7622-AF0E-9DD52A3D16F5}"/>
              </a:ext>
            </a:extLst>
          </p:cNvPr>
          <p:cNvSpPr txBox="1"/>
          <p:nvPr/>
        </p:nvSpPr>
        <p:spPr>
          <a:xfrm>
            <a:off x="1803207" y="4119489"/>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12" name="文本框 11">
            <a:extLst>
              <a:ext uri="{FF2B5EF4-FFF2-40B4-BE49-F238E27FC236}">
                <a16:creationId xmlns:a16="http://schemas.microsoft.com/office/drawing/2014/main" id="{2BD0FD8B-1940-D468-A525-0E75162196EA}"/>
              </a:ext>
            </a:extLst>
          </p:cNvPr>
          <p:cNvSpPr txBox="1"/>
          <p:nvPr/>
        </p:nvSpPr>
        <p:spPr>
          <a:xfrm>
            <a:off x="5434047" y="4139264"/>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15" name="文本框 14">
            <a:extLst>
              <a:ext uri="{FF2B5EF4-FFF2-40B4-BE49-F238E27FC236}">
                <a16:creationId xmlns:a16="http://schemas.microsoft.com/office/drawing/2014/main" id="{0B902FBC-0CF7-EF48-48E3-4A611FF06807}"/>
              </a:ext>
            </a:extLst>
          </p:cNvPr>
          <p:cNvSpPr txBox="1"/>
          <p:nvPr/>
        </p:nvSpPr>
        <p:spPr>
          <a:xfrm>
            <a:off x="7908802" y="5494805"/>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21" name="文本框 20">
            <a:extLst>
              <a:ext uri="{FF2B5EF4-FFF2-40B4-BE49-F238E27FC236}">
                <a16:creationId xmlns:a16="http://schemas.microsoft.com/office/drawing/2014/main" id="{C7644486-0B9A-502E-E96D-C49E095C7DE2}"/>
              </a:ext>
            </a:extLst>
          </p:cNvPr>
          <p:cNvSpPr txBox="1"/>
          <p:nvPr/>
        </p:nvSpPr>
        <p:spPr>
          <a:xfrm>
            <a:off x="5454113" y="2637746"/>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23" name="文本框 22">
            <a:extLst>
              <a:ext uri="{FF2B5EF4-FFF2-40B4-BE49-F238E27FC236}">
                <a16:creationId xmlns:a16="http://schemas.microsoft.com/office/drawing/2014/main" id="{82AD5977-296E-0E1F-8A8C-2C724B1FE54E}"/>
              </a:ext>
            </a:extLst>
          </p:cNvPr>
          <p:cNvSpPr txBox="1"/>
          <p:nvPr/>
        </p:nvSpPr>
        <p:spPr>
          <a:xfrm>
            <a:off x="7378249" y="4016750"/>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25" name="文本框 24">
            <a:extLst>
              <a:ext uri="{FF2B5EF4-FFF2-40B4-BE49-F238E27FC236}">
                <a16:creationId xmlns:a16="http://schemas.microsoft.com/office/drawing/2014/main" id="{E9D2C1BA-6FF7-C9E2-E375-3799B2B0DE77}"/>
              </a:ext>
            </a:extLst>
          </p:cNvPr>
          <p:cNvSpPr txBox="1"/>
          <p:nvPr/>
        </p:nvSpPr>
        <p:spPr>
          <a:xfrm>
            <a:off x="9249574" y="5407357"/>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29" name="文本框 28">
            <a:extLst>
              <a:ext uri="{FF2B5EF4-FFF2-40B4-BE49-F238E27FC236}">
                <a16:creationId xmlns:a16="http://schemas.microsoft.com/office/drawing/2014/main" id="{C9FAAEC2-09B5-22D8-E4E6-2946CE1168A7}"/>
              </a:ext>
            </a:extLst>
          </p:cNvPr>
          <p:cNvSpPr txBox="1"/>
          <p:nvPr/>
        </p:nvSpPr>
        <p:spPr>
          <a:xfrm>
            <a:off x="3354833" y="4096423"/>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Tree>
    <p:extLst>
      <p:ext uri="{BB962C8B-B14F-4D97-AF65-F5344CB8AC3E}">
        <p14:creationId xmlns:p14="http://schemas.microsoft.com/office/powerpoint/2010/main" val="54022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8" name="文本框 7">
            <a:extLst>
              <a:ext uri="{FF2B5EF4-FFF2-40B4-BE49-F238E27FC236}">
                <a16:creationId xmlns:a16="http://schemas.microsoft.com/office/drawing/2014/main" id="{06596242-596A-2101-289F-A6355D7C5E71}"/>
              </a:ext>
            </a:extLst>
          </p:cNvPr>
          <p:cNvSpPr txBox="1"/>
          <p:nvPr/>
        </p:nvSpPr>
        <p:spPr>
          <a:xfrm>
            <a:off x="544452" y="1481030"/>
            <a:ext cx="11272946" cy="489364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代码实现：</a:t>
            </a:r>
            <a:endParaRPr lang="en-US" altLang="zh-CN" sz="2400" b="1"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信息熵做标准</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model = </a:t>
            </a:r>
            <a:r>
              <a:rPr lang="en-US" altLang="zh-CN" sz="2400" dirty="0" err="1">
                <a:latin typeface="微软雅黑" panose="020B0503020204020204" pitchFamily="34" charset="-122"/>
                <a:ea typeface="微软雅黑" panose="020B0503020204020204" pitchFamily="34" charset="-122"/>
              </a:rPr>
              <a:t>DecisionTreeClassifier</a:t>
            </a:r>
            <a:r>
              <a:rPr lang="en-US" altLang="zh-CN" sz="2400" dirty="0">
                <a:latin typeface="微软雅黑" panose="020B0503020204020204" pitchFamily="34" charset="-122"/>
                <a:ea typeface="微软雅黑" panose="020B0503020204020204" pitchFamily="34" charset="-122"/>
              </a:rPr>
              <a:t>(criterion="entropy")</a:t>
            </a:r>
          </a:p>
          <a:p>
            <a:pPr marL="285750" indent="-28575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基尼指数作标准：</a:t>
            </a:r>
            <a:r>
              <a:rPr lang="en-US" altLang="zh-CN" sz="2400" dirty="0">
                <a:latin typeface="微软雅黑" panose="020B0503020204020204" pitchFamily="34" charset="-122"/>
                <a:ea typeface="微软雅黑" panose="020B0503020204020204" pitchFamily="34" charset="-122"/>
              </a:rPr>
              <a:t>model = </a:t>
            </a:r>
            <a:r>
              <a:rPr lang="en-US" altLang="zh-CN" sz="2400" dirty="0" err="1">
                <a:latin typeface="微软雅黑" panose="020B0503020204020204" pitchFamily="34" charset="-122"/>
                <a:ea typeface="微软雅黑" panose="020B0503020204020204" pitchFamily="34" charset="-122"/>
              </a:rPr>
              <a:t>DecisionTreeClassifier</a:t>
            </a:r>
            <a:r>
              <a:rPr lang="en-US" altLang="zh-CN" sz="2400" dirty="0">
                <a:latin typeface="微软雅黑" panose="020B0503020204020204" pitchFamily="34" charset="-122"/>
                <a:ea typeface="微软雅黑" panose="020B0503020204020204" pitchFamily="34" charset="-122"/>
              </a:rPr>
              <a:t>(criterion="</a:t>
            </a:r>
            <a:r>
              <a:rPr lang="en-US" altLang="zh-CN" sz="2400" dirty="0" err="1">
                <a:latin typeface="微软雅黑" panose="020B0503020204020204" pitchFamily="34" charset="-122"/>
                <a:ea typeface="微软雅黑" panose="020B0503020204020204" pitchFamily="34" charset="-122"/>
              </a:rPr>
              <a:t>gini</a:t>
            </a:r>
            <a:r>
              <a:rPr lang="en-US" altLang="zh-CN" sz="2400"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endParaRPr lang="en-US" altLang="zh-CN" sz="24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剪枝（预剪枝）：</a:t>
            </a:r>
            <a:endParaRPr lang="en-US" altLang="zh-CN" sz="24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2400" dirty="0" err="1">
                <a:latin typeface="微软雅黑" panose="020B0503020204020204" pitchFamily="34" charset="-122"/>
                <a:ea typeface="微软雅黑" panose="020B0503020204020204" pitchFamily="34" charset="-122"/>
              </a:rPr>
              <a:t>max_depth</a:t>
            </a:r>
            <a:r>
              <a:rPr lang="zh-CN" altLang="en-US" sz="2400" dirty="0">
                <a:latin typeface="微软雅黑" panose="020B0503020204020204" pitchFamily="34" charset="-122"/>
                <a:ea typeface="微软雅黑" panose="020B0503020204020204" pitchFamily="34" charset="-122"/>
              </a:rPr>
              <a:t>：限制树的最多分层，适用于高维低量样本，分一层需要的样本就多一倍，一般从</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开始试</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2400" dirty="0" err="1">
                <a:latin typeface="微软雅黑" panose="020B0503020204020204" pitchFamily="34" charset="-122"/>
                <a:ea typeface="微软雅黑" panose="020B0503020204020204" pitchFamily="34" charset="-122"/>
              </a:rPr>
              <a:t>min_samples_leaf</a:t>
            </a:r>
            <a:r>
              <a:rPr lang="zh-CN" altLang="en-US" sz="2400" dirty="0">
                <a:latin typeface="微软雅黑" panose="020B0503020204020204" pitchFamily="34" charset="-122"/>
                <a:ea typeface="微软雅黑" panose="020B0503020204020204" pitchFamily="34" charset="-122"/>
              </a:rPr>
              <a:t>：一个节点分支后的子节点上至少包含多少的训练样本数量</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min_samples_split</a:t>
            </a:r>
            <a:r>
              <a:rPr lang="zh-CN" altLang="en-US" sz="2400" dirty="0">
                <a:latin typeface="微软雅黑" panose="020B0503020204020204" pitchFamily="34" charset="-122"/>
                <a:ea typeface="微软雅黑" panose="020B0503020204020204" pitchFamily="34" charset="-122"/>
              </a:rPr>
              <a:t>：一个节点上至少包含多少训练样本数量</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可视化：</a:t>
            </a:r>
            <a:r>
              <a:rPr lang="en-US" altLang="zh-CN" sz="2400" dirty="0" err="1">
                <a:latin typeface="微软雅黑" panose="020B0503020204020204" pitchFamily="34" charset="-122"/>
                <a:ea typeface="微软雅黑" panose="020B0503020204020204" pitchFamily="34" charset="-122"/>
              </a:rPr>
              <a:t>plot_tree</a:t>
            </a:r>
            <a:r>
              <a:rPr lang="en-US" altLang="zh-CN" sz="2400" dirty="0">
                <a:latin typeface="微软雅黑" panose="020B0503020204020204" pitchFamily="34" charset="-122"/>
                <a:ea typeface="微软雅黑" panose="020B0503020204020204" pitchFamily="34" charset="-122"/>
              </a:rPr>
              <a:t>(model)</a:t>
            </a:r>
            <a:endParaRPr lang="zh-CN" altLang="en-US" sz="2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spTree>
    <p:extLst>
      <p:ext uri="{BB962C8B-B14F-4D97-AF65-F5344CB8AC3E}">
        <p14:creationId xmlns:p14="http://schemas.microsoft.com/office/powerpoint/2010/main" val="411853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8" name="文本框 7">
            <a:extLst>
              <a:ext uri="{FF2B5EF4-FFF2-40B4-BE49-F238E27FC236}">
                <a16:creationId xmlns:a16="http://schemas.microsoft.com/office/drawing/2014/main" id="{06596242-596A-2101-289F-A6355D7C5E71}"/>
              </a:ext>
            </a:extLst>
          </p:cNvPr>
          <p:cNvSpPr txBox="1"/>
          <p:nvPr/>
        </p:nvSpPr>
        <p:spPr>
          <a:xfrm>
            <a:off x="544452" y="1481030"/>
            <a:ext cx="11272946" cy="304698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代码实现：</a:t>
            </a:r>
            <a:endParaRPr lang="en-US" altLang="zh-CN" sz="2400" b="1"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注：</a:t>
            </a:r>
            <a:r>
              <a:rPr lang="zh-CN" altLang="en-US" sz="2400" dirty="0">
                <a:latin typeface="微软雅黑" panose="020B0503020204020204" pitchFamily="34" charset="-122"/>
                <a:ea typeface="微软雅黑" panose="020B0503020204020204" pitchFamily="34" charset="-122"/>
              </a:rPr>
              <a:t>每次决策树分叉时，所有的特征都是随机排序的，随机种子就是</a:t>
            </a:r>
            <a:r>
              <a:rPr lang="en-US" altLang="zh-CN" sz="2400" dirty="0" err="1">
                <a:latin typeface="微软雅黑" panose="020B0503020204020204" pitchFamily="34" charset="-122"/>
                <a:ea typeface="微软雅黑" panose="020B0503020204020204" pitchFamily="34" charset="-122"/>
              </a:rPr>
              <a:t>random_state</a:t>
            </a:r>
            <a:r>
              <a:rPr lang="zh-CN" altLang="en-US" sz="2400" dirty="0">
                <a:latin typeface="微软雅黑" panose="020B0503020204020204" pitchFamily="34" charset="-122"/>
                <a:ea typeface="微软雅黑" panose="020B0503020204020204" pitchFamily="34" charset="-122"/>
              </a:rPr>
              <a:t>。如果你的</a:t>
            </a:r>
            <a:r>
              <a:rPr lang="en-US" altLang="zh-CN" sz="2400" dirty="0" err="1">
                <a:latin typeface="微软雅黑" panose="020B0503020204020204" pitchFamily="34" charset="-122"/>
                <a:ea typeface="微软雅黑" panose="020B0503020204020204" pitchFamily="34" charset="-122"/>
              </a:rPr>
              <a:t>max_features</a:t>
            </a:r>
            <a:r>
              <a:rPr lang="zh-CN" altLang="en-US" sz="2400" dirty="0">
                <a:latin typeface="微软雅黑" panose="020B0503020204020204" pitchFamily="34" charset="-122"/>
                <a:ea typeface="微软雅黑" panose="020B0503020204020204" pitchFamily="34" charset="-122"/>
              </a:rPr>
              <a:t>（特征切分时考虑的最大特征数量）小于你总特征数</a:t>
            </a:r>
            <a:r>
              <a:rPr lang="en-US" altLang="zh-CN" sz="2400" dirty="0" err="1">
                <a:latin typeface="微软雅黑" panose="020B0503020204020204" pitchFamily="34" charset="-122"/>
                <a:ea typeface="微软雅黑" panose="020B0503020204020204" pitchFamily="34" charset="-122"/>
              </a:rPr>
              <a:t>n_features</a:t>
            </a:r>
            <a:r>
              <a:rPr lang="zh-CN" altLang="en-US" sz="2400" dirty="0">
                <a:latin typeface="微软雅黑" panose="020B0503020204020204" pitchFamily="34" charset="-122"/>
                <a:ea typeface="微软雅黑" panose="020B0503020204020204" pitchFamily="34" charset="-122"/>
              </a:rPr>
              <a:t>，那么每个分叉必须采样，随机性很大。即使你的</a:t>
            </a:r>
            <a:r>
              <a:rPr lang="en-US" altLang="zh-CN" sz="2400" dirty="0" err="1">
                <a:latin typeface="微软雅黑" panose="020B0503020204020204" pitchFamily="34" charset="-122"/>
                <a:ea typeface="微软雅黑" panose="020B0503020204020204" pitchFamily="34" charset="-122"/>
              </a:rPr>
              <a:t>max_features</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n_features</a:t>
            </a:r>
            <a:r>
              <a:rPr lang="zh-CN" altLang="en-US" sz="2400" dirty="0">
                <a:latin typeface="微软雅黑" panose="020B0503020204020204" pitchFamily="34" charset="-122"/>
                <a:ea typeface="微软雅黑" panose="020B0503020204020204" pitchFamily="34" charset="-122"/>
              </a:rPr>
              <a:t>，表现相同的分叉还是会选第一个，所以依然有随机性，</a:t>
            </a:r>
            <a:r>
              <a:rPr lang="en-US" altLang="zh-CN" sz="2400" dirty="0" err="1">
                <a:latin typeface="微软雅黑" panose="020B0503020204020204" pitchFamily="34" charset="-122"/>
                <a:ea typeface="微软雅黑" panose="020B0503020204020204" pitchFamily="34" charset="-122"/>
              </a:rPr>
              <a:t>sklearn</a:t>
            </a:r>
            <a:r>
              <a:rPr lang="zh-CN" altLang="en-US" sz="2400" dirty="0">
                <a:latin typeface="微软雅黑" panose="020B0503020204020204" pitchFamily="34" charset="-122"/>
                <a:ea typeface="微软雅黑" panose="020B0503020204020204" pitchFamily="34" charset="-122"/>
              </a:rPr>
              <a:t>的算法大多有</a:t>
            </a:r>
            <a:r>
              <a:rPr lang="en-US" altLang="zh-CN" sz="2400" dirty="0" err="1">
                <a:latin typeface="微软雅黑" panose="020B0503020204020204" pitchFamily="34" charset="-122"/>
                <a:ea typeface="微软雅黑" panose="020B0503020204020204" pitchFamily="34" charset="-122"/>
              </a:rPr>
              <a:t>random_state</a:t>
            </a:r>
            <a:r>
              <a:rPr lang="zh-CN" altLang="en-US" sz="2400" dirty="0">
                <a:latin typeface="微软雅黑" panose="020B0503020204020204" pitchFamily="34" charset="-122"/>
                <a:ea typeface="微软雅黑" panose="020B0503020204020204" pitchFamily="34" charset="-122"/>
              </a:rPr>
              <a:t>，如果需要复盘或是需要模型稳定不变必须设置</a:t>
            </a:r>
          </a:p>
        </p:txBody>
      </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spTree>
    <p:extLst>
      <p:ext uri="{BB962C8B-B14F-4D97-AF65-F5344CB8AC3E}">
        <p14:creationId xmlns:p14="http://schemas.microsoft.com/office/powerpoint/2010/main" val="34406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2D43BE3-9266-9342-B1F6-63C04DA182F4}"/>
              </a:ext>
            </a:extLst>
          </p:cNvPr>
          <p:cNvSpPr txBox="1"/>
          <p:nvPr/>
        </p:nvSpPr>
        <p:spPr>
          <a:xfrm>
            <a:off x="36467" y="37605"/>
            <a:ext cx="6651716"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基础概念</a:t>
            </a:r>
          </a:p>
        </p:txBody>
      </p:sp>
      <p:grpSp>
        <p:nvGrpSpPr>
          <p:cNvPr id="2" name="组合 1"/>
          <p:cNvGrpSpPr/>
          <p:nvPr/>
        </p:nvGrpSpPr>
        <p:grpSpPr>
          <a:xfrm>
            <a:off x="10605963" y="-44149"/>
            <a:ext cx="1157411" cy="1157411"/>
            <a:chOff x="10370832" y="-44149"/>
            <a:chExt cx="1157411" cy="1157411"/>
          </a:xfrm>
        </p:grpSpPr>
        <p:sp>
          <p:nvSpPr>
            <p:cNvPr id="14" name="椭圆 1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C:/Users/DELL/AppData/Local/Temp/kaimatting/20201014115644/output_aiMatting_20201014115650.pngoutput_aiMatting_20201014115650"/>
            <p:cNvPicPr>
              <a:picLocks noChangeAspect="1"/>
            </p:cNvPicPr>
            <p:nvPr/>
          </p:nvPicPr>
          <p:blipFill>
            <a:blip r:embed="rId3"/>
            <a:stretch>
              <a:fillRect/>
            </a:stretch>
          </p:blipFill>
          <p:spPr>
            <a:xfrm>
              <a:off x="10458052" y="43645"/>
              <a:ext cx="982970" cy="982968"/>
            </a:xfrm>
            <a:prstGeom prst="rect">
              <a:avLst/>
            </a:prstGeom>
          </p:spPr>
        </p:pic>
      </p:grpSp>
      <p:sp>
        <p:nvSpPr>
          <p:cNvPr id="7" name="文本框 6">
            <a:extLst>
              <a:ext uri="{FF2B5EF4-FFF2-40B4-BE49-F238E27FC236}">
                <a16:creationId xmlns:a16="http://schemas.microsoft.com/office/drawing/2014/main" id="{883DCFF4-0F79-0F3D-263A-8552C495EBB3}"/>
              </a:ext>
            </a:extLst>
          </p:cNvPr>
          <p:cNvSpPr txBox="1"/>
          <p:nvPr/>
        </p:nvSpPr>
        <p:spPr>
          <a:xfrm>
            <a:off x="460690" y="1635711"/>
            <a:ext cx="11440470" cy="3785652"/>
          </a:xfrm>
          <a:prstGeom prst="rect">
            <a:avLst/>
          </a:prstGeom>
          <a:noFill/>
        </p:spPr>
        <p:txBody>
          <a:bodyPr wrap="square">
            <a:spAutoFit/>
          </a:bodyPr>
          <a:lstStyle/>
          <a:p>
            <a:pPr algn="just"/>
            <a:r>
              <a:rPr lang="en-US" altLang="zh-CN" sz="2400" b="1" dirty="0" err="1">
                <a:latin typeface="微软雅黑" panose="020B0503020204020204" pitchFamily="34" charset="-122"/>
                <a:ea typeface="微软雅黑" panose="020B0503020204020204" pitchFamily="34" charset="-122"/>
              </a:rPr>
              <a:t>Sklearn</a:t>
            </a:r>
            <a:r>
              <a:rPr lang="zh-CN" altLang="en-US" sz="2400" b="1" dirty="0">
                <a:latin typeface="微软雅黑" panose="020B0503020204020204" pitchFamily="34" charset="-122"/>
                <a:ea typeface="微软雅黑" panose="020B0503020204020204" pitchFamily="34" charset="-122"/>
              </a:rPr>
              <a:t>基本介绍：</a:t>
            </a:r>
            <a:endParaRPr lang="en-US" altLang="zh-CN" sz="2400" b="1"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sklearn</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全称 </a:t>
            </a:r>
            <a:r>
              <a:rPr lang="en-US" altLang="zh-CN" sz="2400" dirty="0">
                <a:latin typeface="微软雅黑" panose="020B0503020204020204" pitchFamily="34" charset="-122"/>
                <a:ea typeface="微软雅黑" panose="020B0503020204020204" pitchFamily="34" charset="-122"/>
              </a:rPr>
              <a:t>Scikit-Learn) </a:t>
            </a:r>
            <a:r>
              <a:rPr lang="zh-CN" altLang="en-US" sz="2400" dirty="0">
                <a:latin typeface="微软雅黑" panose="020B0503020204020204" pitchFamily="34" charset="-122"/>
                <a:ea typeface="微软雅黑" panose="020B0503020204020204" pitchFamily="34" charset="-122"/>
              </a:rPr>
              <a:t>是基于 </a:t>
            </a:r>
            <a:r>
              <a:rPr lang="en-US" altLang="zh-CN" sz="2400" dirty="0">
                <a:latin typeface="微软雅黑" panose="020B0503020204020204" pitchFamily="34" charset="-122"/>
                <a:ea typeface="微软雅黑" panose="020B0503020204020204" pitchFamily="34" charset="-122"/>
              </a:rPr>
              <a:t>Python </a:t>
            </a:r>
            <a:r>
              <a:rPr lang="zh-CN" altLang="en-US" sz="2400" dirty="0">
                <a:latin typeface="微软雅黑" panose="020B0503020204020204" pitchFamily="34" charset="-122"/>
                <a:ea typeface="微软雅黑" panose="020B0503020204020204" pitchFamily="34" charset="-122"/>
              </a:rPr>
              <a:t>语言的机器学习工具。它建立在 </a:t>
            </a:r>
            <a:r>
              <a:rPr lang="en-US" altLang="zh-CN" sz="2400" dirty="0">
                <a:latin typeface="微软雅黑" panose="020B0503020204020204" pitchFamily="34" charset="-122"/>
                <a:ea typeface="微软雅黑" panose="020B0503020204020204" pitchFamily="34" charset="-122"/>
              </a:rPr>
              <a:t>NumPy, SciPy, Pandas </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Matplotlib </a:t>
            </a:r>
            <a:r>
              <a:rPr lang="zh-CN" altLang="en-US" sz="2400" dirty="0">
                <a:latin typeface="微软雅黑" panose="020B0503020204020204" pitchFamily="34" charset="-122"/>
                <a:ea typeface="微软雅黑" panose="020B0503020204020204" pitchFamily="34" charset="-122"/>
              </a:rPr>
              <a:t>之上，里面的 </a:t>
            </a:r>
            <a:r>
              <a:rPr lang="en-US" altLang="zh-CN" sz="2400" dirty="0">
                <a:latin typeface="微软雅黑" panose="020B0503020204020204" pitchFamily="34" charset="-122"/>
                <a:ea typeface="微软雅黑" panose="020B0503020204020204" pitchFamily="34" charset="-122"/>
              </a:rPr>
              <a:t>API </a:t>
            </a:r>
            <a:r>
              <a:rPr lang="zh-CN" altLang="en-US" sz="2400" dirty="0">
                <a:latin typeface="微软雅黑" panose="020B0503020204020204" pitchFamily="34" charset="-122"/>
                <a:ea typeface="微软雅黑" panose="020B0503020204020204" pitchFamily="34" charset="-122"/>
              </a:rPr>
              <a:t>的设计非常好，所有对象的接口简单，很适合新手上路。</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sklearn</a:t>
            </a:r>
            <a:r>
              <a:rPr lang="zh-CN" altLang="en-US" sz="2400" dirty="0">
                <a:latin typeface="微软雅黑" panose="020B0503020204020204" pitchFamily="34" charset="-122"/>
                <a:ea typeface="微软雅黑" panose="020B0503020204020204" pitchFamily="34" charset="-122"/>
              </a:rPr>
              <a:t>里面集成了一些机器学习的经典模型，可以用它们来实现一些任务。</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可以使用</a:t>
            </a:r>
            <a:r>
              <a:rPr lang="en-US" altLang="zh-CN" sz="2400" dirty="0" err="1">
                <a:latin typeface="微软雅黑" panose="020B0503020204020204" pitchFamily="34" charset="-122"/>
                <a:ea typeface="微软雅黑" panose="020B0503020204020204" pitchFamily="34" charset="-122"/>
              </a:rPr>
              <a:t>sklearn</a:t>
            </a:r>
            <a:r>
              <a:rPr lang="zh-CN" altLang="en-US" sz="2400" dirty="0">
                <a:latin typeface="微软雅黑" panose="020B0503020204020204" pitchFamily="34" charset="-122"/>
                <a:ea typeface="微软雅黑" panose="020B0503020204020204" pitchFamily="34" charset="-122"/>
              </a:rPr>
              <a:t>完成分类、回归和聚类等任务</a:t>
            </a:r>
          </a:p>
        </p:txBody>
      </p:sp>
    </p:spTree>
    <p:extLst>
      <p:ext uri="{BB962C8B-B14F-4D97-AF65-F5344CB8AC3E}">
        <p14:creationId xmlns:p14="http://schemas.microsoft.com/office/powerpoint/2010/main" val="3384158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8" name="文本框 7">
            <a:extLst>
              <a:ext uri="{FF2B5EF4-FFF2-40B4-BE49-F238E27FC236}">
                <a16:creationId xmlns:a16="http://schemas.microsoft.com/office/drawing/2014/main" id="{06596242-596A-2101-289F-A6355D7C5E71}"/>
              </a:ext>
            </a:extLst>
          </p:cNvPr>
          <p:cNvSpPr txBox="1"/>
          <p:nvPr/>
        </p:nvSpPr>
        <p:spPr>
          <a:xfrm>
            <a:off x="544452" y="1481030"/>
            <a:ext cx="11272946" cy="489364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集成学习：</a:t>
            </a:r>
            <a:endParaRPr lang="en-US" altLang="zh-CN" sz="2400" b="1"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集成学习（</a:t>
            </a:r>
            <a:r>
              <a:rPr lang="en-US" altLang="zh-CN" sz="2400" dirty="0">
                <a:latin typeface="微软雅黑" panose="020B0503020204020204" pitchFamily="34" charset="-122"/>
                <a:ea typeface="微软雅黑" panose="020B0503020204020204" pitchFamily="34" charset="-122"/>
              </a:rPr>
              <a:t>ensemble learning</a:t>
            </a:r>
            <a:r>
              <a:rPr lang="zh-CN" altLang="en-US" sz="2400" dirty="0">
                <a:latin typeface="微软雅黑" panose="020B0503020204020204" pitchFamily="34" charset="-122"/>
                <a:ea typeface="微软雅黑" panose="020B0503020204020204" pitchFamily="34" charset="-122"/>
              </a:rPr>
              <a:t>）是时下非常流行的机器学习算法，它本身不是一个单独的机器学习算法，而是通过在数据上构建</a:t>
            </a:r>
            <a:r>
              <a:rPr lang="zh-CN" altLang="en-US" sz="2400" b="1" dirty="0">
                <a:latin typeface="微软雅黑" panose="020B0503020204020204" pitchFamily="34" charset="-122"/>
                <a:ea typeface="微软雅黑" panose="020B0503020204020204" pitchFamily="34" charset="-122"/>
              </a:rPr>
              <a:t>多个</a:t>
            </a:r>
            <a:r>
              <a:rPr lang="zh-CN" altLang="en-US" sz="2400" dirty="0">
                <a:latin typeface="微软雅黑" panose="020B0503020204020204" pitchFamily="34" charset="-122"/>
                <a:ea typeface="微软雅黑" panose="020B0503020204020204" pitchFamily="34" charset="-122"/>
              </a:rPr>
              <a:t>模型，集成所有模型的建模结果</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集成算法的目标：集成算法会考虑多个评估器的建模结果，汇总之后得到一个综合的结果，以此来获取比单个模型更好的回归或分类表现</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多个模型集成成为的模型叫做集成评估器（</a:t>
            </a:r>
            <a:r>
              <a:rPr lang="en-US" altLang="zh-CN" sz="2400" dirty="0">
                <a:latin typeface="微软雅黑" panose="020B0503020204020204" pitchFamily="34" charset="-122"/>
                <a:ea typeface="微软雅黑" panose="020B0503020204020204" pitchFamily="34" charset="-122"/>
              </a:rPr>
              <a:t>ensemble estimator</a:t>
            </a:r>
            <a:r>
              <a:rPr lang="zh-CN" altLang="en-US" sz="2400" dirty="0">
                <a:latin typeface="微软雅黑" panose="020B0503020204020204" pitchFamily="34" charset="-122"/>
                <a:ea typeface="微软雅黑" panose="020B0503020204020204" pitchFamily="34" charset="-122"/>
              </a:rPr>
              <a:t>），组成集成评估器的每个模型都叫做基评估器（</a:t>
            </a:r>
            <a:r>
              <a:rPr lang="en-US" altLang="zh-CN" sz="2400" dirty="0">
                <a:latin typeface="微软雅黑" panose="020B0503020204020204" pitchFamily="34" charset="-122"/>
                <a:ea typeface="微软雅黑" panose="020B0503020204020204" pitchFamily="34" charset="-122"/>
              </a:rPr>
              <a:t>base estimator</a:t>
            </a:r>
            <a:r>
              <a:rPr lang="zh-CN" altLang="en-US" sz="2400" dirty="0">
                <a:latin typeface="微软雅黑" panose="020B0503020204020204" pitchFamily="34" charset="-122"/>
                <a:ea typeface="微软雅黑" panose="020B0503020204020204" pitchFamily="34" charset="-122"/>
              </a:rPr>
              <a:t>）。通常来说，有三类集成算法：装袋法（</a:t>
            </a:r>
            <a:r>
              <a:rPr lang="en-US" altLang="zh-CN" sz="2400" dirty="0">
                <a:latin typeface="微软雅黑" panose="020B0503020204020204" pitchFamily="34" charset="-122"/>
                <a:ea typeface="微软雅黑" panose="020B0503020204020204" pitchFamily="34" charset="-122"/>
              </a:rPr>
              <a:t>Bagging</a:t>
            </a:r>
            <a:r>
              <a:rPr lang="zh-CN" altLang="en-US" sz="2400" dirty="0">
                <a:latin typeface="微软雅黑" panose="020B0503020204020204" pitchFamily="34" charset="-122"/>
                <a:ea typeface="微软雅黑" panose="020B0503020204020204" pitchFamily="34" charset="-122"/>
              </a:rPr>
              <a:t>），提升法（</a:t>
            </a:r>
            <a:r>
              <a:rPr lang="en-US" altLang="zh-CN" sz="2400" dirty="0">
                <a:latin typeface="微软雅黑" panose="020B0503020204020204" pitchFamily="34" charset="-122"/>
                <a:ea typeface="微软雅黑" panose="020B0503020204020204" pitchFamily="34" charset="-122"/>
              </a:rPr>
              <a:t>Boosting</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stacking</a:t>
            </a:r>
            <a:r>
              <a:rPr lang="zh-CN" altLang="en-US" sz="2400" dirty="0">
                <a:latin typeface="微软雅黑" panose="020B0503020204020204" pitchFamily="34" charset="-122"/>
                <a:ea typeface="微软雅黑" panose="020B0503020204020204" pitchFamily="34" charset="-122"/>
              </a:rPr>
              <a:t>（不常用）</a:t>
            </a:r>
          </a:p>
        </p:txBody>
      </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随机森林</a:t>
            </a:r>
          </a:p>
        </p:txBody>
      </p:sp>
    </p:spTree>
    <p:extLst>
      <p:ext uri="{BB962C8B-B14F-4D97-AF65-F5344CB8AC3E}">
        <p14:creationId xmlns:p14="http://schemas.microsoft.com/office/powerpoint/2010/main" val="3111184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8" name="文本框 7">
            <a:extLst>
              <a:ext uri="{FF2B5EF4-FFF2-40B4-BE49-F238E27FC236}">
                <a16:creationId xmlns:a16="http://schemas.microsoft.com/office/drawing/2014/main" id="{06596242-596A-2101-289F-A6355D7C5E71}"/>
              </a:ext>
            </a:extLst>
          </p:cNvPr>
          <p:cNvSpPr txBox="1"/>
          <p:nvPr/>
        </p:nvSpPr>
        <p:spPr>
          <a:xfrm>
            <a:off x="544452" y="1481030"/>
            <a:ext cx="11272946" cy="341632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集成学习：</a:t>
            </a:r>
            <a:endParaRPr lang="en-US" altLang="zh-CN" sz="2400" b="1"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装袋法的核心思想是构建多个</a:t>
            </a:r>
            <a:r>
              <a:rPr lang="zh-CN" altLang="en-US" sz="2400" b="1" dirty="0">
                <a:latin typeface="微软雅黑" panose="020B0503020204020204" pitchFamily="34" charset="-122"/>
                <a:ea typeface="微软雅黑" panose="020B0503020204020204" pitchFamily="34" charset="-122"/>
              </a:rPr>
              <a:t>相互独立</a:t>
            </a:r>
            <a:r>
              <a:rPr lang="zh-CN" altLang="en-US" sz="2400" dirty="0">
                <a:latin typeface="微软雅黑" panose="020B0503020204020204" pitchFamily="34" charset="-122"/>
                <a:ea typeface="微软雅黑" panose="020B0503020204020204" pitchFamily="34" charset="-122"/>
              </a:rPr>
              <a:t>的评估器，然后对其预测进行平均或多数表决原则来决定集成评估器的结果。装袋法的代表模型就是随机森林。</a:t>
            </a: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提升法中，基评估器是</a:t>
            </a:r>
            <a:r>
              <a:rPr lang="zh-CN" altLang="en-US" sz="2400" b="1" dirty="0">
                <a:latin typeface="微软雅黑" panose="020B0503020204020204" pitchFamily="34" charset="-122"/>
                <a:ea typeface="微软雅黑" panose="020B0503020204020204" pitchFamily="34" charset="-122"/>
              </a:rPr>
              <a:t>相关</a:t>
            </a:r>
            <a:r>
              <a:rPr lang="zh-CN" altLang="en-US" sz="2400" dirty="0">
                <a:latin typeface="微软雅黑" panose="020B0503020204020204" pitchFamily="34" charset="-122"/>
                <a:ea typeface="微软雅黑" panose="020B0503020204020204" pitchFamily="34" charset="-122"/>
              </a:rPr>
              <a:t>的，是按顺序一一构建的。其核心思想是结合弱评估器的力量一次次对难以评估的样本进行预测，从而构成一个强评估器。提升法的代表模型有</a:t>
            </a:r>
            <a:r>
              <a:rPr lang="en-US" altLang="zh-CN" sz="2400" dirty="0" err="1">
                <a:latin typeface="微软雅黑" panose="020B0503020204020204" pitchFamily="34" charset="-122"/>
                <a:ea typeface="微软雅黑" panose="020B0503020204020204" pitchFamily="34" charset="-122"/>
              </a:rPr>
              <a:t>Adaboost</a:t>
            </a:r>
            <a:r>
              <a:rPr lang="zh-CN" altLang="en-US" sz="2400" dirty="0">
                <a:latin typeface="微软雅黑" panose="020B0503020204020204" pitchFamily="34" charset="-122"/>
                <a:ea typeface="微软雅黑" panose="020B0503020204020204" pitchFamily="34" charset="-122"/>
              </a:rPr>
              <a:t>和梯度提升树。</a:t>
            </a:r>
          </a:p>
        </p:txBody>
      </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随机森林</a:t>
            </a:r>
          </a:p>
        </p:txBody>
      </p:sp>
    </p:spTree>
    <p:extLst>
      <p:ext uri="{BB962C8B-B14F-4D97-AF65-F5344CB8AC3E}">
        <p14:creationId xmlns:p14="http://schemas.microsoft.com/office/powerpoint/2010/main" val="1075856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8" name="文本框 7">
            <a:extLst>
              <a:ext uri="{FF2B5EF4-FFF2-40B4-BE49-F238E27FC236}">
                <a16:creationId xmlns:a16="http://schemas.microsoft.com/office/drawing/2014/main" id="{06596242-596A-2101-289F-A6355D7C5E71}"/>
              </a:ext>
            </a:extLst>
          </p:cNvPr>
          <p:cNvSpPr txBox="1"/>
          <p:nvPr/>
        </p:nvSpPr>
        <p:spPr>
          <a:xfrm>
            <a:off x="544452" y="1481030"/>
            <a:ext cx="11272946"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随机森林：</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多颗决策树组成随机森林</a:t>
            </a:r>
          </a:p>
        </p:txBody>
      </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随机森林</a:t>
            </a:r>
          </a:p>
        </p:txBody>
      </p:sp>
    </p:spTree>
    <p:extLst>
      <p:ext uri="{BB962C8B-B14F-4D97-AF65-F5344CB8AC3E}">
        <p14:creationId xmlns:p14="http://schemas.microsoft.com/office/powerpoint/2010/main" val="1370544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8" name="文本框 7">
            <a:extLst>
              <a:ext uri="{FF2B5EF4-FFF2-40B4-BE49-F238E27FC236}">
                <a16:creationId xmlns:a16="http://schemas.microsoft.com/office/drawing/2014/main" id="{06596242-596A-2101-289F-A6355D7C5E71}"/>
              </a:ext>
            </a:extLst>
          </p:cNvPr>
          <p:cNvSpPr txBox="1"/>
          <p:nvPr/>
        </p:nvSpPr>
        <p:spPr>
          <a:xfrm>
            <a:off x="544452" y="1481030"/>
            <a:ext cx="11272946" cy="4154984"/>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a:t>
            </a:r>
            <a:r>
              <a:rPr lang="en-US" altLang="zh-CN" sz="2400" dirty="0">
                <a:latin typeface="微软雅黑" panose="020B0503020204020204" pitchFamily="34" charset="-122"/>
                <a:ea typeface="微软雅黑" panose="020B0503020204020204" pitchFamily="34" charset="-122"/>
              </a:rPr>
              <a:t>(K Nearest Neighbor)</a:t>
            </a:r>
            <a:r>
              <a:rPr lang="zh-CN" altLang="en-US" sz="2400" dirty="0">
                <a:latin typeface="微软雅黑" panose="020B0503020204020204" pitchFamily="34" charset="-122"/>
                <a:ea typeface="微软雅黑" panose="020B0503020204020204" pitchFamily="34" charset="-122"/>
              </a:rPr>
              <a:t>又叫</a:t>
            </a:r>
            <a:r>
              <a:rPr lang="en-US" altLang="zh-CN" sz="2400" dirty="0">
                <a:latin typeface="微软雅黑" panose="020B0503020204020204" pitchFamily="34" charset="-122"/>
                <a:ea typeface="微软雅黑" panose="020B0503020204020204" pitchFamily="34" charset="-122"/>
              </a:rPr>
              <a:t>KNN</a:t>
            </a:r>
            <a:r>
              <a:rPr lang="zh-CN" altLang="en-US" sz="2400" dirty="0">
                <a:latin typeface="微软雅黑" panose="020B0503020204020204" pitchFamily="34" charset="-122"/>
                <a:ea typeface="微软雅黑" panose="020B0503020204020204" pitchFamily="34" charset="-122"/>
              </a:rPr>
              <a:t>算法，指如果一个样本在特征空间中的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个最相似的样本中的大多数属于某一个类别，则该样本也属于这个类别。也就是对于新输入的实例，从数据集中找到于该实例最邻近的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个实例，那么这</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个实例大多数属于某一个类，那么就把该实例放到该类中。</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KNN</a:t>
            </a:r>
            <a:r>
              <a:rPr lang="zh-CN" altLang="en-US" sz="2400" dirty="0">
                <a:latin typeface="微软雅黑" panose="020B0503020204020204" pitchFamily="34" charset="-122"/>
                <a:ea typeface="微软雅黑" panose="020B0503020204020204" pitchFamily="34" charset="-122"/>
              </a:rPr>
              <a:t>算法不仅可以用于分类，还可以用于回归。通过找出一个样本的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个最近邻居，将这些邻居的属性的平均值赋给该样本，就可以得到该样本的属性。</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举个例子：若已经对一部分人标明皮肤白还是黑，当新加入一个人时，若要对其判定皮肤是黑还是白，那么就可以看其皮肤颜色与已判定黑或者白的人群皮肤颜色进行对比，与哪方更贴近则可以表明该人皮肤到底属于哪一类</a:t>
            </a:r>
          </a:p>
        </p:txBody>
      </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en-US" altLang="zh-CN" sz="4000" b="1" dirty="0">
                <a:latin typeface="黑体" panose="02010609060101010101" pitchFamily="49" charset="-122"/>
                <a:ea typeface="黑体" panose="02010609060101010101" pitchFamily="49" charset="-122"/>
              </a:rPr>
              <a:t>K</a:t>
            </a:r>
            <a:r>
              <a:rPr lang="zh-CN" altLang="en-US" sz="4000" b="1" dirty="0">
                <a:latin typeface="黑体" panose="02010609060101010101" pitchFamily="49" charset="-122"/>
                <a:ea typeface="黑体" panose="02010609060101010101" pitchFamily="49" charset="-122"/>
              </a:rPr>
              <a:t>近邻算法</a:t>
            </a:r>
          </a:p>
        </p:txBody>
      </p:sp>
    </p:spTree>
    <p:extLst>
      <p:ext uri="{BB962C8B-B14F-4D97-AF65-F5344CB8AC3E}">
        <p14:creationId xmlns:p14="http://schemas.microsoft.com/office/powerpoint/2010/main" val="647667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8" name="文本框 7">
            <a:extLst>
              <a:ext uri="{FF2B5EF4-FFF2-40B4-BE49-F238E27FC236}">
                <a16:creationId xmlns:a16="http://schemas.microsoft.com/office/drawing/2014/main" id="{06596242-596A-2101-289F-A6355D7C5E71}"/>
              </a:ext>
            </a:extLst>
          </p:cNvPr>
          <p:cNvSpPr txBox="1"/>
          <p:nvPr/>
        </p:nvSpPr>
        <p:spPr>
          <a:xfrm>
            <a:off x="544452" y="1481030"/>
            <a:ext cx="1127294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例子：</a:t>
            </a:r>
          </a:p>
        </p:txBody>
      </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en-US" altLang="zh-CN" sz="4000" b="1" dirty="0">
                <a:latin typeface="黑体" panose="02010609060101010101" pitchFamily="49" charset="-122"/>
                <a:ea typeface="黑体" panose="02010609060101010101" pitchFamily="49" charset="-122"/>
              </a:rPr>
              <a:t>K</a:t>
            </a:r>
            <a:r>
              <a:rPr lang="zh-CN" altLang="en-US" sz="4000" b="1" dirty="0">
                <a:latin typeface="黑体" panose="02010609060101010101" pitchFamily="49" charset="-122"/>
                <a:ea typeface="黑体" panose="02010609060101010101" pitchFamily="49" charset="-122"/>
              </a:rPr>
              <a:t>近邻算法</a:t>
            </a:r>
          </a:p>
        </p:txBody>
      </p:sp>
      <p:sp>
        <p:nvSpPr>
          <p:cNvPr id="2" name="等腰三角形 1">
            <a:extLst>
              <a:ext uri="{FF2B5EF4-FFF2-40B4-BE49-F238E27FC236}">
                <a16:creationId xmlns:a16="http://schemas.microsoft.com/office/drawing/2014/main" id="{D4F51394-1233-3AA2-E645-DB6865B4CB06}"/>
              </a:ext>
            </a:extLst>
          </p:cNvPr>
          <p:cNvSpPr/>
          <p:nvPr/>
        </p:nvSpPr>
        <p:spPr>
          <a:xfrm>
            <a:off x="1355013" y="3429000"/>
            <a:ext cx="1640636" cy="125729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a:extLst>
              <a:ext uri="{FF2B5EF4-FFF2-40B4-BE49-F238E27FC236}">
                <a16:creationId xmlns:a16="http://schemas.microsoft.com/office/drawing/2014/main" id="{B33B4F3D-82F4-A673-86F8-D5113394EF83}"/>
              </a:ext>
            </a:extLst>
          </p:cNvPr>
          <p:cNvSpPr/>
          <p:nvPr/>
        </p:nvSpPr>
        <p:spPr>
          <a:xfrm>
            <a:off x="6445009" y="3943787"/>
            <a:ext cx="1640636" cy="125729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9A639C76-66F2-D02C-2E13-FC385D7F3F84}"/>
              </a:ext>
            </a:extLst>
          </p:cNvPr>
          <p:cNvSpPr/>
          <p:nvPr/>
        </p:nvSpPr>
        <p:spPr>
          <a:xfrm>
            <a:off x="4676402" y="4748320"/>
            <a:ext cx="1640636" cy="125729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4C579AB-1436-2C72-6997-2765ABF830DA}"/>
              </a:ext>
            </a:extLst>
          </p:cNvPr>
          <p:cNvSpPr/>
          <p:nvPr/>
        </p:nvSpPr>
        <p:spPr>
          <a:xfrm>
            <a:off x="4328558" y="1481030"/>
            <a:ext cx="1640636" cy="1328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5231980-776B-06A3-5D07-31708DD9D22F}"/>
              </a:ext>
            </a:extLst>
          </p:cNvPr>
          <p:cNvSpPr txBox="1"/>
          <p:nvPr/>
        </p:nvSpPr>
        <p:spPr>
          <a:xfrm>
            <a:off x="4926674" y="3201569"/>
            <a:ext cx="1640636" cy="1107996"/>
          </a:xfrm>
          <a:prstGeom prst="rect">
            <a:avLst/>
          </a:prstGeom>
          <a:noFill/>
        </p:spPr>
        <p:txBody>
          <a:bodyPr wrap="square" rtlCol="0">
            <a:spAutoFit/>
          </a:bodyPr>
          <a:lstStyle/>
          <a:p>
            <a:r>
              <a:rPr lang="en-US" altLang="zh-CN" sz="6600" dirty="0">
                <a:latin typeface="微软雅黑" panose="020B0503020204020204" pitchFamily="34" charset="-122"/>
                <a:ea typeface="微软雅黑" panose="020B0503020204020204" pitchFamily="34" charset="-122"/>
              </a:rPr>
              <a:t>?</a:t>
            </a:r>
            <a:endParaRPr lang="zh-CN" altLang="en-US" sz="6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FB36A20E-DA7E-FDC4-9D53-B272E9FC8DE7}"/>
              </a:ext>
            </a:extLst>
          </p:cNvPr>
          <p:cNvSpPr txBox="1"/>
          <p:nvPr/>
        </p:nvSpPr>
        <p:spPr>
          <a:xfrm>
            <a:off x="8753111" y="1793899"/>
            <a:ext cx="2781894" cy="1938992"/>
          </a:xfrm>
          <a:prstGeom prst="rect">
            <a:avLst/>
          </a:prstGeom>
          <a:noFill/>
        </p:spPr>
        <p:txBody>
          <a:bodyPr wrap="square" rtlCol="0">
            <a:spAutoFit/>
          </a:bodyPr>
          <a:lstStyle/>
          <a:p>
            <a:pPr algn="just"/>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个近邻里面，有</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个是三角形，有</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个是圆形。根据</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应该是三角形</a:t>
            </a:r>
          </a:p>
        </p:txBody>
      </p:sp>
    </p:spTree>
    <p:extLst>
      <p:ext uri="{BB962C8B-B14F-4D97-AF65-F5344CB8AC3E}">
        <p14:creationId xmlns:p14="http://schemas.microsoft.com/office/powerpoint/2010/main" val="678399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8" name="文本框 7">
            <a:extLst>
              <a:ext uri="{FF2B5EF4-FFF2-40B4-BE49-F238E27FC236}">
                <a16:creationId xmlns:a16="http://schemas.microsoft.com/office/drawing/2014/main" id="{06596242-596A-2101-289F-A6355D7C5E71}"/>
              </a:ext>
            </a:extLst>
          </p:cNvPr>
          <p:cNvSpPr txBox="1"/>
          <p:nvPr/>
        </p:nvSpPr>
        <p:spPr>
          <a:xfrm>
            <a:off x="544452" y="1481030"/>
            <a:ext cx="11272946"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近邻算法流程：</a:t>
            </a:r>
            <a:endParaRPr lang="en-US" altLang="zh-CN"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2400" dirty="0">
                <a:latin typeface="微软雅黑" panose="020B0503020204020204" pitchFamily="34" charset="-122"/>
                <a:ea typeface="微软雅黑" panose="020B0503020204020204" pitchFamily="34" charset="-122"/>
              </a:rPr>
              <a:t>计算已知类别数据集中的点与当前点之间的距离</a:t>
            </a:r>
            <a:endParaRPr lang="en-US" altLang="zh-CN" sz="2400" dirty="0">
              <a:latin typeface="微软雅黑" panose="020B0503020204020204" pitchFamily="34" charset="-122"/>
              <a:ea typeface="微软雅黑" panose="020B0503020204020204" pitchFamily="34" charset="-122"/>
            </a:endParaRPr>
          </a:p>
          <a:p>
            <a:pPr marL="342900" indent="-342900">
              <a:buFont typeface="+mj-ea"/>
              <a:buAutoNum type="circleNumDbPlain"/>
            </a:pPr>
            <a:endParaRPr lang="zh-CN" altLang="en-US" sz="2400" dirty="0">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2400" dirty="0">
                <a:latin typeface="微软雅黑" panose="020B0503020204020204" pitchFamily="34" charset="-122"/>
                <a:ea typeface="微软雅黑" panose="020B0503020204020204" pitchFamily="34" charset="-122"/>
              </a:rPr>
              <a:t>按距离递增次序排序</a:t>
            </a:r>
            <a:endParaRPr lang="en-US" altLang="zh-CN" sz="2400" dirty="0">
              <a:latin typeface="微软雅黑" panose="020B0503020204020204" pitchFamily="34" charset="-122"/>
              <a:ea typeface="微软雅黑" panose="020B0503020204020204" pitchFamily="34" charset="-122"/>
            </a:endParaRPr>
          </a:p>
          <a:p>
            <a:pPr marL="342900" indent="-342900">
              <a:buFont typeface="+mj-ea"/>
              <a:buAutoNum type="circleNumDbPlain"/>
            </a:pPr>
            <a:endParaRPr lang="zh-CN" altLang="en-US" sz="2400" dirty="0">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2400" dirty="0">
                <a:latin typeface="微软雅黑" panose="020B0503020204020204" pitchFamily="34" charset="-122"/>
                <a:ea typeface="微软雅黑" panose="020B0503020204020204" pitchFamily="34" charset="-122"/>
              </a:rPr>
              <a:t>选取与当前点距离最小的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个点</a:t>
            </a:r>
            <a:endParaRPr lang="en-US" altLang="zh-CN" sz="2400" dirty="0">
              <a:latin typeface="微软雅黑" panose="020B0503020204020204" pitchFamily="34" charset="-122"/>
              <a:ea typeface="微软雅黑" panose="020B0503020204020204" pitchFamily="34" charset="-122"/>
            </a:endParaRPr>
          </a:p>
          <a:p>
            <a:pPr marL="342900" indent="-342900">
              <a:buFont typeface="+mj-ea"/>
              <a:buAutoNum type="circleNumDbPlain"/>
            </a:pPr>
            <a:endParaRPr lang="zh-CN" altLang="en-US" sz="2400" dirty="0">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2400" dirty="0">
                <a:latin typeface="微软雅黑" panose="020B0503020204020204" pitchFamily="34" charset="-122"/>
                <a:ea typeface="微软雅黑" panose="020B0503020204020204" pitchFamily="34" charset="-122"/>
              </a:rPr>
              <a:t>统计前</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个点所在的类别出现的频率</a:t>
            </a:r>
            <a:endParaRPr lang="en-US" altLang="zh-CN" sz="2400" dirty="0">
              <a:latin typeface="微软雅黑" panose="020B0503020204020204" pitchFamily="34" charset="-122"/>
              <a:ea typeface="微软雅黑" panose="020B0503020204020204" pitchFamily="34" charset="-122"/>
            </a:endParaRPr>
          </a:p>
          <a:p>
            <a:pPr marL="342900" indent="-342900">
              <a:buFont typeface="+mj-ea"/>
              <a:buAutoNum type="circleNumDbPlain"/>
            </a:pPr>
            <a:endParaRPr lang="zh-CN" altLang="en-US" sz="2400" dirty="0">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2400" dirty="0">
                <a:latin typeface="微软雅黑" panose="020B0503020204020204" pitchFamily="34" charset="-122"/>
                <a:ea typeface="微软雅黑" panose="020B0503020204020204" pitchFamily="34" charset="-122"/>
              </a:rPr>
              <a:t>返回前</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个点出现频率最高的类别作为当前点的预测分类</a:t>
            </a:r>
          </a:p>
        </p:txBody>
      </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en-US" altLang="zh-CN" sz="4000" b="1" dirty="0">
                <a:latin typeface="黑体" panose="02010609060101010101" pitchFamily="49" charset="-122"/>
                <a:ea typeface="黑体" panose="02010609060101010101" pitchFamily="49" charset="-122"/>
              </a:rPr>
              <a:t>K</a:t>
            </a:r>
            <a:r>
              <a:rPr lang="zh-CN" altLang="en-US" sz="4000" b="1" dirty="0">
                <a:latin typeface="黑体" panose="02010609060101010101" pitchFamily="49" charset="-122"/>
                <a:ea typeface="黑体" panose="02010609060101010101" pitchFamily="49" charset="-122"/>
              </a:rPr>
              <a:t>近邻算法</a:t>
            </a:r>
          </a:p>
        </p:txBody>
      </p:sp>
    </p:spTree>
    <p:extLst>
      <p:ext uri="{BB962C8B-B14F-4D97-AF65-F5344CB8AC3E}">
        <p14:creationId xmlns:p14="http://schemas.microsoft.com/office/powerpoint/2010/main" val="3962031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8" name="文本框 7">
            <a:extLst>
              <a:ext uri="{FF2B5EF4-FFF2-40B4-BE49-F238E27FC236}">
                <a16:creationId xmlns:a16="http://schemas.microsoft.com/office/drawing/2014/main" id="{06596242-596A-2101-289F-A6355D7C5E71}"/>
              </a:ext>
            </a:extLst>
          </p:cNvPr>
          <p:cNvSpPr txBox="1"/>
          <p:nvPr/>
        </p:nvSpPr>
        <p:spPr>
          <a:xfrm>
            <a:off x="544452" y="1481030"/>
            <a:ext cx="1127294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例子：</a:t>
            </a:r>
          </a:p>
        </p:txBody>
      </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en-US" altLang="zh-CN" sz="4000" b="1" dirty="0">
                <a:latin typeface="黑体" panose="02010609060101010101" pitchFamily="49" charset="-122"/>
                <a:ea typeface="黑体" panose="02010609060101010101" pitchFamily="49" charset="-122"/>
              </a:rPr>
              <a:t>K</a:t>
            </a:r>
            <a:r>
              <a:rPr lang="zh-CN" altLang="en-US" sz="4000" b="1" dirty="0">
                <a:latin typeface="黑体" panose="02010609060101010101" pitchFamily="49" charset="-122"/>
                <a:ea typeface="黑体" panose="02010609060101010101" pitchFamily="49" charset="-122"/>
              </a:rPr>
              <a:t>近邻算法</a:t>
            </a:r>
          </a:p>
        </p:txBody>
      </p:sp>
      <p:sp>
        <p:nvSpPr>
          <p:cNvPr id="2" name="等腰三角形 1">
            <a:extLst>
              <a:ext uri="{FF2B5EF4-FFF2-40B4-BE49-F238E27FC236}">
                <a16:creationId xmlns:a16="http://schemas.microsoft.com/office/drawing/2014/main" id="{D4F51394-1233-3AA2-E645-DB6865B4CB06}"/>
              </a:ext>
            </a:extLst>
          </p:cNvPr>
          <p:cNvSpPr/>
          <p:nvPr/>
        </p:nvSpPr>
        <p:spPr>
          <a:xfrm>
            <a:off x="2845575" y="4171132"/>
            <a:ext cx="438886" cy="436933"/>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 name="等腰三角形 2">
            <a:extLst>
              <a:ext uri="{FF2B5EF4-FFF2-40B4-BE49-F238E27FC236}">
                <a16:creationId xmlns:a16="http://schemas.microsoft.com/office/drawing/2014/main" id="{B33B4F3D-82F4-A673-86F8-D5113394EF83}"/>
              </a:ext>
            </a:extLst>
          </p:cNvPr>
          <p:cNvSpPr/>
          <p:nvPr/>
        </p:nvSpPr>
        <p:spPr>
          <a:xfrm>
            <a:off x="6382188" y="4646946"/>
            <a:ext cx="438886" cy="4369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9A639C76-66F2-D02C-2E13-FC385D7F3F84}"/>
              </a:ext>
            </a:extLst>
          </p:cNvPr>
          <p:cNvSpPr/>
          <p:nvPr/>
        </p:nvSpPr>
        <p:spPr>
          <a:xfrm>
            <a:off x="4613581" y="5451479"/>
            <a:ext cx="438886" cy="436933"/>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4C579AB-1436-2C72-6997-2765ABF830DA}"/>
              </a:ext>
            </a:extLst>
          </p:cNvPr>
          <p:cNvSpPr/>
          <p:nvPr/>
        </p:nvSpPr>
        <p:spPr>
          <a:xfrm>
            <a:off x="4265737" y="2230627"/>
            <a:ext cx="438886" cy="46166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5231980-776B-06A3-5D07-31708DD9D22F}"/>
              </a:ext>
            </a:extLst>
          </p:cNvPr>
          <p:cNvSpPr txBox="1"/>
          <p:nvPr/>
        </p:nvSpPr>
        <p:spPr>
          <a:xfrm>
            <a:off x="4265737" y="3485828"/>
            <a:ext cx="438886" cy="646331"/>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a:t>
            </a:r>
            <a:endParaRPr lang="zh-CN" altLang="en-US"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FB36A20E-DA7E-FDC4-9D53-B272E9FC8DE7}"/>
              </a:ext>
            </a:extLst>
          </p:cNvPr>
          <p:cNvSpPr txBox="1"/>
          <p:nvPr/>
        </p:nvSpPr>
        <p:spPr>
          <a:xfrm>
            <a:off x="8753111" y="1793899"/>
            <a:ext cx="2781894" cy="2677656"/>
          </a:xfrm>
          <a:prstGeom prst="rect">
            <a:avLst/>
          </a:prstGeom>
          <a:noFill/>
        </p:spPr>
        <p:txBody>
          <a:bodyPr wrap="square" rtlCol="0">
            <a:spAutoFit/>
          </a:bodyPr>
          <a:lstStyle/>
          <a:p>
            <a:pPr algn="just"/>
            <a:r>
              <a:rPr lang="en-US" altLang="zh-CN" sz="2400" dirty="0">
                <a:latin typeface="微软雅黑" panose="020B0503020204020204" pitchFamily="34" charset="-122"/>
                <a:ea typeface="微软雅黑" panose="020B0503020204020204" pitchFamily="34" charset="-122"/>
              </a:rPr>
              <a:t>k=4</a:t>
            </a:r>
            <a:r>
              <a:rPr lang="zh-CN" altLang="en-US" sz="2400" dirty="0">
                <a:latin typeface="微软雅黑" panose="020B0503020204020204" pitchFamily="34" charset="-122"/>
                <a:ea typeface="微软雅黑" panose="020B0503020204020204" pitchFamily="34" charset="-122"/>
              </a:rPr>
              <a:t>，取距离最近的</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个样本。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个近邻里面，有</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个是三角形，有</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个是圆形。根据</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应该是三角形</a:t>
            </a:r>
          </a:p>
        </p:txBody>
      </p:sp>
      <p:sp>
        <p:nvSpPr>
          <p:cNvPr id="7" name="等腰三角形 6">
            <a:extLst>
              <a:ext uri="{FF2B5EF4-FFF2-40B4-BE49-F238E27FC236}">
                <a16:creationId xmlns:a16="http://schemas.microsoft.com/office/drawing/2014/main" id="{EB5BD2A1-2A5A-EFB6-E0B2-BC4FC9479670}"/>
              </a:ext>
            </a:extLst>
          </p:cNvPr>
          <p:cNvSpPr/>
          <p:nvPr/>
        </p:nvSpPr>
        <p:spPr>
          <a:xfrm>
            <a:off x="2406689" y="2491119"/>
            <a:ext cx="438886" cy="436933"/>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CC2D0D46-575D-DBF6-566B-8AB96F229737}"/>
              </a:ext>
            </a:extLst>
          </p:cNvPr>
          <p:cNvSpPr/>
          <p:nvPr/>
        </p:nvSpPr>
        <p:spPr>
          <a:xfrm>
            <a:off x="6601631" y="1577912"/>
            <a:ext cx="438886" cy="461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D07E7CFD-FCE3-EFEE-7B3A-BF2433032BD9}"/>
              </a:ext>
            </a:extLst>
          </p:cNvPr>
          <p:cNvSpPr/>
          <p:nvPr/>
        </p:nvSpPr>
        <p:spPr>
          <a:xfrm>
            <a:off x="2804425" y="5759967"/>
            <a:ext cx="438886" cy="4369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28DD4FA-37EF-3CD2-2168-2A910C326FD3}"/>
              </a:ext>
            </a:extLst>
          </p:cNvPr>
          <p:cNvCxnSpPr>
            <a:stCxn id="9" idx="0"/>
            <a:endCxn id="6" idx="4"/>
          </p:cNvCxnSpPr>
          <p:nvPr/>
        </p:nvCxnSpPr>
        <p:spPr>
          <a:xfrm flipV="1">
            <a:off x="4485180" y="2692293"/>
            <a:ext cx="0" cy="793535"/>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05D55DE3-1D12-6B9B-C8A9-073D10488A73}"/>
              </a:ext>
            </a:extLst>
          </p:cNvPr>
          <p:cNvCxnSpPr>
            <a:stCxn id="9" idx="0"/>
            <a:endCxn id="12" idx="2"/>
          </p:cNvCxnSpPr>
          <p:nvPr/>
        </p:nvCxnSpPr>
        <p:spPr>
          <a:xfrm flipV="1">
            <a:off x="4485180" y="1808745"/>
            <a:ext cx="2116451" cy="1677083"/>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FA84C958-9EB2-6232-88F0-E4B07301A8E3}"/>
              </a:ext>
            </a:extLst>
          </p:cNvPr>
          <p:cNvCxnSpPr>
            <a:stCxn id="9" idx="1"/>
            <a:endCxn id="7" idx="4"/>
          </p:cNvCxnSpPr>
          <p:nvPr/>
        </p:nvCxnSpPr>
        <p:spPr>
          <a:xfrm flipH="1" flipV="1">
            <a:off x="2845575" y="2928052"/>
            <a:ext cx="1420162" cy="880942"/>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488A229F-EF9F-E12A-2EC5-4EEDB93C8F72}"/>
              </a:ext>
            </a:extLst>
          </p:cNvPr>
          <p:cNvCxnSpPr>
            <a:stCxn id="9" idx="1"/>
            <a:endCxn id="2" idx="5"/>
          </p:cNvCxnSpPr>
          <p:nvPr/>
        </p:nvCxnSpPr>
        <p:spPr>
          <a:xfrm flipH="1">
            <a:off x="3174740" y="3808994"/>
            <a:ext cx="1090997" cy="580605"/>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CDCB99EA-793D-296F-1E34-B17EB5426F35}"/>
              </a:ext>
            </a:extLst>
          </p:cNvPr>
          <p:cNvCxnSpPr>
            <a:stCxn id="9" idx="2"/>
            <a:endCxn id="14" idx="0"/>
          </p:cNvCxnSpPr>
          <p:nvPr/>
        </p:nvCxnSpPr>
        <p:spPr>
          <a:xfrm flipH="1">
            <a:off x="3023868" y="4132159"/>
            <a:ext cx="1461312" cy="1627808"/>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DE1CB5BB-B91C-CF75-D2E2-5D7D199517FA}"/>
              </a:ext>
            </a:extLst>
          </p:cNvPr>
          <p:cNvCxnSpPr>
            <a:stCxn id="9" idx="2"/>
            <a:endCxn id="5" idx="0"/>
          </p:cNvCxnSpPr>
          <p:nvPr/>
        </p:nvCxnSpPr>
        <p:spPr>
          <a:xfrm>
            <a:off x="4485180" y="4132159"/>
            <a:ext cx="347844" cy="1319320"/>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C892E8F8-B222-0F28-CC2B-9EBE13722849}"/>
              </a:ext>
            </a:extLst>
          </p:cNvPr>
          <p:cNvCxnSpPr>
            <a:stCxn id="9" idx="3"/>
            <a:endCxn id="3" idx="0"/>
          </p:cNvCxnSpPr>
          <p:nvPr/>
        </p:nvCxnSpPr>
        <p:spPr>
          <a:xfrm>
            <a:off x="4704623" y="3808994"/>
            <a:ext cx="1897008" cy="837952"/>
          </a:xfrm>
          <a:prstGeom prst="line">
            <a:avLst/>
          </a:prstGeom>
          <a:ln w="12700"/>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F27D801F-D577-D74D-EF50-E2C73E07839B}"/>
              </a:ext>
            </a:extLst>
          </p:cNvPr>
          <p:cNvSpPr txBox="1"/>
          <p:nvPr/>
        </p:nvSpPr>
        <p:spPr>
          <a:xfrm>
            <a:off x="4185596" y="2738460"/>
            <a:ext cx="438886" cy="369332"/>
          </a:xfrm>
          <a:prstGeom prst="rect">
            <a:avLst/>
          </a:prstGeom>
          <a:noFill/>
        </p:spPr>
        <p:txBody>
          <a:bodyPr wrap="square" rtlCol="0">
            <a:spAutoFit/>
          </a:bodyPr>
          <a:lstStyle/>
          <a:p>
            <a:r>
              <a:rPr lang="en-US" altLang="zh-CN" dirty="0"/>
              <a:t>1</a:t>
            </a:r>
            <a:endParaRPr lang="zh-CN" altLang="en-US" dirty="0"/>
          </a:p>
        </p:txBody>
      </p:sp>
      <p:sp>
        <p:nvSpPr>
          <p:cNvPr id="34" name="文本框 33">
            <a:extLst>
              <a:ext uri="{FF2B5EF4-FFF2-40B4-BE49-F238E27FC236}">
                <a16:creationId xmlns:a16="http://schemas.microsoft.com/office/drawing/2014/main" id="{481F15F6-052B-9C04-1098-69F8088A9EC3}"/>
              </a:ext>
            </a:extLst>
          </p:cNvPr>
          <p:cNvSpPr txBox="1"/>
          <p:nvPr/>
        </p:nvSpPr>
        <p:spPr>
          <a:xfrm>
            <a:off x="3371414" y="3813920"/>
            <a:ext cx="510298" cy="369332"/>
          </a:xfrm>
          <a:prstGeom prst="rect">
            <a:avLst/>
          </a:prstGeom>
          <a:noFill/>
        </p:spPr>
        <p:txBody>
          <a:bodyPr wrap="square" rtlCol="0">
            <a:spAutoFit/>
          </a:bodyPr>
          <a:lstStyle/>
          <a:p>
            <a:r>
              <a:rPr lang="en-US" altLang="zh-CN" dirty="0"/>
              <a:t>1.5</a:t>
            </a:r>
            <a:endParaRPr lang="zh-CN" altLang="en-US" dirty="0"/>
          </a:p>
        </p:txBody>
      </p:sp>
      <p:sp>
        <p:nvSpPr>
          <p:cNvPr id="35" name="文本框 34">
            <a:extLst>
              <a:ext uri="{FF2B5EF4-FFF2-40B4-BE49-F238E27FC236}">
                <a16:creationId xmlns:a16="http://schemas.microsoft.com/office/drawing/2014/main" id="{BB5E226A-DAE0-E0FD-1D9C-42679964B7F1}"/>
              </a:ext>
            </a:extLst>
          </p:cNvPr>
          <p:cNvSpPr txBox="1"/>
          <p:nvPr/>
        </p:nvSpPr>
        <p:spPr>
          <a:xfrm>
            <a:off x="4659102" y="4696839"/>
            <a:ext cx="438886" cy="369332"/>
          </a:xfrm>
          <a:prstGeom prst="rect">
            <a:avLst/>
          </a:prstGeom>
          <a:noFill/>
        </p:spPr>
        <p:txBody>
          <a:bodyPr wrap="square" rtlCol="0">
            <a:spAutoFit/>
          </a:bodyPr>
          <a:lstStyle/>
          <a:p>
            <a:r>
              <a:rPr lang="en-US" altLang="zh-CN" dirty="0"/>
              <a:t>2</a:t>
            </a:r>
            <a:endParaRPr lang="zh-CN" altLang="en-US" dirty="0"/>
          </a:p>
        </p:txBody>
      </p:sp>
      <p:sp>
        <p:nvSpPr>
          <p:cNvPr id="36" name="文本框 35">
            <a:extLst>
              <a:ext uri="{FF2B5EF4-FFF2-40B4-BE49-F238E27FC236}">
                <a16:creationId xmlns:a16="http://schemas.microsoft.com/office/drawing/2014/main" id="{0BB89901-A12A-ECF9-4A67-5CB9F9C09699}"/>
              </a:ext>
            </a:extLst>
          </p:cNvPr>
          <p:cNvSpPr txBox="1"/>
          <p:nvPr/>
        </p:nvSpPr>
        <p:spPr>
          <a:xfrm>
            <a:off x="3417546" y="2993288"/>
            <a:ext cx="438886" cy="369332"/>
          </a:xfrm>
          <a:prstGeom prst="rect">
            <a:avLst/>
          </a:prstGeom>
          <a:noFill/>
        </p:spPr>
        <p:txBody>
          <a:bodyPr wrap="square" rtlCol="0">
            <a:spAutoFit/>
          </a:bodyPr>
          <a:lstStyle/>
          <a:p>
            <a:r>
              <a:rPr lang="en-US" altLang="zh-CN" dirty="0"/>
              <a:t>3</a:t>
            </a:r>
            <a:endParaRPr lang="zh-CN" altLang="en-US" dirty="0"/>
          </a:p>
        </p:txBody>
      </p:sp>
      <p:sp>
        <p:nvSpPr>
          <p:cNvPr id="37" name="文本框 36">
            <a:extLst>
              <a:ext uri="{FF2B5EF4-FFF2-40B4-BE49-F238E27FC236}">
                <a16:creationId xmlns:a16="http://schemas.microsoft.com/office/drawing/2014/main" id="{DAC3F06A-F5E7-05D9-29DC-AC4124F9B31F}"/>
              </a:ext>
            </a:extLst>
          </p:cNvPr>
          <p:cNvSpPr txBox="1"/>
          <p:nvPr/>
        </p:nvSpPr>
        <p:spPr>
          <a:xfrm>
            <a:off x="3306826" y="4721469"/>
            <a:ext cx="529413" cy="369332"/>
          </a:xfrm>
          <a:prstGeom prst="rect">
            <a:avLst/>
          </a:prstGeom>
          <a:noFill/>
        </p:spPr>
        <p:txBody>
          <a:bodyPr wrap="square" rtlCol="0">
            <a:spAutoFit/>
          </a:bodyPr>
          <a:lstStyle/>
          <a:p>
            <a:r>
              <a:rPr lang="en-US" altLang="zh-CN" dirty="0"/>
              <a:t>3.5</a:t>
            </a:r>
            <a:endParaRPr lang="zh-CN" altLang="en-US" dirty="0"/>
          </a:p>
        </p:txBody>
      </p:sp>
      <p:sp>
        <p:nvSpPr>
          <p:cNvPr id="38" name="文本框 37">
            <a:extLst>
              <a:ext uri="{FF2B5EF4-FFF2-40B4-BE49-F238E27FC236}">
                <a16:creationId xmlns:a16="http://schemas.microsoft.com/office/drawing/2014/main" id="{4833EA32-36EE-5C50-40FD-9DBF430701FE}"/>
              </a:ext>
            </a:extLst>
          </p:cNvPr>
          <p:cNvSpPr txBox="1"/>
          <p:nvPr/>
        </p:nvSpPr>
        <p:spPr>
          <a:xfrm>
            <a:off x="5247013" y="3756497"/>
            <a:ext cx="438886" cy="369332"/>
          </a:xfrm>
          <a:prstGeom prst="rect">
            <a:avLst/>
          </a:prstGeom>
          <a:noFill/>
        </p:spPr>
        <p:txBody>
          <a:bodyPr wrap="square" rtlCol="0">
            <a:spAutoFit/>
          </a:bodyPr>
          <a:lstStyle/>
          <a:p>
            <a:r>
              <a:rPr lang="en-US" altLang="zh-CN" dirty="0"/>
              <a:t>4</a:t>
            </a:r>
            <a:endParaRPr lang="zh-CN" altLang="en-US" dirty="0"/>
          </a:p>
        </p:txBody>
      </p:sp>
      <p:sp>
        <p:nvSpPr>
          <p:cNvPr id="39" name="文本框 38">
            <a:extLst>
              <a:ext uri="{FF2B5EF4-FFF2-40B4-BE49-F238E27FC236}">
                <a16:creationId xmlns:a16="http://schemas.microsoft.com/office/drawing/2014/main" id="{B5FDEF9B-3D0A-8D58-7918-F130F04D69FC}"/>
              </a:ext>
            </a:extLst>
          </p:cNvPr>
          <p:cNvSpPr txBox="1"/>
          <p:nvPr/>
        </p:nvSpPr>
        <p:spPr>
          <a:xfrm>
            <a:off x="5341477" y="2299545"/>
            <a:ext cx="438886" cy="369332"/>
          </a:xfrm>
          <a:prstGeom prst="rect">
            <a:avLst/>
          </a:prstGeom>
          <a:noFill/>
        </p:spPr>
        <p:txBody>
          <a:bodyPr wrap="square" rtlCol="0">
            <a:spAutoFit/>
          </a:bodyPr>
          <a:lstStyle/>
          <a:p>
            <a:r>
              <a:rPr lang="en-US" altLang="zh-CN" dirty="0"/>
              <a:t>5</a:t>
            </a:r>
            <a:endParaRPr lang="zh-CN" altLang="en-US" dirty="0"/>
          </a:p>
        </p:txBody>
      </p:sp>
    </p:spTree>
    <p:extLst>
      <p:ext uri="{BB962C8B-B14F-4D97-AF65-F5344CB8AC3E}">
        <p14:creationId xmlns:p14="http://schemas.microsoft.com/office/powerpoint/2010/main" val="1598974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97869" y="1826184"/>
            <a:ext cx="11264256" cy="3416320"/>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支持向量机（</a:t>
            </a:r>
            <a:r>
              <a:rPr lang="en-US" altLang="zh-CN" sz="2400" dirty="0">
                <a:latin typeface="微软雅黑" panose="020B0503020204020204" pitchFamily="34" charset="-122"/>
                <a:ea typeface="微软雅黑" panose="020B0503020204020204" pitchFamily="34" charset="-122"/>
              </a:rPr>
              <a:t>support vector machines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SVM</a:t>
            </a:r>
            <a:r>
              <a:rPr lang="zh-CN" altLang="en-US" sz="2400" dirty="0">
                <a:latin typeface="微软雅黑" panose="020B0503020204020204" pitchFamily="34" charset="-122"/>
                <a:ea typeface="微软雅黑" panose="020B0503020204020204" pitchFamily="34" charset="-122"/>
              </a:rPr>
              <a:t>）是一种二分类模型，它将实例的特征向量映射为空间中的一些点，</a:t>
            </a:r>
            <a:r>
              <a:rPr lang="en-US" altLang="zh-CN" sz="2400" dirty="0">
                <a:latin typeface="微软雅黑" panose="020B0503020204020204" pitchFamily="34" charset="-122"/>
                <a:ea typeface="微软雅黑" panose="020B0503020204020204" pitchFamily="34" charset="-122"/>
              </a:rPr>
              <a:t>SVM </a:t>
            </a:r>
            <a:r>
              <a:rPr lang="zh-CN" altLang="en-US" sz="2400" dirty="0">
                <a:latin typeface="微软雅黑" panose="020B0503020204020204" pitchFamily="34" charset="-122"/>
                <a:ea typeface="微软雅黑" panose="020B0503020204020204" pitchFamily="34" charset="-122"/>
              </a:rPr>
              <a:t>的目的就是想要画出一条线，以 “最好地” 区分这两类点，以至如果以后有了新的点，这条线也能做出很好的分类。</a:t>
            </a:r>
            <a:r>
              <a:rPr lang="en-US" altLang="zh-CN" sz="2400" dirty="0">
                <a:latin typeface="微软雅黑" panose="020B0503020204020204" pitchFamily="34" charset="-122"/>
                <a:ea typeface="微软雅黑" panose="020B0503020204020204" pitchFamily="34" charset="-122"/>
              </a:rPr>
              <a:t>SVM </a:t>
            </a:r>
            <a:r>
              <a:rPr lang="zh-CN" altLang="en-US" sz="2400" dirty="0">
                <a:latin typeface="微软雅黑" panose="020B0503020204020204" pitchFamily="34" charset="-122"/>
                <a:ea typeface="微软雅黑" panose="020B0503020204020204" pitchFamily="34" charset="-122"/>
              </a:rPr>
              <a:t>适合中小型数据样本、非线性、高维的分类问题</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SVM </a:t>
            </a:r>
            <a:r>
              <a:rPr lang="zh-CN" altLang="en-US" sz="2400" dirty="0">
                <a:latin typeface="微软雅黑" panose="020B0503020204020204" pitchFamily="34" charset="-122"/>
                <a:ea typeface="微软雅黑" panose="020B0503020204020204" pitchFamily="34" charset="-122"/>
              </a:rPr>
              <a:t>最早是由 </a:t>
            </a:r>
            <a:r>
              <a:rPr lang="en-US" altLang="zh-CN" sz="2400" dirty="0">
                <a:latin typeface="微软雅黑" panose="020B0503020204020204" pitchFamily="34" charset="-122"/>
                <a:ea typeface="微软雅黑" panose="020B0503020204020204" pitchFamily="34" charset="-122"/>
              </a:rPr>
              <a:t>Vladimir N. </a:t>
            </a:r>
            <a:r>
              <a:rPr lang="en-US" altLang="zh-CN" sz="2400" dirty="0" err="1">
                <a:latin typeface="微软雅黑" panose="020B0503020204020204" pitchFamily="34" charset="-122"/>
                <a:ea typeface="微软雅黑" panose="020B0503020204020204" pitchFamily="34" charset="-122"/>
              </a:rPr>
              <a:t>Vapnik</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Alexey Ya. </a:t>
            </a:r>
            <a:r>
              <a:rPr lang="en-US" altLang="zh-CN" sz="2400" dirty="0" err="1">
                <a:latin typeface="微软雅黑" panose="020B0503020204020204" pitchFamily="34" charset="-122"/>
                <a:ea typeface="微软雅黑" panose="020B0503020204020204" pitchFamily="34" charset="-122"/>
              </a:rPr>
              <a:t>Chervonenkis</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1963</a:t>
            </a:r>
            <a:r>
              <a:rPr lang="zh-CN" altLang="en-US" sz="2400" dirty="0">
                <a:latin typeface="微软雅黑" panose="020B0503020204020204" pitchFamily="34" charset="-122"/>
                <a:ea typeface="微软雅黑" panose="020B0503020204020204" pitchFamily="34" charset="-122"/>
              </a:rPr>
              <a:t>年提出，目前的版本（</a:t>
            </a:r>
            <a:r>
              <a:rPr lang="en-US" altLang="zh-CN" sz="2400" dirty="0">
                <a:latin typeface="微软雅黑" panose="020B0503020204020204" pitchFamily="34" charset="-122"/>
                <a:ea typeface="微软雅黑" panose="020B0503020204020204" pitchFamily="34" charset="-122"/>
              </a:rPr>
              <a:t>soft margin</a:t>
            </a:r>
            <a:r>
              <a:rPr lang="zh-CN" altLang="en-US" sz="2400" dirty="0">
                <a:latin typeface="微软雅黑" panose="020B0503020204020204" pitchFamily="34" charset="-122"/>
                <a:ea typeface="微软雅黑" panose="020B0503020204020204" pitchFamily="34" charset="-122"/>
              </a:rPr>
              <a:t>）是由 </a:t>
            </a:r>
            <a:r>
              <a:rPr lang="en-US" altLang="zh-CN" sz="2400" dirty="0">
                <a:latin typeface="微软雅黑" panose="020B0503020204020204" pitchFamily="34" charset="-122"/>
                <a:ea typeface="微软雅黑" panose="020B0503020204020204" pitchFamily="34" charset="-122"/>
              </a:rPr>
              <a:t>Corinna Cortes </a:t>
            </a:r>
            <a:r>
              <a:rPr lang="zh-CN" altLang="en-US" sz="2400" dirty="0">
                <a:latin typeface="微软雅黑" panose="020B0503020204020204" pitchFamily="34" charset="-122"/>
                <a:ea typeface="微软雅黑" panose="020B0503020204020204" pitchFamily="34" charset="-122"/>
              </a:rPr>
              <a:t>和 </a:t>
            </a:r>
            <a:r>
              <a:rPr lang="en-US" altLang="zh-CN" sz="2400" dirty="0" err="1">
                <a:latin typeface="微软雅黑" panose="020B0503020204020204" pitchFamily="34" charset="-122"/>
                <a:ea typeface="微软雅黑" panose="020B0503020204020204" pitchFamily="34" charset="-122"/>
              </a:rPr>
              <a:t>Vapnik</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1993</a:t>
            </a:r>
            <a:r>
              <a:rPr lang="zh-CN" altLang="en-US" sz="2400" dirty="0">
                <a:latin typeface="微软雅黑" panose="020B0503020204020204" pitchFamily="34" charset="-122"/>
                <a:ea typeface="微软雅黑" panose="020B0503020204020204" pitchFamily="34" charset="-122"/>
              </a:rPr>
              <a:t>年提出，并在</a:t>
            </a:r>
            <a:r>
              <a:rPr lang="en-US" altLang="zh-CN" sz="2400" dirty="0">
                <a:latin typeface="微软雅黑" panose="020B0503020204020204" pitchFamily="34" charset="-122"/>
                <a:ea typeface="微软雅黑" panose="020B0503020204020204" pitchFamily="34" charset="-122"/>
              </a:rPr>
              <a:t>1995</a:t>
            </a:r>
            <a:r>
              <a:rPr lang="zh-CN" altLang="en-US" sz="2400" dirty="0">
                <a:latin typeface="微软雅黑" panose="020B0503020204020204" pitchFamily="34" charset="-122"/>
                <a:ea typeface="微软雅黑" panose="020B0503020204020204" pitchFamily="34" charset="-122"/>
              </a:rPr>
              <a:t>年发表。深度学习（</a:t>
            </a:r>
            <a:r>
              <a:rPr lang="en-US" altLang="zh-CN" sz="2400" dirty="0">
                <a:latin typeface="微软雅黑" panose="020B0503020204020204" pitchFamily="34" charset="-122"/>
                <a:ea typeface="微软雅黑" panose="020B0503020204020204" pitchFamily="34" charset="-122"/>
              </a:rPr>
              <a:t>2012</a:t>
            </a:r>
            <a:r>
              <a:rPr lang="zh-CN" altLang="en-US" sz="2400" dirty="0">
                <a:latin typeface="微软雅黑" panose="020B0503020204020204" pitchFamily="34" charset="-122"/>
                <a:ea typeface="微软雅黑" panose="020B0503020204020204" pitchFamily="34" charset="-122"/>
              </a:rPr>
              <a:t>）出现之前，</a:t>
            </a:r>
            <a:r>
              <a:rPr lang="en-US" altLang="zh-CN" sz="2400" dirty="0">
                <a:latin typeface="微软雅黑" panose="020B0503020204020204" pitchFamily="34" charset="-122"/>
                <a:ea typeface="微软雅黑" panose="020B0503020204020204" pitchFamily="34" charset="-122"/>
              </a:rPr>
              <a:t>SVM </a:t>
            </a:r>
            <a:r>
              <a:rPr lang="zh-CN" altLang="en-US" sz="2400" dirty="0">
                <a:latin typeface="微软雅黑" panose="020B0503020204020204" pitchFamily="34" charset="-122"/>
                <a:ea typeface="微软雅黑" panose="020B0503020204020204" pitchFamily="34" charset="-122"/>
              </a:rPr>
              <a:t>被认为机器学习中近十几年来最成功，表现最好的算法</a:t>
            </a:r>
          </a:p>
        </p:txBody>
      </p:sp>
    </p:spTree>
    <p:extLst>
      <p:ext uri="{BB962C8B-B14F-4D97-AF65-F5344CB8AC3E}">
        <p14:creationId xmlns:p14="http://schemas.microsoft.com/office/powerpoint/2010/main" val="2768271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97869" y="1577902"/>
            <a:ext cx="11264256" cy="1200329"/>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将实例的特征向量（以二维为例）映射为空间中的一些点，如下图的实心点和空心点，它们属于不同的两类。</a:t>
            </a:r>
            <a:r>
              <a:rPr lang="en-US" altLang="zh-CN" sz="2400" dirty="0">
                <a:latin typeface="微软雅黑" panose="020B0503020204020204" pitchFamily="34" charset="-122"/>
                <a:ea typeface="微软雅黑" panose="020B0503020204020204" pitchFamily="34" charset="-122"/>
              </a:rPr>
              <a:t>SVM </a:t>
            </a:r>
            <a:r>
              <a:rPr lang="zh-CN" altLang="en-US" sz="2400" dirty="0">
                <a:latin typeface="微软雅黑" panose="020B0503020204020204" pitchFamily="34" charset="-122"/>
                <a:ea typeface="微软雅黑" panose="020B0503020204020204" pitchFamily="34" charset="-122"/>
              </a:rPr>
              <a:t>的目的就是想要画出一条线，以“最好地”区分这两类点，以至如果以后有了新的点，这条线也能做出很好的分类</a:t>
            </a:r>
          </a:p>
        </p:txBody>
      </p:sp>
      <p:cxnSp>
        <p:nvCxnSpPr>
          <p:cNvPr id="3" name="直接箭头连接符 2">
            <a:extLst>
              <a:ext uri="{FF2B5EF4-FFF2-40B4-BE49-F238E27FC236}">
                <a16:creationId xmlns:a16="http://schemas.microsoft.com/office/drawing/2014/main" id="{9222D508-1575-F4B2-7D1E-8ECD8CF5822A}"/>
              </a:ext>
            </a:extLst>
          </p:cNvPr>
          <p:cNvCxnSpPr>
            <a:cxnSpLocks/>
          </p:cNvCxnSpPr>
          <p:nvPr/>
        </p:nvCxnSpPr>
        <p:spPr>
          <a:xfrm flipV="1">
            <a:off x="3008446" y="2778231"/>
            <a:ext cx="0" cy="35388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B249032-50B0-6A8C-0C9E-0B6AACBF9C52}"/>
              </a:ext>
            </a:extLst>
          </p:cNvPr>
          <p:cNvCxnSpPr>
            <a:cxnSpLocks/>
          </p:cNvCxnSpPr>
          <p:nvPr/>
        </p:nvCxnSpPr>
        <p:spPr>
          <a:xfrm>
            <a:off x="3008446" y="6317038"/>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285D9393-7FAF-C8C5-3A1F-A3E2E556C267}"/>
              </a:ext>
            </a:extLst>
          </p:cNvPr>
          <p:cNvSpPr/>
          <p:nvPr/>
        </p:nvSpPr>
        <p:spPr>
          <a:xfrm>
            <a:off x="3406315" y="34970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BBC150F-621F-A4B2-CE75-96E119D0AFC9}"/>
              </a:ext>
            </a:extLst>
          </p:cNvPr>
          <p:cNvSpPr/>
          <p:nvPr/>
        </p:nvSpPr>
        <p:spPr>
          <a:xfrm>
            <a:off x="4082226" y="355987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A0A7FE1-891A-0678-E9FE-95829BE160DC}"/>
              </a:ext>
            </a:extLst>
          </p:cNvPr>
          <p:cNvSpPr/>
          <p:nvPr/>
        </p:nvSpPr>
        <p:spPr>
          <a:xfrm>
            <a:off x="3642477" y="4016949"/>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1B3D81E-9A06-E8C4-67B8-5D202B19ABA5}"/>
              </a:ext>
            </a:extLst>
          </p:cNvPr>
          <p:cNvSpPr/>
          <p:nvPr/>
        </p:nvSpPr>
        <p:spPr>
          <a:xfrm>
            <a:off x="4265737" y="391533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D9DDD2B-7A95-4503-FAFC-0BAEFE7C811D}"/>
              </a:ext>
            </a:extLst>
          </p:cNvPr>
          <p:cNvSpPr/>
          <p:nvPr/>
        </p:nvSpPr>
        <p:spPr>
          <a:xfrm>
            <a:off x="3998897" y="422233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093BF1F-6A62-6271-A5FE-A797405F6811}"/>
              </a:ext>
            </a:extLst>
          </p:cNvPr>
          <p:cNvSpPr/>
          <p:nvPr/>
        </p:nvSpPr>
        <p:spPr>
          <a:xfrm>
            <a:off x="4618968" y="342900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29FEA41-ED1A-6952-A385-B20ACBBE074F}"/>
              </a:ext>
            </a:extLst>
          </p:cNvPr>
          <p:cNvSpPr/>
          <p:nvPr/>
        </p:nvSpPr>
        <p:spPr>
          <a:xfrm>
            <a:off x="4145047" y="468447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46512A0A-FCDE-6EC9-27C8-41390C745543}"/>
              </a:ext>
            </a:extLst>
          </p:cNvPr>
          <p:cNvSpPr/>
          <p:nvPr/>
        </p:nvSpPr>
        <p:spPr>
          <a:xfrm>
            <a:off x="5373555" y="54720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2C1C6E4-DAA3-ECFF-017F-298FAA66BB30}"/>
              </a:ext>
            </a:extLst>
          </p:cNvPr>
          <p:cNvSpPr/>
          <p:nvPr/>
        </p:nvSpPr>
        <p:spPr>
          <a:xfrm>
            <a:off x="3558715" y="36494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0D6CC1B-A921-3FCD-C56B-E49805E33263}"/>
              </a:ext>
            </a:extLst>
          </p:cNvPr>
          <p:cNvSpPr/>
          <p:nvPr/>
        </p:nvSpPr>
        <p:spPr>
          <a:xfrm>
            <a:off x="5602736" y="5346396"/>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A250B44-94CB-EF03-CA55-C056F4F65167}"/>
              </a:ext>
            </a:extLst>
          </p:cNvPr>
          <p:cNvSpPr/>
          <p:nvPr/>
        </p:nvSpPr>
        <p:spPr>
          <a:xfrm>
            <a:off x="5602736" y="4680991"/>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4837DA3-C4CD-ED86-6D3C-D5CC7BEC1AF5}"/>
              </a:ext>
            </a:extLst>
          </p:cNvPr>
          <p:cNvSpPr/>
          <p:nvPr/>
        </p:nvSpPr>
        <p:spPr>
          <a:xfrm>
            <a:off x="5133902" y="51894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C2BB8C9-ABFC-A486-F94A-CDE6BB1C04AC}"/>
              </a:ext>
            </a:extLst>
          </p:cNvPr>
          <p:cNvSpPr/>
          <p:nvPr/>
        </p:nvSpPr>
        <p:spPr>
          <a:xfrm>
            <a:off x="5558529" y="432616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7F7EF456-4856-250F-E75F-A2A15AE25D38}"/>
              </a:ext>
            </a:extLst>
          </p:cNvPr>
          <p:cNvCxnSpPr/>
          <p:nvPr/>
        </p:nvCxnSpPr>
        <p:spPr>
          <a:xfrm flipV="1">
            <a:off x="3469136" y="3491821"/>
            <a:ext cx="2463994" cy="248661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FA79F09-E584-1851-16CC-1C9BE5CFB438}"/>
              </a:ext>
            </a:extLst>
          </p:cNvPr>
          <p:cNvCxnSpPr/>
          <p:nvPr/>
        </p:nvCxnSpPr>
        <p:spPr>
          <a:xfrm flipH="1" flipV="1">
            <a:off x="3705298" y="3068081"/>
            <a:ext cx="1428604" cy="28791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2588213-4BA3-5F85-2611-7CE03159A80D}"/>
              </a:ext>
            </a:extLst>
          </p:cNvPr>
          <p:cNvCxnSpPr/>
          <p:nvPr/>
        </p:nvCxnSpPr>
        <p:spPr>
          <a:xfrm flipV="1">
            <a:off x="3092790" y="2841051"/>
            <a:ext cx="1743875" cy="161075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AD242F8-0968-2CC3-0255-1DB3090D772D}"/>
              </a:ext>
            </a:extLst>
          </p:cNvPr>
          <p:cNvSpPr txBox="1"/>
          <p:nvPr/>
        </p:nvSpPr>
        <p:spPr>
          <a:xfrm>
            <a:off x="8707741" y="3204357"/>
            <a:ext cx="2463994" cy="1200329"/>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针对这些内容，下面提出一些问题</a:t>
            </a:r>
          </a:p>
        </p:txBody>
      </p:sp>
    </p:spTree>
    <p:extLst>
      <p:ext uri="{BB962C8B-B14F-4D97-AF65-F5344CB8AC3E}">
        <p14:creationId xmlns:p14="http://schemas.microsoft.com/office/powerpoint/2010/main" val="3337172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97869" y="1577902"/>
            <a:ext cx="11264256" cy="461665"/>
          </a:xfrm>
          <a:prstGeom prst="rect">
            <a:avLst/>
          </a:prstGeom>
          <a:noFill/>
        </p:spPr>
        <p:txBody>
          <a:bodyPr wrap="square">
            <a:spAutoFit/>
          </a:bodyPr>
          <a:lstStyle/>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Q1</a:t>
            </a:r>
            <a:r>
              <a:rPr lang="zh-CN" altLang="en-US" sz="2400" dirty="0">
                <a:latin typeface="微软雅黑" panose="020B0503020204020204" pitchFamily="34" charset="-122"/>
                <a:ea typeface="微软雅黑" panose="020B0503020204020204" pitchFamily="34" charset="-122"/>
              </a:rPr>
              <a:t>：能够画出多少条线对样本点进行区分？</a:t>
            </a:r>
          </a:p>
        </p:txBody>
      </p:sp>
      <p:cxnSp>
        <p:nvCxnSpPr>
          <p:cNvPr id="3" name="直接箭头连接符 2">
            <a:extLst>
              <a:ext uri="{FF2B5EF4-FFF2-40B4-BE49-F238E27FC236}">
                <a16:creationId xmlns:a16="http://schemas.microsoft.com/office/drawing/2014/main" id="{9222D508-1575-F4B2-7D1E-8ECD8CF5822A}"/>
              </a:ext>
            </a:extLst>
          </p:cNvPr>
          <p:cNvCxnSpPr>
            <a:cxnSpLocks/>
          </p:cNvCxnSpPr>
          <p:nvPr/>
        </p:nvCxnSpPr>
        <p:spPr>
          <a:xfrm flipV="1">
            <a:off x="858554" y="2324391"/>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B249032-50B0-6A8C-0C9E-0B6AACBF9C52}"/>
              </a:ext>
            </a:extLst>
          </p:cNvPr>
          <p:cNvCxnSpPr>
            <a:cxnSpLocks/>
          </p:cNvCxnSpPr>
          <p:nvPr/>
        </p:nvCxnSpPr>
        <p:spPr>
          <a:xfrm>
            <a:off x="858554" y="6317038"/>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285D9393-7FAF-C8C5-3A1F-A3E2E556C267}"/>
              </a:ext>
            </a:extLst>
          </p:cNvPr>
          <p:cNvSpPr/>
          <p:nvPr/>
        </p:nvSpPr>
        <p:spPr>
          <a:xfrm>
            <a:off x="1256423" y="34970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BBC150F-621F-A4B2-CE75-96E119D0AFC9}"/>
              </a:ext>
            </a:extLst>
          </p:cNvPr>
          <p:cNvSpPr/>
          <p:nvPr/>
        </p:nvSpPr>
        <p:spPr>
          <a:xfrm>
            <a:off x="1932334" y="355987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A0A7FE1-891A-0678-E9FE-95829BE160DC}"/>
              </a:ext>
            </a:extLst>
          </p:cNvPr>
          <p:cNvSpPr/>
          <p:nvPr/>
        </p:nvSpPr>
        <p:spPr>
          <a:xfrm>
            <a:off x="1492585" y="4016949"/>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1B3D81E-9A06-E8C4-67B8-5D202B19ABA5}"/>
              </a:ext>
            </a:extLst>
          </p:cNvPr>
          <p:cNvSpPr/>
          <p:nvPr/>
        </p:nvSpPr>
        <p:spPr>
          <a:xfrm>
            <a:off x="2115845" y="391533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D9DDD2B-7A95-4503-FAFC-0BAEFE7C811D}"/>
              </a:ext>
            </a:extLst>
          </p:cNvPr>
          <p:cNvSpPr/>
          <p:nvPr/>
        </p:nvSpPr>
        <p:spPr>
          <a:xfrm>
            <a:off x="1849005" y="422233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093BF1F-6A62-6271-A5FE-A797405F6811}"/>
              </a:ext>
            </a:extLst>
          </p:cNvPr>
          <p:cNvSpPr/>
          <p:nvPr/>
        </p:nvSpPr>
        <p:spPr>
          <a:xfrm>
            <a:off x="2469076" y="342900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29FEA41-ED1A-6952-A385-B20ACBBE074F}"/>
              </a:ext>
            </a:extLst>
          </p:cNvPr>
          <p:cNvSpPr/>
          <p:nvPr/>
        </p:nvSpPr>
        <p:spPr>
          <a:xfrm>
            <a:off x="1995155" y="468447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46512A0A-FCDE-6EC9-27C8-41390C745543}"/>
              </a:ext>
            </a:extLst>
          </p:cNvPr>
          <p:cNvSpPr/>
          <p:nvPr/>
        </p:nvSpPr>
        <p:spPr>
          <a:xfrm>
            <a:off x="3223663" y="54720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2C1C6E4-DAA3-ECFF-017F-298FAA66BB30}"/>
              </a:ext>
            </a:extLst>
          </p:cNvPr>
          <p:cNvSpPr/>
          <p:nvPr/>
        </p:nvSpPr>
        <p:spPr>
          <a:xfrm>
            <a:off x="1408823" y="36494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0D6CC1B-A921-3FCD-C56B-E49805E33263}"/>
              </a:ext>
            </a:extLst>
          </p:cNvPr>
          <p:cNvSpPr/>
          <p:nvPr/>
        </p:nvSpPr>
        <p:spPr>
          <a:xfrm>
            <a:off x="3452844" y="5346396"/>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A250B44-94CB-EF03-CA55-C056F4F65167}"/>
              </a:ext>
            </a:extLst>
          </p:cNvPr>
          <p:cNvSpPr/>
          <p:nvPr/>
        </p:nvSpPr>
        <p:spPr>
          <a:xfrm>
            <a:off x="3452844" y="4680991"/>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4837DA3-C4CD-ED86-6D3C-D5CC7BEC1AF5}"/>
              </a:ext>
            </a:extLst>
          </p:cNvPr>
          <p:cNvSpPr/>
          <p:nvPr/>
        </p:nvSpPr>
        <p:spPr>
          <a:xfrm>
            <a:off x="2984010" y="51894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C2BB8C9-ABFC-A486-F94A-CDE6BB1C04AC}"/>
              </a:ext>
            </a:extLst>
          </p:cNvPr>
          <p:cNvSpPr/>
          <p:nvPr/>
        </p:nvSpPr>
        <p:spPr>
          <a:xfrm>
            <a:off x="3408637" y="432616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7F7EF456-4856-250F-E75F-A2A15AE25D38}"/>
              </a:ext>
            </a:extLst>
          </p:cNvPr>
          <p:cNvCxnSpPr/>
          <p:nvPr/>
        </p:nvCxnSpPr>
        <p:spPr>
          <a:xfrm flipV="1">
            <a:off x="1319244" y="3491821"/>
            <a:ext cx="2463994" cy="248661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FA79F09-E584-1851-16CC-1C9BE5CFB438}"/>
              </a:ext>
            </a:extLst>
          </p:cNvPr>
          <p:cNvCxnSpPr/>
          <p:nvPr/>
        </p:nvCxnSpPr>
        <p:spPr>
          <a:xfrm flipH="1" flipV="1">
            <a:off x="1555406" y="3068081"/>
            <a:ext cx="1428604" cy="2879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2588213-4BA3-5F85-2611-7CE03159A80D}"/>
              </a:ext>
            </a:extLst>
          </p:cNvPr>
          <p:cNvCxnSpPr/>
          <p:nvPr/>
        </p:nvCxnSpPr>
        <p:spPr>
          <a:xfrm flipV="1">
            <a:off x="942898" y="2841051"/>
            <a:ext cx="1743875" cy="161075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AD242F8-0968-2CC3-0255-1DB3090D772D}"/>
              </a:ext>
            </a:extLst>
          </p:cNvPr>
          <p:cNvSpPr txBox="1"/>
          <p:nvPr/>
        </p:nvSpPr>
        <p:spPr>
          <a:xfrm>
            <a:off x="6643315" y="2680821"/>
            <a:ext cx="3995519" cy="3416320"/>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答：线是有</a:t>
            </a:r>
            <a:r>
              <a:rPr lang="zh-CN" altLang="en-US" sz="2400" b="1" dirty="0">
                <a:latin typeface="微软雅黑" panose="020B0503020204020204" pitchFamily="34" charset="-122"/>
                <a:ea typeface="微软雅黑" panose="020B0503020204020204" pitchFamily="34" charset="-122"/>
              </a:rPr>
              <a:t>无数条</a:t>
            </a:r>
            <a:r>
              <a:rPr lang="zh-CN" altLang="en-US" sz="2400" dirty="0">
                <a:latin typeface="微软雅黑" panose="020B0503020204020204" pitchFamily="34" charset="-122"/>
                <a:ea typeface="微软雅黑" panose="020B0503020204020204" pitchFamily="34" charset="-122"/>
              </a:rPr>
              <a:t>可以画的，区别就在于</a:t>
            </a:r>
            <a:r>
              <a:rPr lang="zh-CN" altLang="en-US" sz="2400" b="1" dirty="0">
                <a:latin typeface="微软雅黑" panose="020B0503020204020204" pitchFamily="34" charset="-122"/>
                <a:ea typeface="微软雅黑" panose="020B0503020204020204" pitchFamily="34" charset="-122"/>
              </a:rPr>
              <a:t>效果好不好</a:t>
            </a:r>
            <a:r>
              <a:rPr lang="zh-CN" altLang="en-US" sz="2400" dirty="0">
                <a:latin typeface="微软雅黑" panose="020B0503020204020204" pitchFamily="34" charset="-122"/>
                <a:ea typeface="微软雅黑" panose="020B0503020204020204" pitchFamily="34" charset="-122"/>
              </a:rPr>
              <a:t>，每条线都可以叫做一个划分超平面。比如上面的绿线就不好，蓝线还凑合，红线看起来就比较好。我们所希望找到的这条效果最好的线就是具有“最大间隔的划分超平面”</a:t>
            </a:r>
          </a:p>
        </p:txBody>
      </p:sp>
    </p:spTree>
    <p:extLst>
      <p:ext uri="{BB962C8B-B14F-4D97-AF65-F5344CB8AC3E}">
        <p14:creationId xmlns:p14="http://schemas.microsoft.com/office/powerpoint/2010/main" val="284690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2D43BE3-9266-9342-B1F6-63C04DA182F4}"/>
              </a:ext>
            </a:extLst>
          </p:cNvPr>
          <p:cNvSpPr txBox="1"/>
          <p:nvPr/>
        </p:nvSpPr>
        <p:spPr>
          <a:xfrm>
            <a:off x="36467" y="37605"/>
            <a:ext cx="6651716"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基础概念</a:t>
            </a:r>
          </a:p>
        </p:txBody>
      </p:sp>
      <p:grpSp>
        <p:nvGrpSpPr>
          <p:cNvPr id="2" name="组合 1"/>
          <p:cNvGrpSpPr/>
          <p:nvPr/>
        </p:nvGrpSpPr>
        <p:grpSpPr>
          <a:xfrm>
            <a:off x="10605963" y="-44149"/>
            <a:ext cx="1157411" cy="1157411"/>
            <a:chOff x="10370832" y="-44149"/>
            <a:chExt cx="1157411" cy="1157411"/>
          </a:xfrm>
        </p:grpSpPr>
        <p:sp>
          <p:nvSpPr>
            <p:cNvPr id="14" name="椭圆 1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C:/Users/DELL/AppData/Local/Temp/kaimatting/20201014115644/output_aiMatting_20201014115650.pngoutput_aiMatting_20201014115650"/>
            <p:cNvPicPr>
              <a:picLocks noChangeAspect="1"/>
            </p:cNvPicPr>
            <p:nvPr/>
          </p:nvPicPr>
          <p:blipFill>
            <a:blip r:embed="rId3"/>
            <a:stretch>
              <a:fillRect/>
            </a:stretch>
          </p:blipFill>
          <p:spPr>
            <a:xfrm>
              <a:off x="10458052" y="43645"/>
              <a:ext cx="982970" cy="982968"/>
            </a:xfrm>
            <a:prstGeom prst="rect">
              <a:avLst/>
            </a:prstGeom>
          </p:spPr>
        </p:pic>
      </p:gr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83DCFF4-0F79-0F3D-263A-8552C495EBB3}"/>
                  </a:ext>
                </a:extLst>
              </p:cNvPr>
              <p:cNvSpPr txBox="1"/>
              <p:nvPr/>
            </p:nvSpPr>
            <p:spPr>
              <a:xfrm>
                <a:off x="446730" y="1440266"/>
                <a:ext cx="11440470" cy="5265737"/>
              </a:xfrm>
              <a:prstGeom prst="rect">
                <a:avLst/>
              </a:prstGeom>
              <a:noFill/>
            </p:spPr>
            <p:txBody>
              <a:bodyPr wrap="square">
                <a:spAutoFit/>
              </a:bodyPr>
              <a:lstStyle/>
              <a:p>
                <a:pPr algn="just"/>
                <a:r>
                  <a:rPr lang="zh-CN" altLang="en-US" sz="2400" b="1" dirty="0">
                    <a:latin typeface="微软雅黑" panose="020B0503020204020204" pitchFamily="34" charset="-122"/>
                    <a:ea typeface="微软雅黑" panose="020B0503020204020204" pitchFamily="34" charset="-122"/>
                  </a:rPr>
                  <a:t>机器学习基本概念：</a:t>
                </a:r>
                <a:endParaRPr lang="en-US" altLang="zh-CN" sz="2400" b="1" dirty="0">
                  <a:latin typeface="微软雅黑" panose="020B0503020204020204" pitchFamily="34" charset="-122"/>
                  <a:ea typeface="微软雅黑" panose="020B0503020204020204" pitchFamily="34" charset="-122"/>
                </a:endParaRPr>
              </a:p>
              <a:p>
                <a:pPr algn="just"/>
                <a:endParaRPr lang="en-US" altLang="zh-CN" sz="2400" b="1"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任务：</a:t>
                </a:r>
                <a:r>
                  <a:rPr lang="zh-CN" altLang="en-US" sz="2400" dirty="0">
                    <a:latin typeface="微软雅黑" panose="020B0503020204020204" pitchFamily="34" charset="-122"/>
                    <a:ea typeface="微软雅黑" panose="020B0503020204020204" pitchFamily="34" charset="-122"/>
                  </a:rPr>
                  <a:t>获得一个函数</a:t>
                </a:r>
                <a14:m>
                  <m:oMath xmlns:m="http://schemas.openxmlformats.org/officeDocument/2006/math">
                    <m:acc>
                      <m:accPr>
                        <m:chr m:val="̂"/>
                        <m:ctrlPr>
                          <a:rPr lang="zh-CN" altLang="en-US" sz="2400" i="1" smtClean="0">
                            <a:latin typeface="Cambria Math" panose="02040503050406030204" pitchFamily="18" charset="0"/>
                            <a:ea typeface="微软雅黑" panose="020B0503020204020204" pitchFamily="34" charset="-122"/>
                          </a:rPr>
                        </m:ctrlPr>
                      </m:accPr>
                      <m:e>
                        <m:r>
                          <a:rPr lang="en-US" altLang="zh-CN" sz="2400" b="0" i="1" smtClean="0">
                            <a:latin typeface="Cambria Math" panose="02040503050406030204" pitchFamily="18" charset="0"/>
                            <a:ea typeface="微软雅黑" panose="020B0503020204020204" pitchFamily="34" charset="-122"/>
                          </a:rPr>
                          <m:t>𝑦</m:t>
                        </m:r>
                      </m:e>
                    </m:acc>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𝑓</m:t>
                    </m:r>
                    <m:r>
                      <a:rPr lang="en-US" altLang="zh-CN" sz="2400" b="0" i="0" smtClean="0">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𝐗</m:t>
                    </m:r>
                    <m:r>
                      <a:rPr lang="en-US" altLang="zh-CN" sz="2400" b="0" i="0" smtClean="0">
                        <a:latin typeface="Cambria Math" panose="02040503050406030204" pitchFamily="18" charset="0"/>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rPr>
                  <a:t>，输入</a:t>
                </a:r>
                <a14:m>
                  <m:oMath xmlns:m="http://schemas.openxmlformats.org/officeDocument/2006/math">
                    <m:r>
                      <a:rPr lang="en-US" altLang="zh-CN" sz="2400" b="1" i="0" dirty="0" smtClean="0">
                        <a:latin typeface="Cambria Math" panose="02040503050406030204" pitchFamily="18" charset="0"/>
                        <a:ea typeface="微软雅黑" panose="020B0503020204020204" pitchFamily="34" charset="-122"/>
                      </a:rPr>
                      <m:t>𝐗</m:t>
                    </m:r>
                  </m:oMath>
                </a14:m>
                <a:r>
                  <a:rPr lang="zh-CN" altLang="en-US" sz="2400" dirty="0">
                    <a:latin typeface="微软雅黑" panose="020B0503020204020204" pitchFamily="34" charset="-122"/>
                    <a:ea typeface="微软雅黑" panose="020B0503020204020204" pitchFamily="34" charset="-122"/>
                  </a:rPr>
                  <a:t>，预测</a:t>
                </a:r>
                <a14:m>
                  <m:oMath xmlns:m="http://schemas.openxmlformats.org/officeDocument/2006/math">
                    <m:acc>
                      <m:accPr>
                        <m:chr m:val="̂"/>
                        <m:ctrlPr>
                          <a:rPr lang="zh-CN" altLang="en-US" sz="2400" i="1" smtClean="0">
                            <a:latin typeface="Cambria Math" panose="02040503050406030204" pitchFamily="18" charset="0"/>
                            <a:ea typeface="微软雅黑" panose="020B0503020204020204" pitchFamily="34" charset="-122"/>
                          </a:rPr>
                        </m:ctrlPr>
                      </m:accPr>
                      <m:e>
                        <m:r>
                          <a:rPr lang="en-US" altLang="zh-CN" sz="2400" b="0" i="1" smtClean="0">
                            <a:latin typeface="Cambria Math" panose="02040503050406030204" pitchFamily="18" charset="0"/>
                            <a:ea typeface="微软雅黑" panose="020B0503020204020204" pitchFamily="34" charset="-122"/>
                          </a:rPr>
                          <m:t>𝑦</m:t>
                        </m:r>
                      </m:e>
                    </m:acc>
                  </m:oMath>
                </a14:m>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特征：</a:t>
                </a: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𝑖</m:t>
                        </m:r>
                      </m:sub>
                    </m:sSub>
                    <m:r>
                      <a:rPr lang="en-US" altLang="zh-CN" sz="2400" i="1" smtClean="0">
                        <a:latin typeface="Cambria Math" panose="02040503050406030204" pitchFamily="18" charset="0"/>
                        <a:ea typeface="Cambria Math" panose="02040503050406030204" pitchFamily="18" charset="0"/>
                      </a:rPr>
                      <m:t>∈</m:t>
                    </m:r>
                    <m:r>
                      <a:rPr lang="en-US" altLang="zh-CN" sz="2400" b="1" i="0" smtClean="0">
                        <a:latin typeface="Cambria Math" panose="02040503050406030204" pitchFamily="18" charset="0"/>
                        <a:ea typeface="Cambria Math" panose="02040503050406030204" pitchFamily="18" charset="0"/>
                      </a:rPr>
                      <m:t>𝐗</m:t>
                    </m:r>
                  </m:oMath>
                </a14:m>
                <a:r>
                  <a:rPr lang="zh-CN" altLang="en-US" sz="2400" dirty="0">
                    <a:latin typeface="微软雅黑" panose="020B0503020204020204" pitchFamily="34" charset="-122"/>
                    <a:ea typeface="微软雅黑" panose="020B0503020204020204" pitchFamily="34" charset="-122"/>
                  </a:rPr>
                  <a:t>是一个特征值，例如：一个人的身高、体重和年龄等</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样本：</a:t>
                </a:r>
                <a:r>
                  <a:rPr lang="zh-CN" altLang="en-US" sz="2400" dirty="0">
                    <a:latin typeface="微软雅黑" panose="020B0503020204020204" pitchFamily="34" charset="-122"/>
                    <a:ea typeface="微软雅黑" panose="020B0503020204020204" pitchFamily="34" charset="-122"/>
                  </a:rPr>
                  <a:t>对监督学习来说，每个样本可以看做是一个包含</a:t>
                </a:r>
                <a14:m>
                  <m:oMath xmlns:m="http://schemas.openxmlformats.org/officeDocument/2006/math">
                    <m:r>
                      <a:rPr lang="en-US" altLang="zh-CN" sz="2400" i="1" dirty="0" smtClean="0">
                        <a:latin typeface="Cambria Math" panose="02040503050406030204" pitchFamily="18" charset="0"/>
                        <a:ea typeface="微软雅黑" panose="020B0503020204020204" pitchFamily="34" charset="-122"/>
                      </a:rPr>
                      <m:t>𝑛</m:t>
                    </m:r>
                  </m:oMath>
                </a14:m>
                <a:r>
                  <a:rPr lang="zh-CN" altLang="en-US" sz="2400" dirty="0">
                    <a:latin typeface="微软雅黑" panose="020B0503020204020204" pitchFamily="34" charset="-122"/>
                    <a:ea typeface="微软雅黑" panose="020B0503020204020204" pitchFamily="34" charset="-122"/>
                  </a:rPr>
                  <a:t>个特征的元组同时拥有一个表明类别的标签。</a:t>
                </a:r>
                <a14:m>
                  <m:oMath xmlns:m="http://schemas.openxmlformats.org/officeDocument/2006/math">
                    <m:r>
                      <a:rPr lang="en-US" altLang="zh-CN" sz="2400" b="1" i="0" smtClean="0">
                        <a:latin typeface="Cambria Math" panose="02040503050406030204" pitchFamily="18" charset="0"/>
                        <a:ea typeface="微软雅黑" panose="020B0503020204020204" pitchFamily="34" charset="-122"/>
                      </a:rPr>
                      <m:t>𝐗</m:t>
                    </m:r>
                  </m:oMath>
                </a14:m>
                <a:r>
                  <a:rPr lang="zh-CN" altLang="en-US" sz="2400" dirty="0">
                    <a:latin typeface="微软雅黑" panose="020B0503020204020204" pitchFamily="34" charset="-122"/>
                    <a:ea typeface="微软雅黑" panose="020B0503020204020204" pitchFamily="34" charset="-122"/>
                  </a:rPr>
                  <a:t>就是一个样本</a:t>
                </a:r>
                <a:endParaRPr lang="en-US" altLang="zh-CN" sz="2400" b="1"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标签：</a:t>
                </a:r>
                <a:r>
                  <a:rPr lang="zh-CN" altLang="en-US" sz="2400" dirty="0">
                    <a:ea typeface="微软雅黑" panose="020B0503020204020204" pitchFamily="34" charset="-122"/>
                  </a:rPr>
                  <a:t> </a:t>
                </a:r>
                <a14:m>
                  <m:oMath xmlns:m="http://schemas.openxmlformats.org/officeDocument/2006/math">
                    <m:acc>
                      <m:accPr>
                        <m:chr m:val="̂"/>
                        <m:ctrlPr>
                          <a:rPr lang="zh-CN" altLang="en-US" sz="2400" i="1" smtClean="0">
                            <a:latin typeface="Cambria Math" panose="02040503050406030204" pitchFamily="18" charset="0"/>
                            <a:ea typeface="微软雅黑" panose="020B0503020204020204" pitchFamily="34" charset="-122"/>
                          </a:rPr>
                        </m:ctrlPr>
                      </m:accPr>
                      <m:e>
                        <m:r>
                          <a:rPr lang="en-US" altLang="zh-CN" sz="2400" b="0" i="1" smtClean="0">
                            <a:latin typeface="Cambria Math" panose="02040503050406030204" pitchFamily="18" charset="0"/>
                            <a:ea typeface="微软雅黑" panose="020B0503020204020204" pitchFamily="34" charset="-122"/>
                          </a:rPr>
                          <m:t>𝑦</m:t>
                        </m:r>
                      </m:e>
                    </m:acc>
                  </m:oMath>
                </a14:m>
                <a:r>
                  <a:rPr lang="zh-CN" altLang="en-US" sz="2400" dirty="0">
                    <a:latin typeface="微软雅黑" panose="020B0503020204020204" pitchFamily="34" charset="-122"/>
                    <a:ea typeface="微软雅黑" panose="020B0503020204020204" pitchFamily="34" charset="-122"/>
                  </a:rPr>
                  <a:t>就是标签的预测值，初次之外还有一个标签的真实值，一般使用</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𝑦</m:t>
                    </m:r>
                  </m:oMath>
                </a14:m>
                <a:r>
                  <a:rPr lang="zh-CN" altLang="en-US" sz="2400" dirty="0">
                    <a:latin typeface="微软雅黑" panose="020B0503020204020204" pitchFamily="34" charset="-122"/>
                    <a:ea typeface="微软雅黑" panose="020B0503020204020204" pitchFamily="34" charset="-122"/>
                  </a:rPr>
                  <a:t>表示。标签可以是身高的。例如：可以用人往年的身高、体重等作为特征，预测这个人下一年的身高。</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数据集：</a:t>
                </a:r>
                <a:r>
                  <a:rPr lang="zh-CN" altLang="en-US" sz="2400" dirty="0">
                    <a:latin typeface="微软雅黑" panose="020B0503020204020204" pitchFamily="34" charset="-122"/>
                    <a:ea typeface="微软雅黑" panose="020B0503020204020204" pitchFamily="34" charset="-122"/>
                  </a:rPr>
                  <a:t>包含若干个</a:t>
                </a:r>
                <a14:m>
                  <m:oMath xmlns:m="http://schemas.openxmlformats.org/officeDocument/2006/math">
                    <m:r>
                      <a:rPr lang="en-US" altLang="zh-CN" sz="2400" b="1" i="0" smtClean="0">
                        <a:latin typeface="Cambria Math" panose="02040503050406030204" pitchFamily="18" charset="0"/>
                        <a:ea typeface="微软雅黑" panose="020B0503020204020204" pitchFamily="34" charset="-122"/>
                      </a:rPr>
                      <m:t>𝐗</m:t>
                    </m:r>
                  </m:oMath>
                </a14:m>
                <a:r>
                  <a:rPr lang="zh-CN" altLang="en-US" sz="2400" dirty="0">
                    <a:latin typeface="微软雅黑" panose="020B0503020204020204" pitchFamily="34" charset="-122"/>
                    <a:ea typeface="微软雅黑" panose="020B0503020204020204" pitchFamily="34" charset="-122"/>
                  </a:rPr>
                  <a:t>和每个</a:t>
                </a:r>
                <a14:m>
                  <m:oMath xmlns:m="http://schemas.openxmlformats.org/officeDocument/2006/math">
                    <m:r>
                      <a:rPr lang="en-US" altLang="zh-CN" sz="2400" b="1">
                        <a:latin typeface="Cambria Math" panose="02040503050406030204" pitchFamily="18" charset="0"/>
                        <a:ea typeface="微软雅黑" panose="020B0503020204020204" pitchFamily="34" charset="-122"/>
                      </a:rPr>
                      <m:t>𝐗</m:t>
                    </m:r>
                    <m:r>
                      <a:rPr lang="en-US" altLang="zh-CN" sz="2400" b="1" i="1">
                        <a:latin typeface="Cambria Math" panose="02040503050406030204" pitchFamily="18" charset="0"/>
                        <a:ea typeface="微软雅黑" panose="020B0503020204020204" pitchFamily="34" charset="-122"/>
                      </a:rPr>
                      <m:t> </m:t>
                    </m:r>
                    <m:r>
                      <a:rPr lang="zh-CN" altLang="en-US" sz="2400" b="0" i="0" smtClean="0">
                        <a:latin typeface="Cambria Math" panose="02040503050406030204" pitchFamily="18" charset="0"/>
                        <a:ea typeface="微软雅黑" panose="020B0503020204020204" pitchFamily="34" charset="-122"/>
                      </a:rPr>
                      <m:t>对应</m:t>
                    </m:r>
                    <m:r>
                      <a:rPr lang="zh-CN" altLang="en-US" sz="2400" b="0" i="0">
                        <a:latin typeface="Cambria Math" panose="02040503050406030204" pitchFamily="18" charset="0"/>
                        <a:ea typeface="微软雅黑" panose="020B0503020204020204" pitchFamily="34" charset="-122"/>
                      </a:rPr>
                      <m:t>的</m:t>
                    </m:r>
                    <m:acc>
                      <m:accPr>
                        <m:chr m:val="̂"/>
                        <m:ctrlPr>
                          <a:rPr lang="zh-CN" altLang="en-US" sz="2400" i="1">
                            <a:latin typeface="Cambria Math" panose="02040503050406030204" pitchFamily="18" charset="0"/>
                            <a:ea typeface="微软雅黑" panose="020B0503020204020204" pitchFamily="34" charset="-122"/>
                          </a:rPr>
                        </m:ctrlPr>
                      </m:accPr>
                      <m:e>
                        <m:r>
                          <a:rPr lang="en-US" altLang="zh-CN" sz="2400" i="1">
                            <a:latin typeface="Cambria Math" panose="02040503050406030204" pitchFamily="18" charset="0"/>
                            <a:ea typeface="微软雅黑" panose="020B0503020204020204" pitchFamily="34" charset="-122"/>
                          </a:rPr>
                          <m:t>𝑦</m:t>
                        </m:r>
                      </m:e>
                    </m:acc>
                  </m:oMath>
                </a14:m>
                <a:endParaRPr lang="en-US" altLang="zh-CN" sz="2400" b="1" dirty="0">
                  <a:latin typeface="微软雅黑" panose="020B0503020204020204" pitchFamily="34" charset="-122"/>
                  <a:ea typeface="微软雅黑" panose="020B0503020204020204" pitchFamily="34" charset="-122"/>
                </a:endParaRPr>
              </a:p>
            </p:txBody>
          </p:sp>
        </mc:Choice>
        <mc:Fallback>
          <p:sp>
            <p:nvSpPr>
              <p:cNvPr id="7" name="文本框 6">
                <a:extLst>
                  <a:ext uri="{FF2B5EF4-FFF2-40B4-BE49-F238E27FC236}">
                    <a16:creationId xmlns:a16="http://schemas.microsoft.com/office/drawing/2014/main" id="{883DCFF4-0F79-0F3D-263A-8552C495EBB3}"/>
                  </a:ext>
                </a:extLst>
              </p:cNvPr>
              <p:cNvSpPr txBox="1">
                <a:spLocks noRot="1" noChangeAspect="1" noMove="1" noResize="1" noEditPoints="1" noAdjustHandles="1" noChangeArrowheads="1" noChangeShapeType="1" noTextEdit="1"/>
              </p:cNvSpPr>
              <p:nvPr/>
            </p:nvSpPr>
            <p:spPr>
              <a:xfrm>
                <a:off x="446730" y="1440266"/>
                <a:ext cx="11440470" cy="5265737"/>
              </a:xfrm>
              <a:prstGeom prst="rect">
                <a:avLst/>
              </a:prstGeom>
              <a:blipFill>
                <a:blip r:embed="rId4"/>
                <a:stretch>
                  <a:fillRect l="-799" t="-926" r="-852" b="-17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680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97869" y="1577902"/>
            <a:ext cx="11264256" cy="461665"/>
          </a:xfrm>
          <a:prstGeom prst="rect">
            <a:avLst/>
          </a:prstGeom>
          <a:noFill/>
        </p:spPr>
        <p:txBody>
          <a:bodyPr wrap="square">
            <a:spAutoFit/>
          </a:bodyPr>
          <a:lstStyle/>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Q2</a:t>
            </a:r>
            <a:r>
              <a:rPr lang="zh-CN" altLang="en-US" sz="2400" dirty="0">
                <a:latin typeface="微软雅黑" panose="020B0503020204020204" pitchFamily="34" charset="-122"/>
                <a:ea typeface="微软雅黑" panose="020B0503020204020204" pitchFamily="34" charset="-122"/>
              </a:rPr>
              <a:t>：为什么要叫作“超平面”呢？</a:t>
            </a:r>
          </a:p>
        </p:txBody>
      </p:sp>
      <p:cxnSp>
        <p:nvCxnSpPr>
          <p:cNvPr id="3" name="直接箭头连接符 2">
            <a:extLst>
              <a:ext uri="{FF2B5EF4-FFF2-40B4-BE49-F238E27FC236}">
                <a16:creationId xmlns:a16="http://schemas.microsoft.com/office/drawing/2014/main" id="{9222D508-1575-F4B2-7D1E-8ECD8CF5822A}"/>
              </a:ext>
            </a:extLst>
          </p:cNvPr>
          <p:cNvCxnSpPr>
            <a:cxnSpLocks/>
          </p:cNvCxnSpPr>
          <p:nvPr/>
        </p:nvCxnSpPr>
        <p:spPr>
          <a:xfrm flipV="1">
            <a:off x="858554" y="2324391"/>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B249032-50B0-6A8C-0C9E-0B6AACBF9C52}"/>
              </a:ext>
            </a:extLst>
          </p:cNvPr>
          <p:cNvCxnSpPr>
            <a:cxnSpLocks/>
          </p:cNvCxnSpPr>
          <p:nvPr/>
        </p:nvCxnSpPr>
        <p:spPr>
          <a:xfrm>
            <a:off x="858554" y="6317038"/>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285D9393-7FAF-C8C5-3A1F-A3E2E556C267}"/>
              </a:ext>
            </a:extLst>
          </p:cNvPr>
          <p:cNvSpPr/>
          <p:nvPr/>
        </p:nvSpPr>
        <p:spPr>
          <a:xfrm>
            <a:off x="1256423" y="34970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BBC150F-621F-A4B2-CE75-96E119D0AFC9}"/>
              </a:ext>
            </a:extLst>
          </p:cNvPr>
          <p:cNvSpPr/>
          <p:nvPr/>
        </p:nvSpPr>
        <p:spPr>
          <a:xfrm>
            <a:off x="1932334" y="355987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A0A7FE1-891A-0678-E9FE-95829BE160DC}"/>
              </a:ext>
            </a:extLst>
          </p:cNvPr>
          <p:cNvSpPr/>
          <p:nvPr/>
        </p:nvSpPr>
        <p:spPr>
          <a:xfrm>
            <a:off x="1492585" y="4016949"/>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1B3D81E-9A06-E8C4-67B8-5D202B19ABA5}"/>
              </a:ext>
            </a:extLst>
          </p:cNvPr>
          <p:cNvSpPr/>
          <p:nvPr/>
        </p:nvSpPr>
        <p:spPr>
          <a:xfrm>
            <a:off x="2115845" y="391533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D9DDD2B-7A95-4503-FAFC-0BAEFE7C811D}"/>
              </a:ext>
            </a:extLst>
          </p:cNvPr>
          <p:cNvSpPr/>
          <p:nvPr/>
        </p:nvSpPr>
        <p:spPr>
          <a:xfrm>
            <a:off x="1849005" y="422233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093BF1F-6A62-6271-A5FE-A797405F6811}"/>
              </a:ext>
            </a:extLst>
          </p:cNvPr>
          <p:cNvSpPr/>
          <p:nvPr/>
        </p:nvSpPr>
        <p:spPr>
          <a:xfrm>
            <a:off x="2469076" y="342900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29FEA41-ED1A-6952-A385-B20ACBBE074F}"/>
              </a:ext>
            </a:extLst>
          </p:cNvPr>
          <p:cNvSpPr/>
          <p:nvPr/>
        </p:nvSpPr>
        <p:spPr>
          <a:xfrm>
            <a:off x="1995155" y="468447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46512A0A-FCDE-6EC9-27C8-41390C745543}"/>
              </a:ext>
            </a:extLst>
          </p:cNvPr>
          <p:cNvSpPr/>
          <p:nvPr/>
        </p:nvSpPr>
        <p:spPr>
          <a:xfrm>
            <a:off x="3223663" y="54720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2C1C6E4-DAA3-ECFF-017F-298FAA66BB30}"/>
              </a:ext>
            </a:extLst>
          </p:cNvPr>
          <p:cNvSpPr/>
          <p:nvPr/>
        </p:nvSpPr>
        <p:spPr>
          <a:xfrm>
            <a:off x="1408823" y="36494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0D6CC1B-A921-3FCD-C56B-E49805E33263}"/>
              </a:ext>
            </a:extLst>
          </p:cNvPr>
          <p:cNvSpPr/>
          <p:nvPr/>
        </p:nvSpPr>
        <p:spPr>
          <a:xfrm>
            <a:off x="3452844" y="5346396"/>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A250B44-94CB-EF03-CA55-C056F4F65167}"/>
              </a:ext>
            </a:extLst>
          </p:cNvPr>
          <p:cNvSpPr/>
          <p:nvPr/>
        </p:nvSpPr>
        <p:spPr>
          <a:xfrm>
            <a:off x="3452844" y="4680991"/>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4837DA3-C4CD-ED86-6D3C-D5CC7BEC1AF5}"/>
              </a:ext>
            </a:extLst>
          </p:cNvPr>
          <p:cNvSpPr/>
          <p:nvPr/>
        </p:nvSpPr>
        <p:spPr>
          <a:xfrm>
            <a:off x="2984010" y="51894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C2BB8C9-ABFC-A486-F94A-CDE6BB1C04AC}"/>
              </a:ext>
            </a:extLst>
          </p:cNvPr>
          <p:cNvSpPr/>
          <p:nvPr/>
        </p:nvSpPr>
        <p:spPr>
          <a:xfrm>
            <a:off x="3408637" y="432616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7F7EF456-4856-250F-E75F-A2A15AE25D38}"/>
              </a:ext>
            </a:extLst>
          </p:cNvPr>
          <p:cNvCxnSpPr/>
          <p:nvPr/>
        </p:nvCxnSpPr>
        <p:spPr>
          <a:xfrm flipV="1">
            <a:off x="1319244" y="3491821"/>
            <a:ext cx="2463994" cy="248661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FA79F09-E584-1851-16CC-1C9BE5CFB438}"/>
              </a:ext>
            </a:extLst>
          </p:cNvPr>
          <p:cNvCxnSpPr/>
          <p:nvPr/>
        </p:nvCxnSpPr>
        <p:spPr>
          <a:xfrm flipH="1" flipV="1">
            <a:off x="1555406" y="3068081"/>
            <a:ext cx="1428604" cy="2879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2588213-4BA3-5F85-2611-7CE03159A80D}"/>
              </a:ext>
            </a:extLst>
          </p:cNvPr>
          <p:cNvCxnSpPr/>
          <p:nvPr/>
        </p:nvCxnSpPr>
        <p:spPr>
          <a:xfrm flipV="1">
            <a:off x="942898" y="2841051"/>
            <a:ext cx="1743875" cy="161075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AD242F8-0968-2CC3-0255-1DB3090D772D}"/>
              </a:ext>
            </a:extLst>
          </p:cNvPr>
          <p:cNvSpPr txBox="1"/>
          <p:nvPr/>
        </p:nvSpPr>
        <p:spPr>
          <a:xfrm>
            <a:off x="6643315" y="2680821"/>
            <a:ext cx="3995519" cy="1200329"/>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答：因为样本的特征很可能是高维的，此时样本空间的划分就不是一条线了</a:t>
            </a:r>
          </a:p>
        </p:txBody>
      </p:sp>
    </p:spTree>
    <p:extLst>
      <p:ext uri="{BB962C8B-B14F-4D97-AF65-F5344CB8AC3E}">
        <p14:creationId xmlns:p14="http://schemas.microsoft.com/office/powerpoint/2010/main" val="3537731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97869" y="1577902"/>
            <a:ext cx="11264256" cy="461665"/>
          </a:xfrm>
          <a:prstGeom prst="rect">
            <a:avLst/>
          </a:prstGeom>
          <a:noFill/>
        </p:spPr>
        <p:txBody>
          <a:bodyPr wrap="square">
            <a:spAutoFit/>
          </a:bodyPr>
          <a:lstStyle/>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Q3</a:t>
            </a:r>
            <a:r>
              <a:rPr lang="zh-CN" altLang="en-US" sz="2400" dirty="0">
                <a:latin typeface="微软雅黑" panose="020B0503020204020204" pitchFamily="34" charset="-122"/>
                <a:ea typeface="微软雅黑" panose="020B0503020204020204" pitchFamily="34" charset="-122"/>
              </a:rPr>
              <a:t>：画线的标准是什么？</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什么才叫这条线的效果好？</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哪里好？</a:t>
            </a:r>
          </a:p>
        </p:txBody>
      </p:sp>
      <p:cxnSp>
        <p:nvCxnSpPr>
          <p:cNvPr id="3" name="直接箭头连接符 2">
            <a:extLst>
              <a:ext uri="{FF2B5EF4-FFF2-40B4-BE49-F238E27FC236}">
                <a16:creationId xmlns:a16="http://schemas.microsoft.com/office/drawing/2014/main" id="{9222D508-1575-F4B2-7D1E-8ECD8CF5822A}"/>
              </a:ext>
            </a:extLst>
          </p:cNvPr>
          <p:cNvCxnSpPr>
            <a:cxnSpLocks/>
          </p:cNvCxnSpPr>
          <p:nvPr/>
        </p:nvCxnSpPr>
        <p:spPr>
          <a:xfrm flipV="1">
            <a:off x="858554" y="2324391"/>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B249032-50B0-6A8C-0C9E-0B6AACBF9C52}"/>
              </a:ext>
            </a:extLst>
          </p:cNvPr>
          <p:cNvCxnSpPr>
            <a:cxnSpLocks/>
          </p:cNvCxnSpPr>
          <p:nvPr/>
        </p:nvCxnSpPr>
        <p:spPr>
          <a:xfrm>
            <a:off x="858554" y="6317038"/>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285D9393-7FAF-C8C5-3A1F-A3E2E556C267}"/>
              </a:ext>
            </a:extLst>
          </p:cNvPr>
          <p:cNvSpPr/>
          <p:nvPr/>
        </p:nvSpPr>
        <p:spPr>
          <a:xfrm>
            <a:off x="1256423" y="34970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BBC150F-621F-A4B2-CE75-96E119D0AFC9}"/>
              </a:ext>
            </a:extLst>
          </p:cNvPr>
          <p:cNvSpPr/>
          <p:nvPr/>
        </p:nvSpPr>
        <p:spPr>
          <a:xfrm>
            <a:off x="1932334" y="355987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A0A7FE1-891A-0678-E9FE-95829BE160DC}"/>
              </a:ext>
            </a:extLst>
          </p:cNvPr>
          <p:cNvSpPr/>
          <p:nvPr/>
        </p:nvSpPr>
        <p:spPr>
          <a:xfrm>
            <a:off x="1492585" y="4016949"/>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1B3D81E-9A06-E8C4-67B8-5D202B19ABA5}"/>
              </a:ext>
            </a:extLst>
          </p:cNvPr>
          <p:cNvSpPr/>
          <p:nvPr/>
        </p:nvSpPr>
        <p:spPr>
          <a:xfrm>
            <a:off x="2115845" y="391533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D9DDD2B-7A95-4503-FAFC-0BAEFE7C811D}"/>
              </a:ext>
            </a:extLst>
          </p:cNvPr>
          <p:cNvSpPr/>
          <p:nvPr/>
        </p:nvSpPr>
        <p:spPr>
          <a:xfrm>
            <a:off x="1849005" y="422233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093BF1F-6A62-6271-A5FE-A797405F6811}"/>
              </a:ext>
            </a:extLst>
          </p:cNvPr>
          <p:cNvSpPr/>
          <p:nvPr/>
        </p:nvSpPr>
        <p:spPr>
          <a:xfrm>
            <a:off x="2469076" y="342900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29FEA41-ED1A-6952-A385-B20ACBBE074F}"/>
              </a:ext>
            </a:extLst>
          </p:cNvPr>
          <p:cNvSpPr/>
          <p:nvPr/>
        </p:nvSpPr>
        <p:spPr>
          <a:xfrm>
            <a:off x="1995155" y="468447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46512A0A-FCDE-6EC9-27C8-41390C745543}"/>
              </a:ext>
            </a:extLst>
          </p:cNvPr>
          <p:cNvSpPr/>
          <p:nvPr/>
        </p:nvSpPr>
        <p:spPr>
          <a:xfrm>
            <a:off x="3223663" y="54720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2C1C6E4-DAA3-ECFF-017F-298FAA66BB30}"/>
              </a:ext>
            </a:extLst>
          </p:cNvPr>
          <p:cNvSpPr/>
          <p:nvPr/>
        </p:nvSpPr>
        <p:spPr>
          <a:xfrm>
            <a:off x="1408823" y="36494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0D6CC1B-A921-3FCD-C56B-E49805E33263}"/>
              </a:ext>
            </a:extLst>
          </p:cNvPr>
          <p:cNvSpPr/>
          <p:nvPr/>
        </p:nvSpPr>
        <p:spPr>
          <a:xfrm>
            <a:off x="3452844" y="5346396"/>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A250B44-94CB-EF03-CA55-C056F4F65167}"/>
              </a:ext>
            </a:extLst>
          </p:cNvPr>
          <p:cNvSpPr/>
          <p:nvPr/>
        </p:nvSpPr>
        <p:spPr>
          <a:xfrm>
            <a:off x="3452844" y="4680991"/>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4837DA3-C4CD-ED86-6D3C-D5CC7BEC1AF5}"/>
              </a:ext>
            </a:extLst>
          </p:cNvPr>
          <p:cNvSpPr/>
          <p:nvPr/>
        </p:nvSpPr>
        <p:spPr>
          <a:xfrm>
            <a:off x="2984010" y="51894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C2BB8C9-ABFC-A486-F94A-CDE6BB1C04AC}"/>
              </a:ext>
            </a:extLst>
          </p:cNvPr>
          <p:cNvSpPr/>
          <p:nvPr/>
        </p:nvSpPr>
        <p:spPr>
          <a:xfrm>
            <a:off x="3408637" y="432616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7F7EF456-4856-250F-E75F-A2A15AE25D38}"/>
              </a:ext>
            </a:extLst>
          </p:cNvPr>
          <p:cNvCxnSpPr/>
          <p:nvPr/>
        </p:nvCxnSpPr>
        <p:spPr>
          <a:xfrm flipV="1">
            <a:off x="1319244" y="3491821"/>
            <a:ext cx="2463994" cy="248661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FA79F09-E584-1851-16CC-1C9BE5CFB438}"/>
              </a:ext>
            </a:extLst>
          </p:cNvPr>
          <p:cNvCxnSpPr/>
          <p:nvPr/>
        </p:nvCxnSpPr>
        <p:spPr>
          <a:xfrm flipH="1" flipV="1">
            <a:off x="1555406" y="3068081"/>
            <a:ext cx="1428604" cy="2879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2588213-4BA3-5F85-2611-7CE03159A80D}"/>
              </a:ext>
            </a:extLst>
          </p:cNvPr>
          <p:cNvCxnSpPr/>
          <p:nvPr/>
        </p:nvCxnSpPr>
        <p:spPr>
          <a:xfrm flipV="1">
            <a:off x="942898" y="2841051"/>
            <a:ext cx="1743875" cy="161075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AD242F8-0968-2CC3-0255-1DB3090D772D}"/>
              </a:ext>
            </a:extLst>
          </p:cNvPr>
          <p:cNvSpPr txBox="1"/>
          <p:nvPr/>
        </p:nvSpPr>
        <p:spPr>
          <a:xfrm>
            <a:off x="6643315" y="2680821"/>
            <a:ext cx="3995519" cy="3046988"/>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答：</a:t>
            </a:r>
            <a:r>
              <a:rPr lang="en-US" altLang="zh-CN" sz="2400" dirty="0">
                <a:latin typeface="微软雅黑" panose="020B0503020204020204" pitchFamily="34" charset="-122"/>
                <a:ea typeface="微软雅黑" panose="020B0503020204020204" pitchFamily="34" charset="-122"/>
              </a:rPr>
              <a:t>SVM </a:t>
            </a:r>
            <a:r>
              <a:rPr lang="zh-CN" altLang="en-US" sz="2400" dirty="0">
                <a:latin typeface="微软雅黑" panose="020B0503020204020204" pitchFamily="34" charset="-122"/>
                <a:ea typeface="微软雅黑" panose="020B0503020204020204" pitchFamily="34" charset="-122"/>
              </a:rPr>
              <a:t>将会寻找可以区分两个类别并且能使间隔（</a:t>
            </a:r>
            <a:r>
              <a:rPr lang="en-US" altLang="zh-CN" sz="2400" dirty="0">
                <a:latin typeface="微软雅黑" panose="020B0503020204020204" pitchFamily="34" charset="-122"/>
                <a:ea typeface="微软雅黑" panose="020B0503020204020204" pitchFamily="34" charset="-122"/>
              </a:rPr>
              <a:t>margin</a:t>
            </a:r>
            <a:r>
              <a:rPr lang="zh-CN" altLang="en-US" sz="2400" dirty="0">
                <a:latin typeface="微软雅黑" panose="020B0503020204020204" pitchFamily="34" charset="-122"/>
                <a:ea typeface="微软雅黑" panose="020B0503020204020204" pitchFamily="34" charset="-122"/>
              </a:rPr>
              <a:t>）最大的划分超平面。比较好的划分超平面，样本局部扰动时对它的影响最小、产生的分类结果最鲁棒、对未见示例的泛化能力最强。</a:t>
            </a:r>
          </a:p>
        </p:txBody>
      </p:sp>
    </p:spTree>
    <p:extLst>
      <p:ext uri="{BB962C8B-B14F-4D97-AF65-F5344CB8AC3E}">
        <p14:creationId xmlns:p14="http://schemas.microsoft.com/office/powerpoint/2010/main" val="2384112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97869" y="1577902"/>
            <a:ext cx="11264256" cy="461665"/>
          </a:xfrm>
          <a:prstGeom prst="rect">
            <a:avLst/>
          </a:prstGeom>
          <a:noFill/>
        </p:spPr>
        <p:txBody>
          <a:bodyPr wrap="square">
            <a:spAutoFit/>
          </a:bodyPr>
          <a:lstStyle/>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Q3</a:t>
            </a:r>
            <a:r>
              <a:rPr lang="zh-CN" altLang="en-US" sz="2400" dirty="0">
                <a:latin typeface="微软雅黑" panose="020B0503020204020204" pitchFamily="34" charset="-122"/>
                <a:ea typeface="微软雅黑" panose="020B0503020204020204" pitchFamily="34" charset="-122"/>
              </a:rPr>
              <a:t>：画线的标准是什么？</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什么才叫这条线的效果好？</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哪里好？</a:t>
            </a:r>
          </a:p>
        </p:txBody>
      </p:sp>
      <p:cxnSp>
        <p:nvCxnSpPr>
          <p:cNvPr id="3" name="直接箭头连接符 2">
            <a:extLst>
              <a:ext uri="{FF2B5EF4-FFF2-40B4-BE49-F238E27FC236}">
                <a16:creationId xmlns:a16="http://schemas.microsoft.com/office/drawing/2014/main" id="{9222D508-1575-F4B2-7D1E-8ECD8CF5822A}"/>
              </a:ext>
            </a:extLst>
          </p:cNvPr>
          <p:cNvCxnSpPr>
            <a:cxnSpLocks/>
          </p:cNvCxnSpPr>
          <p:nvPr/>
        </p:nvCxnSpPr>
        <p:spPr>
          <a:xfrm flipV="1">
            <a:off x="858554" y="2324391"/>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B249032-50B0-6A8C-0C9E-0B6AACBF9C52}"/>
              </a:ext>
            </a:extLst>
          </p:cNvPr>
          <p:cNvCxnSpPr>
            <a:cxnSpLocks/>
          </p:cNvCxnSpPr>
          <p:nvPr/>
        </p:nvCxnSpPr>
        <p:spPr>
          <a:xfrm>
            <a:off x="858554" y="6317038"/>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285D9393-7FAF-C8C5-3A1F-A3E2E556C267}"/>
              </a:ext>
            </a:extLst>
          </p:cNvPr>
          <p:cNvSpPr/>
          <p:nvPr/>
        </p:nvSpPr>
        <p:spPr>
          <a:xfrm>
            <a:off x="1256423" y="34970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BBC150F-621F-A4B2-CE75-96E119D0AFC9}"/>
              </a:ext>
            </a:extLst>
          </p:cNvPr>
          <p:cNvSpPr/>
          <p:nvPr/>
        </p:nvSpPr>
        <p:spPr>
          <a:xfrm>
            <a:off x="1932334" y="355987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A0A7FE1-891A-0678-E9FE-95829BE160DC}"/>
              </a:ext>
            </a:extLst>
          </p:cNvPr>
          <p:cNvSpPr/>
          <p:nvPr/>
        </p:nvSpPr>
        <p:spPr>
          <a:xfrm>
            <a:off x="1492585" y="4016949"/>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1B3D81E-9A06-E8C4-67B8-5D202B19ABA5}"/>
              </a:ext>
            </a:extLst>
          </p:cNvPr>
          <p:cNvSpPr/>
          <p:nvPr/>
        </p:nvSpPr>
        <p:spPr>
          <a:xfrm>
            <a:off x="2115845" y="391533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D9DDD2B-7A95-4503-FAFC-0BAEFE7C811D}"/>
              </a:ext>
            </a:extLst>
          </p:cNvPr>
          <p:cNvSpPr/>
          <p:nvPr/>
        </p:nvSpPr>
        <p:spPr>
          <a:xfrm>
            <a:off x="1849005" y="422233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093BF1F-6A62-6271-A5FE-A797405F6811}"/>
              </a:ext>
            </a:extLst>
          </p:cNvPr>
          <p:cNvSpPr/>
          <p:nvPr/>
        </p:nvSpPr>
        <p:spPr>
          <a:xfrm>
            <a:off x="2469076" y="342900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29FEA41-ED1A-6952-A385-B20ACBBE074F}"/>
              </a:ext>
            </a:extLst>
          </p:cNvPr>
          <p:cNvSpPr/>
          <p:nvPr/>
        </p:nvSpPr>
        <p:spPr>
          <a:xfrm>
            <a:off x="1995155" y="468447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46512A0A-FCDE-6EC9-27C8-41390C745543}"/>
              </a:ext>
            </a:extLst>
          </p:cNvPr>
          <p:cNvSpPr/>
          <p:nvPr/>
        </p:nvSpPr>
        <p:spPr>
          <a:xfrm>
            <a:off x="3223663" y="54720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2C1C6E4-DAA3-ECFF-017F-298FAA66BB30}"/>
              </a:ext>
            </a:extLst>
          </p:cNvPr>
          <p:cNvSpPr/>
          <p:nvPr/>
        </p:nvSpPr>
        <p:spPr>
          <a:xfrm>
            <a:off x="1408823" y="36494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0D6CC1B-A921-3FCD-C56B-E49805E33263}"/>
              </a:ext>
            </a:extLst>
          </p:cNvPr>
          <p:cNvSpPr/>
          <p:nvPr/>
        </p:nvSpPr>
        <p:spPr>
          <a:xfrm>
            <a:off x="3452844" y="5346396"/>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A250B44-94CB-EF03-CA55-C056F4F65167}"/>
              </a:ext>
            </a:extLst>
          </p:cNvPr>
          <p:cNvSpPr/>
          <p:nvPr/>
        </p:nvSpPr>
        <p:spPr>
          <a:xfrm>
            <a:off x="3452844" y="4680991"/>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4837DA3-C4CD-ED86-6D3C-D5CC7BEC1AF5}"/>
              </a:ext>
            </a:extLst>
          </p:cNvPr>
          <p:cNvSpPr/>
          <p:nvPr/>
        </p:nvSpPr>
        <p:spPr>
          <a:xfrm>
            <a:off x="2984010" y="51894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C2BB8C9-ABFC-A486-F94A-CDE6BB1C04AC}"/>
              </a:ext>
            </a:extLst>
          </p:cNvPr>
          <p:cNvSpPr/>
          <p:nvPr/>
        </p:nvSpPr>
        <p:spPr>
          <a:xfrm>
            <a:off x="3408637" y="432616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7F7EF456-4856-250F-E75F-A2A15AE25D38}"/>
              </a:ext>
            </a:extLst>
          </p:cNvPr>
          <p:cNvCxnSpPr/>
          <p:nvPr/>
        </p:nvCxnSpPr>
        <p:spPr>
          <a:xfrm flipV="1">
            <a:off x="1319244" y="3491821"/>
            <a:ext cx="2463994" cy="248661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FA79F09-E584-1851-16CC-1C9BE5CFB438}"/>
              </a:ext>
            </a:extLst>
          </p:cNvPr>
          <p:cNvCxnSpPr/>
          <p:nvPr/>
        </p:nvCxnSpPr>
        <p:spPr>
          <a:xfrm flipH="1" flipV="1">
            <a:off x="1555406" y="3068081"/>
            <a:ext cx="1428604" cy="2879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2588213-4BA3-5F85-2611-7CE03159A80D}"/>
              </a:ext>
            </a:extLst>
          </p:cNvPr>
          <p:cNvCxnSpPr/>
          <p:nvPr/>
        </p:nvCxnSpPr>
        <p:spPr>
          <a:xfrm flipV="1">
            <a:off x="942898" y="2841051"/>
            <a:ext cx="1743875" cy="161075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AD242F8-0968-2CC3-0255-1DB3090D772D}"/>
              </a:ext>
            </a:extLst>
          </p:cNvPr>
          <p:cNvSpPr txBox="1"/>
          <p:nvPr/>
        </p:nvSpPr>
        <p:spPr>
          <a:xfrm>
            <a:off x="6643315" y="2680821"/>
            <a:ext cx="3995519" cy="3046988"/>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答：</a:t>
            </a:r>
            <a:r>
              <a:rPr lang="en-US" altLang="zh-CN" sz="2400" dirty="0">
                <a:latin typeface="微软雅黑" panose="020B0503020204020204" pitchFamily="34" charset="-122"/>
                <a:ea typeface="微软雅黑" panose="020B0503020204020204" pitchFamily="34" charset="-122"/>
              </a:rPr>
              <a:t>SVM </a:t>
            </a:r>
            <a:r>
              <a:rPr lang="zh-CN" altLang="en-US" sz="2400" dirty="0">
                <a:latin typeface="微软雅黑" panose="020B0503020204020204" pitchFamily="34" charset="-122"/>
                <a:ea typeface="微软雅黑" panose="020B0503020204020204" pitchFamily="34" charset="-122"/>
              </a:rPr>
              <a:t>将会寻找可以区分两个类别并且能使间隔（</a:t>
            </a:r>
            <a:r>
              <a:rPr lang="en-US" altLang="zh-CN" sz="2400" dirty="0">
                <a:latin typeface="微软雅黑" panose="020B0503020204020204" pitchFamily="34" charset="-122"/>
                <a:ea typeface="微软雅黑" panose="020B0503020204020204" pitchFamily="34" charset="-122"/>
              </a:rPr>
              <a:t>margin</a:t>
            </a:r>
            <a:r>
              <a:rPr lang="zh-CN" altLang="en-US" sz="2400" dirty="0">
                <a:latin typeface="微软雅黑" panose="020B0503020204020204" pitchFamily="34" charset="-122"/>
                <a:ea typeface="微软雅黑" panose="020B0503020204020204" pitchFamily="34" charset="-122"/>
              </a:rPr>
              <a:t>）最大的划分超平面。比较好的划分超平面，</a:t>
            </a:r>
            <a:r>
              <a:rPr lang="zh-CN" altLang="en-US" sz="2400" b="1" dirty="0">
                <a:latin typeface="微软雅黑" panose="020B0503020204020204" pitchFamily="34" charset="-122"/>
                <a:ea typeface="微软雅黑" panose="020B0503020204020204" pitchFamily="34" charset="-122"/>
              </a:rPr>
              <a:t>样本局部扰动</a:t>
            </a:r>
            <a:r>
              <a:rPr lang="zh-CN" altLang="en-US" sz="2400" dirty="0">
                <a:latin typeface="微软雅黑" panose="020B0503020204020204" pitchFamily="34" charset="-122"/>
                <a:ea typeface="微软雅黑" panose="020B0503020204020204" pitchFamily="34" charset="-122"/>
              </a:rPr>
              <a:t>时对它的影响最小、产生的分类结果最鲁棒、对未见示例的泛化能力最强。</a:t>
            </a:r>
          </a:p>
        </p:txBody>
      </p:sp>
      <p:sp>
        <p:nvSpPr>
          <p:cNvPr id="2" name="椭圆 1">
            <a:extLst>
              <a:ext uri="{FF2B5EF4-FFF2-40B4-BE49-F238E27FC236}">
                <a16:creationId xmlns:a16="http://schemas.microsoft.com/office/drawing/2014/main" id="{67C1B9BE-7C46-7380-4E06-32FBC640CC2C}"/>
              </a:ext>
            </a:extLst>
          </p:cNvPr>
          <p:cNvSpPr/>
          <p:nvPr/>
        </p:nvSpPr>
        <p:spPr>
          <a:xfrm>
            <a:off x="2710623" y="3685519"/>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话气泡: 圆角矩形 4">
            <a:extLst>
              <a:ext uri="{FF2B5EF4-FFF2-40B4-BE49-F238E27FC236}">
                <a16:creationId xmlns:a16="http://schemas.microsoft.com/office/drawing/2014/main" id="{D6F86D51-8716-9AFC-8105-F4875C7FE088}"/>
              </a:ext>
            </a:extLst>
          </p:cNvPr>
          <p:cNvSpPr/>
          <p:nvPr/>
        </p:nvSpPr>
        <p:spPr>
          <a:xfrm>
            <a:off x="3846058" y="2378171"/>
            <a:ext cx="2168456" cy="1230566"/>
          </a:xfrm>
          <a:prstGeom prst="wedgeRoundRectCallout">
            <a:avLst>
              <a:gd name="adj1" fmla="val -96820"/>
              <a:gd name="adj2" fmla="val 6047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实心点里有个空心点（噪声），超平面的获得，该点的影响最小</a:t>
            </a:r>
          </a:p>
        </p:txBody>
      </p:sp>
    </p:spTree>
    <p:extLst>
      <p:ext uri="{BB962C8B-B14F-4D97-AF65-F5344CB8AC3E}">
        <p14:creationId xmlns:p14="http://schemas.microsoft.com/office/powerpoint/2010/main" val="3145716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97869" y="1577902"/>
            <a:ext cx="11264256" cy="461665"/>
          </a:xfrm>
          <a:prstGeom prst="rect">
            <a:avLst/>
          </a:prstGeom>
          <a:noFill/>
        </p:spPr>
        <p:txBody>
          <a:bodyPr wrap="square">
            <a:spAutoFit/>
          </a:bodyPr>
          <a:lstStyle/>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Q3</a:t>
            </a:r>
            <a:r>
              <a:rPr lang="zh-CN" altLang="en-US" sz="2400" dirty="0">
                <a:latin typeface="微软雅黑" panose="020B0503020204020204" pitchFamily="34" charset="-122"/>
                <a:ea typeface="微软雅黑" panose="020B0503020204020204" pitchFamily="34" charset="-122"/>
              </a:rPr>
              <a:t>：画线的标准是什么？</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什么才叫这条线的效果好？</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哪里好？</a:t>
            </a:r>
          </a:p>
        </p:txBody>
      </p:sp>
      <p:cxnSp>
        <p:nvCxnSpPr>
          <p:cNvPr id="3" name="直接箭头连接符 2">
            <a:extLst>
              <a:ext uri="{FF2B5EF4-FFF2-40B4-BE49-F238E27FC236}">
                <a16:creationId xmlns:a16="http://schemas.microsoft.com/office/drawing/2014/main" id="{9222D508-1575-F4B2-7D1E-8ECD8CF5822A}"/>
              </a:ext>
            </a:extLst>
          </p:cNvPr>
          <p:cNvCxnSpPr>
            <a:cxnSpLocks/>
          </p:cNvCxnSpPr>
          <p:nvPr/>
        </p:nvCxnSpPr>
        <p:spPr>
          <a:xfrm flipV="1">
            <a:off x="858554" y="2324391"/>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B249032-50B0-6A8C-0C9E-0B6AACBF9C52}"/>
              </a:ext>
            </a:extLst>
          </p:cNvPr>
          <p:cNvCxnSpPr>
            <a:cxnSpLocks/>
          </p:cNvCxnSpPr>
          <p:nvPr/>
        </p:nvCxnSpPr>
        <p:spPr>
          <a:xfrm>
            <a:off x="858554" y="6317038"/>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285D9393-7FAF-C8C5-3A1F-A3E2E556C267}"/>
              </a:ext>
            </a:extLst>
          </p:cNvPr>
          <p:cNvSpPr/>
          <p:nvPr/>
        </p:nvSpPr>
        <p:spPr>
          <a:xfrm>
            <a:off x="1256423" y="34970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BBC150F-621F-A4B2-CE75-96E119D0AFC9}"/>
              </a:ext>
            </a:extLst>
          </p:cNvPr>
          <p:cNvSpPr/>
          <p:nvPr/>
        </p:nvSpPr>
        <p:spPr>
          <a:xfrm>
            <a:off x="1932334" y="355987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A0A7FE1-891A-0678-E9FE-95829BE160DC}"/>
              </a:ext>
            </a:extLst>
          </p:cNvPr>
          <p:cNvSpPr/>
          <p:nvPr/>
        </p:nvSpPr>
        <p:spPr>
          <a:xfrm>
            <a:off x="1492585" y="4016949"/>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1B3D81E-9A06-E8C4-67B8-5D202B19ABA5}"/>
              </a:ext>
            </a:extLst>
          </p:cNvPr>
          <p:cNvSpPr/>
          <p:nvPr/>
        </p:nvSpPr>
        <p:spPr>
          <a:xfrm>
            <a:off x="2115845" y="391533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D9DDD2B-7A95-4503-FAFC-0BAEFE7C811D}"/>
              </a:ext>
            </a:extLst>
          </p:cNvPr>
          <p:cNvSpPr/>
          <p:nvPr/>
        </p:nvSpPr>
        <p:spPr>
          <a:xfrm>
            <a:off x="1849005" y="422233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093BF1F-6A62-6271-A5FE-A797405F6811}"/>
              </a:ext>
            </a:extLst>
          </p:cNvPr>
          <p:cNvSpPr/>
          <p:nvPr/>
        </p:nvSpPr>
        <p:spPr>
          <a:xfrm>
            <a:off x="2469076" y="342900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29FEA41-ED1A-6952-A385-B20ACBBE074F}"/>
              </a:ext>
            </a:extLst>
          </p:cNvPr>
          <p:cNvSpPr/>
          <p:nvPr/>
        </p:nvSpPr>
        <p:spPr>
          <a:xfrm>
            <a:off x="1995155" y="468447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46512A0A-FCDE-6EC9-27C8-41390C745543}"/>
              </a:ext>
            </a:extLst>
          </p:cNvPr>
          <p:cNvSpPr/>
          <p:nvPr/>
        </p:nvSpPr>
        <p:spPr>
          <a:xfrm>
            <a:off x="3223663" y="54720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2C1C6E4-DAA3-ECFF-017F-298FAA66BB30}"/>
              </a:ext>
            </a:extLst>
          </p:cNvPr>
          <p:cNvSpPr/>
          <p:nvPr/>
        </p:nvSpPr>
        <p:spPr>
          <a:xfrm>
            <a:off x="1408823" y="36494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0D6CC1B-A921-3FCD-C56B-E49805E33263}"/>
              </a:ext>
            </a:extLst>
          </p:cNvPr>
          <p:cNvSpPr/>
          <p:nvPr/>
        </p:nvSpPr>
        <p:spPr>
          <a:xfrm>
            <a:off x="3452844" y="5346396"/>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A250B44-94CB-EF03-CA55-C056F4F65167}"/>
              </a:ext>
            </a:extLst>
          </p:cNvPr>
          <p:cNvSpPr/>
          <p:nvPr/>
        </p:nvSpPr>
        <p:spPr>
          <a:xfrm>
            <a:off x="3452844" y="4680991"/>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4837DA3-C4CD-ED86-6D3C-D5CC7BEC1AF5}"/>
              </a:ext>
            </a:extLst>
          </p:cNvPr>
          <p:cNvSpPr/>
          <p:nvPr/>
        </p:nvSpPr>
        <p:spPr>
          <a:xfrm>
            <a:off x="2984010" y="51894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C2BB8C9-ABFC-A486-F94A-CDE6BB1C04AC}"/>
              </a:ext>
            </a:extLst>
          </p:cNvPr>
          <p:cNvSpPr/>
          <p:nvPr/>
        </p:nvSpPr>
        <p:spPr>
          <a:xfrm>
            <a:off x="3408637" y="432616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7F7EF456-4856-250F-E75F-A2A15AE25D38}"/>
              </a:ext>
            </a:extLst>
          </p:cNvPr>
          <p:cNvCxnSpPr/>
          <p:nvPr/>
        </p:nvCxnSpPr>
        <p:spPr>
          <a:xfrm flipV="1">
            <a:off x="1319244" y="3491821"/>
            <a:ext cx="2463994" cy="248661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FA79F09-E584-1851-16CC-1C9BE5CFB438}"/>
              </a:ext>
            </a:extLst>
          </p:cNvPr>
          <p:cNvCxnSpPr/>
          <p:nvPr/>
        </p:nvCxnSpPr>
        <p:spPr>
          <a:xfrm flipH="1" flipV="1">
            <a:off x="1555406" y="3068081"/>
            <a:ext cx="1428604" cy="2879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2588213-4BA3-5F85-2611-7CE03159A80D}"/>
              </a:ext>
            </a:extLst>
          </p:cNvPr>
          <p:cNvCxnSpPr/>
          <p:nvPr/>
        </p:nvCxnSpPr>
        <p:spPr>
          <a:xfrm flipV="1">
            <a:off x="942898" y="2841051"/>
            <a:ext cx="1743875" cy="161075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AD242F8-0968-2CC3-0255-1DB3090D772D}"/>
              </a:ext>
            </a:extLst>
          </p:cNvPr>
          <p:cNvSpPr txBox="1"/>
          <p:nvPr/>
        </p:nvSpPr>
        <p:spPr>
          <a:xfrm>
            <a:off x="6643315" y="2680821"/>
            <a:ext cx="3995519" cy="3046988"/>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答：</a:t>
            </a:r>
            <a:r>
              <a:rPr lang="en-US" altLang="zh-CN" sz="2400" dirty="0">
                <a:latin typeface="微软雅黑" panose="020B0503020204020204" pitchFamily="34" charset="-122"/>
                <a:ea typeface="微软雅黑" panose="020B0503020204020204" pitchFamily="34" charset="-122"/>
              </a:rPr>
              <a:t>SVM </a:t>
            </a:r>
            <a:r>
              <a:rPr lang="zh-CN" altLang="en-US" sz="2400" dirty="0">
                <a:latin typeface="微软雅黑" panose="020B0503020204020204" pitchFamily="34" charset="-122"/>
                <a:ea typeface="微软雅黑" panose="020B0503020204020204" pitchFamily="34" charset="-122"/>
              </a:rPr>
              <a:t>将会寻找可以区分两个类别并且能使间隔（</a:t>
            </a:r>
            <a:r>
              <a:rPr lang="en-US" altLang="zh-CN" sz="2400" dirty="0">
                <a:latin typeface="微软雅黑" panose="020B0503020204020204" pitchFamily="34" charset="-122"/>
                <a:ea typeface="微软雅黑" panose="020B0503020204020204" pitchFamily="34" charset="-122"/>
              </a:rPr>
              <a:t>margin</a:t>
            </a:r>
            <a:r>
              <a:rPr lang="zh-CN" altLang="en-US" sz="2400" dirty="0">
                <a:latin typeface="微软雅黑" panose="020B0503020204020204" pitchFamily="34" charset="-122"/>
                <a:ea typeface="微软雅黑" panose="020B0503020204020204" pitchFamily="34" charset="-122"/>
              </a:rPr>
              <a:t>）最大的划分超平面。比较好的划分超平面，样本局部扰动时对它的影响最小、产生的分类结果最</a:t>
            </a:r>
            <a:r>
              <a:rPr lang="zh-CN" altLang="en-US" sz="2400" b="1" dirty="0">
                <a:latin typeface="微软雅黑" panose="020B0503020204020204" pitchFamily="34" charset="-122"/>
                <a:ea typeface="微软雅黑" panose="020B0503020204020204" pitchFamily="34" charset="-122"/>
              </a:rPr>
              <a:t>鲁棒</a:t>
            </a:r>
            <a:r>
              <a:rPr lang="zh-CN" altLang="en-US" sz="2400" dirty="0">
                <a:latin typeface="微软雅黑" panose="020B0503020204020204" pitchFamily="34" charset="-122"/>
                <a:ea typeface="微软雅黑" panose="020B0503020204020204" pitchFamily="34" charset="-122"/>
              </a:rPr>
              <a:t>、对未见示例的泛化能力最强。</a:t>
            </a:r>
          </a:p>
        </p:txBody>
      </p:sp>
      <p:sp>
        <p:nvSpPr>
          <p:cNvPr id="2" name="椭圆 1">
            <a:extLst>
              <a:ext uri="{FF2B5EF4-FFF2-40B4-BE49-F238E27FC236}">
                <a16:creationId xmlns:a16="http://schemas.microsoft.com/office/drawing/2014/main" id="{67C1B9BE-7C46-7380-4E06-32FBC640CC2C}"/>
              </a:ext>
            </a:extLst>
          </p:cNvPr>
          <p:cNvSpPr/>
          <p:nvPr/>
        </p:nvSpPr>
        <p:spPr>
          <a:xfrm>
            <a:off x="1806692" y="321713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话气泡: 圆角矩形 4">
            <a:extLst>
              <a:ext uri="{FF2B5EF4-FFF2-40B4-BE49-F238E27FC236}">
                <a16:creationId xmlns:a16="http://schemas.microsoft.com/office/drawing/2014/main" id="{D6F86D51-8716-9AFC-8105-F4875C7FE088}"/>
              </a:ext>
            </a:extLst>
          </p:cNvPr>
          <p:cNvSpPr/>
          <p:nvPr/>
        </p:nvSpPr>
        <p:spPr>
          <a:xfrm>
            <a:off x="3846058" y="2378171"/>
            <a:ext cx="2168456" cy="1230566"/>
          </a:xfrm>
          <a:prstGeom prst="wedgeRoundRectCallout">
            <a:avLst>
              <a:gd name="adj1" fmla="val 85836"/>
              <a:gd name="adj2" fmla="val 15873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这里鲁棒可以理解为稳定</a:t>
            </a:r>
          </a:p>
        </p:txBody>
      </p:sp>
    </p:spTree>
    <p:extLst>
      <p:ext uri="{BB962C8B-B14F-4D97-AF65-F5344CB8AC3E}">
        <p14:creationId xmlns:p14="http://schemas.microsoft.com/office/powerpoint/2010/main" val="1896949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97869" y="1577902"/>
            <a:ext cx="11264256" cy="461665"/>
          </a:xfrm>
          <a:prstGeom prst="rect">
            <a:avLst/>
          </a:prstGeom>
          <a:noFill/>
        </p:spPr>
        <p:txBody>
          <a:bodyPr wrap="square">
            <a:spAutoFit/>
          </a:bodyPr>
          <a:lstStyle/>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Q3</a:t>
            </a:r>
            <a:r>
              <a:rPr lang="zh-CN" altLang="en-US" sz="2400" dirty="0">
                <a:latin typeface="微软雅黑" panose="020B0503020204020204" pitchFamily="34" charset="-122"/>
                <a:ea typeface="微软雅黑" panose="020B0503020204020204" pitchFamily="34" charset="-122"/>
              </a:rPr>
              <a:t>：画线的标准是什么？</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什么才叫这条线的效果好？</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哪里好？</a:t>
            </a:r>
          </a:p>
        </p:txBody>
      </p:sp>
      <p:cxnSp>
        <p:nvCxnSpPr>
          <p:cNvPr id="3" name="直接箭头连接符 2">
            <a:extLst>
              <a:ext uri="{FF2B5EF4-FFF2-40B4-BE49-F238E27FC236}">
                <a16:creationId xmlns:a16="http://schemas.microsoft.com/office/drawing/2014/main" id="{9222D508-1575-F4B2-7D1E-8ECD8CF5822A}"/>
              </a:ext>
            </a:extLst>
          </p:cNvPr>
          <p:cNvCxnSpPr>
            <a:cxnSpLocks/>
          </p:cNvCxnSpPr>
          <p:nvPr/>
        </p:nvCxnSpPr>
        <p:spPr>
          <a:xfrm flipV="1">
            <a:off x="858554" y="2324391"/>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B249032-50B0-6A8C-0C9E-0B6AACBF9C52}"/>
              </a:ext>
            </a:extLst>
          </p:cNvPr>
          <p:cNvCxnSpPr>
            <a:cxnSpLocks/>
          </p:cNvCxnSpPr>
          <p:nvPr/>
        </p:nvCxnSpPr>
        <p:spPr>
          <a:xfrm>
            <a:off x="858554" y="6317038"/>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285D9393-7FAF-C8C5-3A1F-A3E2E556C267}"/>
              </a:ext>
            </a:extLst>
          </p:cNvPr>
          <p:cNvSpPr/>
          <p:nvPr/>
        </p:nvSpPr>
        <p:spPr>
          <a:xfrm>
            <a:off x="1256423" y="34970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BBC150F-621F-A4B2-CE75-96E119D0AFC9}"/>
              </a:ext>
            </a:extLst>
          </p:cNvPr>
          <p:cNvSpPr/>
          <p:nvPr/>
        </p:nvSpPr>
        <p:spPr>
          <a:xfrm>
            <a:off x="1932334" y="355987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A0A7FE1-891A-0678-E9FE-95829BE160DC}"/>
              </a:ext>
            </a:extLst>
          </p:cNvPr>
          <p:cNvSpPr/>
          <p:nvPr/>
        </p:nvSpPr>
        <p:spPr>
          <a:xfrm>
            <a:off x="1492585" y="4016949"/>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1B3D81E-9A06-E8C4-67B8-5D202B19ABA5}"/>
              </a:ext>
            </a:extLst>
          </p:cNvPr>
          <p:cNvSpPr/>
          <p:nvPr/>
        </p:nvSpPr>
        <p:spPr>
          <a:xfrm>
            <a:off x="2115845" y="391533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D9DDD2B-7A95-4503-FAFC-0BAEFE7C811D}"/>
              </a:ext>
            </a:extLst>
          </p:cNvPr>
          <p:cNvSpPr/>
          <p:nvPr/>
        </p:nvSpPr>
        <p:spPr>
          <a:xfrm>
            <a:off x="1849005" y="422233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093BF1F-6A62-6271-A5FE-A797405F6811}"/>
              </a:ext>
            </a:extLst>
          </p:cNvPr>
          <p:cNvSpPr/>
          <p:nvPr/>
        </p:nvSpPr>
        <p:spPr>
          <a:xfrm>
            <a:off x="2469076" y="342900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29FEA41-ED1A-6952-A385-B20ACBBE074F}"/>
              </a:ext>
            </a:extLst>
          </p:cNvPr>
          <p:cNvSpPr/>
          <p:nvPr/>
        </p:nvSpPr>
        <p:spPr>
          <a:xfrm>
            <a:off x="1995155" y="468447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46512A0A-FCDE-6EC9-27C8-41390C745543}"/>
              </a:ext>
            </a:extLst>
          </p:cNvPr>
          <p:cNvSpPr/>
          <p:nvPr/>
        </p:nvSpPr>
        <p:spPr>
          <a:xfrm>
            <a:off x="3223663" y="54720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2C1C6E4-DAA3-ECFF-017F-298FAA66BB30}"/>
              </a:ext>
            </a:extLst>
          </p:cNvPr>
          <p:cNvSpPr/>
          <p:nvPr/>
        </p:nvSpPr>
        <p:spPr>
          <a:xfrm>
            <a:off x="1408823" y="36494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0D6CC1B-A921-3FCD-C56B-E49805E33263}"/>
              </a:ext>
            </a:extLst>
          </p:cNvPr>
          <p:cNvSpPr/>
          <p:nvPr/>
        </p:nvSpPr>
        <p:spPr>
          <a:xfrm>
            <a:off x="3452844" y="5346396"/>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A250B44-94CB-EF03-CA55-C056F4F65167}"/>
              </a:ext>
            </a:extLst>
          </p:cNvPr>
          <p:cNvSpPr/>
          <p:nvPr/>
        </p:nvSpPr>
        <p:spPr>
          <a:xfrm>
            <a:off x="3452844" y="4680991"/>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4837DA3-C4CD-ED86-6D3C-D5CC7BEC1AF5}"/>
              </a:ext>
            </a:extLst>
          </p:cNvPr>
          <p:cNvSpPr/>
          <p:nvPr/>
        </p:nvSpPr>
        <p:spPr>
          <a:xfrm>
            <a:off x="2984010" y="51894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C2BB8C9-ABFC-A486-F94A-CDE6BB1C04AC}"/>
              </a:ext>
            </a:extLst>
          </p:cNvPr>
          <p:cNvSpPr/>
          <p:nvPr/>
        </p:nvSpPr>
        <p:spPr>
          <a:xfrm>
            <a:off x="3408637" y="432616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7F7EF456-4856-250F-E75F-A2A15AE25D38}"/>
              </a:ext>
            </a:extLst>
          </p:cNvPr>
          <p:cNvCxnSpPr/>
          <p:nvPr/>
        </p:nvCxnSpPr>
        <p:spPr>
          <a:xfrm flipV="1">
            <a:off x="1319244" y="3491821"/>
            <a:ext cx="2463994" cy="248661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FA79F09-E584-1851-16CC-1C9BE5CFB438}"/>
              </a:ext>
            </a:extLst>
          </p:cNvPr>
          <p:cNvCxnSpPr/>
          <p:nvPr/>
        </p:nvCxnSpPr>
        <p:spPr>
          <a:xfrm flipH="1" flipV="1">
            <a:off x="1555406" y="3068081"/>
            <a:ext cx="1428604" cy="2879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2588213-4BA3-5F85-2611-7CE03159A80D}"/>
              </a:ext>
            </a:extLst>
          </p:cNvPr>
          <p:cNvCxnSpPr/>
          <p:nvPr/>
        </p:nvCxnSpPr>
        <p:spPr>
          <a:xfrm flipV="1">
            <a:off x="942898" y="2841051"/>
            <a:ext cx="1743875" cy="161075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AD242F8-0968-2CC3-0255-1DB3090D772D}"/>
              </a:ext>
            </a:extLst>
          </p:cNvPr>
          <p:cNvSpPr txBox="1"/>
          <p:nvPr/>
        </p:nvSpPr>
        <p:spPr>
          <a:xfrm>
            <a:off x="6643315" y="2680821"/>
            <a:ext cx="3995519" cy="3046988"/>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答：</a:t>
            </a:r>
            <a:r>
              <a:rPr lang="en-US" altLang="zh-CN" sz="2400" dirty="0">
                <a:latin typeface="微软雅黑" panose="020B0503020204020204" pitchFamily="34" charset="-122"/>
                <a:ea typeface="微软雅黑" panose="020B0503020204020204" pitchFamily="34" charset="-122"/>
              </a:rPr>
              <a:t>SVM </a:t>
            </a:r>
            <a:r>
              <a:rPr lang="zh-CN" altLang="en-US" sz="2400" dirty="0">
                <a:latin typeface="微软雅黑" panose="020B0503020204020204" pitchFamily="34" charset="-122"/>
                <a:ea typeface="微软雅黑" panose="020B0503020204020204" pitchFamily="34" charset="-122"/>
              </a:rPr>
              <a:t>将会寻找可以区分两个类别并且能使间隔（</a:t>
            </a:r>
            <a:r>
              <a:rPr lang="en-US" altLang="zh-CN" sz="2400" dirty="0">
                <a:latin typeface="微软雅黑" panose="020B0503020204020204" pitchFamily="34" charset="-122"/>
                <a:ea typeface="微软雅黑" panose="020B0503020204020204" pitchFamily="34" charset="-122"/>
              </a:rPr>
              <a:t>margin</a:t>
            </a:r>
            <a:r>
              <a:rPr lang="zh-CN" altLang="en-US" sz="2400" dirty="0">
                <a:latin typeface="微软雅黑" panose="020B0503020204020204" pitchFamily="34" charset="-122"/>
                <a:ea typeface="微软雅黑" panose="020B0503020204020204" pitchFamily="34" charset="-122"/>
              </a:rPr>
              <a:t>）最大的划分超平面。比较好的划分超平面，样本局部扰动时对它的影响最小、产生的分类结果最鲁棒、对未见示例的</a:t>
            </a:r>
            <a:r>
              <a:rPr lang="zh-CN" altLang="en-US" sz="2400" b="1" dirty="0">
                <a:latin typeface="微软雅黑" panose="020B0503020204020204" pitchFamily="34" charset="-122"/>
                <a:ea typeface="微软雅黑" panose="020B0503020204020204" pitchFamily="34" charset="-122"/>
              </a:rPr>
              <a:t>泛化能力最强</a:t>
            </a:r>
            <a:r>
              <a:rPr lang="zh-CN" altLang="en-US" sz="2400" dirty="0">
                <a:latin typeface="微软雅黑" panose="020B0503020204020204" pitchFamily="34" charset="-122"/>
                <a:ea typeface="微软雅黑" panose="020B0503020204020204" pitchFamily="34" charset="-122"/>
              </a:rPr>
              <a:t>。</a:t>
            </a:r>
          </a:p>
        </p:txBody>
      </p:sp>
      <p:sp>
        <p:nvSpPr>
          <p:cNvPr id="2" name="椭圆 1">
            <a:extLst>
              <a:ext uri="{FF2B5EF4-FFF2-40B4-BE49-F238E27FC236}">
                <a16:creationId xmlns:a16="http://schemas.microsoft.com/office/drawing/2014/main" id="{67C1B9BE-7C46-7380-4E06-32FBC640CC2C}"/>
              </a:ext>
            </a:extLst>
          </p:cNvPr>
          <p:cNvSpPr/>
          <p:nvPr/>
        </p:nvSpPr>
        <p:spPr>
          <a:xfrm>
            <a:off x="1806692" y="321713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话气泡: 圆角矩形 4">
            <a:extLst>
              <a:ext uri="{FF2B5EF4-FFF2-40B4-BE49-F238E27FC236}">
                <a16:creationId xmlns:a16="http://schemas.microsoft.com/office/drawing/2014/main" id="{D6F86D51-8716-9AFC-8105-F4875C7FE088}"/>
              </a:ext>
            </a:extLst>
          </p:cNvPr>
          <p:cNvSpPr/>
          <p:nvPr/>
        </p:nvSpPr>
        <p:spPr>
          <a:xfrm>
            <a:off x="3846058" y="2378171"/>
            <a:ext cx="2168456" cy="1230566"/>
          </a:xfrm>
          <a:prstGeom prst="wedgeRoundRectCallout">
            <a:avLst>
              <a:gd name="adj1" fmla="val 210409"/>
              <a:gd name="adj2" fmla="val 16043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泛化能力强：除所用的数据集以外，其它数据依然表现良好</a:t>
            </a:r>
          </a:p>
        </p:txBody>
      </p:sp>
    </p:spTree>
    <p:extLst>
      <p:ext uri="{BB962C8B-B14F-4D97-AF65-F5344CB8AC3E}">
        <p14:creationId xmlns:p14="http://schemas.microsoft.com/office/powerpoint/2010/main" val="2469743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97869" y="1577902"/>
            <a:ext cx="11264256" cy="461665"/>
          </a:xfrm>
          <a:prstGeom prst="rect">
            <a:avLst/>
          </a:prstGeom>
          <a:noFill/>
        </p:spPr>
        <p:txBody>
          <a:bodyPr wrap="square">
            <a:spAutoFit/>
          </a:bodyPr>
          <a:lstStyle/>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Q4</a:t>
            </a:r>
            <a:r>
              <a:rPr lang="zh-CN" altLang="en-US" sz="2400" dirty="0">
                <a:latin typeface="微软雅黑" panose="020B0503020204020204" pitchFamily="34" charset="-122"/>
                <a:ea typeface="微软雅黑" panose="020B0503020204020204" pitchFamily="34" charset="-122"/>
              </a:rPr>
              <a:t>：间隔（</a:t>
            </a:r>
            <a:r>
              <a:rPr lang="en-US" altLang="zh-CN" sz="2400" dirty="0">
                <a:latin typeface="微软雅黑" panose="020B0503020204020204" pitchFamily="34" charset="-122"/>
                <a:ea typeface="微软雅黑" panose="020B0503020204020204" pitchFamily="34" charset="-122"/>
              </a:rPr>
              <a:t>margin</a:t>
            </a:r>
            <a:r>
              <a:rPr lang="zh-CN" altLang="en-US" sz="2400" dirty="0">
                <a:latin typeface="微软雅黑" panose="020B0503020204020204" pitchFamily="34" charset="-122"/>
                <a:ea typeface="微软雅黑" panose="020B0503020204020204" pitchFamily="34" charset="-122"/>
              </a:rPr>
              <a:t>）是什么？</a:t>
            </a:r>
          </a:p>
        </p:txBody>
      </p:sp>
      <p:cxnSp>
        <p:nvCxnSpPr>
          <p:cNvPr id="3" name="直接箭头连接符 2">
            <a:extLst>
              <a:ext uri="{FF2B5EF4-FFF2-40B4-BE49-F238E27FC236}">
                <a16:creationId xmlns:a16="http://schemas.microsoft.com/office/drawing/2014/main" id="{9222D508-1575-F4B2-7D1E-8ECD8CF5822A}"/>
              </a:ext>
            </a:extLst>
          </p:cNvPr>
          <p:cNvCxnSpPr>
            <a:cxnSpLocks/>
          </p:cNvCxnSpPr>
          <p:nvPr/>
        </p:nvCxnSpPr>
        <p:spPr>
          <a:xfrm flipV="1">
            <a:off x="858554" y="2324391"/>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B249032-50B0-6A8C-0C9E-0B6AACBF9C52}"/>
              </a:ext>
            </a:extLst>
          </p:cNvPr>
          <p:cNvCxnSpPr>
            <a:cxnSpLocks/>
          </p:cNvCxnSpPr>
          <p:nvPr/>
        </p:nvCxnSpPr>
        <p:spPr>
          <a:xfrm>
            <a:off x="858554" y="6317038"/>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285D9393-7FAF-C8C5-3A1F-A3E2E556C267}"/>
              </a:ext>
            </a:extLst>
          </p:cNvPr>
          <p:cNvSpPr/>
          <p:nvPr/>
        </p:nvSpPr>
        <p:spPr>
          <a:xfrm>
            <a:off x="1256423" y="34970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BBC150F-621F-A4B2-CE75-96E119D0AFC9}"/>
              </a:ext>
            </a:extLst>
          </p:cNvPr>
          <p:cNvSpPr/>
          <p:nvPr/>
        </p:nvSpPr>
        <p:spPr>
          <a:xfrm>
            <a:off x="1932334" y="355987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A0A7FE1-891A-0678-E9FE-95829BE160DC}"/>
              </a:ext>
            </a:extLst>
          </p:cNvPr>
          <p:cNvSpPr/>
          <p:nvPr/>
        </p:nvSpPr>
        <p:spPr>
          <a:xfrm>
            <a:off x="1492585" y="4016949"/>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1B3D81E-9A06-E8C4-67B8-5D202B19ABA5}"/>
              </a:ext>
            </a:extLst>
          </p:cNvPr>
          <p:cNvSpPr/>
          <p:nvPr/>
        </p:nvSpPr>
        <p:spPr>
          <a:xfrm>
            <a:off x="2115845" y="391533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D9DDD2B-7A95-4503-FAFC-0BAEFE7C811D}"/>
              </a:ext>
            </a:extLst>
          </p:cNvPr>
          <p:cNvSpPr/>
          <p:nvPr/>
        </p:nvSpPr>
        <p:spPr>
          <a:xfrm>
            <a:off x="1849005" y="422233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093BF1F-6A62-6271-A5FE-A797405F6811}"/>
              </a:ext>
            </a:extLst>
          </p:cNvPr>
          <p:cNvSpPr/>
          <p:nvPr/>
        </p:nvSpPr>
        <p:spPr>
          <a:xfrm>
            <a:off x="2469076" y="342900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29FEA41-ED1A-6952-A385-B20ACBBE074F}"/>
              </a:ext>
            </a:extLst>
          </p:cNvPr>
          <p:cNvSpPr/>
          <p:nvPr/>
        </p:nvSpPr>
        <p:spPr>
          <a:xfrm>
            <a:off x="1995155" y="468447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46512A0A-FCDE-6EC9-27C8-41390C745543}"/>
              </a:ext>
            </a:extLst>
          </p:cNvPr>
          <p:cNvSpPr/>
          <p:nvPr/>
        </p:nvSpPr>
        <p:spPr>
          <a:xfrm>
            <a:off x="3223663" y="54720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2C1C6E4-DAA3-ECFF-017F-298FAA66BB30}"/>
              </a:ext>
            </a:extLst>
          </p:cNvPr>
          <p:cNvSpPr/>
          <p:nvPr/>
        </p:nvSpPr>
        <p:spPr>
          <a:xfrm>
            <a:off x="1408823" y="36494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0D6CC1B-A921-3FCD-C56B-E49805E33263}"/>
              </a:ext>
            </a:extLst>
          </p:cNvPr>
          <p:cNvSpPr/>
          <p:nvPr/>
        </p:nvSpPr>
        <p:spPr>
          <a:xfrm>
            <a:off x="3452844" y="5346396"/>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A250B44-94CB-EF03-CA55-C056F4F65167}"/>
              </a:ext>
            </a:extLst>
          </p:cNvPr>
          <p:cNvSpPr/>
          <p:nvPr/>
        </p:nvSpPr>
        <p:spPr>
          <a:xfrm>
            <a:off x="3452844" y="4680991"/>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4837DA3-C4CD-ED86-6D3C-D5CC7BEC1AF5}"/>
              </a:ext>
            </a:extLst>
          </p:cNvPr>
          <p:cNvSpPr/>
          <p:nvPr/>
        </p:nvSpPr>
        <p:spPr>
          <a:xfrm>
            <a:off x="2984010" y="51894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C2BB8C9-ABFC-A486-F94A-CDE6BB1C04AC}"/>
              </a:ext>
            </a:extLst>
          </p:cNvPr>
          <p:cNvSpPr/>
          <p:nvPr/>
        </p:nvSpPr>
        <p:spPr>
          <a:xfrm>
            <a:off x="3408637" y="432616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7F7EF456-4856-250F-E75F-A2A15AE25D38}"/>
              </a:ext>
            </a:extLst>
          </p:cNvPr>
          <p:cNvCxnSpPr/>
          <p:nvPr/>
        </p:nvCxnSpPr>
        <p:spPr>
          <a:xfrm flipV="1">
            <a:off x="1319244" y="3491821"/>
            <a:ext cx="2463994" cy="248661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FA79F09-E584-1851-16CC-1C9BE5CFB438}"/>
              </a:ext>
            </a:extLst>
          </p:cNvPr>
          <p:cNvCxnSpPr/>
          <p:nvPr/>
        </p:nvCxnSpPr>
        <p:spPr>
          <a:xfrm flipH="1" flipV="1">
            <a:off x="1555406" y="3068081"/>
            <a:ext cx="1428604" cy="2879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2588213-4BA3-5F85-2611-7CE03159A80D}"/>
              </a:ext>
            </a:extLst>
          </p:cNvPr>
          <p:cNvCxnSpPr/>
          <p:nvPr/>
        </p:nvCxnSpPr>
        <p:spPr>
          <a:xfrm flipV="1">
            <a:off x="942898" y="2841051"/>
            <a:ext cx="1743875" cy="161075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AD242F8-0968-2CC3-0255-1DB3090D772D}"/>
              </a:ext>
            </a:extLst>
          </p:cNvPr>
          <p:cNvSpPr txBox="1"/>
          <p:nvPr/>
        </p:nvSpPr>
        <p:spPr>
          <a:xfrm>
            <a:off x="6643315" y="3008658"/>
            <a:ext cx="3995519" cy="1938992"/>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答：对于任意一个超平面，其两侧数据点都距离它有一个最小距离（</a:t>
            </a:r>
            <a:r>
              <a:rPr lang="zh-CN" altLang="en-US" sz="2400" b="1" dirty="0">
                <a:latin typeface="微软雅黑" panose="020B0503020204020204" pitchFamily="34" charset="-122"/>
                <a:ea typeface="微软雅黑" panose="020B0503020204020204" pitchFamily="34" charset="-122"/>
              </a:rPr>
              <a:t>垂直距离</a:t>
            </a:r>
            <a:r>
              <a:rPr lang="zh-CN" altLang="en-US" sz="2400" dirty="0">
                <a:latin typeface="微软雅黑" panose="020B0503020204020204" pitchFamily="34" charset="-122"/>
                <a:ea typeface="微软雅黑" panose="020B0503020204020204" pitchFamily="34" charset="-122"/>
              </a:rPr>
              <a:t>），这两个最小距离的和就是间隔。</a:t>
            </a:r>
          </a:p>
        </p:txBody>
      </p:sp>
      <p:cxnSp>
        <p:nvCxnSpPr>
          <p:cNvPr id="5" name="直接连接符 4">
            <a:extLst>
              <a:ext uri="{FF2B5EF4-FFF2-40B4-BE49-F238E27FC236}">
                <a16:creationId xmlns:a16="http://schemas.microsoft.com/office/drawing/2014/main" id="{5D8FBCB7-B564-42C1-36E4-C3EEA9D61C5E}"/>
              </a:ext>
            </a:extLst>
          </p:cNvPr>
          <p:cNvCxnSpPr>
            <a:cxnSpLocks/>
            <a:stCxn id="18" idx="5"/>
          </p:cNvCxnSpPr>
          <p:nvPr/>
        </p:nvCxnSpPr>
        <p:spPr>
          <a:xfrm>
            <a:off x="2102397" y="4791718"/>
            <a:ext cx="191741" cy="219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023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461665"/>
          </a:xfrm>
          <a:prstGeom prst="rect">
            <a:avLst/>
          </a:prstGeom>
          <a:noFill/>
        </p:spPr>
        <p:txBody>
          <a:bodyPr wrap="square">
            <a:spAutoFit/>
          </a:bodyPr>
          <a:lstStyle/>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Q5</a:t>
            </a:r>
            <a:r>
              <a:rPr lang="zh-CN" altLang="en-US" sz="2400" dirty="0">
                <a:latin typeface="微软雅黑" panose="020B0503020204020204" pitchFamily="34" charset="-122"/>
                <a:ea typeface="微软雅黑" panose="020B0503020204020204" pitchFamily="34" charset="-122"/>
              </a:rPr>
              <a:t>：为什么要让间隔尽量大？</a:t>
            </a:r>
          </a:p>
        </p:txBody>
      </p:sp>
      <p:cxnSp>
        <p:nvCxnSpPr>
          <p:cNvPr id="3" name="直接箭头连接符 2">
            <a:extLst>
              <a:ext uri="{FF2B5EF4-FFF2-40B4-BE49-F238E27FC236}">
                <a16:creationId xmlns:a16="http://schemas.microsoft.com/office/drawing/2014/main" id="{9222D508-1575-F4B2-7D1E-8ECD8CF5822A}"/>
              </a:ext>
            </a:extLst>
          </p:cNvPr>
          <p:cNvCxnSpPr>
            <a:cxnSpLocks/>
          </p:cNvCxnSpPr>
          <p:nvPr/>
        </p:nvCxnSpPr>
        <p:spPr>
          <a:xfrm flipV="1">
            <a:off x="858554" y="2324391"/>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B249032-50B0-6A8C-0C9E-0B6AACBF9C52}"/>
              </a:ext>
            </a:extLst>
          </p:cNvPr>
          <p:cNvCxnSpPr>
            <a:cxnSpLocks/>
          </p:cNvCxnSpPr>
          <p:nvPr/>
        </p:nvCxnSpPr>
        <p:spPr>
          <a:xfrm>
            <a:off x="858554" y="6317038"/>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285D9393-7FAF-C8C5-3A1F-A3E2E556C267}"/>
              </a:ext>
            </a:extLst>
          </p:cNvPr>
          <p:cNvSpPr/>
          <p:nvPr/>
        </p:nvSpPr>
        <p:spPr>
          <a:xfrm>
            <a:off x="1256423" y="34970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BBC150F-621F-A4B2-CE75-96E119D0AFC9}"/>
              </a:ext>
            </a:extLst>
          </p:cNvPr>
          <p:cNvSpPr/>
          <p:nvPr/>
        </p:nvSpPr>
        <p:spPr>
          <a:xfrm>
            <a:off x="1932334" y="355987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A0A7FE1-891A-0678-E9FE-95829BE160DC}"/>
              </a:ext>
            </a:extLst>
          </p:cNvPr>
          <p:cNvSpPr/>
          <p:nvPr/>
        </p:nvSpPr>
        <p:spPr>
          <a:xfrm>
            <a:off x="1492585" y="4016949"/>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1B3D81E-9A06-E8C4-67B8-5D202B19ABA5}"/>
              </a:ext>
            </a:extLst>
          </p:cNvPr>
          <p:cNvSpPr/>
          <p:nvPr/>
        </p:nvSpPr>
        <p:spPr>
          <a:xfrm>
            <a:off x="2115845" y="391533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D9DDD2B-7A95-4503-FAFC-0BAEFE7C811D}"/>
              </a:ext>
            </a:extLst>
          </p:cNvPr>
          <p:cNvSpPr/>
          <p:nvPr/>
        </p:nvSpPr>
        <p:spPr>
          <a:xfrm>
            <a:off x="1849005" y="422233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D093BF1F-6A62-6271-A5FE-A797405F6811}"/>
              </a:ext>
            </a:extLst>
          </p:cNvPr>
          <p:cNvSpPr/>
          <p:nvPr/>
        </p:nvSpPr>
        <p:spPr>
          <a:xfrm>
            <a:off x="2469076" y="342900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29FEA41-ED1A-6952-A385-B20ACBBE074F}"/>
              </a:ext>
            </a:extLst>
          </p:cNvPr>
          <p:cNvSpPr/>
          <p:nvPr/>
        </p:nvSpPr>
        <p:spPr>
          <a:xfrm>
            <a:off x="1995155" y="468447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46512A0A-FCDE-6EC9-27C8-41390C745543}"/>
              </a:ext>
            </a:extLst>
          </p:cNvPr>
          <p:cNvSpPr/>
          <p:nvPr/>
        </p:nvSpPr>
        <p:spPr>
          <a:xfrm>
            <a:off x="3223663" y="54720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2C1C6E4-DAA3-ECFF-017F-298FAA66BB30}"/>
              </a:ext>
            </a:extLst>
          </p:cNvPr>
          <p:cNvSpPr/>
          <p:nvPr/>
        </p:nvSpPr>
        <p:spPr>
          <a:xfrm>
            <a:off x="1408823" y="36494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0D6CC1B-A921-3FCD-C56B-E49805E33263}"/>
              </a:ext>
            </a:extLst>
          </p:cNvPr>
          <p:cNvSpPr/>
          <p:nvPr/>
        </p:nvSpPr>
        <p:spPr>
          <a:xfrm>
            <a:off x="3452844" y="5346396"/>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9A250B44-94CB-EF03-CA55-C056F4F65167}"/>
              </a:ext>
            </a:extLst>
          </p:cNvPr>
          <p:cNvSpPr/>
          <p:nvPr/>
        </p:nvSpPr>
        <p:spPr>
          <a:xfrm>
            <a:off x="3452844" y="4680991"/>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4837DA3-C4CD-ED86-6D3C-D5CC7BEC1AF5}"/>
              </a:ext>
            </a:extLst>
          </p:cNvPr>
          <p:cNvSpPr/>
          <p:nvPr/>
        </p:nvSpPr>
        <p:spPr>
          <a:xfrm>
            <a:off x="2984010" y="51894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C2BB8C9-ABFC-A486-F94A-CDE6BB1C04AC}"/>
              </a:ext>
            </a:extLst>
          </p:cNvPr>
          <p:cNvSpPr/>
          <p:nvPr/>
        </p:nvSpPr>
        <p:spPr>
          <a:xfrm>
            <a:off x="3408637" y="432616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7F7EF456-4856-250F-E75F-A2A15AE25D38}"/>
              </a:ext>
            </a:extLst>
          </p:cNvPr>
          <p:cNvCxnSpPr/>
          <p:nvPr/>
        </p:nvCxnSpPr>
        <p:spPr>
          <a:xfrm flipV="1">
            <a:off x="1319244" y="3491821"/>
            <a:ext cx="2463994" cy="248661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FA79F09-E584-1851-16CC-1C9BE5CFB438}"/>
              </a:ext>
            </a:extLst>
          </p:cNvPr>
          <p:cNvCxnSpPr/>
          <p:nvPr/>
        </p:nvCxnSpPr>
        <p:spPr>
          <a:xfrm flipH="1" flipV="1">
            <a:off x="1555406" y="3068081"/>
            <a:ext cx="1428604" cy="2879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2588213-4BA3-5F85-2611-7CE03159A80D}"/>
              </a:ext>
            </a:extLst>
          </p:cNvPr>
          <p:cNvCxnSpPr/>
          <p:nvPr/>
        </p:nvCxnSpPr>
        <p:spPr>
          <a:xfrm flipV="1">
            <a:off x="942898" y="2841051"/>
            <a:ext cx="1743875" cy="161075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AD242F8-0968-2CC3-0255-1DB3090D772D}"/>
              </a:ext>
            </a:extLst>
          </p:cNvPr>
          <p:cNvSpPr txBox="1"/>
          <p:nvPr/>
        </p:nvSpPr>
        <p:spPr>
          <a:xfrm>
            <a:off x="6643315" y="3008658"/>
            <a:ext cx="3995519" cy="830997"/>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答：因为大间隔犯错的几率比较小，也就是更鲁棒啦</a:t>
            </a:r>
          </a:p>
        </p:txBody>
      </p:sp>
    </p:spTree>
    <p:extLst>
      <p:ext uri="{BB962C8B-B14F-4D97-AF65-F5344CB8AC3E}">
        <p14:creationId xmlns:p14="http://schemas.microsoft.com/office/powerpoint/2010/main" val="1338056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461665"/>
          </a:xfrm>
          <a:prstGeom prst="rect">
            <a:avLst/>
          </a:prstGeom>
          <a:noFill/>
        </p:spPr>
        <p:txBody>
          <a:bodyPr wrap="square">
            <a:spAutoFit/>
          </a:bodyPr>
          <a:lstStyle/>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Q6</a:t>
            </a:r>
            <a:r>
              <a:rPr lang="zh-CN" altLang="en-US" sz="2400" dirty="0">
                <a:latin typeface="微软雅黑" panose="020B0503020204020204" pitchFamily="34" charset="-122"/>
                <a:ea typeface="微软雅黑" panose="020B0503020204020204" pitchFamily="34" charset="-122"/>
              </a:rPr>
              <a:t>：支持向量是什么？</a:t>
            </a:r>
          </a:p>
        </p:txBody>
      </p:sp>
      <p:sp>
        <p:nvSpPr>
          <p:cNvPr id="31" name="文本框 30">
            <a:extLst>
              <a:ext uri="{FF2B5EF4-FFF2-40B4-BE49-F238E27FC236}">
                <a16:creationId xmlns:a16="http://schemas.microsoft.com/office/drawing/2014/main" id="{EAD242F8-0968-2CC3-0255-1DB3090D772D}"/>
              </a:ext>
            </a:extLst>
          </p:cNvPr>
          <p:cNvSpPr txBox="1"/>
          <p:nvPr/>
        </p:nvSpPr>
        <p:spPr>
          <a:xfrm>
            <a:off x="6643315" y="3008658"/>
            <a:ext cx="3995519" cy="2308324"/>
          </a:xfrm>
          <a:prstGeom prst="rect">
            <a:avLst/>
          </a:prstGeom>
          <a:noFill/>
        </p:spPr>
        <p:txBody>
          <a:bodyPr wrap="square" rtlCol="0">
            <a:spAutoFit/>
          </a:bodyPr>
          <a:lstStyle/>
          <a:p>
            <a:pPr algn="just"/>
            <a:r>
              <a:rPr lang="zh-CN" altLang="en-US" sz="2400" dirty="0">
                <a:latin typeface="微软雅黑" panose="020B0503020204020204" pitchFamily="34" charset="-122"/>
                <a:ea typeface="微软雅黑" panose="020B0503020204020204" pitchFamily="34" charset="-122"/>
              </a:rPr>
              <a:t>答：实际上只有这几个点共同确定了超平面的位置，因此被称作 “支持向量（</a:t>
            </a:r>
            <a:r>
              <a:rPr lang="en-US" altLang="zh-CN" sz="2400" dirty="0">
                <a:latin typeface="微软雅黑" panose="020B0503020204020204" pitchFamily="34" charset="-122"/>
                <a:ea typeface="微软雅黑" panose="020B0503020204020204" pitchFamily="34" charset="-122"/>
              </a:rPr>
              <a:t>support vectors</a:t>
            </a:r>
            <a:r>
              <a:rPr lang="zh-CN" altLang="en-US" sz="2400" dirty="0">
                <a:latin typeface="微软雅黑" panose="020B0503020204020204" pitchFamily="34" charset="-122"/>
                <a:ea typeface="微软雅黑" panose="020B0503020204020204" pitchFamily="34" charset="-122"/>
              </a:rPr>
              <a:t>）”，“支持向量机” 也是由此来的</a:t>
            </a:r>
          </a:p>
        </p:txBody>
      </p:sp>
      <p:cxnSp>
        <p:nvCxnSpPr>
          <p:cNvPr id="43" name="直接箭头连接符 42">
            <a:extLst>
              <a:ext uri="{FF2B5EF4-FFF2-40B4-BE49-F238E27FC236}">
                <a16:creationId xmlns:a16="http://schemas.microsoft.com/office/drawing/2014/main" id="{AC72E72E-F8B5-F8A7-976C-3735D65541A5}"/>
              </a:ext>
            </a:extLst>
          </p:cNvPr>
          <p:cNvCxnSpPr>
            <a:cxnSpLocks/>
          </p:cNvCxnSpPr>
          <p:nvPr/>
        </p:nvCxnSpPr>
        <p:spPr>
          <a:xfrm flipV="1">
            <a:off x="858554" y="2324391"/>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34CB598A-FAAB-E54F-2756-44C2204997A7}"/>
              </a:ext>
            </a:extLst>
          </p:cNvPr>
          <p:cNvCxnSpPr>
            <a:cxnSpLocks/>
          </p:cNvCxnSpPr>
          <p:nvPr/>
        </p:nvCxnSpPr>
        <p:spPr>
          <a:xfrm>
            <a:off x="858554" y="6317038"/>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11D97C57-4645-F802-1CF8-1437AEAD0940}"/>
              </a:ext>
            </a:extLst>
          </p:cNvPr>
          <p:cNvSpPr/>
          <p:nvPr/>
        </p:nvSpPr>
        <p:spPr>
          <a:xfrm>
            <a:off x="1256423" y="34970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F0D3BC1F-F9D3-F1EF-2390-9ECBFFCF168C}"/>
              </a:ext>
            </a:extLst>
          </p:cNvPr>
          <p:cNvSpPr/>
          <p:nvPr/>
        </p:nvSpPr>
        <p:spPr>
          <a:xfrm>
            <a:off x="1932334" y="355987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8909F120-D308-1FD3-900F-C909EF6829E1}"/>
              </a:ext>
            </a:extLst>
          </p:cNvPr>
          <p:cNvSpPr/>
          <p:nvPr/>
        </p:nvSpPr>
        <p:spPr>
          <a:xfrm>
            <a:off x="1492585" y="4016949"/>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5737FF8F-A1E0-D41C-92A6-B6B4FF708005}"/>
              </a:ext>
            </a:extLst>
          </p:cNvPr>
          <p:cNvSpPr/>
          <p:nvPr/>
        </p:nvSpPr>
        <p:spPr>
          <a:xfrm>
            <a:off x="2115845" y="391533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224A234E-21F2-8A1E-6B3B-CDADC69E659B}"/>
              </a:ext>
            </a:extLst>
          </p:cNvPr>
          <p:cNvSpPr/>
          <p:nvPr/>
        </p:nvSpPr>
        <p:spPr>
          <a:xfrm>
            <a:off x="1849005" y="422233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C64ECDF-3F9C-C1B4-7E24-96FB927360C3}"/>
              </a:ext>
            </a:extLst>
          </p:cNvPr>
          <p:cNvSpPr/>
          <p:nvPr/>
        </p:nvSpPr>
        <p:spPr>
          <a:xfrm>
            <a:off x="2469076" y="342900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8798C7F9-067F-B2B1-0A35-801F1205654B}"/>
              </a:ext>
            </a:extLst>
          </p:cNvPr>
          <p:cNvSpPr/>
          <p:nvPr/>
        </p:nvSpPr>
        <p:spPr>
          <a:xfrm>
            <a:off x="1995155" y="468447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618DB543-C54F-9E01-A45C-1570A181D506}"/>
              </a:ext>
            </a:extLst>
          </p:cNvPr>
          <p:cNvSpPr/>
          <p:nvPr/>
        </p:nvSpPr>
        <p:spPr>
          <a:xfrm>
            <a:off x="3223663" y="54720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4C065853-2FE6-6012-7B72-E09B7D52299B}"/>
              </a:ext>
            </a:extLst>
          </p:cNvPr>
          <p:cNvSpPr/>
          <p:nvPr/>
        </p:nvSpPr>
        <p:spPr>
          <a:xfrm>
            <a:off x="1408823" y="364945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45A4ACE4-73B0-9065-271E-3FB1F46284D3}"/>
              </a:ext>
            </a:extLst>
          </p:cNvPr>
          <p:cNvSpPr/>
          <p:nvPr/>
        </p:nvSpPr>
        <p:spPr>
          <a:xfrm>
            <a:off x="3452844" y="5346396"/>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202FC343-953C-CB2F-5501-A66E648C42A1}"/>
              </a:ext>
            </a:extLst>
          </p:cNvPr>
          <p:cNvSpPr/>
          <p:nvPr/>
        </p:nvSpPr>
        <p:spPr>
          <a:xfrm>
            <a:off x="3452844" y="4680991"/>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0758B759-0CEB-40A3-DFAF-BDDDD6C8D928}"/>
              </a:ext>
            </a:extLst>
          </p:cNvPr>
          <p:cNvSpPr/>
          <p:nvPr/>
        </p:nvSpPr>
        <p:spPr>
          <a:xfrm>
            <a:off x="2984010" y="5189438"/>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00F07D74-FF18-C348-0120-82451BAC776D}"/>
              </a:ext>
            </a:extLst>
          </p:cNvPr>
          <p:cNvSpPr/>
          <p:nvPr/>
        </p:nvSpPr>
        <p:spPr>
          <a:xfrm>
            <a:off x="3408637" y="4326160"/>
            <a:ext cx="125642" cy="1256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CE213C44-3B9B-88DC-C975-4C14BDA65AD2}"/>
              </a:ext>
            </a:extLst>
          </p:cNvPr>
          <p:cNvCxnSpPr/>
          <p:nvPr/>
        </p:nvCxnSpPr>
        <p:spPr>
          <a:xfrm flipV="1">
            <a:off x="1319244" y="3491821"/>
            <a:ext cx="2463994" cy="248661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A07011D9-9307-2C13-56D0-02BEFDA5A687}"/>
              </a:ext>
            </a:extLst>
          </p:cNvPr>
          <p:cNvCxnSpPr/>
          <p:nvPr/>
        </p:nvCxnSpPr>
        <p:spPr>
          <a:xfrm flipH="1" flipV="1">
            <a:off x="1555406" y="3068081"/>
            <a:ext cx="1428604" cy="28791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7F4D1867-72E9-33CF-E2FE-4A1DA8AAFA5B}"/>
              </a:ext>
            </a:extLst>
          </p:cNvPr>
          <p:cNvCxnSpPr/>
          <p:nvPr/>
        </p:nvCxnSpPr>
        <p:spPr>
          <a:xfrm flipV="1">
            <a:off x="942898" y="2841051"/>
            <a:ext cx="1743875" cy="1610751"/>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869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3472489"/>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应用核方法的动机：在线性 </a:t>
                </a:r>
                <a:r>
                  <a:rPr lang="en-US" altLang="zh-CN" sz="2400" dirty="0">
                    <a:latin typeface="微软雅黑" panose="020B0503020204020204" pitchFamily="34" charset="-122"/>
                    <a:ea typeface="微软雅黑" panose="020B0503020204020204" pitchFamily="34" charset="-122"/>
                  </a:rPr>
                  <a:t>SVM </a:t>
                </a:r>
                <a:r>
                  <a:rPr lang="zh-CN" altLang="en-US" sz="2400" dirty="0">
                    <a:latin typeface="微软雅黑" panose="020B0503020204020204" pitchFamily="34" charset="-122"/>
                    <a:ea typeface="微软雅黑" panose="020B0503020204020204" pitchFamily="34" charset="-122"/>
                  </a:rPr>
                  <a:t>中转化为最优化问题时求解的公式计算都是以内积</a:t>
                </a:r>
                <a:r>
                  <a:rPr lang="en-US" altLang="zh-CN" sz="2400" dirty="0">
                    <a:latin typeface="微软雅黑" panose="020B0503020204020204" pitchFamily="34" charset="-122"/>
                    <a:ea typeface="微软雅黑" panose="020B0503020204020204" pitchFamily="34" charset="-122"/>
                  </a:rPr>
                  <a:t>(dot product)</a:t>
                </a:r>
                <a:r>
                  <a:rPr lang="zh-CN" altLang="en-US" sz="2400" dirty="0">
                    <a:latin typeface="微软雅黑" panose="020B0503020204020204" pitchFamily="34" charset="-122"/>
                    <a:ea typeface="微软雅黑" panose="020B0503020204020204" pitchFamily="34" charset="-122"/>
                  </a:rPr>
                  <a:t>形式出现的，</a:t>
                </a:r>
                <a14:m>
                  <m:oMath xmlns:m="http://schemas.openxmlformats.org/officeDocument/2006/math">
                    <m:r>
                      <a:rPr lang="zh-CN" altLang="en-US" sz="2400" i="1" smtClean="0">
                        <a:latin typeface="Cambria Math" panose="02040503050406030204" pitchFamily="18" charset="0"/>
                        <a:ea typeface="微软雅黑" panose="020B0503020204020204" pitchFamily="34" charset="-122"/>
                      </a:rPr>
                      <m:t>𝜙</m:t>
                    </m:r>
                    <m:r>
                      <a:rPr lang="en-US" altLang="zh-CN" sz="2400" b="0" i="1" smtClean="0">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𝐗</m:t>
                    </m:r>
                    <m:r>
                      <a:rPr lang="en-US" altLang="zh-CN" sz="2400" b="0" i="1" smtClean="0">
                        <a:latin typeface="Cambria Math" panose="02040503050406030204" pitchFamily="18" charset="0"/>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rPr>
                  <a:t>是把训练集中的向量点转化到高维的非线性映射函数，因为内积的算法复杂度非常大，所以我们利用核函数来取代计算非线性映射函数的内积。</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核函数和非线性映射函数的内积等同，但核函数 </a:t>
                </a:r>
                <a:r>
                  <a:rPr lang="en-US" altLang="zh-CN" sz="2400" dirty="0">
                    <a:latin typeface="微软雅黑" panose="020B0503020204020204" pitchFamily="34" charset="-122"/>
                    <a:ea typeface="微软雅黑" panose="020B0503020204020204" pitchFamily="34" charset="-122"/>
                  </a:rPr>
                  <a:t>K </a:t>
                </a:r>
                <a:r>
                  <a:rPr lang="zh-CN" altLang="en-US" sz="2400" dirty="0">
                    <a:latin typeface="微软雅黑" panose="020B0503020204020204" pitchFamily="34" charset="-122"/>
                    <a:ea typeface="微软雅黑" panose="020B0503020204020204" pitchFamily="34" charset="-122"/>
                  </a:rPr>
                  <a:t>的运算量要远少于求内积</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14:m>
                  <m:oMath xmlns:m="http://schemas.openxmlformats.org/officeDocument/2006/math">
                    <m:r>
                      <m:rPr>
                        <m:sty m:val="p"/>
                      </m:rPr>
                      <a:rPr lang="en-US" altLang="zh-CN" sz="2400" b="0" i="0" smtClean="0">
                        <a:latin typeface="Cambria Math" panose="02040503050406030204" pitchFamily="18" charset="0"/>
                        <a:ea typeface="微软雅黑" panose="020B0503020204020204" pitchFamily="34" charset="-122"/>
                      </a:rPr>
                      <m:t>K</m:t>
                    </m:r>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1" i="0" smtClean="0">
                                <a:latin typeface="Cambria Math" panose="02040503050406030204" pitchFamily="18" charset="0"/>
                                <a:ea typeface="微软雅黑" panose="020B0503020204020204" pitchFamily="34" charset="-122"/>
                              </a:rPr>
                              <m:t>𝐗</m:t>
                            </m:r>
                          </m:e>
                          <m:sub>
                            <m:r>
                              <a:rPr lang="en-US" altLang="zh-CN" sz="2400" b="0" i="1" smtClean="0">
                                <a:latin typeface="Cambria Math" panose="02040503050406030204" pitchFamily="18" charset="0"/>
                                <a:ea typeface="微软雅黑" panose="020B0503020204020204" pitchFamily="34" charset="-122"/>
                              </a:rPr>
                              <m:t>𝑖</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1" i="0" smtClean="0">
                                <a:latin typeface="Cambria Math" panose="02040503050406030204" pitchFamily="18" charset="0"/>
                                <a:ea typeface="微软雅黑" panose="020B0503020204020204" pitchFamily="34" charset="-122"/>
                              </a:rPr>
                              <m:t>𝐗</m:t>
                            </m:r>
                          </m:e>
                          <m:sub>
                            <m:r>
                              <a:rPr lang="en-US" altLang="zh-CN" sz="2400" b="0" i="1" smtClean="0">
                                <a:latin typeface="Cambria Math" panose="02040503050406030204" pitchFamily="18" charset="0"/>
                                <a:ea typeface="微软雅黑" panose="020B0503020204020204" pitchFamily="34" charset="-122"/>
                              </a:rPr>
                              <m:t>𝑗</m:t>
                            </m:r>
                          </m:sub>
                        </m:sSub>
                      </m:e>
                    </m:d>
                    <m:r>
                      <a:rPr lang="en-US" altLang="zh-CN" sz="2400" b="0" i="1" smtClean="0">
                        <a:latin typeface="Cambria Math" panose="02040503050406030204" pitchFamily="18" charset="0"/>
                        <a:ea typeface="微软雅黑" panose="020B0503020204020204" pitchFamily="34" charset="-122"/>
                      </a:rPr>
                      <m:t>=</m:t>
                    </m:r>
                    <m:r>
                      <a:rPr lang="zh-CN" altLang="en-US" sz="2400" b="0" i="1" smtClean="0">
                        <a:latin typeface="Cambria Math" panose="02040503050406030204" pitchFamily="18" charset="0"/>
                        <a:ea typeface="微软雅黑" panose="020B0503020204020204" pitchFamily="34" charset="-122"/>
                      </a:rPr>
                      <m:t>𝜙</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1" i="0" smtClean="0">
                            <a:latin typeface="Cambria Math" panose="02040503050406030204" pitchFamily="18" charset="0"/>
                            <a:ea typeface="微软雅黑" panose="020B0503020204020204" pitchFamily="34" charset="-122"/>
                          </a:rPr>
                          <m:t>𝐗</m:t>
                        </m:r>
                      </m:e>
                      <m:sub>
                        <m:r>
                          <a:rPr lang="en-US" altLang="zh-CN" sz="2400" b="0" i="1" smtClean="0">
                            <a:latin typeface="Cambria Math" panose="02040503050406030204" pitchFamily="18" charset="0"/>
                            <a:ea typeface="微软雅黑" panose="020B0503020204020204" pitchFamily="34" charset="-122"/>
                          </a:rPr>
                          <m:t>𝑖</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Cambria Math" panose="02040503050406030204" pitchFamily="18" charset="0"/>
                      </a:rPr>
                      <m:t>∙</m:t>
                    </m:r>
                    <m:r>
                      <a:rPr lang="zh-CN" altLang="en-US" sz="2400" b="0" i="1" smtClean="0">
                        <a:latin typeface="Cambria Math" panose="02040503050406030204" pitchFamily="18" charset="0"/>
                        <a:ea typeface="Cambria Math" panose="02040503050406030204" pitchFamily="18" charset="0"/>
                      </a:rPr>
                      <m:t>𝜙</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1" i="0" smtClean="0">
                            <a:latin typeface="Cambria Math" panose="02040503050406030204" pitchFamily="18" charset="0"/>
                            <a:ea typeface="Cambria Math" panose="02040503050406030204" pitchFamily="18" charset="0"/>
                          </a:rPr>
                          <m:t>𝐗</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m:t>
                    </m:r>
                  </m:oMath>
                </a14:m>
                <a:r>
                  <a:rPr lang="zh-CN" altLang="en-US" sz="2400" dirty="0">
                    <a:latin typeface="微软雅黑" panose="020B0503020204020204" pitchFamily="34" charset="-122"/>
                    <a:ea typeface="微软雅黑" panose="020B0503020204020204" pitchFamily="34" charset="-122"/>
                  </a:rPr>
                  <a:t>左边是核函数的计算结果，右边是非线性映射函数的内积</a:t>
                </a:r>
              </a:p>
            </p:txBody>
          </p:sp>
        </mc:Choice>
        <mc:Fallback>
          <p:sp>
            <p:nvSpPr>
              <p:cNvPr id="15" name="文本框 14">
                <a:extLst>
                  <a:ext uri="{FF2B5EF4-FFF2-40B4-BE49-F238E27FC236}">
                    <a16:creationId xmlns:a16="http://schemas.microsoft.com/office/drawing/2014/main" id="{399FA8CB-98CB-6031-C08E-2DD7CC1AEF14}"/>
                  </a:ext>
                </a:extLst>
              </p:cNvPr>
              <p:cNvSpPr txBox="1">
                <a:spLocks noRot="1" noChangeAspect="1" noMove="1" noResize="1" noEditPoints="1" noAdjustHandles="1" noChangeArrowheads="1" noChangeShapeType="1" noTextEdit="1"/>
              </p:cNvSpPr>
              <p:nvPr/>
            </p:nvSpPr>
            <p:spPr>
              <a:xfrm>
                <a:off x="353939" y="1541018"/>
                <a:ext cx="11264256" cy="3472489"/>
              </a:xfrm>
              <a:prstGeom prst="rect">
                <a:avLst/>
              </a:prstGeom>
              <a:blipFill>
                <a:blip r:embed="rId3"/>
                <a:stretch>
                  <a:fillRect l="-703" t="-1406" r="-866" b="-3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2967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399FA8CB-98CB-6031-C08E-2DD7CC1AEF14}"/>
                  </a:ext>
                </a:extLst>
              </p:cNvPr>
              <p:cNvSpPr txBox="1"/>
              <p:nvPr/>
            </p:nvSpPr>
            <p:spPr>
              <a:xfrm>
                <a:off x="310648" y="1541018"/>
                <a:ext cx="11264256" cy="5262979"/>
              </a:xfrm>
              <a:prstGeom prst="rect">
                <a:avLst/>
              </a:prstGeom>
              <a:noFill/>
            </p:spPr>
            <p:txBody>
              <a:bodyPr wrap="square">
                <a:spAutoFit/>
              </a:bodyPr>
              <a:lstStyle/>
              <a:p>
                <a:pPr algn="just"/>
                <a:r>
                  <a:rPr lang="zh-CN" altLang="en-US" sz="2400" dirty="0">
                    <a:latin typeface="微软雅黑" panose="020B0503020204020204" pitchFamily="34" charset="-122"/>
                    <a:ea typeface="微软雅黑" panose="020B0503020204020204" pitchFamily="34" charset="-122"/>
                  </a:rPr>
                  <a:t>两个向量</a:t>
                </a:r>
                <a14:m>
                  <m:oMath xmlns:m="http://schemas.openxmlformats.org/officeDocument/2006/math">
                    <m:r>
                      <a:rPr lang="en-US" altLang="zh-CN" sz="2400" b="1" i="0" smtClean="0">
                        <a:latin typeface="Cambria Math" panose="02040503050406030204" pitchFamily="18" charset="0"/>
                        <a:ea typeface="微软雅黑" panose="020B0503020204020204" pitchFamily="34" charset="-122"/>
                      </a:rPr>
                      <m:t>𝐱</m:t>
                    </m:r>
                    <m:r>
                      <a:rPr lang="en-US" altLang="zh-CN" sz="2400" b="0" i="1" smtClean="0">
                        <a:latin typeface="Cambria Math" panose="02040503050406030204" pitchFamily="18" charset="0"/>
                        <a:ea typeface="微软雅黑" panose="020B0503020204020204" pitchFamily="34" charset="-122"/>
                      </a:rPr>
                      <m:t>=</m:t>
                    </m:r>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1</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2</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3</m:t>
                            </m:r>
                          </m:sub>
                        </m:sSub>
                      </m:e>
                    </m:d>
                    <m:r>
                      <a:rPr lang="zh-CN" altLang="en-US" sz="2400" i="1">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𝐲</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𝑦</m:t>
                        </m:r>
                      </m:e>
                      <m:sub>
                        <m:r>
                          <a:rPr lang="en-US" altLang="zh-CN" sz="2400" b="0" i="1" smtClean="0">
                            <a:latin typeface="Cambria Math" panose="02040503050406030204" pitchFamily="18" charset="0"/>
                            <a:ea typeface="微软雅黑" panose="020B0503020204020204" pitchFamily="34" charset="-122"/>
                          </a:rPr>
                          <m:t>1</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𝑦</m:t>
                        </m:r>
                      </m:e>
                      <m:sub>
                        <m:r>
                          <a:rPr lang="en-US" altLang="zh-CN" sz="2400" b="0" i="1" smtClean="0">
                            <a:latin typeface="Cambria Math" panose="02040503050406030204" pitchFamily="18" charset="0"/>
                            <a:ea typeface="微软雅黑" panose="020B0503020204020204" pitchFamily="34" charset="-122"/>
                          </a:rPr>
                          <m:t>2</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𝑦</m:t>
                        </m:r>
                      </m:e>
                      <m:sub>
                        <m:r>
                          <a:rPr lang="en-US" altLang="zh-CN" sz="2400" b="0" i="1" smtClean="0">
                            <a:latin typeface="Cambria Math" panose="02040503050406030204" pitchFamily="18" charset="0"/>
                            <a:ea typeface="微软雅黑" panose="020B0503020204020204" pitchFamily="34" charset="-122"/>
                          </a:rPr>
                          <m:t>3</m:t>
                        </m:r>
                      </m:sub>
                    </m:sSub>
                    <m:r>
                      <a:rPr lang="en-US" altLang="zh-CN" sz="2400" b="0" i="1" smtClean="0">
                        <a:latin typeface="Cambria Math" panose="02040503050406030204" pitchFamily="18" charset="0"/>
                        <a:ea typeface="微软雅黑" panose="020B0503020204020204" pitchFamily="34" charset="-122"/>
                      </a:rPr>
                      <m:t>)</m:t>
                    </m:r>
                  </m:oMath>
                </a14:m>
                <a:endParaRPr lang="en-US" altLang="zh-CN" sz="2400"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ea typeface="微软雅黑" panose="020B0503020204020204" pitchFamily="34" charset="-122"/>
                        </a:rPr>
                        <m:t>𝜙</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1" i="0" smtClean="0">
                              <a:latin typeface="Cambria Math" panose="02040503050406030204" pitchFamily="18" charset="0"/>
                              <a:ea typeface="微软雅黑" panose="020B0503020204020204" pitchFamily="34" charset="-122"/>
                            </a:rPr>
                            <m:t>𝐱</m:t>
                          </m:r>
                        </m:e>
                      </m:d>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1</m:t>
                          </m:r>
                        </m:sub>
                      </m:sSub>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1</m:t>
                          </m:r>
                        </m:sub>
                      </m:sSub>
                      <m:r>
                        <a:rPr lang="en-US" altLang="zh-CN" sz="2400" b="0" i="1" smtClean="0">
                          <a:latin typeface="Cambria Math" panose="02040503050406030204" pitchFamily="18" charset="0"/>
                          <a:ea typeface="微软雅黑" panose="020B0503020204020204" pitchFamily="34" charset="-122"/>
                        </a:rPr>
                        <m:t>, </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1</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2</m:t>
                          </m:r>
                        </m:sub>
                      </m:sSub>
                      <m:r>
                        <a:rPr lang="en-US" altLang="zh-CN" sz="2400" b="0" i="1" smtClean="0">
                          <a:latin typeface="Cambria Math" panose="02040503050406030204" pitchFamily="18" charset="0"/>
                          <a:ea typeface="微软雅黑" panose="020B0503020204020204" pitchFamily="34" charset="-122"/>
                        </a:rPr>
                        <m:t>, </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1</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3</m:t>
                          </m:r>
                        </m:sub>
                      </m:sSub>
                      <m:r>
                        <a:rPr lang="en-US" altLang="zh-CN" sz="2400" b="0" i="1" smtClean="0">
                          <a:latin typeface="Cambria Math" panose="02040503050406030204" pitchFamily="18" charset="0"/>
                          <a:ea typeface="微软雅黑" panose="020B0503020204020204" pitchFamily="34" charset="-122"/>
                        </a:rPr>
                        <m:t>, </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2</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1</m:t>
                          </m:r>
                        </m:sub>
                      </m:sSub>
                      <m:r>
                        <a:rPr lang="en-US" altLang="zh-CN" sz="2400" i="1">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 </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2</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2</m:t>
                          </m:r>
                        </m:sub>
                      </m:sSub>
                      <m:r>
                        <a:rPr lang="en-US" altLang="zh-CN" sz="2400" i="1">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 </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2</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3</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3</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1</m:t>
                          </m:r>
                        </m:sub>
                      </m:sSub>
                      <m:r>
                        <a:rPr lang="en-US" altLang="zh-CN" sz="2400" i="1">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3</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2</m:t>
                          </m:r>
                        </m:sub>
                      </m:sSub>
                      <m:r>
                        <a:rPr lang="en-US" altLang="zh-CN" sz="2400" i="1">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3</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3</m:t>
                          </m:r>
                        </m:sub>
                      </m:sSub>
                      <m:r>
                        <a:rPr lang="en-US" altLang="zh-CN" sz="2400" b="0" i="1" smtClean="0">
                          <a:latin typeface="Cambria Math" panose="02040503050406030204" pitchFamily="18" charset="0"/>
                          <a:ea typeface="微软雅黑" panose="020B0503020204020204" pitchFamily="34" charset="-122"/>
                        </a:rPr>
                        <m:t>)</m:t>
                      </m:r>
                    </m:oMath>
                  </m:oMathPara>
                </a14:m>
                <a:endParaRPr lang="en-US" altLang="zh-CN" sz="2400"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ea typeface="微软雅黑" panose="020B0503020204020204" pitchFamily="34" charset="-122"/>
                        </a:rPr>
                        <m:t>K</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1" i="0" smtClean="0">
                              <a:latin typeface="Cambria Math" panose="02040503050406030204" pitchFamily="18" charset="0"/>
                              <a:ea typeface="微软雅黑" panose="020B0503020204020204" pitchFamily="34" charset="-122"/>
                            </a:rPr>
                            <m:t>𝐱</m:t>
                          </m:r>
                          <m:r>
                            <a:rPr lang="en-US" altLang="zh-CN" sz="2400" b="0" i="1" smtClean="0">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𝐲</m:t>
                          </m:r>
                        </m:e>
                      </m:d>
                      <m:r>
                        <a:rPr lang="en-US" altLang="zh-CN" sz="2400" b="0" i="1" smtClean="0">
                          <a:latin typeface="Cambria Math" panose="02040503050406030204" pitchFamily="18" charset="0"/>
                          <a:ea typeface="微软雅黑" panose="020B0503020204020204" pitchFamily="34" charset="-122"/>
                        </a:rPr>
                        <m:t>=</m:t>
                      </m:r>
                      <m:sSup>
                        <m:sSupPr>
                          <m:ctrlPr>
                            <a:rPr lang="en-US" altLang="zh-CN" sz="2400" b="0" i="1" smtClean="0">
                              <a:latin typeface="Cambria Math" panose="02040503050406030204" pitchFamily="18" charset="0"/>
                              <a:ea typeface="微软雅黑" panose="020B0503020204020204" pitchFamily="34" charset="-122"/>
                            </a:rPr>
                          </m:ctrlPr>
                        </m:sSupPr>
                        <m:e>
                          <m:r>
                            <a:rPr lang="en-US" altLang="zh-CN" sz="2400" b="0" i="1" smtClean="0">
                              <a:latin typeface="Cambria Math" panose="02040503050406030204" pitchFamily="18" charset="0"/>
                              <a:ea typeface="微软雅黑" panose="020B0503020204020204" pitchFamily="34" charset="-122"/>
                            </a:rPr>
                            <m:t>(&lt;</m:t>
                          </m:r>
                          <m:r>
                            <a:rPr lang="en-US" altLang="zh-CN" sz="2400" b="1" i="0" smtClean="0">
                              <a:latin typeface="Cambria Math" panose="02040503050406030204" pitchFamily="18" charset="0"/>
                              <a:ea typeface="微软雅黑" panose="020B0503020204020204" pitchFamily="34" charset="-122"/>
                            </a:rPr>
                            <m:t>𝐱</m:t>
                          </m:r>
                          <m:r>
                            <a:rPr lang="en-US" altLang="zh-CN" sz="2400" b="0" i="1" smtClean="0">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𝐲</m:t>
                          </m:r>
                          <m:r>
                            <a:rPr lang="en-US" altLang="zh-CN" sz="2400" b="0" i="1" smtClean="0">
                              <a:latin typeface="Cambria Math" panose="02040503050406030204" pitchFamily="18" charset="0"/>
                              <a:ea typeface="微软雅黑" panose="020B0503020204020204" pitchFamily="34" charset="-122"/>
                            </a:rPr>
                            <m:t>&gt;)</m:t>
                          </m:r>
                        </m:e>
                        <m:sup>
                          <m:r>
                            <a:rPr lang="en-US" altLang="zh-CN" sz="2400" b="0" i="1" smtClean="0">
                              <a:latin typeface="Cambria Math" panose="02040503050406030204" pitchFamily="18" charset="0"/>
                              <a:ea typeface="微软雅黑" panose="020B0503020204020204" pitchFamily="34" charset="-122"/>
                            </a:rPr>
                            <m:t>2</m:t>
                          </m:r>
                        </m:sup>
                      </m:sSup>
                    </m:oMath>
                  </m:oMathPara>
                </a14:m>
                <a:endParaRPr lang="en-US" altLang="zh-CN" sz="2400"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algn="just"/>
                <a:r>
                  <a:rPr lang="zh-CN" altLang="en-US" sz="2400" dirty="0">
                    <a:ea typeface="微软雅黑" panose="020B0503020204020204" pitchFamily="34" charset="-122"/>
                  </a:rPr>
                  <a:t>假如</a:t>
                </a:r>
                <a14:m>
                  <m:oMath xmlns:m="http://schemas.openxmlformats.org/officeDocument/2006/math">
                    <m:r>
                      <a:rPr lang="en-US" altLang="zh-CN" sz="2400" b="1" i="0" smtClean="0">
                        <a:latin typeface="Cambria Math" panose="02040503050406030204" pitchFamily="18" charset="0"/>
                        <a:ea typeface="微软雅黑" panose="020B0503020204020204" pitchFamily="34" charset="-122"/>
                      </a:rPr>
                      <m:t>𝐱</m:t>
                    </m:r>
                    <m:r>
                      <a:rPr lang="en-US" altLang="zh-CN" sz="2400" b="0" i="1" smtClean="0">
                        <a:latin typeface="Cambria Math" panose="02040503050406030204" pitchFamily="18" charset="0"/>
                        <a:ea typeface="微软雅黑" panose="020B0503020204020204" pitchFamily="34" charset="-122"/>
                      </a:rPr>
                      <m:t>=</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1</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2</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3</m:t>
                        </m:r>
                      </m:e>
                    </m:d>
                    <m:r>
                      <a:rPr lang="zh-CN" altLang="en-US" sz="2400" i="1">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𝐲</m:t>
                    </m:r>
                    <m:r>
                      <a:rPr lang="en-US" altLang="zh-CN" sz="2400" b="0" i="1" smtClean="0">
                        <a:latin typeface="Cambria Math" panose="02040503050406030204" pitchFamily="18" charset="0"/>
                        <a:ea typeface="微软雅黑" panose="020B0503020204020204" pitchFamily="34" charset="-122"/>
                      </a:rPr>
                      <m:t>=</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4,5,6</m:t>
                        </m:r>
                      </m:e>
                    </m:d>
                  </m:oMath>
                </a14:m>
                <a:endParaRPr lang="en-US" altLang="zh-CN" sz="2400" b="0" dirty="0">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algn="just"/>
                <a:r>
                  <a:rPr lang="zh-CN" altLang="en-US" sz="2400" dirty="0">
                    <a:latin typeface="微软雅黑" panose="020B0503020204020204" pitchFamily="34" charset="-122"/>
                    <a:ea typeface="微软雅黑" panose="020B0503020204020204" pitchFamily="34" charset="-122"/>
                  </a:rPr>
                  <a:t>不用核函数，直接求内积：</a:t>
                </a:r>
                <a:endParaRPr lang="en-US" altLang="zh-CN" sz="2400" dirty="0">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centerGroup"/>
                    </m:oMathParaPr>
                    <m:oMath xmlns:m="http://schemas.openxmlformats.org/officeDocument/2006/math">
                      <m:r>
                        <a:rPr lang="zh-CN" altLang="en-US" sz="2400" i="1" dirty="0" smtClean="0">
                          <a:latin typeface="Cambria Math" panose="02040503050406030204" pitchFamily="18" charset="0"/>
                          <a:ea typeface="微软雅黑" panose="020B0503020204020204" pitchFamily="34" charset="-122"/>
                        </a:rPr>
                        <m:t>𝜙</m:t>
                      </m:r>
                      <m:r>
                        <a:rPr lang="en-US" altLang="zh-CN" sz="2400" i="1" dirty="0" smtClean="0">
                          <a:latin typeface="Cambria Math" panose="02040503050406030204" pitchFamily="18" charset="0"/>
                          <a:ea typeface="微软雅黑" panose="020B0503020204020204" pitchFamily="34" charset="-122"/>
                        </a:rPr>
                        <m:t>(</m:t>
                      </m:r>
                      <m:r>
                        <a:rPr lang="en-US" altLang="zh-CN" sz="2400" i="1" dirty="0" smtClean="0">
                          <a:latin typeface="Cambria Math" panose="02040503050406030204" pitchFamily="18" charset="0"/>
                          <a:ea typeface="微软雅黑" panose="020B0503020204020204" pitchFamily="34" charset="-122"/>
                        </a:rPr>
                        <m:t>𝑥</m:t>
                      </m:r>
                      <m:r>
                        <a:rPr lang="en-US" altLang="zh-CN" sz="2400" i="1" dirty="0" smtClean="0">
                          <a:latin typeface="Cambria Math" panose="02040503050406030204" pitchFamily="18" charset="0"/>
                          <a:ea typeface="微软雅黑" panose="020B0503020204020204" pitchFamily="34" charset="-122"/>
                        </a:rPr>
                        <m:t>)=(1,2,3,2,4,6,3,6,9)</m:t>
                      </m:r>
                    </m:oMath>
                  </m:oMathPara>
                </a14:m>
                <a:endParaRPr lang="en-US" altLang="zh-CN" sz="2400" dirty="0">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centerGroup"/>
                    </m:oMathParaPr>
                    <m:oMath xmlns:m="http://schemas.openxmlformats.org/officeDocument/2006/math">
                      <m:r>
                        <a:rPr lang="zh-CN" altLang="en-US" sz="2400" i="1" dirty="0" smtClean="0">
                          <a:latin typeface="Cambria Math" panose="02040503050406030204" pitchFamily="18" charset="0"/>
                          <a:ea typeface="微软雅黑" panose="020B0503020204020204" pitchFamily="34" charset="-122"/>
                        </a:rPr>
                        <m:t>𝜙</m:t>
                      </m:r>
                      <m:r>
                        <a:rPr lang="en-US" altLang="zh-CN" sz="2400" i="1" dirty="0" smtClean="0">
                          <a:latin typeface="Cambria Math" panose="02040503050406030204" pitchFamily="18" charset="0"/>
                          <a:ea typeface="微软雅黑" panose="020B0503020204020204" pitchFamily="34" charset="-122"/>
                        </a:rPr>
                        <m:t>(</m:t>
                      </m:r>
                      <m:r>
                        <a:rPr lang="en-US" altLang="zh-CN" sz="2400" i="1" dirty="0" smtClean="0">
                          <a:latin typeface="Cambria Math" panose="02040503050406030204" pitchFamily="18" charset="0"/>
                          <a:ea typeface="微软雅黑" panose="020B0503020204020204" pitchFamily="34" charset="-122"/>
                        </a:rPr>
                        <m:t>𝑦</m:t>
                      </m:r>
                      <m:r>
                        <a:rPr lang="en-US" altLang="zh-CN" sz="2400" i="1" dirty="0" smtClean="0">
                          <a:latin typeface="Cambria Math" panose="02040503050406030204" pitchFamily="18" charset="0"/>
                          <a:ea typeface="微软雅黑" panose="020B0503020204020204" pitchFamily="34" charset="-122"/>
                        </a:rPr>
                        <m:t>)=(16,20,24,20,25,36,24,30,36)</m:t>
                      </m:r>
                    </m:oMath>
                  </m:oMathPara>
                </a14:m>
                <a:endParaRPr lang="en-US" altLang="zh-CN" sz="2400" dirty="0">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centerGroup"/>
                    </m:oMathParaPr>
                    <m:oMath xmlns:m="http://schemas.openxmlformats.org/officeDocument/2006/math">
                      <m:r>
                        <a:rPr lang="es-ES" altLang="zh-CN" sz="2400" i="1" dirty="0" smtClean="0">
                          <a:latin typeface="Cambria Math" panose="02040503050406030204" pitchFamily="18" charset="0"/>
                          <a:ea typeface="微软雅黑" panose="020B0503020204020204" pitchFamily="34" charset="-122"/>
                        </a:rPr>
                        <m:t>&lt;</m:t>
                      </m:r>
                      <m:r>
                        <a:rPr lang="zh-CN" altLang="es-ES" sz="2400" i="1" dirty="0" smtClean="0">
                          <a:latin typeface="Cambria Math" panose="02040503050406030204" pitchFamily="18" charset="0"/>
                          <a:ea typeface="微软雅黑" panose="020B0503020204020204" pitchFamily="34" charset="-122"/>
                        </a:rPr>
                        <m:t>𝜙</m:t>
                      </m:r>
                      <m:r>
                        <a:rPr lang="es-ES" altLang="zh-CN" sz="2400" i="1" dirty="0" smtClean="0">
                          <a:latin typeface="Cambria Math" panose="02040503050406030204" pitchFamily="18" charset="0"/>
                          <a:ea typeface="微软雅黑" panose="020B0503020204020204" pitchFamily="34" charset="-122"/>
                        </a:rPr>
                        <m:t>(</m:t>
                      </m:r>
                      <m:r>
                        <a:rPr lang="es-ES" altLang="zh-CN" sz="2400" i="1" dirty="0" smtClean="0">
                          <a:latin typeface="Cambria Math" panose="02040503050406030204" pitchFamily="18" charset="0"/>
                          <a:ea typeface="微软雅黑" panose="020B0503020204020204" pitchFamily="34" charset="-122"/>
                        </a:rPr>
                        <m:t>𝑥</m:t>
                      </m:r>
                      <m:r>
                        <a:rPr lang="es-ES" altLang="zh-CN" sz="2400" i="1" dirty="0" smtClean="0">
                          <a:latin typeface="Cambria Math" panose="02040503050406030204" pitchFamily="18" charset="0"/>
                          <a:ea typeface="微软雅黑" panose="020B0503020204020204" pitchFamily="34" charset="-122"/>
                        </a:rPr>
                        <m:t>),</m:t>
                      </m:r>
                      <m:r>
                        <a:rPr lang="zh-CN" altLang="es-ES" sz="2400" i="1" dirty="0" smtClean="0">
                          <a:latin typeface="Cambria Math" panose="02040503050406030204" pitchFamily="18" charset="0"/>
                          <a:ea typeface="微软雅黑" panose="020B0503020204020204" pitchFamily="34" charset="-122"/>
                        </a:rPr>
                        <m:t>𝜙</m:t>
                      </m:r>
                      <m:r>
                        <a:rPr lang="es-ES" altLang="zh-CN" sz="2400" i="1" dirty="0" smtClean="0">
                          <a:latin typeface="Cambria Math" panose="02040503050406030204" pitchFamily="18" charset="0"/>
                          <a:ea typeface="微软雅黑" panose="020B0503020204020204" pitchFamily="34" charset="-122"/>
                        </a:rPr>
                        <m:t>(</m:t>
                      </m:r>
                      <m:r>
                        <a:rPr lang="es-ES" altLang="zh-CN" sz="2400" i="1" dirty="0" smtClean="0">
                          <a:latin typeface="Cambria Math" panose="02040503050406030204" pitchFamily="18" charset="0"/>
                          <a:ea typeface="微软雅黑" panose="020B0503020204020204" pitchFamily="34" charset="-122"/>
                        </a:rPr>
                        <m:t>𝑦</m:t>
                      </m:r>
                      <m:r>
                        <a:rPr lang="es-ES" altLang="zh-CN" sz="2400" i="1" dirty="0" smtClean="0">
                          <a:latin typeface="Cambria Math" panose="02040503050406030204" pitchFamily="18" charset="0"/>
                          <a:ea typeface="微软雅黑" panose="020B0503020204020204" pitchFamily="34" charset="-122"/>
                        </a:rPr>
                        <m:t>)&gt;=16+40+72+40+100+180+72+180+324=1024</m:t>
                      </m:r>
                    </m:oMath>
                  </m:oMathPara>
                </a14:m>
                <a:endParaRPr lang="en-US" altLang="zh-CN" sz="2400"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p:txBody>
          </p:sp>
        </mc:Choice>
        <mc:Fallback>
          <p:sp>
            <p:nvSpPr>
              <p:cNvPr id="15" name="文本框 14">
                <a:extLst>
                  <a:ext uri="{FF2B5EF4-FFF2-40B4-BE49-F238E27FC236}">
                    <a16:creationId xmlns:a16="http://schemas.microsoft.com/office/drawing/2014/main" id="{399FA8CB-98CB-6031-C08E-2DD7CC1AEF14}"/>
                  </a:ext>
                </a:extLst>
              </p:cNvPr>
              <p:cNvSpPr txBox="1">
                <a:spLocks noRot="1" noChangeAspect="1" noMove="1" noResize="1" noEditPoints="1" noAdjustHandles="1" noChangeArrowheads="1" noChangeShapeType="1" noTextEdit="1"/>
              </p:cNvSpPr>
              <p:nvPr/>
            </p:nvSpPr>
            <p:spPr>
              <a:xfrm>
                <a:off x="310648" y="1541018"/>
                <a:ext cx="11264256" cy="5262979"/>
              </a:xfrm>
              <a:prstGeom prst="rect">
                <a:avLst/>
              </a:prstGeom>
              <a:blipFill>
                <a:blip r:embed="rId3"/>
                <a:stretch>
                  <a:fillRect l="-866" t="-9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716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2D43BE3-9266-9342-B1F6-63C04DA182F4}"/>
              </a:ext>
            </a:extLst>
          </p:cNvPr>
          <p:cNvSpPr txBox="1"/>
          <p:nvPr/>
        </p:nvSpPr>
        <p:spPr>
          <a:xfrm>
            <a:off x="36467" y="37605"/>
            <a:ext cx="6651716"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基础概念</a:t>
            </a:r>
          </a:p>
        </p:txBody>
      </p:sp>
      <p:grpSp>
        <p:nvGrpSpPr>
          <p:cNvPr id="2" name="组合 1"/>
          <p:cNvGrpSpPr/>
          <p:nvPr/>
        </p:nvGrpSpPr>
        <p:grpSpPr>
          <a:xfrm>
            <a:off x="10605963" y="-44149"/>
            <a:ext cx="1157411" cy="1157411"/>
            <a:chOff x="10370832" y="-44149"/>
            <a:chExt cx="1157411" cy="1157411"/>
          </a:xfrm>
        </p:grpSpPr>
        <p:sp>
          <p:nvSpPr>
            <p:cNvPr id="14" name="椭圆 1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C:/Users/DELL/AppData/Local/Temp/kaimatting/20201014115644/output_aiMatting_20201014115650.pngoutput_aiMatting_20201014115650"/>
            <p:cNvPicPr>
              <a:picLocks noChangeAspect="1"/>
            </p:cNvPicPr>
            <p:nvPr/>
          </p:nvPicPr>
          <p:blipFill>
            <a:blip r:embed="rId3"/>
            <a:stretch>
              <a:fillRect/>
            </a:stretch>
          </p:blipFill>
          <p:spPr>
            <a:xfrm>
              <a:off x="10458052" y="43645"/>
              <a:ext cx="982970" cy="982968"/>
            </a:xfrm>
            <a:prstGeom prst="rect">
              <a:avLst/>
            </a:prstGeom>
          </p:spPr>
        </p:pic>
      </p:gr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83DCFF4-0F79-0F3D-263A-8552C495EBB3}"/>
                  </a:ext>
                </a:extLst>
              </p:cNvPr>
              <p:cNvSpPr txBox="1"/>
              <p:nvPr/>
            </p:nvSpPr>
            <p:spPr>
              <a:xfrm>
                <a:off x="322904" y="1334311"/>
                <a:ext cx="11440470" cy="4524315"/>
              </a:xfrm>
              <a:prstGeom prst="rect">
                <a:avLst/>
              </a:prstGeom>
              <a:noFill/>
            </p:spPr>
            <p:txBody>
              <a:bodyPr wrap="square">
                <a:spAutoFit/>
              </a:bodyPr>
              <a:lstStyle/>
              <a:p>
                <a:pPr algn="just"/>
                <a:r>
                  <a:rPr lang="zh-CN" altLang="en-US" sz="2400" b="1" dirty="0">
                    <a:latin typeface="微软雅黑" panose="020B0503020204020204" pitchFamily="34" charset="-122"/>
                    <a:ea typeface="微软雅黑" panose="020B0503020204020204" pitchFamily="34" charset="-122"/>
                  </a:rPr>
                  <a:t>机器学习基本概念：</a:t>
                </a:r>
                <a:endParaRPr lang="en-US" altLang="zh-CN" sz="2400" b="1"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训练集和测试集：</a:t>
                </a:r>
                <a:r>
                  <a:rPr lang="zh-CN" altLang="en-US" sz="2400" dirty="0">
                    <a:latin typeface="微软雅黑" panose="020B0503020204020204" pitchFamily="34" charset="-122"/>
                    <a:ea typeface="微软雅黑" panose="020B0503020204020204" pitchFamily="34" charset="-122"/>
                  </a:rPr>
                  <a:t>为了验证模型的好坏，也就是函数</a:t>
                </a:r>
                <a14:m>
                  <m:oMath xmlns:m="http://schemas.openxmlformats.org/officeDocument/2006/math">
                    <m:acc>
                      <m:accPr>
                        <m:chr m:val="̂"/>
                        <m:ctrlPr>
                          <a:rPr lang="zh-CN" altLang="en-US" sz="2400" i="1" smtClean="0">
                            <a:latin typeface="Cambria Math" panose="02040503050406030204" pitchFamily="18" charset="0"/>
                            <a:ea typeface="微软雅黑" panose="020B0503020204020204" pitchFamily="34" charset="-122"/>
                          </a:rPr>
                        </m:ctrlPr>
                      </m:accPr>
                      <m:e>
                        <m:r>
                          <a:rPr lang="en-US" altLang="zh-CN" sz="2400" b="0" i="1" smtClean="0">
                            <a:latin typeface="Cambria Math" panose="02040503050406030204" pitchFamily="18" charset="0"/>
                            <a:ea typeface="微软雅黑" panose="020B0503020204020204" pitchFamily="34" charset="-122"/>
                          </a:rPr>
                          <m:t>𝑦</m:t>
                        </m:r>
                      </m:e>
                    </m:acc>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𝑓</m:t>
                    </m:r>
                    <m:r>
                      <a:rPr lang="en-US" altLang="zh-CN" sz="2400" b="0" i="0" smtClean="0">
                        <a:latin typeface="Cambria Math" panose="02040503050406030204" pitchFamily="18" charset="0"/>
                        <a:ea typeface="微软雅黑" panose="020B0503020204020204" pitchFamily="34" charset="-122"/>
                      </a:rPr>
                      <m:t>(</m:t>
                    </m:r>
                    <m:r>
                      <m:rPr>
                        <m:sty m:val="p"/>
                      </m:rPr>
                      <a:rPr lang="en-US" altLang="zh-CN" sz="2400" b="0" i="0" smtClean="0">
                        <a:latin typeface="Cambria Math" panose="02040503050406030204" pitchFamily="18" charset="0"/>
                        <a:ea typeface="微软雅黑" panose="020B0503020204020204" pitchFamily="34" charset="-122"/>
                      </a:rPr>
                      <m:t>X</m:t>
                    </m:r>
                    <m:r>
                      <a:rPr lang="en-US" altLang="zh-CN" sz="2400" b="0" i="0" smtClean="0">
                        <a:latin typeface="Cambria Math" panose="02040503050406030204" pitchFamily="18" charset="0"/>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rPr>
                  <a:t>的好坏，一部分数据用来获得函数，另一部分用来验证模型的好坏。</a:t>
                </a:r>
                <a:r>
                  <a:rPr lang="zh-CN" altLang="en-US" sz="2400" b="1" dirty="0">
                    <a:latin typeface="微软雅黑" panose="020B0503020204020204" pitchFamily="34" charset="-122"/>
                    <a:ea typeface="微软雅黑" panose="020B0503020204020204" pitchFamily="34" charset="-122"/>
                  </a:rPr>
                  <a:t>获得函数使用的数据就叫训练集，验证模型的叫做测试集。</a:t>
                </a:r>
                <a:r>
                  <a:rPr lang="zh-CN" altLang="en-US" sz="2400" dirty="0">
                    <a:latin typeface="微软雅黑" panose="020B0503020204020204" pitchFamily="34" charset="-122"/>
                    <a:ea typeface="微软雅黑" panose="020B0503020204020204" pitchFamily="34" charset="-122"/>
                  </a:rPr>
                  <a:t>一般把整个数据集以一定比例划分训练集和测试集。例如：训练集的样本数量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测试集的样本数量</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模型训练</a:t>
                </a:r>
                <a:r>
                  <a:rPr lang="zh-CN" altLang="en-US" sz="2400" dirty="0">
                    <a:latin typeface="微软雅黑" panose="020B0503020204020204" pitchFamily="34" charset="-122"/>
                    <a:ea typeface="微软雅黑" panose="020B0503020204020204" pitchFamily="34" charset="-122"/>
                  </a:rPr>
                  <a:t>：使用训练集的数据获得函数</a:t>
                </a:r>
                <a14:m>
                  <m:oMath xmlns:m="http://schemas.openxmlformats.org/officeDocument/2006/math">
                    <m:acc>
                      <m:accPr>
                        <m:chr m:val="̂"/>
                        <m:ctrlPr>
                          <a:rPr lang="zh-CN" altLang="en-US" sz="2400" i="1" smtClean="0">
                            <a:latin typeface="Cambria Math" panose="02040503050406030204" pitchFamily="18" charset="0"/>
                            <a:ea typeface="微软雅黑" panose="020B0503020204020204" pitchFamily="34" charset="-122"/>
                          </a:rPr>
                        </m:ctrlPr>
                      </m:accPr>
                      <m:e>
                        <m:r>
                          <a:rPr lang="en-US" altLang="zh-CN" sz="2400" b="0" i="1" smtClean="0">
                            <a:latin typeface="Cambria Math" panose="02040503050406030204" pitchFamily="18" charset="0"/>
                            <a:ea typeface="微软雅黑" panose="020B0503020204020204" pitchFamily="34" charset="-122"/>
                          </a:rPr>
                          <m:t>𝑦</m:t>
                        </m:r>
                      </m:e>
                    </m:acc>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𝑓</m:t>
                    </m:r>
                    <m:r>
                      <a:rPr lang="en-US" altLang="zh-CN" sz="2400" b="0" i="0" smtClean="0">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𝐗</m:t>
                    </m:r>
                    <m:r>
                      <a:rPr lang="en-US" altLang="zh-CN" sz="2400" b="0" i="0" smtClean="0">
                        <a:latin typeface="Cambria Math" panose="02040503050406030204" pitchFamily="18" charset="0"/>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rPr>
                  <a:t>的过程，本质上，训练可以说是用训练集的数据拟合曲线的过程。高中时候学的最小二乘法，给出一批</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𝑥</m:t>
                    </m:r>
                  </m:oMath>
                </a14:m>
                <a:r>
                  <a:rPr lang="zh-CN" altLang="en-US" sz="2400" dirty="0">
                    <a:latin typeface="微软雅黑" panose="020B0503020204020204" pitchFamily="34" charset="-122"/>
                    <a:ea typeface="微软雅黑" panose="020B0503020204020204" pitchFamily="34" charset="-122"/>
                  </a:rPr>
                  <a:t>，然后算出</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𝑦</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𝑘𝑥</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𝑏</m:t>
                    </m:r>
                  </m:oMath>
                </a14:m>
                <a:r>
                  <a:rPr lang="zh-CN" altLang="en-US" sz="2400" dirty="0">
                    <a:latin typeface="微软雅黑" panose="020B0503020204020204" pitchFamily="34" charset="-122"/>
                    <a:ea typeface="微软雅黑" panose="020B0503020204020204" pitchFamily="34" charset="-122"/>
                  </a:rPr>
                  <a:t>的斜率</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𝑘</m:t>
                    </m:r>
                  </m:oMath>
                </a14:m>
                <a:r>
                  <a:rPr lang="zh-CN" altLang="en-US" sz="2400" dirty="0">
                    <a:latin typeface="微软雅黑" panose="020B0503020204020204" pitchFamily="34" charset="-122"/>
                    <a:ea typeface="微软雅黑" panose="020B0503020204020204" pitchFamily="34" charset="-122"/>
                  </a:rPr>
                  <a:t>和偏差</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𝑏</m:t>
                    </m:r>
                  </m:oMath>
                </a14:m>
                <a:r>
                  <a:rPr lang="zh-CN" altLang="en-US" sz="2400" dirty="0">
                    <a:latin typeface="微软雅黑" panose="020B0503020204020204" pitchFamily="34" charset="-122"/>
                    <a:ea typeface="微软雅黑" panose="020B0503020204020204" pitchFamily="34" charset="-122"/>
                  </a:rPr>
                  <a:t>，最后给出一个</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𝑥</m:t>
                    </m:r>
                  </m:oMath>
                </a14:m>
                <a:r>
                  <a:rPr lang="zh-CN" altLang="en-US" sz="2400" dirty="0">
                    <a:latin typeface="微软雅黑" panose="020B0503020204020204" pitchFamily="34" charset="-122"/>
                    <a:ea typeface="微软雅黑" panose="020B0503020204020204" pitchFamily="34" charset="-122"/>
                  </a:rPr>
                  <a:t>让预测</a:t>
                </a:r>
                <a14:m>
                  <m:oMath xmlns:m="http://schemas.openxmlformats.org/officeDocument/2006/math">
                    <m:r>
                      <a:rPr lang="en-US" altLang="zh-CN" sz="2400" i="1" dirty="0" smtClean="0">
                        <a:latin typeface="Cambria Math" panose="02040503050406030204" pitchFamily="18" charset="0"/>
                        <a:ea typeface="微软雅黑" panose="020B0503020204020204" pitchFamily="34" charset="-122"/>
                      </a:rPr>
                      <m:t>𝑦</m:t>
                    </m:r>
                  </m:oMath>
                </a14:m>
                <a:r>
                  <a:rPr lang="zh-CN" altLang="en-US" sz="2400" dirty="0">
                    <a:latin typeface="微软雅黑" panose="020B0503020204020204" pitchFamily="34" charset="-122"/>
                    <a:ea typeface="微软雅黑" panose="020B0503020204020204" pitchFamily="34" charset="-122"/>
                  </a:rPr>
                  <a:t>。训练获得</a:t>
                </a:r>
                <a14:m>
                  <m:oMath xmlns:m="http://schemas.openxmlformats.org/officeDocument/2006/math">
                    <m:r>
                      <a:rPr lang="en-US" altLang="zh-CN" sz="2400" i="1" dirty="0" smtClean="0">
                        <a:latin typeface="Cambria Math" panose="02040503050406030204" pitchFamily="18" charset="0"/>
                        <a:ea typeface="微软雅黑" panose="020B0503020204020204" pitchFamily="34" charset="-122"/>
                      </a:rPr>
                      <m:t>𝑘</m:t>
                    </m:r>
                  </m:oMath>
                </a14:m>
                <a:r>
                  <a:rPr lang="zh-CN" altLang="en-US" sz="2400" dirty="0">
                    <a:latin typeface="微软雅黑" panose="020B0503020204020204" pitchFamily="34" charset="-122"/>
                    <a:ea typeface="微软雅黑" panose="020B0503020204020204" pitchFamily="34" charset="-122"/>
                  </a:rPr>
                  <a:t>和</a:t>
                </a:r>
                <a14:m>
                  <m:oMath xmlns:m="http://schemas.openxmlformats.org/officeDocument/2006/math">
                    <m:r>
                      <a:rPr lang="en-US" altLang="zh-CN" sz="2400" i="1" dirty="0" smtClean="0">
                        <a:latin typeface="Cambria Math" panose="02040503050406030204" pitchFamily="18" charset="0"/>
                        <a:ea typeface="微软雅黑" panose="020B0503020204020204" pitchFamily="34" charset="-122"/>
                      </a:rPr>
                      <m:t>𝑥</m:t>
                    </m:r>
                  </m:oMath>
                </a14:m>
                <a:r>
                  <a:rPr lang="zh-CN" altLang="en-US" sz="2400" dirty="0">
                    <a:latin typeface="微软雅黑" panose="020B0503020204020204" pitchFamily="34" charset="-122"/>
                    <a:ea typeface="微软雅黑" panose="020B0503020204020204" pitchFamily="34" charset="-122"/>
                  </a:rPr>
                  <a:t>的过程类似</a:t>
                </a:r>
                <a:endParaRPr lang="en-US" altLang="zh-CN" sz="2400"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p:txBody>
          </p:sp>
        </mc:Choice>
        <mc:Fallback>
          <p:sp>
            <p:nvSpPr>
              <p:cNvPr id="7" name="文本框 6">
                <a:extLst>
                  <a:ext uri="{FF2B5EF4-FFF2-40B4-BE49-F238E27FC236}">
                    <a16:creationId xmlns:a16="http://schemas.microsoft.com/office/drawing/2014/main" id="{883DCFF4-0F79-0F3D-263A-8552C495EBB3}"/>
                  </a:ext>
                </a:extLst>
              </p:cNvPr>
              <p:cNvSpPr txBox="1">
                <a:spLocks noRot="1" noChangeAspect="1" noMove="1" noResize="1" noEditPoints="1" noAdjustHandles="1" noChangeArrowheads="1" noChangeShapeType="1" noTextEdit="1"/>
              </p:cNvSpPr>
              <p:nvPr/>
            </p:nvSpPr>
            <p:spPr>
              <a:xfrm>
                <a:off x="322904" y="1334311"/>
                <a:ext cx="11440470" cy="4524315"/>
              </a:xfrm>
              <a:prstGeom prst="rect">
                <a:avLst/>
              </a:prstGeom>
              <a:blipFill>
                <a:blip r:embed="rId4"/>
                <a:stretch>
                  <a:fillRect l="-852" t="-1078" r="-35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982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399FA8CB-98CB-6031-C08E-2DD7CC1AEF14}"/>
                  </a:ext>
                </a:extLst>
              </p:cNvPr>
              <p:cNvSpPr txBox="1"/>
              <p:nvPr/>
            </p:nvSpPr>
            <p:spPr>
              <a:xfrm>
                <a:off x="310648" y="1541018"/>
                <a:ext cx="11264256" cy="4244175"/>
              </a:xfrm>
              <a:prstGeom prst="rect">
                <a:avLst/>
              </a:prstGeom>
              <a:noFill/>
            </p:spPr>
            <p:txBody>
              <a:bodyPr wrap="square">
                <a:spAutoFit/>
              </a:bodyPr>
              <a:lstStyle/>
              <a:p>
                <a:pPr algn="just"/>
                <a:r>
                  <a:rPr lang="zh-CN" altLang="en-US" sz="2400" dirty="0">
                    <a:latin typeface="微软雅黑" panose="020B0503020204020204" pitchFamily="34" charset="-122"/>
                    <a:ea typeface="微软雅黑" panose="020B0503020204020204" pitchFamily="34" charset="-122"/>
                  </a:rPr>
                  <a:t>两个向量</a:t>
                </a:r>
                <a14:m>
                  <m:oMath xmlns:m="http://schemas.openxmlformats.org/officeDocument/2006/math">
                    <m:r>
                      <a:rPr lang="en-US" altLang="zh-CN" sz="2400" b="1" i="0" smtClean="0">
                        <a:latin typeface="Cambria Math" panose="02040503050406030204" pitchFamily="18" charset="0"/>
                        <a:ea typeface="微软雅黑" panose="020B0503020204020204" pitchFamily="34" charset="-122"/>
                      </a:rPr>
                      <m:t>𝐱</m:t>
                    </m:r>
                    <m:r>
                      <a:rPr lang="en-US" altLang="zh-CN" sz="2400" b="0" i="1" smtClean="0">
                        <a:latin typeface="Cambria Math" panose="02040503050406030204" pitchFamily="18" charset="0"/>
                        <a:ea typeface="微软雅黑" panose="020B0503020204020204" pitchFamily="34" charset="-122"/>
                      </a:rPr>
                      <m:t>=</m:t>
                    </m:r>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1</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2</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3</m:t>
                            </m:r>
                          </m:sub>
                        </m:sSub>
                      </m:e>
                    </m:d>
                    <m:r>
                      <a:rPr lang="zh-CN" altLang="en-US" sz="2400" i="1">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𝐲</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𝑦</m:t>
                        </m:r>
                      </m:e>
                      <m:sub>
                        <m:r>
                          <a:rPr lang="en-US" altLang="zh-CN" sz="2400" b="0" i="1" smtClean="0">
                            <a:latin typeface="Cambria Math" panose="02040503050406030204" pitchFamily="18" charset="0"/>
                            <a:ea typeface="微软雅黑" panose="020B0503020204020204" pitchFamily="34" charset="-122"/>
                          </a:rPr>
                          <m:t>1</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𝑦</m:t>
                        </m:r>
                      </m:e>
                      <m:sub>
                        <m:r>
                          <a:rPr lang="en-US" altLang="zh-CN" sz="2400" b="0" i="1" smtClean="0">
                            <a:latin typeface="Cambria Math" panose="02040503050406030204" pitchFamily="18" charset="0"/>
                            <a:ea typeface="微软雅黑" panose="020B0503020204020204" pitchFamily="34" charset="-122"/>
                          </a:rPr>
                          <m:t>2</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𝑦</m:t>
                        </m:r>
                      </m:e>
                      <m:sub>
                        <m:r>
                          <a:rPr lang="en-US" altLang="zh-CN" sz="2400" b="0" i="1" smtClean="0">
                            <a:latin typeface="Cambria Math" panose="02040503050406030204" pitchFamily="18" charset="0"/>
                            <a:ea typeface="微软雅黑" panose="020B0503020204020204" pitchFamily="34" charset="-122"/>
                          </a:rPr>
                          <m:t>3</m:t>
                        </m:r>
                      </m:sub>
                    </m:sSub>
                    <m:r>
                      <a:rPr lang="en-US" altLang="zh-CN" sz="2400" b="0" i="1" smtClean="0">
                        <a:latin typeface="Cambria Math" panose="02040503050406030204" pitchFamily="18" charset="0"/>
                        <a:ea typeface="微软雅黑" panose="020B0503020204020204" pitchFamily="34" charset="-122"/>
                      </a:rPr>
                      <m:t>)</m:t>
                    </m:r>
                  </m:oMath>
                </a14:m>
                <a:endParaRPr lang="en-US" altLang="zh-CN" sz="2400"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ea typeface="微软雅黑" panose="020B0503020204020204" pitchFamily="34" charset="-122"/>
                        </a:rPr>
                        <m:t>𝜙</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1" i="0" smtClean="0">
                              <a:latin typeface="Cambria Math" panose="02040503050406030204" pitchFamily="18" charset="0"/>
                              <a:ea typeface="微软雅黑" panose="020B0503020204020204" pitchFamily="34" charset="-122"/>
                            </a:rPr>
                            <m:t>𝐱</m:t>
                          </m:r>
                        </m:e>
                      </m:d>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1</m:t>
                          </m:r>
                        </m:sub>
                      </m:sSub>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1</m:t>
                          </m:r>
                        </m:sub>
                      </m:sSub>
                      <m:r>
                        <a:rPr lang="en-US" altLang="zh-CN" sz="2400" b="0" i="1" smtClean="0">
                          <a:latin typeface="Cambria Math" panose="02040503050406030204" pitchFamily="18" charset="0"/>
                          <a:ea typeface="微软雅黑" panose="020B0503020204020204" pitchFamily="34" charset="-122"/>
                        </a:rPr>
                        <m:t>, </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1</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2</m:t>
                          </m:r>
                        </m:sub>
                      </m:sSub>
                      <m:r>
                        <a:rPr lang="en-US" altLang="zh-CN" sz="2400" b="0" i="1" smtClean="0">
                          <a:latin typeface="Cambria Math" panose="02040503050406030204" pitchFamily="18" charset="0"/>
                          <a:ea typeface="微软雅黑" panose="020B0503020204020204" pitchFamily="34" charset="-122"/>
                        </a:rPr>
                        <m:t>, </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1</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3</m:t>
                          </m:r>
                        </m:sub>
                      </m:sSub>
                      <m:r>
                        <a:rPr lang="en-US" altLang="zh-CN" sz="2400" b="0" i="1" smtClean="0">
                          <a:latin typeface="Cambria Math" panose="02040503050406030204" pitchFamily="18" charset="0"/>
                          <a:ea typeface="微软雅黑" panose="020B0503020204020204" pitchFamily="34" charset="-122"/>
                        </a:rPr>
                        <m:t>, </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2</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1</m:t>
                          </m:r>
                        </m:sub>
                      </m:sSub>
                      <m:r>
                        <a:rPr lang="en-US" altLang="zh-CN" sz="2400" i="1">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 </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2</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2</m:t>
                          </m:r>
                        </m:sub>
                      </m:sSub>
                      <m:r>
                        <a:rPr lang="en-US" altLang="zh-CN" sz="2400" i="1">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 </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2</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3</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3</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1</m:t>
                          </m:r>
                        </m:sub>
                      </m:sSub>
                      <m:r>
                        <a:rPr lang="en-US" altLang="zh-CN" sz="2400" i="1">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3</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2</m:t>
                          </m:r>
                        </m:sub>
                      </m:sSub>
                      <m:r>
                        <a:rPr lang="en-US" altLang="zh-CN" sz="2400" i="1">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3</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𝑥</m:t>
                          </m:r>
                        </m:e>
                        <m:sub>
                          <m:r>
                            <a:rPr lang="en-US" altLang="zh-CN" sz="2400" i="1">
                              <a:latin typeface="Cambria Math" panose="02040503050406030204" pitchFamily="18" charset="0"/>
                              <a:ea typeface="微软雅黑" panose="020B0503020204020204" pitchFamily="34" charset="-122"/>
                            </a:rPr>
                            <m:t>3</m:t>
                          </m:r>
                        </m:sub>
                      </m:sSub>
                      <m:r>
                        <a:rPr lang="en-US" altLang="zh-CN" sz="2400" b="0" i="1" smtClean="0">
                          <a:latin typeface="Cambria Math" panose="02040503050406030204" pitchFamily="18" charset="0"/>
                          <a:ea typeface="微软雅黑" panose="020B0503020204020204" pitchFamily="34" charset="-122"/>
                        </a:rPr>
                        <m:t>)</m:t>
                      </m:r>
                    </m:oMath>
                  </m:oMathPara>
                </a14:m>
                <a:endParaRPr lang="en-US" altLang="zh-CN" sz="2400"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ea typeface="微软雅黑" panose="020B0503020204020204" pitchFamily="34" charset="-122"/>
                        </a:rPr>
                        <m:t>K</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1" i="0" smtClean="0">
                              <a:latin typeface="Cambria Math" panose="02040503050406030204" pitchFamily="18" charset="0"/>
                              <a:ea typeface="微软雅黑" panose="020B0503020204020204" pitchFamily="34" charset="-122"/>
                            </a:rPr>
                            <m:t>𝐱</m:t>
                          </m:r>
                          <m:r>
                            <a:rPr lang="en-US" altLang="zh-CN" sz="2400" b="0" i="1" smtClean="0">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𝐲</m:t>
                          </m:r>
                        </m:e>
                      </m:d>
                      <m:r>
                        <a:rPr lang="en-US" altLang="zh-CN" sz="2400" b="0" i="1" smtClean="0">
                          <a:latin typeface="Cambria Math" panose="02040503050406030204" pitchFamily="18" charset="0"/>
                          <a:ea typeface="微软雅黑" panose="020B0503020204020204" pitchFamily="34" charset="-122"/>
                        </a:rPr>
                        <m:t>=</m:t>
                      </m:r>
                      <m:sSup>
                        <m:sSupPr>
                          <m:ctrlPr>
                            <a:rPr lang="en-US" altLang="zh-CN" sz="2400" b="0" i="1" smtClean="0">
                              <a:latin typeface="Cambria Math" panose="02040503050406030204" pitchFamily="18" charset="0"/>
                              <a:ea typeface="微软雅黑" panose="020B0503020204020204" pitchFamily="34" charset="-122"/>
                            </a:rPr>
                          </m:ctrlPr>
                        </m:sSupPr>
                        <m:e>
                          <m:r>
                            <a:rPr lang="en-US" altLang="zh-CN" sz="2400" b="0" i="1" smtClean="0">
                              <a:latin typeface="Cambria Math" panose="02040503050406030204" pitchFamily="18" charset="0"/>
                              <a:ea typeface="微软雅黑" panose="020B0503020204020204" pitchFamily="34" charset="-122"/>
                            </a:rPr>
                            <m:t>(&lt;</m:t>
                          </m:r>
                          <m:r>
                            <a:rPr lang="en-US" altLang="zh-CN" sz="2400" b="1" i="0" smtClean="0">
                              <a:latin typeface="Cambria Math" panose="02040503050406030204" pitchFamily="18" charset="0"/>
                              <a:ea typeface="微软雅黑" panose="020B0503020204020204" pitchFamily="34" charset="-122"/>
                            </a:rPr>
                            <m:t>𝐱</m:t>
                          </m:r>
                          <m:r>
                            <a:rPr lang="en-US" altLang="zh-CN" sz="2400" b="0" i="1" smtClean="0">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𝐲</m:t>
                          </m:r>
                          <m:r>
                            <a:rPr lang="en-US" altLang="zh-CN" sz="2400" b="0" i="1" smtClean="0">
                              <a:latin typeface="Cambria Math" panose="02040503050406030204" pitchFamily="18" charset="0"/>
                              <a:ea typeface="微软雅黑" panose="020B0503020204020204" pitchFamily="34" charset="-122"/>
                            </a:rPr>
                            <m:t>&gt;)</m:t>
                          </m:r>
                        </m:e>
                        <m:sup>
                          <m:r>
                            <a:rPr lang="en-US" altLang="zh-CN" sz="2400" b="0" i="1" smtClean="0">
                              <a:latin typeface="Cambria Math" panose="02040503050406030204" pitchFamily="18" charset="0"/>
                              <a:ea typeface="微软雅黑" panose="020B0503020204020204" pitchFamily="34" charset="-122"/>
                            </a:rPr>
                            <m:t>2</m:t>
                          </m:r>
                        </m:sup>
                      </m:sSup>
                    </m:oMath>
                  </m:oMathPara>
                </a14:m>
                <a:endParaRPr lang="en-US" altLang="zh-CN" sz="2400"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algn="just"/>
                <a:r>
                  <a:rPr lang="zh-CN" altLang="en-US" sz="2400" dirty="0">
                    <a:ea typeface="微软雅黑" panose="020B0503020204020204" pitchFamily="34" charset="-122"/>
                  </a:rPr>
                  <a:t>假如</a:t>
                </a:r>
                <a14:m>
                  <m:oMath xmlns:m="http://schemas.openxmlformats.org/officeDocument/2006/math">
                    <m:r>
                      <a:rPr lang="en-US" altLang="zh-CN" sz="2400" b="1" i="0" smtClean="0">
                        <a:latin typeface="Cambria Math" panose="02040503050406030204" pitchFamily="18" charset="0"/>
                        <a:ea typeface="微软雅黑" panose="020B0503020204020204" pitchFamily="34" charset="-122"/>
                      </a:rPr>
                      <m:t>𝐱</m:t>
                    </m:r>
                    <m:r>
                      <a:rPr lang="en-US" altLang="zh-CN" sz="2400" b="0" i="1" smtClean="0">
                        <a:latin typeface="Cambria Math" panose="02040503050406030204" pitchFamily="18" charset="0"/>
                        <a:ea typeface="微软雅黑" panose="020B0503020204020204" pitchFamily="34" charset="-122"/>
                      </a:rPr>
                      <m:t>=</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1,2,3</m:t>
                        </m:r>
                      </m:e>
                    </m:d>
                    <m:r>
                      <a:rPr lang="zh-CN" altLang="en-US" sz="2400" i="1">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𝐲</m:t>
                    </m:r>
                    <m:r>
                      <a:rPr lang="en-US" altLang="zh-CN" sz="2400" b="0" i="1" smtClean="0">
                        <a:latin typeface="Cambria Math" panose="02040503050406030204" pitchFamily="18" charset="0"/>
                        <a:ea typeface="微软雅黑" panose="020B0503020204020204" pitchFamily="34" charset="-122"/>
                      </a:rPr>
                      <m:t>=</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4,5,6</m:t>
                        </m:r>
                      </m:e>
                    </m:d>
                  </m:oMath>
                </a14:m>
                <a:endParaRPr lang="en-US" altLang="zh-CN" sz="2400" b="0" dirty="0">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algn="just"/>
                <a:r>
                  <a:rPr lang="zh-CN" altLang="en-US" sz="2400" dirty="0">
                    <a:latin typeface="微软雅黑" panose="020B0503020204020204" pitchFamily="34" charset="-122"/>
                    <a:ea typeface="微软雅黑" panose="020B0503020204020204" pitchFamily="34" charset="-122"/>
                  </a:rPr>
                  <a:t>使用核函数：</a:t>
                </a:r>
                <a:endParaRPr lang="en-US" altLang="zh-CN" sz="2400" dirty="0">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ea typeface="微软雅黑" panose="020B0503020204020204" pitchFamily="34" charset="-122"/>
                        </a:rPr>
                        <m:t>𝐊</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1" i="0" smtClean="0">
                              <a:latin typeface="Cambria Math" panose="02040503050406030204" pitchFamily="18" charset="0"/>
                              <a:ea typeface="微软雅黑" panose="020B0503020204020204" pitchFamily="34" charset="-122"/>
                            </a:rPr>
                            <m:t>𝐱</m:t>
                          </m:r>
                          <m:r>
                            <a:rPr lang="en-US" altLang="zh-CN" sz="2400" b="0" i="1" smtClean="0">
                              <a:latin typeface="Cambria Math" panose="02040503050406030204" pitchFamily="18" charset="0"/>
                              <a:ea typeface="微软雅黑" panose="020B0503020204020204" pitchFamily="34" charset="-122"/>
                            </a:rPr>
                            <m:t>,</m:t>
                          </m:r>
                          <m:r>
                            <a:rPr lang="en-US" altLang="zh-CN" sz="2400" b="1" i="0" smtClean="0">
                              <a:latin typeface="Cambria Math" panose="02040503050406030204" pitchFamily="18" charset="0"/>
                              <a:ea typeface="微软雅黑" panose="020B0503020204020204" pitchFamily="34" charset="-122"/>
                            </a:rPr>
                            <m:t>𝐲</m:t>
                          </m:r>
                        </m:e>
                      </m:d>
                      <m:r>
                        <a:rPr lang="en-US" altLang="zh-CN" sz="2400" b="0" i="1" smtClean="0">
                          <a:latin typeface="Cambria Math" panose="02040503050406030204" pitchFamily="18" charset="0"/>
                          <a:ea typeface="微软雅黑" panose="020B0503020204020204" pitchFamily="34" charset="-122"/>
                        </a:rPr>
                        <m:t>=</m:t>
                      </m:r>
                      <m:sSup>
                        <m:sSupPr>
                          <m:ctrlPr>
                            <a:rPr lang="en-US" altLang="zh-CN" sz="2400" b="0" i="1" smtClean="0">
                              <a:latin typeface="Cambria Math" panose="02040503050406030204" pitchFamily="18" charset="0"/>
                              <a:ea typeface="微软雅黑" panose="020B0503020204020204" pitchFamily="34" charset="-122"/>
                            </a:rPr>
                          </m:ctrlPr>
                        </m:sSupPr>
                        <m:e>
                          <m:r>
                            <a:rPr lang="en-US" altLang="zh-CN" sz="2400" i="1">
                              <a:latin typeface="Cambria Math" panose="02040503050406030204" pitchFamily="18" charset="0"/>
                              <a:ea typeface="微软雅黑" panose="020B0503020204020204" pitchFamily="34" charset="-122"/>
                            </a:rPr>
                            <m:t>(4+10+18)</m:t>
                          </m:r>
                        </m:e>
                        <m:sup>
                          <m:r>
                            <a:rPr lang="en-US" altLang="zh-CN" sz="2400" b="0" i="1" smtClean="0">
                              <a:latin typeface="Cambria Math" panose="02040503050406030204" pitchFamily="18" charset="0"/>
                              <a:ea typeface="微软雅黑" panose="020B0503020204020204" pitchFamily="34" charset="-122"/>
                            </a:rPr>
                            <m:t>2</m:t>
                          </m:r>
                        </m:sup>
                      </m:sSup>
                      <m:r>
                        <a:rPr lang="en-US" altLang="zh-CN" sz="2400" b="0" i="1" smtClean="0">
                          <a:latin typeface="Cambria Math" panose="02040503050406030204" pitchFamily="18" charset="0"/>
                          <a:ea typeface="微软雅黑" panose="020B0503020204020204" pitchFamily="34" charset="-122"/>
                        </a:rPr>
                        <m:t>=1024</m:t>
                      </m:r>
                    </m:oMath>
                  </m:oMathPara>
                </a14:m>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p:txBody>
          </p:sp>
        </mc:Choice>
        <mc:Fallback>
          <p:sp>
            <p:nvSpPr>
              <p:cNvPr id="15" name="文本框 14">
                <a:extLst>
                  <a:ext uri="{FF2B5EF4-FFF2-40B4-BE49-F238E27FC236}">
                    <a16:creationId xmlns:a16="http://schemas.microsoft.com/office/drawing/2014/main" id="{399FA8CB-98CB-6031-C08E-2DD7CC1AEF14}"/>
                  </a:ext>
                </a:extLst>
              </p:cNvPr>
              <p:cNvSpPr txBox="1">
                <a:spLocks noRot="1" noChangeAspect="1" noMove="1" noResize="1" noEditPoints="1" noAdjustHandles="1" noChangeArrowheads="1" noChangeShapeType="1" noTextEdit="1"/>
              </p:cNvSpPr>
              <p:nvPr/>
            </p:nvSpPr>
            <p:spPr>
              <a:xfrm>
                <a:off x="310648" y="1541018"/>
                <a:ext cx="11264256" cy="4244175"/>
              </a:xfrm>
              <a:prstGeom prst="rect">
                <a:avLst/>
              </a:prstGeom>
              <a:blipFill>
                <a:blip r:embed="rId3"/>
                <a:stretch>
                  <a:fillRect l="-866" t="-11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7519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10648" y="1541018"/>
            <a:ext cx="11264256" cy="4154984"/>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线性可区分和线性不可区分：</a:t>
            </a:r>
            <a:endParaRPr lang="en-US" altLang="zh-CN" sz="2400" dirty="0">
              <a:latin typeface="微软雅黑" panose="020B0503020204020204" pitchFamily="34" charset="-122"/>
              <a:ea typeface="微软雅黑" panose="020B0503020204020204" pitchFamily="34" charset="-122"/>
            </a:endParaRPr>
          </a:p>
          <a:p>
            <a:pPr algn="just"/>
            <a:r>
              <a:rPr lang="zh-CN" altLang="en-US" sz="2400" dirty="0">
                <a:latin typeface="微软雅黑" panose="020B0503020204020204" pitchFamily="34" charset="-122"/>
                <a:ea typeface="微软雅黑" panose="020B0503020204020204" pitchFamily="34" charset="-122"/>
              </a:rPr>
              <a:t>      能够用一条直线对样本点进行分类的属于线性可区分（</a:t>
            </a:r>
            <a:r>
              <a:rPr lang="en-US" altLang="zh-CN" sz="2400" dirty="0">
                <a:latin typeface="微软雅黑" panose="020B0503020204020204" pitchFamily="34" charset="-122"/>
                <a:ea typeface="微软雅黑" panose="020B0503020204020204" pitchFamily="34" charset="-122"/>
              </a:rPr>
              <a:t>linear separable</a:t>
            </a:r>
            <a:r>
              <a:rPr lang="zh-CN" altLang="en-US" sz="2400" dirty="0">
                <a:latin typeface="微软雅黑" panose="020B0503020204020204" pitchFamily="34" charset="-122"/>
                <a:ea typeface="微软雅黑" panose="020B0503020204020204" pitchFamily="34" charset="-122"/>
              </a:rPr>
              <a:t>），否则为线性不可区分（</a:t>
            </a:r>
            <a:r>
              <a:rPr lang="en-US" altLang="zh-CN" sz="2400" dirty="0">
                <a:latin typeface="微软雅黑" panose="020B0503020204020204" pitchFamily="34" charset="-122"/>
                <a:ea typeface="微软雅黑" panose="020B0503020204020204" pitchFamily="34" charset="-122"/>
              </a:rPr>
              <a:t>linear inseparable)</a:t>
            </a:r>
          </a:p>
          <a:p>
            <a:pPr algn="just"/>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在线性不可分的情况下，数据集在空间中对应的向量无法被一个超平面区分开，如何处理？</a:t>
            </a:r>
            <a:endParaRPr lang="en-US" altLang="zh-CN" sz="2400" dirty="0">
              <a:latin typeface="微软雅黑" panose="020B0503020204020204" pitchFamily="34" charset="-122"/>
              <a:ea typeface="微软雅黑" panose="020B0503020204020204" pitchFamily="34" charset="-122"/>
            </a:endParaRPr>
          </a:p>
          <a:p>
            <a:pPr algn="just"/>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利用一个非线性的映射把原数据集中的向量点转化到一个更高维度的空间中（比如下图将二维空间中的点映射到三维空间）</a:t>
            </a:r>
          </a:p>
          <a:p>
            <a:pPr algn="just"/>
            <a:r>
              <a:rPr lang="en-US" altLang="zh-CN" sz="2400" dirty="0">
                <a:latin typeface="微软雅黑" panose="020B0503020204020204" pitchFamily="34" charset="-122"/>
                <a:ea typeface="微软雅黑" panose="020B0503020204020204" pitchFamily="34" charset="-122"/>
              </a:rPr>
              <a:t>      2.</a:t>
            </a:r>
            <a:r>
              <a:rPr lang="zh-CN" altLang="en-US" sz="2400" dirty="0">
                <a:latin typeface="微软雅黑" panose="020B0503020204020204" pitchFamily="34" charset="-122"/>
                <a:ea typeface="微软雅黑" panose="020B0503020204020204" pitchFamily="34" charset="-122"/>
              </a:rPr>
              <a:t>在这个高维度的空间中找一个线性的超平面来根据线性可分的情况处理</a:t>
            </a:r>
            <a:endParaRPr lang="en-US" altLang="zh-CN" sz="2400"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algn="just"/>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总之，利用核函数</a:t>
            </a:r>
          </a:p>
        </p:txBody>
      </p:sp>
    </p:spTree>
    <p:extLst>
      <p:ext uri="{BB962C8B-B14F-4D97-AF65-F5344CB8AC3E}">
        <p14:creationId xmlns:p14="http://schemas.microsoft.com/office/powerpoint/2010/main" val="3047357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3416320"/>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代码实现</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svm.LinearSVC</a:t>
            </a:r>
            <a:r>
              <a:rPr lang="en-US" altLang="zh-CN" sz="2400" dirty="0">
                <a:latin typeface="微软雅黑" panose="020B0503020204020204" pitchFamily="34" charset="-122"/>
                <a:ea typeface="微软雅黑" panose="020B0503020204020204" pitchFamily="34" charset="-122"/>
              </a:rPr>
              <a:t> Linear Support Vector Classification</a:t>
            </a:r>
          </a:p>
          <a:p>
            <a:pPr marL="342900" indent="-342900" algn="just">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svm.LinearSVR</a:t>
            </a:r>
            <a:r>
              <a:rPr lang="en-US" altLang="zh-CN" sz="2400" dirty="0">
                <a:latin typeface="微软雅黑" panose="020B0503020204020204" pitchFamily="34" charset="-122"/>
                <a:ea typeface="微软雅黑" panose="020B0503020204020204" pitchFamily="34" charset="-122"/>
              </a:rPr>
              <a:t> Linear Support Vector Regression</a:t>
            </a:r>
          </a:p>
          <a:p>
            <a:pPr marL="342900" indent="-342900" algn="just">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svm.NuSVC</a:t>
            </a:r>
            <a:r>
              <a:rPr lang="en-US" altLang="zh-CN" sz="2400" dirty="0">
                <a:latin typeface="微软雅黑" panose="020B0503020204020204" pitchFamily="34" charset="-122"/>
                <a:ea typeface="微软雅黑" panose="020B0503020204020204" pitchFamily="34" charset="-122"/>
              </a:rPr>
              <a:t> Nu-Support Vector Classification</a:t>
            </a:r>
          </a:p>
          <a:p>
            <a:pPr marL="342900" indent="-342900" algn="just">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svm.NuSVR</a:t>
            </a:r>
            <a:r>
              <a:rPr lang="en-US" altLang="zh-CN" sz="2400" dirty="0">
                <a:latin typeface="微软雅黑" panose="020B0503020204020204" pitchFamily="34" charset="-122"/>
                <a:ea typeface="微软雅黑" panose="020B0503020204020204" pitchFamily="34" charset="-122"/>
              </a:rPr>
              <a:t> Nu Support Vector Regression</a:t>
            </a:r>
          </a:p>
          <a:p>
            <a:pPr marL="342900" indent="-342900" algn="just">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svm.OneClassSVM</a:t>
            </a:r>
            <a:r>
              <a:rPr lang="en-US" altLang="zh-CN" sz="2400" dirty="0">
                <a:latin typeface="微软雅黑" panose="020B0503020204020204" pitchFamily="34" charset="-122"/>
                <a:ea typeface="微软雅黑" panose="020B0503020204020204" pitchFamily="34" charset="-122"/>
              </a:rPr>
              <a:t> Unsupervised Outlier Detection</a:t>
            </a:r>
          </a:p>
          <a:p>
            <a:pPr marL="342900" indent="-342900" algn="just">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svm.SVC</a:t>
            </a:r>
            <a:r>
              <a:rPr lang="en-US" altLang="zh-CN" sz="2400" dirty="0">
                <a:latin typeface="微软雅黑" panose="020B0503020204020204" pitchFamily="34" charset="-122"/>
                <a:ea typeface="微软雅黑" panose="020B0503020204020204" pitchFamily="34" charset="-122"/>
              </a:rPr>
              <a:t> C-Support Vector Classification</a:t>
            </a:r>
          </a:p>
          <a:p>
            <a:pPr marL="342900" indent="-342900" algn="just">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svm.SVR</a:t>
            </a:r>
            <a:r>
              <a:rPr lang="en-US" altLang="zh-CN" sz="2400" dirty="0">
                <a:latin typeface="微软雅黑" panose="020B0503020204020204" pitchFamily="34" charset="-122"/>
                <a:ea typeface="微软雅黑" panose="020B0503020204020204" pitchFamily="34" charset="-122"/>
              </a:rPr>
              <a:t> Epsilon-Support Vector Regression</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2454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支持向量机</a:t>
            </a:r>
          </a:p>
        </p:txBody>
      </p:sp>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4893647"/>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代码实现</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C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float</a:t>
            </a:r>
            <a:r>
              <a:rPr lang="zh-CN" altLang="en-US" sz="2400" dirty="0">
                <a:latin typeface="微软雅黑" panose="020B0503020204020204" pitchFamily="34" charset="-122"/>
                <a:ea typeface="微软雅黑" panose="020B0503020204020204" pitchFamily="34" charset="-122"/>
              </a:rPr>
              <a:t>参数，默认值为</a:t>
            </a:r>
            <a:r>
              <a:rPr lang="en-US" altLang="zh-CN" sz="2400" dirty="0">
                <a:latin typeface="微软雅黑" panose="020B0503020204020204" pitchFamily="34" charset="-122"/>
                <a:ea typeface="微软雅黑" panose="020B0503020204020204" pitchFamily="34" charset="-122"/>
              </a:rPr>
              <a:t>1.0</a:t>
            </a: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错误项的惩罚系数</a:t>
            </a:r>
          </a:p>
          <a:p>
            <a:pPr marL="342900" indent="-342900" algn="just">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越大，即对分错样本的惩罚程度越大，因此在训练样本中准确率越高，但是泛化能力降低，也就是对测试数据的分类准确率降低</a:t>
            </a:r>
          </a:p>
          <a:p>
            <a:pPr marL="342900" indent="-342900" algn="just">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相反，减小</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的话，允许训练样本中有一些误分类错误样本，泛化能力强</a:t>
            </a:r>
          </a:p>
          <a:p>
            <a:pPr marL="342900" indent="-342900" algn="just">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对于训练样本带有噪声的情况，一般采用减小</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的方法，把训练样本集中错误分类的样本作为噪声</a:t>
            </a:r>
            <a:r>
              <a:rPr lang="en-US" altLang="zh-CN" sz="2400" dirty="0">
                <a:latin typeface="微软雅黑" panose="020B0503020204020204" pitchFamily="34" charset="-122"/>
                <a:ea typeface="微软雅黑" panose="020B0503020204020204" pitchFamily="34" charset="-122"/>
              </a:rPr>
              <a:t>2</a:t>
            </a:r>
          </a:p>
        </p:txBody>
      </p:sp>
    </p:spTree>
    <p:extLst>
      <p:ext uri="{BB962C8B-B14F-4D97-AF65-F5344CB8AC3E}">
        <p14:creationId xmlns:p14="http://schemas.microsoft.com/office/powerpoint/2010/main" val="2797416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en-US" altLang="zh-CN" sz="4000" b="1" dirty="0">
                <a:latin typeface="黑体" panose="02010609060101010101" pitchFamily="49" charset="-122"/>
                <a:ea typeface="黑体" panose="02010609060101010101" pitchFamily="49" charset="-122"/>
              </a:rPr>
              <a:t>K-means</a:t>
            </a:r>
            <a:endParaRPr lang="zh-CN" altLang="en-US" sz="40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3785652"/>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作为聚类算法的典型代表，</a:t>
                </a:r>
                <a:r>
                  <a:rPr lang="en-US" altLang="zh-CN" sz="2400" dirty="0">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可以说是最简单的聚类算法</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算法将一组</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个样本的特征矩阵</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划分为</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个无交集的簇，直观上来看簇是一组一组聚集在一起的数据，在一个簇中的数据被认为是同一类。簇就是聚类的结果表现。 簇中所有数据的均值</a:t>
                </a:r>
                <a14:m>
                  <m:oMath xmlns:m="http://schemas.openxmlformats.org/officeDocument/2006/math">
                    <m:r>
                      <a:rPr lang="zh-CN" altLang="en-US" sz="2400" i="1" smtClean="0">
                        <a:latin typeface="Cambria Math" panose="02040503050406030204" pitchFamily="18" charset="0"/>
                        <a:ea typeface="微软雅黑" panose="020B0503020204020204" pitchFamily="34" charset="-122"/>
                      </a:rPr>
                      <m:t>𝜇</m:t>
                    </m:r>
                  </m:oMath>
                </a14:m>
                <a:r>
                  <a:rPr lang="zh-CN" altLang="en-US" sz="2400" dirty="0">
                    <a:latin typeface="微软雅黑" panose="020B0503020204020204" pitchFamily="34" charset="-122"/>
                    <a:ea typeface="微软雅黑" panose="020B0503020204020204" pitchFamily="34" charset="-122"/>
                  </a:rPr>
                  <a:t>通常被称为这个簇的“质心”（</a:t>
                </a:r>
                <a:r>
                  <a:rPr lang="en-US" altLang="zh-CN" sz="2400" dirty="0">
                    <a:latin typeface="微软雅黑" panose="020B0503020204020204" pitchFamily="34" charset="-122"/>
                    <a:ea typeface="微软雅黑" panose="020B0503020204020204" pitchFamily="34" charset="-122"/>
                  </a:rPr>
                  <a:t>centroids</a:t>
                </a:r>
                <a:r>
                  <a:rPr lang="zh-CN" altLang="en-US" sz="2400" dirty="0">
                    <a:latin typeface="微软雅黑" panose="020B0503020204020204" pitchFamily="34" charset="-122"/>
                    <a:ea typeface="微软雅黑" panose="020B0503020204020204" pitchFamily="34" charset="-122"/>
                  </a:rPr>
                  <a:t>）。在一个二维平面中，一簇数据点的质心的横坐标就是这一簇数据点的横坐标的均值，质心的纵坐标就是这一簇数据点的纵坐标的均值。同理可推广至高维空间</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p:txBody>
          </p:sp>
        </mc:Choice>
        <mc:Fallback>
          <p:sp>
            <p:nvSpPr>
              <p:cNvPr id="15" name="文本框 14">
                <a:extLst>
                  <a:ext uri="{FF2B5EF4-FFF2-40B4-BE49-F238E27FC236}">
                    <a16:creationId xmlns:a16="http://schemas.microsoft.com/office/drawing/2014/main" id="{399FA8CB-98CB-6031-C08E-2DD7CC1AEF14}"/>
                  </a:ext>
                </a:extLst>
              </p:cNvPr>
              <p:cNvSpPr txBox="1">
                <a:spLocks noRot="1" noChangeAspect="1" noMove="1" noResize="1" noEditPoints="1" noAdjustHandles="1" noChangeArrowheads="1" noChangeShapeType="1" noTextEdit="1"/>
              </p:cNvSpPr>
              <p:nvPr/>
            </p:nvSpPr>
            <p:spPr>
              <a:xfrm>
                <a:off x="353939" y="1541018"/>
                <a:ext cx="11264256" cy="3785652"/>
              </a:xfrm>
              <a:prstGeom prst="rect">
                <a:avLst/>
              </a:prstGeom>
              <a:blipFill>
                <a:blip r:embed="rId3"/>
                <a:stretch>
                  <a:fillRect l="-703" t="-1288" r="-8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228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en-US" altLang="zh-CN" sz="4000" b="1" dirty="0">
                <a:latin typeface="黑体" panose="02010609060101010101" pitchFamily="49" charset="-122"/>
                <a:ea typeface="黑体" panose="02010609060101010101" pitchFamily="49" charset="-122"/>
              </a:rPr>
              <a:t>K-means</a:t>
            </a:r>
            <a:endParaRPr lang="zh-CN" altLang="en-US" sz="4000" b="1"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830997"/>
          </a:xfrm>
          <a:prstGeom prst="rect">
            <a:avLst/>
          </a:prstGeom>
          <a:noFill/>
        </p:spPr>
        <p:txBody>
          <a:bodyPr wrap="square">
            <a:spAutoFit/>
          </a:bodyPr>
          <a:lstStyle/>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p:txBody>
      </p:sp>
      <p:cxnSp>
        <p:nvCxnSpPr>
          <p:cNvPr id="2" name="直接箭头连接符 1">
            <a:extLst>
              <a:ext uri="{FF2B5EF4-FFF2-40B4-BE49-F238E27FC236}">
                <a16:creationId xmlns:a16="http://schemas.microsoft.com/office/drawing/2014/main" id="{D3D4018D-31E7-4D22-9560-E147C29BD416}"/>
              </a:ext>
            </a:extLst>
          </p:cNvPr>
          <p:cNvCxnSpPr>
            <a:cxnSpLocks/>
          </p:cNvCxnSpPr>
          <p:nvPr/>
        </p:nvCxnSpPr>
        <p:spPr>
          <a:xfrm flipV="1">
            <a:off x="2225130" y="1855355"/>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F9B1C44B-B0A6-82CE-26E2-81D6CC697E34}"/>
              </a:ext>
            </a:extLst>
          </p:cNvPr>
          <p:cNvCxnSpPr>
            <a:cxnSpLocks/>
          </p:cNvCxnSpPr>
          <p:nvPr/>
        </p:nvCxnSpPr>
        <p:spPr>
          <a:xfrm>
            <a:off x="2225130" y="5848002"/>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37162B78-6D37-E00E-3B4C-ECEC7BFC146F}"/>
              </a:ext>
            </a:extLst>
          </p:cNvPr>
          <p:cNvSpPr/>
          <p:nvPr/>
        </p:nvSpPr>
        <p:spPr>
          <a:xfrm>
            <a:off x="2622999" y="302802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27AE63D-80E5-B6C6-6D7B-679224C23DD7}"/>
              </a:ext>
            </a:extLst>
          </p:cNvPr>
          <p:cNvSpPr/>
          <p:nvPr/>
        </p:nvSpPr>
        <p:spPr>
          <a:xfrm>
            <a:off x="3573451" y="302240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73477F1-7449-6A8E-A897-43B14912E1D2}"/>
              </a:ext>
            </a:extLst>
          </p:cNvPr>
          <p:cNvSpPr/>
          <p:nvPr/>
        </p:nvSpPr>
        <p:spPr>
          <a:xfrm>
            <a:off x="2859161" y="354791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80E2D581-F880-D54F-D2B3-EB5D709CD3B1}"/>
              </a:ext>
            </a:extLst>
          </p:cNvPr>
          <p:cNvSpPr/>
          <p:nvPr/>
        </p:nvSpPr>
        <p:spPr>
          <a:xfrm>
            <a:off x="3482421" y="344629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27E857E-EB23-46D3-A68C-755C9E86F060}"/>
              </a:ext>
            </a:extLst>
          </p:cNvPr>
          <p:cNvSpPr/>
          <p:nvPr/>
        </p:nvSpPr>
        <p:spPr>
          <a:xfrm>
            <a:off x="3396633" y="372124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D178A17-6EA3-6DBB-49C1-BC676FA0CDF7}"/>
              </a:ext>
            </a:extLst>
          </p:cNvPr>
          <p:cNvSpPr/>
          <p:nvPr/>
        </p:nvSpPr>
        <p:spPr>
          <a:xfrm>
            <a:off x="3835652" y="2959964"/>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C8A23D3-93DC-F7F5-F482-138CA6DE18B3}"/>
              </a:ext>
            </a:extLst>
          </p:cNvPr>
          <p:cNvSpPr/>
          <p:nvPr/>
        </p:nvSpPr>
        <p:spPr>
          <a:xfrm>
            <a:off x="3608063" y="463839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464478D-E733-C402-4560-F0E9147A615E}"/>
              </a:ext>
            </a:extLst>
          </p:cNvPr>
          <p:cNvSpPr/>
          <p:nvPr/>
        </p:nvSpPr>
        <p:spPr>
          <a:xfrm>
            <a:off x="4590239" y="5003002"/>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9488287-6F7F-B44E-3AE4-EF164035932E}"/>
              </a:ext>
            </a:extLst>
          </p:cNvPr>
          <p:cNvSpPr/>
          <p:nvPr/>
        </p:nvSpPr>
        <p:spPr>
          <a:xfrm>
            <a:off x="2775399" y="318042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17E86FF-5CAA-F9B2-715F-867C87AEAC9F}"/>
              </a:ext>
            </a:extLst>
          </p:cNvPr>
          <p:cNvSpPr/>
          <p:nvPr/>
        </p:nvSpPr>
        <p:spPr>
          <a:xfrm>
            <a:off x="4819420" y="487736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B840A819-FC8A-8B55-FDE8-8ECFDE848F81}"/>
              </a:ext>
            </a:extLst>
          </p:cNvPr>
          <p:cNvSpPr/>
          <p:nvPr/>
        </p:nvSpPr>
        <p:spPr>
          <a:xfrm>
            <a:off x="4819420" y="4211955"/>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970D4FD-C36C-B369-9B4F-33CCDD196FC7}"/>
              </a:ext>
            </a:extLst>
          </p:cNvPr>
          <p:cNvSpPr/>
          <p:nvPr/>
        </p:nvSpPr>
        <p:spPr>
          <a:xfrm>
            <a:off x="3970680" y="4726921"/>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089747C8-40F3-1A0B-5D84-100658379FB4}"/>
              </a:ext>
            </a:extLst>
          </p:cNvPr>
          <p:cNvSpPr/>
          <p:nvPr/>
        </p:nvSpPr>
        <p:spPr>
          <a:xfrm>
            <a:off x="4756599" y="403236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1518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en-US" altLang="zh-CN" sz="4000" b="1" dirty="0">
                <a:latin typeface="黑体" panose="02010609060101010101" pitchFamily="49" charset="-122"/>
                <a:ea typeface="黑体" panose="02010609060101010101" pitchFamily="49" charset="-122"/>
              </a:rPr>
              <a:t>K-means</a:t>
            </a:r>
            <a:endParaRPr lang="zh-CN" altLang="en-US" sz="4000" b="1"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830997"/>
          </a:xfrm>
          <a:prstGeom prst="rect">
            <a:avLst/>
          </a:prstGeom>
          <a:noFill/>
        </p:spPr>
        <p:txBody>
          <a:bodyPr wrap="square">
            <a:spAutoFit/>
          </a:bodyPr>
          <a:lstStyle/>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p:txBody>
      </p:sp>
      <p:cxnSp>
        <p:nvCxnSpPr>
          <p:cNvPr id="2" name="直接箭头连接符 1">
            <a:extLst>
              <a:ext uri="{FF2B5EF4-FFF2-40B4-BE49-F238E27FC236}">
                <a16:creationId xmlns:a16="http://schemas.microsoft.com/office/drawing/2014/main" id="{D3D4018D-31E7-4D22-9560-E147C29BD416}"/>
              </a:ext>
            </a:extLst>
          </p:cNvPr>
          <p:cNvCxnSpPr>
            <a:cxnSpLocks/>
          </p:cNvCxnSpPr>
          <p:nvPr/>
        </p:nvCxnSpPr>
        <p:spPr>
          <a:xfrm flipV="1">
            <a:off x="2225130" y="1855355"/>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F9B1C44B-B0A6-82CE-26E2-81D6CC697E34}"/>
              </a:ext>
            </a:extLst>
          </p:cNvPr>
          <p:cNvCxnSpPr>
            <a:cxnSpLocks/>
          </p:cNvCxnSpPr>
          <p:nvPr/>
        </p:nvCxnSpPr>
        <p:spPr>
          <a:xfrm>
            <a:off x="2225130" y="5848002"/>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37162B78-6D37-E00E-3B4C-ECEC7BFC146F}"/>
              </a:ext>
            </a:extLst>
          </p:cNvPr>
          <p:cNvSpPr/>
          <p:nvPr/>
        </p:nvSpPr>
        <p:spPr>
          <a:xfrm>
            <a:off x="2622999" y="302802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27AE63D-80E5-B6C6-6D7B-679224C23DD7}"/>
              </a:ext>
            </a:extLst>
          </p:cNvPr>
          <p:cNvSpPr/>
          <p:nvPr/>
        </p:nvSpPr>
        <p:spPr>
          <a:xfrm>
            <a:off x="3573451" y="302240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73477F1-7449-6A8E-A897-43B14912E1D2}"/>
              </a:ext>
            </a:extLst>
          </p:cNvPr>
          <p:cNvSpPr/>
          <p:nvPr/>
        </p:nvSpPr>
        <p:spPr>
          <a:xfrm>
            <a:off x="2859161" y="3547913"/>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80E2D581-F880-D54F-D2B3-EB5D709CD3B1}"/>
              </a:ext>
            </a:extLst>
          </p:cNvPr>
          <p:cNvSpPr/>
          <p:nvPr/>
        </p:nvSpPr>
        <p:spPr>
          <a:xfrm>
            <a:off x="3482421" y="344629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27E857E-EB23-46D3-A68C-755C9E86F060}"/>
              </a:ext>
            </a:extLst>
          </p:cNvPr>
          <p:cNvSpPr/>
          <p:nvPr/>
        </p:nvSpPr>
        <p:spPr>
          <a:xfrm>
            <a:off x="3396633" y="372124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D178A17-6EA3-6DBB-49C1-BC676FA0CDF7}"/>
              </a:ext>
            </a:extLst>
          </p:cNvPr>
          <p:cNvSpPr/>
          <p:nvPr/>
        </p:nvSpPr>
        <p:spPr>
          <a:xfrm>
            <a:off x="3835652" y="2959964"/>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C8A23D3-93DC-F7F5-F482-138CA6DE18B3}"/>
              </a:ext>
            </a:extLst>
          </p:cNvPr>
          <p:cNvSpPr/>
          <p:nvPr/>
        </p:nvSpPr>
        <p:spPr>
          <a:xfrm>
            <a:off x="3608063" y="463839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464478D-E733-C402-4560-F0E9147A615E}"/>
              </a:ext>
            </a:extLst>
          </p:cNvPr>
          <p:cNvSpPr/>
          <p:nvPr/>
        </p:nvSpPr>
        <p:spPr>
          <a:xfrm>
            <a:off x="4590239" y="5003002"/>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9488287-6F7F-B44E-3AE4-EF164035932E}"/>
              </a:ext>
            </a:extLst>
          </p:cNvPr>
          <p:cNvSpPr/>
          <p:nvPr/>
        </p:nvSpPr>
        <p:spPr>
          <a:xfrm>
            <a:off x="2775399" y="318042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17E86FF-5CAA-F9B2-715F-867C87AEAC9F}"/>
              </a:ext>
            </a:extLst>
          </p:cNvPr>
          <p:cNvSpPr/>
          <p:nvPr/>
        </p:nvSpPr>
        <p:spPr>
          <a:xfrm>
            <a:off x="4819420" y="487736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B840A819-FC8A-8B55-FDE8-8ECFDE848F81}"/>
              </a:ext>
            </a:extLst>
          </p:cNvPr>
          <p:cNvSpPr/>
          <p:nvPr/>
        </p:nvSpPr>
        <p:spPr>
          <a:xfrm>
            <a:off x="4819420" y="4211955"/>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970D4FD-C36C-B369-9B4F-33CCDD196FC7}"/>
              </a:ext>
            </a:extLst>
          </p:cNvPr>
          <p:cNvSpPr/>
          <p:nvPr/>
        </p:nvSpPr>
        <p:spPr>
          <a:xfrm>
            <a:off x="3970680" y="4726921"/>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089747C8-40F3-1A0B-5D84-100658379FB4}"/>
              </a:ext>
            </a:extLst>
          </p:cNvPr>
          <p:cNvSpPr/>
          <p:nvPr/>
        </p:nvSpPr>
        <p:spPr>
          <a:xfrm>
            <a:off x="4756599" y="403236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0353F58-043E-4563-096C-1610B5002650}"/>
              </a:ext>
            </a:extLst>
          </p:cNvPr>
          <p:cNvSpPr/>
          <p:nvPr/>
        </p:nvSpPr>
        <p:spPr>
          <a:xfrm>
            <a:off x="2371411" y="2552281"/>
            <a:ext cx="1959425" cy="1605717"/>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572B85B0-E284-E5B7-40E3-B3EC5BE68888}"/>
              </a:ext>
            </a:extLst>
          </p:cNvPr>
          <p:cNvSpPr/>
          <p:nvPr/>
        </p:nvSpPr>
        <p:spPr>
          <a:xfrm>
            <a:off x="3482421" y="3930606"/>
            <a:ext cx="1959425" cy="1636291"/>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8058F5FF-C390-A54B-9436-0EB4DB0CCE69}"/>
              </a:ext>
            </a:extLst>
          </p:cNvPr>
          <p:cNvSpPr txBox="1"/>
          <p:nvPr/>
        </p:nvSpPr>
        <p:spPr>
          <a:xfrm>
            <a:off x="7244861" y="2372015"/>
            <a:ext cx="2341263"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划分成</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个簇</a:t>
            </a:r>
          </a:p>
        </p:txBody>
      </p:sp>
    </p:spTree>
    <p:extLst>
      <p:ext uri="{BB962C8B-B14F-4D97-AF65-F5344CB8AC3E}">
        <p14:creationId xmlns:p14="http://schemas.microsoft.com/office/powerpoint/2010/main" val="3274922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en-US" altLang="zh-CN" sz="4000" b="1" dirty="0">
                <a:latin typeface="黑体" panose="02010609060101010101" pitchFamily="49" charset="-122"/>
                <a:ea typeface="黑体" panose="02010609060101010101" pitchFamily="49" charset="-122"/>
              </a:rPr>
              <a:t>K-means</a:t>
            </a:r>
            <a:endParaRPr lang="zh-CN" altLang="en-US" sz="4000" b="1"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830997"/>
          </a:xfrm>
          <a:prstGeom prst="rect">
            <a:avLst/>
          </a:prstGeom>
          <a:noFill/>
        </p:spPr>
        <p:txBody>
          <a:bodyPr wrap="square">
            <a:spAutoFit/>
          </a:bodyPr>
          <a:lstStyle/>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p:txBody>
      </p:sp>
      <p:cxnSp>
        <p:nvCxnSpPr>
          <p:cNvPr id="2" name="直接箭头连接符 1">
            <a:extLst>
              <a:ext uri="{FF2B5EF4-FFF2-40B4-BE49-F238E27FC236}">
                <a16:creationId xmlns:a16="http://schemas.microsoft.com/office/drawing/2014/main" id="{D3D4018D-31E7-4D22-9560-E147C29BD416}"/>
              </a:ext>
            </a:extLst>
          </p:cNvPr>
          <p:cNvCxnSpPr>
            <a:cxnSpLocks/>
          </p:cNvCxnSpPr>
          <p:nvPr/>
        </p:nvCxnSpPr>
        <p:spPr>
          <a:xfrm flipV="1">
            <a:off x="2225130" y="1855355"/>
            <a:ext cx="0" cy="3992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F9B1C44B-B0A6-82CE-26E2-81D6CC697E34}"/>
              </a:ext>
            </a:extLst>
          </p:cNvPr>
          <p:cNvCxnSpPr>
            <a:cxnSpLocks/>
          </p:cNvCxnSpPr>
          <p:nvPr/>
        </p:nvCxnSpPr>
        <p:spPr>
          <a:xfrm>
            <a:off x="2225130" y="5848002"/>
            <a:ext cx="425091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37162B78-6D37-E00E-3B4C-ECEC7BFC146F}"/>
              </a:ext>
            </a:extLst>
          </p:cNvPr>
          <p:cNvSpPr/>
          <p:nvPr/>
        </p:nvSpPr>
        <p:spPr>
          <a:xfrm>
            <a:off x="2622999" y="302802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27AE63D-80E5-B6C6-6D7B-679224C23DD7}"/>
              </a:ext>
            </a:extLst>
          </p:cNvPr>
          <p:cNvSpPr/>
          <p:nvPr/>
        </p:nvSpPr>
        <p:spPr>
          <a:xfrm>
            <a:off x="3573451" y="302240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73477F1-7449-6A8E-A897-43B14912E1D2}"/>
              </a:ext>
            </a:extLst>
          </p:cNvPr>
          <p:cNvSpPr/>
          <p:nvPr/>
        </p:nvSpPr>
        <p:spPr>
          <a:xfrm>
            <a:off x="2855384" y="344629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80E2D581-F880-D54F-D2B3-EB5D709CD3B1}"/>
              </a:ext>
            </a:extLst>
          </p:cNvPr>
          <p:cNvSpPr/>
          <p:nvPr/>
        </p:nvSpPr>
        <p:spPr>
          <a:xfrm>
            <a:off x="3482421" y="344629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27E857E-EB23-46D3-A68C-755C9E86F060}"/>
              </a:ext>
            </a:extLst>
          </p:cNvPr>
          <p:cNvSpPr/>
          <p:nvPr/>
        </p:nvSpPr>
        <p:spPr>
          <a:xfrm>
            <a:off x="3396633" y="3721246"/>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D178A17-6EA3-6DBB-49C1-BC676FA0CDF7}"/>
              </a:ext>
            </a:extLst>
          </p:cNvPr>
          <p:cNvSpPr/>
          <p:nvPr/>
        </p:nvSpPr>
        <p:spPr>
          <a:xfrm>
            <a:off x="3835652" y="2959964"/>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C8A23D3-93DC-F7F5-F482-138CA6DE18B3}"/>
              </a:ext>
            </a:extLst>
          </p:cNvPr>
          <p:cNvSpPr/>
          <p:nvPr/>
        </p:nvSpPr>
        <p:spPr>
          <a:xfrm>
            <a:off x="3608063" y="4638397"/>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464478D-E733-C402-4560-F0E9147A615E}"/>
              </a:ext>
            </a:extLst>
          </p:cNvPr>
          <p:cNvSpPr/>
          <p:nvPr/>
        </p:nvSpPr>
        <p:spPr>
          <a:xfrm>
            <a:off x="4590239" y="5003002"/>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9488287-6F7F-B44E-3AE4-EF164035932E}"/>
              </a:ext>
            </a:extLst>
          </p:cNvPr>
          <p:cNvSpPr/>
          <p:nvPr/>
        </p:nvSpPr>
        <p:spPr>
          <a:xfrm>
            <a:off x="2775399" y="318042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17E86FF-5CAA-F9B2-715F-867C87AEAC9F}"/>
              </a:ext>
            </a:extLst>
          </p:cNvPr>
          <p:cNvSpPr/>
          <p:nvPr/>
        </p:nvSpPr>
        <p:spPr>
          <a:xfrm>
            <a:off x="4819420" y="487736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B840A819-FC8A-8B55-FDE8-8ECFDE848F81}"/>
              </a:ext>
            </a:extLst>
          </p:cNvPr>
          <p:cNvSpPr/>
          <p:nvPr/>
        </p:nvSpPr>
        <p:spPr>
          <a:xfrm>
            <a:off x="4819420" y="4211955"/>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970D4FD-C36C-B369-9B4F-33CCDD196FC7}"/>
              </a:ext>
            </a:extLst>
          </p:cNvPr>
          <p:cNvSpPr/>
          <p:nvPr/>
        </p:nvSpPr>
        <p:spPr>
          <a:xfrm>
            <a:off x="3970680" y="4726921"/>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089747C8-40F3-1A0B-5D84-100658379FB4}"/>
              </a:ext>
            </a:extLst>
          </p:cNvPr>
          <p:cNvSpPr/>
          <p:nvPr/>
        </p:nvSpPr>
        <p:spPr>
          <a:xfrm>
            <a:off x="4756599" y="4032360"/>
            <a:ext cx="125642" cy="1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0353F58-043E-4563-096C-1610B5002650}"/>
              </a:ext>
            </a:extLst>
          </p:cNvPr>
          <p:cNvSpPr/>
          <p:nvPr/>
        </p:nvSpPr>
        <p:spPr>
          <a:xfrm>
            <a:off x="2371411" y="2747458"/>
            <a:ext cx="763021" cy="141054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572B85B0-E284-E5B7-40E3-B3EC5BE68888}"/>
              </a:ext>
            </a:extLst>
          </p:cNvPr>
          <p:cNvSpPr/>
          <p:nvPr/>
        </p:nvSpPr>
        <p:spPr>
          <a:xfrm>
            <a:off x="3482422" y="4434837"/>
            <a:ext cx="763020" cy="647507"/>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8058F5FF-C390-A54B-9436-0EB4DB0CCE69}"/>
              </a:ext>
            </a:extLst>
          </p:cNvPr>
          <p:cNvSpPr txBox="1"/>
          <p:nvPr/>
        </p:nvSpPr>
        <p:spPr>
          <a:xfrm>
            <a:off x="7244861" y="2372015"/>
            <a:ext cx="2341263"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划分成</a:t>
            </a:r>
            <a:r>
              <a:rPr lang="en-US" altLang="zh-CN" sz="2800" dirty="0">
                <a:latin typeface="微软雅黑" panose="020B0503020204020204" pitchFamily="34" charset="-122"/>
                <a:ea typeface="微软雅黑" panose="020B0503020204020204" pitchFamily="34" charset="-122"/>
              </a:rPr>
              <a:t>6</a:t>
            </a:r>
            <a:r>
              <a:rPr lang="zh-CN" altLang="en-US" sz="2800" dirty="0">
                <a:latin typeface="微软雅黑" panose="020B0503020204020204" pitchFamily="34" charset="-122"/>
                <a:ea typeface="微软雅黑" panose="020B0503020204020204" pitchFamily="34" charset="-122"/>
              </a:rPr>
              <a:t>个簇</a:t>
            </a:r>
          </a:p>
        </p:txBody>
      </p:sp>
      <p:sp>
        <p:nvSpPr>
          <p:cNvPr id="21" name="椭圆 20">
            <a:extLst>
              <a:ext uri="{FF2B5EF4-FFF2-40B4-BE49-F238E27FC236}">
                <a16:creationId xmlns:a16="http://schemas.microsoft.com/office/drawing/2014/main" id="{0B4ACC28-9D50-AD95-08ED-458629894008}"/>
              </a:ext>
            </a:extLst>
          </p:cNvPr>
          <p:cNvSpPr/>
          <p:nvPr/>
        </p:nvSpPr>
        <p:spPr>
          <a:xfrm>
            <a:off x="3399857" y="2698653"/>
            <a:ext cx="763020" cy="647507"/>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4C87F256-ABD4-7BDE-81D2-C3446A35F4EB}"/>
              </a:ext>
            </a:extLst>
          </p:cNvPr>
          <p:cNvSpPr/>
          <p:nvPr/>
        </p:nvSpPr>
        <p:spPr>
          <a:xfrm>
            <a:off x="3226553" y="3412137"/>
            <a:ext cx="763020" cy="647507"/>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EFA5C171-6CA4-D2BD-5A93-AA16050EE127}"/>
              </a:ext>
            </a:extLst>
          </p:cNvPr>
          <p:cNvSpPr/>
          <p:nvPr/>
        </p:nvSpPr>
        <p:spPr>
          <a:xfrm>
            <a:off x="4375089" y="3846888"/>
            <a:ext cx="763020" cy="647507"/>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E2763FCE-D37A-BB87-9F64-2B0E90FC2012}"/>
              </a:ext>
            </a:extLst>
          </p:cNvPr>
          <p:cNvSpPr/>
          <p:nvPr/>
        </p:nvSpPr>
        <p:spPr>
          <a:xfrm>
            <a:off x="4375089" y="4708405"/>
            <a:ext cx="763020" cy="647507"/>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1257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en-US" altLang="zh-CN" sz="4000" b="1" dirty="0">
                <a:latin typeface="黑体" panose="02010609060101010101" pitchFamily="49" charset="-122"/>
                <a:ea typeface="黑体" panose="02010609060101010101" pitchFamily="49" charset="-122"/>
              </a:rPr>
              <a:t>K-means</a:t>
            </a:r>
            <a:endParaRPr lang="zh-CN" altLang="en-US" sz="4000" b="1"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4524315"/>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在</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算法中，簇的个数</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是一个超参数，需要人为输入来确定</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的核心任务就是根据设定的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，找出</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个最优的质心，并将离这些质心最近的数据分别分配到这些质心代表的簇中去，具体过程总结如下：</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zh-CN" altLang="en-US" sz="2400" dirty="0">
                <a:latin typeface="微软雅黑" panose="020B0503020204020204" pitchFamily="34" charset="-122"/>
                <a:ea typeface="微软雅黑" panose="020B0503020204020204" pitchFamily="34" charset="-122"/>
              </a:rPr>
              <a:t>随机抽取</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个样本作为最初的质心</a:t>
            </a:r>
            <a:endParaRPr lang="en-US" altLang="zh-CN" sz="2400" dirty="0">
              <a:latin typeface="微软雅黑" panose="020B0503020204020204" pitchFamily="34" charset="-122"/>
              <a:ea typeface="微软雅黑" panose="020B0503020204020204" pitchFamily="34" charset="-122"/>
            </a:endParaRPr>
          </a:p>
          <a:p>
            <a:pPr marL="457200" indent="-457200" algn="just">
              <a:buFont typeface="+mj-lt"/>
              <a:buAutoNum type="arabicPeriod"/>
            </a:pPr>
            <a:endParaRPr lang="en-US" altLang="zh-CN" sz="2400" dirty="0">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zh-CN" altLang="en-US" sz="2400" dirty="0">
                <a:latin typeface="微软雅黑" panose="020B0503020204020204" pitchFamily="34" charset="-122"/>
                <a:ea typeface="微软雅黑" panose="020B0503020204020204" pitchFamily="34" charset="-122"/>
              </a:rPr>
              <a:t>开始循环（将每个样本点分配到离他们最近的质心，生成</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个簇；对于每个簇，计算所有被分到该簇的样本点的平均值作为新的质心）</a:t>
            </a:r>
            <a:endParaRPr lang="en-US" altLang="zh-CN" sz="2400" dirty="0">
              <a:latin typeface="微软雅黑" panose="020B0503020204020204" pitchFamily="34" charset="-122"/>
              <a:ea typeface="微软雅黑" panose="020B0503020204020204" pitchFamily="34" charset="-122"/>
            </a:endParaRPr>
          </a:p>
          <a:p>
            <a:pPr marL="457200" indent="-457200" algn="just">
              <a:buFont typeface="+mj-lt"/>
              <a:buAutoNum type="arabicPeriod"/>
            </a:pPr>
            <a:endParaRPr lang="en-US" altLang="zh-CN" sz="2400" dirty="0">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zh-CN" altLang="en-US" sz="2400" dirty="0">
                <a:latin typeface="微软雅黑" panose="020B0503020204020204" pitchFamily="34" charset="-122"/>
                <a:ea typeface="微软雅黑" panose="020B0503020204020204" pitchFamily="34" charset="-122"/>
              </a:rPr>
              <a:t>当质心的位置不再发生变化，迭代停止，聚类完成</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295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en-US" altLang="zh-CN" sz="4000" b="1" dirty="0">
                <a:latin typeface="黑体" panose="02010609060101010101" pitchFamily="49" charset="-122"/>
                <a:ea typeface="黑体" panose="02010609060101010101" pitchFamily="49" charset="-122"/>
              </a:rPr>
              <a:t>K-means</a:t>
            </a:r>
            <a:endParaRPr lang="zh-CN" altLang="en-US" sz="4000" b="1"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2677656"/>
          </a:xfrm>
          <a:prstGeom prst="rect">
            <a:avLst/>
          </a:prstGeom>
          <a:noFill/>
        </p:spPr>
        <p:txBody>
          <a:bodyPr wrap="square">
            <a:spAutoFit/>
          </a:bodyPr>
          <a:lstStyle/>
          <a:p>
            <a:pPr algn="just"/>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那么，什么情况质心的位置会不再变化？</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当找到一个质心，在每次迭代中被分配到这个质心上的样本都是一致的，即每次新生成的簇都是一致的，所有的样本点都不会再从一个簇转移到另一个簇，质心就不会变化了。</a:t>
            </a:r>
          </a:p>
          <a:p>
            <a:pPr algn="just"/>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908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2D43BE3-9266-9342-B1F6-63C04DA182F4}"/>
              </a:ext>
            </a:extLst>
          </p:cNvPr>
          <p:cNvSpPr txBox="1"/>
          <p:nvPr/>
        </p:nvSpPr>
        <p:spPr>
          <a:xfrm>
            <a:off x="36467" y="37605"/>
            <a:ext cx="6651716"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基础概念</a:t>
            </a:r>
          </a:p>
        </p:txBody>
      </p:sp>
      <p:grpSp>
        <p:nvGrpSpPr>
          <p:cNvPr id="2" name="组合 1"/>
          <p:cNvGrpSpPr/>
          <p:nvPr/>
        </p:nvGrpSpPr>
        <p:grpSpPr>
          <a:xfrm>
            <a:off x="10605963" y="-44149"/>
            <a:ext cx="1157411" cy="1157411"/>
            <a:chOff x="10370832" y="-44149"/>
            <a:chExt cx="1157411" cy="1157411"/>
          </a:xfrm>
        </p:grpSpPr>
        <p:sp>
          <p:nvSpPr>
            <p:cNvPr id="14" name="椭圆 1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C:/Users/DELL/AppData/Local/Temp/kaimatting/20201014115644/output_aiMatting_20201014115650.pngoutput_aiMatting_20201014115650"/>
            <p:cNvPicPr>
              <a:picLocks noChangeAspect="1"/>
            </p:cNvPicPr>
            <p:nvPr/>
          </p:nvPicPr>
          <p:blipFill>
            <a:blip r:embed="rId3"/>
            <a:stretch>
              <a:fillRect/>
            </a:stretch>
          </p:blipFill>
          <p:spPr>
            <a:xfrm>
              <a:off x="10458052" y="43645"/>
              <a:ext cx="982970" cy="982968"/>
            </a:xfrm>
            <a:prstGeom prst="rect">
              <a:avLst/>
            </a:prstGeom>
          </p:spPr>
        </p:pic>
      </p:grpSp>
      <p:sp>
        <p:nvSpPr>
          <p:cNvPr id="7" name="文本框 6">
            <a:extLst>
              <a:ext uri="{FF2B5EF4-FFF2-40B4-BE49-F238E27FC236}">
                <a16:creationId xmlns:a16="http://schemas.microsoft.com/office/drawing/2014/main" id="{883DCFF4-0F79-0F3D-263A-8552C495EBB3}"/>
              </a:ext>
            </a:extLst>
          </p:cNvPr>
          <p:cNvSpPr txBox="1"/>
          <p:nvPr/>
        </p:nvSpPr>
        <p:spPr>
          <a:xfrm>
            <a:off x="322904" y="1334311"/>
            <a:ext cx="11440470" cy="2677656"/>
          </a:xfrm>
          <a:prstGeom prst="rect">
            <a:avLst/>
          </a:prstGeom>
          <a:noFill/>
        </p:spPr>
        <p:txBody>
          <a:bodyPr wrap="square">
            <a:spAutoFit/>
          </a:bodyPr>
          <a:lstStyle/>
          <a:p>
            <a:pPr algn="just"/>
            <a:r>
              <a:rPr lang="zh-CN" altLang="en-US" sz="2400" b="1" dirty="0">
                <a:latin typeface="微软雅黑" panose="020B0503020204020204" pitchFamily="34" charset="-122"/>
                <a:ea typeface="微软雅黑" panose="020B0503020204020204" pitchFamily="34" charset="-122"/>
              </a:rPr>
              <a:t>机器学习基本概念：</a:t>
            </a:r>
            <a:endParaRPr lang="en-US" altLang="zh-CN" sz="2400" b="1"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回归问题：</a:t>
            </a:r>
            <a:r>
              <a:rPr lang="zh-CN" altLang="en-US" sz="2400" dirty="0">
                <a:latin typeface="微软雅黑" panose="020B0503020204020204" pitchFamily="34" charset="-122"/>
                <a:ea typeface="微软雅黑" panose="020B0503020204020204" pitchFamily="34" charset="-122"/>
              </a:rPr>
              <a:t>预测的标签值是连续的变量（</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），例如：给一批数据，预测房价</a:t>
            </a: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分类问题：</a:t>
            </a:r>
            <a:r>
              <a:rPr lang="zh-CN" altLang="en-US" sz="2400" dirty="0">
                <a:latin typeface="微软雅黑" panose="020B0503020204020204" pitchFamily="34" charset="-122"/>
                <a:ea typeface="微软雅黑" panose="020B0503020204020204" pitchFamily="34" charset="-122"/>
              </a:rPr>
              <a:t>预测的标准值是离散的变量（</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），例如：给一张图片，预测是猫还是狗</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4943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17" name="文本框 16">
            <a:extLst>
              <a:ext uri="{FF2B5EF4-FFF2-40B4-BE49-F238E27FC236}">
                <a16:creationId xmlns:a16="http://schemas.microsoft.com/office/drawing/2014/main" id="{D15371CA-49E0-78A0-DB46-9F43A156CAF7}"/>
              </a:ext>
            </a:extLst>
          </p:cNvPr>
          <p:cNvSpPr txBox="1"/>
          <p:nvPr/>
        </p:nvSpPr>
        <p:spPr>
          <a:xfrm>
            <a:off x="16042" y="38458"/>
            <a:ext cx="8625033" cy="707886"/>
          </a:xfrm>
          <a:prstGeom prst="rect">
            <a:avLst/>
          </a:prstGeom>
          <a:noFill/>
        </p:spPr>
        <p:txBody>
          <a:bodyPr wrap="square" rtlCol="0">
            <a:spAutoFit/>
          </a:bodyPr>
          <a:lstStyle/>
          <a:p>
            <a:r>
              <a:rPr lang="en-US" altLang="zh-CN" sz="4000" b="1" dirty="0">
                <a:latin typeface="黑体" panose="02010609060101010101" pitchFamily="49" charset="-122"/>
                <a:ea typeface="黑体" panose="02010609060101010101" pitchFamily="49" charset="-122"/>
              </a:rPr>
              <a:t>K-means</a:t>
            </a:r>
            <a:endParaRPr lang="zh-CN" altLang="en-US" sz="4000" b="1"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399FA8CB-98CB-6031-C08E-2DD7CC1AEF14}"/>
              </a:ext>
            </a:extLst>
          </p:cNvPr>
          <p:cNvSpPr txBox="1"/>
          <p:nvPr/>
        </p:nvSpPr>
        <p:spPr>
          <a:xfrm>
            <a:off x="353939" y="1541018"/>
            <a:ext cx="11264256" cy="830997"/>
          </a:xfrm>
          <a:prstGeom prst="rect">
            <a:avLst/>
          </a:prstGeom>
          <a:noFill/>
        </p:spPr>
        <p:txBody>
          <a:bodyPr wrap="square">
            <a:spAutoFit/>
          </a:bodyPr>
          <a:lstStyle/>
          <a:p>
            <a:pPr algn="just"/>
            <a:endParaRPr lang="en-US" altLang="zh-CN" sz="2400" dirty="0">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代码实现</a:t>
            </a:r>
          </a:p>
        </p:txBody>
      </p:sp>
    </p:spTree>
    <p:extLst>
      <p:ext uri="{BB962C8B-B14F-4D97-AF65-F5344CB8AC3E}">
        <p14:creationId xmlns:p14="http://schemas.microsoft.com/office/powerpoint/2010/main" val="806692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97875"/>
            <a:ext cx="12192000" cy="3169375"/>
          </a:xfrm>
          <a:prstGeom prst="rect">
            <a:avLst/>
          </a:prstGeom>
          <a:solidFill>
            <a:srgbClr val="E7E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389016" y="3212457"/>
            <a:ext cx="9413966" cy="769441"/>
          </a:xfrm>
          <a:prstGeom prst="rect">
            <a:avLst/>
          </a:prstGeom>
          <a:noFill/>
        </p:spPr>
        <p:txBody>
          <a:bodyPr wrap="square" rtlCol="0">
            <a:spAutoFit/>
          </a:bodyPr>
          <a:lstStyle/>
          <a:p>
            <a:pPr algn="ctr"/>
            <a:r>
              <a:rPr lang="zh-CN" altLang="en-US" sz="4400" b="1" dirty="0">
                <a:latin typeface="黑体" panose="02010609060101010101" pitchFamily="49" charset="-122"/>
                <a:ea typeface="黑体" panose="02010609060101010101" pitchFamily="49" charset="-122"/>
              </a:rPr>
              <a:t>感谢各位老师！</a:t>
            </a:r>
            <a:endParaRPr lang="en-US" altLang="zh-CN" sz="4400" b="1" dirty="0">
              <a:latin typeface="黑体" panose="02010609060101010101" pitchFamily="49" charset="-122"/>
              <a:ea typeface="黑体" panose="02010609060101010101" pitchFamily="49" charset="-122"/>
            </a:endParaRPr>
          </a:p>
        </p:txBody>
      </p:sp>
      <p:grpSp>
        <p:nvGrpSpPr>
          <p:cNvPr id="12" name="组合 11"/>
          <p:cNvGrpSpPr/>
          <p:nvPr/>
        </p:nvGrpSpPr>
        <p:grpSpPr>
          <a:xfrm>
            <a:off x="4853988" y="188620"/>
            <a:ext cx="2484023" cy="2484023"/>
            <a:chOff x="10370832" y="-44149"/>
            <a:chExt cx="1157411" cy="1157411"/>
          </a:xfrm>
        </p:grpSpPr>
        <p:sp>
          <p:nvSpPr>
            <p:cNvPr id="15" name="椭圆 14"/>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Tree>
    <p:extLst>
      <p:ext uri="{BB962C8B-B14F-4D97-AF65-F5344CB8AC3E}">
        <p14:creationId xmlns:p14="http://schemas.microsoft.com/office/powerpoint/2010/main" val="393523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32D43BE3-9266-9342-B1F6-63C04DA182F4}"/>
              </a:ext>
            </a:extLst>
          </p:cNvPr>
          <p:cNvSpPr txBox="1"/>
          <p:nvPr/>
        </p:nvSpPr>
        <p:spPr>
          <a:xfrm>
            <a:off x="36467" y="37605"/>
            <a:ext cx="6651716"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基础概念</a:t>
            </a:r>
          </a:p>
        </p:txBody>
      </p:sp>
      <p:grpSp>
        <p:nvGrpSpPr>
          <p:cNvPr id="2" name="组合 1"/>
          <p:cNvGrpSpPr/>
          <p:nvPr/>
        </p:nvGrpSpPr>
        <p:grpSpPr>
          <a:xfrm>
            <a:off x="10605963" y="-44149"/>
            <a:ext cx="1157411" cy="1157411"/>
            <a:chOff x="10370832" y="-44149"/>
            <a:chExt cx="1157411" cy="1157411"/>
          </a:xfrm>
        </p:grpSpPr>
        <p:sp>
          <p:nvSpPr>
            <p:cNvPr id="14" name="椭圆 1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C:/Users/DELL/AppData/Local/Temp/kaimatting/20201014115644/output_aiMatting_20201014115650.pngoutput_aiMatting_20201014115650"/>
            <p:cNvPicPr>
              <a:picLocks noChangeAspect="1"/>
            </p:cNvPicPr>
            <p:nvPr/>
          </p:nvPicPr>
          <p:blipFill>
            <a:blip r:embed="rId3"/>
            <a:stretch>
              <a:fillRect/>
            </a:stretch>
          </p:blipFill>
          <p:spPr>
            <a:xfrm>
              <a:off x="10458052" y="43645"/>
              <a:ext cx="982970" cy="982968"/>
            </a:xfrm>
            <a:prstGeom prst="rect">
              <a:avLst/>
            </a:prstGeom>
          </p:spPr>
        </p:pic>
      </p:gr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83DCFF4-0F79-0F3D-263A-8552C495EBB3}"/>
                  </a:ext>
                </a:extLst>
              </p:cNvPr>
              <p:cNvSpPr txBox="1"/>
              <p:nvPr/>
            </p:nvSpPr>
            <p:spPr>
              <a:xfrm>
                <a:off x="481630" y="1621751"/>
                <a:ext cx="11440470" cy="2677656"/>
              </a:xfrm>
              <a:prstGeom prst="rect">
                <a:avLst/>
              </a:prstGeom>
              <a:noFill/>
            </p:spPr>
            <p:txBody>
              <a:bodyPr wrap="square">
                <a:spAutoFit/>
              </a:bodyPr>
              <a:lstStyle/>
              <a:p>
                <a:pPr algn="just"/>
                <a:r>
                  <a:rPr lang="zh-CN" altLang="en-US" sz="2400" b="1" dirty="0">
                    <a:latin typeface="微软雅黑" panose="020B0503020204020204" pitchFamily="34" charset="-122"/>
                    <a:ea typeface="微软雅黑" panose="020B0503020204020204" pitchFamily="34" charset="-122"/>
                  </a:rPr>
                  <a:t>机器学习基本概念：</a:t>
                </a:r>
                <a:endParaRPr lang="en-US" altLang="zh-CN" sz="2400" b="1" dirty="0">
                  <a:latin typeface="微软雅黑" panose="020B0503020204020204" pitchFamily="34" charset="-122"/>
                  <a:ea typeface="微软雅黑" panose="020B0503020204020204" pitchFamily="34" charset="-122"/>
                </a:endParaRPr>
              </a:p>
              <a:p>
                <a:pPr algn="just"/>
                <a:endParaRPr lang="en-US" altLang="zh-CN" sz="2400" b="1" dirty="0">
                  <a:latin typeface="微软雅黑" panose="020B0503020204020204" pitchFamily="34" charset="-122"/>
                  <a:ea typeface="微软雅黑" panose="020B0503020204020204" pitchFamily="34" charset="-122"/>
                </a:endParaRPr>
              </a:p>
              <a:p>
                <a:pPr algn="just"/>
                <a:r>
                  <a:rPr lang="zh-CN" altLang="en-US" sz="2400" b="1" dirty="0">
                    <a:latin typeface="微软雅黑" panose="020B0503020204020204" pitchFamily="34" charset="-122"/>
                    <a:ea typeface="微软雅黑" panose="020B0503020204020204" pitchFamily="34" charset="-122"/>
                  </a:rPr>
                  <a:t>损失函数：</a:t>
                </a:r>
                <a:r>
                  <a:rPr lang="zh-CN" altLang="en-US" sz="2400" dirty="0">
                    <a:latin typeface="微软雅黑" panose="020B0503020204020204" pitchFamily="34" charset="-122"/>
                    <a:ea typeface="微软雅黑" panose="020B0503020204020204" pitchFamily="34" charset="-122"/>
                  </a:rPr>
                  <a:t>用来衡量标签的预测值和真实值的差距，</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ℒ</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𝑓</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𝑦</m:t>
                        </m:r>
                      </m:e>
                    </m:acc>
                    <m:r>
                      <a:rPr lang="en-US" altLang="zh-CN" sz="2400" b="0" i="1" smtClean="0">
                        <a:latin typeface="Cambria Math" panose="02040503050406030204" pitchFamily="18" charset="0"/>
                        <a:ea typeface="Cambria Math" panose="02040503050406030204" pitchFamily="18" charset="0"/>
                      </a:rPr>
                      <m:t>)</m:t>
                    </m:r>
                  </m:oMath>
                </a14:m>
                <a:r>
                  <a:rPr lang="zh-CN" altLang="en-US" sz="2400" dirty="0">
                    <a:latin typeface="微软雅黑" panose="020B0503020204020204" pitchFamily="34" charset="-122"/>
                    <a:ea typeface="微软雅黑" panose="020B0503020204020204" pitchFamily="34" charset="-122"/>
                  </a:rPr>
                  <a:t>。例如：</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ℒ</m:t>
                    </m:r>
                    <m:r>
                      <a:rPr lang="en-US" altLang="zh-CN" sz="2400" b="0" i="1" smtClean="0">
                        <a:latin typeface="Cambria Math" panose="02040503050406030204" pitchFamily="18" charset="0"/>
                        <a:ea typeface="Cambria Math" panose="02040503050406030204" pitchFamily="18" charset="0"/>
                      </a:rPr>
                      <m:t>=</m:t>
                    </m:r>
                    <m:nary>
                      <m:naryPr>
                        <m:chr m:val="∑"/>
                        <m:subHide m:val="on"/>
                        <m:supHide m:val="on"/>
                        <m:ctrlPr>
                          <a:rPr lang="en-US" altLang="zh-CN" sz="2400" b="0" i="1" smtClean="0">
                            <a:latin typeface="Cambria Math" panose="02040503050406030204" pitchFamily="18" charset="0"/>
                            <a:ea typeface="Cambria Math" panose="02040503050406030204" pitchFamily="18" charset="0"/>
                          </a:rPr>
                        </m:ctrlPr>
                      </m:naryPr>
                      <m:sub/>
                      <m:sup/>
                      <m:e>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𝑦</m:t>
                                </m:r>
                              </m:e>
                            </m:acc>
                            <m:r>
                              <a:rPr lang="en-US" altLang="zh-CN" sz="2400" b="0" i="1" smtClean="0">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2</m:t>
                            </m:r>
                          </m:sup>
                        </m:sSup>
                      </m:e>
                    </m:nary>
                    <m:r>
                      <a:rPr lang="zh-CN" altLang="en-US" sz="2400" i="1">
                        <a:latin typeface="Cambria Math" panose="02040503050406030204" pitchFamily="18" charset="0"/>
                        <a:ea typeface="Cambria Math" panose="02040503050406030204" pitchFamily="18" charset="0"/>
                      </a:rPr>
                      <m:t>。</m:t>
                    </m:r>
                  </m:oMath>
                </a14:m>
                <a:r>
                  <a:rPr lang="zh-CN" altLang="en-US" sz="2400" dirty="0">
                    <a:latin typeface="微软雅黑" panose="020B0503020204020204" pitchFamily="34" charset="-122"/>
                    <a:ea typeface="微软雅黑" panose="020B0503020204020204" pitchFamily="34" charset="-122"/>
                  </a:rPr>
                  <a:t>损失函数的值越小，真实值与预测值差距越小，损失函数越小。但是，不是损失函数越小越好。训练集的损失函数很小，测试集的损失函数很大。这种情况发生了过拟合：训练集表现好，测试集表现差。模型的好坏是凭借测试集上表现好坏衡量的。</a:t>
                </a:r>
                <a:endParaRPr lang="en-US" altLang="zh-CN" sz="2400" dirty="0">
                  <a:latin typeface="微软雅黑" panose="020B0503020204020204" pitchFamily="34" charset="-122"/>
                  <a:ea typeface="微软雅黑" panose="020B0503020204020204" pitchFamily="34" charset="-122"/>
                </a:endParaRPr>
              </a:p>
            </p:txBody>
          </p:sp>
        </mc:Choice>
        <mc:Fallback>
          <p:sp>
            <p:nvSpPr>
              <p:cNvPr id="7" name="文本框 6">
                <a:extLst>
                  <a:ext uri="{FF2B5EF4-FFF2-40B4-BE49-F238E27FC236}">
                    <a16:creationId xmlns:a16="http://schemas.microsoft.com/office/drawing/2014/main" id="{883DCFF4-0F79-0F3D-263A-8552C495EBB3}"/>
                  </a:ext>
                </a:extLst>
              </p:cNvPr>
              <p:cNvSpPr txBox="1">
                <a:spLocks noRot="1" noChangeAspect="1" noMove="1" noResize="1" noEditPoints="1" noAdjustHandles="1" noChangeArrowheads="1" noChangeShapeType="1" noTextEdit="1"/>
              </p:cNvSpPr>
              <p:nvPr/>
            </p:nvSpPr>
            <p:spPr>
              <a:xfrm>
                <a:off x="481630" y="1621751"/>
                <a:ext cx="11440470" cy="2677656"/>
              </a:xfrm>
              <a:prstGeom prst="rect">
                <a:avLst/>
              </a:prstGeom>
              <a:blipFill>
                <a:blip r:embed="rId4"/>
                <a:stretch>
                  <a:fillRect l="-4102" t="-1822" r="-852" b="-4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9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D53E91-7ED0-394A-B62B-FBA31E40990D}"/>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数据集</a:t>
            </a:r>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3" name="灯片编号占位符 2"/>
          <p:cNvSpPr>
            <a:spLocks noGrp="1"/>
          </p:cNvSpPr>
          <p:nvPr>
            <p:ph type="sldNum" sz="quarter" idx="12"/>
          </p:nvPr>
        </p:nvSpPr>
        <p:spPr/>
        <p:txBody>
          <a:bodyPr/>
          <a:lstStyle/>
          <a:p>
            <a:fld id="{37D10F95-650F-4EB4-8E86-199C1D92F48D}" type="slidenum">
              <a:rPr lang="zh-CN" altLang="en-US" smtClean="0"/>
              <a:t>7</a:t>
            </a:fld>
            <a:endParaRPr lang="zh-CN" altLang="en-US"/>
          </a:p>
        </p:txBody>
      </p:sp>
      <p:sp>
        <p:nvSpPr>
          <p:cNvPr id="5" name="文本框 4">
            <a:extLst>
              <a:ext uri="{FF2B5EF4-FFF2-40B4-BE49-F238E27FC236}">
                <a16:creationId xmlns:a16="http://schemas.microsoft.com/office/drawing/2014/main" id="{06B1A718-FEBA-AB37-2E6F-8C87D53C48A2}"/>
              </a:ext>
            </a:extLst>
          </p:cNvPr>
          <p:cNvSpPr txBox="1"/>
          <p:nvPr/>
        </p:nvSpPr>
        <p:spPr>
          <a:xfrm>
            <a:off x="397869" y="1463511"/>
            <a:ext cx="8320342" cy="1200329"/>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sklearn</a:t>
            </a:r>
            <a:r>
              <a:rPr lang="zh-CN" altLang="en-US" dirty="0">
                <a:latin typeface="微软雅黑" panose="020B0503020204020204" pitchFamily="34" charset="-122"/>
                <a:ea typeface="微软雅黑" panose="020B0503020204020204" pitchFamily="34" charset="-122"/>
              </a:rPr>
              <a:t>自带了一些数据集：</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aphicFrame>
        <p:nvGraphicFramePr>
          <p:cNvPr id="9" name="表格 10">
            <a:extLst>
              <a:ext uri="{FF2B5EF4-FFF2-40B4-BE49-F238E27FC236}">
                <a16:creationId xmlns:a16="http://schemas.microsoft.com/office/drawing/2014/main" id="{E7F2C4EE-C808-0E2F-698C-BC9FECBB44D3}"/>
              </a:ext>
            </a:extLst>
          </p:cNvPr>
          <p:cNvGraphicFramePr>
            <a:graphicFrameLocks noGrp="1"/>
          </p:cNvGraphicFramePr>
          <p:nvPr>
            <p:extLst>
              <p:ext uri="{D42A27DB-BD31-4B8C-83A1-F6EECF244321}">
                <p14:modId xmlns:p14="http://schemas.microsoft.com/office/powerpoint/2010/main" val="1310927236"/>
              </p:ext>
            </p:extLst>
          </p:nvPr>
        </p:nvGraphicFramePr>
        <p:xfrm>
          <a:off x="469996" y="1904661"/>
          <a:ext cx="11252005" cy="3870960"/>
        </p:xfrm>
        <a:graphic>
          <a:graphicData uri="http://schemas.openxmlformats.org/drawingml/2006/table">
            <a:tbl>
              <a:tblPr firstRow="1" bandRow="1">
                <a:tableStyleId>{5C22544A-7EE6-4342-B048-85BDC9FD1C3A}</a:tableStyleId>
              </a:tblPr>
              <a:tblGrid>
                <a:gridCol w="2250401">
                  <a:extLst>
                    <a:ext uri="{9D8B030D-6E8A-4147-A177-3AD203B41FA5}">
                      <a16:colId xmlns:a16="http://schemas.microsoft.com/office/drawing/2014/main" val="3881632212"/>
                    </a:ext>
                  </a:extLst>
                </a:gridCol>
                <a:gridCol w="2250401">
                  <a:extLst>
                    <a:ext uri="{9D8B030D-6E8A-4147-A177-3AD203B41FA5}">
                      <a16:colId xmlns:a16="http://schemas.microsoft.com/office/drawing/2014/main" val="1078181122"/>
                    </a:ext>
                  </a:extLst>
                </a:gridCol>
                <a:gridCol w="2463065">
                  <a:extLst>
                    <a:ext uri="{9D8B030D-6E8A-4147-A177-3AD203B41FA5}">
                      <a16:colId xmlns:a16="http://schemas.microsoft.com/office/drawing/2014/main" val="3396659881"/>
                    </a:ext>
                  </a:extLst>
                </a:gridCol>
                <a:gridCol w="2037737">
                  <a:extLst>
                    <a:ext uri="{9D8B030D-6E8A-4147-A177-3AD203B41FA5}">
                      <a16:colId xmlns:a16="http://schemas.microsoft.com/office/drawing/2014/main" val="522288531"/>
                    </a:ext>
                  </a:extLst>
                </a:gridCol>
                <a:gridCol w="2250401">
                  <a:extLst>
                    <a:ext uri="{9D8B030D-6E8A-4147-A177-3AD203B41FA5}">
                      <a16:colId xmlns:a16="http://schemas.microsoft.com/office/drawing/2014/main" val="2327081354"/>
                    </a:ext>
                  </a:extLst>
                </a:gridCol>
              </a:tblGrid>
              <a:tr h="273828">
                <a:tc>
                  <a:txBody>
                    <a:bodyPr/>
                    <a:lstStyle/>
                    <a:p>
                      <a:pPr algn="ctr"/>
                      <a:endParaRPr lang="zh-CN" altLang="en-US" dirty="0"/>
                    </a:p>
                  </a:txBody>
                  <a:tcPr anchor="ctr"/>
                </a:tc>
                <a:tc>
                  <a:txBody>
                    <a:bodyPr/>
                    <a:lstStyle/>
                    <a:p>
                      <a:pPr algn="ctr"/>
                      <a:r>
                        <a:rPr lang="zh-CN" altLang="en-US" dirty="0"/>
                        <a:t>数据集名称</a:t>
                      </a:r>
                    </a:p>
                  </a:txBody>
                  <a:tcPr anchor="ctr"/>
                </a:tc>
                <a:tc>
                  <a:txBody>
                    <a:bodyPr/>
                    <a:lstStyle/>
                    <a:p>
                      <a:pPr algn="ctr"/>
                      <a:r>
                        <a:rPr lang="zh-CN" altLang="en-US" dirty="0"/>
                        <a:t>调用方式</a:t>
                      </a:r>
                    </a:p>
                  </a:txBody>
                  <a:tcPr anchor="ctr"/>
                </a:tc>
                <a:tc>
                  <a:txBody>
                    <a:bodyPr/>
                    <a:lstStyle/>
                    <a:p>
                      <a:pPr algn="ctr"/>
                      <a:r>
                        <a:rPr lang="zh-CN" altLang="en-US" dirty="0"/>
                        <a:t>适用算法</a:t>
                      </a:r>
                    </a:p>
                  </a:txBody>
                  <a:tcPr anchor="ctr"/>
                </a:tc>
                <a:tc>
                  <a:txBody>
                    <a:bodyPr/>
                    <a:lstStyle/>
                    <a:p>
                      <a:pPr algn="ctr"/>
                      <a:r>
                        <a:rPr lang="zh-CN" altLang="en-US" dirty="0"/>
                        <a:t>数据规模</a:t>
                      </a:r>
                    </a:p>
                  </a:txBody>
                  <a:tcPr anchor="ctr"/>
                </a:tc>
                <a:extLst>
                  <a:ext uri="{0D108BD9-81ED-4DB2-BD59-A6C34878D82A}">
                    <a16:rowId xmlns:a16="http://schemas.microsoft.com/office/drawing/2014/main" val="2001592048"/>
                  </a:ext>
                </a:extLst>
              </a:tr>
              <a:tr h="370840">
                <a:tc rowSpan="4">
                  <a:txBody>
                    <a:bodyPr/>
                    <a:lstStyle/>
                    <a:p>
                      <a:pPr algn="ctr"/>
                      <a:r>
                        <a:rPr lang="zh-CN" altLang="en-US" dirty="0"/>
                        <a:t>小数据集</a:t>
                      </a:r>
                    </a:p>
                  </a:txBody>
                  <a:tcPr anchor="ctr"/>
                </a:tc>
                <a:tc>
                  <a:txBody>
                    <a:bodyPr/>
                    <a:lstStyle/>
                    <a:p>
                      <a:pPr algn="ctr"/>
                      <a:r>
                        <a:rPr lang="zh-CN" altLang="en-US" dirty="0"/>
                        <a:t>波士顿房价数据集</a:t>
                      </a:r>
                    </a:p>
                  </a:txBody>
                  <a:tcPr anchor="ctr"/>
                </a:tc>
                <a:tc>
                  <a:txBody>
                    <a:bodyPr/>
                    <a:lstStyle/>
                    <a:p>
                      <a:pPr algn="ctr"/>
                      <a:r>
                        <a:rPr lang="en-US" altLang="zh-CN" dirty="0" err="1"/>
                        <a:t>load_boston</a:t>
                      </a:r>
                      <a:r>
                        <a:rPr lang="en-US" altLang="zh-CN" dirty="0"/>
                        <a:t>()</a:t>
                      </a:r>
                      <a:endParaRPr lang="zh-CN" altLang="en-US" dirty="0"/>
                    </a:p>
                  </a:txBody>
                  <a:tcPr anchor="ctr"/>
                </a:tc>
                <a:tc>
                  <a:txBody>
                    <a:bodyPr/>
                    <a:lstStyle/>
                    <a:p>
                      <a:pPr algn="ctr"/>
                      <a:r>
                        <a:rPr lang="zh-CN" altLang="en-US" dirty="0"/>
                        <a:t>回归</a:t>
                      </a:r>
                    </a:p>
                  </a:txBody>
                  <a:tcPr anchor="ctr"/>
                </a:tc>
                <a:tc>
                  <a:txBody>
                    <a:bodyPr/>
                    <a:lstStyle/>
                    <a:p>
                      <a:pPr algn="ctr"/>
                      <a:r>
                        <a:rPr lang="en-US" altLang="zh-CN" dirty="0"/>
                        <a:t>506*13</a:t>
                      </a:r>
                      <a:endParaRPr lang="zh-CN" altLang="en-US" dirty="0"/>
                    </a:p>
                  </a:txBody>
                  <a:tcPr anchor="ctr"/>
                </a:tc>
                <a:extLst>
                  <a:ext uri="{0D108BD9-81ED-4DB2-BD59-A6C34878D82A}">
                    <a16:rowId xmlns:a16="http://schemas.microsoft.com/office/drawing/2014/main" val="2447413806"/>
                  </a:ext>
                </a:extLst>
              </a:tr>
              <a:tr h="370840">
                <a:tc vMerge="1">
                  <a:txBody>
                    <a:bodyPr/>
                    <a:lstStyle/>
                    <a:p>
                      <a:endParaRPr lang="zh-CN" altLang="en-US" dirty="0"/>
                    </a:p>
                  </a:txBody>
                  <a:tcPr/>
                </a:tc>
                <a:tc>
                  <a:txBody>
                    <a:bodyPr/>
                    <a:lstStyle/>
                    <a:p>
                      <a:pPr algn="ctr"/>
                      <a:r>
                        <a:rPr lang="zh-CN" altLang="en-US" dirty="0"/>
                        <a:t>鸢尾花数据集</a:t>
                      </a:r>
                    </a:p>
                  </a:txBody>
                  <a:tcPr anchor="ctr"/>
                </a:tc>
                <a:tc>
                  <a:txBody>
                    <a:bodyPr/>
                    <a:lstStyle/>
                    <a:p>
                      <a:pPr algn="ctr"/>
                      <a:r>
                        <a:rPr lang="en-US" altLang="zh-CN" dirty="0" err="1"/>
                        <a:t>load_iris</a:t>
                      </a:r>
                      <a:r>
                        <a:rPr lang="en-US" altLang="zh-CN" dirty="0"/>
                        <a:t>()</a:t>
                      </a:r>
                      <a:endParaRPr lang="zh-CN" altLang="en-US" dirty="0"/>
                    </a:p>
                  </a:txBody>
                  <a:tcPr anchor="ctr"/>
                </a:tc>
                <a:tc>
                  <a:txBody>
                    <a:bodyPr/>
                    <a:lstStyle/>
                    <a:p>
                      <a:pPr algn="ctr"/>
                      <a:r>
                        <a:rPr lang="zh-CN" altLang="en-US" dirty="0"/>
                        <a:t>分类</a:t>
                      </a:r>
                    </a:p>
                  </a:txBody>
                  <a:tcPr anchor="ctr"/>
                </a:tc>
                <a:tc>
                  <a:txBody>
                    <a:bodyPr/>
                    <a:lstStyle/>
                    <a:p>
                      <a:pPr algn="ctr"/>
                      <a:r>
                        <a:rPr lang="en-US" altLang="zh-CN" dirty="0"/>
                        <a:t>150*4</a:t>
                      </a:r>
                      <a:endParaRPr lang="zh-CN" altLang="en-US" dirty="0"/>
                    </a:p>
                  </a:txBody>
                  <a:tcPr anchor="ctr"/>
                </a:tc>
                <a:extLst>
                  <a:ext uri="{0D108BD9-81ED-4DB2-BD59-A6C34878D82A}">
                    <a16:rowId xmlns:a16="http://schemas.microsoft.com/office/drawing/2014/main" val="2248325624"/>
                  </a:ext>
                </a:extLst>
              </a:tr>
              <a:tr h="370840">
                <a:tc vMerge="1">
                  <a:txBody>
                    <a:bodyPr/>
                    <a:lstStyle/>
                    <a:p>
                      <a:endParaRPr lang="zh-CN" altLang="en-US" dirty="0"/>
                    </a:p>
                  </a:txBody>
                  <a:tcPr/>
                </a:tc>
                <a:tc>
                  <a:txBody>
                    <a:bodyPr/>
                    <a:lstStyle/>
                    <a:p>
                      <a:pPr algn="ctr"/>
                      <a:r>
                        <a:rPr lang="zh-CN" altLang="en-US" dirty="0"/>
                        <a:t>糖尿病数据集</a:t>
                      </a:r>
                    </a:p>
                  </a:txBody>
                  <a:tcPr anchor="ctr"/>
                </a:tc>
                <a:tc>
                  <a:txBody>
                    <a:bodyPr/>
                    <a:lstStyle/>
                    <a:p>
                      <a:pPr algn="ctr"/>
                      <a:r>
                        <a:rPr lang="en-US" altLang="zh-CN" dirty="0" err="1"/>
                        <a:t>load_diabetes</a:t>
                      </a:r>
                      <a:r>
                        <a:rPr lang="en-US" altLang="zh-CN" dirty="0"/>
                        <a:t>()</a:t>
                      </a:r>
                      <a:endParaRPr lang="zh-CN" altLang="en-US" dirty="0"/>
                    </a:p>
                  </a:txBody>
                  <a:tcPr anchor="ctr"/>
                </a:tc>
                <a:tc>
                  <a:txBody>
                    <a:bodyPr/>
                    <a:lstStyle/>
                    <a:p>
                      <a:pPr algn="ctr"/>
                      <a:r>
                        <a:rPr lang="zh-CN" altLang="en-US" dirty="0"/>
                        <a:t>回归</a:t>
                      </a:r>
                    </a:p>
                  </a:txBody>
                  <a:tcPr anchor="ctr"/>
                </a:tc>
                <a:tc>
                  <a:txBody>
                    <a:bodyPr/>
                    <a:lstStyle/>
                    <a:p>
                      <a:pPr algn="ctr"/>
                      <a:r>
                        <a:rPr lang="en-US" altLang="zh-CN" dirty="0"/>
                        <a:t>442*10</a:t>
                      </a:r>
                      <a:endParaRPr lang="zh-CN" altLang="en-US" dirty="0"/>
                    </a:p>
                  </a:txBody>
                  <a:tcPr anchor="ctr"/>
                </a:tc>
                <a:extLst>
                  <a:ext uri="{0D108BD9-81ED-4DB2-BD59-A6C34878D82A}">
                    <a16:rowId xmlns:a16="http://schemas.microsoft.com/office/drawing/2014/main" val="4169111525"/>
                  </a:ext>
                </a:extLst>
              </a:tr>
              <a:tr h="370840">
                <a:tc vMerge="1">
                  <a:txBody>
                    <a:bodyPr/>
                    <a:lstStyle/>
                    <a:p>
                      <a:endParaRPr lang="zh-CN" altLang="en-US" dirty="0"/>
                    </a:p>
                  </a:txBody>
                  <a:tcPr/>
                </a:tc>
                <a:tc>
                  <a:txBody>
                    <a:bodyPr/>
                    <a:lstStyle/>
                    <a:p>
                      <a:pPr algn="ctr"/>
                      <a:r>
                        <a:rPr lang="zh-CN" altLang="en-US" dirty="0"/>
                        <a:t>手写数据集</a:t>
                      </a:r>
                    </a:p>
                  </a:txBody>
                  <a:tcPr anchor="ctr"/>
                </a:tc>
                <a:tc>
                  <a:txBody>
                    <a:bodyPr/>
                    <a:lstStyle/>
                    <a:p>
                      <a:pPr algn="ctr"/>
                      <a:r>
                        <a:rPr lang="en-US" altLang="zh-CN" dirty="0" err="1"/>
                        <a:t>load_digits</a:t>
                      </a:r>
                      <a:r>
                        <a:rPr lang="en-US" altLang="zh-CN" dirty="0"/>
                        <a:t>()</a:t>
                      </a:r>
                      <a:endParaRPr lang="zh-CN" altLang="en-US" dirty="0"/>
                    </a:p>
                  </a:txBody>
                  <a:tcPr anchor="ctr"/>
                </a:tc>
                <a:tc>
                  <a:txBody>
                    <a:bodyPr/>
                    <a:lstStyle/>
                    <a:p>
                      <a:pPr algn="ctr"/>
                      <a:r>
                        <a:rPr lang="zh-CN" altLang="en-US" dirty="0"/>
                        <a:t>分类</a:t>
                      </a:r>
                    </a:p>
                  </a:txBody>
                  <a:tcPr anchor="ctr"/>
                </a:tc>
                <a:tc>
                  <a:txBody>
                    <a:bodyPr/>
                    <a:lstStyle/>
                    <a:p>
                      <a:pPr algn="ctr"/>
                      <a:r>
                        <a:rPr lang="en-US" altLang="zh-CN" dirty="0"/>
                        <a:t>5620*64</a:t>
                      </a:r>
                      <a:endParaRPr lang="zh-CN" altLang="en-US" dirty="0"/>
                    </a:p>
                  </a:txBody>
                  <a:tcPr anchor="ctr"/>
                </a:tc>
                <a:extLst>
                  <a:ext uri="{0D108BD9-81ED-4DB2-BD59-A6C34878D82A}">
                    <a16:rowId xmlns:a16="http://schemas.microsoft.com/office/drawing/2014/main" val="3896630361"/>
                  </a:ext>
                </a:extLst>
              </a:tr>
              <a:tr h="370840">
                <a:tc rowSpan="4">
                  <a:txBody>
                    <a:bodyPr/>
                    <a:lstStyle/>
                    <a:p>
                      <a:pPr algn="ctr"/>
                      <a:r>
                        <a:rPr lang="zh-CN" altLang="en-US" dirty="0"/>
                        <a:t>大数据集</a:t>
                      </a:r>
                    </a:p>
                  </a:txBody>
                  <a:tcPr anchor="ctr"/>
                </a:tc>
                <a:tc>
                  <a:txBody>
                    <a:bodyPr/>
                    <a:lstStyle/>
                    <a:p>
                      <a:pPr algn="ctr"/>
                      <a:r>
                        <a:rPr lang="en-US" altLang="zh-CN" dirty="0"/>
                        <a:t>Olivetti</a:t>
                      </a:r>
                      <a:r>
                        <a:rPr lang="zh-CN" altLang="en-US" dirty="0"/>
                        <a:t>脸部图像数据集</a:t>
                      </a:r>
                    </a:p>
                  </a:txBody>
                  <a:tcPr anchor="ctr"/>
                </a:tc>
                <a:tc>
                  <a:txBody>
                    <a:bodyPr/>
                    <a:lstStyle/>
                    <a:p>
                      <a:pPr algn="ctr"/>
                      <a:r>
                        <a:rPr lang="en-US" altLang="zh-CN" dirty="0" err="1"/>
                        <a:t>fetch_olivetti_faces</a:t>
                      </a:r>
                      <a:r>
                        <a:rPr lang="en-US" altLang="zh-CN" dirty="0"/>
                        <a:t>()</a:t>
                      </a:r>
                      <a:endParaRPr lang="zh-CN" altLang="en-US" dirty="0"/>
                    </a:p>
                  </a:txBody>
                  <a:tcPr anchor="ctr"/>
                </a:tc>
                <a:tc>
                  <a:txBody>
                    <a:bodyPr/>
                    <a:lstStyle/>
                    <a:p>
                      <a:pPr algn="ctr"/>
                      <a:r>
                        <a:rPr lang="zh-CN" altLang="en-US" dirty="0"/>
                        <a:t>降维</a:t>
                      </a:r>
                    </a:p>
                  </a:txBody>
                  <a:tcPr anchor="ctr"/>
                </a:tc>
                <a:tc>
                  <a:txBody>
                    <a:bodyPr/>
                    <a:lstStyle/>
                    <a:p>
                      <a:pPr algn="ctr"/>
                      <a:r>
                        <a:rPr lang="en-US" altLang="zh-CN" dirty="0"/>
                        <a:t>400*64*64</a:t>
                      </a:r>
                      <a:endParaRPr lang="zh-CN" altLang="en-US" dirty="0"/>
                    </a:p>
                  </a:txBody>
                  <a:tcPr anchor="ctr"/>
                </a:tc>
                <a:extLst>
                  <a:ext uri="{0D108BD9-81ED-4DB2-BD59-A6C34878D82A}">
                    <a16:rowId xmlns:a16="http://schemas.microsoft.com/office/drawing/2014/main" val="2167431467"/>
                  </a:ext>
                </a:extLst>
              </a:tr>
              <a:tr h="370840">
                <a:tc vMerge="1">
                  <a:txBody>
                    <a:bodyPr/>
                    <a:lstStyle/>
                    <a:p>
                      <a:endParaRPr lang="zh-CN" altLang="en-US" dirty="0"/>
                    </a:p>
                  </a:txBody>
                  <a:tcPr/>
                </a:tc>
                <a:tc>
                  <a:txBody>
                    <a:bodyPr/>
                    <a:lstStyle/>
                    <a:p>
                      <a:pPr algn="ctr"/>
                      <a:r>
                        <a:rPr lang="zh-CN" altLang="en-US" dirty="0"/>
                        <a:t>新闻分类数据集</a:t>
                      </a:r>
                    </a:p>
                  </a:txBody>
                  <a:tcPr anchor="ctr"/>
                </a:tc>
                <a:tc>
                  <a:txBody>
                    <a:bodyPr/>
                    <a:lstStyle/>
                    <a:p>
                      <a:pPr algn="ctr"/>
                      <a:r>
                        <a:rPr lang="en-US" altLang="zh-CN" dirty="0"/>
                        <a:t>fetch_20newsgroups()</a:t>
                      </a:r>
                      <a:endParaRPr lang="zh-CN" altLang="en-US" dirty="0"/>
                    </a:p>
                  </a:txBody>
                  <a:tcPr anchor="ctr"/>
                </a:tc>
                <a:tc>
                  <a:txBody>
                    <a:bodyPr/>
                    <a:lstStyle/>
                    <a:p>
                      <a:pPr algn="ctr"/>
                      <a:r>
                        <a:rPr lang="zh-CN" altLang="en-US" dirty="0"/>
                        <a:t>分类</a:t>
                      </a:r>
                    </a:p>
                  </a:txBody>
                  <a:tcPr anchor="ctr"/>
                </a:tc>
                <a:tc>
                  <a:txBody>
                    <a:bodyPr/>
                    <a:lstStyle/>
                    <a:p>
                      <a:pPr algn="ctr"/>
                      <a:r>
                        <a:rPr lang="en-US" altLang="zh-CN" dirty="0"/>
                        <a:t>-</a:t>
                      </a:r>
                      <a:endParaRPr lang="zh-CN" altLang="en-US" dirty="0"/>
                    </a:p>
                  </a:txBody>
                  <a:tcPr anchor="ctr"/>
                </a:tc>
                <a:extLst>
                  <a:ext uri="{0D108BD9-81ED-4DB2-BD59-A6C34878D82A}">
                    <a16:rowId xmlns:a16="http://schemas.microsoft.com/office/drawing/2014/main" val="664189694"/>
                  </a:ext>
                </a:extLst>
              </a:tr>
              <a:tr h="370840">
                <a:tc vMerge="1">
                  <a:txBody>
                    <a:bodyPr/>
                    <a:lstStyle/>
                    <a:p>
                      <a:endParaRPr lang="zh-CN" altLang="en-US" dirty="0"/>
                    </a:p>
                  </a:txBody>
                  <a:tcPr/>
                </a:tc>
                <a:tc>
                  <a:txBody>
                    <a:bodyPr/>
                    <a:lstStyle/>
                    <a:p>
                      <a:pPr algn="ctr"/>
                      <a:r>
                        <a:rPr lang="zh-CN" altLang="en-US" dirty="0"/>
                        <a:t>带标签的人脸数据集</a:t>
                      </a:r>
                    </a:p>
                  </a:txBody>
                  <a:tcPr anchor="ctr"/>
                </a:tc>
                <a:tc>
                  <a:txBody>
                    <a:bodyPr/>
                    <a:lstStyle/>
                    <a:p>
                      <a:pPr algn="ctr"/>
                      <a:r>
                        <a:rPr lang="en-US" altLang="zh-CN" dirty="0" err="1"/>
                        <a:t>fetch_lfw_people</a:t>
                      </a:r>
                      <a:r>
                        <a:rPr lang="en-US" altLang="zh-CN" dirty="0"/>
                        <a:t>()</a:t>
                      </a:r>
                      <a:endParaRPr lang="zh-CN" altLang="en-US" dirty="0"/>
                    </a:p>
                  </a:txBody>
                  <a:tcPr anchor="ctr"/>
                </a:tc>
                <a:tc>
                  <a:txBody>
                    <a:bodyPr/>
                    <a:lstStyle/>
                    <a:p>
                      <a:pPr algn="ctr"/>
                      <a:r>
                        <a:rPr lang="zh-CN" altLang="en-US" dirty="0"/>
                        <a:t>分类；降维</a:t>
                      </a:r>
                    </a:p>
                  </a:txBody>
                  <a:tcPr anchor="ctr"/>
                </a:tc>
                <a:tc>
                  <a:txBody>
                    <a:bodyPr/>
                    <a:lstStyle/>
                    <a:p>
                      <a:pPr algn="ctr"/>
                      <a:r>
                        <a:rPr lang="en-US" altLang="zh-CN" dirty="0"/>
                        <a:t>-</a:t>
                      </a:r>
                      <a:endParaRPr lang="zh-CN" altLang="en-US" dirty="0"/>
                    </a:p>
                  </a:txBody>
                  <a:tcPr anchor="ctr"/>
                </a:tc>
                <a:extLst>
                  <a:ext uri="{0D108BD9-81ED-4DB2-BD59-A6C34878D82A}">
                    <a16:rowId xmlns:a16="http://schemas.microsoft.com/office/drawing/2014/main" val="1150840710"/>
                  </a:ext>
                </a:extLst>
              </a:tr>
              <a:tr h="370840">
                <a:tc vMerge="1">
                  <a:txBody>
                    <a:bodyPr/>
                    <a:lstStyle/>
                    <a:p>
                      <a:endParaRPr lang="zh-CN" altLang="en-US" dirty="0"/>
                    </a:p>
                  </a:txBody>
                  <a:tcPr/>
                </a:tc>
                <a:tc>
                  <a:txBody>
                    <a:bodyPr/>
                    <a:lstStyle/>
                    <a:p>
                      <a:pPr algn="ctr"/>
                      <a:r>
                        <a:rPr lang="zh-CN" altLang="en-US" dirty="0"/>
                        <a:t>路透社新闻语料数据集</a:t>
                      </a:r>
                    </a:p>
                  </a:txBody>
                  <a:tcPr anchor="ctr"/>
                </a:tc>
                <a:tc>
                  <a:txBody>
                    <a:bodyPr/>
                    <a:lstStyle/>
                    <a:p>
                      <a:pPr algn="ctr"/>
                      <a:r>
                        <a:rPr lang="en-US" altLang="zh-CN" dirty="0"/>
                        <a:t>fetch_rcv1()</a:t>
                      </a:r>
                      <a:endParaRPr lang="zh-CN" altLang="en-US" dirty="0"/>
                    </a:p>
                  </a:txBody>
                  <a:tcPr anchor="ctr"/>
                </a:tc>
                <a:tc>
                  <a:txBody>
                    <a:bodyPr/>
                    <a:lstStyle/>
                    <a:p>
                      <a:pPr algn="ctr"/>
                      <a:r>
                        <a:rPr lang="zh-CN" altLang="en-US" dirty="0"/>
                        <a:t>分类</a:t>
                      </a:r>
                    </a:p>
                  </a:txBody>
                  <a:tcPr anchor="ctr"/>
                </a:tc>
                <a:tc>
                  <a:txBody>
                    <a:bodyPr/>
                    <a:lstStyle/>
                    <a:p>
                      <a:pPr algn="ctr"/>
                      <a:r>
                        <a:rPr lang="en-US" altLang="zh-CN" dirty="0"/>
                        <a:t>804414*47236</a:t>
                      </a:r>
                      <a:endParaRPr lang="zh-CN" altLang="en-US" dirty="0"/>
                    </a:p>
                  </a:txBody>
                  <a:tcPr anchor="ctr"/>
                </a:tc>
                <a:extLst>
                  <a:ext uri="{0D108BD9-81ED-4DB2-BD59-A6C34878D82A}">
                    <a16:rowId xmlns:a16="http://schemas.microsoft.com/office/drawing/2014/main" val="2826668901"/>
                  </a:ext>
                </a:extLst>
              </a:tr>
            </a:tbl>
          </a:graphicData>
        </a:graphic>
      </p:graphicFrame>
      <p:sp>
        <p:nvSpPr>
          <p:cNvPr id="11" name="文本框 10">
            <a:extLst>
              <a:ext uri="{FF2B5EF4-FFF2-40B4-BE49-F238E27FC236}">
                <a16:creationId xmlns:a16="http://schemas.microsoft.com/office/drawing/2014/main" id="{F5D86141-6D3E-04E0-B254-82630B6BDBA3}"/>
              </a:ext>
            </a:extLst>
          </p:cNvPr>
          <p:cNvSpPr txBox="1"/>
          <p:nvPr/>
        </p:nvSpPr>
        <p:spPr>
          <a:xfrm>
            <a:off x="544452" y="5919169"/>
            <a:ext cx="832034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注：小数据集可以直接使用，大数据集需要在程序调用时自动下载（一次即可）</a:t>
            </a:r>
          </a:p>
        </p:txBody>
      </p:sp>
    </p:spTree>
    <p:extLst>
      <p:ext uri="{BB962C8B-B14F-4D97-AF65-F5344CB8AC3E}">
        <p14:creationId xmlns:p14="http://schemas.microsoft.com/office/powerpoint/2010/main" val="187707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D53E91-7ED0-394A-B62B-FBA31E40990D}"/>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3" name="灯片编号占位符 2"/>
          <p:cNvSpPr>
            <a:spLocks noGrp="1"/>
          </p:cNvSpPr>
          <p:nvPr>
            <p:ph type="sldNum" sz="quarter" idx="12"/>
          </p:nvPr>
        </p:nvSpPr>
        <p:spPr/>
        <p:txBody>
          <a:bodyPr/>
          <a:lstStyle/>
          <a:p>
            <a:fld id="{37D10F95-650F-4EB4-8E86-199C1D92F48D}" type="slidenum">
              <a:rPr lang="zh-CN" altLang="en-US" smtClean="0"/>
              <a:t>8</a:t>
            </a:fld>
            <a:endParaRPr lang="zh-CN" altLang="en-US"/>
          </a:p>
        </p:txBody>
      </p:sp>
      <p:sp>
        <p:nvSpPr>
          <p:cNvPr id="5" name="文本框 4">
            <a:extLst>
              <a:ext uri="{FF2B5EF4-FFF2-40B4-BE49-F238E27FC236}">
                <a16:creationId xmlns:a16="http://schemas.microsoft.com/office/drawing/2014/main" id="{06B1A718-FEBA-AB37-2E6F-8C87D53C48A2}"/>
              </a:ext>
            </a:extLst>
          </p:cNvPr>
          <p:cNvSpPr txBox="1"/>
          <p:nvPr/>
        </p:nvSpPr>
        <p:spPr>
          <a:xfrm>
            <a:off x="397869" y="1463511"/>
            <a:ext cx="11264256" cy="4154984"/>
          </a:xfrm>
          <a:prstGeom prst="rect">
            <a:avLst/>
          </a:prstGeom>
          <a:noFill/>
        </p:spPr>
        <p:txBody>
          <a:bodyPr wrap="square" rtlCol="0">
            <a:spAutoFit/>
          </a:bodyPr>
          <a:lstStyle/>
          <a:p>
            <a:pPr marL="285750" indent="-28575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决策树（</a:t>
            </a:r>
            <a:r>
              <a:rPr lang="en-US" altLang="zh-CN" sz="2400" dirty="0">
                <a:latin typeface="微软雅黑" panose="020B0503020204020204" pitchFamily="34" charset="-122"/>
                <a:ea typeface="微软雅黑" panose="020B0503020204020204" pitchFamily="34" charset="-122"/>
              </a:rPr>
              <a:t>decision tree</a:t>
            </a:r>
            <a:r>
              <a:rPr lang="zh-CN" altLang="en-US" sz="2400" dirty="0">
                <a:latin typeface="微软雅黑" panose="020B0503020204020204" pitchFamily="34" charset="-122"/>
                <a:ea typeface="微软雅黑" panose="020B0503020204020204" pitchFamily="34" charset="-122"/>
              </a:rPr>
              <a:t>）：是一种基本的分类与回归方法，此处主要讨论分类的决策树。</a:t>
            </a:r>
          </a:p>
          <a:p>
            <a:pPr marL="285750" indent="-285750" algn="just">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在分类问题中，表示基于特征对实例进行分类的过程，可以认为是</a:t>
            </a:r>
            <a:r>
              <a:rPr lang="en-US" altLang="zh-CN" sz="2400" dirty="0">
                <a:latin typeface="微软雅黑" panose="020B0503020204020204" pitchFamily="34" charset="-122"/>
                <a:ea typeface="微软雅黑" panose="020B0503020204020204" pitchFamily="34" charset="-122"/>
              </a:rPr>
              <a:t>if-then</a:t>
            </a:r>
            <a:r>
              <a:rPr lang="zh-CN" altLang="en-US" sz="2400" dirty="0">
                <a:latin typeface="微软雅黑" panose="020B0503020204020204" pitchFamily="34" charset="-122"/>
                <a:ea typeface="微软雅黑" panose="020B0503020204020204" pitchFamily="34" charset="-122"/>
              </a:rPr>
              <a:t>的集合，也可以认为是定义在特征空间与类空间上的条件概率分布。</a:t>
            </a:r>
            <a:endParaRPr lang="en-US" altLang="zh-CN" sz="2400" dirty="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决策树通常有三个步骤：特征选择、决策树的生成、决策树的修剪。</a:t>
            </a:r>
          </a:p>
          <a:p>
            <a:pPr marL="285750" indent="-285750" algn="just">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用决策树分类：从根节点开始，对实例的某一特征进行测试，根据测试结果将实例分配到其子节点，此时每个子节点对应着该特征的一个取值，如此递归的对实例进行测试并分配，直到到达叶节点，最后将实例分到叶节点的类中。</a:t>
            </a:r>
          </a:p>
        </p:txBody>
      </p:sp>
    </p:spTree>
    <p:extLst>
      <p:ext uri="{BB962C8B-B14F-4D97-AF65-F5344CB8AC3E}">
        <p14:creationId xmlns:p14="http://schemas.microsoft.com/office/powerpoint/2010/main" val="50387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2" y="879566"/>
            <a:ext cx="12192002" cy="294095"/>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过程 9"/>
          <p:cNvSpPr/>
          <p:nvPr/>
        </p:nvSpPr>
        <p:spPr>
          <a:xfrm>
            <a:off x="0" y="1219920"/>
            <a:ext cx="12192000" cy="68132"/>
          </a:xfrm>
          <a:prstGeom prst="flowChartProcess">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CD53E91-7ED0-394A-B62B-FBA31E40990D}"/>
              </a:ext>
            </a:extLst>
          </p:cNvPr>
          <p:cNvSpPr txBox="1"/>
          <p:nvPr/>
        </p:nvSpPr>
        <p:spPr>
          <a:xfrm>
            <a:off x="16042" y="38458"/>
            <a:ext cx="8625033" cy="707886"/>
          </a:xfrm>
          <a:prstGeom prst="rect">
            <a:avLst/>
          </a:prstGeom>
          <a:noFill/>
        </p:spPr>
        <p:txBody>
          <a:bodyPr wrap="square" rtlCol="0">
            <a:spAutoFit/>
          </a:bodyPr>
          <a:lstStyle/>
          <a:p>
            <a:r>
              <a:rPr lang="zh-CN" altLang="en-US" sz="4000" b="1" dirty="0">
                <a:latin typeface="黑体" panose="02010609060101010101" pitchFamily="49" charset="-122"/>
                <a:ea typeface="黑体" panose="02010609060101010101" pitchFamily="49" charset="-122"/>
              </a:rPr>
              <a:t>决策树</a:t>
            </a:r>
          </a:p>
        </p:txBody>
      </p:sp>
      <p:grpSp>
        <p:nvGrpSpPr>
          <p:cNvPr id="91" name="组合 90"/>
          <p:cNvGrpSpPr/>
          <p:nvPr/>
        </p:nvGrpSpPr>
        <p:grpSpPr>
          <a:xfrm>
            <a:off x="10504714" y="-39786"/>
            <a:ext cx="1157411" cy="1157411"/>
            <a:chOff x="10370832" y="-44149"/>
            <a:chExt cx="1157411" cy="1157411"/>
          </a:xfrm>
        </p:grpSpPr>
        <p:sp>
          <p:nvSpPr>
            <p:cNvPr id="94" name="椭圆 93"/>
            <p:cNvSpPr/>
            <p:nvPr/>
          </p:nvSpPr>
          <p:spPr>
            <a:xfrm>
              <a:off x="10370832" y="-44149"/>
              <a:ext cx="1157411" cy="115741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片 94" descr="C:/Users/DELL/AppData/Local/Temp/kaimatting/20201014115644/output_aiMatting_20201014115650.pngoutput_aiMatting_20201014115650"/>
            <p:cNvPicPr>
              <a:picLocks noChangeAspect="1"/>
            </p:cNvPicPr>
            <p:nvPr/>
          </p:nvPicPr>
          <p:blipFill>
            <a:blip r:embed="rId2"/>
            <a:stretch>
              <a:fillRect/>
            </a:stretch>
          </p:blipFill>
          <p:spPr>
            <a:xfrm>
              <a:off x="10458052" y="43645"/>
              <a:ext cx="982970" cy="982968"/>
            </a:xfrm>
            <a:prstGeom prst="rect">
              <a:avLst/>
            </a:prstGeom>
          </p:spPr>
        </p:pic>
      </p:grpSp>
      <p:sp>
        <p:nvSpPr>
          <p:cNvPr id="2" name="椭圆 1">
            <a:extLst>
              <a:ext uri="{FF2B5EF4-FFF2-40B4-BE49-F238E27FC236}">
                <a16:creationId xmlns:a16="http://schemas.microsoft.com/office/drawing/2014/main" id="{3DD65BA5-2B75-3C1B-8AEA-F8C00EE60CE7}"/>
              </a:ext>
            </a:extLst>
          </p:cNvPr>
          <p:cNvSpPr/>
          <p:nvPr/>
        </p:nvSpPr>
        <p:spPr>
          <a:xfrm>
            <a:off x="4174131" y="2010284"/>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874D243-B1DB-685D-04A0-4A81B578F497}"/>
              </a:ext>
            </a:extLst>
          </p:cNvPr>
          <p:cNvSpPr/>
          <p:nvPr/>
        </p:nvSpPr>
        <p:spPr>
          <a:xfrm>
            <a:off x="2267387" y="3448124"/>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D51D9B1A-451E-6CFE-DBD9-4BE96FBC1B5C}"/>
              </a:ext>
            </a:extLst>
          </p:cNvPr>
          <p:cNvSpPr/>
          <p:nvPr/>
        </p:nvSpPr>
        <p:spPr>
          <a:xfrm>
            <a:off x="5715581" y="3428999"/>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DBBB71E8-CAFB-AF4F-BED0-E6FF05B1513F}"/>
              </a:ext>
            </a:extLst>
          </p:cNvPr>
          <p:cNvSpPr/>
          <p:nvPr/>
        </p:nvSpPr>
        <p:spPr>
          <a:xfrm>
            <a:off x="4993135" y="4833614"/>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C5311E2D-285B-AC3E-1826-423673BD6D7E}"/>
              </a:ext>
            </a:extLst>
          </p:cNvPr>
          <p:cNvSpPr/>
          <p:nvPr/>
        </p:nvSpPr>
        <p:spPr>
          <a:xfrm>
            <a:off x="8059168" y="4833614"/>
            <a:ext cx="1102864" cy="50955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11" name="矩形: 圆角 10">
            <a:extLst>
              <a:ext uri="{FF2B5EF4-FFF2-40B4-BE49-F238E27FC236}">
                <a16:creationId xmlns:a16="http://schemas.microsoft.com/office/drawing/2014/main" id="{460A93B2-7D29-5762-C20C-2DC8CF9251F4}"/>
              </a:ext>
            </a:extLst>
          </p:cNvPr>
          <p:cNvSpPr/>
          <p:nvPr/>
        </p:nvSpPr>
        <p:spPr>
          <a:xfrm>
            <a:off x="1162195" y="4833615"/>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AF0568FE-60F2-315F-1983-BE7E48E6648C}"/>
              </a:ext>
            </a:extLst>
          </p:cNvPr>
          <p:cNvSpPr/>
          <p:nvPr/>
        </p:nvSpPr>
        <p:spPr>
          <a:xfrm>
            <a:off x="3485422" y="4833615"/>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D053972E-D33F-964C-AB71-85CBA77710FF}"/>
              </a:ext>
            </a:extLst>
          </p:cNvPr>
          <p:cNvSpPr/>
          <p:nvPr/>
        </p:nvSpPr>
        <p:spPr>
          <a:xfrm>
            <a:off x="4091532" y="6238229"/>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618329AF-BB52-6C2D-4370-BA57B7184003}"/>
              </a:ext>
            </a:extLst>
          </p:cNvPr>
          <p:cNvSpPr/>
          <p:nvPr/>
        </p:nvSpPr>
        <p:spPr>
          <a:xfrm>
            <a:off x="6095999" y="6211924"/>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3C655B93-B738-C061-61D0-993C018EAFC7}"/>
              </a:ext>
            </a:extLst>
          </p:cNvPr>
          <p:cNvSpPr/>
          <p:nvPr/>
        </p:nvSpPr>
        <p:spPr>
          <a:xfrm>
            <a:off x="7656874" y="6101574"/>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276F9BA0-2EF1-3DAB-30BA-B569EA07DB83}"/>
              </a:ext>
            </a:extLst>
          </p:cNvPr>
          <p:cNvSpPr/>
          <p:nvPr/>
        </p:nvSpPr>
        <p:spPr>
          <a:xfrm>
            <a:off x="9396448" y="6101574"/>
            <a:ext cx="984201" cy="5095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8EA269AE-90C3-9805-554C-876B74F568B9}"/>
              </a:ext>
            </a:extLst>
          </p:cNvPr>
          <p:cNvCxnSpPr>
            <a:stCxn id="2" idx="4"/>
            <a:endCxn id="6" idx="0"/>
          </p:cNvCxnSpPr>
          <p:nvPr/>
        </p:nvCxnSpPr>
        <p:spPr>
          <a:xfrm flipH="1">
            <a:off x="2818819" y="2519835"/>
            <a:ext cx="1906744" cy="9282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B3F07B3-28C6-C8B6-3D9D-0CCE7B85DEB5}"/>
              </a:ext>
            </a:extLst>
          </p:cNvPr>
          <p:cNvCxnSpPr>
            <a:stCxn id="2" idx="4"/>
            <a:endCxn id="7" idx="0"/>
          </p:cNvCxnSpPr>
          <p:nvPr/>
        </p:nvCxnSpPr>
        <p:spPr>
          <a:xfrm>
            <a:off x="4725563" y="2519835"/>
            <a:ext cx="1541450" cy="9091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135003A-6EA6-F64F-089E-5BA59B16EC84}"/>
              </a:ext>
            </a:extLst>
          </p:cNvPr>
          <p:cNvCxnSpPr>
            <a:stCxn id="6" idx="4"/>
            <a:endCxn id="11" idx="0"/>
          </p:cNvCxnSpPr>
          <p:nvPr/>
        </p:nvCxnSpPr>
        <p:spPr>
          <a:xfrm flipH="1">
            <a:off x="1654296" y="3957675"/>
            <a:ext cx="1164523" cy="8759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84EBDF16-BCE7-573A-6F4A-A6604071D516}"/>
              </a:ext>
            </a:extLst>
          </p:cNvPr>
          <p:cNvCxnSpPr>
            <a:stCxn id="6" idx="4"/>
            <a:endCxn id="14" idx="0"/>
          </p:cNvCxnSpPr>
          <p:nvPr/>
        </p:nvCxnSpPr>
        <p:spPr>
          <a:xfrm>
            <a:off x="2818819" y="3957675"/>
            <a:ext cx="1158704" cy="8759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173DDBF-CF79-8A2A-C7C6-7F6B7693CBD1}"/>
              </a:ext>
            </a:extLst>
          </p:cNvPr>
          <p:cNvCxnSpPr>
            <a:stCxn id="7" idx="4"/>
            <a:endCxn id="8" idx="0"/>
          </p:cNvCxnSpPr>
          <p:nvPr/>
        </p:nvCxnSpPr>
        <p:spPr>
          <a:xfrm flipH="1">
            <a:off x="5544567" y="3938550"/>
            <a:ext cx="722446" cy="8950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1652601-81EB-9278-F092-9AFFB9DAC11A}"/>
              </a:ext>
            </a:extLst>
          </p:cNvPr>
          <p:cNvCxnSpPr>
            <a:stCxn id="7" idx="4"/>
            <a:endCxn id="9" idx="0"/>
          </p:cNvCxnSpPr>
          <p:nvPr/>
        </p:nvCxnSpPr>
        <p:spPr>
          <a:xfrm>
            <a:off x="6267013" y="3938550"/>
            <a:ext cx="2343587" cy="8950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E4FF55D1-841C-CE39-5B0A-F978C248C2EA}"/>
              </a:ext>
            </a:extLst>
          </p:cNvPr>
          <p:cNvCxnSpPr>
            <a:stCxn id="8" idx="4"/>
            <a:endCxn id="16" idx="0"/>
          </p:cNvCxnSpPr>
          <p:nvPr/>
        </p:nvCxnSpPr>
        <p:spPr>
          <a:xfrm flipH="1">
            <a:off x="4583633" y="5343165"/>
            <a:ext cx="960934" cy="8950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6CC4178-96E2-BC8D-8960-8FF0C9DBBC2D}"/>
              </a:ext>
            </a:extLst>
          </p:cNvPr>
          <p:cNvCxnSpPr>
            <a:stCxn id="8" idx="4"/>
            <a:endCxn id="17" idx="0"/>
          </p:cNvCxnSpPr>
          <p:nvPr/>
        </p:nvCxnSpPr>
        <p:spPr>
          <a:xfrm>
            <a:off x="5544567" y="5343165"/>
            <a:ext cx="1043533" cy="8687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BFCC2DAA-1F98-A4DA-F662-9C0C14EACD7B}"/>
              </a:ext>
            </a:extLst>
          </p:cNvPr>
          <p:cNvCxnSpPr>
            <a:stCxn id="9" idx="4"/>
            <a:endCxn id="18" idx="0"/>
          </p:cNvCxnSpPr>
          <p:nvPr/>
        </p:nvCxnSpPr>
        <p:spPr>
          <a:xfrm flipH="1">
            <a:off x="8148975" y="5343165"/>
            <a:ext cx="461625" cy="758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3CD3FBBF-A795-DF62-6C86-3FA7E3DAB04F}"/>
              </a:ext>
            </a:extLst>
          </p:cNvPr>
          <p:cNvCxnSpPr>
            <a:stCxn id="9" idx="4"/>
            <a:endCxn id="19" idx="0"/>
          </p:cNvCxnSpPr>
          <p:nvPr/>
        </p:nvCxnSpPr>
        <p:spPr>
          <a:xfrm>
            <a:off x="8610600" y="5343165"/>
            <a:ext cx="1277949" cy="758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对话气泡: 圆角矩形 40">
            <a:extLst>
              <a:ext uri="{FF2B5EF4-FFF2-40B4-BE49-F238E27FC236}">
                <a16:creationId xmlns:a16="http://schemas.microsoft.com/office/drawing/2014/main" id="{B111B577-4C67-D567-FA37-26E49B268666}"/>
              </a:ext>
            </a:extLst>
          </p:cNvPr>
          <p:cNvSpPr/>
          <p:nvPr/>
        </p:nvSpPr>
        <p:spPr>
          <a:xfrm>
            <a:off x="7043555" y="2265059"/>
            <a:ext cx="2844994" cy="991398"/>
          </a:xfrm>
          <a:prstGeom prst="wedgeRoundRectCallout">
            <a:avLst>
              <a:gd name="adj1" fmla="val -56559"/>
              <a:gd name="adj2" fmla="val 9348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判断是否符合这一特征这部分内容可以理解为</a:t>
            </a:r>
            <a:r>
              <a:rPr lang="en-US" altLang="zh-CN" dirty="0">
                <a:latin typeface="微软雅黑" panose="020B0503020204020204" pitchFamily="34" charset="-122"/>
                <a:ea typeface="微软雅黑" panose="020B0503020204020204" pitchFamily="34" charset="-122"/>
              </a:rPr>
              <a:t>if</a:t>
            </a:r>
            <a:r>
              <a:rPr lang="zh-CN" altLang="en-US" dirty="0">
                <a:latin typeface="微软雅黑" panose="020B0503020204020204" pitchFamily="34" charset="-122"/>
                <a:ea typeface="微软雅黑" panose="020B0503020204020204" pitchFamily="34" charset="-122"/>
              </a:rPr>
              <a:t>的条件</a:t>
            </a:r>
          </a:p>
        </p:txBody>
      </p:sp>
      <p:sp>
        <p:nvSpPr>
          <p:cNvPr id="42" name="对话气泡: 圆角矩形 41">
            <a:extLst>
              <a:ext uri="{FF2B5EF4-FFF2-40B4-BE49-F238E27FC236}">
                <a16:creationId xmlns:a16="http://schemas.microsoft.com/office/drawing/2014/main" id="{62A58E78-4EDC-E11D-5C29-EA5BC2225574}"/>
              </a:ext>
            </a:extLst>
          </p:cNvPr>
          <p:cNvSpPr/>
          <p:nvPr/>
        </p:nvSpPr>
        <p:spPr>
          <a:xfrm>
            <a:off x="753856" y="1937100"/>
            <a:ext cx="1653715" cy="875940"/>
          </a:xfrm>
          <a:prstGeom prst="wedgeRoundRectCallout">
            <a:avLst>
              <a:gd name="adj1" fmla="val -20818"/>
              <a:gd name="adj2" fmla="val 27982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分类的结果</a:t>
            </a:r>
          </a:p>
        </p:txBody>
      </p:sp>
      <p:sp>
        <p:nvSpPr>
          <p:cNvPr id="43" name="文本框 42">
            <a:extLst>
              <a:ext uri="{FF2B5EF4-FFF2-40B4-BE49-F238E27FC236}">
                <a16:creationId xmlns:a16="http://schemas.microsoft.com/office/drawing/2014/main" id="{6FBAE6C5-0F18-D335-0BF5-7B0A909B79FB}"/>
              </a:ext>
            </a:extLst>
          </p:cNvPr>
          <p:cNvSpPr txBox="1"/>
          <p:nvPr/>
        </p:nvSpPr>
        <p:spPr>
          <a:xfrm>
            <a:off x="76782" y="1403011"/>
            <a:ext cx="285488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决策树结构：</a:t>
            </a:r>
          </a:p>
        </p:txBody>
      </p:sp>
      <p:sp>
        <p:nvSpPr>
          <p:cNvPr id="3" name="文本框 2">
            <a:extLst>
              <a:ext uri="{FF2B5EF4-FFF2-40B4-BE49-F238E27FC236}">
                <a16:creationId xmlns:a16="http://schemas.microsoft.com/office/drawing/2014/main" id="{D926CE14-1CB7-E620-F0E7-34B758015CD1}"/>
              </a:ext>
            </a:extLst>
          </p:cNvPr>
          <p:cNvSpPr txBox="1"/>
          <p:nvPr/>
        </p:nvSpPr>
        <p:spPr>
          <a:xfrm>
            <a:off x="3445578" y="2710932"/>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5" name="文本框 4">
            <a:extLst>
              <a:ext uri="{FF2B5EF4-FFF2-40B4-BE49-F238E27FC236}">
                <a16:creationId xmlns:a16="http://schemas.microsoft.com/office/drawing/2014/main" id="{D596DDFD-A04C-7622-AF0E-9DD52A3D16F5}"/>
              </a:ext>
            </a:extLst>
          </p:cNvPr>
          <p:cNvSpPr txBox="1"/>
          <p:nvPr/>
        </p:nvSpPr>
        <p:spPr>
          <a:xfrm>
            <a:off x="1803207" y="4119489"/>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12" name="文本框 11">
            <a:extLst>
              <a:ext uri="{FF2B5EF4-FFF2-40B4-BE49-F238E27FC236}">
                <a16:creationId xmlns:a16="http://schemas.microsoft.com/office/drawing/2014/main" id="{2BD0FD8B-1940-D468-A525-0E75162196EA}"/>
              </a:ext>
            </a:extLst>
          </p:cNvPr>
          <p:cNvSpPr txBox="1"/>
          <p:nvPr/>
        </p:nvSpPr>
        <p:spPr>
          <a:xfrm>
            <a:off x="5434047" y="4139264"/>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13" name="文本框 12">
            <a:extLst>
              <a:ext uri="{FF2B5EF4-FFF2-40B4-BE49-F238E27FC236}">
                <a16:creationId xmlns:a16="http://schemas.microsoft.com/office/drawing/2014/main" id="{4A9903BA-6593-03AA-7056-3DDE61EDED4B}"/>
              </a:ext>
            </a:extLst>
          </p:cNvPr>
          <p:cNvSpPr txBox="1"/>
          <p:nvPr/>
        </p:nvSpPr>
        <p:spPr>
          <a:xfrm>
            <a:off x="4585813" y="5537703"/>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15" name="文本框 14">
            <a:extLst>
              <a:ext uri="{FF2B5EF4-FFF2-40B4-BE49-F238E27FC236}">
                <a16:creationId xmlns:a16="http://schemas.microsoft.com/office/drawing/2014/main" id="{0B902FBC-0CF7-EF48-48E3-4A611FF06807}"/>
              </a:ext>
            </a:extLst>
          </p:cNvPr>
          <p:cNvSpPr txBox="1"/>
          <p:nvPr/>
        </p:nvSpPr>
        <p:spPr>
          <a:xfrm>
            <a:off x="7908802" y="5494805"/>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a:t>
            </a:r>
          </a:p>
        </p:txBody>
      </p:sp>
      <p:sp>
        <p:nvSpPr>
          <p:cNvPr id="21" name="文本框 20">
            <a:extLst>
              <a:ext uri="{FF2B5EF4-FFF2-40B4-BE49-F238E27FC236}">
                <a16:creationId xmlns:a16="http://schemas.microsoft.com/office/drawing/2014/main" id="{C7644486-0B9A-502E-E96D-C49E095C7DE2}"/>
              </a:ext>
            </a:extLst>
          </p:cNvPr>
          <p:cNvSpPr txBox="1"/>
          <p:nvPr/>
        </p:nvSpPr>
        <p:spPr>
          <a:xfrm>
            <a:off x="5454113" y="2637746"/>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23" name="文本框 22">
            <a:extLst>
              <a:ext uri="{FF2B5EF4-FFF2-40B4-BE49-F238E27FC236}">
                <a16:creationId xmlns:a16="http://schemas.microsoft.com/office/drawing/2014/main" id="{82AD5977-296E-0E1F-8A8C-2C724B1FE54E}"/>
              </a:ext>
            </a:extLst>
          </p:cNvPr>
          <p:cNvSpPr txBox="1"/>
          <p:nvPr/>
        </p:nvSpPr>
        <p:spPr>
          <a:xfrm>
            <a:off x="7378249" y="4016750"/>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25" name="文本框 24">
            <a:extLst>
              <a:ext uri="{FF2B5EF4-FFF2-40B4-BE49-F238E27FC236}">
                <a16:creationId xmlns:a16="http://schemas.microsoft.com/office/drawing/2014/main" id="{E9D2C1BA-6FF7-C9E2-E375-3799B2B0DE77}"/>
              </a:ext>
            </a:extLst>
          </p:cNvPr>
          <p:cNvSpPr txBox="1"/>
          <p:nvPr/>
        </p:nvSpPr>
        <p:spPr>
          <a:xfrm>
            <a:off x="9249574" y="5407357"/>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27" name="文本框 26">
            <a:extLst>
              <a:ext uri="{FF2B5EF4-FFF2-40B4-BE49-F238E27FC236}">
                <a16:creationId xmlns:a16="http://schemas.microsoft.com/office/drawing/2014/main" id="{82DF89A8-6C22-6A24-F592-501E91B0ECA5}"/>
              </a:ext>
            </a:extLst>
          </p:cNvPr>
          <p:cNvSpPr txBox="1"/>
          <p:nvPr/>
        </p:nvSpPr>
        <p:spPr>
          <a:xfrm>
            <a:off x="6066333" y="5537703"/>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
        <p:nvSpPr>
          <p:cNvPr id="29" name="文本框 28">
            <a:extLst>
              <a:ext uri="{FF2B5EF4-FFF2-40B4-BE49-F238E27FC236}">
                <a16:creationId xmlns:a16="http://schemas.microsoft.com/office/drawing/2014/main" id="{C9FAAEC2-09B5-22D8-E4E6-2946CE1168A7}"/>
              </a:ext>
            </a:extLst>
          </p:cNvPr>
          <p:cNvSpPr txBox="1"/>
          <p:nvPr/>
        </p:nvSpPr>
        <p:spPr>
          <a:xfrm>
            <a:off x="3354833" y="4096423"/>
            <a:ext cx="5572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否</a:t>
            </a:r>
          </a:p>
        </p:txBody>
      </p:sp>
    </p:spTree>
    <p:extLst>
      <p:ext uri="{BB962C8B-B14F-4D97-AF65-F5344CB8AC3E}">
        <p14:creationId xmlns:p14="http://schemas.microsoft.com/office/powerpoint/2010/main" val="33883556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49230</TotalTime>
  <Words>4213</Words>
  <Application>Microsoft Office PowerPoint</Application>
  <PresentationFormat>宽屏</PresentationFormat>
  <Paragraphs>394</Paragraphs>
  <Slides>51</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等线</vt:lpstr>
      <vt:lpstr>等线 Light</vt:lpstr>
      <vt:lpstr>黑体</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ph</dc:creator>
  <cp:lastModifiedBy>杨胜龙</cp:lastModifiedBy>
  <cp:revision>289</cp:revision>
  <dcterms:created xsi:type="dcterms:W3CDTF">2018-11-19T06:58:52Z</dcterms:created>
  <dcterms:modified xsi:type="dcterms:W3CDTF">2023-05-13T13:13:33Z</dcterms:modified>
</cp:coreProperties>
</file>