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65" r:id="rId3"/>
  </p:sldMasterIdLst>
  <p:notesMasterIdLst>
    <p:notesMasterId r:id="rId158"/>
  </p:notesMasterIdLst>
  <p:sldIdLst>
    <p:sldId id="284" r:id="rId4"/>
    <p:sldId id="553" r:id="rId5"/>
    <p:sldId id="477" r:id="rId6"/>
    <p:sldId id="285" r:id="rId7"/>
    <p:sldId id="287" r:id="rId8"/>
    <p:sldId id="296" r:id="rId9"/>
    <p:sldId id="391" r:id="rId10"/>
    <p:sldId id="302" r:id="rId11"/>
    <p:sldId id="307" r:id="rId12"/>
    <p:sldId id="314" r:id="rId13"/>
    <p:sldId id="321" r:id="rId14"/>
    <p:sldId id="323" r:id="rId15"/>
    <p:sldId id="324" r:id="rId16"/>
    <p:sldId id="329" r:id="rId17"/>
    <p:sldId id="328" r:id="rId18"/>
    <p:sldId id="393" r:id="rId19"/>
    <p:sldId id="325" r:id="rId20"/>
    <p:sldId id="330" r:id="rId21"/>
    <p:sldId id="334" r:id="rId22"/>
    <p:sldId id="339" r:id="rId23"/>
    <p:sldId id="338" r:id="rId24"/>
    <p:sldId id="557" r:id="rId25"/>
    <p:sldId id="335" r:id="rId26"/>
    <p:sldId id="343" r:id="rId27"/>
    <p:sldId id="530" r:id="rId28"/>
    <p:sldId id="531" r:id="rId29"/>
    <p:sldId id="435" r:id="rId30"/>
    <p:sldId id="464" r:id="rId31"/>
    <p:sldId id="558" r:id="rId32"/>
    <p:sldId id="559" r:id="rId33"/>
    <p:sldId id="560" r:id="rId34"/>
    <p:sldId id="562" r:id="rId35"/>
    <p:sldId id="567" r:id="rId36"/>
    <p:sldId id="568" r:id="rId37"/>
    <p:sldId id="569" r:id="rId38"/>
    <p:sldId id="571" r:id="rId39"/>
    <p:sldId id="572" r:id="rId40"/>
    <p:sldId id="573" r:id="rId41"/>
    <p:sldId id="574" r:id="rId42"/>
    <p:sldId id="575" r:id="rId43"/>
    <p:sldId id="579" r:id="rId44"/>
    <p:sldId id="581" r:id="rId45"/>
    <p:sldId id="590" r:id="rId46"/>
    <p:sldId id="592" r:id="rId47"/>
    <p:sldId id="594" r:id="rId48"/>
    <p:sldId id="596" r:id="rId49"/>
    <p:sldId id="597" r:id="rId50"/>
    <p:sldId id="598" r:id="rId51"/>
    <p:sldId id="599" r:id="rId52"/>
    <p:sldId id="600" r:id="rId53"/>
    <p:sldId id="603" r:id="rId54"/>
    <p:sldId id="606" r:id="rId55"/>
    <p:sldId id="607" r:id="rId56"/>
    <p:sldId id="608" r:id="rId57"/>
    <p:sldId id="609" r:id="rId58"/>
    <p:sldId id="610" r:id="rId59"/>
    <p:sldId id="611" r:id="rId60"/>
    <p:sldId id="612" r:id="rId61"/>
    <p:sldId id="613" r:id="rId62"/>
    <p:sldId id="616" r:id="rId63"/>
    <p:sldId id="617" r:id="rId64"/>
    <p:sldId id="618" r:id="rId65"/>
    <p:sldId id="620" r:id="rId66"/>
    <p:sldId id="621" r:id="rId67"/>
    <p:sldId id="622" r:id="rId68"/>
    <p:sldId id="623" r:id="rId69"/>
    <p:sldId id="624" r:id="rId70"/>
    <p:sldId id="625" r:id="rId71"/>
    <p:sldId id="626" r:id="rId72"/>
    <p:sldId id="627" r:id="rId73"/>
    <p:sldId id="628" r:id="rId74"/>
    <p:sldId id="629" r:id="rId75"/>
    <p:sldId id="631" r:id="rId76"/>
    <p:sldId id="632" r:id="rId77"/>
    <p:sldId id="633" r:id="rId78"/>
    <p:sldId id="634" r:id="rId79"/>
    <p:sldId id="635" r:id="rId80"/>
    <p:sldId id="636" r:id="rId81"/>
    <p:sldId id="637" r:id="rId82"/>
    <p:sldId id="638" r:id="rId83"/>
    <p:sldId id="639" r:id="rId84"/>
    <p:sldId id="640" r:id="rId85"/>
    <p:sldId id="641" r:id="rId86"/>
    <p:sldId id="642" r:id="rId87"/>
    <p:sldId id="643" r:id="rId88"/>
    <p:sldId id="645" r:id="rId89"/>
    <p:sldId id="646" r:id="rId90"/>
    <p:sldId id="647" r:id="rId91"/>
    <p:sldId id="648" r:id="rId92"/>
    <p:sldId id="649" r:id="rId93"/>
    <p:sldId id="650" r:id="rId94"/>
    <p:sldId id="651" r:id="rId95"/>
    <p:sldId id="653" r:id="rId96"/>
    <p:sldId id="654" r:id="rId97"/>
    <p:sldId id="655" r:id="rId98"/>
    <p:sldId id="656" r:id="rId99"/>
    <p:sldId id="657" r:id="rId100"/>
    <p:sldId id="658" r:id="rId101"/>
    <p:sldId id="659" r:id="rId102"/>
    <p:sldId id="660" r:id="rId103"/>
    <p:sldId id="661" r:id="rId104"/>
    <p:sldId id="662" r:id="rId105"/>
    <p:sldId id="663" r:id="rId106"/>
    <p:sldId id="664" r:id="rId107"/>
    <p:sldId id="669" r:id="rId108"/>
    <p:sldId id="670" r:id="rId109"/>
    <p:sldId id="671" r:id="rId110"/>
    <p:sldId id="672" r:id="rId111"/>
    <p:sldId id="673" r:id="rId112"/>
    <p:sldId id="674" r:id="rId113"/>
    <p:sldId id="675" r:id="rId114"/>
    <p:sldId id="676" r:id="rId115"/>
    <p:sldId id="677" r:id="rId116"/>
    <p:sldId id="678" r:id="rId117"/>
    <p:sldId id="679" r:id="rId118"/>
    <p:sldId id="680" r:id="rId119"/>
    <p:sldId id="681" r:id="rId120"/>
    <p:sldId id="682" r:id="rId121"/>
    <p:sldId id="683" r:id="rId122"/>
    <p:sldId id="684" r:id="rId123"/>
    <p:sldId id="698" r:id="rId124"/>
    <p:sldId id="699" r:id="rId125"/>
    <p:sldId id="714" r:id="rId126"/>
    <p:sldId id="716" r:id="rId127"/>
    <p:sldId id="719" r:id="rId128"/>
    <p:sldId id="720" r:id="rId129"/>
    <p:sldId id="721" r:id="rId130"/>
    <p:sldId id="725" r:id="rId131"/>
    <p:sldId id="742" r:id="rId132"/>
    <p:sldId id="743" r:id="rId133"/>
    <p:sldId id="745" r:id="rId134"/>
    <p:sldId id="746" r:id="rId135"/>
    <p:sldId id="748" r:id="rId136"/>
    <p:sldId id="749" r:id="rId137"/>
    <p:sldId id="750" r:id="rId138"/>
    <p:sldId id="751" r:id="rId139"/>
    <p:sldId id="752" r:id="rId140"/>
    <p:sldId id="753" r:id="rId141"/>
    <p:sldId id="754" r:id="rId142"/>
    <p:sldId id="755" r:id="rId143"/>
    <p:sldId id="756" r:id="rId144"/>
    <p:sldId id="757" r:id="rId145"/>
    <p:sldId id="758" r:id="rId146"/>
    <p:sldId id="759" r:id="rId147"/>
    <p:sldId id="761" r:id="rId148"/>
    <p:sldId id="762" r:id="rId149"/>
    <p:sldId id="765" r:id="rId150"/>
    <p:sldId id="766" r:id="rId151"/>
    <p:sldId id="769" r:id="rId152"/>
    <p:sldId id="770" r:id="rId153"/>
    <p:sldId id="773" r:id="rId154"/>
    <p:sldId id="774" r:id="rId155"/>
    <p:sldId id="771" r:id="rId156"/>
    <p:sldId id="772" r:id="rId157"/>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5"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CC0000"/>
    <a:srgbClr val="CCECFF"/>
    <a:srgbClr val="99CCFF"/>
    <a:srgbClr val="00FFFF"/>
    <a:srgbClr val="018A95"/>
    <a:srgbClr val="0033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1152" autoAdjust="0"/>
  </p:normalViewPr>
  <p:slideViewPr>
    <p:cSldViewPr showGuides="1">
      <p:cViewPr varScale="1">
        <p:scale>
          <a:sx n="50" d="100"/>
          <a:sy n="50" d="100"/>
        </p:scale>
        <p:origin x="1677" y="-3"/>
      </p:cViewPr>
      <p:guideLst>
        <p:guide orient="horz" pos="2115"/>
        <p:guide pos="2880"/>
      </p:guideLst>
    </p:cSldViewPr>
  </p:slideViewPr>
  <p:outlineViewPr>
    <p:cViewPr>
      <p:scale>
        <a:sx n="33" d="100"/>
        <a:sy n="33" d="100"/>
      </p:scale>
      <p:origin x="0" y="-4624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presProps" Target="presProps.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viewProps" Target="viewProps.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902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27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327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4014367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02058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8381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34977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Arial"/>
              </a:rPr>
              <a:t>上述定理是归结原理中的一个重要定理，由它可得到以下两个推论</a:t>
            </a:r>
            <a:r>
              <a:rPr lang="zh-CN" altLang="en-US" sz="2400" dirty="0" smtClean="0">
                <a:latin typeface="Arial"/>
              </a:rPr>
              <a:t>：</a:t>
            </a:r>
            <a:endParaRPr lang="en-US" altLang="zh-CN" sz="2400" dirty="0" smtClean="0">
              <a:latin typeface="Arial"/>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5830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50034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23706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7550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15014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50926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189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3741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4</a:t>
            </a:fld>
            <a:endParaRPr lang="zh-CN" altLang="en-US" sz="1200" dirty="0"/>
          </a:p>
        </p:txBody>
      </p:sp>
      <p:sp>
        <p:nvSpPr>
          <p:cNvPr id="132099" name="Rectangle 2"/>
          <p:cNvSpPr>
            <a:spLocks noGrp="1" noRot="1" noChangeAspect="1" noTextEdit="1"/>
          </p:cNvSpPr>
          <p:nvPr>
            <p:ph type="sldImg"/>
          </p:nvPr>
        </p:nvSpPr>
        <p:spPr/>
      </p:sp>
      <p:sp>
        <p:nvSpPr>
          <p:cNvPr id="132100" name="Rectangle 3"/>
          <p:cNvSpPr>
            <a:spLocks noGrp="1"/>
          </p:cNvSpPr>
          <p:nvPr>
            <p:ph type="body" idx="1"/>
          </p:nvPr>
        </p:nvSpPr>
        <p:spPr/>
        <p:txBody>
          <a:bodyPr wrap="square" lIns="91440" tIns="45720" rIns="91440" bIns="45720" anchor="t"/>
          <a:lstStyle/>
          <a:p>
            <a:pPr lvl="0" algn="just" eaLnBrk="1" hangingPunct="1"/>
            <a:r>
              <a:rPr lang="zh-CN" altLang="en-US" dirty="0">
                <a:latin typeface="黑体" panose="02010609060101010101" pitchFamily="2" charset="-122"/>
                <a:ea typeface="黑体" panose="02010609060101010101" pitchFamily="2" charset="-122"/>
              </a:rPr>
              <a:t>现代计算机的发展已能够存储极其大量的信息，进行快速信息处理，软件功能和硬件实现均取得长足进步，使人工智能获得进一步的应用。</a:t>
            </a:r>
          </a:p>
          <a:p>
            <a:pPr lvl="0" algn="just" eaLnBrk="1" hangingPunct="1"/>
            <a:r>
              <a:rPr lang="zh-CN" altLang="en-US" dirty="0">
                <a:latin typeface="黑体" panose="02010609060101010101" pitchFamily="2" charset="-122"/>
                <a:ea typeface="黑体" panose="02010609060101010101" pitchFamily="2" charset="-122"/>
              </a:rPr>
              <a:t>人类智能伴随着人类活动时时处处存在。</a:t>
            </a:r>
          </a:p>
        </p:txBody>
      </p:sp>
    </p:spTree>
    <p:extLst>
      <p:ext uri="{BB962C8B-B14F-4D97-AF65-F5344CB8AC3E}">
        <p14:creationId xmlns:p14="http://schemas.microsoft.com/office/powerpoint/2010/main" val="2039958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Arial"/>
              </a:rPr>
              <a:t>上述定理是归结原理中的一个重要定理，由它可得到以下两个推论</a:t>
            </a:r>
            <a:r>
              <a:rPr lang="zh-CN" altLang="en-US" sz="2400" dirty="0" smtClean="0">
                <a:latin typeface="Arial"/>
              </a:rPr>
              <a:t>：</a:t>
            </a:r>
            <a:endParaRPr lang="en-US" altLang="zh-CN" sz="2400" dirty="0" smtClean="0">
              <a:latin typeface="Arial"/>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43850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marL="0" marR="0" lvl="1" indent="0" algn="l" defTabSz="914400" rtl="0" eaLnBrk="0" fontAlgn="base" latinLnBrk="0" hangingPunct="0">
              <a:lnSpc>
                <a:spcPct val="100000"/>
              </a:lnSpc>
              <a:spcBef>
                <a:spcPct val="30000"/>
              </a:spcBef>
              <a:spcAft>
                <a:spcPct val="0"/>
              </a:spcAft>
              <a:buClrTx/>
              <a:buSzTx/>
              <a:buFontTx/>
              <a:buNone/>
              <a:defRPr/>
            </a:pPr>
            <a:r>
              <a:rPr lang="zh-CN" altLang="en-US" dirty="0" smtClean="0"/>
              <a:t>求：用一阶谓词逻辑表示这个问题，并建立子句集。</a:t>
            </a: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解：首先引入谓词：</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P(</a:t>
            </a:r>
            <a:r>
              <a:rPr kumimoji="1" lang="en-US" altLang="zh-CN" sz="2600" b="1" i="0" u="none" strike="noStrike" kern="0" cap="none" spc="0" normalizeH="0" baseline="0" noProof="0" dirty="0" err="1"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x,y</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y</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是</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的父亲；</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Q(</a:t>
            </a:r>
            <a:r>
              <a:rPr kumimoji="1" lang="en-US" altLang="zh-CN" sz="2600" b="1" i="0" u="none" strike="noStrike" kern="0" cap="none" spc="0" normalizeH="0" baseline="0" noProof="0" dirty="0" err="1"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x,y</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y</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是</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的祖父</a:t>
            </a:r>
          </a:p>
          <a:p>
            <a:pPr marL="452120" marR="0" lvl="1" indent="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2120" marR="0" lvl="1" indent="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ANS(x)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表示问题的解答</a:t>
            </a:r>
          </a:p>
          <a:p>
            <a:endParaRPr lang="en-US" altLang="zh-CN" dirty="0" smtClean="0"/>
          </a:p>
          <a:p>
            <a:endParaRPr lang="en-US" altLang="zh-CN" dirty="0" smtClean="0"/>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对于第一个条件，“如果y是x的父亲，z又是y的父亲，则z是x的祖父”，一阶逻辑表达式如下：</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A1：(</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x)(</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y)(</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z)(P(x, y)∧P(y, z)→Q(x, z))</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S A1：～P(x ,y)∨～P(y, z)∨Q(x, z)</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对于第二个条件：“每个人都有父亲”，一阶逻辑表达式：</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A2：(</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x)(</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y)P(x, y)</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S A2：P(x, f(x))</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71604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marL="0" marR="0" lvl="1" indent="0" algn="l" defTabSz="914400" rtl="0" eaLnBrk="0" fontAlgn="base" latinLnBrk="0" hangingPunct="0">
              <a:lnSpc>
                <a:spcPct val="100000"/>
              </a:lnSpc>
              <a:spcBef>
                <a:spcPct val="30000"/>
              </a:spcBef>
              <a:spcAft>
                <a:spcPct val="0"/>
              </a:spcAft>
              <a:buClrTx/>
              <a:buSzTx/>
              <a:buFontTx/>
              <a:buNone/>
              <a:defRPr/>
            </a:pPr>
            <a:r>
              <a:rPr lang="zh-CN" altLang="en-US" dirty="0" smtClean="0"/>
              <a:t>求：用一阶谓词逻辑表示这个问题，并建立子句集。</a:t>
            </a: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解：首先引入谓词：</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P(</a:t>
            </a:r>
            <a:r>
              <a:rPr kumimoji="1" lang="en-US" altLang="zh-CN" sz="2600" b="1" i="0" u="none" strike="noStrike" kern="0" cap="none" spc="0" normalizeH="0" baseline="0" noProof="0" dirty="0" err="1"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x,y</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y</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是</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的父亲；</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Q(</a:t>
            </a:r>
            <a:r>
              <a:rPr kumimoji="1" lang="en-US" altLang="zh-CN" sz="2600" b="1" i="0" u="none" strike="noStrike" kern="0" cap="none" spc="0" normalizeH="0" baseline="0" noProof="0" dirty="0" err="1"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x,y</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y</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是</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的祖父</a:t>
            </a:r>
          </a:p>
          <a:p>
            <a:pPr marL="452120" marR="0" lvl="1" indent="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2120" marR="0" lvl="1" indent="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ANS(x)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表示问题的解答</a:t>
            </a:r>
          </a:p>
          <a:p>
            <a:endParaRPr lang="en-US" altLang="zh-CN" dirty="0" smtClean="0"/>
          </a:p>
          <a:p>
            <a:endParaRPr lang="en-US" altLang="zh-CN" dirty="0" smtClean="0"/>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对于第一个条件，“如果y是x的父亲，z又是y的父亲，则z是x的祖父”，一阶逻辑表达式如下：</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A1：(</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x)(</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y)(</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z)(P(x, y)∧P(y, z)→Q(x, z))</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S A1：～P(x ,y)∨～P(y, z)∨Q(x, z)</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对于第二个条件：“每个人都有父亲”，一阶逻辑表达式：</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A2：(</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x)(</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y)P(x, y)</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S A2：P(x, f(x))</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34580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normAutofit fontScale="70000" lnSpcReduction="20000"/>
              </a:bodyPr>
              <a:lstStyle/>
              <a:p>
                <a:pPr marL="0" indent="0">
                  <a:buNone/>
                </a:pPr>
                <a:r>
                  <a:rPr lang="zh-CN" altLang="en-US" dirty="0" smtClean="0"/>
                  <a:t>例：求下面合式公式的子句集：</a:t>
                </a:r>
                <a:endParaRPr lang="en-US" altLang="zh-CN" dirty="0" smtClean="0"/>
              </a:p>
              <a:p>
                <a:pPr marL="0" indent="0">
                  <a:buNone/>
                </a:pPr>
                <a:r>
                  <a:rPr lang="en-US" altLang="zh-CN" dirty="0"/>
                  <a:t>	</a:t>
                </a:r>
                <a:r>
                  <a:rPr lang="en-US" altLang="zh-CN" dirty="0">
                    <a:solidFill>
                      <a:schemeClr val="tx1"/>
                    </a:solidFill>
                    <a:sym typeface="Symbol" panose="05050102010706020507" pitchFamily="18" charset="2"/>
                  </a:rPr>
                  <a:t> </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t>x[P(x)</a:t>
                </a:r>
                <a14:m>
                  <m:oMath xmlns:m="http://schemas.openxmlformats.org/officeDocument/2006/math">
                    <m:r>
                      <a:rPr lang="en-US" altLang="zh-CN" dirty="0">
                        <a:latin typeface="Cambria Math" panose="02040503050406030204" pitchFamily="18" charset="0"/>
                      </a:rPr>
                      <m:t>⟶</m:t>
                    </m:r>
                  </m:oMath>
                </a14:m>
                <a:r>
                  <a:rPr lang="en-US" altLang="zh-CN" dirty="0"/>
                  <a:t>[</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t>P(y)</a:t>
                </a:r>
                <a14:m>
                  <m:oMath xmlns:m="http://schemas.openxmlformats.org/officeDocument/2006/math">
                    <m:r>
                      <a:rPr lang="en-US" altLang="zh-CN" dirty="0">
                        <a:latin typeface="Cambria Math" panose="02040503050406030204" pitchFamily="18" charset="0"/>
                      </a:rPr>
                      <m:t>⟶ </m:t>
                    </m:r>
                  </m:oMath>
                </a14:m>
                <a:r>
                  <a:rPr lang="en-US" altLang="zh-CN" dirty="0"/>
                  <a:t>P(f(</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r>
                      <a:rPr lang="en-US" altLang="zh-CN" dirty="0">
                        <a:latin typeface="Cambria Math" panose="02040503050406030204" pitchFamily="18" charset="0"/>
                        <a:sym typeface="Symbol" panose="05050102010706020507" pitchFamily="18" charset="2"/>
                      </a:rPr>
                      <m:t>∀</m:t>
                    </m:r>
                  </m:oMath>
                </a14:m>
                <a:r>
                  <a:rPr lang="en-US" altLang="zh-CN" dirty="0"/>
                  <a:t>y[Q(</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oMath>
                </a14:m>
                <a:r>
                  <a:rPr lang="en-US" altLang="zh-CN" dirty="0"/>
                  <a:t>P(y)]]]</a:t>
                </a:r>
              </a:p>
              <a:p>
                <a:pPr marL="0" indent="0">
                  <a:buNone/>
                </a:pPr>
                <a:r>
                  <a:rPr kumimoji="0" lang="zh-CN" altLang="en-US" sz="2000" kern="1200" dirty="0" smtClean="0">
                    <a:solidFill>
                      <a:srgbClr val="000066"/>
                    </a:solidFill>
                    <a:latin typeface="Times New Roman" panose="02020603050405020304" pitchFamily="18" charset="0"/>
                    <a:ea typeface="+mn-ea"/>
                    <a:cs typeface="+mn-cs"/>
                  </a:rPr>
                  <a:t>解</a:t>
                </a:r>
                <a:r>
                  <a:rPr kumimoji="0" lang="en-US" altLang="zh-CN" sz="2000" kern="1200" dirty="0">
                    <a:solidFill>
                      <a:srgbClr val="000066"/>
                    </a:solidFill>
                    <a:latin typeface="Times New Roman" panose="02020603050405020304" pitchFamily="18" charset="0"/>
                    <a:ea typeface="+mn-ea"/>
                    <a:cs typeface="+mn-cs"/>
                  </a:rPr>
                  <a:t>: (1) </a:t>
                </a:r>
                <a:r>
                  <a:rPr kumimoji="0" lang="zh-CN" altLang="en-US" sz="2000" kern="1200" dirty="0">
                    <a:solidFill>
                      <a:srgbClr val="000066"/>
                    </a:solidFill>
                    <a:latin typeface="Times New Roman" panose="02020603050405020304" pitchFamily="18" charset="0"/>
                    <a:ea typeface="+mn-ea"/>
                    <a:cs typeface="+mn-cs"/>
                  </a:rPr>
                  <a:t>使用联结词化归律：</a:t>
                </a:r>
                <a:r>
                  <a:rPr kumimoji="0" lang="en-US" altLang="zh-CN" sz="2000" kern="1200" dirty="0">
                    <a:solidFill>
                      <a:srgbClr val="000066"/>
                    </a:solidFill>
                    <a:latin typeface="Times New Roman" panose="02020603050405020304" pitchFamily="18" charset="0"/>
                    <a:ea typeface="+mn-ea"/>
                    <a:cs typeface="+mn-cs"/>
                  </a:rPr>
                  <a:t>P→Q     </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P∨Q</a:t>
                </a:r>
                <a:r>
                  <a:rPr kumimoji="0" lang="zh-CN" altLang="en-US" sz="2000" kern="1200" dirty="0">
                    <a:solidFill>
                      <a:srgbClr val="000066"/>
                    </a:solidFill>
                    <a:latin typeface="Times New Roman" panose="02020603050405020304" pitchFamily="18" charset="0"/>
                    <a:ea typeface="+mn-ea"/>
                    <a:cs typeface="+mn-cs"/>
                  </a:rPr>
                  <a:t>，消去蕴涵符号</a:t>
                </a:r>
                <a:r>
                  <a:rPr kumimoji="0" lang="en-US" altLang="zh-CN" sz="2000" kern="1200" dirty="0">
                    <a:solidFill>
                      <a:srgbClr val="000066"/>
                    </a:solidFill>
                    <a:latin typeface="Times New Roman" panose="02020603050405020304" pitchFamily="18" charset="0"/>
                    <a:ea typeface="+mn-ea"/>
                    <a:cs typeface="+mn-cs"/>
                  </a:rPr>
                  <a:t>: </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[¬Q(x</a:t>
                </a:r>
                <a:r>
                  <a:rPr kumimoji="0" lang="en-US" altLang="zh-CN" sz="2000" kern="1200" dirty="0">
                    <a:solidFill>
                      <a:srgbClr val="000066"/>
                    </a:solidFill>
                    <a:latin typeface="Times New Roman" panose="02020603050405020304" pitchFamily="18" charset="0"/>
                    <a:ea typeface="+mn-ea"/>
                    <a:cs typeface="+mn-cs"/>
                  </a:rPr>
                  <a:t>, y)∨P(y)]]]</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(2)</a:t>
                </a:r>
                <a:r>
                  <a:rPr kumimoji="0" lang="zh-CN" altLang="en-US" sz="2000" kern="1200" dirty="0">
                    <a:solidFill>
                      <a:srgbClr val="000066"/>
                    </a:solidFill>
                    <a:latin typeface="Times New Roman" panose="02020603050405020304" pitchFamily="18" charset="0"/>
                    <a:ea typeface="+mn-ea"/>
                    <a:cs typeface="+mn-cs"/>
                  </a:rPr>
                  <a:t>利用量词转化律</a:t>
                </a:r>
                <a:r>
                  <a:rPr kumimoji="0" lang="zh-CN" altLang="en-US" sz="2000" kern="1200" dirty="0" smtClean="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∀x)P    ∃x </a:t>
                </a:r>
                <a:r>
                  <a:rPr kumimoji="0" lang="en-US" altLang="zh-CN" sz="2000" kern="1200" dirty="0" smtClean="0">
                    <a:solidFill>
                      <a:srgbClr val="000066"/>
                    </a:solidFill>
                    <a:latin typeface="Times New Roman" panose="02020603050405020304" pitchFamily="18" charset="0"/>
                    <a:ea typeface="+mn-ea"/>
                    <a:cs typeface="+mn-cs"/>
                  </a:rPr>
                  <a:t>¬P</a:t>
                </a:r>
                <a:r>
                  <a:rPr kumimoji="0" lang="zh-CN" altLang="en-US" sz="2000" kern="1200" dirty="0">
                    <a:solidFill>
                      <a:srgbClr val="000066"/>
                    </a:solidFill>
                    <a:latin typeface="Times New Roman" panose="02020603050405020304" pitchFamily="18" charset="0"/>
                    <a:ea typeface="+mn-ea"/>
                    <a:cs typeface="+mn-cs"/>
                  </a:rPr>
                  <a:t>，使</a:t>
                </a:r>
                <a:r>
                  <a:rPr kumimoji="0" lang="zh-CN" altLang="en-US" sz="2000" kern="1200" dirty="0" smtClean="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a:t>
                </a:r>
                <a:r>
                  <a:rPr kumimoji="0" lang="zh-CN" altLang="en-US" sz="2000" kern="1200" dirty="0" smtClean="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内移</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y))]∧∃y[Q(x, 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(3</a:t>
                </a:r>
                <a:r>
                  <a:rPr kumimoji="0" lang="zh-CN" altLang="en-US" sz="2000" kern="1200" dirty="0">
                    <a:solidFill>
                      <a:srgbClr val="000066"/>
                    </a:solidFill>
                    <a:latin typeface="Times New Roman" panose="02020603050405020304" pitchFamily="18" charset="0"/>
                    <a:ea typeface="+mn-ea"/>
                    <a:cs typeface="+mn-cs"/>
                  </a:rPr>
                  <a:t>）变量标准化</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使不同量词约束的变元有不同的名字</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y))]∧∃w[Q(x, w)</a:t>
                </a:r>
                <a:r>
                  <a:rPr kumimoji="0" lang="en-US" altLang="zh-CN" sz="2000" kern="1200" dirty="0" smtClean="0">
                    <a:solidFill>
                      <a:srgbClr val="000066"/>
                    </a:solidFill>
                    <a:latin typeface="Times New Roman" panose="02020603050405020304" pitchFamily="18" charset="0"/>
                    <a:ea typeface="+mn-ea"/>
                    <a:cs typeface="+mn-cs"/>
                  </a:rPr>
                  <a:t>∧¬P(w</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(4</a:t>
                </a:r>
                <a:r>
                  <a:rPr kumimoji="0" lang="zh-CN" altLang="en-US" sz="2000" kern="1200" dirty="0">
                    <a:solidFill>
                      <a:srgbClr val="000066"/>
                    </a:solidFill>
                    <a:latin typeface="Times New Roman" panose="02020603050405020304" pitchFamily="18" charset="0"/>
                    <a:ea typeface="+mn-ea"/>
                    <a:cs typeface="+mn-cs"/>
                  </a:rPr>
                  <a:t>）把所有量词都集中到公式左面</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移动时不改变其相对顺序</a:t>
                </a:r>
              </a:p>
              <a:p>
                <a:pPr marL="0" lvl="0" indent="306070" algn="l">
                  <a:lnSpc>
                    <a:spcPct val="130000"/>
                  </a:lnSpc>
                  <a:spcBef>
                    <a:spcPct val="0"/>
                  </a:spcBef>
                  <a:buClrTx/>
                  <a:buSzTx/>
                  <a:buNone/>
                </a:pPr>
                <a:r>
                  <a:rPr kumimoji="0" lang="zh-CN" altLang="en-US" sz="2000" kern="1200" dirty="0">
                    <a:solidFill>
                      <a:srgbClr val="000066"/>
                    </a:solidFill>
                    <a:latin typeface="Times New Roman" panose="02020603050405020304" pitchFamily="18" charset="0"/>
                    <a:ea typeface="+mn-ea"/>
                    <a:cs typeface="+mn-cs"/>
                  </a:rPr>
                  <a:t>∀</a:t>
                </a:r>
                <a:r>
                  <a:rPr kumimoji="0" lang="en-US" altLang="zh-CN" sz="2000" kern="1200" dirty="0" err="1">
                    <a:solidFill>
                      <a:srgbClr val="000066"/>
                    </a:solidFill>
                    <a:latin typeface="Times New Roman" panose="02020603050405020304" pitchFamily="18" charset="0"/>
                    <a:ea typeface="+mn-ea"/>
                    <a:cs typeface="+mn-cs"/>
                  </a:rPr>
                  <a:t>x∀y∃w</a:t>
                </a:r>
                <a:r>
                  <a:rPr kumimoji="0" lang="en-US" altLang="zh-CN" sz="2000" kern="1200" dirty="0">
                    <a:solidFill>
                      <a:srgbClr val="000066"/>
                    </a:solidFill>
                    <a:latin typeface="Times New Roman" panose="02020603050405020304" pitchFamily="18" charset="0"/>
                    <a:ea typeface="+mn-ea"/>
                    <a:cs typeface="+mn-cs"/>
                  </a:rPr>
                  <a:t>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y))]∧[Q(x, w)</a:t>
                </a:r>
                <a:r>
                  <a:rPr kumimoji="0" lang="en-US" altLang="zh-CN" sz="2000" kern="1200" dirty="0" smtClean="0">
                    <a:solidFill>
                      <a:srgbClr val="000066"/>
                    </a:solidFill>
                    <a:latin typeface="Times New Roman" panose="02020603050405020304" pitchFamily="18" charset="0"/>
                    <a:ea typeface="+mn-ea"/>
                    <a:cs typeface="+mn-cs"/>
                  </a:rPr>
                  <a:t>∧¬P(w</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(5)</a:t>
                </a:r>
                <a:r>
                  <a:rPr kumimoji="0" lang="zh-CN" altLang="en-US" sz="2000" kern="1200" dirty="0">
                    <a:solidFill>
                      <a:srgbClr val="000066"/>
                    </a:solidFill>
                    <a:latin typeface="Times New Roman" panose="02020603050405020304" pitchFamily="18" charset="0"/>
                    <a:ea typeface="+mn-ea"/>
                    <a:cs typeface="+mn-cs"/>
                  </a:rPr>
                  <a:t>消去存在量词</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前面有任意量词，把变量换成</a:t>
                </a:r>
                <a:r>
                  <a:rPr kumimoji="0" lang="en-US" altLang="zh-CN" sz="2000" kern="1200" dirty="0">
                    <a:solidFill>
                      <a:srgbClr val="000066"/>
                    </a:solidFill>
                    <a:latin typeface="Times New Roman" panose="02020603050405020304" pitchFamily="18" charset="0"/>
                    <a:ea typeface="+mn-ea"/>
                    <a:cs typeface="+mn-cs"/>
                  </a:rPr>
                  <a:t>g(</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y))]∧[Q(x, g(</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∧¬P(g(</a:t>
                </a:r>
                <a:r>
                  <a:rPr kumimoji="0" lang="en-US" altLang="zh-CN" sz="2000" kern="1200" dirty="0" err="1" smtClean="0">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(6)</a:t>
                </a:r>
                <a:r>
                  <a:rPr kumimoji="0" lang="zh-CN" altLang="en-US" sz="2000" kern="1200" dirty="0">
                    <a:solidFill>
                      <a:srgbClr val="000066"/>
                    </a:solidFill>
                    <a:latin typeface="Times New Roman" panose="02020603050405020304" pitchFamily="18" charset="0"/>
                    <a:ea typeface="+mn-ea"/>
                    <a:cs typeface="+mn-cs"/>
                  </a:rPr>
                  <a:t>利用结合律和分配律，化为合取范式</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zh-CN" altLang="en-US" sz="1800" kern="1200" dirty="0">
                    <a:solidFill>
                      <a:srgbClr val="000066"/>
                    </a:solidFill>
                    <a:latin typeface="Times New Roman" panose="02020603050405020304" pitchFamily="18" charset="0"/>
                    <a:ea typeface="+mn-ea"/>
                    <a:cs typeface="+mn-cs"/>
                  </a:rPr>
                  <a:t>∀</a:t>
                </a:r>
                <a:r>
                  <a:rPr kumimoji="0" lang="en-US" altLang="zh-CN" sz="1800" kern="1200" dirty="0" err="1">
                    <a:solidFill>
                      <a:srgbClr val="000066"/>
                    </a:solidFill>
                    <a:latin typeface="Times New Roman" panose="02020603050405020304" pitchFamily="18" charset="0"/>
                    <a:ea typeface="+mn-ea"/>
                    <a:cs typeface="+mn-cs"/>
                  </a:rPr>
                  <a:t>x∀y</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∨¬P(y</a:t>
                </a:r>
                <a:r>
                  <a:rPr kumimoji="0" lang="en-US" altLang="zh-CN" sz="1800" kern="1200" dirty="0">
                    <a:solidFill>
                      <a:srgbClr val="000066"/>
                    </a:solidFill>
                    <a:latin typeface="Times New Roman" panose="02020603050405020304" pitchFamily="18" charset="0"/>
                    <a:ea typeface="+mn-ea"/>
                    <a:cs typeface="+mn-cs"/>
                  </a:rPr>
                  <a:t>)∨P(f(x, y))]∧</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)∨Q(</a:t>
                </a:r>
                <a:r>
                  <a:rPr kumimoji="0" lang="en-US" altLang="zh-CN" sz="1800" kern="1200" dirty="0" err="1">
                    <a:solidFill>
                      <a:srgbClr val="000066"/>
                    </a:solidFill>
                    <a:latin typeface="Times New Roman" panose="02020603050405020304" pitchFamily="18" charset="0"/>
                    <a:ea typeface="+mn-ea"/>
                    <a:cs typeface="+mn-cs"/>
                  </a:rPr>
                  <a:t>x,g</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err="1">
                    <a:solidFill>
                      <a:srgbClr val="000066"/>
                    </a:solidFill>
                    <a:latin typeface="Times New Roman" panose="02020603050405020304" pitchFamily="18" charset="0"/>
                    <a:ea typeface="+mn-ea"/>
                    <a:cs typeface="+mn-cs"/>
                  </a:rPr>
                  <a:t>x,y</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∨¬P(g(</a:t>
                </a:r>
                <a:r>
                  <a:rPr kumimoji="0" lang="en-US" altLang="zh-CN" sz="1800" kern="1200" dirty="0" err="1" smtClean="0">
                    <a:solidFill>
                      <a:srgbClr val="000066"/>
                    </a:solidFill>
                    <a:latin typeface="Times New Roman" panose="02020603050405020304" pitchFamily="18" charset="0"/>
                    <a:ea typeface="+mn-ea"/>
                    <a:cs typeface="+mn-cs"/>
                  </a:rPr>
                  <a:t>x,y</a:t>
                </a:r>
                <a:r>
                  <a:rPr kumimoji="0" lang="en-US" altLang="zh-CN" sz="1800" kern="1200" dirty="0">
                    <a:solidFill>
                      <a:srgbClr val="000066"/>
                    </a:solidFill>
                    <a:latin typeface="Times New Roman" panose="02020603050405020304" pitchFamily="18" charset="0"/>
                    <a:ea typeface="+mn-ea"/>
                    <a:cs typeface="+mn-cs"/>
                  </a:rPr>
                  <a:t>))]]</a:t>
                </a:r>
                <a:endParaRPr kumimoji="0" lang="en-US" altLang="en-US" sz="1800" kern="1200" dirty="0">
                  <a:solidFill>
                    <a:srgbClr val="000066"/>
                  </a:solidFill>
                  <a:latin typeface="宋体" panose="02010600030101010101" pitchFamily="2" charset="-122"/>
                  <a:ea typeface="宋体" panose="02010600030101010101" pitchFamily="2" charset="-122"/>
                  <a:cs typeface="+mn-cs"/>
                </a:endParaRPr>
              </a:p>
              <a:p>
                <a:pPr marL="0" indent="0">
                  <a:buNone/>
                </a:pPr>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8384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normAutofit fontScale="70000" lnSpcReduction="20000"/>
              </a:bodyPr>
              <a:lstStyle/>
              <a:p>
                <a:pPr marL="0" indent="0">
                  <a:buNone/>
                </a:pPr>
                <a:r>
                  <a:rPr lang="zh-CN" altLang="en-US" dirty="0" smtClean="0"/>
                  <a:t>例：求下面合式公式的子句集：</a:t>
                </a:r>
                <a:endParaRPr lang="en-US" altLang="zh-CN" dirty="0" smtClean="0"/>
              </a:p>
              <a:p>
                <a:pPr marL="0" indent="0">
                  <a:buNone/>
                </a:pPr>
                <a:r>
                  <a:rPr lang="en-US" altLang="zh-CN" dirty="0"/>
                  <a:t>	</a:t>
                </a:r>
                <a:r>
                  <a:rPr lang="en-US" altLang="zh-CN" dirty="0">
                    <a:solidFill>
                      <a:schemeClr val="tx1"/>
                    </a:solidFill>
                    <a:sym typeface="Symbol" panose="05050102010706020507" pitchFamily="18" charset="2"/>
                  </a:rPr>
                  <a:t> </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t>x[P(x)</a:t>
                </a:r>
                <a14:m>
                  <m:oMath xmlns:m="http://schemas.openxmlformats.org/officeDocument/2006/math">
                    <m:r>
                      <a:rPr lang="en-US" altLang="zh-CN" dirty="0">
                        <a:latin typeface="Cambria Math" panose="02040503050406030204" pitchFamily="18" charset="0"/>
                      </a:rPr>
                      <m:t>⟶</m:t>
                    </m:r>
                  </m:oMath>
                </a14:m>
                <a:r>
                  <a:rPr lang="en-US" altLang="zh-CN" dirty="0"/>
                  <a:t>[</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t>P(y)</a:t>
                </a:r>
                <a14:m>
                  <m:oMath xmlns:m="http://schemas.openxmlformats.org/officeDocument/2006/math">
                    <m:r>
                      <a:rPr lang="en-US" altLang="zh-CN" dirty="0">
                        <a:latin typeface="Cambria Math" panose="02040503050406030204" pitchFamily="18" charset="0"/>
                      </a:rPr>
                      <m:t>⟶ </m:t>
                    </m:r>
                  </m:oMath>
                </a14:m>
                <a:r>
                  <a:rPr lang="en-US" altLang="zh-CN" dirty="0"/>
                  <a:t>P(f(</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r>
                      <a:rPr lang="en-US" altLang="zh-CN" dirty="0">
                        <a:latin typeface="Cambria Math" panose="02040503050406030204" pitchFamily="18" charset="0"/>
                        <a:sym typeface="Symbol" panose="05050102010706020507" pitchFamily="18" charset="2"/>
                      </a:rPr>
                      <m:t>∀</m:t>
                    </m:r>
                  </m:oMath>
                </a14:m>
                <a:r>
                  <a:rPr lang="en-US" altLang="zh-CN" dirty="0"/>
                  <a:t>y[Q(</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oMath>
                </a14:m>
                <a:r>
                  <a:rPr lang="en-US" altLang="zh-CN" dirty="0"/>
                  <a:t>P(y)]]]</a:t>
                </a:r>
              </a:p>
              <a:p>
                <a:pPr marL="0" indent="0">
                  <a:buNone/>
                </a:pPr>
                <a:r>
                  <a:rPr kumimoji="0" lang="zh-CN" altLang="en-US" sz="2000" kern="1200" dirty="0" smtClean="0">
                    <a:solidFill>
                      <a:srgbClr val="000066"/>
                    </a:solidFill>
                    <a:latin typeface="Times New Roman" panose="02020603050405020304" pitchFamily="18" charset="0"/>
                    <a:ea typeface="+mn-ea"/>
                    <a:cs typeface="+mn-cs"/>
                  </a:rPr>
                  <a:t>解</a:t>
                </a:r>
                <a:r>
                  <a:rPr kumimoji="0" lang="en-US" altLang="zh-CN" sz="2000" kern="1200" dirty="0">
                    <a:solidFill>
                      <a:srgbClr val="000066"/>
                    </a:solidFill>
                    <a:latin typeface="Times New Roman" panose="02020603050405020304" pitchFamily="18" charset="0"/>
                    <a:ea typeface="+mn-ea"/>
                    <a:cs typeface="+mn-cs"/>
                  </a:rPr>
                  <a:t>: (1) </a:t>
                </a:r>
                <a:r>
                  <a:rPr kumimoji="0" lang="zh-CN" altLang="en-US" sz="2000" kern="1200" dirty="0">
                    <a:solidFill>
                      <a:srgbClr val="000066"/>
                    </a:solidFill>
                    <a:latin typeface="Times New Roman" panose="02020603050405020304" pitchFamily="18" charset="0"/>
                    <a:ea typeface="+mn-ea"/>
                    <a:cs typeface="+mn-cs"/>
                  </a:rPr>
                  <a:t>使用联结词化归律：</a:t>
                </a:r>
                <a:r>
                  <a:rPr kumimoji="0" lang="en-US" altLang="zh-CN" sz="2000" kern="1200" dirty="0">
                    <a:solidFill>
                      <a:srgbClr val="000066"/>
                    </a:solidFill>
                    <a:latin typeface="Times New Roman" panose="02020603050405020304" pitchFamily="18" charset="0"/>
                    <a:ea typeface="+mn-ea"/>
                    <a:cs typeface="+mn-cs"/>
                  </a:rPr>
                  <a:t>P→Q     </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P∨Q</a:t>
                </a:r>
                <a:r>
                  <a:rPr kumimoji="0" lang="zh-CN" altLang="en-US" sz="2000" kern="1200" dirty="0">
                    <a:solidFill>
                      <a:srgbClr val="000066"/>
                    </a:solidFill>
                    <a:latin typeface="Times New Roman" panose="02020603050405020304" pitchFamily="18" charset="0"/>
                    <a:ea typeface="+mn-ea"/>
                    <a:cs typeface="+mn-cs"/>
                  </a:rPr>
                  <a:t>，消去蕴涵符号</a:t>
                </a:r>
                <a:r>
                  <a:rPr kumimoji="0" lang="en-US" altLang="zh-CN" sz="2000" kern="1200" dirty="0">
                    <a:solidFill>
                      <a:srgbClr val="000066"/>
                    </a:solidFill>
                    <a:latin typeface="Times New Roman" panose="02020603050405020304" pitchFamily="18" charset="0"/>
                    <a:ea typeface="+mn-ea"/>
                    <a:cs typeface="+mn-cs"/>
                  </a:rPr>
                  <a:t>: </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[¬Q(x</a:t>
                </a:r>
                <a:r>
                  <a:rPr kumimoji="0" lang="en-US" altLang="zh-CN" sz="2000" kern="1200" dirty="0">
                    <a:solidFill>
                      <a:srgbClr val="000066"/>
                    </a:solidFill>
                    <a:latin typeface="Times New Roman" panose="02020603050405020304" pitchFamily="18" charset="0"/>
                    <a:ea typeface="+mn-ea"/>
                    <a:cs typeface="+mn-cs"/>
                  </a:rPr>
                  <a:t>, y)∨P(y)]]]</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(2)</a:t>
                </a:r>
                <a:r>
                  <a:rPr kumimoji="0" lang="zh-CN" altLang="en-US" sz="2000" kern="1200" dirty="0">
                    <a:solidFill>
                      <a:srgbClr val="000066"/>
                    </a:solidFill>
                    <a:latin typeface="Times New Roman" panose="02020603050405020304" pitchFamily="18" charset="0"/>
                    <a:ea typeface="+mn-ea"/>
                    <a:cs typeface="+mn-cs"/>
                  </a:rPr>
                  <a:t>利用量词转化律</a:t>
                </a:r>
                <a:r>
                  <a:rPr kumimoji="0" lang="zh-CN" altLang="en-US" sz="2000" kern="1200" dirty="0" smtClean="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∀x)P    ∃x </a:t>
                </a:r>
                <a:r>
                  <a:rPr kumimoji="0" lang="en-US" altLang="zh-CN" sz="2000" kern="1200" dirty="0" smtClean="0">
                    <a:solidFill>
                      <a:srgbClr val="000066"/>
                    </a:solidFill>
                    <a:latin typeface="Times New Roman" panose="02020603050405020304" pitchFamily="18" charset="0"/>
                    <a:ea typeface="+mn-ea"/>
                    <a:cs typeface="+mn-cs"/>
                  </a:rPr>
                  <a:t>¬P</a:t>
                </a:r>
                <a:r>
                  <a:rPr kumimoji="0" lang="zh-CN" altLang="en-US" sz="2000" kern="1200" dirty="0">
                    <a:solidFill>
                      <a:srgbClr val="000066"/>
                    </a:solidFill>
                    <a:latin typeface="Times New Roman" panose="02020603050405020304" pitchFamily="18" charset="0"/>
                    <a:ea typeface="+mn-ea"/>
                    <a:cs typeface="+mn-cs"/>
                  </a:rPr>
                  <a:t>，使</a:t>
                </a:r>
                <a:r>
                  <a:rPr kumimoji="0" lang="zh-CN" altLang="en-US" sz="2000" kern="1200" dirty="0" smtClean="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a:t>
                </a:r>
                <a:r>
                  <a:rPr kumimoji="0" lang="zh-CN" altLang="en-US" sz="2000" kern="1200" dirty="0" smtClean="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内移</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y))]∧∃y[Q(x, 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(3</a:t>
                </a:r>
                <a:r>
                  <a:rPr kumimoji="0" lang="zh-CN" altLang="en-US" sz="2000" kern="1200" dirty="0">
                    <a:solidFill>
                      <a:srgbClr val="000066"/>
                    </a:solidFill>
                    <a:latin typeface="Times New Roman" panose="02020603050405020304" pitchFamily="18" charset="0"/>
                    <a:ea typeface="+mn-ea"/>
                    <a:cs typeface="+mn-cs"/>
                  </a:rPr>
                  <a:t>）变量标准化</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使不同量词约束的变元有不同的名字</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y))]∧∃w[Q(x, w)</a:t>
                </a:r>
                <a:r>
                  <a:rPr kumimoji="0" lang="en-US" altLang="zh-CN" sz="2000" kern="1200" dirty="0" smtClean="0">
                    <a:solidFill>
                      <a:srgbClr val="000066"/>
                    </a:solidFill>
                    <a:latin typeface="Times New Roman" panose="02020603050405020304" pitchFamily="18" charset="0"/>
                    <a:ea typeface="+mn-ea"/>
                    <a:cs typeface="+mn-cs"/>
                  </a:rPr>
                  <a:t>∧¬P(w</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(4</a:t>
                </a:r>
                <a:r>
                  <a:rPr kumimoji="0" lang="zh-CN" altLang="en-US" sz="2000" kern="1200" dirty="0">
                    <a:solidFill>
                      <a:srgbClr val="000066"/>
                    </a:solidFill>
                    <a:latin typeface="Times New Roman" panose="02020603050405020304" pitchFamily="18" charset="0"/>
                    <a:ea typeface="+mn-ea"/>
                    <a:cs typeface="+mn-cs"/>
                  </a:rPr>
                  <a:t>）把所有量词都集中到公式左面</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移动时不改变其相对顺序</a:t>
                </a:r>
              </a:p>
              <a:p>
                <a:pPr marL="0" lvl="0" indent="306070" algn="l">
                  <a:lnSpc>
                    <a:spcPct val="130000"/>
                  </a:lnSpc>
                  <a:spcBef>
                    <a:spcPct val="0"/>
                  </a:spcBef>
                  <a:buClrTx/>
                  <a:buSzTx/>
                  <a:buNone/>
                </a:pPr>
                <a:r>
                  <a:rPr kumimoji="0" lang="zh-CN" altLang="en-US" sz="2000" kern="1200" dirty="0">
                    <a:solidFill>
                      <a:srgbClr val="000066"/>
                    </a:solidFill>
                    <a:latin typeface="Times New Roman" panose="02020603050405020304" pitchFamily="18" charset="0"/>
                    <a:ea typeface="+mn-ea"/>
                    <a:cs typeface="+mn-cs"/>
                  </a:rPr>
                  <a:t>∀</a:t>
                </a:r>
                <a:r>
                  <a:rPr kumimoji="0" lang="en-US" altLang="zh-CN" sz="2000" kern="1200" dirty="0" err="1">
                    <a:solidFill>
                      <a:srgbClr val="000066"/>
                    </a:solidFill>
                    <a:latin typeface="Times New Roman" panose="02020603050405020304" pitchFamily="18" charset="0"/>
                    <a:ea typeface="+mn-ea"/>
                    <a:cs typeface="+mn-cs"/>
                  </a:rPr>
                  <a:t>x∀y∃w</a:t>
                </a:r>
                <a:r>
                  <a:rPr kumimoji="0" lang="en-US" altLang="zh-CN" sz="2000" kern="1200" dirty="0">
                    <a:solidFill>
                      <a:srgbClr val="000066"/>
                    </a:solidFill>
                    <a:latin typeface="Times New Roman" panose="02020603050405020304" pitchFamily="18" charset="0"/>
                    <a:ea typeface="+mn-ea"/>
                    <a:cs typeface="+mn-cs"/>
                  </a:rPr>
                  <a:t>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y))]∧[Q(x, w)</a:t>
                </a:r>
                <a:r>
                  <a:rPr kumimoji="0" lang="en-US" altLang="zh-CN" sz="2000" kern="1200" dirty="0" smtClean="0">
                    <a:solidFill>
                      <a:srgbClr val="000066"/>
                    </a:solidFill>
                    <a:latin typeface="Times New Roman" panose="02020603050405020304" pitchFamily="18" charset="0"/>
                    <a:ea typeface="+mn-ea"/>
                    <a:cs typeface="+mn-cs"/>
                  </a:rPr>
                  <a:t>∧¬P(w</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(5)</a:t>
                </a:r>
                <a:r>
                  <a:rPr kumimoji="0" lang="zh-CN" altLang="en-US" sz="2000" kern="1200" dirty="0">
                    <a:solidFill>
                      <a:srgbClr val="000066"/>
                    </a:solidFill>
                    <a:latin typeface="Times New Roman" panose="02020603050405020304" pitchFamily="18" charset="0"/>
                    <a:ea typeface="+mn-ea"/>
                    <a:cs typeface="+mn-cs"/>
                  </a:rPr>
                  <a:t>消去存在量词</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前面有任意量词，把变量换成</a:t>
                </a:r>
                <a:r>
                  <a:rPr kumimoji="0" lang="en-US" altLang="zh-CN" sz="2000" kern="1200" dirty="0">
                    <a:solidFill>
                      <a:srgbClr val="000066"/>
                    </a:solidFill>
                    <a:latin typeface="Times New Roman" panose="02020603050405020304" pitchFamily="18" charset="0"/>
                    <a:ea typeface="+mn-ea"/>
                    <a:cs typeface="+mn-cs"/>
                  </a:rPr>
                  <a:t>g(</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y))]∧[Q(x, g(</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∧¬P(g(</a:t>
                </a:r>
                <a:r>
                  <a:rPr kumimoji="0" lang="en-US" altLang="zh-CN" sz="2000" kern="1200" dirty="0" err="1" smtClean="0">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(6)</a:t>
                </a:r>
                <a:r>
                  <a:rPr kumimoji="0" lang="zh-CN" altLang="en-US" sz="2000" kern="1200" dirty="0">
                    <a:solidFill>
                      <a:srgbClr val="000066"/>
                    </a:solidFill>
                    <a:latin typeface="Times New Roman" panose="02020603050405020304" pitchFamily="18" charset="0"/>
                    <a:ea typeface="+mn-ea"/>
                    <a:cs typeface="+mn-cs"/>
                  </a:rPr>
                  <a:t>利用结合律和分配律，化为合取范式</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zh-CN" altLang="en-US" sz="1800" kern="1200" dirty="0">
                    <a:solidFill>
                      <a:srgbClr val="000066"/>
                    </a:solidFill>
                    <a:latin typeface="Times New Roman" panose="02020603050405020304" pitchFamily="18" charset="0"/>
                    <a:ea typeface="+mn-ea"/>
                    <a:cs typeface="+mn-cs"/>
                  </a:rPr>
                  <a:t>∀</a:t>
                </a:r>
                <a:r>
                  <a:rPr kumimoji="0" lang="en-US" altLang="zh-CN" sz="1800" kern="1200" dirty="0" err="1">
                    <a:solidFill>
                      <a:srgbClr val="000066"/>
                    </a:solidFill>
                    <a:latin typeface="Times New Roman" panose="02020603050405020304" pitchFamily="18" charset="0"/>
                    <a:ea typeface="+mn-ea"/>
                    <a:cs typeface="+mn-cs"/>
                  </a:rPr>
                  <a:t>x∀y</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∨¬P(y</a:t>
                </a:r>
                <a:r>
                  <a:rPr kumimoji="0" lang="en-US" altLang="zh-CN" sz="1800" kern="1200" dirty="0">
                    <a:solidFill>
                      <a:srgbClr val="000066"/>
                    </a:solidFill>
                    <a:latin typeface="Times New Roman" panose="02020603050405020304" pitchFamily="18" charset="0"/>
                    <a:ea typeface="+mn-ea"/>
                    <a:cs typeface="+mn-cs"/>
                  </a:rPr>
                  <a:t>)∨P(f(x, y))]∧</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)∨Q(</a:t>
                </a:r>
                <a:r>
                  <a:rPr kumimoji="0" lang="en-US" altLang="zh-CN" sz="1800" kern="1200" dirty="0" err="1">
                    <a:solidFill>
                      <a:srgbClr val="000066"/>
                    </a:solidFill>
                    <a:latin typeface="Times New Roman" panose="02020603050405020304" pitchFamily="18" charset="0"/>
                    <a:ea typeface="+mn-ea"/>
                    <a:cs typeface="+mn-cs"/>
                  </a:rPr>
                  <a:t>x,g</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err="1">
                    <a:solidFill>
                      <a:srgbClr val="000066"/>
                    </a:solidFill>
                    <a:latin typeface="Times New Roman" panose="02020603050405020304" pitchFamily="18" charset="0"/>
                    <a:ea typeface="+mn-ea"/>
                    <a:cs typeface="+mn-cs"/>
                  </a:rPr>
                  <a:t>x,y</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∨¬P(g(</a:t>
                </a:r>
                <a:r>
                  <a:rPr kumimoji="0" lang="en-US" altLang="zh-CN" sz="1800" kern="1200" dirty="0" err="1" smtClean="0">
                    <a:solidFill>
                      <a:srgbClr val="000066"/>
                    </a:solidFill>
                    <a:latin typeface="Times New Roman" panose="02020603050405020304" pitchFamily="18" charset="0"/>
                    <a:ea typeface="+mn-ea"/>
                    <a:cs typeface="+mn-cs"/>
                  </a:rPr>
                  <a:t>x,y</a:t>
                </a:r>
                <a:r>
                  <a:rPr kumimoji="0" lang="en-US" altLang="zh-CN" sz="1800" kern="1200" dirty="0">
                    <a:solidFill>
                      <a:srgbClr val="000066"/>
                    </a:solidFill>
                    <a:latin typeface="Times New Roman" panose="02020603050405020304" pitchFamily="18" charset="0"/>
                    <a:ea typeface="+mn-ea"/>
                    <a:cs typeface="+mn-cs"/>
                  </a:rPr>
                  <a:t>))]]</a:t>
                </a:r>
                <a:endParaRPr kumimoji="0" lang="en-US" altLang="en-US" sz="1800" kern="1200" dirty="0">
                  <a:solidFill>
                    <a:srgbClr val="000066"/>
                  </a:solidFill>
                  <a:latin typeface="宋体" panose="02010600030101010101" pitchFamily="2" charset="-122"/>
                  <a:ea typeface="宋体" panose="02010600030101010101" pitchFamily="2" charset="-122"/>
                  <a:cs typeface="+mn-cs"/>
                </a:endParaRPr>
              </a:p>
              <a:p>
                <a:pPr marL="0" indent="0">
                  <a:buNone/>
                </a:pPr>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44600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normAutofit fontScale="70000" lnSpcReduction="20000"/>
              </a:bodyPr>
              <a:lstStyle/>
              <a:p>
                <a:pPr marL="0" indent="0">
                  <a:buNone/>
                </a:pPr>
                <a:r>
                  <a:rPr lang="zh-CN" altLang="en-US" dirty="0" smtClean="0"/>
                  <a:t>例：求下面合式公式的子句集：</a:t>
                </a:r>
                <a:endParaRPr lang="en-US" altLang="zh-CN" dirty="0" smtClean="0"/>
              </a:p>
              <a:p>
                <a:pPr marL="0" indent="0">
                  <a:buNone/>
                </a:pPr>
                <a:r>
                  <a:rPr lang="en-US" altLang="zh-CN" dirty="0"/>
                  <a:t>	</a:t>
                </a:r>
                <a:r>
                  <a:rPr lang="en-US" altLang="zh-CN" dirty="0">
                    <a:solidFill>
                      <a:schemeClr val="tx1"/>
                    </a:solidFill>
                    <a:sym typeface="Symbol" panose="05050102010706020507" pitchFamily="18" charset="2"/>
                  </a:rPr>
                  <a:t> </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t>x[P(x)</a:t>
                </a:r>
                <a14:m>
                  <m:oMath xmlns:m="http://schemas.openxmlformats.org/officeDocument/2006/math">
                    <m:r>
                      <a:rPr lang="en-US" altLang="zh-CN" dirty="0">
                        <a:latin typeface="Cambria Math" panose="02040503050406030204" pitchFamily="18" charset="0"/>
                      </a:rPr>
                      <m:t>⟶</m:t>
                    </m:r>
                  </m:oMath>
                </a14:m>
                <a:r>
                  <a:rPr lang="en-US" altLang="zh-CN" dirty="0"/>
                  <a:t>[</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t>P(y)</a:t>
                </a:r>
                <a14:m>
                  <m:oMath xmlns:m="http://schemas.openxmlformats.org/officeDocument/2006/math">
                    <m:r>
                      <a:rPr lang="en-US" altLang="zh-CN" dirty="0">
                        <a:latin typeface="Cambria Math" panose="02040503050406030204" pitchFamily="18" charset="0"/>
                      </a:rPr>
                      <m:t>⟶ </m:t>
                    </m:r>
                  </m:oMath>
                </a14:m>
                <a:r>
                  <a:rPr lang="en-US" altLang="zh-CN" dirty="0"/>
                  <a:t>P(f(</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r>
                      <a:rPr lang="en-US" altLang="zh-CN" dirty="0">
                        <a:latin typeface="Cambria Math" panose="02040503050406030204" pitchFamily="18" charset="0"/>
                        <a:sym typeface="Symbol" panose="05050102010706020507" pitchFamily="18" charset="2"/>
                      </a:rPr>
                      <m:t>∀</m:t>
                    </m:r>
                  </m:oMath>
                </a14:m>
                <a:r>
                  <a:rPr lang="en-US" altLang="zh-CN" dirty="0"/>
                  <a:t>y[Q(</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oMath>
                </a14:m>
                <a:r>
                  <a:rPr lang="en-US" altLang="zh-CN" dirty="0"/>
                  <a:t>P(y)]]]</a:t>
                </a:r>
              </a:p>
              <a:p>
                <a:pPr marL="0" indent="0">
                  <a:buNone/>
                </a:pPr>
                <a:r>
                  <a:rPr kumimoji="0" lang="zh-CN" altLang="en-US" sz="2000" kern="1200" dirty="0" smtClean="0">
                    <a:solidFill>
                      <a:srgbClr val="000066"/>
                    </a:solidFill>
                    <a:latin typeface="Times New Roman" panose="02020603050405020304" pitchFamily="18" charset="0"/>
                    <a:ea typeface="+mn-ea"/>
                    <a:cs typeface="+mn-cs"/>
                  </a:rPr>
                  <a:t>解</a:t>
                </a:r>
                <a:r>
                  <a:rPr kumimoji="0" lang="en-US" altLang="zh-CN" sz="2000" kern="1200" dirty="0">
                    <a:solidFill>
                      <a:srgbClr val="000066"/>
                    </a:solidFill>
                    <a:latin typeface="Times New Roman" panose="02020603050405020304" pitchFamily="18" charset="0"/>
                    <a:ea typeface="+mn-ea"/>
                    <a:cs typeface="+mn-cs"/>
                  </a:rPr>
                  <a:t>: (1) </a:t>
                </a:r>
                <a:r>
                  <a:rPr kumimoji="0" lang="zh-CN" altLang="en-US" sz="2000" kern="1200" dirty="0">
                    <a:solidFill>
                      <a:srgbClr val="000066"/>
                    </a:solidFill>
                    <a:latin typeface="Times New Roman" panose="02020603050405020304" pitchFamily="18" charset="0"/>
                    <a:ea typeface="+mn-ea"/>
                    <a:cs typeface="+mn-cs"/>
                  </a:rPr>
                  <a:t>使用联结词化归律：</a:t>
                </a:r>
                <a:r>
                  <a:rPr kumimoji="0" lang="en-US" altLang="zh-CN" sz="2000" kern="1200" dirty="0">
                    <a:solidFill>
                      <a:srgbClr val="000066"/>
                    </a:solidFill>
                    <a:latin typeface="Times New Roman" panose="02020603050405020304" pitchFamily="18" charset="0"/>
                    <a:ea typeface="+mn-ea"/>
                    <a:cs typeface="+mn-cs"/>
                  </a:rPr>
                  <a:t>P→Q     </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P∨Q</a:t>
                </a:r>
                <a:r>
                  <a:rPr kumimoji="0" lang="zh-CN" altLang="en-US" sz="2000" kern="1200" dirty="0">
                    <a:solidFill>
                      <a:srgbClr val="000066"/>
                    </a:solidFill>
                    <a:latin typeface="Times New Roman" panose="02020603050405020304" pitchFamily="18" charset="0"/>
                    <a:ea typeface="+mn-ea"/>
                    <a:cs typeface="+mn-cs"/>
                  </a:rPr>
                  <a:t>，消去蕴涵符号</a:t>
                </a:r>
                <a:r>
                  <a:rPr kumimoji="0" lang="en-US" altLang="zh-CN" sz="2000" kern="1200" dirty="0">
                    <a:solidFill>
                      <a:srgbClr val="000066"/>
                    </a:solidFill>
                    <a:latin typeface="Times New Roman" panose="02020603050405020304" pitchFamily="18" charset="0"/>
                    <a:ea typeface="+mn-ea"/>
                    <a:cs typeface="+mn-cs"/>
                  </a:rPr>
                  <a:t>: </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[¬Q(x</a:t>
                </a:r>
                <a:r>
                  <a:rPr kumimoji="0" lang="en-US" altLang="zh-CN" sz="2000" kern="1200" dirty="0">
                    <a:solidFill>
                      <a:srgbClr val="000066"/>
                    </a:solidFill>
                    <a:latin typeface="Times New Roman" panose="02020603050405020304" pitchFamily="18" charset="0"/>
                    <a:ea typeface="+mn-ea"/>
                    <a:cs typeface="+mn-cs"/>
                  </a:rPr>
                  <a:t>, y)∨P(y)]]]</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(2)</a:t>
                </a:r>
                <a:r>
                  <a:rPr kumimoji="0" lang="zh-CN" altLang="en-US" sz="2000" kern="1200" dirty="0">
                    <a:solidFill>
                      <a:srgbClr val="000066"/>
                    </a:solidFill>
                    <a:latin typeface="Times New Roman" panose="02020603050405020304" pitchFamily="18" charset="0"/>
                    <a:ea typeface="+mn-ea"/>
                    <a:cs typeface="+mn-cs"/>
                  </a:rPr>
                  <a:t>利用量词转化律</a:t>
                </a:r>
                <a:r>
                  <a:rPr kumimoji="0" lang="zh-CN" altLang="en-US" sz="2000" kern="1200" dirty="0" smtClean="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∀x)P    ∃x </a:t>
                </a:r>
                <a:r>
                  <a:rPr kumimoji="0" lang="en-US" altLang="zh-CN" sz="2000" kern="1200" dirty="0" smtClean="0">
                    <a:solidFill>
                      <a:srgbClr val="000066"/>
                    </a:solidFill>
                    <a:latin typeface="Times New Roman" panose="02020603050405020304" pitchFamily="18" charset="0"/>
                    <a:ea typeface="+mn-ea"/>
                    <a:cs typeface="+mn-cs"/>
                  </a:rPr>
                  <a:t>¬P</a:t>
                </a:r>
                <a:r>
                  <a:rPr kumimoji="0" lang="zh-CN" altLang="en-US" sz="2000" kern="1200" dirty="0">
                    <a:solidFill>
                      <a:srgbClr val="000066"/>
                    </a:solidFill>
                    <a:latin typeface="Times New Roman" panose="02020603050405020304" pitchFamily="18" charset="0"/>
                    <a:ea typeface="+mn-ea"/>
                    <a:cs typeface="+mn-cs"/>
                  </a:rPr>
                  <a:t>，使</a:t>
                </a:r>
                <a:r>
                  <a:rPr kumimoji="0" lang="zh-CN" altLang="en-US" sz="2000" kern="1200" dirty="0" smtClean="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a:t>
                </a:r>
                <a:r>
                  <a:rPr kumimoji="0" lang="zh-CN" altLang="en-US" sz="2000" kern="1200" dirty="0" smtClean="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内移</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y))]∧∃y[Q(x, 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(3</a:t>
                </a:r>
                <a:r>
                  <a:rPr kumimoji="0" lang="zh-CN" altLang="en-US" sz="2000" kern="1200" dirty="0">
                    <a:solidFill>
                      <a:srgbClr val="000066"/>
                    </a:solidFill>
                    <a:latin typeface="Times New Roman" panose="02020603050405020304" pitchFamily="18" charset="0"/>
                    <a:ea typeface="+mn-ea"/>
                    <a:cs typeface="+mn-cs"/>
                  </a:rPr>
                  <a:t>）变量标准化</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使不同量词约束的变元有不同的名字</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y))]∧∃w[Q(x, w)</a:t>
                </a:r>
                <a:r>
                  <a:rPr kumimoji="0" lang="en-US" altLang="zh-CN" sz="2000" kern="1200" dirty="0" smtClean="0">
                    <a:solidFill>
                      <a:srgbClr val="000066"/>
                    </a:solidFill>
                    <a:latin typeface="Times New Roman" panose="02020603050405020304" pitchFamily="18" charset="0"/>
                    <a:ea typeface="+mn-ea"/>
                    <a:cs typeface="+mn-cs"/>
                  </a:rPr>
                  <a:t>∧¬P(w</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(4</a:t>
                </a:r>
                <a:r>
                  <a:rPr kumimoji="0" lang="zh-CN" altLang="en-US" sz="2000" kern="1200" dirty="0">
                    <a:solidFill>
                      <a:srgbClr val="000066"/>
                    </a:solidFill>
                    <a:latin typeface="Times New Roman" panose="02020603050405020304" pitchFamily="18" charset="0"/>
                    <a:ea typeface="+mn-ea"/>
                    <a:cs typeface="+mn-cs"/>
                  </a:rPr>
                  <a:t>）把所有量词都集中到公式左面</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移动时不改变其相对顺序</a:t>
                </a:r>
              </a:p>
              <a:p>
                <a:pPr marL="0" lvl="0" indent="306070" algn="l">
                  <a:lnSpc>
                    <a:spcPct val="130000"/>
                  </a:lnSpc>
                  <a:spcBef>
                    <a:spcPct val="0"/>
                  </a:spcBef>
                  <a:buClrTx/>
                  <a:buSzTx/>
                  <a:buNone/>
                </a:pPr>
                <a:r>
                  <a:rPr kumimoji="0" lang="zh-CN" altLang="en-US" sz="2000" kern="1200" dirty="0">
                    <a:solidFill>
                      <a:srgbClr val="000066"/>
                    </a:solidFill>
                    <a:latin typeface="Times New Roman" panose="02020603050405020304" pitchFamily="18" charset="0"/>
                    <a:ea typeface="+mn-ea"/>
                    <a:cs typeface="+mn-cs"/>
                  </a:rPr>
                  <a:t>∀</a:t>
                </a:r>
                <a:r>
                  <a:rPr kumimoji="0" lang="en-US" altLang="zh-CN" sz="2000" kern="1200" dirty="0" err="1">
                    <a:solidFill>
                      <a:srgbClr val="000066"/>
                    </a:solidFill>
                    <a:latin typeface="Times New Roman" panose="02020603050405020304" pitchFamily="18" charset="0"/>
                    <a:ea typeface="+mn-ea"/>
                    <a:cs typeface="+mn-cs"/>
                  </a:rPr>
                  <a:t>x∀y∃w</a:t>
                </a:r>
                <a:r>
                  <a:rPr kumimoji="0" lang="en-US" altLang="zh-CN" sz="2000" kern="1200" dirty="0">
                    <a:solidFill>
                      <a:srgbClr val="000066"/>
                    </a:solidFill>
                    <a:latin typeface="Times New Roman" panose="02020603050405020304" pitchFamily="18" charset="0"/>
                    <a:ea typeface="+mn-ea"/>
                    <a:cs typeface="+mn-cs"/>
                  </a:rPr>
                  <a:t>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y))]∧[Q(x, w)</a:t>
                </a:r>
                <a:r>
                  <a:rPr kumimoji="0" lang="en-US" altLang="zh-CN" sz="2000" kern="1200" dirty="0" smtClean="0">
                    <a:solidFill>
                      <a:srgbClr val="000066"/>
                    </a:solidFill>
                    <a:latin typeface="Times New Roman" panose="02020603050405020304" pitchFamily="18" charset="0"/>
                    <a:ea typeface="+mn-ea"/>
                    <a:cs typeface="+mn-cs"/>
                  </a:rPr>
                  <a:t>∧¬P(w</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(5)</a:t>
                </a:r>
                <a:r>
                  <a:rPr kumimoji="0" lang="zh-CN" altLang="en-US" sz="2000" kern="1200" dirty="0">
                    <a:solidFill>
                      <a:srgbClr val="000066"/>
                    </a:solidFill>
                    <a:latin typeface="Times New Roman" panose="02020603050405020304" pitchFamily="18" charset="0"/>
                    <a:ea typeface="+mn-ea"/>
                    <a:cs typeface="+mn-cs"/>
                  </a:rPr>
                  <a:t>消去存在量词</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前面有任意量词，把变量换成</a:t>
                </a:r>
                <a:r>
                  <a:rPr kumimoji="0" lang="en-US" altLang="zh-CN" sz="2000" kern="1200" dirty="0">
                    <a:solidFill>
                      <a:srgbClr val="000066"/>
                    </a:solidFill>
                    <a:latin typeface="Times New Roman" panose="02020603050405020304" pitchFamily="18" charset="0"/>
                    <a:ea typeface="+mn-ea"/>
                    <a:cs typeface="+mn-cs"/>
                  </a:rPr>
                  <a:t>g(</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y))]∧[Q(x, g(</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∧¬P(g(</a:t>
                </a:r>
                <a:r>
                  <a:rPr kumimoji="0" lang="en-US" altLang="zh-CN" sz="2000" kern="1200" dirty="0" err="1" smtClean="0">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(6)</a:t>
                </a:r>
                <a:r>
                  <a:rPr kumimoji="0" lang="zh-CN" altLang="en-US" sz="2000" kern="1200" dirty="0">
                    <a:solidFill>
                      <a:srgbClr val="000066"/>
                    </a:solidFill>
                    <a:latin typeface="Times New Roman" panose="02020603050405020304" pitchFamily="18" charset="0"/>
                    <a:ea typeface="+mn-ea"/>
                    <a:cs typeface="+mn-cs"/>
                  </a:rPr>
                  <a:t>利用结合律和分配律，化为合取范式</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zh-CN" altLang="en-US" sz="1800" kern="1200" dirty="0">
                    <a:solidFill>
                      <a:srgbClr val="000066"/>
                    </a:solidFill>
                    <a:latin typeface="Times New Roman" panose="02020603050405020304" pitchFamily="18" charset="0"/>
                    <a:ea typeface="+mn-ea"/>
                    <a:cs typeface="+mn-cs"/>
                  </a:rPr>
                  <a:t>∀</a:t>
                </a:r>
                <a:r>
                  <a:rPr kumimoji="0" lang="en-US" altLang="zh-CN" sz="1800" kern="1200" dirty="0" err="1">
                    <a:solidFill>
                      <a:srgbClr val="000066"/>
                    </a:solidFill>
                    <a:latin typeface="Times New Roman" panose="02020603050405020304" pitchFamily="18" charset="0"/>
                    <a:ea typeface="+mn-ea"/>
                    <a:cs typeface="+mn-cs"/>
                  </a:rPr>
                  <a:t>x∀y</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∨¬P(y</a:t>
                </a:r>
                <a:r>
                  <a:rPr kumimoji="0" lang="en-US" altLang="zh-CN" sz="1800" kern="1200" dirty="0">
                    <a:solidFill>
                      <a:srgbClr val="000066"/>
                    </a:solidFill>
                    <a:latin typeface="Times New Roman" panose="02020603050405020304" pitchFamily="18" charset="0"/>
                    <a:ea typeface="+mn-ea"/>
                    <a:cs typeface="+mn-cs"/>
                  </a:rPr>
                  <a:t>)∨P(f(x, y))]∧</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)∨Q(</a:t>
                </a:r>
                <a:r>
                  <a:rPr kumimoji="0" lang="en-US" altLang="zh-CN" sz="1800" kern="1200" dirty="0" err="1">
                    <a:solidFill>
                      <a:srgbClr val="000066"/>
                    </a:solidFill>
                    <a:latin typeface="Times New Roman" panose="02020603050405020304" pitchFamily="18" charset="0"/>
                    <a:ea typeface="+mn-ea"/>
                    <a:cs typeface="+mn-cs"/>
                  </a:rPr>
                  <a:t>x,g</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err="1">
                    <a:solidFill>
                      <a:srgbClr val="000066"/>
                    </a:solidFill>
                    <a:latin typeface="Times New Roman" panose="02020603050405020304" pitchFamily="18" charset="0"/>
                    <a:ea typeface="+mn-ea"/>
                    <a:cs typeface="+mn-cs"/>
                  </a:rPr>
                  <a:t>x,y</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∨¬P(g(</a:t>
                </a:r>
                <a:r>
                  <a:rPr kumimoji="0" lang="en-US" altLang="zh-CN" sz="1800" kern="1200" dirty="0" err="1" smtClean="0">
                    <a:solidFill>
                      <a:srgbClr val="000066"/>
                    </a:solidFill>
                    <a:latin typeface="Times New Roman" panose="02020603050405020304" pitchFamily="18" charset="0"/>
                    <a:ea typeface="+mn-ea"/>
                    <a:cs typeface="+mn-cs"/>
                  </a:rPr>
                  <a:t>x,y</a:t>
                </a:r>
                <a:r>
                  <a:rPr kumimoji="0" lang="en-US" altLang="zh-CN" sz="1800" kern="1200" dirty="0">
                    <a:solidFill>
                      <a:srgbClr val="000066"/>
                    </a:solidFill>
                    <a:latin typeface="Times New Roman" panose="02020603050405020304" pitchFamily="18" charset="0"/>
                    <a:ea typeface="+mn-ea"/>
                    <a:cs typeface="+mn-cs"/>
                  </a:rPr>
                  <a:t>))]]</a:t>
                </a:r>
                <a:endParaRPr kumimoji="0" lang="en-US" altLang="en-US" sz="1800" kern="1200" dirty="0">
                  <a:solidFill>
                    <a:srgbClr val="000066"/>
                  </a:solidFill>
                  <a:latin typeface="宋体" panose="02010600030101010101" pitchFamily="2" charset="-122"/>
                  <a:ea typeface="宋体" panose="02010600030101010101" pitchFamily="2" charset="-122"/>
                  <a:cs typeface="+mn-cs"/>
                </a:endParaRPr>
              </a:p>
              <a:p>
                <a:pPr marL="0" indent="0">
                  <a:buNone/>
                </a:pPr>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03808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normAutofit fontScale="70000" lnSpcReduction="20000"/>
              </a:bodyPr>
              <a:lstStyle/>
              <a:p>
                <a:pPr marL="0" indent="0">
                  <a:buNone/>
                </a:pPr>
                <a:r>
                  <a:rPr lang="zh-CN" altLang="en-US" dirty="0" smtClean="0"/>
                  <a:t>例：求下面合式公式的子句集：</a:t>
                </a:r>
                <a:endParaRPr lang="en-US" altLang="zh-CN" dirty="0" smtClean="0"/>
              </a:p>
              <a:p>
                <a:pPr marL="0" indent="0">
                  <a:buNone/>
                </a:pPr>
                <a:r>
                  <a:rPr lang="en-US" altLang="zh-CN" dirty="0"/>
                  <a:t>	</a:t>
                </a:r>
                <a:r>
                  <a:rPr lang="en-US" altLang="zh-CN" dirty="0">
                    <a:solidFill>
                      <a:schemeClr val="tx1"/>
                    </a:solidFill>
                    <a:sym typeface="Symbol" panose="05050102010706020507" pitchFamily="18" charset="2"/>
                  </a:rPr>
                  <a:t> </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t>x[P(x)</a:t>
                </a:r>
                <a14:m>
                  <m:oMath xmlns:m="http://schemas.openxmlformats.org/officeDocument/2006/math">
                    <m:r>
                      <a:rPr lang="en-US" altLang="zh-CN" dirty="0">
                        <a:latin typeface="Cambria Math" panose="02040503050406030204" pitchFamily="18" charset="0"/>
                      </a:rPr>
                      <m:t>⟶</m:t>
                    </m:r>
                  </m:oMath>
                </a14:m>
                <a:r>
                  <a:rPr lang="en-US" altLang="zh-CN" dirty="0"/>
                  <a:t>[</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t>P(y)</a:t>
                </a:r>
                <a14:m>
                  <m:oMath xmlns:m="http://schemas.openxmlformats.org/officeDocument/2006/math">
                    <m:r>
                      <a:rPr lang="en-US" altLang="zh-CN" dirty="0">
                        <a:latin typeface="Cambria Math" panose="02040503050406030204" pitchFamily="18" charset="0"/>
                      </a:rPr>
                      <m:t>⟶ </m:t>
                    </m:r>
                  </m:oMath>
                </a14:m>
                <a:r>
                  <a:rPr lang="en-US" altLang="zh-CN" dirty="0"/>
                  <a:t>P(f(</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r>
                      <a:rPr lang="en-US" altLang="zh-CN" dirty="0">
                        <a:latin typeface="Cambria Math" panose="02040503050406030204" pitchFamily="18" charset="0"/>
                        <a:sym typeface="Symbol" panose="05050102010706020507" pitchFamily="18" charset="2"/>
                      </a:rPr>
                      <m:t>∀</m:t>
                    </m:r>
                  </m:oMath>
                </a14:m>
                <a:r>
                  <a:rPr lang="en-US" altLang="zh-CN" dirty="0"/>
                  <a:t>y[Q(</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oMath>
                </a14:m>
                <a:r>
                  <a:rPr lang="en-US" altLang="zh-CN" dirty="0"/>
                  <a:t>P(y)]]]</a:t>
                </a:r>
              </a:p>
              <a:p>
                <a:pPr marL="0" indent="0">
                  <a:buNone/>
                </a:pPr>
                <a:r>
                  <a:rPr kumimoji="0" lang="zh-CN" altLang="en-US" sz="2000" kern="1200" dirty="0" smtClean="0">
                    <a:solidFill>
                      <a:srgbClr val="000066"/>
                    </a:solidFill>
                    <a:latin typeface="Times New Roman" panose="02020603050405020304" pitchFamily="18" charset="0"/>
                    <a:ea typeface="+mn-ea"/>
                    <a:cs typeface="+mn-cs"/>
                  </a:rPr>
                  <a:t>解</a:t>
                </a:r>
                <a:r>
                  <a:rPr kumimoji="0" lang="en-US" altLang="zh-CN" sz="2000" kern="1200" dirty="0">
                    <a:solidFill>
                      <a:srgbClr val="000066"/>
                    </a:solidFill>
                    <a:latin typeface="Times New Roman" panose="02020603050405020304" pitchFamily="18" charset="0"/>
                    <a:ea typeface="+mn-ea"/>
                    <a:cs typeface="+mn-cs"/>
                  </a:rPr>
                  <a:t>: (1) </a:t>
                </a:r>
                <a:r>
                  <a:rPr kumimoji="0" lang="zh-CN" altLang="en-US" sz="2000" kern="1200" dirty="0">
                    <a:solidFill>
                      <a:srgbClr val="000066"/>
                    </a:solidFill>
                    <a:latin typeface="Times New Roman" panose="02020603050405020304" pitchFamily="18" charset="0"/>
                    <a:ea typeface="+mn-ea"/>
                    <a:cs typeface="+mn-cs"/>
                  </a:rPr>
                  <a:t>使用联结词化归律：</a:t>
                </a:r>
                <a:r>
                  <a:rPr kumimoji="0" lang="en-US" altLang="zh-CN" sz="2000" kern="1200" dirty="0">
                    <a:solidFill>
                      <a:srgbClr val="000066"/>
                    </a:solidFill>
                    <a:latin typeface="Times New Roman" panose="02020603050405020304" pitchFamily="18" charset="0"/>
                    <a:ea typeface="+mn-ea"/>
                    <a:cs typeface="+mn-cs"/>
                  </a:rPr>
                  <a:t>P→Q     </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P∨Q</a:t>
                </a:r>
                <a:r>
                  <a:rPr kumimoji="0" lang="zh-CN" altLang="en-US" sz="2000" kern="1200" dirty="0">
                    <a:solidFill>
                      <a:srgbClr val="000066"/>
                    </a:solidFill>
                    <a:latin typeface="Times New Roman" panose="02020603050405020304" pitchFamily="18" charset="0"/>
                    <a:ea typeface="+mn-ea"/>
                    <a:cs typeface="+mn-cs"/>
                  </a:rPr>
                  <a:t>，消去蕴涵符号</a:t>
                </a:r>
                <a:r>
                  <a:rPr kumimoji="0" lang="en-US" altLang="zh-CN" sz="2000" kern="1200" dirty="0">
                    <a:solidFill>
                      <a:srgbClr val="000066"/>
                    </a:solidFill>
                    <a:latin typeface="Times New Roman" panose="02020603050405020304" pitchFamily="18" charset="0"/>
                    <a:ea typeface="+mn-ea"/>
                    <a:cs typeface="+mn-cs"/>
                  </a:rPr>
                  <a:t>: </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[¬Q(x</a:t>
                </a:r>
                <a:r>
                  <a:rPr kumimoji="0" lang="en-US" altLang="zh-CN" sz="2000" kern="1200" dirty="0">
                    <a:solidFill>
                      <a:srgbClr val="000066"/>
                    </a:solidFill>
                    <a:latin typeface="Times New Roman" panose="02020603050405020304" pitchFamily="18" charset="0"/>
                    <a:ea typeface="+mn-ea"/>
                    <a:cs typeface="+mn-cs"/>
                  </a:rPr>
                  <a:t>, y)∨P(y)]]]</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(2)</a:t>
                </a:r>
                <a:r>
                  <a:rPr kumimoji="0" lang="zh-CN" altLang="en-US" sz="2000" kern="1200" dirty="0">
                    <a:solidFill>
                      <a:srgbClr val="000066"/>
                    </a:solidFill>
                    <a:latin typeface="Times New Roman" panose="02020603050405020304" pitchFamily="18" charset="0"/>
                    <a:ea typeface="+mn-ea"/>
                    <a:cs typeface="+mn-cs"/>
                  </a:rPr>
                  <a:t>利用量词转化律</a:t>
                </a:r>
                <a:r>
                  <a:rPr kumimoji="0" lang="zh-CN" altLang="en-US" sz="2000" kern="1200" dirty="0" smtClean="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∀x)P    ∃x </a:t>
                </a:r>
                <a:r>
                  <a:rPr kumimoji="0" lang="en-US" altLang="zh-CN" sz="2000" kern="1200" dirty="0" smtClean="0">
                    <a:solidFill>
                      <a:srgbClr val="000066"/>
                    </a:solidFill>
                    <a:latin typeface="Times New Roman" panose="02020603050405020304" pitchFamily="18" charset="0"/>
                    <a:ea typeface="+mn-ea"/>
                    <a:cs typeface="+mn-cs"/>
                  </a:rPr>
                  <a:t>¬P</a:t>
                </a:r>
                <a:r>
                  <a:rPr kumimoji="0" lang="zh-CN" altLang="en-US" sz="2000" kern="1200" dirty="0">
                    <a:solidFill>
                      <a:srgbClr val="000066"/>
                    </a:solidFill>
                    <a:latin typeface="Times New Roman" panose="02020603050405020304" pitchFamily="18" charset="0"/>
                    <a:ea typeface="+mn-ea"/>
                    <a:cs typeface="+mn-cs"/>
                  </a:rPr>
                  <a:t>，使</a:t>
                </a:r>
                <a:r>
                  <a:rPr kumimoji="0" lang="zh-CN" altLang="en-US" sz="2000" kern="1200" dirty="0" smtClean="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a:t>
                </a:r>
                <a:r>
                  <a:rPr kumimoji="0" lang="zh-CN" altLang="en-US" sz="2000" kern="1200" dirty="0" smtClean="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内移</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y))]∧∃y[Q(x, 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(3</a:t>
                </a:r>
                <a:r>
                  <a:rPr kumimoji="0" lang="zh-CN" altLang="en-US" sz="2000" kern="1200" dirty="0">
                    <a:solidFill>
                      <a:srgbClr val="000066"/>
                    </a:solidFill>
                    <a:latin typeface="Times New Roman" panose="02020603050405020304" pitchFamily="18" charset="0"/>
                    <a:ea typeface="+mn-ea"/>
                    <a:cs typeface="+mn-cs"/>
                  </a:rPr>
                  <a:t>）变量标准化</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使不同量词约束的变元有不同的名字</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y))]∧∃w[Q(x, w)</a:t>
                </a:r>
                <a:r>
                  <a:rPr kumimoji="0" lang="en-US" altLang="zh-CN" sz="2000" kern="1200" dirty="0" smtClean="0">
                    <a:solidFill>
                      <a:srgbClr val="000066"/>
                    </a:solidFill>
                    <a:latin typeface="Times New Roman" panose="02020603050405020304" pitchFamily="18" charset="0"/>
                    <a:ea typeface="+mn-ea"/>
                    <a:cs typeface="+mn-cs"/>
                  </a:rPr>
                  <a:t>∧¬P(w</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(4</a:t>
                </a:r>
                <a:r>
                  <a:rPr kumimoji="0" lang="zh-CN" altLang="en-US" sz="2000" kern="1200" dirty="0">
                    <a:solidFill>
                      <a:srgbClr val="000066"/>
                    </a:solidFill>
                    <a:latin typeface="Times New Roman" panose="02020603050405020304" pitchFamily="18" charset="0"/>
                    <a:ea typeface="+mn-ea"/>
                    <a:cs typeface="+mn-cs"/>
                  </a:rPr>
                  <a:t>）把所有量词都集中到公式左面</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移动时不改变其相对顺序</a:t>
                </a:r>
              </a:p>
              <a:p>
                <a:pPr marL="0" lvl="0" indent="306070" algn="l">
                  <a:lnSpc>
                    <a:spcPct val="130000"/>
                  </a:lnSpc>
                  <a:spcBef>
                    <a:spcPct val="0"/>
                  </a:spcBef>
                  <a:buClrTx/>
                  <a:buSzTx/>
                  <a:buNone/>
                </a:pPr>
                <a:r>
                  <a:rPr kumimoji="0" lang="zh-CN" altLang="en-US" sz="2000" kern="1200" dirty="0">
                    <a:solidFill>
                      <a:srgbClr val="000066"/>
                    </a:solidFill>
                    <a:latin typeface="Times New Roman" panose="02020603050405020304" pitchFamily="18" charset="0"/>
                    <a:ea typeface="+mn-ea"/>
                    <a:cs typeface="+mn-cs"/>
                  </a:rPr>
                  <a:t>∀</a:t>
                </a:r>
                <a:r>
                  <a:rPr kumimoji="0" lang="en-US" altLang="zh-CN" sz="2000" kern="1200" dirty="0" err="1">
                    <a:solidFill>
                      <a:srgbClr val="000066"/>
                    </a:solidFill>
                    <a:latin typeface="Times New Roman" panose="02020603050405020304" pitchFamily="18" charset="0"/>
                    <a:ea typeface="+mn-ea"/>
                    <a:cs typeface="+mn-cs"/>
                  </a:rPr>
                  <a:t>x∀y∃w</a:t>
                </a:r>
                <a:r>
                  <a:rPr kumimoji="0" lang="en-US" altLang="zh-CN" sz="2000" kern="1200" dirty="0">
                    <a:solidFill>
                      <a:srgbClr val="000066"/>
                    </a:solidFill>
                    <a:latin typeface="Times New Roman" panose="02020603050405020304" pitchFamily="18" charset="0"/>
                    <a:ea typeface="+mn-ea"/>
                    <a:cs typeface="+mn-cs"/>
                  </a:rPr>
                  <a:t>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y))]∧[Q(x, w)</a:t>
                </a:r>
                <a:r>
                  <a:rPr kumimoji="0" lang="en-US" altLang="zh-CN" sz="2000" kern="1200" dirty="0" smtClean="0">
                    <a:solidFill>
                      <a:srgbClr val="000066"/>
                    </a:solidFill>
                    <a:latin typeface="Times New Roman" panose="02020603050405020304" pitchFamily="18" charset="0"/>
                    <a:ea typeface="+mn-ea"/>
                    <a:cs typeface="+mn-cs"/>
                  </a:rPr>
                  <a:t>∧¬P(w</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(5)</a:t>
                </a:r>
                <a:r>
                  <a:rPr kumimoji="0" lang="zh-CN" altLang="en-US" sz="2000" kern="1200" dirty="0">
                    <a:solidFill>
                      <a:srgbClr val="000066"/>
                    </a:solidFill>
                    <a:latin typeface="Times New Roman" panose="02020603050405020304" pitchFamily="18" charset="0"/>
                    <a:ea typeface="+mn-ea"/>
                    <a:cs typeface="+mn-cs"/>
                  </a:rPr>
                  <a:t>消去存在量词</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前面有任意量词，把变量换成</a:t>
                </a:r>
                <a:r>
                  <a:rPr kumimoji="0" lang="en-US" altLang="zh-CN" sz="2000" kern="1200" dirty="0">
                    <a:solidFill>
                      <a:srgbClr val="000066"/>
                    </a:solidFill>
                    <a:latin typeface="Times New Roman" panose="02020603050405020304" pitchFamily="18" charset="0"/>
                    <a:ea typeface="+mn-ea"/>
                    <a:cs typeface="+mn-cs"/>
                  </a:rPr>
                  <a:t>g(</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y))]∧[Q(x, g(</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∧¬P(g(</a:t>
                </a:r>
                <a:r>
                  <a:rPr kumimoji="0" lang="en-US" altLang="zh-CN" sz="2000" kern="1200" dirty="0" err="1" smtClean="0">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(6)</a:t>
                </a:r>
                <a:r>
                  <a:rPr kumimoji="0" lang="zh-CN" altLang="en-US" sz="2000" kern="1200" dirty="0">
                    <a:solidFill>
                      <a:srgbClr val="000066"/>
                    </a:solidFill>
                    <a:latin typeface="Times New Roman" panose="02020603050405020304" pitchFamily="18" charset="0"/>
                    <a:ea typeface="+mn-ea"/>
                    <a:cs typeface="+mn-cs"/>
                  </a:rPr>
                  <a:t>利用结合律和分配律，化为合取范式</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zh-CN" altLang="en-US" sz="1800" kern="1200" dirty="0">
                    <a:solidFill>
                      <a:srgbClr val="000066"/>
                    </a:solidFill>
                    <a:latin typeface="Times New Roman" panose="02020603050405020304" pitchFamily="18" charset="0"/>
                    <a:ea typeface="+mn-ea"/>
                    <a:cs typeface="+mn-cs"/>
                  </a:rPr>
                  <a:t>∀</a:t>
                </a:r>
                <a:r>
                  <a:rPr kumimoji="0" lang="en-US" altLang="zh-CN" sz="1800" kern="1200" dirty="0" err="1">
                    <a:solidFill>
                      <a:srgbClr val="000066"/>
                    </a:solidFill>
                    <a:latin typeface="Times New Roman" panose="02020603050405020304" pitchFamily="18" charset="0"/>
                    <a:ea typeface="+mn-ea"/>
                    <a:cs typeface="+mn-cs"/>
                  </a:rPr>
                  <a:t>x∀y</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∨¬P(y</a:t>
                </a:r>
                <a:r>
                  <a:rPr kumimoji="0" lang="en-US" altLang="zh-CN" sz="1800" kern="1200" dirty="0">
                    <a:solidFill>
                      <a:srgbClr val="000066"/>
                    </a:solidFill>
                    <a:latin typeface="Times New Roman" panose="02020603050405020304" pitchFamily="18" charset="0"/>
                    <a:ea typeface="+mn-ea"/>
                    <a:cs typeface="+mn-cs"/>
                  </a:rPr>
                  <a:t>)∨P(f(x, y))]∧</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)∨Q(</a:t>
                </a:r>
                <a:r>
                  <a:rPr kumimoji="0" lang="en-US" altLang="zh-CN" sz="1800" kern="1200" dirty="0" err="1">
                    <a:solidFill>
                      <a:srgbClr val="000066"/>
                    </a:solidFill>
                    <a:latin typeface="Times New Roman" panose="02020603050405020304" pitchFamily="18" charset="0"/>
                    <a:ea typeface="+mn-ea"/>
                    <a:cs typeface="+mn-cs"/>
                  </a:rPr>
                  <a:t>x,g</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err="1">
                    <a:solidFill>
                      <a:srgbClr val="000066"/>
                    </a:solidFill>
                    <a:latin typeface="Times New Roman" panose="02020603050405020304" pitchFamily="18" charset="0"/>
                    <a:ea typeface="+mn-ea"/>
                    <a:cs typeface="+mn-cs"/>
                  </a:rPr>
                  <a:t>x,y</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∨¬P(g(</a:t>
                </a:r>
                <a:r>
                  <a:rPr kumimoji="0" lang="en-US" altLang="zh-CN" sz="1800" kern="1200" dirty="0" err="1" smtClean="0">
                    <a:solidFill>
                      <a:srgbClr val="000066"/>
                    </a:solidFill>
                    <a:latin typeface="Times New Roman" panose="02020603050405020304" pitchFamily="18" charset="0"/>
                    <a:ea typeface="+mn-ea"/>
                    <a:cs typeface="+mn-cs"/>
                  </a:rPr>
                  <a:t>x,y</a:t>
                </a:r>
                <a:r>
                  <a:rPr kumimoji="0" lang="en-US" altLang="zh-CN" sz="1800" kern="1200" dirty="0">
                    <a:solidFill>
                      <a:srgbClr val="000066"/>
                    </a:solidFill>
                    <a:latin typeface="Times New Roman" panose="02020603050405020304" pitchFamily="18" charset="0"/>
                    <a:ea typeface="+mn-ea"/>
                    <a:cs typeface="+mn-cs"/>
                  </a:rPr>
                  <a:t>))]]</a:t>
                </a:r>
                <a:endParaRPr kumimoji="0" lang="en-US" altLang="en-US" sz="1800" kern="1200" dirty="0">
                  <a:solidFill>
                    <a:srgbClr val="000066"/>
                  </a:solidFill>
                  <a:latin typeface="宋体" panose="02010600030101010101" pitchFamily="2" charset="-122"/>
                  <a:ea typeface="宋体" panose="02010600030101010101" pitchFamily="2" charset="-122"/>
                  <a:cs typeface="+mn-cs"/>
                </a:endParaRPr>
              </a:p>
              <a:p>
                <a:pPr marL="0" indent="0">
                  <a:buNone/>
                </a:pPr>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37457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sz="1200" dirty="0" smtClean="0">
                <a:solidFill>
                  <a:schemeClr val="tx1"/>
                </a:solidFill>
              </a:rPr>
              <a:t>	</a:t>
            </a:r>
            <a:r>
              <a:rPr kumimoji="0" lang="zh-CN" altLang="en-US" sz="1200" dirty="0" smtClean="0">
                <a:solidFill>
                  <a:schemeClr val="tx1"/>
                </a:solidFill>
              </a:rPr>
              <a:t>其中，</a:t>
            </a:r>
            <a:r>
              <a:rPr kumimoji="0" lang="en-US" altLang="zh-CN" sz="1200" dirty="0" smtClean="0">
                <a:solidFill>
                  <a:schemeClr val="tx1"/>
                </a:solidFill>
              </a:rPr>
              <a:t>f(b)/x</a:t>
            </a:r>
            <a:r>
              <a:rPr kumimoji="0" lang="zh-CN" altLang="en-US" sz="1200" dirty="0" smtClean="0">
                <a:solidFill>
                  <a:schemeClr val="tx1"/>
                </a:solidFill>
              </a:rPr>
              <a:t>中的</a:t>
            </a:r>
            <a:r>
              <a:rPr kumimoji="0" lang="en-US" altLang="zh-CN" sz="1200" dirty="0" smtClean="0">
                <a:solidFill>
                  <a:schemeClr val="tx1"/>
                </a:solidFill>
              </a:rPr>
              <a:t>f(b)</a:t>
            </a:r>
            <a:r>
              <a:rPr kumimoji="0" lang="zh-CN" altLang="en-US" sz="1200" dirty="0" smtClean="0">
                <a:solidFill>
                  <a:schemeClr val="tx1"/>
                </a:solidFill>
              </a:rPr>
              <a:t>是置换</a:t>
            </a:r>
            <a:r>
              <a:rPr kumimoji="0" lang="zh-CN" altLang="en-US" sz="1200" dirty="0" smtClean="0">
                <a:solidFill>
                  <a:schemeClr val="tx1"/>
                </a:solidFill>
                <a:sym typeface="Symbol" panose="05050102010706020507" pitchFamily="18" charset="2"/>
              </a:rPr>
              <a:t></a:t>
            </a:r>
            <a:r>
              <a:rPr kumimoji="0" lang="zh-CN" altLang="en-US" sz="1200" dirty="0" smtClean="0">
                <a:solidFill>
                  <a:schemeClr val="tx1"/>
                </a:solidFill>
              </a:rPr>
              <a:t>作用于</a:t>
            </a:r>
            <a:r>
              <a:rPr kumimoji="0" lang="en-US" altLang="zh-CN" sz="1200" dirty="0" smtClean="0">
                <a:solidFill>
                  <a:schemeClr val="tx1"/>
                </a:solidFill>
              </a:rPr>
              <a:t>f(y)</a:t>
            </a:r>
            <a:r>
              <a:rPr kumimoji="0" lang="zh-CN" altLang="en-US" sz="1200" dirty="0" smtClean="0">
                <a:solidFill>
                  <a:schemeClr val="tx1"/>
                </a:solidFill>
              </a:rPr>
              <a:t>的结果；</a:t>
            </a:r>
            <a:r>
              <a:rPr kumimoji="0" lang="en-US" altLang="zh-CN" sz="1200" dirty="0" smtClean="0">
                <a:solidFill>
                  <a:schemeClr val="tx1"/>
                </a:solidFill>
              </a:rPr>
              <a:t>y/y</a:t>
            </a:r>
            <a:r>
              <a:rPr kumimoji="0" lang="zh-CN" altLang="en-US" sz="1200" dirty="0" smtClean="0">
                <a:solidFill>
                  <a:schemeClr val="tx1"/>
                </a:solidFill>
              </a:rPr>
              <a:t>中的</a:t>
            </a:r>
            <a:r>
              <a:rPr kumimoji="0" lang="en-US" altLang="zh-CN" sz="1200" dirty="0" smtClean="0">
                <a:solidFill>
                  <a:schemeClr val="tx1"/>
                </a:solidFill>
              </a:rPr>
              <a:t>y</a:t>
            </a:r>
            <a:r>
              <a:rPr kumimoji="0" lang="zh-CN" altLang="en-US" sz="1200" dirty="0" smtClean="0">
                <a:solidFill>
                  <a:schemeClr val="tx1"/>
                </a:solidFill>
              </a:rPr>
              <a:t>是置换</a:t>
            </a:r>
            <a:r>
              <a:rPr kumimoji="0" lang="zh-CN" altLang="en-US" sz="1200" dirty="0" smtClean="0">
                <a:solidFill>
                  <a:schemeClr val="tx1"/>
                </a:solidFill>
                <a:sym typeface="Symbol" panose="05050102010706020507" pitchFamily="18" charset="2"/>
              </a:rPr>
              <a:t></a:t>
            </a:r>
            <a:r>
              <a:rPr kumimoji="0" lang="zh-CN" altLang="en-US" sz="1200" dirty="0" smtClean="0">
                <a:solidFill>
                  <a:schemeClr val="tx1"/>
                </a:solidFill>
              </a:rPr>
              <a:t>作用于</a:t>
            </a:r>
            <a:r>
              <a:rPr kumimoji="0" lang="en-US" altLang="zh-CN" sz="1200" dirty="0" smtClean="0">
                <a:solidFill>
                  <a:schemeClr val="tx1"/>
                </a:solidFill>
              </a:rPr>
              <a:t>z</a:t>
            </a:r>
            <a:r>
              <a:rPr kumimoji="0" lang="zh-CN" altLang="en-US" sz="1200" dirty="0" smtClean="0">
                <a:solidFill>
                  <a:schemeClr val="tx1"/>
                </a:solidFill>
              </a:rPr>
              <a:t>的结果。</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18581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342900" lvl="0" indent="-342900" algn="just">
                  <a:lnSpc>
                    <a:spcPct val="130000"/>
                  </a:lnSpc>
                  <a:spcBef>
                    <a:spcPct val="20000"/>
                  </a:spcBef>
                  <a:buClr>
                    <a:srgbClr val="CCCCFF"/>
                  </a:buClr>
                  <a:buSzPct val="70000"/>
                  <a:defRPr/>
                </a:pPr>
                <a:r>
                  <a:rPr kumimoji="0" lang="zh-CN" altLang="en-US" sz="2600" kern="0" dirty="0" smtClean="0">
                    <a:solidFill>
                      <a:srgbClr val="FF0000"/>
                    </a:solidFill>
                    <a:latin typeface="Consolas"/>
                    <a:ea typeface="黑体" panose="02010609060101010101" pitchFamily="49" charset="-122"/>
                    <a:cs typeface="Times New Roman" panose="02020603050405020304" pitchFamily="18" charset="0"/>
                  </a:rPr>
                  <a:t>合成</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即是</a:t>
                </a:r>
                <a:r>
                  <a:rPr kumimoji="0" lang="zh-CN" altLang="en-US" sz="2600" kern="0" dirty="0" smtClean="0">
                    <a:solidFill>
                      <a:srgbClr val="FF0000"/>
                    </a:solidFill>
                    <a:latin typeface="Consolas"/>
                    <a:ea typeface="黑体" panose="02010609060101010101" pitchFamily="49" charset="-122"/>
                    <a:cs typeface="Times New Roman" panose="02020603050405020304" pitchFamily="18" charset="0"/>
                  </a:rPr>
                  <a:t>对</a:t>
                </a:r>
                <a:r>
                  <a:rPr kumimoji="0" lang="en-US" altLang="zh-CN" sz="2600" kern="0" dirty="0" err="1" smtClean="0">
                    <a:solidFill>
                      <a:srgbClr val="FF0000"/>
                    </a:solidFill>
                    <a:latin typeface="Consolas"/>
                    <a:ea typeface="黑体" panose="02010609060101010101" pitchFamily="49" charset="-122"/>
                    <a:cs typeface="Times New Roman" panose="02020603050405020304" pitchFamily="18" charset="0"/>
                  </a:rPr>
                  <a:t>t</a:t>
                </a:r>
                <a:r>
                  <a:rPr kumimoji="0" lang="en-US" altLang="zh-CN" sz="2600" kern="0" baseline="-30000" dirty="0" err="1" smtClean="0">
                    <a:solidFill>
                      <a:srgbClr val="FF0000"/>
                    </a:solidFill>
                    <a:latin typeface="Consolas"/>
                    <a:ea typeface="黑体" panose="02010609060101010101" pitchFamily="49" charset="-122"/>
                    <a:cs typeface="Times New Roman" panose="02020603050405020304" pitchFamily="18" charset="0"/>
                  </a:rPr>
                  <a:t>i</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先做</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sym typeface="Symbol" panose="05050102010706020507" pitchFamily="18" charset="2"/>
                  </a:rPr>
                  <a:t></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置换</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然后</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再做</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sym typeface="Symbol" panose="05050102010706020507" pitchFamily="18" charset="2"/>
                  </a:rPr>
                  <a:t></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置换</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a:t>
                </a:r>
                <a:r>
                  <a:rPr kumimoji="0" lang="zh-CN" altLang="en-US" sz="2600" kern="0" dirty="0" smtClean="0">
                    <a:solidFill>
                      <a:srgbClr val="FF0000"/>
                    </a:solidFill>
                    <a:latin typeface="Consolas"/>
                    <a:ea typeface="黑体" panose="02010609060101010101" pitchFamily="49" charset="-122"/>
                    <a:cs typeface="Times New Roman" panose="02020603050405020304" pitchFamily="18" charset="0"/>
                  </a:rPr>
                  <a:t>置换</a:t>
                </a:r>
                <a:r>
                  <a:rPr kumimoji="0" lang="en-US" altLang="zh-CN" sz="2600" kern="0" dirty="0" smtClean="0">
                    <a:solidFill>
                      <a:srgbClr val="FF0000"/>
                    </a:solidFill>
                    <a:latin typeface="Consolas"/>
                    <a:ea typeface="黑体" panose="02010609060101010101" pitchFamily="49" charset="-122"/>
                    <a:cs typeface="Times New Roman" panose="02020603050405020304" pitchFamily="18" charset="0"/>
                  </a:rPr>
                  <a:t>x</a:t>
                </a:r>
                <a:r>
                  <a:rPr kumimoji="0" lang="en-US" altLang="zh-CN" sz="2600" kern="0" baseline="-30000" dirty="0" smtClean="0">
                    <a:solidFill>
                      <a:srgbClr val="FF0000"/>
                    </a:solidFill>
                    <a:latin typeface="Consolas"/>
                    <a:ea typeface="黑体" panose="02010609060101010101" pitchFamily="49" charset="-122"/>
                    <a:cs typeface="Times New Roman" panose="02020603050405020304" pitchFamily="18" charset="0"/>
                  </a:rPr>
                  <a:t>i</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a:t>
                </a:r>
              </a:p>
              <a:p>
                <a:pPr marL="609600" indent="-609600" eaLnBrk="1" hangingPunct="1">
                  <a:lnSpc>
                    <a:spcPct val="90000"/>
                  </a:lnSpc>
                  <a:buFontTx/>
                  <a:buNone/>
                  <a:defRPr/>
                </a:pPr>
                <a:endParaRPr lang="zh-CN" altLang="en-US" sz="2400" dirty="0">
                  <a:solidFill>
                    <a:srgbClr val="000000"/>
                  </a:solidFill>
                </a:endParaRPr>
              </a:p>
            </p:txBody>
          </p:sp>
        </mc:Choice>
        <mc:Fallback xmlns="">
          <p:sp>
            <p:nvSpPr>
              <p:cNvPr id="3" name="备注占位符 2"/>
              <p:cNvSpPr>
                <a:spLocks noGrp="1"/>
              </p:cNvSpPr>
              <p:nvPr>
                <p:ph type="body" idx="1"/>
              </p:nvPr>
            </p:nvSpPr>
            <p:spPr/>
            <p:txBody>
              <a:bodyPr/>
              <a:lstStyle/>
              <a:p>
                <a:pPr marL="339090" lvl="1" indent="0" eaLnBrk="1" hangingPunct="1">
                  <a:buNone/>
                  <a:defRPr/>
                </a:pPr>
                <a:r>
                  <a:rPr lang="zh-CN" altLang="en-US" sz="2200" dirty="0" smtClean="0">
                    <a:solidFill>
                      <a:schemeClr val="accent6">
                        <a:lumMod val="75000"/>
                      </a:schemeClr>
                    </a:solidFill>
                    <a:latin typeface="Arial"/>
                  </a:rPr>
                  <a:t>例如</a:t>
                </a:r>
                <a:r>
                  <a:rPr lang="zh-CN" altLang="en-US" sz="2200" dirty="0">
                    <a:solidFill>
                      <a:schemeClr val="accent6">
                        <a:lumMod val="75000"/>
                      </a:schemeClr>
                    </a:solidFill>
                    <a:latin typeface="Arial"/>
                  </a:rPr>
                  <a:t>， </a:t>
                </a:r>
                <a:r>
                  <a:rPr lang="en-US" altLang="zh-CN" sz="2200" i="0" dirty="0">
                    <a:solidFill>
                      <a:schemeClr val="accent6">
                        <a:lumMod val="75000"/>
                      </a:schemeClr>
                    </a:solidFill>
                    <a:latin typeface="Cambria Math" panose="02040503050406030204" pitchFamily="18" charset="0"/>
                  </a:rPr>
                  <a:t>{𝑎/𝑥, 𝑐/𝑦, 𝑓(𝑏)/𝑧} </a:t>
                </a:r>
                <a:r>
                  <a:rPr lang="zh-CN" altLang="en-US" sz="2200" dirty="0">
                    <a:solidFill>
                      <a:schemeClr val="accent6">
                        <a:lumMod val="75000"/>
                      </a:schemeClr>
                    </a:solidFill>
                    <a:latin typeface="Arial"/>
                  </a:rPr>
                  <a:t>是一个置换</a:t>
                </a:r>
                <a:r>
                  <a:rPr lang="zh-CN" altLang="en-US" sz="2200" dirty="0" smtClean="0">
                    <a:solidFill>
                      <a:schemeClr val="accent6">
                        <a:lumMod val="75000"/>
                      </a:schemeClr>
                    </a:solidFill>
                    <a:latin typeface="Arial"/>
                  </a:rPr>
                  <a:t>。</a:t>
                </a:r>
                <a:r>
                  <a:rPr lang="zh-CN" altLang="en-US" sz="2200" dirty="0">
                    <a:solidFill>
                      <a:schemeClr val="accent6">
                        <a:lumMod val="75000"/>
                      </a:schemeClr>
                    </a:solidFill>
                    <a:latin typeface="Arial"/>
                  </a:rPr>
                  <a:t>但</a:t>
                </a:r>
                <a:r>
                  <a:rPr lang="en-US" altLang="zh-CN" sz="2200" b="1" i="0" dirty="0" smtClean="0">
                    <a:solidFill>
                      <a:schemeClr val="accent6">
                        <a:lumMod val="75000"/>
                      </a:schemeClr>
                    </a:solidFill>
                    <a:latin typeface="Cambria Math" panose="02040503050406030204" pitchFamily="18" charset="0"/>
                  </a:rPr>
                  <a:t> </a:t>
                </a:r>
                <a:r>
                  <a:rPr lang="en-US" altLang="zh-CN" sz="2200" i="0" dirty="0">
                    <a:solidFill>
                      <a:schemeClr val="accent6">
                        <a:lumMod val="75000"/>
                      </a:schemeClr>
                    </a:solidFill>
                    <a:latin typeface="Cambria Math" panose="02040503050406030204" pitchFamily="18" charset="0"/>
                  </a:rPr>
                  <a:t>{𝑔(𝑦)/𝑥, 𝑓(𝑥)/𝑦}</a:t>
                </a:r>
                <a:r>
                  <a:rPr lang="zh-CN" altLang="en-US" sz="2200" dirty="0" smtClean="0">
                    <a:solidFill>
                      <a:schemeClr val="accent6">
                        <a:lumMod val="75000"/>
                      </a:schemeClr>
                    </a:solidFill>
                    <a:latin typeface="Arial"/>
                  </a:rPr>
                  <a:t> </a:t>
                </a:r>
                <a:r>
                  <a:rPr lang="zh-CN" altLang="en-US" sz="2200" dirty="0">
                    <a:solidFill>
                      <a:schemeClr val="accent6">
                        <a:lumMod val="75000"/>
                      </a:schemeClr>
                    </a:solidFill>
                    <a:latin typeface="Arial"/>
                  </a:rPr>
                  <a:t>不是一个置换。原因是它在</a:t>
                </a:r>
                <a:r>
                  <a:rPr lang="en-US" altLang="zh-CN" sz="2200" i="0" dirty="0">
                    <a:solidFill>
                      <a:schemeClr val="accent6">
                        <a:lumMod val="75000"/>
                      </a:schemeClr>
                    </a:solidFill>
                    <a:latin typeface="Cambria Math" panose="02040503050406030204" pitchFamily="18" charset="0"/>
                  </a:rPr>
                  <a:t>𝑥</a:t>
                </a:r>
                <a:r>
                  <a:rPr lang="zh-CN" altLang="en-US" sz="2200" dirty="0">
                    <a:solidFill>
                      <a:schemeClr val="accent6">
                        <a:lumMod val="75000"/>
                      </a:schemeClr>
                    </a:solidFill>
                    <a:latin typeface="Arial"/>
                  </a:rPr>
                  <a:t>与</a:t>
                </a:r>
                <a:r>
                  <a:rPr lang="en-US" altLang="zh-CN" sz="2200" i="0" dirty="0">
                    <a:solidFill>
                      <a:schemeClr val="accent6">
                        <a:lumMod val="75000"/>
                      </a:schemeClr>
                    </a:solidFill>
                    <a:latin typeface="Cambria Math" panose="02040503050406030204" pitchFamily="18" charset="0"/>
                  </a:rPr>
                  <a:t>𝑦</a:t>
                </a:r>
                <a:r>
                  <a:rPr lang="zh-CN" altLang="en-US" sz="2200" dirty="0">
                    <a:solidFill>
                      <a:schemeClr val="accent6">
                        <a:lumMod val="75000"/>
                      </a:schemeClr>
                    </a:solidFill>
                    <a:latin typeface="Arial"/>
                  </a:rPr>
                  <a:t>之间出现了循环置换现象。</a:t>
                </a:r>
                <a:r>
                  <a:rPr lang="zh-CN" altLang="en-US" sz="2200" dirty="0">
                    <a:latin typeface="Arial"/>
                  </a:rPr>
                  <a:t>即当用</a:t>
                </a:r>
                <a:r>
                  <a:rPr lang="en-US" altLang="zh-CN" sz="2200" i="0" dirty="0">
                    <a:latin typeface="Cambria Math" panose="02040503050406030204" pitchFamily="18" charset="0"/>
                  </a:rPr>
                  <a:t>𝑔(𝑦)</a:t>
                </a:r>
                <a:r>
                  <a:rPr lang="zh-CN" altLang="en-US" sz="2200" dirty="0">
                    <a:latin typeface="Arial"/>
                  </a:rPr>
                  <a:t>置换</a:t>
                </a:r>
                <a:r>
                  <a:rPr lang="en-US" altLang="zh-CN" sz="2200" i="0" dirty="0">
                    <a:latin typeface="Cambria Math" panose="02040503050406030204" pitchFamily="18" charset="0"/>
                  </a:rPr>
                  <a:t>𝑥</a:t>
                </a:r>
                <a:r>
                  <a:rPr lang="en-US" altLang="zh-CN" sz="2200" dirty="0">
                    <a:latin typeface="Arial"/>
                  </a:rPr>
                  <a:t>,</a:t>
                </a:r>
                <a:r>
                  <a:rPr lang="zh-CN" altLang="en-US" sz="2200" dirty="0">
                    <a:latin typeface="Arial"/>
                  </a:rPr>
                  <a:t>用</a:t>
                </a:r>
                <a:r>
                  <a:rPr lang="en-US" altLang="zh-CN" sz="2200" i="0" dirty="0">
                    <a:latin typeface="Cambria Math" panose="02040503050406030204" pitchFamily="18" charset="0"/>
                  </a:rPr>
                  <a:t>𝑓(𝑔(𝑦))</a:t>
                </a:r>
                <a:r>
                  <a:rPr lang="zh-CN" altLang="en-US" sz="2200" dirty="0">
                    <a:latin typeface="Arial"/>
                  </a:rPr>
                  <a:t>置换</a:t>
                </a:r>
                <a:r>
                  <a:rPr lang="en-US" altLang="zh-CN" sz="2200" i="0" dirty="0">
                    <a:latin typeface="Cambria Math" panose="02040503050406030204" pitchFamily="18" charset="0"/>
                  </a:rPr>
                  <a:t>𝑦</a:t>
                </a:r>
                <a:r>
                  <a:rPr lang="zh-CN" altLang="en-US" sz="2200" dirty="0">
                    <a:latin typeface="Arial"/>
                  </a:rPr>
                  <a:t>时，既没有消去</a:t>
                </a:r>
                <a:r>
                  <a:rPr lang="en-US" altLang="zh-CN" sz="2200" i="0" dirty="0">
                    <a:latin typeface="Cambria Math" panose="02040503050406030204" pitchFamily="18" charset="0"/>
                  </a:rPr>
                  <a:t>𝑥</a:t>
                </a:r>
                <a:r>
                  <a:rPr lang="zh-CN" altLang="en-US" sz="2200" dirty="0">
                    <a:latin typeface="Arial"/>
                  </a:rPr>
                  <a:t>，也没有消去</a:t>
                </a:r>
                <a:r>
                  <a:rPr lang="en-US" altLang="zh-CN" sz="2200" i="0" dirty="0">
                    <a:latin typeface="Cambria Math" panose="02040503050406030204" pitchFamily="18" charset="0"/>
                  </a:rPr>
                  <a:t>𝑦</a:t>
                </a:r>
                <a:r>
                  <a:rPr lang="zh-CN" altLang="en-US" sz="2200" dirty="0">
                    <a:latin typeface="Arial"/>
                  </a:rPr>
                  <a:t>。若改为</a:t>
                </a:r>
                <a:r>
                  <a:rPr lang="en-US" altLang="zh-CN" sz="2200" i="0" dirty="0">
                    <a:latin typeface="Cambria Math" panose="02040503050406030204" pitchFamily="18" charset="0"/>
                  </a:rPr>
                  <a:t>{𝑔(𝑎)/𝑥, 𝑓(𝑥)/𝑦}</a:t>
                </a:r>
                <a:r>
                  <a:rPr lang="zh-CN" altLang="en-US" sz="2200" dirty="0">
                    <a:latin typeface="Arial"/>
                  </a:rPr>
                  <a:t>即可，原因是用</a:t>
                </a:r>
                <a:r>
                  <a:rPr lang="en-US" altLang="zh-CN" sz="2200" i="0" dirty="0">
                    <a:latin typeface="Cambria Math" panose="02040503050406030204" pitchFamily="18" charset="0"/>
                  </a:rPr>
                  <a:t>𝑔(𝑎)</a:t>
                </a:r>
                <a:r>
                  <a:rPr lang="zh-CN" altLang="en-US" sz="2200" dirty="0">
                    <a:latin typeface="Arial"/>
                  </a:rPr>
                  <a:t>置换</a:t>
                </a:r>
                <a:r>
                  <a:rPr lang="en-US" altLang="zh-CN" sz="2200" i="0" dirty="0">
                    <a:latin typeface="Cambria Math" panose="02040503050406030204" pitchFamily="18" charset="0"/>
                  </a:rPr>
                  <a:t>𝑥</a:t>
                </a:r>
                <a:r>
                  <a:rPr lang="en-US" altLang="zh-CN" sz="2200" dirty="0">
                    <a:latin typeface="Arial"/>
                  </a:rPr>
                  <a:t> </a:t>
                </a:r>
                <a:r>
                  <a:rPr lang="zh-CN" altLang="en-US" sz="2200" dirty="0">
                    <a:latin typeface="Arial"/>
                  </a:rPr>
                  <a:t>，用</a:t>
                </a:r>
                <a:r>
                  <a:rPr lang="en-US" altLang="zh-CN" sz="2200" i="0" dirty="0">
                    <a:latin typeface="Cambria Math" panose="02040503050406030204" pitchFamily="18" charset="0"/>
                  </a:rPr>
                  <a:t>𝑓(𝑔(𝑎))</a:t>
                </a:r>
                <a:r>
                  <a:rPr lang="zh-CN" altLang="en-US" sz="2200" dirty="0">
                    <a:latin typeface="Arial"/>
                  </a:rPr>
                  <a:t>置换</a:t>
                </a:r>
                <a:r>
                  <a:rPr lang="en-US" altLang="zh-CN" sz="2200" i="0" dirty="0">
                    <a:latin typeface="Cambria Math" panose="02040503050406030204" pitchFamily="18" charset="0"/>
                  </a:rPr>
                  <a:t>𝑦</a:t>
                </a:r>
                <a:r>
                  <a:rPr lang="en-US" altLang="zh-CN" sz="2200" dirty="0">
                    <a:latin typeface="Arial"/>
                  </a:rPr>
                  <a:t> </a:t>
                </a:r>
                <a:r>
                  <a:rPr lang="zh-CN" altLang="en-US" sz="2200" dirty="0">
                    <a:latin typeface="Arial"/>
                  </a:rPr>
                  <a:t>，则消去了</a:t>
                </a:r>
                <a:r>
                  <a:rPr lang="en-US" altLang="zh-CN" sz="2200" i="0" dirty="0">
                    <a:latin typeface="Cambria Math" panose="02040503050406030204" pitchFamily="18" charset="0"/>
                  </a:rPr>
                  <a:t>𝑥</a:t>
                </a:r>
                <a:r>
                  <a:rPr lang="zh-CN" altLang="en-US" sz="2200" dirty="0">
                    <a:latin typeface="Arial"/>
                  </a:rPr>
                  <a:t>和</a:t>
                </a:r>
                <a:r>
                  <a:rPr lang="en-US" altLang="zh-CN" sz="2200" i="0" dirty="0">
                    <a:latin typeface="Cambria Math" panose="02040503050406030204" pitchFamily="18" charset="0"/>
                  </a:rPr>
                  <a:t>𝑦</a:t>
                </a:r>
                <a:r>
                  <a:rPr lang="zh-CN" altLang="en-US" sz="2200" dirty="0">
                    <a:latin typeface="Arial"/>
                  </a:rPr>
                  <a:t>。</a:t>
                </a:r>
              </a:p>
              <a:p>
                <a:pPr marL="609600" indent="-609600" eaLnBrk="1" hangingPunct="1">
                  <a:lnSpc>
                    <a:spcPct val="90000"/>
                  </a:lnSpc>
                  <a:buFontTx/>
                  <a:buNone/>
                  <a:defRPr/>
                </a:pPr>
                <a:endParaRPr lang="zh-CN" altLang="en-US" sz="2400" dirty="0">
                  <a:solidFill>
                    <a:srgbClr val="000000"/>
                  </a:solidFill>
                </a:endParaRPr>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51617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342900" lvl="0" indent="-342900" algn="just">
                  <a:lnSpc>
                    <a:spcPct val="130000"/>
                  </a:lnSpc>
                  <a:spcBef>
                    <a:spcPct val="20000"/>
                  </a:spcBef>
                  <a:buClr>
                    <a:srgbClr val="CCCCFF"/>
                  </a:buClr>
                  <a:buSzPct val="70000"/>
                  <a:defRPr/>
                </a:pPr>
                <a:r>
                  <a:rPr kumimoji="0" lang="zh-CN" altLang="en-US" sz="2600" kern="0" dirty="0" smtClean="0">
                    <a:solidFill>
                      <a:srgbClr val="FF0000"/>
                    </a:solidFill>
                    <a:latin typeface="Consolas"/>
                    <a:ea typeface="黑体" panose="02010609060101010101" pitchFamily="49" charset="-122"/>
                    <a:cs typeface="Times New Roman" panose="02020603050405020304" pitchFamily="18" charset="0"/>
                  </a:rPr>
                  <a:t>合成</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即是</a:t>
                </a:r>
                <a:r>
                  <a:rPr kumimoji="0" lang="zh-CN" altLang="en-US" sz="2600" kern="0" dirty="0" smtClean="0">
                    <a:solidFill>
                      <a:srgbClr val="FF0000"/>
                    </a:solidFill>
                    <a:latin typeface="Consolas"/>
                    <a:ea typeface="黑体" panose="02010609060101010101" pitchFamily="49" charset="-122"/>
                    <a:cs typeface="Times New Roman" panose="02020603050405020304" pitchFamily="18" charset="0"/>
                  </a:rPr>
                  <a:t>对</a:t>
                </a:r>
                <a:r>
                  <a:rPr kumimoji="0" lang="en-US" altLang="zh-CN" sz="2600" kern="0" dirty="0" err="1" smtClean="0">
                    <a:solidFill>
                      <a:srgbClr val="FF0000"/>
                    </a:solidFill>
                    <a:latin typeface="Consolas"/>
                    <a:ea typeface="黑体" panose="02010609060101010101" pitchFamily="49" charset="-122"/>
                    <a:cs typeface="Times New Roman" panose="02020603050405020304" pitchFamily="18" charset="0"/>
                  </a:rPr>
                  <a:t>t</a:t>
                </a:r>
                <a:r>
                  <a:rPr kumimoji="0" lang="en-US" altLang="zh-CN" sz="2600" kern="0" baseline="-30000" dirty="0" err="1" smtClean="0">
                    <a:solidFill>
                      <a:srgbClr val="FF0000"/>
                    </a:solidFill>
                    <a:latin typeface="Consolas"/>
                    <a:ea typeface="黑体" panose="02010609060101010101" pitchFamily="49" charset="-122"/>
                    <a:cs typeface="Times New Roman" panose="02020603050405020304" pitchFamily="18" charset="0"/>
                  </a:rPr>
                  <a:t>i</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先做</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sym typeface="Symbol" panose="05050102010706020507" pitchFamily="18" charset="2"/>
                  </a:rPr>
                  <a:t></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置换</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然后</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再做</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sym typeface="Symbol" panose="05050102010706020507" pitchFamily="18" charset="2"/>
                  </a:rPr>
                  <a:t></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置换</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a:t>
                </a:r>
                <a:r>
                  <a:rPr kumimoji="0" lang="zh-CN" altLang="en-US" sz="2600" kern="0" dirty="0" smtClean="0">
                    <a:solidFill>
                      <a:srgbClr val="FF0000"/>
                    </a:solidFill>
                    <a:latin typeface="Consolas"/>
                    <a:ea typeface="黑体" panose="02010609060101010101" pitchFamily="49" charset="-122"/>
                    <a:cs typeface="Times New Roman" panose="02020603050405020304" pitchFamily="18" charset="0"/>
                  </a:rPr>
                  <a:t>置换</a:t>
                </a:r>
                <a:r>
                  <a:rPr kumimoji="0" lang="en-US" altLang="zh-CN" sz="2600" kern="0" dirty="0" smtClean="0">
                    <a:solidFill>
                      <a:srgbClr val="FF0000"/>
                    </a:solidFill>
                    <a:latin typeface="Consolas"/>
                    <a:ea typeface="黑体" panose="02010609060101010101" pitchFamily="49" charset="-122"/>
                    <a:cs typeface="Times New Roman" panose="02020603050405020304" pitchFamily="18" charset="0"/>
                  </a:rPr>
                  <a:t>x</a:t>
                </a:r>
                <a:r>
                  <a:rPr kumimoji="0" lang="en-US" altLang="zh-CN" sz="2600" kern="0" baseline="-30000" dirty="0" smtClean="0">
                    <a:solidFill>
                      <a:srgbClr val="FF0000"/>
                    </a:solidFill>
                    <a:latin typeface="Consolas"/>
                    <a:ea typeface="黑体" panose="02010609060101010101" pitchFamily="49" charset="-122"/>
                    <a:cs typeface="Times New Roman" panose="02020603050405020304" pitchFamily="18" charset="0"/>
                  </a:rPr>
                  <a:t>i</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a:t>
                </a:r>
              </a:p>
              <a:p>
                <a:pPr marL="609600" indent="-609600" eaLnBrk="1" hangingPunct="1">
                  <a:lnSpc>
                    <a:spcPct val="90000"/>
                  </a:lnSpc>
                  <a:buFontTx/>
                  <a:buNone/>
                  <a:defRPr/>
                </a:pPr>
                <a:endParaRPr lang="zh-CN" altLang="en-US" sz="2400" dirty="0">
                  <a:solidFill>
                    <a:srgbClr val="000000"/>
                  </a:solidFill>
                </a:endParaRPr>
              </a:p>
            </p:txBody>
          </p:sp>
        </mc:Choice>
        <mc:Fallback xmlns="">
          <p:sp>
            <p:nvSpPr>
              <p:cNvPr id="3" name="备注占位符 2"/>
              <p:cNvSpPr>
                <a:spLocks noGrp="1"/>
              </p:cNvSpPr>
              <p:nvPr>
                <p:ph type="body" idx="1"/>
              </p:nvPr>
            </p:nvSpPr>
            <p:spPr/>
            <p:txBody>
              <a:bodyPr/>
              <a:lstStyle/>
              <a:p>
                <a:pPr marL="339090" lvl="1" indent="0" eaLnBrk="1" hangingPunct="1">
                  <a:buNone/>
                  <a:defRPr/>
                </a:pPr>
                <a:r>
                  <a:rPr lang="zh-CN" altLang="en-US" sz="2200" dirty="0" smtClean="0">
                    <a:solidFill>
                      <a:schemeClr val="accent6">
                        <a:lumMod val="75000"/>
                      </a:schemeClr>
                    </a:solidFill>
                    <a:latin typeface="Arial"/>
                  </a:rPr>
                  <a:t>例如</a:t>
                </a:r>
                <a:r>
                  <a:rPr lang="zh-CN" altLang="en-US" sz="2200" dirty="0">
                    <a:solidFill>
                      <a:schemeClr val="accent6">
                        <a:lumMod val="75000"/>
                      </a:schemeClr>
                    </a:solidFill>
                    <a:latin typeface="Arial"/>
                  </a:rPr>
                  <a:t>， </a:t>
                </a:r>
                <a:r>
                  <a:rPr lang="en-US" altLang="zh-CN" sz="2200" i="0" dirty="0">
                    <a:solidFill>
                      <a:schemeClr val="accent6">
                        <a:lumMod val="75000"/>
                      </a:schemeClr>
                    </a:solidFill>
                    <a:latin typeface="Cambria Math" panose="02040503050406030204" pitchFamily="18" charset="0"/>
                  </a:rPr>
                  <a:t>{𝑎/𝑥, 𝑐/𝑦, 𝑓(𝑏)/𝑧} </a:t>
                </a:r>
                <a:r>
                  <a:rPr lang="zh-CN" altLang="en-US" sz="2200" dirty="0">
                    <a:solidFill>
                      <a:schemeClr val="accent6">
                        <a:lumMod val="75000"/>
                      </a:schemeClr>
                    </a:solidFill>
                    <a:latin typeface="Arial"/>
                  </a:rPr>
                  <a:t>是一个置换</a:t>
                </a:r>
                <a:r>
                  <a:rPr lang="zh-CN" altLang="en-US" sz="2200" dirty="0" smtClean="0">
                    <a:solidFill>
                      <a:schemeClr val="accent6">
                        <a:lumMod val="75000"/>
                      </a:schemeClr>
                    </a:solidFill>
                    <a:latin typeface="Arial"/>
                  </a:rPr>
                  <a:t>。</a:t>
                </a:r>
                <a:r>
                  <a:rPr lang="zh-CN" altLang="en-US" sz="2200" dirty="0">
                    <a:solidFill>
                      <a:schemeClr val="accent6">
                        <a:lumMod val="75000"/>
                      </a:schemeClr>
                    </a:solidFill>
                    <a:latin typeface="Arial"/>
                  </a:rPr>
                  <a:t>但</a:t>
                </a:r>
                <a:r>
                  <a:rPr lang="en-US" altLang="zh-CN" sz="2200" b="1" i="0" dirty="0" smtClean="0">
                    <a:solidFill>
                      <a:schemeClr val="accent6">
                        <a:lumMod val="75000"/>
                      </a:schemeClr>
                    </a:solidFill>
                    <a:latin typeface="Cambria Math" panose="02040503050406030204" pitchFamily="18" charset="0"/>
                  </a:rPr>
                  <a:t> </a:t>
                </a:r>
                <a:r>
                  <a:rPr lang="en-US" altLang="zh-CN" sz="2200" i="0" dirty="0">
                    <a:solidFill>
                      <a:schemeClr val="accent6">
                        <a:lumMod val="75000"/>
                      </a:schemeClr>
                    </a:solidFill>
                    <a:latin typeface="Cambria Math" panose="02040503050406030204" pitchFamily="18" charset="0"/>
                  </a:rPr>
                  <a:t>{𝑔(𝑦)/𝑥, 𝑓(𝑥)/𝑦}</a:t>
                </a:r>
                <a:r>
                  <a:rPr lang="zh-CN" altLang="en-US" sz="2200" dirty="0" smtClean="0">
                    <a:solidFill>
                      <a:schemeClr val="accent6">
                        <a:lumMod val="75000"/>
                      </a:schemeClr>
                    </a:solidFill>
                    <a:latin typeface="Arial"/>
                  </a:rPr>
                  <a:t> </a:t>
                </a:r>
                <a:r>
                  <a:rPr lang="zh-CN" altLang="en-US" sz="2200" dirty="0">
                    <a:solidFill>
                      <a:schemeClr val="accent6">
                        <a:lumMod val="75000"/>
                      </a:schemeClr>
                    </a:solidFill>
                    <a:latin typeface="Arial"/>
                  </a:rPr>
                  <a:t>不是一个置换。原因是它在</a:t>
                </a:r>
                <a:r>
                  <a:rPr lang="en-US" altLang="zh-CN" sz="2200" i="0" dirty="0">
                    <a:solidFill>
                      <a:schemeClr val="accent6">
                        <a:lumMod val="75000"/>
                      </a:schemeClr>
                    </a:solidFill>
                    <a:latin typeface="Cambria Math" panose="02040503050406030204" pitchFamily="18" charset="0"/>
                  </a:rPr>
                  <a:t>𝑥</a:t>
                </a:r>
                <a:r>
                  <a:rPr lang="zh-CN" altLang="en-US" sz="2200" dirty="0">
                    <a:solidFill>
                      <a:schemeClr val="accent6">
                        <a:lumMod val="75000"/>
                      </a:schemeClr>
                    </a:solidFill>
                    <a:latin typeface="Arial"/>
                  </a:rPr>
                  <a:t>与</a:t>
                </a:r>
                <a:r>
                  <a:rPr lang="en-US" altLang="zh-CN" sz="2200" i="0" dirty="0">
                    <a:solidFill>
                      <a:schemeClr val="accent6">
                        <a:lumMod val="75000"/>
                      </a:schemeClr>
                    </a:solidFill>
                    <a:latin typeface="Cambria Math" panose="02040503050406030204" pitchFamily="18" charset="0"/>
                  </a:rPr>
                  <a:t>𝑦</a:t>
                </a:r>
                <a:r>
                  <a:rPr lang="zh-CN" altLang="en-US" sz="2200" dirty="0">
                    <a:solidFill>
                      <a:schemeClr val="accent6">
                        <a:lumMod val="75000"/>
                      </a:schemeClr>
                    </a:solidFill>
                    <a:latin typeface="Arial"/>
                  </a:rPr>
                  <a:t>之间出现了循环置换现象。</a:t>
                </a:r>
                <a:r>
                  <a:rPr lang="zh-CN" altLang="en-US" sz="2200" dirty="0">
                    <a:latin typeface="Arial"/>
                  </a:rPr>
                  <a:t>即当用</a:t>
                </a:r>
                <a:r>
                  <a:rPr lang="en-US" altLang="zh-CN" sz="2200" i="0" dirty="0">
                    <a:latin typeface="Cambria Math" panose="02040503050406030204" pitchFamily="18" charset="0"/>
                  </a:rPr>
                  <a:t>𝑔(𝑦)</a:t>
                </a:r>
                <a:r>
                  <a:rPr lang="zh-CN" altLang="en-US" sz="2200" dirty="0">
                    <a:latin typeface="Arial"/>
                  </a:rPr>
                  <a:t>置换</a:t>
                </a:r>
                <a:r>
                  <a:rPr lang="en-US" altLang="zh-CN" sz="2200" i="0" dirty="0">
                    <a:latin typeface="Cambria Math" panose="02040503050406030204" pitchFamily="18" charset="0"/>
                  </a:rPr>
                  <a:t>𝑥</a:t>
                </a:r>
                <a:r>
                  <a:rPr lang="en-US" altLang="zh-CN" sz="2200" dirty="0">
                    <a:latin typeface="Arial"/>
                  </a:rPr>
                  <a:t>,</a:t>
                </a:r>
                <a:r>
                  <a:rPr lang="zh-CN" altLang="en-US" sz="2200" dirty="0">
                    <a:latin typeface="Arial"/>
                  </a:rPr>
                  <a:t>用</a:t>
                </a:r>
                <a:r>
                  <a:rPr lang="en-US" altLang="zh-CN" sz="2200" i="0" dirty="0">
                    <a:latin typeface="Cambria Math" panose="02040503050406030204" pitchFamily="18" charset="0"/>
                  </a:rPr>
                  <a:t>𝑓(𝑔(𝑦))</a:t>
                </a:r>
                <a:r>
                  <a:rPr lang="zh-CN" altLang="en-US" sz="2200" dirty="0">
                    <a:latin typeface="Arial"/>
                  </a:rPr>
                  <a:t>置换</a:t>
                </a:r>
                <a:r>
                  <a:rPr lang="en-US" altLang="zh-CN" sz="2200" i="0" dirty="0">
                    <a:latin typeface="Cambria Math" panose="02040503050406030204" pitchFamily="18" charset="0"/>
                  </a:rPr>
                  <a:t>𝑦</a:t>
                </a:r>
                <a:r>
                  <a:rPr lang="zh-CN" altLang="en-US" sz="2200" dirty="0">
                    <a:latin typeface="Arial"/>
                  </a:rPr>
                  <a:t>时，既没有消去</a:t>
                </a:r>
                <a:r>
                  <a:rPr lang="en-US" altLang="zh-CN" sz="2200" i="0" dirty="0">
                    <a:latin typeface="Cambria Math" panose="02040503050406030204" pitchFamily="18" charset="0"/>
                  </a:rPr>
                  <a:t>𝑥</a:t>
                </a:r>
                <a:r>
                  <a:rPr lang="zh-CN" altLang="en-US" sz="2200" dirty="0">
                    <a:latin typeface="Arial"/>
                  </a:rPr>
                  <a:t>，也没有消去</a:t>
                </a:r>
                <a:r>
                  <a:rPr lang="en-US" altLang="zh-CN" sz="2200" i="0" dirty="0">
                    <a:latin typeface="Cambria Math" panose="02040503050406030204" pitchFamily="18" charset="0"/>
                  </a:rPr>
                  <a:t>𝑦</a:t>
                </a:r>
                <a:r>
                  <a:rPr lang="zh-CN" altLang="en-US" sz="2200" dirty="0">
                    <a:latin typeface="Arial"/>
                  </a:rPr>
                  <a:t>。若改为</a:t>
                </a:r>
                <a:r>
                  <a:rPr lang="en-US" altLang="zh-CN" sz="2200" i="0" dirty="0">
                    <a:latin typeface="Cambria Math" panose="02040503050406030204" pitchFamily="18" charset="0"/>
                  </a:rPr>
                  <a:t>{𝑔(𝑎)/𝑥, 𝑓(𝑥)/𝑦}</a:t>
                </a:r>
                <a:r>
                  <a:rPr lang="zh-CN" altLang="en-US" sz="2200" dirty="0">
                    <a:latin typeface="Arial"/>
                  </a:rPr>
                  <a:t>即可，原因是用</a:t>
                </a:r>
                <a:r>
                  <a:rPr lang="en-US" altLang="zh-CN" sz="2200" i="0" dirty="0">
                    <a:latin typeface="Cambria Math" panose="02040503050406030204" pitchFamily="18" charset="0"/>
                  </a:rPr>
                  <a:t>𝑔(𝑎)</a:t>
                </a:r>
                <a:r>
                  <a:rPr lang="zh-CN" altLang="en-US" sz="2200" dirty="0">
                    <a:latin typeface="Arial"/>
                  </a:rPr>
                  <a:t>置换</a:t>
                </a:r>
                <a:r>
                  <a:rPr lang="en-US" altLang="zh-CN" sz="2200" i="0" dirty="0">
                    <a:latin typeface="Cambria Math" panose="02040503050406030204" pitchFamily="18" charset="0"/>
                  </a:rPr>
                  <a:t>𝑥</a:t>
                </a:r>
                <a:r>
                  <a:rPr lang="en-US" altLang="zh-CN" sz="2200" dirty="0">
                    <a:latin typeface="Arial"/>
                  </a:rPr>
                  <a:t> </a:t>
                </a:r>
                <a:r>
                  <a:rPr lang="zh-CN" altLang="en-US" sz="2200" dirty="0">
                    <a:latin typeface="Arial"/>
                  </a:rPr>
                  <a:t>，用</a:t>
                </a:r>
                <a:r>
                  <a:rPr lang="en-US" altLang="zh-CN" sz="2200" i="0" dirty="0">
                    <a:latin typeface="Cambria Math" panose="02040503050406030204" pitchFamily="18" charset="0"/>
                  </a:rPr>
                  <a:t>𝑓(𝑔(𝑎))</a:t>
                </a:r>
                <a:r>
                  <a:rPr lang="zh-CN" altLang="en-US" sz="2200" dirty="0">
                    <a:latin typeface="Arial"/>
                  </a:rPr>
                  <a:t>置换</a:t>
                </a:r>
                <a:r>
                  <a:rPr lang="en-US" altLang="zh-CN" sz="2200" i="0" dirty="0">
                    <a:latin typeface="Cambria Math" panose="02040503050406030204" pitchFamily="18" charset="0"/>
                  </a:rPr>
                  <a:t>𝑦</a:t>
                </a:r>
                <a:r>
                  <a:rPr lang="en-US" altLang="zh-CN" sz="2200" dirty="0">
                    <a:latin typeface="Arial"/>
                  </a:rPr>
                  <a:t> </a:t>
                </a:r>
                <a:r>
                  <a:rPr lang="zh-CN" altLang="en-US" sz="2200" dirty="0">
                    <a:latin typeface="Arial"/>
                  </a:rPr>
                  <a:t>，则消去了</a:t>
                </a:r>
                <a:r>
                  <a:rPr lang="en-US" altLang="zh-CN" sz="2200" i="0" dirty="0">
                    <a:latin typeface="Cambria Math" panose="02040503050406030204" pitchFamily="18" charset="0"/>
                  </a:rPr>
                  <a:t>𝑥</a:t>
                </a:r>
                <a:r>
                  <a:rPr lang="zh-CN" altLang="en-US" sz="2200" dirty="0">
                    <a:latin typeface="Arial"/>
                  </a:rPr>
                  <a:t>和</a:t>
                </a:r>
                <a:r>
                  <a:rPr lang="en-US" altLang="zh-CN" sz="2200" i="0" dirty="0">
                    <a:latin typeface="Cambria Math" panose="02040503050406030204" pitchFamily="18" charset="0"/>
                  </a:rPr>
                  <a:t>𝑦</a:t>
                </a:r>
                <a:r>
                  <a:rPr lang="zh-CN" altLang="en-US" sz="2200" dirty="0">
                    <a:latin typeface="Arial"/>
                  </a:rPr>
                  <a:t>。</a:t>
                </a:r>
              </a:p>
              <a:p>
                <a:pPr marL="609600" indent="-609600" eaLnBrk="1" hangingPunct="1">
                  <a:lnSpc>
                    <a:spcPct val="90000"/>
                  </a:lnSpc>
                  <a:buFontTx/>
                  <a:buNone/>
                  <a:defRPr/>
                </a:pPr>
                <a:endParaRPr lang="zh-CN" altLang="en-US" sz="2400" dirty="0">
                  <a:solidFill>
                    <a:srgbClr val="000000"/>
                  </a:solidFill>
                </a:endParaRPr>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6324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3542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105</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59764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106</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42830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107</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324962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108</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19270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ChangeArrowheads="1" noTextEdit="1"/>
          </p:cNvSpPr>
          <p:nvPr>
            <p:ph type="sldImg" idx="4294967295"/>
          </p:nvPr>
        </p:nvSpPr>
        <p:spPr>
          <a:ln/>
        </p:spPr>
      </p:sp>
      <p:sp>
        <p:nvSpPr>
          <p:cNvPr id="17410" name="备注占位符 2"/>
          <p:cNvSpPr>
            <a:spLocks noGrp="1" noChangeArrowheads="1"/>
          </p:cNvSpPr>
          <p:nvPr>
            <p:ph type="body" idx="4294967295"/>
          </p:nvPr>
        </p:nvSpPr>
        <p:spPr/>
        <p:txBody>
          <a:bodyPr>
            <a:prstTxWarp prst="textNoShape">
              <a:avLst/>
            </a:prstTxWarp>
          </a:bodyPr>
          <a:lstStyle/>
          <a:p>
            <a:r>
              <a:rPr lang="zh-CN" altLang="en-US" smtClean="0"/>
              <a:t>当数据库满足结束条件时，系统就应停止运行，还要使系统在求解过程中记住应用过的规则序列， 以便最终能给出解的路径。 </a:t>
            </a:r>
          </a:p>
          <a:p>
            <a:endParaRPr lang="zh-CN" altLang="en-US" smtClean="0"/>
          </a:p>
        </p:txBody>
      </p:sp>
      <p:sp>
        <p:nvSpPr>
          <p:cNvPr id="1741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3456ACC-60B3-4D9A-8469-B2739AAC21DC}"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113</a:t>
            </a:fld>
            <a:endPar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2788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noTextEdit="1"/>
          </p:cNvSpPr>
          <p:nvPr>
            <p:ph type="sldImg" idx="4294967295"/>
          </p:nvPr>
        </p:nvSpPr>
        <p:spPr>
          <a:ln/>
        </p:spPr>
      </p:sp>
      <p:sp>
        <p:nvSpPr>
          <p:cNvPr id="20482" name="文本占位符 2"/>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671356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noTextEdit="1"/>
          </p:cNvSpPr>
          <p:nvPr>
            <p:ph type="sldImg" idx="4294967295"/>
          </p:nvPr>
        </p:nvSpPr>
        <p:spPr>
          <a:ln/>
        </p:spPr>
      </p:sp>
      <p:sp>
        <p:nvSpPr>
          <p:cNvPr id="24578" name="备注占位符 2"/>
          <p:cNvSpPr>
            <a:spLocks noGrp="1" noChangeArrowheads="1"/>
          </p:cNvSpPr>
          <p:nvPr>
            <p:ph type="body" idx="4294967295"/>
          </p:nvPr>
        </p:nvSpPr>
        <p:spPr/>
        <p:txBody>
          <a:bodyPr>
            <a:prstTxWarp prst="textNoShape">
              <a:avLst/>
            </a:prstTxWarp>
          </a:bodyPr>
          <a:lstStyle/>
          <a:p>
            <a:pPr lvl="1"/>
            <a:r>
              <a:rPr lang="zh-CN" altLang="en-US" smtClean="0"/>
              <a:t>建立问题的产生式系统描述，即规定出综合数据库、规则集合及其控制策略。</a:t>
            </a:r>
            <a:endParaRPr lang="en-US" altLang="zh-CN" smtClean="0"/>
          </a:p>
        </p:txBody>
      </p:sp>
      <p:sp>
        <p:nvSpPr>
          <p:cNvPr id="2457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DBF169F-95EB-4238-BD0E-A36244BCA367}"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118</a:t>
            </a:fld>
            <a:endPar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481407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ChangeArrowheads="1" noTextEdit="1"/>
          </p:cNvSpPr>
          <p:nvPr>
            <p:ph type="sldImg" idx="4294967295"/>
          </p:nvPr>
        </p:nvSpPr>
        <p:spPr>
          <a:ln/>
        </p:spPr>
      </p:sp>
      <p:sp>
        <p:nvSpPr>
          <p:cNvPr id="26626" name="备注占位符 2"/>
          <p:cNvSpPr>
            <a:spLocks noGrp="1" noChangeArrowheads="1"/>
          </p:cNvSpPr>
          <p:nvPr>
            <p:ph type="body" idx="4294967295"/>
          </p:nvPr>
        </p:nvSpPr>
        <p:spPr/>
        <p:txBody>
          <a:bodyPr>
            <a:prstTxWarp prst="textNoShape">
              <a:avLst/>
            </a:prstTxWarp>
          </a:bodyPr>
          <a:lstStyle/>
          <a:p>
            <a:r>
              <a:rPr lang="zh-CN" altLang="en-US" smtClean="0"/>
              <a:t>当数据库满足结束条件时，系统就应停止运行，还要使系统在求解过程中记住应用过的规则序列， 以便最终能给出解的路径。 </a:t>
            </a:r>
            <a:endParaRPr lang="en-US" altLang="zh-CN" smtClean="0"/>
          </a:p>
          <a:p>
            <a:r>
              <a:rPr lang="en-US" altLang="zh-CN" smtClean="0"/>
              <a:t> </a:t>
            </a:r>
            <a:r>
              <a:rPr lang="en-US" altLang="en-US" noProof="1" smtClean="0"/>
              <a:t>(3) </a:t>
            </a:r>
            <a:r>
              <a:rPr lang="zh-CN" altLang="en-US" noProof="1" smtClean="0">
                <a:solidFill>
                  <a:srgbClr val="FF0000"/>
                </a:solidFill>
              </a:rPr>
              <a:t>搜索策略</a:t>
            </a:r>
            <a:r>
              <a:rPr lang="zh-CN" altLang="en-US" noProof="1" smtClean="0"/>
              <a:t>：从规则集中选取规则并作用于状态的一种广义选取函数。</a:t>
            </a:r>
          </a:p>
          <a:p>
            <a:endParaRPr lang="zh-CN" altLang="en-US" smtClean="0"/>
          </a:p>
          <a:p>
            <a:pPr marL="450850" lvl="1"/>
            <a:r>
              <a:rPr lang="zh-CN" altLang="en-US" noProof="1" smtClean="0"/>
              <a:t>策略以算法的形式给出。在建立产生式系统描述时，还要给出初始状态和目标条件，具体说明所求解的问题。</a:t>
            </a:r>
          </a:p>
          <a:p>
            <a:pPr marL="450850" lvl="1"/>
            <a:r>
              <a:rPr lang="zh-CN" altLang="en-US" noProof="1" smtClean="0"/>
              <a:t>产生式系统中控制策略的作用就是从初始状态出发，寻求一个满足一定条件的目标状态。</a:t>
            </a:r>
          </a:p>
          <a:p>
            <a:endParaRPr lang="zh-CN" altLang="en-US" smtClean="0"/>
          </a:p>
        </p:txBody>
      </p:sp>
      <p:sp>
        <p:nvSpPr>
          <p:cNvPr id="2662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18CEDED-AC9A-434F-ACEB-9E0F837AF184}"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119</a:t>
            </a:fld>
            <a:endPar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9782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0DA69AB-E34F-40F1-B7E8-3316AFBDE251}"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120</a:t>
            </a:fld>
            <a:endPar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8674" name="Rectangle 2"/>
          <p:cNvSpPr>
            <a:spLocks noGrp="1" noRot="1" noChangeAspect="1" noChangeArrowheads="1" noTextEdit="1"/>
          </p:cNvSpPr>
          <p:nvPr>
            <p:ph type="sldImg" idx="4294967295"/>
          </p:nvPr>
        </p:nvSpPr>
        <p:spPr>
          <a:ln/>
        </p:spPr>
      </p:sp>
      <p:sp>
        <p:nvSpPr>
          <p:cNvPr id="28675" name="Rectangle 3"/>
          <p:cNvSpPr>
            <a:spLocks noGrp="1" noChangeArrowheads="1"/>
          </p:cNvSpPr>
          <p:nvPr>
            <p:ph type="body" idx="4294967295"/>
          </p:nvPr>
        </p:nvSpPr>
        <p:spPr/>
        <p:txBody>
          <a:bodyPr>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这个解序列是根据控制系统记住搜索目标过程中用过的所有规则而构造出来的。</a:t>
            </a:r>
          </a:p>
          <a:p>
            <a:pPr eaLnBrk="1" hangingPunct="1"/>
            <a:r>
              <a:rPr lang="zh-CN" altLang="en-US" smtClean="0">
                <a:latin typeface="黑体" panose="02010609060101010101" pitchFamily="49" charset="-122"/>
                <a:ea typeface="黑体" panose="02010609060101010101" pitchFamily="49" charset="-122"/>
              </a:rPr>
              <a:t>用产生式系统来描述和求解这个问题，也是在这个问题空间中去搜索一条从初始状态到达某一个目标状态的路径。</a:t>
            </a:r>
          </a:p>
          <a:p>
            <a:pPr eaLnBrk="1" hangingPunct="1"/>
            <a:r>
              <a:rPr lang="zh-CN" altLang="en-US" smtClean="0">
                <a:latin typeface="黑体" panose="02010609060101010101" pitchFamily="49" charset="-122"/>
                <a:ea typeface="黑体" panose="02010609060101010101" pitchFamily="49" charset="-122"/>
              </a:rPr>
              <a:t>这完全可以模拟人们的求解过程，也就是可以把产生式系统作为求解问题思考过程的一种模拟。 </a:t>
            </a:r>
          </a:p>
          <a:p>
            <a:pPr eaLnBrk="1" hangingPunct="1"/>
            <a:endParaRPr lang="zh-CN" altLang="en-US" smtClean="0">
              <a:latin typeface="黑体" panose="02010609060101010101" pitchFamily="49" charset="-122"/>
              <a:ea typeface="黑体" panose="02010609060101010101" pitchFamily="49" charset="-122"/>
            </a:endParaRPr>
          </a:p>
          <a:p>
            <a:pPr eaLnBrk="1" hangingPunct="1"/>
            <a:endParaRPr lang="zh-CN" altLang="en-US"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01301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ChangeArrowheads="1" noTextEdit="1"/>
          </p:cNvSpPr>
          <p:nvPr>
            <p:ph type="sldImg" idx="4294967295"/>
          </p:nvPr>
        </p:nvSpPr>
        <p:spPr>
          <a:ln/>
        </p:spPr>
      </p:sp>
      <p:sp>
        <p:nvSpPr>
          <p:cNvPr id="75778" name="备注占位符 2"/>
          <p:cNvSpPr>
            <a:spLocks noGrp="1" noChangeArrowheads="1"/>
          </p:cNvSpPr>
          <p:nvPr>
            <p:ph type="body" idx="4294967295"/>
          </p:nvPr>
        </p:nvSpPr>
        <p:spPr/>
        <p:txBody>
          <a:bodyPr>
            <a:prstTxWarp prst="textNoShape">
              <a:avLst/>
            </a:prstTxWarp>
          </a:bodyPr>
          <a:lstStyle/>
          <a:p>
            <a:endParaRPr lang="zh-CN" altLang="en-US" smtClean="0"/>
          </a:p>
        </p:txBody>
      </p:sp>
      <p:sp>
        <p:nvSpPr>
          <p:cNvPr id="7577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A5786F-0131-4770-B45B-94A3500FCE58}"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128</a:t>
            </a:fld>
            <a:endPar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8603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鲁梅尔哈特</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0" i="0" kern="1200" dirty="0" err="1" smtClean="0">
                <a:solidFill>
                  <a:schemeClr val="tx1"/>
                </a:solidFill>
                <a:effectLst/>
                <a:latin typeface="Times New Roman" panose="02020603050405020304" pitchFamily="18" charset="0"/>
                <a:ea typeface="宋体" panose="02010600030101010101" pitchFamily="2" charset="-122"/>
                <a:cs typeface="+mn-cs"/>
              </a:rPr>
              <a:t>Rumelhart</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和麦克莱兰</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0" i="0" kern="1200" dirty="0" err="1" smtClean="0">
                <a:solidFill>
                  <a:schemeClr val="tx1"/>
                </a:solidFill>
                <a:effectLst/>
                <a:latin typeface="Times New Roman" panose="02020603050405020304" pitchFamily="18" charset="0"/>
                <a:ea typeface="宋体" panose="02010600030101010101" pitchFamily="2" charset="-122"/>
                <a:cs typeface="+mn-cs"/>
              </a:rPr>
              <a:t>Meclelland</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于 </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1985 </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年发展了 </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BP </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网络学习算法</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实现了明斯基的多层网络设想。</a:t>
            </a:r>
            <a:endParaRPr lang="zh-CN" altLang="en-US" dirty="0"/>
          </a:p>
        </p:txBody>
      </p:sp>
    </p:spTree>
    <p:extLst>
      <p:ext uri="{BB962C8B-B14F-4D97-AF65-F5344CB8AC3E}">
        <p14:creationId xmlns:p14="http://schemas.microsoft.com/office/powerpoint/2010/main" val="40349305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p:cNvSpPr>
            <a:spLocks noGrp="1" noRot="1" noChangeAspect="1" noChangeArrowheads="1" noTextEdit="1"/>
          </p:cNvSpPr>
          <p:nvPr>
            <p:ph type="sldImg" idx="4294967295"/>
          </p:nvPr>
        </p:nvSpPr>
        <p:spPr>
          <a:ln/>
        </p:spPr>
      </p:sp>
      <p:sp>
        <p:nvSpPr>
          <p:cNvPr id="124930" name="备注占位符 2"/>
          <p:cNvSpPr>
            <a:spLocks noGrp="1" noChangeArrowheads="1"/>
          </p:cNvSpPr>
          <p:nvPr>
            <p:ph type="body" idx="4294967295"/>
          </p:nvPr>
        </p:nvSpPr>
        <p:spPr/>
        <p:txBody>
          <a:bodyPr>
            <a:prstTxWarp prst="textNoShape">
              <a:avLst/>
            </a:prstTxWarp>
          </a:bodyPr>
          <a:lstStyle/>
          <a:p>
            <a:endParaRPr lang="zh-CN" altLang="en-US" smtClean="0"/>
          </a:p>
        </p:txBody>
      </p:sp>
      <p:sp>
        <p:nvSpPr>
          <p:cNvPr id="12493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76DBCF-2F77-4DDC-9D60-0008B79B2119}"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150</a:t>
            </a:fld>
            <a:endPar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89350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fld id="{2E5C0FA8-C672-4C0B-9B18-0B8D9B5BAF6C}" type="slidenum">
              <a:rPr kumimoji="0" lang="zh-CN" altLang="en-US" sz="1200" smtClean="0"/>
              <a:pPr/>
              <a:t>39</a:t>
            </a:fld>
            <a:endParaRPr kumimoji="0" lang="zh-CN" altLang="en-US" sz="1200" smtClean="0"/>
          </a:p>
        </p:txBody>
      </p:sp>
      <p:sp>
        <p:nvSpPr>
          <p:cNvPr id="26627" name="Rectangle 2"/>
          <p:cNvSpPr>
            <a:spLocks noGrp="1" noRot="1" noChangeAspect="1" noChangeArrowheads="1" noTextEdit="1"/>
          </p:cNvSpPr>
          <p:nvPr>
            <p:ph type="sldImg" idx="4294967295"/>
          </p:nvPr>
        </p:nvSpPr>
        <p:spPr>
          <a:ln/>
        </p:spPr>
      </p:sp>
      <p:sp>
        <p:nvSpPr>
          <p:cNvPr id="26628" name="Rectangle 3"/>
          <p:cNvSpPr>
            <a:spLocks noGrp="1" noChangeArrowheads="1"/>
          </p:cNvSpPr>
          <p:nvPr>
            <p:ph type="body" idx="4294967295"/>
          </p:nvPr>
        </p:nvSpPr>
        <p:spPr/>
        <p:txBody>
          <a:bodyPr>
            <a:prstTxWarp prst="textNoShape">
              <a:avLst/>
            </a:prstTxWarp>
          </a:bodyPr>
          <a:lstStyle/>
          <a:p>
            <a:pPr algn="just" eaLnBrk="1" hangingPunct="1"/>
            <a:r>
              <a:rPr lang="zh-CN" altLang="en-US" sz="800" smtClean="0">
                <a:latin typeface="黑体" panose="02010609060101010101" pitchFamily="49" charset="-122"/>
                <a:ea typeface="黑体" panose="02010609060101010101" pitchFamily="49" charset="-122"/>
              </a:rPr>
              <a:t>信息、知识、智能关系，正好符合人类自身认识世界和优化世界活动过程中由信息生成知识、由知识激活智能的过程</a:t>
            </a:r>
            <a:endParaRPr lang="zh-CN" altLang="en-US" sz="900" smtClean="0">
              <a:latin typeface="黑体" panose="02010609060101010101" pitchFamily="49" charset="-122"/>
              <a:ea typeface="黑体" panose="02010609060101010101" pitchFamily="49" charset="-122"/>
            </a:endParaRPr>
          </a:p>
          <a:p>
            <a:pPr eaLnBrk="1" hangingPunct="1"/>
            <a:endParaRPr lang="zh-CN" altLang="en-US" smtClean="0"/>
          </a:p>
        </p:txBody>
      </p:sp>
    </p:spTree>
    <p:extLst>
      <p:ext uri="{BB962C8B-B14F-4D97-AF65-F5344CB8AC3E}">
        <p14:creationId xmlns:p14="http://schemas.microsoft.com/office/powerpoint/2010/main" val="3795391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p:spPr>
      </p:sp>
      <p:sp>
        <p:nvSpPr>
          <p:cNvPr id="63491" name="备注占位符 2"/>
          <p:cNvSpPr>
            <a:spLocks noGrp="1" noChangeArrowheads="1"/>
          </p:cNvSpPr>
          <p:nvPr>
            <p:ph type="body" idx="4294967295"/>
          </p:nvPr>
        </p:nvSpPr>
        <p:spPr/>
        <p:txBody>
          <a:bodyPr>
            <a:prstTxWarp prst="textNoShape">
              <a:avLst/>
            </a:prstTxWarp>
          </a:bodyPr>
          <a:lstStyle/>
          <a:p>
            <a:r>
              <a:rPr lang="zh-CN" altLang="en-US" smtClean="0"/>
              <a:t>设公式</a:t>
            </a:r>
            <a:r>
              <a:rPr lang="en-US" altLang="zh-CN" smtClean="0"/>
              <a:t>A</a:t>
            </a:r>
            <a:r>
              <a:rPr lang="zh-CN" altLang="en-US" smtClean="0"/>
              <a:t>含有命题变元</a:t>
            </a:r>
            <a:r>
              <a:rPr lang="en-US" altLang="zh-CN" smtClean="0"/>
              <a:t>p1; p2, ... ,pn</a:t>
            </a:r>
            <a:r>
              <a:rPr lang="zh-CN" altLang="en-US" smtClean="0"/>
              <a:t>。称</a:t>
            </a:r>
            <a:r>
              <a:rPr lang="en-US" altLang="zh-CN" smtClean="0"/>
              <a:t>p1; p2, ... ,pn</a:t>
            </a:r>
            <a:r>
              <a:rPr lang="zh-CN" altLang="en-US" smtClean="0"/>
              <a:t>每一取值状况为一个指派</a:t>
            </a:r>
            <a:r>
              <a:rPr lang="en-US" altLang="zh-CN" smtClean="0"/>
              <a:t>, </a:t>
            </a:r>
            <a:r>
              <a:rPr lang="zh-CN" altLang="en-US" smtClean="0"/>
              <a:t>用希腊字母</a:t>
            </a:r>
            <a:r>
              <a:rPr lang="en-US" altLang="zh-CN" smtClean="0"/>
              <a:t>a, β</a:t>
            </a:r>
            <a:r>
              <a:rPr lang="zh-CN" altLang="en-US" smtClean="0"/>
              <a:t>等表示</a:t>
            </a:r>
            <a:r>
              <a:rPr lang="en-US" altLang="zh-CN" smtClean="0"/>
              <a:t>.</a:t>
            </a:r>
          </a:p>
          <a:p>
            <a:r>
              <a:rPr lang="zh-CN" altLang="en-US" smtClean="0"/>
              <a:t>当</a:t>
            </a:r>
            <a:r>
              <a:rPr lang="en-US" altLang="zh-CN" smtClean="0"/>
              <a:t>A</a:t>
            </a:r>
            <a:r>
              <a:rPr lang="zh-CN" altLang="en-US" smtClean="0"/>
              <a:t>对取值状况</a:t>
            </a:r>
            <a:r>
              <a:rPr lang="en-US" altLang="zh-CN" smtClean="0"/>
              <a:t>a</a:t>
            </a:r>
            <a:r>
              <a:rPr lang="zh-CN" altLang="en-US" smtClean="0"/>
              <a:t>为真时，称指派</a:t>
            </a:r>
            <a:r>
              <a:rPr lang="en-US" altLang="zh-CN" smtClean="0"/>
              <a:t>a</a:t>
            </a:r>
            <a:r>
              <a:rPr lang="zh-CN" altLang="en-US" smtClean="0"/>
              <a:t>弄真</a:t>
            </a:r>
            <a:r>
              <a:rPr lang="en-US" altLang="zh-CN" smtClean="0"/>
              <a:t>A</a:t>
            </a:r>
            <a:r>
              <a:rPr lang="zh-CN" altLang="en-US" smtClean="0"/>
              <a:t>，或</a:t>
            </a:r>
            <a:r>
              <a:rPr lang="en-US" altLang="zh-CN" smtClean="0"/>
              <a:t>a</a:t>
            </a:r>
            <a:r>
              <a:rPr lang="zh-CN" altLang="en-US" smtClean="0"/>
              <a:t>是</a:t>
            </a:r>
            <a:r>
              <a:rPr lang="en-US" altLang="zh-CN" smtClean="0"/>
              <a:t>A</a:t>
            </a:r>
            <a:r>
              <a:rPr lang="zh-CN" altLang="en-US" smtClean="0"/>
              <a:t>的弄真指派，记为</a:t>
            </a:r>
            <a:r>
              <a:rPr lang="en-US" altLang="zh-CN" smtClean="0"/>
              <a:t>a(A)= 1;</a:t>
            </a:r>
          </a:p>
          <a:p>
            <a:r>
              <a:rPr lang="zh-CN" altLang="en-US" smtClean="0"/>
              <a:t>反之称指派</a:t>
            </a:r>
            <a:r>
              <a:rPr lang="en-US" altLang="zh-CN" smtClean="0"/>
              <a:t>a</a:t>
            </a:r>
            <a:r>
              <a:rPr lang="zh-CN" altLang="en-US" smtClean="0"/>
              <a:t>弄假</a:t>
            </a:r>
            <a:r>
              <a:rPr lang="en-US" altLang="zh-CN" smtClean="0"/>
              <a:t>A</a:t>
            </a:r>
            <a:r>
              <a:rPr lang="zh-CN" altLang="en-US" smtClean="0"/>
              <a:t>，或</a:t>
            </a:r>
            <a:r>
              <a:rPr lang="en-US" altLang="zh-CN" smtClean="0"/>
              <a:t>a</a:t>
            </a:r>
            <a:r>
              <a:rPr lang="zh-CN" altLang="en-US" smtClean="0"/>
              <a:t>是</a:t>
            </a:r>
            <a:r>
              <a:rPr lang="en-US" altLang="zh-CN" smtClean="0"/>
              <a:t>A</a:t>
            </a:r>
            <a:r>
              <a:rPr lang="zh-CN" altLang="en-US" smtClean="0"/>
              <a:t>的弄假指派，记为</a:t>
            </a:r>
            <a:r>
              <a:rPr lang="en-US" altLang="zh-CN" smtClean="0"/>
              <a:t>a (A) = 0</a:t>
            </a:r>
            <a:r>
              <a:rPr lang="zh-CN" altLang="en-US" smtClean="0"/>
              <a:t>。</a:t>
            </a:r>
          </a:p>
        </p:txBody>
      </p:sp>
      <p:sp>
        <p:nvSpPr>
          <p:cNvPr id="6349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fld id="{672DD99D-FBC0-469A-9629-678BD0F7EFAA}" type="slidenum">
              <a:rPr kumimoji="0" lang="zh-CN" altLang="en-US" sz="1200" smtClean="0"/>
              <a:pPr/>
              <a:t>53</a:t>
            </a:fld>
            <a:endParaRPr kumimoji="0" lang="zh-CN" altLang="en-US" sz="1200" smtClean="0"/>
          </a:p>
        </p:txBody>
      </p:sp>
    </p:spTree>
    <p:extLst>
      <p:ext uri="{BB962C8B-B14F-4D97-AF65-F5344CB8AC3E}">
        <p14:creationId xmlns:p14="http://schemas.microsoft.com/office/powerpoint/2010/main" val="211559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8220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marL="342900" indent="-342900" eaLnBrk="1" hangingPunct="1">
              <a:lnSpc>
                <a:spcPct val="90000"/>
              </a:lnSpc>
              <a:spcBef>
                <a:spcPct val="20000"/>
              </a:spcBef>
              <a:buClr>
                <a:schemeClr val="hlink"/>
              </a:buClr>
              <a:buSzPct val="70000"/>
              <a:buNone/>
              <a:defRPr/>
            </a:pPr>
            <a:r>
              <a:rPr kumimoji="0" lang="en-US" altLang="zh-CN" sz="3600" dirty="0" smtClean="0">
                <a:solidFill>
                  <a:schemeClr val="tx1"/>
                </a:solidFill>
                <a:effectLst>
                  <a:outerShdw blurRad="38100" dist="38100" dir="2700000" algn="tl">
                    <a:srgbClr val="000000"/>
                  </a:outerShdw>
                </a:effectLst>
                <a:ea typeface="+mn-ea"/>
                <a:cs typeface="+mn-cs"/>
              </a:rPr>
              <a:t> </a:t>
            </a:r>
            <a:r>
              <a:rPr kumimoji="0" lang="zh-CN" altLang="en-US" sz="3600" dirty="0" smtClean="0">
                <a:solidFill>
                  <a:schemeClr val="bg2"/>
                </a:solidFill>
                <a:ea typeface="+mn-ea"/>
                <a:cs typeface="+mn-cs"/>
              </a:rPr>
              <a:t>归结法推理的核心是在子句集之上求两个子句间的归结式。</a:t>
            </a:r>
          </a:p>
          <a:p>
            <a:pPr marL="342900" indent="-342900" eaLnBrk="1" hangingPunct="1">
              <a:lnSpc>
                <a:spcPct val="90000"/>
              </a:lnSpc>
              <a:spcBef>
                <a:spcPct val="20000"/>
              </a:spcBef>
              <a:buClr>
                <a:schemeClr val="hlink"/>
              </a:buClr>
              <a:buSzPct val="70000"/>
              <a:buFont typeface="Wingdings" panose="05000000000000000000" pitchFamily="2" charset="2"/>
              <a:buChar char="n"/>
              <a:defRPr/>
            </a:pPr>
            <a:r>
              <a:rPr kumimoji="0" lang="zh-CN" altLang="en-US" sz="3600" dirty="0" smtClean="0">
                <a:solidFill>
                  <a:schemeClr val="bg2"/>
                </a:solidFill>
                <a:ea typeface="+mn-ea"/>
                <a:cs typeface="+mn-cs"/>
              </a:rPr>
              <a:t>归结式</a:t>
            </a:r>
          </a:p>
          <a:p>
            <a:pPr marL="742950" lvl="1" indent="-285750" eaLnBrk="1" hangingPunct="1">
              <a:lnSpc>
                <a:spcPct val="90000"/>
              </a:lnSpc>
              <a:spcBef>
                <a:spcPct val="20000"/>
              </a:spcBef>
              <a:buClr>
                <a:schemeClr val="accent2"/>
              </a:buClr>
              <a:buSzPct val="70000"/>
              <a:buNone/>
              <a:defRPr/>
            </a:pPr>
            <a:r>
              <a:rPr kumimoji="0" lang="zh-CN" altLang="en-US" sz="3200" dirty="0" smtClean="0">
                <a:solidFill>
                  <a:schemeClr val="bg2"/>
                </a:solidFill>
                <a:latin typeface="华文新魏" panose="02010800040101010101" pitchFamily="2" charset="-122"/>
                <a:ea typeface="+mn-ea"/>
                <a:cs typeface="+mn-ea"/>
              </a:rPr>
              <a:t>   设</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a:t>
            </a:r>
            <a:r>
              <a:rPr kumimoji="0" lang="zh-CN" altLang="en-US" sz="3200" dirty="0" smtClean="0">
                <a:solidFill>
                  <a:schemeClr val="bg2"/>
                </a:solidFill>
                <a:latin typeface="华文新魏" panose="02010800040101010101" pitchFamily="2" charset="-122"/>
                <a:ea typeface="+mn-ea"/>
                <a:cs typeface="+mn-ea"/>
              </a:rPr>
              <a:t>和</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是子句集中的任意两个子句，如果</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a:t>
            </a:r>
            <a:r>
              <a:rPr kumimoji="0" lang="zh-CN" altLang="en-US" sz="3200" dirty="0" smtClean="0">
                <a:solidFill>
                  <a:schemeClr val="bg2"/>
                </a:solidFill>
                <a:latin typeface="华文新魏" panose="02010800040101010101" pitchFamily="2" charset="-122"/>
                <a:ea typeface="+mn-ea"/>
                <a:cs typeface="+mn-ea"/>
              </a:rPr>
              <a:t>中的</a:t>
            </a:r>
            <a:r>
              <a:rPr kumimoji="0" lang="zh-CN" altLang="en-US" sz="3200" dirty="0" smtClean="0">
                <a:solidFill>
                  <a:srgbClr val="FF0000"/>
                </a:solidFill>
                <a:latin typeface="华文新魏" panose="02010800040101010101" pitchFamily="2" charset="-122"/>
                <a:ea typeface="+mn-ea"/>
                <a:cs typeface="+mn-ea"/>
                <a:hlinkClick r:id="" action="ppaction://noaction"/>
              </a:rPr>
              <a:t>文字</a:t>
            </a:r>
            <a:r>
              <a:rPr kumimoji="0" lang="en-US" altLang="zh-CN" sz="3200" dirty="0" smtClean="0">
                <a:solidFill>
                  <a:schemeClr val="bg2"/>
                </a:solidFill>
                <a:latin typeface="华文新魏" panose="02010800040101010101" pitchFamily="2" charset="-122"/>
                <a:ea typeface="+mn-ea"/>
                <a:cs typeface="+mn-ea"/>
              </a:rPr>
              <a:t>L</a:t>
            </a:r>
            <a:r>
              <a:rPr kumimoji="0" lang="en-US" altLang="zh-CN" sz="3200" baseline="-25000" dirty="0" smtClean="0">
                <a:solidFill>
                  <a:schemeClr val="bg2"/>
                </a:solidFill>
                <a:latin typeface="华文新魏" panose="02010800040101010101" pitchFamily="2" charset="-122"/>
                <a:ea typeface="+mn-ea"/>
                <a:cs typeface="+mn-ea"/>
              </a:rPr>
              <a:t>1</a:t>
            </a:r>
            <a:r>
              <a:rPr kumimoji="0" lang="zh-CN" altLang="en-US" sz="3200" dirty="0" smtClean="0">
                <a:solidFill>
                  <a:schemeClr val="bg2"/>
                </a:solidFill>
                <a:latin typeface="华文新魏" panose="02010800040101010101" pitchFamily="2" charset="-122"/>
                <a:ea typeface="+mn-ea"/>
                <a:cs typeface="+mn-ea"/>
              </a:rPr>
              <a:t>与</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中的文字</a:t>
            </a:r>
            <a:r>
              <a:rPr kumimoji="0" lang="en-US" altLang="zh-CN" sz="3200" dirty="0" smtClean="0">
                <a:solidFill>
                  <a:schemeClr val="bg2"/>
                </a:solidFill>
                <a:latin typeface="华文新魏" panose="02010800040101010101" pitchFamily="2" charset="-122"/>
                <a:ea typeface="+mn-ea"/>
                <a:cs typeface="+mn-ea"/>
              </a:rPr>
              <a:t>L</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互补，那么可从</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 </a:t>
            </a:r>
            <a:r>
              <a:rPr kumimoji="0" lang="zh-CN" altLang="en-US" sz="3200" dirty="0" smtClean="0">
                <a:solidFill>
                  <a:schemeClr val="bg2"/>
                </a:solidFill>
                <a:latin typeface="华文新魏" panose="02010800040101010101" pitchFamily="2" charset="-122"/>
                <a:ea typeface="+mn-ea"/>
                <a:cs typeface="+mn-ea"/>
              </a:rPr>
              <a:t>和</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中分别消去</a:t>
            </a:r>
            <a:r>
              <a:rPr kumimoji="0" lang="en-US" altLang="zh-CN" sz="3200" dirty="0" smtClean="0">
                <a:solidFill>
                  <a:schemeClr val="bg2"/>
                </a:solidFill>
                <a:latin typeface="华文新魏" panose="02010800040101010101" pitchFamily="2" charset="-122"/>
                <a:ea typeface="+mn-ea"/>
                <a:cs typeface="+mn-ea"/>
              </a:rPr>
              <a:t>L</a:t>
            </a:r>
            <a:r>
              <a:rPr kumimoji="0" lang="en-US" altLang="zh-CN" sz="3200" baseline="-25000" dirty="0" smtClean="0">
                <a:solidFill>
                  <a:schemeClr val="bg2"/>
                </a:solidFill>
                <a:latin typeface="华文新魏" panose="02010800040101010101" pitchFamily="2" charset="-122"/>
                <a:ea typeface="+mn-ea"/>
                <a:cs typeface="+mn-ea"/>
              </a:rPr>
              <a:t>1</a:t>
            </a:r>
            <a:r>
              <a:rPr kumimoji="0" lang="zh-CN" altLang="en-US" sz="3200" dirty="0" smtClean="0">
                <a:solidFill>
                  <a:schemeClr val="bg2"/>
                </a:solidFill>
                <a:latin typeface="华文新魏" panose="02010800040101010101" pitchFamily="2" charset="-122"/>
                <a:ea typeface="+mn-ea"/>
                <a:cs typeface="+mn-ea"/>
              </a:rPr>
              <a:t>和</a:t>
            </a:r>
            <a:r>
              <a:rPr kumimoji="0" lang="en-US" altLang="zh-CN" sz="3200" dirty="0" smtClean="0">
                <a:solidFill>
                  <a:schemeClr val="bg2"/>
                </a:solidFill>
                <a:latin typeface="华文新魏" panose="02010800040101010101" pitchFamily="2" charset="-122"/>
                <a:ea typeface="+mn-ea"/>
                <a:cs typeface="+mn-ea"/>
              </a:rPr>
              <a:t>L</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，并将</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 </a:t>
            </a:r>
            <a:r>
              <a:rPr kumimoji="0" lang="zh-CN" altLang="en-US" sz="3200" dirty="0" smtClean="0">
                <a:solidFill>
                  <a:schemeClr val="bg2"/>
                </a:solidFill>
                <a:latin typeface="华文新魏" panose="02010800040101010101" pitchFamily="2" charset="-122"/>
                <a:ea typeface="+mn-ea"/>
                <a:cs typeface="+mn-ea"/>
              </a:rPr>
              <a:t>和</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中余下的部分按析取关系构成一个新子句</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12</a:t>
            </a:r>
            <a:r>
              <a:rPr kumimoji="0" lang="zh-CN" altLang="en-US" sz="3200" dirty="0" smtClean="0">
                <a:solidFill>
                  <a:schemeClr val="bg2"/>
                </a:solidFill>
                <a:latin typeface="华文新魏" panose="02010800040101010101" pitchFamily="2" charset="-122"/>
                <a:ea typeface="+mn-ea"/>
                <a:cs typeface="+mn-ea"/>
              </a:rPr>
              <a:t>，则称这个过程为归结，称</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12</a:t>
            </a:r>
            <a:r>
              <a:rPr kumimoji="0" lang="zh-CN" altLang="en-US" sz="3200" dirty="0" smtClean="0">
                <a:solidFill>
                  <a:schemeClr val="bg2"/>
                </a:solidFill>
                <a:latin typeface="华文新魏" panose="02010800040101010101" pitchFamily="2" charset="-122"/>
                <a:ea typeface="+mn-ea"/>
                <a:cs typeface="+mn-ea"/>
              </a:rPr>
              <a:t>为</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 </a:t>
            </a:r>
            <a:r>
              <a:rPr kumimoji="0" lang="zh-CN" altLang="en-US" sz="3200" dirty="0" smtClean="0">
                <a:solidFill>
                  <a:schemeClr val="bg2"/>
                </a:solidFill>
                <a:latin typeface="华文新魏" panose="02010800040101010101" pitchFamily="2" charset="-122"/>
                <a:ea typeface="+mn-ea"/>
                <a:cs typeface="+mn-ea"/>
              </a:rPr>
              <a:t>和</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的</a:t>
            </a:r>
            <a:r>
              <a:rPr kumimoji="0" lang="zh-CN" altLang="en-US" sz="3200" dirty="0" smtClean="0">
                <a:solidFill>
                  <a:srgbClr val="FF0000"/>
                </a:solidFill>
                <a:latin typeface="华文新魏" panose="02010800040101010101" pitchFamily="2" charset="-122"/>
                <a:ea typeface="+mn-ea"/>
                <a:cs typeface="+mn-ea"/>
              </a:rPr>
              <a:t>归结式</a:t>
            </a:r>
            <a:r>
              <a:rPr kumimoji="0" lang="zh-CN" altLang="en-US" sz="3200" dirty="0" smtClean="0">
                <a:solidFill>
                  <a:schemeClr val="bg2"/>
                </a:solidFill>
                <a:latin typeface="华文新魏" panose="02010800040101010101" pitchFamily="2" charset="-122"/>
                <a:ea typeface="+mn-ea"/>
                <a:cs typeface="+mn-ea"/>
              </a:rPr>
              <a:t>，称</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 </a:t>
            </a:r>
            <a:r>
              <a:rPr kumimoji="0" lang="zh-CN" altLang="en-US" sz="3200" dirty="0" smtClean="0">
                <a:solidFill>
                  <a:schemeClr val="bg2"/>
                </a:solidFill>
                <a:latin typeface="华文新魏" panose="02010800040101010101" pitchFamily="2" charset="-122"/>
                <a:ea typeface="+mn-ea"/>
                <a:cs typeface="+mn-ea"/>
              </a:rPr>
              <a:t>和</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为</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12</a:t>
            </a:r>
            <a:r>
              <a:rPr kumimoji="0" lang="zh-CN" altLang="en-US" sz="3200" dirty="0" smtClean="0">
                <a:solidFill>
                  <a:schemeClr val="bg2"/>
                </a:solidFill>
                <a:latin typeface="华文新魏" panose="02010800040101010101" pitchFamily="2" charset="-122"/>
                <a:ea typeface="+mn-ea"/>
                <a:cs typeface="+mn-ea"/>
              </a:rPr>
              <a:t>的亲本子句。</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73944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55016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7772400" cy="899592"/>
          </a:xfrm>
          <a:prstGeom prst="rect">
            <a:avLst/>
          </a:prstGeom>
        </p:spPr>
        <p:txBody>
          <a:bodyPr/>
          <a:lstStyle>
            <a:lvl1pPr>
              <a:buNone/>
              <a:defRPr sz="3600">
                <a:solidFill>
                  <a:srgbClr val="C000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7544" y="1268760"/>
            <a:ext cx="8280920" cy="5231432"/>
          </a:xfrm>
          <a:prstGeom prst="rect">
            <a:avLst/>
          </a:prstGeom>
        </p:spPr>
        <p:txBody>
          <a:bodyPr/>
          <a:lstStyle>
            <a:lvl1pPr indent="342000" algn="just" eaLnBrk="1" hangingPunct="1">
              <a:buClr>
                <a:srgbClr val="000070"/>
              </a:buClr>
              <a:buFont typeface="Wingdings" panose="05000000000000000000" charset="0"/>
              <a:buChar char="Ø"/>
              <a:defRPr sz="3200" b="1">
                <a:solidFill>
                  <a:schemeClr val="accent2">
                    <a:lumMod val="90000"/>
                    <a:lumOff val="10000"/>
                  </a:schemeClr>
                </a:solidFill>
                <a:latin typeface="+mn-lt"/>
                <a:ea typeface="黑体" panose="02010609060101010101" pitchFamily="49" charset="-122"/>
              </a:defRPr>
            </a:lvl1pPr>
            <a:lvl2pPr indent="342000" algn="just" eaLnBrk="1" hangingPunct="1">
              <a:buClr>
                <a:srgbClr val="0000B3"/>
              </a:buClr>
              <a:buFont typeface="Wingdings" panose="05000000000000000000" charset="0"/>
              <a:buChar char="Ø"/>
              <a:defRPr sz="2800" b="1">
                <a:solidFill>
                  <a:schemeClr val="accent2">
                    <a:lumMod val="75000"/>
                    <a:lumOff val="25000"/>
                  </a:schemeClr>
                </a:solidFill>
                <a:latin typeface="+mn-lt"/>
                <a:ea typeface="黑体" panose="02010609060101010101" pitchFamily="49" charset="-122"/>
              </a:defRPr>
            </a:lvl2pPr>
            <a:lvl3pPr indent="342000" algn="just" eaLnBrk="1" hangingPunct="1">
              <a:buClr>
                <a:srgbClr val="2222FF"/>
              </a:buClr>
              <a:buFont typeface="Wingdings" panose="05000000000000000000" charset="0"/>
              <a:buChar char="Ø"/>
              <a:defRPr sz="2400" b="1">
                <a:solidFill>
                  <a:schemeClr val="accent2">
                    <a:lumMod val="50000"/>
                    <a:lumOff val="50000"/>
                  </a:schemeClr>
                </a:solidFill>
                <a:latin typeface="+mn-lt"/>
                <a:ea typeface="黑体" panose="02010609060101010101" pitchFamily="49" charset="-122"/>
              </a:defRPr>
            </a:lvl3pPr>
            <a:lvl4pPr indent="342000" algn="just" eaLnBrk="1" hangingPunct="1">
              <a:buClr>
                <a:srgbClr val="9191FF"/>
              </a:buClr>
              <a:buFont typeface="Wingdings" panose="05000000000000000000" charset="0"/>
              <a:buChar char="Ø"/>
              <a:defRPr sz="2000" b="1">
                <a:latin typeface="+mn-lt"/>
                <a:ea typeface="黑体" panose="02010609060101010101" pitchFamily="49" charset="-122"/>
              </a:defRPr>
            </a:lvl4pPr>
            <a:lvl5pPr indent="342000" algn="just" eaLnBrk="1" hangingPunct="1">
              <a:buClr>
                <a:srgbClr val="9191FF"/>
              </a:buClr>
              <a:buFont typeface="Wingdings" panose="05000000000000000000" charset="0"/>
              <a:buChar char="Ø"/>
              <a:defRPr sz="1800" b="1">
                <a:latin typeface="+mn-lt"/>
                <a:ea typeface="黑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85800" y="6248400"/>
            <a:ext cx="1905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7" name="灯片编号占位符 5"/>
          <p:cNvSpPr>
            <a:spLocks noGrp="1"/>
          </p:cNvSpPr>
          <p:nvPr>
            <p:ph type="sldNum" sz="quarter" idx="4"/>
          </p:nvPr>
        </p:nvSpPr>
        <p:spPr>
          <a:xfrm>
            <a:off x="7203504" y="6500192"/>
            <a:ext cx="1905000" cy="357808"/>
          </a:xfrm>
          <a:prstGeom prst="rect">
            <a:avLst/>
          </a:prstGeom>
        </p:spPr>
        <p:txBody>
          <a:bodyPr/>
          <a:lstStyle>
            <a:lvl1pPr algn="r">
              <a:spcBef>
                <a:spcPts val="600"/>
              </a:spcBef>
              <a:defRPr sz="1600" b="1">
                <a:solidFill>
                  <a:schemeClr val="bg1"/>
                </a:solidFill>
              </a:defRPr>
            </a:lvl1pPr>
          </a:lstStyle>
          <a:p>
            <a:fld id="{9A0DB2DC-4C9A-4742-B13C-FB6460FD3503}" type="slidenum">
              <a:rPr lang="zh-CN" altLang="en-US" smtClean="0"/>
              <a:pPr/>
              <a:t>‹#›</a:t>
            </a:fld>
            <a:endParaRPr lang="zh-CN" altLang="en-US" dirty="0"/>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9494" r="18718" b="34750"/>
          <a:stretch/>
        </p:blipFill>
        <p:spPr>
          <a:xfrm>
            <a:off x="8410692" y="62372"/>
            <a:ext cx="700351" cy="6480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60432" y="163062"/>
            <a:ext cx="57406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890590"/>
            <a:ext cx="914400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31541" y="228600"/>
            <a:ext cx="8028891" cy="609600"/>
          </a:xfrm>
        </p:spPr>
        <p:txBody>
          <a:bodyPr/>
          <a:lstStyle>
            <a:lvl1pPr algn="ctr">
              <a:defRPr sz="2400" b="1">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31541" y="1027114"/>
            <a:ext cx="8280920" cy="5435147"/>
          </a:xfrm>
        </p:spPr>
        <p:txBody>
          <a:bodyPr/>
          <a:lstStyle>
            <a:lvl1pPr marL="339566" indent="-339566" algn="just">
              <a:lnSpc>
                <a:spcPct val="130000"/>
              </a:lnSpc>
              <a:spcBef>
                <a:spcPts val="0"/>
              </a:spcBef>
              <a:buClr>
                <a:srgbClr val="0000CC"/>
              </a:buClr>
              <a:buSzPct val="80000"/>
              <a:buFont typeface="Wingdings" panose="05000000000000000000" pitchFamily="2" charset="2"/>
              <a:buChar char="Ø"/>
              <a:defRPr sz="2100" b="1">
                <a:solidFill>
                  <a:srgbClr val="00008E"/>
                </a:solidFill>
                <a:latin typeface="+mn-lt"/>
                <a:ea typeface="黑体" panose="02010609060101010101" pitchFamily="49" charset="-122"/>
                <a:cs typeface="Times New Roman" panose="02020603050405020304" pitchFamily="18" charset="0"/>
              </a:defRPr>
            </a:lvl1pPr>
            <a:lvl2pPr marL="604838" indent="-265748" algn="just">
              <a:lnSpc>
                <a:spcPct val="150000"/>
              </a:lnSpc>
              <a:spcBef>
                <a:spcPts val="0"/>
              </a:spcBef>
              <a:buClr>
                <a:schemeClr val="tx1"/>
              </a:buClr>
              <a:defRPr sz="1950" b="1">
                <a:latin typeface="+mn-lt"/>
                <a:ea typeface="黑体" panose="02010609060101010101" pitchFamily="49" charset="-122"/>
                <a:cs typeface="Times New Roman" panose="02020603050405020304" pitchFamily="18" charset="0"/>
              </a:defRPr>
            </a:lvl2pPr>
            <a:lvl3pPr marL="873919" indent="-269081" algn="just">
              <a:lnSpc>
                <a:spcPct val="120000"/>
              </a:lnSpc>
              <a:spcBef>
                <a:spcPts val="450"/>
              </a:spcBef>
              <a:buClr>
                <a:srgbClr val="3333FF"/>
              </a:buClr>
              <a:buFont typeface="Wingdings" panose="05000000000000000000" pitchFamily="2" charset="2"/>
              <a:buChar char="n"/>
              <a:defRPr sz="1800" b="1">
                <a:solidFill>
                  <a:srgbClr val="3333FF"/>
                </a:solidFill>
                <a:latin typeface="+mn-lt"/>
                <a:ea typeface="楷体" panose="02010609060101010101" pitchFamily="49" charset="-122"/>
                <a:cs typeface="Times New Roman" panose="02020603050405020304" pitchFamily="18" charset="0"/>
              </a:defRPr>
            </a:lvl3pPr>
            <a:lvl4pPr>
              <a:lnSpc>
                <a:spcPct val="120000"/>
              </a:lnSpc>
              <a:spcBef>
                <a:spcPts val="0"/>
              </a:spcBef>
              <a:defRPr b="1">
                <a:latin typeface="Times New Roman" panose="02020603050405020304" pitchFamily="18" charset="0"/>
                <a:ea typeface="宋体" panose="02010600030101010101" pitchFamily="2" charset="-122"/>
                <a:cs typeface="Times New Roman" panose="02020603050405020304" pitchFamily="18" charset="0"/>
              </a:defRPr>
            </a:lvl4pPr>
            <a:lvl5pPr>
              <a:lnSpc>
                <a:spcPct val="120000"/>
              </a:lnSpc>
              <a:spcBef>
                <a:spcPts val="0"/>
              </a:spcBef>
              <a:defRPr b="1">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6" name="Rectangle 6"/>
          <p:cNvSpPr>
            <a:spLocks noGrp="1" noChangeArrowheads="1"/>
          </p:cNvSpPr>
          <p:nvPr>
            <p:ph type="sldNum" sz="quarter" idx="10"/>
          </p:nvPr>
        </p:nvSpPr>
        <p:spPr>
          <a:xfrm>
            <a:off x="8712460" y="6508298"/>
            <a:ext cx="431540" cy="349703"/>
          </a:xfrm>
          <a:prstGeom prst="rect">
            <a:avLst/>
          </a:prstGeom>
        </p:spPr>
        <p:txBody>
          <a:bodyPr/>
          <a:lstStyle>
            <a:lvl1pPr algn="ctr">
              <a:defRPr b="1">
                <a:solidFill>
                  <a:schemeClr val="tx1"/>
                </a:solidFill>
                <a:ea typeface="华文中宋" panose="02010600040101010101" pitchFamily="2" charset="-122"/>
              </a:defRPr>
            </a:lvl1pPr>
          </a:lstStyle>
          <a:p>
            <a:pPr defTabSz="685800" eaLnBrk="0" hangingPunct="0">
              <a:defRPr/>
            </a:pPr>
            <a:fld id="{AE27E545-CC8F-47D3-9740-705DB7094278}" type="slidenum">
              <a:rPr kumimoji="1" lang="en-US" altLang="zh-CN" sz="1500" smtClean="0">
                <a:solidFill>
                  <a:srgbClr val="000000"/>
                </a:solidFill>
              </a:rPr>
              <a:pPr defTabSz="685800" eaLnBrk="0" hangingPunct="0">
                <a:defRPr/>
              </a:pPr>
              <a:t>‹#›</a:t>
            </a:fld>
            <a:endParaRPr kumimoji="1" lang="en-US" altLang="zh-CN" sz="1500">
              <a:solidFill>
                <a:srgbClr val="000000"/>
              </a:solidFill>
            </a:endParaRPr>
          </a:p>
        </p:txBody>
      </p:sp>
    </p:spTree>
    <p:extLst>
      <p:ext uri="{BB962C8B-B14F-4D97-AF65-F5344CB8AC3E}">
        <p14:creationId xmlns:p14="http://schemas.microsoft.com/office/powerpoint/2010/main" val="8571606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b="1"/>
            </a:lvl1pPr>
          </a:lstStyle>
          <a:p>
            <a:pPr defTabSz="685800">
              <a:defRPr/>
            </a:pPr>
            <a:endParaRPr lang="en-US" altLang="zh-CN"/>
          </a:p>
        </p:txBody>
      </p:sp>
      <p:sp>
        <p:nvSpPr>
          <p:cNvPr id="3" name="Rectangle 5"/>
          <p:cNvSpPr>
            <a:spLocks noGrp="1" noChangeArrowheads="1"/>
          </p:cNvSpPr>
          <p:nvPr>
            <p:ph type="ftr" sz="quarter" idx="11"/>
          </p:nvPr>
        </p:nvSpPr>
        <p:spPr/>
        <p:txBody>
          <a:bodyPr/>
          <a:lstStyle>
            <a:lvl1pPr>
              <a:defRPr b="1"/>
            </a:lvl1pPr>
          </a:lstStyle>
          <a:p>
            <a:pPr defTabSz="685800">
              <a:defRPr/>
            </a:pPr>
            <a:r>
              <a:rPr lang="zh-CN" altLang="en-US" smtClean="0"/>
              <a:t>兰州理工大学计通学院</a:t>
            </a:r>
            <a:endParaRPr lang="en-US" altLang="zh-CN"/>
          </a:p>
        </p:txBody>
      </p:sp>
      <p:sp>
        <p:nvSpPr>
          <p:cNvPr id="4" name="Rectangle 6"/>
          <p:cNvSpPr>
            <a:spLocks noGrp="1" noChangeArrowheads="1"/>
          </p:cNvSpPr>
          <p:nvPr>
            <p:ph type="sldNum" sz="quarter" idx="12"/>
          </p:nvPr>
        </p:nvSpPr>
        <p:spPr>
          <a:xfrm>
            <a:off x="7239000" y="6400800"/>
            <a:ext cx="1905000" cy="457200"/>
          </a:xfrm>
          <a:prstGeom prst="rect">
            <a:avLst/>
          </a:prstGeom>
        </p:spPr>
        <p:txBody>
          <a:bodyPr/>
          <a:lstStyle>
            <a:lvl1pPr>
              <a:defRPr b="1">
                <a:ea typeface="楷体_GB2312" pitchFamily="49" charset="-122"/>
              </a:defRPr>
            </a:lvl1pPr>
          </a:lstStyle>
          <a:p>
            <a:pPr defTabSz="685800" eaLnBrk="0" hangingPunct="0">
              <a:defRPr/>
            </a:pPr>
            <a:fld id="{7AF17007-E14E-4DED-B283-56B8E6FACDDF}" type="slidenum">
              <a:rPr kumimoji="1" lang="en-US" altLang="zh-CN" sz="1500" smtClean="0">
                <a:solidFill>
                  <a:srgbClr val="000000"/>
                </a:solidFill>
              </a:rPr>
              <a:pPr defTabSz="685800" eaLnBrk="0" hangingPunct="0">
                <a:defRPr/>
              </a:pPr>
              <a:t>‹#›</a:t>
            </a:fld>
            <a:endParaRPr kumimoji="1" lang="en-US" altLang="zh-CN" sz="1500">
              <a:solidFill>
                <a:srgbClr val="000000"/>
              </a:solidFill>
            </a:endParaRPr>
          </a:p>
        </p:txBody>
      </p:sp>
    </p:spTree>
    <p:extLst>
      <p:ext uri="{BB962C8B-B14F-4D97-AF65-F5344CB8AC3E}">
        <p14:creationId xmlns:p14="http://schemas.microsoft.com/office/powerpoint/2010/main" val="2126585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b="1"/>
            </a:lvl1pPr>
          </a:lstStyle>
          <a:p>
            <a:pPr defTabSz="685800">
              <a:defRPr/>
            </a:pPr>
            <a:endParaRPr lang="en-US" altLang="zh-CN"/>
          </a:p>
        </p:txBody>
      </p:sp>
      <p:sp>
        <p:nvSpPr>
          <p:cNvPr id="5" name="Rectangle 5"/>
          <p:cNvSpPr>
            <a:spLocks noGrp="1" noChangeArrowheads="1"/>
          </p:cNvSpPr>
          <p:nvPr>
            <p:ph type="ftr" sz="quarter" idx="11"/>
          </p:nvPr>
        </p:nvSpPr>
        <p:spPr/>
        <p:txBody>
          <a:bodyPr/>
          <a:lstStyle>
            <a:lvl1pPr>
              <a:defRPr b="1"/>
            </a:lvl1pPr>
          </a:lstStyle>
          <a:p>
            <a:pPr defTabSz="685800">
              <a:defRPr/>
            </a:pPr>
            <a:r>
              <a:rPr lang="zh-CN" altLang="en-US" smtClean="0"/>
              <a:t>兰州理工大学计通学院</a:t>
            </a:r>
            <a:endParaRPr lang="en-US" altLang="zh-CN"/>
          </a:p>
        </p:txBody>
      </p:sp>
      <p:sp>
        <p:nvSpPr>
          <p:cNvPr id="6" name="Rectangle 6"/>
          <p:cNvSpPr>
            <a:spLocks noGrp="1" noChangeArrowheads="1"/>
          </p:cNvSpPr>
          <p:nvPr>
            <p:ph type="sldNum" sz="quarter" idx="12"/>
          </p:nvPr>
        </p:nvSpPr>
        <p:spPr>
          <a:xfrm>
            <a:off x="7239000" y="6400800"/>
            <a:ext cx="1905000" cy="457200"/>
          </a:xfrm>
          <a:prstGeom prst="rect">
            <a:avLst/>
          </a:prstGeom>
        </p:spPr>
        <p:txBody>
          <a:bodyPr/>
          <a:lstStyle>
            <a:lvl1pPr>
              <a:defRPr b="1">
                <a:ea typeface="楷体_GB2312" pitchFamily="49" charset="-122"/>
              </a:defRPr>
            </a:lvl1pPr>
          </a:lstStyle>
          <a:p>
            <a:pPr defTabSz="685800" eaLnBrk="0" hangingPunct="0">
              <a:defRPr/>
            </a:pPr>
            <a:fld id="{30D18140-9BBB-4EED-8006-74B552BED1C3}" type="slidenum">
              <a:rPr kumimoji="1" lang="en-US" altLang="zh-CN" sz="1500" smtClean="0">
                <a:solidFill>
                  <a:srgbClr val="000000"/>
                </a:solidFill>
              </a:rPr>
              <a:pPr defTabSz="685800" eaLnBrk="0" hangingPunct="0">
                <a:defRPr/>
              </a:pPr>
              <a:t>‹#›</a:t>
            </a:fld>
            <a:endParaRPr kumimoji="1" lang="en-US" altLang="zh-CN" sz="1500">
              <a:solidFill>
                <a:srgbClr val="000000"/>
              </a:solidFill>
            </a:endParaRPr>
          </a:p>
        </p:txBody>
      </p:sp>
    </p:spTree>
    <p:extLst>
      <p:ext uri="{BB962C8B-B14F-4D97-AF65-F5344CB8AC3E}">
        <p14:creationId xmlns:p14="http://schemas.microsoft.com/office/powerpoint/2010/main" val="1940592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b="1"/>
            </a:lvl1pPr>
          </a:lstStyle>
          <a:p>
            <a:pPr defTabSz="685800">
              <a:defRPr/>
            </a:pPr>
            <a:endParaRPr lang="en-US" altLang="zh-CN"/>
          </a:p>
        </p:txBody>
      </p:sp>
      <p:sp>
        <p:nvSpPr>
          <p:cNvPr id="5" name="Rectangle 5"/>
          <p:cNvSpPr>
            <a:spLocks noGrp="1" noChangeArrowheads="1"/>
          </p:cNvSpPr>
          <p:nvPr>
            <p:ph type="ftr" sz="quarter" idx="11"/>
          </p:nvPr>
        </p:nvSpPr>
        <p:spPr/>
        <p:txBody>
          <a:bodyPr/>
          <a:lstStyle>
            <a:lvl1pPr>
              <a:defRPr b="1"/>
            </a:lvl1pPr>
          </a:lstStyle>
          <a:p>
            <a:pPr defTabSz="685800">
              <a:defRPr/>
            </a:pPr>
            <a:r>
              <a:rPr lang="zh-CN" altLang="en-US" smtClean="0"/>
              <a:t>兰州理工大学计通学院</a:t>
            </a:r>
            <a:endParaRPr lang="en-US" altLang="zh-CN"/>
          </a:p>
        </p:txBody>
      </p:sp>
      <p:sp>
        <p:nvSpPr>
          <p:cNvPr id="6" name="Rectangle 6"/>
          <p:cNvSpPr>
            <a:spLocks noGrp="1" noChangeArrowheads="1"/>
          </p:cNvSpPr>
          <p:nvPr>
            <p:ph type="sldNum" sz="quarter" idx="12"/>
          </p:nvPr>
        </p:nvSpPr>
        <p:spPr>
          <a:xfrm>
            <a:off x="7239000" y="6400800"/>
            <a:ext cx="1905000" cy="457200"/>
          </a:xfrm>
          <a:prstGeom prst="rect">
            <a:avLst/>
          </a:prstGeom>
        </p:spPr>
        <p:txBody>
          <a:bodyPr/>
          <a:lstStyle>
            <a:lvl1pPr>
              <a:defRPr b="1">
                <a:ea typeface="楷体_GB2312" pitchFamily="49" charset="-122"/>
              </a:defRPr>
            </a:lvl1pPr>
          </a:lstStyle>
          <a:p>
            <a:pPr defTabSz="685800" eaLnBrk="0" hangingPunct="0">
              <a:defRPr/>
            </a:pPr>
            <a:fld id="{2C2812FF-6D74-4BF6-A800-AA9F3834379E}" type="slidenum">
              <a:rPr kumimoji="1" lang="en-US" altLang="zh-CN" sz="1500" smtClean="0">
                <a:solidFill>
                  <a:srgbClr val="000000"/>
                </a:solidFill>
              </a:rPr>
              <a:pPr defTabSz="685800" eaLnBrk="0" hangingPunct="0">
                <a:defRPr/>
              </a:pPr>
              <a:t>‹#›</a:t>
            </a:fld>
            <a:endParaRPr kumimoji="1" lang="en-US" altLang="zh-CN" sz="1500">
              <a:solidFill>
                <a:srgbClr val="000000"/>
              </a:solidFill>
            </a:endParaRPr>
          </a:p>
        </p:txBody>
      </p:sp>
    </p:spTree>
    <p:extLst>
      <p:ext uri="{BB962C8B-B14F-4D97-AF65-F5344CB8AC3E}">
        <p14:creationId xmlns:p14="http://schemas.microsoft.com/office/powerpoint/2010/main" val="1232907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b="1"/>
            </a:lvl1pPr>
          </a:lstStyle>
          <a:p>
            <a:pPr defTabSz="685800">
              <a:defRPr/>
            </a:pPr>
            <a:endParaRPr lang="en-US" altLang="zh-CN"/>
          </a:p>
        </p:txBody>
      </p:sp>
      <p:sp>
        <p:nvSpPr>
          <p:cNvPr id="5" name="Rectangle 5"/>
          <p:cNvSpPr>
            <a:spLocks noGrp="1" noChangeArrowheads="1"/>
          </p:cNvSpPr>
          <p:nvPr>
            <p:ph type="ftr" sz="quarter" idx="11"/>
          </p:nvPr>
        </p:nvSpPr>
        <p:spPr/>
        <p:txBody>
          <a:bodyPr/>
          <a:lstStyle>
            <a:lvl1pPr>
              <a:defRPr b="1"/>
            </a:lvl1pPr>
          </a:lstStyle>
          <a:p>
            <a:pPr defTabSz="685800">
              <a:defRPr/>
            </a:pPr>
            <a:r>
              <a:rPr lang="zh-CN" altLang="en-US" smtClean="0"/>
              <a:t>兰州理工大学计通学院</a:t>
            </a:r>
            <a:endParaRPr lang="en-US" altLang="zh-CN"/>
          </a:p>
        </p:txBody>
      </p:sp>
      <p:sp>
        <p:nvSpPr>
          <p:cNvPr id="6" name="Rectangle 6"/>
          <p:cNvSpPr>
            <a:spLocks noGrp="1" noChangeArrowheads="1"/>
          </p:cNvSpPr>
          <p:nvPr>
            <p:ph type="sldNum" sz="quarter" idx="12"/>
          </p:nvPr>
        </p:nvSpPr>
        <p:spPr>
          <a:xfrm>
            <a:off x="7239000" y="6400800"/>
            <a:ext cx="1905000" cy="457200"/>
          </a:xfrm>
          <a:prstGeom prst="rect">
            <a:avLst/>
          </a:prstGeom>
        </p:spPr>
        <p:txBody>
          <a:bodyPr/>
          <a:lstStyle>
            <a:lvl1pPr>
              <a:defRPr b="1">
                <a:ea typeface="楷体_GB2312" pitchFamily="49" charset="-122"/>
              </a:defRPr>
            </a:lvl1pPr>
          </a:lstStyle>
          <a:p>
            <a:pPr defTabSz="685800" eaLnBrk="0" hangingPunct="0">
              <a:defRPr/>
            </a:pPr>
            <a:fld id="{35776D09-13D5-4AAA-9CAE-574B344E6DE4}" type="slidenum">
              <a:rPr kumimoji="1" lang="en-US" altLang="zh-CN" sz="1500" smtClean="0">
                <a:solidFill>
                  <a:srgbClr val="000000"/>
                </a:solidFill>
              </a:rPr>
              <a:pPr defTabSz="685800" eaLnBrk="0" hangingPunct="0">
                <a:defRPr/>
              </a:pPr>
              <a:t>‹#›</a:t>
            </a:fld>
            <a:endParaRPr kumimoji="1" lang="en-US" altLang="zh-CN" sz="1500">
              <a:solidFill>
                <a:srgbClr val="000000"/>
              </a:solidFill>
            </a:endParaRPr>
          </a:p>
        </p:txBody>
      </p:sp>
    </p:spTree>
    <p:extLst>
      <p:ext uri="{BB962C8B-B14F-4D97-AF65-F5344CB8AC3E}">
        <p14:creationId xmlns:p14="http://schemas.microsoft.com/office/powerpoint/2010/main" val="1533237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cSld name="节标题">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4" name="图片 11"/>
          <p:cNvPicPr>
            <a:picLocks noChangeAspect="1"/>
          </p:cNvPicPr>
          <p:nvPr userDrawn="1"/>
        </p:nvPicPr>
        <p:blipFill>
          <a:blip r:embed="rId3"/>
          <a:srcRect l="19495" r="18718" b="34750"/>
          <a:stretch>
            <a:fillRect/>
          </a:stretch>
        </p:blipFill>
        <p:spPr>
          <a:xfrm>
            <a:off x="8410576" y="61915"/>
            <a:ext cx="700088" cy="649287"/>
          </a:xfrm>
          <a:prstGeom prst="rect">
            <a:avLst/>
          </a:prstGeom>
          <a:noFill/>
          <a:ln w="9525">
            <a:noFill/>
          </a:ln>
        </p:spPr>
      </p:pic>
      <p:sp>
        <p:nvSpPr>
          <p:cNvPr id="2" name="标题 1"/>
          <p:cNvSpPr>
            <a:spLocks noGrp="1"/>
          </p:cNvSpPr>
          <p:nvPr>
            <p:ph type="title"/>
          </p:nvPr>
        </p:nvSpPr>
        <p:spPr>
          <a:xfrm>
            <a:off x="722313" y="4406902"/>
            <a:ext cx="7772400" cy="1362075"/>
          </a:xfrm>
          <a:prstGeom prst="rect">
            <a:avLst/>
          </a:prstGeom>
        </p:spPr>
        <p:txBody>
          <a:bodyPr anchor="t"/>
          <a:lstStyle>
            <a:lvl1pPr algn="l">
              <a:buNone/>
              <a:defRPr sz="3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12" name="日期占位符 3"/>
          <p:cNvSpPr>
            <a:spLocks noGrp="1"/>
          </p:cNvSpPr>
          <p:nvPr>
            <p:ph type="dt" sz="half" idx="2"/>
          </p:nvPr>
        </p:nvSpPr>
        <p:spPr>
          <a:xfrm>
            <a:off x="685800" y="6248400"/>
            <a:ext cx="1905000" cy="457200"/>
          </a:xfrm>
          <a:prstGeom prst="rect">
            <a:avLst/>
          </a:prstGeom>
        </p:spPr>
        <p:txBody>
          <a:bodyPr/>
          <a:lstStyle>
            <a:lvl1pPr>
              <a:defRPr/>
            </a:lvl1pPr>
          </a:lstStyle>
          <a:p>
            <a:pPr defTabSz="685800">
              <a:defRPr/>
            </a:pPr>
            <a:endParaRPr kumimoji="0" lang="en-US" altLang="zh-CN"/>
          </a:p>
        </p:txBody>
      </p:sp>
      <p:sp>
        <p:nvSpPr>
          <p:cNvPr id="13" name="页脚占位符 4"/>
          <p:cNvSpPr>
            <a:spLocks noGrp="1"/>
          </p:cNvSpPr>
          <p:nvPr>
            <p:ph type="ftr" sz="quarter" idx="3"/>
          </p:nvPr>
        </p:nvSpPr>
        <p:spPr>
          <a:xfrm>
            <a:off x="3124200" y="6248400"/>
            <a:ext cx="2895600" cy="457200"/>
          </a:xfrm>
          <a:prstGeom prst="rect">
            <a:avLst/>
          </a:prstGeom>
        </p:spPr>
        <p:txBody>
          <a:bodyPr/>
          <a:lstStyle>
            <a:lvl1pPr>
              <a:defRPr/>
            </a:lvl1pPr>
          </a:lstStyle>
          <a:p>
            <a:pPr defTabSz="685800">
              <a:defRPr/>
            </a:pPr>
            <a:r>
              <a:rPr kumimoji="0" lang="zh-CN" altLang="en-US" smtClean="0"/>
              <a:t>兰州理工大学计通学院</a:t>
            </a:r>
            <a:endParaRPr kumimoji="0" lang="zh-CN" altLang="en-US"/>
          </a:p>
        </p:txBody>
      </p:sp>
      <p:sp>
        <p:nvSpPr>
          <p:cNvPr id="8" name="Rectangle 6"/>
          <p:cNvSpPr>
            <a:spLocks noGrp="1" noChangeArrowheads="1"/>
          </p:cNvSpPr>
          <p:nvPr>
            <p:ph type="sldNum" sz="quarter" idx="10"/>
          </p:nvPr>
        </p:nvSpPr>
        <p:spPr>
          <a:xfrm>
            <a:off x="8712460" y="6508298"/>
            <a:ext cx="431540" cy="349703"/>
          </a:xfrm>
        </p:spPr>
        <p:txBody>
          <a:bodyPr/>
          <a:lstStyle>
            <a:lvl1pPr algn="ctr">
              <a:defRPr b="1">
                <a:solidFill>
                  <a:schemeClr val="tx1"/>
                </a:solidFill>
                <a:ea typeface="华文中宋" panose="02010600040101010101" pitchFamily="2" charset="-122"/>
              </a:defRPr>
            </a:lvl1pPr>
          </a:lstStyle>
          <a:p>
            <a:pPr defTabSz="685800" eaLnBrk="0" hangingPunct="0">
              <a:defRPr/>
            </a:pPr>
            <a:fld id="{AE27E545-CC8F-47D3-9740-705DB7094278}" type="slidenum">
              <a:rPr kumimoji="1" lang="en-US" altLang="zh-CN" sz="1500" smtClean="0">
                <a:solidFill>
                  <a:srgbClr val="000000"/>
                </a:solidFill>
              </a:rPr>
              <a:pPr defTabSz="685800" eaLnBrk="0" hangingPunct="0">
                <a:defRPr/>
              </a:pPr>
              <a:t>‹#›</a:t>
            </a:fld>
            <a:endParaRPr kumimoji="1" lang="en-US" altLang="zh-CN" sz="1500">
              <a:solidFill>
                <a:srgbClr val="000000"/>
              </a:solidFill>
            </a:endParaRPr>
          </a:p>
        </p:txBody>
      </p:sp>
    </p:spTree>
    <p:extLst>
      <p:ext uri="{BB962C8B-B14F-4D97-AF65-F5344CB8AC3E}">
        <p14:creationId xmlns:p14="http://schemas.microsoft.com/office/powerpoint/2010/main" val="38939283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图片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9495" r="18718" b="34750"/>
          <a:stretch>
            <a:fillRect/>
          </a:stretch>
        </p:blipFill>
        <p:spPr bwMode="auto">
          <a:xfrm>
            <a:off x="8410575" y="61913"/>
            <a:ext cx="7000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512" y="260648"/>
            <a:ext cx="7772400" cy="899592"/>
          </a:xfrm>
          <a:prstGeom prst="rect">
            <a:avLst/>
          </a:prstGeom>
        </p:spPr>
        <p:txBody>
          <a:bodyPr/>
          <a:lstStyle>
            <a:lvl1pPr>
              <a:buNone/>
              <a:defRPr sz="3600" b="1">
                <a:solidFill>
                  <a:srgbClr val="FF0000"/>
                </a:solidFill>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67544" y="1268760"/>
            <a:ext cx="8280920" cy="5231432"/>
          </a:xfrm>
          <a:prstGeom prst="rect">
            <a:avLst/>
          </a:prstGeom>
        </p:spPr>
        <p:txBody>
          <a:bodyPr/>
          <a:lstStyle>
            <a:lvl1pPr indent="342265" algn="just" eaLnBrk="1" hangingPunct="1">
              <a:spcBef>
                <a:spcPts val="600"/>
              </a:spcBef>
              <a:buClr>
                <a:srgbClr val="000070"/>
              </a:buClr>
              <a:buFont typeface="Wingdings" panose="05000000000000000000" charset="0"/>
              <a:buChar char="Ø"/>
              <a:defRPr sz="3200" b="1">
                <a:solidFill>
                  <a:schemeClr val="accent2">
                    <a:lumMod val="90000"/>
                    <a:lumOff val="10000"/>
                  </a:schemeClr>
                </a:solidFill>
                <a:latin typeface="+mn-lt"/>
                <a:ea typeface="黑体" panose="02010609060101010101" pitchFamily="49" charset="-122"/>
              </a:defRPr>
            </a:lvl1pPr>
            <a:lvl2pPr marL="742950" indent="342265" algn="just" eaLnBrk="1" hangingPunct="1">
              <a:spcBef>
                <a:spcPts val="600"/>
              </a:spcBef>
              <a:buClr>
                <a:srgbClr val="0000B3"/>
              </a:buClr>
              <a:buFont typeface="Wingdings" panose="05000000000000000000" pitchFamily="2" charset="2"/>
              <a:buChar char=""/>
              <a:defRPr sz="2800" b="1">
                <a:solidFill>
                  <a:schemeClr val="accent2">
                    <a:lumMod val="75000"/>
                    <a:lumOff val="25000"/>
                  </a:schemeClr>
                </a:solidFill>
                <a:latin typeface="+mn-lt"/>
                <a:ea typeface="黑体" panose="02010609060101010101" pitchFamily="49" charset="-122"/>
              </a:defRPr>
            </a:lvl2pPr>
            <a:lvl3pPr marL="1485900" indent="-342900" algn="just" eaLnBrk="1" hangingPunct="1">
              <a:spcBef>
                <a:spcPts val="600"/>
              </a:spcBef>
              <a:buClr>
                <a:srgbClr val="2222FF"/>
              </a:buClr>
              <a:buFont typeface="Wingdings" panose="05000000000000000000" pitchFamily="2" charset="2"/>
              <a:buChar char=""/>
              <a:defRPr sz="2400" b="1">
                <a:solidFill>
                  <a:schemeClr val="accent2">
                    <a:lumMod val="50000"/>
                    <a:lumOff val="50000"/>
                  </a:schemeClr>
                </a:solidFill>
                <a:latin typeface="+mn-lt"/>
                <a:ea typeface="黑体" panose="02010609060101010101" pitchFamily="49" charset="-122"/>
              </a:defRPr>
            </a:lvl3pPr>
            <a:lvl4pPr indent="342265" algn="just" eaLnBrk="1" hangingPunct="1">
              <a:spcBef>
                <a:spcPts val="600"/>
              </a:spcBef>
              <a:buClr>
                <a:srgbClr val="9191FF"/>
              </a:buClr>
              <a:buFont typeface="Wingdings" panose="05000000000000000000" charset="0"/>
              <a:buChar char="Ø"/>
              <a:defRPr sz="2000" b="1">
                <a:latin typeface="+mn-lt"/>
                <a:ea typeface="黑体" panose="02010609060101010101" pitchFamily="49" charset="-122"/>
              </a:defRPr>
            </a:lvl4pPr>
            <a:lvl5pPr indent="342265" algn="just" eaLnBrk="1" hangingPunct="1">
              <a:spcBef>
                <a:spcPts val="600"/>
              </a:spcBef>
              <a:buClr>
                <a:srgbClr val="9191FF"/>
              </a:buClr>
              <a:buFont typeface="Wingdings" panose="05000000000000000000" charset="0"/>
              <a:buChar char="Ø"/>
              <a:defRPr sz="1800" b="1">
                <a:latin typeface="+mn-lt"/>
                <a:ea typeface="黑体" panose="02010609060101010101" pitchFamily="49" charset="-122"/>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7" name="灯片编号占位符 5"/>
          <p:cNvSpPr>
            <a:spLocks noGrp="1"/>
          </p:cNvSpPr>
          <p:nvPr>
            <p:ph type="sldNum" sz="quarter" idx="12"/>
          </p:nvPr>
        </p:nvSpPr>
        <p:spPr/>
        <p:txBody>
          <a:bodyPr/>
          <a:lstStyle>
            <a:lvl1pPr algn="r">
              <a:spcBef>
                <a:spcPts val="600"/>
              </a:spcBef>
              <a:buFontTx/>
              <a:buNone/>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F795E7A4-6CA7-4DE3-B105-EA7FFA89FC53}" type="slidenum">
              <a:rPr kumimoji="1" lang="zh-CN" altLang="en-US"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a:t>
            </a:fld>
            <a:endParaRPr kumimoji="1" lang="zh-CN" altLang="en-US" sz="16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9698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图片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9495" r="18718" b="34750"/>
          <a:stretch>
            <a:fillRect/>
          </a:stretch>
        </p:blipFill>
        <p:spPr bwMode="auto">
          <a:xfrm>
            <a:off x="8410575" y="61913"/>
            <a:ext cx="7000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722313" y="4406900"/>
            <a:ext cx="7772400" cy="1362075"/>
          </a:xfrm>
          <a:prstGeom prst="rect">
            <a:avLst/>
          </a:prstGeom>
        </p:spPr>
        <p:txBody>
          <a:bodyPr anchor="t"/>
          <a:lstStyle>
            <a:lvl1pPr algn="l">
              <a:buNone/>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7" name="灯片编号占位符 5"/>
          <p:cNvSpPr>
            <a:spLocks noGrp="1"/>
          </p:cNvSpPr>
          <p:nvPr>
            <p:ph type="sldNum" sz="quarter" idx="12"/>
          </p:nvPr>
        </p:nvSpPr>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64AC2078-1415-4561-BD20-133C1C687956}" type="slidenum">
              <a:rPr kumimoji="1" lang="zh-CN" altLang="en-US"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a:t>
            </a:fld>
            <a:endParaRPr kumimoji="1" lang="zh-CN" altLang="en-US" sz="16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2655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图片 1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19495" r="18718" b="34750"/>
          <a:stretch>
            <a:fillRect/>
          </a:stretch>
        </p:blipFill>
        <p:spPr bwMode="auto">
          <a:xfrm>
            <a:off x="8410575" y="61913"/>
            <a:ext cx="7000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85800" y="379730"/>
            <a:ext cx="7772400" cy="1143000"/>
          </a:xfrm>
          <a:prstGeom prst="rect">
            <a:avLst/>
          </a:prstGeom>
        </p:spPr>
        <p:txBody>
          <a:bodyPr/>
          <a:lstStyle>
            <a:lvl1pPr>
              <a:buNone/>
              <a:defRPr>
                <a:solidFill>
                  <a:srgbClr val="C00000"/>
                </a:solidFill>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4" name="日期占位符 2"/>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 name="页脚占位符 3"/>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6" name="灯片编号占位符 5"/>
          <p:cNvSpPr>
            <a:spLocks noGrp="1"/>
          </p:cNvSpPr>
          <p:nvPr>
            <p:ph type="sldNum" sz="quarter" idx="12"/>
          </p:nvPr>
        </p:nvSpPr>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524A09B0-84AB-49E5-98C6-EC14B3A43820}" type="slidenum">
              <a:rPr kumimoji="1" lang="zh-CN" altLang="en-US"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a:t>
            </a:fld>
            <a:endParaRPr kumimoji="1" lang="zh-CN" altLang="en-US" sz="16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09767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图片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9495" r="18718" b="34750"/>
          <a:stretch>
            <a:fillRect/>
          </a:stretch>
        </p:blipFill>
        <p:spPr bwMode="auto">
          <a:xfrm>
            <a:off x="8410575" y="61913"/>
            <a:ext cx="7000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a:xfrm>
            <a:off x="685800" y="6235700"/>
            <a:ext cx="1905000" cy="457200"/>
          </a:xfrm>
        </p:spPr>
        <p:txBody>
          <a:bodyPr/>
          <a:lstStyle>
            <a:lvl1pPr>
              <a:defRPr b="1">
                <a:solidFill>
                  <a:schemeClr val="accent2">
                    <a:lumMod val="50000"/>
                    <a:lumOff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1" i="0" u="none" strike="noStrike" kern="1200" cap="none" spc="0" normalizeH="0" baseline="0" noProof="0">
              <a:ln>
                <a:noFill/>
              </a:ln>
              <a:solidFill>
                <a:srgbClr val="000044">
                  <a:lumMod val="50000"/>
                  <a:lumOff val="50000"/>
                </a:srgb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2"/>
          <p:cNvSpPr>
            <a:spLocks noGrp="1"/>
          </p:cNvSpPr>
          <p:nvPr>
            <p:ph type="ftr" sz="quarter" idx="11"/>
          </p:nvPr>
        </p:nvSpPr>
        <p:spPr>
          <a:xfrm>
            <a:off x="3124200" y="6235700"/>
            <a:ext cx="2895600" cy="457200"/>
          </a:xfrm>
        </p:spPr>
        <p:txBody>
          <a:bodyPr/>
          <a:lstStyle>
            <a:lvl1pPr>
              <a:defRPr b="1">
                <a:solidFill>
                  <a:schemeClr val="accent2">
                    <a:lumMod val="50000"/>
                    <a:lumOff val="50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44">
                    <a:lumMod val="50000"/>
                    <a:lumOff val="50000"/>
                  </a:srgbClr>
                </a:solidFill>
                <a:effectLst/>
                <a:uLnTx/>
                <a:uFillTx/>
                <a:latin typeface="Times New Roman" panose="02020603050405020304" pitchFamily="18" charset="0"/>
                <a:ea typeface="宋体" panose="02010600030101010101" pitchFamily="2" charset="-122"/>
                <a:cs typeface="+mn-cs"/>
              </a:rPr>
              <a:t>兰州理工大学计通学院</a:t>
            </a:r>
            <a:endParaRPr kumimoji="0" lang="zh-CN" altLang="en-US"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EF6E682A-3F3A-4026-9712-D88F9E8F318A}" type="slidenum">
              <a:rPr kumimoji="1" lang="zh-CN" altLang="en-US"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a:t>
            </a:fld>
            <a:endParaRPr kumimoji="1" lang="zh-CN" altLang="en-US" sz="16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247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buNone/>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685800" y="6248400"/>
            <a:ext cx="1905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5"/>
          <p:cNvSpPr>
            <a:spLocks noGrp="1"/>
          </p:cNvSpPr>
          <p:nvPr>
            <p:ph type="sldNum" sz="quarter" idx="4"/>
          </p:nvPr>
        </p:nvSpPr>
        <p:spPr>
          <a:xfrm>
            <a:off x="7203504" y="6500192"/>
            <a:ext cx="1905000" cy="357808"/>
          </a:xfrm>
          <a:prstGeom prst="rect">
            <a:avLst/>
          </a:prstGeom>
        </p:spPr>
        <p:txBody>
          <a:bodyPr/>
          <a:lstStyle>
            <a:lvl1pPr algn="r">
              <a:spcBef>
                <a:spcPts val="600"/>
              </a:spcBef>
              <a:defRPr sz="1600" b="1">
                <a:solidFill>
                  <a:schemeClr val="bg1"/>
                </a:solidFill>
              </a:defRPr>
            </a:lvl1pPr>
          </a:lstStyle>
          <a:p>
            <a:fld id="{9A0DB2DC-4C9A-4742-B13C-FB6460FD3503}" type="slidenum">
              <a:rPr lang="zh-CN" altLang="en-US" smtClean="0"/>
              <a:pPr/>
              <a:t>‹#›</a:t>
            </a:fld>
            <a:endParaRPr lang="zh-CN" altLang="en-US" dirty="0"/>
          </a:p>
        </p:txBody>
      </p:sp>
      <p:pic>
        <p:nvPicPr>
          <p:cNvPr id="9" name="图片 8"/>
          <p:cNvPicPr>
            <a:picLocks noChangeAspect="1"/>
          </p:cNvPicPr>
          <p:nvPr userDrawn="1"/>
        </p:nvPicPr>
        <p:blipFill rotWithShape="1">
          <a:blip r:embed="rId3" cstate="print">
            <a:extLst>
              <a:ext uri="{28A0092B-C50C-407E-A947-70E740481C1C}">
                <a14:useLocalDpi xmlns:a14="http://schemas.microsoft.com/office/drawing/2010/main" val="0"/>
              </a:ext>
            </a:extLst>
          </a:blip>
          <a:srcRect l="19494" r="18718" b="34750"/>
          <a:stretch/>
        </p:blipFill>
        <p:spPr>
          <a:xfrm>
            <a:off x="8410692" y="62372"/>
            <a:ext cx="700351" cy="648072"/>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pic>
        <p:nvPicPr>
          <p:cNvPr id="5" name="图片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9495" r="18718" b="34750"/>
          <a:stretch>
            <a:fillRect/>
          </a:stretch>
        </p:blipFill>
        <p:spPr bwMode="auto">
          <a:xfrm>
            <a:off x="8410575" y="61913"/>
            <a:ext cx="7000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a:prstGeom prst="rect">
            <a:avLst/>
          </a:prstGeom>
        </p:spPr>
        <p:txBody>
          <a:bodyPr anchor="b"/>
          <a:lstStyle>
            <a:lvl1pPr algn="l">
              <a:buNone/>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buClr>
                <a:schemeClr val="accent2">
                  <a:lumMod val="90000"/>
                  <a:lumOff val="10000"/>
                </a:schemeClr>
              </a:buClr>
              <a:defRPr sz="3200"/>
            </a:lvl1pPr>
            <a:lvl2pPr>
              <a:buClr>
                <a:schemeClr val="accent2">
                  <a:lumMod val="90000"/>
                  <a:lumOff val="10000"/>
                </a:schemeClr>
              </a:buClr>
              <a:defRPr sz="2800"/>
            </a:lvl2pPr>
            <a:lvl3pPr>
              <a:buClr>
                <a:schemeClr val="accent2">
                  <a:lumMod val="90000"/>
                  <a:lumOff val="10000"/>
                </a:schemeClr>
              </a:buClr>
              <a:defRPr sz="2400"/>
            </a:lvl3pPr>
            <a:lvl4pPr>
              <a:buClr>
                <a:schemeClr val="accent2">
                  <a:lumMod val="90000"/>
                  <a:lumOff val="10000"/>
                </a:schemeClr>
              </a:buClr>
              <a:defRPr sz="2000"/>
            </a:lvl4pPr>
            <a:lvl5pPr>
              <a:buClr>
                <a:schemeClr val="accent2">
                  <a:lumMod val="90000"/>
                  <a:lumOff val="10000"/>
                </a:schemeClr>
              </a:buCl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6"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8" name="灯片编号占位符 5"/>
          <p:cNvSpPr>
            <a:spLocks noGrp="1"/>
          </p:cNvSpPr>
          <p:nvPr>
            <p:ph type="sldNum" sz="quarter" idx="12"/>
          </p:nvPr>
        </p:nvSpPr>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23D270E4-551E-4FB7-8C93-4C33BEB59F66}" type="slidenum">
              <a:rPr kumimoji="1" lang="zh-CN" altLang="en-US"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a:t>
            </a:fld>
            <a:endParaRPr kumimoji="1" lang="zh-CN" altLang="en-US" sz="16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01437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5" name="图片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9495" r="18718" b="34750"/>
          <a:stretch>
            <a:fillRect/>
          </a:stretch>
        </p:blipFill>
        <p:spPr bwMode="auto">
          <a:xfrm>
            <a:off x="8410575" y="61913"/>
            <a:ext cx="7000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a:prstGeom prst="rect">
            <a:avLst/>
          </a:prstGeom>
        </p:spPr>
        <p:txBody>
          <a:bodyPr anchor="b"/>
          <a:lstStyle>
            <a:lvl1pPr algn="l">
              <a:buNone/>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vert="horz" wrap="square" lIns="91440" tIns="45720" rIns="91440" bIns="45720" numCol="1" anchor="t" anchorCtr="0" compatLnSpc="1"/>
          <a:lstStyle>
            <a:lvl1pPr marL="0" indent="0">
              <a:buNone/>
              <a:defRPr sz="3200">
                <a:solidFill>
                  <a:schemeClr val="accent2">
                    <a:lumMod val="90000"/>
                    <a:lumOff val="1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6"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8" name="灯片编号占位符 5"/>
          <p:cNvSpPr>
            <a:spLocks noGrp="1"/>
          </p:cNvSpPr>
          <p:nvPr>
            <p:ph type="sldNum" sz="quarter" idx="12"/>
          </p:nvPr>
        </p:nvSpPr>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B8970D4C-4670-40F7-9983-92D579ABB466}" type="slidenum">
              <a:rPr kumimoji="1" lang="zh-CN" altLang="en-US"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a:t>
            </a:fld>
            <a:endParaRPr kumimoji="1" lang="zh-CN" altLang="en-US" sz="16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97149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pic>
        <p:nvPicPr>
          <p:cNvPr id="4" name="图片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9495" r="18718" b="34750"/>
          <a:stretch>
            <a:fillRect/>
          </a:stretch>
        </p:blipFill>
        <p:spPr bwMode="auto">
          <a:xfrm>
            <a:off x="8410575" y="61913"/>
            <a:ext cx="7000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85800" y="379730"/>
            <a:ext cx="7772400" cy="1143000"/>
          </a:xfrm>
          <a:prstGeom prst="rect">
            <a:avLst/>
          </a:prstGeom>
        </p:spPr>
        <p:txBody>
          <a:bodyPr/>
          <a:lstStyle>
            <a:lvl1pPr>
              <a:buNone/>
              <a:defRPr/>
            </a:lvl1p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1981200"/>
            <a:ext cx="7772400" cy="4114800"/>
          </a:xfrm>
          <a:prstGeom prst="rect">
            <a:avLst/>
          </a:prstGeom>
        </p:spPr>
        <p:txBody>
          <a:bodyPr vert="eaVert"/>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7" name="灯片编号占位符 5"/>
          <p:cNvSpPr>
            <a:spLocks noGrp="1"/>
          </p:cNvSpPr>
          <p:nvPr>
            <p:ph type="sldNum" sz="quarter" idx="12"/>
          </p:nvPr>
        </p:nvSpPr>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A37C70E1-E8ED-45E7-B718-64E15D932B1E}" type="slidenum">
              <a:rPr kumimoji="1" lang="zh-CN" altLang="en-US"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a:t>
            </a:fld>
            <a:endParaRPr kumimoji="1" lang="zh-CN" altLang="en-US" sz="16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548757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pic>
        <p:nvPicPr>
          <p:cNvPr id="4" name="图片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9495" r="18718" b="34750"/>
          <a:stretch>
            <a:fillRect/>
          </a:stretch>
        </p:blipFill>
        <p:spPr bwMode="auto">
          <a:xfrm>
            <a:off x="8410575" y="61913"/>
            <a:ext cx="7000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6515100" y="609600"/>
            <a:ext cx="1943100" cy="5486400"/>
          </a:xfrm>
          <a:prstGeom prst="rect">
            <a:avLst/>
          </a:prstGeom>
        </p:spPr>
        <p:txBody>
          <a:bodyPr vert="eaVert"/>
          <a:lstStyle>
            <a:lvl1pPr>
              <a:buNone/>
              <a:defRPr/>
            </a:lvl1p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a:prstGeom prst="rect">
            <a:avLst/>
          </a:prstGeom>
        </p:spPr>
        <p:txBody>
          <a:bodyPr vert="eaVert"/>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7" name="灯片编号占位符 5"/>
          <p:cNvSpPr>
            <a:spLocks noGrp="1"/>
          </p:cNvSpPr>
          <p:nvPr>
            <p:ph type="sldNum" sz="quarter" idx="12"/>
          </p:nvPr>
        </p:nvSpPr>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50FD63CD-21EE-4A21-B803-74605F869086}" type="slidenum">
              <a:rPr kumimoji="1" lang="zh-CN" altLang="en-US"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a:t>
            </a:fld>
            <a:endParaRPr kumimoji="1" lang="zh-CN" altLang="en-US" sz="16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111092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图片 1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19495" r="18718" b="34750"/>
          <a:stretch>
            <a:fillRect/>
          </a:stretch>
        </p:blipFill>
        <p:spPr bwMode="auto">
          <a:xfrm>
            <a:off x="8410575" y="61913"/>
            <a:ext cx="7000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85800" y="609600"/>
            <a:ext cx="7772400" cy="1143000"/>
          </a:xfrm>
          <a:prstGeom prst="rect">
            <a:avLst/>
          </a:prstGeom>
        </p:spPr>
        <p:txBody>
          <a:bodyPr/>
          <a:lstStyle>
            <a:lvl1pPr>
              <a:buNone/>
              <a:defRPr>
                <a:solidFill>
                  <a:srgbClr val="C00000"/>
                </a:solidFill>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a:prstGeom prst="rect">
            <a:avLst/>
          </a:prstGeom>
        </p:spPr>
        <p:txBody>
          <a:bodyPr/>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981200"/>
            <a:ext cx="3810000" cy="4114800"/>
          </a:xfrm>
          <a:prstGeom prst="rect">
            <a:avLst/>
          </a:prstGeom>
        </p:spPr>
        <p:txBody>
          <a:bodyPr/>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8" name="灯片编号占位符 5"/>
          <p:cNvSpPr>
            <a:spLocks noGrp="1"/>
          </p:cNvSpPr>
          <p:nvPr>
            <p:ph type="sldNum" sz="quarter" idx="12"/>
          </p:nvPr>
        </p:nvSpPr>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59110F52-255F-48E3-A2B1-1F3151E3D6DA}" type="slidenum">
              <a:rPr kumimoji="1" lang="zh-CN" altLang="en-US"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a:t>
            </a:fld>
            <a:endParaRPr kumimoji="1" lang="zh-CN" altLang="en-US" sz="16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7966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79730"/>
            <a:ext cx="7772400" cy="1143000"/>
          </a:xfrm>
          <a:prstGeom prst="rect">
            <a:avLst/>
          </a:prstGeom>
        </p:spPr>
        <p:txBody>
          <a:bodyPr/>
          <a:lstStyle>
            <a:lvl1pPr>
              <a:buNone/>
              <a:defRPr>
                <a:solidFill>
                  <a:srgbClr val="C00000"/>
                </a:solidFill>
                <a:latin typeface="微软雅黑" panose="020B0503020204020204" charset="-122"/>
                <a:ea typeface="微软雅黑" panose="020B0503020204020204" charset="-122"/>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a:xfrm>
            <a:off x="685800" y="6248400"/>
            <a:ext cx="1905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a:xfrm>
            <a:off x="3124200" y="6248400"/>
            <a:ext cx="2895600" cy="4572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5"/>
          <p:cNvSpPr>
            <a:spLocks noGrp="1"/>
          </p:cNvSpPr>
          <p:nvPr>
            <p:ph type="sldNum" sz="quarter" idx="4"/>
          </p:nvPr>
        </p:nvSpPr>
        <p:spPr>
          <a:xfrm>
            <a:off x="7203504" y="6500192"/>
            <a:ext cx="1905000" cy="357808"/>
          </a:xfrm>
          <a:prstGeom prst="rect">
            <a:avLst/>
          </a:prstGeom>
        </p:spPr>
        <p:txBody>
          <a:bodyPr/>
          <a:lstStyle>
            <a:lvl1pPr algn="r">
              <a:spcBef>
                <a:spcPts val="600"/>
              </a:spcBef>
              <a:defRPr sz="1600" b="1">
                <a:solidFill>
                  <a:schemeClr val="bg1"/>
                </a:solidFill>
              </a:defRPr>
            </a:lvl1pPr>
          </a:lstStyle>
          <a:p>
            <a:fld id="{9A0DB2DC-4C9A-4742-B13C-FB6460FD3503}" type="slidenum">
              <a:rPr lang="zh-CN" altLang="en-US" smtClean="0"/>
              <a:pPr/>
              <a:t>‹#›</a:t>
            </a:fld>
            <a:endParaRPr lang="zh-CN" altLang="en-US" dirty="0"/>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9494" r="18718" b="34750"/>
          <a:stretch/>
        </p:blipFill>
        <p:spPr>
          <a:xfrm>
            <a:off x="8410692" y="62372"/>
            <a:ext cx="700351" cy="64807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85800" y="6235065"/>
            <a:ext cx="1905000" cy="457200"/>
          </a:xfrm>
          <a:prstGeom prst="rect">
            <a:avLst/>
          </a:prstGeom>
        </p:spPr>
        <p:txBody>
          <a:bodyPr/>
          <a:lstStyle>
            <a:lvl1pPr>
              <a:defRPr b="1">
                <a:solidFill>
                  <a:schemeClr val="accent2">
                    <a:lumMod val="50000"/>
                    <a:lumOff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a:xfrm>
            <a:off x="3124200" y="6235065"/>
            <a:ext cx="2895600" cy="457200"/>
          </a:xfrm>
          <a:prstGeom prst="rect">
            <a:avLst/>
          </a:prstGeom>
        </p:spPr>
        <p:txBody>
          <a:bodyPr/>
          <a:lstStyle>
            <a:lvl1pPr>
              <a:defRPr b="1">
                <a:solidFill>
                  <a:schemeClr val="accent2">
                    <a:lumMod val="50000"/>
                    <a:lumOff val="50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兰州理工大学计通学院</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4"/>
          </p:nvPr>
        </p:nvSpPr>
        <p:spPr>
          <a:xfrm>
            <a:off x="7203504" y="6500192"/>
            <a:ext cx="1905000" cy="357808"/>
          </a:xfrm>
          <a:prstGeom prst="rect">
            <a:avLst/>
          </a:prstGeom>
        </p:spPr>
        <p:txBody>
          <a:bodyPr/>
          <a:lstStyle>
            <a:lvl1pPr algn="r">
              <a:spcBef>
                <a:spcPts val="600"/>
              </a:spcBef>
              <a:defRPr sz="1600" b="1">
                <a:solidFill>
                  <a:schemeClr val="bg1"/>
                </a:solidFill>
              </a:defRPr>
            </a:lvl1pPr>
          </a:lstStyle>
          <a:p>
            <a:fld id="{9A0DB2DC-4C9A-4742-B13C-FB6460FD3503}" type="slidenum">
              <a:rPr lang="zh-CN" altLang="en-US" smtClean="0"/>
              <a:pPr/>
              <a:t>‹#›</a:t>
            </a:fld>
            <a:endParaRPr lang="zh-CN" altLang="en-US" dirty="0"/>
          </a:p>
        </p:txBody>
      </p:sp>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9494" r="18718" b="34750"/>
          <a:stretch/>
        </p:blipFill>
        <p:spPr>
          <a:xfrm>
            <a:off x="8410692" y="62372"/>
            <a:ext cx="700351" cy="64807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buNone/>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a:prstGeom prst="rect">
            <a:avLst/>
          </a:prstGeom>
        </p:spPr>
        <p:txBody>
          <a:bodyPr/>
          <a:lstStyle>
            <a:lvl1pPr>
              <a:buClr>
                <a:schemeClr val="accent2">
                  <a:lumMod val="90000"/>
                  <a:lumOff val="10000"/>
                </a:schemeClr>
              </a:buClr>
              <a:defRPr sz="3200"/>
            </a:lvl1pPr>
            <a:lvl2pPr>
              <a:buClr>
                <a:schemeClr val="accent2">
                  <a:lumMod val="90000"/>
                  <a:lumOff val="10000"/>
                </a:schemeClr>
              </a:buClr>
              <a:defRPr sz="2800"/>
            </a:lvl2pPr>
            <a:lvl3pPr>
              <a:buClr>
                <a:schemeClr val="accent2">
                  <a:lumMod val="90000"/>
                  <a:lumOff val="10000"/>
                </a:schemeClr>
              </a:buClr>
              <a:defRPr sz="2400"/>
            </a:lvl3pPr>
            <a:lvl4pPr>
              <a:buClr>
                <a:schemeClr val="accent2">
                  <a:lumMod val="90000"/>
                  <a:lumOff val="10000"/>
                </a:schemeClr>
              </a:buClr>
              <a:defRPr sz="2000"/>
            </a:lvl4pPr>
            <a:lvl5pPr>
              <a:buClr>
                <a:schemeClr val="accent2">
                  <a:lumMod val="90000"/>
                  <a:lumOff val="10000"/>
                </a:schemeClr>
              </a:buCl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85800" y="6248400"/>
            <a:ext cx="1905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5"/>
          <p:cNvSpPr>
            <a:spLocks noGrp="1"/>
          </p:cNvSpPr>
          <p:nvPr>
            <p:ph type="sldNum" sz="quarter" idx="4"/>
          </p:nvPr>
        </p:nvSpPr>
        <p:spPr>
          <a:xfrm>
            <a:off x="7203504" y="6500192"/>
            <a:ext cx="1905000" cy="357808"/>
          </a:xfrm>
          <a:prstGeom prst="rect">
            <a:avLst/>
          </a:prstGeom>
        </p:spPr>
        <p:txBody>
          <a:bodyPr/>
          <a:lstStyle>
            <a:lvl1pPr algn="r">
              <a:spcBef>
                <a:spcPts val="600"/>
              </a:spcBef>
              <a:defRPr sz="1600" b="1">
                <a:solidFill>
                  <a:schemeClr val="bg1"/>
                </a:solidFill>
              </a:defRPr>
            </a:lvl1pPr>
          </a:lstStyle>
          <a:p>
            <a:fld id="{9A0DB2DC-4C9A-4742-B13C-FB6460FD3503}" type="slidenum">
              <a:rPr lang="zh-CN" altLang="en-US" smtClean="0"/>
              <a:pPr/>
              <a:t>‹#›</a:t>
            </a:fld>
            <a:endParaRPr lang="zh-CN" altLang="en-US" dirty="0"/>
          </a:p>
        </p:txBody>
      </p:sp>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19494" r="18718" b="34750"/>
          <a:stretch/>
        </p:blipFill>
        <p:spPr>
          <a:xfrm>
            <a:off x="8410692" y="62372"/>
            <a:ext cx="700351" cy="64807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buNone/>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a:prstGeom prst="rect">
            <a:avLst/>
          </a:prstGeo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85800" y="6248400"/>
            <a:ext cx="1905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5"/>
          <p:cNvSpPr>
            <a:spLocks noGrp="1"/>
          </p:cNvSpPr>
          <p:nvPr>
            <p:ph type="sldNum" sz="quarter" idx="4"/>
          </p:nvPr>
        </p:nvSpPr>
        <p:spPr>
          <a:xfrm>
            <a:off x="7203504" y="6500192"/>
            <a:ext cx="1905000" cy="357808"/>
          </a:xfrm>
          <a:prstGeom prst="rect">
            <a:avLst/>
          </a:prstGeom>
        </p:spPr>
        <p:txBody>
          <a:bodyPr/>
          <a:lstStyle>
            <a:lvl1pPr algn="r">
              <a:spcBef>
                <a:spcPts val="600"/>
              </a:spcBef>
              <a:defRPr sz="1600" b="1">
                <a:solidFill>
                  <a:schemeClr val="bg1"/>
                </a:solidFill>
              </a:defRPr>
            </a:lvl1pPr>
          </a:lstStyle>
          <a:p>
            <a:fld id="{9A0DB2DC-4C9A-4742-B13C-FB6460FD3503}" type="slidenum">
              <a:rPr lang="zh-CN" altLang="en-US" smtClean="0"/>
              <a:pPr/>
              <a:t>‹#›</a:t>
            </a:fld>
            <a:endParaRPr lang="zh-CN" altLang="en-US" dirty="0"/>
          </a:p>
        </p:txBody>
      </p:sp>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19494" r="18718" b="34750"/>
          <a:stretch/>
        </p:blipFill>
        <p:spPr>
          <a:xfrm>
            <a:off x="8410692" y="62372"/>
            <a:ext cx="700351" cy="64807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79730"/>
            <a:ext cx="7772400" cy="1143000"/>
          </a:xfrm>
          <a:prstGeom prst="rect">
            <a:avLst/>
          </a:prstGeom>
        </p:spPr>
        <p:txBody>
          <a:bodyPr/>
          <a:lstStyle>
            <a:lvl1pPr>
              <a:buNone/>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85800" y="1981200"/>
            <a:ext cx="7772400" cy="4114800"/>
          </a:xfrm>
          <a:prstGeom prst="rect">
            <a:avLst/>
          </a:prstGeom>
        </p:spPr>
        <p:txBody>
          <a:bodyPr vert="eaVert"/>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85800" y="6248400"/>
            <a:ext cx="1905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5"/>
          <p:cNvSpPr>
            <a:spLocks noGrp="1"/>
          </p:cNvSpPr>
          <p:nvPr>
            <p:ph type="sldNum" sz="quarter" idx="4"/>
          </p:nvPr>
        </p:nvSpPr>
        <p:spPr>
          <a:xfrm>
            <a:off x="7203504" y="6500192"/>
            <a:ext cx="1905000" cy="357808"/>
          </a:xfrm>
          <a:prstGeom prst="rect">
            <a:avLst/>
          </a:prstGeom>
        </p:spPr>
        <p:txBody>
          <a:bodyPr/>
          <a:lstStyle>
            <a:lvl1pPr algn="r">
              <a:spcBef>
                <a:spcPts val="600"/>
              </a:spcBef>
              <a:defRPr sz="1600" b="1">
                <a:solidFill>
                  <a:schemeClr val="bg1"/>
                </a:solidFill>
              </a:defRPr>
            </a:lvl1pPr>
          </a:lstStyle>
          <a:p>
            <a:fld id="{9A0DB2DC-4C9A-4742-B13C-FB6460FD3503}" type="slidenum">
              <a:rPr lang="zh-CN" altLang="en-US" smtClean="0"/>
              <a:pPr/>
              <a:t>‹#›</a:t>
            </a:fld>
            <a:endParaRPr lang="zh-CN" altLang="en-US" dirty="0"/>
          </a:p>
        </p:txBody>
      </p:sp>
      <p:pic>
        <p:nvPicPr>
          <p:cNvPr id="9" name="图片 8"/>
          <p:cNvPicPr>
            <a:picLocks noChangeAspect="1"/>
          </p:cNvPicPr>
          <p:nvPr userDrawn="1"/>
        </p:nvPicPr>
        <p:blipFill rotWithShape="1">
          <a:blip r:embed="rId3" cstate="print">
            <a:extLst>
              <a:ext uri="{28A0092B-C50C-407E-A947-70E740481C1C}">
                <a14:useLocalDpi xmlns:a14="http://schemas.microsoft.com/office/drawing/2010/main" val="0"/>
              </a:ext>
            </a:extLst>
          </a:blip>
          <a:srcRect l="19494" r="18718" b="34750"/>
          <a:stretch/>
        </p:blipFill>
        <p:spPr>
          <a:xfrm>
            <a:off x="8410692" y="62372"/>
            <a:ext cx="700351" cy="64807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a:prstGeom prst="rect">
            <a:avLst/>
          </a:prstGeom>
        </p:spPr>
        <p:txBody>
          <a:bodyPr vert="eaVert"/>
          <a:lstStyle>
            <a:lvl1pPr>
              <a:buNone/>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85800" y="609600"/>
            <a:ext cx="5676900" cy="5486400"/>
          </a:xfrm>
          <a:prstGeom prst="rect">
            <a:avLst/>
          </a:prstGeom>
        </p:spPr>
        <p:txBody>
          <a:bodyPr vert="eaVert"/>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85800" y="6248400"/>
            <a:ext cx="1905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5"/>
          <p:cNvSpPr>
            <a:spLocks noGrp="1"/>
          </p:cNvSpPr>
          <p:nvPr>
            <p:ph type="sldNum" sz="quarter" idx="4"/>
          </p:nvPr>
        </p:nvSpPr>
        <p:spPr>
          <a:xfrm>
            <a:off x="7203504" y="6500192"/>
            <a:ext cx="1905000" cy="357808"/>
          </a:xfrm>
          <a:prstGeom prst="rect">
            <a:avLst/>
          </a:prstGeom>
        </p:spPr>
        <p:txBody>
          <a:bodyPr/>
          <a:lstStyle>
            <a:lvl1pPr algn="r">
              <a:spcBef>
                <a:spcPts val="600"/>
              </a:spcBef>
              <a:defRPr sz="1600" b="1">
                <a:solidFill>
                  <a:schemeClr val="bg1"/>
                </a:solidFill>
              </a:defRPr>
            </a:lvl1pPr>
          </a:lstStyle>
          <a:p>
            <a:fld id="{9A0DB2DC-4C9A-4742-B13C-FB6460FD3503}" type="slidenum">
              <a:rPr lang="zh-CN" altLang="en-US" smtClean="0"/>
              <a:pPr/>
              <a:t>‹#›</a:t>
            </a:fld>
            <a:endParaRPr lang="zh-CN" altLang="en-US" dirty="0"/>
          </a:p>
        </p:txBody>
      </p:sp>
      <p:pic>
        <p:nvPicPr>
          <p:cNvPr id="9" name="图片 8"/>
          <p:cNvPicPr>
            <a:picLocks noChangeAspect="1"/>
          </p:cNvPicPr>
          <p:nvPr userDrawn="1"/>
        </p:nvPicPr>
        <p:blipFill rotWithShape="1">
          <a:blip r:embed="rId3" cstate="print">
            <a:extLst>
              <a:ext uri="{28A0092B-C50C-407E-A947-70E740481C1C}">
                <a14:useLocalDpi xmlns:a14="http://schemas.microsoft.com/office/drawing/2010/main" val="0"/>
              </a:ext>
            </a:extLst>
          </a:blip>
          <a:srcRect l="19494" r="18718" b="34750"/>
          <a:stretch/>
        </p:blipFill>
        <p:spPr>
          <a:xfrm>
            <a:off x="8410692" y="62372"/>
            <a:ext cx="700351" cy="64807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a:prstGeom prst="rect">
            <a:avLst/>
          </a:prstGeom>
        </p:spPr>
        <p:txBody>
          <a:bodyPr/>
          <a:lstStyle>
            <a:lvl1pPr>
              <a:buNone/>
              <a:defRPr>
                <a:solidFill>
                  <a:srgbClr val="C00000"/>
                </a:solidFill>
                <a:latin typeface="微软雅黑" panose="020B0503020204020204" charset="-122"/>
                <a:ea typeface="微软雅黑" panose="020B0503020204020204"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685800" y="1981200"/>
            <a:ext cx="3810000" cy="4114800"/>
          </a:xfrm>
          <a:prstGeom prst="rect">
            <a:avLst/>
          </a:prstGeom>
        </p:spPr>
        <p:txBody>
          <a:bodyPr/>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981200"/>
            <a:ext cx="3810000" cy="4114800"/>
          </a:xfrm>
          <a:prstGeom prst="rect">
            <a:avLst/>
          </a:prstGeom>
        </p:spPr>
        <p:txBody>
          <a:bodyPr/>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5"/>
          <p:cNvSpPr>
            <a:spLocks noGrp="1"/>
          </p:cNvSpPr>
          <p:nvPr>
            <p:ph type="sldNum" sz="quarter" idx="4"/>
          </p:nvPr>
        </p:nvSpPr>
        <p:spPr>
          <a:xfrm>
            <a:off x="7203504" y="6500192"/>
            <a:ext cx="1905000" cy="357808"/>
          </a:xfrm>
          <a:prstGeom prst="rect">
            <a:avLst/>
          </a:prstGeom>
        </p:spPr>
        <p:txBody>
          <a:bodyPr/>
          <a:lstStyle>
            <a:lvl1pPr algn="r">
              <a:spcBef>
                <a:spcPts val="600"/>
              </a:spcBef>
              <a:defRPr sz="1600" b="1">
                <a:solidFill>
                  <a:schemeClr val="bg1"/>
                </a:solidFill>
              </a:defRPr>
            </a:lvl1pPr>
          </a:lstStyle>
          <a:p>
            <a:fld id="{9A0DB2DC-4C9A-4742-B13C-FB6460FD3503}" type="slidenum">
              <a:rPr lang="zh-CN" altLang="en-US" smtClean="0"/>
              <a:pPr/>
              <a:t>‹#›</a:t>
            </a:fld>
            <a:endParaRPr lang="zh-CN" altLang="en-US" dirty="0"/>
          </a:p>
        </p:txBody>
      </p:sp>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19494" r="18718" b="34750"/>
          <a:stretch/>
        </p:blipFill>
        <p:spPr>
          <a:xfrm>
            <a:off x="8410692" y="62372"/>
            <a:ext cx="700351" cy="64807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3.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7" name="标题 1"/>
          <p:cNvSpPr txBox="1">
            <a:spLocks/>
          </p:cNvSpPr>
          <p:nvPr userDrawn="1"/>
        </p:nvSpPr>
        <p:spPr>
          <a:xfrm>
            <a:off x="179512" y="260648"/>
            <a:ext cx="7772400" cy="899592"/>
          </a:xfrm>
          <a:prstGeom prst="rect">
            <a:avLst/>
          </a:prstGeom>
        </p:spPr>
        <p:txBody>
          <a:bodyPr/>
          <a:lstStyle>
            <a:lvl1pPr algn="l" rtl="0" eaLnBrk="0" fontAlgn="base" hangingPunct="0">
              <a:spcBef>
                <a:spcPct val="0"/>
              </a:spcBef>
              <a:spcAft>
                <a:spcPct val="0"/>
              </a:spcAft>
              <a:buClr>
                <a:schemeClr val="folHlink"/>
              </a:buClr>
              <a:buFont typeface="Wingdings" panose="05000000000000000000" pitchFamily="2" charset="2"/>
              <a:buChar char="§"/>
              <a:defRPr kumimoji="1" sz="36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a:buNone/>
            </a:pPr>
            <a:r>
              <a:rPr lang="zh-CN" altLang="en-US" kern="0" dirty="0" smtClean="0"/>
              <a:t>单击此处编辑母版标题样式</a:t>
            </a:r>
            <a:endParaRPr lang="zh-CN" altLang="en-US" kern="0" dirty="0"/>
          </a:p>
        </p:txBody>
      </p:sp>
      <p:sp>
        <p:nvSpPr>
          <p:cNvPr id="8" name="内容占位符 2"/>
          <p:cNvSpPr txBox="1">
            <a:spLocks/>
          </p:cNvSpPr>
          <p:nvPr userDrawn="1"/>
        </p:nvSpPr>
        <p:spPr>
          <a:xfrm>
            <a:off x="467544" y="1052736"/>
            <a:ext cx="8280920" cy="5447456"/>
          </a:xfrm>
          <a:prstGeom prst="rect">
            <a:avLst/>
          </a:prstGeom>
        </p:spPr>
        <p:txBody>
          <a:bodyPr/>
          <a:lstStyle>
            <a:lvl1pPr marL="342900" indent="-342900" algn="l" rtl="0" eaLnBrk="0" fontAlgn="base" hangingPunct="0">
              <a:spcBef>
                <a:spcPct val="20000"/>
              </a:spcBef>
              <a:spcAft>
                <a:spcPct val="0"/>
              </a:spcAft>
              <a:buClr>
                <a:srgbClr val="000070"/>
              </a:buClr>
              <a:buFont typeface="Wingdings" panose="05000000000000000000" charset="0"/>
              <a:buChar char="Ø"/>
              <a:defRPr kumimoji="1" sz="3600" b="1">
                <a:solidFill>
                  <a:schemeClr val="accent2">
                    <a:lumMod val="90000"/>
                    <a:lumOff val="10000"/>
                  </a:schemeClr>
                </a:solidFill>
                <a:latin typeface="+mn-ea"/>
                <a:ea typeface="+mn-ea"/>
                <a:cs typeface="+mn-cs"/>
              </a:defRPr>
            </a:lvl1pPr>
            <a:lvl2pPr marL="742950" indent="-285750" algn="l" rtl="0" eaLnBrk="0" fontAlgn="base" hangingPunct="0">
              <a:spcBef>
                <a:spcPct val="20000"/>
              </a:spcBef>
              <a:spcAft>
                <a:spcPct val="0"/>
              </a:spcAft>
              <a:buClr>
                <a:srgbClr val="0000B3"/>
              </a:buClr>
              <a:buFont typeface="Wingdings" panose="05000000000000000000" charset="0"/>
              <a:buChar char="Ø"/>
              <a:defRPr kumimoji="1" sz="3200" b="1">
                <a:solidFill>
                  <a:schemeClr val="accent2">
                    <a:lumMod val="75000"/>
                    <a:lumOff val="25000"/>
                  </a:schemeClr>
                </a:solidFill>
                <a:latin typeface="+mn-ea"/>
                <a:ea typeface="+mn-ea"/>
              </a:defRPr>
            </a:lvl2pPr>
            <a:lvl3pPr marL="1143000" indent="-228600" algn="l" rtl="0" eaLnBrk="0" fontAlgn="base" hangingPunct="0">
              <a:spcBef>
                <a:spcPct val="20000"/>
              </a:spcBef>
              <a:spcAft>
                <a:spcPct val="0"/>
              </a:spcAft>
              <a:buClr>
                <a:srgbClr val="2222FF"/>
              </a:buClr>
              <a:buFont typeface="Wingdings" panose="05000000000000000000" charset="0"/>
              <a:buChar char="Ø"/>
              <a:defRPr kumimoji="1" sz="2800" b="1">
                <a:solidFill>
                  <a:schemeClr val="accent2">
                    <a:lumMod val="50000"/>
                    <a:lumOff val="50000"/>
                  </a:schemeClr>
                </a:solidFill>
                <a:latin typeface="+mn-ea"/>
                <a:ea typeface="+mn-ea"/>
              </a:defRPr>
            </a:lvl3pPr>
            <a:lvl4pPr marL="1600200" indent="-228600" algn="l" rtl="0" eaLnBrk="0" fontAlgn="base" hangingPunct="0">
              <a:spcBef>
                <a:spcPct val="20000"/>
              </a:spcBef>
              <a:spcAft>
                <a:spcPct val="0"/>
              </a:spcAft>
              <a:buClr>
                <a:srgbClr val="9191FF"/>
              </a:buClr>
              <a:buFont typeface="Wingdings" panose="05000000000000000000" charset="0"/>
              <a:buChar char="Ø"/>
              <a:defRPr kumimoji="1" sz="2400" b="1">
                <a:solidFill>
                  <a:schemeClr val="accent2">
                    <a:lumMod val="50000"/>
                    <a:lumOff val="50000"/>
                  </a:schemeClr>
                </a:solidFill>
                <a:latin typeface="+mn-ea"/>
                <a:ea typeface="+mn-ea"/>
              </a:defRPr>
            </a:lvl4pPr>
            <a:lvl5pPr marL="2057400" indent="-228600" algn="l" rtl="0" eaLnBrk="0" fontAlgn="base" hangingPunct="0">
              <a:spcBef>
                <a:spcPct val="20000"/>
              </a:spcBef>
              <a:spcAft>
                <a:spcPct val="0"/>
              </a:spcAft>
              <a:buClr>
                <a:srgbClr val="9191FF"/>
              </a:buClr>
              <a:buFont typeface="Wingdings" panose="05000000000000000000" charset="0"/>
              <a:buChar char="Ø"/>
              <a:defRPr kumimoji="1" sz="2000" b="1">
                <a:solidFill>
                  <a:schemeClr val="accent2">
                    <a:lumMod val="50000"/>
                    <a:lumOff val="50000"/>
                  </a:schemeClr>
                </a:solidFill>
                <a:latin typeface="+mn-ea"/>
                <a:ea typeface="+mn-ea"/>
              </a:defRPr>
            </a:lvl5pPr>
            <a:lvl6pPr marL="2514600" indent="-228600" algn="l" rtl="0" fontAlgn="base">
              <a:spcBef>
                <a:spcPct val="20000"/>
              </a:spcBef>
              <a:spcAft>
                <a:spcPct val="0"/>
              </a:spcAft>
              <a:buClr>
                <a:srgbClr val="CCEC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CCEC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CCEC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CCECFF"/>
              </a:buClr>
              <a:buChar char="»"/>
              <a:defRPr kumimoji="1" sz="2000">
                <a:solidFill>
                  <a:schemeClr val="tx1"/>
                </a:solidFill>
                <a:latin typeface="+mn-lt"/>
                <a:ea typeface="+mn-ea"/>
              </a:defRPr>
            </a:lvl9pPr>
          </a:lstStyle>
          <a:p>
            <a:pPr algn="just" eaLnBrk="1" hangingPunct="1"/>
            <a:r>
              <a:rPr lang="zh-CN" altLang="en-US" sz="3200" kern="0" dirty="0" smtClean="0">
                <a:latin typeface="+mn-lt"/>
                <a:ea typeface="黑体" panose="02010609060101010101" pitchFamily="49" charset="-122"/>
              </a:rPr>
              <a:t>单击此处编辑母版文本样式</a:t>
            </a:r>
          </a:p>
          <a:p>
            <a:pPr lvl="1" algn="just" eaLnBrk="1" hangingPunct="1"/>
            <a:r>
              <a:rPr lang="zh-CN" altLang="en-US" sz="2800" kern="0" dirty="0" smtClean="0">
                <a:latin typeface="+mn-lt"/>
                <a:ea typeface="黑体" panose="02010609060101010101" pitchFamily="49" charset="-122"/>
              </a:rPr>
              <a:t>第二级</a:t>
            </a:r>
          </a:p>
          <a:p>
            <a:pPr lvl="2" algn="just" eaLnBrk="1" hangingPunct="1"/>
            <a:r>
              <a:rPr lang="zh-CN" altLang="en-US" sz="2400" kern="0" dirty="0" smtClean="0">
                <a:latin typeface="+mn-lt"/>
                <a:ea typeface="黑体" panose="02010609060101010101" pitchFamily="49" charset="-122"/>
              </a:rPr>
              <a:t>第三级</a:t>
            </a:r>
          </a:p>
          <a:p>
            <a:pPr lvl="3" algn="just" eaLnBrk="1" hangingPunct="1"/>
            <a:r>
              <a:rPr lang="zh-CN" altLang="en-US" sz="2000" kern="0" dirty="0" smtClean="0">
                <a:latin typeface="+mn-lt"/>
                <a:ea typeface="黑体" panose="02010609060101010101" pitchFamily="49" charset="-122"/>
              </a:rPr>
              <a:t>第四级</a:t>
            </a:r>
          </a:p>
          <a:p>
            <a:pPr lvl="4" algn="just" eaLnBrk="1" hangingPunct="1"/>
            <a:r>
              <a:rPr lang="zh-CN" altLang="en-US" sz="1800" kern="0" dirty="0" smtClean="0">
                <a:latin typeface="+mn-lt"/>
                <a:ea typeface="黑体" panose="02010609060101010101" pitchFamily="49" charset="-122"/>
              </a:rPr>
              <a:t>第五级</a:t>
            </a:r>
            <a:endParaRPr lang="zh-CN" altLang="en-US" sz="1800" kern="0" dirty="0">
              <a:latin typeface="+mn-lt"/>
              <a:ea typeface="黑体" panose="02010609060101010101" pitchFamily="49" charset="-122"/>
            </a:endParaRPr>
          </a:p>
        </p:txBody>
      </p:sp>
      <p:sp>
        <p:nvSpPr>
          <p:cNvPr id="9" name="日期占位符 3"/>
          <p:cNvSpPr>
            <a:spLocks noGrp="1"/>
          </p:cNvSpPr>
          <p:nvPr>
            <p:ph type="dt" sz="half" idx="2"/>
          </p:nvPr>
        </p:nvSpPr>
        <p:spPr>
          <a:xfrm>
            <a:off x="685800" y="6248400"/>
            <a:ext cx="1905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a:xfrm>
            <a:off x="3124200" y="6248400"/>
            <a:ext cx="2895600" cy="4572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11" name="灯片编号占位符 5"/>
          <p:cNvSpPr>
            <a:spLocks noGrp="1"/>
          </p:cNvSpPr>
          <p:nvPr>
            <p:ph type="sldNum" sz="quarter" idx="4"/>
          </p:nvPr>
        </p:nvSpPr>
        <p:spPr>
          <a:xfrm>
            <a:off x="7203504" y="6500192"/>
            <a:ext cx="1905000" cy="357808"/>
          </a:xfrm>
          <a:prstGeom prst="rect">
            <a:avLst/>
          </a:prstGeom>
        </p:spPr>
        <p:txBody>
          <a:bodyPr/>
          <a:lstStyle>
            <a:lvl1pPr algn="r">
              <a:spcBef>
                <a:spcPts val="600"/>
              </a:spcBef>
              <a:defRPr sz="1600" b="1">
                <a:solidFill>
                  <a:schemeClr val="bg1"/>
                </a:solidFill>
              </a:defRPr>
            </a:lvl1pPr>
          </a:lstStyle>
          <a:p>
            <a:fld id="{9A0DB2DC-4C9A-4742-B13C-FB6460FD3503}" type="slidenum">
              <a:rPr lang="zh-CN" altLang="en-US" smtClean="0"/>
              <a:pPr/>
              <a:t>‹#›</a:t>
            </a:fld>
            <a:endParaRPr lang="zh-CN" altLang="en-US" dirty="0"/>
          </a:p>
        </p:txBody>
      </p:sp>
      <p:pic>
        <p:nvPicPr>
          <p:cNvPr id="2" name="图片 1"/>
          <p:cNvPicPr>
            <a:picLocks noChangeAspect="1"/>
          </p:cNvPicPr>
          <p:nvPr userDrawn="1"/>
        </p:nvPicPr>
        <p:blipFill rotWithShape="1">
          <a:blip r:embed="rId12" cstate="print">
            <a:extLst>
              <a:ext uri="{28A0092B-C50C-407E-A947-70E740481C1C}">
                <a14:useLocalDpi xmlns:a14="http://schemas.microsoft.com/office/drawing/2010/main" val="0"/>
              </a:ext>
            </a:extLst>
          </a:blip>
          <a:srcRect l="19494" r="18718" b="34750"/>
          <a:stretch/>
        </p:blipFill>
        <p:spPr>
          <a:xfrm>
            <a:off x="8410692" y="62372"/>
            <a:ext cx="700351" cy="648072"/>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66FFFF"/>
        </a:buClr>
        <a:buFont typeface="Wingdings" panose="05000000000000000000" pitchFamily="2" charset="2"/>
        <a:buChar char="Ø"/>
        <a:defRPr kumimoji="1" sz="3600">
          <a:solidFill>
            <a:schemeClr val="accent2">
              <a:lumMod val="90000"/>
              <a:lumOff val="10000"/>
            </a:schemeClr>
          </a:solidFill>
          <a:latin typeface="隶书" panose="02010509060101010101" pitchFamily="49" charset="-122"/>
          <a:ea typeface="隶书" panose="02010509060101010101" pitchFamily="49" charset="-122"/>
          <a:cs typeface="+mn-cs"/>
        </a:defRPr>
      </a:lvl1pPr>
      <a:lvl2pPr marL="742950" indent="-285750" algn="l" rtl="0" eaLnBrk="0" fontAlgn="base" hangingPunct="0">
        <a:spcBef>
          <a:spcPct val="20000"/>
        </a:spcBef>
        <a:spcAft>
          <a:spcPct val="0"/>
        </a:spcAft>
        <a:buClr>
          <a:srgbClr val="66FFFF"/>
        </a:buClr>
        <a:buFont typeface="Wingdings" panose="05000000000000000000" pitchFamily="2" charset="2"/>
        <a:buChar char="v"/>
        <a:defRPr kumimoji="1" sz="3200">
          <a:solidFill>
            <a:schemeClr val="accent2">
              <a:lumMod val="75000"/>
              <a:lumOff val="25000"/>
            </a:schemeClr>
          </a:solidFill>
          <a:latin typeface="微软雅黑" panose="020B0503020204020204" charset="-122"/>
          <a:ea typeface="微软雅黑" panose="020B0503020204020204" charset="-122"/>
        </a:defRPr>
      </a:lvl2pPr>
      <a:lvl3pPr marL="1143000" indent="-228600" algn="l" rtl="0" eaLnBrk="0" fontAlgn="base" hangingPunct="0">
        <a:spcBef>
          <a:spcPct val="20000"/>
        </a:spcBef>
        <a:spcAft>
          <a:spcPct val="0"/>
        </a:spcAft>
        <a:buClr>
          <a:srgbClr val="CCECFF"/>
        </a:buClr>
        <a:buFont typeface="Wingdings" panose="05000000000000000000" pitchFamily="2" charset="2"/>
        <a:buChar char="ü"/>
        <a:defRPr kumimoji="1" sz="2800">
          <a:solidFill>
            <a:schemeClr val="accent2">
              <a:lumMod val="50000"/>
              <a:lumOff val="50000"/>
            </a:schemeClr>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lr>
          <a:srgbClr val="CCECFF"/>
        </a:buClr>
        <a:buChar char="•"/>
        <a:defRPr kumimoji="1" sz="2400">
          <a:solidFill>
            <a:schemeClr val="accent2">
              <a:lumMod val="50000"/>
              <a:lumOff val="50000"/>
            </a:schemeClr>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lr>
          <a:srgbClr val="CCECFF"/>
        </a:buClr>
        <a:buChar char="»"/>
        <a:defRPr kumimoji="1" sz="2000">
          <a:solidFill>
            <a:schemeClr val="accent2">
              <a:lumMod val="50000"/>
              <a:lumOff val="50000"/>
            </a:schemeClr>
          </a:solidFill>
          <a:latin typeface="华文新魏" panose="02010800040101010101" pitchFamily="2" charset="-122"/>
          <a:ea typeface="华文新魏" panose="02010800040101010101" pitchFamily="2" charset="-122"/>
        </a:defRPr>
      </a:lvl5pPr>
      <a:lvl6pPr marL="2514600" indent="-228600" algn="l" rtl="0" fontAlgn="base">
        <a:spcBef>
          <a:spcPct val="20000"/>
        </a:spcBef>
        <a:spcAft>
          <a:spcPct val="0"/>
        </a:spcAft>
        <a:buClr>
          <a:srgbClr val="CCEC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CCEC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CCEC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CCECFF"/>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28600"/>
            <a:ext cx="7943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04801" y="1066800"/>
            <a:ext cx="85883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a:t>
            </a:r>
            <a:endParaRPr lang="en-US" altLang="zh-CN" smtClean="0"/>
          </a:p>
          <a:p>
            <a:pPr lvl="1"/>
            <a:endParaRPr lang="zh-CN" altLang="en-US" smtClean="0"/>
          </a:p>
          <a:p>
            <a:pPr lvl="2"/>
            <a:endParaRPr lang="zh-CN" altLang="en-US" smtClean="0"/>
          </a:p>
          <a:p>
            <a:pPr lvl="3"/>
            <a:endParaRPr lang="zh-CN" altLang="en-US" smtClean="0"/>
          </a:p>
          <a:p>
            <a:pPr lvl="4"/>
            <a:endParaRPr lang="en-US" altLang="zh-CN" smtClean="0"/>
          </a:p>
        </p:txBody>
      </p:sp>
      <p:sp>
        <p:nvSpPr>
          <p:cNvPr id="1028" name="Rectangle 4"/>
          <p:cNvSpPr>
            <a:spLocks noGrp="1" noChangeArrowheads="1"/>
          </p:cNvSpPr>
          <p:nvPr>
            <p:ph type="dt" sz="half" idx="2"/>
          </p:nvPr>
        </p:nvSpPr>
        <p:spPr bwMode="auto">
          <a:xfrm>
            <a:off x="228600" y="64008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050" b="0">
                <a:solidFill>
                  <a:srgbClr val="000000"/>
                </a:solidFill>
                <a:latin typeface="Times New Roman" panose="02020603050405020304" pitchFamily="18" charset="0"/>
                <a:ea typeface="宋体" panose="02010600030101010101" pitchFamily="2" charset="-122"/>
              </a:defRPr>
            </a:lvl1pPr>
          </a:lstStyle>
          <a:p>
            <a:pPr defTabSz="685800">
              <a:defRPr/>
            </a:pPr>
            <a:endParaRPr lang="en-US" altLang="zh-CN"/>
          </a:p>
        </p:txBody>
      </p:sp>
      <p:sp>
        <p:nvSpPr>
          <p:cNvPr id="1029" name="Rectangle 5"/>
          <p:cNvSpPr>
            <a:spLocks noGrp="1" noChangeArrowheads="1"/>
          </p:cNvSpPr>
          <p:nvPr>
            <p:ph type="ftr" sz="quarter" idx="3"/>
          </p:nvPr>
        </p:nvSpPr>
        <p:spPr bwMode="auto">
          <a:xfrm>
            <a:off x="3124200" y="64008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1" sz="1050" b="0">
                <a:solidFill>
                  <a:srgbClr val="000000"/>
                </a:solidFill>
                <a:latin typeface="Times New Roman" panose="02020603050405020304" pitchFamily="18" charset="0"/>
                <a:ea typeface="宋体" panose="02010600030101010101" pitchFamily="2" charset="-122"/>
              </a:defRPr>
            </a:lvl1pPr>
          </a:lstStyle>
          <a:p>
            <a:pPr defTabSz="685800">
              <a:defRPr/>
            </a:pPr>
            <a:r>
              <a:rPr lang="zh-CN" altLang="en-US" smtClean="0"/>
              <a:t>兰州理工大学计通学院</a:t>
            </a:r>
            <a:endParaRPr lang="en-US" altLang="zh-CN"/>
          </a:p>
        </p:txBody>
      </p:sp>
      <p:sp>
        <p:nvSpPr>
          <p:cNvPr id="7" name="Rectangle 6"/>
          <p:cNvSpPr>
            <a:spLocks noGrp="1" noChangeArrowheads="1"/>
          </p:cNvSpPr>
          <p:nvPr>
            <p:ph type="sldNum" sz="quarter" idx="4"/>
          </p:nvPr>
        </p:nvSpPr>
        <p:spPr>
          <a:xfrm>
            <a:off x="8712460" y="6508298"/>
            <a:ext cx="431540" cy="349703"/>
          </a:xfrm>
          <a:prstGeom prst="rect">
            <a:avLst/>
          </a:prstGeom>
        </p:spPr>
        <p:txBody>
          <a:bodyPr/>
          <a:lstStyle>
            <a:lvl1pPr algn="ctr">
              <a:defRPr b="1">
                <a:solidFill>
                  <a:schemeClr val="tx1"/>
                </a:solidFill>
                <a:ea typeface="华文中宋" panose="02010600040101010101" pitchFamily="2" charset="-122"/>
              </a:defRPr>
            </a:lvl1pPr>
          </a:lstStyle>
          <a:p>
            <a:pPr defTabSz="685800" eaLnBrk="0" hangingPunct="0">
              <a:defRPr/>
            </a:pPr>
            <a:fld id="{AE27E545-CC8F-47D3-9740-705DB7094278}" type="slidenum">
              <a:rPr kumimoji="1" lang="en-US" altLang="zh-CN" sz="1500" smtClean="0">
                <a:solidFill>
                  <a:srgbClr val="000000"/>
                </a:solidFill>
              </a:rPr>
              <a:pPr defTabSz="685800" eaLnBrk="0" hangingPunct="0">
                <a:defRPr/>
              </a:pPr>
              <a:t>‹#›</a:t>
            </a:fld>
            <a:endParaRPr kumimoji="1" lang="en-US" altLang="zh-CN" sz="1500">
              <a:solidFill>
                <a:srgbClr val="000000"/>
              </a:solidFill>
            </a:endParaRPr>
          </a:p>
        </p:txBody>
      </p:sp>
    </p:spTree>
    <p:extLst>
      <p:ext uri="{BB962C8B-B14F-4D97-AF65-F5344CB8AC3E}">
        <p14:creationId xmlns:p14="http://schemas.microsoft.com/office/powerpoint/2010/main" val="388087328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400">
          <a:solidFill>
            <a:schemeClr val="tx2"/>
          </a:solidFill>
          <a:latin typeface="+mj-lt"/>
          <a:ea typeface="+mj-ea"/>
          <a:cs typeface="+mj-cs"/>
        </a:defRPr>
      </a:lvl1pPr>
      <a:lvl2pPr algn="l" rtl="0" eaLnBrk="0" fontAlgn="base" hangingPunct="0">
        <a:spcBef>
          <a:spcPct val="0"/>
        </a:spcBef>
        <a:spcAft>
          <a:spcPct val="0"/>
        </a:spcAft>
        <a:defRPr kumimoji="1" sz="2400">
          <a:solidFill>
            <a:schemeClr val="tx2"/>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kumimoji="1" sz="2400">
          <a:solidFill>
            <a:schemeClr val="tx2"/>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kumimoji="1" sz="2400">
          <a:solidFill>
            <a:schemeClr val="tx2"/>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kumimoji="1" sz="2400">
          <a:solidFill>
            <a:schemeClr val="tx2"/>
          </a:solidFill>
          <a:latin typeface="Times New Roman" panose="02020603050405020304" pitchFamily="18" charset="0"/>
          <a:ea typeface="黑体" panose="02010609060101010101" pitchFamily="49" charset="-122"/>
        </a:defRPr>
      </a:lvl5pPr>
      <a:lvl6pPr marL="342900" algn="l" rtl="0" fontAlgn="base">
        <a:spcBef>
          <a:spcPct val="0"/>
        </a:spcBef>
        <a:spcAft>
          <a:spcPct val="0"/>
        </a:spcAft>
        <a:defRPr kumimoji="1" sz="3000">
          <a:solidFill>
            <a:schemeClr val="tx2"/>
          </a:solidFill>
          <a:latin typeface="Times New Roman" panose="02020603050405020304" pitchFamily="18" charset="0"/>
          <a:ea typeface="楷体_GB2312" pitchFamily="49" charset="-122"/>
        </a:defRPr>
      </a:lvl6pPr>
      <a:lvl7pPr marL="685800" algn="l" rtl="0" fontAlgn="base">
        <a:spcBef>
          <a:spcPct val="0"/>
        </a:spcBef>
        <a:spcAft>
          <a:spcPct val="0"/>
        </a:spcAft>
        <a:defRPr kumimoji="1" sz="3000">
          <a:solidFill>
            <a:schemeClr val="tx2"/>
          </a:solidFill>
          <a:latin typeface="Times New Roman" panose="02020603050405020304" pitchFamily="18" charset="0"/>
          <a:ea typeface="楷体_GB2312" pitchFamily="49" charset="-122"/>
        </a:defRPr>
      </a:lvl7pPr>
      <a:lvl8pPr marL="1028700" algn="l" rtl="0" fontAlgn="base">
        <a:spcBef>
          <a:spcPct val="0"/>
        </a:spcBef>
        <a:spcAft>
          <a:spcPct val="0"/>
        </a:spcAft>
        <a:defRPr kumimoji="1" sz="3000">
          <a:solidFill>
            <a:schemeClr val="tx2"/>
          </a:solidFill>
          <a:latin typeface="Times New Roman" panose="02020603050405020304" pitchFamily="18" charset="0"/>
          <a:ea typeface="楷体_GB2312" pitchFamily="49" charset="-122"/>
        </a:defRPr>
      </a:lvl8pPr>
      <a:lvl9pPr marL="1371600" algn="l" rtl="0" fontAlgn="base">
        <a:spcBef>
          <a:spcPct val="0"/>
        </a:spcBef>
        <a:spcAft>
          <a:spcPct val="0"/>
        </a:spcAft>
        <a:defRPr kumimoji="1" sz="3000">
          <a:solidFill>
            <a:schemeClr val="tx2"/>
          </a:solidFill>
          <a:latin typeface="Times New Roman" panose="02020603050405020304" pitchFamily="18" charset="0"/>
          <a:ea typeface="楷体_GB2312" pitchFamily="49" charset="-122"/>
        </a:defRPr>
      </a:lvl9pPr>
    </p:titleStyle>
    <p:bodyStyle>
      <a:lvl1pPr marL="257175" indent="-257175" algn="l" rtl="0" eaLnBrk="0" fontAlgn="base" hangingPunct="0">
        <a:spcBef>
          <a:spcPct val="20000"/>
        </a:spcBef>
        <a:spcAft>
          <a:spcPct val="0"/>
        </a:spcAft>
        <a:buSzPct val="80000"/>
        <a:buFont typeface="Wingdings" panose="05000000000000000000" pitchFamily="2" charset="2"/>
        <a:buChar char="Ø"/>
        <a:defRPr kumimoji="1" sz="2100">
          <a:solidFill>
            <a:schemeClr val="tx1"/>
          </a:solidFill>
          <a:latin typeface="+mn-lt"/>
          <a:ea typeface="+mn-ea"/>
          <a:cs typeface="+mn-cs"/>
        </a:defRPr>
      </a:lvl1pPr>
      <a:lvl2pPr marL="557213" indent="-214313" algn="l" rtl="0" eaLnBrk="0" fontAlgn="base" hangingPunct="0">
        <a:spcBef>
          <a:spcPct val="20000"/>
        </a:spcBef>
        <a:spcAft>
          <a:spcPct val="0"/>
        </a:spcAft>
        <a:buSzPct val="80000"/>
        <a:buFont typeface="Wingdings" panose="05000000000000000000" pitchFamily="2" charset="2"/>
        <a:buChar char="l"/>
        <a:defRPr kumimoji="1" sz="2100">
          <a:solidFill>
            <a:schemeClr val="tx1"/>
          </a:solidFill>
          <a:latin typeface="+mn-lt"/>
          <a:ea typeface="+mn-ea"/>
        </a:defRPr>
      </a:lvl2pPr>
      <a:lvl3pPr marL="857250" indent="-171450" algn="l" rtl="0" eaLnBrk="0" fontAlgn="base" hangingPunct="0">
        <a:spcBef>
          <a:spcPct val="20000"/>
        </a:spcBef>
        <a:spcAft>
          <a:spcPct val="0"/>
        </a:spcAft>
        <a:buSzPct val="80000"/>
        <a:buFont typeface="Wingdings" panose="05000000000000000000" pitchFamily="2" charset="2"/>
        <a:buChar char="Ø"/>
        <a:defRPr kumimoji="1" sz="2100">
          <a:solidFill>
            <a:schemeClr val="tx1"/>
          </a:solidFill>
          <a:latin typeface="+mn-lt"/>
          <a:ea typeface="+mn-ea"/>
        </a:defRPr>
      </a:lvl3pPr>
      <a:lvl4pPr marL="1200150" indent="-171450" algn="l" rtl="0" eaLnBrk="0" fontAlgn="base" hangingPunct="0">
        <a:spcBef>
          <a:spcPct val="20000"/>
        </a:spcBef>
        <a:spcAft>
          <a:spcPct val="0"/>
        </a:spcAft>
        <a:buSzPct val="80000"/>
        <a:buFont typeface="Wingdings" panose="05000000000000000000" pitchFamily="2" charset="2"/>
        <a:buChar char="Ø"/>
        <a:defRPr kumimoji="1" sz="2100">
          <a:solidFill>
            <a:schemeClr val="tx1"/>
          </a:solidFill>
          <a:latin typeface="+mn-lt"/>
          <a:ea typeface="+mn-ea"/>
        </a:defRPr>
      </a:lvl4pPr>
      <a:lvl5pPr marL="1543050" indent="-171450" algn="l" rtl="0" eaLnBrk="0" fontAlgn="base" hangingPunct="0">
        <a:spcBef>
          <a:spcPct val="20000"/>
        </a:spcBef>
        <a:spcAft>
          <a:spcPct val="0"/>
        </a:spcAft>
        <a:buSzPct val="80000"/>
        <a:buFont typeface="Wingdings" panose="05000000000000000000" pitchFamily="2" charset="2"/>
        <a:buChar char="Ø"/>
        <a:defRPr kumimoji="1" sz="1500">
          <a:solidFill>
            <a:schemeClr val="tx1"/>
          </a:solidFill>
          <a:latin typeface="+mn-lt"/>
          <a:ea typeface="宋体" panose="02010600030101010101" pitchFamily="2" charset="-122"/>
        </a:defRPr>
      </a:lvl5pPr>
      <a:lvl6pPr marL="1885950" indent="-171450" algn="l" rtl="0" fontAlgn="base">
        <a:spcBef>
          <a:spcPct val="20000"/>
        </a:spcBef>
        <a:spcAft>
          <a:spcPct val="0"/>
        </a:spcAft>
        <a:buChar char="»"/>
        <a:defRPr kumimoji="1">
          <a:solidFill>
            <a:schemeClr val="tx1"/>
          </a:solidFill>
          <a:latin typeface="+mn-lt"/>
          <a:ea typeface="宋体" panose="02010600030101010101" pitchFamily="2" charset="-122"/>
        </a:defRPr>
      </a:lvl6pPr>
      <a:lvl7pPr marL="2228850" indent="-171450" algn="l" rtl="0" fontAlgn="base">
        <a:spcBef>
          <a:spcPct val="20000"/>
        </a:spcBef>
        <a:spcAft>
          <a:spcPct val="0"/>
        </a:spcAft>
        <a:buChar char="»"/>
        <a:defRPr kumimoji="1">
          <a:solidFill>
            <a:schemeClr val="tx1"/>
          </a:solidFill>
          <a:latin typeface="+mn-lt"/>
          <a:ea typeface="宋体" panose="02010600030101010101" pitchFamily="2" charset="-122"/>
        </a:defRPr>
      </a:lvl7pPr>
      <a:lvl8pPr marL="2571750" indent="-171450" algn="l" rtl="0" fontAlgn="base">
        <a:spcBef>
          <a:spcPct val="20000"/>
        </a:spcBef>
        <a:spcAft>
          <a:spcPct val="0"/>
        </a:spcAft>
        <a:buChar char="»"/>
        <a:defRPr kumimoji="1">
          <a:solidFill>
            <a:schemeClr val="tx1"/>
          </a:solidFill>
          <a:latin typeface="+mn-lt"/>
          <a:ea typeface="宋体" panose="02010600030101010101" pitchFamily="2" charset="-122"/>
        </a:defRPr>
      </a:lvl8pPr>
      <a:lvl9pPr marL="2914650" indent="-171450" algn="l" rtl="0" fontAlgn="base">
        <a:spcBef>
          <a:spcPct val="20000"/>
        </a:spcBef>
        <a:spcAft>
          <a:spcPct val="0"/>
        </a:spcAft>
        <a:buChar char="»"/>
        <a:defRPr kumimoji="1">
          <a:solidFill>
            <a:schemeClr val="tx1"/>
          </a:solidFill>
          <a:latin typeface="+mn-lt"/>
          <a:ea typeface="宋体" panose="02010600030101010101" pitchFamily="2"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标题 1"/>
          <p:cNvSpPr txBox="1"/>
          <p:nvPr/>
        </p:nvSpPr>
        <p:spPr bwMode="auto">
          <a:xfrm>
            <a:off x="179388" y="260350"/>
            <a:ext cx="77724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FFFF00"/>
              </a:buClr>
              <a:buSzTx/>
              <a:buFont typeface="Wingdings" panose="05000000000000000000" pitchFamily="2" charset="2"/>
              <a:buNone/>
              <a:tabLst/>
              <a:defRPr/>
            </a:pPr>
            <a:r>
              <a:rPr kumimoji="1" lang="zh-CN" altLang="en-US" sz="3600" b="1"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mn-cs"/>
              </a:rPr>
              <a:t>单击此处编辑母版标题样式</a:t>
            </a:r>
          </a:p>
        </p:txBody>
      </p:sp>
      <p:sp>
        <p:nvSpPr>
          <p:cNvPr id="1027" name="内容占位符 2"/>
          <p:cNvSpPr txBox="1"/>
          <p:nvPr/>
        </p:nvSpPr>
        <p:spPr bwMode="auto">
          <a:xfrm>
            <a:off x="468313" y="1052513"/>
            <a:ext cx="82804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1" fontAlgn="base" latinLnBrk="0" hangingPunct="1">
              <a:lnSpc>
                <a:spcPct val="100000"/>
              </a:lnSpc>
              <a:spcBef>
                <a:spcPct val="20000"/>
              </a:spcBef>
              <a:spcAft>
                <a:spcPct val="0"/>
              </a:spcAft>
              <a:buClr>
                <a:srgbClr val="000070"/>
              </a:buClr>
              <a:buSzTx/>
              <a:buFont typeface="Wingdings" panose="05000000000000000000" pitchFamily="2" charset="2"/>
              <a:buChar char="Ø"/>
              <a:tabLst/>
              <a:defRPr/>
            </a:pPr>
            <a:r>
              <a:rPr kumimoji="1" lang="zh-CN" altLang="en-US" sz="32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49" charset="-122"/>
                <a:cs typeface="+mn-cs"/>
              </a:rPr>
              <a:t>单击此处编辑母版文本样式</a:t>
            </a:r>
          </a:p>
          <a:p>
            <a:pPr marL="742950" marR="0" lvl="1" indent="-285750" algn="just" defTabSz="914400" rtl="0" eaLnBrk="1" fontAlgn="base" latinLnBrk="0" hangingPunct="1">
              <a:lnSpc>
                <a:spcPct val="100000"/>
              </a:lnSpc>
              <a:spcBef>
                <a:spcPct val="20000"/>
              </a:spcBef>
              <a:spcAft>
                <a:spcPct val="0"/>
              </a:spcAft>
              <a:buClr>
                <a:srgbClr val="0000B3"/>
              </a:buClr>
              <a:buSzTx/>
              <a:buFont typeface="Wingdings" panose="05000000000000000000" pitchFamily="2" charset="2"/>
              <a:buChar char="Ø"/>
              <a:tabLst/>
              <a:defRPr/>
            </a:pPr>
            <a:r>
              <a:rPr kumimoji="1" lang="zh-CN" altLang="en-US" sz="28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49" charset="-122"/>
                <a:cs typeface="+mn-cs"/>
              </a:rPr>
              <a:t>第二级</a:t>
            </a:r>
          </a:p>
          <a:p>
            <a:pPr marL="1143000" marR="0" lvl="2" indent="-228600" algn="just" defTabSz="914400" rtl="0" eaLnBrk="1" fontAlgn="base" latinLnBrk="0" hangingPunct="1">
              <a:lnSpc>
                <a:spcPct val="100000"/>
              </a:lnSpc>
              <a:spcBef>
                <a:spcPct val="20000"/>
              </a:spcBef>
              <a:spcAft>
                <a:spcPct val="0"/>
              </a:spcAft>
              <a:buClr>
                <a:srgbClr val="2222FF"/>
              </a:buClr>
              <a:buSzTx/>
              <a:buFont typeface="Wingdings" panose="05000000000000000000" pitchFamily="2" charset="2"/>
              <a:buChar char="Ø"/>
              <a:tabLst/>
              <a:defRPr/>
            </a:pPr>
            <a:r>
              <a:rPr kumimoji="1" lang="zh-CN" altLang="en-US" sz="24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49" charset="-122"/>
                <a:cs typeface="+mn-cs"/>
              </a:rPr>
              <a:t>第三级</a:t>
            </a:r>
          </a:p>
          <a:p>
            <a:pPr marL="1600200" marR="0" lvl="3" indent="-228600" algn="just" defTabSz="914400" rtl="0" eaLnBrk="1" fontAlgn="base" latinLnBrk="0" hangingPunct="1">
              <a:lnSpc>
                <a:spcPct val="100000"/>
              </a:lnSpc>
              <a:spcBef>
                <a:spcPct val="20000"/>
              </a:spcBef>
              <a:spcAft>
                <a:spcPct val="0"/>
              </a:spcAft>
              <a:buClr>
                <a:srgbClr val="9191FF"/>
              </a:buClr>
              <a:buSzTx/>
              <a:buFont typeface="Wingdings" panose="05000000000000000000" pitchFamily="2" charset="2"/>
              <a:buChar char="Ø"/>
              <a:tabLst/>
              <a:defRPr/>
            </a:pPr>
            <a:r>
              <a:rPr kumimoji="1" lang="zh-CN" altLang="en-US" sz="20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49" charset="-122"/>
                <a:cs typeface="+mn-cs"/>
              </a:rPr>
              <a:t>第四级</a:t>
            </a:r>
          </a:p>
          <a:p>
            <a:pPr marL="2057400" marR="0" lvl="4" indent="-228600" algn="just" defTabSz="914400" rtl="0" eaLnBrk="1" fontAlgn="base" latinLnBrk="0" hangingPunct="1">
              <a:lnSpc>
                <a:spcPct val="100000"/>
              </a:lnSpc>
              <a:spcBef>
                <a:spcPct val="20000"/>
              </a:spcBef>
              <a:spcAft>
                <a:spcPct val="0"/>
              </a:spcAft>
              <a:buClr>
                <a:srgbClr val="9191FF"/>
              </a:buClr>
              <a:buSzTx/>
              <a:buFont typeface="Wingdings" panose="05000000000000000000" pitchFamily="2" charset="2"/>
              <a:buChar char="Ø"/>
              <a:tabLst/>
              <a:defRPr/>
            </a:pPr>
            <a:r>
              <a:rPr kumimoji="1" lang="zh-CN" altLang="en-US" sz="18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49" charset="-122"/>
                <a:cs typeface="+mn-cs"/>
              </a:rPr>
              <a:t>第五级</a:t>
            </a:r>
          </a:p>
        </p:txBody>
      </p:sp>
      <p:sp>
        <p:nvSpPr>
          <p:cNvPr id="9" name="日期占位符 3"/>
          <p:cNvSpPr>
            <a:spLocks noGrp="1"/>
          </p:cNvSpPr>
          <p:nvPr>
            <p:ph type="dt" sz="half" idx="2"/>
          </p:nvPr>
        </p:nvSpPr>
        <p:spPr>
          <a:xfrm>
            <a:off x="685800" y="6248400"/>
            <a:ext cx="1905000" cy="457200"/>
          </a:xfrm>
          <a:prstGeom prst="rect">
            <a:avLst/>
          </a:prstGeom>
        </p:spPr>
        <p:txBody>
          <a:bodyPr/>
          <a:lstStyle>
            <a:lvl1pPr eaLnBrk="1" hangingPunct="1">
              <a:defRPr kumimoji="0"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a:xfrm>
            <a:off x="3124200" y="6248400"/>
            <a:ext cx="2895600" cy="457200"/>
          </a:xfrm>
          <a:prstGeom prst="rect">
            <a:avLst/>
          </a:prstGeom>
        </p:spPr>
        <p:txBody>
          <a:bodyPr/>
          <a:lstStyle>
            <a:lvl1pPr algn="ctr" eaLnBrk="1" hangingPunct="1">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11" name="灯片编号占位符 5"/>
          <p:cNvSpPr>
            <a:spLocks noGrp="1"/>
          </p:cNvSpPr>
          <p:nvPr>
            <p:ph type="sldNum" sz="quarter" idx="4"/>
          </p:nvPr>
        </p:nvSpPr>
        <p:spPr>
          <a:xfrm>
            <a:off x="7204075" y="6500813"/>
            <a:ext cx="1905000" cy="357187"/>
          </a:xfrm>
          <a:prstGeom prst="rect">
            <a:avLst/>
          </a:prstGeom>
        </p:spPr>
        <p:txBody>
          <a:bodyPr/>
          <a:lstStyle>
            <a:lvl1pPr algn="r" eaLnBrk="1" hangingPunct="1">
              <a:spcBef>
                <a:spcPts val="600"/>
              </a:spcBef>
              <a:buClr>
                <a:srgbClr val="66FFFF"/>
              </a:buClr>
              <a:buFontTx/>
              <a:buNone/>
              <a:defRPr kumimoji="1"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50E782F1-EA4D-4DFF-A716-98C0A8C48179}" type="slidenum">
              <a:rPr kumimoji="1" lang="zh-CN" altLang="en-US"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a:t>
            </a:fld>
            <a:endParaRPr kumimoji="1" lang="zh-CN" altLang="en-US" sz="16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pic>
        <p:nvPicPr>
          <p:cNvPr id="1031" name="图片 1"/>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l="19495" r="18718" b="34750"/>
          <a:stretch>
            <a:fillRect/>
          </a:stretch>
        </p:blipFill>
        <p:spPr bwMode="auto">
          <a:xfrm>
            <a:off x="8410575" y="61913"/>
            <a:ext cx="7000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8484820"/>
      </p:ext>
    </p:extLst>
  </p:cSld>
  <p:clrMap bg1="dk2" tx1="lt1" bg2="dk1"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hf hdr="0" ftr="0" dt="0"/>
  <p:txStyles>
    <p:titleStyle>
      <a:lvl1pPr algn="l" rtl="0" eaLnBrk="0" fontAlgn="base" hangingPunct="0">
        <a:spcBef>
          <a:spcPct val="0"/>
        </a:spcBef>
        <a:spcAft>
          <a:spcPct val="0"/>
        </a:spcAft>
        <a:buClr>
          <a:schemeClr val="folHlink"/>
        </a:buClr>
        <a:buFont typeface="Wingdings" panose="05000000000000000000" pitchFamily="2" charset="2"/>
        <a:buChar char="§"/>
        <a:defRPr sz="4400" b="1">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sz="4400" b="1">
          <a:solidFill>
            <a:srgbClr val="C000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buClr>
          <a:schemeClr val="folHlink"/>
        </a:buClr>
        <a:buFont typeface="Wingdings" panose="05000000000000000000" pitchFamily="2" charset="2"/>
        <a:buChar char="§"/>
        <a:defRPr sz="4400" b="1">
          <a:solidFill>
            <a:srgbClr val="C000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buClr>
          <a:schemeClr val="folHlink"/>
        </a:buClr>
        <a:buFont typeface="Wingdings" panose="05000000000000000000" pitchFamily="2" charset="2"/>
        <a:buChar char="§"/>
        <a:defRPr sz="4400" b="1">
          <a:solidFill>
            <a:srgbClr val="C000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buClr>
          <a:schemeClr val="folHlink"/>
        </a:buClr>
        <a:buFont typeface="Wingdings" panose="05000000000000000000" pitchFamily="2" charset="2"/>
        <a:buChar char="§"/>
        <a:defRPr sz="4400" b="1">
          <a:solidFill>
            <a:srgbClr val="C000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66FFFF"/>
        </a:buClr>
        <a:buFont typeface="Wingdings" panose="05000000000000000000" pitchFamily="2" charset="2"/>
        <a:buChar char="Ø"/>
        <a:defRPr sz="3600">
          <a:solidFill>
            <a:srgbClr val="000070"/>
          </a:solidFill>
          <a:latin typeface="隶书" panose="02010509060101010101" pitchFamily="49" charset="-122"/>
          <a:ea typeface="隶书" panose="02010509060101010101" pitchFamily="49" charset="-122"/>
          <a:cs typeface="+mn-cs"/>
        </a:defRPr>
      </a:lvl1pPr>
      <a:lvl2pPr marL="742950" indent="-285750" algn="l" rtl="0" eaLnBrk="0" fontAlgn="base" hangingPunct="0">
        <a:spcBef>
          <a:spcPct val="20000"/>
        </a:spcBef>
        <a:spcAft>
          <a:spcPct val="0"/>
        </a:spcAft>
        <a:buClr>
          <a:srgbClr val="66FFFF"/>
        </a:buClr>
        <a:buFont typeface="Wingdings" panose="05000000000000000000" pitchFamily="2" charset="2"/>
        <a:buChar char="v"/>
        <a:defRPr sz="3200">
          <a:solidFill>
            <a:srgbClr val="0000B3"/>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CCECFF"/>
        </a:buClr>
        <a:buFont typeface="Wingdings" panose="05000000000000000000" pitchFamily="2" charset="2"/>
        <a:buChar char="ü"/>
        <a:defRPr sz="2800">
          <a:solidFill>
            <a:srgbClr val="2222FF"/>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lr>
          <a:srgbClr val="CCECFF"/>
        </a:buClr>
        <a:buChar char="•"/>
        <a:defRPr sz="2400">
          <a:solidFill>
            <a:srgbClr val="2222FF"/>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lr>
          <a:srgbClr val="CCECFF"/>
        </a:buClr>
        <a:buChar char="»"/>
        <a:defRPr sz="2000">
          <a:solidFill>
            <a:srgbClr val="2222FF"/>
          </a:solidFill>
          <a:latin typeface="华文新魏" panose="02010800040101010101" pitchFamily="2" charset="-122"/>
          <a:ea typeface="华文新魏" panose="02010800040101010101" pitchFamily="2" charset="-122"/>
        </a:defRPr>
      </a:lvl5pPr>
      <a:lvl6pPr marL="2514600" indent="-228600" algn="l" rtl="0" fontAlgn="base">
        <a:spcBef>
          <a:spcPct val="20000"/>
        </a:spcBef>
        <a:spcAft>
          <a:spcPct val="0"/>
        </a:spcAft>
        <a:buClr>
          <a:srgbClr val="CCEC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CCEC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CCEC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CCECFF"/>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12"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image" Target="../media/image74.png"/><Relationship Id="rId11" Type="http://schemas.openxmlformats.org/officeDocument/2006/relationships/image" Target="../media/image40.png"/><Relationship Id="rId5" Type="http://schemas.openxmlformats.org/officeDocument/2006/relationships/image" Target="../media/image73.png"/><Relationship Id="rId10" Type="http://schemas.openxmlformats.org/officeDocument/2006/relationships/image" Target="../media/image39.png"/><Relationship Id="rId4" Type="http://schemas.openxmlformats.org/officeDocument/2006/relationships/image" Target="../media/image72.png"/><Relationship Id="rId9" Type="http://schemas.openxmlformats.org/officeDocument/2006/relationships/image" Target="../media/image77.png"/></Relationships>
</file>

<file path=ppt/slides/_rels/slide109.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6.xml"/><Relationship Id="rId1" Type="http://schemas.openxmlformats.org/officeDocument/2006/relationships/vmlDrawing" Target="../drawings/vmlDrawing5.vml"/><Relationship Id="rId4" Type="http://schemas.openxmlformats.org/officeDocument/2006/relationships/image" Target="../media/image44.wmf"/></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6.xml"/><Relationship Id="rId7" Type="http://schemas.openxmlformats.org/officeDocument/2006/relationships/image" Target="../media/image13.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2.wmf"/><Relationship Id="rId4" Type="http://schemas.openxmlformats.org/officeDocument/2006/relationships/oleObject" Target="../embeddings/oleObject2.bin"/><Relationship Id="rId9" Type="http://schemas.openxmlformats.org/officeDocument/2006/relationships/image" Target="../media/image1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7.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9.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41.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30"/>
          <p:cNvSpPr/>
          <p:nvPr/>
        </p:nvSpPr>
        <p:spPr>
          <a:xfrm>
            <a:off x="351155" y="1674178"/>
            <a:ext cx="8153400" cy="1143000"/>
          </a:xfrm>
          <a:prstGeom prst="rect">
            <a:avLst/>
          </a:prstGeom>
          <a:noFill/>
          <a:ln w="9525">
            <a:noFill/>
          </a:ln>
        </p:spPr>
        <p:txBody>
          <a:bodyPr anchor="ctr"/>
          <a:lstStyle/>
          <a:p>
            <a:pPr algn="ctr">
              <a:buClr>
                <a:schemeClr val="folHlink"/>
              </a:buClr>
              <a:buFont typeface="Wingdings" panose="05000000000000000000" pitchFamily="2" charset="2"/>
            </a:pPr>
            <a:r>
              <a:rPr lang="zh-CN" altLang="en-US" sz="8800" b="1" dirty="0">
                <a:solidFill>
                  <a:schemeClr val="accent2">
                    <a:lumMod val="90000"/>
                    <a:lumOff val="10000"/>
                  </a:schemeClr>
                </a:solidFill>
                <a:latin typeface="Times New Roman" panose="02020603050405020304" pitchFamily="18" charset="0"/>
                <a:ea typeface="华文行楷" panose="02010800040101010101" pitchFamily="2" charset="-122"/>
              </a:rPr>
              <a:t>人工智能</a:t>
            </a:r>
          </a:p>
        </p:txBody>
      </p:sp>
      <p:sp>
        <p:nvSpPr>
          <p:cNvPr id="3077" name="Text Box 1032"/>
          <p:cNvSpPr txBox="1"/>
          <p:nvPr/>
        </p:nvSpPr>
        <p:spPr>
          <a:xfrm>
            <a:off x="1835467" y="4237031"/>
            <a:ext cx="5184775" cy="1477328"/>
          </a:xfrm>
          <a:prstGeom prst="rect">
            <a:avLst/>
          </a:prstGeom>
          <a:noFill/>
          <a:ln w="9525">
            <a:noFill/>
          </a:ln>
        </p:spPr>
        <p:txBody>
          <a:bodyPr>
            <a:spAutoFit/>
          </a:bodyPr>
          <a:lstStyle/>
          <a:p>
            <a:pPr algn="ctr">
              <a:spcBef>
                <a:spcPct val="50000"/>
              </a:spcBef>
            </a:pPr>
            <a:r>
              <a:rPr lang="zh-CN" altLang="en-US" dirty="0" smtClean="0">
                <a:solidFill>
                  <a:schemeClr val="bg1"/>
                </a:solidFill>
                <a:latin typeface="Times New Roman" panose="02020603050405020304" pitchFamily="18" charset="0"/>
                <a:ea typeface="华文行楷" panose="02010800040101010101" pitchFamily="2" charset="-122"/>
              </a:rPr>
              <a:t>计算机与通信学院</a:t>
            </a:r>
            <a:endParaRPr lang="en-US" altLang="zh-CN" dirty="0" smtClean="0">
              <a:solidFill>
                <a:schemeClr val="bg1"/>
              </a:solidFill>
              <a:latin typeface="Times New Roman" panose="02020603050405020304" pitchFamily="18" charset="0"/>
              <a:ea typeface="华文行楷" panose="02010800040101010101" pitchFamily="2" charset="-122"/>
            </a:endParaRPr>
          </a:p>
          <a:p>
            <a:pPr algn="ctr">
              <a:spcBef>
                <a:spcPct val="50000"/>
              </a:spcBef>
            </a:pPr>
            <a:r>
              <a:rPr lang="zh-CN" altLang="en-US" dirty="0">
                <a:solidFill>
                  <a:schemeClr val="bg1"/>
                </a:solidFill>
                <a:ea typeface="华文行楷" panose="02010800040101010101" pitchFamily="2" charset="-122"/>
              </a:rPr>
              <a:t>朱红蕾</a:t>
            </a:r>
            <a:endParaRPr lang="zh-CN" altLang="en-US" dirty="0">
              <a:solidFill>
                <a:schemeClr val="bg1"/>
              </a:solidFill>
              <a:latin typeface="Times New Roman" panose="02020603050405020304" pitchFamily="18" charset="0"/>
              <a:ea typeface="华文行楷" panose="02010800040101010101" pitchFamily="2"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1</a:t>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p:cNvSpPr>
          <p:nvPr>
            <p:ph idx="1"/>
          </p:nvPr>
        </p:nvSpPr>
        <p:spPr>
          <a:xfrm>
            <a:off x="1163320" y="2492375"/>
            <a:ext cx="6557645" cy="3603625"/>
          </a:xfrm>
        </p:spPr>
        <p:txBody>
          <a:bodyPr vert="horz" wrap="square" lIns="91440" tIns="45720" rIns="91440" bIns="45720" anchor="t"/>
          <a:lstStyle/>
          <a:p>
            <a:pPr algn="just" eaLnBrk="1" hangingPunct="1">
              <a:buNone/>
            </a:pPr>
            <a:r>
              <a:rPr lang="zh-CN" altLang="en-US" dirty="0">
                <a:solidFill>
                  <a:schemeClr val="accent2">
                    <a:lumMod val="50000"/>
                    <a:lumOff val="50000"/>
                  </a:schemeClr>
                </a:solidFill>
                <a:latin typeface="黑体" panose="02010609060101010101" pitchFamily="2" charset="-122"/>
                <a:ea typeface="黑体" panose="02010609060101010101" pitchFamily="2" charset="-122"/>
              </a:rPr>
              <a:t>(1)认知</a:t>
            </a:r>
            <a:r>
              <a:rPr lang="zh-CN" altLang="en-US" dirty="0">
                <a:solidFill>
                  <a:srgbClr val="FF0000"/>
                </a:solidFill>
                <a:latin typeface="黑体" panose="02010609060101010101" pitchFamily="2" charset="-122"/>
                <a:ea typeface="黑体" panose="02010609060101010101" pitchFamily="2" charset="-122"/>
              </a:rPr>
              <a:t>生理学</a:t>
            </a:r>
            <a:r>
              <a:rPr lang="zh-CN" altLang="en-US" dirty="0">
                <a:solidFill>
                  <a:schemeClr val="accent2">
                    <a:lumMod val="50000"/>
                    <a:lumOff val="50000"/>
                  </a:schemeClr>
                </a:solidFill>
                <a:latin typeface="黑体" panose="02010609060101010101" pitchFamily="2" charset="-122"/>
                <a:ea typeface="黑体" panose="02010609060101010101" pitchFamily="2" charset="-122"/>
              </a:rPr>
              <a:t>  </a:t>
            </a:r>
          </a:p>
          <a:p>
            <a:pPr algn="just" eaLnBrk="1" hangingPunct="1">
              <a:buNone/>
            </a:pPr>
            <a:r>
              <a:rPr lang="zh-CN" altLang="en-US" dirty="0">
                <a:solidFill>
                  <a:schemeClr val="accent2">
                    <a:lumMod val="50000"/>
                    <a:lumOff val="50000"/>
                  </a:schemeClr>
                </a:solidFill>
                <a:latin typeface="黑体" panose="02010609060101010101" pitchFamily="2" charset="-122"/>
                <a:ea typeface="黑体" panose="02010609060101010101" pitchFamily="2" charset="-122"/>
              </a:rPr>
              <a:t>(2)认知</a:t>
            </a:r>
            <a:r>
              <a:rPr lang="zh-CN" altLang="en-US" dirty="0">
                <a:solidFill>
                  <a:srgbClr val="FF0000"/>
                </a:solidFill>
                <a:latin typeface="黑体" panose="02010609060101010101" pitchFamily="2" charset="-122"/>
                <a:ea typeface="黑体" panose="02010609060101010101" pitchFamily="2" charset="-122"/>
              </a:rPr>
              <a:t>心理学 </a:t>
            </a:r>
            <a:r>
              <a:rPr lang="zh-CN" altLang="en-US" dirty="0">
                <a:solidFill>
                  <a:schemeClr val="accent2">
                    <a:lumMod val="50000"/>
                    <a:lumOff val="50000"/>
                  </a:schemeClr>
                </a:solidFill>
                <a:latin typeface="黑体" panose="02010609060101010101" pitchFamily="2" charset="-122"/>
                <a:ea typeface="黑体" panose="02010609060101010101" pitchFamily="2" charset="-122"/>
              </a:rPr>
              <a:t> </a:t>
            </a:r>
          </a:p>
          <a:p>
            <a:pPr algn="just" eaLnBrk="1" hangingPunct="1">
              <a:buNone/>
            </a:pPr>
            <a:r>
              <a:rPr lang="zh-CN" altLang="en-US" dirty="0">
                <a:solidFill>
                  <a:schemeClr val="accent2">
                    <a:lumMod val="50000"/>
                    <a:lumOff val="50000"/>
                  </a:schemeClr>
                </a:solidFill>
                <a:latin typeface="黑体" panose="02010609060101010101" pitchFamily="2" charset="-122"/>
                <a:ea typeface="黑体" panose="02010609060101010101" pitchFamily="2" charset="-122"/>
              </a:rPr>
              <a:t>(3)认知</a:t>
            </a:r>
            <a:r>
              <a:rPr lang="zh-CN" altLang="en-US" dirty="0">
                <a:solidFill>
                  <a:srgbClr val="FF0000"/>
                </a:solidFill>
                <a:latin typeface="黑体" panose="02010609060101010101" pitchFamily="2" charset="-122"/>
                <a:ea typeface="黑体" panose="02010609060101010101" pitchFamily="2" charset="-122"/>
              </a:rPr>
              <a:t>信息学</a:t>
            </a:r>
          </a:p>
          <a:p>
            <a:pPr algn="just" eaLnBrk="1" hangingPunct="1">
              <a:buNone/>
            </a:pPr>
            <a:r>
              <a:rPr lang="zh-CN" altLang="en-US" dirty="0">
                <a:solidFill>
                  <a:schemeClr val="accent2">
                    <a:lumMod val="50000"/>
                    <a:lumOff val="50000"/>
                  </a:schemeClr>
                </a:solidFill>
                <a:latin typeface="黑体" panose="02010609060101010101" pitchFamily="2" charset="-122"/>
                <a:ea typeface="黑体" panose="02010609060101010101" pitchFamily="2" charset="-122"/>
              </a:rPr>
              <a:t>(4)认知</a:t>
            </a:r>
            <a:r>
              <a:rPr lang="zh-CN" altLang="en-US" dirty="0">
                <a:solidFill>
                  <a:srgbClr val="FF0000"/>
                </a:solidFill>
                <a:latin typeface="黑体" panose="02010609060101010101" pitchFamily="2" charset="-122"/>
                <a:ea typeface="黑体" panose="02010609060101010101" pitchFamily="2" charset="-122"/>
              </a:rPr>
              <a:t>工程学</a:t>
            </a:r>
          </a:p>
          <a:p>
            <a:pPr eaLnBrk="1" hangingPunct="1"/>
            <a:endParaRPr lang="zh-CN" altLang="en-US" dirty="0">
              <a:solidFill>
                <a:srgbClr val="FF0000"/>
              </a:solidFill>
              <a:latin typeface="黑体" panose="02010609060101010101" pitchFamily="2" charset="-122"/>
              <a:ea typeface="黑体" panose="02010609060101010101" pitchFamily="2" charset="-122"/>
            </a:endParaRPr>
          </a:p>
        </p:txBody>
      </p:sp>
      <p:sp>
        <p:nvSpPr>
          <p:cNvPr id="33796" name="Rectangle 4"/>
          <p:cNvSpPr>
            <a:spLocks noGrp="1"/>
          </p:cNvSpPr>
          <p:nvPr>
            <p:ph type="title"/>
          </p:nvPr>
        </p:nvSpPr>
        <p:spPr>
          <a:xfrm>
            <a:off x="468313" y="981075"/>
            <a:ext cx="8064500" cy="1143000"/>
          </a:xfrm>
        </p:spPr>
        <p:txBody>
          <a:bodyPr vert="horz" wrap="square" lIns="91440" tIns="45720" rIns="91440" bIns="45720" anchor="ctr"/>
          <a:lstStyle/>
          <a:p>
            <a:pPr eaLnBrk="1" hangingPunct="1">
              <a:buNone/>
            </a:pPr>
            <a:r>
              <a:rPr lang="zh-CN" altLang="en-US" dirty="0"/>
              <a:t>从4个层次对</a:t>
            </a:r>
            <a:r>
              <a:rPr lang="zh-CN" altLang="en-US" dirty="0">
                <a:solidFill>
                  <a:schemeClr val="bg1">
                    <a:lumMod val="60000"/>
                    <a:lumOff val="40000"/>
                  </a:schemeClr>
                </a:solidFill>
              </a:rPr>
              <a:t>认知</a:t>
            </a:r>
            <a:r>
              <a:rPr lang="zh-CN" altLang="en-US" dirty="0"/>
              <a:t>本质进行研究：</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10</a:t>
            </a:fld>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谓词归结的合一和置换</a:t>
            </a:r>
          </a:p>
        </p:txBody>
      </p:sp>
      <p:sp>
        <p:nvSpPr>
          <p:cNvPr id="135171" name="Rectangle 3"/>
          <p:cNvSpPr>
            <a:spLocks noGrp="1" noChangeArrowheads="1"/>
          </p:cNvSpPr>
          <p:nvPr>
            <p:ph idx="1"/>
          </p:nvPr>
        </p:nvSpPr>
        <p:spPr/>
        <p:txBody>
          <a:bodyPr vert="horz" wrap="square" lIns="68580" tIns="34290" rIns="68580" bIns="34290" numCol="1" anchor="t" anchorCtr="0" compatLnSpc="1"/>
          <a:lstStyle/>
          <a:p>
            <a:pPr>
              <a:lnSpc>
                <a:spcPct val="150000"/>
              </a:lnSpc>
              <a:defRPr/>
            </a:pPr>
            <a:r>
              <a:rPr lang="zh-CN" altLang="en-US" dirty="0"/>
              <a:t>合一算法</a:t>
            </a:r>
          </a:p>
          <a:p>
            <a:pPr lvl="1">
              <a:defRPr/>
            </a:pPr>
            <a:r>
              <a:rPr lang="zh-CN" altLang="en-US" dirty="0">
                <a:solidFill>
                  <a:srgbClr val="FF0000"/>
                </a:solidFill>
              </a:rPr>
              <a:t>差异</a:t>
            </a:r>
            <a:r>
              <a:rPr lang="zh-CN" altLang="en-US" dirty="0" smtClean="0">
                <a:solidFill>
                  <a:srgbClr val="FF0000"/>
                </a:solidFill>
              </a:rPr>
              <a:t>集</a:t>
            </a:r>
            <a:r>
              <a:rPr lang="zh-CN" altLang="en-US" dirty="0" smtClean="0"/>
              <a:t>的定义：设有</a:t>
            </a:r>
            <a:r>
              <a:rPr lang="zh-CN" altLang="en-US" dirty="0"/>
              <a:t>一非空有限公式集合 </a:t>
            </a:r>
            <a:r>
              <a:rPr lang="en-US" altLang="zh-CN" dirty="0" smtClean="0"/>
              <a:t>W={F</a:t>
            </a:r>
            <a:r>
              <a:rPr lang="en-US" altLang="zh-CN" baseline="-25000" dirty="0" smtClean="0"/>
              <a:t>1</a:t>
            </a:r>
            <a:r>
              <a:rPr lang="en-US" altLang="zh-CN" dirty="0" smtClean="0"/>
              <a:t>, …, </a:t>
            </a:r>
            <a:r>
              <a:rPr lang="en-US" altLang="zh-CN" dirty="0" err="1"/>
              <a:t>F</a:t>
            </a:r>
            <a:r>
              <a:rPr lang="en-US" altLang="zh-CN" baseline="-25000" dirty="0" err="1"/>
              <a:t>n</a:t>
            </a:r>
            <a:r>
              <a:rPr lang="en-US" altLang="zh-CN" dirty="0"/>
              <a:t>}</a:t>
            </a:r>
            <a:r>
              <a:rPr lang="zh-CN" altLang="en-US" dirty="0" smtClean="0"/>
              <a:t>，</a:t>
            </a:r>
            <a:r>
              <a:rPr lang="zh-CN" altLang="en-US" dirty="0"/>
              <a:t>其中，</a:t>
            </a:r>
            <a:r>
              <a:rPr lang="en-US" altLang="zh-CN" dirty="0"/>
              <a:t>F</a:t>
            </a:r>
            <a:r>
              <a:rPr lang="en-US" altLang="zh-CN" baseline="-25000" dirty="0"/>
              <a:t>i</a:t>
            </a:r>
            <a:r>
              <a:rPr lang="en-US" altLang="zh-CN" dirty="0"/>
              <a:t>(</a:t>
            </a:r>
            <a:r>
              <a:rPr lang="en-US" altLang="zh-CN" dirty="0" err="1"/>
              <a:t>i</a:t>
            </a:r>
            <a:r>
              <a:rPr lang="en-US" altLang="zh-CN" dirty="0"/>
              <a:t>=1, …, n)</a:t>
            </a:r>
            <a:r>
              <a:rPr lang="zh-CN" altLang="en-US" dirty="0"/>
              <a:t>是原子谓词</a:t>
            </a:r>
            <a:r>
              <a:rPr lang="zh-CN" altLang="en-US" dirty="0" smtClean="0"/>
              <a:t>公式，从</a:t>
            </a:r>
            <a:r>
              <a:rPr lang="en-US" altLang="zh-CN" dirty="0" smtClean="0"/>
              <a:t>W</a:t>
            </a:r>
            <a:r>
              <a:rPr lang="zh-CN" altLang="en-US" dirty="0"/>
              <a:t>中各个公式的第一个符号同时向右比较，直到发现第一个彼此不尽相同的符号为止，</a:t>
            </a:r>
            <a:r>
              <a:rPr lang="zh-CN" altLang="en-US" dirty="0" smtClean="0"/>
              <a:t>从</a:t>
            </a:r>
            <a:r>
              <a:rPr lang="en-US" altLang="zh-CN" dirty="0" smtClean="0"/>
              <a:t>W</a:t>
            </a:r>
            <a:r>
              <a:rPr lang="zh-CN" altLang="en-US" dirty="0" smtClean="0"/>
              <a:t>中</a:t>
            </a:r>
            <a:r>
              <a:rPr lang="zh-CN" altLang="en-US" dirty="0"/>
              <a:t>的各个公式中取出那些以第一个不一致符号开始的最大的子表达式为元素，组成一个</a:t>
            </a:r>
            <a:r>
              <a:rPr lang="zh-CN" altLang="en-US" dirty="0" smtClean="0"/>
              <a:t>集合</a:t>
            </a:r>
            <a:r>
              <a:rPr lang="en-US" altLang="zh-CN" dirty="0" smtClean="0"/>
              <a:t>D</a:t>
            </a:r>
            <a:r>
              <a:rPr lang="zh-CN" altLang="en-US" dirty="0" smtClean="0"/>
              <a:t>，称为</a:t>
            </a:r>
            <a:r>
              <a:rPr lang="en-US" altLang="zh-CN" dirty="0" smtClean="0"/>
              <a:t>W</a:t>
            </a:r>
            <a:r>
              <a:rPr lang="zh-CN" altLang="en-US" dirty="0" smtClean="0"/>
              <a:t>的</a:t>
            </a:r>
            <a:r>
              <a:rPr lang="zh-CN" altLang="en-US" dirty="0"/>
              <a:t>差异集</a:t>
            </a:r>
            <a:r>
              <a:rPr lang="zh-CN" altLang="en-US" dirty="0" smtClean="0"/>
              <a:t>。</a:t>
            </a:r>
            <a:endParaRPr lang="zh-CN" altLang="en-US" dirty="0"/>
          </a:p>
          <a:p>
            <a:pPr marL="339090" lvl="1" indent="0">
              <a:buNone/>
              <a:defRPr/>
            </a:pPr>
            <a:r>
              <a:rPr lang="zh-CN" altLang="en-US" dirty="0">
                <a:solidFill>
                  <a:srgbClr val="00008E"/>
                </a:solidFill>
              </a:rPr>
              <a:t>例：公式集：</a:t>
            </a:r>
            <a:r>
              <a:rPr lang="en-US" altLang="zh-CN" dirty="0">
                <a:solidFill>
                  <a:srgbClr val="00008E"/>
                </a:solidFill>
              </a:rPr>
              <a:t>W={</a:t>
            </a:r>
            <a:r>
              <a:rPr lang="en-US" altLang="zh-CN" dirty="0" smtClean="0">
                <a:solidFill>
                  <a:srgbClr val="00008E"/>
                </a:solidFill>
              </a:rPr>
              <a:t>P(x, g(f(y, </a:t>
            </a:r>
            <a:r>
              <a:rPr lang="en-US" altLang="zh-CN" dirty="0">
                <a:solidFill>
                  <a:srgbClr val="00008E"/>
                </a:solidFill>
              </a:rPr>
              <a:t>z</a:t>
            </a:r>
            <a:r>
              <a:rPr lang="en-US" altLang="zh-CN" dirty="0" smtClean="0">
                <a:solidFill>
                  <a:srgbClr val="00008E"/>
                </a:solidFill>
              </a:rPr>
              <a:t>), </a:t>
            </a:r>
            <a:r>
              <a:rPr lang="en-US" altLang="zh-CN" dirty="0">
                <a:solidFill>
                  <a:srgbClr val="00008E"/>
                </a:solidFill>
              </a:rPr>
              <a:t>x</a:t>
            </a:r>
            <a:r>
              <a:rPr lang="en-US" altLang="zh-CN" dirty="0" smtClean="0">
                <a:solidFill>
                  <a:srgbClr val="00008E"/>
                </a:solidFill>
              </a:rPr>
              <a:t>), </a:t>
            </a:r>
            <a:r>
              <a:rPr lang="en-US" altLang="zh-CN" dirty="0">
                <a:solidFill>
                  <a:srgbClr val="00008E"/>
                </a:solidFill>
              </a:rPr>
              <a:t>y),</a:t>
            </a:r>
            <a:r>
              <a:rPr lang="en-US" altLang="zh-CN" dirty="0" smtClean="0">
                <a:solidFill>
                  <a:srgbClr val="00008E"/>
                </a:solidFill>
              </a:rPr>
              <a:t>P(x, g(a, </a:t>
            </a:r>
            <a:r>
              <a:rPr lang="en-US" altLang="zh-CN" dirty="0">
                <a:solidFill>
                  <a:srgbClr val="00008E"/>
                </a:solidFill>
              </a:rPr>
              <a:t>b</a:t>
            </a:r>
            <a:r>
              <a:rPr lang="en-US" altLang="zh-CN" dirty="0" smtClean="0">
                <a:solidFill>
                  <a:srgbClr val="00008E"/>
                </a:solidFill>
              </a:rPr>
              <a:t>), </a:t>
            </a:r>
            <a:r>
              <a:rPr lang="en-US" altLang="zh-CN" dirty="0">
                <a:solidFill>
                  <a:srgbClr val="00008E"/>
                </a:solidFill>
              </a:rPr>
              <a:t>b</a:t>
            </a:r>
            <a:r>
              <a:rPr lang="en-US" altLang="zh-CN" dirty="0" smtClean="0">
                <a:solidFill>
                  <a:srgbClr val="00008E"/>
                </a:solidFill>
              </a:rPr>
              <a:t>), P(x, g(g(h(x), </a:t>
            </a:r>
            <a:r>
              <a:rPr lang="en-US" altLang="zh-CN" dirty="0">
                <a:solidFill>
                  <a:srgbClr val="00008E"/>
                </a:solidFill>
              </a:rPr>
              <a:t>a</a:t>
            </a:r>
            <a:r>
              <a:rPr lang="en-US" altLang="zh-CN" dirty="0" smtClean="0">
                <a:solidFill>
                  <a:srgbClr val="00008E"/>
                </a:solidFill>
              </a:rPr>
              <a:t>), </a:t>
            </a:r>
            <a:r>
              <a:rPr lang="en-US" altLang="zh-CN" dirty="0">
                <a:solidFill>
                  <a:srgbClr val="00008E"/>
                </a:solidFill>
              </a:rPr>
              <a:t>y</a:t>
            </a:r>
            <a:r>
              <a:rPr lang="en-US" altLang="zh-CN" dirty="0" smtClean="0">
                <a:solidFill>
                  <a:srgbClr val="00008E"/>
                </a:solidFill>
              </a:rPr>
              <a:t>), </a:t>
            </a:r>
            <a:r>
              <a:rPr lang="en-US" altLang="zh-CN" dirty="0">
                <a:solidFill>
                  <a:srgbClr val="00008E"/>
                </a:solidFill>
              </a:rPr>
              <a:t>h(x))}</a:t>
            </a:r>
          </a:p>
          <a:p>
            <a:pPr marL="339090" lvl="1" indent="0">
              <a:buNone/>
              <a:defRPr/>
            </a:pPr>
            <a:r>
              <a:rPr lang="zh-CN" altLang="en-US" dirty="0" smtClean="0"/>
              <a:t>差异集</a:t>
            </a:r>
            <a:r>
              <a:rPr lang="zh-CN" altLang="en-US" dirty="0"/>
              <a:t>为：  </a:t>
            </a:r>
            <a:r>
              <a:rPr lang="en-US" altLang="zh-CN" dirty="0"/>
              <a:t>D={</a:t>
            </a:r>
            <a:r>
              <a:rPr lang="en-US" altLang="zh-CN" dirty="0" smtClean="0"/>
              <a:t>f(y, </a:t>
            </a:r>
            <a:r>
              <a:rPr lang="en-US" altLang="zh-CN" dirty="0"/>
              <a:t>z</a:t>
            </a:r>
            <a:r>
              <a:rPr lang="en-US" altLang="zh-CN" dirty="0" smtClean="0"/>
              <a:t>), a, </a:t>
            </a:r>
            <a:r>
              <a:rPr lang="en-US" altLang="zh-CN" dirty="0"/>
              <a:t>g(h(x</a:t>
            </a:r>
            <a:r>
              <a:rPr lang="en-US" altLang="zh-CN" dirty="0" smtClean="0"/>
              <a:t>), </a:t>
            </a:r>
            <a:r>
              <a:rPr lang="en-US" altLang="zh-CN" dirty="0"/>
              <a:t>a</a:t>
            </a:r>
            <a:r>
              <a:rPr lang="en-US" altLang="zh-CN" dirty="0" smtClean="0"/>
              <a:t>)}</a:t>
            </a:r>
          </a:p>
        </p:txBody>
      </p:sp>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100</a:t>
            </a:fld>
            <a:endParaRPr kumimoji="1" lang="en-US" altLang="zh-CN" sz="1500">
              <a:solidFill>
                <a:srgbClr val="000000"/>
              </a:solidFill>
            </a:endParaRPr>
          </a:p>
        </p:txBody>
      </p:sp>
    </p:spTree>
    <p:extLst>
      <p:ext uri="{BB962C8B-B14F-4D97-AF65-F5344CB8AC3E}">
        <p14:creationId xmlns:p14="http://schemas.microsoft.com/office/powerpoint/2010/main" val="11317673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谓词归结的合一和置换</a:t>
            </a:r>
          </a:p>
        </p:txBody>
      </p:sp>
      <p:sp>
        <p:nvSpPr>
          <p:cNvPr id="135171" name="Rectangle 3"/>
          <p:cNvSpPr>
            <a:spLocks noGrp="1" noChangeArrowheads="1"/>
          </p:cNvSpPr>
          <p:nvPr>
            <p:ph idx="1"/>
          </p:nvPr>
        </p:nvSpPr>
        <p:spPr/>
        <p:txBody>
          <a:bodyPr vert="horz" wrap="square" lIns="68580" tIns="34290" rIns="68580" bIns="34290" numCol="1" anchor="t" anchorCtr="0" compatLnSpc="1"/>
          <a:lstStyle/>
          <a:p>
            <a:pPr>
              <a:lnSpc>
                <a:spcPct val="150000"/>
              </a:lnSpc>
              <a:defRPr/>
            </a:pPr>
            <a:r>
              <a:rPr lang="zh-CN" altLang="en-US" dirty="0"/>
              <a:t>合一算法</a:t>
            </a:r>
          </a:p>
          <a:p>
            <a:pPr marL="339090" lvl="1" indent="0">
              <a:buNone/>
              <a:defRPr/>
            </a:pPr>
            <a:r>
              <a:rPr lang="zh-CN" altLang="en-US" dirty="0" smtClean="0"/>
              <a:t>设 </a:t>
            </a:r>
            <a:r>
              <a:rPr lang="en-US" altLang="zh-CN" dirty="0"/>
              <a:t>W </a:t>
            </a:r>
            <a:r>
              <a:rPr lang="zh-CN" altLang="en-US" dirty="0"/>
              <a:t>为非空有限表达式集合，则可以按下列步骤</a:t>
            </a:r>
            <a:r>
              <a:rPr lang="zh-CN" altLang="en-US" dirty="0">
                <a:solidFill>
                  <a:srgbClr val="FF0000"/>
                </a:solidFill>
              </a:rPr>
              <a:t>求</a:t>
            </a:r>
            <a:r>
              <a:rPr lang="zh-CN" altLang="en-US" dirty="0" smtClean="0">
                <a:solidFill>
                  <a:srgbClr val="FF0000"/>
                </a:solidFill>
              </a:rPr>
              <a:t>出最</a:t>
            </a:r>
            <a:r>
              <a:rPr lang="zh-CN" altLang="en-US" dirty="0">
                <a:solidFill>
                  <a:srgbClr val="FF0000"/>
                </a:solidFill>
              </a:rPr>
              <a:t>一般合一</a:t>
            </a:r>
            <a:r>
              <a:rPr lang="zh-CN" altLang="en-US" dirty="0"/>
              <a:t>：</a:t>
            </a:r>
          </a:p>
          <a:p>
            <a:pPr marL="339090" lvl="1" indent="0">
              <a:buNone/>
              <a:defRPr/>
            </a:pPr>
            <a:r>
              <a:rPr lang="zh-CN" altLang="en-US" dirty="0"/>
              <a:t>① </a:t>
            </a:r>
            <a:r>
              <a:rPr lang="zh-CN" altLang="en-US" dirty="0" smtClean="0"/>
              <a:t>置</a:t>
            </a:r>
            <a:r>
              <a:rPr lang="en-US" altLang="zh-CN" dirty="0" smtClean="0"/>
              <a:t>k=0, </a:t>
            </a:r>
            <a:r>
              <a:rPr lang="en-US" altLang="zh-CN" dirty="0" err="1" smtClean="0"/>
              <a:t>W</a:t>
            </a:r>
            <a:r>
              <a:rPr lang="en-US" altLang="zh-CN" baseline="-25000" dirty="0" err="1" smtClean="0"/>
              <a:t>k</a:t>
            </a:r>
            <a:r>
              <a:rPr lang="en-US" altLang="zh-CN" dirty="0" smtClean="0"/>
              <a:t>=W, </a:t>
            </a:r>
            <a:r>
              <a:rPr lang="en-US" altLang="zh-CN" dirty="0" err="1" smtClean="0"/>
              <a:t>σ</a:t>
            </a:r>
            <a:r>
              <a:rPr lang="en-US" altLang="zh-CN" baseline="-25000" dirty="0" err="1" smtClean="0"/>
              <a:t>k</a:t>
            </a:r>
            <a:r>
              <a:rPr lang="en-US" altLang="zh-CN" dirty="0" smtClean="0"/>
              <a:t>=ε</a:t>
            </a:r>
            <a:r>
              <a:rPr lang="en-US" altLang="zh-CN" dirty="0"/>
              <a:t>(</a:t>
            </a:r>
            <a:r>
              <a:rPr lang="zh-CN" altLang="en-US" dirty="0"/>
              <a:t>空置换，即不含元素的置换</a:t>
            </a:r>
            <a:r>
              <a:rPr lang="en-US" altLang="zh-CN" dirty="0"/>
              <a:t>)</a:t>
            </a:r>
            <a:r>
              <a:rPr lang="zh-CN" altLang="en-US" dirty="0"/>
              <a:t>。</a:t>
            </a:r>
          </a:p>
          <a:p>
            <a:pPr marL="339090" lvl="1" indent="0">
              <a:buNone/>
              <a:defRPr/>
            </a:pPr>
            <a:r>
              <a:rPr lang="zh-CN" altLang="en-US" dirty="0"/>
              <a:t>② </a:t>
            </a:r>
            <a:r>
              <a:rPr lang="zh-CN" altLang="en-US" dirty="0" smtClean="0"/>
              <a:t>若</a:t>
            </a:r>
            <a:r>
              <a:rPr lang="en-US" altLang="zh-CN" dirty="0" err="1" smtClean="0"/>
              <a:t>W</a:t>
            </a:r>
            <a:r>
              <a:rPr lang="en-US" altLang="zh-CN" baseline="-25000" dirty="0" err="1" smtClean="0"/>
              <a:t>k</a:t>
            </a:r>
            <a:r>
              <a:rPr lang="zh-CN" altLang="en-US" dirty="0" smtClean="0"/>
              <a:t>只有</a:t>
            </a:r>
            <a:r>
              <a:rPr lang="zh-CN" altLang="en-US" dirty="0"/>
              <a:t>一个表达式，则算法终止</a:t>
            </a:r>
            <a:r>
              <a:rPr lang="zh-CN" altLang="en-US" dirty="0" smtClean="0"/>
              <a:t>，</a:t>
            </a:r>
            <a:r>
              <a:rPr lang="en-US" altLang="zh-CN" dirty="0" err="1" smtClean="0"/>
              <a:t>σ</a:t>
            </a:r>
            <a:r>
              <a:rPr lang="en-US" altLang="zh-CN" baseline="-25000" dirty="0" err="1" smtClean="0"/>
              <a:t>k</a:t>
            </a:r>
            <a:r>
              <a:rPr lang="zh-CN" altLang="en-US" dirty="0"/>
              <a:t>就是要求的最一般合一。</a:t>
            </a:r>
          </a:p>
          <a:p>
            <a:pPr marL="339090" lvl="1" indent="0">
              <a:buNone/>
              <a:defRPr/>
            </a:pPr>
            <a:r>
              <a:rPr lang="zh-CN" altLang="en-US" dirty="0"/>
              <a:t>③ </a:t>
            </a:r>
            <a:r>
              <a:rPr lang="zh-CN" altLang="en-US" dirty="0" smtClean="0"/>
              <a:t>找出</a:t>
            </a:r>
            <a:r>
              <a:rPr lang="en-US" altLang="zh-CN" dirty="0" err="1" smtClean="0"/>
              <a:t>W</a:t>
            </a:r>
            <a:r>
              <a:rPr lang="en-US" altLang="zh-CN" baseline="-25000" dirty="0" err="1" smtClean="0"/>
              <a:t>k</a:t>
            </a:r>
            <a:r>
              <a:rPr lang="zh-CN" altLang="en-US" dirty="0" smtClean="0"/>
              <a:t>的</a:t>
            </a:r>
            <a:r>
              <a:rPr lang="zh-CN" altLang="en-US" dirty="0"/>
              <a:t>差异</a:t>
            </a:r>
            <a:r>
              <a:rPr lang="zh-CN" altLang="en-US" dirty="0" smtClean="0"/>
              <a:t>集</a:t>
            </a:r>
            <a:r>
              <a:rPr lang="en-US" altLang="zh-CN" dirty="0" err="1" smtClean="0"/>
              <a:t>D</a:t>
            </a:r>
            <a:r>
              <a:rPr lang="en-US" altLang="zh-CN" baseline="-25000" dirty="0" err="1" smtClean="0"/>
              <a:t>k</a:t>
            </a:r>
            <a:r>
              <a:rPr lang="zh-CN" altLang="en-US" dirty="0" smtClean="0"/>
              <a:t>。</a:t>
            </a:r>
            <a:endParaRPr lang="en-US" altLang="zh-CN" dirty="0" smtClean="0"/>
          </a:p>
          <a:p>
            <a:pPr marL="339090" lvl="1" indent="0">
              <a:buNone/>
              <a:defRPr/>
            </a:pPr>
            <a:r>
              <a:rPr lang="zh-CN" altLang="en-US" dirty="0" smtClean="0"/>
              <a:t>④ 若</a:t>
            </a:r>
            <a:r>
              <a:rPr lang="en-US" altLang="zh-CN" dirty="0" err="1" smtClean="0"/>
              <a:t>D</a:t>
            </a:r>
            <a:r>
              <a:rPr lang="en-US" altLang="zh-CN" baseline="-25000" dirty="0" err="1" smtClean="0"/>
              <a:t>k</a:t>
            </a:r>
            <a:r>
              <a:rPr lang="zh-CN" altLang="en-US" dirty="0" smtClean="0"/>
              <a:t>中</a:t>
            </a:r>
            <a:r>
              <a:rPr lang="zh-CN" altLang="en-US" dirty="0"/>
              <a:t>存在</a:t>
            </a:r>
            <a:r>
              <a:rPr lang="zh-CN" altLang="en-US" dirty="0" smtClean="0"/>
              <a:t>元素</a:t>
            </a:r>
            <a:r>
              <a:rPr lang="en-US" altLang="zh-CN" dirty="0" err="1" smtClean="0"/>
              <a:t>a</a:t>
            </a:r>
            <a:r>
              <a:rPr lang="en-US" altLang="zh-CN" baseline="-25000" dirty="0" err="1" smtClean="0"/>
              <a:t>k</a:t>
            </a:r>
            <a:r>
              <a:rPr lang="en-US" altLang="zh-CN" dirty="0" smtClean="0"/>
              <a:t>(</a:t>
            </a:r>
            <a:r>
              <a:rPr lang="zh-CN" altLang="en-US" dirty="0" smtClean="0"/>
              <a:t>变元</a:t>
            </a:r>
            <a:r>
              <a:rPr lang="en-US" altLang="zh-CN" dirty="0" smtClean="0"/>
              <a:t>)</a:t>
            </a:r>
            <a:r>
              <a:rPr lang="zh-CN" altLang="en-US" dirty="0" smtClean="0"/>
              <a:t>和</a:t>
            </a:r>
            <a:r>
              <a:rPr lang="en-US" altLang="zh-CN" dirty="0" err="1" smtClean="0"/>
              <a:t>t</a:t>
            </a:r>
            <a:r>
              <a:rPr lang="en-US" altLang="zh-CN" baseline="-25000" dirty="0" err="1" smtClean="0"/>
              <a:t>k</a:t>
            </a:r>
            <a:r>
              <a:rPr lang="en-US" altLang="zh-CN" dirty="0" smtClean="0"/>
              <a:t>(</a:t>
            </a:r>
            <a:r>
              <a:rPr lang="zh-CN" altLang="en-US" dirty="0" smtClean="0"/>
              <a:t>项</a:t>
            </a:r>
            <a:r>
              <a:rPr lang="en-US" altLang="zh-CN" dirty="0" smtClean="0"/>
              <a:t>)</a:t>
            </a:r>
            <a:r>
              <a:rPr lang="zh-CN" altLang="en-US" dirty="0" smtClean="0"/>
              <a:t>，且</a:t>
            </a:r>
            <a:r>
              <a:rPr lang="en-US" altLang="zh-CN" dirty="0" err="1" smtClean="0"/>
              <a:t>a</a:t>
            </a:r>
            <a:r>
              <a:rPr lang="en-US" altLang="zh-CN" baseline="-25000" dirty="0" err="1" smtClean="0"/>
              <a:t>k</a:t>
            </a:r>
            <a:r>
              <a:rPr lang="zh-CN" altLang="en-US" dirty="0" smtClean="0"/>
              <a:t>不在</a:t>
            </a:r>
            <a:r>
              <a:rPr lang="en-US" altLang="zh-CN" dirty="0" err="1" smtClean="0"/>
              <a:t>t</a:t>
            </a:r>
            <a:r>
              <a:rPr lang="en-US" altLang="zh-CN" baseline="-25000" dirty="0" err="1" smtClean="0"/>
              <a:t>k</a:t>
            </a:r>
            <a:r>
              <a:rPr lang="zh-CN" altLang="en-US" dirty="0" smtClean="0"/>
              <a:t>中</a:t>
            </a:r>
            <a:r>
              <a:rPr lang="zh-CN" altLang="en-US" dirty="0"/>
              <a:t>出现，则置：</a:t>
            </a:r>
          </a:p>
          <a:p>
            <a:pPr marL="339090" lvl="1" indent="0">
              <a:buNone/>
              <a:defRPr/>
            </a:pPr>
            <a:r>
              <a:rPr lang="en-US" altLang="zh-CN" dirty="0" smtClean="0"/>
              <a:t>	</a:t>
            </a:r>
            <a:r>
              <a:rPr lang="el-GR" altLang="zh-CN" dirty="0" smtClean="0"/>
              <a:t>σ</a:t>
            </a:r>
            <a:r>
              <a:rPr lang="en-US" altLang="zh-CN" baseline="-25000" dirty="0"/>
              <a:t>k+1</a:t>
            </a:r>
            <a:r>
              <a:rPr lang="en-US" altLang="zh-CN" dirty="0"/>
              <a:t> =</a:t>
            </a:r>
            <a:r>
              <a:rPr lang="el-GR" altLang="zh-CN" dirty="0"/>
              <a:t>σ</a:t>
            </a:r>
            <a:r>
              <a:rPr lang="en-US" altLang="zh-CN" baseline="-25000" dirty="0" smtClean="0"/>
              <a:t>k</a:t>
            </a:r>
            <a:r>
              <a:rPr lang="en-US" altLang="zh-CN" dirty="0" smtClean="0"/>
              <a:t>{</a:t>
            </a:r>
            <a:r>
              <a:rPr lang="en-US" altLang="zh-CN" dirty="0" err="1" smtClean="0"/>
              <a:t>t</a:t>
            </a:r>
            <a:r>
              <a:rPr lang="en-US" altLang="zh-CN" baseline="-25000" dirty="0" err="1" smtClean="0"/>
              <a:t>k</a:t>
            </a:r>
            <a:r>
              <a:rPr lang="en-US" altLang="zh-CN" dirty="0" smtClean="0"/>
              <a:t>/</a:t>
            </a:r>
            <a:r>
              <a:rPr lang="en-US" altLang="zh-CN" dirty="0" err="1" smtClean="0"/>
              <a:t>a</a:t>
            </a:r>
            <a:r>
              <a:rPr lang="en-US" altLang="zh-CN" baseline="-25000" dirty="0" err="1" smtClean="0"/>
              <a:t>k</a:t>
            </a:r>
            <a:r>
              <a:rPr lang="en-US" altLang="zh-CN" dirty="0" smtClean="0"/>
              <a:t>}</a:t>
            </a:r>
            <a:r>
              <a:rPr lang="zh-CN" altLang="en-US" dirty="0" smtClean="0"/>
              <a:t>， </a:t>
            </a:r>
            <a:r>
              <a:rPr lang="en-US" altLang="zh-CN" dirty="0" smtClean="0"/>
              <a:t>W</a:t>
            </a:r>
            <a:r>
              <a:rPr lang="en-US" altLang="zh-CN" baseline="-25000" dirty="0" smtClean="0"/>
              <a:t>k+1</a:t>
            </a:r>
            <a:r>
              <a:rPr lang="en-US" altLang="zh-CN" dirty="0" smtClean="0"/>
              <a:t> </a:t>
            </a:r>
            <a:r>
              <a:rPr lang="en-US" altLang="zh-CN" dirty="0"/>
              <a:t>= </a:t>
            </a:r>
            <a:r>
              <a:rPr lang="en-US" altLang="zh-CN" dirty="0" err="1" smtClean="0"/>
              <a:t>W</a:t>
            </a:r>
            <a:r>
              <a:rPr lang="en-US" altLang="zh-CN" baseline="-25000" dirty="0" err="1" smtClean="0"/>
              <a:t>k</a:t>
            </a:r>
            <a:r>
              <a:rPr lang="en-US" altLang="zh-CN" dirty="0" smtClean="0"/>
              <a:t>{</a:t>
            </a:r>
            <a:r>
              <a:rPr lang="en-US" altLang="zh-CN" dirty="0" err="1" smtClean="0"/>
              <a:t>t</a:t>
            </a:r>
            <a:r>
              <a:rPr lang="en-US" altLang="zh-CN" baseline="-25000" dirty="0" err="1" smtClean="0"/>
              <a:t>k</a:t>
            </a:r>
            <a:r>
              <a:rPr lang="en-US" altLang="zh-CN" dirty="0" smtClean="0"/>
              <a:t>/</a:t>
            </a:r>
            <a:r>
              <a:rPr lang="en-US" altLang="zh-CN" dirty="0" err="1" smtClean="0"/>
              <a:t>a</a:t>
            </a:r>
            <a:r>
              <a:rPr lang="en-US" altLang="zh-CN" baseline="-25000" dirty="0" err="1" smtClean="0"/>
              <a:t>k</a:t>
            </a:r>
            <a:r>
              <a:rPr lang="en-US" altLang="zh-CN" dirty="0" smtClean="0"/>
              <a:t>}</a:t>
            </a:r>
            <a:r>
              <a:rPr lang="zh-CN" altLang="en-US" dirty="0" smtClean="0"/>
              <a:t>， </a:t>
            </a:r>
            <a:r>
              <a:rPr lang="en-US" altLang="zh-CN" dirty="0" smtClean="0"/>
              <a:t>k </a:t>
            </a:r>
            <a:r>
              <a:rPr lang="en-US" altLang="zh-CN" dirty="0"/>
              <a:t>= k+1</a:t>
            </a:r>
          </a:p>
          <a:p>
            <a:pPr marL="339090" lvl="1" indent="0">
              <a:buNone/>
              <a:defRPr/>
            </a:pPr>
            <a:r>
              <a:rPr lang="en-US" altLang="zh-CN" dirty="0" smtClean="0"/>
              <a:t>	</a:t>
            </a:r>
            <a:r>
              <a:rPr lang="zh-CN" altLang="en-US" dirty="0" smtClean="0"/>
              <a:t>然后</a:t>
            </a:r>
            <a:r>
              <a:rPr lang="zh-CN" altLang="en-US" dirty="0"/>
              <a:t>转向②。否则，继续。</a:t>
            </a:r>
          </a:p>
          <a:p>
            <a:pPr marL="339090" lvl="1" indent="0">
              <a:buNone/>
              <a:defRPr/>
            </a:pPr>
            <a:r>
              <a:rPr lang="zh-CN" altLang="en-US" dirty="0" smtClean="0"/>
              <a:t>⑤ 算法</a:t>
            </a:r>
            <a:r>
              <a:rPr lang="zh-CN" altLang="en-US" dirty="0"/>
              <a:t>终止，</a:t>
            </a:r>
            <a:r>
              <a:rPr lang="en-US" altLang="zh-CN" dirty="0"/>
              <a:t>W</a:t>
            </a:r>
            <a:r>
              <a:rPr lang="zh-CN" altLang="en-US" dirty="0" smtClean="0"/>
              <a:t>的最</a:t>
            </a:r>
            <a:r>
              <a:rPr lang="zh-CN" altLang="en-US" dirty="0"/>
              <a:t>一般</a:t>
            </a:r>
            <a:r>
              <a:rPr lang="zh-CN" altLang="en-US" dirty="0" smtClean="0"/>
              <a:t>合一不</a:t>
            </a:r>
            <a:r>
              <a:rPr lang="zh-CN" altLang="en-US" dirty="0"/>
              <a:t>存在。 </a:t>
            </a:r>
          </a:p>
          <a:p>
            <a:pPr marL="339090" lvl="1" indent="0">
              <a:buNone/>
              <a:defRPr/>
            </a:pPr>
            <a:endParaRPr lang="zh-CN" altLang="en-US" dirty="0"/>
          </a:p>
          <a:p>
            <a:pPr>
              <a:lnSpc>
                <a:spcPct val="150000"/>
              </a:lnSpc>
              <a:defRPr/>
            </a:pPr>
            <a:endParaRPr lang="en-US" altLang="zh-CN" dirty="0" smtClean="0"/>
          </a:p>
        </p:txBody>
      </p:sp>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101</a:t>
            </a:fld>
            <a:endParaRPr kumimoji="1" lang="en-US" altLang="zh-CN" sz="1500">
              <a:solidFill>
                <a:srgbClr val="000000"/>
              </a:solidFill>
            </a:endParaRPr>
          </a:p>
        </p:txBody>
      </p:sp>
    </p:spTree>
    <p:extLst>
      <p:ext uri="{BB962C8B-B14F-4D97-AF65-F5344CB8AC3E}">
        <p14:creationId xmlns:p14="http://schemas.microsoft.com/office/powerpoint/2010/main" val="9280055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谓词归结的合一和置换</a:t>
            </a:r>
          </a:p>
        </p:txBody>
      </p:sp>
      <p:sp>
        <p:nvSpPr>
          <p:cNvPr id="135171" name="Rectangle 3"/>
          <p:cNvSpPr>
            <a:spLocks noGrp="1" noChangeArrowheads="1"/>
          </p:cNvSpPr>
          <p:nvPr>
            <p:ph idx="1"/>
          </p:nvPr>
        </p:nvSpPr>
        <p:spPr/>
        <p:txBody>
          <a:bodyPr vert="horz" wrap="square" lIns="68580" tIns="34290" rIns="68580" bIns="34290" numCol="1" anchor="t" anchorCtr="0" compatLnSpc="1"/>
          <a:lstStyle/>
          <a:p>
            <a:pPr>
              <a:lnSpc>
                <a:spcPct val="150000"/>
              </a:lnSpc>
              <a:defRPr/>
            </a:pPr>
            <a:r>
              <a:rPr lang="zh-CN" altLang="en-US" dirty="0"/>
              <a:t>合一算法的流程图</a:t>
            </a:r>
          </a:p>
          <a:p>
            <a:pPr>
              <a:lnSpc>
                <a:spcPct val="150000"/>
              </a:lnSpc>
              <a:defRPr/>
            </a:pPr>
            <a:endParaRPr lang="en-US" altLang="zh-CN" dirty="0" smtClean="0"/>
          </a:p>
        </p:txBody>
      </p:sp>
      <p:sp>
        <p:nvSpPr>
          <p:cNvPr id="6" name="AutoShape 3"/>
          <p:cNvSpPr/>
          <p:nvPr/>
        </p:nvSpPr>
        <p:spPr>
          <a:xfrm>
            <a:off x="2650821" y="2189296"/>
            <a:ext cx="2468722" cy="400181"/>
          </a:xfrm>
          <a:prstGeom prst="flowChartProcess">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defTabSz="685800" eaLnBrk="0" hangingPunct="0"/>
            <a:r>
              <a:rPr lang="en-US" altLang="zh-CN" sz="1800" b="1" dirty="0">
                <a:solidFill>
                  <a:srgbClr val="000000"/>
                </a:solidFill>
                <a:latin typeface="Consolas"/>
                <a:ea typeface="黑体" panose="02010609060101010101" pitchFamily="49" charset="-122"/>
              </a:rPr>
              <a:t>k=0, </a:t>
            </a:r>
            <a:r>
              <a:rPr lang="en-US" altLang="zh-CN" sz="1800" b="1" dirty="0" err="1">
                <a:solidFill>
                  <a:srgbClr val="000000"/>
                </a:solidFill>
                <a:latin typeface="Consolas"/>
                <a:ea typeface="黑体" panose="02010609060101010101" pitchFamily="49" charset="-122"/>
              </a:rPr>
              <a:t>W</a:t>
            </a:r>
            <a:r>
              <a:rPr lang="en-US" altLang="zh-CN" sz="1800" b="1" i="1" baseline="-30000" dirty="0" err="1">
                <a:solidFill>
                  <a:srgbClr val="000000"/>
                </a:solidFill>
                <a:latin typeface="Consolas"/>
                <a:ea typeface="黑体" panose="02010609060101010101" pitchFamily="49" charset="-122"/>
              </a:rPr>
              <a:t>k</a:t>
            </a:r>
            <a:r>
              <a:rPr lang="en-US" altLang="zh-CN" sz="1800" b="1" dirty="0">
                <a:solidFill>
                  <a:srgbClr val="000000"/>
                </a:solidFill>
                <a:latin typeface="Consolas"/>
                <a:ea typeface="黑体" panose="02010609060101010101" pitchFamily="49" charset="-122"/>
              </a:rPr>
              <a:t>=W, </a:t>
            </a:r>
            <a:r>
              <a:rPr lang="en-US" altLang="zh-CN" sz="1800" b="1" dirty="0" err="1">
                <a:solidFill>
                  <a:srgbClr val="000000"/>
                </a:solidFill>
                <a:latin typeface="Consolas"/>
                <a:ea typeface="黑体" panose="02010609060101010101" pitchFamily="49" charset="-122"/>
              </a:rPr>
              <a:t>σ</a:t>
            </a:r>
            <a:r>
              <a:rPr lang="en-US" altLang="zh-CN" sz="1800" b="1" i="1" baseline="-30000" dirty="0" err="1">
                <a:solidFill>
                  <a:srgbClr val="000000"/>
                </a:solidFill>
                <a:latin typeface="Consolas"/>
                <a:ea typeface="黑体" panose="02010609060101010101" pitchFamily="49" charset="-122"/>
              </a:rPr>
              <a:t>k</a:t>
            </a:r>
            <a:r>
              <a:rPr lang="en-US" altLang="zh-CN" sz="1800" b="1" dirty="0">
                <a:solidFill>
                  <a:srgbClr val="000000"/>
                </a:solidFill>
                <a:latin typeface="Consolas"/>
                <a:ea typeface="黑体" panose="02010609060101010101" pitchFamily="49" charset="-122"/>
              </a:rPr>
              <a:t>=ε</a:t>
            </a:r>
          </a:p>
        </p:txBody>
      </p:sp>
      <p:sp>
        <p:nvSpPr>
          <p:cNvPr id="7" name="AutoShape 4"/>
          <p:cNvSpPr/>
          <p:nvPr/>
        </p:nvSpPr>
        <p:spPr>
          <a:xfrm>
            <a:off x="2979050" y="2839591"/>
            <a:ext cx="1812263" cy="550250"/>
          </a:xfrm>
          <a:prstGeom prst="flowChartDecision">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defTabSz="685800" eaLnBrk="0" hangingPunct="0"/>
            <a:r>
              <a:rPr lang="en-US" altLang="zh-CN" sz="1800" b="1" dirty="0">
                <a:solidFill>
                  <a:srgbClr val="000000"/>
                </a:solidFill>
                <a:latin typeface="Consolas"/>
                <a:ea typeface="黑体" panose="02010609060101010101" pitchFamily="49" charset="-122"/>
              </a:rPr>
              <a:t>|</a:t>
            </a:r>
            <a:r>
              <a:rPr lang="en-US" altLang="zh-CN" sz="1800" b="1" dirty="0" err="1">
                <a:solidFill>
                  <a:srgbClr val="000000"/>
                </a:solidFill>
                <a:latin typeface="Consolas"/>
                <a:ea typeface="黑体" panose="02010609060101010101" pitchFamily="49" charset="-122"/>
              </a:rPr>
              <a:t>W</a:t>
            </a:r>
            <a:r>
              <a:rPr lang="en-US" altLang="zh-CN" sz="1800" b="1" i="1" baseline="-30000" dirty="0" err="1">
                <a:solidFill>
                  <a:srgbClr val="000000"/>
                </a:solidFill>
                <a:latin typeface="Consolas"/>
                <a:ea typeface="黑体" panose="02010609060101010101" pitchFamily="49" charset="-122"/>
              </a:rPr>
              <a:t>k</a:t>
            </a:r>
            <a:r>
              <a:rPr lang="en-US" altLang="zh-CN" sz="1800" b="1" dirty="0">
                <a:solidFill>
                  <a:srgbClr val="000000"/>
                </a:solidFill>
                <a:ea typeface="黑体" panose="02010609060101010101" pitchFamily="49" charset="-122"/>
              </a:rPr>
              <a:t> | </a:t>
            </a:r>
            <a:r>
              <a:rPr lang="zh-CN" altLang="en-US" sz="1800" b="1" dirty="0">
                <a:solidFill>
                  <a:srgbClr val="000000"/>
                </a:solidFill>
                <a:latin typeface="Consolas"/>
                <a:ea typeface="黑体" panose="02010609060101010101" pitchFamily="49" charset="-122"/>
              </a:rPr>
              <a:t>＝</a:t>
            </a:r>
            <a:r>
              <a:rPr lang="en-US" altLang="zh-CN" sz="1800" b="1" dirty="0">
                <a:solidFill>
                  <a:srgbClr val="000000"/>
                </a:solidFill>
                <a:latin typeface="Consolas"/>
                <a:ea typeface="黑体" panose="02010609060101010101" pitchFamily="49" charset="-122"/>
              </a:rPr>
              <a:t>1</a:t>
            </a:r>
            <a:r>
              <a:rPr lang="zh-CN" altLang="en-US" sz="1800" b="1" dirty="0">
                <a:solidFill>
                  <a:srgbClr val="000000"/>
                </a:solidFill>
                <a:latin typeface="Consolas"/>
                <a:ea typeface="黑体" panose="02010609060101010101" pitchFamily="49" charset="-122"/>
              </a:rPr>
              <a:t>？</a:t>
            </a:r>
          </a:p>
        </p:txBody>
      </p:sp>
      <p:sp>
        <p:nvSpPr>
          <p:cNvPr id="8" name="AutoShape 5"/>
          <p:cNvSpPr/>
          <p:nvPr/>
        </p:nvSpPr>
        <p:spPr>
          <a:xfrm>
            <a:off x="5744803" y="2914625"/>
            <a:ext cx="2046104" cy="400181"/>
          </a:xfrm>
          <a:prstGeom prst="flowChartProcess">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defTabSz="685800" eaLnBrk="0" hangingPunct="0"/>
            <a:r>
              <a:rPr lang="zh-CN" altLang="en-US" sz="1800" b="1" dirty="0">
                <a:solidFill>
                  <a:srgbClr val="000000"/>
                </a:solidFill>
                <a:latin typeface="Consolas"/>
                <a:ea typeface="黑体" panose="02010609060101010101" pitchFamily="49" charset="-122"/>
              </a:rPr>
              <a:t>求得</a:t>
            </a:r>
            <a:r>
              <a:rPr lang="en-US" altLang="zh-CN" sz="1800" b="1" dirty="0">
                <a:solidFill>
                  <a:srgbClr val="000000"/>
                </a:solidFill>
                <a:latin typeface="Consolas"/>
                <a:ea typeface="黑体" panose="02010609060101010101" pitchFamily="49" charset="-122"/>
              </a:rPr>
              <a:t>mgu</a:t>
            </a:r>
            <a:r>
              <a:rPr lang="zh-CN" altLang="en-US" sz="1800" b="1" dirty="0">
                <a:solidFill>
                  <a:srgbClr val="000000"/>
                </a:solidFill>
                <a:latin typeface="Consolas"/>
                <a:ea typeface="黑体" panose="02010609060101010101" pitchFamily="49" charset="-122"/>
              </a:rPr>
              <a:t>、结束</a:t>
            </a:r>
          </a:p>
        </p:txBody>
      </p:sp>
      <p:sp>
        <p:nvSpPr>
          <p:cNvPr id="9" name="AutoShape 6"/>
          <p:cNvSpPr/>
          <p:nvPr/>
        </p:nvSpPr>
        <p:spPr>
          <a:xfrm>
            <a:off x="2862129" y="3624661"/>
            <a:ext cx="2046104" cy="400181"/>
          </a:xfrm>
          <a:prstGeom prst="flowChartProcess">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defTabSz="685800" eaLnBrk="0" hangingPunct="0"/>
            <a:r>
              <a:rPr lang="zh-CN" altLang="en-US" sz="1800" b="1" dirty="0">
                <a:solidFill>
                  <a:srgbClr val="000000"/>
                </a:solidFill>
                <a:latin typeface="Consolas"/>
                <a:ea typeface="黑体" panose="02010609060101010101" pitchFamily="49" charset="-122"/>
              </a:rPr>
              <a:t>求出不一致集合</a:t>
            </a:r>
          </a:p>
        </p:txBody>
      </p:sp>
      <p:sp>
        <p:nvSpPr>
          <p:cNvPr id="10" name="AutoShape 7"/>
          <p:cNvSpPr/>
          <p:nvPr/>
        </p:nvSpPr>
        <p:spPr>
          <a:xfrm>
            <a:off x="3066740" y="4289062"/>
            <a:ext cx="1636883" cy="552708"/>
          </a:xfrm>
          <a:prstGeom prst="flowChartDecision">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defTabSz="685800" eaLnBrk="0" hangingPunct="0"/>
            <a:r>
              <a:rPr lang="zh-CN" altLang="en-US" sz="1800" b="1" dirty="0">
                <a:solidFill>
                  <a:srgbClr val="000000"/>
                </a:solidFill>
                <a:latin typeface="Consolas"/>
                <a:ea typeface="黑体" panose="02010609060101010101" pitchFamily="49" charset="-122"/>
              </a:rPr>
              <a:t>有置换？</a:t>
            </a:r>
          </a:p>
        </p:txBody>
      </p:sp>
      <p:sp>
        <p:nvSpPr>
          <p:cNvPr id="11" name="AutoShape 8"/>
          <p:cNvSpPr/>
          <p:nvPr/>
        </p:nvSpPr>
        <p:spPr>
          <a:xfrm>
            <a:off x="1544058" y="5066157"/>
            <a:ext cx="4682244" cy="600272"/>
          </a:xfrm>
          <a:prstGeom prst="flowChartProcess">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defTabSz="685800" eaLnBrk="0" hangingPunct="0"/>
            <a:r>
              <a:rPr lang="zh-CN" altLang="en-US" sz="1800" b="1" dirty="0">
                <a:solidFill>
                  <a:srgbClr val="000000"/>
                </a:solidFill>
                <a:latin typeface="Consolas"/>
                <a:ea typeface="黑体" panose="02010609060101010101" pitchFamily="49" charset="-122"/>
              </a:rPr>
              <a:t>求出新置换；更新公式集合与旧置换，</a:t>
            </a:r>
            <a:r>
              <a:rPr lang="en-US" altLang="zh-CN" sz="1800" b="1" dirty="0">
                <a:solidFill>
                  <a:srgbClr val="000000"/>
                </a:solidFill>
                <a:latin typeface="Consolas"/>
                <a:ea typeface="黑体" panose="02010609060101010101" pitchFamily="49" charset="-122"/>
              </a:rPr>
              <a:t>k++</a:t>
            </a:r>
          </a:p>
        </p:txBody>
      </p:sp>
      <p:sp>
        <p:nvSpPr>
          <p:cNvPr id="12" name="AutoShape 9"/>
          <p:cNvSpPr/>
          <p:nvPr/>
        </p:nvSpPr>
        <p:spPr>
          <a:xfrm>
            <a:off x="5744804" y="4365325"/>
            <a:ext cx="1578423" cy="400181"/>
          </a:xfrm>
          <a:prstGeom prst="flowChartProcess">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defTabSz="685800" eaLnBrk="0" hangingPunct="0"/>
            <a:r>
              <a:rPr lang="zh-CN" altLang="en-US" sz="1800" b="1" dirty="0">
                <a:solidFill>
                  <a:srgbClr val="000000"/>
                </a:solidFill>
                <a:latin typeface="Consolas"/>
                <a:ea typeface="黑体" panose="02010609060101010101" pitchFamily="49" charset="-122"/>
              </a:rPr>
              <a:t>无解、结束</a:t>
            </a:r>
          </a:p>
        </p:txBody>
      </p:sp>
      <p:cxnSp>
        <p:nvCxnSpPr>
          <p:cNvPr id="4" name="直接箭头连接符 3"/>
          <p:cNvCxnSpPr>
            <a:stCxn id="6" idx="2"/>
            <a:endCxn id="7" idx="0"/>
          </p:cNvCxnSpPr>
          <p:nvPr/>
        </p:nvCxnSpPr>
        <p:spPr bwMode="auto">
          <a:xfrm flipH="1">
            <a:off x="3885182" y="2589477"/>
            <a:ext cx="1" cy="250114"/>
          </a:xfrm>
          <a:prstGeom prst="straightConnector1">
            <a:avLst/>
          </a:prstGeom>
          <a:solidFill>
            <a:schemeClr val="accent1"/>
          </a:solidFill>
          <a:ln w="19050" cap="flat" cmpd="sng" algn="ctr">
            <a:solidFill>
              <a:schemeClr val="tx1"/>
            </a:solidFill>
            <a:prstDash val="solid"/>
            <a:round/>
            <a:headEnd type="none" w="med" len="med"/>
            <a:tailEnd type="triangle" w="med" len="lg"/>
          </a:ln>
        </p:spPr>
      </p:cxnSp>
      <p:cxnSp>
        <p:nvCxnSpPr>
          <p:cNvPr id="23" name="直接箭头连接符 22"/>
          <p:cNvCxnSpPr>
            <a:stCxn id="7" idx="3"/>
            <a:endCxn id="8" idx="1"/>
          </p:cNvCxnSpPr>
          <p:nvPr/>
        </p:nvCxnSpPr>
        <p:spPr bwMode="auto">
          <a:xfrm>
            <a:off x="4791313" y="3114716"/>
            <a:ext cx="953491" cy="0"/>
          </a:xfrm>
          <a:prstGeom prst="straightConnector1">
            <a:avLst/>
          </a:prstGeom>
          <a:solidFill>
            <a:schemeClr val="accent1"/>
          </a:solidFill>
          <a:ln w="19050" cap="flat" cmpd="sng" algn="ctr">
            <a:solidFill>
              <a:schemeClr val="tx1"/>
            </a:solidFill>
            <a:prstDash val="solid"/>
            <a:round/>
            <a:headEnd type="none" w="med" len="med"/>
            <a:tailEnd type="triangle" w="med" len="lg"/>
          </a:ln>
        </p:spPr>
      </p:cxnSp>
      <p:cxnSp>
        <p:nvCxnSpPr>
          <p:cNvPr id="24" name="直接箭头连接符 23"/>
          <p:cNvCxnSpPr>
            <a:stCxn id="9" idx="2"/>
            <a:endCxn id="10" idx="0"/>
          </p:cNvCxnSpPr>
          <p:nvPr/>
        </p:nvCxnSpPr>
        <p:spPr bwMode="auto">
          <a:xfrm>
            <a:off x="3885181" y="4024842"/>
            <a:ext cx="1" cy="264220"/>
          </a:xfrm>
          <a:prstGeom prst="straightConnector1">
            <a:avLst/>
          </a:prstGeom>
          <a:solidFill>
            <a:schemeClr val="accent1"/>
          </a:solidFill>
          <a:ln w="19050" cap="flat" cmpd="sng" algn="ctr">
            <a:solidFill>
              <a:schemeClr val="tx1"/>
            </a:solidFill>
            <a:prstDash val="solid"/>
            <a:round/>
            <a:headEnd type="none" w="med" len="med"/>
            <a:tailEnd type="triangle" w="med" len="lg"/>
          </a:ln>
        </p:spPr>
      </p:cxnSp>
      <p:cxnSp>
        <p:nvCxnSpPr>
          <p:cNvPr id="25" name="直接箭头连接符 24"/>
          <p:cNvCxnSpPr>
            <a:stCxn id="10" idx="3"/>
            <a:endCxn id="12" idx="1"/>
          </p:cNvCxnSpPr>
          <p:nvPr/>
        </p:nvCxnSpPr>
        <p:spPr bwMode="auto">
          <a:xfrm>
            <a:off x="4703623" y="4565416"/>
            <a:ext cx="1041181" cy="0"/>
          </a:xfrm>
          <a:prstGeom prst="straightConnector1">
            <a:avLst/>
          </a:prstGeom>
          <a:solidFill>
            <a:schemeClr val="accent1"/>
          </a:solidFill>
          <a:ln w="19050" cap="flat" cmpd="sng" algn="ctr">
            <a:solidFill>
              <a:schemeClr val="tx1"/>
            </a:solidFill>
            <a:prstDash val="solid"/>
            <a:round/>
            <a:headEnd type="none" w="med" len="med"/>
            <a:tailEnd type="triangle" w="med" len="lg"/>
          </a:ln>
        </p:spPr>
      </p:cxnSp>
      <p:cxnSp>
        <p:nvCxnSpPr>
          <p:cNvPr id="36" name="直接箭头连接符 35"/>
          <p:cNvCxnSpPr>
            <a:stCxn id="7" idx="2"/>
            <a:endCxn id="9" idx="0"/>
          </p:cNvCxnSpPr>
          <p:nvPr/>
        </p:nvCxnSpPr>
        <p:spPr bwMode="auto">
          <a:xfrm flipH="1">
            <a:off x="3885181" y="3389840"/>
            <a:ext cx="1" cy="234821"/>
          </a:xfrm>
          <a:prstGeom prst="straightConnector1">
            <a:avLst/>
          </a:prstGeom>
          <a:solidFill>
            <a:schemeClr val="accent1"/>
          </a:solidFill>
          <a:ln w="19050" cap="flat" cmpd="sng" algn="ctr">
            <a:solidFill>
              <a:schemeClr val="tx1"/>
            </a:solidFill>
            <a:prstDash val="solid"/>
            <a:round/>
            <a:headEnd type="none" w="med" len="med"/>
            <a:tailEnd type="triangle" w="med" len="lg"/>
          </a:ln>
        </p:spPr>
      </p:cxnSp>
      <p:cxnSp>
        <p:nvCxnSpPr>
          <p:cNvPr id="41" name="直接箭头连接符 40"/>
          <p:cNvCxnSpPr>
            <a:stCxn id="10" idx="2"/>
            <a:endCxn id="11" idx="0"/>
          </p:cNvCxnSpPr>
          <p:nvPr/>
        </p:nvCxnSpPr>
        <p:spPr bwMode="auto">
          <a:xfrm flipH="1">
            <a:off x="3885180" y="4841770"/>
            <a:ext cx="2" cy="224387"/>
          </a:xfrm>
          <a:prstGeom prst="straightConnector1">
            <a:avLst/>
          </a:prstGeom>
          <a:solidFill>
            <a:schemeClr val="accent1"/>
          </a:solidFill>
          <a:ln w="19050" cap="flat" cmpd="sng" algn="ctr">
            <a:solidFill>
              <a:schemeClr val="tx1"/>
            </a:solidFill>
            <a:prstDash val="solid"/>
            <a:round/>
            <a:headEnd type="none" w="med" len="med"/>
            <a:tailEnd type="triangle" w="med" len="lg"/>
          </a:ln>
        </p:spPr>
      </p:cxnSp>
      <p:cxnSp>
        <p:nvCxnSpPr>
          <p:cNvPr id="57" name="肘形连接符 56"/>
          <p:cNvCxnSpPr>
            <a:stCxn id="11" idx="1"/>
            <a:endCxn id="7" idx="1"/>
          </p:cNvCxnSpPr>
          <p:nvPr/>
        </p:nvCxnSpPr>
        <p:spPr bwMode="auto">
          <a:xfrm rot="10800000" flipH="1">
            <a:off x="1544058" y="3114717"/>
            <a:ext cx="1434992" cy="2251577"/>
          </a:xfrm>
          <a:prstGeom prst="bentConnector3">
            <a:avLst>
              <a:gd name="adj1" fmla="val -11948"/>
            </a:avLst>
          </a:prstGeom>
          <a:solidFill>
            <a:schemeClr val="accent1"/>
          </a:solidFill>
          <a:ln w="19050" cap="flat" cmpd="sng" algn="ctr">
            <a:solidFill>
              <a:schemeClr val="tx1"/>
            </a:solidFill>
            <a:prstDash val="solid"/>
            <a:round/>
            <a:headEnd type="none" w="med" len="med"/>
            <a:tailEnd type="triangle" w="med" len="lg"/>
          </a:ln>
        </p:spPr>
      </p:cxnSp>
      <p:sp>
        <p:nvSpPr>
          <p:cNvPr id="5" name="灯片编号占位符 4"/>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102</a:t>
            </a:fld>
            <a:endParaRPr kumimoji="1" lang="en-US" altLang="zh-CN" sz="1500">
              <a:solidFill>
                <a:srgbClr val="000000"/>
              </a:solidFill>
            </a:endParaRPr>
          </a:p>
        </p:txBody>
      </p:sp>
    </p:spTree>
    <p:extLst>
      <p:ext uri="{BB962C8B-B14F-4D97-AF65-F5344CB8AC3E}">
        <p14:creationId xmlns:p14="http://schemas.microsoft.com/office/powerpoint/2010/main" val="354477388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2.4.3 </a:t>
            </a:r>
            <a:r>
              <a:rPr lang="zh-CN" altLang="en-US" dirty="0"/>
              <a:t>谓词归结的合一和置换</a:t>
            </a:r>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lstStyle/>
              <a:p>
                <a:pPr marL="0" indent="0">
                  <a:buNone/>
                </a:pPr>
                <a:r>
                  <a:rPr lang="zh-CN" altLang="en-US" dirty="0"/>
                  <a:t>例：求</a:t>
                </a:r>
                <a14:m>
                  <m:oMath xmlns:m="http://schemas.openxmlformats.org/officeDocument/2006/math">
                    <m:r>
                      <a:rPr lang="pl-PL" altLang="zh-CN" sz="1800" i="1" dirty="0">
                        <a:latin typeface="Cambria Math" panose="02040503050406030204" pitchFamily="18" charset="0"/>
                      </a:rPr>
                      <m:t>𝑤</m:t>
                    </m:r>
                    <m:r>
                      <a:rPr lang="pl-PL" altLang="zh-CN" sz="1800" i="1" dirty="0">
                        <a:latin typeface="Cambria Math" panose="02040503050406030204" pitchFamily="18" charset="0"/>
                      </a:rPr>
                      <m:t>={</m:t>
                    </m:r>
                    <m:r>
                      <a:rPr lang="pl-PL" altLang="zh-CN" sz="1800" i="1" dirty="0">
                        <a:latin typeface="Cambria Math" panose="02040503050406030204" pitchFamily="18" charset="0"/>
                      </a:rPr>
                      <m:t>𝑃</m:t>
                    </m:r>
                    <m:r>
                      <a:rPr lang="pl-PL" altLang="zh-CN" sz="1800" i="1" dirty="0">
                        <a:latin typeface="Cambria Math" panose="02040503050406030204" pitchFamily="18" charset="0"/>
                      </a:rPr>
                      <m:t>(</m:t>
                    </m:r>
                    <m:r>
                      <a:rPr lang="pl-PL" altLang="zh-CN" sz="1800" i="1" dirty="0">
                        <a:latin typeface="Cambria Math" panose="02040503050406030204" pitchFamily="18" charset="0"/>
                      </a:rPr>
                      <m:t>𝑎</m:t>
                    </m:r>
                    <m:r>
                      <a:rPr lang="pl-PL" altLang="zh-CN" sz="1800" i="1" dirty="0">
                        <a:latin typeface="Cambria Math" panose="02040503050406030204" pitchFamily="18" charset="0"/>
                      </a:rPr>
                      <m:t>,</m:t>
                    </m:r>
                    <m:r>
                      <a:rPr lang="pl-PL" altLang="zh-CN" sz="1800" i="1" dirty="0">
                        <a:latin typeface="Cambria Math" panose="02040503050406030204" pitchFamily="18" charset="0"/>
                      </a:rPr>
                      <m:t>𝑥</m:t>
                    </m:r>
                    <m:r>
                      <a:rPr lang="en-US" altLang="zh-CN" sz="1800" i="1" dirty="0">
                        <a:latin typeface="Cambria Math" panose="02040503050406030204" pitchFamily="18" charset="0"/>
                      </a:rPr>
                      <m:t>,</m:t>
                    </m:r>
                    <m:r>
                      <a:rPr lang="pl-PL" altLang="zh-CN" sz="1800" i="1" dirty="0">
                        <a:latin typeface="Cambria Math" panose="02040503050406030204" pitchFamily="18" charset="0"/>
                      </a:rPr>
                      <m:t>𝑓</m:t>
                    </m:r>
                    <m:r>
                      <a:rPr lang="pl-PL" altLang="zh-CN" sz="1800" i="1" dirty="0">
                        <a:latin typeface="Cambria Math" panose="02040503050406030204" pitchFamily="18" charset="0"/>
                      </a:rPr>
                      <m:t>(</m:t>
                    </m:r>
                    <m:r>
                      <a:rPr lang="pl-PL" altLang="zh-CN" sz="1800" i="1" dirty="0">
                        <a:latin typeface="Cambria Math" panose="02040503050406030204" pitchFamily="18" charset="0"/>
                      </a:rPr>
                      <m:t>𝑔</m:t>
                    </m:r>
                    <m:r>
                      <a:rPr lang="pl-PL" altLang="zh-CN" sz="1800" i="1" dirty="0">
                        <a:latin typeface="Cambria Math" panose="02040503050406030204" pitchFamily="18" charset="0"/>
                      </a:rPr>
                      <m:t>(</m:t>
                    </m:r>
                    <m:r>
                      <a:rPr lang="pl-PL" altLang="zh-CN" sz="1800" i="1" dirty="0">
                        <a:latin typeface="Cambria Math" panose="02040503050406030204" pitchFamily="18" charset="0"/>
                      </a:rPr>
                      <m:t>𝑦</m:t>
                    </m:r>
                    <m:r>
                      <a:rPr lang="pl-PL" altLang="zh-CN" sz="1800" i="1" dirty="0">
                        <a:latin typeface="Cambria Math" panose="02040503050406030204" pitchFamily="18" charset="0"/>
                      </a:rPr>
                      <m:t>))),</m:t>
                    </m:r>
                    <m:r>
                      <a:rPr lang="pl-PL" altLang="zh-CN" sz="1800" i="1" dirty="0">
                        <a:latin typeface="Cambria Math" panose="02040503050406030204" pitchFamily="18" charset="0"/>
                      </a:rPr>
                      <m:t>𝑃</m:t>
                    </m:r>
                    <m:r>
                      <a:rPr lang="pl-PL" altLang="zh-CN" sz="1800" i="1" dirty="0">
                        <a:latin typeface="Cambria Math" panose="02040503050406030204" pitchFamily="18" charset="0"/>
                      </a:rPr>
                      <m:t>(</m:t>
                    </m:r>
                    <m:r>
                      <a:rPr lang="pl-PL" altLang="zh-CN" sz="1800" i="1" dirty="0">
                        <a:latin typeface="Cambria Math" panose="02040503050406030204" pitchFamily="18" charset="0"/>
                      </a:rPr>
                      <m:t>𝑧</m:t>
                    </m:r>
                    <m:r>
                      <a:rPr lang="pl-PL" altLang="zh-CN" sz="1800" i="1" dirty="0">
                        <a:latin typeface="Cambria Math" panose="02040503050406030204" pitchFamily="18" charset="0"/>
                      </a:rPr>
                      <m:t>,</m:t>
                    </m:r>
                    <m:r>
                      <a:rPr lang="pl-PL" altLang="zh-CN" sz="1800" i="1" dirty="0">
                        <a:latin typeface="Cambria Math" panose="02040503050406030204" pitchFamily="18" charset="0"/>
                      </a:rPr>
                      <m:t>𝑓</m:t>
                    </m:r>
                    <m:r>
                      <a:rPr lang="pl-PL" altLang="zh-CN" sz="1800" i="1" dirty="0">
                        <a:latin typeface="Cambria Math" panose="02040503050406030204" pitchFamily="18" charset="0"/>
                      </a:rPr>
                      <m:t>(</m:t>
                    </m:r>
                    <m:r>
                      <a:rPr lang="pl-PL" altLang="zh-CN" sz="1800" i="1" dirty="0">
                        <a:latin typeface="Cambria Math" panose="02040503050406030204" pitchFamily="18" charset="0"/>
                      </a:rPr>
                      <m:t>𝑧</m:t>
                    </m:r>
                    <m:r>
                      <a:rPr lang="pl-PL" altLang="zh-CN" sz="1800" i="1" dirty="0">
                        <a:latin typeface="Cambria Math" panose="02040503050406030204" pitchFamily="18" charset="0"/>
                      </a:rPr>
                      <m:t>),</m:t>
                    </m:r>
                    <m:r>
                      <a:rPr lang="pl-PL" altLang="zh-CN" sz="1800" i="1" dirty="0">
                        <a:latin typeface="Cambria Math" panose="02040503050406030204" pitchFamily="18" charset="0"/>
                      </a:rPr>
                      <m:t>𝑓</m:t>
                    </m:r>
                    <m:r>
                      <a:rPr lang="pl-PL" altLang="zh-CN" sz="1800" i="1" dirty="0">
                        <a:latin typeface="Cambria Math" panose="02040503050406030204" pitchFamily="18" charset="0"/>
                      </a:rPr>
                      <m:t>(</m:t>
                    </m:r>
                    <m:r>
                      <a:rPr lang="en-US" altLang="zh-CN" sz="1800" b="0" i="1" dirty="0">
                        <a:latin typeface="Cambria Math" panose="02040503050406030204" pitchFamily="18" charset="0"/>
                      </a:rPr>
                      <m:t>𝑢</m:t>
                    </m:r>
                    <m:r>
                      <a:rPr lang="pl-PL" altLang="zh-CN" sz="1800" i="1" dirty="0">
                        <a:latin typeface="Cambria Math" panose="02040503050406030204" pitchFamily="18" charset="0"/>
                      </a:rPr>
                      <m:t>))}</m:t>
                    </m:r>
                  </m:oMath>
                </a14:m>
                <a:r>
                  <a:rPr lang="zh-CN" altLang="en-US" dirty="0"/>
                  <a:t>的最一般合一。 </a:t>
                </a:r>
                <a:endParaRPr lang="en-US" altLang="zh-CN" dirty="0"/>
              </a:p>
              <a:p>
                <a:pPr marL="0" lvl="1" indent="0">
                  <a:buNone/>
                </a:pPr>
                <a:r>
                  <a:rPr lang="zh-CN" altLang="en-US" sz="1800" dirty="0">
                    <a:solidFill>
                      <a:srgbClr val="FF0000"/>
                    </a:solidFill>
                    <a:latin typeface="Cambria Math" panose="02040503050406030204" pitchFamily="18" charset="0"/>
                  </a:rPr>
                  <a:t>解</a:t>
                </a:r>
                <a:r>
                  <a:rPr lang="zh-CN" altLang="en-US" sz="1800" dirty="0">
                    <a:latin typeface="Cambria Math" panose="02040503050406030204" pitchFamily="18" charset="0"/>
                  </a:rPr>
                  <a:t>：</a:t>
                </a:r>
                <a:endParaRPr lang="en-US" altLang="zh-CN" sz="1800" dirty="0">
                  <a:latin typeface="Cambria Math" panose="02040503050406030204" pitchFamily="18" charset="0"/>
                </a:endParaRPr>
              </a:p>
              <a:p>
                <a:pPr marL="404813" lvl="1" indent="0">
                  <a:buNone/>
                </a:pPr>
                <a:r>
                  <a:rPr lang="en-US" altLang="zh-CN" sz="1800" dirty="0">
                    <a:latin typeface="黑体" panose="02010609060101010101" pitchFamily="49" charset="-122"/>
                    <a:sym typeface="Wingdings" panose="05000000000000000000" pitchFamily="2" charset="2"/>
                  </a:rPr>
                  <a:t>(1) </a:t>
                </a:r>
                <a:r>
                  <a:rPr lang="zh-CN" altLang="en-US" sz="1800" dirty="0">
                    <a:latin typeface="Cambria Math" panose="02040503050406030204" pitchFamily="18" charset="0"/>
                  </a:rPr>
                  <a:t>令</a:t>
                </a:r>
                <a14:m>
                  <m:oMath xmlns:m="http://schemas.openxmlformats.org/officeDocument/2006/math">
                    <m:r>
                      <a:rPr lang="en-US" altLang="zh-CN" sz="1800" i="1" dirty="0">
                        <a:latin typeface="Cambria Math" panose="02040503050406030204" pitchFamily="18" charset="0"/>
                      </a:rPr>
                      <m:t>𝑊</m:t>
                    </m:r>
                    <m:r>
                      <a:rPr lang="en-US" altLang="zh-CN" sz="1800" b="0" i="1" baseline="-25000" dirty="0">
                        <a:latin typeface="Cambria Math" panose="02040503050406030204" pitchFamily="18" charset="0"/>
                      </a:rPr>
                      <m:t>0</m:t>
                    </m:r>
                    <m:r>
                      <a:rPr lang="en-US" altLang="zh-CN" sz="1800" i="1" dirty="0">
                        <a:latin typeface="Cambria Math" panose="02040503050406030204" pitchFamily="18" charset="0"/>
                      </a:rPr>
                      <m:t>=</m:t>
                    </m:r>
                    <m:r>
                      <a:rPr lang="en-US" altLang="zh-CN" sz="1800" i="1" dirty="0">
                        <a:latin typeface="Cambria Math" panose="02040503050406030204" pitchFamily="18" charset="0"/>
                      </a:rPr>
                      <m:t>𝑊</m:t>
                    </m:r>
                    <m:r>
                      <a:rPr lang="zh-CN" altLang="en-US" sz="1800" i="1" dirty="0">
                        <a:latin typeface="Cambria Math" panose="02040503050406030204" pitchFamily="18" charset="0"/>
                      </a:rPr>
                      <m:t>，</m:t>
                    </m:r>
                    <m:r>
                      <a:rPr lang="en-US" altLang="zh-CN" sz="1800" i="1" dirty="0">
                        <a:latin typeface="Cambria Math" panose="02040503050406030204" pitchFamily="18" charset="0"/>
                      </a:rPr>
                      <m:t>𝜎</m:t>
                    </m:r>
                    <m:r>
                      <a:rPr lang="en-US" altLang="zh-CN" sz="1800" b="0" i="1" baseline="-25000" dirty="0">
                        <a:latin typeface="Cambria Math" panose="02040503050406030204" pitchFamily="18" charset="0"/>
                      </a:rPr>
                      <m:t>0</m:t>
                    </m:r>
                    <m:r>
                      <a:rPr lang="en-US" altLang="zh-CN" sz="1800" i="1" dirty="0">
                        <a:latin typeface="Cambria Math" panose="02040503050406030204" pitchFamily="18" charset="0"/>
                      </a:rPr>
                      <m:t>=</m:t>
                    </m:r>
                    <m:r>
                      <a:rPr lang="en-US" altLang="zh-CN" sz="1800" i="1" dirty="0">
                        <a:latin typeface="Cambria Math" panose="02040503050406030204" pitchFamily="18" charset="0"/>
                      </a:rPr>
                      <m:t>𝜀</m:t>
                    </m:r>
                  </m:oMath>
                </a14:m>
                <a:r>
                  <a:rPr lang="zh-CN" altLang="en-US" sz="1800" dirty="0">
                    <a:latin typeface="Cambria Math" panose="02040503050406030204" pitchFamily="18" charset="0"/>
                  </a:rPr>
                  <a:t>。</a:t>
                </a:r>
                <a:endParaRPr lang="en-US" altLang="zh-CN" sz="1800" dirty="0">
                  <a:latin typeface="Cambria Math" panose="02040503050406030204" pitchFamily="18" charset="0"/>
                </a:endParaRPr>
              </a:p>
              <a:p>
                <a:pPr marL="253604" lvl="1" indent="151210">
                  <a:buNone/>
                </a:pPr>
                <a:r>
                  <a:rPr lang="en-US" altLang="zh-CN" sz="1800" dirty="0">
                    <a:latin typeface="黑体" panose="02010609060101010101" pitchFamily="49" charset="-122"/>
                  </a:rPr>
                  <a:t>(2)</a:t>
                </a:r>
                <a:r>
                  <a:rPr lang="en-US" altLang="zh-CN" sz="1800" dirty="0"/>
                  <a:t> </a:t>
                </a:r>
                <a14:m>
                  <m:oMath xmlns:m="http://schemas.openxmlformats.org/officeDocument/2006/math">
                    <m:r>
                      <a:rPr lang="en-US" altLang="zh-CN" sz="1800" i="1" dirty="0">
                        <a:latin typeface="Cambria Math" panose="02040503050406030204" pitchFamily="18" charset="0"/>
                      </a:rPr>
                      <m:t>𝑊</m:t>
                    </m:r>
                    <m:r>
                      <a:rPr lang="en-US" altLang="zh-CN" sz="1800" b="0" i="1" baseline="-25000" dirty="0">
                        <a:latin typeface="Cambria Math" panose="02040503050406030204" pitchFamily="18" charset="0"/>
                      </a:rPr>
                      <m:t>0</m:t>
                    </m:r>
                  </m:oMath>
                </a14:m>
                <a:r>
                  <a:rPr lang="zh-CN" altLang="en-US" sz="1800" dirty="0">
                    <a:latin typeface="Cambria Math" panose="02040503050406030204" pitchFamily="18" charset="0"/>
                  </a:rPr>
                  <a:t>未合一，不一致集为</a:t>
                </a:r>
                <a14:m>
                  <m:oMath xmlns:m="http://schemas.openxmlformats.org/officeDocument/2006/math">
                    <m:r>
                      <a:rPr lang="en-US" altLang="zh-CN" sz="1800" b="0" i="1" dirty="0">
                        <a:latin typeface="Cambria Math" panose="02040503050406030204" pitchFamily="18" charset="0"/>
                      </a:rPr>
                      <m:t>𝐷</m:t>
                    </m:r>
                    <m:r>
                      <a:rPr lang="en-US" altLang="zh-CN" sz="1800" b="0" i="1" baseline="-25000" dirty="0">
                        <a:latin typeface="Cambria Math" panose="02040503050406030204" pitchFamily="18" charset="0"/>
                      </a:rPr>
                      <m:t>0</m:t>
                    </m:r>
                    <m:r>
                      <a:rPr lang="en-US" altLang="zh-CN" sz="1800" i="1" dirty="0">
                        <a:latin typeface="Cambria Math" panose="02040503050406030204" pitchFamily="18" charset="0"/>
                      </a:rPr>
                      <m:t>={</m:t>
                    </m:r>
                    <m:r>
                      <a:rPr lang="en-US" altLang="zh-CN" sz="1800" i="1" dirty="0" err="1">
                        <a:latin typeface="Cambria Math" panose="02040503050406030204" pitchFamily="18" charset="0"/>
                      </a:rPr>
                      <m:t>𝑎</m:t>
                    </m:r>
                    <m:r>
                      <a:rPr lang="en-US" altLang="zh-CN" sz="1800" i="1" dirty="0" err="1">
                        <a:latin typeface="Cambria Math" panose="02040503050406030204" pitchFamily="18" charset="0"/>
                      </a:rPr>
                      <m:t>,  </m:t>
                    </m:r>
                    <m:r>
                      <a:rPr lang="en-US" altLang="zh-CN" sz="1800" i="1" dirty="0" err="1">
                        <a:latin typeface="Cambria Math" panose="02040503050406030204" pitchFamily="18" charset="0"/>
                      </a:rPr>
                      <m:t>𝑧</m:t>
                    </m:r>
                    <m:r>
                      <a:rPr lang="en-US" altLang="zh-CN" sz="1800" i="1" dirty="0">
                        <a:latin typeface="Cambria Math" panose="02040503050406030204" pitchFamily="18" charset="0"/>
                      </a:rPr>
                      <m:t>}</m:t>
                    </m:r>
                  </m:oMath>
                </a14:m>
                <a:r>
                  <a:rPr lang="zh-CN" altLang="en-US" sz="1800" dirty="0">
                    <a:latin typeface="Cambria Math" panose="02040503050406030204" pitchFamily="18" charset="0"/>
                  </a:rPr>
                  <a:t>。</a:t>
                </a:r>
                <a:endParaRPr lang="en-US" altLang="zh-CN" sz="1800" dirty="0">
                  <a:latin typeface="Cambria Math" panose="02040503050406030204" pitchFamily="18" charset="0"/>
                </a:endParaRPr>
              </a:p>
              <a:p>
                <a:pPr marL="253604" lvl="1" indent="151210">
                  <a:buNone/>
                </a:pPr>
                <a:r>
                  <a:rPr lang="en-US" altLang="zh-CN" sz="1800" dirty="0">
                    <a:latin typeface="黑体" panose="02010609060101010101" pitchFamily="49" charset="-122"/>
                  </a:rPr>
                  <a:t>(3) </a:t>
                </a:r>
                <a14:m>
                  <m:oMath xmlns:m="http://schemas.openxmlformats.org/officeDocument/2006/math">
                    <m:r>
                      <a:rPr lang="en-US" altLang="zh-CN" sz="1800" b="0" i="1" dirty="0">
                        <a:latin typeface="Cambria Math" panose="02040503050406030204" pitchFamily="18" charset="0"/>
                      </a:rPr>
                      <m:t>𝐷</m:t>
                    </m:r>
                    <m:r>
                      <a:rPr lang="en-US" altLang="zh-CN" sz="1800" b="0" i="1" baseline="-25000" dirty="0">
                        <a:latin typeface="Cambria Math" panose="02040503050406030204" pitchFamily="18" charset="0"/>
                      </a:rPr>
                      <m:t>0</m:t>
                    </m:r>
                  </m:oMath>
                </a14:m>
                <a:r>
                  <a:rPr lang="zh-CN" altLang="en-US" sz="1800" dirty="0">
                    <a:latin typeface="Cambria Math" panose="02040503050406030204" pitchFamily="18" charset="0"/>
                  </a:rPr>
                  <a:t>中存在变量</a:t>
                </a:r>
                <a14:m>
                  <m:oMath xmlns:m="http://schemas.openxmlformats.org/officeDocument/2006/math">
                    <m:r>
                      <a:rPr lang="en-US" altLang="zh-CN" sz="1800" i="1" dirty="0">
                        <a:latin typeface="Cambria Math" panose="02040503050406030204" pitchFamily="18" charset="0"/>
                      </a:rPr>
                      <m:t>𝑥</m:t>
                    </m:r>
                    <m:r>
                      <a:rPr lang="en-US" altLang="zh-CN" sz="1800" i="1" baseline="-25000" dirty="0">
                        <a:latin typeface="Cambria Math" panose="02040503050406030204" pitchFamily="18" charset="0"/>
                      </a:rPr>
                      <m:t>0</m:t>
                    </m:r>
                    <m:r>
                      <a:rPr lang="en-US" altLang="zh-CN" sz="1800" i="1" dirty="0">
                        <a:latin typeface="Cambria Math" panose="02040503050406030204" pitchFamily="18" charset="0"/>
                      </a:rPr>
                      <m:t>=</m:t>
                    </m:r>
                    <m:r>
                      <a:rPr lang="en-US" altLang="zh-CN" sz="1800" i="1" dirty="0">
                        <a:latin typeface="Cambria Math" panose="02040503050406030204" pitchFamily="18" charset="0"/>
                      </a:rPr>
                      <m:t>𝑧</m:t>
                    </m:r>
                  </m:oMath>
                </a14:m>
                <a:r>
                  <a:rPr lang="zh-CN" altLang="en-US" sz="1800" dirty="0">
                    <a:latin typeface="Cambria Math" panose="02040503050406030204" pitchFamily="18" charset="0"/>
                  </a:rPr>
                  <a:t>和常量</a:t>
                </a:r>
                <a14:m>
                  <m:oMath xmlns:m="http://schemas.openxmlformats.org/officeDocument/2006/math">
                    <m:r>
                      <a:rPr lang="en-US" altLang="zh-CN" sz="1800" b="0" i="1" dirty="0">
                        <a:latin typeface="Cambria Math" panose="02040503050406030204" pitchFamily="18" charset="0"/>
                      </a:rPr>
                      <m:t>𝑡</m:t>
                    </m:r>
                    <m:r>
                      <a:rPr lang="en-US" altLang="zh-CN" sz="1800" i="1" baseline="-25000" dirty="0">
                        <a:latin typeface="Cambria Math" panose="02040503050406030204" pitchFamily="18" charset="0"/>
                      </a:rPr>
                      <m:t>0</m:t>
                    </m:r>
                    <m:r>
                      <a:rPr lang="en-US" altLang="zh-CN" sz="1800" i="1" dirty="0">
                        <a:latin typeface="Cambria Math" panose="02040503050406030204" pitchFamily="18" charset="0"/>
                      </a:rPr>
                      <m:t>=</m:t>
                    </m:r>
                    <m:r>
                      <a:rPr lang="en-US" altLang="zh-CN" sz="1800" b="0" i="1" dirty="0">
                        <a:latin typeface="Cambria Math" panose="02040503050406030204" pitchFamily="18" charset="0"/>
                      </a:rPr>
                      <m:t>𝑎</m:t>
                    </m:r>
                    <m:r>
                      <a:rPr lang="en-US" altLang="zh-CN" sz="1800" i="1" dirty="0">
                        <a:latin typeface="Cambria Math" panose="02040503050406030204" pitchFamily="18" charset="0"/>
                      </a:rPr>
                      <m:t> </m:t>
                    </m:r>
                  </m:oMath>
                </a14:m>
                <a:r>
                  <a:rPr lang="zh-CN" altLang="en-US" sz="1800" dirty="0">
                    <a:latin typeface="Cambria Math" panose="02040503050406030204" pitchFamily="18" charset="0"/>
                  </a:rPr>
                  <a:t>。</a:t>
                </a:r>
                <a:endParaRPr lang="en-US" altLang="zh-CN" sz="1800" dirty="0">
                  <a:latin typeface="Cambria Math" panose="02040503050406030204" pitchFamily="18" charset="0"/>
                </a:endParaRPr>
              </a:p>
              <a:p>
                <a:pPr marL="253604" lvl="1" indent="151210">
                  <a:buNone/>
                </a:pPr>
                <a:r>
                  <a:rPr lang="en-US" altLang="zh-CN" sz="1800" dirty="0">
                    <a:latin typeface="黑体" panose="02010609060101010101" pitchFamily="49" charset="-122"/>
                  </a:rPr>
                  <a:t>(4) </a:t>
                </a:r>
                <a:r>
                  <a:rPr lang="zh-CN" altLang="en-US" sz="1800" dirty="0">
                    <a:latin typeface="Cambria Math" panose="02040503050406030204" pitchFamily="18" charset="0"/>
                  </a:rPr>
                  <a:t>令</a:t>
                </a:r>
                <a14:m>
                  <m:oMath xmlns:m="http://schemas.openxmlformats.org/officeDocument/2006/math">
                    <m:r>
                      <a:rPr lang="en-US" altLang="zh-CN" sz="1800" i="1" dirty="0">
                        <a:latin typeface="Cambria Math" panose="02040503050406030204" pitchFamily="18" charset="0"/>
                      </a:rPr>
                      <m:t>𝜎</m:t>
                    </m:r>
                    <m:r>
                      <a:rPr lang="en-US" altLang="zh-CN" sz="1800" b="0" i="1" baseline="-25000" dirty="0">
                        <a:latin typeface="Cambria Math" panose="02040503050406030204" pitchFamily="18" charset="0"/>
                      </a:rPr>
                      <m:t>1</m:t>
                    </m:r>
                    <m:r>
                      <a:rPr lang="en-US" altLang="zh-CN" sz="1800" i="1" dirty="0">
                        <a:latin typeface="Cambria Math" panose="02040503050406030204" pitchFamily="18" charset="0"/>
                      </a:rPr>
                      <m:t>=</m:t>
                    </m:r>
                    <m:r>
                      <a:rPr lang="en-US" altLang="zh-CN" sz="1800" i="1" dirty="0">
                        <a:latin typeface="Cambria Math" panose="02040503050406030204" pitchFamily="18" charset="0"/>
                      </a:rPr>
                      <m:t>𝜎</m:t>
                    </m:r>
                    <m:r>
                      <a:rPr lang="en-US" altLang="zh-CN" sz="1800" b="0" i="1" baseline="-25000" dirty="0">
                        <a:latin typeface="Cambria Math" panose="02040503050406030204" pitchFamily="18" charset="0"/>
                      </a:rPr>
                      <m:t>0</m:t>
                    </m:r>
                    <m:r>
                      <a:rPr lang="en-US" altLang="zh-CN" sz="1800" b="0" i="1" dirty="0">
                        <a:latin typeface="Cambria Math" panose="02040503050406030204" pitchFamily="18" charset="0"/>
                        <a:ea typeface="Cambria Math" panose="02040503050406030204" pitchFamily="18" charset="0"/>
                      </a:rPr>
                      <m:t>∙</m:t>
                    </m:r>
                    <m:r>
                      <a:rPr lang="en-US" altLang="zh-CN" sz="1800" b="0" i="1" dirty="0">
                        <a:latin typeface="Cambria Math" panose="02040503050406030204" pitchFamily="18" charset="0"/>
                      </a:rPr>
                      <m:t>(</m:t>
                    </m:r>
                    <m:r>
                      <a:rPr lang="en-US" altLang="zh-CN" sz="1800" b="0" i="1" dirty="0">
                        <a:latin typeface="Cambria Math" panose="02040503050406030204" pitchFamily="18" charset="0"/>
                      </a:rPr>
                      <m:t>𝑡</m:t>
                    </m:r>
                    <m:r>
                      <a:rPr lang="en-US" altLang="zh-CN" sz="1800" i="1" baseline="-25000" dirty="0">
                        <a:latin typeface="Cambria Math" panose="02040503050406030204" pitchFamily="18" charset="0"/>
                      </a:rPr>
                      <m:t>0</m:t>
                    </m:r>
                    <m:r>
                      <a:rPr lang="en-US" altLang="zh-CN" sz="1800" b="0" i="1" dirty="0">
                        <a:latin typeface="Cambria Math" panose="02040503050406030204" pitchFamily="18" charset="0"/>
                      </a:rPr>
                      <m:t>/</m:t>
                    </m:r>
                    <m:r>
                      <a:rPr lang="en-US" altLang="zh-CN" sz="1800" i="1" dirty="0">
                        <a:latin typeface="Cambria Math" panose="02040503050406030204" pitchFamily="18" charset="0"/>
                      </a:rPr>
                      <m:t>𝑥</m:t>
                    </m:r>
                    <m:r>
                      <a:rPr lang="en-US" altLang="zh-CN" sz="1800" i="1" baseline="-25000" dirty="0">
                        <a:latin typeface="Cambria Math" panose="02040503050406030204" pitchFamily="18" charset="0"/>
                      </a:rPr>
                      <m:t>0</m:t>
                    </m:r>
                  </m:oMath>
                </a14:m>
                <a:r>
                  <a:rPr lang="en-US" altLang="zh-CN" sz="1800" b="0" dirty="0">
                    <a:latin typeface="Cambria Math" panose="02040503050406030204" pitchFamily="18" charset="0"/>
                  </a:rPr>
                  <a:t>)</a:t>
                </a:r>
              </a:p>
              <a:p>
                <a:pPr marL="809625" lvl="2" indent="-205979">
                  <a:buNone/>
                </a:pPr>
                <a:r>
                  <a:rPr lang="en-US" altLang="zh-CN" dirty="0">
                    <a:latin typeface="Cambria Math" panose="02040503050406030204" pitchFamily="18" charset="0"/>
                  </a:rPr>
                  <a:t>①  </a:t>
                </a:r>
                <a14:m>
                  <m:oMath xmlns:m="http://schemas.openxmlformats.org/officeDocument/2006/math">
                    <m:r>
                      <a:rPr lang="en-US" altLang="zh-CN" b="0" i="1" dirty="0">
                        <a:latin typeface="Cambria Math" panose="02040503050406030204" pitchFamily="18" charset="0"/>
                      </a:rPr>
                      <m:t>𝑊</m:t>
                    </m:r>
                    <m:r>
                      <a:rPr lang="en-US" altLang="zh-CN" b="0" i="1" baseline="-25000" dirty="0">
                        <a:latin typeface="Cambria Math" panose="02040503050406030204" pitchFamily="18" charset="0"/>
                      </a:rPr>
                      <m:t>1</m:t>
                    </m:r>
                    <m:r>
                      <a:rPr lang="en-US" altLang="zh-CN" b="0" i="1" dirty="0">
                        <a:latin typeface="Cambria Math" panose="02040503050406030204" pitchFamily="18" charset="0"/>
                      </a:rPr>
                      <m:t>=</m:t>
                    </m:r>
                    <m:r>
                      <a:rPr lang="en-US" altLang="zh-CN" b="0" i="1" dirty="0">
                        <a:latin typeface="Cambria Math" panose="02040503050406030204" pitchFamily="18" charset="0"/>
                      </a:rPr>
                      <m:t>𝑊</m:t>
                    </m:r>
                    <m:r>
                      <a:rPr lang="en-US" altLang="zh-CN" b="0" i="1" baseline="-25000" dirty="0">
                        <a:latin typeface="Cambria Math" panose="02040503050406030204" pitchFamily="18" charset="0"/>
                      </a:rPr>
                      <m:t>0</m:t>
                    </m:r>
                    <m:r>
                      <a:rPr lang="en-US" altLang="zh-CN" b="0" i="1" dirty="0">
                        <a:latin typeface="Cambria Math" panose="02040503050406030204" pitchFamily="18" charset="0"/>
                        <a:ea typeface="Cambria Math" panose="02040503050406030204" pitchFamily="18" charset="0"/>
                      </a:rPr>
                      <m:t>∙</m:t>
                    </m:r>
                    <m:d>
                      <m:dPr>
                        <m:begChr m:val="{"/>
                        <m:endChr m:val="}"/>
                        <m:ctrlPr>
                          <a:rPr lang="en-US" altLang="zh-CN" b="0" i="1" dirty="0">
                            <a:latin typeface="Cambria Math" panose="02040503050406030204" pitchFamily="18" charset="0"/>
                          </a:rPr>
                        </m:ctrlPr>
                      </m:dPr>
                      <m:e>
                        <m:r>
                          <a:rPr lang="en-US" altLang="zh-CN" b="0" i="1" dirty="0">
                            <a:latin typeface="Cambria Math" panose="02040503050406030204" pitchFamily="18" charset="0"/>
                          </a:rPr>
                          <m:t>𝑡</m:t>
                        </m:r>
                        <m:r>
                          <a:rPr lang="en-US" altLang="zh-CN" i="1" baseline="-25000" dirty="0">
                            <a:latin typeface="Cambria Math" panose="02040503050406030204" pitchFamily="18" charset="0"/>
                          </a:rPr>
                          <m:t>0</m:t>
                        </m:r>
                        <m:r>
                          <a:rPr lang="en-US" altLang="zh-CN" b="0" i="1" dirty="0">
                            <a:latin typeface="Cambria Math" panose="02040503050406030204" pitchFamily="18" charset="0"/>
                          </a:rPr>
                          <m:t>/</m:t>
                        </m:r>
                        <m:r>
                          <a:rPr lang="en-US" altLang="zh-CN" i="1" dirty="0">
                            <a:latin typeface="Cambria Math" panose="02040503050406030204" pitchFamily="18" charset="0"/>
                          </a:rPr>
                          <m:t>𝑥</m:t>
                        </m:r>
                        <m:r>
                          <a:rPr lang="en-US" altLang="zh-CN" i="1" baseline="-25000" dirty="0">
                            <a:latin typeface="Cambria Math" panose="02040503050406030204" pitchFamily="18" charset="0"/>
                          </a:rPr>
                          <m:t>0</m:t>
                        </m:r>
                      </m:e>
                    </m:d>
                    <m:r>
                      <a:rPr lang="en-US" altLang="zh-CN" b="0" i="1" dirty="0">
                        <a:latin typeface="Cambria Math" panose="02040503050406030204" pitchFamily="18" charset="0"/>
                      </a:rPr>
                      <m:t>={</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 </m:t>
                    </m:r>
                    <m:r>
                      <a:rPr lang="en-US" altLang="zh-CN" b="0" i="1" dirty="0" err="1">
                        <a:latin typeface="Cambria Math" panose="02040503050406030204" pitchFamily="18" charset="0"/>
                      </a:rPr>
                      <m:t>𝑥</m:t>
                    </m:r>
                    <m:r>
                      <a:rPr lang="en-US" altLang="zh-CN" b="0" i="1" dirty="0">
                        <a:latin typeface="Cambria Math" panose="02040503050406030204" pitchFamily="18" charset="0"/>
                      </a:rPr>
                      <m:t>, </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err="1">
                        <a:latin typeface="Cambria Math" panose="02040503050406030204" pitchFamily="18" charset="0"/>
                      </a:rPr>
                      <m:t>𝑔</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𝑦</m:t>
                        </m:r>
                      </m:e>
                    </m:d>
                    <m:r>
                      <a:rPr lang="en-US" altLang="zh-CN" b="0" i="1" dirty="0">
                        <a:latin typeface="Cambria Math" panose="02040503050406030204" pitchFamily="18" charset="0"/>
                      </a:rPr>
                      <m:t>)), </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𝑧</m:t>
                    </m:r>
                    <m:r>
                      <a:rPr lang="en-US" altLang="zh-CN" b="0" i="1" dirty="0">
                        <a:latin typeface="Cambria Math" panose="02040503050406030204" pitchFamily="18" charset="0"/>
                      </a:rPr>
                      <m:t>, </m:t>
                    </m:r>
                    <m:r>
                      <a:rPr lang="en-US" altLang="zh-CN" b="0" i="1" dirty="0" err="1">
                        <a:latin typeface="Cambria Math" panose="02040503050406030204" pitchFamily="18" charset="0"/>
                      </a:rPr>
                      <m:t>𝑓</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𝑧</m:t>
                        </m:r>
                      </m:e>
                    </m:d>
                    <m:r>
                      <a:rPr lang="en-US" altLang="zh-CN" b="0" i="1" dirty="0">
                        <a:latin typeface="Cambria Math" panose="02040503050406030204" pitchFamily="18" charset="0"/>
                      </a:rPr>
                      <m:t>,</m:t>
                    </m:r>
                    <m:r>
                      <a:rPr lang="en-US" altLang="zh-CN" b="0" i="1" dirty="0">
                        <a:latin typeface="Cambria Math" panose="02040503050406030204" pitchFamily="18" charset="0"/>
                      </a:rPr>
                      <m:t>𝑓</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𝑢</m:t>
                        </m:r>
                      </m:e>
                    </m:d>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𝑧</m:t>
                    </m:r>
                    <m:r>
                      <a:rPr lang="en-US" altLang="zh-CN" b="0" i="1" dirty="0">
                        <a:latin typeface="Cambria Math" panose="02040503050406030204" pitchFamily="18" charset="0"/>
                      </a:rPr>
                      <m:t>}</m:t>
                    </m:r>
                  </m:oMath>
                </a14:m>
                <a:endParaRPr lang="en-US" altLang="zh-CN" b="0" i="1" dirty="0">
                  <a:latin typeface="Cambria Math" panose="02040503050406030204" pitchFamily="18" charset="0"/>
                </a:endParaRPr>
              </a:p>
              <a:p>
                <a:pPr marL="1145381" lvl="2" indent="-541735">
                  <a:buNone/>
                </a:pPr>
                <a14:m>
                  <m:oMathPara xmlns:m="http://schemas.openxmlformats.org/officeDocument/2006/math">
                    <m:oMathParaPr>
                      <m:jc m:val="left"/>
                    </m:oMathParaPr>
                    <m:oMath xmlns:m="http://schemas.openxmlformats.org/officeDocument/2006/math">
                      <m:r>
                        <a:rPr lang="en-US" altLang="zh-CN" b="0" i="1" dirty="0">
                          <a:latin typeface="Cambria Math" panose="02040503050406030204" pitchFamily="18" charset="0"/>
                        </a:rPr>
                        <m:t>={</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𝑥</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𝑔</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𝑦</m:t>
                          </m:r>
                        </m:e>
                      </m:d>
                      <m:r>
                        <a:rPr lang="en-US" altLang="zh-CN" b="0" i="1" dirty="0">
                          <a:latin typeface="Cambria Math" panose="02040503050406030204" pitchFamily="18" charset="0"/>
                        </a:rPr>
                        <m:t>)), </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 </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𝑢</m:t>
                      </m:r>
                      <m:r>
                        <a:rPr lang="en-US" altLang="zh-CN" b="0" i="1" dirty="0">
                          <a:latin typeface="Cambria Math" panose="02040503050406030204" pitchFamily="18" charset="0"/>
                        </a:rPr>
                        <m:t>))}</m:t>
                      </m:r>
                    </m:oMath>
                  </m:oMathPara>
                </a14:m>
                <a:endParaRPr lang="en-US" altLang="zh-CN" b="0" dirty="0">
                  <a:latin typeface="Cambria Math" panose="02040503050406030204" pitchFamily="18" charset="0"/>
                </a:endParaRPr>
              </a:p>
              <a:p>
                <a:pPr marL="809625" lvl="2" indent="-205979">
                  <a:buNone/>
                </a:pPr>
                <a:r>
                  <a:rPr lang="en-US" altLang="zh-CN" dirty="0">
                    <a:latin typeface="Cambria Math" panose="02040503050406030204" pitchFamily="18" charset="0"/>
                  </a:rPr>
                  <a:t>②  </a:t>
                </a:r>
                <a14:m>
                  <m:oMath xmlns:m="http://schemas.openxmlformats.org/officeDocument/2006/math">
                    <m:r>
                      <a:rPr lang="en-US" altLang="zh-CN" dirty="0">
                        <a:latin typeface="Cambria Math" panose="02040503050406030204" pitchFamily="18" charset="0"/>
                      </a:rPr>
                      <m:t> </m:t>
                    </m:r>
                    <m:r>
                      <a:rPr lang="en-US" altLang="zh-CN" b="0" i="1" dirty="0">
                        <a:latin typeface="Cambria Math" panose="02040503050406030204" pitchFamily="18" charset="0"/>
                      </a:rPr>
                      <m:t>𝑊</m:t>
                    </m:r>
                    <m:r>
                      <a:rPr lang="en-US" altLang="zh-CN" b="0" i="1" baseline="-25000" dirty="0">
                        <a:latin typeface="Cambria Math" panose="02040503050406030204" pitchFamily="18" charset="0"/>
                      </a:rPr>
                      <m:t>1</m:t>
                    </m:r>
                  </m:oMath>
                </a14:m>
                <a:r>
                  <a:rPr lang="zh-CN" altLang="en-US" dirty="0">
                    <a:latin typeface="Cambria Math" panose="02040503050406030204" pitchFamily="18" charset="0"/>
                  </a:rPr>
                  <a:t>未合一，不一致集为</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𝐷</m:t>
                        </m:r>
                      </m:e>
                      <m:sub>
                        <m:r>
                          <a:rPr lang="en-US" altLang="zh-CN" b="0"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 </m:t>
                    </m:r>
                    <m:r>
                      <a:rPr lang="en-US" altLang="zh-CN" i="1" dirty="0">
                        <a:latin typeface="Cambria Math" panose="02040503050406030204" pitchFamily="18" charset="0"/>
                      </a:rPr>
                      <m:t>𝑓</m:t>
                    </m:r>
                    <m:r>
                      <a:rPr lang="en-US" altLang="zh-CN" i="1" dirty="0">
                        <a:latin typeface="Cambria Math" panose="02040503050406030204" pitchFamily="18" charset="0"/>
                      </a:rPr>
                      <m:t>(</m:t>
                    </m:r>
                    <m:r>
                      <a:rPr lang="en-US" altLang="zh-CN" i="1" dirty="0">
                        <a:latin typeface="Cambria Math" panose="02040503050406030204" pitchFamily="18" charset="0"/>
                      </a:rPr>
                      <m:t>𝑎</m:t>
                    </m:r>
                    <m:r>
                      <a:rPr lang="en-US" altLang="zh-CN" i="1" dirty="0">
                        <a:latin typeface="Cambria Math" panose="02040503050406030204" pitchFamily="18" charset="0"/>
                      </a:rPr>
                      <m:t>)}</m:t>
                    </m:r>
                  </m:oMath>
                </a14:m>
                <a:r>
                  <a:rPr lang="zh-CN" altLang="en-US" dirty="0">
                    <a:latin typeface="Cambria Math" panose="02040503050406030204" pitchFamily="18" charset="0"/>
                  </a:rPr>
                  <a:t>。</a:t>
                </a:r>
                <a:endParaRPr lang="en-US" altLang="zh-CN" dirty="0">
                  <a:latin typeface="Cambria Math" panose="02040503050406030204" pitchFamily="18" charset="0"/>
                </a:endParaRPr>
              </a:p>
              <a:p>
                <a:pPr marL="809625" lvl="2" indent="-205979">
                  <a:buNone/>
                </a:pPr>
                <a:r>
                  <a:rPr lang="zh-CN" altLang="en-US" dirty="0">
                    <a:latin typeface="Cambria Math" panose="02040503050406030204" pitchFamily="18" charset="0"/>
                  </a:rPr>
                  <a:t>③ </a:t>
                </a:r>
                <a14:m>
                  <m:oMath xmlns:m="http://schemas.openxmlformats.org/officeDocument/2006/math">
                    <m:r>
                      <a:rPr lang="en-US" altLang="zh-CN" b="0" i="1" dirty="0">
                        <a:latin typeface="Cambria Math" panose="02040503050406030204" pitchFamily="18" charset="0"/>
                      </a:rPr>
                      <m:t>𝐷</m:t>
                    </m:r>
                    <m:r>
                      <a:rPr lang="en-US" altLang="zh-CN" b="0" i="1" baseline="-25000" dirty="0">
                        <a:latin typeface="Cambria Math" panose="02040503050406030204" pitchFamily="18" charset="0"/>
                      </a:rPr>
                      <m:t>1</m:t>
                    </m:r>
                  </m:oMath>
                </a14:m>
                <a:r>
                  <a:rPr lang="zh-CN" altLang="en-US" dirty="0">
                    <a:latin typeface="Cambria Math" panose="02040503050406030204" pitchFamily="18" charset="0"/>
                  </a:rPr>
                  <a:t>中存在元素</a:t>
                </a:r>
                <a14:m>
                  <m:oMath xmlns:m="http://schemas.openxmlformats.org/officeDocument/2006/math">
                    <m:r>
                      <a:rPr lang="en-US" altLang="zh-CN" b="0" i="1" dirty="0">
                        <a:latin typeface="Cambria Math" panose="02040503050406030204" pitchFamily="18" charset="0"/>
                      </a:rPr>
                      <m:t>𝑥</m:t>
                    </m:r>
                    <m:r>
                      <a:rPr lang="en-US" altLang="zh-CN" b="0" i="1" baseline="-25000" dirty="0">
                        <a:latin typeface="Cambria Math" panose="02040503050406030204" pitchFamily="18" charset="0"/>
                      </a:rPr>
                      <m:t>1</m:t>
                    </m:r>
                    <m:r>
                      <a:rPr lang="en-US" altLang="zh-CN" b="0" i="1" dirty="0">
                        <a:latin typeface="Cambria Math" panose="02040503050406030204" pitchFamily="18" charset="0"/>
                      </a:rPr>
                      <m:t> =</m:t>
                    </m:r>
                    <m:r>
                      <a:rPr lang="en-US" altLang="zh-CN" b="0" i="1" dirty="0">
                        <a:latin typeface="Cambria Math" panose="02040503050406030204" pitchFamily="18" charset="0"/>
                      </a:rPr>
                      <m:t>𝑥</m:t>
                    </m:r>
                  </m:oMath>
                </a14:m>
                <a:r>
                  <a:rPr lang="zh-CN" altLang="en-US" dirty="0">
                    <a:latin typeface="Cambria Math" panose="02040503050406030204" pitchFamily="18" charset="0"/>
                  </a:rPr>
                  <a:t>不出现在</a:t>
                </a:r>
                <a14:m>
                  <m:oMath xmlns:m="http://schemas.openxmlformats.org/officeDocument/2006/math">
                    <m:r>
                      <a:rPr lang="en-US" altLang="zh-CN" i="1" dirty="0">
                        <a:latin typeface="Cambria Math" panose="02040503050406030204" pitchFamily="18" charset="0"/>
                      </a:rPr>
                      <m:t>𝑡</m:t>
                    </m:r>
                    <m:r>
                      <a:rPr lang="en-US" altLang="zh-CN" b="0" i="1" baseline="-25000" dirty="0">
                        <a:latin typeface="Cambria Math" panose="02040503050406030204" pitchFamily="18" charset="0"/>
                      </a:rPr>
                      <m:t>1</m:t>
                    </m:r>
                    <m:r>
                      <a:rPr lang="en-US" altLang="zh-CN" i="1" dirty="0">
                        <a:latin typeface="Cambria Math" panose="02040503050406030204" pitchFamily="18" charset="0"/>
                      </a:rPr>
                      <m:t>=</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oMath>
                </a14:m>
                <a:r>
                  <a:rPr lang="zh-CN" altLang="en-US" dirty="0">
                    <a:latin typeface="Cambria Math" panose="02040503050406030204" pitchFamily="18" charset="0"/>
                  </a:rPr>
                  <a:t>中。</a:t>
                </a:r>
                <a:endParaRPr lang="en-US" altLang="zh-CN" dirty="0">
                  <a:latin typeface="Cambria Math" panose="02040503050406030204" pitchFamily="18" charset="0"/>
                </a:endParaRP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3"/>
                <a:stretch>
                  <a:fillRect l="-1104" t="-224" b="-336"/>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103</a:t>
            </a:fld>
            <a:endParaRPr kumimoji="1" lang="en-US" altLang="zh-CN" sz="1500">
              <a:solidFill>
                <a:srgbClr val="000000"/>
              </a:solidFill>
            </a:endParaRPr>
          </a:p>
        </p:txBody>
      </p:sp>
    </p:spTree>
    <p:extLst>
      <p:ext uri="{BB962C8B-B14F-4D97-AF65-F5344CB8AC3E}">
        <p14:creationId xmlns:p14="http://schemas.microsoft.com/office/powerpoint/2010/main" val="374394657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2.4.3 </a:t>
            </a:r>
            <a:r>
              <a:rPr lang="zh-CN" altLang="en-US" dirty="0"/>
              <a:t>谓词归结的合一和置换</a:t>
            </a:r>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a:xfrm>
                <a:off x="143508" y="1627585"/>
                <a:ext cx="8856985" cy="4076360"/>
              </a:xfrm>
            </p:spPr>
            <p:txBody>
              <a:bodyPr/>
              <a:lstStyle/>
              <a:p>
                <a:pPr marL="0" indent="0">
                  <a:buNone/>
                </a:pPr>
                <a:r>
                  <a:rPr lang="zh-CN" altLang="en-US" dirty="0"/>
                  <a:t>例：求</a:t>
                </a:r>
                <a14:m>
                  <m:oMath xmlns:m="http://schemas.openxmlformats.org/officeDocument/2006/math">
                    <m:r>
                      <a:rPr lang="pl-PL" altLang="zh-CN" sz="1800" i="1" dirty="0">
                        <a:latin typeface="Cambria Math" panose="02040503050406030204" pitchFamily="18" charset="0"/>
                      </a:rPr>
                      <m:t>𝑤</m:t>
                    </m:r>
                    <m:r>
                      <a:rPr lang="pl-PL" altLang="zh-CN" sz="1800" i="1" dirty="0">
                        <a:latin typeface="Cambria Math" panose="02040503050406030204" pitchFamily="18" charset="0"/>
                      </a:rPr>
                      <m:t>={</m:t>
                    </m:r>
                    <m:r>
                      <a:rPr lang="pl-PL" altLang="zh-CN" sz="1800" i="1" dirty="0">
                        <a:latin typeface="Cambria Math" panose="02040503050406030204" pitchFamily="18" charset="0"/>
                      </a:rPr>
                      <m:t>𝑃</m:t>
                    </m:r>
                    <m:r>
                      <a:rPr lang="pl-PL" altLang="zh-CN" sz="1800" i="1" dirty="0">
                        <a:latin typeface="Cambria Math" panose="02040503050406030204" pitchFamily="18" charset="0"/>
                      </a:rPr>
                      <m:t>(</m:t>
                    </m:r>
                    <m:r>
                      <a:rPr lang="pl-PL" altLang="zh-CN" sz="1800" i="1" dirty="0">
                        <a:latin typeface="Cambria Math" panose="02040503050406030204" pitchFamily="18" charset="0"/>
                      </a:rPr>
                      <m:t>𝑎</m:t>
                    </m:r>
                    <m:r>
                      <a:rPr lang="pl-PL" altLang="zh-CN" sz="1800" i="1" dirty="0">
                        <a:latin typeface="Cambria Math" panose="02040503050406030204" pitchFamily="18" charset="0"/>
                      </a:rPr>
                      <m:t>,</m:t>
                    </m:r>
                    <m:r>
                      <a:rPr lang="pl-PL" altLang="zh-CN" sz="1800" i="1" dirty="0">
                        <a:latin typeface="Cambria Math" panose="02040503050406030204" pitchFamily="18" charset="0"/>
                      </a:rPr>
                      <m:t>𝑥</m:t>
                    </m:r>
                    <m:r>
                      <a:rPr lang="en-US" altLang="zh-CN" sz="1800" i="1" dirty="0">
                        <a:latin typeface="Cambria Math" panose="02040503050406030204" pitchFamily="18" charset="0"/>
                      </a:rPr>
                      <m:t>,</m:t>
                    </m:r>
                    <m:r>
                      <a:rPr lang="pl-PL" altLang="zh-CN" sz="1800" i="1" dirty="0">
                        <a:latin typeface="Cambria Math" panose="02040503050406030204" pitchFamily="18" charset="0"/>
                      </a:rPr>
                      <m:t>𝑓</m:t>
                    </m:r>
                    <m:r>
                      <a:rPr lang="pl-PL" altLang="zh-CN" sz="1800" i="1" dirty="0">
                        <a:latin typeface="Cambria Math" panose="02040503050406030204" pitchFamily="18" charset="0"/>
                      </a:rPr>
                      <m:t>(</m:t>
                    </m:r>
                    <m:r>
                      <a:rPr lang="pl-PL" altLang="zh-CN" sz="1800" i="1" dirty="0">
                        <a:latin typeface="Cambria Math" panose="02040503050406030204" pitchFamily="18" charset="0"/>
                      </a:rPr>
                      <m:t>𝑔</m:t>
                    </m:r>
                    <m:r>
                      <a:rPr lang="pl-PL" altLang="zh-CN" sz="1800" i="1" dirty="0">
                        <a:latin typeface="Cambria Math" panose="02040503050406030204" pitchFamily="18" charset="0"/>
                      </a:rPr>
                      <m:t>(</m:t>
                    </m:r>
                    <m:r>
                      <a:rPr lang="pl-PL" altLang="zh-CN" sz="1800" i="1" dirty="0">
                        <a:latin typeface="Cambria Math" panose="02040503050406030204" pitchFamily="18" charset="0"/>
                      </a:rPr>
                      <m:t>𝑦</m:t>
                    </m:r>
                    <m:r>
                      <a:rPr lang="pl-PL" altLang="zh-CN" sz="1800" i="1" dirty="0">
                        <a:latin typeface="Cambria Math" panose="02040503050406030204" pitchFamily="18" charset="0"/>
                      </a:rPr>
                      <m:t>))),</m:t>
                    </m:r>
                    <m:r>
                      <a:rPr lang="pl-PL" altLang="zh-CN" sz="1800" i="1" dirty="0">
                        <a:latin typeface="Cambria Math" panose="02040503050406030204" pitchFamily="18" charset="0"/>
                      </a:rPr>
                      <m:t>𝑃</m:t>
                    </m:r>
                    <m:r>
                      <a:rPr lang="pl-PL" altLang="zh-CN" sz="1800" i="1" dirty="0">
                        <a:latin typeface="Cambria Math" panose="02040503050406030204" pitchFamily="18" charset="0"/>
                      </a:rPr>
                      <m:t>(</m:t>
                    </m:r>
                    <m:r>
                      <a:rPr lang="pl-PL" altLang="zh-CN" sz="1800" i="1" dirty="0">
                        <a:latin typeface="Cambria Math" panose="02040503050406030204" pitchFamily="18" charset="0"/>
                      </a:rPr>
                      <m:t>𝑧</m:t>
                    </m:r>
                    <m:r>
                      <a:rPr lang="pl-PL" altLang="zh-CN" sz="1800" i="1" dirty="0">
                        <a:latin typeface="Cambria Math" panose="02040503050406030204" pitchFamily="18" charset="0"/>
                      </a:rPr>
                      <m:t>,</m:t>
                    </m:r>
                    <m:r>
                      <a:rPr lang="pl-PL" altLang="zh-CN" sz="1800" i="1" dirty="0">
                        <a:latin typeface="Cambria Math" panose="02040503050406030204" pitchFamily="18" charset="0"/>
                      </a:rPr>
                      <m:t>𝑓</m:t>
                    </m:r>
                    <m:r>
                      <a:rPr lang="pl-PL" altLang="zh-CN" sz="1800" i="1" dirty="0">
                        <a:latin typeface="Cambria Math" panose="02040503050406030204" pitchFamily="18" charset="0"/>
                      </a:rPr>
                      <m:t>(</m:t>
                    </m:r>
                    <m:r>
                      <a:rPr lang="pl-PL" altLang="zh-CN" sz="1800" i="1" dirty="0">
                        <a:latin typeface="Cambria Math" panose="02040503050406030204" pitchFamily="18" charset="0"/>
                      </a:rPr>
                      <m:t>𝑧</m:t>
                    </m:r>
                    <m:r>
                      <a:rPr lang="pl-PL" altLang="zh-CN" sz="1800" i="1" dirty="0">
                        <a:latin typeface="Cambria Math" panose="02040503050406030204" pitchFamily="18" charset="0"/>
                      </a:rPr>
                      <m:t>),</m:t>
                    </m:r>
                    <m:r>
                      <a:rPr lang="pl-PL" altLang="zh-CN" sz="1800" i="1" dirty="0">
                        <a:latin typeface="Cambria Math" panose="02040503050406030204" pitchFamily="18" charset="0"/>
                      </a:rPr>
                      <m:t>𝑓</m:t>
                    </m:r>
                    <m:r>
                      <a:rPr lang="pl-PL" altLang="zh-CN" sz="1800" i="1" dirty="0">
                        <a:latin typeface="Cambria Math" panose="02040503050406030204" pitchFamily="18" charset="0"/>
                      </a:rPr>
                      <m:t>(</m:t>
                    </m:r>
                    <m:r>
                      <a:rPr lang="en-US" altLang="zh-CN" sz="1800" b="0" i="1" dirty="0">
                        <a:latin typeface="Cambria Math" panose="02040503050406030204" pitchFamily="18" charset="0"/>
                      </a:rPr>
                      <m:t>𝑢</m:t>
                    </m:r>
                    <m:r>
                      <a:rPr lang="pl-PL" altLang="zh-CN" sz="1800" i="1" dirty="0">
                        <a:latin typeface="Cambria Math" panose="02040503050406030204" pitchFamily="18" charset="0"/>
                      </a:rPr>
                      <m:t>))}</m:t>
                    </m:r>
                  </m:oMath>
                </a14:m>
                <a:r>
                  <a:rPr lang="zh-CN" altLang="en-US" dirty="0"/>
                  <a:t>的最一般合一。 </a:t>
                </a:r>
                <a:endParaRPr lang="en-US" altLang="zh-CN" dirty="0"/>
              </a:p>
              <a:p>
                <a:pPr marL="0" lvl="1" indent="0">
                  <a:lnSpc>
                    <a:spcPct val="140000"/>
                  </a:lnSpc>
                  <a:buNone/>
                </a:pPr>
                <a:r>
                  <a:rPr lang="zh-CN" altLang="en-US" sz="1800" dirty="0">
                    <a:solidFill>
                      <a:srgbClr val="FF0000"/>
                    </a:solidFill>
                    <a:latin typeface="Cambria Math" panose="02040503050406030204" pitchFamily="18" charset="0"/>
                  </a:rPr>
                  <a:t>解</a:t>
                </a:r>
                <a:r>
                  <a:rPr lang="zh-CN" altLang="en-US" sz="1800" dirty="0">
                    <a:latin typeface="Cambria Math" panose="02040503050406030204" pitchFamily="18" charset="0"/>
                  </a:rPr>
                  <a:t>：</a:t>
                </a:r>
                <a:r>
                  <a:rPr lang="zh-CN" altLang="en-US" sz="1800" b="0" dirty="0">
                    <a:solidFill>
                      <a:srgbClr val="3333FF"/>
                    </a:solidFill>
                    <a:latin typeface="Cambria Math" panose="02040503050406030204" pitchFamily="18" charset="0"/>
                    <a:ea typeface="楷体" panose="02010609060101010101" pitchFamily="49" charset="-122"/>
                  </a:rPr>
                  <a:t>④ 令</a:t>
                </a:r>
                <a14:m>
                  <m:oMath xmlns:m="http://schemas.openxmlformats.org/officeDocument/2006/math">
                    <m:r>
                      <a:rPr lang="en-US" altLang="zh-CN" sz="1800" b="0" i="1" dirty="0">
                        <a:solidFill>
                          <a:srgbClr val="3333FF"/>
                        </a:solidFill>
                        <a:latin typeface="Cambria Math" panose="02040503050406030204" pitchFamily="18" charset="0"/>
                        <a:ea typeface="楷体" panose="02010609060101010101" pitchFamily="49" charset="-122"/>
                      </a:rPr>
                      <m:t>𝜎</m:t>
                    </m:r>
                    <m:r>
                      <a:rPr lang="en-US" altLang="zh-CN" sz="1800" b="0" i="1" dirty="0">
                        <a:solidFill>
                          <a:srgbClr val="3333FF"/>
                        </a:solidFill>
                        <a:latin typeface="Cambria Math" panose="02040503050406030204" pitchFamily="18" charset="0"/>
                        <a:ea typeface="楷体" panose="02010609060101010101" pitchFamily="49" charset="-122"/>
                      </a:rPr>
                      <m:t>2=</m:t>
                    </m:r>
                    <m:r>
                      <a:rPr lang="en-US" altLang="zh-CN" sz="1800" b="0" i="1" dirty="0">
                        <a:solidFill>
                          <a:srgbClr val="3333FF"/>
                        </a:solidFill>
                        <a:latin typeface="Cambria Math" panose="02040503050406030204" pitchFamily="18" charset="0"/>
                        <a:ea typeface="楷体" panose="02010609060101010101" pitchFamily="49" charset="-122"/>
                      </a:rPr>
                      <m:t>𝜎</m:t>
                    </m:r>
                    <m:r>
                      <a:rPr lang="en-US" altLang="zh-CN" sz="1800" b="0" i="1" dirty="0">
                        <a:solidFill>
                          <a:srgbClr val="3333FF"/>
                        </a:solidFill>
                        <a:latin typeface="Cambria Math" panose="02040503050406030204" pitchFamily="18" charset="0"/>
                        <a:ea typeface="楷体" panose="02010609060101010101" pitchFamily="49" charset="-122"/>
                      </a:rPr>
                      <m:t>1∙{</m:t>
                    </m:r>
                    <m:r>
                      <a:rPr lang="en-US" altLang="zh-CN" sz="1800" b="0" i="1" dirty="0">
                        <a:solidFill>
                          <a:srgbClr val="3333FF"/>
                        </a:solidFill>
                        <a:latin typeface="Cambria Math" panose="02040503050406030204" pitchFamily="18" charset="0"/>
                        <a:ea typeface="楷体" panose="02010609060101010101" pitchFamily="49" charset="-122"/>
                      </a:rPr>
                      <m:t>𝑡</m:t>
                    </m:r>
                    <m:r>
                      <a:rPr lang="en-US" altLang="zh-CN" sz="1800" b="0" i="1" dirty="0">
                        <a:solidFill>
                          <a:srgbClr val="3333FF"/>
                        </a:solidFill>
                        <a:latin typeface="Cambria Math" panose="02040503050406030204" pitchFamily="18" charset="0"/>
                        <a:ea typeface="楷体" panose="02010609060101010101" pitchFamily="49" charset="-122"/>
                      </a:rPr>
                      <m:t>1/</m:t>
                    </m:r>
                    <m:r>
                      <a:rPr lang="en-US" altLang="zh-CN" sz="1800" b="0" i="1" dirty="0">
                        <a:solidFill>
                          <a:srgbClr val="3333FF"/>
                        </a:solidFill>
                        <a:latin typeface="Cambria Math" panose="02040503050406030204" pitchFamily="18" charset="0"/>
                        <a:ea typeface="楷体" panose="02010609060101010101" pitchFamily="49" charset="-122"/>
                      </a:rPr>
                      <m:t>𝑥</m:t>
                    </m:r>
                    <m:r>
                      <a:rPr lang="en-US" altLang="zh-CN" sz="1800" b="0" i="1" dirty="0">
                        <a:solidFill>
                          <a:srgbClr val="3333FF"/>
                        </a:solidFill>
                        <a:latin typeface="Cambria Math" panose="02040503050406030204" pitchFamily="18" charset="0"/>
                        <a:ea typeface="楷体" panose="02010609060101010101" pitchFamily="49" charset="-122"/>
                      </a:rPr>
                      <m:t>1}=</m:t>
                    </m:r>
                    <m:r>
                      <a:rPr lang="en-US" altLang="zh-CN" sz="1800" b="0" i="1" dirty="0">
                        <a:solidFill>
                          <a:srgbClr val="3333FF"/>
                        </a:solidFill>
                        <a:latin typeface="Cambria Math" panose="02040503050406030204" pitchFamily="18" charset="0"/>
                        <a:ea typeface="楷体" panose="02010609060101010101" pitchFamily="49" charset="-122"/>
                      </a:rPr>
                      <m:t>𝜎</m:t>
                    </m:r>
                    <m:r>
                      <a:rPr lang="en-US" altLang="zh-CN" sz="1800" b="0" i="1" dirty="0">
                        <a:solidFill>
                          <a:srgbClr val="3333FF"/>
                        </a:solidFill>
                        <a:latin typeface="Cambria Math" panose="02040503050406030204" pitchFamily="18" charset="0"/>
                        <a:ea typeface="楷体" panose="02010609060101010101" pitchFamily="49" charset="-122"/>
                      </a:rPr>
                      <m:t>1∙{</m:t>
                    </m:r>
                    <m:r>
                      <a:rPr lang="zh-CN" altLang="en-US" sz="1800" b="0" i="1" dirty="0">
                        <a:solidFill>
                          <a:srgbClr val="3333FF"/>
                        </a:solidFill>
                        <a:latin typeface="Cambria Math" panose="02040503050406030204" pitchFamily="18" charset="0"/>
                        <a:ea typeface="楷体" panose="02010609060101010101" pitchFamily="49" charset="-122"/>
                      </a:rPr>
                      <m:t>𝑓</m:t>
                    </m:r>
                    <m:r>
                      <a:rPr lang="en-US" altLang="zh-CN" sz="1800" b="0" i="1" dirty="0">
                        <a:solidFill>
                          <a:srgbClr val="3333FF"/>
                        </a:solidFill>
                        <a:latin typeface="Cambria Math" panose="02040503050406030204" pitchFamily="18" charset="0"/>
                        <a:ea typeface="楷体" panose="02010609060101010101" pitchFamily="49" charset="-122"/>
                      </a:rPr>
                      <m:t>(</m:t>
                    </m:r>
                    <m:r>
                      <a:rPr lang="zh-CN" altLang="en-US" sz="1800" b="0" i="1" dirty="0">
                        <a:solidFill>
                          <a:srgbClr val="3333FF"/>
                        </a:solidFill>
                        <a:latin typeface="Cambria Math" panose="02040503050406030204" pitchFamily="18" charset="0"/>
                        <a:ea typeface="楷体" panose="02010609060101010101" pitchFamily="49" charset="-122"/>
                      </a:rPr>
                      <m:t>𝑎</m:t>
                    </m:r>
                    <m:r>
                      <a:rPr lang="en-US" altLang="zh-CN" sz="1800" b="0" i="1" dirty="0">
                        <a:solidFill>
                          <a:srgbClr val="3333FF"/>
                        </a:solidFill>
                        <a:latin typeface="Cambria Math" panose="02040503050406030204" pitchFamily="18" charset="0"/>
                        <a:ea typeface="楷体" panose="02010609060101010101" pitchFamily="49" charset="-122"/>
                      </a:rPr>
                      <m:t>)/</m:t>
                    </m:r>
                    <m:r>
                      <a:rPr lang="en-US" altLang="zh-CN" sz="1800" b="0" i="1" dirty="0">
                        <a:solidFill>
                          <a:srgbClr val="3333FF"/>
                        </a:solidFill>
                        <a:latin typeface="Cambria Math" panose="02040503050406030204" pitchFamily="18" charset="0"/>
                        <a:ea typeface="楷体" panose="02010609060101010101" pitchFamily="49" charset="-122"/>
                      </a:rPr>
                      <m:t>𝑥</m:t>
                    </m:r>
                    <m:r>
                      <a:rPr lang="en-US" altLang="zh-CN" sz="1800" b="0" i="1" dirty="0">
                        <a:solidFill>
                          <a:srgbClr val="3333FF"/>
                        </a:solidFill>
                        <a:latin typeface="Cambria Math" panose="02040503050406030204" pitchFamily="18" charset="0"/>
                        <a:ea typeface="楷体" panose="02010609060101010101" pitchFamily="49" charset="-122"/>
                      </a:rPr>
                      <m:t>}=</m:t>
                    </m:r>
                  </m:oMath>
                </a14:m>
                <a:r>
                  <a:rPr lang="en-US" altLang="zh-CN" sz="1800" b="0" dirty="0">
                    <a:solidFill>
                      <a:srgbClr val="3333FF"/>
                    </a:solidFill>
                    <a:latin typeface="Cambria Math" panose="02040503050406030204" pitchFamily="18" charset="0"/>
                    <a:ea typeface="楷体" panose="02010609060101010101" pitchFamily="49" charset="-122"/>
                  </a:rPr>
                  <a:t>{</a:t>
                </a:r>
                <a14:m>
                  <m:oMath xmlns:m="http://schemas.openxmlformats.org/officeDocument/2006/math">
                    <m:r>
                      <a:rPr lang="en-US" altLang="zh-CN" sz="1800" b="0" i="1" dirty="0">
                        <a:solidFill>
                          <a:srgbClr val="3333FF"/>
                        </a:solidFill>
                        <a:latin typeface="Cambria Math" panose="02040503050406030204" pitchFamily="18" charset="0"/>
                        <a:ea typeface="楷体" panose="02010609060101010101" pitchFamily="49" charset="-122"/>
                      </a:rPr>
                      <m:t>𝑎</m:t>
                    </m:r>
                    <m:r>
                      <a:rPr lang="en-US" altLang="zh-CN" sz="1800" b="0" i="1" dirty="0">
                        <a:solidFill>
                          <a:srgbClr val="3333FF"/>
                        </a:solidFill>
                        <a:latin typeface="Cambria Math" panose="02040503050406030204" pitchFamily="18" charset="0"/>
                        <a:ea typeface="楷体" panose="02010609060101010101" pitchFamily="49" charset="-122"/>
                      </a:rPr>
                      <m:t>/</m:t>
                    </m:r>
                    <m:r>
                      <a:rPr lang="en-US" altLang="zh-CN" sz="1800" b="0" i="1" dirty="0">
                        <a:solidFill>
                          <a:srgbClr val="3333FF"/>
                        </a:solidFill>
                        <a:latin typeface="Cambria Math" panose="02040503050406030204" pitchFamily="18" charset="0"/>
                        <a:ea typeface="楷体" panose="02010609060101010101" pitchFamily="49" charset="-122"/>
                      </a:rPr>
                      <m:t>𝑧</m:t>
                    </m:r>
                    <m:r>
                      <a:rPr lang="en-US" altLang="zh-CN" sz="1800" b="0" i="1" dirty="0">
                        <a:solidFill>
                          <a:srgbClr val="3333FF"/>
                        </a:solidFill>
                        <a:latin typeface="Cambria Math" panose="02040503050406030204" pitchFamily="18" charset="0"/>
                        <a:ea typeface="楷体" panose="02010609060101010101" pitchFamily="49" charset="-122"/>
                      </a:rPr>
                      <m:t> ,</m:t>
                    </m:r>
                    <m:r>
                      <a:rPr lang="en-US" altLang="zh-CN" sz="1800" b="0" i="1" dirty="0">
                        <a:solidFill>
                          <a:srgbClr val="3333FF"/>
                        </a:solidFill>
                        <a:latin typeface="Cambria Math" panose="02040503050406030204" pitchFamily="18" charset="0"/>
                        <a:ea typeface="楷体" panose="02010609060101010101" pitchFamily="49" charset="-122"/>
                      </a:rPr>
                      <m:t>𝑓</m:t>
                    </m:r>
                    <m:r>
                      <a:rPr lang="en-US" altLang="zh-CN" sz="1800" b="0" i="1" dirty="0">
                        <a:solidFill>
                          <a:srgbClr val="3333FF"/>
                        </a:solidFill>
                        <a:latin typeface="Cambria Math" panose="02040503050406030204" pitchFamily="18" charset="0"/>
                        <a:ea typeface="楷体" panose="02010609060101010101" pitchFamily="49" charset="-122"/>
                      </a:rPr>
                      <m:t>(</m:t>
                    </m:r>
                    <m:r>
                      <a:rPr lang="en-US" altLang="zh-CN" sz="1800" b="0" i="1" dirty="0">
                        <a:solidFill>
                          <a:srgbClr val="3333FF"/>
                        </a:solidFill>
                        <a:latin typeface="Cambria Math" panose="02040503050406030204" pitchFamily="18" charset="0"/>
                        <a:ea typeface="楷体" panose="02010609060101010101" pitchFamily="49" charset="-122"/>
                      </a:rPr>
                      <m:t>𝑎</m:t>
                    </m:r>
                    <m:r>
                      <a:rPr lang="en-US" altLang="zh-CN" sz="1800" b="0" i="1" dirty="0">
                        <a:solidFill>
                          <a:srgbClr val="3333FF"/>
                        </a:solidFill>
                        <a:latin typeface="Cambria Math" panose="02040503050406030204" pitchFamily="18" charset="0"/>
                        <a:ea typeface="楷体" panose="02010609060101010101" pitchFamily="49" charset="-122"/>
                      </a:rPr>
                      <m:t>)/</m:t>
                    </m:r>
                    <m:r>
                      <a:rPr lang="en-US" altLang="zh-CN" sz="1800" b="0" i="1" dirty="0">
                        <a:solidFill>
                          <a:srgbClr val="3333FF"/>
                        </a:solidFill>
                        <a:latin typeface="Cambria Math" panose="02040503050406030204" pitchFamily="18" charset="0"/>
                        <a:ea typeface="楷体" panose="02010609060101010101" pitchFamily="49" charset="-122"/>
                      </a:rPr>
                      <m:t>𝑥</m:t>
                    </m:r>
                    <m:r>
                      <a:rPr lang="en-US" altLang="zh-CN" sz="1800" b="0" i="1" dirty="0">
                        <a:solidFill>
                          <a:srgbClr val="3333FF"/>
                        </a:solidFill>
                        <a:latin typeface="Cambria Math" panose="02040503050406030204" pitchFamily="18" charset="0"/>
                        <a:ea typeface="楷体" panose="02010609060101010101" pitchFamily="49" charset="-122"/>
                      </a:rPr>
                      <m:t> </m:t>
                    </m:r>
                  </m:oMath>
                </a14:m>
                <a:r>
                  <a:rPr lang="en-US" altLang="zh-CN" sz="1800" b="0" dirty="0">
                    <a:solidFill>
                      <a:srgbClr val="3333FF"/>
                    </a:solidFill>
                    <a:latin typeface="Cambria Math" panose="02040503050406030204" pitchFamily="18" charset="0"/>
                    <a:ea typeface="楷体" panose="02010609060101010101" pitchFamily="49" charset="-122"/>
                  </a:rPr>
                  <a:t>}</a:t>
                </a:r>
              </a:p>
              <a:p>
                <a:pPr marL="404813" lvl="2" indent="0">
                  <a:lnSpc>
                    <a:spcPct val="140000"/>
                  </a:lnSpc>
                  <a:buNone/>
                </a:pPr>
                <a14:m>
                  <m:oMathPara xmlns:m="http://schemas.openxmlformats.org/officeDocument/2006/math">
                    <m:oMathParaPr>
                      <m:jc m:val="centerGroup"/>
                    </m:oMathParaPr>
                    <m:oMath xmlns:m="http://schemas.openxmlformats.org/officeDocument/2006/math">
                      <m:r>
                        <a:rPr lang="en-US" altLang="zh-CN" b="0" i="1" dirty="0">
                          <a:latin typeface="Cambria Math" panose="02040503050406030204" pitchFamily="18" charset="0"/>
                        </a:rPr>
                        <m:t>𝑊</m:t>
                      </m:r>
                      <m:r>
                        <a:rPr lang="en-US" altLang="zh-CN" b="0" i="1" baseline="-25000" dirty="0">
                          <a:latin typeface="Cambria Math" panose="02040503050406030204" pitchFamily="18" charset="0"/>
                        </a:rPr>
                        <m:t>2</m:t>
                      </m:r>
                      <m:r>
                        <a:rPr lang="en-US" altLang="zh-CN" b="0" i="1" dirty="0">
                          <a:latin typeface="Cambria Math" panose="02040503050406030204" pitchFamily="18" charset="0"/>
                        </a:rPr>
                        <m:t>=</m:t>
                      </m:r>
                      <m:r>
                        <a:rPr lang="en-US" altLang="zh-CN" b="0" i="1" dirty="0">
                          <a:latin typeface="Cambria Math" panose="02040503050406030204" pitchFamily="18" charset="0"/>
                        </a:rPr>
                        <m:t>𝑊</m:t>
                      </m:r>
                      <m:r>
                        <a:rPr lang="en-US" altLang="zh-CN" b="0" i="1" baseline="-25000" dirty="0">
                          <a:latin typeface="Cambria Math" panose="02040503050406030204" pitchFamily="18" charset="0"/>
                        </a:rPr>
                        <m:t>1</m:t>
                      </m:r>
                      <m:r>
                        <a:rPr lang="en-US" altLang="zh-CN" b="0" i="1" dirty="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rPr>
                        <m:t>𝑡</m:t>
                      </m:r>
                      <m:r>
                        <a:rPr lang="en-US" altLang="zh-CN" b="0" i="1" baseline="-25000" dirty="0">
                          <a:latin typeface="Cambria Math" panose="02040503050406030204" pitchFamily="18" charset="0"/>
                        </a:rPr>
                        <m:t>1</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baseline="-25000" dirty="0">
                          <a:latin typeface="Cambria Math" panose="02040503050406030204" pitchFamily="18" charset="0"/>
                        </a:rPr>
                        <m:t>1</m:t>
                      </m:r>
                      <m:r>
                        <a:rPr lang="en-US" altLang="zh-CN" b="0" i="1" dirty="0">
                          <a:latin typeface="Cambria Math" panose="02040503050406030204" pitchFamily="18" charset="0"/>
                        </a:rPr>
                        <m:t>}={</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𝑥</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𝑔</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𝑦</m:t>
                          </m:r>
                        </m:e>
                      </m:d>
                      <m:r>
                        <a:rPr lang="en-US" altLang="zh-CN" b="0" i="1" dirty="0">
                          <a:latin typeface="Cambria Math" panose="02040503050406030204" pitchFamily="18" charset="0"/>
                        </a:rPr>
                        <m:t>)), </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𝑧</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𝑧</m:t>
                      </m:r>
                      <m:r>
                        <a:rPr lang="en-US" altLang="zh-CN" b="0" i="1" dirty="0">
                          <a:latin typeface="Cambria Math" panose="02040503050406030204" pitchFamily="18" charset="0"/>
                        </a:rPr>
                        <m:t>),</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𝑢</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 </m:t>
                      </m:r>
                      <m:r>
                        <a:rPr lang="en-US" altLang="zh-CN" b="0" i="1" dirty="0">
                          <a:latin typeface="Cambria Math" panose="02040503050406030204" pitchFamily="18" charset="0"/>
                        </a:rPr>
                        <m:t>𝑧</m:t>
                      </m:r>
                      <m:r>
                        <a:rPr lang="en-US" altLang="zh-CN" b="0" i="1" dirty="0">
                          <a:latin typeface="Cambria Math" panose="02040503050406030204" pitchFamily="18" charset="0"/>
                        </a:rPr>
                        <m:t>, </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dirty="0">
                          <a:latin typeface="Cambria Math" panose="02040503050406030204" pitchFamily="18" charset="0"/>
                        </a:rPr>
                        <m:t>} ={</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𝑔</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𝑦</m:t>
                          </m:r>
                        </m:e>
                      </m:d>
                      <m:r>
                        <a:rPr lang="en-US" altLang="zh-CN" b="0" i="1" dirty="0">
                          <a:latin typeface="Cambria Math" panose="02040503050406030204" pitchFamily="18" charset="0"/>
                        </a:rPr>
                        <m:t>)), </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𝑢</m:t>
                      </m:r>
                      <m:r>
                        <a:rPr lang="en-US" altLang="zh-CN" b="0" i="1" dirty="0">
                          <a:latin typeface="Cambria Math" panose="02040503050406030204" pitchFamily="18" charset="0"/>
                        </a:rPr>
                        <m:t>)}</m:t>
                      </m:r>
                    </m:oMath>
                  </m:oMathPara>
                </a14:m>
                <a:endParaRPr lang="en-US" altLang="zh-CN" b="0" dirty="0">
                  <a:latin typeface="Cambria Math" panose="02040503050406030204" pitchFamily="18" charset="0"/>
                </a:endParaRPr>
              </a:p>
              <a:p>
                <a:pPr marL="404813" lvl="2" indent="0">
                  <a:lnSpc>
                    <a:spcPct val="140000"/>
                  </a:lnSpc>
                  <a:buNone/>
                </a:pPr>
                <a14:m>
                  <m:oMath xmlns:m="http://schemas.openxmlformats.org/officeDocument/2006/math">
                    <m:r>
                      <a:rPr lang="en-US" altLang="zh-CN" b="0" i="1" dirty="0">
                        <a:latin typeface="Cambria Math" panose="02040503050406030204" pitchFamily="18" charset="0"/>
                      </a:rPr>
                      <m:t>𝑊</m:t>
                    </m:r>
                    <m:r>
                      <a:rPr lang="en-US" altLang="zh-CN" b="0" i="1" baseline="-25000" dirty="0">
                        <a:latin typeface="Cambria Math" panose="02040503050406030204" pitchFamily="18" charset="0"/>
                      </a:rPr>
                      <m:t>2</m:t>
                    </m:r>
                  </m:oMath>
                </a14:m>
                <a:r>
                  <a:rPr lang="zh-CN" altLang="en-US" dirty="0">
                    <a:latin typeface="Cambria Math" panose="02040503050406030204" pitchFamily="18" charset="0"/>
                  </a:rPr>
                  <a:t>未合一，不一致集</a:t>
                </a:r>
                <a14:m>
                  <m:oMath xmlns:m="http://schemas.openxmlformats.org/officeDocument/2006/math">
                    <m:r>
                      <a:rPr lang="en-US" altLang="zh-CN" b="0" i="1" dirty="0">
                        <a:latin typeface="Cambria Math" panose="02040503050406030204" pitchFamily="18" charset="0"/>
                      </a:rPr>
                      <m:t>𝐷</m:t>
                    </m:r>
                    <m:r>
                      <a:rPr lang="en-US" altLang="zh-CN" b="0" i="1" baseline="-25000" dirty="0">
                        <a:latin typeface="Cambria Math" panose="02040503050406030204" pitchFamily="18" charset="0"/>
                      </a:rPr>
                      <m:t>2</m:t>
                    </m:r>
                    <m:r>
                      <a:rPr lang="en-US" altLang="zh-CN" b="0" i="1" dirty="0">
                        <a:latin typeface="Cambria Math" panose="02040503050406030204" pitchFamily="18" charset="0"/>
                      </a:rPr>
                      <m:t>={</m:t>
                    </m:r>
                    <m:r>
                      <a:rPr lang="en-US" altLang="zh-CN" b="0" i="1" dirty="0">
                        <a:latin typeface="Cambria Math" panose="02040503050406030204" pitchFamily="18" charset="0"/>
                      </a:rPr>
                      <m:t>𝑔</m:t>
                    </m:r>
                    <m:r>
                      <a:rPr lang="en-US" altLang="zh-CN" b="0" i="1" dirty="0">
                        <a:latin typeface="Cambria Math" panose="02040503050406030204" pitchFamily="18" charset="0"/>
                      </a:rPr>
                      <m:t>(</m:t>
                    </m:r>
                    <m:r>
                      <a:rPr lang="en-US" altLang="zh-CN" b="0" i="1" dirty="0">
                        <a:latin typeface="Cambria Math" panose="02040503050406030204" pitchFamily="18" charset="0"/>
                      </a:rPr>
                      <m:t>𝑦</m:t>
                    </m:r>
                    <m:r>
                      <a:rPr lang="en-US" altLang="zh-CN" b="0" i="1" dirty="0">
                        <a:latin typeface="Cambria Math" panose="02040503050406030204" pitchFamily="18" charset="0"/>
                      </a:rPr>
                      <m:t>), </m:t>
                    </m:r>
                    <m:r>
                      <a:rPr lang="en-US" altLang="zh-CN" b="0" i="1" dirty="0">
                        <a:latin typeface="Cambria Math" panose="02040503050406030204" pitchFamily="18" charset="0"/>
                      </a:rPr>
                      <m:t>𝑢</m:t>
                    </m:r>
                    <m:r>
                      <a:rPr lang="en-US" altLang="zh-CN" b="0" i="1" dirty="0">
                        <a:latin typeface="Cambria Math" panose="02040503050406030204" pitchFamily="18" charset="0"/>
                      </a:rPr>
                      <m:t>}</m:t>
                    </m:r>
                  </m:oMath>
                </a14:m>
                <a:r>
                  <a:rPr lang="zh-CN" altLang="en-US" dirty="0">
                    <a:latin typeface="Cambria Math" panose="02040503050406030204" pitchFamily="18" charset="0"/>
                  </a:rPr>
                  <a:t>。</a:t>
                </a:r>
                <a:r>
                  <a:rPr lang="en-US" altLang="zh-CN" b="0" dirty="0"/>
                  <a:t> </a:t>
                </a:r>
                <a14:m>
                  <m:oMath xmlns:m="http://schemas.openxmlformats.org/officeDocument/2006/math">
                    <m:r>
                      <a:rPr lang="en-US" altLang="zh-CN" b="0" i="1" dirty="0">
                        <a:latin typeface="Cambria Math" panose="02040503050406030204" pitchFamily="18" charset="0"/>
                      </a:rPr>
                      <m:t>𝐷</m:t>
                    </m:r>
                    <m:r>
                      <a:rPr lang="en-US" altLang="zh-CN" b="0" i="1" baseline="-25000" dirty="0">
                        <a:latin typeface="Cambria Math" panose="02040503050406030204" pitchFamily="18" charset="0"/>
                      </a:rPr>
                      <m:t>2</m:t>
                    </m:r>
                  </m:oMath>
                </a14:m>
                <a:r>
                  <a:rPr lang="zh-CN" altLang="en-US" dirty="0">
                    <a:latin typeface="Cambria Math" panose="02040503050406030204" pitchFamily="18" charset="0"/>
                  </a:rPr>
                  <a:t>中存在元素</a:t>
                </a:r>
                <a14:m>
                  <m:oMath xmlns:m="http://schemas.openxmlformats.org/officeDocument/2006/math">
                    <m:r>
                      <a:rPr lang="en-US" altLang="zh-CN" i="1" dirty="0">
                        <a:latin typeface="Cambria Math" panose="02040503050406030204" pitchFamily="18" charset="0"/>
                      </a:rPr>
                      <m:t>𝑥</m:t>
                    </m:r>
                    <m:r>
                      <a:rPr lang="en-US" altLang="zh-CN" i="1" baseline="-25000" dirty="0">
                        <a:latin typeface="Cambria Math" panose="02040503050406030204" pitchFamily="18" charset="0"/>
                      </a:rPr>
                      <m:t>2</m:t>
                    </m:r>
                    <m:r>
                      <a:rPr lang="en-US" altLang="zh-CN" i="1" dirty="0">
                        <a:latin typeface="Cambria Math" panose="02040503050406030204" pitchFamily="18" charset="0"/>
                      </a:rPr>
                      <m:t> =</m:t>
                    </m:r>
                    <m:r>
                      <a:rPr lang="en-US" altLang="zh-CN" i="1" dirty="0">
                        <a:latin typeface="Cambria Math" panose="02040503050406030204" pitchFamily="18" charset="0"/>
                      </a:rPr>
                      <m:t>𝑢</m:t>
                    </m:r>
                  </m:oMath>
                </a14:m>
                <a:r>
                  <a:rPr lang="zh-CN" altLang="en-US" dirty="0">
                    <a:latin typeface="Cambria Math" panose="02040503050406030204" pitchFamily="18" charset="0"/>
                  </a:rPr>
                  <a:t>不出现在</a:t>
                </a:r>
                <a14:m>
                  <m:oMath xmlns:m="http://schemas.openxmlformats.org/officeDocument/2006/math">
                    <m:r>
                      <a:rPr lang="en-US" altLang="zh-CN" i="1" dirty="0">
                        <a:latin typeface="Cambria Math" panose="02040503050406030204" pitchFamily="18" charset="0"/>
                      </a:rPr>
                      <m:t>𝑡</m:t>
                    </m:r>
                    <m:r>
                      <a:rPr lang="en-US" altLang="zh-CN" b="0" i="1" baseline="-25000" dirty="0">
                        <a:latin typeface="Cambria Math" panose="02040503050406030204" pitchFamily="18" charset="0"/>
                      </a:rPr>
                      <m:t>2</m:t>
                    </m:r>
                    <m:r>
                      <a:rPr lang="en-US" altLang="zh-CN" i="1" dirty="0">
                        <a:latin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𝑦</m:t>
                    </m:r>
                    <m:r>
                      <a:rPr lang="en-US" altLang="zh-CN" i="1" dirty="0">
                        <a:latin typeface="Cambria Math" panose="02040503050406030204" pitchFamily="18" charset="0"/>
                      </a:rPr>
                      <m:t>)</m:t>
                    </m:r>
                  </m:oMath>
                </a14:m>
                <a:r>
                  <a:rPr lang="zh-CN" altLang="en-US" dirty="0">
                    <a:latin typeface="Cambria Math" panose="02040503050406030204" pitchFamily="18" charset="0"/>
                  </a:rPr>
                  <a:t>中。</a:t>
                </a:r>
                <a:endParaRPr lang="en-US" altLang="zh-CN" dirty="0">
                  <a:latin typeface="Cambria Math" panose="02040503050406030204" pitchFamily="18" charset="0"/>
                </a:endParaRPr>
              </a:p>
              <a:p>
                <a:pPr marL="404813" lvl="2" indent="0">
                  <a:lnSpc>
                    <a:spcPct val="140000"/>
                  </a:lnSpc>
                  <a:buNone/>
                </a:pPr>
                <a:r>
                  <a:rPr lang="zh-CN" altLang="en-US" dirty="0">
                    <a:latin typeface="Cambria Math" panose="02040503050406030204" pitchFamily="18" charset="0"/>
                  </a:rPr>
                  <a:t>⑤ </a:t>
                </a:r>
                <a14:m>
                  <m:oMath xmlns:m="http://schemas.openxmlformats.org/officeDocument/2006/math">
                    <m:r>
                      <a:rPr lang="en-US" altLang="zh-CN" b="0" i="1" dirty="0">
                        <a:latin typeface="Cambria Math" panose="02040503050406030204" pitchFamily="18" charset="0"/>
                      </a:rPr>
                      <m:t>𝜎</m:t>
                    </m:r>
                    <m:r>
                      <a:rPr lang="en-US" altLang="zh-CN" b="0" i="1" baseline="-25000" dirty="0">
                        <a:latin typeface="Cambria Math" panose="02040503050406030204" pitchFamily="18" charset="0"/>
                      </a:rPr>
                      <m:t>3</m:t>
                    </m:r>
                    <m:r>
                      <a:rPr lang="en-US" altLang="zh-CN" b="0" i="1" dirty="0">
                        <a:latin typeface="Cambria Math" panose="02040503050406030204" pitchFamily="18" charset="0"/>
                      </a:rPr>
                      <m:t>=</m:t>
                    </m:r>
                    <m:r>
                      <a:rPr lang="en-US" altLang="zh-CN" b="0" i="1" dirty="0">
                        <a:latin typeface="Cambria Math" panose="02040503050406030204" pitchFamily="18" charset="0"/>
                      </a:rPr>
                      <m:t>𝜎</m:t>
                    </m:r>
                    <m:r>
                      <a:rPr lang="en-US" altLang="zh-CN" b="0" i="1" baseline="-25000" dirty="0">
                        <a:latin typeface="Cambria Math" panose="02040503050406030204" pitchFamily="18" charset="0"/>
                      </a:rPr>
                      <m:t>2</m:t>
                    </m:r>
                    <m:r>
                      <a:rPr lang="en-US" altLang="zh-CN" b="0" i="1" dirty="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rPr>
                      <m:t>𝑡</m:t>
                    </m:r>
                    <m:r>
                      <a:rPr lang="en-US" altLang="zh-CN" b="0" i="1" baseline="-25000" dirty="0">
                        <a:latin typeface="Cambria Math" panose="02040503050406030204" pitchFamily="18" charset="0"/>
                      </a:rPr>
                      <m:t>2</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baseline="-25000" dirty="0">
                        <a:latin typeface="Cambria Math" panose="02040503050406030204" pitchFamily="18" charset="0"/>
                      </a:rPr>
                      <m:t>2</m:t>
                    </m:r>
                    <m:r>
                      <a:rPr lang="en-US" altLang="zh-CN" b="0" i="1" dirty="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rPr>
                      <m:t>=</m:t>
                    </m:r>
                    <m:r>
                      <a:rPr lang="en-US" altLang="zh-CN" b="0" i="1" dirty="0">
                        <a:latin typeface="Cambria Math" panose="02040503050406030204" pitchFamily="18" charset="0"/>
                      </a:rPr>
                      <m:t>𝜎</m:t>
                    </m:r>
                    <m:r>
                      <a:rPr lang="en-US" altLang="zh-CN" b="0" i="1" baseline="-25000" dirty="0">
                        <a:latin typeface="Cambria Math" panose="02040503050406030204" pitchFamily="18" charset="0"/>
                      </a:rPr>
                      <m:t>2</m:t>
                    </m:r>
                    <m:r>
                      <a:rPr lang="en-US" altLang="zh-CN" b="0" i="1" dirty="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ea typeface="Cambria Math" panose="02040503050406030204" pitchFamily="18" charset="0"/>
                      </a:rPr>
                      <m:t>𝑔</m:t>
                    </m:r>
                    <m:r>
                      <a:rPr lang="en-US" altLang="zh-CN" b="0" i="1" dirty="0">
                        <a:latin typeface="Cambria Math" panose="02040503050406030204" pitchFamily="18" charset="0"/>
                        <a:ea typeface="Cambria Math" panose="02040503050406030204" pitchFamily="18" charset="0"/>
                      </a:rPr>
                      <m:t> (</m:t>
                    </m:r>
                    <m:r>
                      <a:rPr lang="en-US" altLang="zh-CN" b="0" i="1" dirty="0">
                        <a:latin typeface="Cambria Math" panose="02040503050406030204" pitchFamily="18" charset="0"/>
                      </a:rPr>
                      <m:t>𝑦</m:t>
                    </m:r>
                    <m:r>
                      <a:rPr lang="en-US" altLang="zh-CN" b="0" i="1" dirty="0">
                        <a:latin typeface="Cambria Math" panose="02040503050406030204" pitchFamily="18" charset="0"/>
                      </a:rPr>
                      <m:t>)/</m:t>
                    </m:r>
                    <m:r>
                      <a:rPr lang="en-US" altLang="zh-CN" b="0" i="1" dirty="0">
                        <a:latin typeface="Cambria Math" panose="02040503050406030204" pitchFamily="18" charset="0"/>
                      </a:rPr>
                      <m:t>𝑢</m:t>
                    </m:r>
                    <m:r>
                      <a:rPr lang="en-US" altLang="zh-CN" b="0" i="1" dirty="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rPr>
                      <m:t>=</m:t>
                    </m:r>
                  </m:oMath>
                </a14:m>
                <a:r>
                  <a:rPr lang="en-US" altLang="zh-CN" b="0" dirty="0">
                    <a:latin typeface="Cambria Math" panose="02040503050406030204" pitchFamily="18" charset="0"/>
                  </a:rPr>
                  <a:t>{</a:t>
                </a:r>
                <a14:m>
                  <m:oMath xmlns:m="http://schemas.openxmlformats.org/officeDocument/2006/math">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𝑧</m:t>
                    </m:r>
                    <m:r>
                      <a:rPr lang="en-US" altLang="zh-CN" b="0" i="1" dirty="0">
                        <a:latin typeface="Cambria Math" panose="02040503050406030204" pitchFamily="18" charset="0"/>
                      </a:rPr>
                      <m:t> ,</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dirty="0">
                        <a:latin typeface="Cambria Math" panose="02040503050406030204" pitchFamily="18" charset="0"/>
                      </a:rPr>
                      <m:t>,</m:t>
                    </m:r>
                    <m:r>
                      <a:rPr lang="en-US" altLang="zh-CN" b="0" i="1" dirty="0">
                        <a:latin typeface="Cambria Math" panose="02040503050406030204" pitchFamily="18" charset="0"/>
                        <a:ea typeface="Cambria Math" panose="02040503050406030204" pitchFamily="18" charset="0"/>
                      </a:rPr>
                      <m:t>𝑔</m:t>
                    </m:r>
                    <m:r>
                      <a:rPr lang="en-US" altLang="zh-CN" b="0" i="1" dirty="0">
                        <a:latin typeface="Cambria Math" panose="02040503050406030204" pitchFamily="18" charset="0"/>
                        <a:ea typeface="Cambria Math" panose="02040503050406030204" pitchFamily="18" charset="0"/>
                      </a:rPr>
                      <m:t> (</m:t>
                    </m:r>
                    <m:r>
                      <a:rPr lang="en-US" altLang="zh-CN" b="0" i="1" dirty="0">
                        <a:latin typeface="Cambria Math" panose="02040503050406030204" pitchFamily="18" charset="0"/>
                      </a:rPr>
                      <m:t>𝑦</m:t>
                    </m:r>
                    <m:r>
                      <a:rPr lang="en-US" altLang="zh-CN" b="0" i="1" dirty="0">
                        <a:latin typeface="Cambria Math" panose="02040503050406030204" pitchFamily="18" charset="0"/>
                      </a:rPr>
                      <m:t>)/</m:t>
                    </m:r>
                    <m:r>
                      <a:rPr lang="en-US" altLang="zh-CN" b="0" i="1" dirty="0">
                        <a:latin typeface="Cambria Math" panose="02040503050406030204" pitchFamily="18" charset="0"/>
                      </a:rPr>
                      <m:t>𝑢</m:t>
                    </m:r>
                  </m:oMath>
                </a14:m>
                <a:r>
                  <a:rPr lang="en-US" altLang="zh-CN" b="0" dirty="0">
                    <a:latin typeface="Cambria Math" panose="02040503050406030204" pitchFamily="18" charset="0"/>
                  </a:rPr>
                  <a:t>}</a:t>
                </a:r>
              </a:p>
              <a:p>
                <a:pPr marL="740569" lvl="2" indent="-335756">
                  <a:lnSpc>
                    <a:spcPct val="140000"/>
                  </a:lnSpc>
                  <a:buNone/>
                </a:pPr>
                <a14:m>
                  <m:oMathPara xmlns:m="http://schemas.openxmlformats.org/officeDocument/2006/math">
                    <m:oMathParaPr>
                      <m:jc m:val="centerGroup"/>
                    </m:oMathParaPr>
                    <m:oMath xmlns:m="http://schemas.openxmlformats.org/officeDocument/2006/math">
                      <m:r>
                        <a:rPr lang="en-US" altLang="zh-CN" b="0" i="1" dirty="0">
                          <a:latin typeface="Cambria Math" panose="02040503050406030204" pitchFamily="18" charset="0"/>
                        </a:rPr>
                        <m:t>𝑊</m:t>
                      </m:r>
                      <m:r>
                        <a:rPr lang="en-US" altLang="zh-CN" b="0" i="1" baseline="-25000" dirty="0">
                          <a:latin typeface="Cambria Math" panose="02040503050406030204" pitchFamily="18" charset="0"/>
                        </a:rPr>
                        <m:t>3</m:t>
                      </m:r>
                      <m:r>
                        <a:rPr lang="en-US" altLang="zh-CN" b="0" i="1" dirty="0">
                          <a:latin typeface="Cambria Math" panose="02040503050406030204" pitchFamily="18" charset="0"/>
                        </a:rPr>
                        <m:t>=</m:t>
                      </m:r>
                      <m:r>
                        <a:rPr lang="en-US" altLang="zh-CN" b="0" i="1" dirty="0">
                          <a:latin typeface="Cambria Math" panose="02040503050406030204" pitchFamily="18" charset="0"/>
                        </a:rPr>
                        <m:t>𝑊</m:t>
                      </m:r>
                      <m:r>
                        <a:rPr lang="en-US" altLang="zh-CN" b="0" i="1" baseline="-25000" dirty="0">
                          <a:latin typeface="Cambria Math" panose="02040503050406030204" pitchFamily="18" charset="0"/>
                        </a:rPr>
                        <m:t>2</m:t>
                      </m:r>
                      <m:r>
                        <a:rPr lang="en-US" altLang="zh-CN" b="0" i="1" dirty="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rPr>
                        <m:t>𝑡</m:t>
                      </m:r>
                      <m:r>
                        <a:rPr lang="en-US" altLang="zh-CN" b="0" i="1" baseline="-25000" dirty="0">
                          <a:latin typeface="Cambria Math" panose="02040503050406030204" pitchFamily="18" charset="0"/>
                        </a:rPr>
                        <m:t>2</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baseline="-25000" dirty="0">
                          <a:latin typeface="Cambria Math" panose="02040503050406030204" pitchFamily="18" charset="0"/>
                        </a:rPr>
                        <m:t>2</m:t>
                      </m:r>
                      <m:r>
                        <a:rPr lang="en-US" altLang="zh-CN" b="0" i="1" dirty="0">
                          <a:latin typeface="Cambria Math" panose="02040503050406030204" pitchFamily="18" charset="0"/>
                        </a:rPr>
                        <m:t>}={</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𝑥</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𝑔</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𝑦</m:t>
                          </m:r>
                        </m:e>
                      </m:d>
                      <m:r>
                        <a:rPr lang="en-US" altLang="zh-CN" b="0" i="1" dirty="0">
                          <a:latin typeface="Cambria Math" panose="02040503050406030204" pitchFamily="18" charset="0"/>
                        </a:rPr>
                        <m:t>)), </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ea typeface="Cambria Math" panose="02040503050406030204" pitchFamily="18" charset="0"/>
                        </a:rPr>
                        <m:t>𝑔</m:t>
                      </m:r>
                      <m:r>
                        <a:rPr lang="en-US" altLang="zh-CN" b="0" i="1" dirty="0">
                          <a:latin typeface="Cambria Math" panose="02040503050406030204" pitchFamily="18" charset="0"/>
                          <a:ea typeface="Cambria Math" panose="02040503050406030204" pitchFamily="18" charset="0"/>
                        </a:rPr>
                        <m:t> (</m:t>
                      </m:r>
                      <m:r>
                        <a:rPr lang="en-US" altLang="zh-CN" b="0" i="1" dirty="0">
                          <a:latin typeface="Cambria Math" panose="02040503050406030204" pitchFamily="18" charset="0"/>
                        </a:rPr>
                        <m:t>𝑢</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 </m:t>
                      </m:r>
                      <m:r>
                        <a:rPr lang="en-US" altLang="zh-CN" b="0" i="1" dirty="0">
                          <a:latin typeface="Cambria Math" panose="02040503050406030204" pitchFamily="18" charset="0"/>
                        </a:rPr>
                        <m:t>𝑧</m:t>
                      </m:r>
                      <m:r>
                        <a:rPr lang="en-US" altLang="zh-CN" b="0" i="1" dirty="0">
                          <a:latin typeface="Cambria Math" panose="02040503050406030204" pitchFamily="18" charset="0"/>
                        </a:rPr>
                        <m:t>, </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dirty="0">
                          <a:latin typeface="Cambria Math" panose="02040503050406030204" pitchFamily="18" charset="0"/>
                        </a:rPr>
                        <m:t>,</m:t>
                      </m:r>
                      <m:r>
                        <a:rPr lang="en-US" altLang="zh-CN" b="0" i="1" dirty="0">
                          <a:latin typeface="Cambria Math" panose="02040503050406030204" pitchFamily="18" charset="0"/>
                          <a:ea typeface="Cambria Math" panose="02040503050406030204" pitchFamily="18" charset="0"/>
                        </a:rPr>
                        <m:t>𝑔</m:t>
                      </m:r>
                      <m:r>
                        <a:rPr lang="en-US" altLang="zh-CN" b="0" i="1" dirty="0">
                          <a:latin typeface="Cambria Math" panose="02040503050406030204" pitchFamily="18" charset="0"/>
                          <a:ea typeface="Cambria Math" panose="02040503050406030204" pitchFamily="18" charset="0"/>
                        </a:rPr>
                        <m:t> (</m:t>
                      </m:r>
                      <m:r>
                        <a:rPr lang="en-US" altLang="zh-CN" b="0" i="1" dirty="0">
                          <a:latin typeface="Cambria Math" panose="02040503050406030204" pitchFamily="18" charset="0"/>
                        </a:rPr>
                        <m:t>𝑦</m:t>
                      </m:r>
                      <m:r>
                        <a:rPr lang="en-US" altLang="zh-CN" b="0" i="1" dirty="0">
                          <a:latin typeface="Cambria Math" panose="02040503050406030204" pitchFamily="18" charset="0"/>
                        </a:rPr>
                        <m:t>)/</m:t>
                      </m:r>
                      <m:r>
                        <a:rPr lang="en-US" altLang="zh-CN" b="0" i="1" dirty="0">
                          <a:latin typeface="Cambria Math" panose="02040503050406030204" pitchFamily="18" charset="0"/>
                        </a:rPr>
                        <m:t>𝑢</m:t>
                      </m:r>
                      <m:r>
                        <a:rPr lang="en-US" altLang="zh-CN" b="0" i="1" dirty="0">
                          <a:latin typeface="Cambria Math" panose="02040503050406030204" pitchFamily="18" charset="0"/>
                        </a:rPr>
                        <m:t>}</m:t>
                      </m:r>
                    </m:oMath>
                  </m:oMathPara>
                </a14:m>
                <a:endParaRPr lang="en-US" altLang="zh-CN" b="0" dirty="0">
                  <a:latin typeface="Cambria Math" panose="02040503050406030204" pitchFamily="18" charset="0"/>
                </a:endParaRPr>
              </a:p>
              <a:p>
                <a:pPr marL="740569" lvl="2" indent="-335756">
                  <a:lnSpc>
                    <a:spcPct val="140000"/>
                  </a:lnSpc>
                  <a:buNone/>
                </a:pPr>
                <a14:m>
                  <m:oMathPara xmlns:m="http://schemas.openxmlformats.org/officeDocument/2006/math">
                    <m:oMathParaPr>
                      <m:jc m:val="left"/>
                    </m:oMathParaPr>
                    <m:oMath xmlns:m="http://schemas.openxmlformats.org/officeDocument/2006/math">
                      <m:r>
                        <a:rPr lang="en-US" altLang="zh-CN" b="0" i="1" dirty="0">
                          <a:latin typeface="Cambria Math" panose="02040503050406030204" pitchFamily="18" charset="0"/>
                        </a:rPr>
                        <m:t>={</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𝑥</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𝑔</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𝑦</m:t>
                          </m:r>
                        </m:e>
                      </m:d>
                      <m:r>
                        <a:rPr lang="en-US" altLang="zh-CN" b="0" i="1" dirty="0">
                          <a:latin typeface="Cambria Math" panose="02040503050406030204" pitchFamily="18" charset="0"/>
                        </a:rPr>
                        <m:t>))} </m:t>
                      </m:r>
                    </m:oMath>
                  </m:oMathPara>
                </a14:m>
                <a:endParaRPr lang="en-US" altLang="zh-CN" dirty="0">
                  <a:latin typeface="Cambria Math" panose="02040503050406030204" pitchFamily="18" charset="0"/>
                </a:endParaRPr>
              </a:p>
              <a:p>
                <a:pPr marL="404813" lvl="2" indent="0">
                  <a:lnSpc>
                    <a:spcPct val="140000"/>
                  </a:lnSpc>
                  <a:buNone/>
                </a:pPr>
                <a14:m>
                  <m:oMath xmlns:m="http://schemas.openxmlformats.org/officeDocument/2006/math">
                    <m:r>
                      <a:rPr lang="en-US" altLang="zh-CN" b="0" i="1" dirty="0">
                        <a:latin typeface="Cambria Math" panose="02040503050406030204" pitchFamily="18" charset="0"/>
                      </a:rPr>
                      <m:t>𝑊</m:t>
                    </m:r>
                    <m:r>
                      <a:rPr lang="en-US" altLang="zh-CN" b="0" i="1" baseline="-25000" dirty="0">
                        <a:latin typeface="Cambria Math" panose="02040503050406030204" pitchFamily="18" charset="0"/>
                      </a:rPr>
                      <m:t>3</m:t>
                    </m:r>
                  </m:oMath>
                </a14:m>
                <a:r>
                  <a:rPr lang="zh-CN" altLang="en-US" dirty="0">
                    <a:latin typeface="Cambria Math" panose="02040503050406030204" pitchFamily="18" charset="0"/>
                  </a:rPr>
                  <a:t>中只含一个元素，所以</a:t>
                </a:r>
                <a14:m>
                  <m:oMath xmlns:m="http://schemas.openxmlformats.org/officeDocument/2006/math">
                    <m:r>
                      <a:rPr lang="en-US" altLang="zh-CN" b="0" i="1" dirty="0">
                        <a:latin typeface="Cambria Math" panose="02040503050406030204" pitchFamily="18" charset="0"/>
                      </a:rPr>
                      <m:t>𝜎</m:t>
                    </m:r>
                    <m:r>
                      <a:rPr lang="en-US" altLang="zh-CN" b="0" i="1" baseline="-25000" dirty="0">
                        <a:latin typeface="Cambria Math" panose="02040503050406030204" pitchFamily="18" charset="0"/>
                      </a:rPr>
                      <m:t>3</m:t>
                    </m:r>
                    <m:r>
                      <a:rPr lang="en-US" altLang="zh-CN" b="0" i="1" dirty="0">
                        <a:latin typeface="Cambria Math" panose="02040503050406030204" pitchFamily="18" charset="0"/>
                      </a:rPr>
                      <m:t>=</m:t>
                    </m:r>
                  </m:oMath>
                </a14:m>
                <a:r>
                  <a:rPr lang="en-US" altLang="zh-CN" b="0" dirty="0">
                    <a:latin typeface="Cambria Math" panose="02040503050406030204" pitchFamily="18" charset="0"/>
                  </a:rPr>
                  <a:t>{</a:t>
                </a:r>
                <a14:m>
                  <m:oMath xmlns:m="http://schemas.openxmlformats.org/officeDocument/2006/math">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𝑧</m:t>
                    </m:r>
                    <m:r>
                      <a:rPr lang="en-US" altLang="zh-CN" b="0" i="1" dirty="0">
                        <a:latin typeface="Cambria Math" panose="02040503050406030204" pitchFamily="18" charset="0"/>
                      </a:rPr>
                      <m:t> ,</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dirty="0">
                        <a:latin typeface="Cambria Math" panose="02040503050406030204" pitchFamily="18" charset="0"/>
                      </a:rPr>
                      <m:t>,</m:t>
                    </m:r>
                    <m:r>
                      <a:rPr lang="en-US" altLang="zh-CN" b="0" i="1" dirty="0">
                        <a:latin typeface="Cambria Math" panose="02040503050406030204" pitchFamily="18" charset="0"/>
                        <a:ea typeface="Cambria Math" panose="02040503050406030204" pitchFamily="18" charset="0"/>
                      </a:rPr>
                      <m:t>𝑔</m:t>
                    </m:r>
                    <m:r>
                      <a:rPr lang="en-US" altLang="zh-CN" b="0" i="1" dirty="0">
                        <a:latin typeface="Cambria Math" panose="02040503050406030204" pitchFamily="18" charset="0"/>
                        <a:ea typeface="Cambria Math" panose="02040503050406030204" pitchFamily="18" charset="0"/>
                      </a:rPr>
                      <m:t> (</m:t>
                    </m:r>
                    <m:r>
                      <a:rPr lang="en-US" altLang="zh-CN" b="0" i="1" dirty="0">
                        <a:latin typeface="Cambria Math" panose="02040503050406030204" pitchFamily="18" charset="0"/>
                      </a:rPr>
                      <m:t>𝑦</m:t>
                    </m:r>
                    <m:r>
                      <a:rPr lang="en-US" altLang="zh-CN" b="0" i="1" dirty="0">
                        <a:latin typeface="Cambria Math" panose="02040503050406030204" pitchFamily="18" charset="0"/>
                      </a:rPr>
                      <m:t>)/</m:t>
                    </m:r>
                    <m:r>
                      <a:rPr lang="en-US" altLang="zh-CN" b="0" i="1" dirty="0">
                        <a:latin typeface="Cambria Math" panose="02040503050406030204" pitchFamily="18" charset="0"/>
                      </a:rPr>
                      <m:t>𝑢</m:t>
                    </m:r>
                  </m:oMath>
                </a14:m>
                <a:r>
                  <a:rPr lang="en-US" altLang="zh-CN" b="0" dirty="0">
                    <a:latin typeface="Cambria Math" panose="02040503050406030204" pitchFamily="18" charset="0"/>
                  </a:rPr>
                  <a:t>}</a:t>
                </a:r>
                <a:r>
                  <a:rPr lang="zh-CN" altLang="en-US" dirty="0">
                    <a:latin typeface="Cambria Math" panose="02040503050406030204" pitchFamily="18" charset="0"/>
                  </a:rPr>
                  <a:t>是</a:t>
                </a:r>
                <a14:m>
                  <m:oMath xmlns:m="http://schemas.openxmlformats.org/officeDocument/2006/math">
                    <m:r>
                      <a:rPr lang="en-US" altLang="zh-CN" b="0" i="1" dirty="0">
                        <a:latin typeface="Cambria Math" panose="02040503050406030204" pitchFamily="18" charset="0"/>
                      </a:rPr>
                      <m:t>𝑊</m:t>
                    </m:r>
                  </m:oMath>
                </a14:m>
                <a:r>
                  <a:rPr lang="zh-CN" altLang="en-US" dirty="0">
                    <a:latin typeface="Cambria Math" panose="02040503050406030204" pitchFamily="18" charset="0"/>
                  </a:rPr>
                  <a:t>的最一般合一，终止。</a:t>
                </a:r>
                <a:endParaRPr lang="en-US" altLang="zh-CN" dirty="0">
                  <a:latin typeface="Cambria Math" panose="02040503050406030204" pitchFamily="18" charset="0"/>
                </a:endParaRPr>
              </a:p>
              <a:p>
                <a:pPr marL="809625" lvl="2" indent="0">
                  <a:buNone/>
                </a:pPr>
                <a:endParaRPr lang="en-US" altLang="zh-CN" b="0" dirty="0">
                  <a:latin typeface="Cambria Math" panose="02040503050406030204" pitchFamily="18" charset="0"/>
                </a:endParaRP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xfrm>
                <a:off x="143508" y="1627585"/>
                <a:ext cx="8856985" cy="4076360"/>
              </a:xfrm>
              <a:blipFill>
                <a:blip r:embed="rId3"/>
                <a:stretch>
                  <a:fillRect l="-826" t="-149" r="-620" b="-2840"/>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104</a:t>
            </a:fld>
            <a:endParaRPr kumimoji="1" lang="en-US" altLang="zh-CN" sz="1500">
              <a:solidFill>
                <a:srgbClr val="000000"/>
              </a:solidFill>
            </a:endParaRPr>
          </a:p>
        </p:txBody>
      </p:sp>
    </p:spTree>
    <p:extLst>
      <p:ext uri="{BB962C8B-B14F-4D97-AF65-F5344CB8AC3E}">
        <p14:creationId xmlns:p14="http://schemas.microsoft.com/office/powerpoint/2010/main" val="178782091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254675" lvl="1" indent="-254675" algn="l">
              <a:lnSpc>
                <a:spcPct val="120000"/>
              </a:lnSpc>
              <a:spcBef>
                <a:spcPts val="225"/>
              </a:spcBef>
              <a:buClr>
                <a:srgbClr val="0000CC"/>
              </a:buClr>
              <a:buFont typeface="Wingdings" panose="05000000000000000000" pitchFamily="2" charset="2"/>
              <a:buChar char="Ø"/>
            </a:pPr>
            <a:r>
              <a:rPr lang="zh-CN" altLang="en-US" sz="2400" dirty="0">
                <a:solidFill>
                  <a:srgbClr val="00008E"/>
                </a:solidFill>
                <a:latin typeface="Arial"/>
              </a:rPr>
              <a:t>用归结演绎推理求取问题的解其一般步骤为：</a:t>
            </a:r>
            <a:endParaRPr lang="en-US" altLang="zh-CN" sz="2400" dirty="0">
              <a:solidFill>
                <a:srgbClr val="00008E"/>
              </a:solidFill>
              <a:latin typeface="Arial"/>
            </a:endParaRPr>
          </a:p>
          <a:p>
            <a:pPr marL="535781" lvl="1" indent="-330994">
              <a:buClr>
                <a:srgbClr val="0000CC"/>
              </a:buClr>
              <a:buNone/>
            </a:pPr>
            <a:r>
              <a:rPr lang="en-US" altLang="zh-CN" dirty="0" smtClean="0">
                <a:latin typeface="Arial" panose="020B0604020202020204" pitchFamily="34" charset="0"/>
              </a:rPr>
              <a:t>(1) </a:t>
            </a:r>
            <a:r>
              <a:rPr lang="zh-CN" altLang="en-US" dirty="0" smtClean="0">
                <a:latin typeface="Arial" panose="020B0604020202020204" pitchFamily="34" charset="0"/>
              </a:rPr>
              <a:t>把问题的</a:t>
            </a:r>
            <a:r>
              <a:rPr lang="zh-CN" altLang="en-US" dirty="0" smtClean="0">
                <a:solidFill>
                  <a:srgbClr val="FF0000"/>
                </a:solidFill>
                <a:latin typeface="Arial" panose="020B0604020202020204" pitchFamily="34" charset="0"/>
              </a:rPr>
              <a:t>已知条件</a:t>
            </a:r>
            <a:r>
              <a:rPr lang="zh-CN" altLang="en-US" dirty="0" smtClean="0">
                <a:latin typeface="Arial" panose="020B0604020202020204" pitchFamily="34" charset="0"/>
              </a:rPr>
              <a:t>表示成</a:t>
            </a:r>
            <a:r>
              <a:rPr lang="zh-CN" altLang="en-US" dirty="0" smtClean="0">
                <a:solidFill>
                  <a:srgbClr val="FF0000"/>
                </a:solidFill>
                <a:latin typeface="Arial" panose="020B0604020202020204" pitchFamily="34" charset="0"/>
              </a:rPr>
              <a:t>谓词公式</a:t>
            </a:r>
            <a:r>
              <a:rPr lang="zh-CN" altLang="en-US" dirty="0" smtClean="0">
                <a:latin typeface="Arial" panose="020B0604020202020204" pitchFamily="34" charset="0"/>
              </a:rPr>
              <a:t>，并化为</a:t>
            </a:r>
            <a:r>
              <a:rPr lang="zh-CN" altLang="en-US" dirty="0" smtClean="0">
                <a:solidFill>
                  <a:srgbClr val="FF0000"/>
                </a:solidFill>
                <a:latin typeface="Arial" panose="020B0604020202020204" pitchFamily="34" charset="0"/>
              </a:rPr>
              <a:t>子句集</a:t>
            </a:r>
            <a:r>
              <a:rPr lang="zh-CN" altLang="en-US" dirty="0" smtClean="0">
                <a:latin typeface="Arial" panose="020B0604020202020204" pitchFamily="34" charset="0"/>
              </a:rPr>
              <a:t>；</a:t>
            </a:r>
          </a:p>
          <a:p>
            <a:pPr marL="535781" lvl="1" indent="-330994" algn="l">
              <a:buNone/>
            </a:pPr>
            <a:r>
              <a:rPr lang="en-US" altLang="zh-CN" dirty="0" smtClean="0">
                <a:latin typeface="Arial" panose="020B0604020202020204" pitchFamily="34" charset="0"/>
              </a:rPr>
              <a:t>(</a:t>
            </a:r>
            <a:r>
              <a:rPr lang="en-US" altLang="zh-CN" dirty="0">
                <a:latin typeface="Arial" panose="020B0604020202020204" pitchFamily="34" charset="0"/>
              </a:rPr>
              <a:t>2) </a:t>
            </a:r>
            <a:r>
              <a:rPr lang="zh-CN" altLang="en-US" dirty="0">
                <a:latin typeface="Arial" panose="020B0604020202020204" pitchFamily="34" charset="0"/>
              </a:rPr>
              <a:t>把问题的</a:t>
            </a:r>
            <a:r>
              <a:rPr lang="zh-CN" altLang="en-US" dirty="0">
                <a:solidFill>
                  <a:srgbClr val="FF0000"/>
                </a:solidFill>
                <a:latin typeface="Arial" panose="020B0604020202020204" pitchFamily="34" charset="0"/>
              </a:rPr>
              <a:t>目标</a:t>
            </a:r>
            <a:r>
              <a:rPr lang="zh-CN" altLang="en-US" dirty="0">
                <a:latin typeface="Arial" panose="020B0604020202020204" pitchFamily="34" charset="0"/>
              </a:rPr>
              <a:t>的</a:t>
            </a:r>
            <a:r>
              <a:rPr lang="zh-CN" altLang="en-US" dirty="0" smtClean="0">
                <a:solidFill>
                  <a:srgbClr val="FF0000"/>
                </a:solidFill>
                <a:latin typeface="Arial" panose="020B0604020202020204" pitchFamily="34" charset="0"/>
              </a:rPr>
              <a:t>否定</a:t>
            </a:r>
            <a:r>
              <a:rPr lang="zh-CN" altLang="en-US" dirty="0" smtClean="0">
                <a:latin typeface="Arial" panose="020B0604020202020204" pitchFamily="34" charset="0"/>
              </a:rPr>
              <a:t>表示成</a:t>
            </a:r>
            <a:r>
              <a:rPr lang="zh-CN" altLang="en-US" dirty="0" smtClean="0">
                <a:solidFill>
                  <a:srgbClr val="FF0000"/>
                </a:solidFill>
                <a:latin typeface="Arial" panose="020B0604020202020204" pitchFamily="34" charset="0"/>
              </a:rPr>
              <a:t>谓词公式</a:t>
            </a:r>
            <a:r>
              <a:rPr lang="zh-CN" altLang="en-US" dirty="0" smtClean="0">
                <a:latin typeface="Arial" panose="020B0604020202020204" pitchFamily="34" charset="0"/>
              </a:rPr>
              <a:t>，</a:t>
            </a:r>
            <a:r>
              <a:rPr lang="zh-CN" altLang="en-US" dirty="0">
                <a:latin typeface="Arial" panose="020B0604020202020204" pitchFamily="34" charset="0"/>
              </a:rPr>
              <a:t>并化为</a:t>
            </a:r>
            <a:r>
              <a:rPr lang="zh-CN" altLang="en-US" dirty="0">
                <a:solidFill>
                  <a:srgbClr val="FF0000"/>
                </a:solidFill>
                <a:latin typeface="Arial" panose="020B0604020202020204" pitchFamily="34" charset="0"/>
              </a:rPr>
              <a:t>子句集</a:t>
            </a:r>
            <a:r>
              <a:rPr lang="zh-CN" altLang="en-US" dirty="0">
                <a:latin typeface="Arial" panose="020B0604020202020204" pitchFamily="34" charset="0"/>
              </a:rPr>
              <a:t>；</a:t>
            </a:r>
          </a:p>
          <a:p>
            <a:pPr marL="535781" lvl="1" indent="-330994" algn="l">
              <a:buNone/>
            </a:pPr>
            <a:r>
              <a:rPr lang="en-US" altLang="zh-CN" dirty="0" smtClean="0">
                <a:latin typeface="Arial" panose="020B0604020202020204" pitchFamily="34" charset="0"/>
              </a:rPr>
              <a:t>(</a:t>
            </a:r>
            <a:r>
              <a:rPr lang="en-US" altLang="zh-CN" dirty="0">
                <a:latin typeface="Arial" panose="020B0604020202020204" pitchFamily="34" charset="0"/>
              </a:rPr>
              <a:t>3) </a:t>
            </a:r>
            <a:r>
              <a:rPr lang="zh-CN" altLang="en-US" dirty="0">
                <a:latin typeface="Arial" panose="020B0604020202020204" pitchFamily="34" charset="0"/>
              </a:rPr>
              <a:t>对</a:t>
            </a:r>
            <a:r>
              <a:rPr lang="zh-CN" altLang="en-US" dirty="0">
                <a:solidFill>
                  <a:srgbClr val="FF0000"/>
                </a:solidFill>
                <a:latin typeface="Arial" panose="020B0604020202020204" pitchFamily="34" charset="0"/>
              </a:rPr>
              <a:t>目标否定子句集</a:t>
            </a:r>
            <a:r>
              <a:rPr lang="zh-CN" altLang="en-US" dirty="0">
                <a:latin typeface="Arial" panose="020B0604020202020204" pitchFamily="34" charset="0"/>
              </a:rPr>
              <a:t>中的每个</a:t>
            </a:r>
            <a:r>
              <a:rPr lang="zh-CN" altLang="en-US" dirty="0">
                <a:solidFill>
                  <a:srgbClr val="FF0000"/>
                </a:solidFill>
                <a:latin typeface="Arial" panose="020B0604020202020204" pitchFamily="34" charset="0"/>
              </a:rPr>
              <a:t>子句</a:t>
            </a:r>
            <a:r>
              <a:rPr lang="zh-CN" altLang="en-US" dirty="0" smtClean="0">
                <a:latin typeface="Arial" panose="020B0604020202020204" pitchFamily="34" charset="0"/>
              </a:rPr>
              <a:t>，用该</a:t>
            </a:r>
            <a:r>
              <a:rPr lang="zh-CN" altLang="en-US" dirty="0">
                <a:latin typeface="Arial" panose="020B0604020202020204" pitchFamily="34" charset="0"/>
              </a:rPr>
              <a:t>子句的</a:t>
            </a:r>
            <a:r>
              <a:rPr lang="zh-CN" altLang="en-US" dirty="0" smtClean="0">
                <a:solidFill>
                  <a:srgbClr val="FF0000"/>
                </a:solidFill>
                <a:latin typeface="Arial" panose="020B0604020202020204" pitchFamily="34" charset="0"/>
              </a:rPr>
              <a:t>重言式</a:t>
            </a:r>
            <a:r>
              <a:rPr lang="zh-CN" altLang="en-US" dirty="0" smtClean="0">
                <a:latin typeface="Arial" panose="020B0604020202020204" pitchFamily="34" charset="0"/>
              </a:rPr>
              <a:t>代替</a:t>
            </a:r>
            <a:r>
              <a:rPr lang="zh-CN" altLang="en-US" dirty="0">
                <a:latin typeface="Arial" panose="020B0604020202020204" pitchFamily="34" charset="0"/>
              </a:rPr>
              <a:t>相应的</a:t>
            </a:r>
            <a:r>
              <a:rPr lang="zh-CN" altLang="en-US" dirty="0">
                <a:solidFill>
                  <a:srgbClr val="FF0000"/>
                </a:solidFill>
                <a:latin typeface="Arial" panose="020B0604020202020204" pitchFamily="34" charset="0"/>
              </a:rPr>
              <a:t>目标否定</a:t>
            </a:r>
            <a:r>
              <a:rPr lang="zh-CN" altLang="en-US" dirty="0" smtClean="0">
                <a:solidFill>
                  <a:srgbClr val="FF0000"/>
                </a:solidFill>
                <a:latin typeface="Arial" panose="020B0604020202020204" pitchFamily="34" charset="0"/>
              </a:rPr>
              <a:t>子句</a:t>
            </a:r>
            <a:r>
              <a:rPr lang="zh-CN" altLang="en-US" dirty="0" smtClean="0">
                <a:latin typeface="Arial" panose="020B0604020202020204" pitchFamily="34" charset="0"/>
              </a:rPr>
              <a:t>，</a:t>
            </a:r>
            <a:r>
              <a:rPr lang="zh-CN" altLang="en-US" dirty="0">
                <a:latin typeface="Arial" panose="020B0604020202020204" pitchFamily="34" charset="0"/>
              </a:rPr>
              <a:t>并把这些重言式</a:t>
            </a:r>
            <a:r>
              <a:rPr lang="zh-CN" altLang="en-US" dirty="0">
                <a:solidFill>
                  <a:srgbClr val="FF0000"/>
                </a:solidFill>
                <a:latin typeface="Arial" panose="020B0604020202020204" pitchFamily="34" charset="0"/>
              </a:rPr>
              <a:t>加入</a:t>
            </a:r>
            <a:r>
              <a:rPr lang="zh-CN" altLang="en-US" dirty="0">
                <a:latin typeface="Arial" panose="020B0604020202020204" pitchFamily="34" charset="0"/>
              </a:rPr>
              <a:t>到</a:t>
            </a:r>
            <a:r>
              <a:rPr lang="zh-CN" altLang="en-US" dirty="0">
                <a:solidFill>
                  <a:srgbClr val="FF0000"/>
                </a:solidFill>
                <a:latin typeface="Arial" panose="020B0604020202020204" pitchFamily="34" charset="0"/>
              </a:rPr>
              <a:t>前提子句集</a:t>
            </a:r>
            <a:r>
              <a:rPr lang="zh-CN" altLang="en-US" dirty="0">
                <a:latin typeface="Arial" panose="020B0604020202020204" pitchFamily="34" charset="0"/>
              </a:rPr>
              <a:t>中，得到一个</a:t>
            </a:r>
            <a:r>
              <a:rPr lang="zh-CN" altLang="en-US" dirty="0">
                <a:solidFill>
                  <a:srgbClr val="FF0000"/>
                </a:solidFill>
                <a:latin typeface="Arial" panose="020B0604020202020204" pitchFamily="34" charset="0"/>
              </a:rPr>
              <a:t>新的子句集</a:t>
            </a:r>
            <a:r>
              <a:rPr lang="zh-CN" altLang="en-US" dirty="0">
                <a:latin typeface="Arial" panose="020B0604020202020204" pitchFamily="34" charset="0"/>
              </a:rPr>
              <a:t>；</a:t>
            </a:r>
          </a:p>
          <a:p>
            <a:pPr marL="535781" lvl="1" indent="-330994" algn="l">
              <a:buNone/>
            </a:pPr>
            <a:r>
              <a:rPr lang="en-US" altLang="zh-CN" dirty="0" smtClean="0">
                <a:latin typeface="Arial" panose="020B0604020202020204" pitchFamily="34" charset="0"/>
              </a:rPr>
              <a:t>(</a:t>
            </a:r>
            <a:r>
              <a:rPr lang="en-US" altLang="zh-CN" dirty="0">
                <a:latin typeface="Arial" panose="020B0604020202020204" pitchFamily="34" charset="0"/>
              </a:rPr>
              <a:t>4) </a:t>
            </a:r>
            <a:r>
              <a:rPr lang="zh-CN" altLang="en-US" dirty="0">
                <a:latin typeface="Arial" panose="020B0604020202020204" pitchFamily="34" charset="0"/>
              </a:rPr>
              <a:t>对这个新的子句集</a:t>
            </a:r>
            <a:r>
              <a:rPr lang="zh-CN" altLang="en-US" dirty="0" smtClean="0">
                <a:latin typeface="Arial" panose="020B0604020202020204" pitchFamily="34" charset="0"/>
              </a:rPr>
              <a:t>，用</a:t>
            </a:r>
            <a:r>
              <a:rPr lang="zh-CN" altLang="en-US" dirty="0">
                <a:solidFill>
                  <a:srgbClr val="FF0000"/>
                </a:solidFill>
                <a:latin typeface="Arial" panose="020B0604020202020204" pitchFamily="34" charset="0"/>
              </a:rPr>
              <a:t>归结原理</a:t>
            </a:r>
            <a:r>
              <a:rPr lang="zh-CN" altLang="en-US" dirty="0">
                <a:latin typeface="Arial" panose="020B0604020202020204" pitchFamily="34" charset="0"/>
              </a:rPr>
              <a:t>求出其</a:t>
            </a:r>
            <a:r>
              <a:rPr lang="zh-CN" altLang="en-US" dirty="0">
                <a:solidFill>
                  <a:srgbClr val="FF0000"/>
                </a:solidFill>
                <a:latin typeface="Arial" panose="020B0604020202020204" pitchFamily="34" charset="0"/>
              </a:rPr>
              <a:t>证明树</a:t>
            </a:r>
            <a:r>
              <a:rPr lang="zh-CN" altLang="en-US" dirty="0">
                <a:latin typeface="Arial" panose="020B0604020202020204" pitchFamily="34" charset="0"/>
              </a:rPr>
              <a:t>，这时证明树的根子句不为空，称这个证明树为</a:t>
            </a:r>
            <a:r>
              <a:rPr lang="zh-CN" altLang="en-US" dirty="0">
                <a:solidFill>
                  <a:srgbClr val="FF0000"/>
                </a:solidFill>
                <a:latin typeface="Arial" panose="020B0604020202020204" pitchFamily="34" charset="0"/>
              </a:rPr>
              <a:t>修改的证明树</a:t>
            </a:r>
            <a:r>
              <a:rPr lang="zh-CN" altLang="en-US" dirty="0">
                <a:latin typeface="Arial" panose="020B0604020202020204" pitchFamily="34" charset="0"/>
              </a:rPr>
              <a:t>；</a:t>
            </a:r>
          </a:p>
          <a:p>
            <a:pPr marL="535781" lvl="1" indent="-330994" algn="l">
              <a:buNone/>
            </a:pPr>
            <a:r>
              <a:rPr lang="zh-CN" altLang="en-US" dirty="0" smtClean="0">
                <a:latin typeface="Arial" panose="020B0604020202020204" pitchFamily="34" charset="0"/>
              </a:rPr>
              <a:t> </a:t>
            </a:r>
            <a:r>
              <a:rPr lang="en-US" altLang="zh-CN" dirty="0">
                <a:latin typeface="Arial" panose="020B0604020202020204" pitchFamily="34" charset="0"/>
              </a:rPr>
              <a:t>(5) </a:t>
            </a:r>
            <a:r>
              <a:rPr lang="zh-CN" altLang="en-US" dirty="0">
                <a:latin typeface="Arial" panose="020B0604020202020204" pitchFamily="34" charset="0"/>
              </a:rPr>
              <a:t>用修改的证明树的</a:t>
            </a:r>
            <a:r>
              <a:rPr lang="zh-CN" altLang="en-US" dirty="0">
                <a:solidFill>
                  <a:srgbClr val="FF0000"/>
                </a:solidFill>
                <a:latin typeface="Arial" panose="020B0604020202020204" pitchFamily="34" charset="0"/>
              </a:rPr>
              <a:t>根</a:t>
            </a:r>
            <a:r>
              <a:rPr lang="zh-CN" altLang="en-US" dirty="0">
                <a:latin typeface="Arial" panose="020B0604020202020204" pitchFamily="34" charset="0"/>
              </a:rPr>
              <a:t>子句作为</a:t>
            </a:r>
            <a:r>
              <a:rPr lang="zh-CN" altLang="en-US" dirty="0">
                <a:solidFill>
                  <a:srgbClr val="FF0000"/>
                </a:solidFill>
                <a:latin typeface="Arial" panose="020B0604020202020204" pitchFamily="34" charset="0"/>
              </a:rPr>
              <a:t>回答</a:t>
            </a:r>
            <a:r>
              <a:rPr lang="zh-CN" altLang="en-US" dirty="0">
                <a:latin typeface="Arial" panose="020B0604020202020204" pitchFamily="34" charset="0"/>
              </a:rPr>
              <a:t>语句，则答案就在此根子句中。</a:t>
            </a:r>
            <a:endParaRPr lang="zh-CN" altLang="en-US" sz="2100" dirty="0">
              <a:solidFill>
                <a:srgbClr val="FF0000"/>
              </a:solidFill>
              <a:latin typeface="Arial"/>
            </a:endParaRPr>
          </a:p>
        </p:txBody>
      </p:sp>
      <p:sp>
        <p:nvSpPr>
          <p:cNvPr id="3" name="标题 2"/>
          <p:cNvSpPr>
            <a:spLocks noGrp="1"/>
          </p:cNvSpPr>
          <p:nvPr>
            <p:ph type="title"/>
          </p:nvPr>
        </p:nvSpPr>
        <p:spPr/>
        <p:txBody>
          <a:bodyPr/>
          <a:lstStyle/>
          <a:p>
            <a:r>
              <a:rPr lang="en-US" altLang="zh-CN" dirty="0"/>
              <a:t>2.4.4 </a:t>
            </a:r>
            <a:r>
              <a:rPr lang="zh-CN" altLang="en-US" dirty="0"/>
              <a:t>归结演绎推理的归结策略</a:t>
            </a:r>
          </a:p>
        </p:txBody>
      </p:sp>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105</a:t>
            </a:fld>
            <a:endParaRPr kumimoji="1" lang="en-US" altLang="zh-CN" sz="1500">
              <a:solidFill>
                <a:srgbClr val="000000"/>
              </a:solidFill>
            </a:endParaRPr>
          </a:p>
        </p:txBody>
      </p:sp>
    </p:spTree>
    <p:extLst>
      <p:ext uri="{BB962C8B-B14F-4D97-AF65-F5344CB8AC3E}">
        <p14:creationId xmlns:p14="http://schemas.microsoft.com/office/powerpoint/2010/main" val="272900619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31541" y="1627585"/>
                <a:ext cx="8280920" cy="4285691"/>
              </a:xfrm>
            </p:spPr>
            <p:txBody>
              <a:bodyPr/>
              <a:lstStyle/>
              <a:p>
                <a:pPr marL="0" indent="0">
                  <a:buNone/>
                </a:pPr>
                <a:r>
                  <a:rPr lang="zh-CN" altLang="en-US" dirty="0">
                    <a:solidFill>
                      <a:schemeClr val="tx1"/>
                    </a:solidFill>
                    <a:latin typeface="Arial" panose="020B0604020202020204" pitchFamily="34" charset="0"/>
                  </a:rPr>
                  <a:t>例：</a:t>
                </a:r>
                <a:r>
                  <a:rPr lang="zh-CN" altLang="en-US" dirty="0">
                    <a:solidFill>
                      <a:srgbClr val="FF0000"/>
                    </a:solidFill>
                    <a:latin typeface="Arial" panose="020B0604020202020204" pitchFamily="34" charset="0"/>
                  </a:rPr>
                  <a:t>已知</a:t>
                </a:r>
                <a:r>
                  <a:rPr lang="zh-CN" altLang="en-US" dirty="0">
                    <a:solidFill>
                      <a:schemeClr val="tx1"/>
                    </a:solidFill>
                    <a:latin typeface="Arial" panose="020B0604020202020204" pitchFamily="34" charset="0"/>
                  </a:rPr>
                  <a:t>：“张和李是同班同学，如果</a:t>
                </a:r>
                <a14:m>
                  <m:oMath xmlns:m="http://schemas.openxmlformats.org/officeDocument/2006/math">
                    <m:r>
                      <a:rPr lang="en-US" altLang="zh-CN" dirty="0">
                        <a:solidFill>
                          <a:schemeClr val="tx1"/>
                        </a:solidFill>
                        <a:latin typeface="Cambria Math" panose="02040503050406030204" pitchFamily="18" charset="0"/>
                      </a:rPr>
                      <m:t>𝑥</m:t>
                    </m:r>
                  </m:oMath>
                </a14:m>
                <a:r>
                  <a:rPr lang="zh-CN" altLang="en-US" dirty="0">
                    <a:solidFill>
                      <a:schemeClr val="tx1"/>
                    </a:solidFill>
                    <a:latin typeface="Arial" panose="020B0604020202020204" pitchFamily="34" charset="0"/>
                  </a:rPr>
                  <a:t>和</a:t>
                </a:r>
                <a14:m>
                  <m:oMath xmlns:m="http://schemas.openxmlformats.org/officeDocument/2006/math">
                    <m:r>
                      <a:rPr lang="en-US" altLang="zh-CN" dirty="0">
                        <a:solidFill>
                          <a:schemeClr val="tx1"/>
                        </a:solidFill>
                        <a:latin typeface="Cambria Math" panose="02040503050406030204" pitchFamily="18" charset="0"/>
                      </a:rPr>
                      <m:t>𝑦</m:t>
                    </m:r>
                  </m:oMath>
                </a14:m>
                <a:r>
                  <a:rPr lang="zh-CN" altLang="en-US" dirty="0">
                    <a:solidFill>
                      <a:schemeClr val="tx1"/>
                    </a:solidFill>
                    <a:latin typeface="Arial" panose="020B0604020202020204" pitchFamily="34" charset="0"/>
                  </a:rPr>
                  <a:t>是同班同学，则</a:t>
                </a:r>
                <a14:m>
                  <m:oMath xmlns:m="http://schemas.openxmlformats.org/officeDocument/2006/math">
                    <m:r>
                      <a:rPr lang="en-US" altLang="zh-CN" dirty="0">
                        <a:solidFill>
                          <a:schemeClr val="tx1"/>
                        </a:solidFill>
                        <a:latin typeface="Cambria Math" panose="02040503050406030204" pitchFamily="18" charset="0"/>
                      </a:rPr>
                      <m:t>𝑥</m:t>
                    </m:r>
                  </m:oMath>
                </a14:m>
                <a:r>
                  <a:rPr lang="zh-CN" altLang="en-US" dirty="0">
                    <a:solidFill>
                      <a:schemeClr val="tx1"/>
                    </a:solidFill>
                    <a:latin typeface="Arial" panose="020B0604020202020204" pitchFamily="34" charset="0"/>
                  </a:rPr>
                  <a:t>的教室也是</a:t>
                </a:r>
                <a14:m>
                  <m:oMath xmlns:m="http://schemas.openxmlformats.org/officeDocument/2006/math">
                    <m:r>
                      <a:rPr lang="en-US" altLang="zh-CN" dirty="0">
                        <a:solidFill>
                          <a:schemeClr val="tx1"/>
                        </a:solidFill>
                        <a:latin typeface="Cambria Math" panose="02040503050406030204" pitchFamily="18" charset="0"/>
                      </a:rPr>
                      <m:t>𝑦</m:t>
                    </m:r>
                  </m:oMath>
                </a14:m>
                <a:r>
                  <a:rPr lang="zh-CN" altLang="en-US" dirty="0">
                    <a:solidFill>
                      <a:schemeClr val="tx1"/>
                    </a:solidFill>
                    <a:latin typeface="Arial" panose="020B0604020202020204" pitchFamily="34" charset="0"/>
                  </a:rPr>
                  <a:t>的教室，现在张在</a:t>
                </a:r>
                <a:r>
                  <a:rPr lang="en-US" altLang="zh-CN" dirty="0">
                    <a:solidFill>
                      <a:schemeClr val="tx1"/>
                    </a:solidFill>
                    <a:latin typeface="Arial" panose="020B0604020202020204" pitchFamily="34" charset="0"/>
                  </a:rPr>
                  <a:t>302</a:t>
                </a:r>
                <a:r>
                  <a:rPr lang="zh-CN" altLang="en-US" dirty="0">
                    <a:solidFill>
                      <a:schemeClr val="tx1"/>
                    </a:solidFill>
                    <a:latin typeface="Arial" panose="020B0604020202020204" pitchFamily="34" charset="0"/>
                  </a:rPr>
                  <a:t>教室上课。”</a:t>
                </a:r>
                <a:r>
                  <a:rPr lang="zh-CN" altLang="en-US" dirty="0">
                    <a:solidFill>
                      <a:srgbClr val="FF0000"/>
                    </a:solidFill>
                    <a:latin typeface="Arial" panose="020B0604020202020204" pitchFamily="34" charset="0"/>
                  </a:rPr>
                  <a:t>问</a:t>
                </a:r>
                <a:r>
                  <a:rPr lang="zh-CN" altLang="en-US" dirty="0">
                    <a:solidFill>
                      <a:schemeClr val="tx1"/>
                    </a:solidFill>
                    <a:latin typeface="Arial" panose="020B0604020202020204" pitchFamily="34" charset="0"/>
                  </a:rPr>
                  <a:t>：“现在李在哪个教室上课？”  </a:t>
                </a:r>
                <a:endParaRPr lang="en-US" altLang="zh-CN" dirty="0">
                  <a:solidFill>
                    <a:schemeClr val="tx1"/>
                  </a:solidFill>
                  <a:latin typeface="Arial" panose="020B0604020202020204" pitchFamily="34" charset="0"/>
                </a:endParaRPr>
              </a:p>
              <a:p>
                <a:pPr marL="0" indent="0">
                  <a:buNone/>
                </a:pPr>
                <a:r>
                  <a:rPr lang="zh-CN" altLang="en-US" dirty="0">
                    <a:solidFill>
                      <a:srgbClr val="FF0000"/>
                    </a:solidFill>
                    <a:latin typeface="Arial" panose="020B0604020202020204" pitchFamily="34" charset="0"/>
                  </a:rPr>
                  <a:t>解</a:t>
                </a:r>
                <a:r>
                  <a:rPr lang="zh-CN" altLang="en-US" dirty="0">
                    <a:solidFill>
                      <a:schemeClr val="tx1"/>
                    </a:solidFill>
                    <a:latin typeface="Arial" panose="020B0604020202020204" pitchFamily="34" charset="0"/>
                  </a:rPr>
                  <a:t>：</a:t>
                </a:r>
                <a:r>
                  <a:rPr lang="zh-CN" altLang="en-US" sz="1800" dirty="0">
                    <a:solidFill>
                      <a:srgbClr val="3333FF"/>
                    </a:solidFill>
                  </a:rPr>
                  <a:t>（</a:t>
                </a:r>
                <a:r>
                  <a:rPr lang="en-US" altLang="zh-CN" sz="1800" dirty="0">
                    <a:solidFill>
                      <a:srgbClr val="3333FF"/>
                    </a:solidFill>
                  </a:rPr>
                  <a:t>1</a:t>
                </a:r>
                <a:r>
                  <a:rPr lang="zh-CN" altLang="en-US" sz="1800" dirty="0">
                    <a:solidFill>
                      <a:srgbClr val="3333FF"/>
                    </a:solidFill>
                  </a:rPr>
                  <a:t>）首先定义谓词</a:t>
                </a:r>
                <a:r>
                  <a:rPr lang="zh-CN" altLang="en-US" sz="1800" dirty="0">
                    <a:solidFill>
                      <a:schemeClr val="tx1"/>
                    </a:solidFill>
                  </a:rPr>
                  <a:t>：</a:t>
                </a:r>
                <a:endParaRPr lang="en-US" altLang="zh-CN" sz="1800" dirty="0">
                  <a:solidFill>
                    <a:schemeClr val="tx1"/>
                  </a:solidFill>
                </a:endParaRPr>
              </a:p>
              <a:p>
                <a:pPr marL="938213" indent="0" eaLnBrk="1" hangingPunct="1">
                  <a:buNone/>
                </a:pPr>
                <a14:m>
                  <m:oMath xmlns:m="http://schemas.openxmlformats.org/officeDocument/2006/math">
                    <m:r>
                      <a:rPr lang="en-US" altLang="zh-CN" sz="1800" dirty="0">
                        <a:solidFill>
                          <a:schemeClr val="tx1"/>
                        </a:solidFill>
                        <a:latin typeface="Cambria Math" panose="02040503050406030204" pitchFamily="18" charset="0"/>
                      </a:rPr>
                      <m:t>𝐶</m:t>
                    </m:r>
                    <m:r>
                      <a:rPr lang="en-US" altLang="zh-CN" sz="1800" dirty="0">
                        <a:solidFill>
                          <a:schemeClr val="tx1"/>
                        </a:solidFill>
                        <a:latin typeface="Cambria Math" panose="02040503050406030204" pitchFamily="18" charset="0"/>
                      </a:rPr>
                      <m:t>(</m:t>
                    </m:r>
                    <m:r>
                      <a:rPr lang="en-US" altLang="zh-CN" sz="1800" dirty="0">
                        <a:solidFill>
                          <a:schemeClr val="tx1"/>
                        </a:solidFill>
                        <a:latin typeface="Cambria Math" panose="02040503050406030204" pitchFamily="18" charset="0"/>
                      </a:rPr>
                      <m:t>𝑥</m:t>
                    </m:r>
                    <m:r>
                      <a:rPr lang="en-US" altLang="zh-CN" sz="1800" dirty="0">
                        <a:solidFill>
                          <a:schemeClr val="tx1"/>
                        </a:solidFill>
                        <a:latin typeface="Cambria Math" panose="02040503050406030204" pitchFamily="18" charset="0"/>
                      </a:rPr>
                      <m:t>, </m:t>
                    </m:r>
                    <m:r>
                      <a:rPr lang="en-US" altLang="zh-CN" sz="1800" dirty="0">
                        <a:solidFill>
                          <a:schemeClr val="tx1"/>
                        </a:solidFill>
                        <a:latin typeface="Cambria Math" panose="02040503050406030204" pitchFamily="18" charset="0"/>
                      </a:rPr>
                      <m:t>𝑦</m:t>
                    </m:r>
                    <m:r>
                      <a:rPr lang="en-US" altLang="zh-CN" sz="1800" dirty="0">
                        <a:solidFill>
                          <a:schemeClr val="tx1"/>
                        </a:solidFill>
                        <a:latin typeface="Cambria Math" panose="02040503050406030204" pitchFamily="18" charset="0"/>
                      </a:rPr>
                      <m:t>)</m:t>
                    </m:r>
                  </m:oMath>
                </a14:m>
                <a:r>
                  <a:rPr lang="zh-CN" altLang="en-US" sz="1800" dirty="0">
                    <a:solidFill>
                      <a:schemeClr val="tx1"/>
                    </a:solidFill>
                    <a:latin typeface="Arial" panose="020B0604020202020204" pitchFamily="34" charset="0"/>
                  </a:rPr>
                  <a:t>：</a:t>
                </a:r>
                <a14:m>
                  <m:oMath xmlns:m="http://schemas.openxmlformats.org/officeDocument/2006/math">
                    <m:r>
                      <a:rPr lang="en-US" altLang="zh-CN" sz="1800" dirty="0">
                        <a:solidFill>
                          <a:schemeClr val="tx1"/>
                        </a:solidFill>
                        <a:latin typeface="Cambria Math" panose="02040503050406030204" pitchFamily="18" charset="0"/>
                      </a:rPr>
                      <m:t>𝑥</m:t>
                    </m:r>
                  </m:oMath>
                </a14:m>
                <a:r>
                  <a:rPr lang="zh-CN" altLang="en-US" sz="1800" dirty="0">
                    <a:solidFill>
                      <a:schemeClr val="tx1"/>
                    </a:solidFill>
                    <a:latin typeface="Arial" panose="020B0604020202020204" pitchFamily="34" charset="0"/>
                  </a:rPr>
                  <a:t>和</a:t>
                </a:r>
                <a14:m>
                  <m:oMath xmlns:m="http://schemas.openxmlformats.org/officeDocument/2006/math">
                    <m:r>
                      <a:rPr lang="en-US" altLang="zh-CN" sz="1800" dirty="0">
                        <a:solidFill>
                          <a:schemeClr val="tx1"/>
                        </a:solidFill>
                        <a:latin typeface="Cambria Math" panose="02040503050406030204" pitchFamily="18" charset="0"/>
                      </a:rPr>
                      <m:t>𝑦</m:t>
                    </m:r>
                  </m:oMath>
                </a14:m>
                <a:r>
                  <a:rPr lang="zh-CN" altLang="en-US" sz="1800" dirty="0">
                    <a:solidFill>
                      <a:schemeClr val="tx1"/>
                    </a:solidFill>
                    <a:latin typeface="Arial" panose="020B0604020202020204" pitchFamily="34" charset="0"/>
                  </a:rPr>
                  <a:t>是同班同学；</a:t>
                </a:r>
                <a14:m>
                  <m:oMath xmlns:m="http://schemas.openxmlformats.org/officeDocument/2006/math">
                    <m:r>
                      <a:rPr lang="en-US" altLang="zh-CN" sz="1800" dirty="0">
                        <a:solidFill>
                          <a:schemeClr val="tx1"/>
                        </a:solidFill>
                        <a:latin typeface="Cambria Math" panose="02040503050406030204" pitchFamily="18" charset="0"/>
                      </a:rPr>
                      <m:t>𝐴𝑡</m:t>
                    </m:r>
                    <m:r>
                      <a:rPr lang="en-US" altLang="zh-CN" sz="1800" dirty="0">
                        <a:solidFill>
                          <a:schemeClr val="tx1"/>
                        </a:solidFill>
                        <a:latin typeface="Cambria Math" panose="02040503050406030204" pitchFamily="18" charset="0"/>
                      </a:rPr>
                      <m:t>(</m:t>
                    </m:r>
                    <m:r>
                      <a:rPr lang="en-US" altLang="zh-CN" sz="1800" dirty="0">
                        <a:solidFill>
                          <a:schemeClr val="tx1"/>
                        </a:solidFill>
                        <a:latin typeface="Cambria Math" panose="02040503050406030204" pitchFamily="18" charset="0"/>
                      </a:rPr>
                      <m:t>𝑥</m:t>
                    </m:r>
                    <m:r>
                      <a:rPr lang="en-US" altLang="zh-CN" sz="1800" dirty="0">
                        <a:solidFill>
                          <a:schemeClr val="tx1"/>
                        </a:solidFill>
                        <a:latin typeface="Cambria Math" panose="02040503050406030204" pitchFamily="18" charset="0"/>
                      </a:rPr>
                      <m:t>, </m:t>
                    </m:r>
                    <m:r>
                      <a:rPr lang="en-US" altLang="zh-CN" sz="1800" dirty="0">
                        <a:solidFill>
                          <a:schemeClr val="tx1"/>
                        </a:solidFill>
                        <a:latin typeface="Cambria Math" panose="02040503050406030204" pitchFamily="18" charset="0"/>
                      </a:rPr>
                      <m:t>𝑢</m:t>
                    </m:r>
                    <m:r>
                      <a:rPr lang="en-US" altLang="zh-CN" sz="1800" dirty="0">
                        <a:solidFill>
                          <a:schemeClr val="tx1"/>
                        </a:solidFill>
                        <a:latin typeface="Cambria Math" panose="02040503050406030204" pitchFamily="18" charset="0"/>
                      </a:rPr>
                      <m:t>)</m:t>
                    </m:r>
                  </m:oMath>
                </a14:m>
                <a:r>
                  <a:rPr lang="zh-CN" altLang="en-US" sz="1800" dirty="0">
                    <a:solidFill>
                      <a:schemeClr val="tx1"/>
                    </a:solidFill>
                    <a:latin typeface="Arial" panose="020B0604020202020204" pitchFamily="34" charset="0"/>
                  </a:rPr>
                  <a:t>：</a:t>
                </a:r>
                <a14:m>
                  <m:oMath xmlns:m="http://schemas.openxmlformats.org/officeDocument/2006/math">
                    <m:r>
                      <a:rPr lang="en-US" altLang="zh-CN" sz="1800" dirty="0">
                        <a:solidFill>
                          <a:schemeClr val="tx1"/>
                        </a:solidFill>
                        <a:latin typeface="Cambria Math" panose="02040503050406030204" pitchFamily="18" charset="0"/>
                      </a:rPr>
                      <m:t>𝑥</m:t>
                    </m:r>
                  </m:oMath>
                </a14:m>
                <a:r>
                  <a:rPr lang="zh-CN" altLang="en-US" sz="1800" dirty="0">
                    <a:solidFill>
                      <a:schemeClr val="tx1"/>
                    </a:solidFill>
                    <a:latin typeface="Arial" panose="020B0604020202020204" pitchFamily="34" charset="0"/>
                  </a:rPr>
                  <a:t>在</a:t>
                </a:r>
                <a14:m>
                  <m:oMath xmlns:m="http://schemas.openxmlformats.org/officeDocument/2006/math">
                    <m:r>
                      <a:rPr lang="en-US" altLang="zh-CN" sz="1800" dirty="0">
                        <a:solidFill>
                          <a:schemeClr val="tx1"/>
                        </a:solidFill>
                        <a:latin typeface="Cambria Math" panose="02040503050406030204" pitchFamily="18" charset="0"/>
                      </a:rPr>
                      <m:t>𝑢</m:t>
                    </m:r>
                  </m:oMath>
                </a14:m>
                <a:r>
                  <a:rPr lang="zh-CN" altLang="en-US" sz="1800" dirty="0">
                    <a:solidFill>
                      <a:schemeClr val="tx1"/>
                    </a:solidFill>
                    <a:latin typeface="Arial" panose="020B0604020202020204" pitchFamily="34" charset="0"/>
                  </a:rPr>
                  <a:t>教室上课。</a:t>
                </a:r>
              </a:p>
              <a:p>
                <a:pPr marL="535781" indent="-133350" eaLnBrk="1" hangingPunct="1">
                  <a:buNone/>
                </a:pPr>
                <a:r>
                  <a:rPr lang="zh-CN" altLang="en-US" sz="1800" dirty="0">
                    <a:solidFill>
                      <a:srgbClr val="3333FF"/>
                    </a:solidFill>
                  </a:rPr>
                  <a:t>（</a:t>
                </a:r>
                <a:r>
                  <a:rPr lang="en-US" altLang="zh-CN" sz="1800" dirty="0">
                    <a:solidFill>
                      <a:srgbClr val="3333FF"/>
                    </a:solidFill>
                  </a:rPr>
                  <a:t>2</a:t>
                </a:r>
                <a:r>
                  <a:rPr lang="zh-CN" altLang="en-US" sz="1800" dirty="0">
                    <a:solidFill>
                      <a:srgbClr val="3333FF"/>
                    </a:solidFill>
                  </a:rPr>
                  <a:t>）把已知前提用谓词公式表示</a:t>
                </a:r>
                <a:r>
                  <a:rPr lang="zh-CN" altLang="en-US" sz="1800" dirty="0">
                    <a:solidFill>
                      <a:schemeClr val="tx1"/>
                    </a:solidFill>
                  </a:rPr>
                  <a:t>：</a:t>
                </a:r>
              </a:p>
              <a:p>
                <a:pPr marL="938213" indent="0" algn="l" eaLnBrk="1" hangingPunct="1">
                  <a:buNone/>
                </a:pPr>
                <a14:m>
                  <m:oMathPara xmlns:m="http://schemas.openxmlformats.org/officeDocument/2006/math">
                    <m:oMathParaPr>
                      <m:jc m:val="left"/>
                    </m:oMathParaPr>
                    <m:oMath xmlns:m="http://schemas.openxmlformats.org/officeDocument/2006/math">
                      <m:r>
                        <a:rPr lang="en-US" altLang="zh-CN" sz="1800" i="1" dirty="0">
                          <a:solidFill>
                            <a:schemeClr val="tx1"/>
                          </a:solidFill>
                          <a:latin typeface="Cambria Math" panose="02040503050406030204" pitchFamily="18" charset="0"/>
                        </a:rPr>
                        <m:t>𝐶</m:t>
                      </m:r>
                      <m:r>
                        <a:rPr lang="en-US" altLang="zh-CN" sz="1800" i="1" dirty="0">
                          <a:solidFill>
                            <a:schemeClr val="tx1"/>
                          </a:solidFill>
                          <a:latin typeface="Cambria Math" panose="02040503050406030204" pitchFamily="18" charset="0"/>
                        </a:rPr>
                        <m:t>(</m:t>
                      </m:r>
                      <m:r>
                        <a:rPr lang="en-US" altLang="zh-CN" sz="1800" i="1" dirty="0" err="1">
                          <a:solidFill>
                            <a:schemeClr val="tx1"/>
                          </a:solidFill>
                          <a:latin typeface="Cambria Math" panose="02040503050406030204" pitchFamily="18" charset="0"/>
                        </a:rPr>
                        <m:t>𝑧h𝑎𝑛𝑔</m:t>
                      </m:r>
                      <m:r>
                        <a:rPr lang="en-US" altLang="zh-CN" sz="1800" i="1" dirty="0">
                          <a:solidFill>
                            <a:schemeClr val="tx1"/>
                          </a:solidFill>
                          <a:latin typeface="Cambria Math" panose="02040503050406030204" pitchFamily="18" charset="0"/>
                        </a:rPr>
                        <m:t>, </m:t>
                      </m:r>
                      <m:r>
                        <a:rPr lang="en-US" altLang="zh-CN" sz="1800" i="1" dirty="0">
                          <a:solidFill>
                            <a:schemeClr val="tx1"/>
                          </a:solidFill>
                          <a:latin typeface="Cambria Math" panose="02040503050406030204" pitchFamily="18" charset="0"/>
                        </a:rPr>
                        <m:t>𝑙𝑖</m:t>
                      </m:r>
                      <m:r>
                        <a:rPr lang="en-US" altLang="zh-CN" sz="1800" i="1" dirty="0">
                          <a:solidFill>
                            <a:schemeClr val="tx1"/>
                          </a:solidFill>
                          <a:latin typeface="Cambria Math" panose="02040503050406030204" pitchFamily="18" charset="0"/>
                        </a:rPr>
                        <m:t>)</m:t>
                      </m:r>
                    </m:oMath>
                  </m:oMathPara>
                </a14:m>
                <a:endParaRPr lang="en-US" altLang="zh-CN" sz="1800" dirty="0">
                  <a:solidFill>
                    <a:schemeClr val="tx1"/>
                  </a:solidFill>
                  <a:latin typeface="Arial" panose="020B0604020202020204" pitchFamily="34" charset="0"/>
                </a:endParaRPr>
              </a:p>
              <a:p>
                <a:pPr marL="938213" indent="0" algn="l" eaLnBrk="1" hangingPunct="1">
                  <a:buNone/>
                </a:pPr>
                <a14:m>
                  <m:oMathPara xmlns:m="http://schemas.openxmlformats.org/officeDocument/2006/math">
                    <m:oMathParaPr>
                      <m:jc m:val="left"/>
                    </m:oMathParaPr>
                    <m:oMath xmlns:m="http://schemas.openxmlformats.org/officeDocument/2006/math">
                      <m:r>
                        <a:rPr lang="en-US" altLang="zh-CN" sz="1800" i="1" dirty="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𝑥</m:t>
                      </m:r>
                      <m:r>
                        <a:rPr lang="en-US" altLang="zh-CN" sz="1800" i="1" dirty="0">
                          <a:solidFill>
                            <a:schemeClr val="tx1"/>
                          </a:solidFill>
                          <a:latin typeface="Cambria Math" panose="02040503050406030204" pitchFamily="18" charset="0"/>
                        </a:rPr>
                        <m:t>) (∀</m:t>
                      </m:r>
                      <m:r>
                        <a:rPr lang="en-US" altLang="zh-CN" sz="1800" i="1" dirty="0">
                          <a:solidFill>
                            <a:schemeClr val="tx1"/>
                          </a:solidFill>
                          <a:latin typeface="Cambria Math" panose="02040503050406030204" pitchFamily="18" charset="0"/>
                        </a:rPr>
                        <m:t>𝑦</m:t>
                      </m:r>
                      <m:r>
                        <a:rPr lang="en-US" altLang="zh-CN" sz="1800" i="1" dirty="0">
                          <a:solidFill>
                            <a:schemeClr val="tx1"/>
                          </a:solidFill>
                          <a:latin typeface="Cambria Math" panose="02040503050406030204" pitchFamily="18" charset="0"/>
                        </a:rPr>
                        <m:t>) (∀</m:t>
                      </m:r>
                      <m:r>
                        <a:rPr lang="en-US" altLang="zh-CN" sz="1800" i="1" dirty="0">
                          <a:solidFill>
                            <a:schemeClr val="tx1"/>
                          </a:solidFill>
                          <a:latin typeface="Cambria Math" panose="02040503050406030204" pitchFamily="18" charset="0"/>
                        </a:rPr>
                        <m:t>𝑢</m:t>
                      </m:r>
                      <m:r>
                        <a:rPr lang="en-US" altLang="zh-CN" sz="1800" i="1" dirty="0">
                          <a:solidFill>
                            <a:schemeClr val="tx1"/>
                          </a:solidFill>
                          <a:latin typeface="Cambria Math" panose="02040503050406030204" pitchFamily="18" charset="0"/>
                        </a:rPr>
                        <m:t>) (</m:t>
                      </m:r>
                      <m:r>
                        <a:rPr lang="en-US" altLang="zh-CN" sz="1800" i="1" dirty="0">
                          <a:solidFill>
                            <a:schemeClr val="tx1"/>
                          </a:solidFill>
                          <a:latin typeface="Cambria Math" panose="02040503050406030204" pitchFamily="18" charset="0"/>
                        </a:rPr>
                        <m:t>𝐶</m:t>
                      </m:r>
                      <m:r>
                        <a:rPr lang="en-US" altLang="zh-CN" sz="1800" i="1" dirty="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𝑥</m:t>
                      </m:r>
                      <m:r>
                        <a:rPr lang="en-US" altLang="zh-CN" sz="1800" i="1" dirty="0">
                          <a:solidFill>
                            <a:schemeClr val="tx1"/>
                          </a:solidFill>
                          <a:latin typeface="Cambria Math" panose="02040503050406030204" pitchFamily="18" charset="0"/>
                        </a:rPr>
                        <m:t>, </m:t>
                      </m:r>
                      <m:r>
                        <a:rPr lang="en-US" altLang="zh-CN" sz="1800" i="1" dirty="0">
                          <a:solidFill>
                            <a:schemeClr val="tx1"/>
                          </a:solidFill>
                          <a:latin typeface="Cambria Math" panose="02040503050406030204" pitchFamily="18" charset="0"/>
                        </a:rPr>
                        <m:t>𝑦</m:t>
                      </m:r>
                      <m:r>
                        <a:rPr lang="en-US" altLang="zh-CN" sz="1800" i="1" dirty="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𝐴𝑡</m:t>
                      </m:r>
                      <m:r>
                        <a:rPr lang="en-US" altLang="zh-CN" sz="1800" i="1" dirty="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𝑥</m:t>
                      </m:r>
                      <m:r>
                        <a:rPr lang="en-US" altLang="zh-CN" sz="1800" i="1" dirty="0">
                          <a:solidFill>
                            <a:schemeClr val="tx1"/>
                          </a:solidFill>
                          <a:latin typeface="Cambria Math" panose="02040503050406030204" pitchFamily="18" charset="0"/>
                        </a:rPr>
                        <m:t>, </m:t>
                      </m:r>
                      <m:r>
                        <a:rPr lang="en-US" altLang="zh-CN" sz="1800" i="1" dirty="0">
                          <a:solidFill>
                            <a:schemeClr val="tx1"/>
                          </a:solidFill>
                          <a:latin typeface="Cambria Math" panose="02040503050406030204" pitchFamily="18" charset="0"/>
                        </a:rPr>
                        <m:t>𝑢</m:t>
                      </m:r>
                      <m:r>
                        <a:rPr lang="en-US" altLang="zh-CN" sz="1800" i="1" dirty="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𝐴𝑡</m:t>
                      </m:r>
                      <m:r>
                        <a:rPr lang="en-US" altLang="zh-CN" sz="1800" i="1" dirty="0">
                          <a:solidFill>
                            <a:schemeClr val="tx1"/>
                          </a:solidFill>
                          <a:latin typeface="Cambria Math" panose="02040503050406030204" pitchFamily="18" charset="0"/>
                        </a:rPr>
                        <m:t>(</m:t>
                      </m:r>
                      <m:r>
                        <a:rPr lang="en-US" altLang="zh-CN" sz="1800" i="1" dirty="0" err="1">
                          <a:solidFill>
                            <a:schemeClr val="tx1"/>
                          </a:solidFill>
                          <a:latin typeface="Cambria Math" panose="02040503050406030204" pitchFamily="18" charset="0"/>
                        </a:rPr>
                        <m:t>𝑦</m:t>
                      </m:r>
                      <m:r>
                        <a:rPr lang="en-US" altLang="zh-CN" sz="1800" i="1" dirty="0" err="1">
                          <a:solidFill>
                            <a:schemeClr val="tx1"/>
                          </a:solidFill>
                          <a:latin typeface="Cambria Math" panose="02040503050406030204" pitchFamily="18" charset="0"/>
                        </a:rPr>
                        <m:t>,</m:t>
                      </m:r>
                      <m:r>
                        <a:rPr lang="en-US" altLang="zh-CN" sz="1800" i="1" dirty="0" err="1">
                          <a:solidFill>
                            <a:schemeClr val="tx1"/>
                          </a:solidFill>
                          <a:latin typeface="Cambria Math" panose="02040503050406030204" pitchFamily="18" charset="0"/>
                        </a:rPr>
                        <m:t>𝑢</m:t>
                      </m:r>
                      <m:r>
                        <a:rPr lang="en-US" altLang="zh-CN" sz="1800" i="1" dirty="0">
                          <a:solidFill>
                            <a:schemeClr val="tx1"/>
                          </a:solidFill>
                          <a:latin typeface="Cambria Math" panose="02040503050406030204" pitchFamily="18" charset="0"/>
                        </a:rPr>
                        <m:t>))</m:t>
                      </m:r>
                    </m:oMath>
                  </m:oMathPara>
                </a14:m>
                <a:endParaRPr lang="en-US" altLang="zh-CN" sz="1800" dirty="0">
                  <a:solidFill>
                    <a:schemeClr val="tx1"/>
                  </a:solidFill>
                  <a:latin typeface="Arial" panose="020B0604020202020204" pitchFamily="34" charset="0"/>
                </a:endParaRPr>
              </a:p>
              <a:p>
                <a:pPr marL="938213" indent="0" algn="l" eaLnBrk="1" hangingPunct="1">
                  <a:buNone/>
                </a:pPr>
                <a14:m>
                  <m:oMathPara xmlns:m="http://schemas.openxmlformats.org/officeDocument/2006/math">
                    <m:oMathParaPr>
                      <m:jc m:val="left"/>
                    </m:oMathParaPr>
                    <m:oMath xmlns:m="http://schemas.openxmlformats.org/officeDocument/2006/math">
                      <m:r>
                        <a:rPr lang="en-US" altLang="zh-CN" sz="1800" i="1" dirty="0">
                          <a:solidFill>
                            <a:schemeClr val="tx1"/>
                          </a:solidFill>
                          <a:latin typeface="Cambria Math" panose="02040503050406030204" pitchFamily="18" charset="0"/>
                        </a:rPr>
                        <m:t>𝐴𝑡</m:t>
                      </m:r>
                      <m:r>
                        <a:rPr lang="en-US" altLang="zh-CN" sz="1800" i="1" dirty="0">
                          <a:solidFill>
                            <a:schemeClr val="tx1"/>
                          </a:solidFill>
                          <a:latin typeface="Cambria Math" panose="02040503050406030204" pitchFamily="18" charset="0"/>
                        </a:rPr>
                        <m:t>(</m:t>
                      </m:r>
                      <m:r>
                        <a:rPr lang="en-US" altLang="zh-CN" sz="1800" i="1" dirty="0" err="1">
                          <a:solidFill>
                            <a:schemeClr val="tx1"/>
                          </a:solidFill>
                          <a:latin typeface="Cambria Math" panose="02040503050406030204" pitchFamily="18" charset="0"/>
                        </a:rPr>
                        <m:t>𝑧h𝑎𝑛𝑔</m:t>
                      </m:r>
                      <m:r>
                        <a:rPr lang="en-US" altLang="zh-CN" sz="1800" i="1" dirty="0">
                          <a:solidFill>
                            <a:schemeClr val="tx1"/>
                          </a:solidFill>
                          <a:latin typeface="Cambria Math" panose="02040503050406030204" pitchFamily="18" charset="0"/>
                        </a:rPr>
                        <m:t>, 302)  </m:t>
                      </m:r>
                    </m:oMath>
                  </m:oMathPara>
                </a14:m>
                <a:endParaRPr lang="en-US" altLang="zh-CN" sz="1800" dirty="0">
                  <a:solidFill>
                    <a:schemeClr val="tx1"/>
                  </a:solidFill>
                  <a:latin typeface="Arial" panose="020B0604020202020204" pitchFamily="34" charset="0"/>
                </a:endParaRPr>
              </a:p>
              <a:p>
                <a:pPr marL="535781" indent="-133350" eaLnBrk="1" hangingPunct="1">
                  <a:buNone/>
                </a:pPr>
                <a:r>
                  <a:rPr lang="zh-CN" altLang="en-US" sz="1800" dirty="0">
                    <a:solidFill>
                      <a:srgbClr val="3333FF"/>
                    </a:solidFill>
                  </a:rPr>
                  <a:t>（</a:t>
                </a:r>
                <a:r>
                  <a:rPr lang="en-US" altLang="zh-CN" sz="1800" dirty="0">
                    <a:solidFill>
                      <a:srgbClr val="3333FF"/>
                    </a:solidFill>
                  </a:rPr>
                  <a:t>3</a:t>
                </a:r>
                <a:r>
                  <a:rPr lang="zh-CN" altLang="en-US" sz="1800" dirty="0">
                    <a:solidFill>
                      <a:srgbClr val="3333FF"/>
                    </a:solidFill>
                  </a:rPr>
                  <a:t>）把目标的否定用谓词公式表示：</a:t>
                </a:r>
              </a:p>
              <a:p>
                <a:pPr marL="938213" indent="0" algn="l" eaLnBrk="1" hangingPunct="1">
                  <a:buNone/>
                </a:pPr>
                <a14:m>
                  <m:oMathPara xmlns:m="http://schemas.openxmlformats.org/officeDocument/2006/math">
                    <m:oMathParaPr>
                      <m:jc m:val="left"/>
                    </m:oMathParaPr>
                    <m:oMath xmlns:m="http://schemas.openxmlformats.org/officeDocument/2006/math">
                      <m:r>
                        <a:rPr lang="en-US" altLang="zh-CN" sz="1800" i="1" dirty="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𝑣</m:t>
                      </m:r>
                      <m:r>
                        <a:rPr lang="en-US" altLang="zh-CN" sz="1800" i="1" dirty="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𝐴𝑡</m:t>
                      </m:r>
                      <m:r>
                        <a:rPr lang="en-US" altLang="zh-CN" sz="1800" i="1" dirty="0">
                          <a:solidFill>
                            <a:schemeClr val="tx1"/>
                          </a:solidFill>
                          <a:latin typeface="Cambria Math" panose="02040503050406030204" pitchFamily="18" charset="0"/>
                        </a:rPr>
                        <m:t>(</m:t>
                      </m:r>
                      <m:r>
                        <a:rPr lang="en-US" altLang="zh-CN" sz="1800" i="1" dirty="0">
                          <a:solidFill>
                            <a:schemeClr val="tx1"/>
                          </a:solidFill>
                          <a:latin typeface="Cambria Math" panose="02040503050406030204" pitchFamily="18" charset="0"/>
                        </a:rPr>
                        <m:t>𝑙𝑖</m:t>
                      </m:r>
                      <m:r>
                        <a:rPr lang="en-US" altLang="zh-CN" sz="1800" i="1" dirty="0">
                          <a:solidFill>
                            <a:schemeClr val="tx1"/>
                          </a:solidFill>
                          <a:latin typeface="Cambria Math" panose="02040503050406030204" pitchFamily="18" charset="0"/>
                        </a:rPr>
                        <m:t>, </m:t>
                      </m:r>
                      <m:r>
                        <a:rPr lang="en-US" altLang="zh-CN" sz="1800" i="1" dirty="0">
                          <a:solidFill>
                            <a:schemeClr val="tx1"/>
                          </a:solidFill>
                          <a:latin typeface="Cambria Math" panose="02040503050406030204" pitchFamily="18" charset="0"/>
                        </a:rPr>
                        <m:t>𝑣</m:t>
                      </m:r>
                      <m:r>
                        <a:rPr lang="en-US" altLang="zh-CN" sz="1800" i="1" dirty="0">
                          <a:solidFill>
                            <a:schemeClr val="tx1"/>
                          </a:solidFill>
                          <a:latin typeface="Cambria Math" panose="02040503050406030204" pitchFamily="18" charset="0"/>
                        </a:rPr>
                        <m:t>)    </m:t>
                      </m:r>
                    </m:oMath>
                  </m:oMathPara>
                </a14:m>
                <a:endParaRPr lang="zh-CN" altLang="en-US" sz="1800" dirty="0">
                  <a:solidFill>
                    <a:schemeClr val="tx1"/>
                  </a:solidFill>
                  <a:latin typeface="Arial" panose="020B0604020202020204" pitchFamily="34"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31541" y="1627585"/>
                <a:ext cx="8280920" cy="4285691"/>
              </a:xfrm>
              <a:blipFill>
                <a:blip r:embed="rId3"/>
                <a:stretch>
                  <a:fillRect l="-884" t="-142" r="-884"/>
                </a:stretch>
              </a:blipFill>
            </p:spPr>
            <p:txBody>
              <a:bodyPr/>
              <a:lstStyle/>
              <a:p>
                <a:r>
                  <a:rPr lang="zh-CN" altLang="en-US">
                    <a:noFill/>
                  </a:rPr>
                  <a:t> </a:t>
                </a:r>
              </a:p>
            </p:txBody>
          </p:sp>
        </mc:Fallback>
      </mc:AlternateContent>
      <p:sp>
        <p:nvSpPr>
          <p:cNvPr id="4" name="标题 3"/>
          <p:cNvSpPr>
            <a:spLocks noGrp="1"/>
          </p:cNvSpPr>
          <p:nvPr>
            <p:ph type="title"/>
          </p:nvPr>
        </p:nvSpPr>
        <p:spPr/>
        <p:txBody>
          <a:bodyPr/>
          <a:lstStyle/>
          <a:p>
            <a:r>
              <a:rPr lang="en-US" altLang="zh-CN" dirty="0"/>
              <a:t>2.4.4 </a:t>
            </a:r>
            <a:r>
              <a:rPr lang="zh-CN" altLang="en-US" dirty="0"/>
              <a:t>归结演绎推理的归结策略</a:t>
            </a:r>
          </a:p>
        </p:txBody>
      </p:sp>
      <p:sp>
        <p:nvSpPr>
          <p:cNvPr id="5" name="灯片编号占位符 4"/>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106</a:t>
            </a:fld>
            <a:endParaRPr kumimoji="1" lang="en-US" altLang="zh-CN" sz="1500">
              <a:solidFill>
                <a:srgbClr val="000000"/>
              </a:solidFill>
            </a:endParaRPr>
          </a:p>
        </p:txBody>
      </p:sp>
    </p:spTree>
    <p:extLst>
      <p:ext uri="{BB962C8B-B14F-4D97-AF65-F5344CB8AC3E}">
        <p14:creationId xmlns:p14="http://schemas.microsoft.com/office/powerpoint/2010/main" val="10813084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91580" y="1592797"/>
                <a:ext cx="7344816" cy="4407953"/>
              </a:xfrm>
            </p:spPr>
            <p:txBody>
              <a:bodyPr/>
              <a:lstStyle/>
              <a:p>
                <a:pPr marL="535781" indent="-535781" eaLnBrk="1" hangingPunct="1">
                  <a:lnSpc>
                    <a:spcPct val="140000"/>
                  </a:lnSpc>
                  <a:buNone/>
                </a:pPr>
                <a:r>
                  <a:rPr lang="zh-CN" altLang="en-US" sz="1800" dirty="0">
                    <a:solidFill>
                      <a:srgbClr val="FF0000"/>
                    </a:solidFill>
                    <a:latin typeface="Arial" panose="020B0604020202020204" pitchFamily="34" charset="0"/>
                  </a:rPr>
                  <a:t>解</a:t>
                </a:r>
                <a:r>
                  <a:rPr lang="zh-CN" altLang="en-US" sz="1800" dirty="0">
                    <a:solidFill>
                      <a:schemeClr val="tx1"/>
                    </a:solidFill>
                    <a:latin typeface="Arial" panose="020B0604020202020204" pitchFamily="34" charset="0"/>
                  </a:rPr>
                  <a:t>： </a:t>
                </a:r>
                <a:r>
                  <a:rPr lang="zh-CN" altLang="en-US" sz="1800" dirty="0">
                    <a:solidFill>
                      <a:srgbClr val="3333FF"/>
                    </a:solidFill>
                  </a:rPr>
                  <a:t>（</a:t>
                </a:r>
                <a:r>
                  <a:rPr lang="en-US" altLang="zh-CN" sz="1800" dirty="0">
                    <a:solidFill>
                      <a:srgbClr val="3333FF"/>
                    </a:solidFill>
                  </a:rPr>
                  <a:t>3</a:t>
                </a:r>
                <a:r>
                  <a:rPr lang="zh-CN" altLang="en-US" sz="1800" dirty="0">
                    <a:solidFill>
                      <a:srgbClr val="3333FF"/>
                    </a:solidFill>
                  </a:rPr>
                  <a:t>）把上述公式化为子句集：</a:t>
                </a:r>
              </a:p>
              <a:p>
                <a:pPr marL="938213" lvl="1" indent="0" algn="l" eaLnBrk="1" hangingPunct="1">
                  <a:lnSpc>
                    <a:spcPct val="140000"/>
                  </a:lnSpc>
                  <a:buNone/>
                </a:pPr>
                <a14:m>
                  <m:oMathPara xmlns:m="http://schemas.openxmlformats.org/officeDocument/2006/math">
                    <m:oMathParaPr>
                      <m:jc m:val="left"/>
                    </m:oMathParaPr>
                    <m:oMath xmlns:m="http://schemas.openxmlformats.org/officeDocument/2006/math">
                      <m:r>
                        <a:rPr lang="en-US" altLang="zh-CN" sz="1800" i="1" dirty="0">
                          <a:latin typeface="Cambria Math" panose="02040503050406030204" pitchFamily="18" charset="0"/>
                        </a:rPr>
                        <m:t>𝐶</m:t>
                      </m:r>
                      <m:d>
                        <m:dPr>
                          <m:ctrlPr>
                            <a:rPr lang="en-US" altLang="zh-CN" sz="1800" i="1" dirty="0">
                              <a:latin typeface="Cambria Math" panose="02040503050406030204" pitchFamily="18" charset="0"/>
                            </a:rPr>
                          </m:ctrlPr>
                        </m:dPr>
                        <m:e>
                          <m:r>
                            <a:rPr lang="en-US" altLang="zh-CN" sz="1800" i="1" dirty="0" err="1">
                              <a:latin typeface="Cambria Math" panose="02040503050406030204" pitchFamily="18" charset="0"/>
                            </a:rPr>
                            <m:t>𝑧h𝑎𝑛𝑔</m:t>
                          </m:r>
                          <m:r>
                            <a:rPr lang="en-US" altLang="zh-CN" sz="1800" i="1" dirty="0">
                              <a:latin typeface="Cambria Math" panose="02040503050406030204" pitchFamily="18" charset="0"/>
                            </a:rPr>
                            <m:t>, </m:t>
                          </m:r>
                          <m:r>
                            <a:rPr lang="en-US" altLang="zh-CN" sz="1800" i="1" dirty="0">
                              <a:latin typeface="Cambria Math" panose="02040503050406030204" pitchFamily="18" charset="0"/>
                            </a:rPr>
                            <m:t>𝑙𝑖</m:t>
                          </m:r>
                        </m:e>
                      </m:d>
                    </m:oMath>
                  </m:oMathPara>
                </a14:m>
                <a:endParaRPr lang="en-US" altLang="zh-CN" sz="1800" i="1" dirty="0">
                  <a:latin typeface="Cambria Math" panose="02040503050406030204" pitchFamily="18" charset="0"/>
                </a:endParaRPr>
              </a:p>
              <a:p>
                <a:pPr marL="938213" lvl="1" indent="0" algn="l" eaLnBrk="1" hangingPunct="1">
                  <a:lnSpc>
                    <a:spcPct val="140000"/>
                  </a:lnSpc>
                  <a:buNone/>
                </a:pPr>
                <a14:m>
                  <m:oMathPara xmlns:m="http://schemas.openxmlformats.org/officeDocument/2006/math">
                    <m:oMathParaPr>
                      <m:jc m:val="left"/>
                    </m:oMathParaPr>
                    <m:oMath xmlns:m="http://schemas.openxmlformats.org/officeDocument/2006/math">
                      <m:r>
                        <a:rPr lang="en-US" altLang="zh-CN" sz="1800" i="1" dirty="0">
                          <a:latin typeface="Cambria Math" panose="02040503050406030204" pitchFamily="18" charset="0"/>
                        </a:rPr>
                        <m:t>﹁</m:t>
                      </m:r>
                      <m:r>
                        <a:rPr lang="en-US" altLang="zh-CN" sz="1800" i="1" dirty="0">
                          <a:latin typeface="Cambria Math" panose="02040503050406030204" pitchFamily="18" charset="0"/>
                        </a:rPr>
                        <m:t>𝐶</m:t>
                      </m:r>
                      <m:d>
                        <m:dPr>
                          <m:ctrlPr>
                            <a:rPr lang="en-US" altLang="zh-CN" sz="1800" i="1" dirty="0">
                              <a:latin typeface="Cambria Math" panose="02040503050406030204" pitchFamily="18" charset="0"/>
                            </a:rPr>
                          </m:ctrlPr>
                        </m:dPr>
                        <m:e>
                          <m:r>
                            <a:rPr lang="en-US" altLang="zh-CN" sz="1800" i="1" dirty="0">
                              <a:latin typeface="Cambria Math" panose="02040503050406030204" pitchFamily="18" charset="0"/>
                            </a:rPr>
                            <m:t>𝑥</m:t>
                          </m:r>
                          <m:r>
                            <a:rPr lang="en-US" altLang="zh-CN" sz="1800" i="1" dirty="0">
                              <a:latin typeface="Cambria Math" panose="02040503050406030204" pitchFamily="18" charset="0"/>
                            </a:rPr>
                            <m:t>, </m:t>
                          </m:r>
                          <m:r>
                            <a:rPr lang="en-US" altLang="zh-CN" sz="1800" i="1" dirty="0">
                              <a:latin typeface="Cambria Math" panose="02040503050406030204" pitchFamily="18" charset="0"/>
                            </a:rPr>
                            <m:t>𝑦</m:t>
                          </m:r>
                        </m:e>
                      </m:d>
                      <m:r>
                        <a:rPr lang="en-US" altLang="zh-CN" sz="1800" i="1" dirty="0">
                          <a:latin typeface="Cambria Math" panose="02040503050406030204" pitchFamily="18" charset="0"/>
                        </a:rPr>
                        <m:t>∨</m:t>
                      </m:r>
                      <m:r>
                        <a:rPr lang="en-US" altLang="zh-CN" sz="1800" i="1" dirty="0">
                          <a:latin typeface="Cambria Math" panose="02040503050406030204" pitchFamily="18" charset="0"/>
                        </a:rPr>
                        <m:t>﹁</m:t>
                      </m:r>
                      <m:r>
                        <a:rPr lang="en-US" altLang="zh-CN" sz="1800" i="1" dirty="0">
                          <a:latin typeface="Cambria Math" panose="02040503050406030204" pitchFamily="18" charset="0"/>
                        </a:rPr>
                        <m:t>𝐴𝑡</m:t>
                      </m:r>
                      <m:d>
                        <m:dPr>
                          <m:ctrlPr>
                            <a:rPr lang="en-US" altLang="zh-CN" sz="1800" i="1" dirty="0">
                              <a:latin typeface="Cambria Math" panose="02040503050406030204" pitchFamily="18" charset="0"/>
                            </a:rPr>
                          </m:ctrlPr>
                        </m:dPr>
                        <m:e>
                          <m:r>
                            <a:rPr lang="en-US" altLang="zh-CN" sz="1800" i="1" dirty="0">
                              <a:latin typeface="Cambria Math" panose="02040503050406030204" pitchFamily="18" charset="0"/>
                            </a:rPr>
                            <m:t>𝑥</m:t>
                          </m:r>
                          <m:r>
                            <a:rPr lang="en-US" altLang="zh-CN" sz="1800" i="1" dirty="0">
                              <a:latin typeface="Cambria Math" panose="02040503050406030204" pitchFamily="18" charset="0"/>
                            </a:rPr>
                            <m:t>, </m:t>
                          </m:r>
                          <m:r>
                            <a:rPr lang="en-US" altLang="zh-CN" sz="1800" i="1" dirty="0">
                              <a:latin typeface="Cambria Math" panose="02040503050406030204" pitchFamily="18" charset="0"/>
                            </a:rPr>
                            <m:t>𝑢</m:t>
                          </m:r>
                        </m:e>
                      </m:d>
                      <m:r>
                        <a:rPr lang="en-US" altLang="zh-CN" sz="1800" i="1" dirty="0">
                          <a:latin typeface="Cambria Math" panose="02040503050406030204" pitchFamily="18" charset="0"/>
                        </a:rPr>
                        <m:t>∨</m:t>
                      </m:r>
                      <m:r>
                        <a:rPr lang="en-US" altLang="zh-CN" sz="1800" i="1" dirty="0">
                          <a:latin typeface="Cambria Math" panose="02040503050406030204" pitchFamily="18" charset="0"/>
                        </a:rPr>
                        <m:t>𝐴𝑡</m:t>
                      </m:r>
                      <m:d>
                        <m:dPr>
                          <m:ctrlPr>
                            <a:rPr lang="en-US" altLang="zh-CN" sz="1800" i="1" dirty="0">
                              <a:latin typeface="Cambria Math" panose="02040503050406030204" pitchFamily="18" charset="0"/>
                            </a:rPr>
                          </m:ctrlPr>
                        </m:dPr>
                        <m:e>
                          <m:r>
                            <a:rPr lang="en-US" altLang="zh-CN" sz="1800" i="1" dirty="0">
                              <a:latin typeface="Cambria Math" panose="02040503050406030204" pitchFamily="18" charset="0"/>
                            </a:rPr>
                            <m:t>𝑦</m:t>
                          </m:r>
                          <m:r>
                            <a:rPr lang="en-US" altLang="zh-CN" sz="1800" i="1" dirty="0">
                              <a:latin typeface="Cambria Math" panose="02040503050406030204" pitchFamily="18" charset="0"/>
                            </a:rPr>
                            <m:t>, </m:t>
                          </m:r>
                          <m:r>
                            <a:rPr lang="en-US" altLang="zh-CN" sz="1800" i="1" dirty="0">
                              <a:latin typeface="Cambria Math" panose="02040503050406030204" pitchFamily="18" charset="0"/>
                            </a:rPr>
                            <m:t>𝑢</m:t>
                          </m:r>
                        </m:e>
                      </m:d>
                    </m:oMath>
                  </m:oMathPara>
                </a14:m>
                <a:endParaRPr lang="en-US" altLang="zh-CN" sz="1800" dirty="0">
                  <a:latin typeface="Cambria Math" panose="02040503050406030204" pitchFamily="18" charset="0"/>
                </a:endParaRPr>
              </a:p>
              <a:p>
                <a:pPr marL="938213" lvl="1" indent="0" algn="l" eaLnBrk="1" hangingPunct="1">
                  <a:lnSpc>
                    <a:spcPct val="140000"/>
                  </a:lnSpc>
                  <a:buNone/>
                </a:pPr>
                <a14:m>
                  <m:oMathPara xmlns:m="http://schemas.openxmlformats.org/officeDocument/2006/math">
                    <m:oMathParaPr>
                      <m:jc m:val="left"/>
                    </m:oMathParaPr>
                    <m:oMath xmlns:m="http://schemas.openxmlformats.org/officeDocument/2006/math">
                      <m:r>
                        <a:rPr lang="en-US" altLang="zh-CN" sz="1800" i="1" dirty="0">
                          <a:latin typeface="Cambria Math" panose="02040503050406030204" pitchFamily="18" charset="0"/>
                        </a:rPr>
                        <m:t>𝐴𝑡</m:t>
                      </m:r>
                      <m:r>
                        <a:rPr lang="en-US" altLang="zh-CN" sz="1800" i="1" dirty="0">
                          <a:latin typeface="Cambria Math" panose="02040503050406030204" pitchFamily="18" charset="0"/>
                        </a:rPr>
                        <m:t>(</m:t>
                      </m:r>
                      <m:r>
                        <a:rPr lang="en-US" altLang="zh-CN" sz="1800" i="1" dirty="0" err="1">
                          <a:latin typeface="Cambria Math" panose="02040503050406030204" pitchFamily="18" charset="0"/>
                        </a:rPr>
                        <m:t>𝑧h𝑎𝑛𝑔</m:t>
                      </m:r>
                      <m:r>
                        <a:rPr lang="en-US" altLang="zh-CN" sz="1800" i="1" dirty="0">
                          <a:latin typeface="Cambria Math" panose="02040503050406030204" pitchFamily="18" charset="0"/>
                        </a:rPr>
                        <m:t>, 302)</m:t>
                      </m:r>
                    </m:oMath>
                  </m:oMathPara>
                </a14:m>
                <a:endParaRPr lang="en-US" altLang="zh-CN" sz="1800" dirty="0"/>
              </a:p>
              <a:p>
                <a:pPr marL="402431" lvl="1" indent="0" algn="l" eaLnBrk="1" hangingPunct="1">
                  <a:lnSpc>
                    <a:spcPct val="140000"/>
                  </a:lnSpc>
                  <a:buNone/>
                </a:pPr>
                <a:r>
                  <a:rPr lang="zh-CN" altLang="en-US" sz="1800" dirty="0">
                    <a:solidFill>
                      <a:srgbClr val="3333FF"/>
                    </a:solidFill>
                  </a:rPr>
                  <a:t>（</a:t>
                </a:r>
                <a:r>
                  <a:rPr lang="en-US" altLang="zh-CN" sz="1800" dirty="0">
                    <a:solidFill>
                      <a:srgbClr val="3333FF"/>
                    </a:solidFill>
                  </a:rPr>
                  <a:t>4</a:t>
                </a:r>
                <a:r>
                  <a:rPr lang="zh-CN" altLang="en-US" sz="1800" dirty="0">
                    <a:solidFill>
                      <a:srgbClr val="3333FF"/>
                    </a:solidFill>
                  </a:rPr>
                  <a:t>）把目标的否定化成子句式，并用重言式代替：</a:t>
                </a:r>
              </a:p>
              <a:p>
                <a:pPr marL="938213" lvl="1" indent="0" eaLnBrk="1" hangingPunct="1">
                  <a:lnSpc>
                    <a:spcPct val="140000"/>
                  </a:lnSpc>
                  <a:buNone/>
                </a:pPr>
                <a14:m>
                  <m:oMathPara xmlns:m="http://schemas.openxmlformats.org/officeDocument/2006/math">
                    <m:oMathParaPr>
                      <m:jc m:val="left"/>
                    </m:oMathParaPr>
                    <m:oMath xmlns:m="http://schemas.openxmlformats.org/officeDocument/2006/math">
                      <m:r>
                        <a:rPr lang="en-US" altLang="zh-CN" sz="1800" i="1" dirty="0">
                          <a:latin typeface="Cambria Math" panose="02040503050406030204" pitchFamily="18" charset="0"/>
                        </a:rPr>
                        <m:t>﹁</m:t>
                      </m:r>
                      <m:r>
                        <a:rPr lang="en-US" altLang="zh-CN" sz="1800" i="1" dirty="0">
                          <a:latin typeface="Cambria Math" panose="02040503050406030204" pitchFamily="18" charset="0"/>
                        </a:rPr>
                        <m:t>𝐴𝑡</m:t>
                      </m:r>
                      <m:r>
                        <a:rPr lang="en-US" altLang="zh-CN" sz="1800" i="1" dirty="0">
                          <a:latin typeface="Cambria Math" panose="02040503050406030204" pitchFamily="18" charset="0"/>
                        </a:rPr>
                        <m:t>(</m:t>
                      </m:r>
                      <m:r>
                        <a:rPr lang="en-US" altLang="zh-CN" sz="1800" i="1" dirty="0" err="1">
                          <a:latin typeface="Cambria Math" panose="02040503050406030204" pitchFamily="18" charset="0"/>
                        </a:rPr>
                        <m:t>𝑙𝑖</m:t>
                      </m:r>
                      <m:r>
                        <a:rPr lang="en-US" altLang="zh-CN" sz="1800" i="1" dirty="0" err="1">
                          <a:latin typeface="Cambria Math" panose="02040503050406030204" pitchFamily="18" charset="0"/>
                        </a:rPr>
                        <m:t>,</m:t>
                      </m:r>
                      <m:r>
                        <a:rPr lang="en-US" altLang="zh-CN" sz="1800" i="1" dirty="0" err="1">
                          <a:latin typeface="Cambria Math" panose="02040503050406030204" pitchFamily="18" charset="0"/>
                        </a:rPr>
                        <m:t>𝑣</m:t>
                      </m:r>
                      <m:r>
                        <a:rPr lang="en-US" altLang="zh-CN" sz="1800" i="1" dirty="0">
                          <a:latin typeface="Cambria Math" panose="02040503050406030204" pitchFamily="18" charset="0"/>
                        </a:rPr>
                        <m:t>) ∨</m:t>
                      </m:r>
                      <m:r>
                        <a:rPr lang="en-US" altLang="zh-CN" sz="1800" i="1" dirty="0">
                          <a:latin typeface="Cambria Math" panose="02040503050406030204" pitchFamily="18" charset="0"/>
                        </a:rPr>
                        <m:t>𝐴𝑡</m:t>
                      </m:r>
                      <m:r>
                        <a:rPr lang="en-US" altLang="zh-CN" sz="1800" i="1" dirty="0">
                          <a:latin typeface="Cambria Math" panose="02040503050406030204" pitchFamily="18" charset="0"/>
                        </a:rPr>
                        <m:t>(</m:t>
                      </m:r>
                      <m:r>
                        <a:rPr lang="en-US" altLang="zh-CN" sz="1800" i="1" dirty="0" err="1">
                          <a:latin typeface="Cambria Math" panose="02040503050406030204" pitchFamily="18" charset="0"/>
                        </a:rPr>
                        <m:t>𝑙𝑖</m:t>
                      </m:r>
                      <m:r>
                        <a:rPr lang="en-US" altLang="zh-CN" sz="1800" i="1" dirty="0" err="1">
                          <a:latin typeface="Cambria Math" panose="02040503050406030204" pitchFamily="18" charset="0"/>
                        </a:rPr>
                        <m:t>,</m:t>
                      </m:r>
                      <m:r>
                        <a:rPr lang="en-US" altLang="zh-CN" sz="1800" i="1" dirty="0" err="1">
                          <a:latin typeface="Cambria Math" panose="02040503050406030204" pitchFamily="18" charset="0"/>
                        </a:rPr>
                        <m:t>𝑣</m:t>
                      </m:r>
                      <m:r>
                        <a:rPr lang="en-US" altLang="zh-CN" sz="1800" i="1" dirty="0">
                          <a:latin typeface="Cambria Math" panose="02040503050406030204" pitchFamily="18" charset="0"/>
                        </a:rPr>
                        <m:t>)</m:t>
                      </m:r>
                    </m:oMath>
                  </m:oMathPara>
                </a14:m>
                <a:endParaRPr lang="zh-CN" altLang="en-US" sz="1800" dirty="0">
                  <a:solidFill>
                    <a:schemeClr val="tx2"/>
                  </a:solidFill>
                  <a:latin typeface="Times New Roman" panose="02020603050405020304" pitchFamily="18" charset="0"/>
                </a:endParaRPr>
              </a:p>
              <a:p>
                <a:pPr marL="402431" lvl="1" indent="0" eaLnBrk="1" hangingPunct="1">
                  <a:lnSpc>
                    <a:spcPct val="140000"/>
                  </a:lnSpc>
                  <a:buClr>
                    <a:srgbClr val="0000CC"/>
                  </a:buClr>
                  <a:buNone/>
                </a:pPr>
                <a:r>
                  <a:rPr lang="zh-CN" altLang="en-US" sz="1800" dirty="0">
                    <a:solidFill>
                      <a:srgbClr val="3333FF"/>
                    </a:solidFill>
                  </a:rPr>
                  <a:t>（</a:t>
                </a:r>
                <a:r>
                  <a:rPr lang="en-US" altLang="zh-CN" sz="1800" dirty="0">
                    <a:solidFill>
                      <a:srgbClr val="3333FF"/>
                    </a:solidFill>
                  </a:rPr>
                  <a:t>5</a:t>
                </a:r>
                <a:r>
                  <a:rPr lang="zh-CN" altLang="en-US" sz="1800" dirty="0">
                    <a:solidFill>
                      <a:srgbClr val="3333FF"/>
                    </a:solidFill>
                  </a:rPr>
                  <a:t>）把此重言式加入前提子句集中，得到一个新的子句集；</a:t>
                </a:r>
                <a:endParaRPr lang="en-US" altLang="zh-CN" sz="1800" dirty="0">
                  <a:solidFill>
                    <a:srgbClr val="3333FF"/>
                  </a:solidFill>
                </a:endParaRPr>
              </a:p>
              <a:p>
                <a:pPr marL="938213" lvl="1" indent="0" algn="l" eaLnBrk="1" hangingPunct="1">
                  <a:lnSpc>
                    <a:spcPct val="140000"/>
                  </a:lnSpc>
                  <a:buClr>
                    <a:srgbClr val="000000"/>
                  </a:buClr>
                  <a:buNone/>
                </a:pPr>
                <a14:m>
                  <m:oMathPara xmlns:m="http://schemas.openxmlformats.org/officeDocument/2006/math">
                    <m:oMathParaPr>
                      <m:jc m:val="left"/>
                    </m:oMathParaPr>
                    <m:oMath xmlns:m="http://schemas.openxmlformats.org/officeDocument/2006/math">
                      <m:r>
                        <a:rPr lang="en-US" altLang="zh-CN" sz="1800" i="1" dirty="0">
                          <a:solidFill>
                            <a:srgbClr val="000000"/>
                          </a:solidFill>
                          <a:latin typeface="Cambria Math" panose="02040503050406030204" pitchFamily="18" charset="0"/>
                        </a:rPr>
                        <m:t>𝐶</m:t>
                      </m:r>
                      <m:d>
                        <m:dPr>
                          <m:ctrlPr>
                            <a:rPr lang="en-US" altLang="zh-CN" sz="1800" i="1" dirty="0">
                              <a:solidFill>
                                <a:srgbClr val="000000"/>
                              </a:solidFill>
                              <a:latin typeface="Cambria Math" panose="02040503050406030204" pitchFamily="18" charset="0"/>
                            </a:rPr>
                          </m:ctrlPr>
                        </m:dPr>
                        <m:e>
                          <m:r>
                            <a:rPr lang="en-US" altLang="zh-CN" sz="1800" i="1" dirty="0" err="1">
                              <a:solidFill>
                                <a:srgbClr val="000000"/>
                              </a:solidFill>
                              <a:latin typeface="Cambria Math" panose="02040503050406030204" pitchFamily="18" charset="0"/>
                            </a:rPr>
                            <m:t>𝑧h𝑎𝑛𝑔</m:t>
                          </m:r>
                          <m:r>
                            <a:rPr lang="en-US" altLang="zh-CN" sz="1800" i="1" dirty="0">
                              <a:solidFill>
                                <a:srgbClr val="000000"/>
                              </a:solidFill>
                              <a:latin typeface="Cambria Math" panose="02040503050406030204" pitchFamily="18" charset="0"/>
                            </a:rPr>
                            <m:t>, </m:t>
                          </m:r>
                          <m:r>
                            <a:rPr lang="en-US" altLang="zh-CN" sz="1800" i="1" dirty="0">
                              <a:solidFill>
                                <a:srgbClr val="000000"/>
                              </a:solidFill>
                              <a:latin typeface="Cambria Math" panose="02040503050406030204" pitchFamily="18" charset="0"/>
                            </a:rPr>
                            <m:t>𝑙𝑖</m:t>
                          </m:r>
                        </m:e>
                      </m:d>
                    </m:oMath>
                  </m:oMathPara>
                </a14:m>
                <a:endParaRPr lang="en-US" altLang="zh-CN" sz="1800" i="1" dirty="0">
                  <a:solidFill>
                    <a:srgbClr val="000000"/>
                  </a:solidFill>
                  <a:latin typeface="Cambria Math" panose="02040503050406030204" pitchFamily="18" charset="0"/>
                </a:endParaRPr>
              </a:p>
              <a:p>
                <a:pPr marL="938213" lvl="1" indent="0" algn="l" eaLnBrk="1" hangingPunct="1">
                  <a:lnSpc>
                    <a:spcPct val="140000"/>
                  </a:lnSpc>
                  <a:buClr>
                    <a:srgbClr val="000000"/>
                  </a:buClr>
                  <a:buNone/>
                </a:pPr>
                <a14:m>
                  <m:oMathPara xmlns:m="http://schemas.openxmlformats.org/officeDocument/2006/math">
                    <m:oMathParaPr>
                      <m:jc m:val="left"/>
                    </m:oMathParaPr>
                    <m:oMath xmlns:m="http://schemas.openxmlformats.org/officeDocument/2006/math">
                      <m:r>
                        <a:rPr lang="en-US" altLang="zh-CN" sz="1800" i="1" dirty="0">
                          <a:solidFill>
                            <a:srgbClr val="000000"/>
                          </a:solidFill>
                          <a:latin typeface="Cambria Math" panose="02040503050406030204" pitchFamily="18" charset="0"/>
                        </a:rPr>
                        <m:t>﹁</m:t>
                      </m:r>
                      <m:r>
                        <a:rPr lang="en-US" altLang="zh-CN" sz="1800" i="1" dirty="0">
                          <a:solidFill>
                            <a:srgbClr val="000000"/>
                          </a:solidFill>
                          <a:latin typeface="Cambria Math" panose="02040503050406030204" pitchFamily="18" charset="0"/>
                        </a:rPr>
                        <m:t>𝐶</m:t>
                      </m:r>
                      <m:d>
                        <m:dPr>
                          <m:ctrlPr>
                            <a:rPr lang="en-US" altLang="zh-CN" sz="1800" i="1" dirty="0">
                              <a:solidFill>
                                <a:srgbClr val="000000"/>
                              </a:solidFill>
                              <a:latin typeface="Cambria Math" panose="02040503050406030204" pitchFamily="18" charset="0"/>
                            </a:rPr>
                          </m:ctrlPr>
                        </m:dPr>
                        <m:e>
                          <m:r>
                            <a:rPr lang="en-US" altLang="zh-CN" sz="1800" i="1" dirty="0">
                              <a:solidFill>
                                <a:srgbClr val="000000"/>
                              </a:solidFill>
                              <a:latin typeface="Cambria Math" panose="02040503050406030204" pitchFamily="18" charset="0"/>
                            </a:rPr>
                            <m:t>𝑥</m:t>
                          </m:r>
                          <m:r>
                            <a:rPr lang="en-US" altLang="zh-CN" sz="1800" i="1" dirty="0">
                              <a:solidFill>
                                <a:srgbClr val="000000"/>
                              </a:solidFill>
                              <a:latin typeface="Cambria Math" panose="02040503050406030204" pitchFamily="18" charset="0"/>
                            </a:rPr>
                            <m:t>, </m:t>
                          </m:r>
                          <m:r>
                            <a:rPr lang="en-US" altLang="zh-CN" sz="1800" i="1" dirty="0">
                              <a:solidFill>
                                <a:srgbClr val="000000"/>
                              </a:solidFill>
                              <a:latin typeface="Cambria Math" panose="02040503050406030204" pitchFamily="18" charset="0"/>
                            </a:rPr>
                            <m:t>𝑦</m:t>
                          </m:r>
                        </m:e>
                      </m:d>
                      <m:r>
                        <a:rPr lang="en-US" altLang="zh-CN" sz="1800" i="1" dirty="0">
                          <a:solidFill>
                            <a:srgbClr val="000000"/>
                          </a:solidFill>
                          <a:latin typeface="Cambria Math" panose="02040503050406030204" pitchFamily="18" charset="0"/>
                        </a:rPr>
                        <m:t>∨</m:t>
                      </m:r>
                      <m:r>
                        <a:rPr lang="en-US" altLang="zh-CN" sz="1800" i="1" dirty="0">
                          <a:solidFill>
                            <a:srgbClr val="000000"/>
                          </a:solidFill>
                          <a:latin typeface="Cambria Math" panose="02040503050406030204" pitchFamily="18" charset="0"/>
                        </a:rPr>
                        <m:t>﹁</m:t>
                      </m:r>
                      <m:r>
                        <a:rPr lang="en-US" altLang="zh-CN" sz="1800" i="1" dirty="0">
                          <a:solidFill>
                            <a:srgbClr val="000000"/>
                          </a:solidFill>
                          <a:latin typeface="Cambria Math" panose="02040503050406030204" pitchFamily="18" charset="0"/>
                        </a:rPr>
                        <m:t>𝐴𝑡</m:t>
                      </m:r>
                      <m:d>
                        <m:dPr>
                          <m:ctrlPr>
                            <a:rPr lang="en-US" altLang="zh-CN" sz="1800" i="1" dirty="0">
                              <a:solidFill>
                                <a:srgbClr val="000000"/>
                              </a:solidFill>
                              <a:latin typeface="Cambria Math" panose="02040503050406030204" pitchFamily="18" charset="0"/>
                            </a:rPr>
                          </m:ctrlPr>
                        </m:dPr>
                        <m:e>
                          <m:r>
                            <a:rPr lang="en-US" altLang="zh-CN" sz="1800" i="1" dirty="0">
                              <a:solidFill>
                                <a:srgbClr val="000000"/>
                              </a:solidFill>
                              <a:latin typeface="Cambria Math" panose="02040503050406030204" pitchFamily="18" charset="0"/>
                            </a:rPr>
                            <m:t>𝑥</m:t>
                          </m:r>
                          <m:r>
                            <a:rPr lang="en-US" altLang="zh-CN" sz="1800" i="1" dirty="0">
                              <a:solidFill>
                                <a:srgbClr val="000000"/>
                              </a:solidFill>
                              <a:latin typeface="Cambria Math" panose="02040503050406030204" pitchFamily="18" charset="0"/>
                            </a:rPr>
                            <m:t>, </m:t>
                          </m:r>
                          <m:r>
                            <a:rPr lang="en-US" altLang="zh-CN" sz="1800" i="1" dirty="0">
                              <a:solidFill>
                                <a:srgbClr val="000000"/>
                              </a:solidFill>
                              <a:latin typeface="Cambria Math" panose="02040503050406030204" pitchFamily="18" charset="0"/>
                            </a:rPr>
                            <m:t>𝑢</m:t>
                          </m:r>
                        </m:e>
                      </m:d>
                      <m:r>
                        <a:rPr lang="en-US" altLang="zh-CN" sz="1800" i="1" dirty="0">
                          <a:solidFill>
                            <a:srgbClr val="000000"/>
                          </a:solidFill>
                          <a:latin typeface="Cambria Math" panose="02040503050406030204" pitchFamily="18" charset="0"/>
                        </a:rPr>
                        <m:t>∨</m:t>
                      </m:r>
                      <m:r>
                        <a:rPr lang="en-US" altLang="zh-CN" sz="1800" i="1" dirty="0">
                          <a:solidFill>
                            <a:srgbClr val="000000"/>
                          </a:solidFill>
                          <a:latin typeface="Cambria Math" panose="02040503050406030204" pitchFamily="18" charset="0"/>
                        </a:rPr>
                        <m:t>𝐴𝑡</m:t>
                      </m:r>
                      <m:d>
                        <m:dPr>
                          <m:ctrlPr>
                            <a:rPr lang="en-US" altLang="zh-CN" sz="1800" i="1" dirty="0">
                              <a:solidFill>
                                <a:srgbClr val="000000"/>
                              </a:solidFill>
                              <a:latin typeface="Cambria Math" panose="02040503050406030204" pitchFamily="18" charset="0"/>
                            </a:rPr>
                          </m:ctrlPr>
                        </m:dPr>
                        <m:e>
                          <m:r>
                            <a:rPr lang="en-US" altLang="zh-CN" sz="1800" i="1" dirty="0">
                              <a:solidFill>
                                <a:srgbClr val="000000"/>
                              </a:solidFill>
                              <a:latin typeface="Cambria Math" panose="02040503050406030204" pitchFamily="18" charset="0"/>
                            </a:rPr>
                            <m:t>𝑦</m:t>
                          </m:r>
                          <m:r>
                            <a:rPr lang="en-US" altLang="zh-CN" sz="1800" i="1" dirty="0">
                              <a:solidFill>
                                <a:srgbClr val="000000"/>
                              </a:solidFill>
                              <a:latin typeface="Cambria Math" panose="02040503050406030204" pitchFamily="18" charset="0"/>
                            </a:rPr>
                            <m:t>, </m:t>
                          </m:r>
                          <m:r>
                            <a:rPr lang="en-US" altLang="zh-CN" sz="1800" i="1" dirty="0">
                              <a:solidFill>
                                <a:srgbClr val="000000"/>
                              </a:solidFill>
                              <a:latin typeface="Cambria Math" panose="02040503050406030204" pitchFamily="18" charset="0"/>
                            </a:rPr>
                            <m:t>𝑢</m:t>
                          </m:r>
                        </m:e>
                      </m:d>
                    </m:oMath>
                  </m:oMathPara>
                </a14:m>
                <a:endParaRPr lang="en-US" altLang="zh-CN" sz="1800" dirty="0">
                  <a:solidFill>
                    <a:srgbClr val="000000"/>
                  </a:solidFill>
                  <a:latin typeface="Cambria Math" panose="02040503050406030204" pitchFamily="18" charset="0"/>
                </a:endParaRPr>
              </a:p>
              <a:p>
                <a:pPr marL="938213" lvl="1" indent="0" algn="l" eaLnBrk="1" hangingPunct="1">
                  <a:lnSpc>
                    <a:spcPct val="140000"/>
                  </a:lnSpc>
                  <a:buClr>
                    <a:srgbClr val="000000"/>
                  </a:buClr>
                  <a:buNone/>
                </a:pPr>
                <a14:m>
                  <m:oMathPara xmlns:m="http://schemas.openxmlformats.org/officeDocument/2006/math">
                    <m:oMathParaPr>
                      <m:jc m:val="left"/>
                    </m:oMathParaPr>
                    <m:oMath xmlns:m="http://schemas.openxmlformats.org/officeDocument/2006/math">
                      <m:r>
                        <a:rPr lang="en-US" altLang="zh-CN" sz="1800" i="1" dirty="0">
                          <a:solidFill>
                            <a:srgbClr val="000000"/>
                          </a:solidFill>
                          <a:latin typeface="Cambria Math" panose="02040503050406030204" pitchFamily="18" charset="0"/>
                        </a:rPr>
                        <m:t>𝐴𝑡</m:t>
                      </m:r>
                      <m:r>
                        <a:rPr lang="en-US" altLang="zh-CN" sz="1800" i="1" dirty="0">
                          <a:solidFill>
                            <a:srgbClr val="000000"/>
                          </a:solidFill>
                          <a:latin typeface="Cambria Math" panose="02040503050406030204" pitchFamily="18" charset="0"/>
                        </a:rPr>
                        <m:t>(</m:t>
                      </m:r>
                      <m:r>
                        <a:rPr lang="en-US" altLang="zh-CN" sz="1800" i="1" dirty="0" err="1">
                          <a:solidFill>
                            <a:srgbClr val="000000"/>
                          </a:solidFill>
                          <a:latin typeface="Cambria Math" panose="02040503050406030204" pitchFamily="18" charset="0"/>
                        </a:rPr>
                        <m:t>𝑧h𝑎𝑛𝑔</m:t>
                      </m:r>
                      <m:r>
                        <a:rPr lang="en-US" altLang="zh-CN" sz="1800" i="1" dirty="0">
                          <a:solidFill>
                            <a:srgbClr val="000000"/>
                          </a:solidFill>
                          <a:latin typeface="Cambria Math" panose="02040503050406030204" pitchFamily="18" charset="0"/>
                        </a:rPr>
                        <m:t>, 302)</m:t>
                      </m:r>
                    </m:oMath>
                  </m:oMathPara>
                </a14:m>
                <a:endParaRPr lang="en-US" altLang="zh-CN" sz="1800" dirty="0">
                  <a:latin typeface="Times New Roman" panose="02020603050405020304" pitchFamily="18" charset="0"/>
                </a:endParaRPr>
              </a:p>
              <a:p>
                <a:pPr marL="938213" lvl="1" indent="0" algn="l" eaLnBrk="1" hangingPunct="1">
                  <a:lnSpc>
                    <a:spcPct val="140000"/>
                  </a:lnSpc>
                  <a:buClr>
                    <a:srgbClr val="000000"/>
                  </a:buClr>
                  <a:buNone/>
                </a:pPr>
                <a14:m>
                  <m:oMathPara xmlns:m="http://schemas.openxmlformats.org/officeDocument/2006/math">
                    <m:oMathParaPr>
                      <m:jc m:val="left"/>
                    </m:oMathParaPr>
                    <m:oMath xmlns:m="http://schemas.openxmlformats.org/officeDocument/2006/math">
                      <m:r>
                        <a:rPr lang="en-US" altLang="zh-CN" sz="1800" i="1" dirty="0">
                          <a:solidFill>
                            <a:srgbClr val="000000"/>
                          </a:solidFill>
                          <a:latin typeface="Cambria Math" panose="02040503050406030204" pitchFamily="18" charset="0"/>
                        </a:rPr>
                        <m:t>﹁</m:t>
                      </m:r>
                      <m:r>
                        <a:rPr lang="en-US" altLang="zh-CN" sz="1800" i="1" dirty="0">
                          <a:solidFill>
                            <a:srgbClr val="000000"/>
                          </a:solidFill>
                          <a:latin typeface="Cambria Math" panose="02040503050406030204" pitchFamily="18" charset="0"/>
                        </a:rPr>
                        <m:t>𝐴𝑡</m:t>
                      </m:r>
                      <m:r>
                        <a:rPr lang="en-US" altLang="zh-CN" sz="1800" i="1" dirty="0">
                          <a:solidFill>
                            <a:srgbClr val="000000"/>
                          </a:solidFill>
                          <a:latin typeface="Cambria Math" panose="02040503050406030204" pitchFamily="18" charset="0"/>
                        </a:rPr>
                        <m:t>(</m:t>
                      </m:r>
                      <m:r>
                        <a:rPr lang="en-US" altLang="zh-CN" sz="1800" i="1" dirty="0" err="1">
                          <a:solidFill>
                            <a:srgbClr val="000000"/>
                          </a:solidFill>
                          <a:latin typeface="Cambria Math" panose="02040503050406030204" pitchFamily="18" charset="0"/>
                        </a:rPr>
                        <m:t>𝑙𝑖</m:t>
                      </m:r>
                      <m:r>
                        <a:rPr lang="en-US" altLang="zh-CN" sz="1800" i="1" dirty="0" err="1">
                          <a:solidFill>
                            <a:srgbClr val="000000"/>
                          </a:solidFill>
                          <a:latin typeface="Cambria Math" panose="02040503050406030204" pitchFamily="18" charset="0"/>
                        </a:rPr>
                        <m:t>,</m:t>
                      </m:r>
                      <m:r>
                        <a:rPr lang="en-US" altLang="zh-CN" sz="1800" i="1" dirty="0" err="1">
                          <a:solidFill>
                            <a:srgbClr val="000000"/>
                          </a:solidFill>
                          <a:latin typeface="Cambria Math" panose="02040503050406030204" pitchFamily="18" charset="0"/>
                        </a:rPr>
                        <m:t>𝑣</m:t>
                      </m:r>
                      <m:r>
                        <a:rPr lang="en-US" altLang="zh-CN" sz="1800" i="1" dirty="0">
                          <a:solidFill>
                            <a:srgbClr val="000000"/>
                          </a:solidFill>
                          <a:latin typeface="Cambria Math" panose="02040503050406030204" pitchFamily="18" charset="0"/>
                        </a:rPr>
                        <m:t>) ∨</m:t>
                      </m:r>
                      <m:r>
                        <a:rPr lang="en-US" altLang="zh-CN" sz="1800" i="1" dirty="0">
                          <a:solidFill>
                            <a:srgbClr val="000000"/>
                          </a:solidFill>
                          <a:latin typeface="Cambria Math" panose="02040503050406030204" pitchFamily="18" charset="0"/>
                        </a:rPr>
                        <m:t>𝐴𝑡</m:t>
                      </m:r>
                      <m:r>
                        <a:rPr lang="en-US" altLang="zh-CN" sz="1800" i="1" dirty="0">
                          <a:solidFill>
                            <a:srgbClr val="000000"/>
                          </a:solidFill>
                          <a:latin typeface="Cambria Math" panose="02040503050406030204" pitchFamily="18" charset="0"/>
                        </a:rPr>
                        <m:t>(</m:t>
                      </m:r>
                      <m:r>
                        <a:rPr lang="en-US" altLang="zh-CN" sz="1800" i="1" dirty="0" err="1">
                          <a:solidFill>
                            <a:srgbClr val="000000"/>
                          </a:solidFill>
                          <a:latin typeface="Cambria Math" panose="02040503050406030204" pitchFamily="18" charset="0"/>
                        </a:rPr>
                        <m:t>𝑙𝑖</m:t>
                      </m:r>
                      <m:r>
                        <a:rPr lang="en-US" altLang="zh-CN" sz="1800" i="1" dirty="0" err="1">
                          <a:solidFill>
                            <a:srgbClr val="000000"/>
                          </a:solidFill>
                          <a:latin typeface="Cambria Math" panose="02040503050406030204" pitchFamily="18" charset="0"/>
                        </a:rPr>
                        <m:t>,</m:t>
                      </m:r>
                      <m:r>
                        <a:rPr lang="en-US" altLang="zh-CN" sz="1800" i="1" dirty="0" err="1">
                          <a:solidFill>
                            <a:srgbClr val="000000"/>
                          </a:solidFill>
                          <a:latin typeface="Cambria Math" panose="02040503050406030204" pitchFamily="18" charset="0"/>
                        </a:rPr>
                        <m:t>𝑣</m:t>
                      </m:r>
                      <m:r>
                        <a:rPr lang="en-US" altLang="zh-CN" sz="1800" i="1" dirty="0">
                          <a:solidFill>
                            <a:srgbClr val="000000"/>
                          </a:solidFill>
                          <a:latin typeface="Cambria Math" panose="02040503050406030204" pitchFamily="18" charset="0"/>
                        </a:rPr>
                        <m:t>)</m:t>
                      </m:r>
                    </m:oMath>
                  </m:oMathPara>
                </a14:m>
                <a:endParaRPr lang="zh-CN" altLang="en-US" sz="1800" dirty="0">
                  <a:latin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91580" y="1592797"/>
                <a:ext cx="7344816" cy="4407953"/>
              </a:xfrm>
              <a:blipFill>
                <a:blip r:embed="rId3"/>
                <a:stretch>
                  <a:fillRect l="-747"/>
                </a:stretch>
              </a:blipFill>
            </p:spPr>
            <p:txBody>
              <a:bodyPr/>
              <a:lstStyle/>
              <a:p>
                <a:r>
                  <a:rPr lang="zh-CN" altLang="en-US">
                    <a:noFill/>
                  </a:rPr>
                  <a:t> </a:t>
                </a:r>
              </a:p>
            </p:txBody>
          </p:sp>
        </mc:Fallback>
      </mc:AlternateContent>
      <p:sp>
        <p:nvSpPr>
          <p:cNvPr id="4" name="标题 3"/>
          <p:cNvSpPr>
            <a:spLocks noGrp="1"/>
          </p:cNvSpPr>
          <p:nvPr>
            <p:ph type="title"/>
          </p:nvPr>
        </p:nvSpPr>
        <p:spPr/>
        <p:txBody>
          <a:bodyPr/>
          <a:lstStyle/>
          <a:p>
            <a:r>
              <a:rPr lang="en-US" altLang="zh-CN" dirty="0"/>
              <a:t>2.4.4 </a:t>
            </a:r>
            <a:r>
              <a:rPr lang="zh-CN" altLang="en-US" dirty="0"/>
              <a:t>归结演绎推理的归结策略</a:t>
            </a:r>
          </a:p>
        </p:txBody>
      </p:sp>
      <p:sp>
        <p:nvSpPr>
          <p:cNvPr id="5" name="灯片编号占位符 4"/>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107</a:t>
            </a:fld>
            <a:endParaRPr kumimoji="1" lang="en-US" altLang="zh-CN" sz="1500">
              <a:solidFill>
                <a:srgbClr val="000000"/>
              </a:solidFill>
            </a:endParaRPr>
          </a:p>
        </p:txBody>
      </p:sp>
    </p:spTree>
    <p:extLst>
      <p:ext uri="{BB962C8B-B14F-4D97-AF65-F5344CB8AC3E}">
        <p14:creationId xmlns:p14="http://schemas.microsoft.com/office/powerpoint/2010/main" val="289750414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5556" y="1592797"/>
            <a:ext cx="7884876" cy="4076360"/>
          </a:xfrm>
        </p:spPr>
        <p:txBody>
          <a:bodyPr/>
          <a:lstStyle/>
          <a:p>
            <a:pPr marL="938213" indent="-938213" eaLnBrk="1" hangingPunct="1">
              <a:lnSpc>
                <a:spcPct val="140000"/>
              </a:lnSpc>
              <a:buNone/>
            </a:pPr>
            <a:r>
              <a:rPr lang="zh-CN" altLang="en-US" sz="1800" dirty="0">
                <a:solidFill>
                  <a:srgbClr val="FF0000"/>
                </a:solidFill>
                <a:latin typeface="Arial" panose="020B0604020202020204" pitchFamily="34" charset="0"/>
              </a:rPr>
              <a:t>解</a:t>
            </a:r>
            <a:r>
              <a:rPr lang="zh-CN" altLang="en-US" sz="1800" dirty="0">
                <a:solidFill>
                  <a:schemeClr val="tx1"/>
                </a:solidFill>
                <a:latin typeface="Arial" panose="020B0604020202020204" pitchFamily="34" charset="0"/>
              </a:rPr>
              <a:t>：</a:t>
            </a:r>
            <a:r>
              <a:rPr lang="zh-CN" altLang="en-US" sz="1800" dirty="0">
                <a:solidFill>
                  <a:srgbClr val="3333FF"/>
                </a:solidFill>
              </a:rPr>
              <a:t>（</a:t>
            </a:r>
            <a:r>
              <a:rPr lang="en-US" altLang="zh-CN" sz="1800" dirty="0">
                <a:solidFill>
                  <a:srgbClr val="3333FF"/>
                </a:solidFill>
              </a:rPr>
              <a:t>6</a:t>
            </a:r>
            <a:r>
              <a:rPr lang="zh-CN" altLang="en-US" sz="1800" dirty="0">
                <a:solidFill>
                  <a:srgbClr val="3333FF"/>
                </a:solidFill>
              </a:rPr>
              <a:t>）对这个新的子句集，应用归结原理求出其证明树。其求解过程如下图所示。</a:t>
            </a:r>
          </a:p>
        </p:txBody>
      </p:sp>
      <p:grpSp>
        <p:nvGrpSpPr>
          <p:cNvPr id="75" name="组合 74"/>
          <p:cNvGrpSpPr/>
          <p:nvPr/>
        </p:nvGrpSpPr>
        <p:grpSpPr>
          <a:xfrm>
            <a:off x="2211116" y="2462809"/>
            <a:ext cx="4721770" cy="2694383"/>
            <a:chOff x="1640232" y="3498766"/>
            <a:chExt cx="6295693" cy="3115109"/>
          </a:xfrm>
        </p:grpSpPr>
        <mc:AlternateContent xmlns:mc="http://schemas.openxmlformats.org/markup-compatibility/2006" xmlns:a14="http://schemas.microsoft.com/office/drawing/2010/main">
          <mc:Choice Requires="a14">
            <p:sp>
              <p:nvSpPr>
                <p:cNvPr id="5" name="Text Box 4">
                  <a:extLst>
                    <a:ext uri="{FF2B5EF4-FFF2-40B4-BE49-F238E27FC236}">
                      <a16:creationId xmlns:a16="http://schemas.microsoft.com/office/drawing/2014/main" id="{4A98463E-4E56-4047-AB97-0DFF5BACA603}"/>
                    </a:ext>
                  </a:extLst>
                </p:cNvPr>
                <p:cNvSpPr txBox="1">
                  <a:spLocks noChangeArrowheads="1"/>
                </p:cNvSpPr>
                <p:nvPr/>
              </p:nvSpPr>
              <p:spPr bwMode="auto">
                <a:xfrm>
                  <a:off x="1640232" y="3498766"/>
                  <a:ext cx="2304255" cy="396000"/>
                </a:xfrm>
                <a:prstGeom prst="rect">
                  <a:avLst/>
                </a:prstGeom>
                <a:solidFill>
                  <a:srgbClr val="EBEBFF"/>
                </a:solidFill>
                <a:ln w="19050">
                  <a:solidFill>
                    <a:schemeClr val="tx1"/>
                  </a:solidFill>
                  <a:miter lim="800000"/>
                  <a:headEnd/>
                  <a:tailEnd/>
                </a:ln>
                <a:extLst/>
              </p:spPr>
              <p:txBody>
                <a:bodyPr lIns="54000" tIns="27000" rIns="54000" bIns="27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𝐴𝑡</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err="1">
                            <a:solidFill>
                              <a:srgbClr val="000000"/>
                            </a:solidFill>
                            <a:latin typeface="Cambria Math" panose="02040503050406030204" pitchFamily="18" charset="0"/>
                            <a:cs typeface="Times New Roman" panose="02020603050405020304" pitchFamily="18" charset="0"/>
                          </a:rPr>
                          <m:t>𝑙𝑖</m:t>
                        </m:r>
                        <m:r>
                          <a:rPr kumimoji="1" lang="en-US" altLang="zh-CN" sz="1350" b="1" i="1" dirty="0" err="1">
                            <a:solidFill>
                              <a:srgbClr val="000000"/>
                            </a:solidFill>
                            <a:latin typeface="Cambria Math" panose="02040503050406030204" pitchFamily="18" charset="0"/>
                            <a:cs typeface="Times New Roman" panose="02020603050405020304" pitchFamily="18" charset="0"/>
                          </a:rPr>
                          <m:t>,</m:t>
                        </m:r>
                        <m:r>
                          <a:rPr kumimoji="1" lang="en-US" altLang="zh-CN" sz="1350" b="1" i="1" dirty="0" err="1">
                            <a:solidFill>
                              <a:srgbClr val="000000"/>
                            </a:solidFill>
                            <a:latin typeface="Cambria Math" panose="02040503050406030204" pitchFamily="18" charset="0"/>
                            <a:cs typeface="Times New Roman" panose="02020603050405020304" pitchFamily="18" charset="0"/>
                          </a:rPr>
                          <m:t>𝑣</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𝐴𝑡</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err="1">
                            <a:solidFill>
                              <a:srgbClr val="000000"/>
                            </a:solidFill>
                            <a:latin typeface="Cambria Math" panose="02040503050406030204" pitchFamily="18" charset="0"/>
                            <a:cs typeface="Times New Roman" panose="02020603050405020304" pitchFamily="18" charset="0"/>
                          </a:rPr>
                          <m:t>𝑙𝑖</m:t>
                        </m:r>
                        <m:r>
                          <a:rPr kumimoji="1" lang="en-US" altLang="zh-CN" sz="1350" b="1" i="1" dirty="0" err="1">
                            <a:solidFill>
                              <a:srgbClr val="000000"/>
                            </a:solidFill>
                            <a:latin typeface="Cambria Math" panose="02040503050406030204" pitchFamily="18" charset="0"/>
                            <a:cs typeface="Times New Roman" panose="02020603050405020304" pitchFamily="18" charset="0"/>
                          </a:rPr>
                          <m:t>,</m:t>
                        </m:r>
                        <m:r>
                          <a:rPr kumimoji="1" lang="en-US" altLang="zh-CN" sz="1350" b="1" i="1" dirty="0" err="1">
                            <a:solidFill>
                              <a:srgbClr val="000000"/>
                            </a:solidFill>
                            <a:latin typeface="Cambria Math" panose="02040503050406030204" pitchFamily="18" charset="0"/>
                            <a:cs typeface="Times New Roman" panose="02020603050405020304" pitchFamily="18" charset="0"/>
                          </a:rPr>
                          <m:t>𝑣</m:t>
                        </m:r>
                        <m:r>
                          <a:rPr kumimoji="1" lang="en-US" altLang="zh-CN" sz="1350" b="1" i="1" dirty="0">
                            <a:solidFill>
                              <a:srgbClr val="000000"/>
                            </a:solidFill>
                            <a:latin typeface="Cambria Math" panose="02040503050406030204" pitchFamily="18" charset="0"/>
                            <a:cs typeface="Times New Roman" panose="02020603050405020304" pitchFamily="18" charset="0"/>
                          </a:rPr>
                          <m:t>)</m:t>
                        </m:r>
                      </m:oMath>
                    </m:oMathPara>
                  </a14:m>
                  <a:endParaRPr kumimoji="1" lang="en-US" altLang="zh-CN" sz="135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5" name="Text Box 4">
                  <a:extLst>
                    <a:ext uri="{FF2B5EF4-FFF2-40B4-BE49-F238E27FC236}">
                      <a16:creationId xmlns:a16="http://schemas.microsoft.com/office/drawing/2014/main" id="{4A98463E-4E56-4047-AB97-0DFF5BACA603}"/>
                    </a:ext>
                  </a:extLst>
                </p:cNvPr>
                <p:cNvSpPr txBox="1">
                  <a:spLocks noRot="1" noChangeAspect="1" noMove="1" noResize="1" noEditPoints="1" noAdjustHandles="1" noChangeArrowheads="1" noChangeShapeType="1" noTextEdit="1"/>
                </p:cNvSpPr>
                <p:nvPr/>
              </p:nvSpPr>
              <p:spPr bwMode="auto">
                <a:xfrm>
                  <a:off x="1640232" y="3498766"/>
                  <a:ext cx="2304255" cy="396000"/>
                </a:xfrm>
                <a:prstGeom prst="rect">
                  <a:avLst/>
                </a:prstGeom>
                <a:blipFill>
                  <a:blip r:embed="rId3"/>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 Box 5">
                  <a:extLst>
                    <a:ext uri="{FF2B5EF4-FFF2-40B4-BE49-F238E27FC236}">
                      <a16:creationId xmlns:a16="http://schemas.microsoft.com/office/drawing/2014/main" id="{57B68EBC-AE85-3640-9718-D6CAD4670A1E}"/>
                    </a:ext>
                  </a:extLst>
                </p:cNvPr>
                <p:cNvSpPr txBox="1">
                  <a:spLocks noChangeArrowheads="1"/>
                </p:cNvSpPr>
                <p:nvPr/>
              </p:nvSpPr>
              <p:spPr bwMode="auto">
                <a:xfrm>
                  <a:off x="4134799" y="3515887"/>
                  <a:ext cx="3384376" cy="396000"/>
                </a:xfrm>
                <a:prstGeom prst="rect">
                  <a:avLst/>
                </a:prstGeom>
                <a:solidFill>
                  <a:srgbClr val="EBEBFF"/>
                </a:solidFill>
                <a:ln w="19050">
                  <a:solidFill>
                    <a:schemeClr val="tx1"/>
                  </a:solidFill>
                  <a:miter lim="800000"/>
                  <a:headEnd/>
                  <a:tailEnd/>
                </a:ln>
                <a:extLst/>
              </p:spPr>
              <p:txBody>
                <a:bodyPr lIns="54000" tIns="27000" rIns="54000" bIns="27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𝐶</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𝑥</m:t>
                        </m:r>
                        <m:r>
                          <a:rPr kumimoji="1" lang="en-US" altLang="zh-CN" sz="1350" b="1" i="1" dirty="0">
                            <a:solidFill>
                              <a:srgbClr val="000000"/>
                            </a:solidFill>
                            <a:latin typeface="Cambria Math" panose="02040503050406030204" pitchFamily="18" charset="0"/>
                            <a:cs typeface="Times New Roman" panose="02020603050405020304" pitchFamily="18" charset="0"/>
                          </a:rPr>
                          <m:t>, </m:t>
                        </m:r>
                        <m:r>
                          <a:rPr kumimoji="1" lang="en-US" altLang="zh-CN" sz="1350" b="1" i="1" dirty="0">
                            <a:solidFill>
                              <a:srgbClr val="000000"/>
                            </a:solidFill>
                            <a:latin typeface="Cambria Math" panose="02040503050406030204" pitchFamily="18" charset="0"/>
                            <a:cs typeface="Times New Roman" panose="02020603050405020304" pitchFamily="18" charset="0"/>
                          </a:rPr>
                          <m:t>𝑦</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𝐴𝑡</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𝑥</m:t>
                        </m:r>
                        <m:r>
                          <a:rPr kumimoji="1" lang="en-US" altLang="zh-CN" sz="1350" b="1" i="1" dirty="0">
                            <a:solidFill>
                              <a:srgbClr val="000000"/>
                            </a:solidFill>
                            <a:latin typeface="Cambria Math" panose="02040503050406030204" pitchFamily="18" charset="0"/>
                            <a:cs typeface="Times New Roman" panose="02020603050405020304" pitchFamily="18" charset="0"/>
                          </a:rPr>
                          <m:t>, </m:t>
                        </m:r>
                        <m:r>
                          <a:rPr kumimoji="1" lang="en-US" altLang="zh-CN" sz="1350" b="1" i="1" dirty="0">
                            <a:solidFill>
                              <a:srgbClr val="000000"/>
                            </a:solidFill>
                            <a:latin typeface="Cambria Math" panose="02040503050406030204" pitchFamily="18" charset="0"/>
                            <a:cs typeface="Times New Roman" panose="02020603050405020304" pitchFamily="18" charset="0"/>
                          </a:rPr>
                          <m:t>𝑢</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𝐴𝑡</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𝑦</m:t>
                        </m:r>
                        <m:r>
                          <a:rPr kumimoji="1" lang="en-US" altLang="zh-CN" sz="1350" b="1" i="1" dirty="0">
                            <a:solidFill>
                              <a:srgbClr val="000000"/>
                            </a:solidFill>
                            <a:latin typeface="Cambria Math" panose="02040503050406030204" pitchFamily="18" charset="0"/>
                            <a:cs typeface="Times New Roman" panose="02020603050405020304" pitchFamily="18" charset="0"/>
                          </a:rPr>
                          <m:t>, </m:t>
                        </m:r>
                        <m:r>
                          <a:rPr kumimoji="1" lang="en-US" altLang="zh-CN" sz="1350" b="1" i="1" dirty="0">
                            <a:solidFill>
                              <a:srgbClr val="000000"/>
                            </a:solidFill>
                            <a:latin typeface="Cambria Math" panose="02040503050406030204" pitchFamily="18" charset="0"/>
                            <a:cs typeface="Times New Roman" panose="02020603050405020304" pitchFamily="18" charset="0"/>
                          </a:rPr>
                          <m:t>𝑢</m:t>
                        </m:r>
                        <m:r>
                          <a:rPr kumimoji="1" lang="en-US" altLang="zh-CN" sz="1350" b="1" i="1" dirty="0">
                            <a:solidFill>
                              <a:srgbClr val="000000"/>
                            </a:solidFill>
                            <a:latin typeface="Cambria Math" panose="02040503050406030204" pitchFamily="18" charset="0"/>
                            <a:cs typeface="Times New Roman" panose="02020603050405020304" pitchFamily="18" charset="0"/>
                          </a:rPr>
                          <m:t>)</m:t>
                        </m:r>
                      </m:oMath>
                    </m:oMathPara>
                  </a14:m>
                  <a:endParaRPr kumimoji="1" lang="en-US" altLang="zh-CN" sz="135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6" name="Text Box 5">
                  <a:extLst>
                    <a:ext uri="{FF2B5EF4-FFF2-40B4-BE49-F238E27FC236}">
                      <a16:creationId xmlns:a16="http://schemas.microsoft.com/office/drawing/2014/main" id="{57B68EBC-AE85-3640-9718-D6CAD4670A1E}"/>
                    </a:ext>
                  </a:extLst>
                </p:cNvPr>
                <p:cNvSpPr txBox="1">
                  <a:spLocks noRot="1" noChangeAspect="1" noMove="1" noResize="1" noEditPoints="1" noAdjustHandles="1" noChangeArrowheads="1" noChangeShapeType="1" noTextEdit="1"/>
                </p:cNvSpPr>
                <p:nvPr/>
              </p:nvSpPr>
              <p:spPr bwMode="auto">
                <a:xfrm>
                  <a:off x="4134799" y="3515887"/>
                  <a:ext cx="3384376" cy="396000"/>
                </a:xfrm>
                <a:prstGeom prst="rect">
                  <a:avLst/>
                </a:prstGeom>
                <a:blipFill>
                  <a:blip r:embed="rId4"/>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 Box 6">
                  <a:extLst>
                    <a:ext uri="{FF2B5EF4-FFF2-40B4-BE49-F238E27FC236}">
                      <a16:creationId xmlns:a16="http://schemas.microsoft.com/office/drawing/2014/main" id="{7E4D580A-197D-304A-A34B-884D4D1D01E0}"/>
                    </a:ext>
                  </a:extLst>
                </p:cNvPr>
                <p:cNvSpPr txBox="1">
                  <a:spLocks noChangeArrowheads="1"/>
                </p:cNvSpPr>
                <p:nvPr/>
              </p:nvSpPr>
              <p:spPr bwMode="auto">
                <a:xfrm>
                  <a:off x="1784247" y="4498737"/>
                  <a:ext cx="3519326" cy="396000"/>
                </a:xfrm>
                <a:prstGeom prst="rect">
                  <a:avLst/>
                </a:prstGeom>
                <a:solidFill>
                  <a:srgbClr val="EBEBFF"/>
                </a:solidFill>
                <a:ln w="19050">
                  <a:solidFill>
                    <a:schemeClr val="tx1"/>
                  </a:solidFill>
                  <a:miter lim="800000"/>
                  <a:headEnd/>
                  <a:tailEnd/>
                </a:ln>
                <a:extLst/>
              </p:spPr>
              <p:txBody>
                <a:bodyPr lIns="54000" tIns="27000" rIns="54000" bIns="27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𝐴𝑡</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err="1">
                            <a:solidFill>
                              <a:srgbClr val="000000"/>
                            </a:solidFill>
                            <a:latin typeface="Cambria Math" panose="02040503050406030204" pitchFamily="18" charset="0"/>
                            <a:cs typeface="Times New Roman" panose="02020603050405020304" pitchFamily="18" charset="0"/>
                          </a:rPr>
                          <m:t>𝑙𝑖</m:t>
                        </m:r>
                        <m:r>
                          <a:rPr kumimoji="1" lang="en-US" altLang="zh-CN" sz="1350" b="1" i="1" dirty="0" err="1">
                            <a:solidFill>
                              <a:srgbClr val="000000"/>
                            </a:solidFill>
                            <a:latin typeface="Cambria Math" panose="02040503050406030204" pitchFamily="18" charset="0"/>
                            <a:cs typeface="Times New Roman" panose="02020603050405020304" pitchFamily="18" charset="0"/>
                          </a:rPr>
                          <m:t>,</m:t>
                        </m:r>
                        <m:r>
                          <a:rPr kumimoji="1" lang="en-US" altLang="zh-CN" sz="1350" b="1" i="1" dirty="0" err="1">
                            <a:solidFill>
                              <a:srgbClr val="000000"/>
                            </a:solidFill>
                            <a:latin typeface="Cambria Math" panose="02040503050406030204" pitchFamily="18" charset="0"/>
                            <a:cs typeface="Times New Roman" panose="02020603050405020304" pitchFamily="18" charset="0"/>
                          </a:rPr>
                          <m:t>𝑣</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 </m:t>
                        </m:r>
                        <m:r>
                          <a:rPr kumimoji="1" lang="en-US" altLang="zh-CN" sz="1350" b="1" i="1" dirty="0">
                            <a:solidFill>
                              <a:srgbClr val="000000"/>
                            </a:solidFill>
                            <a:latin typeface="Cambria Math" panose="02040503050406030204" pitchFamily="18" charset="0"/>
                            <a:cs typeface="Times New Roman" panose="02020603050405020304" pitchFamily="18" charset="0"/>
                          </a:rPr>
                          <m:t>𝐶</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𝑥</m:t>
                        </m:r>
                        <m:r>
                          <a:rPr kumimoji="1" lang="en-US" altLang="zh-CN" sz="1350" b="1" i="1" dirty="0">
                            <a:solidFill>
                              <a:srgbClr val="000000"/>
                            </a:solidFill>
                            <a:latin typeface="Cambria Math" panose="02040503050406030204" pitchFamily="18" charset="0"/>
                            <a:cs typeface="Times New Roman" panose="02020603050405020304" pitchFamily="18" charset="0"/>
                          </a:rPr>
                          <m:t>, </m:t>
                        </m:r>
                        <m:r>
                          <a:rPr kumimoji="1" lang="en-US" altLang="zh-CN" sz="1350" b="1" i="1" dirty="0">
                            <a:solidFill>
                              <a:srgbClr val="000000"/>
                            </a:solidFill>
                            <a:latin typeface="Cambria Math" panose="02040503050406030204" pitchFamily="18" charset="0"/>
                            <a:cs typeface="Times New Roman" panose="02020603050405020304" pitchFamily="18" charset="0"/>
                          </a:rPr>
                          <m:t>𝑙𝑖</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𝐴𝑡</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𝑥</m:t>
                        </m:r>
                        <m:r>
                          <a:rPr kumimoji="1" lang="en-US" altLang="zh-CN" sz="1350" b="1" i="1" dirty="0">
                            <a:solidFill>
                              <a:srgbClr val="000000"/>
                            </a:solidFill>
                            <a:latin typeface="Cambria Math" panose="02040503050406030204" pitchFamily="18" charset="0"/>
                            <a:cs typeface="Times New Roman" panose="02020603050405020304" pitchFamily="18" charset="0"/>
                          </a:rPr>
                          <m:t>, </m:t>
                        </m:r>
                        <m:r>
                          <a:rPr kumimoji="1" lang="en-US" altLang="zh-CN" sz="1350" b="1" i="1" dirty="0">
                            <a:solidFill>
                              <a:srgbClr val="000000"/>
                            </a:solidFill>
                            <a:latin typeface="Cambria Math" panose="02040503050406030204" pitchFamily="18" charset="0"/>
                            <a:cs typeface="Times New Roman" panose="02020603050405020304" pitchFamily="18" charset="0"/>
                          </a:rPr>
                          <m:t>𝑣</m:t>
                        </m:r>
                        <m:r>
                          <a:rPr kumimoji="1" lang="en-US" altLang="zh-CN" sz="1350" b="1" i="1" dirty="0">
                            <a:solidFill>
                              <a:srgbClr val="000000"/>
                            </a:solidFill>
                            <a:latin typeface="Cambria Math" panose="02040503050406030204" pitchFamily="18" charset="0"/>
                            <a:cs typeface="Times New Roman" panose="02020603050405020304" pitchFamily="18" charset="0"/>
                          </a:rPr>
                          <m:t>)</m:t>
                        </m:r>
                      </m:oMath>
                    </m:oMathPara>
                  </a14:m>
                  <a:endParaRPr kumimoji="1" lang="en-US" altLang="zh-CN" sz="135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8" name="Text Box 6">
                  <a:extLst>
                    <a:ext uri="{FF2B5EF4-FFF2-40B4-BE49-F238E27FC236}">
                      <a16:creationId xmlns:a16="http://schemas.microsoft.com/office/drawing/2014/main" id="{7E4D580A-197D-304A-A34B-884D4D1D01E0}"/>
                    </a:ext>
                  </a:extLst>
                </p:cNvPr>
                <p:cNvSpPr txBox="1">
                  <a:spLocks noRot="1" noChangeAspect="1" noMove="1" noResize="1" noEditPoints="1" noAdjustHandles="1" noChangeArrowheads="1" noChangeShapeType="1" noTextEdit="1"/>
                </p:cNvSpPr>
                <p:nvPr/>
              </p:nvSpPr>
              <p:spPr bwMode="auto">
                <a:xfrm>
                  <a:off x="1784247" y="4498737"/>
                  <a:ext cx="3519326" cy="396000"/>
                </a:xfrm>
                <a:prstGeom prst="rect">
                  <a:avLst/>
                </a:prstGeom>
                <a:blipFill>
                  <a:blip r:embed="rId5"/>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 Box 7">
                  <a:extLst>
                    <a:ext uri="{FF2B5EF4-FFF2-40B4-BE49-F238E27FC236}">
                      <a16:creationId xmlns:a16="http://schemas.microsoft.com/office/drawing/2014/main" id="{1C1F8786-A1D4-0B4D-B1F9-28110C914820}"/>
                    </a:ext>
                  </a:extLst>
                </p:cNvPr>
                <p:cNvSpPr txBox="1">
                  <a:spLocks noChangeArrowheads="1"/>
                </p:cNvSpPr>
                <p:nvPr/>
              </p:nvSpPr>
              <p:spPr bwMode="auto">
                <a:xfrm>
                  <a:off x="5487156" y="4493342"/>
                  <a:ext cx="1597586" cy="396000"/>
                </a:xfrm>
                <a:prstGeom prst="rect">
                  <a:avLst/>
                </a:prstGeom>
                <a:solidFill>
                  <a:srgbClr val="EBEBFF"/>
                </a:solidFill>
                <a:ln w="19050">
                  <a:solidFill>
                    <a:schemeClr val="tx1"/>
                  </a:solidFill>
                  <a:miter lim="800000"/>
                  <a:headEnd/>
                  <a:tailEnd/>
                </a:ln>
                <a:extLst/>
              </p:spPr>
              <p:txBody>
                <a:bodyPr lIns="54000" tIns="27000" rIns="54000" bIns="27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𝐶</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err="1">
                            <a:solidFill>
                              <a:srgbClr val="000000"/>
                            </a:solidFill>
                            <a:latin typeface="Cambria Math" panose="02040503050406030204" pitchFamily="18" charset="0"/>
                            <a:cs typeface="Times New Roman" panose="02020603050405020304" pitchFamily="18" charset="0"/>
                          </a:rPr>
                          <m:t>𝑧h𝑎𝑛𝑔</m:t>
                        </m:r>
                        <m:r>
                          <a:rPr kumimoji="1" lang="en-US" altLang="zh-CN" sz="1350" b="1" i="1" dirty="0">
                            <a:solidFill>
                              <a:srgbClr val="000000"/>
                            </a:solidFill>
                            <a:latin typeface="Cambria Math" panose="02040503050406030204" pitchFamily="18" charset="0"/>
                            <a:cs typeface="Times New Roman" panose="02020603050405020304" pitchFamily="18" charset="0"/>
                          </a:rPr>
                          <m:t>, </m:t>
                        </m:r>
                        <m:r>
                          <a:rPr kumimoji="1" lang="en-US" altLang="zh-CN" sz="1350" b="1" i="1" dirty="0">
                            <a:solidFill>
                              <a:srgbClr val="000000"/>
                            </a:solidFill>
                            <a:latin typeface="Cambria Math" panose="02040503050406030204" pitchFamily="18" charset="0"/>
                            <a:cs typeface="Times New Roman" panose="02020603050405020304" pitchFamily="18" charset="0"/>
                          </a:rPr>
                          <m:t>𝑙𝑖</m:t>
                        </m:r>
                        <m:r>
                          <a:rPr kumimoji="1" lang="en-US" altLang="zh-CN" sz="1350" b="1" i="1" dirty="0">
                            <a:solidFill>
                              <a:srgbClr val="000000"/>
                            </a:solidFill>
                            <a:latin typeface="Cambria Math" panose="02040503050406030204" pitchFamily="18" charset="0"/>
                            <a:cs typeface="Times New Roman" panose="02020603050405020304" pitchFamily="18" charset="0"/>
                          </a:rPr>
                          <m:t>)</m:t>
                        </m:r>
                      </m:oMath>
                    </m:oMathPara>
                  </a14:m>
                  <a:endParaRPr kumimoji="1" lang="en-US" altLang="zh-CN" sz="135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9" name="Text Box 7">
                  <a:extLst>
                    <a:ext uri="{FF2B5EF4-FFF2-40B4-BE49-F238E27FC236}">
                      <a16:creationId xmlns:a16="http://schemas.microsoft.com/office/drawing/2014/main" id="{1C1F8786-A1D4-0B4D-B1F9-28110C914820}"/>
                    </a:ext>
                  </a:extLst>
                </p:cNvPr>
                <p:cNvSpPr txBox="1">
                  <a:spLocks noRot="1" noChangeAspect="1" noMove="1" noResize="1" noEditPoints="1" noAdjustHandles="1" noChangeArrowheads="1" noChangeShapeType="1" noTextEdit="1"/>
                </p:cNvSpPr>
                <p:nvPr/>
              </p:nvSpPr>
              <p:spPr bwMode="auto">
                <a:xfrm>
                  <a:off x="5487156" y="4493342"/>
                  <a:ext cx="1597586" cy="396000"/>
                </a:xfrm>
                <a:prstGeom prst="rect">
                  <a:avLst/>
                </a:prstGeom>
                <a:blipFill>
                  <a:blip r:embed="rId6"/>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 Box 8">
                  <a:extLst>
                    <a:ext uri="{FF2B5EF4-FFF2-40B4-BE49-F238E27FC236}">
                      <a16:creationId xmlns:a16="http://schemas.microsoft.com/office/drawing/2014/main" id="{43F83350-BC96-9144-B39E-AEB417A43311}"/>
                    </a:ext>
                  </a:extLst>
                </p:cNvPr>
                <p:cNvSpPr txBox="1">
                  <a:spLocks noChangeArrowheads="1"/>
                </p:cNvSpPr>
                <p:nvPr/>
              </p:nvSpPr>
              <p:spPr bwMode="auto">
                <a:xfrm>
                  <a:off x="2971476" y="5401117"/>
                  <a:ext cx="2898504" cy="396000"/>
                </a:xfrm>
                <a:prstGeom prst="rect">
                  <a:avLst/>
                </a:prstGeom>
                <a:solidFill>
                  <a:srgbClr val="EBEBFF"/>
                </a:solidFill>
                <a:ln w="19050">
                  <a:solidFill>
                    <a:schemeClr val="tx1"/>
                  </a:solidFill>
                  <a:miter lim="800000"/>
                  <a:headEnd/>
                  <a:tailEnd/>
                </a:ln>
                <a:extLst/>
              </p:spPr>
              <p:txBody>
                <a:bodyPr lIns="54000" tIns="27000" rIns="54000" bIns="27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 </m:t>
                        </m:r>
                        <m:r>
                          <a:rPr kumimoji="1" lang="en-US" altLang="zh-CN" sz="1350" b="1" i="1" dirty="0">
                            <a:solidFill>
                              <a:srgbClr val="000000"/>
                            </a:solidFill>
                            <a:latin typeface="Cambria Math" panose="02040503050406030204" pitchFamily="18" charset="0"/>
                            <a:cs typeface="Times New Roman" panose="02020603050405020304" pitchFamily="18" charset="0"/>
                          </a:rPr>
                          <m:t>𝐴𝑡</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err="1">
                            <a:solidFill>
                              <a:srgbClr val="000000"/>
                            </a:solidFill>
                            <a:latin typeface="Cambria Math" panose="02040503050406030204" pitchFamily="18" charset="0"/>
                            <a:cs typeface="Times New Roman" panose="02020603050405020304" pitchFamily="18" charset="0"/>
                          </a:rPr>
                          <m:t>𝑧h𝑎𝑛𝑔</m:t>
                        </m:r>
                        <m:r>
                          <a:rPr kumimoji="1" lang="en-US" altLang="zh-CN" sz="1350" b="1" i="1" dirty="0" err="1">
                            <a:solidFill>
                              <a:srgbClr val="000000"/>
                            </a:solidFill>
                            <a:latin typeface="Cambria Math" panose="02040503050406030204" pitchFamily="18" charset="0"/>
                            <a:cs typeface="Times New Roman" panose="02020603050405020304" pitchFamily="18" charset="0"/>
                          </a:rPr>
                          <m:t>,</m:t>
                        </m:r>
                        <m:r>
                          <a:rPr kumimoji="1" lang="en-US" altLang="zh-CN" sz="1350" b="1" i="1" dirty="0" err="1">
                            <a:solidFill>
                              <a:srgbClr val="000000"/>
                            </a:solidFill>
                            <a:latin typeface="Cambria Math" panose="02040503050406030204" pitchFamily="18" charset="0"/>
                            <a:cs typeface="Times New Roman" panose="02020603050405020304" pitchFamily="18" charset="0"/>
                          </a:rPr>
                          <m:t>𝑣</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𝐴𝑡</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𝑙𝑖</m:t>
                        </m:r>
                        <m:r>
                          <a:rPr kumimoji="1" lang="en-US" altLang="zh-CN" sz="1350" b="1" i="1" dirty="0">
                            <a:solidFill>
                              <a:srgbClr val="000000"/>
                            </a:solidFill>
                            <a:latin typeface="Cambria Math" panose="02040503050406030204" pitchFamily="18" charset="0"/>
                            <a:cs typeface="Times New Roman" panose="02020603050405020304" pitchFamily="18" charset="0"/>
                          </a:rPr>
                          <m:t>, </m:t>
                        </m:r>
                        <m:r>
                          <a:rPr kumimoji="1" lang="en-US" altLang="zh-CN" sz="1350" b="1" i="1" dirty="0">
                            <a:solidFill>
                              <a:srgbClr val="000000"/>
                            </a:solidFill>
                            <a:latin typeface="Cambria Math" panose="02040503050406030204" pitchFamily="18" charset="0"/>
                            <a:cs typeface="Times New Roman" panose="02020603050405020304" pitchFamily="18" charset="0"/>
                          </a:rPr>
                          <m:t>𝑣</m:t>
                        </m:r>
                        <m:r>
                          <a:rPr kumimoji="1" lang="en-US" altLang="zh-CN" sz="1350" b="1" i="1" dirty="0">
                            <a:solidFill>
                              <a:srgbClr val="000000"/>
                            </a:solidFill>
                            <a:latin typeface="Cambria Math" panose="02040503050406030204" pitchFamily="18" charset="0"/>
                            <a:cs typeface="Times New Roman" panose="02020603050405020304" pitchFamily="18" charset="0"/>
                          </a:rPr>
                          <m:t>)</m:t>
                        </m:r>
                      </m:oMath>
                    </m:oMathPara>
                  </a14:m>
                  <a:endParaRPr kumimoji="1" lang="en-US" altLang="zh-CN" sz="135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0" name="Text Box 8">
                  <a:extLst>
                    <a:ext uri="{FF2B5EF4-FFF2-40B4-BE49-F238E27FC236}">
                      <a16:creationId xmlns:a16="http://schemas.microsoft.com/office/drawing/2014/main" id="{43F83350-BC96-9144-B39E-AEB417A43311}"/>
                    </a:ext>
                  </a:extLst>
                </p:cNvPr>
                <p:cNvSpPr txBox="1">
                  <a:spLocks noRot="1" noChangeAspect="1" noMove="1" noResize="1" noEditPoints="1" noAdjustHandles="1" noChangeArrowheads="1" noChangeShapeType="1" noTextEdit="1"/>
                </p:cNvSpPr>
                <p:nvPr/>
              </p:nvSpPr>
              <p:spPr bwMode="auto">
                <a:xfrm>
                  <a:off x="2971476" y="5401117"/>
                  <a:ext cx="2898504" cy="396000"/>
                </a:xfrm>
                <a:prstGeom prst="rect">
                  <a:avLst/>
                </a:prstGeom>
                <a:blipFill>
                  <a:blip r:embed="rId7"/>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 Box 9">
                  <a:extLst>
                    <a:ext uri="{FF2B5EF4-FFF2-40B4-BE49-F238E27FC236}">
                      <a16:creationId xmlns:a16="http://schemas.microsoft.com/office/drawing/2014/main" id="{0110DE16-C3F7-994B-8011-81B31BABEBA2}"/>
                    </a:ext>
                  </a:extLst>
                </p:cNvPr>
                <p:cNvSpPr txBox="1">
                  <a:spLocks noChangeArrowheads="1"/>
                </p:cNvSpPr>
                <p:nvPr/>
              </p:nvSpPr>
              <p:spPr bwMode="auto">
                <a:xfrm>
                  <a:off x="6069783" y="5389604"/>
                  <a:ext cx="1866142" cy="396000"/>
                </a:xfrm>
                <a:prstGeom prst="rect">
                  <a:avLst/>
                </a:prstGeom>
                <a:solidFill>
                  <a:srgbClr val="EBEBFF"/>
                </a:solidFill>
                <a:ln w="19050">
                  <a:solidFill>
                    <a:schemeClr val="tx1"/>
                  </a:solidFill>
                  <a:miter lim="800000"/>
                  <a:headEnd/>
                  <a:tailEnd/>
                </a:ln>
                <a:extLst/>
              </p:spPr>
              <p:txBody>
                <a:bodyPr lIns="54000" tIns="27000" rIns="54000" bIns="27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𝐴𝑡</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err="1">
                            <a:solidFill>
                              <a:srgbClr val="000000"/>
                            </a:solidFill>
                            <a:latin typeface="Cambria Math" panose="02040503050406030204" pitchFamily="18" charset="0"/>
                            <a:cs typeface="Times New Roman" panose="02020603050405020304" pitchFamily="18" charset="0"/>
                          </a:rPr>
                          <m:t>𝑧h𝑎𝑛𝑔</m:t>
                        </m:r>
                        <m:r>
                          <a:rPr kumimoji="1" lang="en-US" altLang="zh-CN" sz="1350" b="1" i="1" dirty="0">
                            <a:solidFill>
                              <a:srgbClr val="000000"/>
                            </a:solidFill>
                            <a:latin typeface="Cambria Math" panose="02040503050406030204" pitchFamily="18" charset="0"/>
                            <a:cs typeface="Times New Roman" panose="02020603050405020304" pitchFamily="18" charset="0"/>
                          </a:rPr>
                          <m:t>, 302)</m:t>
                        </m:r>
                      </m:oMath>
                    </m:oMathPara>
                  </a14:m>
                  <a:endParaRPr kumimoji="1" lang="en-US" altLang="zh-CN" sz="135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1" name="Text Box 9">
                  <a:extLst>
                    <a:ext uri="{FF2B5EF4-FFF2-40B4-BE49-F238E27FC236}">
                      <a16:creationId xmlns:a16="http://schemas.microsoft.com/office/drawing/2014/main" id="{0110DE16-C3F7-994B-8011-81B31BABEBA2}"/>
                    </a:ext>
                  </a:extLst>
                </p:cNvPr>
                <p:cNvSpPr txBox="1">
                  <a:spLocks noRot="1" noChangeAspect="1" noMove="1" noResize="1" noEditPoints="1" noAdjustHandles="1" noChangeArrowheads="1" noChangeShapeType="1" noTextEdit="1"/>
                </p:cNvSpPr>
                <p:nvPr/>
              </p:nvSpPr>
              <p:spPr bwMode="auto">
                <a:xfrm>
                  <a:off x="6069783" y="5389604"/>
                  <a:ext cx="1866142" cy="396000"/>
                </a:xfrm>
                <a:prstGeom prst="rect">
                  <a:avLst/>
                </a:prstGeom>
                <a:blipFill>
                  <a:blip r:embed="rId8"/>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 Box 10">
                  <a:extLst>
                    <a:ext uri="{FF2B5EF4-FFF2-40B4-BE49-F238E27FC236}">
                      <a16:creationId xmlns:a16="http://schemas.microsoft.com/office/drawing/2014/main" id="{EAB937D6-A09E-A946-A4DD-5E21C2060945}"/>
                    </a:ext>
                  </a:extLst>
                </p:cNvPr>
                <p:cNvSpPr txBox="1">
                  <a:spLocks noChangeArrowheads="1"/>
                </p:cNvSpPr>
                <p:nvPr/>
              </p:nvSpPr>
              <p:spPr bwMode="auto">
                <a:xfrm>
                  <a:off x="5004048" y="6217875"/>
                  <a:ext cx="1413457" cy="396000"/>
                </a:xfrm>
                <a:prstGeom prst="rect">
                  <a:avLst/>
                </a:prstGeom>
                <a:solidFill>
                  <a:srgbClr val="EBEBFF"/>
                </a:solidFill>
                <a:ln w="19050">
                  <a:solidFill>
                    <a:schemeClr val="tx1"/>
                  </a:solidFill>
                  <a:miter lim="800000"/>
                  <a:headEnd/>
                  <a:tailEnd/>
                </a:ln>
                <a:extLst/>
              </p:spPr>
              <p:txBody>
                <a:bodyPr lIns="54000" tIns="27000" rIns="54000" bIns="27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𝐴𝑡</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𝑙𝑖</m:t>
                        </m:r>
                        <m:r>
                          <a:rPr kumimoji="1" lang="en-US" altLang="zh-CN" sz="1350" b="1" i="1" dirty="0">
                            <a:solidFill>
                              <a:srgbClr val="000000"/>
                            </a:solidFill>
                            <a:latin typeface="Cambria Math" panose="02040503050406030204" pitchFamily="18" charset="0"/>
                            <a:cs typeface="Times New Roman" panose="02020603050405020304" pitchFamily="18" charset="0"/>
                          </a:rPr>
                          <m:t>, 302)</m:t>
                        </m:r>
                      </m:oMath>
                    </m:oMathPara>
                  </a14:m>
                  <a:endParaRPr kumimoji="1" lang="en-US" altLang="zh-CN" sz="135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2" name="Text Box 10">
                  <a:extLst>
                    <a:ext uri="{FF2B5EF4-FFF2-40B4-BE49-F238E27FC236}">
                      <a16:creationId xmlns:a16="http://schemas.microsoft.com/office/drawing/2014/main" id="{EAB937D6-A09E-A946-A4DD-5E21C2060945}"/>
                    </a:ext>
                  </a:extLst>
                </p:cNvPr>
                <p:cNvSpPr txBox="1">
                  <a:spLocks noRot="1" noChangeAspect="1" noMove="1" noResize="1" noEditPoints="1" noAdjustHandles="1" noChangeArrowheads="1" noChangeShapeType="1" noTextEdit="1"/>
                </p:cNvSpPr>
                <p:nvPr/>
              </p:nvSpPr>
              <p:spPr bwMode="auto">
                <a:xfrm>
                  <a:off x="5004048" y="6217875"/>
                  <a:ext cx="1413457" cy="396000"/>
                </a:xfrm>
                <a:prstGeom prst="rect">
                  <a:avLst/>
                </a:prstGeom>
                <a:blipFill>
                  <a:blip r:embed="rId9"/>
                  <a:stretch>
                    <a:fillRect b="-1299"/>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 Box 17">
                  <a:extLst>
                    <a:ext uri="{FF2B5EF4-FFF2-40B4-BE49-F238E27FC236}">
                      <a16:creationId xmlns:a16="http://schemas.microsoft.com/office/drawing/2014/main" id="{71A2436A-02FD-CB41-B761-DB7B6F930A92}"/>
                    </a:ext>
                  </a:extLst>
                </p:cNvPr>
                <p:cNvSpPr txBox="1">
                  <a:spLocks noChangeArrowheads="1"/>
                </p:cNvSpPr>
                <p:nvPr/>
              </p:nvSpPr>
              <p:spPr bwMode="auto">
                <a:xfrm>
                  <a:off x="1851723" y="4042816"/>
                  <a:ext cx="1301579" cy="3469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nchorCtr="1">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𝑙𝑖</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err="1">
                            <a:solidFill>
                              <a:srgbClr val="000000"/>
                            </a:solidFill>
                            <a:latin typeface="Cambria Math" panose="02040503050406030204" pitchFamily="18" charset="0"/>
                            <a:cs typeface="Times New Roman" panose="02020603050405020304" pitchFamily="18" charset="0"/>
                          </a:rPr>
                          <m:t>𝑦</m:t>
                        </m:r>
                        <m:r>
                          <a:rPr kumimoji="1" lang="en-US" altLang="zh-CN" sz="1350" b="1" i="1" dirty="0" err="1">
                            <a:solidFill>
                              <a:srgbClr val="000000"/>
                            </a:solidFill>
                            <a:latin typeface="Cambria Math" panose="02040503050406030204" pitchFamily="18" charset="0"/>
                            <a:cs typeface="Times New Roman" panose="02020603050405020304" pitchFamily="18" charset="0"/>
                          </a:rPr>
                          <m:t>,</m:t>
                        </m:r>
                        <m:r>
                          <a:rPr kumimoji="1" lang="en-US" altLang="zh-CN" sz="1350" b="1" i="1" dirty="0" err="1">
                            <a:solidFill>
                              <a:srgbClr val="000000"/>
                            </a:solidFill>
                            <a:latin typeface="Cambria Math" panose="02040503050406030204" pitchFamily="18" charset="0"/>
                            <a:cs typeface="Times New Roman" panose="02020603050405020304" pitchFamily="18" charset="0"/>
                          </a:rPr>
                          <m:t>𝑣</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𝑢</m:t>
                        </m:r>
                        <m:r>
                          <a:rPr kumimoji="1" lang="en-US" altLang="zh-CN" sz="1350" b="1" i="1" dirty="0">
                            <a:solidFill>
                              <a:srgbClr val="000000"/>
                            </a:solidFill>
                            <a:latin typeface="Cambria Math" panose="02040503050406030204" pitchFamily="18" charset="0"/>
                            <a:cs typeface="Times New Roman" panose="02020603050405020304" pitchFamily="18" charset="0"/>
                          </a:rPr>
                          <m:t>}</m:t>
                        </m:r>
                      </m:oMath>
                    </m:oMathPara>
                  </a14:m>
                  <a:endParaRPr kumimoji="1" lang="en-US" altLang="zh-CN" sz="135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9" name="Text Box 17">
                  <a:extLst>
                    <a:ext uri="{FF2B5EF4-FFF2-40B4-BE49-F238E27FC236}">
                      <a16:creationId xmlns:a16="http://schemas.microsoft.com/office/drawing/2014/main" id="{71A2436A-02FD-CB41-B761-DB7B6F930A92}"/>
                    </a:ext>
                  </a:extLst>
                </p:cNvPr>
                <p:cNvSpPr txBox="1">
                  <a:spLocks noRot="1" noChangeAspect="1" noMove="1" noResize="1" noEditPoints="1" noAdjustHandles="1" noChangeArrowheads="1" noChangeShapeType="1" noTextEdit="1"/>
                </p:cNvSpPr>
                <p:nvPr/>
              </p:nvSpPr>
              <p:spPr bwMode="auto">
                <a:xfrm>
                  <a:off x="1851723" y="4042816"/>
                  <a:ext cx="1301579" cy="346940"/>
                </a:xfrm>
                <a:prstGeom prst="rect">
                  <a:avLst/>
                </a:prstGeom>
                <a:blipFill>
                  <a:blip r:embed="rId10"/>
                  <a:stretch>
                    <a:fillRect l="-625" b="-102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 Box 18">
                  <a:extLst>
                    <a:ext uri="{FF2B5EF4-FFF2-40B4-BE49-F238E27FC236}">
                      <a16:creationId xmlns:a16="http://schemas.microsoft.com/office/drawing/2014/main" id="{A20539CE-BE7E-A747-BD0E-36324FA1738B}"/>
                    </a:ext>
                  </a:extLst>
                </p:cNvPr>
                <p:cNvSpPr txBox="1">
                  <a:spLocks noChangeArrowheads="1"/>
                </p:cNvSpPr>
                <p:nvPr/>
              </p:nvSpPr>
              <p:spPr bwMode="auto">
                <a:xfrm>
                  <a:off x="2379215" y="4991555"/>
                  <a:ext cx="1579792" cy="3469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nchorCtr="1">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𝑍h𝑎𝑛𝑔</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𝑥</m:t>
                        </m:r>
                        <m:r>
                          <a:rPr kumimoji="1" lang="en-US" altLang="zh-CN" sz="1350" b="1" i="1" dirty="0">
                            <a:solidFill>
                              <a:srgbClr val="000000"/>
                            </a:solidFill>
                            <a:latin typeface="Cambria Math" panose="02040503050406030204" pitchFamily="18" charset="0"/>
                            <a:cs typeface="Times New Roman" panose="02020603050405020304" pitchFamily="18" charset="0"/>
                          </a:rPr>
                          <m:t>}</m:t>
                        </m:r>
                      </m:oMath>
                    </m:oMathPara>
                  </a14:m>
                  <a:endParaRPr kumimoji="1" lang="en-US" altLang="zh-CN" sz="135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20" name="Text Box 18">
                  <a:extLst>
                    <a:ext uri="{FF2B5EF4-FFF2-40B4-BE49-F238E27FC236}">
                      <a16:creationId xmlns:a16="http://schemas.microsoft.com/office/drawing/2014/main" id="{A20539CE-BE7E-A747-BD0E-36324FA1738B}"/>
                    </a:ext>
                  </a:extLst>
                </p:cNvPr>
                <p:cNvSpPr txBox="1">
                  <a:spLocks noRot="1" noChangeAspect="1" noMove="1" noResize="1" noEditPoints="1" noAdjustHandles="1" noChangeArrowheads="1" noChangeShapeType="1" noTextEdit="1"/>
                </p:cNvSpPr>
                <p:nvPr/>
              </p:nvSpPr>
              <p:spPr bwMode="auto">
                <a:xfrm>
                  <a:off x="2379215" y="4991555"/>
                  <a:ext cx="1579792" cy="346940"/>
                </a:xfrm>
                <a:prstGeom prst="rect">
                  <a:avLst/>
                </a:prstGeom>
                <a:blipFill>
                  <a:blip r:embed="rId11"/>
                  <a:stretch>
                    <a:fillRect b="-102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 Box 19">
                  <a:extLst>
                    <a:ext uri="{FF2B5EF4-FFF2-40B4-BE49-F238E27FC236}">
                      <a16:creationId xmlns:a16="http://schemas.microsoft.com/office/drawing/2014/main" id="{D58389A3-EA22-1843-A959-B7EEB17C28F1}"/>
                    </a:ext>
                  </a:extLst>
                </p:cNvPr>
                <p:cNvSpPr txBox="1">
                  <a:spLocks noChangeArrowheads="1"/>
                </p:cNvSpPr>
                <p:nvPr/>
              </p:nvSpPr>
              <p:spPr bwMode="auto">
                <a:xfrm>
                  <a:off x="3754135" y="5868049"/>
                  <a:ext cx="1200296" cy="3469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nchorCtr="1">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{302/</m:t>
                        </m:r>
                        <m:r>
                          <a:rPr kumimoji="1" lang="en-US" altLang="zh-CN" sz="1350" b="1" i="1" dirty="0">
                            <a:solidFill>
                              <a:srgbClr val="000000"/>
                            </a:solidFill>
                            <a:latin typeface="Cambria Math" panose="02040503050406030204" pitchFamily="18" charset="0"/>
                            <a:cs typeface="Times New Roman" panose="02020603050405020304" pitchFamily="18" charset="0"/>
                          </a:rPr>
                          <m:t>𝑣</m:t>
                        </m:r>
                        <m:r>
                          <a:rPr kumimoji="1" lang="en-US" altLang="zh-CN" sz="1350" b="1" i="1" dirty="0">
                            <a:solidFill>
                              <a:srgbClr val="000000"/>
                            </a:solidFill>
                            <a:latin typeface="Cambria Math" panose="02040503050406030204" pitchFamily="18" charset="0"/>
                            <a:cs typeface="Times New Roman" panose="02020603050405020304" pitchFamily="18" charset="0"/>
                          </a:rPr>
                          <m:t>}</m:t>
                        </m:r>
                      </m:oMath>
                    </m:oMathPara>
                  </a14:m>
                  <a:endParaRPr kumimoji="1" lang="en-US" altLang="zh-CN" sz="135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21" name="Text Box 19">
                  <a:extLst>
                    <a:ext uri="{FF2B5EF4-FFF2-40B4-BE49-F238E27FC236}">
                      <a16:creationId xmlns:a16="http://schemas.microsoft.com/office/drawing/2014/main" id="{D58389A3-EA22-1843-A959-B7EEB17C28F1}"/>
                    </a:ext>
                  </a:extLst>
                </p:cNvPr>
                <p:cNvSpPr txBox="1">
                  <a:spLocks noRot="1" noChangeAspect="1" noMove="1" noResize="1" noEditPoints="1" noAdjustHandles="1" noChangeArrowheads="1" noChangeShapeType="1" noTextEdit="1"/>
                </p:cNvSpPr>
                <p:nvPr/>
              </p:nvSpPr>
              <p:spPr bwMode="auto">
                <a:xfrm>
                  <a:off x="3754135" y="5868049"/>
                  <a:ext cx="1200296" cy="346940"/>
                </a:xfrm>
                <a:prstGeom prst="rect">
                  <a:avLst/>
                </a:prstGeom>
                <a:blipFill>
                  <a:blip r:embed="rId12"/>
                  <a:stretch>
                    <a:fillRect b="-102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cxnSp>
          <p:nvCxnSpPr>
            <p:cNvPr id="23" name="直接连接符 22"/>
            <p:cNvCxnSpPr>
              <a:stCxn id="5" idx="2"/>
              <a:endCxn id="8" idx="0"/>
            </p:cNvCxnSpPr>
            <p:nvPr/>
          </p:nvCxnSpPr>
          <p:spPr bwMode="auto">
            <a:xfrm>
              <a:off x="2792360" y="3894766"/>
              <a:ext cx="751550" cy="603971"/>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26" name="直接连接符 25"/>
            <p:cNvCxnSpPr>
              <a:stCxn id="6" idx="2"/>
              <a:endCxn id="8" idx="0"/>
            </p:cNvCxnSpPr>
            <p:nvPr/>
          </p:nvCxnSpPr>
          <p:spPr bwMode="auto">
            <a:xfrm flipH="1">
              <a:off x="3543910" y="3911887"/>
              <a:ext cx="2283077" cy="586850"/>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27" name="直接连接符 26"/>
            <p:cNvCxnSpPr>
              <a:stCxn id="8" idx="2"/>
              <a:endCxn id="10" idx="0"/>
            </p:cNvCxnSpPr>
            <p:nvPr/>
          </p:nvCxnSpPr>
          <p:spPr bwMode="auto">
            <a:xfrm>
              <a:off x="3543910" y="4894737"/>
              <a:ext cx="876818" cy="506380"/>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28" name="直接连接符 27"/>
            <p:cNvCxnSpPr>
              <a:stCxn id="9" idx="2"/>
              <a:endCxn id="10" idx="0"/>
            </p:cNvCxnSpPr>
            <p:nvPr/>
          </p:nvCxnSpPr>
          <p:spPr bwMode="auto">
            <a:xfrm flipH="1">
              <a:off x="4420728" y="4889342"/>
              <a:ext cx="1865221" cy="511775"/>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29" name="直接连接符 28"/>
            <p:cNvCxnSpPr>
              <a:stCxn id="10" idx="2"/>
              <a:endCxn id="12" idx="0"/>
            </p:cNvCxnSpPr>
            <p:nvPr/>
          </p:nvCxnSpPr>
          <p:spPr bwMode="auto">
            <a:xfrm>
              <a:off x="4420728" y="5797117"/>
              <a:ext cx="1290049" cy="420758"/>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38" name="直接连接符 37"/>
            <p:cNvCxnSpPr>
              <a:stCxn id="11" idx="2"/>
              <a:endCxn id="12" idx="0"/>
            </p:cNvCxnSpPr>
            <p:nvPr/>
          </p:nvCxnSpPr>
          <p:spPr bwMode="auto">
            <a:xfrm flipH="1">
              <a:off x="5710777" y="5785604"/>
              <a:ext cx="1292077" cy="432271"/>
            </a:xfrm>
            <a:prstGeom prst="line">
              <a:avLst/>
            </a:prstGeom>
            <a:solidFill>
              <a:schemeClr val="accent1"/>
            </a:solidFill>
            <a:ln w="19050" cap="flat" cmpd="sng" algn="ctr">
              <a:solidFill>
                <a:schemeClr val="tx1"/>
              </a:solidFill>
              <a:prstDash val="solid"/>
              <a:round/>
              <a:headEnd type="none" w="med" len="med"/>
              <a:tailEnd type="none" w="med" len="lg"/>
            </a:ln>
          </p:spPr>
        </p:cxnSp>
      </p:grpSp>
      <p:sp>
        <p:nvSpPr>
          <p:cNvPr id="4" name="矩形 3"/>
          <p:cNvSpPr/>
          <p:nvPr/>
        </p:nvSpPr>
        <p:spPr>
          <a:xfrm>
            <a:off x="1686595" y="5331372"/>
            <a:ext cx="6010037" cy="346249"/>
          </a:xfrm>
          <a:prstGeom prst="rect">
            <a:avLst/>
          </a:prstGeom>
        </p:spPr>
        <p:txBody>
          <a:bodyPr wrap="square">
            <a:spAutoFit/>
          </a:bodyPr>
          <a:lstStyle/>
          <a:p>
            <a:pPr defTabSz="685800" eaLnBrk="0" hangingPunct="0"/>
            <a:r>
              <a:rPr kumimoji="1" lang="zh-CN" altLang="en-US" sz="1650" b="1" kern="0" dirty="0">
                <a:solidFill>
                  <a:srgbClr val="3333FF"/>
                </a:solidFill>
                <a:latin typeface="Consolas"/>
                <a:ea typeface="黑体" panose="02010609060101010101" pitchFamily="49" charset="-122"/>
                <a:cs typeface="Times New Roman" panose="02020603050405020304" pitchFamily="18" charset="0"/>
              </a:rPr>
              <a:t>该证明树的根子句就是所求的答案，即“李明在</a:t>
            </a:r>
            <a:r>
              <a:rPr kumimoji="1" lang="en-US" altLang="zh-CN" sz="1650" b="1" kern="0" dirty="0">
                <a:solidFill>
                  <a:srgbClr val="3333FF"/>
                </a:solidFill>
                <a:latin typeface="Consolas"/>
                <a:ea typeface="黑体" panose="02010609060101010101" pitchFamily="49" charset="-122"/>
                <a:cs typeface="Times New Roman" panose="02020603050405020304" pitchFamily="18" charset="0"/>
              </a:rPr>
              <a:t>302</a:t>
            </a:r>
            <a:r>
              <a:rPr kumimoji="1" lang="zh-CN" altLang="en-US" sz="1650" b="1" kern="0" dirty="0">
                <a:solidFill>
                  <a:srgbClr val="3333FF"/>
                </a:solidFill>
                <a:latin typeface="Consolas"/>
                <a:ea typeface="黑体" panose="02010609060101010101" pitchFamily="49" charset="-122"/>
                <a:cs typeface="Times New Roman" panose="02020603050405020304" pitchFamily="18" charset="0"/>
              </a:rPr>
              <a:t>教室”。</a:t>
            </a:r>
            <a:endParaRPr kumimoji="1" lang="zh-CN" altLang="en-US" sz="1500" b="1" dirty="0">
              <a:solidFill>
                <a:srgbClr val="000000"/>
              </a:solidFill>
              <a:ea typeface="楷体_GB2312" pitchFamily="49" charset="-122"/>
            </a:endParaRPr>
          </a:p>
        </p:txBody>
      </p:sp>
      <p:sp>
        <p:nvSpPr>
          <p:cNvPr id="13" name="标题 12"/>
          <p:cNvSpPr>
            <a:spLocks noGrp="1"/>
          </p:cNvSpPr>
          <p:nvPr>
            <p:ph type="title"/>
          </p:nvPr>
        </p:nvSpPr>
        <p:spPr/>
        <p:txBody>
          <a:bodyPr/>
          <a:lstStyle/>
          <a:p>
            <a:r>
              <a:rPr lang="en-US" altLang="zh-CN" dirty="0"/>
              <a:t>2.4.4 </a:t>
            </a:r>
            <a:r>
              <a:rPr lang="zh-CN" altLang="en-US" dirty="0"/>
              <a:t>归结演绎推理的归结策略</a:t>
            </a:r>
          </a:p>
        </p:txBody>
      </p:sp>
      <p:sp>
        <p:nvSpPr>
          <p:cNvPr id="14" name="灯片编号占位符 1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108</a:t>
            </a:fld>
            <a:endParaRPr kumimoji="1" lang="en-US" altLang="zh-CN" sz="1500">
              <a:solidFill>
                <a:srgbClr val="000000"/>
              </a:solidFill>
            </a:endParaRPr>
          </a:p>
        </p:txBody>
      </p:sp>
    </p:spTree>
    <p:extLst>
      <p:ext uri="{BB962C8B-B14F-4D97-AF65-F5344CB8AC3E}">
        <p14:creationId xmlns:p14="http://schemas.microsoft.com/office/powerpoint/2010/main" val="19697955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经典例题讲解</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dirty="0" smtClean="0"/>
                  <a:t>例：已知：（</a:t>
                </a:r>
                <a:r>
                  <a:rPr lang="en-US" altLang="zh-CN" dirty="0" smtClean="0"/>
                  <a:t>1</a:t>
                </a:r>
                <a:r>
                  <a:rPr lang="zh-CN" altLang="en-US" dirty="0"/>
                  <a:t>） 会朗读的人是识字的，</a:t>
                </a:r>
              </a:p>
              <a:p>
                <a:pPr marL="0" indent="0">
                  <a:buNone/>
                </a:pPr>
                <a:r>
                  <a:rPr lang="zh-CN" altLang="en-US" dirty="0"/>
                  <a:t>    </a:t>
                </a:r>
                <a:r>
                  <a:rPr lang="zh-CN" altLang="en-US" dirty="0" smtClean="0"/>
                  <a:t>     （</a:t>
                </a:r>
                <a:r>
                  <a:rPr lang="en-US" altLang="zh-CN" dirty="0"/>
                  <a:t>2</a:t>
                </a:r>
                <a:r>
                  <a:rPr lang="zh-CN" altLang="en-US" dirty="0"/>
                  <a:t>） 海豚都不识字，</a:t>
                </a:r>
              </a:p>
              <a:p>
                <a:pPr marL="0" indent="0">
                  <a:buNone/>
                </a:pPr>
                <a:r>
                  <a:rPr lang="zh-CN" altLang="en-US" dirty="0"/>
                  <a:t>    </a:t>
                </a:r>
                <a:r>
                  <a:rPr lang="zh-CN" altLang="en-US" dirty="0" smtClean="0"/>
                  <a:t>     （</a:t>
                </a:r>
                <a:r>
                  <a:rPr lang="en-US" altLang="zh-CN" dirty="0"/>
                  <a:t>3</a:t>
                </a:r>
                <a:r>
                  <a:rPr lang="zh-CN" altLang="en-US" dirty="0"/>
                  <a:t>） 有些海豚是很机灵的。</a:t>
                </a:r>
              </a:p>
              <a:p>
                <a:pPr marL="0" indent="0">
                  <a:buNone/>
                </a:pPr>
                <a:r>
                  <a:rPr lang="zh-CN" altLang="en-US" dirty="0"/>
                  <a:t>证明：有些很机灵的东西不会</a:t>
                </a:r>
                <a:r>
                  <a:rPr lang="zh-CN" altLang="en-US"/>
                  <a:t>朗读</a:t>
                </a:r>
                <a:r>
                  <a:rPr lang="zh-CN" altLang="en-US" smtClean="0"/>
                  <a:t>。</a:t>
                </a:r>
                <a:endParaRPr lang="zh-CN" altLang="en-US" dirty="0"/>
              </a:p>
              <a:p>
                <a:pPr>
                  <a:spcBef>
                    <a:spcPct val="20000"/>
                  </a:spcBef>
                  <a:buClr>
                    <a:srgbClr val="66FFFF"/>
                  </a:buClr>
                  <a:buNone/>
                </a:pPr>
                <a:r>
                  <a:rPr lang="zh-CN" altLang="en-US" dirty="0">
                    <a:solidFill>
                      <a:srgbClr val="002060"/>
                    </a:solidFill>
                    <a:latin typeface="黑体" panose="02010609060101010101" pitchFamily="49" charset="-122"/>
                  </a:rPr>
                  <a:t>解：把问题用谓词逻辑描述</a:t>
                </a:r>
                <a:r>
                  <a:rPr lang="zh-CN" altLang="en-US" dirty="0" smtClean="0">
                    <a:solidFill>
                      <a:srgbClr val="002060"/>
                    </a:solidFill>
                    <a:latin typeface="黑体" panose="02010609060101010101" pitchFamily="49" charset="-122"/>
                  </a:rPr>
                  <a:t>如下：</a:t>
                </a:r>
                <a:endParaRPr lang="zh-CN" altLang="en-US" dirty="0">
                  <a:solidFill>
                    <a:srgbClr val="002060"/>
                  </a:solidFill>
                  <a:latin typeface="黑体" panose="02010609060101010101" pitchFamily="49" charset="-122"/>
                </a:endParaRPr>
              </a:p>
              <a:p>
                <a:pPr>
                  <a:spcBef>
                    <a:spcPct val="20000"/>
                  </a:spcBef>
                  <a:buClr>
                    <a:srgbClr val="66FFFF"/>
                  </a:buClr>
                  <a:buNone/>
                </a:pPr>
                <a:r>
                  <a:rPr lang="zh-CN" altLang="en-US" dirty="0" smtClean="0">
                    <a:solidFill>
                      <a:srgbClr val="002060"/>
                    </a:solidFill>
                    <a:latin typeface="黑体" panose="02010609060101010101" pitchFamily="49" charset="-122"/>
                  </a:rPr>
                  <a:t>       已知：</a:t>
                </a:r>
                <a:r>
                  <a:rPr lang="en-US" altLang="zh-CN" dirty="0" smtClean="0">
                    <a:solidFill>
                      <a:srgbClr val="002060"/>
                    </a:solidFill>
                    <a:latin typeface="黑体" panose="02010609060101010101" pitchFamily="49" charset="-122"/>
                  </a:rPr>
                  <a:t>(</a:t>
                </a:r>
                <a:r>
                  <a:rPr lang="zh-CN" altLang="en-US" dirty="0" smtClean="0">
                    <a:solidFill>
                      <a:srgbClr val="002060"/>
                    </a:solidFill>
                    <a:latin typeface="黑体" panose="02010609060101010101" pitchFamily="49" charset="-122"/>
                  </a:rPr>
                  <a:t>1</a:t>
                </a:r>
                <a:r>
                  <a:rPr lang="en-US" altLang="zh-CN" dirty="0" smtClean="0">
                    <a:solidFill>
                      <a:srgbClr val="002060"/>
                    </a:solidFill>
                    <a:latin typeface="黑体" panose="02010609060101010101" pitchFamily="49" charset="-122"/>
                  </a:rPr>
                  <a:t>)</a:t>
                </a:r>
                <a14:m>
                  <m:oMath xmlns:m="http://schemas.openxmlformats.org/officeDocument/2006/math">
                    <m:r>
                      <a:rPr lang="en-US" altLang="zh-CN" b="1" i="0" dirty="0" smtClean="0">
                        <a:solidFill>
                          <a:srgbClr val="002060"/>
                        </a:solidFill>
                        <a:latin typeface="Cambria Math" panose="02040503050406030204" pitchFamily="18" charset="0"/>
                      </a:rPr>
                      <m:t> </m:t>
                    </m:r>
                    <m:r>
                      <a:rPr lang="zh-CN" altLang="en-US" i="1" dirty="0" smtClean="0">
                        <a:solidFill>
                          <a:srgbClr val="002060"/>
                        </a:solidFill>
                        <a:latin typeface="Cambria Math" panose="02040503050406030204" pitchFamily="18" charset="0"/>
                      </a:rPr>
                      <m:t>(</m:t>
                    </m:r>
                    <m:r>
                      <a:rPr lang="zh-CN" altLang="en-US" i="1" dirty="0">
                        <a:solidFill>
                          <a:srgbClr val="002060"/>
                        </a:solidFill>
                        <a:latin typeface="Cambria Math" panose="02040503050406030204" pitchFamily="18" charset="0"/>
                        <a:sym typeface="Symbol" panose="05050102010706020507" pitchFamily="18" charset="2"/>
                      </a:rPr>
                      <m:t></m:t>
                    </m:r>
                    <m:r>
                      <a:rPr lang="zh-CN" altLang="en-US" i="1" dirty="0">
                        <a:solidFill>
                          <a:srgbClr val="002060"/>
                        </a:solidFill>
                        <a:latin typeface="Cambria Math" panose="02040503050406030204" pitchFamily="18" charset="0"/>
                      </a:rPr>
                      <m:t> </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𝑅</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𝐿</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a:spcBef>
                    <a:spcPct val="20000"/>
                  </a:spcBef>
                  <a:buClr>
                    <a:srgbClr val="66FFFF"/>
                  </a:buClr>
                  <a:buNone/>
                </a:pPr>
                <a:r>
                  <a:rPr lang="en-US" altLang="zh-CN" dirty="0">
                    <a:solidFill>
                      <a:srgbClr val="002060"/>
                    </a:solidFill>
                    <a:latin typeface="黑体" panose="02010609060101010101" pitchFamily="49" charset="-122"/>
                  </a:rPr>
                  <a:t>             (2) </a:t>
                </a:r>
                <a14:m>
                  <m:oMath xmlns:m="http://schemas.openxmlformats.org/officeDocument/2006/math">
                    <m:r>
                      <a:rPr lang="en-US" altLang="zh-CN" i="1" dirty="0" smtClean="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sym typeface="Symbol" panose="05050102010706020507" pitchFamily="18" charset="2"/>
                      </a:rPr>
                      <m:t></m:t>
                    </m:r>
                    <m:r>
                      <a:rPr lang="en-US" altLang="zh-CN" i="1" dirty="0">
                        <a:solidFill>
                          <a:srgbClr val="002060"/>
                        </a:solidFill>
                        <a:latin typeface="Cambria Math" panose="02040503050406030204" pitchFamily="18" charset="0"/>
                      </a:rPr>
                      <m:t> </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𝐷</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𝐿</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a:spcBef>
                    <a:spcPct val="20000"/>
                  </a:spcBef>
                  <a:buClr>
                    <a:srgbClr val="66FFFF"/>
                  </a:buClr>
                  <a:buNone/>
                </a:pPr>
                <a:r>
                  <a:rPr lang="en-US" altLang="zh-CN" dirty="0">
                    <a:solidFill>
                      <a:srgbClr val="002060"/>
                    </a:solidFill>
                    <a:latin typeface="黑体" panose="02010609060101010101" pitchFamily="49" charset="-122"/>
                  </a:rPr>
                  <a:t>             (3) </a:t>
                </a:r>
                <a14:m>
                  <m:oMath xmlns:m="http://schemas.openxmlformats.org/officeDocument/2006/math">
                    <m:r>
                      <a:rPr lang="en-US" altLang="zh-CN" i="1" dirty="0" smtClean="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sym typeface="Symbol" panose="05050102010706020507" pitchFamily="18" charset="2"/>
                      </a:rPr>
                      <m:t></m:t>
                    </m:r>
                    <m:r>
                      <a:rPr lang="en-US" altLang="zh-CN" i="1" dirty="0">
                        <a:solidFill>
                          <a:srgbClr val="002060"/>
                        </a:solidFill>
                        <a:latin typeface="Cambria Math" panose="02040503050406030204" pitchFamily="18" charset="0"/>
                      </a:rPr>
                      <m:t> </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 (</m:t>
                    </m:r>
                    <m:r>
                      <a:rPr lang="en-US" altLang="zh-CN" i="1" dirty="0">
                        <a:solidFill>
                          <a:srgbClr val="002060"/>
                        </a:solidFill>
                        <a:latin typeface="Cambria Math" panose="02040503050406030204" pitchFamily="18" charset="0"/>
                      </a:rPr>
                      <m:t>𝐷</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𝐼</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a:spcBef>
                    <a:spcPct val="20000"/>
                  </a:spcBef>
                  <a:buClr>
                    <a:srgbClr val="66FFFF"/>
                  </a:buClr>
                  <a:buNone/>
                </a:pPr>
                <a:r>
                  <a:rPr lang="zh-CN" altLang="en-US" dirty="0" smtClean="0">
                    <a:solidFill>
                      <a:srgbClr val="002060"/>
                    </a:solidFill>
                    <a:latin typeface="黑体" panose="02010609060101010101" pitchFamily="49" charset="-122"/>
                  </a:rPr>
                  <a:t>       求证:  </a:t>
                </a:r>
                <a14:m>
                  <m:oMath xmlns:m="http://schemas.openxmlformats.org/officeDocument/2006/math">
                    <m:r>
                      <a:rPr lang="zh-CN" altLang="en-US" i="1" dirty="0" smtClean="0">
                        <a:solidFill>
                          <a:srgbClr val="002060"/>
                        </a:solidFill>
                        <a:latin typeface="Cambria Math" panose="02040503050406030204" pitchFamily="18" charset="0"/>
                      </a:rPr>
                      <m:t>(</m:t>
                    </m:r>
                    <m:r>
                      <a:rPr lang="zh-CN" altLang="en-US" i="1" dirty="0">
                        <a:solidFill>
                          <a:srgbClr val="002060"/>
                        </a:solidFill>
                        <a:latin typeface="Cambria Math" panose="02040503050406030204" pitchFamily="18" charset="0"/>
                        <a:sym typeface="Symbol" panose="05050102010706020507" pitchFamily="18" charset="2"/>
                      </a:rPr>
                      <m:t></m:t>
                    </m:r>
                    <m:r>
                      <a:rPr lang="zh-CN" altLang="en-US" i="1" dirty="0">
                        <a:solidFill>
                          <a:srgbClr val="002060"/>
                        </a:solidFill>
                        <a:latin typeface="Cambria Math" panose="02040503050406030204" pitchFamily="18" charset="0"/>
                      </a:rPr>
                      <m:t> </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 (</m:t>
                    </m:r>
                    <m:r>
                      <a:rPr lang="en-US" altLang="zh-CN" i="1" dirty="0">
                        <a:solidFill>
                          <a:srgbClr val="002060"/>
                        </a:solidFill>
                        <a:latin typeface="Cambria Math" panose="02040503050406030204" pitchFamily="18" charset="0"/>
                      </a:rPr>
                      <m:t>𝐼</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𝑅</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smtClean="0">
                        <a:solidFill>
                          <a:srgbClr val="002060"/>
                        </a:solidFill>
                        <a:latin typeface="Cambria Math" panose="02040503050406030204" pitchFamily="18" charset="0"/>
                      </a:rPr>
                      <m:t>))</m:t>
                    </m:r>
                    <m:r>
                      <a:rPr lang="zh-CN" altLang="en-US" i="1" dirty="0" smtClean="0">
                        <a:latin typeface="Cambria Math" panose="02040503050406030204" pitchFamily="18" charset="0"/>
                      </a:rPr>
                      <m:t> </m:t>
                    </m:r>
                  </m:oMath>
                </a14:m>
                <a:endParaRPr lang="zh-CN" altLang="en-US"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04" t="-224" b="-3027"/>
                </a:stretch>
              </a:blipFill>
            </p:spPr>
            <p:txBody>
              <a:bodyPr/>
              <a:lstStyle/>
              <a:p>
                <a:r>
                  <a:rPr lang="zh-CN" altLang="en-US">
                    <a:noFill/>
                  </a:rPr>
                  <a:t> </a:t>
                </a:r>
              </a:p>
            </p:txBody>
          </p:sp>
        </mc:Fallback>
      </mc:AlternateContent>
      <p:sp>
        <p:nvSpPr>
          <p:cNvPr id="5" name="灯片编号占位符 4"/>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109</a:t>
            </a:fld>
            <a:endParaRPr kumimoji="1" lang="en-US" altLang="zh-CN" sz="1500">
              <a:solidFill>
                <a:srgbClr val="000000"/>
              </a:solidFill>
            </a:endParaRPr>
          </a:p>
        </p:txBody>
      </p:sp>
    </p:spTree>
    <p:extLst>
      <p:ext uri="{BB962C8B-B14F-4D97-AF65-F5344CB8AC3E}">
        <p14:creationId xmlns:p14="http://schemas.microsoft.com/office/powerpoint/2010/main" val="1784669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p:cNvSpPr>
          <p:nvPr>
            <p:ph type="title"/>
          </p:nvPr>
        </p:nvSpPr>
        <p:spPr/>
        <p:txBody>
          <a:bodyPr vert="horz"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1.3 人工智能各学派的认知观</a:t>
            </a:r>
          </a:p>
        </p:txBody>
      </p:sp>
      <p:sp>
        <p:nvSpPr>
          <p:cNvPr id="45060" name="Rectangle 3"/>
          <p:cNvSpPr>
            <a:spLocks noGrp="1"/>
          </p:cNvSpPr>
          <p:nvPr>
            <p:ph idx="1"/>
          </p:nvPr>
        </p:nvSpPr>
        <p:spPr>
          <a:xfrm>
            <a:off x="1018540" y="1484784"/>
            <a:ext cx="7439660" cy="4343881"/>
          </a:xfrm>
        </p:spPr>
        <p:txBody>
          <a:bodyPr vert="horz" wrap="square" lIns="91440" tIns="45720" rIns="91440" bIns="45720" anchor="t"/>
          <a:lstStyle/>
          <a:p>
            <a:pPr algn="just" eaLnBrk="1" hangingPunct="1">
              <a:lnSpc>
                <a:spcPct val="150000"/>
              </a:lnSpc>
              <a:buNone/>
            </a:pPr>
            <a:r>
              <a:rPr lang="zh-CN" altLang="en-US" dirty="0">
                <a:latin typeface="黑体" panose="02010609060101010101" pitchFamily="2" charset="-122"/>
                <a:ea typeface="黑体" panose="02010609060101010101" pitchFamily="2" charset="-122"/>
              </a:rPr>
              <a:t> </a:t>
            </a:r>
            <a:r>
              <a:rPr lang="en-US" altLang="zh-CN" dirty="0">
                <a:solidFill>
                  <a:srgbClr val="FF0000"/>
                </a:solidFill>
                <a:latin typeface="黑体" panose="02010609060101010101" pitchFamily="2" charset="-122"/>
                <a:ea typeface="黑体" panose="02010609060101010101" pitchFamily="2" charset="-122"/>
              </a:rPr>
              <a:t>AI</a:t>
            </a:r>
            <a:r>
              <a:rPr lang="zh-CN" altLang="en-US" dirty="0">
                <a:solidFill>
                  <a:srgbClr val="FF0000"/>
                </a:solidFill>
                <a:latin typeface="黑体" panose="02010609060101010101" pitchFamily="2" charset="-122"/>
                <a:ea typeface="黑体" panose="02010609060101010101" pitchFamily="2" charset="-122"/>
              </a:rPr>
              <a:t>的主要学派：</a:t>
            </a:r>
          </a:p>
          <a:p>
            <a:pPr marL="914400" indent="0" algn="just" eaLnBrk="1" latinLnBrk="0" hangingPunct="1">
              <a:lnSpc>
                <a:spcPct val="150000"/>
              </a:lnSpc>
              <a:spcBef>
                <a:spcPts val="1200"/>
              </a:spcBef>
              <a:spcAft>
                <a:spcPts val="1200"/>
              </a:spcAft>
              <a:buNone/>
              <a:extLst>
                <a:ext uri="{35155182-B16C-46BC-9424-99874614C6A1}">
                  <wpsdc:marlchars xmlns:wpsdc="http://www.wps.cn/officeDocument/2017/drawingmlCustomData" xmlns="" val="200" checksum="1645423262"/>
                </a:ext>
              </a:extLst>
            </a:pP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l)</a:t>
            </a:r>
            <a:r>
              <a:rPr lang="zh-CN" altLang="en-US" dirty="0">
                <a:latin typeface="黑体" panose="02010609060101010101" pitchFamily="2" charset="-122"/>
                <a:ea typeface="黑体" panose="02010609060101010101" pitchFamily="2" charset="-122"/>
              </a:rPr>
              <a:t>符号主义</a:t>
            </a:r>
          </a:p>
          <a:p>
            <a:pPr marL="914400" indent="0" algn="just" eaLnBrk="1" latinLnBrk="0" hangingPunct="1">
              <a:lnSpc>
                <a:spcPct val="150000"/>
              </a:lnSpc>
              <a:spcBef>
                <a:spcPts val="1200"/>
              </a:spcBef>
              <a:spcAft>
                <a:spcPts val="1200"/>
              </a:spcAft>
              <a:buNone/>
              <a:extLst>
                <a:ext uri="{35155182-B16C-46BC-9424-99874614C6A1}">
                  <wpsdc:marlchars xmlns:wpsdc="http://www.wps.cn/officeDocument/2017/drawingmlCustomData" xmlns="" val="200" checksum="1645423262"/>
                </a:ext>
              </a:extLst>
            </a:pPr>
            <a:r>
              <a:rPr lang="zh-CN" altLang="en-US" dirty="0">
                <a:latin typeface="黑体" panose="02010609060101010101" pitchFamily="2" charset="-122"/>
                <a:ea typeface="黑体" panose="02010609060101010101" pitchFamily="2" charset="-122"/>
              </a:rPr>
              <a:t>(2)连接主义</a:t>
            </a:r>
          </a:p>
          <a:p>
            <a:pPr marL="914400" indent="0" eaLnBrk="1" latinLnBrk="0" hangingPunct="1">
              <a:lnSpc>
                <a:spcPct val="150000"/>
              </a:lnSpc>
              <a:spcBef>
                <a:spcPts val="1200"/>
              </a:spcBef>
              <a:spcAft>
                <a:spcPts val="1200"/>
              </a:spcAft>
              <a:buNone/>
              <a:extLst>
                <a:ext uri="{35155182-B16C-46BC-9424-99874614C6A1}">
                  <wpsdc:marlchars xmlns:wpsdc="http://www.wps.cn/officeDocument/2017/drawingmlCustomData" xmlns="" val="200" checksum="1645423262"/>
                </a:ext>
              </a:extLst>
            </a:pPr>
            <a:r>
              <a:rPr lang="zh-CN" altLang="en-US" dirty="0">
                <a:latin typeface="黑体" panose="02010609060101010101" pitchFamily="2" charset="-122"/>
                <a:ea typeface="黑体" panose="02010609060101010101" pitchFamily="2" charset="-122"/>
              </a:rPr>
              <a:t>(3)行为主义</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11</a:t>
            </a:fld>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经典例题讲解</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nSpc>
                    <a:spcPct val="110000"/>
                  </a:lnSpc>
                  <a:buNone/>
                </a:pPr>
                <a:r>
                  <a:rPr lang="zh-CN" altLang="en-US" dirty="0">
                    <a:solidFill>
                      <a:srgbClr val="002060"/>
                    </a:solidFill>
                    <a:latin typeface="黑体" panose="02010609060101010101" pitchFamily="49" charset="-122"/>
                  </a:rPr>
                  <a:t>前提化简，待证结论取反并化成子句形，求得子句集:</a:t>
                </a:r>
              </a:p>
              <a:p>
                <a:pPr indent="255985">
                  <a:lnSpc>
                    <a:spcPct val="110000"/>
                  </a:lnSpc>
                  <a:buNone/>
                </a:pPr>
                <a:r>
                  <a:rPr lang="zh-CN" altLang="en-US" dirty="0">
                    <a:solidFill>
                      <a:srgbClr val="002060"/>
                    </a:solidFill>
                    <a:latin typeface="黑体" panose="02010609060101010101" pitchFamily="49" charset="-122"/>
                  </a:rPr>
                  <a:t>(1) </a:t>
                </a:r>
                <a14:m>
                  <m:oMath xmlns:m="http://schemas.openxmlformats.org/officeDocument/2006/math">
                    <m:r>
                      <a:rPr lang="zh-CN" altLang="en-US" i="1" dirty="0" smtClean="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𝑅</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𝐿</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indent="255985">
                  <a:lnSpc>
                    <a:spcPct val="110000"/>
                  </a:lnSpc>
                  <a:buNone/>
                </a:pPr>
                <a:r>
                  <a:rPr lang="en-US" altLang="zh-CN" dirty="0">
                    <a:solidFill>
                      <a:srgbClr val="002060"/>
                    </a:solidFill>
                    <a:latin typeface="黑体" panose="02010609060101010101" pitchFamily="49" charset="-122"/>
                  </a:rPr>
                  <a:t>(2) </a:t>
                </a:r>
                <a14:m>
                  <m:oMath xmlns:m="http://schemas.openxmlformats.org/officeDocument/2006/math">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𝐷</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𝑦</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𝐿</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𝑦</m:t>
                    </m:r>
                    <m:r>
                      <a:rPr lang="en-US" altLang="zh-CN" i="1" dirty="0" smtClean="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indent="255985">
                  <a:lnSpc>
                    <a:spcPct val="110000"/>
                  </a:lnSpc>
                  <a:buNone/>
                </a:pPr>
                <a:r>
                  <a:rPr lang="en-US" altLang="zh-CN" dirty="0">
                    <a:solidFill>
                      <a:srgbClr val="002060"/>
                    </a:solidFill>
                    <a:latin typeface="黑体" panose="02010609060101010101" pitchFamily="49" charset="-122"/>
                  </a:rPr>
                  <a:t>(3a) </a:t>
                </a:r>
                <a14:m>
                  <m:oMath xmlns:m="http://schemas.openxmlformats.org/officeDocument/2006/math">
                    <m:r>
                      <a:rPr lang="en-US" altLang="zh-CN" i="1" dirty="0" smtClean="0">
                        <a:solidFill>
                          <a:srgbClr val="002060"/>
                        </a:solidFill>
                        <a:latin typeface="Cambria Math" panose="02040503050406030204" pitchFamily="18" charset="0"/>
                      </a:rPr>
                      <m:t>𝐷</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𝐴</m:t>
                    </m:r>
                    <m:r>
                      <a:rPr lang="en-US" altLang="zh-CN" i="1" dirty="0" smtClean="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indent="255985">
                  <a:lnSpc>
                    <a:spcPct val="110000"/>
                  </a:lnSpc>
                  <a:buNone/>
                </a:pPr>
                <a:r>
                  <a:rPr lang="en-US" altLang="zh-CN" dirty="0">
                    <a:solidFill>
                      <a:srgbClr val="002060"/>
                    </a:solidFill>
                    <a:latin typeface="黑体" panose="02010609060101010101" pitchFamily="49" charset="-122"/>
                  </a:rPr>
                  <a:t>(3b) </a:t>
                </a:r>
                <a14:m>
                  <m:oMath xmlns:m="http://schemas.openxmlformats.org/officeDocument/2006/math">
                    <m:r>
                      <a:rPr lang="en-US" altLang="zh-CN" i="1" dirty="0" smtClean="0">
                        <a:solidFill>
                          <a:srgbClr val="002060"/>
                        </a:solidFill>
                        <a:latin typeface="Cambria Math" panose="02040503050406030204" pitchFamily="18" charset="0"/>
                      </a:rPr>
                      <m:t>𝐼</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𝐴</m:t>
                    </m:r>
                    <m:r>
                      <a:rPr lang="en-US" altLang="zh-CN" i="1" dirty="0" smtClean="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indent="255985">
                  <a:lnSpc>
                    <a:spcPct val="110000"/>
                  </a:lnSpc>
                  <a:buNone/>
                </a:pPr>
                <a:r>
                  <a:rPr lang="en-US" altLang="zh-CN" dirty="0">
                    <a:solidFill>
                      <a:srgbClr val="002060"/>
                    </a:solidFill>
                    <a:latin typeface="黑体" panose="02010609060101010101" pitchFamily="49" charset="-122"/>
                  </a:rPr>
                  <a:t>(4) </a:t>
                </a:r>
                <a14:m>
                  <m:oMath xmlns:m="http://schemas.openxmlformats.org/officeDocument/2006/math">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𝐼</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𝑧</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𝑅</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𝑧</m:t>
                    </m:r>
                    <m:r>
                      <a:rPr lang="en-US" altLang="zh-CN" i="1" dirty="0" smtClean="0">
                        <a:solidFill>
                          <a:srgbClr val="002060"/>
                        </a:solidFill>
                        <a:latin typeface="Cambria Math" panose="02040503050406030204" pitchFamily="18" charset="0"/>
                      </a:rPr>
                      <m:t>)</m:t>
                    </m:r>
                  </m:oMath>
                </a14:m>
                <a:endParaRPr lang="zh-CN" altLang="en-US" dirty="0">
                  <a:solidFill>
                    <a:srgbClr val="002060"/>
                  </a:solidFill>
                  <a:latin typeface="黑体" panose="02010609060101010101" pitchFamily="49" charset="-122"/>
                </a:endParaRPr>
              </a:p>
              <a:p>
                <a:pPr marL="0" indent="0" eaLnBrk="1" hangingPunct="1">
                  <a:lnSpc>
                    <a:spcPct val="110000"/>
                  </a:lnSpc>
                  <a:buClr>
                    <a:srgbClr val="66FFFF"/>
                  </a:buClr>
                  <a:buSzTx/>
                  <a:buNone/>
                </a:pPr>
                <a:r>
                  <a:rPr kumimoji="0" lang="zh-CN" altLang="en-US" kern="1200" dirty="0">
                    <a:solidFill>
                      <a:srgbClr val="FF0000"/>
                    </a:solidFill>
                    <a:latin typeface="黑体" panose="02010609060101010101" pitchFamily="49" charset="-122"/>
                    <a:cs typeface="+mn-cs"/>
                  </a:rPr>
                  <a:t>一个可行的证明过程:</a:t>
                </a:r>
              </a:p>
              <a:p>
                <a:pPr marL="342900" lvl="1" indent="0" eaLnBrk="1" hangingPunct="1">
                  <a:lnSpc>
                    <a:spcPct val="110000"/>
                  </a:lnSpc>
                  <a:buClr>
                    <a:srgbClr val="66FFFF"/>
                  </a:buClr>
                  <a:buSzTx/>
                  <a:buNone/>
                </a:pPr>
                <a:r>
                  <a:rPr kumimoji="0" lang="en-US" altLang="zh-CN" sz="2100" kern="1200" dirty="0">
                    <a:solidFill>
                      <a:srgbClr val="002060"/>
                    </a:solidFill>
                    <a:latin typeface="黑体" panose="02010609060101010101" pitchFamily="49" charset="-122"/>
                    <a:cs typeface="+mn-cs"/>
                  </a:rPr>
                  <a:t>	</a:t>
                </a:r>
                <a:r>
                  <a:rPr kumimoji="0" lang="zh-CN" altLang="en-US" sz="2100" kern="1200" dirty="0">
                    <a:solidFill>
                      <a:srgbClr val="002060"/>
                    </a:solidFill>
                    <a:latin typeface="黑体" panose="02010609060101010101" pitchFamily="49" charset="-122"/>
                    <a:cs typeface="+mn-cs"/>
                  </a:rPr>
                  <a:t>(5)</a:t>
                </a:r>
                <a14:m>
                  <m:oMath xmlns:m="http://schemas.openxmlformats.org/officeDocument/2006/math">
                    <m:r>
                      <a:rPr kumimoji="0" lang="en-US" altLang="zh-CN" sz="2100" i="1" kern="1200" dirty="0">
                        <a:solidFill>
                          <a:srgbClr val="002060"/>
                        </a:solidFill>
                        <a:latin typeface="Cambria Math" panose="02040503050406030204" pitchFamily="18" charset="0"/>
                        <a:cs typeface="+mn-cs"/>
                      </a:rPr>
                      <m:t>𝑅</m:t>
                    </m:r>
                    <m:r>
                      <a:rPr kumimoji="0" lang="en-US" altLang="zh-CN" sz="2100" i="1" kern="1200" dirty="0">
                        <a:solidFill>
                          <a:srgbClr val="002060"/>
                        </a:solidFill>
                        <a:latin typeface="Cambria Math" panose="02040503050406030204" pitchFamily="18" charset="0"/>
                        <a:cs typeface="+mn-cs"/>
                      </a:rPr>
                      <m:t>(</m:t>
                    </m:r>
                    <m:r>
                      <a:rPr kumimoji="0" lang="en-US" altLang="zh-CN" sz="2100" i="1" kern="1200" dirty="0">
                        <a:solidFill>
                          <a:srgbClr val="002060"/>
                        </a:solidFill>
                        <a:latin typeface="Cambria Math" panose="02040503050406030204" pitchFamily="18" charset="0"/>
                        <a:cs typeface="+mn-cs"/>
                      </a:rPr>
                      <m:t>𝐴</m:t>
                    </m:r>
                    <m:r>
                      <a:rPr kumimoji="0" lang="en-US" altLang="zh-CN" sz="2100" i="1" kern="1200" dirty="0">
                        <a:solidFill>
                          <a:srgbClr val="002060"/>
                        </a:solidFill>
                        <a:latin typeface="Cambria Math" panose="02040503050406030204" pitchFamily="18" charset="0"/>
                        <a:cs typeface="+mn-cs"/>
                      </a:rPr>
                      <m:t>)</m:t>
                    </m:r>
                  </m:oMath>
                </a14:m>
                <a:r>
                  <a:rPr kumimoji="0" lang="en-US" altLang="zh-CN" sz="2100" kern="1200" dirty="0">
                    <a:solidFill>
                      <a:srgbClr val="002060"/>
                    </a:solidFill>
                    <a:latin typeface="黑体" panose="02010609060101010101" pitchFamily="49" charset="-122"/>
                    <a:cs typeface="+mn-cs"/>
                  </a:rPr>
                  <a:t>    	(3b)</a:t>
                </a:r>
                <a:r>
                  <a:rPr kumimoji="0" lang="zh-CN" altLang="en-US" sz="2100" kern="1200" dirty="0">
                    <a:solidFill>
                      <a:srgbClr val="002060"/>
                    </a:solidFill>
                    <a:latin typeface="黑体" panose="02010609060101010101" pitchFamily="49" charset="-122"/>
                    <a:cs typeface="+mn-cs"/>
                  </a:rPr>
                  <a:t>和(4)的归结式</a:t>
                </a:r>
              </a:p>
              <a:p>
                <a:pPr marL="342900" lvl="1" indent="0" eaLnBrk="1" hangingPunct="1">
                  <a:lnSpc>
                    <a:spcPct val="110000"/>
                  </a:lnSpc>
                  <a:buClr>
                    <a:srgbClr val="66FFFF"/>
                  </a:buClr>
                  <a:buSzTx/>
                  <a:buNone/>
                </a:pPr>
                <a:r>
                  <a:rPr kumimoji="0" lang="en-US" altLang="zh-CN" sz="2100" kern="1200" dirty="0">
                    <a:solidFill>
                      <a:srgbClr val="002060"/>
                    </a:solidFill>
                    <a:latin typeface="黑体" panose="02010609060101010101" pitchFamily="49" charset="-122"/>
                    <a:cs typeface="+mn-cs"/>
                  </a:rPr>
                  <a:t>	</a:t>
                </a:r>
                <a:r>
                  <a:rPr kumimoji="0" lang="zh-CN" altLang="en-US" sz="2100" kern="1200" dirty="0">
                    <a:solidFill>
                      <a:srgbClr val="002060"/>
                    </a:solidFill>
                    <a:latin typeface="黑体" panose="02010609060101010101" pitchFamily="49" charset="-122"/>
                    <a:cs typeface="+mn-cs"/>
                  </a:rPr>
                  <a:t>(6)</a:t>
                </a:r>
                <a14:m>
                  <m:oMath xmlns:m="http://schemas.openxmlformats.org/officeDocument/2006/math">
                    <m:r>
                      <a:rPr kumimoji="0" lang="en-US" altLang="zh-CN" sz="2100" i="1" kern="1200" dirty="0">
                        <a:solidFill>
                          <a:srgbClr val="002060"/>
                        </a:solidFill>
                        <a:latin typeface="Cambria Math" panose="02040503050406030204" pitchFamily="18" charset="0"/>
                        <a:cs typeface="+mn-cs"/>
                      </a:rPr>
                      <m:t>𝐿</m:t>
                    </m:r>
                    <m:r>
                      <a:rPr kumimoji="0" lang="en-US" altLang="zh-CN" sz="2100" i="1" kern="1200" dirty="0">
                        <a:solidFill>
                          <a:srgbClr val="002060"/>
                        </a:solidFill>
                        <a:latin typeface="Cambria Math" panose="02040503050406030204" pitchFamily="18" charset="0"/>
                        <a:cs typeface="+mn-cs"/>
                      </a:rPr>
                      <m:t>(</m:t>
                    </m:r>
                    <m:r>
                      <a:rPr kumimoji="0" lang="en-US" altLang="zh-CN" sz="2100" i="1" kern="1200" dirty="0">
                        <a:solidFill>
                          <a:srgbClr val="002060"/>
                        </a:solidFill>
                        <a:latin typeface="Cambria Math" panose="02040503050406030204" pitchFamily="18" charset="0"/>
                        <a:cs typeface="+mn-cs"/>
                      </a:rPr>
                      <m:t>𝐴</m:t>
                    </m:r>
                    <m:r>
                      <a:rPr kumimoji="0" lang="en-US" altLang="zh-CN" sz="2100" i="1" kern="1200" dirty="0">
                        <a:solidFill>
                          <a:srgbClr val="002060"/>
                        </a:solidFill>
                        <a:latin typeface="Cambria Math" panose="02040503050406030204" pitchFamily="18" charset="0"/>
                        <a:cs typeface="+mn-cs"/>
                      </a:rPr>
                      <m:t>)</m:t>
                    </m:r>
                  </m:oMath>
                </a14:m>
                <a:r>
                  <a:rPr kumimoji="0" lang="en-US" altLang="zh-CN" sz="2100" kern="1200" dirty="0">
                    <a:solidFill>
                      <a:srgbClr val="002060"/>
                    </a:solidFill>
                    <a:latin typeface="黑体" panose="02010609060101010101" pitchFamily="49" charset="-122"/>
                    <a:cs typeface="+mn-cs"/>
                  </a:rPr>
                  <a:t>     	(5)</a:t>
                </a:r>
                <a:r>
                  <a:rPr kumimoji="0" lang="zh-CN" altLang="en-US" sz="2100" kern="1200" dirty="0">
                    <a:solidFill>
                      <a:srgbClr val="002060"/>
                    </a:solidFill>
                    <a:latin typeface="黑体" panose="02010609060101010101" pitchFamily="49" charset="-122"/>
                    <a:cs typeface="+mn-cs"/>
                  </a:rPr>
                  <a:t>和(1)的归结式</a:t>
                </a:r>
              </a:p>
              <a:p>
                <a:pPr marL="342900" lvl="1" indent="0" eaLnBrk="1" hangingPunct="1">
                  <a:lnSpc>
                    <a:spcPct val="110000"/>
                  </a:lnSpc>
                  <a:buClr>
                    <a:srgbClr val="66FFFF"/>
                  </a:buClr>
                  <a:buSzTx/>
                  <a:buNone/>
                </a:pPr>
                <a:r>
                  <a:rPr kumimoji="0" lang="en-US" altLang="zh-CN" sz="2100" kern="1200" dirty="0">
                    <a:solidFill>
                      <a:srgbClr val="002060"/>
                    </a:solidFill>
                    <a:latin typeface="黑体" panose="02010609060101010101" pitchFamily="49" charset="-122"/>
                    <a:cs typeface="+mn-cs"/>
                  </a:rPr>
                  <a:t>	</a:t>
                </a:r>
                <a:r>
                  <a:rPr kumimoji="0" lang="zh-CN" altLang="en-US" sz="2100" kern="1200" dirty="0">
                    <a:solidFill>
                      <a:srgbClr val="002060"/>
                    </a:solidFill>
                    <a:latin typeface="黑体" panose="02010609060101010101" pitchFamily="49" charset="-122"/>
                    <a:cs typeface="+mn-cs"/>
                  </a:rPr>
                  <a:t>(7)</a:t>
                </a:r>
                <a14:m>
                  <m:oMath xmlns:m="http://schemas.openxmlformats.org/officeDocument/2006/math">
                    <m:r>
                      <a:rPr kumimoji="0" lang="zh-CN" altLang="en-US" sz="2100" i="1" kern="1200" dirty="0">
                        <a:solidFill>
                          <a:srgbClr val="002060"/>
                        </a:solidFill>
                        <a:latin typeface="Cambria Math" panose="02040503050406030204" pitchFamily="18" charset="0"/>
                        <a:cs typeface="+mn-cs"/>
                      </a:rPr>
                      <m:t>┐</m:t>
                    </m:r>
                    <m:r>
                      <a:rPr kumimoji="0" lang="en-US" altLang="zh-CN" sz="2100" i="1" kern="1200" dirty="0">
                        <a:solidFill>
                          <a:srgbClr val="002060"/>
                        </a:solidFill>
                        <a:latin typeface="Cambria Math" panose="02040503050406030204" pitchFamily="18" charset="0"/>
                        <a:cs typeface="+mn-cs"/>
                      </a:rPr>
                      <m:t>𝐷</m:t>
                    </m:r>
                    <m:r>
                      <a:rPr kumimoji="0" lang="en-US" altLang="zh-CN" sz="2100" i="1" kern="1200" dirty="0">
                        <a:solidFill>
                          <a:srgbClr val="002060"/>
                        </a:solidFill>
                        <a:latin typeface="Cambria Math" panose="02040503050406030204" pitchFamily="18" charset="0"/>
                        <a:cs typeface="+mn-cs"/>
                      </a:rPr>
                      <m:t>(</m:t>
                    </m:r>
                    <m:r>
                      <a:rPr kumimoji="0" lang="en-US" altLang="zh-CN" sz="2100" i="1" kern="1200" dirty="0">
                        <a:solidFill>
                          <a:srgbClr val="002060"/>
                        </a:solidFill>
                        <a:latin typeface="Cambria Math" panose="02040503050406030204" pitchFamily="18" charset="0"/>
                        <a:cs typeface="+mn-cs"/>
                      </a:rPr>
                      <m:t>𝐴</m:t>
                    </m:r>
                    <m:r>
                      <a:rPr kumimoji="0" lang="en-US" altLang="zh-CN" sz="2100" i="1" kern="1200" dirty="0">
                        <a:solidFill>
                          <a:srgbClr val="002060"/>
                        </a:solidFill>
                        <a:latin typeface="Cambria Math" panose="02040503050406030204" pitchFamily="18" charset="0"/>
                        <a:cs typeface="+mn-cs"/>
                      </a:rPr>
                      <m:t>)   </m:t>
                    </m:r>
                  </m:oMath>
                </a14:m>
                <a:r>
                  <a:rPr kumimoji="0" lang="en-US" altLang="zh-CN" sz="2100" kern="1200" dirty="0">
                    <a:solidFill>
                      <a:srgbClr val="002060"/>
                    </a:solidFill>
                    <a:latin typeface="黑体" panose="02010609060101010101" pitchFamily="49" charset="-122"/>
                    <a:cs typeface="+mn-cs"/>
                  </a:rPr>
                  <a:t>	(6)</a:t>
                </a:r>
                <a:r>
                  <a:rPr kumimoji="0" lang="zh-CN" altLang="en-US" sz="2100" kern="1200" dirty="0">
                    <a:solidFill>
                      <a:srgbClr val="002060"/>
                    </a:solidFill>
                    <a:latin typeface="黑体" panose="02010609060101010101" pitchFamily="49" charset="-122"/>
                    <a:cs typeface="+mn-cs"/>
                  </a:rPr>
                  <a:t>和(2)的归结式</a:t>
                </a:r>
                <a:endParaRPr kumimoji="0" lang="en-US" altLang="zh-CN" sz="2100" kern="1200" dirty="0">
                  <a:solidFill>
                    <a:srgbClr val="002060"/>
                  </a:solidFill>
                  <a:latin typeface="黑体" panose="02010609060101010101" pitchFamily="49" charset="-122"/>
                  <a:cs typeface="+mn-cs"/>
                </a:endParaRPr>
              </a:p>
              <a:p>
                <a:pPr marL="342900" lvl="1" indent="0" eaLnBrk="1" hangingPunct="1">
                  <a:lnSpc>
                    <a:spcPct val="110000"/>
                  </a:lnSpc>
                  <a:buClr>
                    <a:srgbClr val="66FFFF"/>
                  </a:buClr>
                  <a:buSzTx/>
                  <a:buNone/>
                </a:pPr>
                <a:r>
                  <a:rPr kumimoji="0" lang="en-US" altLang="zh-CN" sz="2100" kern="1200" dirty="0">
                    <a:solidFill>
                      <a:srgbClr val="002060"/>
                    </a:solidFill>
                    <a:latin typeface="黑体" panose="02010609060101010101" pitchFamily="49" charset="-122"/>
                    <a:cs typeface="+mn-cs"/>
                  </a:rPr>
                  <a:t>	</a:t>
                </a:r>
                <a:r>
                  <a:rPr kumimoji="0" lang="zh-CN" altLang="en-US" sz="2100" kern="1200" dirty="0">
                    <a:solidFill>
                      <a:srgbClr val="002060"/>
                    </a:solidFill>
                    <a:latin typeface="黑体" panose="02010609060101010101" pitchFamily="49" charset="-122"/>
                    <a:cs typeface="+mn-cs"/>
                  </a:rPr>
                  <a:t>(8)</a:t>
                </a:r>
                <a14:m>
                  <m:oMath xmlns:m="http://schemas.openxmlformats.org/officeDocument/2006/math">
                    <m:r>
                      <a:rPr kumimoji="0" lang="en-US" altLang="zh-CN" sz="2100" i="1" kern="1200" dirty="0">
                        <a:solidFill>
                          <a:srgbClr val="002060"/>
                        </a:solidFill>
                        <a:latin typeface="Cambria Math" panose="02040503050406030204" pitchFamily="18" charset="0"/>
                        <a:cs typeface="+mn-cs"/>
                      </a:rPr>
                      <m:t>𝑁𝐼𝐿</m:t>
                    </m:r>
                  </m:oMath>
                </a14:m>
                <a:r>
                  <a:rPr kumimoji="0" lang="en-US" altLang="zh-CN" sz="2100" kern="1200" dirty="0">
                    <a:solidFill>
                      <a:srgbClr val="002060"/>
                    </a:solidFill>
                    <a:latin typeface="黑体" panose="02010609060101010101" pitchFamily="49" charset="-122"/>
                    <a:cs typeface="+mn-cs"/>
                  </a:rPr>
                  <a:t>       (7)</a:t>
                </a:r>
                <a:r>
                  <a:rPr kumimoji="0" lang="zh-CN" altLang="en-US" sz="2100" kern="1200" dirty="0">
                    <a:solidFill>
                      <a:srgbClr val="002060"/>
                    </a:solidFill>
                    <a:latin typeface="黑体" panose="02010609060101010101" pitchFamily="49" charset="-122"/>
                    <a:cs typeface="+mn-cs"/>
                  </a:rPr>
                  <a:t>和(3</a:t>
                </a:r>
                <a:r>
                  <a:rPr kumimoji="0" lang="en-US" altLang="zh-CN" sz="2100" kern="1200" dirty="0">
                    <a:solidFill>
                      <a:srgbClr val="002060"/>
                    </a:solidFill>
                    <a:latin typeface="黑体" panose="02010609060101010101" pitchFamily="49" charset="-122"/>
                    <a:cs typeface="+mn-cs"/>
                  </a:rPr>
                  <a:t>a)</a:t>
                </a:r>
                <a:r>
                  <a:rPr kumimoji="0" lang="zh-CN" altLang="en-US" sz="2100" kern="1200" dirty="0">
                    <a:solidFill>
                      <a:srgbClr val="002060"/>
                    </a:solidFill>
                    <a:latin typeface="黑体" panose="02010609060101010101" pitchFamily="49" charset="-122"/>
                    <a:cs typeface="+mn-cs"/>
                  </a:rPr>
                  <a:t>的归结式</a:t>
                </a:r>
              </a:p>
              <a:p>
                <a:pPr>
                  <a:lnSpc>
                    <a:spcPct val="11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04" t="-1345"/>
                </a:stretch>
              </a:blipFill>
            </p:spPr>
            <p:txBody>
              <a:bodyPr/>
              <a:lstStyle/>
              <a:p>
                <a:r>
                  <a:rPr lang="zh-CN" altLang="en-US">
                    <a:noFill/>
                  </a:rPr>
                  <a:t> </a:t>
                </a:r>
              </a:p>
            </p:txBody>
          </p:sp>
        </mc:Fallback>
      </mc:AlternateContent>
      <p:sp>
        <p:nvSpPr>
          <p:cNvPr id="5" name="灯片编号占位符 4"/>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110</a:t>
            </a:fld>
            <a:endParaRPr kumimoji="1" lang="en-US" altLang="zh-CN" sz="1500">
              <a:solidFill>
                <a:srgbClr val="000000"/>
              </a:solidFill>
            </a:endParaRPr>
          </a:p>
        </p:txBody>
      </p:sp>
    </p:spTree>
    <p:extLst>
      <p:ext uri="{BB962C8B-B14F-4D97-AF65-F5344CB8AC3E}">
        <p14:creationId xmlns:p14="http://schemas.microsoft.com/office/powerpoint/2010/main" val="77308641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2.5  </a:t>
            </a:r>
            <a:r>
              <a:rPr lang="zh-CN" altLang="en-US" smtClean="0"/>
              <a:t>产生式系统</a:t>
            </a:r>
          </a:p>
        </p:txBody>
      </p:sp>
      <p:sp>
        <p:nvSpPr>
          <p:cNvPr id="159748" name="Rectangle 3"/>
          <p:cNvSpPr>
            <a:spLocks noGrp="1" noChangeArrowheads="1"/>
          </p:cNvSpPr>
          <p:nvPr>
            <p:ph idx="1"/>
          </p:nvPr>
        </p:nvSpPr>
        <p:spPr>
          <a:xfrm>
            <a:off x="468313" y="1268413"/>
            <a:ext cx="8280400" cy="5232400"/>
          </a:xfrm>
        </p:spPr>
        <p:txBody>
          <a:bodyPr/>
          <a:lstStyle/>
          <a:p>
            <a:pPr>
              <a:buFont typeface="Wingdings" panose="05000000000000000000" pitchFamily="2" charset="2"/>
              <a:buNone/>
              <a:defRPr/>
            </a:pPr>
            <a:r>
              <a:rPr kumimoji="1" lang="en-US" altLang="zh-CN" dirty="0" smtClean="0">
                <a:latin typeface="黑体" panose="02010609060101010101" pitchFamily="49" charset="-122"/>
              </a:rPr>
              <a:t>2.5.1 </a:t>
            </a:r>
            <a:r>
              <a:rPr kumimoji="1" lang="zh-CN" altLang="zh-CN" dirty="0" smtClean="0">
                <a:latin typeface="黑体" panose="02010609060101010101" pitchFamily="49" charset="-122"/>
              </a:rPr>
              <a:t>产生式系统的表示</a:t>
            </a:r>
            <a:r>
              <a:rPr kumimoji="1" lang="en-US" altLang="zh-CN" dirty="0" smtClean="0">
                <a:latin typeface="黑体" panose="02010609060101010101" pitchFamily="49" charset="-122"/>
              </a:rPr>
              <a:t>	</a:t>
            </a:r>
            <a:endParaRPr kumimoji="1" lang="zh-CN" altLang="zh-CN" dirty="0" smtClean="0">
              <a:latin typeface="黑体" panose="02010609060101010101" pitchFamily="49" charset="-122"/>
            </a:endParaRPr>
          </a:p>
          <a:p>
            <a:pPr>
              <a:buFont typeface="Wingdings" panose="05000000000000000000" pitchFamily="2" charset="2"/>
              <a:buNone/>
              <a:defRPr/>
            </a:pPr>
            <a:r>
              <a:rPr kumimoji="1" lang="en-US" altLang="zh-CN" dirty="0" smtClean="0">
                <a:latin typeface="黑体" panose="02010609060101010101" pitchFamily="49" charset="-122"/>
              </a:rPr>
              <a:t>2.5.2 </a:t>
            </a:r>
            <a:r>
              <a:rPr kumimoji="1" lang="zh-CN" altLang="zh-CN" dirty="0" smtClean="0">
                <a:latin typeface="黑体" panose="02010609060101010101" pitchFamily="49" charset="-122"/>
              </a:rPr>
              <a:t>案例：九宫图游戏</a:t>
            </a:r>
            <a:r>
              <a:rPr kumimoji="1" lang="en-US" altLang="zh-CN" dirty="0" smtClean="0">
                <a:latin typeface="黑体" panose="02010609060101010101" pitchFamily="49" charset="-122"/>
              </a:rPr>
              <a:t>	</a:t>
            </a:r>
            <a:endParaRPr kumimoji="1" lang="zh-CN" altLang="zh-CN" dirty="0" smtClean="0">
              <a:latin typeface="黑体" panose="02010609060101010101" pitchFamily="49" charset="-122"/>
            </a:endParaRPr>
          </a:p>
          <a:p>
            <a:pPr>
              <a:buFont typeface="Wingdings" panose="05000000000000000000" pitchFamily="2" charset="2"/>
              <a:buNone/>
              <a:defRPr/>
            </a:pPr>
            <a:r>
              <a:rPr kumimoji="1" lang="en-US" altLang="zh-CN" dirty="0" smtClean="0">
                <a:latin typeface="黑体" panose="02010609060101010101" pitchFamily="49" charset="-122"/>
              </a:rPr>
              <a:t>2.5.3 </a:t>
            </a:r>
            <a:r>
              <a:rPr kumimoji="1" lang="zh-CN" altLang="zh-CN" dirty="0" smtClean="0">
                <a:latin typeface="黑体" panose="02010609060101010101" pitchFamily="49" charset="-122"/>
              </a:rPr>
              <a:t>案例：传教士和野人问题</a:t>
            </a:r>
            <a:r>
              <a:rPr kumimoji="1" lang="en-US" altLang="zh-CN" dirty="0" smtClean="0">
                <a:latin typeface="黑体" panose="02010609060101010101" pitchFamily="49" charset="-122"/>
              </a:rPr>
              <a:t>	</a:t>
            </a:r>
            <a:endParaRPr kumimoji="1" lang="zh-CN" altLang="zh-CN" dirty="0" smtClean="0">
              <a:latin typeface="黑体" panose="02010609060101010101" pitchFamily="49" charset="-122"/>
            </a:endParaRPr>
          </a:p>
          <a:p>
            <a:pPr>
              <a:buFont typeface="Wingdings" panose="05000000000000000000" pitchFamily="2" charset="2"/>
              <a:buNone/>
              <a:defRPr/>
            </a:pPr>
            <a:r>
              <a:rPr kumimoji="1" lang="en-US" altLang="zh-CN" dirty="0" smtClean="0">
                <a:latin typeface="黑体" panose="02010609060101010101" pitchFamily="49" charset="-122"/>
              </a:rPr>
              <a:t>2.5.4 </a:t>
            </a:r>
            <a:r>
              <a:rPr kumimoji="1" lang="zh-CN" altLang="zh-CN" dirty="0" smtClean="0">
                <a:latin typeface="黑体" panose="02010609060101010101" pitchFamily="49" charset="-122"/>
              </a:rPr>
              <a:t>产生式系统的控制策略</a:t>
            </a:r>
            <a:r>
              <a:rPr kumimoji="1" lang="en-US" altLang="zh-CN" dirty="0" smtClean="0"/>
              <a:t>	</a:t>
            </a:r>
            <a:endParaRPr kumimoji="1" lang="zh-CN" altLang="zh-CN" dirty="0" smtClean="0"/>
          </a:p>
          <a:p>
            <a:pPr>
              <a:buFont typeface="Wingdings" panose="05000000000000000000" pitchFamily="2" charset="2"/>
              <a:buNone/>
              <a:defRPr/>
            </a:pPr>
            <a:r>
              <a:rPr kumimoji="1" lang="zh-CN" altLang="en-US" dirty="0" smtClean="0">
                <a:latin typeface="黑体" panose="02010609060101010101" pitchFamily="49" charset="-122"/>
              </a:rPr>
              <a:t>	</a:t>
            </a:r>
            <a:endParaRPr kumimoji="1" lang="en-US" altLang="zh-CN" dirty="0" smtClean="0">
              <a:latin typeface="黑体" panose="02010609060101010101" pitchFamily="49" charset="-122"/>
            </a:endParaRPr>
          </a:p>
        </p:txBody>
      </p:sp>
      <p:sp>
        <p:nvSpPr>
          <p:cNvPr id="14339"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7B4F4558-18C4-48F3-B469-C6FCE18BDE27}"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111</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1681239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bwMode="auto">
          <a:xfrm>
            <a:off x="684213" y="1268413"/>
            <a:ext cx="8208962" cy="4968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Wingdings" panose="05000000000000000000" pitchFamily="2" charset="2"/>
              <a:buChar char="Ø"/>
            </a:pPr>
            <a:r>
              <a:rPr lang="zh-CN" altLang="en-US" smtClean="0">
                <a:solidFill>
                  <a:srgbClr val="000070"/>
                </a:solidFill>
                <a:latin typeface="黑体" panose="02010609060101010101" pitchFamily="49" charset="-122"/>
              </a:rPr>
              <a:t>产生式系统(</a:t>
            </a:r>
            <a:r>
              <a:rPr lang="en-US" altLang="zh-CN" smtClean="0">
                <a:solidFill>
                  <a:srgbClr val="000070"/>
                </a:solidFill>
                <a:latin typeface="黑体" panose="02010609060101010101" pitchFamily="49" charset="-122"/>
              </a:rPr>
              <a:t>Production System):</a:t>
            </a:r>
          </a:p>
          <a:p>
            <a:pPr marL="857250" lvl="1" indent="-457200"/>
            <a:r>
              <a:rPr lang="en-US" altLang="zh-CN" smtClean="0">
                <a:solidFill>
                  <a:srgbClr val="000070"/>
                </a:solidFill>
                <a:latin typeface="黑体" panose="02010609060101010101" pitchFamily="49" charset="-122"/>
              </a:rPr>
              <a:t>1943</a:t>
            </a:r>
            <a:r>
              <a:rPr lang="zh-CN" altLang="en-US" smtClean="0">
                <a:solidFill>
                  <a:srgbClr val="000070"/>
                </a:solidFill>
                <a:latin typeface="黑体" panose="02010609060101010101" pitchFamily="49" charset="-122"/>
              </a:rPr>
              <a:t>年,由</a:t>
            </a:r>
            <a:r>
              <a:rPr lang="en-US" altLang="zh-CN" smtClean="0">
                <a:solidFill>
                  <a:srgbClr val="000070"/>
                </a:solidFill>
                <a:latin typeface="黑体" panose="02010609060101010101" pitchFamily="49" charset="-122"/>
              </a:rPr>
              <a:t>Post</a:t>
            </a:r>
            <a:r>
              <a:rPr lang="zh-CN" altLang="en-US" smtClean="0">
                <a:solidFill>
                  <a:srgbClr val="000070"/>
                </a:solidFill>
                <a:latin typeface="黑体" panose="02010609060101010101" pitchFamily="49" charset="-122"/>
              </a:rPr>
              <a:t>提出。</a:t>
            </a:r>
            <a:endParaRPr lang="en-US" altLang="zh-CN" smtClean="0">
              <a:solidFill>
                <a:srgbClr val="000070"/>
              </a:solidFill>
              <a:latin typeface="黑体" panose="02010609060101010101" pitchFamily="49" charset="-122"/>
            </a:endParaRPr>
          </a:p>
          <a:p>
            <a:pPr marL="857250" lvl="1" indent="-457200"/>
            <a:r>
              <a:rPr lang="zh-CN" altLang="en-US" smtClean="0">
                <a:solidFill>
                  <a:srgbClr val="000070"/>
                </a:solidFill>
                <a:latin typeface="黑体" panose="02010609060101010101" pitchFamily="49" charset="-122"/>
              </a:rPr>
              <a:t>20世纪60年代，成为认知心理学研究人类心理活动中信息加工过程的基础。</a:t>
            </a:r>
            <a:endParaRPr lang="en-US" altLang="zh-CN" smtClean="0">
              <a:solidFill>
                <a:srgbClr val="000070"/>
              </a:solidFill>
              <a:latin typeface="黑体" panose="02010609060101010101" pitchFamily="49" charset="-122"/>
            </a:endParaRPr>
          </a:p>
          <a:p>
            <a:pPr marL="857250" lvl="1" indent="-457200"/>
            <a:r>
              <a:rPr lang="zh-CN" altLang="en-US" smtClean="0">
                <a:solidFill>
                  <a:srgbClr val="000070"/>
                </a:solidFill>
                <a:latin typeface="黑体" panose="02010609060101010101" pitchFamily="49" charset="-122"/>
              </a:rPr>
              <a:t>专家系统采用产生式系统的结构来建造。</a:t>
            </a:r>
            <a:endParaRPr lang="en-US" altLang="zh-CN" smtClean="0">
              <a:solidFill>
                <a:srgbClr val="000070"/>
              </a:solidFill>
              <a:latin typeface="黑体" panose="02010609060101010101" pitchFamily="49" charset="-122"/>
            </a:endParaRPr>
          </a:p>
          <a:p>
            <a:pPr marL="457200" indent="-457200">
              <a:buFont typeface="Wingdings" panose="05000000000000000000" pitchFamily="2" charset="2"/>
              <a:buChar char="Ø"/>
            </a:pPr>
            <a:r>
              <a:rPr lang="zh-CN" altLang="en-US" smtClean="0">
                <a:solidFill>
                  <a:srgbClr val="000070"/>
                </a:solidFill>
                <a:latin typeface="黑体" panose="02010609060101010101" pitchFamily="49" charset="-122"/>
              </a:rPr>
              <a:t>采用产生式系统理由：</a:t>
            </a:r>
          </a:p>
          <a:p>
            <a:pPr marL="857250" lvl="1" indent="-457200"/>
            <a:r>
              <a:rPr lang="zh-CN" altLang="en-US" smtClean="0">
                <a:solidFill>
                  <a:srgbClr val="000070"/>
                </a:solidFill>
              </a:rPr>
              <a:t>(1)用产生式系统结构求解问题的过程和人类求解问题时的思维过程很相象。</a:t>
            </a:r>
            <a:endParaRPr lang="en-US" altLang="zh-CN" smtClean="0">
              <a:solidFill>
                <a:srgbClr val="000070"/>
              </a:solidFill>
            </a:endParaRPr>
          </a:p>
          <a:p>
            <a:pPr marL="857250" lvl="1" indent="-457200"/>
            <a:r>
              <a:rPr lang="zh-CN" altLang="en-US" smtClean="0">
                <a:solidFill>
                  <a:srgbClr val="000070"/>
                </a:solidFill>
              </a:rPr>
              <a:t>(2)可以把产生式系统作为</a:t>
            </a:r>
            <a:r>
              <a:rPr lang="en-US" altLang="zh-CN" smtClean="0">
                <a:solidFill>
                  <a:srgbClr val="000070"/>
                </a:solidFill>
              </a:rPr>
              <a:t>AI</a:t>
            </a:r>
            <a:r>
              <a:rPr lang="zh-CN" altLang="en-US" smtClean="0">
                <a:solidFill>
                  <a:srgbClr val="000070"/>
                </a:solidFill>
              </a:rPr>
              <a:t>系统的基本结构单元或基本模式看待。 </a:t>
            </a:r>
          </a:p>
          <a:p>
            <a:pPr marL="857250" lvl="1" indent="-457200"/>
            <a:endParaRPr lang="zh-CN" altLang="en-US" smtClean="0">
              <a:solidFill>
                <a:srgbClr val="000070"/>
              </a:solidFill>
            </a:endParaRPr>
          </a:p>
          <a:p>
            <a:pPr marL="857250" lvl="1" indent="-457200"/>
            <a:endParaRPr lang="zh-CN" altLang="en-US" smtClean="0">
              <a:solidFill>
                <a:srgbClr val="000070"/>
              </a:solidFill>
              <a:latin typeface="黑体" panose="02010609060101010101" pitchFamily="49" charset="-122"/>
            </a:endParaRPr>
          </a:p>
        </p:txBody>
      </p:sp>
      <p:sp>
        <p:nvSpPr>
          <p:cNvPr id="103428" name="Rectangle 4"/>
          <p:cNvSpPr>
            <a:spLocks noChangeArrowheads="1"/>
          </p:cNvSpPr>
          <p:nvPr/>
        </p:nvSpPr>
        <p:spPr bwMode="auto">
          <a:xfrm>
            <a:off x="539750" y="3141663"/>
            <a:ext cx="8229600"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marL="457200" marR="0" lvl="0" indent="-457200" algn="just" defTabSz="914400" rtl="0" eaLnBrk="1" fontAlgn="base" latinLnBrk="0" hangingPunct="1">
              <a:lnSpc>
                <a:spcPct val="100000"/>
              </a:lnSpc>
              <a:spcBef>
                <a:spcPct val="20000"/>
              </a:spcBef>
              <a:spcAft>
                <a:spcPct val="0"/>
              </a:spcAft>
              <a:buClr>
                <a:srgbClr val="000070"/>
              </a:buClr>
              <a:buSzTx/>
              <a:buFont typeface="Wingdings" panose="05000000000000000000" pitchFamily="2" charset="2"/>
              <a:buChar char="Ø"/>
              <a:tabLst/>
              <a:defRPr/>
            </a:pPr>
            <a:endParaRPr kumimoji="1" lang="zh-CN" altLang="en-US" sz="2800" b="1" i="0" u="none" strike="noStrike" kern="1200" cap="none" spc="0" normalizeH="0" baseline="0" noProof="0" dirty="0" smtClean="0">
              <a:ln>
                <a:noFill/>
              </a:ln>
              <a:solidFill>
                <a:srgbClr val="000070"/>
              </a:solidFill>
              <a:effectLst/>
              <a:uLnTx/>
              <a:uFillTx/>
              <a:latin typeface="Times New Roman"/>
              <a:ea typeface="黑体" panose="02010609060101010101" pitchFamily="49" charset="-122"/>
              <a:cs typeface="+mn-cs"/>
            </a:endParaRPr>
          </a:p>
        </p:txBody>
      </p:sp>
      <p:sp>
        <p:nvSpPr>
          <p:cNvPr id="15363"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05057860-60C7-4636-B47C-7266DBAD4CE1}"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112</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15364"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2.5  </a:t>
            </a:r>
            <a:r>
              <a:rPr lang="zh-CN" altLang="en-US" smtClean="0"/>
              <a:t>产生式系统</a:t>
            </a:r>
          </a:p>
        </p:txBody>
      </p:sp>
    </p:spTree>
    <p:extLst>
      <p:ext uri="{BB962C8B-B14F-4D97-AF65-F5344CB8AC3E}">
        <p14:creationId xmlns:p14="http://schemas.microsoft.com/office/powerpoint/2010/main" val="2591529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nodePh="1">
                                  <p:stCondLst>
                                    <p:cond delay="0"/>
                                  </p:stCondLst>
                                  <p:endCondLst>
                                    <p:cond evt="begin" delay="0"/>
                                  </p:endCondLst>
                                  <p:childTnLst>
                                    <p:set>
                                      <p:cBhvr>
                                        <p:cTn id="6" dur="1" fill="hold">
                                          <p:stCondLst>
                                            <p:cond delay="0"/>
                                          </p:stCondLst>
                                        </p:cTn>
                                        <p:tgtEl>
                                          <p:spTgt spid="103428"/>
                                        </p:tgtEl>
                                        <p:attrNameLst>
                                          <p:attrName>style.visibility</p:attrName>
                                        </p:attrNameLst>
                                      </p:cBhvr>
                                      <p:to>
                                        <p:strVal val="visible"/>
                                      </p:to>
                                    </p:set>
                                    <p:anim calcmode="lin" valueType="num">
                                      <p:cBhvr additive="base">
                                        <p:cTn id="7" dur="500" fill="hold"/>
                                        <p:tgtEl>
                                          <p:spTgt spid="103428"/>
                                        </p:tgtEl>
                                        <p:attrNameLst>
                                          <p:attrName>ppt_x</p:attrName>
                                        </p:attrNameLst>
                                      </p:cBhvr>
                                      <p:tavLst>
                                        <p:tav tm="0">
                                          <p:val>
                                            <p:strVal val="#ppt_x"/>
                                          </p:val>
                                        </p:tav>
                                        <p:tav tm="100000">
                                          <p:val>
                                            <p:strVal val="#ppt_x"/>
                                          </p:val>
                                        </p:tav>
                                      </p:tavLst>
                                    </p:anim>
                                    <p:anim calcmode="lin" valueType="num">
                                      <p:cBhvr additive="base">
                                        <p:cTn id="8" dur="500" fill="hold"/>
                                        <p:tgtEl>
                                          <p:spTgt spid="103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2.5.1 产生式系统的表示</a:t>
            </a:r>
          </a:p>
        </p:txBody>
      </p:sp>
      <p:sp>
        <p:nvSpPr>
          <p:cNvPr id="16386" name="Rectangle 3"/>
          <p:cNvSpPr>
            <a:spLocks noGrp="1" noChangeArrowheads="1"/>
          </p:cNvSpPr>
          <p:nvPr>
            <p:ph idx="1"/>
          </p:nvPr>
        </p:nvSpPr>
        <p:spPr bwMode="auto">
          <a:xfrm>
            <a:off x="395288" y="1773238"/>
            <a:ext cx="4535487" cy="267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341313">
              <a:buFont typeface="Wingdings" panose="05000000000000000000" pitchFamily="2" charset="2"/>
              <a:buChar char="Ø"/>
            </a:pPr>
            <a:r>
              <a:rPr lang="zh-CN" altLang="en-US" noProof="1" smtClean="0">
                <a:solidFill>
                  <a:schemeClr val="bg2"/>
                </a:solidFill>
                <a:latin typeface="黑体" panose="02010609060101010101" pitchFamily="49" charset="-122"/>
              </a:rPr>
              <a:t>产生式系统的要素:</a:t>
            </a:r>
          </a:p>
          <a:p>
            <a:pPr indent="341313">
              <a:buFont typeface="Wingdings" panose="05000000000000000000" pitchFamily="2" charset="2"/>
              <a:buNone/>
            </a:pPr>
            <a:r>
              <a:rPr lang="zh-CN" altLang="en-US" noProof="1" smtClean="0">
                <a:solidFill>
                  <a:srgbClr val="000070"/>
                </a:solidFill>
                <a:latin typeface="黑体" panose="02010609060101010101" pitchFamily="49" charset="-122"/>
              </a:rPr>
              <a:t>一个综合数据库</a:t>
            </a:r>
            <a:endParaRPr lang="zh-CN" altLang="zh-CN" noProof="1" smtClean="0">
              <a:solidFill>
                <a:srgbClr val="000070"/>
              </a:solidFill>
              <a:latin typeface="黑体" panose="02010609060101010101" pitchFamily="49" charset="-122"/>
            </a:endParaRPr>
          </a:p>
          <a:p>
            <a:pPr indent="341313">
              <a:buFont typeface="Wingdings" panose="05000000000000000000" pitchFamily="2" charset="2"/>
              <a:buNone/>
            </a:pPr>
            <a:r>
              <a:rPr lang="zh-CN" altLang="en-US" noProof="1" smtClean="0">
                <a:solidFill>
                  <a:srgbClr val="000070"/>
                </a:solidFill>
                <a:latin typeface="黑体" panose="02010609060101010101" pitchFamily="49" charset="-122"/>
              </a:rPr>
              <a:t>一组产生式规则</a:t>
            </a:r>
          </a:p>
          <a:p>
            <a:pPr indent="341313">
              <a:buFont typeface="Wingdings" panose="05000000000000000000" pitchFamily="2" charset="2"/>
              <a:buNone/>
            </a:pPr>
            <a:r>
              <a:rPr lang="zh-CN" altLang="en-US" noProof="1" smtClean="0">
                <a:solidFill>
                  <a:srgbClr val="000070"/>
                </a:solidFill>
                <a:latin typeface="黑体" panose="02010609060101010101" pitchFamily="49" charset="-122"/>
              </a:rPr>
              <a:t>一个控制系统</a:t>
            </a:r>
            <a:r>
              <a:rPr lang="zh-CN" altLang="zh-CN" noProof="1" smtClean="0">
                <a:solidFill>
                  <a:srgbClr val="000070"/>
                </a:solidFill>
                <a:latin typeface="黑体" panose="02010609060101010101" pitchFamily="49" charset="-122"/>
              </a:rPr>
              <a:t> </a:t>
            </a:r>
          </a:p>
        </p:txBody>
      </p:sp>
      <p:sp>
        <p:nvSpPr>
          <p:cNvPr id="105476" name="AutoShape 4"/>
          <p:cNvSpPr>
            <a:spLocks noChangeArrowheads="1"/>
          </p:cNvSpPr>
          <p:nvPr/>
        </p:nvSpPr>
        <p:spPr bwMode="auto">
          <a:xfrm>
            <a:off x="5580063" y="1484313"/>
            <a:ext cx="3313112" cy="2230437"/>
          </a:xfrm>
          <a:prstGeom prst="wedgeRectCallout">
            <a:avLst>
              <a:gd name="adj1" fmla="val -95731"/>
              <a:gd name="adj2" fmla="val 5102"/>
            </a:avLst>
          </a:prstGeom>
          <a:solidFill>
            <a:srgbClr val="800000"/>
          </a:solidFill>
          <a:ln w="9525">
            <a:solidFill>
              <a:schemeClr val="tx1"/>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用来表述问题状态或有关事实，即它含有所求解问题的信息，其中有些部分可以是不变的，有些部分则可能只与当前问题的解有关。</a:t>
            </a:r>
          </a:p>
        </p:txBody>
      </p:sp>
      <p:sp>
        <p:nvSpPr>
          <p:cNvPr id="7" name="AutoShape 7"/>
          <p:cNvSpPr>
            <a:spLocks noChangeArrowheads="1"/>
          </p:cNvSpPr>
          <p:nvPr/>
        </p:nvSpPr>
        <p:spPr bwMode="auto">
          <a:xfrm>
            <a:off x="4716463" y="4149725"/>
            <a:ext cx="4248150" cy="2303463"/>
          </a:xfrm>
          <a:prstGeom prst="wedgeRoundRectCallout">
            <a:avLst>
              <a:gd name="adj1" fmla="val -65134"/>
              <a:gd name="adj2" fmla="val -83523"/>
              <a:gd name="adj3" fmla="val 16667"/>
            </a:avLst>
          </a:prstGeom>
          <a:solidFill>
            <a:srgbClr val="000000"/>
          </a:solidFill>
          <a:ln w="9525">
            <a:solidFill>
              <a:schemeClr val="tx1"/>
            </a:solidFill>
            <a:miter lim="800000"/>
            <a:headEnd/>
            <a:tailEnd/>
          </a:ln>
        </p:spPr>
        <p:txBody>
          <a:bodyPr/>
          <a:lstStyle/>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tabLst/>
              <a:defRPr/>
            </a:pPr>
            <a:r>
              <a:rPr kumimoji="0" lang="zh-CN" altLang="en-US" sz="2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表示为</a:t>
            </a:r>
            <a:r>
              <a:rPr kumimoji="0" lang="en-US" altLang="zh-CN" sz="2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0" lang="zh-CN" altLang="en-US" sz="2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if……then…</a:t>
            </a:r>
          </a:p>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tabLst/>
              <a:defRPr/>
            </a:pPr>
            <a:r>
              <a:rPr kumimoji="0" lang="zh-CN" altLang="en-US" sz="2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一条产生式规则满足了应用的先决条件之后，就可对综合数据库进行操作，使其发生变化。</a:t>
            </a:r>
          </a:p>
        </p:txBody>
      </p:sp>
      <p:sp>
        <p:nvSpPr>
          <p:cNvPr id="8" name="AutoShape 6"/>
          <p:cNvSpPr>
            <a:spLocks noChangeArrowheads="1"/>
          </p:cNvSpPr>
          <p:nvPr/>
        </p:nvSpPr>
        <p:spPr bwMode="auto">
          <a:xfrm>
            <a:off x="539750" y="4437063"/>
            <a:ext cx="3744913" cy="2182812"/>
          </a:xfrm>
          <a:prstGeom prst="wedgeRoundRectCallout">
            <a:avLst>
              <a:gd name="adj1" fmla="val -6341"/>
              <a:gd name="adj2" fmla="val -61721"/>
              <a:gd name="adj3" fmla="val 16667"/>
            </a:avLst>
          </a:prstGeom>
          <a:solidFill>
            <a:schemeClr val="bg1">
              <a:lumMod val="60000"/>
              <a:lumOff val="40000"/>
            </a:schemeClr>
          </a:solidFill>
          <a:ln w="9525" algn="ctr">
            <a:solidFill>
              <a:schemeClr val="tx1"/>
            </a:solidFill>
            <a:miter lim="800000"/>
          </a:ln>
          <a:effectLst/>
        </p:spPr>
        <p:txBody>
          <a:bodyPr/>
          <a:lstStyle/>
          <a:p>
            <a:pPr marL="0" marR="0" lvl="0" indent="0" algn="l"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Char char="Ø"/>
              <a:tabLst/>
              <a:defRPr/>
            </a:pPr>
            <a:r>
              <a:rPr kumimoji="1" lang="zh-CN" altLang="en-US" sz="24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控制系统或策略</a:t>
            </a:r>
            <a:r>
              <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是规则的解释程序。</a:t>
            </a:r>
          </a:p>
          <a:p>
            <a:pPr marL="0" marR="0" lvl="0" indent="0" algn="l"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它规定了如何选择一条可应用的规则对数据库进行操作。</a:t>
            </a:r>
          </a:p>
        </p:txBody>
      </p:sp>
      <p:sp>
        <p:nvSpPr>
          <p:cNvPr id="16390"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09C9031C-A854-4BC1-B17C-7FAB1C1F1DD2}"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113</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84216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blinds(horizontal)">
                                      <p:cBhvr>
                                        <p:cTn id="7" dur="500"/>
                                        <p:tgtEl>
                                          <p:spTgt spid="105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bldLvl="0" animBg="1"/>
      <p:bldP spid="7" grpId="0" bldLvl="0" animBg="1"/>
      <p:bldP spid="8" grpId="0" bldLvl="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p:cNvSpPr>
          <p:nvPr>
            <p:ph idx="1"/>
          </p:nvPr>
        </p:nvSpPr>
        <p:spPr>
          <a:xfrm>
            <a:off x="612775" y="1196975"/>
            <a:ext cx="7920038" cy="5111750"/>
          </a:xfrm>
        </p:spPr>
        <p:txBody>
          <a:bodyPr vert="horz" wrap="square" lIns="91440" tIns="45720" rIns="91440" bIns="45720" numCol="1" anchor="t" anchorCtr="0" compatLnSpc="1">
            <a:prstTxWarp prst="textNoShape">
              <a:avLst/>
            </a:prstTxWarp>
          </a:bodyPr>
          <a:lstStyle/>
          <a:p>
            <a:pPr indent="341313">
              <a:buFont typeface="Wingdings" panose="05000000000000000000" pitchFamily="2" charset="2"/>
              <a:buChar char="Ø"/>
            </a:pPr>
            <a:r>
              <a:rPr lang="zh-CN" altLang="en-US" smtClean="0">
                <a:solidFill>
                  <a:srgbClr val="000070"/>
                </a:solidFill>
                <a:latin typeface="黑体" panose="02010609060101010101" pitchFamily="49" charset="-122"/>
              </a:rPr>
              <a:t>产生式系统可用来</a:t>
            </a:r>
            <a:r>
              <a:rPr lang="zh-CN" altLang="en-US" smtClean="0">
                <a:solidFill>
                  <a:srgbClr val="FF0000"/>
                </a:solidFill>
                <a:latin typeface="黑体" panose="02010609060101010101" pitchFamily="49" charset="-122"/>
              </a:rPr>
              <a:t>模拟</a:t>
            </a:r>
            <a:r>
              <a:rPr lang="zh-CN" altLang="en-US" smtClean="0">
                <a:solidFill>
                  <a:srgbClr val="000070"/>
                </a:solidFill>
                <a:latin typeface="黑体" panose="02010609060101010101" pitchFamily="49" charset="-122"/>
              </a:rPr>
              <a:t>任一可计算过程。</a:t>
            </a:r>
            <a:endParaRPr lang="en-US" altLang="zh-CN" smtClean="0">
              <a:solidFill>
                <a:srgbClr val="000070"/>
              </a:solidFill>
              <a:latin typeface="黑体" panose="02010609060101010101" pitchFamily="49" charset="-122"/>
            </a:endParaRPr>
          </a:p>
          <a:p>
            <a:pPr indent="341313">
              <a:buFont typeface="Wingdings" panose="05000000000000000000" pitchFamily="2" charset="2"/>
              <a:buChar char="Ø"/>
            </a:pPr>
            <a:endParaRPr lang="en-US" altLang="zh-CN" smtClean="0">
              <a:solidFill>
                <a:srgbClr val="000070"/>
              </a:solidFill>
              <a:latin typeface="黑体" panose="02010609060101010101" pitchFamily="49" charset="-122"/>
            </a:endParaRPr>
          </a:p>
          <a:p>
            <a:pPr indent="341313">
              <a:buFont typeface="Wingdings" panose="05000000000000000000" pitchFamily="2" charset="2"/>
              <a:buNone/>
            </a:pPr>
            <a:r>
              <a:rPr lang="zh-CN" altLang="en-US" smtClean="0">
                <a:solidFill>
                  <a:srgbClr val="FF0000"/>
                </a:solidFill>
                <a:latin typeface="黑体" panose="02010609060101010101" pitchFamily="49" charset="-122"/>
              </a:rPr>
              <a:t>优点</a:t>
            </a:r>
            <a:r>
              <a:rPr lang="en-US" altLang="zh-CN" smtClean="0">
                <a:solidFill>
                  <a:srgbClr val="FF0000"/>
                </a:solidFill>
                <a:latin typeface="黑体" panose="02010609060101010101" pitchFamily="49" charset="-122"/>
              </a:rPr>
              <a:t>:</a:t>
            </a:r>
          </a:p>
          <a:p>
            <a:pPr indent="341313">
              <a:buFont typeface="Wingdings" panose="05000000000000000000" pitchFamily="2" charset="2"/>
              <a:buChar char="Ø"/>
            </a:pPr>
            <a:r>
              <a:rPr lang="en-US" altLang="zh-CN" smtClean="0">
                <a:solidFill>
                  <a:srgbClr val="000070"/>
                </a:solidFill>
                <a:latin typeface="黑体" panose="02010609060101010101" pitchFamily="49" charset="-122"/>
              </a:rPr>
              <a:t>(1)</a:t>
            </a:r>
            <a:r>
              <a:rPr lang="zh-CN" altLang="en-US" smtClean="0">
                <a:solidFill>
                  <a:srgbClr val="000070"/>
                </a:solidFill>
                <a:latin typeface="黑体" panose="02010609060101010101" pitchFamily="49" charset="-122"/>
              </a:rPr>
              <a:t>适合于模拟强数据驱动特点的智能行为。当一些新的数据输入时，系统的行为就要改变。</a:t>
            </a:r>
          </a:p>
          <a:p>
            <a:pPr indent="341313">
              <a:buFont typeface="Wingdings" panose="05000000000000000000" pitchFamily="2" charset="2"/>
              <a:buChar char="Ø"/>
            </a:pPr>
            <a:r>
              <a:rPr lang="en-US" altLang="zh-CN" smtClean="0">
                <a:solidFill>
                  <a:srgbClr val="000070"/>
                </a:solidFill>
                <a:latin typeface="黑体" panose="02010609060101010101" pitchFamily="49" charset="-122"/>
              </a:rPr>
              <a:t>(2)</a:t>
            </a:r>
            <a:r>
              <a:rPr lang="zh-CN" altLang="en-US" smtClean="0">
                <a:solidFill>
                  <a:srgbClr val="000070"/>
                </a:solidFill>
                <a:latin typeface="黑体" panose="02010609060101010101" pitchFamily="49" charset="-122"/>
              </a:rPr>
              <a:t>易于添加新规则去适应新的情况，而不会破坏系统的其他部分。 </a:t>
            </a:r>
          </a:p>
        </p:txBody>
      </p:sp>
      <p:sp>
        <p:nvSpPr>
          <p:cNvPr id="18434"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25BFB673-B24B-4BD5-B5D3-63FC10508D4F}" type="slidenum">
              <a:rPr kumimoji="0" lang="zh-CN" altLang="en-US" sz="1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114</a:t>
            </a:fld>
            <a:endParaRPr kumimoji="0" lang="zh-CN" altLang="en-US" sz="1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435"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2.5.1 产生式系统的表示</a:t>
            </a:r>
          </a:p>
        </p:txBody>
      </p:sp>
    </p:spTree>
    <p:extLst>
      <p:ext uri="{BB962C8B-B14F-4D97-AF65-F5344CB8AC3E}">
        <p14:creationId xmlns:p14="http://schemas.microsoft.com/office/powerpoint/2010/main" val="33055160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p:cNvSpPr>
          <p:nvPr>
            <p:ph idx="1"/>
          </p:nvPr>
        </p:nvSpPr>
        <p:spPr bwMode="auto">
          <a:xfrm>
            <a:off x="250825" y="1403350"/>
            <a:ext cx="8785225" cy="50974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nSpc>
                <a:spcPct val="80000"/>
              </a:lnSpc>
              <a:buFont typeface="Wingdings" panose="05000000000000000000" pitchFamily="2" charset="2"/>
              <a:buChar char="Ø"/>
            </a:pPr>
            <a:r>
              <a:rPr lang="zh-CN" altLang="en-US" smtClean="0">
                <a:solidFill>
                  <a:srgbClr val="000070"/>
                </a:solidFill>
              </a:rPr>
              <a:t>产生式系统的基本过程：</a:t>
            </a:r>
            <a:endParaRPr lang="en-US" altLang="zh-CN" smtClean="0">
              <a:solidFill>
                <a:srgbClr val="000070"/>
              </a:solidFill>
            </a:endParaRPr>
          </a:p>
          <a:p>
            <a:pPr marL="457200" indent="-457200">
              <a:lnSpc>
                <a:spcPct val="80000"/>
              </a:lnSpc>
              <a:buFont typeface="Wingdings" panose="05000000000000000000" pitchFamily="2" charset="2"/>
              <a:buNone/>
            </a:pPr>
            <a:r>
              <a:rPr lang="zh-CN" altLang="en-US" smtClean="0">
                <a:solidFill>
                  <a:srgbClr val="000070"/>
                </a:solidFill>
                <a:latin typeface="黑体" panose="02010609060101010101" pitchFamily="49" charset="-122"/>
              </a:rPr>
              <a:t>  过程</a:t>
            </a:r>
            <a:r>
              <a:rPr lang="en-US" altLang="zh-CN" smtClean="0">
                <a:solidFill>
                  <a:srgbClr val="000070"/>
                </a:solidFill>
                <a:latin typeface="黑体" panose="02010609060101010101" pitchFamily="49" charset="-122"/>
              </a:rPr>
              <a:t>PRODUCTION</a:t>
            </a:r>
          </a:p>
          <a:p>
            <a:pPr marL="450850" lvl="1" indent="114300">
              <a:lnSpc>
                <a:spcPct val="120000"/>
              </a:lnSpc>
              <a:buFont typeface="Times New Roman" panose="02020603050405020304" pitchFamily="18" charset="0"/>
              <a:buAutoNum type="arabicPeriod"/>
            </a:pPr>
            <a:r>
              <a:rPr lang="en-US" altLang="zh-CN" smtClean="0">
                <a:solidFill>
                  <a:srgbClr val="000070"/>
                </a:solidFill>
              </a:rPr>
              <a:t> DATA </a:t>
            </a:r>
            <a:r>
              <a:rPr lang="zh-CN" altLang="en-US" smtClean="0">
                <a:solidFill>
                  <a:srgbClr val="000070"/>
                </a:solidFill>
                <a:latin typeface="仿宋" panose="02010609060101010101" pitchFamily="49" charset="-122"/>
                <a:ea typeface="仿宋" panose="02010609060101010101" pitchFamily="49" charset="-122"/>
              </a:rPr>
              <a:t>← </a:t>
            </a:r>
            <a:r>
              <a:rPr lang="zh-CN" altLang="en-US" smtClean="0">
                <a:solidFill>
                  <a:srgbClr val="000070"/>
                </a:solidFill>
              </a:rPr>
              <a:t>初始数据库</a:t>
            </a:r>
          </a:p>
          <a:p>
            <a:pPr marL="450850" lvl="1" indent="114300">
              <a:lnSpc>
                <a:spcPct val="120000"/>
              </a:lnSpc>
              <a:buFont typeface="Times New Roman" panose="02020603050405020304" pitchFamily="18" charset="0"/>
              <a:buAutoNum type="arabicPeriod"/>
            </a:pPr>
            <a:r>
              <a:rPr lang="en-US" altLang="zh-CN" smtClean="0">
                <a:solidFill>
                  <a:srgbClr val="000070"/>
                </a:solidFill>
              </a:rPr>
              <a:t> until 	DATA</a:t>
            </a:r>
            <a:r>
              <a:rPr lang="zh-CN" altLang="en-US" smtClean="0">
                <a:solidFill>
                  <a:srgbClr val="000070"/>
                </a:solidFill>
              </a:rPr>
              <a:t>满足结束条件以前，</a:t>
            </a:r>
            <a:r>
              <a:rPr lang="en-US" altLang="zh-CN" smtClean="0">
                <a:solidFill>
                  <a:srgbClr val="000070"/>
                </a:solidFill>
              </a:rPr>
              <a:t>do:</a:t>
            </a:r>
          </a:p>
          <a:p>
            <a:pPr marL="450850" lvl="1" indent="114300">
              <a:lnSpc>
                <a:spcPct val="120000"/>
              </a:lnSpc>
              <a:buFont typeface="Times New Roman" panose="02020603050405020304" pitchFamily="18" charset="0"/>
              <a:buAutoNum type="arabicPeriod"/>
            </a:pPr>
            <a:r>
              <a:rPr lang="en-US" altLang="zh-CN" smtClean="0">
                <a:solidFill>
                  <a:srgbClr val="000070"/>
                </a:solidFill>
              </a:rPr>
              <a:t> 	begin</a:t>
            </a:r>
          </a:p>
          <a:p>
            <a:pPr marL="450850" lvl="1" indent="114300">
              <a:lnSpc>
                <a:spcPct val="120000"/>
              </a:lnSpc>
              <a:buFont typeface="Times New Roman" panose="02020603050405020304" pitchFamily="18" charset="0"/>
              <a:buAutoNum type="arabicPeriod"/>
            </a:pPr>
            <a:r>
              <a:rPr lang="zh-CN" altLang="en-US" smtClean="0">
                <a:solidFill>
                  <a:srgbClr val="000070"/>
                </a:solidFill>
              </a:rPr>
              <a:t> </a:t>
            </a:r>
            <a:r>
              <a:rPr lang="en-US" altLang="zh-CN" smtClean="0">
                <a:solidFill>
                  <a:srgbClr val="000070"/>
                </a:solidFill>
              </a:rPr>
              <a:t>	   </a:t>
            </a:r>
            <a:r>
              <a:rPr lang="zh-CN" altLang="en-US" smtClean="0">
                <a:solidFill>
                  <a:srgbClr val="000070"/>
                </a:solidFill>
              </a:rPr>
              <a:t>在规则集中，选某一条可应用于</a:t>
            </a:r>
            <a:r>
              <a:rPr lang="en-US" altLang="zh-CN" smtClean="0">
                <a:solidFill>
                  <a:srgbClr val="000070"/>
                </a:solidFill>
              </a:rPr>
              <a:t>DATA</a:t>
            </a:r>
            <a:r>
              <a:rPr lang="zh-CN" altLang="en-US" smtClean="0">
                <a:solidFill>
                  <a:srgbClr val="000070"/>
                </a:solidFill>
              </a:rPr>
              <a:t>的规则</a:t>
            </a:r>
            <a:r>
              <a:rPr lang="en-US" altLang="zh-CN" smtClean="0">
                <a:solidFill>
                  <a:srgbClr val="000070"/>
                </a:solidFill>
              </a:rPr>
              <a:t>R</a:t>
            </a:r>
          </a:p>
          <a:p>
            <a:pPr marL="450850" lvl="1" indent="114300">
              <a:lnSpc>
                <a:spcPct val="120000"/>
              </a:lnSpc>
              <a:buFont typeface="Times New Roman" panose="02020603050405020304" pitchFamily="18" charset="0"/>
              <a:buAutoNum type="arabicPeriod"/>
            </a:pPr>
            <a:r>
              <a:rPr lang="en-US" altLang="zh-CN" smtClean="0">
                <a:solidFill>
                  <a:srgbClr val="000070"/>
                </a:solidFill>
              </a:rPr>
              <a:t> 	   DATA </a:t>
            </a:r>
            <a:r>
              <a:rPr lang="zh-CN" altLang="en-US" smtClean="0">
                <a:solidFill>
                  <a:srgbClr val="000070"/>
                </a:solidFill>
                <a:latin typeface="仿宋" panose="02010609060101010101" pitchFamily="49" charset="-122"/>
                <a:ea typeface="仿宋" panose="02010609060101010101" pitchFamily="49" charset="-122"/>
              </a:rPr>
              <a:t>← </a:t>
            </a:r>
            <a:r>
              <a:rPr lang="zh-CN" altLang="en-US" smtClean="0">
                <a:solidFill>
                  <a:srgbClr val="000070"/>
                </a:solidFill>
              </a:rPr>
              <a:t>规则</a:t>
            </a:r>
            <a:r>
              <a:rPr lang="en-US" altLang="zh-CN" smtClean="0">
                <a:solidFill>
                  <a:srgbClr val="000070"/>
                </a:solidFill>
              </a:rPr>
              <a:t>R</a:t>
            </a:r>
            <a:r>
              <a:rPr lang="zh-CN" altLang="en-US" smtClean="0">
                <a:solidFill>
                  <a:srgbClr val="000070"/>
                </a:solidFill>
              </a:rPr>
              <a:t>应用到</a:t>
            </a:r>
            <a:r>
              <a:rPr lang="en-US" altLang="zh-CN" smtClean="0">
                <a:solidFill>
                  <a:srgbClr val="000070"/>
                </a:solidFill>
              </a:rPr>
              <a:t>DATA</a:t>
            </a:r>
            <a:r>
              <a:rPr lang="zh-CN" altLang="en-US" smtClean="0">
                <a:solidFill>
                  <a:srgbClr val="000070"/>
                </a:solidFill>
              </a:rPr>
              <a:t>得到的结果</a:t>
            </a:r>
          </a:p>
          <a:p>
            <a:pPr marL="450850" lvl="1" indent="114300">
              <a:lnSpc>
                <a:spcPct val="120000"/>
              </a:lnSpc>
              <a:buFont typeface="Times New Roman" panose="02020603050405020304" pitchFamily="18" charset="0"/>
              <a:buAutoNum type="arabicPeriod"/>
            </a:pPr>
            <a:r>
              <a:rPr lang="en-US" altLang="zh-CN" smtClean="0">
                <a:solidFill>
                  <a:srgbClr val="000070"/>
                </a:solidFill>
              </a:rPr>
              <a:t> 	end</a:t>
            </a:r>
          </a:p>
          <a:p>
            <a:pPr marL="457200" indent="-457200">
              <a:lnSpc>
                <a:spcPct val="80000"/>
              </a:lnSpc>
              <a:buFont typeface="Wingdings" panose="05000000000000000000" pitchFamily="2" charset="2"/>
              <a:buNone/>
            </a:pPr>
            <a:endParaRPr lang="en-US" altLang="zh-CN" smtClean="0">
              <a:solidFill>
                <a:srgbClr val="000070"/>
              </a:solidFill>
              <a:latin typeface="黑体" panose="02010609060101010101" pitchFamily="49" charset="-122"/>
            </a:endParaRPr>
          </a:p>
          <a:p>
            <a:pPr marL="457200" indent="-457200">
              <a:lnSpc>
                <a:spcPct val="80000"/>
              </a:lnSpc>
              <a:buFont typeface="Wingdings" panose="05000000000000000000" pitchFamily="2" charset="2"/>
              <a:buNone/>
            </a:pPr>
            <a:endParaRPr lang="en-US" altLang="zh-CN" smtClean="0">
              <a:solidFill>
                <a:srgbClr val="000070"/>
              </a:solidFill>
              <a:latin typeface="黑体" panose="02010609060101010101" pitchFamily="49" charset="-122"/>
            </a:endParaRPr>
          </a:p>
          <a:p>
            <a:pPr marL="457200" indent="-457200">
              <a:lnSpc>
                <a:spcPct val="80000"/>
              </a:lnSpc>
              <a:buFont typeface="Wingdings" panose="05000000000000000000" pitchFamily="2" charset="2"/>
              <a:buChar char="Ø"/>
            </a:pPr>
            <a:endParaRPr lang="en-US" altLang="zh-CN" smtClean="0">
              <a:solidFill>
                <a:srgbClr val="000070"/>
              </a:solidFill>
              <a:latin typeface="黑体" panose="02010609060101010101" pitchFamily="49" charset="-122"/>
            </a:endParaRPr>
          </a:p>
        </p:txBody>
      </p:sp>
      <p:grpSp>
        <p:nvGrpSpPr>
          <p:cNvPr id="19458" name="组合 2"/>
          <p:cNvGrpSpPr>
            <a:grpSpLocks/>
          </p:cNvGrpSpPr>
          <p:nvPr/>
        </p:nvGrpSpPr>
        <p:grpSpPr bwMode="auto">
          <a:xfrm>
            <a:off x="7932738" y="1951038"/>
            <a:ext cx="742950" cy="1909762"/>
            <a:chOff x="8172450" y="4005263"/>
            <a:chExt cx="863600" cy="2016125"/>
          </a:xfrm>
        </p:grpSpPr>
        <p:sp>
          <p:nvSpPr>
            <p:cNvPr id="2" name="AutoShape 4"/>
            <p:cNvSpPr>
              <a:spLocks noChangeArrowheads="1"/>
            </p:cNvSpPr>
            <p:nvPr/>
          </p:nvSpPr>
          <p:spPr bwMode="auto">
            <a:xfrm>
              <a:off x="8172450" y="4005263"/>
              <a:ext cx="863600" cy="2016125"/>
            </a:xfrm>
            <a:prstGeom prst="wedgeRoundRectCallout">
              <a:avLst>
                <a:gd name="adj1" fmla="val -62884"/>
                <a:gd name="adj2" fmla="val 76519"/>
                <a:gd name="adj3" fmla="val 16667"/>
              </a:avLst>
            </a:prstGeom>
            <a:solidFill>
              <a:schemeClr val="accent1"/>
            </a:solidFill>
            <a:ln w="9525">
              <a:solidFill>
                <a:schemeClr val="tx1"/>
              </a:solidFill>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460" name="Text Box 5"/>
            <p:cNvSpPr txBox="1">
              <a:spLocks noChangeArrowheads="1"/>
            </p:cNvSpPr>
            <p:nvPr/>
          </p:nvSpPr>
          <p:spPr bwMode="auto">
            <a:xfrm>
              <a:off x="8243887" y="4149725"/>
              <a:ext cx="708625" cy="165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不确定</a:t>
              </a:r>
            </a:p>
          </p:txBody>
        </p:sp>
      </p:grpSp>
      <p:sp>
        <p:nvSpPr>
          <p:cNvPr id="19461"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3BECBFA9-B775-4BCF-BBE7-6EDFF321C587}" type="slidenum">
              <a:rPr kumimoji="0" lang="zh-CN" altLang="en-US" sz="1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115</a:t>
            </a:fld>
            <a:endParaRPr kumimoji="0" lang="zh-CN" altLang="en-US" sz="1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462"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2.5.1 产生式系统的表示</a:t>
            </a:r>
          </a:p>
        </p:txBody>
      </p:sp>
    </p:spTree>
    <p:extLst>
      <p:ext uri="{BB962C8B-B14F-4D97-AF65-F5344CB8AC3E}">
        <p14:creationId xmlns:p14="http://schemas.microsoft.com/office/powerpoint/2010/main" val="26875967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bwMode="auto">
          <a:xfrm>
            <a:off x="609600" y="304800"/>
            <a:ext cx="77724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2.5.2 </a:t>
            </a:r>
            <a:r>
              <a:rPr lang="zh-CN" altLang="zh-CN" smtClean="0"/>
              <a:t>案例：九宫图游戏</a:t>
            </a:r>
            <a:endParaRPr lang="en-US" altLang="zh-CN" b="0" smtClean="0">
              <a:solidFill>
                <a:schemeClr val="tx1"/>
              </a:solidFill>
              <a:latin typeface="黑体" panose="02010609060101010101" pitchFamily="49" charset="-122"/>
              <a:ea typeface="黑体" panose="02010609060101010101" pitchFamily="49" charset="-122"/>
            </a:endParaRPr>
          </a:p>
        </p:txBody>
      </p:sp>
      <p:sp>
        <p:nvSpPr>
          <p:cNvPr id="21507" name="Rectangle 3"/>
          <p:cNvSpPr>
            <a:spLocks noGrp="1"/>
          </p:cNvSpPr>
          <p:nvPr>
            <p:ph idx="1"/>
          </p:nvPr>
        </p:nvSpPr>
        <p:spPr bwMode="auto">
          <a:xfrm>
            <a:off x="685800" y="1371600"/>
            <a:ext cx="7772400" cy="4724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20000"/>
              </a:lnSpc>
              <a:buFont typeface="Wingdings" panose="05000000000000000000" pitchFamily="2" charset="2"/>
              <a:buNone/>
            </a:pPr>
            <a:r>
              <a:rPr lang="zh-CN" altLang="en-US" smtClean="0">
                <a:solidFill>
                  <a:srgbClr val="000070"/>
                </a:solidFill>
              </a:rPr>
              <a:t>九宫图游戏的规则：</a:t>
            </a:r>
            <a:endParaRPr lang="en-US" altLang="zh-CN" smtClean="0">
              <a:solidFill>
                <a:srgbClr val="000070"/>
              </a:solidFill>
              <a:latin typeface="黑体" panose="02010609060101010101" pitchFamily="49" charset="-122"/>
            </a:endParaRPr>
          </a:p>
          <a:p>
            <a:pPr marL="0" indent="0">
              <a:lnSpc>
                <a:spcPct val="120000"/>
              </a:lnSpc>
              <a:buFont typeface="Wingdings" panose="05000000000000000000" pitchFamily="2" charset="2"/>
              <a:buChar char="Ø"/>
            </a:pPr>
            <a:r>
              <a:rPr lang="zh-CN" altLang="en-US" sz="2800" smtClean="0">
                <a:solidFill>
                  <a:srgbClr val="000070"/>
                </a:solidFill>
                <a:latin typeface="黑体" panose="02010609060101010101" pitchFamily="49" charset="-122"/>
              </a:rPr>
              <a:t>在3*3组成的九宫格棋盘上，摆有八个将牌，每一个将牌都刻有1</a:t>
            </a:r>
            <a:r>
              <a:rPr lang="zh-CN" altLang="en-US" sz="2800" smtClean="0">
                <a:solidFill>
                  <a:srgbClr val="000070"/>
                </a:solidFill>
                <a:latin typeface="Courier New" panose="02070309020205020404" pitchFamily="49" charset="0"/>
              </a:rPr>
              <a:t>—</a:t>
            </a:r>
            <a:r>
              <a:rPr lang="zh-CN" altLang="en-US" sz="2800" smtClean="0">
                <a:solidFill>
                  <a:srgbClr val="000070"/>
                </a:solidFill>
                <a:latin typeface="黑体" panose="02010609060101010101" pitchFamily="49" charset="-122"/>
              </a:rPr>
              <a:t>8中的某一个数码。</a:t>
            </a:r>
          </a:p>
          <a:p>
            <a:pPr marL="0" indent="0">
              <a:lnSpc>
                <a:spcPct val="120000"/>
              </a:lnSpc>
              <a:buFont typeface="Wingdings" panose="05000000000000000000" pitchFamily="2" charset="2"/>
              <a:buChar char="Ø"/>
            </a:pPr>
            <a:r>
              <a:rPr lang="zh-CN" altLang="en-US" sz="2800" smtClean="0">
                <a:solidFill>
                  <a:srgbClr val="000070"/>
                </a:solidFill>
                <a:latin typeface="黑体" panose="02010609060101010101" pitchFamily="49" charset="-122"/>
              </a:rPr>
              <a:t>棋盘中留有一个空格。</a:t>
            </a:r>
          </a:p>
          <a:p>
            <a:pPr marL="0" indent="0">
              <a:lnSpc>
                <a:spcPct val="120000"/>
              </a:lnSpc>
              <a:buFont typeface="Wingdings" panose="05000000000000000000" pitchFamily="2" charset="2"/>
              <a:buChar char="Ø"/>
            </a:pPr>
            <a:r>
              <a:rPr lang="zh-CN" altLang="en-US" sz="2800" smtClean="0">
                <a:solidFill>
                  <a:srgbClr val="FF0000"/>
                </a:solidFill>
                <a:latin typeface="黑体" panose="02010609060101010101" pitchFamily="49" charset="-122"/>
              </a:rPr>
              <a:t>问题：</a:t>
            </a:r>
            <a:r>
              <a:rPr lang="zh-CN" altLang="en-US" sz="2800" smtClean="0">
                <a:solidFill>
                  <a:srgbClr val="000070"/>
                </a:solidFill>
                <a:latin typeface="黑体" panose="02010609060101010101" pitchFamily="49" charset="-122"/>
              </a:rPr>
              <a:t>给定一个初始布局 (称初始状态)和一个目标的布局 (称目标状态)，问如何移动将牌，实现从初始状态到目标状态的转变。</a:t>
            </a:r>
            <a:endParaRPr lang="en-US" altLang="zh-CN" sz="2800" smtClean="0">
              <a:solidFill>
                <a:srgbClr val="000070"/>
              </a:solidFill>
              <a:latin typeface="黑体" panose="02010609060101010101" pitchFamily="49" charset="-122"/>
            </a:endParaRPr>
          </a:p>
          <a:p>
            <a:pPr marL="0" indent="0">
              <a:lnSpc>
                <a:spcPct val="120000"/>
              </a:lnSpc>
              <a:buFont typeface="Wingdings" panose="05000000000000000000" pitchFamily="2" charset="2"/>
              <a:buChar char="Ø"/>
            </a:pPr>
            <a:r>
              <a:rPr lang="zh-CN" altLang="en-US" sz="2800" smtClean="0">
                <a:solidFill>
                  <a:srgbClr val="FF0000"/>
                </a:solidFill>
                <a:latin typeface="黑体" panose="02010609060101010101" pitchFamily="49" charset="-122"/>
              </a:rPr>
              <a:t>解答：</a:t>
            </a:r>
            <a:r>
              <a:rPr lang="zh-CN" altLang="en-US" sz="2800" smtClean="0">
                <a:solidFill>
                  <a:srgbClr val="000070"/>
                </a:solidFill>
                <a:latin typeface="黑体" panose="02010609060101010101" pitchFamily="49" charset="-122"/>
              </a:rPr>
              <a:t>一个合法的走步序列。 </a:t>
            </a:r>
          </a:p>
        </p:txBody>
      </p:sp>
      <p:sp>
        <p:nvSpPr>
          <p:cNvPr id="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3AA184ED-260E-4EC6-B86A-0C7911749543}"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116</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194354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组合 1"/>
          <p:cNvGrpSpPr>
            <a:grpSpLocks/>
          </p:cNvGrpSpPr>
          <p:nvPr/>
        </p:nvGrpSpPr>
        <p:grpSpPr bwMode="auto">
          <a:xfrm>
            <a:off x="2195513" y="4292600"/>
            <a:ext cx="3878262" cy="1189038"/>
            <a:chOff x="1476375" y="4076700"/>
            <a:chExt cx="3878263" cy="1189038"/>
          </a:xfrm>
        </p:grpSpPr>
        <p:sp>
          <p:nvSpPr>
            <p:cNvPr id="22530" name="Text Box 3"/>
            <p:cNvSpPr txBox="1">
              <a:spLocks noChangeArrowheads="1"/>
            </p:cNvSpPr>
            <p:nvPr/>
          </p:nvSpPr>
          <p:spPr bwMode="auto">
            <a:xfrm>
              <a:off x="1476375" y="4076700"/>
              <a:ext cx="1143000" cy="1189038"/>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1   5   2</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4   8   3</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     7  6</a:t>
              </a:r>
            </a:p>
          </p:txBody>
        </p:sp>
        <p:sp>
          <p:nvSpPr>
            <p:cNvPr id="22531" name="Text Box 4"/>
            <p:cNvSpPr txBox="1">
              <a:spLocks noChangeArrowheads="1"/>
            </p:cNvSpPr>
            <p:nvPr/>
          </p:nvSpPr>
          <p:spPr bwMode="auto">
            <a:xfrm>
              <a:off x="4211638" y="4076700"/>
              <a:ext cx="1143000" cy="1189038"/>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1   2   3</a:t>
              </a:r>
            </a:p>
            <a:p>
              <a:pPr marL="0" marR="0" lvl="0" indent="0" algn="just" defTabSz="914400"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zh-CN" altLang="en-US" sz="2400" b="0"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4   5   6</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7   8   </a:t>
              </a:r>
            </a:p>
          </p:txBody>
        </p:sp>
        <p:sp>
          <p:nvSpPr>
            <p:cNvPr id="22532" name="AutoShape 5"/>
            <p:cNvSpPr>
              <a:spLocks noChangeArrowheads="1"/>
            </p:cNvSpPr>
            <p:nvPr/>
          </p:nvSpPr>
          <p:spPr bwMode="auto">
            <a:xfrm>
              <a:off x="2843213" y="4437063"/>
              <a:ext cx="1066800" cy="457200"/>
            </a:xfrm>
            <a:prstGeom prst="rightArrow">
              <a:avLst>
                <a:gd name="adj1" fmla="val 50000"/>
                <a:gd name="adj2" fmla="val 58258"/>
              </a:avLst>
            </a:prstGeom>
            <a:solidFill>
              <a:schemeClr val="accent1"/>
            </a:solidFill>
            <a:ln w="9525">
              <a:solidFill>
                <a:schemeClr val="tx1"/>
              </a:solidFill>
              <a:miter lim="800000"/>
              <a:headEnd/>
              <a:tailEnd/>
            </a:ln>
          </p:spPr>
          <p:txBody>
            <a:bodyPr wrap="none" anchor="ctr"/>
            <a:lstStyle/>
            <a:p>
              <a:pPr marL="0" marR="0" lvl="0" indent="0" algn="ctr"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Char char="Ø"/>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65895" name="Rectangle 7"/>
          <p:cNvSpPr>
            <a:spLocks noChangeArrowheads="1"/>
          </p:cNvSpPr>
          <p:nvPr/>
        </p:nvSpPr>
        <p:spPr bwMode="auto">
          <a:xfrm>
            <a:off x="411163" y="1189038"/>
            <a:ext cx="8169275" cy="2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6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9pPr>
          </a:lstStyle>
          <a:p>
            <a:pPr marL="457200" marR="0" lvl="0" indent="-457200" algn="just" defTabSz="914400" rtl="0" eaLnBrk="1" fontAlgn="base" latinLnBrk="0" hangingPunct="1">
              <a:lnSpc>
                <a:spcPct val="100000"/>
              </a:lnSpc>
              <a:spcBef>
                <a:spcPct val="20000"/>
              </a:spcBef>
              <a:spcAft>
                <a:spcPct val="0"/>
              </a:spcAft>
              <a:buClr>
                <a:srgbClr val="000044">
                  <a:lumMod val="90000"/>
                  <a:lumOff val="10000"/>
                </a:srgbClr>
              </a:buClr>
              <a:buSzTx/>
              <a:buFont typeface="Wingdings" panose="05000000000000000000" pitchFamily="2" charset="2"/>
              <a:buChar char="Ø"/>
              <a:tabLst/>
              <a:defRPr/>
            </a:pPr>
            <a:r>
              <a:rPr kumimoji="1" lang="zh-CN" altLang="en-US" sz="3200" b="1" i="0" u="none" strike="noStrike" kern="1200" cap="none" spc="0" normalizeH="0" baseline="0" noProof="0" dirty="0" smtClean="0">
                <a:ln>
                  <a:noFill/>
                </a:ln>
                <a:solidFill>
                  <a:srgbClr val="000070"/>
                </a:solidFill>
                <a:effectLst/>
                <a:uLnTx/>
                <a:uFillTx/>
                <a:latin typeface="黑体" panose="02010609060101010101" pitchFamily="49" charset="-122"/>
                <a:ea typeface="黑体" panose="02010609060101010101" pitchFamily="49" charset="-122"/>
                <a:cs typeface="黑体" panose="02010609060101010101" pitchFamily="49" charset="-122"/>
              </a:rPr>
              <a:t>方法：首先必须建立起问题的</a:t>
            </a:r>
            <a:r>
              <a:rPr kumimoji="1" lang="zh-CN" altLang="en-US" sz="32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黑体" panose="02010609060101010101" pitchFamily="49" charset="-122"/>
              </a:rPr>
              <a:t>产生式系统描述</a:t>
            </a:r>
            <a:r>
              <a:rPr kumimoji="1" lang="zh-CN" altLang="en-US" sz="3200" b="1" i="0" u="none" strike="noStrike" kern="1200" cap="none" spc="0" normalizeH="0" baseline="0" noProof="0" dirty="0" smtClean="0">
                <a:ln>
                  <a:noFill/>
                </a:ln>
                <a:solidFill>
                  <a:srgbClr val="000070"/>
                </a:solidFill>
                <a:effectLst/>
                <a:uLnTx/>
                <a:uFillTx/>
                <a:latin typeface="黑体" panose="02010609060101010101" pitchFamily="49" charset="-122"/>
                <a:ea typeface="黑体" panose="02010609060101010101" pitchFamily="49" charset="-122"/>
                <a:cs typeface="黑体" panose="02010609060101010101" pitchFamily="49" charset="-122"/>
              </a:rPr>
              <a:t>，即规定出</a:t>
            </a:r>
            <a:r>
              <a:rPr kumimoji="1" lang="zh-CN" altLang="en-US" sz="3200" b="1" i="0" u="sng" strike="noStrike" kern="1200" cap="none" spc="0" normalizeH="0" baseline="0" noProof="0" dirty="0" smtClean="0">
                <a:ln>
                  <a:noFill/>
                </a:ln>
                <a:solidFill>
                  <a:srgbClr val="FF00FF"/>
                </a:solidFill>
                <a:effectLst/>
                <a:uLnTx/>
                <a:uFillTx/>
                <a:latin typeface="黑体" panose="02010609060101010101" pitchFamily="49" charset="-122"/>
                <a:ea typeface="黑体" panose="02010609060101010101" pitchFamily="49" charset="-122"/>
                <a:cs typeface="黑体" panose="02010609060101010101" pitchFamily="49" charset="-122"/>
              </a:rPr>
              <a:t>综合数据库</a:t>
            </a:r>
            <a:r>
              <a:rPr kumimoji="1" lang="zh-CN" altLang="en-US" sz="3200" b="1" i="0" u="sng" strike="noStrike" kern="1200" cap="none" spc="0" normalizeH="0" baseline="0" noProof="0" dirty="0" smtClean="0">
                <a:ln>
                  <a:noFill/>
                </a:ln>
                <a:solidFill>
                  <a:srgbClr val="000070"/>
                </a:solidFill>
                <a:effectLst/>
                <a:uLnTx/>
                <a:uFillTx/>
                <a:latin typeface="黑体" panose="02010609060101010101" pitchFamily="49" charset="-122"/>
                <a:ea typeface="黑体" panose="02010609060101010101" pitchFamily="49" charset="-122"/>
                <a:cs typeface="黑体" panose="02010609060101010101" pitchFamily="49" charset="-122"/>
              </a:rPr>
              <a:t>、</a:t>
            </a:r>
            <a:r>
              <a:rPr kumimoji="1" lang="zh-CN" altLang="en-US" sz="3200" b="1" i="0" u="sng" strike="noStrike" kern="1200" cap="none" spc="0" normalizeH="0" baseline="0" noProof="0" dirty="0" smtClean="0">
                <a:ln>
                  <a:noFill/>
                </a:ln>
                <a:solidFill>
                  <a:srgbClr val="FF00FF"/>
                </a:solidFill>
                <a:effectLst/>
                <a:uLnTx/>
                <a:uFillTx/>
                <a:latin typeface="黑体" panose="02010609060101010101" pitchFamily="49" charset="-122"/>
                <a:ea typeface="黑体" panose="02010609060101010101" pitchFamily="49" charset="-122"/>
                <a:cs typeface="黑体" panose="02010609060101010101" pitchFamily="49" charset="-122"/>
              </a:rPr>
              <a:t>规则集合</a:t>
            </a:r>
            <a:r>
              <a:rPr kumimoji="1" lang="zh-CN" altLang="en-US" sz="3200" b="1" i="0" u="sng" strike="noStrike" kern="1200" cap="none" spc="0" normalizeH="0" baseline="0" noProof="0" dirty="0" smtClean="0">
                <a:ln>
                  <a:noFill/>
                </a:ln>
                <a:solidFill>
                  <a:srgbClr val="000070"/>
                </a:solidFill>
                <a:effectLst/>
                <a:uLnTx/>
                <a:uFillTx/>
                <a:latin typeface="黑体" panose="02010609060101010101" pitchFamily="49" charset="-122"/>
                <a:ea typeface="黑体" panose="02010609060101010101" pitchFamily="49" charset="-122"/>
                <a:cs typeface="黑体" panose="02010609060101010101" pitchFamily="49" charset="-122"/>
              </a:rPr>
              <a:t>及其</a:t>
            </a:r>
            <a:r>
              <a:rPr kumimoji="1" lang="zh-CN" altLang="en-US" sz="3200" b="1" i="0" u="sng" strike="noStrike" kern="1200" cap="none" spc="0" normalizeH="0" baseline="0" noProof="0" dirty="0" smtClean="0">
                <a:ln>
                  <a:noFill/>
                </a:ln>
                <a:solidFill>
                  <a:srgbClr val="FF00FF"/>
                </a:solidFill>
                <a:effectLst/>
                <a:uLnTx/>
                <a:uFillTx/>
                <a:latin typeface="黑体" panose="02010609060101010101" pitchFamily="49" charset="-122"/>
                <a:ea typeface="黑体" panose="02010609060101010101" pitchFamily="49" charset="-122"/>
                <a:cs typeface="黑体" panose="02010609060101010101" pitchFamily="49" charset="-122"/>
              </a:rPr>
              <a:t>控制策略</a:t>
            </a:r>
            <a:r>
              <a:rPr kumimoji="1" lang="zh-CN" altLang="en-US" sz="3200" b="1" i="0" u="none" strike="noStrike" kern="1200" cap="none" spc="0" normalizeH="0" baseline="0" noProof="0" dirty="0" smtClean="0">
                <a:ln>
                  <a:noFill/>
                </a:ln>
                <a:solidFill>
                  <a:srgbClr val="000070"/>
                </a:solidFill>
                <a:effectLst/>
                <a:uLnTx/>
                <a:uFillTx/>
                <a:latin typeface="黑体" panose="02010609060101010101" pitchFamily="49" charset="-122"/>
                <a:ea typeface="黑体" panose="02010609060101010101" pitchFamily="49" charset="-122"/>
                <a:cs typeface="黑体" panose="02010609060101010101" pitchFamily="49" charset="-122"/>
              </a:rPr>
              <a:t>。</a:t>
            </a:r>
          </a:p>
          <a:p>
            <a:pPr marL="457200" marR="0" lvl="0" indent="-457200" algn="just" defTabSz="914400" rtl="0" eaLnBrk="1" fontAlgn="base" latinLnBrk="0" hangingPunct="1">
              <a:lnSpc>
                <a:spcPct val="100000"/>
              </a:lnSpc>
              <a:spcBef>
                <a:spcPct val="20000"/>
              </a:spcBef>
              <a:spcAft>
                <a:spcPct val="0"/>
              </a:spcAft>
              <a:buClr>
                <a:srgbClr val="000044">
                  <a:lumMod val="90000"/>
                  <a:lumOff val="10000"/>
                </a:srgbClr>
              </a:buClr>
              <a:buSzTx/>
              <a:buFont typeface="Wingdings" panose="05000000000000000000" pitchFamily="2" charset="2"/>
              <a:buChar char="Ø"/>
              <a:tabLst/>
              <a:defRPr/>
            </a:pPr>
            <a:r>
              <a:rPr kumimoji="1" lang="zh-CN" altLang="en-US" sz="3200" b="1" i="0" u="none" strike="noStrike" kern="1200" cap="none" spc="0" normalizeH="0" baseline="0" noProof="0" dirty="0" smtClean="0">
                <a:ln>
                  <a:noFill/>
                </a:ln>
                <a:solidFill>
                  <a:srgbClr val="000070"/>
                </a:solidFill>
                <a:effectLst/>
                <a:uLnTx/>
                <a:uFillTx/>
                <a:latin typeface="黑体" panose="02010609060101010101" pitchFamily="49" charset="-122"/>
                <a:ea typeface="黑体" panose="02010609060101010101" pitchFamily="49" charset="-122"/>
                <a:cs typeface="黑体" panose="02010609060101010101" pitchFamily="49" charset="-122"/>
              </a:rPr>
              <a:t>一个问题可有多种表示方式。</a:t>
            </a:r>
            <a:endParaRPr kumimoji="1" lang="en-US" altLang="zh-CN" sz="3200" b="1" i="0" u="none" strike="noStrike" kern="1200" cap="none" spc="0" normalizeH="0" baseline="0" noProof="0" dirty="0" smtClean="0">
              <a:ln>
                <a:noFill/>
              </a:ln>
              <a:solidFill>
                <a:srgbClr val="000070"/>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457200" marR="0" lvl="0" indent="-457200" algn="just" defTabSz="914400" rtl="0" eaLnBrk="1" fontAlgn="base" latinLnBrk="0" hangingPunct="1">
              <a:lnSpc>
                <a:spcPct val="100000"/>
              </a:lnSpc>
              <a:spcBef>
                <a:spcPct val="20000"/>
              </a:spcBef>
              <a:spcAft>
                <a:spcPct val="0"/>
              </a:spcAft>
              <a:buClr>
                <a:srgbClr val="000044">
                  <a:lumMod val="90000"/>
                  <a:lumOff val="10000"/>
                </a:srgbClr>
              </a:buClr>
              <a:buSzTx/>
              <a:buFont typeface="Wingdings" panose="05000000000000000000" pitchFamily="2" charset="2"/>
              <a:buChar char="Ø"/>
              <a:tabLst/>
              <a:defRPr/>
            </a:pPr>
            <a:r>
              <a:rPr kumimoji="1" lang="zh-CN" altLang="en-US" sz="3200" b="1" i="0" u="none" strike="noStrike" kern="1200" cap="none" spc="0" normalizeH="0" baseline="0" noProof="0" dirty="0">
                <a:ln>
                  <a:noFill/>
                </a:ln>
                <a:solidFill>
                  <a:srgbClr val="000070"/>
                </a:solidFill>
                <a:effectLst/>
                <a:uLnTx/>
                <a:uFillTx/>
                <a:latin typeface="黑体" panose="02010609060101010101" pitchFamily="49" charset="-122"/>
                <a:ea typeface="黑体" panose="02010609060101010101" pitchFamily="49" charset="-122"/>
                <a:cs typeface="黑体" panose="02010609060101010101" pitchFamily="49" charset="-122"/>
              </a:rPr>
              <a:t>设给定的具体问题如图所示。 </a:t>
            </a:r>
            <a:r>
              <a:rPr kumimoji="1" lang="zh-CN" altLang="en-US" sz="3200" b="1" i="0" u="none" strike="noStrike" kern="1200" cap="none" spc="0" normalizeH="0" baseline="0" noProof="0" dirty="0" smtClean="0">
                <a:ln>
                  <a:noFill/>
                </a:ln>
                <a:solidFill>
                  <a:srgbClr val="000070"/>
                </a:solidFill>
                <a:effectLst/>
                <a:uLnTx/>
                <a:uFillTx/>
                <a:latin typeface="黑体" panose="02010609060101010101" pitchFamily="49" charset="-122"/>
                <a:ea typeface="黑体" panose="02010609060101010101" pitchFamily="49" charset="-122"/>
                <a:cs typeface="黑体" panose="02010609060101010101" pitchFamily="49" charset="-122"/>
              </a:rPr>
              <a:t> </a:t>
            </a:r>
          </a:p>
        </p:txBody>
      </p:sp>
      <p:sp>
        <p:nvSpPr>
          <p:cNvPr id="22534"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FAF3CBE2-04F1-4E4C-B4F8-026199AB1058}"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117</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22535" name="Rectangle 2"/>
          <p:cNvSpPr>
            <a:spLocks noGrp="1" noChangeArrowheads="1"/>
          </p:cNvSpPr>
          <p:nvPr>
            <p:ph type="title"/>
          </p:nvPr>
        </p:nvSpPr>
        <p:spPr bwMode="auto">
          <a:xfrm>
            <a:off x="609600" y="304800"/>
            <a:ext cx="77724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2.5.2 </a:t>
            </a:r>
            <a:r>
              <a:rPr lang="zh-CN" altLang="zh-CN" smtClean="0"/>
              <a:t>案例：九宫图游戏</a:t>
            </a:r>
            <a:endParaRPr lang="en-US" altLang="zh-CN" b="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664852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2.5.2  </a:t>
            </a:r>
            <a:r>
              <a:rPr lang="zh-CN" altLang="en-US" smtClean="0"/>
              <a:t>案例：九宫图游戏</a:t>
            </a:r>
          </a:p>
        </p:txBody>
      </p:sp>
      <p:sp>
        <p:nvSpPr>
          <p:cNvPr id="5" name="内容占位符 4"/>
          <p:cNvSpPr>
            <a:spLocks noGrp="1" noRot="1" noChangeAspect="1" noMove="1" noResize="1" noEditPoints="1" noAdjustHandles="1" noChangeArrowheads="1" noChangeShapeType="1" noTextEdit="1"/>
          </p:cNvSpPr>
          <p:nvPr>
            <p:ph idx="1"/>
          </p:nvPr>
        </p:nvSpPr>
        <p:spPr>
          <a:xfrm>
            <a:off x="467544" y="980727"/>
            <a:ext cx="8280920" cy="5519464"/>
          </a:xfrm>
          <a:blipFill rotWithShape="0">
            <a:blip r:embed="rId3"/>
            <a:stretch>
              <a:fillRect t="-1878" r="-4860" b="-2873"/>
            </a:stretch>
          </a:blipFill>
        </p:spPr>
        <p:txBody>
          <a:bodyPr/>
          <a:lstStyle/>
          <a:p>
            <a:r>
              <a:rPr lang="zh-CN" altLang="en-US" noProof="1">
                <a:noFill/>
              </a:rPr>
              <a:t> </a:t>
            </a:r>
          </a:p>
        </p:txBody>
      </p:sp>
      <p:sp>
        <p:nvSpPr>
          <p:cNvPr id="23555" name="灯片编号占位符 3"/>
          <p:cNvSpPr>
            <a:spLocks noGrp="1" noChangeArrowheads="1"/>
          </p:cNvSpPr>
          <p:nvPr>
            <p:ph type="sldNum" sz="quarter" idx="12"/>
          </p:nvPr>
        </p:nvSpPr>
        <p:spPr bwMode="auto">
          <a:xfrm>
            <a:off x="6858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2ADB1BC-B456-4447-A4F6-700F921A7724}" type="slidenum">
              <a:rPr kumimoji="0"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118</a:t>
            </a:fld>
            <a:endParaRPr kumimoji="0"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186331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2.5.2  </a:t>
            </a:r>
            <a:r>
              <a:rPr lang="zh-CN" altLang="en-US" smtClean="0"/>
              <a:t>案例：九宫图游戏</a:t>
            </a:r>
          </a:p>
        </p:txBody>
      </p:sp>
      <p:sp>
        <p:nvSpPr>
          <p:cNvPr id="5" name="内容占位符 4"/>
          <p:cNvSpPr>
            <a:spLocks noGrp="1"/>
          </p:cNvSpPr>
          <p:nvPr>
            <p:ph idx="1"/>
          </p:nvPr>
        </p:nvSpPr>
        <p:spPr>
          <a:xfrm>
            <a:off x="468313" y="1052513"/>
            <a:ext cx="8280400" cy="5448300"/>
          </a:xfrm>
        </p:spPr>
        <p:txBody>
          <a:bodyPr/>
          <a:lstStyle/>
          <a:p>
            <a:pPr>
              <a:defRPr/>
            </a:pPr>
            <a:r>
              <a:rPr kumimoji="1" lang="zh-CN" altLang="en-US" dirty="0"/>
              <a:t>解答</a:t>
            </a:r>
          </a:p>
          <a:p>
            <a:pPr marL="339090" lvl="1" indent="0">
              <a:lnSpc>
                <a:spcPct val="120000"/>
              </a:lnSpc>
              <a:buFont typeface="Wingdings" panose="05000000000000000000" pitchFamily="2" charset="2"/>
              <a:buNone/>
              <a:defRPr/>
            </a:pPr>
            <a:r>
              <a:rPr kumimoji="1" lang="en-US" altLang="zh-CN" dirty="0" smtClean="0">
                <a:cs typeface="+mn-ea"/>
              </a:rPr>
              <a:t> </a:t>
            </a:r>
            <a:r>
              <a:rPr kumimoji="1" lang="zh-CN" altLang="en-US" noProof="1">
                <a:cs typeface="+mn-ea"/>
              </a:rPr>
              <a:t>(3</a:t>
            </a:r>
            <a:r>
              <a:rPr kumimoji="1" lang="zh-CN" altLang="en-US" noProof="1" smtClean="0">
                <a:cs typeface="+mn-ea"/>
              </a:rPr>
              <a:t>) </a:t>
            </a:r>
            <a:r>
              <a:rPr kumimoji="1" lang="zh-CN" altLang="en-US" noProof="1" smtClean="0">
                <a:solidFill>
                  <a:srgbClr val="FF00FF"/>
                </a:solidFill>
                <a:cs typeface="+mn-ea"/>
              </a:rPr>
              <a:t>搜索策略</a:t>
            </a:r>
            <a:r>
              <a:rPr kumimoji="1" lang="zh-CN" altLang="en-US" noProof="1" smtClean="0">
                <a:cs typeface="+mn-ea"/>
              </a:rPr>
              <a:t>：从</a:t>
            </a:r>
            <a:r>
              <a:rPr kumimoji="1" lang="zh-CN" altLang="en-US" noProof="1">
                <a:cs typeface="+mn-ea"/>
              </a:rPr>
              <a:t>规则集中选取规则并作用于状态</a:t>
            </a:r>
            <a:r>
              <a:rPr kumimoji="1" lang="zh-CN" altLang="en-US" noProof="1" smtClean="0">
                <a:cs typeface="+mn-ea"/>
              </a:rPr>
              <a:t>的一种广义</a:t>
            </a:r>
            <a:r>
              <a:rPr kumimoji="1" lang="zh-CN" altLang="en-US" noProof="1" smtClean="0">
                <a:solidFill>
                  <a:srgbClr val="FF00FF"/>
                </a:solidFill>
                <a:cs typeface="+mn-ea"/>
              </a:rPr>
              <a:t>函数</a:t>
            </a:r>
            <a:r>
              <a:rPr kumimoji="1" lang="zh-CN" altLang="en-US" noProof="1" smtClean="0">
                <a:cs typeface="+mn-ea"/>
              </a:rPr>
              <a:t>。</a:t>
            </a:r>
            <a:endParaRPr kumimoji="1" lang="en-US" altLang="zh-CN" noProof="1" smtClean="0">
              <a:cs typeface="+mn-ea"/>
            </a:endParaRPr>
          </a:p>
          <a:p>
            <a:pPr marL="796290" lvl="1" indent="-457200">
              <a:defRPr/>
            </a:pPr>
            <a:r>
              <a:rPr kumimoji="1" lang="zh-CN" altLang="en-US" noProof="1" smtClean="0">
                <a:cs typeface="+mn-ea"/>
              </a:rPr>
              <a:t>策略</a:t>
            </a:r>
            <a:r>
              <a:rPr kumimoji="1" lang="zh-CN" altLang="en-US" noProof="1">
                <a:cs typeface="+mn-ea"/>
              </a:rPr>
              <a:t>以算法的形式给出</a:t>
            </a:r>
            <a:r>
              <a:rPr kumimoji="1" lang="zh-CN" altLang="en-US" noProof="1" smtClean="0">
                <a:cs typeface="+mn-ea"/>
              </a:rPr>
              <a:t>。</a:t>
            </a:r>
            <a:endParaRPr kumimoji="1" lang="en-US" altLang="zh-CN" noProof="1" smtClean="0">
              <a:cs typeface="+mn-ea"/>
            </a:endParaRPr>
          </a:p>
          <a:p>
            <a:pPr marL="796290" lvl="1" indent="-457200">
              <a:defRPr/>
            </a:pPr>
            <a:r>
              <a:rPr kumimoji="1" lang="zh-CN" altLang="en-US" noProof="1" smtClean="0">
                <a:cs typeface="+mn-ea"/>
              </a:rPr>
              <a:t>在</a:t>
            </a:r>
            <a:r>
              <a:rPr kumimoji="1" lang="zh-CN" altLang="en-US" noProof="1">
                <a:cs typeface="+mn-ea"/>
              </a:rPr>
              <a:t>建立产生式系统描述时，还要给出初始状态和目标条件，具体说明所求解的问题</a:t>
            </a:r>
            <a:r>
              <a:rPr kumimoji="1" lang="zh-CN" altLang="en-US" noProof="1" smtClean="0">
                <a:cs typeface="+mn-ea"/>
              </a:rPr>
              <a:t>。</a:t>
            </a:r>
            <a:endParaRPr kumimoji="1" lang="en-US" altLang="zh-CN" noProof="1" smtClean="0">
              <a:cs typeface="+mn-ea"/>
            </a:endParaRPr>
          </a:p>
          <a:p>
            <a:pPr marL="796290" lvl="1" indent="-457200">
              <a:defRPr/>
            </a:pPr>
            <a:r>
              <a:rPr kumimoji="1" lang="zh-CN" altLang="en-US" dirty="0" smtClean="0">
                <a:latin typeface="黑体" panose="02010609060101010101" pitchFamily="49" charset="-122"/>
                <a:cs typeface="+mn-ea"/>
              </a:rPr>
              <a:t>产生式系统</a:t>
            </a:r>
            <a:r>
              <a:rPr kumimoji="1" lang="zh-CN" altLang="en-US" dirty="0">
                <a:latin typeface="黑体" panose="02010609060101010101" pitchFamily="49" charset="-122"/>
                <a:cs typeface="+mn-ea"/>
              </a:rPr>
              <a:t>中控制策略的作用</a:t>
            </a:r>
            <a:r>
              <a:rPr kumimoji="1" lang="zh-CN" altLang="en-US" dirty="0" smtClean="0">
                <a:latin typeface="黑体" panose="02010609060101010101" pitchFamily="49" charset="-122"/>
                <a:cs typeface="+mn-ea"/>
              </a:rPr>
              <a:t>就是</a:t>
            </a:r>
            <a:r>
              <a:rPr kumimoji="1" lang="zh-CN" altLang="en-US" noProof="1" smtClean="0">
                <a:cs typeface="+mn-ea"/>
              </a:rPr>
              <a:t>从</a:t>
            </a:r>
            <a:r>
              <a:rPr kumimoji="1" lang="zh-CN" altLang="en-US" noProof="1" smtClean="0">
                <a:solidFill>
                  <a:srgbClr val="FF0000"/>
                </a:solidFill>
                <a:cs typeface="+mn-ea"/>
              </a:rPr>
              <a:t>初始状态</a:t>
            </a:r>
            <a:r>
              <a:rPr kumimoji="1" lang="zh-CN" altLang="en-US" noProof="1" smtClean="0">
                <a:cs typeface="+mn-ea"/>
              </a:rPr>
              <a:t>出发，按照策略（以</a:t>
            </a:r>
            <a:r>
              <a:rPr kumimoji="1" lang="zh-CN" altLang="en-US" noProof="1" smtClean="0">
                <a:solidFill>
                  <a:srgbClr val="FF0000"/>
                </a:solidFill>
                <a:cs typeface="+mn-ea"/>
              </a:rPr>
              <a:t>算法</a:t>
            </a:r>
            <a:r>
              <a:rPr kumimoji="1" lang="zh-CN" altLang="en-US" noProof="1" smtClean="0">
                <a:cs typeface="+mn-ea"/>
              </a:rPr>
              <a:t>形式给出）求解问题，寻求一个满足一定条件的</a:t>
            </a:r>
            <a:r>
              <a:rPr kumimoji="1" lang="zh-CN" altLang="en-US" noProof="1" smtClean="0">
                <a:solidFill>
                  <a:srgbClr val="FF0000"/>
                </a:solidFill>
                <a:cs typeface="+mn-ea"/>
              </a:rPr>
              <a:t>目标状态</a:t>
            </a:r>
            <a:r>
              <a:rPr kumimoji="1" lang="zh-CN" altLang="en-US" noProof="1" smtClean="0">
                <a:cs typeface="+mn-ea"/>
              </a:rPr>
              <a:t>。</a:t>
            </a:r>
            <a:endParaRPr kumimoji="1" lang="en-US" altLang="zh-CN" noProof="1" smtClean="0">
              <a:cs typeface="+mn-ea"/>
            </a:endParaRPr>
          </a:p>
          <a:p>
            <a:pPr marL="339090" lvl="1" indent="0">
              <a:buFont typeface="Wingdings" panose="05000000000000000000" pitchFamily="2" charset="2"/>
              <a:buNone/>
              <a:defRPr/>
            </a:pPr>
            <a:endParaRPr kumimoji="1" lang="zh-CN" altLang="en-US" noProof="1">
              <a:cs typeface="+mn-ea"/>
            </a:endParaRPr>
          </a:p>
          <a:p>
            <a:pPr marL="605155" lvl="2" indent="0" algn="l">
              <a:buFont typeface="Wingdings" panose="05000000000000000000" pitchFamily="2" charset="2"/>
              <a:buNone/>
              <a:defRPr/>
            </a:pPr>
            <a:endParaRPr kumimoji="1" lang="zh-CN" altLang="en-US" dirty="0">
              <a:cs typeface="+mn-ea"/>
            </a:endParaRPr>
          </a:p>
        </p:txBody>
      </p:sp>
      <p:sp>
        <p:nvSpPr>
          <p:cNvPr id="25603" name="灯片编号占位符 10"/>
          <p:cNvSpPr>
            <a:spLocks noGrp="1" noChangeArrowheads="1"/>
          </p:cNvSpPr>
          <p:nvPr>
            <p:ph type="sldNum" sz="quarter" idx="12"/>
          </p:nvPr>
        </p:nvSpPr>
        <p:spPr bwMode="auto">
          <a:xfrm>
            <a:off x="6858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A19BBBB-EC9D-4400-B117-3296292A61BA}" type="slidenum">
              <a:rPr kumimoji="0"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119</a:t>
            </a:fld>
            <a:endParaRPr kumimoji="0" lang="en-US" altLang="zh-CN" sz="1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7362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p:cNvSpPr>
          <p:nvPr>
            <p:ph type="title"/>
          </p:nvPr>
        </p:nvSpPr>
        <p:spPr/>
        <p:txBody>
          <a:bodyPr vert="horz" wrap="square" lIns="91440" tIns="45720" rIns="91440" bIns="45720" anchor="ctr"/>
          <a:lstStyle/>
          <a:p>
            <a:pPr eaLnBrk="1" hangingPunct="1">
              <a:buNone/>
            </a:pPr>
            <a:r>
              <a:rPr lang="zh-CN" altLang="en-US" dirty="0">
                <a:solidFill>
                  <a:srgbClr val="FF0000"/>
                </a:solidFill>
                <a:latin typeface="黑体" panose="02010609060101010101" pitchFamily="2" charset="-122"/>
                <a:ea typeface="黑体" panose="02010609060101010101" pitchFamily="2" charset="-122"/>
              </a:rPr>
              <a:t>1.符号主义学派</a:t>
            </a:r>
          </a:p>
        </p:txBody>
      </p:sp>
      <p:sp>
        <p:nvSpPr>
          <p:cNvPr id="46084" name="Rectangle 3"/>
          <p:cNvSpPr>
            <a:spLocks noGrp="1"/>
          </p:cNvSpPr>
          <p:nvPr>
            <p:ph idx="1"/>
          </p:nvPr>
        </p:nvSpPr>
        <p:spPr>
          <a:xfrm>
            <a:off x="179512" y="1728102"/>
            <a:ext cx="8568952" cy="4772089"/>
          </a:xfrm>
        </p:spPr>
        <p:txBody>
          <a:bodyPr vert="horz" wrap="square" lIns="91440" tIns="45720" rIns="91440" bIns="45720" anchor="t"/>
          <a:lstStyle/>
          <a:p>
            <a:pPr>
              <a:spcBef>
                <a:spcPts val="600"/>
              </a:spcBef>
              <a:spcAft>
                <a:spcPts val="600"/>
              </a:spcAft>
            </a:pPr>
            <a:r>
              <a:rPr lang="zh-CN" altLang="en-US" dirty="0"/>
              <a:t>又称：逻辑主义、心理学派或计算机</a:t>
            </a:r>
            <a:r>
              <a:rPr lang="zh-CN" altLang="en-US" dirty="0" smtClean="0"/>
              <a:t>学派。</a:t>
            </a:r>
            <a:endParaRPr lang="en-US" altLang="zh-CN" sz="3200" dirty="0" smtClean="0">
              <a:latin typeface="黑体" panose="02010609060101010101" pitchFamily="2" charset="-122"/>
              <a:ea typeface="黑体" panose="02010609060101010101" pitchFamily="2" charset="-122"/>
            </a:endParaRPr>
          </a:p>
          <a:p>
            <a:pPr eaLnBrk="1" latinLnBrk="0" hangingPunct="1">
              <a:spcBef>
                <a:spcPts val="600"/>
              </a:spcBef>
              <a:spcAft>
                <a:spcPts val="600"/>
              </a:spcAft>
            </a:pPr>
            <a:r>
              <a:rPr lang="zh-CN" altLang="en-US" sz="3200" dirty="0" smtClean="0">
                <a:latin typeface="黑体" panose="02010609060101010101" pitchFamily="2" charset="-122"/>
                <a:ea typeface="黑体" panose="02010609060101010101" pitchFamily="2" charset="-122"/>
              </a:rPr>
              <a:t>认知</a:t>
            </a:r>
            <a:r>
              <a:rPr lang="zh-CN" altLang="en-US" sz="3200" dirty="0">
                <a:latin typeface="黑体" panose="02010609060101010101" pitchFamily="2" charset="-122"/>
                <a:ea typeface="黑体" panose="02010609060101010101" pitchFamily="2" charset="-122"/>
              </a:rPr>
              <a:t>基元是</a:t>
            </a:r>
            <a:r>
              <a:rPr lang="zh-CN" altLang="en-US" sz="3200" dirty="0">
                <a:solidFill>
                  <a:srgbClr val="FF0000"/>
                </a:solidFill>
                <a:latin typeface="黑体" panose="02010609060101010101" pitchFamily="2" charset="-122"/>
                <a:ea typeface="黑体" panose="02010609060101010101" pitchFamily="2" charset="-122"/>
              </a:rPr>
              <a:t>符号</a:t>
            </a:r>
            <a:r>
              <a:rPr lang="zh-CN" altLang="en-US" sz="3200" dirty="0">
                <a:latin typeface="黑体" panose="02010609060101010101" pitchFamily="2" charset="-122"/>
                <a:ea typeface="黑体" panose="02010609060101010101" pitchFamily="2" charset="-122"/>
              </a:rPr>
              <a:t>，智能行为通过符</a:t>
            </a:r>
            <a:r>
              <a:rPr lang="zh-CN" altLang="en-US" sz="3200" dirty="0">
                <a:solidFill>
                  <a:srgbClr val="FF0000"/>
                </a:solidFill>
                <a:latin typeface="黑体" panose="02010609060101010101" pitchFamily="2" charset="-122"/>
                <a:ea typeface="黑体" panose="02010609060101010101" pitchFamily="2" charset="-122"/>
              </a:rPr>
              <a:t>号操作</a:t>
            </a:r>
            <a:r>
              <a:rPr lang="zh-CN" altLang="en-US" sz="3200" dirty="0">
                <a:latin typeface="黑体" panose="02010609060101010101" pitchFamily="2" charset="-122"/>
                <a:ea typeface="黑体" panose="02010609060101010101" pitchFamily="2" charset="-122"/>
              </a:rPr>
              <a:t>来实现,以</a:t>
            </a:r>
            <a:r>
              <a:rPr lang="en-US" altLang="zh-CN" sz="3200" dirty="0">
                <a:latin typeface="黑体" panose="02010609060101010101" pitchFamily="2" charset="-122"/>
                <a:ea typeface="黑体" panose="02010609060101010101" pitchFamily="2" charset="-122"/>
              </a:rPr>
              <a:t>Robinson</a:t>
            </a:r>
            <a:r>
              <a:rPr lang="zh-CN" altLang="en-US" sz="3200" dirty="0">
                <a:latin typeface="黑体" panose="02010609060101010101" pitchFamily="2" charset="-122"/>
                <a:ea typeface="黑体" panose="02010609060101010101" pitchFamily="2" charset="-122"/>
              </a:rPr>
              <a:t>提出的</a:t>
            </a:r>
            <a:r>
              <a:rPr lang="zh-CN" altLang="en-US" sz="3200" dirty="0">
                <a:solidFill>
                  <a:srgbClr val="FF0000"/>
                </a:solidFill>
                <a:latin typeface="黑体" panose="02010609060101010101" pitchFamily="2" charset="-122"/>
                <a:ea typeface="黑体" panose="02010609060101010101" pitchFamily="2" charset="-122"/>
              </a:rPr>
              <a:t>归结原理</a:t>
            </a:r>
            <a:r>
              <a:rPr lang="zh-CN" altLang="en-US" sz="3200" dirty="0">
                <a:latin typeface="黑体" panose="02010609060101010101" pitchFamily="2" charset="-122"/>
                <a:ea typeface="黑体" panose="02010609060101010101" pitchFamily="2" charset="-122"/>
              </a:rPr>
              <a:t>为基础，以</a:t>
            </a:r>
            <a:r>
              <a:rPr lang="en-US" altLang="zh-CN" sz="3200" dirty="0">
                <a:solidFill>
                  <a:srgbClr val="FF0000"/>
                </a:solidFill>
                <a:latin typeface="黑体" panose="02010609060101010101" pitchFamily="2" charset="-122"/>
                <a:ea typeface="黑体" panose="02010609060101010101" pitchFamily="2" charset="-122"/>
              </a:rPr>
              <a:t>LISP</a:t>
            </a:r>
            <a:r>
              <a:rPr lang="zh-CN" altLang="en-US" sz="3200" dirty="0">
                <a:solidFill>
                  <a:srgbClr val="FF0000"/>
                </a:solidFill>
                <a:latin typeface="黑体" panose="02010609060101010101" pitchFamily="2" charset="-122"/>
                <a:ea typeface="黑体" panose="02010609060101010101" pitchFamily="2" charset="-122"/>
              </a:rPr>
              <a:t>和</a:t>
            </a:r>
            <a:r>
              <a:rPr lang="en-US" altLang="zh-CN" sz="3200" dirty="0">
                <a:solidFill>
                  <a:srgbClr val="FF0000"/>
                </a:solidFill>
                <a:latin typeface="黑体" panose="02010609060101010101" pitchFamily="2" charset="-122"/>
                <a:ea typeface="黑体" panose="02010609060101010101" pitchFamily="2" charset="-122"/>
              </a:rPr>
              <a:t>Prolog</a:t>
            </a:r>
            <a:r>
              <a:rPr lang="zh-CN" altLang="en-US" sz="3200" dirty="0">
                <a:solidFill>
                  <a:srgbClr val="FF0000"/>
                </a:solidFill>
                <a:latin typeface="黑体" panose="02010609060101010101" pitchFamily="2" charset="-122"/>
                <a:ea typeface="黑体" panose="02010609060101010101" pitchFamily="2" charset="-122"/>
              </a:rPr>
              <a:t>语言</a:t>
            </a:r>
            <a:r>
              <a:rPr lang="zh-CN" altLang="en-US" sz="3200" dirty="0">
                <a:latin typeface="黑体" panose="02010609060101010101" pitchFamily="2" charset="-122"/>
                <a:ea typeface="黑体" panose="02010609060101010101" pitchFamily="2" charset="-122"/>
              </a:rPr>
              <a:t>为</a:t>
            </a:r>
            <a:r>
              <a:rPr lang="zh-CN" altLang="en-US" sz="3200" dirty="0" smtClean="0">
                <a:latin typeface="黑体" panose="02010609060101010101" pitchFamily="2" charset="-122"/>
                <a:ea typeface="黑体" panose="02010609060101010101" pitchFamily="2" charset="-122"/>
              </a:rPr>
              <a:t>代表。</a:t>
            </a:r>
            <a:endParaRPr lang="zh-CN" altLang="en-US" sz="3200" dirty="0">
              <a:latin typeface="黑体" panose="02010609060101010101" pitchFamily="2" charset="-122"/>
              <a:ea typeface="黑体" panose="02010609060101010101" pitchFamily="2" charset="-122"/>
            </a:endParaRPr>
          </a:p>
          <a:p>
            <a:pPr eaLnBrk="1" latinLnBrk="0" hangingPunct="1">
              <a:spcBef>
                <a:spcPts val="600"/>
              </a:spcBef>
              <a:spcAft>
                <a:spcPts val="600"/>
              </a:spcAft>
            </a:pPr>
            <a:r>
              <a:rPr lang="zh-CN" altLang="en-US" sz="3200" dirty="0">
                <a:latin typeface="黑体" panose="02010609060101010101" pitchFamily="2" charset="-122"/>
                <a:ea typeface="黑体" panose="02010609060101010101" pitchFamily="2" charset="-122"/>
              </a:rPr>
              <a:t>着重问题求解中</a:t>
            </a:r>
            <a:r>
              <a:rPr lang="zh-CN" altLang="en-US" sz="3200" dirty="0">
                <a:solidFill>
                  <a:srgbClr val="FF0000"/>
                </a:solidFill>
                <a:latin typeface="黑体" panose="02010609060101010101" pitchFamily="2" charset="-122"/>
                <a:ea typeface="黑体" panose="02010609060101010101" pitchFamily="2" charset="-122"/>
              </a:rPr>
              <a:t>启发式搜索</a:t>
            </a:r>
            <a:r>
              <a:rPr lang="zh-CN" altLang="en-US" sz="3200" dirty="0">
                <a:latin typeface="黑体" panose="02010609060101010101" pitchFamily="2" charset="-122"/>
                <a:ea typeface="黑体" panose="02010609060101010101" pitchFamily="2" charset="-122"/>
              </a:rPr>
              <a:t>和</a:t>
            </a:r>
            <a:r>
              <a:rPr lang="zh-CN" altLang="en-US" sz="3200" dirty="0">
                <a:solidFill>
                  <a:srgbClr val="FF0000"/>
                </a:solidFill>
                <a:latin typeface="黑体" panose="02010609060101010101" pitchFamily="2" charset="-122"/>
                <a:ea typeface="黑体" panose="02010609060101010101" pitchFamily="2" charset="-122"/>
              </a:rPr>
              <a:t>推理过程</a:t>
            </a:r>
            <a:r>
              <a:rPr lang="zh-CN" altLang="en-US" sz="3200" dirty="0">
                <a:latin typeface="黑体" panose="02010609060101010101" pitchFamily="2" charset="-122"/>
                <a:ea typeface="黑体" panose="02010609060101010101" pitchFamily="2" charset="-122"/>
              </a:rPr>
              <a:t>，在逻辑思维的模拟方面取得成功，如</a:t>
            </a:r>
            <a:r>
              <a:rPr lang="zh-CN" altLang="en-US" sz="3200" dirty="0">
                <a:solidFill>
                  <a:srgbClr val="FF0000"/>
                </a:solidFill>
                <a:latin typeface="黑体" panose="02010609060101010101" pitchFamily="2" charset="-122"/>
                <a:ea typeface="黑体" panose="02010609060101010101" pitchFamily="2" charset="-122"/>
              </a:rPr>
              <a:t>自动定理证明</a:t>
            </a:r>
            <a:r>
              <a:rPr lang="zh-CN" altLang="en-US" sz="3200" dirty="0">
                <a:latin typeface="黑体" panose="02010609060101010101" pitchFamily="2" charset="-122"/>
                <a:ea typeface="黑体" panose="02010609060101010101" pitchFamily="2" charset="-122"/>
              </a:rPr>
              <a:t>和</a:t>
            </a:r>
            <a:r>
              <a:rPr lang="zh-CN" altLang="en-US" sz="3200" dirty="0">
                <a:solidFill>
                  <a:srgbClr val="FF0000"/>
                </a:solidFill>
                <a:latin typeface="黑体" panose="02010609060101010101" pitchFamily="2" charset="-122"/>
                <a:ea typeface="黑体" panose="02010609060101010101" pitchFamily="2" charset="-122"/>
              </a:rPr>
              <a:t>专家系统</a:t>
            </a:r>
            <a:r>
              <a:rPr lang="zh-CN" altLang="en-US" sz="3200" dirty="0" smtClean="0">
                <a:latin typeface="黑体" panose="02010609060101010101" pitchFamily="2" charset="-122"/>
                <a:ea typeface="黑体" panose="02010609060101010101" pitchFamily="2" charset="-122"/>
              </a:rPr>
              <a:t>。</a:t>
            </a:r>
            <a:endParaRPr lang="en-US" altLang="zh-CN" sz="3200" dirty="0" smtClean="0">
              <a:latin typeface="黑体" panose="02010609060101010101" pitchFamily="2" charset="-122"/>
              <a:ea typeface="黑体" panose="02010609060101010101" pitchFamily="2" charset="-122"/>
            </a:endParaRPr>
          </a:p>
          <a:p>
            <a:pPr>
              <a:spcBef>
                <a:spcPts val="600"/>
              </a:spcBef>
              <a:spcAft>
                <a:spcPts val="600"/>
              </a:spcAft>
            </a:pPr>
            <a:r>
              <a:rPr lang="zh-CN" altLang="en-US" dirty="0"/>
              <a:t>学派代表：纽厄尔、肖、西蒙和尼尔逊</a:t>
            </a:r>
            <a:r>
              <a:rPr lang="zh-CN" altLang="en-US" dirty="0" smtClean="0"/>
              <a:t>等。</a:t>
            </a:r>
            <a:endParaRPr lang="zh-CN" altLang="en-US" sz="3200" dirty="0">
              <a:latin typeface="黑体" panose="02010609060101010101" pitchFamily="2" charset="-122"/>
              <a:ea typeface="黑体" panose="02010609060101010101" pitchFamily="2" charset="-122"/>
            </a:endParaRPr>
          </a:p>
          <a:p>
            <a:pPr eaLnBrk="1" hangingPunct="1">
              <a:spcBef>
                <a:spcPts val="600"/>
              </a:spcBef>
              <a:spcAft>
                <a:spcPts val="600"/>
              </a:spcAft>
            </a:pPr>
            <a:endParaRPr lang="zh-CN" altLang="en-US" sz="3200" dirty="0">
              <a:latin typeface="黑体" panose="02010609060101010101" pitchFamily="2" charset="-122"/>
              <a:ea typeface="黑体" panose="02010609060101010101" pitchFamily="2" charset="-122"/>
            </a:endParaRPr>
          </a:p>
        </p:txBody>
      </p:sp>
      <p:sp>
        <p:nvSpPr>
          <p:cNvPr id="3" name="矩形 2"/>
          <p:cNvSpPr/>
          <p:nvPr/>
        </p:nvSpPr>
        <p:spPr>
          <a:xfrm>
            <a:off x="4116572" y="332656"/>
            <a:ext cx="4045801" cy="1323439"/>
          </a:xfrm>
          <a:prstGeom prst="rect">
            <a:avLst/>
          </a:prstGeom>
          <a:solidFill>
            <a:srgbClr val="CCECFF"/>
          </a:solidFill>
        </p:spPr>
        <p:txBody>
          <a:bodyPr wrap="square">
            <a:spAutoFit/>
          </a:bodyPr>
          <a:lstStyle/>
          <a:p>
            <a:r>
              <a:rPr lang="en-US" altLang="zh-CN" sz="2000" b="1" dirty="0">
                <a:solidFill>
                  <a:schemeClr val="accent2">
                    <a:lumMod val="90000"/>
                    <a:lumOff val="10000"/>
                  </a:schemeClr>
                </a:solidFill>
                <a:latin typeface="+mn-lt"/>
                <a:ea typeface="黑体" panose="02010609060101010101" pitchFamily="49" charset="-122"/>
              </a:rPr>
              <a:t>1234567890       </a:t>
            </a:r>
            <a:r>
              <a:rPr lang="en-US" altLang="zh-CN" sz="2000" b="1" dirty="0" smtClean="0">
                <a:solidFill>
                  <a:schemeClr val="accent2">
                    <a:lumMod val="90000"/>
                    <a:lumOff val="10000"/>
                  </a:schemeClr>
                </a:solidFill>
                <a:latin typeface="+mn-lt"/>
                <a:ea typeface="黑体" panose="02010609060101010101" pitchFamily="49" charset="-122"/>
              </a:rPr>
              <a:t>0010110010110001                                  ABCDEFG…LMNOPQS…WXYZ                                  </a:t>
            </a:r>
            <a:r>
              <a:rPr lang="en-US" altLang="zh-CN" sz="2000" b="1" dirty="0" err="1" smtClean="0">
                <a:solidFill>
                  <a:schemeClr val="accent2">
                    <a:lumMod val="90000"/>
                    <a:lumOff val="10000"/>
                  </a:schemeClr>
                </a:solidFill>
                <a:latin typeface="+mn-lt"/>
                <a:ea typeface="黑体" panose="02010609060101010101" pitchFamily="49" charset="-122"/>
              </a:rPr>
              <a:t>abcdefghijklmnopqrstuvwxyz</a:t>
            </a:r>
            <a:r>
              <a:rPr lang="en-US" altLang="zh-CN" sz="2000" b="1" dirty="0" smtClean="0">
                <a:solidFill>
                  <a:schemeClr val="accent2">
                    <a:lumMod val="90000"/>
                    <a:lumOff val="10000"/>
                  </a:schemeClr>
                </a:solidFill>
                <a:latin typeface="+mn-lt"/>
                <a:ea typeface="黑体" panose="02010609060101010101" pitchFamily="49" charset="-122"/>
              </a:rPr>
              <a:t>                                  </a:t>
            </a:r>
            <a:r>
              <a:rPr lang="en-US" altLang="zh-CN" sz="2000" b="1" dirty="0">
                <a:solidFill>
                  <a:schemeClr val="accent2">
                    <a:lumMod val="90000"/>
                    <a:lumOff val="10000"/>
                  </a:schemeClr>
                </a:solidFill>
                <a:latin typeface="+mn-lt"/>
                <a:ea typeface="黑体" panose="02010609060101010101" pitchFamily="49" charset="-122"/>
              </a:rPr>
              <a:t>+</a:t>
            </a:r>
            <a:r>
              <a:rPr lang="zh-CN" altLang="en-US" sz="2000" b="1" dirty="0">
                <a:solidFill>
                  <a:schemeClr val="accent2">
                    <a:lumMod val="90000"/>
                    <a:lumOff val="10000"/>
                  </a:schemeClr>
                </a:solidFill>
                <a:latin typeface="+mn-lt"/>
                <a:ea typeface="黑体" panose="02010609060101010101" pitchFamily="49" charset="-122"/>
              </a:rPr>
              <a:t>－</a:t>
            </a:r>
            <a:r>
              <a:rPr lang="en-US" altLang="zh-CN" sz="2000" b="1" dirty="0">
                <a:solidFill>
                  <a:schemeClr val="accent2">
                    <a:lumMod val="90000"/>
                    <a:lumOff val="10000"/>
                  </a:schemeClr>
                </a:solidFill>
                <a:latin typeface="+mn-lt"/>
                <a:ea typeface="黑体" panose="02010609060101010101" pitchFamily="49" charset="-122"/>
              </a:rPr>
              <a:t>×÷</a:t>
            </a:r>
            <a:r>
              <a:rPr lang="zh-CN" altLang="en-US" sz="2000" b="1" dirty="0">
                <a:solidFill>
                  <a:schemeClr val="accent2">
                    <a:lumMod val="90000"/>
                    <a:lumOff val="10000"/>
                  </a:schemeClr>
                </a:solidFill>
                <a:latin typeface="+mn-lt"/>
                <a:ea typeface="黑体" panose="02010609060101010101" pitchFamily="49" charset="-122"/>
              </a:rPr>
              <a:t>／＝≤≥＜＞→∧∨∩∪</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12</a:t>
            </a:fld>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idx="1"/>
          </p:nvPr>
        </p:nvSpPr>
        <p:spPr bwMode="auto">
          <a:xfrm>
            <a:off x="685800" y="2819400"/>
            <a:ext cx="77724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341313">
              <a:lnSpc>
                <a:spcPct val="90000"/>
              </a:lnSpc>
              <a:buFont typeface="Wingdings" panose="05000000000000000000" pitchFamily="2" charset="2"/>
              <a:buNone/>
            </a:pPr>
            <a:r>
              <a:rPr lang="zh-CN" altLang="en-US" noProof="1" smtClean="0">
                <a:solidFill>
                  <a:srgbClr val="000070"/>
                </a:solidFill>
                <a:latin typeface="Courier New" panose="02070309020205020404" pitchFamily="49" charset="0"/>
              </a:rPr>
              <a:t> </a:t>
            </a:r>
            <a:r>
              <a:rPr lang="zh-CN" altLang="en-US" noProof="1" smtClean="0">
                <a:solidFill>
                  <a:srgbClr val="000070"/>
                </a:solidFill>
                <a:latin typeface="黑体" panose="02010609060101010101" pitchFamily="49" charset="-122"/>
              </a:rPr>
              <a:t>目标描述可表示为：          </a:t>
            </a:r>
          </a:p>
        </p:txBody>
      </p:sp>
      <p:sp>
        <p:nvSpPr>
          <p:cNvPr id="27650" name="Text Box 3"/>
          <p:cNvSpPr txBox="1">
            <a:spLocks noChangeArrowheads="1"/>
          </p:cNvSpPr>
          <p:nvPr/>
        </p:nvSpPr>
        <p:spPr bwMode="auto">
          <a:xfrm>
            <a:off x="1752600" y="1447800"/>
            <a:ext cx="1143000" cy="1189038"/>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1   5   2</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4   8   3</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0   7   6</a:t>
            </a:r>
          </a:p>
        </p:txBody>
      </p:sp>
      <p:sp>
        <p:nvSpPr>
          <p:cNvPr id="27651" name="Text Box 4"/>
          <p:cNvSpPr txBox="1">
            <a:spLocks noChangeArrowheads="1"/>
          </p:cNvSpPr>
          <p:nvPr/>
        </p:nvSpPr>
        <p:spPr bwMode="auto">
          <a:xfrm>
            <a:off x="1752600" y="3505200"/>
            <a:ext cx="1143000" cy="1189038"/>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1   2   3</a:t>
            </a:r>
          </a:p>
          <a:p>
            <a:pPr marL="0" marR="0" lvl="0" indent="0" algn="just" defTabSz="914400"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zh-CN" altLang="en-US" sz="2400" b="0"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4   5   6</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7   8   0</a:t>
            </a:r>
          </a:p>
        </p:txBody>
      </p:sp>
      <p:sp>
        <p:nvSpPr>
          <p:cNvPr id="178180" name="Rectangle 5"/>
          <p:cNvSpPr/>
          <p:nvPr/>
        </p:nvSpPr>
        <p:spPr>
          <a:xfrm>
            <a:off x="533400" y="685800"/>
            <a:ext cx="7772400" cy="533400"/>
          </a:xfrm>
          <a:prstGeom prst="rect">
            <a:avLst/>
          </a:prstGeom>
          <a:noFill/>
          <a:ln w="9525">
            <a:noFill/>
          </a:ln>
        </p:spPr>
        <p:txBody>
          <a:bodyPr/>
          <a:lstStyle/>
          <a:p>
            <a:pPr marL="342900" marR="0" lvl="0" indent="-342900" algn="just" defTabSz="914400" rtl="0" eaLnBrk="0" fontAlgn="base" latinLnBrk="0" hangingPunct="0">
              <a:lnSpc>
                <a:spcPct val="100000"/>
              </a:lnSpc>
              <a:spcBef>
                <a:spcPct val="20000"/>
              </a:spcBef>
              <a:spcAft>
                <a:spcPct val="0"/>
              </a:spcAft>
              <a:buClr>
                <a:srgbClr val="000070"/>
              </a:buClr>
              <a:buSzTx/>
              <a:buFont typeface="Wingdings" panose="05000000000000000000" pitchFamily="2" charset="2"/>
              <a:buChar char="Ø"/>
              <a:tabLst/>
              <a:defRPr/>
            </a:pPr>
            <a:r>
              <a:rPr kumimoji="1" lang="zh-CN" altLang="en-US" sz="3200" b="0" i="0" u="none" strike="noStrike" kern="1200" cap="none" spc="0" normalizeH="0" baseline="0" noProof="0" dirty="0">
                <a:ln>
                  <a:noFill/>
                </a:ln>
                <a:solidFill>
                  <a:srgbClr val="FFFFFF"/>
                </a:solidFill>
                <a:effectLst/>
                <a:uLnTx/>
                <a:uFillTx/>
                <a:latin typeface="Courier New" panose="02070309020205020404" pitchFamily="49" charset="0"/>
                <a:ea typeface="宋体" panose="02010600030101010101" pitchFamily="2" charset="-122"/>
                <a:cs typeface="+mn-cs"/>
              </a:rPr>
              <a:t> </a:t>
            </a:r>
            <a:r>
              <a:rPr kumimoji="1" lang="zh-CN" altLang="en-US" sz="3200" b="1" i="0" u="none" strike="noStrike" kern="0" cap="none" spc="0" normalizeH="0" baseline="0" noProof="0" dirty="0">
                <a:ln>
                  <a:noFill/>
                </a:ln>
                <a:solidFill>
                  <a:srgbClr val="000070"/>
                </a:solidFill>
                <a:effectLst/>
                <a:uLnTx/>
                <a:uFillTx/>
                <a:latin typeface="黑体" panose="02010609060101010101" pitchFamily="49" charset="-122"/>
                <a:ea typeface="黑体" panose="02010609060101010101" pitchFamily="49" charset="-122"/>
                <a:cs typeface="+mn-cs"/>
              </a:rPr>
              <a:t>对该八数码问题，初始状态可表示：</a:t>
            </a:r>
            <a:r>
              <a:rPr kumimoji="1" lang="zh-CN" altLang="en-US" sz="3600" b="0" i="0" u="none" strike="noStrike" kern="1200" cap="none" spc="0" normalizeH="0" baseline="0" noProof="0" dirty="0">
                <a:ln>
                  <a:noFill/>
                </a:ln>
                <a:solidFill>
                  <a:srgbClr val="FFFFFF"/>
                </a:solidFill>
                <a:effectLst/>
                <a:uLnTx/>
                <a:uFillTx/>
                <a:latin typeface="黑体" panose="02010609060101010101" pitchFamily="49" charset="-122"/>
                <a:ea typeface="宋体" panose="02010600030101010101" pitchFamily="2" charset="-122"/>
                <a:cs typeface="+mn-cs"/>
              </a:rPr>
              <a:t>为 </a:t>
            </a:r>
          </a:p>
        </p:txBody>
      </p:sp>
      <p:sp>
        <p:nvSpPr>
          <p:cNvPr id="118790" name="Rectangle 6"/>
          <p:cNvSpPr/>
          <p:nvPr/>
        </p:nvSpPr>
        <p:spPr>
          <a:xfrm>
            <a:off x="395288" y="4754563"/>
            <a:ext cx="8353425" cy="2060575"/>
          </a:xfrm>
          <a:prstGeom prst="rect">
            <a:avLst/>
          </a:prstGeom>
          <a:noFill/>
          <a:ln w="9525">
            <a:noFill/>
          </a:ln>
        </p:spPr>
        <p:txBody>
          <a:bodyPr>
            <a:normAutofit/>
          </a:bodyPr>
          <a:lstStyle/>
          <a:p>
            <a:pPr marL="457200" marR="0" lvl="0" indent="-457200" algn="just" defTabSz="914400" rtl="0" eaLnBrk="0" fontAlgn="base" latinLnBrk="0" hangingPunct="0">
              <a:lnSpc>
                <a:spcPct val="100000"/>
              </a:lnSpc>
              <a:spcBef>
                <a:spcPct val="20000"/>
              </a:spcBef>
              <a:spcAft>
                <a:spcPct val="0"/>
              </a:spcAft>
              <a:buClr>
                <a:srgbClr val="000070"/>
              </a:buClr>
              <a:buSzTx/>
              <a:buFont typeface="Wingdings" panose="05000000000000000000" pitchFamily="2" charset="2"/>
              <a:buChar char="Ø"/>
              <a:tabLst/>
              <a:defRPr/>
            </a:pPr>
            <a:r>
              <a:rPr kumimoji="1" lang="zh-CN" altLang="en-US" sz="3200" b="1" i="0" u="none" strike="noStrike" kern="0" cap="none" spc="0" normalizeH="0" baseline="0" noProof="0" dirty="0">
                <a:ln>
                  <a:noFill/>
                </a:ln>
                <a:solidFill>
                  <a:srgbClr val="000070"/>
                </a:solidFill>
                <a:effectLst/>
                <a:uLnTx/>
                <a:uFillTx/>
                <a:latin typeface="黑体" panose="02010609060101010101" pitchFamily="49" charset="-122"/>
                <a:ea typeface="黑体" panose="02010609060101010101" pitchFamily="49" charset="-122"/>
                <a:cs typeface="+mn-cs"/>
              </a:rPr>
              <a:t>建立了产生式系统描述之后，通过控制策略，可求得实现目标的一个走步序列，如走步序列 (右、上、上、</a:t>
            </a:r>
            <a:r>
              <a:rPr kumimoji="1" lang="zh-CN" altLang="en-US" sz="3200" b="1" i="0" u="none" strike="noStrike" kern="0" cap="none" spc="0" normalizeH="0" baseline="0" noProof="0" dirty="0">
                <a:ln>
                  <a:noFill/>
                </a:ln>
                <a:solidFill>
                  <a:srgbClr val="000070"/>
                </a:solidFill>
                <a:effectLst/>
                <a:uLnTx/>
                <a:uFillTx/>
                <a:latin typeface="黑体" panose="02010609060101010101" pitchFamily="49" charset="-122"/>
                <a:ea typeface="黑体" panose="02010609060101010101" pitchFamily="49" charset="-122"/>
                <a:cs typeface="+mn-cs"/>
                <a:sym typeface="+mn-ea"/>
              </a:rPr>
              <a:t>右、</a:t>
            </a:r>
            <a:r>
              <a:rPr kumimoji="1" lang="zh-CN" altLang="en-US" sz="3200" b="1" i="0" u="none" strike="noStrike" kern="0" cap="none" spc="0" normalizeH="0" baseline="0" noProof="0" dirty="0">
                <a:ln>
                  <a:noFill/>
                </a:ln>
                <a:solidFill>
                  <a:srgbClr val="000070"/>
                </a:solidFill>
                <a:effectLst/>
                <a:uLnTx/>
                <a:uFillTx/>
                <a:latin typeface="黑体" panose="02010609060101010101" pitchFamily="49" charset="-122"/>
                <a:ea typeface="黑体" panose="02010609060101010101" pitchFamily="49" charset="-122"/>
                <a:cs typeface="+mn-cs"/>
              </a:rPr>
              <a:t>下、下)就是一个</a:t>
            </a:r>
            <a:r>
              <a:rPr kumimoji="1" lang="zh-CN" altLang="en-US" sz="32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解</a:t>
            </a:r>
            <a:r>
              <a:rPr kumimoji="1" lang="zh-CN" altLang="en-US" sz="3200" b="1" i="0" u="none" strike="noStrike" kern="0" cap="none" spc="0" normalizeH="0" baseline="0" noProof="0" dirty="0">
                <a:ln>
                  <a:noFill/>
                </a:ln>
                <a:solidFill>
                  <a:srgbClr val="000070"/>
                </a:solidFill>
                <a:effectLst/>
                <a:uLnTx/>
                <a:uFillTx/>
                <a:latin typeface="黑体" panose="02010609060101010101" pitchFamily="49" charset="-122"/>
                <a:ea typeface="黑体" panose="02010609060101010101" pitchFamily="49" charset="-122"/>
                <a:cs typeface="+mn-cs"/>
              </a:rPr>
              <a:t>。</a:t>
            </a:r>
          </a:p>
        </p:txBody>
      </p:sp>
      <p:sp>
        <p:nvSpPr>
          <p:cNvPr id="27654"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F9F3360B-33EC-4AB9-982F-EF5429D0B13A}"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120</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50977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90"/>
                                        </p:tgtEl>
                                        <p:attrNameLst>
                                          <p:attrName>style.visibility</p:attrName>
                                        </p:attrNameLst>
                                      </p:cBhvr>
                                      <p:to>
                                        <p:strVal val="visible"/>
                                      </p:to>
                                    </p:set>
                                    <p:anim calcmode="lin" valueType="num">
                                      <p:cBhvr additive="base">
                                        <p:cTn id="7" dur="500" fill="hold"/>
                                        <p:tgtEl>
                                          <p:spTgt spid="118790"/>
                                        </p:tgtEl>
                                        <p:attrNameLst>
                                          <p:attrName>ppt_x</p:attrName>
                                        </p:attrNameLst>
                                      </p:cBhvr>
                                      <p:tavLst>
                                        <p:tav tm="0">
                                          <p:val>
                                            <p:strVal val="#ppt_x"/>
                                          </p:val>
                                        </p:tav>
                                        <p:tav tm="100000">
                                          <p:val>
                                            <p:strVal val="#ppt_x"/>
                                          </p:val>
                                        </p:tav>
                                      </p:tavLst>
                                    </p:anim>
                                    <p:anim calcmode="lin" valueType="num">
                                      <p:cBhvr additive="base">
                                        <p:cTn id="8" dur="500" fill="hold"/>
                                        <p:tgtEl>
                                          <p:spTgt spid="1187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bwMode="auto">
          <a:xfrm>
            <a:off x="304800" y="228600"/>
            <a:ext cx="8382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2.5.</a:t>
            </a:r>
            <a:r>
              <a:rPr lang="en-US" altLang="zh-CN" smtClean="0">
                <a:latin typeface="黑体" panose="02010609060101010101" pitchFamily="49" charset="-122"/>
                <a:ea typeface="黑体" panose="02010609060101010101" pitchFamily="49" charset="-122"/>
              </a:rPr>
              <a:t>4</a:t>
            </a:r>
            <a:r>
              <a:rPr lang="zh-CN" altLang="en-US" smtClean="0">
                <a:latin typeface="黑体" panose="02010609060101010101" pitchFamily="49" charset="-122"/>
                <a:ea typeface="黑体" panose="02010609060101010101" pitchFamily="49" charset="-122"/>
              </a:rPr>
              <a:t>  产生式系统的控制策略</a:t>
            </a:r>
          </a:p>
        </p:txBody>
      </p:sp>
      <p:sp>
        <p:nvSpPr>
          <p:cNvPr id="43010" name="Rectangle 3"/>
          <p:cNvSpPr>
            <a:spLocks noGrp="1" noChangeArrowheads="1"/>
          </p:cNvSpPr>
          <p:nvPr>
            <p:ph idx="1"/>
          </p:nvPr>
        </p:nvSpPr>
        <p:spPr bwMode="auto">
          <a:xfrm>
            <a:off x="381000" y="1447800"/>
            <a:ext cx="83820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90000"/>
              </a:lnSpc>
              <a:buFont typeface="Wingdings" panose="05000000000000000000" pitchFamily="2" charset="2"/>
              <a:buNone/>
            </a:pPr>
            <a:r>
              <a:rPr lang="zh-CN" altLang="en-US" dirty="0" smtClean="0">
                <a:solidFill>
                  <a:srgbClr val="000070"/>
                </a:solidFill>
                <a:latin typeface="黑体" panose="02010609060101010101" pitchFamily="49" charset="-122"/>
              </a:rPr>
              <a:t>    </a:t>
            </a:r>
            <a:r>
              <a:rPr lang="zh-CN" altLang="en-US" dirty="0" smtClean="0">
                <a:solidFill>
                  <a:srgbClr val="FF0000"/>
                </a:solidFill>
                <a:latin typeface="黑体" panose="02010609060101010101" pitchFamily="49" charset="-122"/>
              </a:rPr>
              <a:t>如何选择一条可应用的规则</a:t>
            </a:r>
            <a:r>
              <a:rPr lang="zh-CN" altLang="en-US" dirty="0" smtClean="0">
                <a:solidFill>
                  <a:srgbClr val="000070"/>
                </a:solidFill>
                <a:latin typeface="黑体" panose="02010609060101010101" pitchFamily="49" charset="-122"/>
              </a:rPr>
              <a:t>，作用于当前的综合数据库，生成新的状态以及记住选用的规则序列是构成控制策略的主要内容。</a:t>
            </a:r>
          </a:p>
          <a:p>
            <a:pPr marL="0" indent="0">
              <a:lnSpc>
                <a:spcPct val="90000"/>
              </a:lnSpc>
              <a:buFont typeface="Wingdings" panose="05000000000000000000" pitchFamily="2" charset="2"/>
              <a:buNone/>
            </a:pPr>
            <a:r>
              <a:rPr lang="zh-CN" altLang="en-US" dirty="0" smtClean="0">
                <a:solidFill>
                  <a:srgbClr val="000070"/>
                </a:solidFill>
                <a:latin typeface="黑体" panose="02010609060101010101" pitchFamily="49" charset="-122"/>
              </a:rPr>
              <a:t>    产生式系统的运行就表现出一种</a:t>
            </a:r>
            <a:r>
              <a:rPr lang="zh-CN" altLang="en-US" dirty="0" smtClean="0">
                <a:solidFill>
                  <a:srgbClr val="FF0000"/>
                </a:solidFill>
                <a:latin typeface="黑体" panose="02010609060101010101" pitchFamily="49" charset="-122"/>
              </a:rPr>
              <a:t>搜索过程</a:t>
            </a:r>
            <a:r>
              <a:rPr lang="zh-CN" altLang="en-US" dirty="0" smtClean="0">
                <a:solidFill>
                  <a:srgbClr val="000070"/>
                </a:solidFill>
                <a:latin typeface="黑体" panose="02010609060101010101" pitchFamily="49" charset="-122"/>
              </a:rPr>
              <a:t>，在每一个循环中选一条规则试用，直至找到某一个序列能产生一个满足结束条件的数据库为止。 </a:t>
            </a:r>
          </a:p>
        </p:txBody>
      </p:sp>
      <p:sp>
        <p:nvSpPr>
          <p:cNvPr id="43011"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F9B3B871-DC4C-46D4-9FE1-922C3A1A00C5}"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121</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311146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idx="1"/>
          </p:nvPr>
        </p:nvSpPr>
        <p:spPr bwMode="auto">
          <a:xfrm>
            <a:off x="1066800" y="914400"/>
            <a:ext cx="7772400" cy="530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341313">
              <a:buFont typeface="Wingdings" panose="05000000000000000000" pitchFamily="2" charset="2"/>
              <a:buNone/>
            </a:pPr>
            <a:r>
              <a:rPr lang="zh-CN" altLang="en-US" dirty="0" smtClean="0">
                <a:solidFill>
                  <a:srgbClr val="000070"/>
                </a:solidFill>
                <a:latin typeface="黑体" panose="02010609060101010101" pitchFamily="49" charset="-122"/>
              </a:rPr>
              <a:t>1</a:t>
            </a:r>
            <a:r>
              <a:rPr lang="zh-CN" altLang="en-US" dirty="0" smtClean="0">
                <a:solidFill>
                  <a:srgbClr val="000070"/>
                </a:solidFill>
                <a:latin typeface="Courier New" panose="02070309020205020404" pitchFamily="49" charset="0"/>
              </a:rPr>
              <a:t>·</a:t>
            </a:r>
            <a:r>
              <a:rPr lang="zh-CN" altLang="en-US" dirty="0" smtClean="0">
                <a:solidFill>
                  <a:srgbClr val="000070"/>
                </a:solidFill>
                <a:latin typeface="黑体" panose="02010609060101010101" pitchFamily="49" charset="-122"/>
              </a:rPr>
              <a:t>分类</a:t>
            </a:r>
          </a:p>
          <a:p>
            <a:pPr indent="341313">
              <a:buFont typeface="Wingdings" panose="05000000000000000000" pitchFamily="2" charset="2"/>
              <a:buNone/>
            </a:pPr>
            <a:r>
              <a:rPr lang="zh-CN" altLang="en-US" dirty="0" smtClean="0">
                <a:solidFill>
                  <a:srgbClr val="000070"/>
                </a:solidFill>
                <a:latin typeface="黑体" panose="02010609060101010101" pitchFamily="49" charset="-122"/>
              </a:rPr>
              <a:t>控制策略可分为两类:</a:t>
            </a:r>
          </a:p>
          <a:p>
            <a:pPr indent="341313">
              <a:buFont typeface="Wingdings" panose="05000000000000000000" pitchFamily="2" charset="2"/>
              <a:buNone/>
            </a:pPr>
            <a:r>
              <a:rPr lang="zh-CN" altLang="en-US" dirty="0" smtClean="0">
                <a:solidFill>
                  <a:srgbClr val="000070"/>
                </a:solidFill>
                <a:latin typeface="黑体" panose="02010609060101010101" pitchFamily="49" charset="-122"/>
              </a:rPr>
              <a:t>不可撤回方式 (</a:t>
            </a:r>
            <a:r>
              <a:rPr lang="en-US" altLang="zh-CN" dirty="0" smtClean="0">
                <a:solidFill>
                  <a:srgbClr val="000070"/>
                </a:solidFill>
                <a:latin typeface="黑体" panose="02010609060101010101" pitchFamily="49" charset="-122"/>
              </a:rPr>
              <a:t>Irrevocable)</a:t>
            </a:r>
          </a:p>
          <a:p>
            <a:pPr indent="341313">
              <a:buFont typeface="Wingdings" panose="05000000000000000000" pitchFamily="2" charset="2"/>
              <a:buNone/>
            </a:pPr>
            <a:r>
              <a:rPr lang="zh-CN" altLang="en-US" dirty="0" smtClean="0">
                <a:solidFill>
                  <a:srgbClr val="000070"/>
                </a:solidFill>
                <a:latin typeface="黑体" panose="02010609060101010101" pitchFamily="49" charset="-122"/>
              </a:rPr>
              <a:t>试探性方式   (</a:t>
            </a:r>
            <a:r>
              <a:rPr lang="en-US" altLang="zh-CN" dirty="0" smtClean="0">
                <a:solidFill>
                  <a:srgbClr val="000070"/>
                </a:solidFill>
                <a:latin typeface="黑体" panose="02010609060101010101" pitchFamily="49" charset="-122"/>
              </a:rPr>
              <a:t>Tentative)</a:t>
            </a:r>
          </a:p>
          <a:p>
            <a:pPr indent="341313">
              <a:buFont typeface="Wingdings" panose="05000000000000000000" pitchFamily="2" charset="2"/>
              <a:buNone/>
            </a:pPr>
            <a:r>
              <a:rPr lang="en-US" altLang="zh-CN" dirty="0" smtClean="0">
                <a:solidFill>
                  <a:srgbClr val="000070"/>
                </a:solidFill>
                <a:latin typeface="黑体" panose="02010609060101010101" pitchFamily="49" charset="-122"/>
              </a:rPr>
              <a:t>  </a:t>
            </a:r>
            <a:r>
              <a:rPr lang="zh-CN" altLang="en-US" sz="2800" dirty="0" smtClean="0">
                <a:solidFill>
                  <a:srgbClr val="000070"/>
                </a:solidFill>
                <a:latin typeface="黑体" panose="02010609060101010101" pitchFamily="49" charset="-122"/>
              </a:rPr>
              <a:t>回溯方式(</a:t>
            </a:r>
            <a:r>
              <a:rPr lang="en-US" altLang="zh-CN" sz="2800" dirty="0" smtClean="0">
                <a:solidFill>
                  <a:srgbClr val="000070"/>
                </a:solidFill>
                <a:latin typeface="黑体" panose="02010609060101010101" pitchFamily="49" charset="-122"/>
              </a:rPr>
              <a:t>Backtracking)</a:t>
            </a:r>
          </a:p>
          <a:p>
            <a:pPr indent="341313">
              <a:buFont typeface="Wingdings" panose="05000000000000000000" pitchFamily="2" charset="2"/>
              <a:buNone/>
            </a:pPr>
            <a:r>
              <a:rPr lang="zh-CN" altLang="en-US" sz="2800" dirty="0" smtClean="0">
                <a:solidFill>
                  <a:srgbClr val="000070"/>
                </a:solidFill>
                <a:latin typeface="黑体" panose="02010609060101010101" pitchFamily="49" charset="-122"/>
              </a:rPr>
              <a:t>  图搜索方式 (</a:t>
            </a:r>
            <a:r>
              <a:rPr lang="en-US" altLang="zh-CN" sz="2800" dirty="0" smtClean="0">
                <a:solidFill>
                  <a:srgbClr val="000070"/>
                </a:solidFill>
                <a:latin typeface="黑体" panose="02010609060101010101" pitchFamily="49" charset="-122"/>
              </a:rPr>
              <a:t>Graph-search)</a:t>
            </a:r>
            <a:r>
              <a:rPr lang="en-US" altLang="zh-CN" dirty="0" smtClean="0">
                <a:solidFill>
                  <a:srgbClr val="000070"/>
                </a:solidFill>
                <a:latin typeface="黑体" panose="02010609060101010101" pitchFamily="49" charset="-122"/>
              </a:rPr>
              <a:t> </a:t>
            </a:r>
          </a:p>
        </p:txBody>
      </p:sp>
      <p:sp>
        <p:nvSpPr>
          <p:cNvPr id="44034"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AF92F459-7918-4C9B-A2DA-385D3D3FBE3A}"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122</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44035" name="Rectangle 2"/>
          <p:cNvSpPr>
            <a:spLocks noGrp="1" noChangeArrowheads="1"/>
          </p:cNvSpPr>
          <p:nvPr>
            <p:ph type="title"/>
          </p:nvPr>
        </p:nvSpPr>
        <p:spPr bwMode="auto">
          <a:xfrm>
            <a:off x="304800" y="228600"/>
            <a:ext cx="8382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2.5.</a:t>
            </a:r>
            <a:r>
              <a:rPr lang="en-US" altLang="zh-CN" smtClean="0">
                <a:latin typeface="黑体" panose="02010609060101010101" pitchFamily="49" charset="-122"/>
                <a:ea typeface="黑体" panose="02010609060101010101" pitchFamily="49" charset="-122"/>
              </a:rPr>
              <a:t>4</a:t>
            </a:r>
            <a:r>
              <a:rPr lang="zh-CN" altLang="en-US" smtClean="0">
                <a:latin typeface="黑体" panose="02010609060101010101" pitchFamily="49" charset="-122"/>
                <a:ea typeface="黑体" panose="02010609060101010101" pitchFamily="49" charset="-122"/>
              </a:rPr>
              <a:t>  产生式系统的控制策略</a:t>
            </a:r>
          </a:p>
        </p:txBody>
      </p:sp>
    </p:spTree>
    <p:extLst>
      <p:ext uri="{BB962C8B-B14F-4D97-AF65-F5344CB8AC3E}">
        <p14:creationId xmlns:p14="http://schemas.microsoft.com/office/powerpoint/2010/main" val="27719594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idx="1"/>
          </p:nvPr>
        </p:nvSpPr>
        <p:spPr bwMode="auto">
          <a:xfrm>
            <a:off x="533400" y="1052513"/>
            <a:ext cx="8153400" cy="5164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341313">
              <a:lnSpc>
                <a:spcPct val="150000"/>
              </a:lnSpc>
              <a:buFont typeface="Wingdings" panose="05000000000000000000" pitchFamily="2" charset="2"/>
              <a:buChar char="Ø"/>
            </a:pPr>
            <a:r>
              <a:rPr lang="zh-CN" altLang="en-US" smtClean="0">
                <a:solidFill>
                  <a:srgbClr val="000070"/>
                </a:solidFill>
                <a:latin typeface="黑体" panose="02010609060101010101" pitchFamily="49" charset="-122"/>
              </a:rPr>
              <a:t>三种控制方式比较：</a:t>
            </a:r>
            <a:endParaRPr lang="en-US" altLang="zh-CN" smtClean="0">
              <a:solidFill>
                <a:srgbClr val="000070"/>
              </a:solidFill>
              <a:latin typeface="黑体" panose="02010609060101010101" pitchFamily="49" charset="-122"/>
            </a:endParaRPr>
          </a:p>
          <a:p>
            <a:pPr lvl="1" indent="341313">
              <a:lnSpc>
                <a:spcPct val="150000"/>
              </a:lnSpc>
              <a:buFont typeface="Wingdings" panose="05000000000000000000" pitchFamily="2" charset="2"/>
              <a:buChar char="v"/>
            </a:pPr>
            <a:r>
              <a:rPr lang="zh-CN" altLang="en-US" smtClean="0">
                <a:solidFill>
                  <a:srgbClr val="000070"/>
                </a:solidFill>
                <a:latin typeface="黑体" panose="02010609060101010101" pitchFamily="49" charset="-122"/>
              </a:rPr>
              <a:t>不可撤回方式相当于沿着单独的一条路向下延伸搜索下去；</a:t>
            </a:r>
            <a:endParaRPr lang="en-US" altLang="zh-CN" smtClean="0">
              <a:solidFill>
                <a:srgbClr val="000070"/>
              </a:solidFill>
              <a:latin typeface="黑体" panose="02010609060101010101" pitchFamily="49" charset="-122"/>
            </a:endParaRPr>
          </a:p>
          <a:p>
            <a:pPr lvl="1" indent="341313">
              <a:lnSpc>
                <a:spcPct val="150000"/>
              </a:lnSpc>
              <a:buFont typeface="Wingdings" panose="05000000000000000000" pitchFamily="2" charset="2"/>
              <a:buChar char="v"/>
            </a:pPr>
            <a:r>
              <a:rPr lang="zh-CN" altLang="en-US" smtClean="0">
                <a:solidFill>
                  <a:srgbClr val="000070"/>
                </a:solidFill>
                <a:latin typeface="黑体" panose="02010609060101010101" pitchFamily="49" charset="-122"/>
              </a:rPr>
              <a:t>回溯方式则不保留完整的搜索树结构，只记住当前工作的一条路径，回溯就是对这条路径进行修正；</a:t>
            </a:r>
            <a:endParaRPr lang="en-US" altLang="zh-CN" smtClean="0">
              <a:solidFill>
                <a:srgbClr val="000070"/>
              </a:solidFill>
              <a:latin typeface="黑体" panose="02010609060101010101" pitchFamily="49" charset="-122"/>
            </a:endParaRPr>
          </a:p>
          <a:p>
            <a:pPr lvl="1" indent="341313">
              <a:lnSpc>
                <a:spcPct val="150000"/>
              </a:lnSpc>
              <a:buFont typeface="Wingdings" panose="05000000000000000000" pitchFamily="2" charset="2"/>
              <a:buChar char="v"/>
            </a:pPr>
            <a:r>
              <a:rPr lang="zh-CN" altLang="en-US" smtClean="0">
                <a:solidFill>
                  <a:srgbClr val="000070"/>
                </a:solidFill>
                <a:latin typeface="黑体" panose="02010609060101010101" pitchFamily="49" charset="-122"/>
              </a:rPr>
              <a:t>图搜索方式则记下完整的搜索树。 </a:t>
            </a:r>
          </a:p>
        </p:txBody>
      </p:sp>
      <p:sp>
        <p:nvSpPr>
          <p:cNvPr id="6144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3C7CA2CE-5273-431B-92EE-1C3FB4FF8546}"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123</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61443" name="Rectangle 2"/>
          <p:cNvSpPr>
            <a:spLocks noGrp="1" noChangeArrowheads="1"/>
          </p:cNvSpPr>
          <p:nvPr>
            <p:ph type="title"/>
          </p:nvPr>
        </p:nvSpPr>
        <p:spPr bwMode="auto">
          <a:xfrm>
            <a:off x="304800" y="228600"/>
            <a:ext cx="8382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2.5.</a:t>
            </a:r>
            <a:r>
              <a:rPr lang="en-US" altLang="zh-CN" smtClean="0">
                <a:latin typeface="黑体" panose="02010609060101010101" pitchFamily="49" charset="-122"/>
                <a:ea typeface="黑体" panose="02010609060101010101" pitchFamily="49" charset="-122"/>
              </a:rPr>
              <a:t>4</a:t>
            </a:r>
            <a:r>
              <a:rPr lang="zh-CN" altLang="en-US" smtClean="0">
                <a:latin typeface="黑体" panose="02010609060101010101" pitchFamily="49" charset="-122"/>
                <a:ea typeface="黑体" panose="02010609060101010101" pitchFamily="49" charset="-122"/>
              </a:rPr>
              <a:t>  产生式系统的控制策略</a:t>
            </a:r>
          </a:p>
        </p:txBody>
      </p:sp>
    </p:spTree>
    <p:extLst>
      <p:ext uri="{BB962C8B-B14F-4D97-AF65-F5344CB8AC3E}">
        <p14:creationId xmlns:p14="http://schemas.microsoft.com/office/powerpoint/2010/main" val="4769898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2.6  </a:t>
            </a:r>
            <a:r>
              <a:rPr lang="en-US" altLang="zh-CN" smtClean="0">
                <a:latin typeface="黑体" panose="02010609060101010101" pitchFamily="49" charset="-122"/>
                <a:ea typeface="黑体" panose="02010609060101010101" pitchFamily="49" charset="-122"/>
              </a:rPr>
              <a:t> </a:t>
            </a:r>
            <a:r>
              <a:rPr lang="zh-CN" altLang="en-US" smtClean="0">
                <a:latin typeface="黑体" panose="02010609060101010101" pitchFamily="49" charset="-122"/>
                <a:ea typeface="黑体" panose="02010609060101010101" pitchFamily="49" charset="-122"/>
              </a:rPr>
              <a:t>语义网络</a:t>
            </a:r>
            <a:endParaRPr lang="zh-CN" altLang="en-US" smtClean="0"/>
          </a:p>
        </p:txBody>
      </p:sp>
      <p:sp>
        <p:nvSpPr>
          <p:cNvPr id="114692" name="Rectangle 3"/>
          <p:cNvSpPr>
            <a:spLocks noGrp="1" noChangeArrowheads="1"/>
          </p:cNvSpPr>
          <p:nvPr>
            <p:ph idx="1"/>
          </p:nvPr>
        </p:nvSpPr>
        <p:spPr>
          <a:xfrm>
            <a:off x="468313" y="1268413"/>
            <a:ext cx="8280400" cy="5232400"/>
          </a:xfrm>
        </p:spPr>
        <p:txBody>
          <a:bodyPr/>
          <a:lstStyle/>
          <a:p>
            <a:pPr marL="0" indent="0">
              <a:buFont typeface="Wingdings" panose="05000000000000000000" pitchFamily="2" charset="2"/>
              <a:buNone/>
              <a:defRPr/>
            </a:pPr>
            <a:r>
              <a:rPr kumimoji="1" lang="en-US" altLang="zh-CN" dirty="0" smtClean="0"/>
              <a:t>2.6.1 </a:t>
            </a:r>
            <a:r>
              <a:rPr kumimoji="1" lang="zh-CN" altLang="zh-CN" dirty="0" smtClean="0"/>
              <a:t>基本</a:t>
            </a:r>
            <a:r>
              <a:rPr kumimoji="1" lang="zh-CN" altLang="zh-CN" dirty="0"/>
              <a:t>命题的语义网络表示</a:t>
            </a:r>
            <a:r>
              <a:rPr kumimoji="1" lang="en-US" altLang="zh-CN" dirty="0"/>
              <a:t>	</a:t>
            </a:r>
            <a:endParaRPr kumimoji="1" lang="zh-CN" altLang="zh-CN" dirty="0"/>
          </a:p>
          <a:p>
            <a:pPr marL="0" indent="0">
              <a:buFont typeface="Wingdings" panose="05000000000000000000" pitchFamily="2" charset="2"/>
              <a:buNone/>
              <a:defRPr/>
            </a:pPr>
            <a:r>
              <a:rPr kumimoji="1" lang="en-US" altLang="zh-CN" dirty="0" smtClean="0"/>
              <a:t>2.6.2 </a:t>
            </a:r>
            <a:r>
              <a:rPr kumimoji="1" lang="zh-CN" altLang="zh-CN" dirty="0" smtClean="0"/>
              <a:t>连接</a:t>
            </a:r>
            <a:r>
              <a:rPr kumimoji="1" lang="zh-CN" altLang="zh-CN" dirty="0"/>
              <a:t>词在语义网络中的表示</a:t>
            </a:r>
            <a:r>
              <a:rPr kumimoji="1" lang="en-US" altLang="zh-CN" dirty="0"/>
              <a:t>	</a:t>
            </a:r>
            <a:endParaRPr kumimoji="1" lang="zh-CN" altLang="zh-CN" dirty="0"/>
          </a:p>
          <a:p>
            <a:pPr marL="0" indent="0">
              <a:buFont typeface="Wingdings" panose="05000000000000000000" pitchFamily="2" charset="2"/>
              <a:buNone/>
              <a:defRPr/>
            </a:pPr>
            <a:r>
              <a:rPr kumimoji="1" lang="en-US" altLang="zh-CN" dirty="0" smtClean="0"/>
              <a:t>2.6.3 </a:t>
            </a:r>
            <a:r>
              <a:rPr kumimoji="1" lang="zh-CN" altLang="zh-CN" dirty="0" smtClean="0"/>
              <a:t>语义网络</a:t>
            </a:r>
            <a:r>
              <a:rPr kumimoji="1" lang="zh-CN" altLang="zh-CN" dirty="0"/>
              <a:t>的推理</a:t>
            </a:r>
            <a:r>
              <a:rPr kumimoji="1" lang="en-US" altLang="zh-CN" dirty="0"/>
              <a:t>	</a:t>
            </a:r>
            <a:endParaRPr kumimoji="1" lang="zh-CN" altLang="zh-CN" dirty="0"/>
          </a:p>
          <a:p>
            <a:pPr marL="0" indent="0">
              <a:buFont typeface="Wingdings" panose="05000000000000000000" pitchFamily="2" charset="2"/>
              <a:buNone/>
              <a:defRPr/>
            </a:pPr>
            <a:r>
              <a:rPr kumimoji="1" lang="en-US" altLang="zh-CN" dirty="0" smtClean="0"/>
              <a:t>2.6.4 </a:t>
            </a:r>
            <a:r>
              <a:rPr kumimoji="1" lang="zh-CN" altLang="zh-CN" dirty="0" smtClean="0"/>
              <a:t>语义网络</a:t>
            </a:r>
            <a:r>
              <a:rPr kumimoji="1" lang="zh-CN" altLang="zh-CN" dirty="0"/>
              <a:t>表示的特点</a:t>
            </a:r>
            <a:r>
              <a:rPr kumimoji="1" lang="en-US" altLang="zh-CN" dirty="0"/>
              <a:t>	</a:t>
            </a:r>
            <a:endParaRPr kumimoji="1" lang="zh-CN" altLang="zh-CN" dirty="0"/>
          </a:p>
          <a:p>
            <a:pPr>
              <a:buFont typeface="Wingdings" panose="05000000000000000000" pitchFamily="2" charset="2"/>
              <a:buNone/>
              <a:defRPr/>
            </a:pPr>
            <a:r>
              <a:rPr kumimoji="1" lang="zh-CN" altLang="en-US" dirty="0" smtClean="0">
                <a:latin typeface="黑体" panose="02010609060101010101" pitchFamily="49" charset="-122"/>
              </a:rPr>
              <a:t>	</a:t>
            </a:r>
            <a:endParaRPr kumimoji="1" lang="en-US" altLang="zh-CN" dirty="0" smtClean="0">
              <a:latin typeface="黑体" panose="02010609060101010101" pitchFamily="49" charset="-122"/>
            </a:endParaRPr>
          </a:p>
          <a:p>
            <a:pPr>
              <a:buFont typeface="Wingdings" panose="05000000000000000000" pitchFamily="2" charset="2"/>
              <a:buNone/>
              <a:defRPr/>
            </a:pPr>
            <a:r>
              <a:rPr kumimoji="1" lang="zh-CN" altLang="en-US" dirty="0" smtClean="0">
                <a:latin typeface="黑体" panose="02010609060101010101" pitchFamily="49" charset="-122"/>
              </a:rPr>
              <a:t>	</a:t>
            </a:r>
            <a:endParaRPr kumimoji="1" lang="en-US" altLang="zh-CN" dirty="0" smtClean="0">
              <a:latin typeface="黑体" panose="02010609060101010101" pitchFamily="49" charset="-122"/>
            </a:endParaRPr>
          </a:p>
        </p:txBody>
      </p:sp>
      <p:sp>
        <p:nvSpPr>
          <p:cNvPr id="64515"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C68690DE-2D46-4DE6-B98E-956C5E876B39}"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124</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709687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Oval 3"/>
          <p:cNvSpPr>
            <a:spLocks noChangeArrowheads="1"/>
          </p:cNvSpPr>
          <p:nvPr/>
        </p:nvSpPr>
        <p:spPr bwMode="auto">
          <a:xfrm>
            <a:off x="5848350" y="3322638"/>
            <a:ext cx="1600200" cy="466725"/>
          </a:xfrm>
          <a:prstGeom prst="ellipse">
            <a:avLst/>
          </a:prstGeom>
          <a:solidFill>
            <a:schemeClr val="hlink"/>
          </a:solidFill>
          <a:ln w="28575">
            <a:solidFill>
              <a:schemeClr val="tx1"/>
            </a:solidFill>
            <a:round/>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Tahoma" panose="020B0604030504040204" pitchFamily="34" charset="0"/>
                <a:ea typeface="宋体" panose="02010600030101010101" pitchFamily="2" charset="-122"/>
                <a:cs typeface="+mn-cs"/>
              </a:rPr>
              <a:t>Prof. Ma</a:t>
            </a:r>
            <a:endParaRPr kumimoji="0" lang="en-US" altLang="zh-CN" sz="1600" b="0" i="0" u="none" strike="noStrike" kern="1200" cap="none" spc="0" normalizeH="0" baseline="0" noProof="0" smtClean="0">
              <a:ln>
                <a:noFill/>
              </a:ln>
              <a:solidFill>
                <a:srgbClr val="FFFFFF"/>
              </a:solidFill>
              <a:effectLst/>
              <a:uLnTx/>
              <a:uFillTx/>
              <a:latin typeface="Tahoma" panose="020B0604030504040204" pitchFamily="34" charset="0"/>
              <a:ea typeface="宋体" panose="02010600030101010101" pitchFamily="2" charset="-122"/>
              <a:cs typeface="Arial" panose="020B0604020202020204" pitchFamily="34" charset="0"/>
            </a:endParaRPr>
          </a:p>
        </p:txBody>
      </p:sp>
      <p:sp>
        <p:nvSpPr>
          <p:cNvPr id="67586" name="Oval 4"/>
          <p:cNvSpPr>
            <a:spLocks noChangeArrowheads="1"/>
          </p:cNvSpPr>
          <p:nvPr/>
        </p:nvSpPr>
        <p:spPr bwMode="auto">
          <a:xfrm>
            <a:off x="1354138" y="3352800"/>
            <a:ext cx="1901825" cy="466725"/>
          </a:xfrm>
          <a:prstGeom prst="ellipse">
            <a:avLst/>
          </a:prstGeom>
          <a:solidFill>
            <a:schemeClr val="hlink"/>
          </a:solidFill>
          <a:ln w="28575">
            <a:solidFill>
              <a:schemeClr val="tx1"/>
            </a:solidFill>
            <a:round/>
            <a:headEnd/>
            <a:tailEnd/>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zh-CN" sz="1600" b="0" i="0" u="none" strike="noStrike" kern="1200" cap="none" spc="0" normalizeH="0" baseline="0" noProof="0" smtClean="0">
                <a:ln>
                  <a:noFill/>
                </a:ln>
                <a:solidFill>
                  <a:srgbClr val="FFFFFF"/>
                </a:solidFill>
                <a:effectLst/>
                <a:uLnTx/>
                <a:uFillTx/>
                <a:latin typeface="Tahoma" panose="020B0604030504040204" pitchFamily="34" charset="0"/>
                <a:ea typeface="宋体" panose="02010600030101010101" pitchFamily="2" charset="-122"/>
                <a:cs typeface="+mn-cs"/>
              </a:rPr>
              <a:t>Wang</a:t>
            </a:r>
            <a:endParaRPr kumimoji="0" lang="en-US" altLang="zh-CN" sz="1600" b="0" i="0" u="none" strike="noStrike" kern="1200" cap="none" spc="0" normalizeH="0" baseline="0" noProof="0" smtClean="0">
              <a:ln>
                <a:noFill/>
              </a:ln>
              <a:solidFill>
                <a:srgbClr val="FFFFFF"/>
              </a:solidFill>
              <a:effectLst/>
              <a:uLnTx/>
              <a:uFillTx/>
              <a:latin typeface="Tahoma" panose="020B0604030504040204" pitchFamily="34" charset="0"/>
              <a:ea typeface="宋体" panose="02010600030101010101" pitchFamily="2" charset="-122"/>
              <a:cs typeface="Arial" panose="020B0604020202020204" pitchFamily="34" charset="0"/>
            </a:endParaRPr>
          </a:p>
        </p:txBody>
      </p:sp>
      <p:grpSp>
        <p:nvGrpSpPr>
          <p:cNvPr id="301061" name="Group 5"/>
          <p:cNvGrpSpPr>
            <a:grpSpLocks/>
          </p:cNvGrpSpPr>
          <p:nvPr/>
        </p:nvGrpSpPr>
        <p:grpSpPr bwMode="auto">
          <a:xfrm>
            <a:off x="1428750" y="1341438"/>
            <a:ext cx="6096000" cy="2011362"/>
            <a:chOff x="1680" y="2604"/>
            <a:chExt cx="3840" cy="1267"/>
          </a:xfrm>
        </p:grpSpPr>
        <p:sp>
          <p:nvSpPr>
            <p:cNvPr id="7176" name="Oval 6"/>
            <p:cNvSpPr>
              <a:spLocks noChangeArrowheads="1"/>
            </p:cNvSpPr>
            <p:nvPr/>
          </p:nvSpPr>
          <p:spPr bwMode="auto">
            <a:xfrm>
              <a:off x="3312" y="2604"/>
              <a:ext cx="676" cy="294"/>
            </a:xfrm>
            <a:prstGeom prst="ellipse">
              <a:avLst/>
            </a:prstGeom>
            <a:solidFill>
              <a:schemeClr val="hlink"/>
            </a:solidFill>
            <a:ln w="28575">
              <a:solidFill>
                <a:schemeClr val="accent2">
                  <a:lumMod val="75000"/>
                  <a:lumOff val="25000"/>
                </a:schemeClr>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Tahoma" panose="020B0604030504040204" pitchFamily="34" charset="0"/>
                  <a:ea typeface="宋体" panose="02010600030101010101" pitchFamily="2" charset="-122"/>
                  <a:cs typeface="Arial" panose="020B0604020202020204" pitchFamily="34" charset="0"/>
                </a:rPr>
                <a:t>Person</a:t>
              </a:r>
            </a:p>
          </p:txBody>
        </p:sp>
        <p:sp>
          <p:nvSpPr>
            <p:cNvPr id="7177" name="Oval 7"/>
            <p:cNvSpPr>
              <a:spLocks noChangeArrowheads="1"/>
            </p:cNvSpPr>
            <p:nvPr/>
          </p:nvSpPr>
          <p:spPr bwMode="auto">
            <a:xfrm>
              <a:off x="1728" y="3234"/>
              <a:ext cx="753" cy="294"/>
            </a:xfrm>
            <a:prstGeom prst="ellipse">
              <a:avLst/>
            </a:prstGeom>
            <a:solidFill>
              <a:schemeClr val="hlink"/>
            </a:solidFill>
            <a:ln w="28575">
              <a:solidFill>
                <a:schemeClr val="accent2">
                  <a:lumMod val="75000"/>
                  <a:lumOff val="25000"/>
                </a:schemeClr>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Tahoma" panose="020B0604030504040204" pitchFamily="34" charset="0"/>
                  <a:ea typeface="宋体" panose="02010600030101010101" pitchFamily="2" charset="-122"/>
                  <a:cs typeface="Arial" panose="020B0604020202020204" pitchFamily="34" charset="0"/>
                </a:rPr>
                <a:t>Student</a:t>
              </a:r>
            </a:p>
          </p:txBody>
        </p:sp>
        <p:sp>
          <p:nvSpPr>
            <p:cNvPr id="7178" name="Oval 8"/>
            <p:cNvSpPr>
              <a:spLocks noChangeArrowheads="1"/>
            </p:cNvSpPr>
            <p:nvPr/>
          </p:nvSpPr>
          <p:spPr bwMode="auto">
            <a:xfrm>
              <a:off x="4473" y="3234"/>
              <a:ext cx="877" cy="294"/>
            </a:xfrm>
            <a:prstGeom prst="ellipse">
              <a:avLst/>
            </a:prstGeom>
            <a:solidFill>
              <a:schemeClr val="hlink"/>
            </a:solidFill>
            <a:ln w="28575">
              <a:solidFill>
                <a:schemeClr val="accent2">
                  <a:lumMod val="75000"/>
                  <a:lumOff val="25000"/>
                </a:schemeClr>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Tahoma" panose="020B0604030504040204" pitchFamily="34" charset="0"/>
                  <a:ea typeface="宋体" panose="02010600030101010101" pitchFamily="2" charset="-122"/>
                  <a:cs typeface="Arial" panose="020B0604020202020204" pitchFamily="34" charset="0"/>
                </a:rPr>
                <a:t>Professor</a:t>
              </a:r>
            </a:p>
          </p:txBody>
        </p:sp>
        <p:sp>
          <p:nvSpPr>
            <p:cNvPr id="7179" name="Text Box 9"/>
            <p:cNvSpPr txBox="1">
              <a:spLocks noChangeArrowheads="1"/>
            </p:cNvSpPr>
            <p:nvPr/>
          </p:nvSpPr>
          <p:spPr bwMode="auto">
            <a:xfrm>
              <a:off x="4272" y="2786"/>
              <a:ext cx="826" cy="212"/>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44">
                      <a:lumMod val="90000"/>
                      <a:lumOff val="10000"/>
                    </a:srgbClr>
                  </a:solidFill>
                  <a:effectLst/>
                  <a:uLnTx/>
                  <a:uFillTx/>
                  <a:latin typeface="Tahoma" panose="020B0604030504040204" pitchFamily="34" charset="0"/>
                  <a:ea typeface="宋体" panose="02010600030101010101" pitchFamily="2" charset="-122"/>
                  <a:cs typeface="Arial" panose="020B0604020202020204" pitchFamily="34" charset="0"/>
                </a:rPr>
                <a:t>subClassOf</a:t>
              </a:r>
            </a:p>
          </p:txBody>
        </p:sp>
        <p:sp>
          <p:nvSpPr>
            <p:cNvPr id="7180" name="Text Box 10"/>
            <p:cNvSpPr txBox="1">
              <a:spLocks noChangeArrowheads="1"/>
            </p:cNvSpPr>
            <p:nvPr/>
          </p:nvSpPr>
          <p:spPr bwMode="auto">
            <a:xfrm>
              <a:off x="2163" y="2800"/>
              <a:ext cx="826" cy="212"/>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err="1" smtClean="0">
                  <a:ln>
                    <a:noFill/>
                  </a:ln>
                  <a:solidFill>
                    <a:srgbClr val="000044">
                      <a:lumMod val="90000"/>
                      <a:lumOff val="10000"/>
                    </a:srgbClr>
                  </a:solidFill>
                  <a:effectLst/>
                  <a:uLnTx/>
                  <a:uFillTx/>
                  <a:latin typeface="Tahoma" panose="020B0604030504040204" pitchFamily="34" charset="0"/>
                  <a:ea typeface="宋体" panose="02010600030101010101" pitchFamily="2" charset="-122"/>
                  <a:cs typeface="Arial" panose="020B0604020202020204" pitchFamily="34" charset="0"/>
                </a:rPr>
                <a:t>subClassOf</a:t>
              </a:r>
              <a:endParaRPr kumimoji="0" lang="en-US" altLang="zh-CN" sz="1600" b="1" i="0" u="none" strike="noStrike" kern="1200" cap="none" spc="0" normalizeH="0" baseline="0" noProof="0" dirty="0" smtClean="0">
                <a:ln>
                  <a:noFill/>
                </a:ln>
                <a:solidFill>
                  <a:srgbClr val="000044">
                    <a:lumMod val="90000"/>
                    <a:lumOff val="10000"/>
                  </a:srgbClr>
                </a:solidFill>
                <a:effectLst/>
                <a:uLnTx/>
                <a:uFillTx/>
                <a:latin typeface="Tahoma" panose="020B0604030504040204" pitchFamily="34" charset="0"/>
                <a:ea typeface="宋体" panose="02010600030101010101" pitchFamily="2" charset="-122"/>
                <a:cs typeface="Arial" panose="020B0604020202020204" pitchFamily="34" charset="0"/>
              </a:endParaRPr>
            </a:p>
          </p:txBody>
        </p:sp>
        <p:sp>
          <p:nvSpPr>
            <p:cNvPr id="7181" name="Text Box 11"/>
            <p:cNvSpPr txBox="1">
              <a:spLocks noChangeArrowheads="1"/>
            </p:cNvSpPr>
            <p:nvPr/>
          </p:nvSpPr>
          <p:spPr bwMode="auto">
            <a:xfrm>
              <a:off x="4992" y="3650"/>
              <a:ext cx="400" cy="212"/>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44">
                      <a:lumMod val="90000"/>
                      <a:lumOff val="10000"/>
                    </a:srgbClr>
                  </a:solidFill>
                  <a:effectLst/>
                  <a:uLnTx/>
                  <a:uFillTx/>
                  <a:latin typeface="Tahoma" panose="020B0604030504040204" pitchFamily="34" charset="0"/>
                  <a:ea typeface="宋体" panose="02010600030101010101" pitchFamily="2" charset="-122"/>
                  <a:cs typeface="Arial" panose="020B0604020202020204" pitchFamily="34" charset="0"/>
                </a:rPr>
                <a:t>type</a:t>
              </a:r>
            </a:p>
          </p:txBody>
        </p:sp>
        <p:sp>
          <p:nvSpPr>
            <p:cNvPr id="7182" name="Line 12"/>
            <p:cNvSpPr>
              <a:spLocks noChangeShapeType="1"/>
            </p:cNvSpPr>
            <p:nvPr/>
          </p:nvSpPr>
          <p:spPr bwMode="auto">
            <a:xfrm>
              <a:off x="1680" y="3618"/>
              <a:ext cx="3840" cy="0"/>
            </a:xfrm>
            <a:prstGeom prst="line">
              <a:avLst/>
            </a:prstGeom>
            <a:noFill/>
            <a:ln w="25400">
              <a:solidFill>
                <a:schemeClr val="accent2">
                  <a:lumMod val="75000"/>
                  <a:lumOff val="25000"/>
                </a:scheme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6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83" name="Rectangle 13"/>
            <p:cNvSpPr>
              <a:spLocks noChangeArrowheads="1"/>
            </p:cNvSpPr>
            <p:nvPr/>
          </p:nvSpPr>
          <p:spPr bwMode="auto">
            <a:xfrm>
              <a:off x="2976" y="3261"/>
              <a:ext cx="1056" cy="240"/>
            </a:xfrm>
            <a:prstGeom prst="rect">
              <a:avLst/>
            </a:prstGeom>
            <a:solidFill>
              <a:schemeClr val="hlink"/>
            </a:solidFill>
            <a:ln w="25400">
              <a:solidFill>
                <a:schemeClr val="accent2">
                  <a:lumMod val="75000"/>
                  <a:lumOff val="25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smtClean="0">
                  <a:ln>
                    <a:noFill/>
                  </a:ln>
                  <a:solidFill>
                    <a:srgbClr val="FFFFFF"/>
                  </a:solidFill>
                  <a:effectLst/>
                  <a:uLnTx/>
                  <a:uFillTx/>
                  <a:latin typeface="Avenir Heavy" pitchFamily="2" charset="0"/>
                  <a:ea typeface="宋体" panose="02010600030101010101" pitchFamily="2" charset="-122"/>
                  <a:cs typeface="Arial" panose="020B0604020202020204" pitchFamily="34" charset="0"/>
                </a:rPr>
                <a:t>hasSupervisor</a:t>
              </a:r>
              <a:endParaRPr kumimoji="0" lang="en-US" altLang="zh-CN" sz="1800" b="0" i="0" u="none" strike="noStrike" kern="1200" cap="none" spc="0" normalizeH="0" baseline="0" noProof="0" dirty="0" smtClean="0">
                <a:ln>
                  <a:noFill/>
                </a:ln>
                <a:solidFill>
                  <a:srgbClr val="FFFFFF"/>
                </a:solidFill>
                <a:effectLst/>
                <a:uLnTx/>
                <a:uFillTx/>
                <a:latin typeface="Avenir Heavy" pitchFamily="2" charset="0"/>
                <a:ea typeface="宋体" panose="02010600030101010101" pitchFamily="2" charset="-122"/>
                <a:cs typeface="Arial" panose="020B0604020202020204" pitchFamily="34" charset="0"/>
              </a:endParaRPr>
            </a:p>
          </p:txBody>
        </p:sp>
        <p:sp>
          <p:nvSpPr>
            <p:cNvPr id="7184" name="Text Box 14"/>
            <p:cNvSpPr txBox="1">
              <a:spLocks noChangeArrowheads="1"/>
            </p:cNvSpPr>
            <p:nvPr/>
          </p:nvSpPr>
          <p:spPr bwMode="auto">
            <a:xfrm>
              <a:off x="2481" y="3186"/>
              <a:ext cx="535" cy="192"/>
            </a:xfrm>
            <a:prstGeom prst="rect">
              <a:avLst/>
            </a:prstGeom>
            <a:noFill/>
            <a:ln w="25400">
              <a:no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smtClean="0">
                  <a:ln>
                    <a:noFill/>
                  </a:ln>
                  <a:solidFill>
                    <a:srgbClr val="000044">
                      <a:lumMod val="90000"/>
                      <a:lumOff val="10000"/>
                    </a:srgbClr>
                  </a:solidFill>
                  <a:effectLst/>
                  <a:uLnTx/>
                  <a:uFillTx/>
                  <a:latin typeface="Tahoma" panose="020B0604030504040204" pitchFamily="34" charset="0"/>
                  <a:ea typeface="宋体" panose="02010600030101010101" pitchFamily="2" charset="-122"/>
                  <a:cs typeface="Arial" panose="020B0604020202020204" pitchFamily="34" charset="0"/>
                </a:rPr>
                <a:t>domain</a:t>
              </a:r>
            </a:p>
          </p:txBody>
        </p:sp>
        <p:cxnSp>
          <p:nvCxnSpPr>
            <p:cNvPr id="67597" name="AutoShape 15"/>
            <p:cNvCxnSpPr>
              <a:cxnSpLocks noChangeShapeType="1"/>
              <a:stCxn id="7183" idx="1"/>
              <a:endCxn id="7177" idx="6"/>
            </p:cNvCxnSpPr>
            <p:nvPr/>
          </p:nvCxnSpPr>
          <p:spPr bwMode="auto">
            <a:xfrm flipH="1">
              <a:off x="2490" y="3381"/>
              <a:ext cx="478" cy="0"/>
            </a:xfrm>
            <a:prstGeom prst="straightConnector1">
              <a:avLst/>
            </a:prstGeom>
            <a:noFill/>
            <a:ln w="25400">
              <a:solidFill>
                <a:srgbClr val="0000B3"/>
              </a:solidFill>
              <a:round/>
              <a:headEnd/>
              <a:tailEnd type="triangle" w="med" len="med"/>
            </a:ln>
            <a:extLst>
              <a:ext uri="{909E8E84-426E-40DD-AFC4-6F175D3DCCD1}">
                <a14:hiddenFill xmlns:a14="http://schemas.microsoft.com/office/drawing/2010/main">
                  <a:noFill/>
                </a14:hiddenFill>
              </a:ext>
            </a:extLst>
          </p:spPr>
        </p:cxnSp>
        <p:cxnSp>
          <p:nvCxnSpPr>
            <p:cNvPr id="67598" name="AutoShape 16"/>
            <p:cNvCxnSpPr>
              <a:cxnSpLocks noChangeShapeType="1"/>
              <a:stCxn id="7183" idx="3"/>
              <a:endCxn id="7178" idx="2"/>
            </p:cNvCxnSpPr>
            <p:nvPr/>
          </p:nvCxnSpPr>
          <p:spPr bwMode="auto">
            <a:xfrm>
              <a:off x="4040" y="3381"/>
              <a:ext cx="403" cy="0"/>
            </a:xfrm>
            <a:prstGeom prst="straightConnector1">
              <a:avLst/>
            </a:prstGeom>
            <a:noFill/>
            <a:ln w="25400">
              <a:solidFill>
                <a:srgbClr val="0000B3"/>
              </a:solidFill>
              <a:round/>
              <a:headEnd/>
              <a:tailEnd type="triangle" w="med" len="med"/>
            </a:ln>
            <a:extLst>
              <a:ext uri="{909E8E84-426E-40DD-AFC4-6F175D3DCCD1}">
                <a14:hiddenFill xmlns:a14="http://schemas.microsoft.com/office/drawing/2010/main">
                  <a:noFill/>
                </a14:hiddenFill>
              </a:ext>
            </a:extLst>
          </p:spPr>
        </p:cxnSp>
        <p:cxnSp>
          <p:nvCxnSpPr>
            <p:cNvPr id="67599" name="AutoShape 17"/>
            <p:cNvCxnSpPr>
              <a:cxnSpLocks noChangeShapeType="1"/>
              <a:stCxn id="67585" idx="0"/>
              <a:endCxn id="7178" idx="4"/>
            </p:cNvCxnSpPr>
            <p:nvPr/>
          </p:nvCxnSpPr>
          <p:spPr bwMode="auto">
            <a:xfrm flipH="1" flipV="1">
              <a:off x="4912" y="3528"/>
              <a:ext cx="102" cy="324"/>
            </a:xfrm>
            <a:prstGeom prst="straightConnector1">
              <a:avLst/>
            </a:prstGeom>
            <a:noFill/>
            <a:ln w="25400">
              <a:solidFill>
                <a:srgbClr val="0000B3"/>
              </a:solidFill>
              <a:round/>
              <a:headEnd/>
              <a:tailEnd type="triangle" w="med" len="med"/>
            </a:ln>
            <a:extLst>
              <a:ext uri="{909E8E84-426E-40DD-AFC4-6F175D3DCCD1}">
                <a14:hiddenFill xmlns:a14="http://schemas.microsoft.com/office/drawing/2010/main">
                  <a:noFill/>
                </a14:hiddenFill>
              </a:ext>
            </a:extLst>
          </p:spPr>
        </p:cxnSp>
        <p:cxnSp>
          <p:nvCxnSpPr>
            <p:cNvPr id="67600" name="AutoShape 18"/>
            <p:cNvCxnSpPr>
              <a:cxnSpLocks noChangeShapeType="1"/>
              <a:stCxn id="7177" idx="0"/>
              <a:endCxn id="7176" idx="3"/>
            </p:cNvCxnSpPr>
            <p:nvPr/>
          </p:nvCxnSpPr>
          <p:spPr bwMode="auto">
            <a:xfrm flipV="1">
              <a:off x="2105" y="2864"/>
              <a:ext cx="1306" cy="361"/>
            </a:xfrm>
            <a:prstGeom prst="straightConnector1">
              <a:avLst/>
            </a:prstGeom>
            <a:noFill/>
            <a:ln w="25400">
              <a:solidFill>
                <a:srgbClr val="0000B3"/>
              </a:solidFill>
              <a:round/>
              <a:headEnd/>
              <a:tailEnd type="triangle" w="med" len="med"/>
            </a:ln>
            <a:extLst>
              <a:ext uri="{909E8E84-426E-40DD-AFC4-6F175D3DCCD1}">
                <a14:hiddenFill xmlns:a14="http://schemas.microsoft.com/office/drawing/2010/main">
                  <a:noFill/>
                </a14:hiddenFill>
              </a:ext>
            </a:extLst>
          </p:spPr>
        </p:cxnSp>
        <p:cxnSp>
          <p:nvCxnSpPr>
            <p:cNvPr id="67601" name="AutoShape 19"/>
            <p:cNvCxnSpPr>
              <a:cxnSpLocks noChangeShapeType="1"/>
              <a:stCxn id="7178" idx="0"/>
              <a:endCxn id="7176" idx="5"/>
            </p:cNvCxnSpPr>
            <p:nvPr/>
          </p:nvCxnSpPr>
          <p:spPr bwMode="auto">
            <a:xfrm flipH="1" flipV="1">
              <a:off x="3889" y="2864"/>
              <a:ext cx="1073" cy="361"/>
            </a:xfrm>
            <a:prstGeom prst="straightConnector1">
              <a:avLst/>
            </a:prstGeom>
            <a:noFill/>
            <a:ln w="25400">
              <a:solidFill>
                <a:srgbClr val="0000B3"/>
              </a:solidFill>
              <a:round/>
              <a:headEnd/>
              <a:tailEnd type="triangle" w="med" len="med"/>
            </a:ln>
            <a:extLst>
              <a:ext uri="{909E8E84-426E-40DD-AFC4-6F175D3DCCD1}">
                <a14:hiddenFill xmlns:a14="http://schemas.microsoft.com/office/drawing/2010/main">
                  <a:noFill/>
                </a14:hiddenFill>
              </a:ext>
            </a:extLst>
          </p:spPr>
        </p:cxnSp>
        <p:sp>
          <p:nvSpPr>
            <p:cNvPr id="7190" name="Text Box 20"/>
            <p:cNvSpPr txBox="1">
              <a:spLocks noChangeArrowheads="1"/>
            </p:cNvSpPr>
            <p:nvPr/>
          </p:nvSpPr>
          <p:spPr bwMode="auto">
            <a:xfrm>
              <a:off x="4069" y="3167"/>
              <a:ext cx="441" cy="192"/>
            </a:xfrm>
            <a:prstGeom prst="rect">
              <a:avLst/>
            </a:prstGeom>
            <a:noFill/>
            <a:ln w="25400">
              <a:no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smtClean="0">
                  <a:ln>
                    <a:noFill/>
                  </a:ln>
                  <a:solidFill>
                    <a:srgbClr val="000044">
                      <a:lumMod val="90000"/>
                      <a:lumOff val="10000"/>
                    </a:srgbClr>
                  </a:solidFill>
                  <a:effectLst/>
                  <a:uLnTx/>
                  <a:uFillTx/>
                  <a:latin typeface="Tahoma" panose="020B0604030504040204" pitchFamily="34" charset="0"/>
                  <a:ea typeface="宋体" panose="02010600030101010101" pitchFamily="2" charset="-122"/>
                  <a:cs typeface="Arial" panose="020B0604020202020204" pitchFamily="34" charset="0"/>
                </a:rPr>
                <a:t>range</a:t>
              </a:r>
            </a:p>
          </p:txBody>
        </p:sp>
        <p:cxnSp>
          <p:nvCxnSpPr>
            <p:cNvPr id="67603" name="AutoShape 21"/>
            <p:cNvCxnSpPr>
              <a:cxnSpLocks noChangeShapeType="1"/>
              <a:stCxn id="67586" idx="0"/>
              <a:endCxn id="7177" idx="4"/>
            </p:cNvCxnSpPr>
            <p:nvPr/>
          </p:nvCxnSpPr>
          <p:spPr bwMode="auto">
            <a:xfrm flipH="1" flipV="1">
              <a:off x="2105" y="3528"/>
              <a:ext cx="173" cy="343"/>
            </a:xfrm>
            <a:prstGeom prst="straightConnector1">
              <a:avLst/>
            </a:prstGeom>
            <a:noFill/>
            <a:ln w="25400">
              <a:solidFill>
                <a:srgbClr val="0000B3"/>
              </a:solidFill>
              <a:round/>
              <a:headEnd/>
              <a:tailEnd type="triangle" w="med" len="med"/>
            </a:ln>
            <a:extLst>
              <a:ext uri="{909E8E84-426E-40DD-AFC4-6F175D3DCCD1}">
                <a14:hiddenFill xmlns:a14="http://schemas.microsoft.com/office/drawing/2010/main">
                  <a:noFill/>
                </a14:hiddenFill>
              </a:ext>
            </a:extLst>
          </p:spPr>
        </p:cxnSp>
        <p:sp>
          <p:nvSpPr>
            <p:cNvPr id="7192" name="Text Box 22"/>
            <p:cNvSpPr txBox="1">
              <a:spLocks noChangeArrowheads="1"/>
            </p:cNvSpPr>
            <p:nvPr/>
          </p:nvSpPr>
          <p:spPr bwMode="auto">
            <a:xfrm>
              <a:off x="1728" y="3598"/>
              <a:ext cx="400" cy="212"/>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smtClean="0">
                  <a:ln>
                    <a:noFill/>
                  </a:ln>
                  <a:solidFill>
                    <a:srgbClr val="000044">
                      <a:lumMod val="90000"/>
                      <a:lumOff val="10000"/>
                    </a:srgbClr>
                  </a:solidFill>
                  <a:effectLst/>
                  <a:uLnTx/>
                  <a:uFillTx/>
                  <a:latin typeface="Tahoma" panose="020B0604030504040204" pitchFamily="34" charset="0"/>
                  <a:ea typeface="宋体" panose="02010600030101010101" pitchFamily="2" charset="-122"/>
                  <a:cs typeface="Arial" panose="020B0604020202020204" pitchFamily="34" charset="0"/>
                </a:rPr>
                <a:t>type</a:t>
              </a:r>
            </a:p>
          </p:txBody>
        </p:sp>
      </p:grpSp>
      <p:sp>
        <p:nvSpPr>
          <p:cNvPr id="7175" name="Rectangle 23"/>
          <p:cNvSpPr>
            <a:spLocks noGrp="1" noChangeArrowheads="1"/>
          </p:cNvSpPr>
          <p:nvPr>
            <p:ph idx="1"/>
          </p:nvPr>
        </p:nvSpPr>
        <p:spPr>
          <a:xfrm>
            <a:off x="250825" y="4221163"/>
            <a:ext cx="8439150" cy="2239962"/>
          </a:xfrm>
        </p:spPr>
        <p:txBody>
          <a:bodyPr vert="horz" wrap="square" lIns="91440" tIns="45720" rIns="91440" bIns="45720" numCol="1" anchor="t" anchorCtr="0" compatLnSpc="1">
            <a:prstTxWarp prst="textNoShape">
              <a:avLst/>
            </a:prstTxWarp>
          </a:bodyPr>
          <a:lstStyle/>
          <a:p>
            <a:pPr indent="342900">
              <a:lnSpc>
                <a:spcPct val="90000"/>
              </a:lnSpc>
              <a:buFont typeface="Wingdings" panose="05000000000000000000" pitchFamily="2" charset="2"/>
              <a:buChar char="Ø"/>
            </a:pPr>
            <a:r>
              <a:rPr lang="zh-CN" altLang="en-US" sz="2800" smtClean="0">
                <a:solidFill>
                  <a:srgbClr val="000070"/>
                </a:solidFill>
              </a:rPr>
              <a:t>语义网络是由</a:t>
            </a:r>
            <a:r>
              <a:rPr lang="zh-CN" altLang="en-US" sz="2800" smtClean="0">
                <a:solidFill>
                  <a:srgbClr val="FF0000"/>
                </a:solidFill>
              </a:rPr>
              <a:t>节点</a:t>
            </a:r>
            <a:r>
              <a:rPr lang="zh-CN" altLang="en-US" sz="2800" smtClean="0">
                <a:solidFill>
                  <a:srgbClr val="000070"/>
                </a:solidFill>
              </a:rPr>
              <a:t>和</a:t>
            </a:r>
            <a:r>
              <a:rPr lang="zh-CN" altLang="en-US" sz="2800" smtClean="0">
                <a:solidFill>
                  <a:srgbClr val="FF0000"/>
                </a:solidFill>
              </a:rPr>
              <a:t>边</a:t>
            </a:r>
            <a:r>
              <a:rPr lang="zh-CN" altLang="en-US" sz="2800" smtClean="0">
                <a:solidFill>
                  <a:srgbClr val="000070"/>
                </a:solidFill>
              </a:rPr>
              <a:t>组成的一种</a:t>
            </a:r>
            <a:r>
              <a:rPr lang="zh-CN" altLang="en-US" sz="2800" smtClean="0">
                <a:solidFill>
                  <a:srgbClr val="FF0000"/>
                </a:solidFill>
              </a:rPr>
              <a:t>有向图</a:t>
            </a:r>
            <a:r>
              <a:rPr lang="zh-CN" altLang="en-US" sz="2800" smtClean="0">
                <a:solidFill>
                  <a:srgbClr val="000070"/>
                </a:solidFill>
              </a:rPr>
              <a:t>。其中节点表示事物、对象、概念、行为、性质、状态等；有向边表示节点之间的某种联系或关系。</a:t>
            </a:r>
          </a:p>
          <a:p>
            <a:pPr lvl="1" indent="342900">
              <a:lnSpc>
                <a:spcPct val="90000"/>
              </a:lnSpc>
            </a:pPr>
            <a:r>
              <a:rPr lang="zh-CN" altLang="en-US" sz="2400" smtClean="0">
                <a:solidFill>
                  <a:srgbClr val="0000B3"/>
                </a:solidFill>
              </a:rPr>
              <a:t>上图就是一个语义网络。边上的标记就是边的语义。 </a:t>
            </a:r>
          </a:p>
        </p:txBody>
      </p:sp>
      <p:sp>
        <p:nvSpPr>
          <p:cNvPr id="67606" name="标题 4"/>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ea typeface="黑体" panose="02010609060101010101" pitchFamily="49" charset="-122"/>
              </a:rPr>
              <a:t>2.6 语义网络</a:t>
            </a:r>
            <a:endParaRPr lang="zh-CN" altLang="en-US" smtClean="0"/>
          </a:p>
        </p:txBody>
      </p:sp>
      <p:sp>
        <p:nvSpPr>
          <p:cNvPr id="6760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1B7CD68B-97C6-457A-ADE4-65E464DE7557}"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125</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74546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1061"/>
                                        </p:tgtEl>
                                        <p:attrNameLst>
                                          <p:attrName>style.visibility</p:attrName>
                                        </p:attrNameLst>
                                      </p:cBhvr>
                                      <p:to>
                                        <p:strVal val="visible"/>
                                      </p:to>
                                    </p:set>
                                    <p:animEffect transition="in" filter="blinds(horizontal)">
                                      <p:cBhvr>
                                        <p:cTn id="7" dur="500"/>
                                        <p:tgtEl>
                                          <p:spTgt spid="301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68313" y="1268413"/>
            <a:ext cx="8280400" cy="5232400"/>
          </a:xfrm>
        </p:spPr>
        <p:txBody>
          <a:bodyPr/>
          <a:lstStyle/>
          <a:p>
            <a:pPr>
              <a:defRPr/>
            </a:pPr>
            <a:r>
              <a:rPr kumimoji="1" lang="zh-CN" altLang="en-US" dirty="0">
                <a:latin typeface="华文新魏" panose="02010800040101010101" pitchFamily="2" charset="-122"/>
              </a:rPr>
              <a:t>表示形式</a:t>
            </a:r>
          </a:p>
          <a:p>
            <a:pPr lvl="1">
              <a:defRPr/>
            </a:pPr>
            <a:r>
              <a:rPr kumimoji="1" lang="zh-CN" altLang="en-US" dirty="0">
                <a:latin typeface="华文新魏" panose="02010800040101010101" pitchFamily="2" charset="-122"/>
                <a:cs typeface="+mn-ea"/>
              </a:rPr>
              <a:t>从结构上来看，语义网络一般由一些最基本的语义单元组成。这些最基本的语义单元被称为语义基元。每一个要表达的事实用一个</a:t>
            </a:r>
            <a:r>
              <a:rPr kumimoji="1" lang="zh-CN" altLang="en-US" dirty="0">
                <a:latin typeface="Arial" panose="020B0604020202020204"/>
                <a:cs typeface="+mn-ea"/>
              </a:rPr>
              <a:t>“</a:t>
            </a:r>
            <a:r>
              <a:rPr kumimoji="1" lang="zh-CN" altLang="en-US" dirty="0">
                <a:latin typeface="华文新魏" panose="02010800040101010101" pitchFamily="2" charset="-122"/>
                <a:cs typeface="+mn-ea"/>
              </a:rPr>
              <a:t>结点</a:t>
            </a:r>
            <a:r>
              <a:rPr kumimoji="1" lang="zh-CN" altLang="en-US" dirty="0">
                <a:latin typeface="Arial" panose="020B0604020202020204"/>
                <a:cs typeface="+mn-ea"/>
              </a:rPr>
              <a:t>”</a:t>
            </a:r>
            <a:r>
              <a:rPr kumimoji="1" lang="zh-CN" altLang="en-US" dirty="0">
                <a:latin typeface="华文新魏" panose="02010800040101010101" pitchFamily="2" charset="-122"/>
                <a:cs typeface="+mn-ea"/>
              </a:rPr>
              <a:t>表示，而事实之间的关系用</a:t>
            </a:r>
            <a:r>
              <a:rPr kumimoji="1" lang="zh-CN" altLang="en-US" dirty="0">
                <a:latin typeface="Arial" panose="020B0604020202020204"/>
                <a:cs typeface="+mn-ea"/>
              </a:rPr>
              <a:t>“</a:t>
            </a:r>
            <a:r>
              <a:rPr kumimoji="1" lang="zh-CN" altLang="en-US" dirty="0">
                <a:latin typeface="华文新魏" panose="02010800040101010101" pitchFamily="2" charset="-122"/>
                <a:cs typeface="+mn-ea"/>
              </a:rPr>
              <a:t>弧线</a:t>
            </a:r>
            <a:r>
              <a:rPr kumimoji="1" lang="zh-CN" altLang="en-US" dirty="0">
                <a:latin typeface="Arial" panose="020B0604020202020204"/>
                <a:cs typeface="+mn-ea"/>
              </a:rPr>
              <a:t>”</a:t>
            </a:r>
            <a:r>
              <a:rPr kumimoji="1" lang="zh-CN" altLang="en-US" dirty="0">
                <a:latin typeface="华文新魏" panose="02010800040101010101" pitchFamily="2" charset="-122"/>
                <a:cs typeface="+mn-ea"/>
              </a:rPr>
              <a:t>表示。可用如下三元组来表示为：</a:t>
            </a:r>
          </a:p>
          <a:p>
            <a:pPr lvl="1">
              <a:buFont typeface="Wingdings" panose="05000000000000000000" pitchFamily="2" charset="2"/>
              <a:buNone/>
              <a:defRPr/>
            </a:pPr>
            <a:r>
              <a:rPr kumimoji="1" lang="zh-CN" altLang="en-US" dirty="0">
                <a:latin typeface="华文新魏" panose="02010800040101010101" pitchFamily="2" charset="-122"/>
                <a:cs typeface="+mn-ea"/>
              </a:rPr>
              <a:t>               （结点</a:t>
            </a:r>
            <a:r>
              <a:rPr kumimoji="1" lang="en-US" altLang="zh-CN" dirty="0">
                <a:latin typeface="华文新魏" panose="02010800040101010101" pitchFamily="2" charset="-122"/>
                <a:cs typeface="+mn-ea"/>
              </a:rPr>
              <a:t>1</a:t>
            </a:r>
            <a:r>
              <a:rPr kumimoji="1" lang="zh-CN" altLang="en-US" dirty="0">
                <a:latin typeface="华文新魏" panose="02010800040101010101" pitchFamily="2" charset="-122"/>
                <a:cs typeface="+mn-ea"/>
              </a:rPr>
              <a:t>，弧，结点</a:t>
            </a:r>
            <a:r>
              <a:rPr kumimoji="1" lang="en-US" altLang="zh-CN" dirty="0">
                <a:latin typeface="华文新魏" panose="02010800040101010101" pitchFamily="2" charset="-122"/>
                <a:cs typeface="+mn-ea"/>
              </a:rPr>
              <a:t>2</a:t>
            </a:r>
            <a:r>
              <a:rPr kumimoji="1" lang="zh-CN" altLang="en-US" dirty="0">
                <a:latin typeface="华文新魏" panose="02010800040101010101" pitchFamily="2" charset="-122"/>
                <a:cs typeface="+mn-ea"/>
              </a:rPr>
              <a:t>）</a:t>
            </a:r>
          </a:p>
          <a:p>
            <a:pPr lvl="1">
              <a:defRPr/>
            </a:pPr>
            <a:r>
              <a:rPr kumimoji="1" lang="zh-CN" altLang="en-US" dirty="0">
                <a:latin typeface="华文新魏" panose="02010800040101010101" pitchFamily="2" charset="-122"/>
                <a:cs typeface="+mn-ea"/>
              </a:rPr>
              <a:t>可用如图所示的有向图来表示。</a:t>
            </a:r>
          </a:p>
          <a:p>
            <a:pPr lvl="1">
              <a:defRPr/>
            </a:pPr>
            <a:r>
              <a:rPr kumimoji="1" lang="zh-CN" altLang="en-US" dirty="0">
                <a:latin typeface="华文新魏" panose="02010800040101010101" pitchFamily="2" charset="-122"/>
                <a:cs typeface="+mn-ea"/>
              </a:rPr>
              <a:t>其中</a:t>
            </a:r>
            <a:r>
              <a:rPr kumimoji="1" lang="en-US" altLang="zh-CN" dirty="0">
                <a:latin typeface="华文新魏" panose="02010800040101010101" pitchFamily="2" charset="-122"/>
                <a:cs typeface="+mn-ea"/>
              </a:rPr>
              <a:t>A</a:t>
            </a:r>
            <a:r>
              <a:rPr kumimoji="1" lang="zh-CN" altLang="en-US" dirty="0">
                <a:latin typeface="华文新魏" panose="02010800040101010101" pitchFamily="2" charset="-122"/>
                <a:cs typeface="+mn-ea"/>
              </a:rPr>
              <a:t>和</a:t>
            </a:r>
            <a:r>
              <a:rPr kumimoji="1" lang="en-US" altLang="zh-CN" dirty="0">
                <a:latin typeface="华文新魏" panose="02010800040101010101" pitchFamily="2" charset="-122"/>
                <a:cs typeface="+mn-ea"/>
              </a:rPr>
              <a:t>B</a:t>
            </a:r>
            <a:r>
              <a:rPr kumimoji="1" lang="zh-CN" altLang="en-US" dirty="0">
                <a:latin typeface="华文新魏" panose="02010800040101010101" pitchFamily="2" charset="-122"/>
                <a:cs typeface="+mn-ea"/>
              </a:rPr>
              <a:t>分别代表结点，而</a:t>
            </a:r>
            <a:r>
              <a:rPr kumimoji="1" lang="en-US" altLang="zh-CN" dirty="0">
                <a:latin typeface="华文新魏" panose="02010800040101010101" pitchFamily="2" charset="-122"/>
                <a:cs typeface="+mn-ea"/>
              </a:rPr>
              <a:t>R</a:t>
            </a:r>
            <a:r>
              <a:rPr kumimoji="1" lang="zh-CN" altLang="en-US" dirty="0">
                <a:latin typeface="华文新魏" panose="02010800040101010101" pitchFamily="2" charset="-122"/>
                <a:cs typeface="+mn-ea"/>
              </a:rPr>
              <a:t>则表示</a:t>
            </a:r>
            <a:r>
              <a:rPr kumimoji="1" lang="en-US" altLang="zh-CN" dirty="0">
                <a:latin typeface="华文新魏" panose="02010800040101010101" pitchFamily="2" charset="-122"/>
                <a:cs typeface="+mn-ea"/>
              </a:rPr>
              <a:t>A</a:t>
            </a:r>
            <a:r>
              <a:rPr kumimoji="1" lang="zh-CN" altLang="en-US" dirty="0">
                <a:latin typeface="华文新魏" panose="02010800040101010101" pitchFamily="2" charset="-122"/>
                <a:cs typeface="+mn-ea"/>
              </a:rPr>
              <a:t>和</a:t>
            </a:r>
            <a:r>
              <a:rPr kumimoji="1" lang="en-US" altLang="zh-CN" dirty="0">
                <a:latin typeface="华文新魏" panose="02010800040101010101" pitchFamily="2" charset="-122"/>
                <a:cs typeface="+mn-ea"/>
              </a:rPr>
              <a:t>B</a:t>
            </a:r>
            <a:r>
              <a:rPr kumimoji="1" lang="zh-CN" altLang="en-US" dirty="0">
                <a:latin typeface="华文新魏" panose="02010800040101010101" pitchFamily="2" charset="-122"/>
                <a:cs typeface="+mn-ea"/>
              </a:rPr>
              <a:t>之间的某种语义联系。</a:t>
            </a:r>
          </a:p>
          <a:p>
            <a:pPr>
              <a:defRPr/>
            </a:pPr>
            <a:endParaRPr kumimoji="1" lang="zh-CN" altLang="en-US" dirty="0"/>
          </a:p>
        </p:txBody>
      </p:sp>
      <p:grpSp>
        <p:nvGrpSpPr>
          <p:cNvPr id="68610" name="Group 4"/>
          <p:cNvGrpSpPr>
            <a:grpSpLocks noChangeAspect="1"/>
          </p:cNvGrpSpPr>
          <p:nvPr/>
        </p:nvGrpSpPr>
        <p:grpSpPr bwMode="auto">
          <a:xfrm>
            <a:off x="5608638" y="3573463"/>
            <a:ext cx="3419475" cy="1611312"/>
            <a:chOff x="1800" y="10255"/>
            <a:chExt cx="2880" cy="1359"/>
          </a:xfrm>
        </p:grpSpPr>
        <p:sp>
          <p:nvSpPr>
            <p:cNvPr id="68611" name="AutoShape 5"/>
            <p:cNvSpPr>
              <a:spLocks noChangeAspect="1" noChangeArrowheads="1"/>
            </p:cNvSpPr>
            <p:nvPr/>
          </p:nvSpPr>
          <p:spPr bwMode="auto">
            <a:xfrm>
              <a:off x="1800" y="10255"/>
              <a:ext cx="2880" cy="1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000" b="1" i="0" u="none" strike="noStrike" kern="1200" cap="none" spc="0" normalizeH="0" baseline="0" noProof="0" smtClean="0">
                <a:ln>
                  <a:noFill/>
                </a:ln>
                <a:solidFill>
                  <a:srgbClr val="FF3300"/>
                </a:solidFill>
                <a:effectLst/>
                <a:uLnTx/>
                <a:uFillTx/>
                <a:latin typeface="Garamond" panose="02020404030301010803" pitchFamily="18" charset="0"/>
                <a:ea typeface="宋体" panose="02010600030101010101" pitchFamily="2" charset="-122"/>
                <a:cs typeface="+mn-cs"/>
              </a:endParaRPr>
            </a:p>
          </p:txBody>
        </p:sp>
        <p:grpSp>
          <p:nvGrpSpPr>
            <p:cNvPr id="68612" name="Group 6"/>
            <p:cNvGrpSpPr>
              <a:grpSpLocks/>
            </p:cNvGrpSpPr>
            <p:nvPr/>
          </p:nvGrpSpPr>
          <p:grpSpPr bwMode="auto">
            <a:xfrm>
              <a:off x="2340" y="10411"/>
              <a:ext cx="2340" cy="1203"/>
              <a:chOff x="2340" y="10347"/>
              <a:chExt cx="2340" cy="1203"/>
            </a:xfrm>
          </p:grpSpPr>
          <p:sp>
            <p:nvSpPr>
              <p:cNvPr id="68613" name="Text Box 7"/>
              <p:cNvSpPr txBox="1">
                <a:spLocks noChangeArrowheads="1"/>
              </p:cNvSpPr>
              <p:nvPr/>
            </p:nvSpPr>
            <p:spPr bwMode="auto">
              <a:xfrm>
                <a:off x="2700" y="10458"/>
                <a:ext cx="357" cy="46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A</a:t>
                </a:r>
                <a:endParaRPr kumimoji="0" lang="en-US" altLang="zh-CN" sz="40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sp>
            <p:nvSpPr>
              <p:cNvPr id="68614" name="Text Box 8"/>
              <p:cNvSpPr txBox="1">
                <a:spLocks noChangeArrowheads="1"/>
              </p:cNvSpPr>
              <p:nvPr/>
            </p:nvSpPr>
            <p:spPr bwMode="auto">
              <a:xfrm>
                <a:off x="3960" y="10458"/>
                <a:ext cx="359" cy="46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B</a:t>
                </a:r>
                <a:endParaRPr kumimoji="0" lang="en-US" altLang="zh-CN" sz="40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sp>
            <p:nvSpPr>
              <p:cNvPr id="68615" name="Text Box 9"/>
              <p:cNvSpPr txBox="1">
                <a:spLocks noChangeArrowheads="1"/>
              </p:cNvSpPr>
              <p:nvPr/>
            </p:nvSpPr>
            <p:spPr bwMode="auto">
              <a:xfrm>
                <a:off x="3240" y="10347"/>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R</a:t>
                </a:r>
                <a:endParaRPr kumimoji="0" lang="en-US" altLang="zh-CN" sz="40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sp>
            <p:nvSpPr>
              <p:cNvPr id="68616" name="Text Box 10"/>
              <p:cNvSpPr txBox="1">
                <a:spLocks noChangeArrowheads="1"/>
              </p:cNvSpPr>
              <p:nvPr/>
            </p:nvSpPr>
            <p:spPr bwMode="auto">
              <a:xfrm>
                <a:off x="2340" y="11082"/>
                <a:ext cx="23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语义基元结构</a:t>
                </a:r>
                <a:endParaRPr kumimoji="0" lang="zh-CN" altLang="en-US" sz="36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sp>
            <p:nvSpPr>
              <p:cNvPr id="68617" name="Line 11"/>
              <p:cNvSpPr>
                <a:spLocks noChangeShapeType="1"/>
              </p:cNvSpPr>
              <p:nvPr/>
            </p:nvSpPr>
            <p:spPr bwMode="auto">
              <a:xfrm>
                <a:off x="3060" y="10720"/>
                <a:ext cx="90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sp>
        <p:nvSpPr>
          <p:cNvPr id="68618" name="标题 4"/>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ea typeface="黑体" panose="02010609060101010101" pitchFamily="49" charset="-122"/>
              </a:rPr>
              <a:t>2.6 语义网络</a:t>
            </a:r>
            <a:endParaRPr lang="zh-CN" altLang="en-US" smtClean="0"/>
          </a:p>
        </p:txBody>
      </p:sp>
      <p:sp>
        <p:nvSpPr>
          <p:cNvPr id="68619" name="灯片编号占位符 1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7178708A-0C87-4AF0-B387-E1A3898645F2}"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126</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3870971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68313" y="1268413"/>
            <a:ext cx="8280400" cy="5232400"/>
          </a:xfrm>
        </p:spPr>
        <p:txBody>
          <a:bodyPr vert="horz" wrap="square" lIns="91440" tIns="45720" rIns="91440" bIns="45720" numCol="1" anchor="t" anchorCtr="0" compatLnSpc="1">
            <a:prstTxWarp prst="textNoShape">
              <a:avLst/>
            </a:prstTxWarp>
          </a:bodyPr>
          <a:lstStyle/>
          <a:p>
            <a:pPr indent="342900">
              <a:buFont typeface="Wingdings" panose="05000000000000000000" pitchFamily="2" charset="2"/>
              <a:buChar char="Ø"/>
            </a:pPr>
            <a:r>
              <a:rPr lang="en-US" altLang="zh-CN" smtClean="0">
                <a:solidFill>
                  <a:srgbClr val="000070"/>
                </a:solidFill>
              </a:rPr>
              <a:t> </a:t>
            </a:r>
            <a:r>
              <a:rPr lang="zh-CN" altLang="en-US" smtClean="0">
                <a:solidFill>
                  <a:srgbClr val="000070"/>
                </a:solidFill>
              </a:rPr>
              <a:t>当把多个语义基元用相应的语义联系关联在一起的时候，就形成了一个语义网络。如图所示： </a:t>
            </a:r>
          </a:p>
          <a:p>
            <a:pPr indent="342900">
              <a:buFont typeface="Wingdings" panose="05000000000000000000" pitchFamily="2" charset="2"/>
              <a:buChar char="Ø"/>
            </a:pPr>
            <a:endParaRPr lang="zh-CN" altLang="en-US" smtClean="0">
              <a:solidFill>
                <a:srgbClr val="000070"/>
              </a:solidFill>
            </a:endParaRPr>
          </a:p>
        </p:txBody>
      </p:sp>
      <p:sp>
        <p:nvSpPr>
          <p:cNvPr id="69634" name="标题 4"/>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ea typeface="黑体" panose="02010609060101010101" pitchFamily="49" charset="-122"/>
              </a:rPr>
              <a:t>2.6 语义网络</a:t>
            </a:r>
            <a:endParaRPr lang="zh-CN" altLang="en-US" smtClean="0"/>
          </a:p>
        </p:txBody>
      </p:sp>
      <p:grpSp>
        <p:nvGrpSpPr>
          <p:cNvPr id="69635" name="Group 13"/>
          <p:cNvGrpSpPr>
            <a:grpSpLocks noChangeAspect="1"/>
          </p:cNvGrpSpPr>
          <p:nvPr/>
        </p:nvGrpSpPr>
        <p:grpSpPr bwMode="auto">
          <a:xfrm>
            <a:off x="2195513" y="3357563"/>
            <a:ext cx="4681537" cy="3167062"/>
            <a:chOff x="6765" y="9913"/>
            <a:chExt cx="2910" cy="1965"/>
          </a:xfrm>
        </p:grpSpPr>
        <p:sp>
          <p:nvSpPr>
            <p:cNvPr id="69636" name="Text Box 14"/>
            <p:cNvSpPr txBox="1">
              <a:spLocks noChangeAspect="1" noChangeArrowheads="1"/>
            </p:cNvSpPr>
            <p:nvPr/>
          </p:nvSpPr>
          <p:spPr bwMode="auto">
            <a:xfrm>
              <a:off x="7920" y="9978"/>
              <a:ext cx="397" cy="431"/>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A</a:t>
              </a:r>
              <a:endParaRPr kumimoji="0" lang="en-US" altLang="zh-CN" sz="44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sp>
          <p:nvSpPr>
            <p:cNvPr id="69637" name="Text Box 15"/>
            <p:cNvSpPr txBox="1">
              <a:spLocks noChangeAspect="1" noChangeArrowheads="1"/>
            </p:cNvSpPr>
            <p:nvPr/>
          </p:nvSpPr>
          <p:spPr bwMode="auto">
            <a:xfrm>
              <a:off x="6765" y="10824"/>
              <a:ext cx="397" cy="431"/>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B</a:t>
              </a:r>
              <a:endParaRPr kumimoji="0" lang="en-US" altLang="zh-CN" sz="44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sp>
          <p:nvSpPr>
            <p:cNvPr id="69638" name="Text Box 16"/>
            <p:cNvSpPr txBox="1">
              <a:spLocks noChangeAspect="1" noChangeArrowheads="1"/>
            </p:cNvSpPr>
            <p:nvPr/>
          </p:nvSpPr>
          <p:spPr bwMode="auto">
            <a:xfrm>
              <a:off x="7920" y="10824"/>
              <a:ext cx="397" cy="431"/>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C</a:t>
              </a:r>
              <a:endParaRPr kumimoji="0" lang="en-US" altLang="zh-CN" sz="44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sp>
          <p:nvSpPr>
            <p:cNvPr id="69639" name="Text Box 17"/>
            <p:cNvSpPr txBox="1">
              <a:spLocks noChangeAspect="1" noChangeArrowheads="1"/>
            </p:cNvSpPr>
            <p:nvPr/>
          </p:nvSpPr>
          <p:spPr bwMode="auto">
            <a:xfrm>
              <a:off x="9180" y="10824"/>
              <a:ext cx="397" cy="431"/>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D</a:t>
              </a:r>
              <a:endParaRPr kumimoji="0" lang="en-US" altLang="zh-CN" sz="44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sp>
          <p:nvSpPr>
            <p:cNvPr id="69640" name="Freeform 18"/>
            <p:cNvSpPr>
              <a:spLocks noChangeAspect="1" noChangeArrowheads="1"/>
            </p:cNvSpPr>
            <p:nvPr/>
          </p:nvSpPr>
          <p:spPr bwMode="auto">
            <a:xfrm>
              <a:off x="6915" y="10176"/>
              <a:ext cx="992" cy="624"/>
            </a:xfrm>
            <a:custGeom>
              <a:avLst/>
              <a:gdLst>
                <a:gd name="T0" fmla="*/ 990 w 990"/>
                <a:gd name="T1" fmla="*/ 0 h 624"/>
                <a:gd name="T2" fmla="*/ 540 w 990"/>
                <a:gd name="T3" fmla="*/ 39 h 624"/>
                <a:gd name="T4" fmla="*/ 405 w 990"/>
                <a:gd name="T5" fmla="*/ 54 h 624"/>
                <a:gd name="T6" fmla="*/ 300 w 990"/>
                <a:gd name="T7" fmla="*/ 114 h 624"/>
                <a:gd name="T8" fmla="*/ 210 w 990"/>
                <a:gd name="T9" fmla="*/ 219 h 624"/>
                <a:gd name="T10" fmla="*/ 0 w 990"/>
                <a:gd name="T11" fmla="*/ 624 h 624"/>
              </a:gdLst>
              <a:ahLst/>
              <a:cxnLst>
                <a:cxn ang="0">
                  <a:pos x="T0" y="T1"/>
                </a:cxn>
                <a:cxn ang="0">
                  <a:pos x="T2" y="T3"/>
                </a:cxn>
                <a:cxn ang="0">
                  <a:pos x="T4" y="T5"/>
                </a:cxn>
                <a:cxn ang="0">
                  <a:pos x="T6" y="T7"/>
                </a:cxn>
                <a:cxn ang="0">
                  <a:pos x="T8" y="T9"/>
                </a:cxn>
                <a:cxn ang="0">
                  <a:pos x="T10" y="T11"/>
                </a:cxn>
              </a:cxnLst>
              <a:rect l="0" t="0" r="r" b="b"/>
              <a:pathLst>
                <a:path w="990" h="624">
                  <a:moveTo>
                    <a:pt x="990" y="0"/>
                  </a:moveTo>
                  <a:lnTo>
                    <a:pt x="540" y="39"/>
                  </a:lnTo>
                  <a:lnTo>
                    <a:pt x="405" y="54"/>
                  </a:lnTo>
                  <a:lnTo>
                    <a:pt x="300" y="114"/>
                  </a:lnTo>
                  <a:lnTo>
                    <a:pt x="210" y="219"/>
                  </a:lnTo>
                  <a:lnTo>
                    <a:pt x="0" y="624"/>
                  </a:ln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641" name="Freeform 19"/>
            <p:cNvSpPr>
              <a:spLocks noChangeAspect="1" noChangeArrowheads="1"/>
            </p:cNvSpPr>
            <p:nvPr/>
          </p:nvSpPr>
          <p:spPr bwMode="auto">
            <a:xfrm>
              <a:off x="8310" y="10206"/>
              <a:ext cx="1095" cy="594"/>
            </a:xfrm>
            <a:custGeom>
              <a:avLst/>
              <a:gdLst>
                <a:gd name="T0" fmla="*/ 0 w 1095"/>
                <a:gd name="T1" fmla="*/ 0 h 594"/>
                <a:gd name="T2" fmla="*/ 630 w 1095"/>
                <a:gd name="T3" fmla="*/ 24 h 594"/>
                <a:gd name="T4" fmla="*/ 796 w 1095"/>
                <a:gd name="T5" fmla="*/ 65 h 594"/>
                <a:gd name="T6" fmla="*/ 855 w 1095"/>
                <a:gd name="T7" fmla="*/ 99 h 594"/>
                <a:gd name="T8" fmla="*/ 916 w 1095"/>
                <a:gd name="T9" fmla="*/ 155 h 594"/>
                <a:gd name="T10" fmla="*/ 1095 w 1095"/>
                <a:gd name="T11" fmla="*/ 594 h 594"/>
              </a:gdLst>
              <a:ahLst/>
              <a:cxnLst>
                <a:cxn ang="0">
                  <a:pos x="T0" y="T1"/>
                </a:cxn>
                <a:cxn ang="0">
                  <a:pos x="T2" y="T3"/>
                </a:cxn>
                <a:cxn ang="0">
                  <a:pos x="T4" y="T5"/>
                </a:cxn>
                <a:cxn ang="0">
                  <a:pos x="T6" y="T7"/>
                </a:cxn>
                <a:cxn ang="0">
                  <a:pos x="T8" y="T9"/>
                </a:cxn>
                <a:cxn ang="0">
                  <a:pos x="T10" y="T11"/>
                </a:cxn>
              </a:cxnLst>
              <a:rect l="0" t="0" r="r" b="b"/>
              <a:pathLst>
                <a:path w="1095" h="594">
                  <a:moveTo>
                    <a:pt x="0" y="0"/>
                  </a:moveTo>
                  <a:lnTo>
                    <a:pt x="630" y="24"/>
                  </a:lnTo>
                  <a:lnTo>
                    <a:pt x="796" y="65"/>
                  </a:lnTo>
                  <a:lnTo>
                    <a:pt x="855" y="99"/>
                  </a:lnTo>
                  <a:lnTo>
                    <a:pt x="916" y="155"/>
                  </a:lnTo>
                  <a:lnTo>
                    <a:pt x="1095" y="594"/>
                  </a:ln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642" name="Line 20"/>
            <p:cNvSpPr>
              <a:spLocks noChangeAspect="1" noChangeShapeType="1"/>
            </p:cNvSpPr>
            <p:nvPr/>
          </p:nvSpPr>
          <p:spPr bwMode="auto">
            <a:xfrm>
              <a:off x="7170" y="11032"/>
              <a:ext cx="737"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643" name="Line 21"/>
            <p:cNvSpPr>
              <a:spLocks noChangeAspect="1" noChangeShapeType="1"/>
            </p:cNvSpPr>
            <p:nvPr/>
          </p:nvSpPr>
          <p:spPr bwMode="auto">
            <a:xfrm>
              <a:off x="8295" y="11046"/>
              <a:ext cx="90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9644" name="Text Box 22"/>
            <p:cNvSpPr txBox="1">
              <a:spLocks noChangeAspect="1" noChangeArrowheads="1"/>
            </p:cNvSpPr>
            <p:nvPr/>
          </p:nvSpPr>
          <p:spPr bwMode="auto">
            <a:xfrm>
              <a:off x="8820" y="9913"/>
              <a:ext cx="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R</a:t>
              </a:r>
              <a:r>
                <a:rPr kumimoji="0" lang="en-US" altLang="zh-CN" sz="2400" b="1" i="0" u="none" strike="noStrike" kern="1200" cap="none" spc="0" normalizeH="0" baseline="-2500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4</a:t>
              </a:r>
              <a:endParaRPr kumimoji="0" lang="en-US" altLang="zh-CN" sz="44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sp>
          <p:nvSpPr>
            <p:cNvPr id="69645" name="Text Box 23"/>
            <p:cNvSpPr txBox="1">
              <a:spLocks noChangeAspect="1" noChangeArrowheads="1"/>
            </p:cNvSpPr>
            <p:nvPr/>
          </p:nvSpPr>
          <p:spPr bwMode="auto">
            <a:xfrm>
              <a:off x="6810" y="9990"/>
              <a:ext cx="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R</a:t>
              </a:r>
              <a:r>
                <a:rPr kumimoji="0" lang="en-US" altLang="zh-CN" sz="2400" b="1" i="0" u="none" strike="noStrike" kern="1200" cap="none" spc="0" normalizeH="0" baseline="-2500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1</a:t>
              </a:r>
              <a:endParaRPr kumimoji="0" lang="en-US" altLang="zh-CN" sz="44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sp>
          <p:nvSpPr>
            <p:cNvPr id="69646" name="Text Box 24"/>
            <p:cNvSpPr txBox="1">
              <a:spLocks noChangeAspect="1" noChangeArrowheads="1"/>
            </p:cNvSpPr>
            <p:nvPr/>
          </p:nvSpPr>
          <p:spPr bwMode="auto">
            <a:xfrm>
              <a:off x="8025" y="10347"/>
              <a:ext cx="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zh-CN" altLang="zh-CN" sz="54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sp>
          <p:nvSpPr>
            <p:cNvPr id="69647" name="Text Box 25"/>
            <p:cNvSpPr txBox="1">
              <a:spLocks noChangeAspect="1" noChangeArrowheads="1"/>
            </p:cNvSpPr>
            <p:nvPr/>
          </p:nvSpPr>
          <p:spPr bwMode="auto">
            <a:xfrm>
              <a:off x="7200" y="11029"/>
              <a:ext cx="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R</a:t>
              </a:r>
              <a:r>
                <a:rPr kumimoji="0" lang="en-US" altLang="zh-CN" sz="2400" b="1" i="0" u="none" strike="noStrike" kern="1200" cap="none" spc="0" normalizeH="0" baseline="-2500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2</a:t>
              </a:r>
              <a:endParaRPr kumimoji="0" lang="en-US" altLang="zh-CN" sz="44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sp>
          <p:nvSpPr>
            <p:cNvPr id="69648" name="Text Box 26"/>
            <p:cNvSpPr txBox="1">
              <a:spLocks noChangeAspect="1" noChangeArrowheads="1"/>
            </p:cNvSpPr>
            <p:nvPr/>
          </p:nvSpPr>
          <p:spPr bwMode="auto">
            <a:xfrm>
              <a:off x="8460" y="11029"/>
              <a:ext cx="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R</a:t>
              </a:r>
              <a:r>
                <a:rPr kumimoji="0" lang="en-US" altLang="zh-CN" sz="2400" b="1" i="0" u="none" strike="noStrike" kern="1200" cap="none" spc="0" normalizeH="0" baseline="-2500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3</a:t>
              </a:r>
              <a:endParaRPr kumimoji="0" lang="en-US" altLang="zh-CN" sz="44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sp>
          <p:nvSpPr>
            <p:cNvPr id="69649" name="Text Box 27"/>
            <p:cNvSpPr txBox="1">
              <a:spLocks noChangeAspect="1" noChangeArrowheads="1"/>
            </p:cNvSpPr>
            <p:nvPr/>
          </p:nvSpPr>
          <p:spPr bwMode="auto">
            <a:xfrm>
              <a:off x="6975" y="11410"/>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语义网络结构</a:t>
              </a:r>
              <a:endParaRPr kumimoji="0" lang="zh-CN" altLang="en-US" sz="4800" b="1" i="0" u="none" strike="noStrike" kern="1200" cap="none" spc="0" normalizeH="0" baseline="0" noProof="0" smtClean="0">
                <a:ln>
                  <a:noFill/>
                </a:ln>
                <a:solidFill>
                  <a:srgbClr val="FF3300"/>
                </a:solidFill>
                <a:effectLst/>
                <a:uLnTx/>
                <a:uFillTx/>
                <a:latin typeface="Tahoma" panose="020B0604030504040204" pitchFamily="34" charset="0"/>
                <a:ea typeface="宋体" panose="02010600030101010101" pitchFamily="2" charset="-122"/>
                <a:cs typeface="+mn-cs"/>
              </a:endParaRPr>
            </a:p>
          </p:txBody>
        </p:sp>
      </p:grpSp>
      <p:sp>
        <p:nvSpPr>
          <p:cNvPr id="69650"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3E93901B-FA1B-414D-9A13-20BC056620D2}"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127</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125448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bwMode="auto">
          <a:xfrm>
            <a:off x="990600" y="3810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语义网络的表达能力：</a:t>
            </a:r>
          </a:p>
        </p:txBody>
      </p:sp>
      <p:sp>
        <p:nvSpPr>
          <p:cNvPr id="10244" name="Rectangle 3"/>
          <p:cNvSpPr>
            <a:spLocks noGrp="1" noChangeArrowheads="1"/>
          </p:cNvSpPr>
          <p:nvPr>
            <p:ph idx="1"/>
          </p:nvPr>
        </p:nvSpPr>
        <p:spPr>
          <a:xfrm>
            <a:off x="533400" y="1371600"/>
            <a:ext cx="8305800" cy="5334000"/>
          </a:xfrm>
        </p:spPr>
        <p:txBody>
          <a:bodyPr/>
          <a:lstStyle/>
          <a:p>
            <a:pPr marL="457200" indent="-457200">
              <a:lnSpc>
                <a:spcPct val="150000"/>
              </a:lnSpc>
              <a:defRPr/>
            </a:pPr>
            <a:r>
              <a:rPr kumimoji="1" lang="zh-CN" altLang="en-US" dirty="0" smtClean="0">
                <a:latin typeface="黑体" panose="02010609060101010101" pitchFamily="49" charset="-122"/>
              </a:rPr>
              <a:t>语义网络不仅可以表示事物的</a:t>
            </a:r>
            <a:r>
              <a:rPr kumimoji="1" lang="zh-CN" altLang="en-US" dirty="0" smtClean="0">
                <a:solidFill>
                  <a:srgbClr val="FF0000"/>
                </a:solidFill>
                <a:latin typeface="黑体" panose="02010609060101010101" pitchFamily="49" charset="-122"/>
              </a:rPr>
              <a:t>属性</a:t>
            </a:r>
            <a:r>
              <a:rPr kumimoji="1" lang="zh-CN" altLang="en-US" dirty="0" smtClean="0">
                <a:latin typeface="黑体" panose="02010609060101010101" pitchFamily="49" charset="-122"/>
              </a:rPr>
              <a:t>、</a:t>
            </a:r>
            <a:r>
              <a:rPr kumimoji="1" lang="zh-CN" altLang="en-US" dirty="0" smtClean="0">
                <a:solidFill>
                  <a:srgbClr val="FF0000"/>
                </a:solidFill>
                <a:latin typeface="黑体" panose="02010609060101010101" pitchFamily="49" charset="-122"/>
              </a:rPr>
              <a:t>状态</a:t>
            </a:r>
            <a:r>
              <a:rPr kumimoji="1" lang="zh-CN" altLang="en-US" dirty="0" smtClean="0">
                <a:latin typeface="黑体" panose="02010609060101010101" pitchFamily="49" charset="-122"/>
              </a:rPr>
              <a:t>、</a:t>
            </a:r>
            <a:r>
              <a:rPr kumimoji="1" lang="zh-CN" altLang="en-US" dirty="0" smtClean="0">
                <a:solidFill>
                  <a:srgbClr val="FF0000"/>
                </a:solidFill>
                <a:latin typeface="黑体" panose="02010609060101010101" pitchFamily="49" charset="-122"/>
              </a:rPr>
              <a:t>行为</a:t>
            </a:r>
            <a:r>
              <a:rPr kumimoji="1" lang="zh-CN" altLang="en-US" dirty="0" smtClean="0">
                <a:latin typeface="黑体" panose="02010609060101010101" pitchFamily="49" charset="-122"/>
              </a:rPr>
              <a:t>等，而且更适合于表示事物之间的</a:t>
            </a:r>
            <a:r>
              <a:rPr kumimoji="1" lang="zh-CN" altLang="en-US" dirty="0" smtClean="0">
                <a:solidFill>
                  <a:srgbClr val="FF0000"/>
                </a:solidFill>
                <a:latin typeface="黑体" panose="02010609060101010101" pitchFamily="49" charset="-122"/>
              </a:rPr>
              <a:t>关系</a:t>
            </a:r>
            <a:r>
              <a:rPr kumimoji="1" lang="zh-CN" altLang="en-US" dirty="0" smtClean="0">
                <a:latin typeface="黑体" panose="02010609060101010101" pitchFamily="49" charset="-122"/>
              </a:rPr>
              <a:t>和</a:t>
            </a:r>
            <a:r>
              <a:rPr kumimoji="1" lang="zh-CN" altLang="en-US" dirty="0" smtClean="0">
                <a:solidFill>
                  <a:srgbClr val="FF0000"/>
                </a:solidFill>
                <a:latin typeface="黑体" panose="02010609060101010101" pitchFamily="49" charset="-122"/>
              </a:rPr>
              <a:t>联系</a:t>
            </a:r>
            <a:r>
              <a:rPr kumimoji="1" lang="zh-CN" altLang="en-US" dirty="0" smtClean="0">
                <a:latin typeface="黑体" panose="02010609060101010101" pitchFamily="49" charset="-122"/>
              </a:rPr>
              <a:t>。</a:t>
            </a:r>
          </a:p>
          <a:p>
            <a:pPr marL="457200" indent="-457200">
              <a:lnSpc>
                <a:spcPct val="150000"/>
              </a:lnSpc>
              <a:defRPr/>
            </a:pPr>
            <a:r>
              <a:rPr kumimoji="1" lang="zh-CN" altLang="en-US" dirty="0" smtClean="0">
                <a:latin typeface="黑体" panose="02010609060101010101" pitchFamily="49" charset="-122"/>
              </a:rPr>
              <a:t>表示一个事物的层次、状态、行为的语义网络，也可以看作是该事物与其属性、状态或行为的</a:t>
            </a:r>
            <a:r>
              <a:rPr kumimoji="1" lang="zh-CN" altLang="en-US" dirty="0" smtClean="0">
                <a:solidFill>
                  <a:srgbClr val="FF0000"/>
                </a:solidFill>
                <a:latin typeface="黑体" panose="02010609060101010101" pitchFamily="49" charset="-122"/>
              </a:rPr>
              <a:t>一种关系</a:t>
            </a:r>
            <a:r>
              <a:rPr kumimoji="1" lang="zh-CN" altLang="en-US" dirty="0" smtClean="0">
                <a:latin typeface="黑体" panose="02010609060101010101" pitchFamily="49" charset="-122"/>
              </a:rPr>
              <a:t>。</a:t>
            </a:r>
          </a:p>
          <a:p>
            <a:pPr marL="457200" indent="-457200">
              <a:lnSpc>
                <a:spcPct val="150000"/>
              </a:lnSpc>
              <a:defRPr/>
            </a:pPr>
            <a:endParaRPr kumimoji="1" lang="zh-CN" altLang="en-US" dirty="0" smtClean="0">
              <a:latin typeface="黑体" panose="02010609060101010101" pitchFamily="49" charset="-122"/>
            </a:endParaRPr>
          </a:p>
        </p:txBody>
      </p:sp>
      <p:sp>
        <p:nvSpPr>
          <p:cNvPr id="74755"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53C607A7-B74B-4217-AF5F-6C1873E09AB0}"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128</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611195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idx="1"/>
          </p:nvPr>
        </p:nvSpPr>
        <p:spPr>
          <a:xfrm>
            <a:off x="323850" y="1341438"/>
            <a:ext cx="8496300" cy="5400675"/>
          </a:xfrm>
        </p:spPr>
        <p:txBody>
          <a:bodyPr/>
          <a:lstStyle/>
          <a:p>
            <a:pPr>
              <a:buFont typeface="Wingdings" panose="05000000000000000000" pitchFamily="2" charset="2"/>
              <a:buNone/>
              <a:defRPr/>
            </a:pPr>
            <a:r>
              <a:rPr kumimoji="1" lang="zh-CN" altLang="en-US" dirty="0" smtClean="0"/>
              <a:t>语义网络表示知识的方法及步骤</a:t>
            </a:r>
          </a:p>
          <a:p>
            <a:pPr>
              <a:buFont typeface="Wingdings" panose="05000000000000000000" pitchFamily="2" charset="2"/>
              <a:buNone/>
              <a:defRPr/>
            </a:pPr>
            <a:r>
              <a:rPr kumimoji="1" lang="en-US" altLang="zh-CN" dirty="0" smtClean="0"/>
              <a:t>1</a:t>
            </a:r>
            <a:r>
              <a:rPr kumimoji="1" lang="zh-CN" altLang="en-US" dirty="0" smtClean="0"/>
              <a:t>．事实性知识的表示</a:t>
            </a:r>
          </a:p>
          <a:p>
            <a:pPr>
              <a:defRPr/>
            </a:pPr>
            <a:r>
              <a:rPr kumimoji="1" lang="zh-CN" altLang="en-US" sz="2800" dirty="0" smtClean="0"/>
              <a:t>对于一些简单的事实，例如</a:t>
            </a:r>
            <a:r>
              <a:rPr kumimoji="1" lang="zh-CN" altLang="en-US" sz="2800" dirty="0" smtClean="0">
                <a:latin typeface="Arial" panose="020B0604020202020204" pitchFamily="34" charset="0"/>
              </a:rPr>
              <a:t>“</a:t>
            </a:r>
            <a:r>
              <a:rPr kumimoji="1" lang="zh-CN" altLang="en-US" sz="2800" dirty="0" smtClean="0"/>
              <a:t>鸟有翅膀</a:t>
            </a:r>
            <a:r>
              <a:rPr kumimoji="1" lang="zh-CN" altLang="en-US" sz="2800" dirty="0" smtClean="0">
                <a:latin typeface="Arial" panose="020B0604020202020204" pitchFamily="34" charset="0"/>
              </a:rPr>
              <a:t>”</a:t>
            </a:r>
            <a:r>
              <a:rPr kumimoji="1" lang="zh-CN" altLang="en-US" sz="2800" dirty="0" smtClean="0"/>
              <a:t>，</a:t>
            </a:r>
            <a:r>
              <a:rPr kumimoji="1" lang="zh-CN" altLang="en-US" sz="2800" dirty="0" smtClean="0">
                <a:latin typeface="Arial" panose="020B0604020202020204" pitchFamily="34" charset="0"/>
              </a:rPr>
              <a:t>“</a:t>
            </a:r>
            <a:r>
              <a:rPr kumimoji="1" lang="zh-CN" altLang="en-US" sz="2800" dirty="0" smtClean="0"/>
              <a:t>轮胎是汽车的一部分</a:t>
            </a:r>
            <a:r>
              <a:rPr kumimoji="1" lang="zh-CN" altLang="en-US" sz="2800" dirty="0" smtClean="0">
                <a:latin typeface="Arial" panose="020B0604020202020204" pitchFamily="34" charset="0"/>
              </a:rPr>
              <a:t>”</a:t>
            </a:r>
            <a:r>
              <a:rPr kumimoji="1" lang="zh-CN" altLang="en-US" sz="2800" dirty="0" smtClean="0"/>
              <a:t>，这里要描述这些事实需要两个结点，用前面给出的基本语义联系或自定义的基本语义联系就可以表示了。</a:t>
            </a:r>
          </a:p>
          <a:p>
            <a:pPr>
              <a:defRPr/>
            </a:pPr>
            <a:r>
              <a:rPr kumimoji="1" lang="zh-CN" altLang="en-US" sz="2800" dirty="0" smtClean="0"/>
              <a:t>对于稍微复杂一点的事实，比如在一个事实中涉及到多个事物时，如果语义网络只被用来表示一个特定的事物或概念，那么当有更多的实例时，就需要更多的语义网络，这样就使问题复杂化了。</a:t>
            </a:r>
          </a:p>
        </p:txBody>
      </p:sp>
      <p:sp>
        <p:nvSpPr>
          <p:cNvPr id="94210" name="Rectangle 5"/>
          <p:cNvSpPr>
            <a:spLocks noGrp="1" noRot="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表示方法</a:t>
            </a:r>
            <a:r>
              <a:rPr lang="en-US" altLang="zh-CN" sz="3200" smtClean="0">
                <a:latin typeface="Arial" panose="020B0604020202020204" pitchFamily="34" charset="0"/>
                <a:ea typeface="华文新魏" panose="02010800040101010101" pitchFamily="2" charset="-122"/>
              </a:rPr>
              <a:t>—</a:t>
            </a:r>
            <a:r>
              <a:rPr lang="zh-CN" altLang="en-US" sz="3200" smtClean="0">
                <a:ea typeface="华文新魏" panose="02010800040101010101" pitchFamily="2" charset="-122"/>
              </a:rPr>
              <a:t>语义网络表示法</a:t>
            </a:r>
          </a:p>
        </p:txBody>
      </p:sp>
      <p:sp>
        <p:nvSpPr>
          <p:cNvPr id="94211"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0905BF7D-2874-4B86-9D1A-F84DAED8A7FF}"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129</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24198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p:cNvSpPr>
          <p:nvPr>
            <p:ph idx="1"/>
          </p:nvPr>
        </p:nvSpPr>
        <p:spPr>
          <a:xfrm>
            <a:off x="395536" y="1234131"/>
            <a:ext cx="8148836" cy="5638800"/>
          </a:xfrm>
        </p:spPr>
        <p:txBody>
          <a:bodyPr vert="horz" wrap="square" lIns="91440" tIns="45720" rIns="91440" bIns="45720" anchor="t"/>
          <a:lstStyle/>
          <a:p>
            <a:pPr eaLnBrk="1" hangingPunct="1">
              <a:lnSpc>
                <a:spcPct val="90000"/>
              </a:lnSpc>
            </a:pPr>
            <a:r>
              <a:rPr lang="zh-CN" altLang="en-US" sz="3200" dirty="0">
                <a:solidFill>
                  <a:srgbClr val="FF0000"/>
                </a:solidFill>
                <a:latin typeface="黑体" panose="02010609060101010101" pitchFamily="2" charset="-122"/>
                <a:ea typeface="黑体" panose="02010609060101010101" pitchFamily="2" charset="-122"/>
              </a:rPr>
              <a:t>人工智能</a:t>
            </a:r>
            <a:r>
              <a:rPr lang="zh-CN" altLang="en-US" sz="3200" dirty="0">
                <a:latin typeface="黑体" panose="02010609060101010101" pitchFamily="2" charset="-122"/>
                <a:ea typeface="黑体" panose="02010609060101010101" pitchFamily="2" charset="-122"/>
              </a:rPr>
              <a:t>源于</a:t>
            </a:r>
            <a:r>
              <a:rPr lang="zh-CN" altLang="en-US" sz="3200" dirty="0">
                <a:solidFill>
                  <a:srgbClr val="FF0000"/>
                </a:solidFill>
                <a:latin typeface="黑体" panose="02010609060101010101" pitchFamily="2" charset="-122"/>
                <a:ea typeface="黑体" panose="02010609060101010101" pitchFamily="2" charset="-122"/>
              </a:rPr>
              <a:t>数理逻辑</a:t>
            </a:r>
            <a:r>
              <a:rPr lang="zh-CN" altLang="en-US" sz="3200" dirty="0">
                <a:latin typeface="黑体" panose="02010609060101010101" pitchFamily="2" charset="-122"/>
                <a:ea typeface="黑体" panose="02010609060101010101" pitchFamily="2" charset="-122"/>
              </a:rPr>
              <a:t>。</a:t>
            </a:r>
          </a:p>
          <a:p>
            <a:pPr eaLnBrk="1" hangingPunct="1">
              <a:lnSpc>
                <a:spcPct val="90000"/>
              </a:lnSpc>
            </a:pPr>
            <a:r>
              <a:rPr lang="zh-CN" altLang="en-US" sz="3200" dirty="0">
                <a:latin typeface="黑体" panose="02010609060101010101" pitchFamily="2" charset="-122"/>
                <a:ea typeface="黑体" panose="02010609060101010101" pitchFamily="2" charset="-122"/>
              </a:rPr>
              <a:t>数理逻辑和计算机科学具有完全相同的宗旨：</a:t>
            </a:r>
            <a:r>
              <a:rPr lang="zh-CN" altLang="en-US" sz="3200" dirty="0">
                <a:solidFill>
                  <a:srgbClr val="FF0000"/>
                </a:solidFill>
                <a:latin typeface="黑体" panose="02010609060101010101" pitchFamily="2" charset="-122"/>
                <a:ea typeface="黑体" panose="02010609060101010101" pitchFamily="2" charset="-122"/>
              </a:rPr>
              <a:t>扩展人类大脑的功能，帮助人脑正确、高效地思维</a:t>
            </a:r>
            <a:r>
              <a:rPr lang="zh-CN" altLang="en-US" sz="3200" dirty="0">
                <a:latin typeface="黑体" panose="02010609060101010101" pitchFamily="2" charset="-122"/>
                <a:ea typeface="黑体" panose="02010609060101010101" pitchFamily="2" charset="-122"/>
              </a:rPr>
              <a:t>。</a:t>
            </a:r>
          </a:p>
          <a:p>
            <a:pPr eaLnBrk="1" hangingPunct="1">
              <a:lnSpc>
                <a:spcPct val="90000"/>
              </a:lnSpc>
            </a:pPr>
            <a:r>
              <a:rPr lang="zh-CN" altLang="en-US" sz="3200" dirty="0">
                <a:solidFill>
                  <a:srgbClr val="FF0000"/>
                </a:solidFill>
                <a:latin typeface="黑体" panose="02010609060101010101" pitchFamily="2" charset="-122"/>
                <a:ea typeface="黑体" panose="02010609060101010101" pitchFamily="2" charset="-122"/>
              </a:rPr>
              <a:t>数理逻辑</a:t>
            </a:r>
            <a:r>
              <a:rPr lang="zh-CN" altLang="en-US" sz="3200" dirty="0">
                <a:latin typeface="黑体" panose="02010609060101010101" pitchFamily="2" charset="-122"/>
                <a:ea typeface="黑体" panose="02010609060101010101" pitchFamily="2" charset="-122"/>
              </a:rPr>
              <a:t>试图找出构成人类思维或计算的最基础的机制，例如推理中的代换、匹配、分离，计算中的运算、迭代、递归。</a:t>
            </a:r>
          </a:p>
          <a:p>
            <a:pPr eaLnBrk="1" hangingPunct="1">
              <a:lnSpc>
                <a:spcPct val="90000"/>
              </a:lnSpc>
            </a:pPr>
            <a:r>
              <a:rPr lang="zh-CN" altLang="en-US" sz="3200" dirty="0">
                <a:solidFill>
                  <a:srgbClr val="FF0000"/>
                </a:solidFill>
                <a:latin typeface="黑体" panose="02010609060101010101" pitchFamily="2" charset="-122"/>
                <a:ea typeface="黑体" panose="02010609060101010101" pitchFamily="2" charset="-122"/>
              </a:rPr>
              <a:t>计算机程序设计</a:t>
            </a:r>
            <a:r>
              <a:rPr lang="zh-CN" altLang="en-US" sz="3200" dirty="0">
                <a:latin typeface="黑体" panose="02010609060101010101" pitchFamily="2" charset="-122"/>
                <a:ea typeface="黑体" panose="02010609060101010101" pitchFamily="2" charset="-122"/>
              </a:rPr>
              <a:t>则是要把问题的求解归结于程序设计语言的几条基本语句，甚至归结于一些极其简单的机器操作指令</a:t>
            </a:r>
            <a:r>
              <a:rPr lang="zh-CN" altLang="en-US" sz="3200" dirty="0" smtClean="0">
                <a:latin typeface="黑体" panose="02010609060101010101" pitchFamily="2" charset="-122"/>
                <a:ea typeface="黑体" panose="02010609060101010101" pitchFamily="2" charset="-122"/>
              </a:rPr>
              <a:t>。</a:t>
            </a:r>
            <a:endParaRPr lang="zh-CN" altLang="en-US" sz="3200" dirty="0">
              <a:latin typeface="黑体" panose="02010609060101010101" pitchFamily="2" charset="-122"/>
              <a:ea typeface="黑体" panose="02010609060101010101" pitchFamily="2" charset="-122"/>
            </a:endParaRPr>
          </a:p>
        </p:txBody>
      </p:sp>
      <p:sp>
        <p:nvSpPr>
          <p:cNvPr id="5" name="Rectangle 2"/>
          <p:cNvSpPr>
            <a:spLocks noGrp="1"/>
          </p:cNvSpPr>
          <p:nvPr>
            <p:ph type="title"/>
          </p:nvPr>
        </p:nvSpPr>
        <p:spPr>
          <a:xfrm>
            <a:off x="179512" y="260648"/>
            <a:ext cx="7772400" cy="899592"/>
          </a:xfrm>
        </p:spPr>
        <p:txBody>
          <a:bodyPr vert="horz" wrap="square" lIns="91440" tIns="45720" rIns="91440" bIns="45720" anchor="ctr"/>
          <a:lstStyle/>
          <a:p>
            <a:pPr eaLnBrk="1" hangingPunct="1">
              <a:buNone/>
            </a:pPr>
            <a:r>
              <a:rPr lang="zh-CN" altLang="en-US" dirty="0">
                <a:solidFill>
                  <a:srgbClr val="FF0000"/>
                </a:solidFill>
                <a:latin typeface="黑体" panose="02010609060101010101" pitchFamily="2" charset="-122"/>
                <a:ea typeface="黑体" panose="02010609060101010101" pitchFamily="2" charset="-122"/>
              </a:rPr>
              <a:t>1.符号主义学派</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13</a:t>
            </a:fld>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idx="1"/>
          </p:nvPr>
        </p:nvSpPr>
        <p:spPr>
          <a:xfrm>
            <a:off x="468313" y="1628775"/>
            <a:ext cx="8218487" cy="4968875"/>
          </a:xfrm>
        </p:spPr>
        <p:txBody>
          <a:bodyPr/>
          <a:lstStyle/>
          <a:p>
            <a:pPr>
              <a:defRPr/>
            </a:pPr>
            <a:r>
              <a:rPr kumimoji="1" lang="zh-CN" altLang="en-US" sz="2800" dirty="0" smtClean="0"/>
              <a:t>通常把有关一个事物或一组相关事物的知识用一个语义网络来表示。</a:t>
            </a:r>
          </a:p>
          <a:p>
            <a:pPr>
              <a:defRPr/>
            </a:pPr>
            <a:endParaRPr kumimoji="1" lang="zh-CN" altLang="en-US" sz="2800" dirty="0" smtClean="0"/>
          </a:p>
          <a:p>
            <a:pPr>
              <a:defRPr/>
            </a:pPr>
            <a:r>
              <a:rPr kumimoji="1" lang="zh-CN" altLang="en-US" sz="2800" dirty="0" smtClean="0"/>
              <a:t>例如，用一个语义网络来表示事实</a:t>
            </a:r>
            <a:r>
              <a:rPr kumimoji="1" lang="zh-CN" altLang="en-US" sz="2800" dirty="0" smtClean="0">
                <a:latin typeface="Arial" panose="020B0604020202020204" pitchFamily="34" charset="0"/>
              </a:rPr>
              <a:t>“</a:t>
            </a:r>
            <a:r>
              <a:rPr kumimoji="1" lang="zh-CN" altLang="en-US" sz="2800" dirty="0" smtClean="0"/>
              <a:t>苹果树是一种果树，果树又是树的一种，树有根、有叶而且树是一种植物</a:t>
            </a:r>
            <a:r>
              <a:rPr kumimoji="1" lang="zh-CN" altLang="en-US" sz="2800" dirty="0" smtClean="0">
                <a:latin typeface="Arial" panose="020B0604020202020204" pitchFamily="34" charset="0"/>
              </a:rPr>
              <a:t>”</a:t>
            </a:r>
            <a:r>
              <a:rPr kumimoji="1" lang="zh-CN" altLang="en-US" sz="2800" dirty="0" smtClean="0"/>
              <a:t>。</a:t>
            </a:r>
          </a:p>
          <a:p>
            <a:pPr>
              <a:buFont typeface="Wingdings" panose="05000000000000000000" pitchFamily="2" charset="2"/>
              <a:buNone/>
              <a:defRPr/>
            </a:pPr>
            <a:r>
              <a:rPr kumimoji="1" lang="zh-CN" altLang="en-US" sz="2800" dirty="0" smtClean="0"/>
              <a:t>    这一事实涉及</a:t>
            </a:r>
            <a:r>
              <a:rPr kumimoji="1" lang="zh-CN" altLang="en-US" sz="2800" dirty="0" smtClean="0">
                <a:latin typeface="Arial" panose="020B0604020202020204" pitchFamily="34" charset="0"/>
              </a:rPr>
              <a:t>“</a:t>
            </a:r>
            <a:r>
              <a:rPr kumimoji="1" lang="zh-CN" altLang="en-US" sz="2800" dirty="0" smtClean="0"/>
              <a:t>苹果树</a:t>
            </a:r>
            <a:r>
              <a:rPr kumimoji="1" lang="zh-CN" altLang="en-US" sz="2800" dirty="0" smtClean="0">
                <a:latin typeface="Arial" panose="020B0604020202020204" pitchFamily="34" charset="0"/>
              </a:rPr>
              <a:t>”</a:t>
            </a:r>
            <a:r>
              <a:rPr kumimoji="1" lang="zh-CN" altLang="en-US" sz="2800" dirty="0" smtClean="0"/>
              <a:t>、</a:t>
            </a:r>
            <a:r>
              <a:rPr kumimoji="1" lang="zh-CN" altLang="en-US" sz="2800" dirty="0" smtClean="0">
                <a:latin typeface="Arial" panose="020B0604020202020204" pitchFamily="34" charset="0"/>
              </a:rPr>
              <a:t>“</a:t>
            </a:r>
            <a:r>
              <a:rPr kumimoji="1" lang="zh-CN" altLang="en-US" sz="2800" dirty="0" smtClean="0"/>
              <a:t>果树</a:t>
            </a:r>
            <a:r>
              <a:rPr kumimoji="1" lang="zh-CN" altLang="en-US" sz="2800" dirty="0" smtClean="0">
                <a:latin typeface="Arial" panose="020B0604020202020204" pitchFamily="34" charset="0"/>
              </a:rPr>
              <a:t>”</a:t>
            </a:r>
            <a:r>
              <a:rPr kumimoji="1" lang="zh-CN" altLang="en-US" sz="2800" dirty="0" smtClean="0"/>
              <a:t>和</a:t>
            </a:r>
            <a:r>
              <a:rPr kumimoji="1" lang="zh-CN" altLang="en-US" sz="2800" dirty="0" smtClean="0">
                <a:latin typeface="Arial" panose="020B0604020202020204" pitchFamily="34" charset="0"/>
              </a:rPr>
              <a:t>“</a:t>
            </a:r>
            <a:r>
              <a:rPr kumimoji="1" lang="zh-CN" altLang="en-US" sz="2800" dirty="0" smtClean="0"/>
              <a:t>树</a:t>
            </a:r>
            <a:r>
              <a:rPr kumimoji="1" lang="zh-CN" altLang="en-US" sz="2800" dirty="0" smtClean="0">
                <a:latin typeface="Arial" panose="020B0604020202020204" pitchFamily="34" charset="0"/>
              </a:rPr>
              <a:t>”</a:t>
            </a:r>
            <a:r>
              <a:rPr kumimoji="1" lang="zh-CN" altLang="en-US" sz="2800" dirty="0" smtClean="0"/>
              <a:t>这</a:t>
            </a:r>
            <a:r>
              <a:rPr kumimoji="1" lang="en-US" altLang="zh-CN" sz="2800" dirty="0" smtClean="0"/>
              <a:t>3</a:t>
            </a:r>
            <a:r>
              <a:rPr kumimoji="1" lang="zh-CN" altLang="en-US" sz="2800" dirty="0" smtClean="0"/>
              <a:t>个对象，树两个属性</a:t>
            </a:r>
            <a:r>
              <a:rPr kumimoji="1" lang="zh-CN" altLang="en-US" sz="2800" dirty="0" smtClean="0">
                <a:latin typeface="Arial" panose="020B0604020202020204" pitchFamily="34" charset="0"/>
              </a:rPr>
              <a:t>“</a:t>
            </a:r>
            <a:r>
              <a:rPr kumimoji="1" lang="zh-CN" altLang="en-US" sz="2800" dirty="0" smtClean="0"/>
              <a:t>有根</a:t>
            </a:r>
            <a:r>
              <a:rPr kumimoji="1" lang="zh-CN" altLang="en-US" sz="2800" dirty="0" smtClean="0">
                <a:latin typeface="Arial" panose="020B0604020202020204" pitchFamily="34" charset="0"/>
              </a:rPr>
              <a:t>”</a:t>
            </a:r>
            <a:r>
              <a:rPr kumimoji="1" lang="zh-CN" altLang="en-US" sz="2800" dirty="0" smtClean="0"/>
              <a:t>、</a:t>
            </a:r>
            <a:r>
              <a:rPr kumimoji="1" lang="zh-CN" altLang="en-US" sz="2800" dirty="0" smtClean="0">
                <a:latin typeface="Arial" panose="020B0604020202020204" pitchFamily="34" charset="0"/>
              </a:rPr>
              <a:t>“</a:t>
            </a:r>
            <a:r>
              <a:rPr kumimoji="1" lang="zh-CN" altLang="en-US" sz="2800" dirty="0" smtClean="0"/>
              <a:t>有叶</a:t>
            </a:r>
            <a:r>
              <a:rPr kumimoji="1" lang="zh-CN" altLang="en-US" sz="2800" dirty="0" smtClean="0">
                <a:latin typeface="Arial" panose="020B0604020202020204" pitchFamily="34" charset="0"/>
              </a:rPr>
              <a:t>”</a:t>
            </a:r>
            <a:r>
              <a:rPr kumimoji="1" lang="zh-CN" altLang="en-US" sz="2800" dirty="0" smtClean="0"/>
              <a:t>。</a:t>
            </a:r>
          </a:p>
        </p:txBody>
      </p:sp>
      <p:sp>
        <p:nvSpPr>
          <p:cNvPr id="95234" name="Rectangle 5"/>
          <p:cNvSpPr>
            <a:spLocks noGrp="1" noRot="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表示方法</a:t>
            </a:r>
            <a:r>
              <a:rPr lang="en-US" altLang="zh-CN" sz="3200" smtClean="0">
                <a:latin typeface="Arial" panose="020B0604020202020204" pitchFamily="34" charset="0"/>
                <a:ea typeface="华文新魏" panose="02010800040101010101" pitchFamily="2" charset="-122"/>
              </a:rPr>
              <a:t>—</a:t>
            </a:r>
            <a:r>
              <a:rPr lang="zh-CN" altLang="en-US" sz="3200" smtClean="0">
                <a:ea typeface="华文新魏" panose="02010800040101010101" pitchFamily="2" charset="-122"/>
              </a:rPr>
              <a:t>语义网络表示法</a:t>
            </a:r>
          </a:p>
        </p:txBody>
      </p:sp>
      <p:sp>
        <p:nvSpPr>
          <p:cNvPr id="95235"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328BF55F-4973-4101-91DD-9B4560A242D3}"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130</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19022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5"/>
          <p:cNvSpPr>
            <a:spLocks noGrp="1" noRot="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表示方法</a:t>
            </a:r>
            <a:r>
              <a:rPr lang="en-US" altLang="zh-CN" sz="3200" smtClean="0">
                <a:latin typeface="Arial" panose="020B0604020202020204" pitchFamily="34" charset="0"/>
                <a:ea typeface="华文新魏" panose="02010800040101010101" pitchFamily="2" charset="-122"/>
              </a:rPr>
              <a:t>—</a:t>
            </a:r>
            <a:r>
              <a:rPr lang="zh-CN" altLang="en-US" sz="3200" smtClean="0">
                <a:ea typeface="华文新魏" panose="02010800040101010101" pitchFamily="2" charset="-122"/>
              </a:rPr>
              <a:t>语义网络表示法</a:t>
            </a:r>
          </a:p>
        </p:txBody>
      </p:sp>
      <p:sp>
        <p:nvSpPr>
          <p:cNvPr id="98306" name="Text Box 19"/>
          <p:cNvSpPr txBox="1">
            <a:spLocks noChangeArrowheads="1"/>
          </p:cNvSpPr>
          <p:nvPr/>
        </p:nvSpPr>
        <p:spPr bwMode="auto">
          <a:xfrm>
            <a:off x="2771775" y="5805488"/>
            <a:ext cx="39608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有关苹果树的语义网络</a:t>
            </a:r>
          </a:p>
        </p:txBody>
      </p:sp>
      <p:grpSp>
        <p:nvGrpSpPr>
          <p:cNvPr id="98307" name="Group 40"/>
          <p:cNvGrpSpPr>
            <a:grpSpLocks/>
          </p:cNvGrpSpPr>
          <p:nvPr/>
        </p:nvGrpSpPr>
        <p:grpSpPr bwMode="auto">
          <a:xfrm>
            <a:off x="973138" y="2276475"/>
            <a:ext cx="7343775" cy="3168650"/>
            <a:chOff x="613" y="1434"/>
            <a:chExt cx="4626" cy="1996"/>
          </a:xfrm>
        </p:grpSpPr>
        <p:sp>
          <p:nvSpPr>
            <p:cNvPr id="98308" name="Line 14"/>
            <p:cNvSpPr>
              <a:spLocks noChangeShapeType="1"/>
            </p:cNvSpPr>
            <p:nvPr/>
          </p:nvSpPr>
          <p:spPr bwMode="auto">
            <a:xfrm flipV="1">
              <a:off x="3725" y="1801"/>
              <a:ext cx="0" cy="638"/>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309" name="Line 5"/>
            <p:cNvSpPr>
              <a:spLocks noChangeShapeType="1"/>
            </p:cNvSpPr>
            <p:nvPr/>
          </p:nvSpPr>
          <p:spPr bwMode="auto">
            <a:xfrm>
              <a:off x="2801" y="2530"/>
              <a:ext cx="665"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310" name="Line 6"/>
            <p:cNvSpPr>
              <a:spLocks noChangeShapeType="1"/>
            </p:cNvSpPr>
            <p:nvPr/>
          </p:nvSpPr>
          <p:spPr bwMode="auto">
            <a:xfrm>
              <a:off x="4020" y="2530"/>
              <a:ext cx="665"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311" name="Line 7"/>
            <p:cNvSpPr>
              <a:spLocks noChangeShapeType="1"/>
            </p:cNvSpPr>
            <p:nvPr/>
          </p:nvSpPr>
          <p:spPr bwMode="auto">
            <a:xfrm>
              <a:off x="1484" y="2550"/>
              <a:ext cx="665"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312" name="Text Box 9"/>
            <p:cNvSpPr txBox="1">
              <a:spLocks noChangeArrowheads="1"/>
            </p:cNvSpPr>
            <p:nvPr/>
          </p:nvSpPr>
          <p:spPr bwMode="auto">
            <a:xfrm>
              <a:off x="613" y="2308"/>
              <a:ext cx="911" cy="396"/>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F2F2F2"/>
                  </a:solidFill>
                  <a:effectLst/>
                  <a:uLnTx/>
                  <a:uFillTx/>
                  <a:latin typeface="Times New Roman" panose="02020603050405020304" pitchFamily="18" charset="0"/>
                  <a:ea typeface="宋体" panose="02010600030101010101" pitchFamily="2" charset="-122"/>
                  <a:cs typeface="+mn-cs"/>
                </a:rPr>
                <a:t>苹果树</a:t>
              </a:r>
            </a:p>
          </p:txBody>
        </p:sp>
        <p:sp>
          <p:nvSpPr>
            <p:cNvPr id="98313" name="Text Box 10"/>
            <p:cNvSpPr txBox="1">
              <a:spLocks noChangeArrowheads="1"/>
            </p:cNvSpPr>
            <p:nvPr/>
          </p:nvSpPr>
          <p:spPr bwMode="auto">
            <a:xfrm>
              <a:off x="2149" y="2337"/>
              <a:ext cx="652" cy="358"/>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F2F2F2"/>
                  </a:solidFill>
                  <a:effectLst/>
                  <a:uLnTx/>
                  <a:uFillTx/>
                  <a:latin typeface="Times New Roman" panose="02020603050405020304" pitchFamily="18" charset="0"/>
                  <a:ea typeface="宋体" panose="02010600030101010101" pitchFamily="2" charset="-122"/>
                  <a:cs typeface="+mn-cs"/>
                </a:rPr>
                <a:t>果树</a:t>
              </a:r>
            </a:p>
          </p:txBody>
        </p:sp>
        <p:sp>
          <p:nvSpPr>
            <p:cNvPr id="98314" name="Text Box 12"/>
            <p:cNvSpPr txBox="1">
              <a:spLocks noChangeArrowheads="1"/>
            </p:cNvSpPr>
            <p:nvPr/>
          </p:nvSpPr>
          <p:spPr bwMode="auto">
            <a:xfrm>
              <a:off x="4685" y="2337"/>
              <a:ext cx="554" cy="358"/>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F2F2F2"/>
                  </a:solidFill>
                  <a:effectLst/>
                  <a:uLnTx/>
                  <a:uFillTx/>
                  <a:latin typeface="Times New Roman" panose="02020603050405020304" pitchFamily="18" charset="0"/>
                  <a:ea typeface="宋体" panose="02010600030101010101" pitchFamily="2" charset="-122"/>
                  <a:cs typeface="+mn-cs"/>
                </a:rPr>
                <a:t>根</a:t>
              </a:r>
            </a:p>
          </p:txBody>
        </p:sp>
        <p:sp>
          <p:nvSpPr>
            <p:cNvPr id="98315" name="Text Box 11"/>
            <p:cNvSpPr txBox="1">
              <a:spLocks noChangeArrowheads="1"/>
            </p:cNvSpPr>
            <p:nvPr/>
          </p:nvSpPr>
          <p:spPr bwMode="auto">
            <a:xfrm>
              <a:off x="3466" y="2337"/>
              <a:ext cx="556" cy="358"/>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F2F2F2"/>
                  </a:solidFill>
                  <a:effectLst/>
                  <a:uLnTx/>
                  <a:uFillTx/>
                  <a:latin typeface="Times New Roman" panose="02020603050405020304" pitchFamily="18" charset="0"/>
                  <a:ea typeface="宋体" panose="02010600030101010101" pitchFamily="2" charset="-122"/>
                  <a:cs typeface="+mn-cs"/>
                </a:rPr>
                <a:t>树</a:t>
              </a:r>
            </a:p>
          </p:txBody>
        </p:sp>
        <p:sp>
          <p:nvSpPr>
            <p:cNvPr id="98316" name="Text Box 13"/>
            <p:cNvSpPr txBox="1">
              <a:spLocks noChangeArrowheads="1"/>
            </p:cNvSpPr>
            <p:nvPr/>
          </p:nvSpPr>
          <p:spPr bwMode="auto">
            <a:xfrm>
              <a:off x="3466" y="1434"/>
              <a:ext cx="556" cy="357"/>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F2F2F2"/>
                  </a:solidFill>
                  <a:effectLst/>
                  <a:uLnTx/>
                  <a:uFillTx/>
                  <a:latin typeface="Times New Roman" panose="02020603050405020304" pitchFamily="18" charset="0"/>
                  <a:ea typeface="宋体" panose="02010600030101010101" pitchFamily="2" charset="-122"/>
                  <a:cs typeface="+mn-cs"/>
                </a:rPr>
                <a:t>叶</a:t>
              </a:r>
            </a:p>
          </p:txBody>
        </p:sp>
        <p:sp>
          <p:nvSpPr>
            <p:cNvPr id="98317" name="Text Box 15"/>
            <p:cNvSpPr txBox="1">
              <a:spLocks noChangeArrowheads="1"/>
            </p:cNvSpPr>
            <p:nvPr/>
          </p:nvSpPr>
          <p:spPr bwMode="auto">
            <a:xfrm>
              <a:off x="1524" y="2207"/>
              <a:ext cx="76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AKO</a:t>
              </a:r>
              <a:endParaRPr kumimoji="0" lang="en-US" altLang="zh-CN"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98318" name="Text Box 16"/>
            <p:cNvSpPr txBox="1">
              <a:spLocks noChangeArrowheads="1"/>
            </p:cNvSpPr>
            <p:nvPr/>
          </p:nvSpPr>
          <p:spPr bwMode="auto">
            <a:xfrm>
              <a:off x="2795" y="2211"/>
              <a:ext cx="76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AKO</a:t>
              </a:r>
              <a:endParaRPr kumimoji="0" lang="en-US" altLang="zh-CN"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98319" name="Text Box 17"/>
            <p:cNvSpPr txBox="1">
              <a:spLocks noChangeArrowheads="1"/>
            </p:cNvSpPr>
            <p:nvPr/>
          </p:nvSpPr>
          <p:spPr bwMode="auto">
            <a:xfrm>
              <a:off x="4014" y="2211"/>
              <a:ext cx="76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HAVE</a:t>
              </a:r>
              <a:endParaRPr kumimoji="0" lang="en-US" altLang="zh-CN"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98320" name="Text Box 18"/>
            <p:cNvSpPr txBox="1">
              <a:spLocks noChangeArrowheads="1"/>
            </p:cNvSpPr>
            <p:nvPr/>
          </p:nvSpPr>
          <p:spPr bwMode="auto">
            <a:xfrm>
              <a:off x="3688" y="1975"/>
              <a:ext cx="76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  HAVE</a:t>
              </a:r>
              <a:endParaRPr kumimoji="0" lang="en-US" altLang="zh-CN"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98321" name="Text Box 37"/>
            <p:cNvSpPr txBox="1">
              <a:spLocks noChangeArrowheads="1"/>
            </p:cNvSpPr>
            <p:nvPr/>
          </p:nvSpPr>
          <p:spPr bwMode="auto">
            <a:xfrm>
              <a:off x="3470" y="3072"/>
              <a:ext cx="556" cy="358"/>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F2F2F2"/>
                  </a:solidFill>
                  <a:effectLst/>
                  <a:uLnTx/>
                  <a:uFillTx/>
                  <a:latin typeface="Times New Roman" panose="02020603050405020304" pitchFamily="18" charset="0"/>
                  <a:ea typeface="宋体" panose="02010600030101010101" pitchFamily="2" charset="-122"/>
                  <a:cs typeface="+mn-cs"/>
                </a:rPr>
                <a:t>植物</a:t>
              </a:r>
            </a:p>
          </p:txBody>
        </p:sp>
        <p:sp>
          <p:nvSpPr>
            <p:cNvPr id="98322" name="Line 38"/>
            <p:cNvSpPr>
              <a:spLocks noChangeShapeType="1"/>
            </p:cNvSpPr>
            <p:nvPr/>
          </p:nvSpPr>
          <p:spPr bwMode="auto">
            <a:xfrm>
              <a:off x="3742" y="2704"/>
              <a:ext cx="0" cy="363"/>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323" name="Text Box 39"/>
            <p:cNvSpPr txBox="1">
              <a:spLocks noChangeArrowheads="1"/>
            </p:cNvSpPr>
            <p:nvPr/>
          </p:nvSpPr>
          <p:spPr bwMode="auto">
            <a:xfrm>
              <a:off x="3787" y="2750"/>
              <a:ext cx="76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AKO</a:t>
              </a:r>
              <a:endParaRPr kumimoji="0" lang="en-US" altLang="zh-CN"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grpSp>
      <p:sp>
        <p:nvSpPr>
          <p:cNvPr id="98324"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2B5D8476-B35F-4166-8FA3-5ACE819942BB}"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131</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917910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idx="1"/>
          </p:nvPr>
        </p:nvSpPr>
        <p:spPr>
          <a:xfrm>
            <a:off x="684213" y="1600200"/>
            <a:ext cx="7775575" cy="4525963"/>
          </a:xfrm>
        </p:spPr>
        <p:txBody>
          <a:bodyPr/>
          <a:lstStyle/>
          <a:p>
            <a:pPr>
              <a:lnSpc>
                <a:spcPct val="110000"/>
              </a:lnSpc>
              <a:buFont typeface="Wingdings" panose="05000000000000000000" pitchFamily="2" charset="2"/>
              <a:buNone/>
              <a:defRPr/>
            </a:pPr>
            <a:r>
              <a:rPr kumimoji="1" lang="en-US" altLang="zh-CN" smtClean="0"/>
              <a:t>2.</a:t>
            </a:r>
            <a:r>
              <a:rPr kumimoji="1" lang="zh-CN" altLang="en-US" smtClean="0"/>
              <a:t>情况、动作和事件的表示</a:t>
            </a:r>
          </a:p>
          <a:p>
            <a:pPr>
              <a:lnSpc>
                <a:spcPct val="110000"/>
              </a:lnSpc>
              <a:defRPr/>
            </a:pPr>
            <a:r>
              <a:rPr kumimoji="1" lang="zh-CN" altLang="en-US" sz="2800" smtClean="0"/>
              <a:t>为了描述那些复杂的知识，在语义网络的知识表示法中，通常采用引进附加结点的方法来解决。西蒙（</a:t>
            </a:r>
            <a:r>
              <a:rPr kumimoji="1" lang="en-US" altLang="zh-CN" sz="2800" smtClean="0"/>
              <a:t>Simon</a:t>
            </a:r>
            <a:r>
              <a:rPr kumimoji="1" lang="zh-CN" altLang="en-US" sz="2800" smtClean="0"/>
              <a:t>）在提出的表示方法中增加了情况结点、动作结点和事件结点，允许用一个结点来表示情况、动作和事件。</a:t>
            </a:r>
          </a:p>
        </p:txBody>
      </p:sp>
      <p:sp>
        <p:nvSpPr>
          <p:cNvPr id="99330" name="Rectangle 5"/>
          <p:cNvSpPr>
            <a:spLocks noGrp="1" noRot="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表示方法</a:t>
            </a:r>
            <a:r>
              <a:rPr lang="en-US" altLang="zh-CN" sz="3200" smtClean="0">
                <a:latin typeface="Arial" panose="020B0604020202020204" pitchFamily="34" charset="0"/>
                <a:ea typeface="华文新魏" panose="02010800040101010101" pitchFamily="2" charset="-122"/>
              </a:rPr>
              <a:t>—</a:t>
            </a:r>
            <a:r>
              <a:rPr lang="zh-CN" altLang="en-US" sz="3200" smtClean="0">
                <a:ea typeface="华文新魏" panose="02010800040101010101" pitchFamily="2" charset="-122"/>
              </a:rPr>
              <a:t>语义网络表示法</a:t>
            </a:r>
          </a:p>
        </p:txBody>
      </p:sp>
      <p:sp>
        <p:nvSpPr>
          <p:cNvPr id="99331"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E9CDEF4B-4326-4644-BEC0-D0A0AA97B952}"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132</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31529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idx="1"/>
          </p:nvPr>
        </p:nvSpPr>
        <p:spPr>
          <a:xfrm>
            <a:off x="468313" y="1557338"/>
            <a:ext cx="8218487" cy="2519362"/>
          </a:xfrm>
        </p:spPr>
        <p:txBody>
          <a:bodyPr/>
          <a:lstStyle/>
          <a:p>
            <a:pPr>
              <a:buFont typeface="Wingdings" panose="05000000000000000000" pitchFamily="2" charset="2"/>
              <a:buNone/>
              <a:defRPr/>
            </a:pPr>
            <a:r>
              <a:rPr kumimoji="1" lang="zh-CN" altLang="en-US" smtClean="0"/>
              <a:t>（</a:t>
            </a:r>
            <a:r>
              <a:rPr kumimoji="1" lang="en-US" altLang="zh-CN" smtClean="0"/>
              <a:t>1</a:t>
            </a:r>
            <a:r>
              <a:rPr kumimoji="1" lang="zh-CN" altLang="en-US" smtClean="0"/>
              <a:t>）情况的表示</a:t>
            </a:r>
          </a:p>
          <a:p>
            <a:pPr>
              <a:defRPr/>
            </a:pPr>
            <a:r>
              <a:rPr kumimoji="1" lang="zh-CN" altLang="en-US" sz="2800" smtClean="0"/>
              <a:t>其语义网络表示如图：</a:t>
            </a:r>
          </a:p>
        </p:txBody>
      </p:sp>
      <p:grpSp>
        <p:nvGrpSpPr>
          <p:cNvPr id="101378" name="Group 4"/>
          <p:cNvGrpSpPr>
            <a:grpSpLocks/>
          </p:cNvGrpSpPr>
          <p:nvPr/>
        </p:nvGrpSpPr>
        <p:grpSpPr bwMode="auto">
          <a:xfrm>
            <a:off x="969963" y="2925763"/>
            <a:ext cx="7273925" cy="3311525"/>
            <a:chOff x="3240" y="7992"/>
            <a:chExt cx="5400" cy="2130"/>
          </a:xfrm>
        </p:grpSpPr>
        <p:sp>
          <p:nvSpPr>
            <p:cNvPr id="101379" name="Text Box 5"/>
            <p:cNvSpPr txBox="1">
              <a:spLocks noChangeArrowheads="1"/>
            </p:cNvSpPr>
            <p:nvPr/>
          </p:nvSpPr>
          <p:spPr bwMode="auto">
            <a:xfrm>
              <a:off x="5040" y="9084"/>
              <a:ext cx="90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归还</a:t>
              </a:r>
              <a:endParaRPr kumimoji="0" lang="zh-CN" altLang="en-US"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1380" name="Text Box 6"/>
            <p:cNvSpPr txBox="1">
              <a:spLocks noChangeArrowheads="1"/>
            </p:cNvSpPr>
            <p:nvPr/>
          </p:nvSpPr>
          <p:spPr bwMode="auto">
            <a:xfrm>
              <a:off x="5040" y="7992"/>
              <a:ext cx="90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图书</a:t>
              </a:r>
              <a:endParaRPr kumimoji="0" lang="zh-CN" altLang="en-US"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1381" name="Text Box 7"/>
            <p:cNvSpPr txBox="1">
              <a:spLocks noChangeArrowheads="1"/>
            </p:cNvSpPr>
            <p:nvPr/>
          </p:nvSpPr>
          <p:spPr bwMode="auto">
            <a:xfrm>
              <a:off x="3240" y="9084"/>
              <a:ext cx="90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情况</a:t>
              </a:r>
              <a:endParaRPr kumimoji="0" lang="zh-CN" altLang="en-US"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1382" name="Text Box 8"/>
            <p:cNvSpPr txBox="1">
              <a:spLocks noChangeArrowheads="1"/>
            </p:cNvSpPr>
            <p:nvPr/>
          </p:nvSpPr>
          <p:spPr bwMode="auto">
            <a:xfrm>
              <a:off x="7200" y="9084"/>
              <a:ext cx="144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2006</a:t>
              </a:r>
              <a:r>
                <a:rPr kumimoji="0" lang="zh-CN" altLang="en-US" sz="24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年</a:t>
              </a:r>
              <a:r>
                <a:rPr kumimoji="0" lang="en-US" altLang="zh-CN" sz="24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6</a:t>
              </a:r>
              <a:r>
                <a:rPr kumimoji="0" lang="zh-CN" altLang="en-US" sz="24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月</a:t>
              </a:r>
              <a:endParaRPr kumimoji="0" lang="zh-CN" altLang="en-US"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1383" name="Line 9"/>
            <p:cNvSpPr>
              <a:spLocks noChangeShapeType="1"/>
            </p:cNvSpPr>
            <p:nvPr/>
          </p:nvSpPr>
          <p:spPr bwMode="auto">
            <a:xfrm>
              <a:off x="5940" y="9316"/>
              <a:ext cx="126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1384" name="Line 10"/>
            <p:cNvSpPr>
              <a:spLocks noChangeShapeType="1"/>
            </p:cNvSpPr>
            <p:nvPr/>
          </p:nvSpPr>
          <p:spPr bwMode="auto">
            <a:xfrm flipH="1">
              <a:off x="4140" y="9300"/>
              <a:ext cx="90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1385" name="Line 11"/>
            <p:cNvSpPr>
              <a:spLocks noChangeShapeType="1"/>
            </p:cNvSpPr>
            <p:nvPr/>
          </p:nvSpPr>
          <p:spPr bwMode="auto">
            <a:xfrm flipV="1">
              <a:off x="5460" y="8394"/>
              <a:ext cx="0" cy="69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1386" name="Text Box 12"/>
            <p:cNvSpPr txBox="1">
              <a:spLocks noChangeArrowheads="1"/>
            </p:cNvSpPr>
            <p:nvPr/>
          </p:nvSpPr>
          <p:spPr bwMode="auto">
            <a:xfrm>
              <a:off x="4317" y="8928"/>
              <a:ext cx="72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AKO</a:t>
              </a:r>
              <a:endParaRPr kumimoji="0" lang="en-US" altLang="zh-CN"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1387" name="Text Box 13"/>
            <p:cNvSpPr txBox="1">
              <a:spLocks noChangeArrowheads="1"/>
            </p:cNvSpPr>
            <p:nvPr/>
          </p:nvSpPr>
          <p:spPr bwMode="auto">
            <a:xfrm>
              <a:off x="5400" y="8586"/>
              <a:ext cx="9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Object</a:t>
              </a:r>
              <a:endParaRPr kumimoji="0" lang="en-US" altLang="zh-CN"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1388" name="Text Box 14"/>
            <p:cNvSpPr txBox="1">
              <a:spLocks noChangeArrowheads="1"/>
            </p:cNvSpPr>
            <p:nvPr/>
          </p:nvSpPr>
          <p:spPr bwMode="auto">
            <a:xfrm>
              <a:off x="6180" y="8928"/>
              <a:ext cx="9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Before</a:t>
              </a:r>
              <a:endParaRPr kumimoji="0" lang="en-US" altLang="zh-CN"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1389" name="Text Box 15"/>
            <p:cNvSpPr txBox="1">
              <a:spLocks noChangeArrowheads="1"/>
            </p:cNvSpPr>
            <p:nvPr/>
          </p:nvSpPr>
          <p:spPr bwMode="auto">
            <a:xfrm>
              <a:off x="4140" y="9708"/>
              <a:ext cx="36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带有情况结点的语义网络</a:t>
              </a:r>
              <a:endParaRPr kumimoji="0" lang="zh-CN" altLang="en-US" sz="48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grpSp>
      <p:sp>
        <p:nvSpPr>
          <p:cNvPr id="101390" name="Rectangle 5"/>
          <p:cNvSpPr>
            <a:spLocks noGrp="1" noRot="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表示方法</a:t>
            </a:r>
            <a:r>
              <a:rPr lang="en-US" altLang="zh-CN" sz="3200" smtClean="0">
                <a:latin typeface="Arial" panose="020B0604020202020204" pitchFamily="34" charset="0"/>
                <a:ea typeface="华文新魏" panose="02010800040101010101" pitchFamily="2" charset="-122"/>
              </a:rPr>
              <a:t>—</a:t>
            </a:r>
            <a:r>
              <a:rPr lang="zh-CN" altLang="en-US" sz="3200" smtClean="0">
                <a:ea typeface="华文新魏" panose="02010800040101010101" pitchFamily="2" charset="-122"/>
              </a:rPr>
              <a:t>语义网络表示法</a:t>
            </a:r>
          </a:p>
        </p:txBody>
      </p:sp>
      <p:sp>
        <p:nvSpPr>
          <p:cNvPr id="101391"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6DCB672D-8CC7-4891-B33F-EC3BA9B034F5}"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133</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68409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idx="1"/>
          </p:nvPr>
        </p:nvSpPr>
        <p:spPr>
          <a:xfrm>
            <a:off x="323850" y="1196975"/>
            <a:ext cx="8497888" cy="4857750"/>
          </a:xfrm>
        </p:spPr>
        <p:txBody>
          <a:bodyPr/>
          <a:lstStyle/>
          <a:p>
            <a:pPr>
              <a:lnSpc>
                <a:spcPct val="90000"/>
              </a:lnSpc>
              <a:buFont typeface="Wingdings" panose="05000000000000000000" pitchFamily="2" charset="2"/>
              <a:buNone/>
              <a:defRPr/>
            </a:pPr>
            <a:r>
              <a:rPr kumimoji="1" lang="zh-CN" altLang="en-US" dirty="0" smtClean="0"/>
              <a:t>（</a:t>
            </a:r>
            <a:r>
              <a:rPr kumimoji="1" lang="en-US" altLang="zh-CN" dirty="0" smtClean="0"/>
              <a:t>2</a:t>
            </a:r>
            <a:r>
              <a:rPr kumimoji="1" lang="zh-CN" altLang="en-US" dirty="0" smtClean="0"/>
              <a:t>）动作的表示</a:t>
            </a:r>
          </a:p>
          <a:p>
            <a:pPr>
              <a:lnSpc>
                <a:spcPct val="90000"/>
              </a:lnSpc>
              <a:defRPr/>
            </a:pPr>
            <a:r>
              <a:rPr kumimoji="1" lang="zh-CN" altLang="en-US" sz="2800" dirty="0" smtClean="0"/>
              <a:t>有些表示知识的语句既有发出动作的主体，又有接受动作的客体。在用语义网络表示时，可以增加一个动作结点用于指出动作的主体和客体。</a:t>
            </a:r>
          </a:p>
          <a:p>
            <a:pPr>
              <a:lnSpc>
                <a:spcPct val="90000"/>
              </a:lnSpc>
              <a:defRPr/>
            </a:pPr>
            <a:r>
              <a:rPr kumimoji="1" lang="zh-CN" altLang="en-US" sz="2800" dirty="0" smtClean="0"/>
              <a:t>例如：用语义网络表示知识</a:t>
            </a:r>
            <a:r>
              <a:rPr kumimoji="1" lang="zh-CN" altLang="en-US" sz="2800" dirty="0" smtClean="0">
                <a:latin typeface="Arial" panose="020B0604020202020204"/>
              </a:rPr>
              <a:t>“</a:t>
            </a:r>
            <a:r>
              <a:rPr kumimoji="1" lang="zh-CN" altLang="en-US" sz="2800" dirty="0" smtClean="0"/>
              <a:t>校长送给李老师一本书</a:t>
            </a:r>
            <a:r>
              <a:rPr kumimoji="1" lang="zh-CN" altLang="en-US" sz="2800" dirty="0" smtClean="0">
                <a:latin typeface="Arial" panose="020B0604020202020204"/>
              </a:rPr>
              <a:t>”</a:t>
            </a:r>
            <a:r>
              <a:rPr kumimoji="1" lang="zh-CN" altLang="en-US" sz="2800" dirty="0" smtClean="0"/>
              <a:t>。这条知识只涉及到两个对象就是</a:t>
            </a:r>
            <a:r>
              <a:rPr kumimoji="1" lang="zh-CN" altLang="en-US" sz="2800" dirty="0" smtClean="0">
                <a:latin typeface="Arial" panose="020B0604020202020204"/>
              </a:rPr>
              <a:t>“</a:t>
            </a:r>
            <a:r>
              <a:rPr kumimoji="1" lang="zh-CN" altLang="en-US" sz="2800" dirty="0" smtClean="0"/>
              <a:t>书</a:t>
            </a:r>
            <a:r>
              <a:rPr kumimoji="1" lang="zh-CN" altLang="en-US" sz="2800" dirty="0" smtClean="0">
                <a:latin typeface="Arial" panose="020B0604020202020204"/>
              </a:rPr>
              <a:t>”</a:t>
            </a:r>
            <a:r>
              <a:rPr kumimoji="1" lang="zh-CN" altLang="en-US" sz="2800" dirty="0" smtClean="0"/>
              <a:t>和</a:t>
            </a:r>
            <a:r>
              <a:rPr kumimoji="1" lang="zh-CN" altLang="en-US" sz="2800" dirty="0" smtClean="0">
                <a:latin typeface="Arial" panose="020B0604020202020204"/>
              </a:rPr>
              <a:t>“</a:t>
            </a:r>
            <a:r>
              <a:rPr kumimoji="1" lang="zh-CN" altLang="en-US" sz="2800" dirty="0" smtClean="0"/>
              <a:t>校长</a:t>
            </a:r>
            <a:r>
              <a:rPr kumimoji="1" lang="zh-CN" altLang="en-US" sz="2800" dirty="0" smtClean="0">
                <a:latin typeface="Arial" panose="020B0604020202020204"/>
              </a:rPr>
              <a:t>”</a:t>
            </a:r>
            <a:r>
              <a:rPr kumimoji="1" lang="zh-CN" altLang="en-US" sz="2800" dirty="0" smtClean="0"/>
              <a:t>，为了表示这个事实，增加一个</a:t>
            </a:r>
            <a:r>
              <a:rPr kumimoji="1" lang="zh-CN" altLang="en-US" sz="2800" dirty="0" smtClean="0">
                <a:latin typeface="Arial" panose="020B0604020202020204"/>
              </a:rPr>
              <a:t>“</a:t>
            </a:r>
            <a:r>
              <a:rPr kumimoji="1" lang="zh-CN" altLang="en-US" sz="2800" dirty="0" smtClean="0"/>
              <a:t>送给</a:t>
            </a:r>
            <a:r>
              <a:rPr kumimoji="1" lang="zh-CN" altLang="en-US" sz="2800" dirty="0" smtClean="0">
                <a:latin typeface="Arial" panose="020B0604020202020204"/>
              </a:rPr>
              <a:t>”</a:t>
            </a:r>
            <a:r>
              <a:rPr kumimoji="1" lang="zh-CN" altLang="en-US" sz="2800" dirty="0" smtClean="0"/>
              <a:t>结点。</a:t>
            </a:r>
          </a:p>
        </p:txBody>
      </p:sp>
      <p:grpSp>
        <p:nvGrpSpPr>
          <p:cNvPr id="102402" name="Group 4"/>
          <p:cNvGrpSpPr>
            <a:grpSpLocks/>
          </p:cNvGrpSpPr>
          <p:nvPr/>
        </p:nvGrpSpPr>
        <p:grpSpPr bwMode="auto">
          <a:xfrm>
            <a:off x="2051050" y="4292600"/>
            <a:ext cx="6337300" cy="2449513"/>
            <a:chOff x="3240" y="11736"/>
            <a:chExt cx="4867" cy="2130"/>
          </a:xfrm>
        </p:grpSpPr>
        <p:sp>
          <p:nvSpPr>
            <p:cNvPr id="102403" name="Text Box 5"/>
            <p:cNvSpPr txBox="1">
              <a:spLocks noChangeArrowheads="1"/>
            </p:cNvSpPr>
            <p:nvPr/>
          </p:nvSpPr>
          <p:spPr bwMode="auto">
            <a:xfrm>
              <a:off x="5040" y="12828"/>
              <a:ext cx="90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送给</a:t>
              </a:r>
            </a:p>
          </p:txBody>
        </p:sp>
        <p:sp>
          <p:nvSpPr>
            <p:cNvPr id="102404" name="Text Box 6"/>
            <p:cNvSpPr txBox="1">
              <a:spLocks noChangeArrowheads="1"/>
            </p:cNvSpPr>
            <p:nvPr/>
          </p:nvSpPr>
          <p:spPr bwMode="auto">
            <a:xfrm>
              <a:off x="5040" y="11736"/>
              <a:ext cx="90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书</a:t>
              </a:r>
            </a:p>
          </p:txBody>
        </p:sp>
        <p:sp>
          <p:nvSpPr>
            <p:cNvPr id="102405" name="Text Box 7"/>
            <p:cNvSpPr txBox="1">
              <a:spLocks noChangeArrowheads="1"/>
            </p:cNvSpPr>
            <p:nvPr/>
          </p:nvSpPr>
          <p:spPr bwMode="auto">
            <a:xfrm>
              <a:off x="3240" y="12828"/>
              <a:ext cx="90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校长</a:t>
              </a:r>
            </a:p>
          </p:txBody>
        </p:sp>
        <p:sp>
          <p:nvSpPr>
            <p:cNvPr id="102406" name="Text Box 8"/>
            <p:cNvSpPr txBox="1">
              <a:spLocks noChangeArrowheads="1"/>
            </p:cNvSpPr>
            <p:nvPr/>
          </p:nvSpPr>
          <p:spPr bwMode="auto">
            <a:xfrm>
              <a:off x="7200" y="12831"/>
              <a:ext cx="907"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李老师</a:t>
              </a:r>
              <a:endParaRPr kumimoji="0" lang="zh-CN" altLang="en-US"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2407" name="Line 9"/>
            <p:cNvSpPr>
              <a:spLocks noChangeShapeType="1"/>
            </p:cNvSpPr>
            <p:nvPr/>
          </p:nvSpPr>
          <p:spPr bwMode="auto">
            <a:xfrm>
              <a:off x="5940" y="13060"/>
              <a:ext cx="126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2408" name="Line 10"/>
            <p:cNvSpPr>
              <a:spLocks noChangeShapeType="1"/>
            </p:cNvSpPr>
            <p:nvPr/>
          </p:nvSpPr>
          <p:spPr bwMode="auto">
            <a:xfrm flipH="1">
              <a:off x="4140" y="13044"/>
              <a:ext cx="90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2409" name="Line 11"/>
            <p:cNvSpPr>
              <a:spLocks noChangeShapeType="1"/>
            </p:cNvSpPr>
            <p:nvPr/>
          </p:nvSpPr>
          <p:spPr bwMode="auto">
            <a:xfrm flipV="1">
              <a:off x="5460" y="12138"/>
              <a:ext cx="0" cy="69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2410" name="Text Box 12"/>
            <p:cNvSpPr txBox="1">
              <a:spLocks noChangeArrowheads="1"/>
            </p:cNvSpPr>
            <p:nvPr/>
          </p:nvSpPr>
          <p:spPr bwMode="auto">
            <a:xfrm>
              <a:off x="4317" y="12672"/>
              <a:ext cx="72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主体</a:t>
              </a:r>
            </a:p>
          </p:txBody>
        </p:sp>
        <p:sp>
          <p:nvSpPr>
            <p:cNvPr id="102411" name="Text Box 13"/>
            <p:cNvSpPr txBox="1">
              <a:spLocks noChangeArrowheads="1"/>
            </p:cNvSpPr>
            <p:nvPr/>
          </p:nvSpPr>
          <p:spPr bwMode="auto">
            <a:xfrm>
              <a:off x="5400" y="12330"/>
              <a:ext cx="9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客体</a:t>
              </a:r>
              <a:r>
                <a:rPr kumimoji="0" lang="en-US" altLang="zh-CN"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2412" name="Text Box 14"/>
            <p:cNvSpPr txBox="1">
              <a:spLocks noChangeArrowheads="1"/>
            </p:cNvSpPr>
            <p:nvPr/>
          </p:nvSpPr>
          <p:spPr bwMode="auto">
            <a:xfrm>
              <a:off x="6180" y="12672"/>
              <a:ext cx="9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客体</a:t>
              </a:r>
              <a:r>
                <a:rPr kumimoji="0" lang="en-US" altLang="zh-CN"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1</a:t>
              </a:r>
            </a:p>
          </p:txBody>
        </p:sp>
        <p:sp>
          <p:nvSpPr>
            <p:cNvPr id="102413" name="Text Box 15"/>
            <p:cNvSpPr txBox="1">
              <a:spLocks noChangeArrowheads="1"/>
            </p:cNvSpPr>
            <p:nvPr/>
          </p:nvSpPr>
          <p:spPr bwMode="auto">
            <a:xfrm>
              <a:off x="3493" y="13452"/>
              <a:ext cx="424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带有动作结点的语义网络</a:t>
              </a:r>
              <a:endParaRPr kumimoji="0" lang="zh-CN" altLang="en-US"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grpSp>
      <p:sp>
        <p:nvSpPr>
          <p:cNvPr id="102414" name="Rectangle 5"/>
          <p:cNvSpPr>
            <a:spLocks noGrp="1" noRot="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表示方法</a:t>
            </a:r>
            <a:r>
              <a:rPr lang="en-US" altLang="zh-CN" sz="3200" smtClean="0">
                <a:latin typeface="Arial" panose="020B0604020202020204" pitchFamily="34" charset="0"/>
                <a:ea typeface="华文新魏" panose="02010800040101010101" pitchFamily="2" charset="-122"/>
              </a:rPr>
              <a:t>—</a:t>
            </a:r>
            <a:r>
              <a:rPr lang="zh-CN" altLang="en-US" sz="3200" smtClean="0">
                <a:ea typeface="华文新魏" panose="02010800040101010101" pitchFamily="2" charset="-122"/>
              </a:rPr>
              <a:t>语义网络表示法</a:t>
            </a:r>
          </a:p>
        </p:txBody>
      </p:sp>
      <p:sp>
        <p:nvSpPr>
          <p:cNvPr id="102415"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C8E5C7FB-C7AA-4D60-8734-3993FCF69F74}"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134</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5605513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idx="1"/>
          </p:nvPr>
        </p:nvSpPr>
        <p:spPr>
          <a:xfrm>
            <a:off x="468313" y="1341438"/>
            <a:ext cx="8218487" cy="4525962"/>
          </a:xfrm>
        </p:spPr>
        <p:txBody>
          <a:bodyPr/>
          <a:lstStyle/>
          <a:p>
            <a:pPr>
              <a:buFont typeface="Wingdings" panose="05000000000000000000" pitchFamily="2" charset="2"/>
              <a:buNone/>
              <a:defRPr/>
            </a:pPr>
            <a:r>
              <a:rPr kumimoji="1" lang="zh-CN" altLang="en-US" dirty="0" smtClean="0"/>
              <a:t>（</a:t>
            </a:r>
            <a:r>
              <a:rPr kumimoji="1" lang="en-US" altLang="zh-CN" dirty="0" smtClean="0"/>
              <a:t>3</a:t>
            </a:r>
            <a:r>
              <a:rPr kumimoji="1" lang="zh-CN" altLang="en-US" dirty="0" smtClean="0"/>
              <a:t>）事件的表示</a:t>
            </a:r>
          </a:p>
          <a:p>
            <a:pPr>
              <a:defRPr/>
            </a:pPr>
            <a:r>
              <a:rPr kumimoji="1" lang="zh-CN" altLang="en-US" sz="2800" dirty="0" smtClean="0"/>
              <a:t>如果要表示的知识可以看成是发生的一个事件，那么可以增加一个事件结点来描述这条知识。</a:t>
            </a:r>
          </a:p>
          <a:p>
            <a:pPr>
              <a:defRPr/>
            </a:pPr>
            <a:r>
              <a:rPr kumimoji="1" lang="zh-CN" altLang="en-US" sz="2800" dirty="0" smtClean="0"/>
              <a:t>例如：用语义网络表示知识</a:t>
            </a:r>
            <a:r>
              <a:rPr kumimoji="1" lang="zh-CN" altLang="en-US" sz="2800" dirty="0" smtClean="0">
                <a:latin typeface="Arial" panose="020B0604020202020204"/>
              </a:rPr>
              <a:t>“</a:t>
            </a:r>
            <a:r>
              <a:rPr kumimoji="1" lang="zh-CN" altLang="en-US" sz="2800" dirty="0" smtClean="0"/>
              <a:t>中国队与日本队两国的国家足球队在中国进行一场比赛，结局的比分是</a:t>
            </a:r>
            <a:r>
              <a:rPr kumimoji="1" lang="en-US" altLang="zh-CN" sz="2800" dirty="0" smtClean="0"/>
              <a:t>3 </a:t>
            </a:r>
            <a:r>
              <a:rPr kumimoji="1" lang="zh-CN" altLang="en-US" sz="2800" dirty="0" smtClean="0"/>
              <a:t>：</a:t>
            </a:r>
            <a:r>
              <a:rPr kumimoji="1" lang="en-US" altLang="zh-CN" sz="2800" dirty="0" smtClean="0"/>
              <a:t>2</a:t>
            </a:r>
            <a:r>
              <a:rPr kumimoji="1" lang="en-US" altLang="zh-CN" sz="2800" dirty="0" smtClean="0">
                <a:latin typeface="Arial" panose="020B0604020202020204"/>
              </a:rPr>
              <a:t>”</a:t>
            </a:r>
            <a:r>
              <a:rPr kumimoji="1" lang="zh-CN" altLang="en-US" sz="2800" dirty="0" smtClean="0"/>
              <a:t>。</a:t>
            </a:r>
          </a:p>
        </p:txBody>
      </p:sp>
      <p:grpSp>
        <p:nvGrpSpPr>
          <p:cNvPr id="103426" name="Group 5"/>
          <p:cNvGrpSpPr>
            <a:grpSpLocks/>
          </p:cNvGrpSpPr>
          <p:nvPr/>
        </p:nvGrpSpPr>
        <p:grpSpPr bwMode="auto">
          <a:xfrm>
            <a:off x="1116013" y="3933825"/>
            <a:ext cx="7127875" cy="2808288"/>
            <a:chOff x="2160" y="1599"/>
            <a:chExt cx="6301" cy="3219"/>
          </a:xfrm>
        </p:grpSpPr>
        <p:sp>
          <p:nvSpPr>
            <p:cNvPr id="103427" name="Text Box 6"/>
            <p:cNvSpPr txBox="1">
              <a:spLocks noChangeArrowheads="1"/>
            </p:cNvSpPr>
            <p:nvPr/>
          </p:nvSpPr>
          <p:spPr bwMode="auto">
            <a:xfrm>
              <a:off x="4680" y="2688"/>
              <a:ext cx="90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足球赛</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grpSp>
          <p:nvGrpSpPr>
            <p:cNvPr id="103428" name="Group 7"/>
            <p:cNvGrpSpPr>
              <a:grpSpLocks/>
            </p:cNvGrpSpPr>
            <p:nvPr/>
          </p:nvGrpSpPr>
          <p:grpSpPr bwMode="auto">
            <a:xfrm>
              <a:off x="2160" y="1599"/>
              <a:ext cx="6301" cy="3219"/>
              <a:chOff x="2160" y="1599"/>
              <a:chExt cx="6301" cy="3219"/>
            </a:xfrm>
          </p:grpSpPr>
          <p:sp>
            <p:nvSpPr>
              <p:cNvPr id="103429" name="Text Box 8"/>
              <p:cNvSpPr txBox="1">
                <a:spLocks noChangeArrowheads="1"/>
              </p:cNvSpPr>
              <p:nvPr/>
            </p:nvSpPr>
            <p:spPr bwMode="auto">
              <a:xfrm>
                <a:off x="4290" y="1599"/>
                <a:ext cx="1621"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体育比赛</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3430" name="Text Box 9"/>
              <p:cNvSpPr txBox="1">
                <a:spLocks noChangeArrowheads="1"/>
              </p:cNvSpPr>
              <p:nvPr/>
            </p:nvSpPr>
            <p:spPr bwMode="auto">
              <a:xfrm>
                <a:off x="2160" y="2688"/>
                <a:ext cx="162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中国国家足球队</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3431" name="Text Box 10"/>
              <p:cNvSpPr txBox="1">
                <a:spLocks noChangeArrowheads="1"/>
              </p:cNvSpPr>
              <p:nvPr/>
            </p:nvSpPr>
            <p:spPr bwMode="auto">
              <a:xfrm>
                <a:off x="6840" y="2694"/>
                <a:ext cx="1621"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3</a:t>
                </a:r>
                <a:r>
                  <a:rPr kumimoji="0" lang="zh-CN" altLang="en-US" sz="18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a:t>
                </a:r>
                <a:r>
                  <a:rPr kumimoji="0" lang="en-US" altLang="zh-CN" sz="18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2</a:t>
                </a:r>
                <a:endParaRPr kumimoji="0" lang="en-US" altLang="zh-CN"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3432" name="Line 11"/>
              <p:cNvSpPr>
                <a:spLocks noChangeShapeType="1"/>
              </p:cNvSpPr>
              <p:nvPr/>
            </p:nvSpPr>
            <p:spPr bwMode="auto">
              <a:xfrm>
                <a:off x="5580" y="2920"/>
                <a:ext cx="126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3433" name="Line 12"/>
              <p:cNvSpPr>
                <a:spLocks noChangeShapeType="1"/>
              </p:cNvSpPr>
              <p:nvPr/>
            </p:nvSpPr>
            <p:spPr bwMode="auto">
              <a:xfrm flipH="1">
                <a:off x="3780" y="2904"/>
                <a:ext cx="90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3434" name="Line 13"/>
              <p:cNvSpPr>
                <a:spLocks noChangeShapeType="1"/>
              </p:cNvSpPr>
              <p:nvPr/>
            </p:nvSpPr>
            <p:spPr bwMode="auto">
              <a:xfrm flipV="1">
                <a:off x="5100" y="1998"/>
                <a:ext cx="0" cy="69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3435" name="Text Box 14"/>
              <p:cNvSpPr txBox="1">
                <a:spLocks noChangeArrowheads="1"/>
              </p:cNvSpPr>
              <p:nvPr/>
            </p:nvSpPr>
            <p:spPr bwMode="auto">
              <a:xfrm>
                <a:off x="3957" y="2532"/>
                <a:ext cx="72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主队</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3436" name="Text Box 15"/>
              <p:cNvSpPr txBox="1">
                <a:spLocks noChangeArrowheads="1"/>
              </p:cNvSpPr>
              <p:nvPr/>
            </p:nvSpPr>
            <p:spPr bwMode="auto">
              <a:xfrm>
                <a:off x="5040" y="2145"/>
                <a:ext cx="9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AKO</a:t>
                </a:r>
                <a:endParaRPr kumimoji="0" lang="en-US" altLang="zh-CN" sz="2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ts val="2000"/>
                  </a:lnSpc>
                  <a:spcBef>
                    <a:spcPct val="0"/>
                  </a:spcBef>
                  <a:spcAft>
                    <a:spcPct val="0"/>
                  </a:spcAft>
                  <a:buClrTx/>
                  <a:buSzTx/>
                  <a:buFontTx/>
                  <a:buNone/>
                  <a:tabLst/>
                  <a:defRPr/>
                </a:pPr>
                <a:endParaRPr kumimoji="0" lang="en-US" altLang="zh-CN" sz="4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3437" name="Text Box 16"/>
              <p:cNvSpPr txBox="1">
                <a:spLocks noChangeArrowheads="1"/>
              </p:cNvSpPr>
              <p:nvPr/>
            </p:nvSpPr>
            <p:spPr bwMode="auto">
              <a:xfrm>
                <a:off x="5820" y="2532"/>
                <a:ext cx="9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结局</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3438" name="Text Box 17"/>
              <p:cNvSpPr txBox="1">
                <a:spLocks noChangeArrowheads="1"/>
              </p:cNvSpPr>
              <p:nvPr/>
            </p:nvSpPr>
            <p:spPr bwMode="auto">
              <a:xfrm>
                <a:off x="3420" y="4404"/>
                <a:ext cx="36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带有事件结点的语义网络</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3439" name="Text Box 18"/>
              <p:cNvSpPr txBox="1">
                <a:spLocks noChangeArrowheads="1"/>
              </p:cNvSpPr>
              <p:nvPr/>
            </p:nvSpPr>
            <p:spPr bwMode="auto">
              <a:xfrm>
                <a:off x="4320" y="3816"/>
                <a:ext cx="162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日本国家足球队</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3440" name="Line 19"/>
              <p:cNvSpPr>
                <a:spLocks noChangeShapeType="1"/>
              </p:cNvSpPr>
              <p:nvPr/>
            </p:nvSpPr>
            <p:spPr bwMode="auto">
              <a:xfrm>
                <a:off x="5115" y="3096"/>
                <a:ext cx="0" cy="72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3441" name="Text Box 20"/>
              <p:cNvSpPr txBox="1">
                <a:spLocks noChangeArrowheads="1"/>
              </p:cNvSpPr>
              <p:nvPr/>
            </p:nvSpPr>
            <p:spPr bwMode="auto">
              <a:xfrm>
                <a:off x="5055" y="3231"/>
                <a:ext cx="72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客队</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grpSp>
      </p:grpSp>
      <p:sp>
        <p:nvSpPr>
          <p:cNvPr id="103442" name="Rectangle 5"/>
          <p:cNvSpPr>
            <a:spLocks noGrp="1" noRot="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表示方法</a:t>
            </a:r>
            <a:r>
              <a:rPr lang="en-US" altLang="zh-CN" sz="3200" smtClean="0">
                <a:latin typeface="Arial" panose="020B0604020202020204" pitchFamily="34" charset="0"/>
                <a:ea typeface="华文新魏" panose="02010800040101010101" pitchFamily="2" charset="-122"/>
              </a:rPr>
              <a:t>—</a:t>
            </a:r>
            <a:r>
              <a:rPr lang="zh-CN" altLang="en-US" sz="3200" smtClean="0">
                <a:ea typeface="华文新魏" panose="02010800040101010101" pitchFamily="2" charset="-122"/>
              </a:rPr>
              <a:t>语义网络表示法</a:t>
            </a:r>
          </a:p>
        </p:txBody>
      </p:sp>
      <p:sp>
        <p:nvSpPr>
          <p:cNvPr id="103443"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51ED4E80-2DFC-47B7-80BF-2451E0B6FCB5}"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135</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989863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idx="1"/>
          </p:nvPr>
        </p:nvSpPr>
        <p:spPr>
          <a:xfrm>
            <a:off x="468313" y="1268413"/>
            <a:ext cx="8280400" cy="5232400"/>
          </a:xfrm>
        </p:spPr>
        <p:txBody>
          <a:bodyPr/>
          <a:lstStyle/>
          <a:p>
            <a:pPr>
              <a:buFont typeface="Wingdings" panose="05000000000000000000" pitchFamily="2" charset="2"/>
              <a:buNone/>
              <a:defRPr/>
            </a:pPr>
            <a:r>
              <a:rPr kumimoji="1" lang="en-US" altLang="zh-CN" smtClean="0"/>
              <a:t>3</a:t>
            </a:r>
            <a:r>
              <a:rPr kumimoji="1" lang="zh-CN" altLang="en-US" smtClean="0"/>
              <a:t>．连词和量词的表示</a:t>
            </a:r>
          </a:p>
          <a:p>
            <a:pPr>
              <a:defRPr/>
            </a:pPr>
            <a:r>
              <a:rPr kumimoji="1" lang="zh-CN" altLang="en-US" sz="2800" smtClean="0"/>
              <a:t>在稍微复杂一点的知识中，经常用到象</a:t>
            </a:r>
            <a:r>
              <a:rPr kumimoji="1" lang="zh-CN" altLang="en-US" sz="2800" smtClean="0">
                <a:latin typeface="Arial" panose="020B0604020202020204"/>
              </a:rPr>
              <a:t>“</a:t>
            </a:r>
            <a:r>
              <a:rPr kumimoji="1" lang="zh-CN" altLang="en-US" sz="2800" smtClean="0"/>
              <a:t>并且</a:t>
            </a:r>
            <a:r>
              <a:rPr kumimoji="1" lang="zh-CN" altLang="en-US" sz="2800" smtClean="0">
                <a:latin typeface="Arial" panose="020B0604020202020204"/>
              </a:rPr>
              <a:t>”</a:t>
            </a:r>
            <a:r>
              <a:rPr kumimoji="1" lang="zh-CN" altLang="en-US" sz="2800" smtClean="0"/>
              <a:t>、</a:t>
            </a:r>
            <a:r>
              <a:rPr kumimoji="1" lang="zh-CN" altLang="en-US" sz="2800" smtClean="0">
                <a:latin typeface="Arial" panose="020B0604020202020204"/>
              </a:rPr>
              <a:t>“</a:t>
            </a:r>
            <a:r>
              <a:rPr kumimoji="1" lang="zh-CN" altLang="en-US" sz="2800" smtClean="0"/>
              <a:t>或者</a:t>
            </a:r>
            <a:r>
              <a:rPr kumimoji="1" lang="zh-CN" altLang="en-US" sz="2800" smtClean="0">
                <a:latin typeface="Arial" panose="020B0604020202020204"/>
              </a:rPr>
              <a:t>”</a:t>
            </a:r>
            <a:r>
              <a:rPr kumimoji="1" lang="zh-CN" altLang="en-US" sz="2800" smtClean="0"/>
              <a:t>、</a:t>
            </a:r>
            <a:r>
              <a:rPr kumimoji="1" lang="zh-CN" altLang="en-US" sz="2800" smtClean="0">
                <a:latin typeface="Arial" panose="020B0604020202020204"/>
              </a:rPr>
              <a:t>“</a:t>
            </a:r>
            <a:r>
              <a:rPr kumimoji="1" lang="zh-CN" altLang="en-US" sz="2800" smtClean="0"/>
              <a:t>所有的</a:t>
            </a:r>
            <a:r>
              <a:rPr kumimoji="1" lang="zh-CN" altLang="en-US" sz="2800" smtClean="0">
                <a:latin typeface="Arial" panose="020B0604020202020204"/>
              </a:rPr>
              <a:t>”</a:t>
            </a:r>
            <a:r>
              <a:rPr kumimoji="1" lang="zh-CN" altLang="en-US" sz="2800" smtClean="0"/>
              <a:t>、</a:t>
            </a:r>
            <a:r>
              <a:rPr kumimoji="1" lang="zh-CN" altLang="en-US" sz="2800" smtClean="0">
                <a:latin typeface="Arial" panose="020B0604020202020204"/>
              </a:rPr>
              <a:t>“</a:t>
            </a:r>
            <a:r>
              <a:rPr kumimoji="1" lang="zh-CN" altLang="en-US" sz="2800" smtClean="0"/>
              <a:t>有一些</a:t>
            </a:r>
            <a:r>
              <a:rPr kumimoji="1" lang="zh-CN" altLang="en-US" sz="2800" smtClean="0">
                <a:latin typeface="Arial" panose="020B0604020202020204"/>
              </a:rPr>
              <a:t>”</a:t>
            </a:r>
            <a:r>
              <a:rPr kumimoji="1" lang="zh-CN" altLang="en-US" sz="2800" smtClean="0"/>
              <a:t>等这样的联结词或量词，在谓词逻辑表示法中，很容易就可以表示这类知识。而谓词逻辑中的连词和量词可以用语义网络来表示。因此，语义网络也能表示这类知识。</a:t>
            </a:r>
          </a:p>
        </p:txBody>
      </p:sp>
      <p:sp>
        <p:nvSpPr>
          <p:cNvPr id="104450" name="Rectangle 5"/>
          <p:cNvSpPr>
            <a:spLocks noGrp="1" noRot="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表示方法</a:t>
            </a:r>
            <a:r>
              <a:rPr lang="en-US" altLang="zh-CN" sz="3200" smtClean="0">
                <a:latin typeface="Arial" panose="020B0604020202020204" pitchFamily="34" charset="0"/>
                <a:ea typeface="华文新魏" panose="02010800040101010101" pitchFamily="2" charset="-122"/>
              </a:rPr>
              <a:t>—</a:t>
            </a:r>
            <a:r>
              <a:rPr lang="zh-CN" altLang="en-US" sz="3200" smtClean="0">
                <a:ea typeface="华文新魏" panose="02010800040101010101" pitchFamily="2" charset="-122"/>
              </a:rPr>
              <a:t>语义网络表示法</a:t>
            </a:r>
          </a:p>
        </p:txBody>
      </p:sp>
      <p:sp>
        <p:nvSpPr>
          <p:cNvPr id="104451"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934618B5-A5EB-4452-9CD5-4A6391FFA961}"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136</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99306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idx="1"/>
          </p:nvPr>
        </p:nvSpPr>
        <p:spPr>
          <a:xfrm>
            <a:off x="468313" y="1268413"/>
            <a:ext cx="8280400" cy="5232400"/>
          </a:xfrm>
        </p:spPr>
        <p:txBody>
          <a:bodyPr/>
          <a:lstStyle/>
          <a:p>
            <a:pPr>
              <a:buFont typeface="Wingdings" panose="05000000000000000000" pitchFamily="2" charset="2"/>
              <a:buNone/>
              <a:defRPr/>
            </a:pPr>
            <a:r>
              <a:rPr kumimoji="1" lang="zh-CN" altLang="en-US" smtClean="0"/>
              <a:t>（</a:t>
            </a:r>
            <a:r>
              <a:rPr kumimoji="1" lang="en-US" altLang="zh-CN" smtClean="0"/>
              <a:t>1</a:t>
            </a:r>
            <a:r>
              <a:rPr kumimoji="1" lang="zh-CN" altLang="en-US" smtClean="0"/>
              <a:t>）合取与析取的表示</a:t>
            </a:r>
          </a:p>
          <a:p>
            <a:pPr>
              <a:defRPr/>
            </a:pPr>
            <a:r>
              <a:rPr kumimoji="1" lang="zh-CN" altLang="en-US" sz="2800" smtClean="0"/>
              <a:t>当用语义网络来表示知识时，为了能表示知识中体现出来的</a:t>
            </a:r>
            <a:r>
              <a:rPr kumimoji="1" lang="zh-CN" altLang="en-US" sz="2800" smtClean="0">
                <a:latin typeface="Arial" panose="020B0604020202020204"/>
              </a:rPr>
              <a:t>“</a:t>
            </a:r>
            <a:r>
              <a:rPr kumimoji="1" lang="zh-CN" altLang="en-US" sz="2800" smtClean="0"/>
              <a:t>合取与析取</a:t>
            </a:r>
            <a:r>
              <a:rPr kumimoji="1" lang="zh-CN" altLang="en-US" sz="2800" smtClean="0">
                <a:latin typeface="Arial" panose="020B0604020202020204"/>
              </a:rPr>
              <a:t>”</a:t>
            </a:r>
            <a:r>
              <a:rPr kumimoji="1" lang="zh-CN" altLang="en-US" sz="2800" smtClean="0"/>
              <a:t>的语义联系，可通过增加合取结点与析取结点来表示。</a:t>
            </a:r>
          </a:p>
          <a:p>
            <a:pPr>
              <a:defRPr/>
            </a:pPr>
            <a:r>
              <a:rPr kumimoji="1" lang="zh-CN" altLang="en-US" sz="2800" smtClean="0"/>
              <a:t>只是在使用时要注意其语义，不应出现不合理的组合情况。</a:t>
            </a:r>
          </a:p>
          <a:p>
            <a:pPr>
              <a:buFont typeface="Wingdings" panose="05000000000000000000" pitchFamily="2" charset="2"/>
              <a:buNone/>
              <a:defRPr/>
            </a:pPr>
            <a:r>
              <a:rPr kumimoji="1" lang="zh-CN" altLang="en-US" sz="2800" smtClean="0"/>
              <a:t>    例如：对事实</a:t>
            </a:r>
            <a:r>
              <a:rPr kumimoji="1" lang="zh-CN" altLang="en-US" sz="2800" smtClean="0">
                <a:latin typeface="Arial" panose="020B0604020202020204"/>
              </a:rPr>
              <a:t>“</a:t>
            </a:r>
            <a:r>
              <a:rPr kumimoji="1" lang="zh-CN" altLang="en-US" sz="2800" smtClean="0"/>
              <a:t>参观者有男有女，有年老的，有年轻的</a:t>
            </a:r>
            <a:r>
              <a:rPr kumimoji="1" lang="zh-CN" altLang="en-US" sz="2800" smtClean="0">
                <a:latin typeface="Arial" panose="020B0604020202020204"/>
              </a:rPr>
              <a:t>”</a:t>
            </a:r>
            <a:r>
              <a:rPr kumimoji="1" lang="zh-CN" altLang="en-US" sz="2800" smtClean="0"/>
              <a:t>，可用如图所示的语义网络表示。其中，</a:t>
            </a:r>
            <a:r>
              <a:rPr kumimoji="1" lang="en-US" altLang="zh-CN" sz="2800" smtClean="0"/>
              <a:t>A</a:t>
            </a:r>
            <a:r>
              <a:rPr kumimoji="1" lang="zh-CN" altLang="en-US" sz="2800" smtClean="0"/>
              <a:t>、</a:t>
            </a:r>
            <a:r>
              <a:rPr kumimoji="1" lang="en-US" altLang="zh-CN" sz="2800" smtClean="0"/>
              <a:t>B</a:t>
            </a:r>
            <a:r>
              <a:rPr kumimoji="1" lang="zh-CN" altLang="en-US" sz="2800" smtClean="0"/>
              <a:t>、</a:t>
            </a:r>
            <a:r>
              <a:rPr kumimoji="1" lang="en-US" altLang="zh-CN" sz="2800" smtClean="0"/>
              <a:t>C</a:t>
            </a:r>
            <a:r>
              <a:rPr kumimoji="1" lang="zh-CN" altLang="en-US" sz="2800" smtClean="0"/>
              <a:t>、</a:t>
            </a:r>
            <a:r>
              <a:rPr kumimoji="1" lang="en-US" altLang="zh-CN" sz="2800" smtClean="0"/>
              <a:t>D</a:t>
            </a:r>
            <a:r>
              <a:rPr kumimoji="1" lang="zh-CN" altLang="en-US" sz="2800" smtClean="0"/>
              <a:t>分别代表</a:t>
            </a:r>
            <a:r>
              <a:rPr kumimoji="1" lang="en-US" altLang="zh-CN" sz="2800" smtClean="0"/>
              <a:t>4</a:t>
            </a:r>
            <a:r>
              <a:rPr kumimoji="1" lang="zh-CN" altLang="en-US" sz="2800" smtClean="0"/>
              <a:t>种情况的参观者。</a:t>
            </a:r>
          </a:p>
        </p:txBody>
      </p:sp>
      <p:sp>
        <p:nvSpPr>
          <p:cNvPr id="105474" name="Rectangle 5"/>
          <p:cNvSpPr>
            <a:spLocks noGrp="1" noRot="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表示方法</a:t>
            </a:r>
            <a:r>
              <a:rPr lang="en-US" altLang="zh-CN" sz="3200" smtClean="0">
                <a:latin typeface="Arial" panose="020B0604020202020204" pitchFamily="34" charset="0"/>
                <a:ea typeface="华文新魏" panose="02010800040101010101" pitchFamily="2" charset="-122"/>
              </a:rPr>
              <a:t>—</a:t>
            </a:r>
            <a:r>
              <a:rPr lang="zh-CN" altLang="en-US" sz="3200" smtClean="0">
                <a:ea typeface="华文新魏" panose="02010800040101010101" pitchFamily="2" charset="-122"/>
              </a:rPr>
              <a:t>语义网络表示法</a:t>
            </a:r>
          </a:p>
        </p:txBody>
      </p:sp>
      <p:sp>
        <p:nvSpPr>
          <p:cNvPr id="105475"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BFB63199-7EB3-4C15-9292-4DFCE189F459}"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137</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3679778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ChangeArrowheads="1"/>
          </p:cNvSpPr>
          <p:nvPr/>
        </p:nvSpPr>
        <p:spPr bwMode="auto">
          <a:xfrm>
            <a:off x="323850" y="2365375"/>
            <a:ext cx="8496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sz="3600">
                <a:solidFill>
                  <a:schemeClr val="tx1"/>
                </a:solidFill>
                <a:latin typeface="Times New Roman" panose="02020603050405020304" pitchFamily="18" charset="0"/>
                <a:ea typeface="宋体" panose="02010600030101010101" pitchFamily="2" charset="-122"/>
              </a:defRPr>
            </a:lvl1pPr>
            <a:lvl2pPr eaLnBrk="0" hangingPunct="0">
              <a:defRPr sz="3600">
                <a:solidFill>
                  <a:schemeClr val="tx1"/>
                </a:solidFill>
                <a:latin typeface="Times New Roman" panose="02020603050405020304" pitchFamily="18" charset="0"/>
                <a:ea typeface="宋体" panose="02010600030101010101" pitchFamily="2" charset="-122"/>
              </a:defRPr>
            </a:lvl2pPr>
            <a:lvl3pPr eaLnBrk="0" hangingPunct="0">
              <a:defRPr sz="3600">
                <a:solidFill>
                  <a:schemeClr val="tx1"/>
                </a:solidFill>
                <a:latin typeface="Times New Roman" panose="02020603050405020304" pitchFamily="18" charset="0"/>
                <a:ea typeface="宋体" panose="02010600030101010101" pitchFamily="2" charset="-122"/>
              </a:defRPr>
            </a:lvl3pPr>
            <a:lvl4pPr eaLnBrk="0" hangingPunct="0">
              <a:defRPr sz="3600">
                <a:solidFill>
                  <a:schemeClr val="tx1"/>
                </a:solidFill>
                <a:latin typeface="Times New Roman" panose="02020603050405020304" pitchFamily="18" charset="0"/>
                <a:ea typeface="宋体" panose="02010600030101010101" pitchFamily="2" charset="-122"/>
              </a:defRPr>
            </a:lvl4pPr>
            <a:lvl5pPr eaLnBrk="0" hangingPunct="0">
              <a:defRPr sz="36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FFFFFF"/>
              </a:solidFill>
              <a:effectLst/>
              <a:uLnTx/>
              <a:uFillTx/>
              <a:latin typeface="仿宋_GB2312" pitchFamily="49" charset="-122"/>
              <a:ea typeface="仿宋_GB2312"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smtClean="0">
              <a:ln>
                <a:noFill/>
              </a:ln>
              <a:solidFill>
                <a:srgbClr val="FFFFFF"/>
              </a:solidFill>
              <a:effectLst/>
              <a:uLnTx/>
              <a:uFillTx/>
              <a:latin typeface="仿宋_GB2312" pitchFamily="49" charset="-122"/>
              <a:ea typeface="仿宋_GB2312" pitchFamily="49" charset="-122"/>
              <a:cs typeface="+mn-cs"/>
            </a:endParaRPr>
          </a:p>
        </p:txBody>
      </p:sp>
      <p:grpSp>
        <p:nvGrpSpPr>
          <p:cNvPr id="106498" name="Group 4"/>
          <p:cNvGrpSpPr>
            <a:grpSpLocks/>
          </p:cNvGrpSpPr>
          <p:nvPr/>
        </p:nvGrpSpPr>
        <p:grpSpPr bwMode="auto">
          <a:xfrm>
            <a:off x="1619250" y="1341438"/>
            <a:ext cx="5832475" cy="5472112"/>
            <a:chOff x="3240" y="7836"/>
            <a:chExt cx="4895" cy="5304"/>
          </a:xfrm>
        </p:grpSpPr>
        <p:grpSp>
          <p:nvGrpSpPr>
            <p:cNvPr id="106499" name="Group 5"/>
            <p:cNvGrpSpPr>
              <a:grpSpLocks/>
            </p:cNvGrpSpPr>
            <p:nvPr/>
          </p:nvGrpSpPr>
          <p:grpSpPr bwMode="auto">
            <a:xfrm>
              <a:off x="3240" y="7836"/>
              <a:ext cx="4895" cy="4548"/>
              <a:chOff x="2925" y="8247"/>
              <a:chExt cx="4895" cy="4548"/>
            </a:xfrm>
          </p:grpSpPr>
          <p:grpSp>
            <p:nvGrpSpPr>
              <p:cNvPr id="106500" name="Group 6"/>
              <p:cNvGrpSpPr>
                <a:grpSpLocks/>
              </p:cNvGrpSpPr>
              <p:nvPr/>
            </p:nvGrpSpPr>
            <p:grpSpPr bwMode="auto">
              <a:xfrm>
                <a:off x="3360" y="8247"/>
                <a:ext cx="3915" cy="1830"/>
                <a:chOff x="3360" y="8247"/>
                <a:chExt cx="3915" cy="1830"/>
              </a:xfrm>
            </p:grpSpPr>
            <p:sp>
              <p:nvSpPr>
                <p:cNvPr id="106501" name="Text Box 7"/>
                <p:cNvSpPr txBox="1">
                  <a:spLocks noChangeArrowheads="1"/>
                </p:cNvSpPr>
                <p:nvPr/>
              </p:nvSpPr>
              <p:spPr bwMode="auto">
                <a:xfrm>
                  <a:off x="4860" y="9084"/>
                  <a:ext cx="907"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参观者</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02" name="Text Box 8"/>
                <p:cNvSpPr txBox="1">
                  <a:spLocks noChangeArrowheads="1"/>
                </p:cNvSpPr>
                <p:nvPr/>
              </p:nvSpPr>
              <p:spPr bwMode="auto">
                <a:xfrm>
                  <a:off x="4860" y="8247"/>
                  <a:ext cx="907"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人</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03" name="Line 9"/>
                <p:cNvSpPr>
                  <a:spLocks noChangeShapeType="1"/>
                </p:cNvSpPr>
                <p:nvPr/>
              </p:nvSpPr>
              <p:spPr bwMode="auto">
                <a:xfrm flipV="1">
                  <a:off x="5295" y="8646"/>
                  <a:ext cx="0" cy="425"/>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04" name="Text Box 10"/>
                <p:cNvSpPr txBox="1">
                  <a:spLocks noChangeArrowheads="1"/>
                </p:cNvSpPr>
                <p:nvPr/>
              </p:nvSpPr>
              <p:spPr bwMode="auto">
                <a:xfrm>
                  <a:off x="5400" y="8775"/>
                  <a:ext cx="33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ISA</a:t>
                  </a:r>
                  <a:endParaRPr kumimoji="0" lang="en-US" altLang="zh-CN"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05" name="Freeform 11"/>
                <p:cNvSpPr>
                  <a:spLocks noChangeArrowheads="1"/>
                </p:cNvSpPr>
                <p:nvPr/>
              </p:nvSpPr>
              <p:spPr bwMode="auto">
                <a:xfrm>
                  <a:off x="4515" y="9510"/>
                  <a:ext cx="720" cy="510"/>
                </a:xfrm>
                <a:custGeom>
                  <a:avLst/>
                  <a:gdLst>
                    <a:gd name="T0" fmla="*/ 0 w 720"/>
                    <a:gd name="T1" fmla="*/ 510 h 510"/>
                    <a:gd name="T2" fmla="*/ 720 w 720"/>
                    <a:gd name="T3" fmla="*/ 0 h 510"/>
                  </a:gdLst>
                  <a:ahLst/>
                  <a:cxnLst>
                    <a:cxn ang="0">
                      <a:pos x="T0" y="T1"/>
                    </a:cxn>
                    <a:cxn ang="0">
                      <a:pos x="T2" y="T3"/>
                    </a:cxn>
                  </a:cxnLst>
                  <a:rect l="0" t="0" r="r" b="b"/>
                  <a:pathLst>
                    <a:path w="720" h="510">
                      <a:moveTo>
                        <a:pt x="0" y="510"/>
                      </a:moveTo>
                      <a:lnTo>
                        <a:pt x="72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06" name="Freeform 12"/>
                <p:cNvSpPr>
                  <a:spLocks noChangeArrowheads="1"/>
                </p:cNvSpPr>
                <p:nvPr/>
              </p:nvSpPr>
              <p:spPr bwMode="auto">
                <a:xfrm>
                  <a:off x="5385" y="9510"/>
                  <a:ext cx="660" cy="480"/>
                </a:xfrm>
                <a:custGeom>
                  <a:avLst/>
                  <a:gdLst>
                    <a:gd name="T0" fmla="*/ 660 w 660"/>
                    <a:gd name="T1" fmla="*/ 480 h 480"/>
                    <a:gd name="T2" fmla="*/ 0 w 660"/>
                    <a:gd name="T3" fmla="*/ 0 h 480"/>
                  </a:gdLst>
                  <a:ahLst/>
                  <a:cxnLst>
                    <a:cxn ang="0">
                      <a:pos x="T0" y="T1"/>
                    </a:cxn>
                    <a:cxn ang="0">
                      <a:pos x="T2" y="T3"/>
                    </a:cxn>
                  </a:cxnLst>
                  <a:rect l="0" t="0" r="r" b="b"/>
                  <a:pathLst>
                    <a:path w="660" h="480">
                      <a:moveTo>
                        <a:pt x="660" y="480"/>
                      </a:moveTo>
                      <a:lnTo>
                        <a:pt x="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07" name="Freeform 13"/>
                <p:cNvSpPr>
                  <a:spLocks noChangeArrowheads="1"/>
                </p:cNvSpPr>
                <p:nvPr/>
              </p:nvSpPr>
              <p:spPr bwMode="auto">
                <a:xfrm>
                  <a:off x="3360" y="9495"/>
                  <a:ext cx="1500" cy="510"/>
                </a:xfrm>
                <a:custGeom>
                  <a:avLst/>
                  <a:gdLst>
                    <a:gd name="T0" fmla="*/ 0 w 1500"/>
                    <a:gd name="T1" fmla="*/ 510 h 510"/>
                    <a:gd name="T2" fmla="*/ 1500 w 1500"/>
                    <a:gd name="T3" fmla="*/ 0 h 510"/>
                  </a:gdLst>
                  <a:ahLst/>
                  <a:cxnLst>
                    <a:cxn ang="0">
                      <a:pos x="T0" y="T1"/>
                    </a:cxn>
                    <a:cxn ang="0">
                      <a:pos x="T2" y="T3"/>
                    </a:cxn>
                  </a:cxnLst>
                  <a:rect l="0" t="0" r="r" b="b"/>
                  <a:pathLst>
                    <a:path w="1500" h="510">
                      <a:moveTo>
                        <a:pt x="0" y="510"/>
                      </a:moveTo>
                      <a:lnTo>
                        <a:pt x="150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08" name="Freeform 14"/>
                <p:cNvSpPr>
                  <a:spLocks noChangeArrowheads="1"/>
                </p:cNvSpPr>
                <p:nvPr/>
              </p:nvSpPr>
              <p:spPr bwMode="auto">
                <a:xfrm>
                  <a:off x="5775" y="9510"/>
                  <a:ext cx="1500" cy="480"/>
                </a:xfrm>
                <a:custGeom>
                  <a:avLst/>
                  <a:gdLst>
                    <a:gd name="T0" fmla="*/ 1500 w 1500"/>
                    <a:gd name="T1" fmla="*/ 480 h 480"/>
                    <a:gd name="T2" fmla="*/ 0 w 1500"/>
                    <a:gd name="T3" fmla="*/ 0 h 480"/>
                  </a:gdLst>
                  <a:ahLst/>
                  <a:cxnLst>
                    <a:cxn ang="0">
                      <a:pos x="T0" y="T1"/>
                    </a:cxn>
                    <a:cxn ang="0">
                      <a:pos x="T2" y="T3"/>
                    </a:cxn>
                  </a:cxnLst>
                  <a:rect l="0" t="0" r="r" b="b"/>
                  <a:pathLst>
                    <a:path w="1500" h="480">
                      <a:moveTo>
                        <a:pt x="1500" y="480"/>
                      </a:moveTo>
                      <a:lnTo>
                        <a:pt x="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09" name="Text Box 15"/>
                <p:cNvSpPr txBox="1">
                  <a:spLocks noChangeArrowheads="1"/>
                </p:cNvSpPr>
                <p:nvPr/>
              </p:nvSpPr>
              <p:spPr bwMode="auto">
                <a:xfrm>
                  <a:off x="6540" y="9474"/>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部分</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10" name="Text Box 16"/>
                <p:cNvSpPr txBox="1">
                  <a:spLocks noChangeArrowheads="1"/>
                </p:cNvSpPr>
                <p:nvPr/>
              </p:nvSpPr>
              <p:spPr bwMode="auto">
                <a:xfrm>
                  <a:off x="3510" y="9471"/>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部分</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11" name="Text Box 17"/>
                <p:cNvSpPr txBox="1">
                  <a:spLocks noChangeArrowheads="1"/>
                </p:cNvSpPr>
                <p:nvPr/>
              </p:nvSpPr>
              <p:spPr bwMode="auto">
                <a:xfrm>
                  <a:off x="4230" y="9552"/>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部分</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12" name="Text Box 18"/>
                <p:cNvSpPr txBox="1">
                  <a:spLocks noChangeArrowheads="1"/>
                </p:cNvSpPr>
                <p:nvPr/>
              </p:nvSpPr>
              <p:spPr bwMode="auto">
                <a:xfrm>
                  <a:off x="5760" y="9567"/>
                  <a:ext cx="6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部分</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grpSp>
          <p:grpSp>
            <p:nvGrpSpPr>
              <p:cNvPr id="106513" name="Group 19"/>
              <p:cNvGrpSpPr>
                <a:grpSpLocks/>
              </p:cNvGrpSpPr>
              <p:nvPr/>
            </p:nvGrpSpPr>
            <p:grpSpPr bwMode="auto">
              <a:xfrm>
                <a:off x="2925" y="10011"/>
                <a:ext cx="4895" cy="2784"/>
                <a:chOff x="2925" y="10176"/>
                <a:chExt cx="4895" cy="2784"/>
              </a:xfrm>
            </p:grpSpPr>
            <p:grpSp>
              <p:nvGrpSpPr>
                <p:cNvPr id="106514" name="Group 20"/>
                <p:cNvGrpSpPr>
                  <a:grpSpLocks/>
                </p:cNvGrpSpPr>
                <p:nvPr/>
              </p:nvGrpSpPr>
              <p:grpSpPr bwMode="auto">
                <a:xfrm>
                  <a:off x="2925" y="10917"/>
                  <a:ext cx="4895" cy="2043"/>
                  <a:chOff x="2925" y="11112"/>
                  <a:chExt cx="4895" cy="2043"/>
                </a:xfrm>
              </p:grpSpPr>
              <p:sp>
                <p:nvSpPr>
                  <p:cNvPr id="106515" name="AutoShape 21"/>
                  <p:cNvSpPr>
                    <a:spLocks noChangeArrowheads="1"/>
                  </p:cNvSpPr>
                  <p:nvPr/>
                </p:nvSpPr>
                <p:spPr bwMode="auto">
                  <a:xfrm>
                    <a:off x="4500" y="11112"/>
                    <a:ext cx="1620" cy="624"/>
                  </a:xfrm>
                  <a:prstGeom prst="flowChartDecision">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与</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16" name="Oval 22"/>
                  <p:cNvSpPr>
                    <a:spLocks noChangeArrowheads="1"/>
                  </p:cNvSpPr>
                  <p:nvPr/>
                </p:nvSpPr>
                <p:spPr bwMode="auto">
                  <a:xfrm>
                    <a:off x="3600" y="11874"/>
                    <a:ext cx="540" cy="468"/>
                  </a:xfrm>
                  <a:prstGeom prst="ellipse">
                    <a:avLst/>
                  </a:prstGeom>
                  <a:solidFill>
                    <a:schemeClr val="accent1"/>
                  </a:solidFill>
                  <a:ln w="28575">
                    <a:solidFill>
                      <a:schemeClr val="hlink"/>
                    </a:solidFill>
                    <a:round/>
                    <a:headEnd/>
                    <a:tailEnd/>
                  </a:ln>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或</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17" name="Oval 23"/>
                  <p:cNvSpPr>
                    <a:spLocks noChangeArrowheads="1"/>
                  </p:cNvSpPr>
                  <p:nvPr/>
                </p:nvSpPr>
                <p:spPr bwMode="auto">
                  <a:xfrm>
                    <a:off x="6600" y="11874"/>
                    <a:ext cx="540" cy="468"/>
                  </a:xfrm>
                  <a:prstGeom prst="ellipse">
                    <a:avLst/>
                  </a:prstGeom>
                  <a:solidFill>
                    <a:schemeClr val="accent1"/>
                  </a:solidFill>
                  <a:ln w="28575">
                    <a:solidFill>
                      <a:schemeClr val="hlink"/>
                    </a:solidFill>
                    <a:round/>
                    <a:headEnd/>
                    <a:tailEnd/>
                  </a:ln>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或</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18" name="Text Box 24"/>
                  <p:cNvSpPr txBox="1">
                    <a:spLocks noChangeArrowheads="1"/>
                  </p:cNvSpPr>
                  <p:nvPr/>
                </p:nvSpPr>
                <p:spPr bwMode="auto">
                  <a:xfrm>
                    <a:off x="2925" y="12741"/>
                    <a:ext cx="68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男</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19" name="Text Box 25"/>
                  <p:cNvSpPr txBox="1">
                    <a:spLocks noChangeArrowheads="1"/>
                  </p:cNvSpPr>
                  <p:nvPr/>
                </p:nvSpPr>
                <p:spPr bwMode="auto">
                  <a:xfrm>
                    <a:off x="4155" y="12741"/>
                    <a:ext cx="68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女</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20" name="Text Box 26"/>
                  <p:cNvSpPr txBox="1">
                    <a:spLocks noChangeArrowheads="1"/>
                  </p:cNvSpPr>
                  <p:nvPr/>
                </p:nvSpPr>
                <p:spPr bwMode="auto">
                  <a:xfrm>
                    <a:off x="5925" y="12741"/>
                    <a:ext cx="680" cy="414"/>
                  </a:xfrm>
                  <a:prstGeom prst="rect">
                    <a:avLst/>
                  </a:prstGeom>
                  <a:solidFill>
                    <a:schemeClr val="accent1"/>
                  </a:solidFill>
                  <a:ln w="28575">
                    <a:solidFill>
                      <a:schemeClr val="hlink"/>
                    </a:solidFill>
                    <a:miter lim="800000"/>
                    <a:headEnd/>
                    <a:tailEnd/>
                  </a:ln>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年老</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21" name="Text Box 27"/>
                  <p:cNvSpPr txBox="1">
                    <a:spLocks noChangeArrowheads="1"/>
                  </p:cNvSpPr>
                  <p:nvPr/>
                </p:nvSpPr>
                <p:spPr bwMode="auto">
                  <a:xfrm>
                    <a:off x="7140" y="12741"/>
                    <a:ext cx="680" cy="414"/>
                  </a:xfrm>
                  <a:prstGeom prst="rect">
                    <a:avLst/>
                  </a:prstGeom>
                  <a:solidFill>
                    <a:schemeClr val="accent1"/>
                  </a:solidFill>
                  <a:ln w="28575">
                    <a:solidFill>
                      <a:schemeClr val="hlink"/>
                    </a:solidFill>
                    <a:miter lim="800000"/>
                    <a:headEnd/>
                    <a:tailEnd/>
                  </a:ln>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年轻</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22" name="Freeform 28"/>
                  <p:cNvSpPr>
                    <a:spLocks noChangeArrowheads="1"/>
                  </p:cNvSpPr>
                  <p:nvPr/>
                </p:nvSpPr>
                <p:spPr bwMode="auto">
                  <a:xfrm>
                    <a:off x="4005" y="11580"/>
                    <a:ext cx="855" cy="315"/>
                  </a:xfrm>
                  <a:custGeom>
                    <a:avLst/>
                    <a:gdLst>
                      <a:gd name="T0" fmla="*/ 0 w 855"/>
                      <a:gd name="T1" fmla="*/ 315 h 315"/>
                      <a:gd name="T2" fmla="*/ 855 w 855"/>
                      <a:gd name="T3" fmla="*/ 0 h 315"/>
                    </a:gdLst>
                    <a:ahLst/>
                    <a:cxnLst>
                      <a:cxn ang="0">
                        <a:pos x="T0" y="T1"/>
                      </a:cxn>
                      <a:cxn ang="0">
                        <a:pos x="T2" y="T3"/>
                      </a:cxn>
                    </a:cxnLst>
                    <a:rect l="0" t="0" r="r" b="b"/>
                    <a:pathLst>
                      <a:path w="855" h="315">
                        <a:moveTo>
                          <a:pt x="0" y="315"/>
                        </a:moveTo>
                        <a:lnTo>
                          <a:pt x="855"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23" name="Freeform 29"/>
                  <p:cNvSpPr>
                    <a:spLocks noChangeArrowheads="1"/>
                  </p:cNvSpPr>
                  <p:nvPr/>
                </p:nvSpPr>
                <p:spPr bwMode="auto">
                  <a:xfrm>
                    <a:off x="5760" y="11580"/>
                    <a:ext cx="945" cy="345"/>
                  </a:xfrm>
                  <a:custGeom>
                    <a:avLst/>
                    <a:gdLst>
                      <a:gd name="T0" fmla="*/ 945 w 945"/>
                      <a:gd name="T1" fmla="*/ 345 h 345"/>
                      <a:gd name="T2" fmla="*/ 0 w 945"/>
                      <a:gd name="T3" fmla="*/ 0 h 345"/>
                    </a:gdLst>
                    <a:ahLst/>
                    <a:cxnLst>
                      <a:cxn ang="0">
                        <a:pos x="T0" y="T1"/>
                      </a:cxn>
                      <a:cxn ang="0">
                        <a:pos x="T2" y="T3"/>
                      </a:cxn>
                    </a:cxnLst>
                    <a:rect l="0" t="0" r="r" b="b"/>
                    <a:pathLst>
                      <a:path w="945" h="345">
                        <a:moveTo>
                          <a:pt x="945" y="345"/>
                        </a:moveTo>
                        <a:lnTo>
                          <a:pt x="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24" name="Freeform 30"/>
                  <p:cNvSpPr>
                    <a:spLocks noChangeArrowheads="1"/>
                  </p:cNvSpPr>
                  <p:nvPr/>
                </p:nvSpPr>
                <p:spPr bwMode="auto">
                  <a:xfrm>
                    <a:off x="3270" y="12327"/>
                    <a:ext cx="510" cy="408"/>
                  </a:xfrm>
                  <a:custGeom>
                    <a:avLst/>
                    <a:gdLst>
                      <a:gd name="T0" fmla="*/ 0 w 510"/>
                      <a:gd name="T1" fmla="*/ 408 h 408"/>
                      <a:gd name="T2" fmla="*/ 510 w 510"/>
                      <a:gd name="T3" fmla="*/ 0 h 408"/>
                    </a:gdLst>
                    <a:ahLst/>
                    <a:cxnLst>
                      <a:cxn ang="0">
                        <a:pos x="T0" y="T1"/>
                      </a:cxn>
                      <a:cxn ang="0">
                        <a:pos x="T2" y="T3"/>
                      </a:cxn>
                    </a:cxnLst>
                    <a:rect l="0" t="0" r="r" b="b"/>
                    <a:pathLst>
                      <a:path w="510" h="408">
                        <a:moveTo>
                          <a:pt x="0" y="408"/>
                        </a:moveTo>
                        <a:lnTo>
                          <a:pt x="51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25" name="Freeform 31"/>
                  <p:cNvSpPr>
                    <a:spLocks noChangeArrowheads="1"/>
                  </p:cNvSpPr>
                  <p:nvPr/>
                </p:nvSpPr>
                <p:spPr bwMode="auto">
                  <a:xfrm>
                    <a:off x="3960" y="12327"/>
                    <a:ext cx="495" cy="423"/>
                  </a:xfrm>
                  <a:custGeom>
                    <a:avLst/>
                    <a:gdLst>
                      <a:gd name="T0" fmla="*/ 495 w 495"/>
                      <a:gd name="T1" fmla="*/ 423 h 423"/>
                      <a:gd name="T2" fmla="*/ 0 w 495"/>
                      <a:gd name="T3" fmla="*/ 0 h 423"/>
                    </a:gdLst>
                    <a:ahLst/>
                    <a:cxnLst>
                      <a:cxn ang="0">
                        <a:pos x="T0" y="T1"/>
                      </a:cxn>
                      <a:cxn ang="0">
                        <a:pos x="T2" y="T3"/>
                      </a:cxn>
                    </a:cxnLst>
                    <a:rect l="0" t="0" r="r" b="b"/>
                    <a:pathLst>
                      <a:path w="495" h="423">
                        <a:moveTo>
                          <a:pt x="495" y="423"/>
                        </a:moveTo>
                        <a:lnTo>
                          <a:pt x="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26" name="Freeform 32"/>
                  <p:cNvSpPr>
                    <a:spLocks noChangeArrowheads="1"/>
                  </p:cNvSpPr>
                  <p:nvPr/>
                </p:nvSpPr>
                <p:spPr bwMode="auto">
                  <a:xfrm>
                    <a:off x="6240" y="12342"/>
                    <a:ext cx="600" cy="393"/>
                  </a:xfrm>
                  <a:custGeom>
                    <a:avLst/>
                    <a:gdLst>
                      <a:gd name="T0" fmla="*/ 0 w 600"/>
                      <a:gd name="T1" fmla="*/ 393 h 393"/>
                      <a:gd name="T2" fmla="*/ 600 w 600"/>
                      <a:gd name="T3" fmla="*/ 0 h 393"/>
                    </a:gdLst>
                    <a:ahLst/>
                    <a:cxnLst>
                      <a:cxn ang="0">
                        <a:pos x="T0" y="T1"/>
                      </a:cxn>
                      <a:cxn ang="0">
                        <a:pos x="T2" y="T3"/>
                      </a:cxn>
                    </a:cxnLst>
                    <a:rect l="0" t="0" r="r" b="b"/>
                    <a:pathLst>
                      <a:path w="600" h="393">
                        <a:moveTo>
                          <a:pt x="0" y="393"/>
                        </a:moveTo>
                        <a:lnTo>
                          <a:pt x="60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27" name="Freeform 33"/>
                  <p:cNvSpPr>
                    <a:spLocks noChangeArrowheads="1"/>
                  </p:cNvSpPr>
                  <p:nvPr/>
                </p:nvSpPr>
                <p:spPr bwMode="auto">
                  <a:xfrm>
                    <a:off x="6975" y="12330"/>
                    <a:ext cx="510" cy="405"/>
                  </a:xfrm>
                  <a:custGeom>
                    <a:avLst/>
                    <a:gdLst>
                      <a:gd name="T0" fmla="*/ 510 w 510"/>
                      <a:gd name="T1" fmla="*/ 405 h 405"/>
                      <a:gd name="T2" fmla="*/ 0 w 510"/>
                      <a:gd name="T3" fmla="*/ 0 h 405"/>
                    </a:gdLst>
                    <a:ahLst/>
                    <a:cxnLst>
                      <a:cxn ang="0">
                        <a:pos x="T0" y="T1"/>
                      </a:cxn>
                      <a:cxn ang="0">
                        <a:pos x="T2" y="T3"/>
                      </a:cxn>
                    </a:cxnLst>
                    <a:rect l="0" t="0" r="r" b="b"/>
                    <a:pathLst>
                      <a:path w="510" h="405">
                        <a:moveTo>
                          <a:pt x="510" y="405"/>
                        </a:moveTo>
                        <a:lnTo>
                          <a:pt x="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06528" name="Group 34"/>
                <p:cNvGrpSpPr>
                  <a:grpSpLocks/>
                </p:cNvGrpSpPr>
                <p:nvPr/>
              </p:nvGrpSpPr>
              <p:grpSpPr bwMode="auto">
                <a:xfrm>
                  <a:off x="3105" y="10176"/>
                  <a:ext cx="4367" cy="1044"/>
                  <a:chOff x="3105" y="10176"/>
                  <a:chExt cx="4367" cy="1044"/>
                </a:xfrm>
              </p:grpSpPr>
              <p:sp>
                <p:nvSpPr>
                  <p:cNvPr id="106529" name="Text Box 35"/>
                  <p:cNvSpPr txBox="1">
                    <a:spLocks noChangeArrowheads="1"/>
                  </p:cNvSpPr>
                  <p:nvPr/>
                </p:nvSpPr>
                <p:spPr bwMode="auto">
                  <a:xfrm>
                    <a:off x="3105" y="10176"/>
                    <a:ext cx="482"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A</a:t>
                    </a:r>
                    <a:endParaRPr kumimoji="0" lang="en-US" altLang="zh-CN"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30" name="Text Box 36"/>
                  <p:cNvSpPr txBox="1">
                    <a:spLocks noChangeArrowheads="1"/>
                  </p:cNvSpPr>
                  <p:nvPr/>
                </p:nvSpPr>
                <p:spPr bwMode="auto">
                  <a:xfrm>
                    <a:off x="4260" y="10176"/>
                    <a:ext cx="482"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B</a:t>
                    </a:r>
                    <a:endParaRPr kumimoji="0" lang="en-US" altLang="zh-CN"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31" name="Text Box 37"/>
                  <p:cNvSpPr txBox="1">
                    <a:spLocks noChangeArrowheads="1"/>
                  </p:cNvSpPr>
                  <p:nvPr/>
                </p:nvSpPr>
                <p:spPr bwMode="auto">
                  <a:xfrm>
                    <a:off x="5880" y="10176"/>
                    <a:ext cx="482"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C</a:t>
                    </a:r>
                    <a:endParaRPr kumimoji="0" lang="en-US" altLang="zh-CN"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32" name="Text Box 38"/>
                  <p:cNvSpPr txBox="1">
                    <a:spLocks noChangeArrowheads="1"/>
                  </p:cNvSpPr>
                  <p:nvPr/>
                </p:nvSpPr>
                <p:spPr bwMode="auto">
                  <a:xfrm>
                    <a:off x="6990" y="10176"/>
                    <a:ext cx="482"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D</a:t>
                    </a:r>
                    <a:endParaRPr kumimoji="0" lang="en-US" altLang="zh-CN"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grpSp>
                <p:nvGrpSpPr>
                  <p:cNvPr id="106533" name="Group 39"/>
                  <p:cNvGrpSpPr>
                    <a:grpSpLocks/>
                  </p:cNvGrpSpPr>
                  <p:nvPr/>
                </p:nvGrpSpPr>
                <p:grpSpPr bwMode="auto">
                  <a:xfrm>
                    <a:off x="3360" y="10554"/>
                    <a:ext cx="3845" cy="666"/>
                    <a:chOff x="3360" y="10554"/>
                    <a:chExt cx="3845" cy="666"/>
                  </a:xfrm>
                </p:grpSpPr>
                <p:sp>
                  <p:nvSpPr>
                    <p:cNvPr id="106534" name="Freeform 40"/>
                    <p:cNvSpPr>
                      <a:spLocks noChangeArrowheads="1"/>
                    </p:cNvSpPr>
                    <p:nvPr/>
                  </p:nvSpPr>
                  <p:spPr bwMode="auto">
                    <a:xfrm>
                      <a:off x="5640" y="10605"/>
                      <a:ext cx="480" cy="420"/>
                    </a:xfrm>
                    <a:custGeom>
                      <a:avLst/>
                      <a:gdLst>
                        <a:gd name="T0" fmla="*/ 0 w 480"/>
                        <a:gd name="T1" fmla="*/ 420 h 420"/>
                        <a:gd name="T2" fmla="*/ 480 w 480"/>
                        <a:gd name="T3" fmla="*/ 0 h 420"/>
                      </a:gdLst>
                      <a:ahLst/>
                      <a:cxnLst>
                        <a:cxn ang="0">
                          <a:pos x="T0" y="T1"/>
                        </a:cxn>
                        <a:cxn ang="0">
                          <a:pos x="T2" y="T3"/>
                        </a:cxn>
                      </a:cxnLst>
                      <a:rect l="0" t="0" r="r" b="b"/>
                      <a:pathLst>
                        <a:path w="480" h="420">
                          <a:moveTo>
                            <a:pt x="0" y="420"/>
                          </a:moveTo>
                          <a:lnTo>
                            <a:pt x="48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35" name="Freeform 41"/>
                    <p:cNvSpPr>
                      <a:spLocks noChangeArrowheads="1"/>
                    </p:cNvSpPr>
                    <p:nvPr/>
                  </p:nvSpPr>
                  <p:spPr bwMode="auto">
                    <a:xfrm>
                      <a:off x="6045" y="10620"/>
                      <a:ext cx="1155" cy="555"/>
                    </a:xfrm>
                    <a:custGeom>
                      <a:avLst/>
                      <a:gdLst>
                        <a:gd name="T0" fmla="*/ 0 w 1155"/>
                        <a:gd name="T1" fmla="*/ 555 h 555"/>
                        <a:gd name="T2" fmla="*/ 1155 w 1155"/>
                        <a:gd name="T3" fmla="*/ 0 h 555"/>
                      </a:gdLst>
                      <a:ahLst/>
                      <a:cxnLst>
                        <a:cxn ang="0">
                          <a:pos x="T0" y="T1"/>
                        </a:cxn>
                        <a:cxn ang="0">
                          <a:pos x="T2" y="T3"/>
                        </a:cxn>
                      </a:cxnLst>
                      <a:rect l="0" t="0" r="r" b="b"/>
                      <a:pathLst>
                        <a:path w="1155" h="555">
                          <a:moveTo>
                            <a:pt x="0" y="555"/>
                          </a:moveTo>
                          <a:lnTo>
                            <a:pt x="1155"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36" name="Freeform 42"/>
                    <p:cNvSpPr>
                      <a:spLocks noChangeArrowheads="1"/>
                    </p:cNvSpPr>
                    <p:nvPr/>
                  </p:nvSpPr>
                  <p:spPr bwMode="auto">
                    <a:xfrm>
                      <a:off x="4485" y="10590"/>
                      <a:ext cx="480" cy="435"/>
                    </a:xfrm>
                    <a:custGeom>
                      <a:avLst/>
                      <a:gdLst>
                        <a:gd name="T0" fmla="*/ 480 w 480"/>
                        <a:gd name="T1" fmla="*/ 435 h 435"/>
                        <a:gd name="T2" fmla="*/ 0 w 480"/>
                        <a:gd name="T3" fmla="*/ 0 h 435"/>
                      </a:gdLst>
                      <a:ahLst/>
                      <a:cxnLst>
                        <a:cxn ang="0">
                          <a:pos x="T0" y="T1"/>
                        </a:cxn>
                        <a:cxn ang="0">
                          <a:pos x="T2" y="T3"/>
                        </a:cxn>
                      </a:cxnLst>
                      <a:rect l="0" t="0" r="r" b="b"/>
                      <a:pathLst>
                        <a:path w="480" h="435">
                          <a:moveTo>
                            <a:pt x="480" y="435"/>
                          </a:moveTo>
                          <a:lnTo>
                            <a:pt x="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37" name="Freeform 43"/>
                    <p:cNvSpPr>
                      <a:spLocks noChangeArrowheads="1"/>
                    </p:cNvSpPr>
                    <p:nvPr/>
                  </p:nvSpPr>
                  <p:spPr bwMode="auto">
                    <a:xfrm>
                      <a:off x="3360" y="10620"/>
                      <a:ext cx="1335" cy="525"/>
                    </a:xfrm>
                    <a:custGeom>
                      <a:avLst/>
                      <a:gdLst>
                        <a:gd name="T0" fmla="*/ 1335 w 1335"/>
                        <a:gd name="T1" fmla="*/ 525 h 525"/>
                        <a:gd name="T2" fmla="*/ 0 w 1335"/>
                        <a:gd name="T3" fmla="*/ 0 h 525"/>
                      </a:gdLst>
                      <a:ahLst/>
                      <a:cxnLst>
                        <a:cxn ang="0">
                          <a:pos x="T0" y="T1"/>
                        </a:cxn>
                        <a:cxn ang="0">
                          <a:pos x="T2" y="T3"/>
                        </a:cxn>
                      </a:cxnLst>
                      <a:rect l="0" t="0" r="r" b="b"/>
                      <a:pathLst>
                        <a:path w="1335" h="525">
                          <a:moveTo>
                            <a:pt x="1335" y="525"/>
                          </a:moveTo>
                          <a:lnTo>
                            <a:pt x="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38" name="Text Box 44"/>
                    <p:cNvSpPr txBox="1">
                      <a:spLocks noChangeArrowheads="1"/>
                    </p:cNvSpPr>
                    <p:nvPr/>
                  </p:nvSpPr>
                  <p:spPr bwMode="auto">
                    <a:xfrm>
                      <a:off x="6525" y="10785"/>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状态</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39" name="Text Box 45"/>
                    <p:cNvSpPr txBox="1">
                      <a:spLocks noChangeArrowheads="1"/>
                    </p:cNvSpPr>
                    <p:nvPr/>
                  </p:nvSpPr>
                  <p:spPr bwMode="auto">
                    <a:xfrm>
                      <a:off x="5760" y="10680"/>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状态</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40" name="Text Box 46"/>
                    <p:cNvSpPr txBox="1">
                      <a:spLocks noChangeArrowheads="1"/>
                    </p:cNvSpPr>
                    <p:nvPr/>
                  </p:nvSpPr>
                  <p:spPr bwMode="auto">
                    <a:xfrm>
                      <a:off x="4620" y="10554"/>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状态</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06541" name="Text Box 47"/>
                    <p:cNvSpPr txBox="1">
                      <a:spLocks noChangeArrowheads="1"/>
                    </p:cNvSpPr>
                    <p:nvPr/>
                  </p:nvSpPr>
                  <p:spPr bwMode="auto">
                    <a:xfrm>
                      <a:off x="3705" y="10851"/>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ts val="2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状态</a:t>
                      </a:r>
                      <a:endParaRPr kumimoji="0" lang="zh-CN" altLang="en-US" sz="4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grpSp>
            </p:grpSp>
          </p:grpSp>
        </p:grpSp>
        <p:sp>
          <p:nvSpPr>
            <p:cNvPr id="106542" name="Text Box 48"/>
            <p:cNvSpPr txBox="1">
              <a:spLocks noChangeArrowheads="1"/>
            </p:cNvSpPr>
            <p:nvPr/>
          </p:nvSpPr>
          <p:spPr bwMode="auto">
            <a:xfrm>
              <a:off x="3600" y="12672"/>
              <a:ext cx="41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ts val="2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具有合取与析取关系的语义网络</a:t>
              </a:r>
              <a:endParaRPr kumimoji="0" lang="zh-CN" altLang="en-US" sz="32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ts val="2000"/>
                </a:lnSpc>
                <a:spcBef>
                  <a:spcPct val="0"/>
                </a:spcBef>
                <a:spcAft>
                  <a:spcPct val="0"/>
                </a:spcAft>
                <a:buClrTx/>
                <a:buSzTx/>
                <a:buFontTx/>
                <a:buNone/>
                <a:tabLst/>
                <a:defRPr/>
              </a:pPr>
              <a:endParaRPr kumimoji="0" lang="en-US" altLang="zh-CN"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grpSp>
      <p:sp>
        <p:nvSpPr>
          <p:cNvPr id="51" name="Rectangle 5"/>
          <p:cNvSpPr txBox="1">
            <a:spLocks noRot="1" noChangeArrowheads="1"/>
          </p:cNvSpPr>
          <p:nvPr/>
        </p:nvSpPr>
        <p:spPr>
          <a:xfrm>
            <a:off x="179388" y="260350"/>
            <a:ext cx="7772400" cy="900113"/>
          </a:xfrm>
          <a:prstGeom prst="rect">
            <a:avLst/>
          </a:prstGeom>
        </p:spPr>
        <p:txBody>
          <a:bodyPr/>
          <a:lstStyle>
            <a:lvl1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FF00"/>
              </a:buClr>
              <a:buSzTx/>
              <a:buFont typeface="Wingdings" panose="05000000000000000000" pitchFamily="2" charset="2"/>
              <a:buNone/>
              <a:tabLst/>
              <a:defRPr/>
            </a:pPr>
            <a:r>
              <a:rPr kumimoji="1" lang="zh-CN" altLang="en-US" sz="3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表示方法</a:t>
            </a:r>
            <a:r>
              <a:rPr kumimoji="1" lang="en-US" altLang="zh-CN" sz="3200" b="1" i="0" u="none" strike="noStrike" kern="0" cap="none" spc="0" normalizeH="0" baseline="0" noProof="0" dirty="0">
                <a:ln>
                  <a:noFill/>
                </a:ln>
                <a:solidFill>
                  <a:srgbClr val="FF0000"/>
                </a:solidFill>
                <a:effectLst/>
                <a:uLnTx/>
                <a:uFillTx/>
                <a:latin typeface="Arial" panose="020B0604020202020204"/>
                <a:ea typeface="华文新魏" panose="02010800040101010101" pitchFamily="2" charset="-122"/>
                <a:cs typeface="+mj-cs"/>
              </a:rPr>
              <a:t>—</a:t>
            </a:r>
            <a:r>
              <a:rPr kumimoji="1" lang="zh-CN" altLang="en-US" sz="3200" b="1" i="0" u="none" strike="noStrike" kern="0" cap="none" spc="0" normalizeH="0" baseline="0" noProof="0" dirty="0">
                <a:ln>
                  <a:noFill/>
                </a:ln>
                <a:solidFill>
                  <a:srgbClr val="FF0000"/>
                </a:solidFill>
                <a:effectLst/>
                <a:uLnTx/>
                <a:uFillTx/>
                <a:latin typeface="微软雅黑" panose="020B0503020204020204" pitchFamily="34" charset="-122"/>
                <a:ea typeface="华文新魏" panose="02010800040101010101" pitchFamily="2" charset="-122"/>
                <a:cs typeface="+mj-cs"/>
              </a:rPr>
              <a:t>语义网络表示法</a:t>
            </a:r>
            <a:endPar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华文新魏" panose="02010800040101010101" pitchFamily="2" charset="-122"/>
              <a:cs typeface="+mj-cs"/>
            </a:endParaRPr>
          </a:p>
        </p:txBody>
      </p:sp>
      <p:sp>
        <p:nvSpPr>
          <p:cNvPr id="106544"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DE4F5A5E-1B82-432B-B734-0D8FFE1C5D22}"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138</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220629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idx="1"/>
          </p:nvPr>
        </p:nvSpPr>
        <p:spPr>
          <a:xfrm>
            <a:off x="323850" y="1600200"/>
            <a:ext cx="8496300" cy="4997450"/>
          </a:xfrm>
        </p:spPr>
        <p:txBody>
          <a:bodyPr/>
          <a:lstStyle/>
          <a:p>
            <a:pPr>
              <a:buFont typeface="Wingdings" panose="05000000000000000000" pitchFamily="2" charset="2"/>
              <a:buNone/>
              <a:defRPr/>
            </a:pPr>
            <a:r>
              <a:rPr kumimoji="1" lang="zh-CN" altLang="en-US" smtClean="0"/>
              <a:t>（</a:t>
            </a:r>
            <a:r>
              <a:rPr kumimoji="1" lang="en-US" altLang="zh-CN" smtClean="0"/>
              <a:t>2</a:t>
            </a:r>
            <a:r>
              <a:rPr kumimoji="1" lang="zh-CN" altLang="en-US" smtClean="0"/>
              <a:t>）存在量词与全称量词的表示</a:t>
            </a:r>
          </a:p>
          <a:p>
            <a:pPr>
              <a:defRPr/>
            </a:pPr>
            <a:r>
              <a:rPr kumimoji="1" lang="zh-CN" altLang="en-US" sz="2800" smtClean="0"/>
              <a:t>在用语义网络表示知识时，对存在量词可以直接用</a:t>
            </a:r>
            <a:r>
              <a:rPr kumimoji="1" lang="zh-CN" altLang="en-US" sz="2800" smtClean="0">
                <a:latin typeface="Arial" panose="020B0604020202020204"/>
              </a:rPr>
              <a:t>“</a:t>
            </a:r>
            <a:r>
              <a:rPr kumimoji="1" lang="zh-CN" altLang="en-US" sz="2800" smtClean="0"/>
              <a:t>是一种</a:t>
            </a:r>
            <a:r>
              <a:rPr kumimoji="1" lang="zh-CN" altLang="en-US" sz="2800" smtClean="0">
                <a:latin typeface="Arial" panose="020B0604020202020204"/>
              </a:rPr>
              <a:t>”</a:t>
            </a:r>
            <a:r>
              <a:rPr kumimoji="1" lang="zh-CN" altLang="en-US" sz="2800" smtClean="0"/>
              <a:t>、</a:t>
            </a:r>
            <a:r>
              <a:rPr kumimoji="1" lang="zh-CN" altLang="en-US" sz="2800" smtClean="0">
                <a:latin typeface="Arial" panose="020B0604020202020204"/>
              </a:rPr>
              <a:t>“</a:t>
            </a:r>
            <a:r>
              <a:rPr kumimoji="1" lang="zh-CN" altLang="en-US" sz="2800" smtClean="0"/>
              <a:t>是一个</a:t>
            </a:r>
            <a:r>
              <a:rPr kumimoji="1" lang="zh-CN" altLang="en-US" sz="2800" smtClean="0">
                <a:latin typeface="Arial" panose="020B0604020202020204"/>
              </a:rPr>
              <a:t>”</a:t>
            </a:r>
            <a:r>
              <a:rPr kumimoji="1" lang="zh-CN" altLang="en-US" sz="2800" smtClean="0"/>
              <a:t>等语义关系来表示。</a:t>
            </a:r>
          </a:p>
          <a:p>
            <a:pPr>
              <a:defRPr/>
            </a:pPr>
            <a:r>
              <a:rPr kumimoji="1" lang="zh-CN" altLang="en-US" sz="2800" smtClean="0"/>
              <a:t>对全称量词可以采用亨德里克</a:t>
            </a:r>
            <a:r>
              <a:rPr kumimoji="1" lang="en-US" altLang="zh-CN" sz="2800" smtClean="0"/>
              <a:t>(G .G .Hendrix)</a:t>
            </a:r>
            <a:r>
              <a:rPr kumimoji="1" lang="zh-CN" altLang="en-US" sz="2800" smtClean="0"/>
              <a:t>提出的语义网络分区技术来表示，该技术的基本思想是：把一个复杂的命题划分成若干个子命题，每个子命题用一个简单的语义网络来表示，称为一个子空间，多个子空间构成一个大空间。每个子空间看作是大空间中的一个结点，称为超结点。空间可以逐层嵌套，子空间之间用弧相互连接。</a:t>
            </a:r>
          </a:p>
        </p:txBody>
      </p:sp>
      <p:sp>
        <p:nvSpPr>
          <p:cNvPr id="7" name="Rectangle 5"/>
          <p:cNvSpPr txBox="1">
            <a:spLocks noRot="1" noChangeArrowheads="1"/>
          </p:cNvSpPr>
          <p:nvPr/>
        </p:nvSpPr>
        <p:spPr>
          <a:xfrm>
            <a:off x="179388" y="260350"/>
            <a:ext cx="7772400" cy="900113"/>
          </a:xfrm>
          <a:prstGeom prst="rect">
            <a:avLst/>
          </a:prstGeom>
        </p:spPr>
        <p:txBody>
          <a:bodyPr/>
          <a:lstStyle>
            <a:lvl1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FF00"/>
              </a:buClr>
              <a:buSzTx/>
              <a:buFont typeface="Wingdings" panose="05000000000000000000" pitchFamily="2" charset="2"/>
              <a:buNone/>
              <a:tabLst/>
              <a:defRPr/>
            </a:pPr>
            <a:r>
              <a:rPr kumimoji="1" lang="zh-CN" altLang="en-US" sz="3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表示方法</a:t>
            </a:r>
            <a:r>
              <a:rPr kumimoji="1" lang="en-US" altLang="zh-CN" sz="3200" b="1" i="0" u="none" strike="noStrike" kern="0" cap="none" spc="0" normalizeH="0" baseline="0" noProof="0" dirty="0">
                <a:ln>
                  <a:noFill/>
                </a:ln>
                <a:solidFill>
                  <a:srgbClr val="FF0000"/>
                </a:solidFill>
                <a:effectLst/>
                <a:uLnTx/>
                <a:uFillTx/>
                <a:latin typeface="Arial" panose="020B0604020202020204"/>
                <a:ea typeface="华文新魏" panose="02010800040101010101" pitchFamily="2" charset="-122"/>
                <a:cs typeface="+mj-cs"/>
              </a:rPr>
              <a:t>—</a:t>
            </a:r>
            <a:r>
              <a:rPr kumimoji="1" lang="zh-CN" altLang="en-US" sz="3200" b="1" i="0" u="none" strike="noStrike" kern="0" cap="none" spc="0" normalizeH="0" baseline="0" noProof="0" dirty="0">
                <a:ln>
                  <a:noFill/>
                </a:ln>
                <a:solidFill>
                  <a:srgbClr val="FF0000"/>
                </a:solidFill>
                <a:effectLst/>
                <a:uLnTx/>
                <a:uFillTx/>
                <a:latin typeface="微软雅黑" panose="020B0503020204020204" pitchFamily="34" charset="-122"/>
                <a:ea typeface="华文新魏" panose="02010800040101010101" pitchFamily="2" charset="-122"/>
                <a:cs typeface="+mj-cs"/>
              </a:rPr>
              <a:t>语义网络表示法</a:t>
            </a:r>
            <a:endPar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华文新魏" panose="02010800040101010101" pitchFamily="2" charset="-122"/>
              <a:cs typeface="+mj-cs"/>
            </a:endParaRPr>
          </a:p>
        </p:txBody>
      </p:sp>
      <p:sp>
        <p:nvSpPr>
          <p:cNvPr id="10752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95881188-1266-4E59-8AFF-EFE4FAEF0A3A}"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139</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94498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027"/>
          <p:cNvSpPr>
            <a:spLocks noGrp="1"/>
          </p:cNvSpPr>
          <p:nvPr>
            <p:ph idx="1"/>
          </p:nvPr>
        </p:nvSpPr>
        <p:spPr>
          <a:xfrm>
            <a:off x="467544" y="1160240"/>
            <a:ext cx="7920880" cy="5562600"/>
          </a:xfrm>
        </p:spPr>
        <p:txBody>
          <a:bodyPr vert="horz" wrap="square" lIns="91440" tIns="45720" rIns="91440" bIns="45720" anchor="t"/>
          <a:lstStyle/>
          <a:p>
            <a:pPr indent="0" eaLnBrk="1" latinLnBrk="0" hangingPunct="1">
              <a:lnSpc>
                <a:spcPct val="90000"/>
              </a:lnSpc>
              <a:spcBef>
                <a:spcPts val="600"/>
              </a:spcBef>
              <a:spcAft>
                <a:spcPts val="600"/>
              </a:spcAft>
              <a:buNone/>
            </a:pPr>
            <a:r>
              <a:rPr lang="zh-CN" altLang="en-US" dirty="0">
                <a:solidFill>
                  <a:srgbClr val="FF0000"/>
                </a:solidFill>
                <a:latin typeface="黑体" panose="02010609060101010101" pitchFamily="2" charset="-122"/>
                <a:ea typeface="黑体" panose="02010609060101010101" pitchFamily="2" charset="-122"/>
              </a:rPr>
              <a:t>数理逻辑的形式化方法又和计算机科学不谋而合。</a:t>
            </a:r>
          </a:p>
          <a:p>
            <a:pPr eaLnBrk="1" hangingPunct="1">
              <a:lnSpc>
                <a:spcPct val="90000"/>
              </a:lnSpc>
            </a:pPr>
            <a:r>
              <a:rPr lang="zh-CN" altLang="en-US" dirty="0">
                <a:latin typeface="黑体" panose="02010609060101010101" pitchFamily="2" charset="-122"/>
                <a:ea typeface="黑体" panose="02010609060101010101" pitchFamily="2" charset="-122"/>
              </a:rPr>
              <a:t>计算机系统本身，它的硬件、软件都是一种形式系统，它们的结构都可以</a:t>
            </a:r>
            <a:r>
              <a:rPr lang="zh-CN" altLang="en-US" dirty="0">
                <a:solidFill>
                  <a:srgbClr val="FF0000"/>
                </a:solidFill>
                <a:latin typeface="黑体" panose="02010609060101010101" pitchFamily="2" charset="-122"/>
                <a:ea typeface="黑体" panose="02010609060101010101" pitchFamily="2" charset="-122"/>
              </a:rPr>
              <a:t>形式地</a:t>
            </a:r>
            <a:r>
              <a:rPr lang="zh-CN" altLang="en-US" dirty="0" smtClean="0">
                <a:solidFill>
                  <a:srgbClr val="FF0000"/>
                </a:solidFill>
                <a:latin typeface="黑体" panose="02010609060101010101" pitchFamily="2" charset="-122"/>
                <a:ea typeface="黑体" panose="02010609060101010101" pitchFamily="2" charset="-122"/>
              </a:rPr>
              <a:t>描述。</a:t>
            </a:r>
            <a:endParaRPr lang="zh-CN" altLang="en-US" dirty="0">
              <a:latin typeface="黑体" panose="02010609060101010101" pitchFamily="2" charset="-122"/>
              <a:ea typeface="黑体" panose="02010609060101010101" pitchFamily="2" charset="-122"/>
            </a:endParaRPr>
          </a:p>
          <a:p>
            <a:pPr eaLnBrk="1" hangingPunct="1">
              <a:lnSpc>
                <a:spcPct val="90000"/>
              </a:lnSpc>
            </a:pPr>
            <a:r>
              <a:rPr lang="zh-CN" altLang="en-US" dirty="0">
                <a:latin typeface="黑体" panose="02010609060101010101" pitchFamily="2" charset="-122"/>
                <a:ea typeface="黑体" panose="02010609060101010101" pitchFamily="2" charset="-122"/>
              </a:rPr>
              <a:t>程序设计语言更是不折不扣的</a:t>
            </a:r>
            <a:r>
              <a:rPr lang="zh-CN" altLang="en-US" dirty="0">
                <a:solidFill>
                  <a:srgbClr val="FF0000"/>
                </a:solidFill>
                <a:latin typeface="黑体" panose="02010609060101010101" pitchFamily="2" charset="-122"/>
                <a:ea typeface="黑体" panose="02010609060101010101" pitchFamily="2" charset="-122"/>
              </a:rPr>
              <a:t>形式语言系统</a:t>
            </a:r>
            <a:r>
              <a:rPr lang="zh-CN" altLang="en-US" dirty="0">
                <a:latin typeface="黑体" panose="02010609060101010101" pitchFamily="2" charset="-122"/>
                <a:ea typeface="黑体" panose="02010609060101010101" pitchFamily="2" charset="-122"/>
              </a:rPr>
              <a:t>。</a:t>
            </a:r>
          </a:p>
          <a:p>
            <a:pPr eaLnBrk="1" hangingPunct="1">
              <a:lnSpc>
                <a:spcPct val="90000"/>
              </a:lnSpc>
            </a:pPr>
            <a:r>
              <a:rPr lang="zh-CN" altLang="en-US" dirty="0">
                <a:latin typeface="黑体" panose="02010609060101010101" pitchFamily="2" charset="-122"/>
                <a:ea typeface="黑体" panose="02010609060101010101" pitchFamily="2" charset="-122"/>
              </a:rPr>
              <a:t>要研究计算机、开发种种程序设计语言，没有</a:t>
            </a:r>
            <a:r>
              <a:rPr lang="zh-CN" altLang="en-US" dirty="0">
                <a:solidFill>
                  <a:srgbClr val="FF0000"/>
                </a:solidFill>
                <a:latin typeface="黑体" panose="02010609060101010101" pitchFamily="2" charset="-122"/>
                <a:ea typeface="黑体" panose="02010609060101010101" pitchFamily="2" charset="-122"/>
              </a:rPr>
              <a:t>形式化知识</a:t>
            </a:r>
            <a:r>
              <a:rPr lang="zh-CN" altLang="en-US" dirty="0">
                <a:latin typeface="黑体" panose="02010609060101010101" pitchFamily="2" charset="-122"/>
                <a:ea typeface="黑体" panose="02010609060101010101" pitchFamily="2" charset="-122"/>
              </a:rPr>
              <a:t>和</a:t>
            </a:r>
            <a:r>
              <a:rPr lang="zh-CN" altLang="en-US" dirty="0">
                <a:solidFill>
                  <a:srgbClr val="FF0000"/>
                </a:solidFill>
                <a:latin typeface="黑体" panose="02010609060101010101" pitchFamily="2" charset="-122"/>
                <a:ea typeface="黑体" panose="02010609060101010101" pitchFamily="2" charset="-122"/>
              </a:rPr>
              <a:t>形式化能力</a:t>
            </a:r>
            <a:r>
              <a:rPr lang="zh-CN" altLang="en-US" dirty="0">
                <a:latin typeface="黑体" panose="02010609060101010101" pitchFamily="2" charset="-122"/>
                <a:ea typeface="黑体" panose="02010609060101010101" pitchFamily="2" charset="-122"/>
              </a:rPr>
              <a:t>是难以取得出色的成果的。</a:t>
            </a:r>
          </a:p>
        </p:txBody>
      </p:sp>
      <p:sp>
        <p:nvSpPr>
          <p:cNvPr id="5" name="Rectangle 2"/>
          <p:cNvSpPr>
            <a:spLocks noGrp="1"/>
          </p:cNvSpPr>
          <p:nvPr>
            <p:ph type="title"/>
          </p:nvPr>
        </p:nvSpPr>
        <p:spPr>
          <a:xfrm>
            <a:off x="179512" y="260648"/>
            <a:ext cx="7772400" cy="899592"/>
          </a:xfrm>
        </p:spPr>
        <p:txBody>
          <a:bodyPr vert="horz" wrap="square" lIns="91440" tIns="45720" rIns="91440" bIns="45720" anchor="ctr"/>
          <a:lstStyle/>
          <a:p>
            <a:pPr eaLnBrk="1" hangingPunct="1">
              <a:buNone/>
            </a:pPr>
            <a:r>
              <a:rPr lang="zh-CN" altLang="en-US" dirty="0">
                <a:solidFill>
                  <a:srgbClr val="FF0000"/>
                </a:solidFill>
                <a:latin typeface="黑体" panose="02010609060101010101" pitchFamily="2" charset="-122"/>
                <a:ea typeface="黑体" panose="02010609060101010101" pitchFamily="2" charset="-122"/>
              </a:rPr>
              <a:t>1.符号主义学派</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14</a:t>
            </a:fld>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ext Box 3"/>
          <p:cNvSpPr txBox="1">
            <a:spLocks noChangeArrowheads="1"/>
          </p:cNvSpPr>
          <p:nvPr/>
        </p:nvSpPr>
        <p:spPr bwMode="auto">
          <a:xfrm>
            <a:off x="323850" y="1690688"/>
            <a:ext cx="84963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例如，对事实“每个学生都学习了一门外语”，可用如图所示的语义网络表示。 </a:t>
            </a:r>
          </a:p>
        </p:txBody>
      </p:sp>
      <p:grpSp>
        <p:nvGrpSpPr>
          <p:cNvPr id="108546" name="Group 4"/>
          <p:cNvGrpSpPr>
            <a:grpSpLocks/>
          </p:cNvGrpSpPr>
          <p:nvPr/>
        </p:nvGrpSpPr>
        <p:grpSpPr bwMode="auto">
          <a:xfrm>
            <a:off x="1116013" y="2276475"/>
            <a:ext cx="7127875" cy="3140075"/>
            <a:chOff x="3060" y="5028"/>
            <a:chExt cx="5835" cy="2337"/>
          </a:xfrm>
        </p:grpSpPr>
        <p:sp>
          <p:nvSpPr>
            <p:cNvPr id="103430" name="Rectangle 5"/>
            <p:cNvSpPr>
              <a:spLocks noChangeArrowheads="1"/>
            </p:cNvSpPr>
            <p:nvPr/>
          </p:nvSpPr>
          <p:spPr bwMode="auto">
            <a:xfrm>
              <a:off x="4321" y="5727"/>
              <a:ext cx="4499" cy="1093"/>
            </a:xfrm>
            <a:prstGeom prst="rect">
              <a:avLst/>
            </a:prstGeom>
            <a:solidFill>
              <a:schemeClr val="tx2">
                <a:lumMod val="75000"/>
              </a:schemeClr>
            </a:solidFill>
            <a:ln w="28575" algn="ctr">
              <a:solidFill>
                <a:schemeClr val="hlink"/>
              </a:solidFill>
              <a:miter lim="800000"/>
            </a:ln>
          </p:spPr>
          <p:txBody>
            <a:bodyPr/>
            <a:lstStyle>
              <a:lvl1pPr algn="just">
                <a:spcBef>
                  <a:spcPct val="20000"/>
                </a:spcBef>
                <a:buClr>
                  <a:schemeClr val="hlink"/>
                </a:buClr>
                <a:buSzPct val="70000"/>
                <a:buFont typeface="Wingdings" panose="05000000000000000000" pitchFamily="2" charset="2"/>
                <a:buChar char="n"/>
                <a:defRPr sz="3200" b="1">
                  <a:solidFill>
                    <a:schemeClr val="tx1"/>
                  </a:solidFill>
                  <a:latin typeface="Garamond" panose="02020404030301010803"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b="1">
                  <a:solidFill>
                    <a:schemeClr val="tx1"/>
                  </a:solidFill>
                  <a:latin typeface="Garamond" panose="02020404030301010803"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b="1">
                  <a:solidFill>
                    <a:schemeClr val="tx1"/>
                  </a:solidFill>
                  <a:latin typeface="Garamond" panose="02020404030301010803"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b="1">
                  <a:solidFill>
                    <a:schemeClr val="tx1"/>
                  </a:solidFill>
                  <a:latin typeface="Garamond" panose="02020404030301010803"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b="1">
                  <a:solidFill>
                    <a:schemeClr val="tx1"/>
                  </a:solidFill>
                  <a:latin typeface="Garamond" panose="02020404030301010803"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latin typeface="Garamond" panose="02020404030301010803"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latin typeface="Garamond" panose="02020404030301010803"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latin typeface="Garamond" panose="02020404030301010803"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smtClean="0">
                <a:ln>
                  <a:noFill/>
                </a:ln>
                <a:solidFill>
                  <a:srgbClr val="3366FF"/>
                </a:solidFill>
                <a:effectLst/>
                <a:uLnTx/>
                <a:uFillTx/>
                <a:latin typeface="Garamond" panose="02020404030301010803" pitchFamily="18" charset="0"/>
                <a:ea typeface="宋体" panose="02010600030101010101" pitchFamily="2" charset="-122"/>
                <a:cs typeface="+mn-cs"/>
              </a:endParaRPr>
            </a:p>
          </p:txBody>
        </p:sp>
        <p:sp>
          <p:nvSpPr>
            <p:cNvPr id="108548" name="Text Box 6"/>
            <p:cNvSpPr txBox="1">
              <a:spLocks noChangeArrowheads="1"/>
            </p:cNvSpPr>
            <p:nvPr/>
          </p:nvSpPr>
          <p:spPr bwMode="auto">
            <a:xfrm>
              <a:off x="3060" y="5028"/>
              <a:ext cx="68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GS</a:t>
              </a:r>
              <a:endParaRPr kumimoji="0" lang="en-US" altLang="zh-CN"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49" name="Text Box 7"/>
            <p:cNvSpPr txBox="1">
              <a:spLocks noChangeArrowheads="1"/>
            </p:cNvSpPr>
            <p:nvPr/>
          </p:nvSpPr>
          <p:spPr bwMode="auto">
            <a:xfrm>
              <a:off x="4680" y="5028"/>
              <a:ext cx="680" cy="414"/>
            </a:xfrm>
            <a:prstGeom prst="rect">
              <a:avLst/>
            </a:prstGeom>
            <a:solidFill>
              <a:schemeClr val="accent1"/>
            </a:solidFill>
            <a:ln w="28575">
              <a:solidFill>
                <a:schemeClr val="hlink"/>
              </a:solidFill>
              <a:miter lim="800000"/>
              <a:headEnd/>
              <a:tailEnd/>
            </a:ln>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学生</a:t>
              </a:r>
              <a:endParaRPr kumimoji="0" lang="zh-CN" altLang="en-US"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50" name="Text Box 8"/>
            <p:cNvSpPr txBox="1">
              <a:spLocks noChangeArrowheads="1"/>
            </p:cNvSpPr>
            <p:nvPr/>
          </p:nvSpPr>
          <p:spPr bwMode="auto">
            <a:xfrm>
              <a:off x="6300" y="5028"/>
              <a:ext cx="680" cy="414"/>
            </a:xfrm>
            <a:prstGeom prst="rect">
              <a:avLst/>
            </a:prstGeom>
            <a:solidFill>
              <a:schemeClr val="accent1"/>
            </a:solidFill>
            <a:ln w="28575">
              <a:solidFill>
                <a:schemeClr val="hlink"/>
              </a:solidFill>
              <a:miter lim="800000"/>
              <a:headEnd/>
              <a:tailEnd/>
            </a:ln>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学习</a:t>
              </a:r>
              <a:endParaRPr kumimoji="0" lang="zh-CN" altLang="en-US"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51" name="Text Box 9"/>
            <p:cNvSpPr txBox="1">
              <a:spLocks noChangeArrowheads="1"/>
            </p:cNvSpPr>
            <p:nvPr/>
          </p:nvSpPr>
          <p:spPr bwMode="auto">
            <a:xfrm>
              <a:off x="7740" y="5028"/>
              <a:ext cx="680" cy="414"/>
            </a:xfrm>
            <a:prstGeom prst="rect">
              <a:avLst/>
            </a:prstGeom>
            <a:solidFill>
              <a:schemeClr val="accent1"/>
            </a:solidFill>
            <a:ln w="28575">
              <a:solidFill>
                <a:schemeClr val="hlink"/>
              </a:solidFill>
              <a:miter lim="800000"/>
              <a:headEnd/>
              <a:tailEnd/>
            </a:ln>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外语</a:t>
              </a:r>
              <a:endParaRPr kumimoji="0" lang="zh-CN" altLang="en-US"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52" name="Text Box 10"/>
            <p:cNvSpPr txBox="1">
              <a:spLocks noChangeArrowheads="1"/>
            </p:cNvSpPr>
            <p:nvPr/>
          </p:nvSpPr>
          <p:spPr bwMode="auto">
            <a:xfrm>
              <a:off x="3060" y="6276"/>
              <a:ext cx="54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g</a:t>
              </a:r>
              <a:endParaRPr kumimoji="0" lang="en-US" altLang="zh-CN"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53" name="Line 11"/>
            <p:cNvSpPr>
              <a:spLocks noChangeShapeType="1"/>
            </p:cNvSpPr>
            <p:nvPr/>
          </p:nvSpPr>
          <p:spPr bwMode="auto">
            <a:xfrm flipV="1">
              <a:off x="3360" y="5445"/>
              <a:ext cx="0" cy="82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8554" name="Line 12"/>
            <p:cNvSpPr>
              <a:spLocks noChangeShapeType="1"/>
            </p:cNvSpPr>
            <p:nvPr/>
          </p:nvSpPr>
          <p:spPr bwMode="auto">
            <a:xfrm>
              <a:off x="6945" y="6492"/>
              <a:ext cx="935"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8555" name="Line 13"/>
            <p:cNvSpPr>
              <a:spLocks noChangeShapeType="1"/>
            </p:cNvSpPr>
            <p:nvPr/>
          </p:nvSpPr>
          <p:spPr bwMode="auto">
            <a:xfrm flipH="1">
              <a:off x="5325" y="6492"/>
              <a:ext cx="108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8556" name="Text Box 14"/>
            <p:cNvSpPr txBox="1">
              <a:spLocks noChangeArrowheads="1"/>
            </p:cNvSpPr>
            <p:nvPr/>
          </p:nvSpPr>
          <p:spPr bwMode="auto">
            <a:xfrm>
              <a:off x="4950" y="5763"/>
              <a:ext cx="9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是一个</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57" name="Text Box 15"/>
            <p:cNvSpPr txBox="1">
              <a:spLocks noChangeArrowheads="1"/>
            </p:cNvSpPr>
            <p:nvPr/>
          </p:nvSpPr>
          <p:spPr bwMode="auto">
            <a:xfrm>
              <a:off x="6570" y="5748"/>
              <a:ext cx="9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是一种</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58" name="Text Box 16"/>
            <p:cNvSpPr txBox="1">
              <a:spLocks noChangeArrowheads="1"/>
            </p:cNvSpPr>
            <p:nvPr/>
          </p:nvSpPr>
          <p:spPr bwMode="auto">
            <a:xfrm>
              <a:off x="7995" y="5748"/>
              <a:ext cx="9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是一种</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59" name="Text Box 17"/>
            <p:cNvSpPr txBox="1">
              <a:spLocks noChangeArrowheads="1"/>
            </p:cNvSpPr>
            <p:nvPr/>
          </p:nvSpPr>
          <p:spPr bwMode="auto">
            <a:xfrm>
              <a:off x="5580" y="6120"/>
              <a:ext cx="68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主体</a:t>
              </a:r>
              <a:endParaRPr kumimoji="0" lang="zh-CN" altLang="en-US"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60" name="Text Box 18"/>
            <p:cNvSpPr txBox="1">
              <a:spLocks noChangeArrowheads="1"/>
            </p:cNvSpPr>
            <p:nvPr/>
          </p:nvSpPr>
          <p:spPr bwMode="auto">
            <a:xfrm>
              <a:off x="7020" y="6120"/>
              <a:ext cx="68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客体</a:t>
              </a:r>
              <a:endParaRPr kumimoji="0" lang="zh-CN" altLang="en-US"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61" name="Freeform 19"/>
            <p:cNvSpPr>
              <a:spLocks noChangeArrowheads="1"/>
            </p:cNvSpPr>
            <p:nvPr/>
          </p:nvSpPr>
          <p:spPr bwMode="auto">
            <a:xfrm>
              <a:off x="3600" y="6480"/>
              <a:ext cx="1170" cy="12"/>
            </a:xfrm>
            <a:custGeom>
              <a:avLst/>
              <a:gdLst>
                <a:gd name="T0" fmla="*/ 0 w 1170"/>
                <a:gd name="T1" fmla="*/ 12 h 12"/>
                <a:gd name="T2" fmla="*/ 1170 w 1170"/>
                <a:gd name="T3" fmla="*/ 0 h 12"/>
              </a:gdLst>
              <a:ahLst/>
              <a:cxnLst>
                <a:cxn ang="0">
                  <a:pos x="T0" y="T1"/>
                </a:cxn>
                <a:cxn ang="0">
                  <a:pos x="T2" y="T3"/>
                </a:cxn>
              </a:cxnLst>
              <a:rect l="0" t="0" r="r" b="b"/>
              <a:pathLst>
                <a:path w="1170" h="12">
                  <a:moveTo>
                    <a:pt x="0" y="12"/>
                  </a:moveTo>
                  <a:lnTo>
                    <a:pt x="1170" y="0"/>
                  </a:ln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8562" name="Freeform 20"/>
            <p:cNvSpPr>
              <a:spLocks noChangeArrowheads="1"/>
            </p:cNvSpPr>
            <p:nvPr/>
          </p:nvSpPr>
          <p:spPr bwMode="auto">
            <a:xfrm>
              <a:off x="3615" y="6040"/>
              <a:ext cx="705" cy="425"/>
            </a:xfrm>
            <a:custGeom>
              <a:avLst/>
              <a:gdLst>
                <a:gd name="T0" fmla="*/ 0 w 705"/>
                <a:gd name="T1" fmla="*/ 425 h 425"/>
                <a:gd name="T2" fmla="*/ 705 w 705"/>
                <a:gd name="T3" fmla="*/ 0 h 425"/>
              </a:gdLst>
              <a:ahLst/>
              <a:cxnLst>
                <a:cxn ang="0">
                  <a:pos x="T0" y="T1"/>
                </a:cxn>
                <a:cxn ang="0">
                  <a:pos x="T2" y="T3"/>
                </a:cxn>
              </a:cxnLst>
              <a:rect l="0" t="0" r="r" b="b"/>
              <a:pathLst>
                <a:path w="705" h="425">
                  <a:moveTo>
                    <a:pt x="0" y="425"/>
                  </a:moveTo>
                  <a:lnTo>
                    <a:pt x="705" y="0"/>
                  </a:ln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8563" name="Text Box 21"/>
            <p:cNvSpPr txBox="1">
              <a:spLocks noChangeArrowheads="1"/>
            </p:cNvSpPr>
            <p:nvPr/>
          </p:nvSpPr>
          <p:spPr bwMode="auto">
            <a:xfrm>
              <a:off x="3270" y="5562"/>
              <a:ext cx="9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是一个</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64" name="Text Box 22"/>
            <p:cNvSpPr txBox="1">
              <a:spLocks noChangeArrowheads="1"/>
            </p:cNvSpPr>
            <p:nvPr/>
          </p:nvSpPr>
          <p:spPr bwMode="auto">
            <a:xfrm>
              <a:off x="3600" y="5964"/>
              <a:ext cx="454"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F</a:t>
              </a:r>
              <a:endParaRPr kumimoji="0" lang="en-US" altLang="zh-CN"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65" name="Text Box 23"/>
            <p:cNvSpPr txBox="1">
              <a:spLocks noChangeArrowheads="1"/>
            </p:cNvSpPr>
            <p:nvPr/>
          </p:nvSpPr>
          <p:spPr bwMode="auto">
            <a:xfrm>
              <a:off x="3795" y="6429"/>
              <a:ext cx="454"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66" name="Text Box 24"/>
            <p:cNvSpPr txBox="1">
              <a:spLocks noChangeArrowheads="1"/>
            </p:cNvSpPr>
            <p:nvPr/>
          </p:nvSpPr>
          <p:spPr bwMode="auto">
            <a:xfrm>
              <a:off x="3960" y="6951"/>
              <a:ext cx="486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具有</a:t>
              </a:r>
              <a:r>
                <a:rPr kumimoji="0" lang="zh-CN" altLang="en-US" sz="28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全称变量的语义网络</a:t>
              </a:r>
              <a:endParaRPr kumimoji="0" lang="zh-CN" altLang="en-US"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67" name="Text Box 25"/>
            <p:cNvSpPr txBox="1">
              <a:spLocks noChangeArrowheads="1"/>
            </p:cNvSpPr>
            <p:nvPr/>
          </p:nvSpPr>
          <p:spPr bwMode="auto">
            <a:xfrm>
              <a:off x="4785" y="6276"/>
              <a:ext cx="54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s</a:t>
              </a:r>
              <a:endParaRPr kumimoji="0" lang="en-US" altLang="zh-CN"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68" name="Text Box 26"/>
            <p:cNvSpPr txBox="1">
              <a:spLocks noChangeArrowheads="1"/>
            </p:cNvSpPr>
            <p:nvPr/>
          </p:nvSpPr>
          <p:spPr bwMode="auto">
            <a:xfrm>
              <a:off x="6405" y="6276"/>
              <a:ext cx="54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r</a:t>
              </a:r>
              <a:endParaRPr kumimoji="0" lang="en-US" altLang="zh-CN"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69" name="Text Box 27"/>
            <p:cNvSpPr txBox="1">
              <a:spLocks noChangeArrowheads="1"/>
            </p:cNvSpPr>
            <p:nvPr/>
          </p:nvSpPr>
          <p:spPr bwMode="auto">
            <a:xfrm>
              <a:off x="7875" y="6261"/>
              <a:ext cx="540" cy="414"/>
            </a:xfrm>
            <a:prstGeom prst="rect">
              <a:avLst/>
            </a:prstGeom>
            <a:solidFill>
              <a:schemeClr val="accent1"/>
            </a:solidFill>
            <a:ln w="28575">
              <a:solidFill>
                <a:schemeClr val="hlink"/>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3366FF"/>
                  </a:solidFill>
                  <a:effectLst/>
                  <a:uLnTx/>
                  <a:uFillTx/>
                  <a:latin typeface="宋体" panose="02010600030101010101" pitchFamily="2" charset="-122"/>
                  <a:ea typeface="宋体" panose="02010600030101010101" pitchFamily="2" charset="-122"/>
                  <a:cs typeface="+mn-cs"/>
                </a:rPr>
                <a:t>p</a:t>
              </a:r>
              <a:endParaRPr kumimoji="0" lang="en-US" altLang="zh-CN"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08570" name="Line 28"/>
            <p:cNvSpPr>
              <a:spLocks noChangeShapeType="1"/>
            </p:cNvSpPr>
            <p:nvPr/>
          </p:nvSpPr>
          <p:spPr bwMode="auto">
            <a:xfrm flipV="1">
              <a:off x="5040" y="5448"/>
              <a:ext cx="0" cy="82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8571" name="Line 29"/>
            <p:cNvSpPr>
              <a:spLocks noChangeShapeType="1"/>
            </p:cNvSpPr>
            <p:nvPr/>
          </p:nvSpPr>
          <p:spPr bwMode="auto">
            <a:xfrm flipV="1">
              <a:off x="6660" y="5451"/>
              <a:ext cx="0" cy="82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8572" name="Line 30"/>
            <p:cNvSpPr>
              <a:spLocks noChangeShapeType="1"/>
            </p:cNvSpPr>
            <p:nvPr/>
          </p:nvSpPr>
          <p:spPr bwMode="auto">
            <a:xfrm flipV="1">
              <a:off x="8100" y="5430"/>
              <a:ext cx="0" cy="82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33" name="Rectangle 5"/>
          <p:cNvSpPr txBox="1">
            <a:spLocks noRot="1" noChangeArrowheads="1"/>
          </p:cNvSpPr>
          <p:nvPr/>
        </p:nvSpPr>
        <p:spPr>
          <a:xfrm>
            <a:off x="179388" y="260350"/>
            <a:ext cx="7772400" cy="900113"/>
          </a:xfrm>
          <a:prstGeom prst="rect">
            <a:avLst/>
          </a:prstGeom>
        </p:spPr>
        <p:txBody>
          <a:bodyPr/>
          <a:lstStyle>
            <a:lvl1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FF00"/>
              </a:buClr>
              <a:buSzTx/>
              <a:buFont typeface="Wingdings" panose="05000000000000000000" pitchFamily="2" charset="2"/>
              <a:buNone/>
              <a:tabLst/>
              <a:defRPr/>
            </a:pPr>
            <a:r>
              <a:rPr kumimoji="1" lang="zh-CN" altLang="en-US" sz="3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表示方法</a:t>
            </a:r>
            <a:r>
              <a:rPr kumimoji="1" lang="en-US" altLang="zh-CN" sz="3200" b="1" i="0" u="none" strike="noStrike" kern="0" cap="none" spc="0" normalizeH="0" baseline="0" noProof="0" dirty="0">
                <a:ln>
                  <a:noFill/>
                </a:ln>
                <a:solidFill>
                  <a:srgbClr val="FF0000"/>
                </a:solidFill>
                <a:effectLst/>
                <a:uLnTx/>
                <a:uFillTx/>
                <a:latin typeface="Arial" panose="020B0604020202020204"/>
                <a:ea typeface="华文新魏" panose="02010800040101010101" pitchFamily="2" charset="-122"/>
                <a:cs typeface="+mj-cs"/>
              </a:rPr>
              <a:t>—</a:t>
            </a:r>
            <a:r>
              <a:rPr kumimoji="1" lang="zh-CN" altLang="en-US" sz="3200" b="1" i="0" u="none" strike="noStrike" kern="0" cap="none" spc="0" normalizeH="0" baseline="0" noProof="0" dirty="0">
                <a:ln>
                  <a:noFill/>
                </a:ln>
                <a:solidFill>
                  <a:srgbClr val="FF0000"/>
                </a:solidFill>
                <a:effectLst/>
                <a:uLnTx/>
                <a:uFillTx/>
                <a:latin typeface="微软雅黑" panose="020B0503020204020204" pitchFamily="34" charset="-122"/>
                <a:ea typeface="华文新魏" panose="02010800040101010101" pitchFamily="2" charset="-122"/>
                <a:cs typeface="+mj-cs"/>
              </a:rPr>
              <a:t>语义网络表示法</a:t>
            </a:r>
            <a:endPar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华文新魏" panose="02010800040101010101" pitchFamily="2" charset="-122"/>
              <a:cs typeface="+mj-cs"/>
            </a:endParaRPr>
          </a:p>
        </p:txBody>
      </p:sp>
      <p:sp>
        <p:nvSpPr>
          <p:cNvPr id="108574"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006F44F6-05FF-41CF-947B-0DDDB1E379DB}"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140</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531436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idx="1"/>
          </p:nvPr>
        </p:nvSpPr>
        <p:spPr>
          <a:xfrm>
            <a:off x="468313" y="1116013"/>
            <a:ext cx="8351837" cy="5337175"/>
          </a:xfrm>
        </p:spPr>
        <p:txBody>
          <a:bodyPr/>
          <a:lstStyle/>
          <a:p>
            <a:pPr>
              <a:spcBef>
                <a:spcPts val="0"/>
              </a:spcBef>
              <a:buFont typeface="Wingdings" panose="05000000000000000000" pitchFamily="2" charset="2"/>
              <a:buNone/>
              <a:defRPr/>
            </a:pPr>
            <a:r>
              <a:rPr kumimoji="1" lang="zh-CN" altLang="en-US" sz="3600" dirty="0" smtClean="0"/>
              <a:t>用语义网络表示知识的步骤如下：</a:t>
            </a:r>
          </a:p>
          <a:p>
            <a:pPr>
              <a:spcBef>
                <a:spcPts val="0"/>
              </a:spcBef>
              <a:defRPr/>
            </a:pPr>
            <a:r>
              <a:rPr kumimoji="1" lang="zh-CN" altLang="en-US" dirty="0" smtClean="0"/>
              <a:t>（</a:t>
            </a:r>
            <a:r>
              <a:rPr kumimoji="1" lang="en-US" altLang="zh-CN" dirty="0" smtClean="0"/>
              <a:t>1</a:t>
            </a:r>
            <a:r>
              <a:rPr kumimoji="1" lang="zh-CN" altLang="en-US" dirty="0" smtClean="0"/>
              <a:t>）确定问题中所有对象和每个对象的属性。</a:t>
            </a:r>
          </a:p>
          <a:p>
            <a:pPr>
              <a:spcBef>
                <a:spcPts val="0"/>
              </a:spcBef>
              <a:defRPr/>
            </a:pPr>
            <a:r>
              <a:rPr kumimoji="1" lang="zh-CN" altLang="en-US" dirty="0" smtClean="0"/>
              <a:t>（</a:t>
            </a:r>
            <a:r>
              <a:rPr kumimoji="1" lang="en-US" altLang="zh-CN" dirty="0" smtClean="0"/>
              <a:t>2</a:t>
            </a:r>
            <a:r>
              <a:rPr kumimoji="1" lang="zh-CN" altLang="en-US" dirty="0" smtClean="0"/>
              <a:t>）确定所讨论对象间的关系。</a:t>
            </a:r>
          </a:p>
          <a:p>
            <a:pPr>
              <a:spcBef>
                <a:spcPts val="0"/>
              </a:spcBef>
              <a:defRPr/>
            </a:pPr>
            <a:r>
              <a:rPr kumimoji="1" lang="zh-CN" altLang="en-US" dirty="0" smtClean="0"/>
              <a:t>（</a:t>
            </a:r>
            <a:r>
              <a:rPr kumimoji="1" lang="en-US" altLang="zh-CN" dirty="0" smtClean="0"/>
              <a:t>3</a:t>
            </a:r>
            <a:r>
              <a:rPr kumimoji="1" lang="zh-CN" altLang="en-US" dirty="0" smtClean="0"/>
              <a:t>）根据语义网络中所涉及的关系，对语义网络中的结点及弧进行整理，包括增加结点、弧和归并结点等。</a:t>
            </a:r>
          </a:p>
          <a:p>
            <a:pPr lvl="1">
              <a:spcBef>
                <a:spcPts val="0"/>
              </a:spcBef>
              <a:defRPr/>
            </a:pPr>
            <a:r>
              <a:rPr kumimoji="1" lang="zh-CN" altLang="en-US" dirty="0" smtClean="0">
                <a:cs typeface="+mn-ea"/>
              </a:rPr>
              <a:t>① 在语义网络中，如果结点中的联系是</a:t>
            </a:r>
            <a:r>
              <a:rPr kumimoji="1" lang="en-US" altLang="zh-CN" dirty="0" smtClean="0">
                <a:cs typeface="+mn-ea"/>
              </a:rPr>
              <a:t>ISA</a:t>
            </a:r>
            <a:r>
              <a:rPr kumimoji="1" lang="zh-CN" altLang="en-US" dirty="0" smtClean="0">
                <a:cs typeface="+mn-ea"/>
              </a:rPr>
              <a:t>、</a:t>
            </a:r>
            <a:r>
              <a:rPr kumimoji="1" lang="en-US" altLang="zh-CN" dirty="0" smtClean="0">
                <a:cs typeface="+mn-ea"/>
              </a:rPr>
              <a:t>AKO</a:t>
            </a:r>
            <a:r>
              <a:rPr kumimoji="1" lang="zh-CN" altLang="en-US" dirty="0" smtClean="0">
                <a:cs typeface="+mn-ea"/>
              </a:rPr>
              <a:t>、</a:t>
            </a:r>
            <a:r>
              <a:rPr kumimoji="1" lang="en-US" altLang="zh-CN" dirty="0" smtClean="0">
                <a:cs typeface="+mn-ea"/>
              </a:rPr>
              <a:t>AMO</a:t>
            </a:r>
            <a:r>
              <a:rPr kumimoji="1" lang="zh-CN" altLang="en-US" dirty="0" smtClean="0">
                <a:cs typeface="+mn-ea"/>
              </a:rPr>
              <a:t>等类属关系，则下层结点对上层结点具有属性继承性。整理同一层结点的共同属性，并抽出这些属性，加入上层结点中，以免造成信息冗余。</a:t>
            </a:r>
          </a:p>
        </p:txBody>
      </p:sp>
      <p:sp>
        <p:nvSpPr>
          <p:cNvPr id="6" name="Rectangle 5"/>
          <p:cNvSpPr txBox="1">
            <a:spLocks noRot="1" noChangeArrowheads="1"/>
          </p:cNvSpPr>
          <p:nvPr/>
        </p:nvSpPr>
        <p:spPr>
          <a:xfrm>
            <a:off x="179388" y="260350"/>
            <a:ext cx="7772400" cy="900113"/>
          </a:xfrm>
          <a:prstGeom prst="rect">
            <a:avLst/>
          </a:prstGeom>
        </p:spPr>
        <p:txBody>
          <a:bodyPr/>
          <a:lstStyle>
            <a:lvl1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FF00"/>
              </a:buClr>
              <a:buSzTx/>
              <a:buFont typeface="Wingdings" panose="05000000000000000000" pitchFamily="2" charset="2"/>
              <a:buNone/>
              <a:tabLst/>
              <a:defRPr/>
            </a:pPr>
            <a:r>
              <a:rPr kumimoji="1" lang="zh-CN" altLang="en-US" sz="3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表示方法</a:t>
            </a:r>
            <a:r>
              <a:rPr kumimoji="1" lang="en-US" altLang="zh-CN" sz="3200" b="1" i="0" u="none" strike="noStrike" kern="0" cap="none" spc="0" normalizeH="0" baseline="0" noProof="0" dirty="0">
                <a:ln>
                  <a:noFill/>
                </a:ln>
                <a:solidFill>
                  <a:srgbClr val="FF0000"/>
                </a:solidFill>
                <a:effectLst/>
                <a:uLnTx/>
                <a:uFillTx/>
                <a:latin typeface="Arial" panose="020B0604020202020204"/>
                <a:ea typeface="华文新魏" panose="02010800040101010101" pitchFamily="2" charset="-122"/>
                <a:cs typeface="+mj-cs"/>
              </a:rPr>
              <a:t>—</a:t>
            </a:r>
            <a:r>
              <a:rPr kumimoji="1" lang="zh-CN" altLang="en-US" sz="3200" b="1" i="0" u="none" strike="noStrike" kern="0" cap="none" spc="0" normalizeH="0" baseline="0" noProof="0" dirty="0">
                <a:ln>
                  <a:noFill/>
                </a:ln>
                <a:solidFill>
                  <a:srgbClr val="FF0000"/>
                </a:solidFill>
                <a:effectLst/>
                <a:uLnTx/>
                <a:uFillTx/>
                <a:latin typeface="微软雅黑" panose="020B0503020204020204" pitchFamily="34" charset="-122"/>
                <a:ea typeface="华文新魏" panose="02010800040101010101" pitchFamily="2" charset="-122"/>
                <a:cs typeface="+mj-cs"/>
              </a:rPr>
              <a:t>语义网络表示法</a:t>
            </a:r>
            <a:endPar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华文新魏" panose="02010800040101010101" pitchFamily="2" charset="-122"/>
              <a:cs typeface="+mj-cs"/>
            </a:endParaRPr>
          </a:p>
        </p:txBody>
      </p:sp>
      <p:sp>
        <p:nvSpPr>
          <p:cNvPr id="109571"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0ACFF896-5103-438E-8EA2-AEA6120EE19F}"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141</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21033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idx="1"/>
          </p:nvPr>
        </p:nvSpPr>
        <p:spPr>
          <a:xfrm>
            <a:off x="395288" y="1412875"/>
            <a:ext cx="8218487" cy="4968875"/>
          </a:xfrm>
        </p:spPr>
        <p:txBody>
          <a:bodyPr/>
          <a:lstStyle/>
          <a:p>
            <a:pPr lvl="1">
              <a:defRPr/>
            </a:pPr>
            <a:r>
              <a:rPr kumimoji="1" lang="en-US" altLang="zh-CN" dirty="0" smtClean="0">
                <a:cs typeface="+mn-ea"/>
              </a:rPr>
              <a:t>② </a:t>
            </a:r>
            <a:r>
              <a:rPr kumimoji="1" lang="zh-CN" altLang="en-US" dirty="0" smtClean="0">
                <a:cs typeface="+mn-ea"/>
              </a:rPr>
              <a:t>如果要表示的知识中含有因果关系，则增加情况结点，并从该结点引出多条弧将原因结点和结果结点连接起来。</a:t>
            </a:r>
          </a:p>
          <a:p>
            <a:pPr lvl="1">
              <a:defRPr/>
            </a:pPr>
            <a:r>
              <a:rPr kumimoji="1" lang="zh-CN" altLang="en-US" dirty="0" smtClean="0">
                <a:cs typeface="+mn-ea"/>
              </a:rPr>
              <a:t>③ 如果要表示的知识中含有动作关系，则增加动作结点，并从该结点引出多条弧将动作的主体结点和客体结点连接起来。</a:t>
            </a:r>
          </a:p>
          <a:p>
            <a:pPr lvl="1">
              <a:defRPr/>
            </a:pPr>
            <a:r>
              <a:rPr kumimoji="1" lang="zh-CN" altLang="en-US" dirty="0" smtClean="0">
                <a:cs typeface="+mn-ea"/>
              </a:rPr>
              <a:t>④ 如果要表示的知识中含有</a:t>
            </a:r>
            <a:r>
              <a:rPr kumimoji="1" lang="zh-CN" altLang="en-US" dirty="0" smtClean="0">
                <a:latin typeface="Arial" panose="020B0604020202020204"/>
                <a:cs typeface="+mn-ea"/>
              </a:rPr>
              <a:t>“</a:t>
            </a:r>
            <a:r>
              <a:rPr kumimoji="1" lang="zh-CN" altLang="en-US" dirty="0" smtClean="0">
                <a:cs typeface="+mn-ea"/>
              </a:rPr>
              <a:t>与</a:t>
            </a:r>
            <a:r>
              <a:rPr kumimoji="1" lang="zh-CN" altLang="en-US" dirty="0" smtClean="0">
                <a:latin typeface="Arial" panose="020B0604020202020204"/>
                <a:cs typeface="+mn-ea"/>
              </a:rPr>
              <a:t>”</a:t>
            </a:r>
            <a:r>
              <a:rPr kumimoji="1" lang="zh-CN" altLang="en-US" dirty="0" smtClean="0">
                <a:cs typeface="+mn-ea"/>
              </a:rPr>
              <a:t>和</a:t>
            </a:r>
            <a:r>
              <a:rPr kumimoji="1" lang="zh-CN" altLang="en-US" dirty="0" smtClean="0">
                <a:latin typeface="Arial" panose="020B0604020202020204"/>
                <a:cs typeface="+mn-ea"/>
              </a:rPr>
              <a:t>“</a:t>
            </a:r>
            <a:r>
              <a:rPr kumimoji="1" lang="zh-CN" altLang="en-US" dirty="0" smtClean="0">
                <a:cs typeface="+mn-ea"/>
              </a:rPr>
              <a:t>或</a:t>
            </a:r>
            <a:r>
              <a:rPr kumimoji="1" lang="zh-CN" altLang="en-US" dirty="0" smtClean="0">
                <a:latin typeface="Arial" panose="020B0604020202020204"/>
                <a:cs typeface="+mn-ea"/>
              </a:rPr>
              <a:t>”</a:t>
            </a:r>
            <a:r>
              <a:rPr kumimoji="1" lang="zh-CN" altLang="en-US" dirty="0" smtClean="0">
                <a:cs typeface="+mn-ea"/>
              </a:rPr>
              <a:t>关系时，可在语义网络中增加</a:t>
            </a:r>
            <a:r>
              <a:rPr kumimoji="1" lang="zh-CN" altLang="en-US" dirty="0" smtClean="0">
                <a:latin typeface="Arial" panose="020B0604020202020204"/>
                <a:cs typeface="+mn-ea"/>
              </a:rPr>
              <a:t>“</a:t>
            </a:r>
            <a:r>
              <a:rPr kumimoji="1" lang="zh-CN" altLang="en-US" dirty="0" smtClean="0">
                <a:cs typeface="+mn-ea"/>
              </a:rPr>
              <a:t>与</a:t>
            </a:r>
            <a:r>
              <a:rPr kumimoji="1" lang="zh-CN" altLang="en-US" dirty="0" smtClean="0">
                <a:latin typeface="Arial" panose="020B0604020202020204"/>
                <a:cs typeface="+mn-ea"/>
              </a:rPr>
              <a:t>”</a:t>
            </a:r>
            <a:r>
              <a:rPr kumimoji="1" lang="zh-CN" altLang="en-US" dirty="0" smtClean="0">
                <a:cs typeface="+mn-ea"/>
              </a:rPr>
              <a:t>结点和</a:t>
            </a:r>
            <a:r>
              <a:rPr kumimoji="1" lang="zh-CN" altLang="en-US" dirty="0" smtClean="0">
                <a:latin typeface="Arial" panose="020B0604020202020204"/>
                <a:cs typeface="+mn-ea"/>
              </a:rPr>
              <a:t>“</a:t>
            </a:r>
            <a:r>
              <a:rPr kumimoji="1" lang="zh-CN" altLang="en-US" dirty="0" smtClean="0">
                <a:cs typeface="+mn-ea"/>
              </a:rPr>
              <a:t>或</a:t>
            </a:r>
            <a:r>
              <a:rPr kumimoji="1" lang="zh-CN" altLang="en-US" dirty="0" smtClean="0">
                <a:latin typeface="Arial" panose="020B0604020202020204"/>
                <a:cs typeface="+mn-ea"/>
              </a:rPr>
              <a:t>”</a:t>
            </a:r>
            <a:r>
              <a:rPr kumimoji="1" lang="zh-CN" altLang="en-US" dirty="0" smtClean="0">
                <a:cs typeface="+mn-ea"/>
              </a:rPr>
              <a:t>结点，并用弧将这些</a:t>
            </a:r>
            <a:r>
              <a:rPr kumimoji="1" lang="zh-CN" altLang="en-US" dirty="0" smtClean="0">
                <a:latin typeface="Arial" panose="020B0604020202020204"/>
                <a:cs typeface="+mn-ea"/>
              </a:rPr>
              <a:t>“</a:t>
            </a:r>
            <a:r>
              <a:rPr kumimoji="1" lang="zh-CN" altLang="en-US" dirty="0" smtClean="0">
                <a:cs typeface="+mn-ea"/>
              </a:rPr>
              <a:t>与</a:t>
            </a:r>
            <a:r>
              <a:rPr kumimoji="1" lang="zh-CN" altLang="en-US" dirty="0" smtClean="0">
                <a:latin typeface="Arial" panose="020B0604020202020204"/>
                <a:cs typeface="+mn-ea"/>
              </a:rPr>
              <a:t>”</a:t>
            </a:r>
            <a:r>
              <a:rPr kumimoji="1" lang="zh-CN" altLang="en-US" dirty="0" smtClean="0">
                <a:cs typeface="+mn-ea"/>
              </a:rPr>
              <a:t>、</a:t>
            </a:r>
            <a:r>
              <a:rPr kumimoji="1" lang="zh-CN" altLang="en-US" dirty="0" smtClean="0">
                <a:latin typeface="Arial" panose="020B0604020202020204"/>
                <a:cs typeface="+mn-ea"/>
              </a:rPr>
              <a:t>“</a:t>
            </a:r>
            <a:r>
              <a:rPr kumimoji="1" lang="zh-CN" altLang="en-US" dirty="0" smtClean="0">
                <a:cs typeface="+mn-ea"/>
              </a:rPr>
              <a:t>或</a:t>
            </a:r>
            <a:r>
              <a:rPr kumimoji="1" lang="zh-CN" altLang="en-US" dirty="0" smtClean="0">
                <a:latin typeface="Arial" panose="020B0604020202020204"/>
                <a:cs typeface="+mn-ea"/>
              </a:rPr>
              <a:t>”</a:t>
            </a:r>
            <a:r>
              <a:rPr kumimoji="1" lang="zh-CN" altLang="en-US" dirty="0" smtClean="0">
                <a:cs typeface="+mn-ea"/>
              </a:rPr>
              <a:t>与其它结点连接起来表示知识中的语义关系。</a:t>
            </a:r>
          </a:p>
        </p:txBody>
      </p:sp>
      <p:sp>
        <p:nvSpPr>
          <p:cNvPr id="6" name="Rectangle 5"/>
          <p:cNvSpPr txBox="1">
            <a:spLocks noRot="1" noChangeArrowheads="1"/>
          </p:cNvSpPr>
          <p:nvPr/>
        </p:nvSpPr>
        <p:spPr>
          <a:xfrm>
            <a:off x="179388" y="260350"/>
            <a:ext cx="7772400" cy="900113"/>
          </a:xfrm>
          <a:prstGeom prst="rect">
            <a:avLst/>
          </a:prstGeom>
        </p:spPr>
        <p:txBody>
          <a:bodyPr/>
          <a:lstStyle>
            <a:lvl1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FF00"/>
              </a:buClr>
              <a:buSzTx/>
              <a:buFont typeface="Wingdings" panose="05000000000000000000" pitchFamily="2" charset="2"/>
              <a:buNone/>
              <a:tabLst/>
              <a:defRPr/>
            </a:pPr>
            <a:r>
              <a:rPr kumimoji="1" lang="zh-CN" altLang="en-US" sz="3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表示方法</a:t>
            </a:r>
            <a:r>
              <a:rPr kumimoji="1" lang="en-US" altLang="zh-CN" sz="3200" b="1" i="0" u="none" strike="noStrike" kern="0" cap="none" spc="0" normalizeH="0" baseline="0" noProof="0" dirty="0">
                <a:ln>
                  <a:noFill/>
                </a:ln>
                <a:solidFill>
                  <a:srgbClr val="FF0000"/>
                </a:solidFill>
                <a:effectLst/>
                <a:uLnTx/>
                <a:uFillTx/>
                <a:latin typeface="Arial" panose="020B0604020202020204"/>
                <a:ea typeface="华文新魏" panose="02010800040101010101" pitchFamily="2" charset="-122"/>
                <a:cs typeface="+mj-cs"/>
              </a:rPr>
              <a:t>—</a:t>
            </a:r>
            <a:r>
              <a:rPr kumimoji="1" lang="zh-CN" altLang="en-US" sz="3200" b="1" i="0" u="none" strike="noStrike" kern="0" cap="none" spc="0" normalizeH="0" baseline="0" noProof="0" dirty="0">
                <a:ln>
                  <a:noFill/>
                </a:ln>
                <a:solidFill>
                  <a:srgbClr val="FF0000"/>
                </a:solidFill>
                <a:effectLst/>
                <a:uLnTx/>
                <a:uFillTx/>
                <a:latin typeface="微软雅黑" panose="020B0503020204020204" pitchFamily="34" charset="-122"/>
                <a:ea typeface="华文新魏" panose="02010800040101010101" pitchFamily="2" charset="-122"/>
                <a:cs typeface="+mj-cs"/>
              </a:rPr>
              <a:t>语义网络表示法</a:t>
            </a:r>
            <a:endPar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华文新魏" panose="02010800040101010101" pitchFamily="2" charset="-122"/>
              <a:cs typeface="+mj-cs"/>
            </a:endParaRPr>
          </a:p>
        </p:txBody>
      </p:sp>
      <p:sp>
        <p:nvSpPr>
          <p:cNvPr id="110595"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30C45236-06E1-4234-9B07-4FAAFAA9B47E}"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142</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628620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idx="1"/>
          </p:nvPr>
        </p:nvSpPr>
        <p:spPr>
          <a:xfrm>
            <a:off x="468313" y="1412875"/>
            <a:ext cx="8280400" cy="5184775"/>
          </a:xfrm>
        </p:spPr>
        <p:txBody>
          <a:bodyPr/>
          <a:lstStyle/>
          <a:p>
            <a:pPr lvl="1">
              <a:defRPr/>
            </a:pPr>
            <a:r>
              <a:rPr kumimoji="1" lang="en-US" altLang="zh-CN" dirty="0" smtClean="0">
                <a:cs typeface="+mn-ea"/>
              </a:rPr>
              <a:t>⑤ </a:t>
            </a:r>
            <a:r>
              <a:rPr kumimoji="1" lang="zh-CN" altLang="en-US" dirty="0" smtClean="0">
                <a:cs typeface="+mn-ea"/>
              </a:rPr>
              <a:t>如果要表示的知识是含有全称量词和存在量词的复杂问题，则采用前面介绍的亨德里克</a:t>
            </a:r>
            <a:r>
              <a:rPr kumimoji="1" lang="en-US" altLang="zh-CN" dirty="0" smtClean="0">
                <a:cs typeface="+mn-ea"/>
              </a:rPr>
              <a:t>(G .G .Hendrix)</a:t>
            </a:r>
            <a:r>
              <a:rPr kumimoji="1" lang="zh-CN" altLang="en-US" dirty="0" smtClean="0">
                <a:cs typeface="+mn-ea"/>
              </a:rPr>
              <a:t>提出的语义网络分区技术来表示。</a:t>
            </a:r>
          </a:p>
          <a:p>
            <a:pPr lvl="1">
              <a:defRPr/>
            </a:pPr>
            <a:r>
              <a:rPr kumimoji="1" lang="zh-CN" altLang="en-US" dirty="0" smtClean="0">
                <a:cs typeface="+mn-ea"/>
              </a:rPr>
              <a:t>⑥ 如果要表示的知识是规则性的知识，则应仔细分析问题中的条件与结论，并将它们作为语义网络中的两个结点，然后用</a:t>
            </a:r>
            <a:r>
              <a:rPr kumimoji="1" lang="en-US" altLang="zh-CN" dirty="0" smtClean="0">
                <a:cs typeface="+mn-ea"/>
              </a:rPr>
              <a:t>IF-THEN</a:t>
            </a:r>
            <a:r>
              <a:rPr kumimoji="1" lang="zh-CN" altLang="en-US" dirty="0" smtClean="0">
                <a:cs typeface="+mn-ea"/>
              </a:rPr>
              <a:t>弧将它们连接起来。</a:t>
            </a:r>
          </a:p>
          <a:p>
            <a:pPr>
              <a:defRPr/>
            </a:pPr>
            <a:r>
              <a:rPr kumimoji="1" lang="zh-CN" altLang="en-US" dirty="0" smtClean="0"/>
              <a:t>（</a:t>
            </a:r>
            <a:r>
              <a:rPr kumimoji="1" lang="en-US" altLang="zh-CN" dirty="0" smtClean="0"/>
              <a:t>4</a:t>
            </a:r>
            <a:r>
              <a:rPr kumimoji="1" lang="zh-CN" altLang="en-US" dirty="0" smtClean="0"/>
              <a:t>）将各对象作为语义网络的一个结点，而各对象间的关系作为网络中各结点的弧，连接形成语义网络。</a:t>
            </a:r>
          </a:p>
        </p:txBody>
      </p:sp>
      <p:sp>
        <p:nvSpPr>
          <p:cNvPr id="6" name="Rectangle 5"/>
          <p:cNvSpPr txBox="1">
            <a:spLocks noRot="1" noChangeArrowheads="1"/>
          </p:cNvSpPr>
          <p:nvPr/>
        </p:nvSpPr>
        <p:spPr>
          <a:xfrm>
            <a:off x="179388" y="260350"/>
            <a:ext cx="7772400" cy="900113"/>
          </a:xfrm>
          <a:prstGeom prst="rect">
            <a:avLst/>
          </a:prstGeom>
        </p:spPr>
        <p:txBody>
          <a:bodyPr/>
          <a:lstStyle>
            <a:lvl1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FF00"/>
              </a:buClr>
              <a:buSzTx/>
              <a:buFont typeface="Wingdings" panose="05000000000000000000" pitchFamily="2" charset="2"/>
              <a:buNone/>
              <a:tabLst/>
              <a:defRPr/>
            </a:pPr>
            <a:r>
              <a:rPr kumimoji="1" lang="zh-CN" altLang="en-US" sz="3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表示方法</a:t>
            </a:r>
            <a:r>
              <a:rPr kumimoji="1" lang="en-US" altLang="zh-CN" sz="3200" b="1" i="0" u="none" strike="noStrike" kern="0" cap="none" spc="0" normalizeH="0" baseline="0" noProof="0" dirty="0">
                <a:ln>
                  <a:noFill/>
                </a:ln>
                <a:solidFill>
                  <a:srgbClr val="FF0000"/>
                </a:solidFill>
                <a:effectLst/>
                <a:uLnTx/>
                <a:uFillTx/>
                <a:latin typeface="Arial" panose="020B0604020202020204"/>
                <a:ea typeface="华文新魏" panose="02010800040101010101" pitchFamily="2" charset="-122"/>
                <a:cs typeface="+mj-cs"/>
              </a:rPr>
              <a:t>—</a:t>
            </a:r>
            <a:r>
              <a:rPr kumimoji="1" lang="zh-CN" altLang="en-US" sz="3200" b="1" i="0" u="none" strike="noStrike" kern="0" cap="none" spc="0" normalizeH="0" baseline="0" noProof="0" dirty="0">
                <a:ln>
                  <a:noFill/>
                </a:ln>
                <a:solidFill>
                  <a:srgbClr val="FF0000"/>
                </a:solidFill>
                <a:effectLst/>
                <a:uLnTx/>
                <a:uFillTx/>
                <a:latin typeface="微软雅黑" panose="020B0503020204020204" pitchFamily="34" charset="-122"/>
                <a:ea typeface="华文新魏" panose="02010800040101010101" pitchFamily="2" charset="-122"/>
                <a:cs typeface="+mj-cs"/>
              </a:rPr>
              <a:t>语义网络表示法</a:t>
            </a:r>
            <a:endPar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华文新魏" panose="02010800040101010101" pitchFamily="2" charset="-122"/>
              <a:cs typeface="+mj-cs"/>
            </a:endParaRPr>
          </a:p>
        </p:txBody>
      </p:sp>
      <p:sp>
        <p:nvSpPr>
          <p:cNvPr id="111619"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D8189484-94D3-4E03-8F12-EEA3B9212186}"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143</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061665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idx="1"/>
          </p:nvPr>
        </p:nvSpPr>
        <p:spPr>
          <a:xfrm>
            <a:off x="468313" y="1268413"/>
            <a:ext cx="8280400" cy="5232400"/>
          </a:xfrm>
        </p:spPr>
        <p:txBody>
          <a:bodyPr vert="horz" wrap="square" lIns="91440" tIns="45720" rIns="91440" bIns="45720" numCol="1" anchor="t" anchorCtr="0" compatLnSpc="1">
            <a:prstTxWarp prst="textNoShape">
              <a:avLst/>
            </a:prstTxWarp>
          </a:bodyPr>
          <a:lstStyle/>
          <a:p>
            <a:pPr indent="342900">
              <a:buFont typeface="Wingdings" panose="05000000000000000000" pitchFamily="2" charset="2"/>
              <a:buNone/>
            </a:pPr>
            <a:r>
              <a:rPr lang="zh-CN" altLang="en-US" smtClean="0">
                <a:solidFill>
                  <a:srgbClr val="000070"/>
                </a:solidFill>
              </a:rPr>
              <a:t>语义网络知识表示举例 </a:t>
            </a:r>
          </a:p>
          <a:p>
            <a:pPr indent="342900">
              <a:buFont typeface="Wingdings" panose="05000000000000000000" pitchFamily="2" charset="2"/>
              <a:buChar char="Ø"/>
            </a:pPr>
            <a:r>
              <a:rPr lang="zh-CN" altLang="en-US" smtClean="0">
                <a:solidFill>
                  <a:srgbClr val="000070"/>
                </a:solidFill>
              </a:rPr>
              <a:t>例：用语义网络表示下列命题：</a:t>
            </a:r>
          </a:p>
          <a:p>
            <a:pPr indent="342900">
              <a:buFont typeface="Wingdings" panose="05000000000000000000" pitchFamily="2" charset="2"/>
              <a:buNone/>
            </a:pPr>
            <a:r>
              <a:rPr lang="zh-CN" altLang="en-US" sz="2800" smtClean="0">
                <a:solidFill>
                  <a:srgbClr val="000070"/>
                </a:solidFill>
              </a:rPr>
              <a:t>（</a:t>
            </a:r>
            <a:r>
              <a:rPr lang="en-US" altLang="zh-CN" sz="2800" smtClean="0">
                <a:solidFill>
                  <a:srgbClr val="000070"/>
                </a:solidFill>
              </a:rPr>
              <a:t>1</a:t>
            </a:r>
            <a:r>
              <a:rPr lang="zh-CN" altLang="en-US" sz="2800" smtClean="0">
                <a:solidFill>
                  <a:srgbClr val="000070"/>
                </a:solidFill>
              </a:rPr>
              <a:t>）猪和羊都是动物；</a:t>
            </a:r>
          </a:p>
          <a:p>
            <a:pPr indent="342900">
              <a:buFont typeface="Wingdings" panose="05000000000000000000" pitchFamily="2" charset="2"/>
              <a:buNone/>
            </a:pPr>
            <a:r>
              <a:rPr lang="zh-CN" altLang="en-US" sz="2800" smtClean="0">
                <a:solidFill>
                  <a:srgbClr val="000070"/>
                </a:solidFill>
              </a:rPr>
              <a:t>（</a:t>
            </a:r>
            <a:r>
              <a:rPr lang="en-US" altLang="zh-CN" sz="2800" smtClean="0">
                <a:solidFill>
                  <a:srgbClr val="000070"/>
                </a:solidFill>
              </a:rPr>
              <a:t>2</a:t>
            </a:r>
            <a:r>
              <a:rPr lang="zh-CN" altLang="en-US" sz="2800" smtClean="0">
                <a:solidFill>
                  <a:srgbClr val="000070"/>
                </a:solidFill>
              </a:rPr>
              <a:t>）猪和羊都是哺乳动物；</a:t>
            </a:r>
          </a:p>
          <a:p>
            <a:pPr indent="342900">
              <a:buFont typeface="Wingdings" panose="05000000000000000000" pitchFamily="2" charset="2"/>
              <a:buNone/>
            </a:pPr>
            <a:r>
              <a:rPr lang="zh-CN" altLang="en-US" sz="2800" smtClean="0">
                <a:solidFill>
                  <a:srgbClr val="000070"/>
                </a:solidFill>
              </a:rPr>
              <a:t>（</a:t>
            </a:r>
            <a:r>
              <a:rPr lang="en-US" altLang="zh-CN" sz="2800" smtClean="0">
                <a:solidFill>
                  <a:srgbClr val="000070"/>
                </a:solidFill>
              </a:rPr>
              <a:t>3</a:t>
            </a:r>
            <a:r>
              <a:rPr lang="zh-CN" altLang="en-US" sz="2800" smtClean="0">
                <a:solidFill>
                  <a:srgbClr val="000070"/>
                </a:solidFill>
              </a:rPr>
              <a:t>）野猪是猪，但生长在森林中；</a:t>
            </a:r>
          </a:p>
          <a:p>
            <a:pPr indent="342900">
              <a:buFont typeface="Wingdings" panose="05000000000000000000" pitchFamily="2" charset="2"/>
              <a:buNone/>
            </a:pPr>
            <a:r>
              <a:rPr lang="zh-CN" altLang="en-US" sz="2800" smtClean="0">
                <a:solidFill>
                  <a:srgbClr val="000070"/>
                </a:solidFill>
              </a:rPr>
              <a:t>（</a:t>
            </a:r>
            <a:r>
              <a:rPr lang="en-US" altLang="zh-CN" sz="2800" smtClean="0">
                <a:solidFill>
                  <a:srgbClr val="000070"/>
                </a:solidFill>
              </a:rPr>
              <a:t>4</a:t>
            </a:r>
            <a:r>
              <a:rPr lang="zh-CN" altLang="en-US" sz="2800" smtClean="0">
                <a:solidFill>
                  <a:srgbClr val="000070"/>
                </a:solidFill>
              </a:rPr>
              <a:t>）山羊是羊，头上长着角；</a:t>
            </a:r>
          </a:p>
          <a:p>
            <a:pPr indent="342900">
              <a:buFont typeface="Wingdings" panose="05000000000000000000" pitchFamily="2" charset="2"/>
              <a:buNone/>
            </a:pPr>
            <a:r>
              <a:rPr lang="zh-CN" altLang="en-US" sz="2800" smtClean="0">
                <a:solidFill>
                  <a:srgbClr val="000070"/>
                </a:solidFill>
              </a:rPr>
              <a:t>（</a:t>
            </a:r>
            <a:r>
              <a:rPr lang="en-US" altLang="zh-CN" sz="2800" smtClean="0">
                <a:solidFill>
                  <a:srgbClr val="000070"/>
                </a:solidFill>
              </a:rPr>
              <a:t>5</a:t>
            </a:r>
            <a:r>
              <a:rPr lang="zh-CN" altLang="en-US" sz="2800" smtClean="0">
                <a:solidFill>
                  <a:srgbClr val="000070"/>
                </a:solidFill>
              </a:rPr>
              <a:t>）绵羊是一种羊，它能生产羊毛。</a:t>
            </a:r>
          </a:p>
        </p:txBody>
      </p:sp>
      <p:sp>
        <p:nvSpPr>
          <p:cNvPr id="6" name="Rectangle 5"/>
          <p:cNvSpPr txBox="1">
            <a:spLocks noRot="1" noChangeArrowheads="1"/>
          </p:cNvSpPr>
          <p:nvPr/>
        </p:nvSpPr>
        <p:spPr>
          <a:xfrm>
            <a:off x="179388" y="260350"/>
            <a:ext cx="7772400" cy="900113"/>
          </a:xfrm>
          <a:prstGeom prst="rect">
            <a:avLst/>
          </a:prstGeom>
        </p:spPr>
        <p:txBody>
          <a:bodyPr/>
          <a:lstStyle>
            <a:lvl1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FF00"/>
              </a:buClr>
              <a:buSzTx/>
              <a:buFont typeface="Wingdings" panose="05000000000000000000" pitchFamily="2" charset="2"/>
              <a:buNone/>
              <a:tabLst/>
              <a:defRPr/>
            </a:pPr>
            <a:r>
              <a:rPr kumimoji="1" lang="zh-CN" altLang="en-US" sz="3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表示方法</a:t>
            </a:r>
            <a:r>
              <a:rPr kumimoji="1" lang="en-US" altLang="zh-CN" sz="3200" b="1" i="0" u="none" strike="noStrike" kern="0" cap="none" spc="0" normalizeH="0" baseline="0" noProof="0" dirty="0">
                <a:ln>
                  <a:noFill/>
                </a:ln>
                <a:solidFill>
                  <a:srgbClr val="FF0000"/>
                </a:solidFill>
                <a:effectLst/>
                <a:uLnTx/>
                <a:uFillTx/>
                <a:latin typeface="Arial" panose="020B0604020202020204"/>
                <a:ea typeface="华文新魏" panose="02010800040101010101" pitchFamily="2" charset="-122"/>
                <a:cs typeface="+mj-cs"/>
              </a:rPr>
              <a:t>—</a:t>
            </a:r>
            <a:r>
              <a:rPr kumimoji="1" lang="zh-CN" altLang="en-US" sz="3200" b="1" i="0" u="none" strike="noStrike" kern="0" cap="none" spc="0" normalizeH="0" baseline="0" noProof="0" dirty="0">
                <a:ln>
                  <a:noFill/>
                </a:ln>
                <a:solidFill>
                  <a:srgbClr val="FF0000"/>
                </a:solidFill>
                <a:effectLst/>
                <a:uLnTx/>
                <a:uFillTx/>
                <a:latin typeface="微软雅黑" panose="020B0503020204020204" pitchFamily="34" charset="-122"/>
                <a:ea typeface="华文新魏" panose="02010800040101010101" pitchFamily="2" charset="-122"/>
                <a:cs typeface="+mj-cs"/>
              </a:rPr>
              <a:t>语义网络表示法</a:t>
            </a:r>
            <a:endPar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华文新魏" panose="02010800040101010101" pitchFamily="2" charset="-122"/>
              <a:cs typeface="+mj-cs"/>
            </a:endParaRPr>
          </a:p>
        </p:txBody>
      </p:sp>
      <p:sp>
        <p:nvSpPr>
          <p:cNvPr id="112643"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30BCE654-529E-4D61-993A-84184F51EE26}"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144</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9228498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89" name="Group 35"/>
          <p:cNvGrpSpPr>
            <a:grpSpLocks/>
          </p:cNvGrpSpPr>
          <p:nvPr/>
        </p:nvGrpSpPr>
        <p:grpSpPr bwMode="auto">
          <a:xfrm>
            <a:off x="1763713" y="1368425"/>
            <a:ext cx="5832475" cy="5445125"/>
            <a:chOff x="1202" y="890"/>
            <a:chExt cx="3674" cy="3220"/>
          </a:xfrm>
        </p:grpSpPr>
        <p:sp>
          <p:nvSpPr>
            <p:cNvPr id="114690" name="Text Box 4"/>
            <p:cNvSpPr txBox="1">
              <a:spLocks noChangeArrowheads="1"/>
            </p:cNvSpPr>
            <p:nvPr/>
          </p:nvSpPr>
          <p:spPr bwMode="auto">
            <a:xfrm>
              <a:off x="3098" y="1173"/>
              <a:ext cx="49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AKO</a:t>
              </a:r>
              <a:endParaRPr kumimoji="0" lang="en-US" altLang="zh-CN"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691" name="Text Box 5"/>
            <p:cNvSpPr txBox="1">
              <a:spLocks noChangeArrowheads="1"/>
            </p:cNvSpPr>
            <p:nvPr/>
          </p:nvSpPr>
          <p:spPr bwMode="auto">
            <a:xfrm>
              <a:off x="4008" y="2499"/>
              <a:ext cx="49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AKO</a:t>
              </a:r>
              <a:endParaRPr kumimoji="0" lang="en-US" altLang="zh-CN"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692" name="Text Box 6"/>
            <p:cNvSpPr txBox="1">
              <a:spLocks noChangeArrowheads="1"/>
            </p:cNvSpPr>
            <p:nvPr/>
          </p:nvSpPr>
          <p:spPr bwMode="auto">
            <a:xfrm>
              <a:off x="1566" y="3113"/>
              <a:ext cx="49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IS</a:t>
              </a:r>
              <a:endParaRPr kumimoji="0" lang="en-US" altLang="zh-CN"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693" name="Text Box 7"/>
            <p:cNvSpPr txBox="1">
              <a:spLocks noChangeArrowheads="1"/>
            </p:cNvSpPr>
            <p:nvPr/>
          </p:nvSpPr>
          <p:spPr bwMode="auto">
            <a:xfrm>
              <a:off x="2881" y="3113"/>
              <a:ext cx="65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HAVE</a:t>
              </a:r>
              <a:endParaRPr kumimoji="0" lang="en-US" altLang="zh-CN"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694" name="Text Box 8"/>
            <p:cNvSpPr txBox="1">
              <a:spLocks noChangeArrowheads="1"/>
            </p:cNvSpPr>
            <p:nvPr/>
          </p:nvSpPr>
          <p:spPr bwMode="auto">
            <a:xfrm>
              <a:off x="4065" y="3113"/>
              <a:ext cx="811"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Locate-at</a:t>
              </a:r>
              <a:endParaRPr kumimoji="0" lang="en-US" altLang="zh-CN"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grpSp>
          <p:nvGrpSpPr>
            <p:cNvPr id="114695" name="Group 9"/>
            <p:cNvGrpSpPr>
              <a:grpSpLocks/>
            </p:cNvGrpSpPr>
            <p:nvPr/>
          </p:nvGrpSpPr>
          <p:grpSpPr bwMode="auto">
            <a:xfrm>
              <a:off x="1202" y="890"/>
              <a:ext cx="3138" cy="3220"/>
              <a:chOff x="2925" y="6744"/>
              <a:chExt cx="4295" cy="4059"/>
            </a:xfrm>
          </p:grpSpPr>
          <p:sp>
            <p:nvSpPr>
              <p:cNvPr id="114696" name="Text Box 10"/>
              <p:cNvSpPr txBox="1">
                <a:spLocks noChangeArrowheads="1"/>
              </p:cNvSpPr>
              <p:nvPr/>
            </p:nvSpPr>
            <p:spPr bwMode="auto">
              <a:xfrm>
                <a:off x="3105" y="9174"/>
                <a:ext cx="680" cy="369"/>
              </a:xfrm>
              <a:prstGeom prst="rect">
                <a:avLst/>
              </a:prstGeom>
              <a:solidFill>
                <a:schemeClr val="accent1"/>
              </a:solidFill>
              <a:ln w="28575">
                <a:solidFill>
                  <a:schemeClr val="hlink"/>
                </a:solidFill>
                <a:miter lim="800000"/>
                <a:headEnd/>
                <a:tailEnd/>
              </a:ln>
            </p:spPr>
            <p:txBody>
              <a:bodyPr tIns="36000" bIns="3600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山羊</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697" name="Line 11"/>
              <p:cNvSpPr>
                <a:spLocks noChangeShapeType="1"/>
              </p:cNvSpPr>
              <p:nvPr/>
            </p:nvSpPr>
            <p:spPr bwMode="auto">
              <a:xfrm>
                <a:off x="3420" y="9552"/>
                <a:ext cx="0" cy="312"/>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698" name="Line 12"/>
              <p:cNvSpPr>
                <a:spLocks noChangeShapeType="1"/>
              </p:cNvSpPr>
              <p:nvPr/>
            </p:nvSpPr>
            <p:spPr bwMode="auto">
              <a:xfrm>
                <a:off x="5220" y="9552"/>
                <a:ext cx="0" cy="312"/>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699" name="Line 13"/>
              <p:cNvSpPr>
                <a:spLocks noChangeShapeType="1"/>
              </p:cNvSpPr>
              <p:nvPr/>
            </p:nvSpPr>
            <p:spPr bwMode="auto">
              <a:xfrm>
                <a:off x="6840" y="9552"/>
                <a:ext cx="0" cy="312"/>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700" name="Line 14"/>
              <p:cNvSpPr>
                <a:spLocks noChangeShapeType="1"/>
              </p:cNvSpPr>
              <p:nvPr/>
            </p:nvSpPr>
            <p:spPr bwMode="auto">
              <a:xfrm flipV="1">
                <a:off x="6840" y="8760"/>
                <a:ext cx="0" cy="414"/>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701" name="Text Box 15"/>
              <p:cNvSpPr txBox="1">
                <a:spLocks noChangeArrowheads="1"/>
              </p:cNvSpPr>
              <p:nvPr/>
            </p:nvSpPr>
            <p:spPr bwMode="auto">
              <a:xfrm>
                <a:off x="5040" y="6744"/>
                <a:ext cx="1037" cy="369"/>
              </a:xfrm>
              <a:prstGeom prst="rect">
                <a:avLst/>
              </a:prstGeom>
              <a:solidFill>
                <a:schemeClr val="accent1"/>
              </a:solidFill>
              <a:ln w="28575">
                <a:solidFill>
                  <a:schemeClr val="hlink"/>
                </a:solidFill>
                <a:miter lim="800000"/>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动物</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702" name="Text Box 16"/>
              <p:cNvSpPr txBox="1">
                <a:spLocks noChangeArrowheads="1"/>
              </p:cNvSpPr>
              <p:nvPr/>
            </p:nvSpPr>
            <p:spPr bwMode="auto">
              <a:xfrm>
                <a:off x="3930" y="8400"/>
                <a:ext cx="680" cy="369"/>
              </a:xfrm>
              <a:prstGeom prst="rect">
                <a:avLst/>
              </a:prstGeom>
              <a:solidFill>
                <a:schemeClr val="accent1"/>
              </a:solidFill>
              <a:ln w="28575">
                <a:solidFill>
                  <a:schemeClr val="hlink"/>
                </a:solidFill>
                <a:miter lim="800000"/>
                <a:headEnd/>
                <a:tailEnd/>
              </a:ln>
            </p:spPr>
            <p:txBody>
              <a:bodyPr tIns="36000" bIns="3600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羊</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703" name="Text Box 17"/>
              <p:cNvSpPr txBox="1">
                <a:spLocks noChangeArrowheads="1"/>
              </p:cNvSpPr>
              <p:nvPr/>
            </p:nvSpPr>
            <p:spPr bwMode="auto">
              <a:xfrm>
                <a:off x="6495" y="8400"/>
                <a:ext cx="680" cy="369"/>
              </a:xfrm>
              <a:prstGeom prst="rect">
                <a:avLst/>
              </a:prstGeom>
              <a:solidFill>
                <a:schemeClr val="accent1"/>
              </a:solidFill>
              <a:ln w="28575">
                <a:solidFill>
                  <a:schemeClr val="hlink"/>
                </a:solidFill>
                <a:miter lim="800000"/>
                <a:headEnd/>
                <a:tailEnd/>
              </a:ln>
            </p:spPr>
            <p:txBody>
              <a:bodyPr tIns="36000" bIns="3600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猪</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704" name="Text Box 18"/>
              <p:cNvSpPr txBox="1">
                <a:spLocks noChangeArrowheads="1"/>
              </p:cNvSpPr>
              <p:nvPr/>
            </p:nvSpPr>
            <p:spPr bwMode="auto">
              <a:xfrm>
                <a:off x="4905" y="9174"/>
                <a:ext cx="680" cy="369"/>
              </a:xfrm>
              <a:prstGeom prst="rect">
                <a:avLst/>
              </a:prstGeom>
              <a:solidFill>
                <a:schemeClr val="accent1"/>
              </a:solidFill>
              <a:ln w="28575">
                <a:solidFill>
                  <a:schemeClr val="hlink"/>
                </a:solidFill>
                <a:miter lim="800000"/>
                <a:headEnd/>
                <a:tailEnd/>
              </a:ln>
            </p:spPr>
            <p:txBody>
              <a:bodyPr tIns="36000" bIns="3600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绵羊</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705" name="Text Box 19"/>
              <p:cNvSpPr txBox="1">
                <a:spLocks noChangeArrowheads="1"/>
              </p:cNvSpPr>
              <p:nvPr/>
            </p:nvSpPr>
            <p:spPr bwMode="auto">
              <a:xfrm>
                <a:off x="6525" y="9174"/>
                <a:ext cx="680" cy="369"/>
              </a:xfrm>
              <a:prstGeom prst="rect">
                <a:avLst/>
              </a:prstGeom>
              <a:solidFill>
                <a:schemeClr val="accent1"/>
              </a:solidFill>
              <a:ln w="28575">
                <a:solidFill>
                  <a:schemeClr val="hlink"/>
                </a:solidFill>
                <a:miter lim="800000"/>
                <a:headEnd/>
                <a:tailEnd/>
              </a:ln>
            </p:spPr>
            <p:txBody>
              <a:bodyPr tIns="36000" bIns="3600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野猪</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706" name="Text Box 20"/>
              <p:cNvSpPr txBox="1">
                <a:spLocks noChangeArrowheads="1"/>
              </p:cNvSpPr>
              <p:nvPr/>
            </p:nvSpPr>
            <p:spPr bwMode="auto">
              <a:xfrm>
                <a:off x="5055" y="7524"/>
                <a:ext cx="1040" cy="369"/>
              </a:xfrm>
              <a:prstGeom prst="rect">
                <a:avLst/>
              </a:prstGeom>
              <a:solidFill>
                <a:schemeClr val="accent1"/>
              </a:solidFill>
              <a:ln w="28575">
                <a:solidFill>
                  <a:schemeClr val="hlink"/>
                </a:solidFill>
                <a:miter lim="800000"/>
                <a:headEnd/>
                <a:tailEnd/>
              </a:ln>
            </p:spPr>
            <p:txBody>
              <a:bodyPr anchor="ct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哺乳动物</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707" name="Text Box 21"/>
              <p:cNvSpPr txBox="1">
                <a:spLocks noChangeArrowheads="1"/>
              </p:cNvSpPr>
              <p:nvPr/>
            </p:nvSpPr>
            <p:spPr bwMode="auto">
              <a:xfrm>
                <a:off x="2925" y="9879"/>
                <a:ext cx="1080" cy="369"/>
              </a:xfrm>
              <a:prstGeom prst="rect">
                <a:avLst/>
              </a:prstGeom>
              <a:solidFill>
                <a:schemeClr val="accent1"/>
              </a:solidFill>
              <a:ln w="28575">
                <a:solidFill>
                  <a:schemeClr val="hlink"/>
                </a:solidFill>
                <a:miter lim="800000"/>
                <a:headEnd/>
                <a:tailEnd/>
              </a:ln>
            </p:spPr>
            <p:txBody>
              <a:bodyPr tIns="36000" bIns="3600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头上有角</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708" name="Text Box 22"/>
              <p:cNvSpPr txBox="1">
                <a:spLocks noChangeArrowheads="1"/>
              </p:cNvSpPr>
              <p:nvPr/>
            </p:nvSpPr>
            <p:spPr bwMode="auto">
              <a:xfrm>
                <a:off x="4905" y="9864"/>
                <a:ext cx="680" cy="369"/>
              </a:xfrm>
              <a:prstGeom prst="rect">
                <a:avLst/>
              </a:prstGeom>
              <a:solidFill>
                <a:schemeClr val="accent1"/>
              </a:solidFill>
              <a:ln w="28575">
                <a:solidFill>
                  <a:schemeClr val="hlink"/>
                </a:solidFill>
                <a:miter lim="800000"/>
                <a:headEnd/>
                <a:tailEnd/>
              </a:ln>
            </p:spPr>
            <p:txBody>
              <a:bodyPr tIns="36000" bIns="3600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羊毛</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709" name="Text Box 23"/>
              <p:cNvSpPr txBox="1">
                <a:spLocks noChangeArrowheads="1"/>
              </p:cNvSpPr>
              <p:nvPr/>
            </p:nvSpPr>
            <p:spPr bwMode="auto">
              <a:xfrm>
                <a:off x="6540" y="9864"/>
                <a:ext cx="680" cy="369"/>
              </a:xfrm>
              <a:prstGeom prst="rect">
                <a:avLst/>
              </a:prstGeom>
              <a:solidFill>
                <a:schemeClr val="accent1"/>
              </a:solidFill>
              <a:ln w="28575">
                <a:solidFill>
                  <a:schemeClr val="hlink"/>
                </a:solidFill>
                <a:miter lim="800000"/>
                <a:headEnd/>
                <a:tailEnd/>
              </a:ln>
            </p:spPr>
            <p:txBody>
              <a:bodyPr tIns="36000" bIns="36000"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森林</a:t>
                </a:r>
                <a:endParaRPr kumimoji="0" lang="zh-CN" altLang="en-US"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710" name="Line 24"/>
              <p:cNvSpPr>
                <a:spLocks noChangeShapeType="1"/>
              </p:cNvSpPr>
              <p:nvPr/>
            </p:nvSpPr>
            <p:spPr bwMode="auto">
              <a:xfrm flipV="1">
                <a:off x="5580" y="7101"/>
                <a:ext cx="0" cy="414"/>
              </a:xfrm>
              <a:prstGeom prst="line">
                <a:avLst/>
              </a:prstGeom>
              <a:noFill/>
              <a:ln w="28575">
                <a:solidFill>
                  <a:schemeClr val="hlink"/>
                </a:solidFill>
                <a:round/>
                <a:headEnd/>
                <a:tailEnd type="triangle"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711" name="Freeform 25"/>
              <p:cNvSpPr>
                <a:spLocks noChangeArrowheads="1"/>
              </p:cNvSpPr>
              <p:nvPr/>
            </p:nvSpPr>
            <p:spPr bwMode="auto">
              <a:xfrm>
                <a:off x="4290" y="7905"/>
                <a:ext cx="1245" cy="495"/>
              </a:xfrm>
              <a:custGeom>
                <a:avLst/>
                <a:gdLst>
                  <a:gd name="T0" fmla="*/ 0 w 1245"/>
                  <a:gd name="T1" fmla="*/ 495 h 495"/>
                  <a:gd name="T2" fmla="*/ 1245 w 1245"/>
                  <a:gd name="T3" fmla="*/ 0 h 495"/>
                </a:gdLst>
                <a:ahLst/>
                <a:cxnLst>
                  <a:cxn ang="0">
                    <a:pos x="T0" y="T1"/>
                  </a:cxn>
                  <a:cxn ang="0">
                    <a:pos x="T2" y="T3"/>
                  </a:cxn>
                </a:cxnLst>
                <a:rect l="0" t="0" r="r" b="b"/>
                <a:pathLst>
                  <a:path w="1245" h="495">
                    <a:moveTo>
                      <a:pt x="0" y="495"/>
                    </a:moveTo>
                    <a:lnTo>
                      <a:pt x="1245"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712" name="Freeform 26"/>
              <p:cNvSpPr>
                <a:spLocks noChangeArrowheads="1"/>
              </p:cNvSpPr>
              <p:nvPr/>
            </p:nvSpPr>
            <p:spPr bwMode="auto">
              <a:xfrm>
                <a:off x="5700" y="7890"/>
                <a:ext cx="1140" cy="495"/>
              </a:xfrm>
              <a:custGeom>
                <a:avLst/>
                <a:gdLst>
                  <a:gd name="T0" fmla="*/ 1140 w 1140"/>
                  <a:gd name="T1" fmla="*/ 495 h 495"/>
                  <a:gd name="T2" fmla="*/ 0 w 1140"/>
                  <a:gd name="T3" fmla="*/ 0 h 495"/>
                </a:gdLst>
                <a:ahLst/>
                <a:cxnLst>
                  <a:cxn ang="0">
                    <a:pos x="T0" y="T1"/>
                  </a:cxn>
                  <a:cxn ang="0">
                    <a:pos x="T2" y="T3"/>
                  </a:cxn>
                </a:cxnLst>
                <a:rect l="0" t="0" r="r" b="b"/>
                <a:pathLst>
                  <a:path w="1140" h="495">
                    <a:moveTo>
                      <a:pt x="1140" y="495"/>
                    </a:moveTo>
                    <a:lnTo>
                      <a:pt x="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713" name="Freeform 27"/>
              <p:cNvSpPr>
                <a:spLocks noChangeArrowheads="1"/>
              </p:cNvSpPr>
              <p:nvPr/>
            </p:nvSpPr>
            <p:spPr bwMode="auto">
              <a:xfrm>
                <a:off x="3420" y="8787"/>
                <a:ext cx="720" cy="378"/>
              </a:xfrm>
              <a:custGeom>
                <a:avLst/>
                <a:gdLst>
                  <a:gd name="T0" fmla="*/ 0 w 720"/>
                  <a:gd name="T1" fmla="*/ 378 h 378"/>
                  <a:gd name="T2" fmla="*/ 720 w 720"/>
                  <a:gd name="T3" fmla="*/ 0 h 378"/>
                </a:gdLst>
                <a:ahLst/>
                <a:cxnLst>
                  <a:cxn ang="0">
                    <a:pos x="T0" y="T1"/>
                  </a:cxn>
                  <a:cxn ang="0">
                    <a:pos x="T2" y="T3"/>
                  </a:cxn>
                </a:cxnLst>
                <a:rect l="0" t="0" r="r" b="b"/>
                <a:pathLst>
                  <a:path w="720" h="378">
                    <a:moveTo>
                      <a:pt x="0" y="378"/>
                    </a:moveTo>
                    <a:lnTo>
                      <a:pt x="72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714" name="Freeform 28"/>
              <p:cNvSpPr>
                <a:spLocks noChangeArrowheads="1"/>
              </p:cNvSpPr>
              <p:nvPr/>
            </p:nvSpPr>
            <p:spPr bwMode="auto">
              <a:xfrm>
                <a:off x="4320" y="8787"/>
                <a:ext cx="885" cy="363"/>
              </a:xfrm>
              <a:custGeom>
                <a:avLst/>
                <a:gdLst>
                  <a:gd name="T0" fmla="*/ 885 w 885"/>
                  <a:gd name="T1" fmla="*/ 363 h 363"/>
                  <a:gd name="T2" fmla="*/ 0 w 885"/>
                  <a:gd name="T3" fmla="*/ 0 h 363"/>
                </a:gdLst>
                <a:ahLst/>
                <a:cxnLst>
                  <a:cxn ang="0">
                    <a:pos x="T0" y="T1"/>
                  </a:cxn>
                  <a:cxn ang="0">
                    <a:pos x="T2" y="T3"/>
                  </a:cxn>
                </a:cxnLst>
                <a:rect l="0" t="0" r="r" b="b"/>
                <a:pathLst>
                  <a:path w="885" h="363">
                    <a:moveTo>
                      <a:pt x="885" y="363"/>
                    </a:moveTo>
                    <a:lnTo>
                      <a:pt x="0" y="0"/>
                    </a:lnTo>
                  </a:path>
                </a:pathLst>
              </a:custGeom>
              <a:noFill/>
              <a:ln w="28575">
                <a:solidFill>
                  <a:schemeClr val="hlink"/>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4715" name="Text Box 29"/>
              <p:cNvSpPr txBox="1">
                <a:spLocks noChangeArrowheads="1"/>
              </p:cNvSpPr>
              <p:nvPr/>
            </p:nvSpPr>
            <p:spPr bwMode="auto">
              <a:xfrm>
                <a:off x="6225" y="7836"/>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AKO</a:t>
                </a:r>
                <a:endParaRPr kumimoji="0" lang="en-US" altLang="zh-CN"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716" name="Text Box 30"/>
              <p:cNvSpPr txBox="1">
                <a:spLocks noChangeArrowheads="1"/>
              </p:cNvSpPr>
              <p:nvPr/>
            </p:nvSpPr>
            <p:spPr bwMode="auto">
              <a:xfrm>
                <a:off x="4320" y="7836"/>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AKO</a:t>
                </a:r>
                <a:endParaRPr kumimoji="0" lang="en-US" altLang="zh-CN"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717" name="Text Box 31"/>
              <p:cNvSpPr txBox="1">
                <a:spLocks noChangeArrowheads="1"/>
              </p:cNvSpPr>
              <p:nvPr/>
            </p:nvSpPr>
            <p:spPr bwMode="auto">
              <a:xfrm>
                <a:off x="4680" y="8667"/>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AKO</a:t>
                </a:r>
                <a:endParaRPr kumimoji="0" lang="en-US" altLang="zh-CN"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718" name="Text Box 32"/>
              <p:cNvSpPr txBox="1">
                <a:spLocks noChangeArrowheads="1"/>
              </p:cNvSpPr>
              <p:nvPr/>
            </p:nvSpPr>
            <p:spPr bwMode="auto">
              <a:xfrm>
                <a:off x="3150" y="8697"/>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AKO</a:t>
                </a:r>
                <a:endParaRPr kumimoji="0" lang="en-US" altLang="zh-CN" sz="40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sp>
            <p:nvSpPr>
              <p:cNvPr id="114719" name="Text Box 33"/>
              <p:cNvSpPr txBox="1">
                <a:spLocks noChangeArrowheads="1"/>
              </p:cNvSpPr>
              <p:nvPr/>
            </p:nvSpPr>
            <p:spPr bwMode="auto">
              <a:xfrm>
                <a:off x="3597" y="10335"/>
                <a:ext cx="36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有关猪和羊的语义网络</a:t>
                </a:r>
                <a:endParaRPr kumimoji="0" lang="zh-CN" altLang="en-US" sz="4400" b="1" i="0" u="none" strike="noStrike" kern="1200" cap="none" spc="0" normalizeH="0" baseline="0" noProof="0" smtClean="0">
                  <a:ln>
                    <a:noFill/>
                  </a:ln>
                  <a:solidFill>
                    <a:srgbClr val="3366FF"/>
                  </a:solidFill>
                  <a:effectLst/>
                  <a:uLnTx/>
                  <a:uFillTx/>
                  <a:latin typeface="Tahoma" panose="020B0604030504040204" pitchFamily="34" charset="0"/>
                  <a:ea typeface="宋体" panose="02010600030101010101" pitchFamily="2" charset="-122"/>
                  <a:cs typeface="+mn-cs"/>
                </a:endParaRPr>
              </a:p>
            </p:txBody>
          </p:sp>
        </p:grpSp>
      </p:grpSp>
      <p:sp>
        <p:nvSpPr>
          <p:cNvPr id="36" name="Rectangle 5"/>
          <p:cNvSpPr txBox="1">
            <a:spLocks noRot="1" noChangeArrowheads="1"/>
          </p:cNvSpPr>
          <p:nvPr/>
        </p:nvSpPr>
        <p:spPr>
          <a:xfrm>
            <a:off x="179388" y="260350"/>
            <a:ext cx="7772400" cy="900113"/>
          </a:xfrm>
          <a:prstGeom prst="rect">
            <a:avLst/>
          </a:prstGeom>
        </p:spPr>
        <p:txBody>
          <a:bodyPr/>
          <a:lstStyle>
            <a:lvl1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FF00"/>
              </a:buClr>
              <a:buSzTx/>
              <a:buFont typeface="Wingdings" panose="05000000000000000000" pitchFamily="2" charset="2"/>
              <a:buNone/>
              <a:tabLst/>
              <a:defRPr/>
            </a:pPr>
            <a:r>
              <a:rPr kumimoji="1" lang="zh-CN" altLang="en-US" sz="3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表示方法</a:t>
            </a:r>
            <a:r>
              <a:rPr kumimoji="1" lang="en-US" altLang="zh-CN" sz="3200" b="1" i="0" u="none" strike="noStrike" kern="0" cap="none" spc="0" normalizeH="0" baseline="0" noProof="0" dirty="0">
                <a:ln>
                  <a:noFill/>
                </a:ln>
                <a:solidFill>
                  <a:srgbClr val="FF0000"/>
                </a:solidFill>
                <a:effectLst/>
                <a:uLnTx/>
                <a:uFillTx/>
                <a:latin typeface="Arial" panose="020B0604020202020204"/>
                <a:ea typeface="华文新魏" panose="02010800040101010101" pitchFamily="2" charset="-122"/>
                <a:cs typeface="+mj-cs"/>
              </a:rPr>
              <a:t>—</a:t>
            </a:r>
            <a:r>
              <a:rPr kumimoji="1" lang="zh-CN" altLang="en-US" sz="3200" b="1" i="0" u="none" strike="noStrike" kern="0" cap="none" spc="0" normalizeH="0" baseline="0" noProof="0" dirty="0">
                <a:ln>
                  <a:noFill/>
                </a:ln>
                <a:solidFill>
                  <a:srgbClr val="FF0000"/>
                </a:solidFill>
                <a:effectLst/>
                <a:uLnTx/>
                <a:uFillTx/>
                <a:latin typeface="微软雅黑" panose="020B0503020204020204" pitchFamily="34" charset="-122"/>
                <a:ea typeface="华文新魏" panose="02010800040101010101" pitchFamily="2" charset="-122"/>
                <a:cs typeface="+mj-cs"/>
              </a:rPr>
              <a:t>语义网络表示法</a:t>
            </a:r>
            <a:endPar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华文新魏" panose="02010800040101010101" pitchFamily="2" charset="-122"/>
              <a:cs typeface="+mj-cs"/>
            </a:endParaRPr>
          </a:p>
        </p:txBody>
      </p:sp>
      <p:sp>
        <p:nvSpPr>
          <p:cNvPr id="114721"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EF01C05B-07CC-4DA1-B2C5-9768F85239EE}"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145</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0629822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idx="1"/>
          </p:nvPr>
        </p:nvSpPr>
        <p:spPr>
          <a:xfrm>
            <a:off x="468313" y="1268413"/>
            <a:ext cx="8280400" cy="5232400"/>
          </a:xfrm>
        </p:spPr>
        <p:txBody>
          <a:bodyPr/>
          <a:lstStyle/>
          <a:p>
            <a:pPr>
              <a:defRPr/>
            </a:pPr>
            <a:r>
              <a:rPr kumimoji="1" lang="zh-CN" altLang="en-US" smtClean="0"/>
              <a:t>例：用语义网络表示下列知识：</a:t>
            </a:r>
          </a:p>
          <a:p>
            <a:pPr>
              <a:buFont typeface="Wingdings" panose="05000000000000000000" pitchFamily="2" charset="2"/>
              <a:buNone/>
              <a:defRPr/>
            </a:pPr>
            <a:r>
              <a:rPr kumimoji="1" lang="zh-CN" altLang="en-US" smtClean="0"/>
              <a:t>    教师张明在本年度第二学期给计算机应用专业的学生讲授</a:t>
            </a:r>
            <a:r>
              <a:rPr kumimoji="1" lang="zh-CN" altLang="en-US" smtClean="0">
                <a:latin typeface="Arial" panose="020B0604020202020204"/>
              </a:rPr>
              <a:t>“</a:t>
            </a:r>
            <a:r>
              <a:rPr kumimoji="1" lang="zh-CN" altLang="en-US" smtClean="0"/>
              <a:t>人工智能</a:t>
            </a:r>
            <a:r>
              <a:rPr kumimoji="1" lang="zh-CN" altLang="en-US" smtClean="0">
                <a:latin typeface="Arial" panose="020B0604020202020204"/>
              </a:rPr>
              <a:t>”</a:t>
            </a:r>
            <a:r>
              <a:rPr kumimoji="1" lang="zh-CN" altLang="en-US" smtClean="0"/>
              <a:t>这一门课程。</a:t>
            </a:r>
          </a:p>
          <a:p>
            <a:pPr>
              <a:defRPr/>
            </a:pPr>
            <a:endParaRPr kumimoji="1" lang="en-US" altLang="zh-CN" smtClean="0"/>
          </a:p>
        </p:txBody>
      </p:sp>
      <p:sp>
        <p:nvSpPr>
          <p:cNvPr id="6" name="Rectangle 5"/>
          <p:cNvSpPr txBox="1">
            <a:spLocks noRot="1" noChangeArrowheads="1"/>
          </p:cNvSpPr>
          <p:nvPr/>
        </p:nvSpPr>
        <p:spPr>
          <a:xfrm>
            <a:off x="179388" y="260350"/>
            <a:ext cx="7772400" cy="900113"/>
          </a:xfrm>
          <a:prstGeom prst="rect">
            <a:avLst/>
          </a:prstGeom>
        </p:spPr>
        <p:txBody>
          <a:bodyPr/>
          <a:lstStyle>
            <a:lvl1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FF00"/>
              </a:buClr>
              <a:buSzTx/>
              <a:buFont typeface="Wingdings" panose="05000000000000000000" pitchFamily="2" charset="2"/>
              <a:buNone/>
              <a:tabLst/>
              <a:defRPr/>
            </a:pPr>
            <a:r>
              <a:rPr kumimoji="1" lang="zh-CN" altLang="en-US" sz="3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表示方法</a:t>
            </a:r>
            <a:r>
              <a:rPr kumimoji="1" lang="en-US" altLang="zh-CN" sz="3200" b="1" i="0" u="none" strike="noStrike" kern="0" cap="none" spc="0" normalizeH="0" baseline="0" noProof="0" dirty="0">
                <a:ln>
                  <a:noFill/>
                </a:ln>
                <a:solidFill>
                  <a:srgbClr val="FF0000"/>
                </a:solidFill>
                <a:effectLst/>
                <a:uLnTx/>
                <a:uFillTx/>
                <a:latin typeface="Arial" panose="020B0604020202020204"/>
                <a:ea typeface="华文新魏" panose="02010800040101010101" pitchFamily="2" charset="-122"/>
                <a:cs typeface="+mj-cs"/>
              </a:rPr>
              <a:t>—</a:t>
            </a:r>
            <a:r>
              <a:rPr kumimoji="1" lang="zh-CN" altLang="en-US" sz="3200" b="1" i="0" u="none" strike="noStrike" kern="0" cap="none" spc="0" normalizeH="0" baseline="0" noProof="0" dirty="0">
                <a:ln>
                  <a:noFill/>
                </a:ln>
                <a:solidFill>
                  <a:srgbClr val="FF0000"/>
                </a:solidFill>
                <a:effectLst/>
                <a:uLnTx/>
                <a:uFillTx/>
                <a:latin typeface="微软雅黑" panose="020B0503020204020204" pitchFamily="34" charset="-122"/>
                <a:ea typeface="华文新魏" panose="02010800040101010101" pitchFamily="2" charset="-122"/>
                <a:cs typeface="+mj-cs"/>
              </a:rPr>
              <a:t>语义网络表示法</a:t>
            </a:r>
            <a:endPar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华文新魏" panose="02010800040101010101" pitchFamily="2" charset="-122"/>
              <a:cs typeface="+mj-cs"/>
            </a:endParaRPr>
          </a:p>
        </p:txBody>
      </p:sp>
      <p:sp>
        <p:nvSpPr>
          <p:cNvPr id="115715"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F4D8A78C-FA5A-4585-A56C-CC648EBB27D9}"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146</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5" name="Rectangle 3"/>
          <p:cNvSpPr>
            <a:spLocks noChangeArrowheads="1"/>
          </p:cNvSpPr>
          <p:nvPr/>
        </p:nvSpPr>
        <p:spPr bwMode="auto">
          <a:xfrm>
            <a:off x="468313" y="2780928"/>
            <a:ext cx="589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通过分析可得其对应的语义网络图：</a:t>
            </a:r>
            <a:endParaRPr kumimoji="0"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grpSp>
        <p:nvGrpSpPr>
          <p:cNvPr id="7" name="Group 4"/>
          <p:cNvGrpSpPr>
            <a:grpSpLocks/>
          </p:cNvGrpSpPr>
          <p:nvPr/>
        </p:nvGrpSpPr>
        <p:grpSpPr bwMode="auto">
          <a:xfrm>
            <a:off x="215900" y="2923803"/>
            <a:ext cx="8677275" cy="4032250"/>
            <a:chOff x="2187" y="1500"/>
            <a:chExt cx="6933" cy="3136"/>
          </a:xfrm>
        </p:grpSpPr>
        <p:grpSp>
          <p:nvGrpSpPr>
            <p:cNvPr id="8" name="Group 5"/>
            <p:cNvGrpSpPr>
              <a:grpSpLocks/>
            </p:cNvGrpSpPr>
            <p:nvPr/>
          </p:nvGrpSpPr>
          <p:grpSpPr bwMode="auto">
            <a:xfrm>
              <a:off x="2187" y="1500"/>
              <a:ext cx="6933" cy="2478"/>
              <a:chOff x="2187" y="1500"/>
              <a:chExt cx="6933" cy="2478"/>
            </a:xfrm>
          </p:grpSpPr>
          <p:grpSp>
            <p:nvGrpSpPr>
              <p:cNvPr id="10" name="Group 6"/>
              <p:cNvGrpSpPr>
                <a:grpSpLocks/>
              </p:cNvGrpSpPr>
              <p:nvPr/>
            </p:nvGrpSpPr>
            <p:grpSpPr bwMode="auto">
              <a:xfrm>
                <a:off x="2187" y="1500"/>
                <a:ext cx="6933" cy="2478"/>
                <a:chOff x="2187" y="1500"/>
                <a:chExt cx="6933" cy="2478"/>
              </a:xfrm>
            </p:grpSpPr>
            <p:sp>
              <p:nvSpPr>
                <p:cNvPr id="18" name="Text Box 7"/>
                <p:cNvSpPr txBox="1">
                  <a:spLocks noChangeArrowheads="1"/>
                </p:cNvSpPr>
                <p:nvPr/>
              </p:nvSpPr>
              <p:spPr bwMode="auto">
                <a:xfrm>
                  <a:off x="2187" y="2535"/>
                  <a:ext cx="680" cy="414"/>
                </a:xfrm>
                <a:prstGeom prst="rect">
                  <a:avLst/>
                </a:prstGeom>
                <a:solidFill>
                  <a:schemeClr val="accent1"/>
                </a:solidFill>
                <a:ln w="28575">
                  <a:solidFill>
                    <a:schemeClr val="hlink"/>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教师</a:t>
                  </a:r>
                  <a:endParaRPr kumimoji="0" lang="zh-CN" altLang="en-US"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9" name="Text Box 8"/>
                <p:cNvSpPr txBox="1">
                  <a:spLocks noChangeArrowheads="1"/>
                </p:cNvSpPr>
                <p:nvPr/>
              </p:nvSpPr>
              <p:spPr bwMode="auto">
                <a:xfrm>
                  <a:off x="3465" y="2535"/>
                  <a:ext cx="680" cy="414"/>
                </a:xfrm>
                <a:prstGeom prst="rect">
                  <a:avLst/>
                </a:prstGeom>
                <a:solidFill>
                  <a:schemeClr val="accent1"/>
                </a:solidFill>
                <a:ln w="28575">
                  <a:solidFill>
                    <a:schemeClr val="hlink"/>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张明</a:t>
                  </a:r>
                  <a:endParaRPr kumimoji="0" lang="zh-CN" altLang="en-US"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20" name="Text Box 9"/>
                <p:cNvSpPr txBox="1">
                  <a:spLocks noChangeArrowheads="1"/>
                </p:cNvSpPr>
                <p:nvPr/>
              </p:nvSpPr>
              <p:spPr bwMode="auto">
                <a:xfrm>
                  <a:off x="4860" y="2532"/>
                  <a:ext cx="680" cy="414"/>
                </a:xfrm>
                <a:prstGeom prst="rect">
                  <a:avLst/>
                </a:prstGeom>
                <a:solidFill>
                  <a:schemeClr val="accent1"/>
                </a:solidFill>
                <a:ln w="28575">
                  <a:solidFill>
                    <a:schemeClr val="hlink"/>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讲课</a:t>
                  </a:r>
                  <a:endParaRPr kumimoji="0" lang="zh-CN" altLang="en-US"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21" name="Text Box 10"/>
                <p:cNvSpPr txBox="1">
                  <a:spLocks noChangeArrowheads="1"/>
                </p:cNvSpPr>
                <p:nvPr/>
              </p:nvSpPr>
              <p:spPr bwMode="auto">
                <a:xfrm>
                  <a:off x="6270" y="2532"/>
                  <a:ext cx="680" cy="414"/>
                </a:xfrm>
                <a:prstGeom prst="rect">
                  <a:avLst/>
                </a:prstGeom>
                <a:solidFill>
                  <a:schemeClr val="accent1"/>
                </a:solidFill>
                <a:ln w="28575">
                  <a:solidFill>
                    <a:schemeClr val="hlink"/>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学生</a:t>
                  </a:r>
                  <a:endParaRPr kumimoji="0" lang="zh-CN" altLang="en-US"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22" name="Text Box 11"/>
                <p:cNvSpPr txBox="1">
                  <a:spLocks noChangeArrowheads="1"/>
                </p:cNvSpPr>
                <p:nvPr/>
              </p:nvSpPr>
              <p:spPr bwMode="auto">
                <a:xfrm>
                  <a:off x="7860" y="2532"/>
                  <a:ext cx="1260" cy="414"/>
                </a:xfrm>
                <a:prstGeom prst="rect">
                  <a:avLst/>
                </a:prstGeom>
                <a:solidFill>
                  <a:schemeClr val="accent1"/>
                </a:solidFill>
                <a:ln w="28575">
                  <a:solidFill>
                    <a:schemeClr val="hlink"/>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计算机应用</a:t>
                  </a:r>
                  <a:endParaRPr kumimoji="0" lang="zh-CN" altLang="en-US"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23" name="Text Box 12"/>
                <p:cNvSpPr txBox="1">
                  <a:spLocks noChangeArrowheads="1"/>
                </p:cNvSpPr>
                <p:nvPr/>
              </p:nvSpPr>
              <p:spPr bwMode="auto">
                <a:xfrm>
                  <a:off x="4665" y="1500"/>
                  <a:ext cx="1080" cy="414"/>
                </a:xfrm>
                <a:prstGeom prst="rect">
                  <a:avLst/>
                </a:prstGeom>
                <a:solidFill>
                  <a:schemeClr val="accent1"/>
                </a:solidFill>
                <a:ln w="28575">
                  <a:solidFill>
                    <a:schemeClr val="hlink"/>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人工智能</a:t>
                  </a:r>
                  <a:endParaRPr kumimoji="0" lang="zh-CN" altLang="en-US"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24" name="Text Box 13"/>
                <p:cNvSpPr txBox="1">
                  <a:spLocks noChangeArrowheads="1"/>
                </p:cNvSpPr>
                <p:nvPr/>
              </p:nvSpPr>
              <p:spPr bwMode="auto">
                <a:xfrm>
                  <a:off x="4500" y="3564"/>
                  <a:ext cx="1620" cy="414"/>
                </a:xfrm>
                <a:prstGeom prst="rect">
                  <a:avLst/>
                </a:prstGeom>
                <a:solidFill>
                  <a:schemeClr val="accent1"/>
                </a:solidFill>
                <a:ln w="28575">
                  <a:solidFill>
                    <a:schemeClr val="hlink"/>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本年度第二学期</a:t>
                  </a:r>
                  <a:endParaRPr kumimoji="0" lang="zh-CN" altLang="en-US"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25" name="Text Box 14"/>
                <p:cNvSpPr txBox="1">
                  <a:spLocks noChangeArrowheads="1"/>
                </p:cNvSpPr>
                <p:nvPr/>
              </p:nvSpPr>
              <p:spPr bwMode="auto">
                <a:xfrm>
                  <a:off x="7740" y="3564"/>
                  <a:ext cx="680" cy="414"/>
                </a:xfrm>
                <a:prstGeom prst="rect">
                  <a:avLst/>
                </a:prstGeom>
                <a:solidFill>
                  <a:schemeClr val="accent1"/>
                </a:solidFill>
                <a:ln w="28575">
                  <a:solidFill>
                    <a:schemeClr val="hlink"/>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时间</a:t>
                  </a:r>
                  <a:endParaRPr kumimoji="0" lang="zh-CN" altLang="en-US"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26" name="Line 15"/>
                <p:cNvSpPr>
                  <a:spLocks noChangeShapeType="1"/>
                </p:cNvSpPr>
                <p:nvPr/>
              </p:nvSpPr>
              <p:spPr bwMode="auto">
                <a:xfrm flipH="1">
                  <a:off x="4140" y="2764"/>
                  <a:ext cx="72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7" name="Line 16"/>
                <p:cNvSpPr>
                  <a:spLocks noChangeShapeType="1"/>
                </p:cNvSpPr>
                <p:nvPr/>
              </p:nvSpPr>
              <p:spPr bwMode="auto">
                <a:xfrm>
                  <a:off x="5550" y="2764"/>
                  <a:ext cx="72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 name="Line 17"/>
                <p:cNvSpPr>
                  <a:spLocks noChangeShapeType="1"/>
                </p:cNvSpPr>
                <p:nvPr/>
              </p:nvSpPr>
              <p:spPr bwMode="auto">
                <a:xfrm flipV="1">
                  <a:off x="5220" y="1908"/>
                  <a:ext cx="0" cy="624"/>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Line 18"/>
                <p:cNvSpPr>
                  <a:spLocks noChangeShapeType="1"/>
                </p:cNvSpPr>
                <p:nvPr/>
              </p:nvSpPr>
              <p:spPr bwMode="auto">
                <a:xfrm>
                  <a:off x="6960" y="2778"/>
                  <a:ext cx="90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 name="Line 19"/>
                <p:cNvSpPr>
                  <a:spLocks noChangeShapeType="1"/>
                </p:cNvSpPr>
                <p:nvPr/>
              </p:nvSpPr>
              <p:spPr bwMode="auto">
                <a:xfrm>
                  <a:off x="5220" y="2940"/>
                  <a:ext cx="0" cy="624"/>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1" name="Line 20"/>
                <p:cNvSpPr>
                  <a:spLocks noChangeShapeType="1"/>
                </p:cNvSpPr>
                <p:nvPr/>
              </p:nvSpPr>
              <p:spPr bwMode="auto">
                <a:xfrm>
                  <a:off x="6120" y="3801"/>
                  <a:ext cx="162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 name="Line 21"/>
                <p:cNvSpPr>
                  <a:spLocks noChangeShapeType="1"/>
                </p:cNvSpPr>
                <p:nvPr/>
              </p:nvSpPr>
              <p:spPr bwMode="auto">
                <a:xfrm flipH="1">
                  <a:off x="2880" y="2764"/>
                  <a:ext cx="54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1" name="Text Box 22"/>
              <p:cNvSpPr txBox="1">
                <a:spLocks noChangeArrowheads="1"/>
              </p:cNvSpPr>
              <p:nvPr/>
            </p:nvSpPr>
            <p:spPr bwMode="auto">
              <a:xfrm>
                <a:off x="4215" y="2421"/>
                <a:ext cx="68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主体</a:t>
                </a:r>
                <a:endParaRPr kumimoji="0" lang="zh-CN" altLang="en-US"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2" name="Text Box 23"/>
              <p:cNvSpPr txBox="1">
                <a:spLocks noChangeArrowheads="1"/>
              </p:cNvSpPr>
              <p:nvPr/>
            </p:nvSpPr>
            <p:spPr bwMode="auto">
              <a:xfrm>
                <a:off x="5475" y="2436"/>
                <a:ext cx="76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客体</a:t>
                </a: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1</a:t>
                </a:r>
                <a:endParaRPr kumimoji="0" lang="en-US" altLang="zh-CN"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3" name="Text Box 24"/>
              <p:cNvSpPr txBox="1">
                <a:spLocks noChangeArrowheads="1"/>
              </p:cNvSpPr>
              <p:nvPr/>
            </p:nvSpPr>
            <p:spPr bwMode="auto">
              <a:xfrm>
                <a:off x="5115" y="2064"/>
                <a:ext cx="76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客体</a:t>
                </a: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2</a:t>
                </a:r>
                <a:endParaRPr kumimoji="0" lang="en-US" altLang="zh-CN"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4" name="Text Box 25"/>
              <p:cNvSpPr txBox="1">
                <a:spLocks noChangeArrowheads="1"/>
              </p:cNvSpPr>
              <p:nvPr/>
            </p:nvSpPr>
            <p:spPr bwMode="auto">
              <a:xfrm>
                <a:off x="7020" y="2391"/>
                <a:ext cx="9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Major</a:t>
                </a:r>
                <a:endParaRPr kumimoji="0" lang="en-US" altLang="zh-CN"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5" name="Text Box 26"/>
              <p:cNvSpPr txBox="1">
                <a:spLocks noChangeArrowheads="1"/>
              </p:cNvSpPr>
              <p:nvPr/>
            </p:nvSpPr>
            <p:spPr bwMode="auto">
              <a:xfrm>
                <a:off x="2910" y="2391"/>
                <a:ext cx="68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IS-A</a:t>
                </a:r>
                <a:endParaRPr kumimoji="0" lang="en-US" altLang="zh-CN"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6" name="Text Box 27"/>
              <p:cNvSpPr txBox="1">
                <a:spLocks noChangeArrowheads="1"/>
              </p:cNvSpPr>
              <p:nvPr/>
            </p:nvSpPr>
            <p:spPr bwMode="auto">
              <a:xfrm>
                <a:off x="5130" y="3000"/>
                <a:ext cx="9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During</a:t>
                </a:r>
                <a:endParaRPr kumimoji="0" lang="en-US" altLang="zh-CN"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sp>
            <p:nvSpPr>
              <p:cNvPr id="17" name="Text Box 28"/>
              <p:cNvSpPr txBox="1">
                <a:spLocks noChangeArrowheads="1"/>
              </p:cNvSpPr>
              <p:nvPr/>
            </p:nvSpPr>
            <p:spPr bwMode="auto">
              <a:xfrm>
                <a:off x="6480" y="3402"/>
                <a:ext cx="9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AKO</a:t>
                </a:r>
                <a:endParaRPr kumimoji="0" lang="en-US" altLang="zh-CN" sz="4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grpSp>
        <p:sp>
          <p:nvSpPr>
            <p:cNvPr id="9" name="Text Box 29"/>
            <p:cNvSpPr txBox="1">
              <a:spLocks noChangeArrowheads="1"/>
            </p:cNvSpPr>
            <p:nvPr/>
          </p:nvSpPr>
          <p:spPr bwMode="auto">
            <a:xfrm>
              <a:off x="3780" y="4168"/>
              <a:ext cx="41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rPr>
                <a:t>有关讲课的语义网络</a:t>
              </a:r>
              <a:endParaRPr kumimoji="0" lang="zh-CN" altLang="en-US" sz="5400" b="1" i="0" u="none" strike="noStrike" kern="1200" cap="none" spc="0" normalizeH="0" baseline="0" noProof="0" smtClean="0">
                <a:ln>
                  <a:noFill/>
                </a:ln>
                <a:solidFill>
                  <a:srgbClr val="3366FF"/>
                </a:solidFill>
                <a:effectLst/>
                <a:uLnTx/>
                <a:uFillTx/>
                <a:latin typeface="Times New Roman" panose="02020603050405020304" pitchFamily="18" charset="0"/>
                <a:ea typeface="宋体" panose="02010600030101010101" pitchFamily="2" charset="-122"/>
                <a:cs typeface="+mn-cs"/>
              </a:endParaRPr>
            </a:p>
          </p:txBody>
        </p:sp>
      </p:grpSp>
      <p:sp>
        <p:nvSpPr>
          <p:cNvPr id="33" name="Rectangle 30"/>
          <p:cNvSpPr>
            <a:spLocks noChangeArrowheads="1"/>
          </p:cNvSpPr>
          <p:nvPr/>
        </p:nvSpPr>
        <p:spPr bwMode="auto">
          <a:xfrm>
            <a:off x="0" y="322225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5033093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2.6.3 语义网络的推理</a:t>
            </a:r>
          </a:p>
        </p:txBody>
      </p:sp>
      <p:sp>
        <p:nvSpPr>
          <p:cNvPr id="20484" name="Rectangle 3"/>
          <p:cNvSpPr>
            <a:spLocks noGrp="1" noChangeArrowheads="1"/>
          </p:cNvSpPr>
          <p:nvPr>
            <p:ph idx="1"/>
          </p:nvPr>
        </p:nvSpPr>
        <p:spPr>
          <a:xfrm>
            <a:off x="468313" y="1557338"/>
            <a:ext cx="8496300" cy="5040312"/>
          </a:xfrm>
        </p:spPr>
        <p:txBody>
          <a:bodyPr vert="horz" wrap="square" lIns="91440" tIns="45720" rIns="91440" bIns="45720" numCol="1" anchor="t" anchorCtr="0" compatLnSpc="1">
            <a:prstTxWarp prst="textNoShape">
              <a:avLst/>
            </a:prstTxWarp>
          </a:bodyPr>
          <a:lstStyle/>
          <a:p>
            <a:pPr indent="0">
              <a:lnSpc>
                <a:spcPct val="150000"/>
              </a:lnSpc>
              <a:buFont typeface="Wingdings" panose="05000000000000000000" pitchFamily="2" charset="2"/>
              <a:buNone/>
            </a:pPr>
            <a:r>
              <a:rPr lang="zh-CN" altLang="en-US" smtClean="0">
                <a:solidFill>
                  <a:srgbClr val="FF0000"/>
                </a:solidFill>
                <a:latin typeface="黑体" panose="02010609060101010101" pitchFamily="49" charset="-122"/>
              </a:rPr>
              <a:t>匹配和继承</a:t>
            </a:r>
          </a:p>
          <a:p>
            <a:pPr indent="0">
              <a:lnSpc>
                <a:spcPct val="150000"/>
              </a:lnSpc>
              <a:buFont typeface="Wingdings" panose="05000000000000000000" pitchFamily="2" charset="2"/>
              <a:buChar char="Ø"/>
            </a:pPr>
            <a:r>
              <a:rPr lang="zh-CN" altLang="en-US" smtClean="0">
                <a:solidFill>
                  <a:srgbClr val="000070"/>
                </a:solidFill>
                <a:latin typeface="黑体" panose="02010609060101010101" pitchFamily="49" charset="-122"/>
              </a:rPr>
              <a:t>根据待求问题的要求</a:t>
            </a:r>
            <a:r>
              <a:rPr lang="zh-CN" altLang="en-US" smtClean="0">
                <a:solidFill>
                  <a:srgbClr val="FF0000"/>
                </a:solidFill>
                <a:latin typeface="黑体" panose="02010609060101010101" pitchFamily="49" charset="-122"/>
              </a:rPr>
              <a:t>构造</a:t>
            </a:r>
            <a:r>
              <a:rPr lang="zh-CN" altLang="en-US" smtClean="0">
                <a:solidFill>
                  <a:srgbClr val="000070"/>
                </a:solidFill>
                <a:latin typeface="黑体" panose="02010609060101010101" pitchFamily="49" charset="-122"/>
              </a:rPr>
              <a:t>一个网络片断；</a:t>
            </a:r>
          </a:p>
          <a:p>
            <a:pPr indent="0">
              <a:lnSpc>
                <a:spcPct val="150000"/>
              </a:lnSpc>
              <a:buFont typeface="Wingdings" panose="05000000000000000000" pitchFamily="2" charset="2"/>
              <a:buChar char="Ø"/>
            </a:pPr>
            <a:r>
              <a:rPr lang="zh-CN" altLang="en-US" smtClean="0">
                <a:solidFill>
                  <a:srgbClr val="000070"/>
                </a:solidFill>
                <a:latin typeface="黑体" panose="02010609060101010101" pitchFamily="49" charset="-122"/>
              </a:rPr>
              <a:t>在知识库中</a:t>
            </a:r>
            <a:r>
              <a:rPr lang="zh-CN" altLang="en-US" smtClean="0">
                <a:solidFill>
                  <a:srgbClr val="FF0000"/>
                </a:solidFill>
                <a:latin typeface="黑体" panose="02010609060101010101" pitchFamily="49" charset="-122"/>
              </a:rPr>
              <a:t>查找</a:t>
            </a:r>
            <a:r>
              <a:rPr lang="zh-CN" altLang="en-US" smtClean="0">
                <a:solidFill>
                  <a:srgbClr val="000070"/>
                </a:solidFill>
                <a:latin typeface="黑体" panose="02010609060101010101" pitchFamily="49" charset="-122"/>
              </a:rPr>
              <a:t>可与之匹配的语义网络；</a:t>
            </a:r>
          </a:p>
          <a:p>
            <a:pPr indent="0">
              <a:lnSpc>
                <a:spcPct val="150000"/>
              </a:lnSpc>
              <a:buFont typeface="Wingdings" panose="05000000000000000000" pitchFamily="2" charset="2"/>
              <a:buChar char="Ø"/>
            </a:pPr>
            <a:r>
              <a:rPr lang="zh-CN" altLang="en-US" smtClean="0">
                <a:solidFill>
                  <a:srgbClr val="000070"/>
                </a:solidFill>
                <a:latin typeface="黑体" panose="02010609060101010101" pitchFamily="49" charset="-122"/>
              </a:rPr>
              <a:t>当网络片断中的询间部分与知识库中的某网络结构</a:t>
            </a:r>
            <a:r>
              <a:rPr lang="zh-CN" altLang="en-US" smtClean="0">
                <a:solidFill>
                  <a:srgbClr val="FF0000"/>
                </a:solidFill>
                <a:latin typeface="黑体" panose="02010609060101010101" pitchFamily="49" charset="-122"/>
              </a:rPr>
              <a:t>匹配</a:t>
            </a:r>
            <a:r>
              <a:rPr lang="zh-CN" altLang="en-US" smtClean="0">
                <a:solidFill>
                  <a:srgbClr val="000070"/>
                </a:solidFill>
                <a:latin typeface="黑体" panose="02010609060101010101" pitchFamily="49" charset="-122"/>
              </a:rPr>
              <a:t>时，则与询问处匹配的事实，就是问题的解。 </a:t>
            </a:r>
          </a:p>
        </p:txBody>
      </p:sp>
      <p:sp>
        <p:nvSpPr>
          <p:cNvPr id="118787"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96E82C77-1A18-43C7-9B6F-8E862EA8AF91}"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147</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3784599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idx="1"/>
          </p:nvPr>
        </p:nvSpPr>
        <p:spPr>
          <a:xfrm>
            <a:off x="381000" y="381000"/>
            <a:ext cx="7772400" cy="3911600"/>
          </a:xfrm>
        </p:spPr>
        <p:txBody>
          <a:bodyPr/>
          <a:lstStyle/>
          <a:p>
            <a:pPr marL="457200" indent="-457200">
              <a:defRPr/>
            </a:pPr>
            <a:r>
              <a:rPr kumimoji="1" lang="zh-CN" altLang="en-US" dirty="0" smtClean="0">
                <a:latin typeface="黑体" panose="02010609060101010101" pitchFamily="49" charset="-122"/>
              </a:rPr>
              <a:t>如，要通过苹果语义网络查询富士苹果有什么特点。</a:t>
            </a:r>
          </a:p>
          <a:p>
            <a:pPr marL="457200" indent="-457200">
              <a:defRPr/>
            </a:pPr>
            <a:r>
              <a:rPr kumimoji="1" lang="zh-CN" altLang="en-US" dirty="0" smtClean="0">
                <a:latin typeface="黑体" panose="02010609060101010101" pitchFamily="49" charset="-122"/>
              </a:rPr>
              <a:t>可先构造如下图所示的一个网络片段。然后，使其与知识库中的语义网络进行</a:t>
            </a:r>
            <a:r>
              <a:rPr kumimoji="1" lang="zh-CN" altLang="en-US" dirty="0" smtClean="0">
                <a:solidFill>
                  <a:srgbClr val="FF0000"/>
                </a:solidFill>
                <a:latin typeface="黑体" panose="02010609060101010101" pitchFamily="49" charset="-122"/>
              </a:rPr>
              <a:t>匹配</a:t>
            </a:r>
            <a:r>
              <a:rPr kumimoji="1" lang="zh-CN" altLang="en-US" dirty="0" smtClean="0">
                <a:latin typeface="黑体" panose="02010609060101010101" pitchFamily="49" charset="-122"/>
              </a:rPr>
              <a:t>。</a:t>
            </a:r>
          </a:p>
          <a:p>
            <a:pPr marL="457200" indent="-457200">
              <a:defRPr/>
            </a:pPr>
            <a:r>
              <a:rPr kumimoji="1" lang="zh-CN" altLang="en-US" dirty="0" smtClean="0">
                <a:latin typeface="黑体" panose="02010609060101010101" pitchFamily="49" charset="-122"/>
              </a:rPr>
              <a:t>匹配后</a:t>
            </a:r>
            <a:r>
              <a:rPr kumimoji="1" lang="en-US" altLang="zh-CN" dirty="0" smtClean="0">
                <a:latin typeface="黑体" panose="02010609060101010101" pitchFamily="49" charset="-122"/>
              </a:rPr>
              <a:t>x</a:t>
            </a:r>
            <a:r>
              <a:rPr kumimoji="1" lang="zh-CN" altLang="en-US" dirty="0" smtClean="0">
                <a:latin typeface="黑体" panose="02010609060101010101" pitchFamily="49" charset="-122"/>
              </a:rPr>
              <a:t>的值应为"脆甜"。</a:t>
            </a:r>
          </a:p>
        </p:txBody>
      </p:sp>
      <p:sp>
        <p:nvSpPr>
          <p:cNvPr id="21508" name="Rectangle 3"/>
          <p:cNvSpPr>
            <a:spLocks noChangeArrowheads="1"/>
          </p:cNvSpPr>
          <p:nvPr/>
        </p:nvSpPr>
        <p:spPr bwMode="auto">
          <a:xfrm>
            <a:off x="3009900" y="6113463"/>
            <a:ext cx="3124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
                <a:srgbClr val="FFFF00"/>
              </a:buClr>
              <a:buSzTx/>
              <a:buFontTx/>
              <a:buNone/>
              <a:tabLst/>
              <a:defRPr/>
            </a:pPr>
            <a:r>
              <a:rPr kumimoji="1" lang="zh-CN" altLang="en-US" sz="2400" b="0" i="0" u="none" strike="noStrike" kern="1200" cap="none" spc="0" normalizeH="0" baseline="0" noProof="0" dirty="0" smtClean="0">
                <a:ln>
                  <a:noFill/>
                </a:ln>
                <a:solidFill>
                  <a:srgbClr val="000044">
                    <a:lumMod val="90000"/>
                    <a:lumOff val="10000"/>
                  </a:srgbClr>
                </a:solidFill>
                <a:effectLst/>
                <a:uLnTx/>
                <a:uFillTx/>
                <a:latin typeface="黑体" panose="02010609060101010101" pitchFamily="49" charset="-122"/>
                <a:ea typeface="黑体" panose="02010609060101010101" pitchFamily="49" charset="-122"/>
                <a:cs typeface="+mn-cs"/>
              </a:rPr>
              <a:t>语义网络片段</a:t>
            </a:r>
          </a:p>
        </p:txBody>
      </p:sp>
      <p:sp>
        <p:nvSpPr>
          <p:cNvPr id="21509" name="Text Box 4"/>
          <p:cNvSpPr txBox="1">
            <a:spLocks noChangeArrowheads="1"/>
          </p:cNvSpPr>
          <p:nvPr/>
        </p:nvSpPr>
        <p:spPr bwMode="auto">
          <a:xfrm>
            <a:off x="2663825" y="3883025"/>
            <a:ext cx="1728788" cy="641350"/>
          </a:xfrm>
          <a:prstGeom prst="rect">
            <a:avLst/>
          </a:prstGeom>
          <a:solidFill>
            <a:schemeClr val="tx2">
              <a:lumMod val="75000"/>
            </a:schemeClr>
          </a:solidFill>
          <a:ln>
            <a:noFill/>
          </a:ln>
          <a:effectLst/>
        </p:spPr>
        <p:txBody>
          <a:bodyPr>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36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苹果</a:t>
            </a:r>
          </a:p>
        </p:txBody>
      </p:sp>
      <p:sp>
        <p:nvSpPr>
          <p:cNvPr id="21510" name="Text Box 5"/>
          <p:cNvSpPr txBox="1">
            <a:spLocks noChangeArrowheads="1"/>
          </p:cNvSpPr>
          <p:nvPr/>
        </p:nvSpPr>
        <p:spPr bwMode="auto">
          <a:xfrm>
            <a:off x="2736850" y="5251450"/>
            <a:ext cx="1728788" cy="641350"/>
          </a:xfrm>
          <a:prstGeom prst="rect">
            <a:avLst/>
          </a:prstGeom>
          <a:solidFill>
            <a:schemeClr val="tx2">
              <a:lumMod val="75000"/>
            </a:schemeClr>
          </a:solidFill>
          <a:ln>
            <a:noFill/>
          </a:ln>
          <a:effectLst/>
        </p:spPr>
        <p:txBody>
          <a:bodyPr>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36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富士</a:t>
            </a:r>
          </a:p>
        </p:txBody>
      </p:sp>
      <p:sp>
        <p:nvSpPr>
          <p:cNvPr id="21511" name="Text Box 6"/>
          <p:cNvSpPr txBox="1">
            <a:spLocks noChangeArrowheads="1"/>
          </p:cNvSpPr>
          <p:nvPr/>
        </p:nvSpPr>
        <p:spPr bwMode="auto">
          <a:xfrm>
            <a:off x="6011863" y="5251450"/>
            <a:ext cx="1728787" cy="641350"/>
          </a:xfrm>
          <a:prstGeom prst="rect">
            <a:avLst/>
          </a:prstGeom>
          <a:solidFill>
            <a:schemeClr val="tx2">
              <a:lumMod val="75000"/>
            </a:schemeClr>
          </a:solidFill>
          <a:ln>
            <a:noFill/>
          </a:ln>
          <a:effectLst/>
        </p:spPr>
        <p:txBody>
          <a:bodyPr>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600" b="0" i="0" u="none" strike="noStrike" kern="1200" cap="none" spc="0" normalizeH="0" baseline="0" noProof="0" smtClean="0">
                <a:ln>
                  <a:noFill/>
                </a:ln>
                <a:solidFill>
                  <a:srgbClr val="FFFFFF"/>
                </a:solidFill>
                <a:effectLst/>
                <a:uLnTx/>
                <a:uFillTx/>
                <a:latin typeface="黑体" panose="02010609060101010101" pitchFamily="49" charset="-122"/>
                <a:ea typeface="黑体" panose="02010609060101010101" pitchFamily="49" charset="-122"/>
                <a:cs typeface="+mn-cs"/>
              </a:rPr>
              <a:t>X</a:t>
            </a:r>
          </a:p>
        </p:txBody>
      </p:sp>
      <p:sp>
        <p:nvSpPr>
          <p:cNvPr id="119814" name="AutoShape 7"/>
          <p:cNvSpPr>
            <a:spLocks noChangeArrowheads="1"/>
          </p:cNvSpPr>
          <p:nvPr/>
        </p:nvSpPr>
        <p:spPr bwMode="auto">
          <a:xfrm>
            <a:off x="4608513" y="5538788"/>
            <a:ext cx="1368425" cy="73025"/>
          </a:xfrm>
          <a:prstGeom prst="rightArrow">
            <a:avLst>
              <a:gd name="adj1" fmla="val 50000"/>
              <a:gd name="adj2" fmla="val 468392"/>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119815" name="AutoShape 8"/>
          <p:cNvSpPr>
            <a:spLocks noChangeArrowheads="1"/>
          </p:cNvSpPr>
          <p:nvPr/>
        </p:nvSpPr>
        <p:spPr bwMode="auto">
          <a:xfrm>
            <a:off x="3529013" y="4530725"/>
            <a:ext cx="71437" cy="720725"/>
          </a:xfrm>
          <a:prstGeom prst="upArrow">
            <a:avLst>
              <a:gd name="adj1" fmla="val 50000"/>
              <a:gd name="adj2" fmla="val 252177"/>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600" b="0" i="0" u="none" strike="noStrike" kern="1200" cap="none" spc="0" normalizeH="0" baseline="0" noProof="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p:txBody>
      </p:sp>
      <p:sp>
        <p:nvSpPr>
          <p:cNvPr id="21514" name="Text Box 9"/>
          <p:cNvSpPr txBox="1">
            <a:spLocks noChangeArrowheads="1"/>
          </p:cNvSpPr>
          <p:nvPr/>
        </p:nvSpPr>
        <p:spPr bwMode="auto">
          <a:xfrm>
            <a:off x="2232025" y="4675188"/>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smtClean="0">
                <a:ln>
                  <a:noFill/>
                </a:ln>
                <a:solidFill>
                  <a:srgbClr val="000044">
                    <a:lumMod val="90000"/>
                    <a:lumOff val="10000"/>
                  </a:srgbClr>
                </a:solidFill>
                <a:effectLst/>
                <a:uLnTx/>
                <a:uFillTx/>
                <a:latin typeface="Times New Roman"/>
                <a:ea typeface="黑体" panose="02010609060101010101" pitchFamily="49" charset="-122"/>
                <a:cs typeface="+mn-cs"/>
              </a:rPr>
              <a:t>AKO</a:t>
            </a:r>
          </a:p>
        </p:txBody>
      </p:sp>
      <p:sp>
        <p:nvSpPr>
          <p:cNvPr id="21515" name="Text Box 10"/>
          <p:cNvSpPr txBox="1">
            <a:spLocks noChangeArrowheads="1"/>
          </p:cNvSpPr>
          <p:nvPr/>
        </p:nvSpPr>
        <p:spPr bwMode="auto">
          <a:xfrm>
            <a:off x="4681538" y="4962525"/>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600">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600">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600">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90000"/>
              </a:lnSpc>
              <a:spcBef>
                <a:spcPct val="20000"/>
              </a:spcBef>
              <a:spcAft>
                <a:spcPct val="0"/>
              </a:spcAft>
              <a:buClr>
                <a:srgbClr val="66FFFF"/>
              </a:buClr>
              <a:buFont typeface="Wingdings" panose="05000000000000000000" pitchFamily="2" charset="2"/>
              <a:defRPr kumimoji="1" sz="3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smtClean="0">
                <a:ln>
                  <a:noFill/>
                </a:ln>
                <a:solidFill>
                  <a:srgbClr val="000044">
                    <a:lumMod val="90000"/>
                    <a:lumOff val="10000"/>
                  </a:srgbClr>
                </a:solidFill>
                <a:effectLst/>
                <a:uLnTx/>
                <a:uFillTx/>
                <a:latin typeface="Times New Roman"/>
                <a:ea typeface="黑体" panose="02010609060101010101" pitchFamily="49" charset="-122"/>
                <a:cs typeface="+mn-cs"/>
              </a:rPr>
              <a:t>特点</a:t>
            </a:r>
          </a:p>
        </p:txBody>
      </p:sp>
      <p:sp>
        <p:nvSpPr>
          <p:cNvPr id="119818"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E6E481D8-5C51-4C00-ABE6-7A151E12079E}"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148</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2338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idx="1"/>
          </p:nvPr>
        </p:nvSpPr>
        <p:spPr>
          <a:xfrm>
            <a:off x="323850" y="1219200"/>
            <a:ext cx="8496300" cy="5378450"/>
          </a:xfrm>
        </p:spPr>
        <p:txBody>
          <a:bodyPr/>
          <a:lstStyle/>
          <a:p>
            <a:pPr>
              <a:lnSpc>
                <a:spcPct val="90000"/>
              </a:lnSpc>
              <a:defRPr/>
            </a:pPr>
            <a:r>
              <a:rPr kumimoji="1" lang="zh-CN" altLang="en-US" dirty="0" smtClean="0">
                <a:solidFill>
                  <a:srgbClr val="C00000"/>
                </a:solidFill>
                <a:latin typeface="华文新魏" panose="02010800040101010101" pitchFamily="2" charset="-122"/>
              </a:rPr>
              <a:t>优点：</a:t>
            </a:r>
          </a:p>
          <a:p>
            <a:pPr>
              <a:lnSpc>
                <a:spcPct val="90000"/>
              </a:lnSpc>
              <a:buFont typeface="Wingdings" panose="05000000000000000000" pitchFamily="2" charset="2"/>
              <a:buNone/>
              <a:defRPr/>
            </a:pPr>
            <a:r>
              <a:rPr kumimoji="1" lang="zh-CN" altLang="en-US" sz="2800" dirty="0" smtClean="0">
                <a:latin typeface="华文新魏" panose="02010800040101010101" pitchFamily="2" charset="-122"/>
              </a:rPr>
              <a:t>◇ </a:t>
            </a:r>
            <a:r>
              <a:rPr kumimoji="1" lang="zh-CN" altLang="en-US" sz="2800" dirty="0" smtClean="0">
                <a:solidFill>
                  <a:srgbClr val="FF0000"/>
                </a:solidFill>
                <a:latin typeface="华文新魏" panose="02010800040101010101" pitchFamily="2" charset="-122"/>
              </a:rPr>
              <a:t>结构性</a:t>
            </a:r>
            <a:r>
              <a:rPr kumimoji="1" lang="zh-CN" altLang="en-US" sz="2800" dirty="0" smtClean="0">
                <a:latin typeface="华文新魏" panose="02010800040101010101" pitchFamily="2" charset="-122"/>
              </a:rPr>
              <a:t>：语义网络把事物的属性以及事物间的各种语义联系</a:t>
            </a:r>
            <a:r>
              <a:rPr kumimoji="1" lang="zh-CN" altLang="en-US" sz="2800" dirty="0" smtClean="0">
                <a:solidFill>
                  <a:srgbClr val="3333FF"/>
                </a:solidFill>
                <a:latin typeface="华文新魏" panose="02010800040101010101" pitchFamily="2" charset="-122"/>
              </a:rPr>
              <a:t>显式地</a:t>
            </a:r>
            <a:r>
              <a:rPr kumimoji="1" lang="zh-CN" altLang="en-US" sz="2800" dirty="0" smtClean="0">
                <a:latin typeface="华文新魏" panose="02010800040101010101" pitchFamily="2" charset="-122"/>
              </a:rPr>
              <a:t>表现出来，是一种结构化的知识表示法。</a:t>
            </a:r>
          </a:p>
          <a:p>
            <a:pPr>
              <a:lnSpc>
                <a:spcPct val="90000"/>
              </a:lnSpc>
              <a:buFont typeface="Wingdings" panose="05000000000000000000" pitchFamily="2" charset="2"/>
              <a:buNone/>
              <a:defRPr/>
            </a:pPr>
            <a:r>
              <a:rPr kumimoji="1" lang="zh-CN" altLang="en-US" sz="2800" dirty="0" smtClean="0">
                <a:latin typeface="华文新魏" panose="02010800040101010101" pitchFamily="2" charset="-122"/>
              </a:rPr>
              <a:t>在这种方法中，下层结点可以继承、新增和变异上层结点的属性，从而实现信息共享。</a:t>
            </a:r>
          </a:p>
          <a:p>
            <a:pPr>
              <a:lnSpc>
                <a:spcPct val="90000"/>
              </a:lnSpc>
              <a:buFont typeface="Wingdings" panose="05000000000000000000" pitchFamily="2" charset="2"/>
              <a:buNone/>
              <a:defRPr/>
            </a:pPr>
            <a:r>
              <a:rPr kumimoji="1" lang="zh-CN" altLang="en-US" sz="2800" dirty="0" smtClean="0">
                <a:latin typeface="华文新魏" panose="02010800040101010101" pitchFamily="2" charset="-122"/>
              </a:rPr>
              <a:t>◇ </a:t>
            </a:r>
            <a:r>
              <a:rPr kumimoji="1" lang="zh-CN" altLang="en-US" sz="2800" dirty="0" smtClean="0">
                <a:solidFill>
                  <a:srgbClr val="FF0000"/>
                </a:solidFill>
                <a:latin typeface="华文新魏" panose="02010800040101010101" pitchFamily="2" charset="-122"/>
              </a:rPr>
              <a:t>联想性</a:t>
            </a:r>
            <a:r>
              <a:rPr kumimoji="1" lang="zh-CN" altLang="en-US" sz="2800" dirty="0" smtClean="0">
                <a:latin typeface="华文新魏" panose="02010800040101010101" pitchFamily="2" charset="-122"/>
              </a:rPr>
              <a:t>：着重强调事物间的</a:t>
            </a:r>
            <a:r>
              <a:rPr kumimoji="1" lang="zh-CN" altLang="en-US" sz="2800" dirty="0" smtClean="0">
                <a:solidFill>
                  <a:srgbClr val="3333FF"/>
                </a:solidFill>
                <a:latin typeface="华文新魏" panose="02010800040101010101" pitchFamily="2" charset="-122"/>
              </a:rPr>
              <a:t>语义联系</a:t>
            </a:r>
            <a:r>
              <a:rPr kumimoji="1" lang="zh-CN" altLang="en-US" sz="2800" dirty="0" smtClean="0">
                <a:latin typeface="华文新魏" panose="02010800040101010101" pitchFamily="2" charset="-122"/>
              </a:rPr>
              <a:t>，体现了人类思维的联想过程。</a:t>
            </a:r>
          </a:p>
          <a:p>
            <a:pPr>
              <a:lnSpc>
                <a:spcPct val="90000"/>
              </a:lnSpc>
              <a:buFont typeface="Wingdings" panose="05000000000000000000" pitchFamily="2" charset="2"/>
              <a:buNone/>
              <a:defRPr/>
            </a:pPr>
            <a:r>
              <a:rPr kumimoji="1" lang="zh-CN" altLang="en-US" sz="2800" dirty="0" smtClean="0">
                <a:latin typeface="华文新魏" panose="02010800040101010101" pitchFamily="2" charset="-122"/>
              </a:rPr>
              <a:t>◇ </a:t>
            </a:r>
            <a:r>
              <a:rPr kumimoji="1" lang="zh-CN" altLang="en-US" sz="2800" dirty="0" smtClean="0">
                <a:solidFill>
                  <a:srgbClr val="FF0000"/>
                </a:solidFill>
                <a:latin typeface="华文新魏" panose="02010800040101010101" pitchFamily="2" charset="-122"/>
              </a:rPr>
              <a:t>自索引性</a:t>
            </a:r>
            <a:r>
              <a:rPr kumimoji="1" lang="zh-CN" altLang="en-US" sz="2800" dirty="0" smtClean="0">
                <a:latin typeface="华文新魏" panose="02010800040101010101" pitchFamily="2" charset="-122"/>
              </a:rPr>
              <a:t>：语义网络表示把各结点之间的联系以明确、简洁的方式表示出来，通过与某一结点连接的弧很容易找出相关信息，而不必查找</a:t>
            </a:r>
            <a:r>
              <a:rPr kumimoji="1" lang="zh-CN" altLang="en-US" sz="2800" smtClean="0">
                <a:latin typeface="华文新魏" panose="02010800040101010101" pitchFamily="2" charset="-122"/>
              </a:rPr>
              <a:t>整个知识库，可以</a:t>
            </a:r>
            <a:r>
              <a:rPr kumimoji="1" lang="zh-CN" altLang="en-US" sz="2800" dirty="0" smtClean="0">
                <a:latin typeface="华文新魏" panose="02010800040101010101" pitchFamily="2" charset="-122"/>
              </a:rPr>
              <a:t>有效地避免搜索时的组合爆炸问题。</a:t>
            </a:r>
            <a:endParaRPr kumimoji="1" lang="zh-CN" altLang="en-US" dirty="0" smtClean="0">
              <a:latin typeface="华文新魏" panose="02010800040101010101" pitchFamily="2" charset="-122"/>
            </a:endParaRPr>
          </a:p>
        </p:txBody>
      </p:sp>
      <p:sp>
        <p:nvSpPr>
          <p:cNvPr id="122882" name="Rectangle 6"/>
          <p:cNvSpPr>
            <a:spLocks noGrp="1" noRot="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2.6.4 </a:t>
            </a:r>
            <a:r>
              <a:rPr lang="zh-CN" altLang="zh-CN" smtClean="0"/>
              <a:t>语义网络表示的特点</a:t>
            </a:r>
            <a:endParaRPr lang="zh-CN" altLang="en-US" smtClean="0"/>
          </a:p>
        </p:txBody>
      </p:sp>
      <p:sp>
        <p:nvSpPr>
          <p:cNvPr id="122883"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645CCC88-604F-408E-BD6C-31D7EDBFB95A}"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149</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1085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1027"/>
          <p:cNvSpPr>
            <a:spLocks noGrp="1"/>
          </p:cNvSpPr>
          <p:nvPr>
            <p:ph idx="1"/>
          </p:nvPr>
        </p:nvSpPr>
        <p:spPr>
          <a:xfrm>
            <a:off x="685800" y="1257300"/>
            <a:ext cx="7772400" cy="4114800"/>
          </a:xfrm>
        </p:spPr>
        <p:txBody>
          <a:bodyPr vert="horz" wrap="square" lIns="91440" tIns="45720" rIns="91440" bIns="45720" anchor="t"/>
          <a:lstStyle/>
          <a:p>
            <a:pPr marL="800100" indent="-457200">
              <a:spcBef>
                <a:spcPts val="1200"/>
              </a:spcBef>
              <a:spcAft>
                <a:spcPts val="1200"/>
              </a:spcAft>
            </a:pPr>
            <a:r>
              <a:rPr lang="zh-CN" altLang="en-US" dirty="0">
                <a:latin typeface="黑体" panose="02010609060101010101" pitchFamily="2" charset="-122"/>
                <a:ea typeface="黑体" panose="02010609060101010101" pitchFamily="2" charset="-122"/>
              </a:rPr>
              <a:t>人们必须用计算机懂得的</a:t>
            </a:r>
            <a:r>
              <a:rPr lang="zh-CN" altLang="en-US" dirty="0">
                <a:solidFill>
                  <a:srgbClr val="FF0000"/>
                </a:solidFill>
                <a:latin typeface="黑体" panose="02010609060101010101" pitchFamily="2" charset="-122"/>
                <a:ea typeface="黑体" panose="02010609060101010101" pitchFamily="2" charset="-122"/>
              </a:rPr>
              <a:t>形式语言</a:t>
            </a:r>
            <a:r>
              <a:rPr lang="zh-CN" altLang="en-US" dirty="0">
                <a:latin typeface="黑体" panose="02010609060101010101" pitchFamily="2" charset="-122"/>
                <a:ea typeface="黑体" panose="02010609060101010101" pitchFamily="2" charset="-122"/>
              </a:rPr>
              <a:t>告诉它</a:t>
            </a:r>
            <a:r>
              <a:rPr lang="zh-CN" altLang="en-US" dirty="0">
                <a:solidFill>
                  <a:srgbClr val="FF0000"/>
                </a:solidFill>
                <a:latin typeface="黑体" panose="02010609060101010101" pitchFamily="2" charset="-122"/>
                <a:ea typeface="黑体" panose="02010609060101010101" pitchFamily="2" charset="-122"/>
              </a:rPr>
              <a:t>怎么做</a:t>
            </a:r>
            <a:r>
              <a:rPr lang="zh-CN" altLang="en-US" dirty="0">
                <a:latin typeface="黑体" panose="02010609060101010101" pitchFamily="2" charset="-122"/>
                <a:ea typeface="黑体" panose="02010609060101010101" pitchFamily="2" charset="-122"/>
              </a:rPr>
              <a:t>或者</a:t>
            </a:r>
            <a:r>
              <a:rPr lang="zh-CN" altLang="en-US" dirty="0">
                <a:solidFill>
                  <a:srgbClr val="FF0000"/>
                </a:solidFill>
                <a:latin typeface="黑体" panose="02010609060101010101" pitchFamily="2" charset="-122"/>
                <a:ea typeface="黑体" panose="02010609060101010101" pitchFamily="2" charset="-122"/>
              </a:rPr>
              <a:t>做</a:t>
            </a:r>
            <a:r>
              <a:rPr lang="zh-CN" altLang="en-US" dirty="0" smtClean="0">
                <a:solidFill>
                  <a:srgbClr val="FF0000"/>
                </a:solidFill>
                <a:latin typeface="黑体" panose="02010609060101010101" pitchFamily="2" charset="-122"/>
                <a:ea typeface="黑体" panose="02010609060101010101" pitchFamily="2" charset="-122"/>
              </a:rPr>
              <a:t>什么。</a:t>
            </a:r>
            <a:endParaRPr lang="zh-CN" altLang="en-US" dirty="0">
              <a:latin typeface="黑体" panose="02010609060101010101" pitchFamily="2" charset="-122"/>
              <a:ea typeface="黑体" panose="02010609060101010101" pitchFamily="2" charset="-122"/>
            </a:endParaRPr>
          </a:p>
          <a:p>
            <a:pPr marL="800100" indent="-457200">
              <a:spcBef>
                <a:spcPts val="1200"/>
              </a:spcBef>
              <a:spcAft>
                <a:spcPts val="1200"/>
              </a:spcAft>
            </a:pPr>
            <a:r>
              <a:rPr lang="zh-CN" altLang="en-US" dirty="0" smtClean="0">
                <a:latin typeface="黑体" panose="02010609060101010101" pitchFamily="2" charset="-122"/>
                <a:ea typeface="黑体" panose="02010609060101010101" pitchFamily="2" charset="-122"/>
              </a:rPr>
              <a:t>计算机</a:t>
            </a:r>
            <a:r>
              <a:rPr lang="zh-CN" altLang="en-US" dirty="0">
                <a:latin typeface="黑体" panose="02010609060101010101" pitchFamily="2" charset="-122"/>
                <a:ea typeface="黑体" panose="02010609060101010101" pitchFamily="2" charset="-122"/>
              </a:rPr>
              <a:t>理解这些语言的过程，又正是按照人赋予它的</a:t>
            </a:r>
            <a:r>
              <a:rPr lang="zh-CN" altLang="en-US" dirty="0">
                <a:solidFill>
                  <a:srgbClr val="FF0000"/>
                </a:solidFill>
                <a:latin typeface="黑体" panose="02010609060101010101" pitchFamily="2" charset="-122"/>
                <a:ea typeface="黑体" panose="02010609060101010101" pitchFamily="2" charset="-122"/>
              </a:rPr>
              <a:t>形式化规程(编译程序，</a:t>
            </a:r>
            <a:r>
              <a:rPr lang="en-US" altLang="zh-CN" dirty="0">
                <a:solidFill>
                  <a:srgbClr val="FF0000"/>
                </a:solidFill>
                <a:latin typeface="黑体" panose="02010609060101010101" pitchFamily="2" charset="-122"/>
                <a:ea typeface="黑体" panose="02010609060101010101" pitchFamily="2" charset="-122"/>
              </a:rPr>
              <a:t>compiler)</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将它们归约为自己的基本操作。 </a:t>
            </a:r>
          </a:p>
        </p:txBody>
      </p:sp>
      <p:sp>
        <p:nvSpPr>
          <p:cNvPr id="5" name="Rectangle 2"/>
          <p:cNvSpPr>
            <a:spLocks noGrp="1"/>
          </p:cNvSpPr>
          <p:nvPr>
            <p:ph type="title"/>
          </p:nvPr>
        </p:nvSpPr>
        <p:spPr>
          <a:xfrm>
            <a:off x="179512" y="260648"/>
            <a:ext cx="7772400" cy="899592"/>
          </a:xfrm>
        </p:spPr>
        <p:txBody>
          <a:bodyPr vert="horz" wrap="square" lIns="91440" tIns="45720" rIns="91440" bIns="45720" anchor="ctr"/>
          <a:lstStyle/>
          <a:p>
            <a:pPr eaLnBrk="1" hangingPunct="1">
              <a:buNone/>
            </a:pPr>
            <a:r>
              <a:rPr lang="zh-CN" altLang="en-US" dirty="0">
                <a:solidFill>
                  <a:srgbClr val="FF0000"/>
                </a:solidFill>
                <a:latin typeface="黑体" panose="02010609060101010101" pitchFamily="2" charset="-122"/>
                <a:ea typeface="黑体" panose="02010609060101010101" pitchFamily="2" charset="-122"/>
              </a:rPr>
              <a:t>1.符号主义学派</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15</a:t>
            </a:fld>
            <a:endParaRPr lang="zh-CN" alt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2.6.4 </a:t>
            </a:r>
            <a:r>
              <a:rPr lang="zh-CN" altLang="zh-CN" smtClean="0"/>
              <a:t>语义网络表示的特点</a:t>
            </a:r>
            <a:endParaRPr lang="zh-CN" altLang="en-US" smtClean="0"/>
          </a:p>
        </p:txBody>
      </p:sp>
      <p:sp>
        <p:nvSpPr>
          <p:cNvPr id="166915" name="Rectangle 3"/>
          <p:cNvSpPr>
            <a:spLocks noGrp="1" noChangeArrowheads="1"/>
          </p:cNvSpPr>
          <p:nvPr>
            <p:ph idx="1"/>
          </p:nvPr>
        </p:nvSpPr>
        <p:spPr>
          <a:xfrm>
            <a:off x="468313" y="908050"/>
            <a:ext cx="8218487" cy="5218113"/>
          </a:xfrm>
        </p:spPr>
        <p:txBody>
          <a:bodyPr vert="horz" wrap="square" lIns="91440" tIns="45720" rIns="91440" bIns="45720" numCol="1" anchor="t" anchorCtr="0" compatLnSpc="1">
            <a:prstTxWarp prst="textNoShape">
              <a:avLst/>
            </a:prstTxWarp>
          </a:bodyPr>
          <a:lstStyle/>
          <a:p>
            <a:pPr indent="342900">
              <a:lnSpc>
                <a:spcPct val="150000"/>
              </a:lnSpc>
              <a:buFont typeface="Wingdings" panose="05000000000000000000" pitchFamily="2" charset="2"/>
              <a:buNone/>
            </a:pPr>
            <a:r>
              <a:rPr lang="zh-CN" altLang="en-US" sz="2800" smtClean="0">
                <a:solidFill>
                  <a:srgbClr val="000070"/>
                </a:solidFill>
                <a:latin typeface="华文新魏" panose="02010800040101010101" pitchFamily="2" charset="-122"/>
              </a:rPr>
              <a:t>◇ 自然性：是一种直观的知识表示方法，符合人们表达事物间关系的习惯，而且把自然语言转换成语义网络也较为容易。</a:t>
            </a:r>
            <a:r>
              <a:rPr lang="zh-CN" altLang="en-US" sz="2800" smtClean="0">
                <a:solidFill>
                  <a:srgbClr val="3C3C3C"/>
                </a:solidFill>
                <a:latin typeface="华文新魏" panose="02010800040101010101" pitchFamily="2" charset="-122"/>
              </a:rPr>
              <a:t>　</a:t>
            </a:r>
          </a:p>
          <a:p>
            <a:pPr indent="342900">
              <a:lnSpc>
                <a:spcPct val="150000"/>
              </a:lnSpc>
              <a:buFont typeface="Wingdings" panose="05000000000000000000" pitchFamily="2" charset="2"/>
              <a:buChar char="Ø"/>
            </a:pPr>
            <a:r>
              <a:rPr lang="zh-CN" altLang="en-US" smtClean="0">
                <a:solidFill>
                  <a:srgbClr val="C00000"/>
                </a:solidFill>
                <a:latin typeface="华文新魏" panose="02010800040101010101" pitchFamily="2" charset="-122"/>
              </a:rPr>
              <a:t>缺点：</a:t>
            </a:r>
          </a:p>
          <a:p>
            <a:pPr indent="342900">
              <a:lnSpc>
                <a:spcPct val="150000"/>
              </a:lnSpc>
              <a:buFont typeface="Wingdings" panose="05000000000000000000" pitchFamily="2" charset="2"/>
              <a:buNone/>
            </a:pPr>
            <a:r>
              <a:rPr lang="zh-CN" altLang="en-US" sz="2800" smtClean="0">
                <a:solidFill>
                  <a:srgbClr val="000070"/>
                </a:solidFill>
                <a:latin typeface="华文新魏" panose="02010800040101010101" pitchFamily="2" charset="-122"/>
              </a:rPr>
              <a:t>◇ 推理规则不十分明了。</a:t>
            </a:r>
          </a:p>
          <a:p>
            <a:pPr indent="342900">
              <a:lnSpc>
                <a:spcPct val="150000"/>
              </a:lnSpc>
              <a:buFont typeface="Wingdings" panose="05000000000000000000" pitchFamily="2" charset="2"/>
              <a:buNone/>
            </a:pPr>
            <a:r>
              <a:rPr lang="zh-CN" altLang="en-US" sz="2800" smtClean="0">
                <a:solidFill>
                  <a:srgbClr val="000070"/>
                </a:solidFill>
                <a:latin typeface="华文新魏" panose="02010800040101010101" pitchFamily="2" charset="-122"/>
              </a:rPr>
              <a:t>◇ 表达范围有限，一旦结点个数太多，网络结构复杂，推理就难以进行。</a:t>
            </a:r>
          </a:p>
          <a:p>
            <a:pPr indent="342900">
              <a:lnSpc>
                <a:spcPct val="150000"/>
              </a:lnSpc>
              <a:buFont typeface="Wingdings" panose="05000000000000000000" pitchFamily="2" charset="2"/>
              <a:buNone/>
            </a:pPr>
            <a:r>
              <a:rPr lang="zh-CN" altLang="en-US" sz="2800" smtClean="0">
                <a:solidFill>
                  <a:srgbClr val="000070"/>
                </a:solidFill>
                <a:latin typeface="华文新魏" panose="02010800040101010101" pitchFamily="2" charset="-122"/>
              </a:rPr>
              <a:t> </a:t>
            </a:r>
            <a:br>
              <a:rPr lang="zh-CN" altLang="en-US" sz="2800" smtClean="0">
                <a:solidFill>
                  <a:srgbClr val="000070"/>
                </a:solidFill>
                <a:latin typeface="华文新魏" panose="02010800040101010101" pitchFamily="2" charset="-122"/>
              </a:rPr>
            </a:br>
            <a:endParaRPr lang="zh-CN" altLang="en-US" sz="2800" smtClean="0">
              <a:solidFill>
                <a:srgbClr val="000070"/>
              </a:solidFill>
              <a:latin typeface="华文新魏" panose="02010800040101010101" pitchFamily="2" charset="-122"/>
            </a:endParaRPr>
          </a:p>
        </p:txBody>
      </p:sp>
      <p:sp>
        <p:nvSpPr>
          <p:cNvPr id="123907"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4D2695EE-5879-417B-BBD0-7793E08FC583}"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150</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8341046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idx="1"/>
          </p:nvPr>
        </p:nvSpPr>
        <p:spPr>
          <a:xfrm>
            <a:off x="521550" y="1340768"/>
            <a:ext cx="8046894" cy="4518299"/>
          </a:xfrm>
        </p:spPr>
        <p:txBody>
          <a:bodyPr/>
          <a:lstStyle/>
          <a:p>
            <a:pPr>
              <a:defRPr/>
            </a:pPr>
            <a:r>
              <a:rPr lang="en-US" altLang="zh-CN" sz="2800" dirty="0"/>
              <a:t>2.27</a:t>
            </a:r>
            <a:r>
              <a:rPr lang="zh-CN" altLang="zh-CN" sz="2800" dirty="0"/>
              <a:t>下述公式集合执行合一算法，判断是否可合一，如果可以合一，给出最一般合一。</a:t>
            </a:r>
          </a:p>
          <a:p>
            <a:pPr marL="0" indent="0">
              <a:buNone/>
              <a:defRPr/>
            </a:pPr>
            <a:r>
              <a:rPr lang="en-US" altLang="zh-CN" sz="2800" dirty="0"/>
              <a:t>         </a:t>
            </a:r>
            <a:r>
              <a:rPr lang="es-ES" altLang="zh-CN" sz="2800" dirty="0"/>
              <a:t>(l)S={P(a,x,f(g(y))),P(z,h(z,u),f(u))}</a:t>
            </a:r>
            <a:endParaRPr lang="zh-CN" altLang="zh-CN" sz="2800" dirty="0"/>
          </a:p>
          <a:p>
            <a:pPr marL="0" indent="0">
              <a:buNone/>
              <a:defRPr/>
            </a:pPr>
            <a:r>
              <a:rPr lang="es-ES" altLang="zh-CN" sz="2800" dirty="0"/>
              <a:t>         (2)S={P(f(a),g(s)),P(y,y)}</a:t>
            </a:r>
            <a:endParaRPr lang="zh-CN" altLang="zh-CN" sz="2800" dirty="0"/>
          </a:p>
          <a:p>
            <a:pPr marL="0" indent="0">
              <a:buNone/>
              <a:defRPr/>
            </a:pPr>
            <a:r>
              <a:rPr lang="es-ES" altLang="zh-CN" sz="2800" dirty="0"/>
              <a:t>         (3)S={P(a,x,h(g(z))),P(z,h(y),h(y</a:t>
            </a:r>
            <a:r>
              <a:rPr lang="es-ES" altLang="zh-CN" sz="2800" dirty="0"/>
              <a:t>))}</a:t>
            </a:r>
          </a:p>
          <a:p>
            <a:pPr>
              <a:defRPr/>
            </a:pPr>
            <a:r>
              <a:rPr lang="en-US" altLang="zh-CN" sz="2800" dirty="0"/>
              <a:t>2.30</a:t>
            </a:r>
            <a:r>
              <a:rPr lang="zh-CN" altLang="en-US" sz="2800" dirty="0"/>
              <a:t>求证</a:t>
            </a:r>
            <a:r>
              <a:rPr lang="en-US" altLang="zh-CN" sz="2800" dirty="0"/>
              <a:t>G</a:t>
            </a:r>
            <a:r>
              <a:rPr lang="zh-CN" altLang="en-US" sz="2800" dirty="0"/>
              <a:t>是</a:t>
            </a:r>
            <a:r>
              <a:rPr lang="en-US" altLang="zh-CN" sz="2800" dirty="0"/>
              <a:t>F</a:t>
            </a:r>
            <a:r>
              <a:rPr lang="en-US" altLang="zh-CN" sz="2800" baseline="-25000" dirty="0"/>
              <a:t>1</a:t>
            </a:r>
            <a:r>
              <a:rPr lang="zh-CN" altLang="en-US" sz="2800" dirty="0"/>
              <a:t>和</a:t>
            </a:r>
            <a:r>
              <a:rPr lang="en-US" altLang="zh-CN" sz="2800" dirty="0"/>
              <a:t>F</a:t>
            </a:r>
            <a:r>
              <a:rPr lang="en-US" altLang="zh-CN" sz="2800" baseline="-25000" dirty="0"/>
              <a:t>2</a:t>
            </a:r>
            <a:r>
              <a:rPr lang="zh-CN" altLang="en-US" sz="2800" dirty="0"/>
              <a:t>的逻辑推论</a:t>
            </a:r>
            <a:r>
              <a:rPr lang="zh-CN" altLang="en-US" sz="2800" dirty="0"/>
              <a:t>。</a:t>
            </a:r>
            <a:endParaRPr lang="en-US" altLang="zh-CN" sz="2800" dirty="0"/>
          </a:p>
          <a:p>
            <a:pPr marL="0" indent="0">
              <a:buNone/>
              <a:defRPr/>
            </a:pPr>
            <a:endParaRPr lang="zh-CN" altLang="en-US" sz="2800" dirty="0"/>
          </a:p>
          <a:p>
            <a:pPr marL="0" indent="0">
              <a:buNone/>
              <a:defRPr/>
            </a:pPr>
            <a:endParaRPr lang="zh-CN" altLang="zh-CN" sz="2800" dirty="0"/>
          </a:p>
        </p:txBody>
      </p:sp>
      <p:graphicFrame>
        <p:nvGraphicFramePr>
          <p:cNvPr id="5" name="对象 15"/>
          <p:cNvGraphicFramePr>
            <a:graphicFrameLocks noChangeAspect="1"/>
          </p:cNvGraphicFramePr>
          <p:nvPr>
            <p:extLst>
              <p:ext uri="{D42A27DB-BD31-4B8C-83A1-F6EECF244321}">
                <p14:modId xmlns:p14="http://schemas.microsoft.com/office/powerpoint/2010/main" val="1767393279"/>
              </p:ext>
            </p:extLst>
          </p:nvPr>
        </p:nvGraphicFramePr>
        <p:xfrm>
          <a:off x="1475656" y="4437112"/>
          <a:ext cx="6353157" cy="1656184"/>
        </p:xfrm>
        <a:graphic>
          <a:graphicData uri="http://schemas.openxmlformats.org/presentationml/2006/ole">
            <mc:AlternateContent xmlns:mc="http://schemas.openxmlformats.org/markup-compatibility/2006">
              <mc:Choice xmlns:v="urn:schemas-microsoft-com:vml" Requires="v">
                <p:oleObj spid="_x0000_s6146" name="Equation" r:id="rId3" imgW="2578100" imgH="673100" progId="Equation.DSMT4">
                  <p:embed/>
                </p:oleObj>
              </mc:Choice>
              <mc:Fallback>
                <p:oleObj name="Equation" r:id="rId3" imgW="2578100" imgH="673100" progId="Equation.DSMT4">
                  <p:embed/>
                  <p:pic>
                    <p:nvPicPr>
                      <p:cNvPr id="5" name="对象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4437112"/>
                        <a:ext cx="6353157" cy="1656184"/>
                      </a:xfrm>
                      <a:prstGeom prst="rect">
                        <a:avLst/>
                      </a:prstGeom>
                      <a:noFill/>
                      <a:ln>
                        <a:noFill/>
                      </a:ln>
                    </p:spPr>
                  </p:pic>
                </p:oleObj>
              </mc:Fallback>
            </mc:AlternateContent>
          </a:graphicData>
        </a:graphic>
      </p:graphicFrame>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F795E7A4-6CA7-4DE3-B105-EA7FFA89FC53}" type="slidenum">
              <a:rPr kumimoji="1"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151</a:t>
            </a:fld>
            <a:endParaRPr kumimoji="1" lang="zh-CN" altLang="en-US" sz="16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8" name="Rectangle 2"/>
          <p:cNvSpPr>
            <a:spLocks noGrp="1" noRot="1" noChangeArrowheads="1"/>
          </p:cNvSpPr>
          <p:nvPr>
            <p:ph type="title"/>
          </p:nvPr>
        </p:nvSpPr>
        <p:spPr bwMode="auto">
          <a:xfrm>
            <a:off x="179512" y="260648"/>
            <a:ext cx="7772400" cy="89959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zh-CN" altLang="en-US" dirty="0" smtClean="0"/>
              <a:t>作业</a:t>
            </a:r>
          </a:p>
        </p:txBody>
      </p:sp>
    </p:spTree>
    <p:extLst>
      <p:ext uri="{BB962C8B-B14F-4D97-AF65-F5344CB8AC3E}">
        <p14:creationId xmlns:p14="http://schemas.microsoft.com/office/powerpoint/2010/main" val="34615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blinds(horizontal)">
                                      <p:cBhvr>
                                        <p:cTn id="7" dur="500"/>
                                        <p:tgtEl>
                                          <p:spTgt spid="138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12" dur="500"/>
                                        <p:tgtEl>
                                          <p:spTgt spid="138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7" dur="500"/>
                                        <p:tgtEl>
                                          <p:spTgt spid="138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8243">
                                            <p:txEl>
                                              <p:pRg st="3" end="3"/>
                                            </p:txEl>
                                          </p:spTgt>
                                        </p:tgtEl>
                                        <p:attrNameLst>
                                          <p:attrName>style.visibility</p:attrName>
                                        </p:attrNameLst>
                                      </p:cBhvr>
                                      <p:to>
                                        <p:strVal val="visible"/>
                                      </p:to>
                                    </p:set>
                                    <p:animEffect transition="in" filter="blinds(horizontal)">
                                      <p:cBhvr>
                                        <p:cTn id="22" dur="500"/>
                                        <p:tgtEl>
                                          <p:spTgt spid="138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8243">
                                            <p:txEl>
                                              <p:pRg st="4" end="4"/>
                                            </p:txEl>
                                          </p:spTgt>
                                        </p:tgtEl>
                                        <p:attrNameLst>
                                          <p:attrName>style.visibility</p:attrName>
                                        </p:attrNameLst>
                                      </p:cBhvr>
                                      <p:to>
                                        <p:strVal val="visible"/>
                                      </p:to>
                                    </p:set>
                                    <p:animEffect transition="in" filter="blinds(horizontal)">
                                      <p:cBhvr>
                                        <p:cTn id="27" dur="500"/>
                                        <p:tgtEl>
                                          <p:spTgt spid="138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323528" y="1052736"/>
            <a:ext cx="8424936"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lvl1pPr marL="452755" indent="-452755" algn="just" rtl="0" eaLnBrk="0" fontAlgn="base" hangingPunct="0">
              <a:lnSpc>
                <a:spcPct val="130000"/>
              </a:lnSpc>
              <a:spcBef>
                <a:spcPts val="0"/>
              </a:spcBef>
              <a:spcAft>
                <a:spcPct val="0"/>
              </a:spcAft>
              <a:buClr>
                <a:srgbClr val="0000CC"/>
              </a:buClr>
              <a:buSzPct val="80000"/>
              <a:buFont typeface="Wingdings" panose="05000000000000000000" pitchFamily="2" charset="2"/>
              <a:buChar char="Ø"/>
              <a:defRPr kumimoji="1" sz="2800" b="1">
                <a:solidFill>
                  <a:srgbClr val="00008E"/>
                </a:solidFill>
                <a:latin typeface="+mn-lt"/>
                <a:ea typeface="黑体" panose="02010609060101010101" pitchFamily="49" charset="-122"/>
                <a:cs typeface="Times New Roman" panose="02020603050405020304" pitchFamily="18" charset="0"/>
              </a:defRPr>
            </a:lvl1pPr>
            <a:lvl2pPr marL="806450" indent="-354330" algn="just" rtl="0" eaLnBrk="0" fontAlgn="base" hangingPunct="0">
              <a:lnSpc>
                <a:spcPct val="150000"/>
              </a:lnSpc>
              <a:spcBef>
                <a:spcPts val="0"/>
              </a:spcBef>
              <a:spcAft>
                <a:spcPct val="0"/>
              </a:spcAft>
              <a:buClr>
                <a:schemeClr val="tx1"/>
              </a:buClr>
              <a:buSzPct val="80000"/>
              <a:buFont typeface="Wingdings" panose="05000000000000000000" pitchFamily="2" charset="2"/>
              <a:buChar char="l"/>
              <a:defRPr kumimoji="1" sz="2600" b="1">
                <a:solidFill>
                  <a:schemeClr val="tx1"/>
                </a:solidFill>
                <a:latin typeface="+mn-lt"/>
                <a:ea typeface="黑体" panose="02010609060101010101" pitchFamily="49" charset="-122"/>
                <a:cs typeface="Times New Roman" panose="02020603050405020304" pitchFamily="18" charset="0"/>
              </a:defRPr>
            </a:lvl2pPr>
            <a:lvl3pPr marL="1165225" indent="-358775" algn="just" rtl="0" eaLnBrk="0" fontAlgn="base" hangingPunct="0">
              <a:lnSpc>
                <a:spcPct val="120000"/>
              </a:lnSpc>
              <a:spcBef>
                <a:spcPts val="600"/>
              </a:spcBef>
              <a:spcAft>
                <a:spcPct val="0"/>
              </a:spcAft>
              <a:buClr>
                <a:srgbClr val="3333FF"/>
              </a:buClr>
              <a:buSzPct val="80000"/>
              <a:buFont typeface="Wingdings" panose="05000000000000000000" pitchFamily="2" charset="2"/>
              <a:buChar char="n"/>
              <a:defRPr kumimoji="1" sz="2400" b="1">
                <a:solidFill>
                  <a:srgbClr val="3333FF"/>
                </a:solidFill>
                <a:latin typeface="+mn-lt"/>
                <a:ea typeface="楷体" panose="02010609060101010101" pitchFamily="49" charset="-122"/>
                <a:cs typeface="Times New Roman" panose="02020603050405020304" pitchFamily="18" charset="0"/>
              </a:defRPr>
            </a:lvl3pPr>
            <a:lvl4pPr marL="1600200" indent="-228600" algn="l" rtl="0" eaLnBrk="0" fontAlgn="base" hangingPunct="0">
              <a:lnSpc>
                <a:spcPct val="120000"/>
              </a:lnSpc>
              <a:spcBef>
                <a:spcPts val="0"/>
              </a:spcBef>
              <a:spcAft>
                <a:spcPct val="0"/>
              </a:spcAft>
              <a:buSzPct val="80000"/>
              <a:buFont typeface="Wingdings" panose="05000000000000000000" pitchFamily="2" charset="2"/>
              <a:buChar char="Ø"/>
              <a:defRPr kumimoji="1"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rtl="0" eaLnBrk="0" fontAlgn="base" hangingPunct="0">
              <a:lnSpc>
                <a:spcPct val="120000"/>
              </a:lnSpc>
              <a:spcBef>
                <a:spcPts val="0"/>
              </a:spcBef>
              <a:spcAft>
                <a:spcPct val="0"/>
              </a:spcAft>
              <a:buSzPct val="80000"/>
              <a:buFont typeface="Wingdings" panose="05000000000000000000" pitchFamily="2" charset="2"/>
              <a:buChar char="Ø"/>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rtl="0" fontAlgn="base">
              <a:spcBef>
                <a:spcPct val="20000"/>
              </a:spcBef>
              <a:spcAft>
                <a:spcPct val="0"/>
              </a:spcAft>
              <a:buChar char="»"/>
              <a:defRPr kumimoji="1">
                <a:solidFill>
                  <a:schemeClr val="tx1"/>
                </a:solidFill>
                <a:latin typeface="+mn-lt"/>
                <a:ea typeface="宋体" panose="02010600030101010101" pitchFamily="2" charset="-122"/>
              </a:defRPr>
            </a:lvl6pPr>
            <a:lvl7pPr marL="2971800" indent="-228600" algn="l" rtl="0" fontAlgn="base">
              <a:spcBef>
                <a:spcPct val="20000"/>
              </a:spcBef>
              <a:spcAft>
                <a:spcPct val="0"/>
              </a:spcAft>
              <a:buChar char="»"/>
              <a:defRPr kumimoji="1">
                <a:solidFill>
                  <a:schemeClr val="tx1"/>
                </a:solidFill>
                <a:latin typeface="+mn-lt"/>
                <a:ea typeface="宋体" panose="02010600030101010101" pitchFamily="2" charset="-122"/>
              </a:defRPr>
            </a:lvl7pPr>
            <a:lvl8pPr marL="3429000" indent="-228600" algn="l" rtl="0" fontAlgn="base">
              <a:spcBef>
                <a:spcPct val="20000"/>
              </a:spcBef>
              <a:spcAft>
                <a:spcPct val="0"/>
              </a:spcAft>
              <a:buChar char="»"/>
              <a:defRPr kumimoji="1">
                <a:solidFill>
                  <a:schemeClr val="tx1"/>
                </a:solidFill>
                <a:latin typeface="+mn-lt"/>
                <a:ea typeface="宋体" panose="02010600030101010101" pitchFamily="2" charset="-122"/>
              </a:defRPr>
            </a:lvl8pPr>
            <a:lvl9pPr marL="3886200" indent="-228600" algn="l" rtl="0" fontAlgn="base">
              <a:spcBef>
                <a:spcPct val="20000"/>
              </a:spcBef>
              <a:spcAft>
                <a:spcPct val="0"/>
              </a:spcAft>
              <a:buChar char="»"/>
              <a:defRPr kumimoji="1">
                <a:solidFill>
                  <a:schemeClr val="tx1"/>
                </a:solidFill>
                <a:latin typeface="+mn-lt"/>
                <a:ea typeface="宋体" panose="02010600030101010101" pitchFamily="2" charset="-122"/>
              </a:defRPr>
            </a:lvl9pPr>
          </a:lstStyle>
          <a:p>
            <a:pPr>
              <a:defRPr/>
            </a:pPr>
            <a:r>
              <a:rPr lang="en-US" altLang="zh-CN" dirty="0"/>
              <a:t>2.31</a:t>
            </a:r>
            <a:r>
              <a:rPr lang="zh-CN" altLang="zh-CN" dirty="0"/>
              <a:t>已知：</a:t>
            </a:r>
            <a:endParaRPr lang="en-US" altLang="zh-CN" dirty="0"/>
          </a:p>
          <a:p>
            <a:pPr marL="0" indent="0">
              <a:buNone/>
              <a:defRPr/>
            </a:pPr>
            <a:r>
              <a:rPr lang="en-US" altLang="zh-CN" dirty="0"/>
              <a:t>   </a:t>
            </a:r>
            <a:r>
              <a:rPr lang="zh-CN" altLang="en-US" dirty="0"/>
              <a:t>规则</a:t>
            </a:r>
            <a:r>
              <a:rPr lang="en-US" altLang="zh-CN" dirty="0"/>
              <a:t>1</a:t>
            </a:r>
            <a:r>
              <a:rPr lang="zh-CN" altLang="en-US" dirty="0"/>
              <a:t>：</a:t>
            </a:r>
            <a:r>
              <a:rPr lang="zh-CN" altLang="zh-CN" dirty="0"/>
              <a:t>任何人的兄弟不是女性</a:t>
            </a:r>
            <a:r>
              <a:rPr lang="zh-CN" altLang="en-US" dirty="0"/>
              <a:t>。</a:t>
            </a:r>
            <a:endParaRPr lang="zh-CN" altLang="zh-CN" dirty="0"/>
          </a:p>
          <a:p>
            <a:pPr marL="0" indent="0">
              <a:buNone/>
              <a:defRPr/>
            </a:pPr>
            <a:r>
              <a:rPr lang="en-US" altLang="zh-CN" dirty="0"/>
              <a:t>   </a:t>
            </a:r>
            <a:r>
              <a:rPr lang="zh-CN" altLang="en-US" dirty="0"/>
              <a:t>规则</a:t>
            </a:r>
            <a:r>
              <a:rPr lang="en-US" altLang="zh-CN" dirty="0"/>
              <a:t>2</a:t>
            </a:r>
            <a:r>
              <a:rPr lang="zh-CN" altLang="en-US" dirty="0"/>
              <a:t>：</a:t>
            </a:r>
            <a:r>
              <a:rPr lang="zh-CN" altLang="zh-CN" dirty="0"/>
              <a:t>任何人的姐妹必是女性</a:t>
            </a:r>
            <a:r>
              <a:rPr lang="zh-CN" altLang="en-US" dirty="0"/>
              <a:t>。</a:t>
            </a:r>
            <a:endParaRPr lang="zh-CN" altLang="zh-CN" dirty="0"/>
          </a:p>
          <a:p>
            <a:pPr marL="0" indent="0">
              <a:buNone/>
              <a:defRPr/>
            </a:pPr>
            <a:r>
              <a:rPr lang="en-US" altLang="zh-CN" dirty="0"/>
              <a:t>   </a:t>
            </a:r>
            <a:r>
              <a:rPr lang="zh-CN" altLang="en-US" dirty="0"/>
              <a:t>事实：</a:t>
            </a:r>
            <a:r>
              <a:rPr lang="en-US" altLang="zh-CN" dirty="0"/>
              <a:t>Mary</a:t>
            </a:r>
            <a:r>
              <a:rPr lang="zh-CN" altLang="zh-CN" dirty="0"/>
              <a:t>是</a:t>
            </a:r>
            <a:r>
              <a:rPr lang="en-US" altLang="zh-CN" dirty="0"/>
              <a:t>Bill</a:t>
            </a:r>
            <a:r>
              <a:rPr lang="zh-CN" altLang="zh-CN" dirty="0"/>
              <a:t>的姐妹</a:t>
            </a:r>
            <a:r>
              <a:rPr lang="zh-CN" altLang="en-US" dirty="0"/>
              <a:t>。</a:t>
            </a:r>
            <a:endParaRPr lang="zh-CN" altLang="zh-CN" dirty="0"/>
          </a:p>
          <a:p>
            <a:pPr marL="0" indent="0">
              <a:buNone/>
              <a:defRPr/>
            </a:pPr>
            <a:r>
              <a:rPr lang="en-US" altLang="zh-CN" dirty="0"/>
              <a:t>   </a:t>
            </a:r>
            <a:r>
              <a:rPr lang="zh-CN" altLang="zh-CN" dirty="0"/>
              <a:t>求证：用归结推理方法证明</a:t>
            </a:r>
            <a:r>
              <a:rPr lang="en-US" altLang="zh-CN" dirty="0"/>
              <a:t>Mary</a:t>
            </a:r>
            <a:r>
              <a:rPr lang="zh-CN" altLang="zh-CN" dirty="0"/>
              <a:t>不是</a:t>
            </a:r>
            <a:r>
              <a:rPr lang="en-US" altLang="zh-CN" dirty="0"/>
              <a:t>Tom</a:t>
            </a:r>
            <a:r>
              <a:rPr lang="zh-CN" altLang="zh-CN" dirty="0"/>
              <a:t>的兄弟。</a:t>
            </a:r>
          </a:p>
          <a:p>
            <a:pPr>
              <a:defRPr/>
            </a:pPr>
            <a:r>
              <a:rPr lang="en-US" altLang="zh-CN" dirty="0"/>
              <a:t>2.39</a:t>
            </a:r>
            <a:r>
              <a:rPr lang="zh-CN" altLang="zh-CN" dirty="0"/>
              <a:t>任何通过了历史考试并中了彩票的人都是快乐的。任何肯学习或幸运的人可以通过所有考试，小张不学习，但很幸运，任何人只要是幸运的就能中彩。</a:t>
            </a:r>
          </a:p>
          <a:p>
            <a:pPr indent="0">
              <a:buNone/>
              <a:defRPr/>
            </a:pPr>
            <a:r>
              <a:rPr lang="zh-CN" altLang="zh-CN" dirty="0"/>
              <a:t>求证：小张是快乐的</a:t>
            </a:r>
            <a:r>
              <a:rPr lang="zh-CN" altLang="zh-CN" dirty="0"/>
              <a:t>。</a:t>
            </a:r>
            <a:endParaRPr lang="zh-CN" altLang="zh-CN" kern="0" dirty="0"/>
          </a:p>
        </p:txBody>
      </p:sp>
      <p:sp>
        <p:nvSpPr>
          <p:cNvPr id="7"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zh-CN" altLang="en-US" dirty="0" smtClean="0"/>
              <a:t>作业</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F795E7A4-6CA7-4DE3-B105-EA7FFA89FC53}" type="slidenum">
              <a:rPr kumimoji="1"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152</a:t>
            </a:fld>
            <a:endParaRPr kumimoji="1" lang="zh-CN" altLang="en-US" sz="1600" b="1" i="0" u="none" strike="noStrike" kern="120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0181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FB64AEF1-432F-443C-8465-00D753D79EFF}"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153</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3" name="内容占位符 2"/>
          <p:cNvSpPr>
            <a:spLocks noGrp="1"/>
          </p:cNvSpPr>
          <p:nvPr>
            <p:ph idx="1"/>
          </p:nvPr>
        </p:nvSpPr>
        <p:spPr>
          <a:xfrm>
            <a:off x="457200" y="981075"/>
            <a:ext cx="8229600" cy="5743575"/>
          </a:xfrm>
        </p:spPr>
        <p:txBody>
          <a:bodyPr/>
          <a:lstStyle/>
          <a:p>
            <a:pPr>
              <a:defRPr/>
            </a:pPr>
            <a:r>
              <a:rPr kumimoji="1" lang="en-US" altLang="zh-CN" sz="2800" dirty="0" smtClean="0"/>
              <a:t>2.49 </a:t>
            </a:r>
            <a:r>
              <a:rPr kumimoji="1" lang="zh-CN" altLang="en-US" sz="2800" dirty="0" smtClean="0"/>
              <a:t>用</a:t>
            </a:r>
            <a:r>
              <a:rPr kumimoji="1" lang="zh-CN" altLang="en-US" sz="2800" dirty="0"/>
              <a:t>语义网络表示下列知识：</a:t>
            </a:r>
          </a:p>
          <a:p>
            <a:pPr indent="0">
              <a:buFont typeface="Wingdings" panose="05000000000000000000" charset="0"/>
              <a:buNone/>
              <a:defRPr/>
            </a:pPr>
            <a:r>
              <a:rPr kumimoji="1" lang="zh-CN" altLang="en-US" sz="2800" dirty="0" smtClean="0"/>
              <a:t>     </a:t>
            </a:r>
            <a:r>
              <a:rPr kumimoji="1" lang="en-US" altLang="zh-CN" sz="2800" dirty="0" smtClean="0"/>
              <a:t>(</a:t>
            </a:r>
            <a:r>
              <a:rPr kumimoji="1" lang="en-US" altLang="zh-CN" sz="2800" dirty="0"/>
              <a:t>1)</a:t>
            </a:r>
            <a:r>
              <a:rPr kumimoji="1" lang="zh-CN" altLang="en-US" sz="2800" dirty="0"/>
              <a:t>我是一个人。</a:t>
            </a:r>
          </a:p>
          <a:p>
            <a:pPr indent="0">
              <a:buFont typeface="Wingdings" panose="05000000000000000000" charset="0"/>
              <a:buNone/>
              <a:defRPr/>
            </a:pPr>
            <a:r>
              <a:rPr kumimoji="1" lang="zh-CN" altLang="en-US" sz="2800" dirty="0"/>
              <a:t>     </a:t>
            </a:r>
            <a:r>
              <a:rPr kumimoji="1" lang="en-US" altLang="zh-CN" sz="2800" dirty="0"/>
              <a:t>(2)</a:t>
            </a:r>
            <a:r>
              <a:rPr kumimoji="1" lang="zh-CN" altLang="en-US" sz="2800" dirty="0"/>
              <a:t>我拥有我的计算机。</a:t>
            </a:r>
          </a:p>
          <a:p>
            <a:pPr indent="0">
              <a:buFont typeface="Wingdings" panose="05000000000000000000" charset="0"/>
              <a:buNone/>
              <a:defRPr/>
            </a:pPr>
            <a:r>
              <a:rPr kumimoji="1" lang="zh-CN" altLang="en-US" sz="2800" dirty="0"/>
              <a:t>     </a:t>
            </a:r>
            <a:r>
              <a:rPr kumimoji="1" lang="en-US" altLang="zh-CN" sz="2800" dirty="0"/>
              <a:t>(3)</a:t>
            </a:r>
            <a:r>
              <a:rPr kumimoji="1" lang="zh-CN" altLang="en-US" sz="2800" dirty="0"/>
              <a:t>我的计算机的拥有者是我。</a:t>
            </a:r>
          </a:p>
          <a:p>
            <a:pPr indent="0">
              <a:buFont typeface="Wingdings" panose="05000000000000000000" charset="0"/>
              <a:buNone/>
              <a:defRPr/>
            </a:pPr>
            <a:r>
              <a:rPr kumimoji="1" lang="zh-CN" altLang="en-US" sz="2800" dirty="0"/>
              <a:t>     </a:t>
            </a:r>
            <a:r>
              <a:rPr kumimoji="1" lang="en-US" altLang="zh-CN" sz="2800" dirty="0"/>
              <a:t>(4)</a:t>
            </a:r>
            <a:r>
              <a:rPr kumimoji="1" lang="zh-CN" altLang="en-US" sz="2800" dirty="0"/>
              <a:t>我的计算机是英特尔奔腾</a:t>
            </a:r>
            <a:r>
              <a:rPr kumimoji="1" lang="en-US" altLang="zh-CN" sz="2800" dirty="0"/>
              <a:t>5</a:t>
            </a:r>
            <a:r>
              <a:rPr kumimoji="1" lang="zh-CN" altLang="en-US" sz="2800" dirty="0"/>
              <a:t>。</a:t>
            </a:r>
          </a:p>
          <a:p>
            <a:pPr indent="0">
              <a:buFont typeface="Wingdings" panose="05000000000000000000" charset="0"/>
              <a:buNone/>
              <a:defRPr/>
            </a:pPr>
            <a:r>
              <a:rPr kumimoji="1" lang="zh-CN" altLang="en-US" sz="2800" dirty="0"/>
              <a:t>     </a:t>
            </a:r>
            <a:r>
              <a:rPr kumimoji="1" lang="en-US" altLang="zh-CN" sz="2800" dirty="0"/>
              <a:t>(5)</a:t>
            </a:r>
            <a:r>
              <a:rPr kumimoji="1" lang="zh-CN" altLang="en-US" sz="2800" dirty="0"/>
              <a:t>英特尔奔腾</a:t>
            </a:r>
            <a:r>
              <a:rPr kumimoji="1" lang="en-US" altLang="zh-CN" sz="2800" dirty="0"/>
              <a:t>5</a:t>
            </a:r>
            <a:r>
              <a:rPr kumimoji="1" lang="zh-CN" altLang="en-US" sz="2800" dirty="0"/>
              <a:t>是微机。</a:t>
            </a:r>
          </a:p>
          <a:p>
            <a:pPr indent="0">
              <a:buFont typeface="Wingdings" panose="05000000000000000000" charset="0"/>
              <a:buNone/>
              <a:defRPr/>
            </a:pPr>
            <a:r>
              <a:rPr kumimoji="1" lang="zh-CN" altLang="en-US" sz="2800" dirty="0"/>
              <a:t>     </a:t>
            </a:r>
            <a:r>
              <a:rPr kumimoji="1" lang="en-US" altLang="zh-CN" sz="2800" dirty="0"/>
              <a:t>(6)</a:t>
            </a:r>
            <a:r>
              <a:rPr kumimoji="1" lang="zh-CN" altLang="en-US" sz="2800" dirty="0"/>
              <a:t>微机是计算机。</a:t>
            </a:r>
          </a:p>
          <a:p>
            <a:pPr indent="0">
              <a:buFont typeface="Wingdings" panose="05000000000000000000" charset="0"/>
              <a:buNone/>
              <a:defRPr/>
            </a:pPr>
            <a:r>
              <a:rPr kumimoji="1" lang="zh-CN" altLang="en-US" sz="2800" dirty="0"/>
              <a:t>     </a:t>
            </a:r>
            <a:r>
              <a:rPr kumimoji="1" lang="en-US" altLang="zh-CN" sz="2800" dirty="0"/>
              <a:t>(7)</a:t>
            </a:r>
            <a:r>
              <a:rPr kumimoji="1" lang="zh-CN" altLang="en-US" sz="2800" dirty="0"/>
              <a:t>英特尔奔腾</a:t>
            </a:r>
            <a:r>
              <a:rPr kumimoji="1" lang="en-US" altLang="zh-CN" sz="2800" dirty="0"/>
              <a:t>5</a:t>
            </a:r>
            <a:r>
              <a:rPr kumimoji="1" lang="zh-CN" altLang="en-US" sz="2800" dirty="0"/>
              <a:t>包括硬盘、显示器、微处理器、内存。</a:t>
            </a:r>
          </a:p>
          <a:p>
            <a:pPr indent="0">
              <a:buFont typeface="Wingdings" panose="05000000000000000000" charset="0"/>
              <a:buNone/>
              <a:defRPr/>
            </a:pPr>
            <a:r>
              <a:rPr kumimoji="1" lang="zh-CN" altLang="en-US" sz="2800" dirty="0"/>
              <a:t>     </a:t>
            </a:r>
            <a:r>
              <a:rPr kumimoji="1" lang="en-US" altLang="zh-CN" sz="2800" dirty="0"/>
              <a:t>(8)</a:t>
            </a:r>
            <a:r>
              <a:rPr kumimoji="1" lang="zh-CN" altLang="en-US" sz="2800" dirty="0"/>
              <a:t>硬盘、显示器、微处理器、内存是英特尔奔腾</a:t>
            </a:r>
            <a:r>
              <a:rPr kumimoji="1" lang="en-US" altLang="zh-CN" sz="2800" dirty="0"/>
              <a:t>5</a:t>
            </a:r>
            <a:r>
              <a:rPr kumimoji="1" lang="zh-CN" altLang="en-US" sz="2800" dirty="0"/>
              <a:t>的组成部分</a:t>
            </a:r>
            <a:r>
              <a:rPr kumimoji="1" lang="zh-CN" altLang="en-US" sz="2800" dirty="0" smtClean="0"/>
              <a:t>。</a:t>
            </a:r>
            <a:endParaRPr kumimoji="1" lang="zh-CN" altLang="en-US" sz="2800" dirty="0"/>
          </a:p>
        </p:txBody>
      </p:sp>
      <p:sp>
        <p:nvSpPr>
          <p:cNvPr id="125955" name="Rectangle 2"/>
          <p:cNvSpPr>
            <a:spLocks noGrp="1" noRot="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zh-CN" altLang="en-US" dirty="0" smtClean="0"/>
              <a:t>作业</a:t>
            </a:r>
          </a:p>
        </p:txBody>
      </p:sp>
    </p:spTree>
    <p:extLst>
      <p:ext uri="{BB962C8B-B14F-4D97-AF65-F5344CB8AC3E}">
        <p14:creationId xmlns:p14="http://schemas.microsoft.com/office/powerpoint/2010/main" val="134082860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ts val="600"/>
              </a:spcBef>
              <a:spcAft>
                <a:spcPct val="0"/>
              </a:spcAft>
              <a:buClr>
                <a:srgbClr val="66FFFF"/>
              </a:buClr>
              <a:buSzTx/>
              <a:buFontTx/>
              <a:buNone/>
              <a:tabLst/>
              <a:defRPr/>
            </a:pPr>
            <a:fld id="{35344F2A-80F2-4480-B135-089D6AF2ACCE}" type="slidenum">
              <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ts val="600"/>
                </a:spcBef>
                <a:spcAft>
                  <a:spcPct val="0"/>
                </a:spcAft>
                <a:buClr>
                  <a:srgbClr val="66FFFF"/>
                </a:buClr>
                <a:buSzTx/>
                <a:buFontTx/>
                <a:buNone/>
                <a:tabLst/>
                <a:defRPr/>
              </a:pPr>
              <a:t>154</a:t>
            </a:fld>
            <a:endParaRPr kumimoji="0" lang="zh-CN" altLang="en-US" sz="1600" b="1" i="0" u="none" strike="noStrike" kern="1200" cap="none" spc="0" normalizeH="0" baseline="0" noProof="0" smtClean="0">
              <a:ln>
                <a:noFill/>
              </a:ln>
              <a:solidFill>
                <a:srgbClr val="000066"/>
              </a:solidFill>
              <a:effectLst/>
              <a:uLnTx/>
              <a:uFillTx/>
              <a:latin typeface="Times New Roman" panose="02020603050405020304" pitchFamily="18" charset="0"/>
              <a:ea typeface="宋体" panose="02010600030101010101" pitchFamily="2" charset="-122"/>
              <a:cs typeface="+mn-cs"/>
            </a:endParaRPr>
          </a:p>
        </p:txBody>
      </p:sp>
      <p:sp>
        <p:nvSpPr>
          <p:cNvPr id="3" name="内容占位符 2"/>
          <p:cNvSpPr>
            <a:spLocks noGrp="1"/>
          </p:cNvSpPr>
          <p:nvPr>
            <p:ph idx="1"/>
          </p:nvPr>
        </p:nvSpPr>
        <p:spPr>
          <a:xfrm>
            <a:off x="457200" y="981075"/>
            <a:ext cx="8229600" cy="5743575"/>
          </a:xfrm>
        </p:spPr>
        <p:txBody>
          <a:bodyPr/>
          <a:lstStyle/>
          <a:p>
            <a:pPr>
              <a:defRPr/>
            </a:pPr>
            <a:r>
              <a:rPr kumimoji="1" lang="en-US" altLang="zh-CN" sz="2800" dirty="0" smtClean="0"/>
              <a:t>2.50 </a:t>
            </a:r>
            <a:r>
              <a:rPr kumimoji="1" lang="zh-CN" altLang="zh-CN" sz="2800" dirty="0" smtClean="0"/>
              <a:t>用</a:t>
            </a:r>
            <a:r>
              <a:rPr kumimoji="1" lang="zh-CN" altLang="zh-CN" sz="2800" dirty="0"/>
              <a:t>语义网络表示下列命题：</a:t>
            </a:r>
          </a:p>
          <a:p>
            <a:pPr indent="0">
              <a:buFont typeface="Wingdings" panose="05000000000000000000" charset="0"/>
              <a:buNone/>
              <a:defRPr/>
            </a:pPr>
            <a:r>
              <a:rPr kumimoji="1" lang="en-US" altLang="zh-CN" sz="2800" dirty="0"/>
              <a:t>    (1)</a:t>
            </a:r>
            <a:r>
              <a:rPr kumimoji="1" lang="zh-CN" altLang="zh-CN" sz="2800" dirty="0"/>
              <a:t>树和草都是植物。</a:t>
            </a:r>
          </a:p>
          <a:p>
            <a:pPr indent="0">
              <a:buFont typeface="Wingdings" panose="05000000000000000000" charset="0"/>
              <a:buNone/>
              <a:defRPr/>
            </a:pPr>
            <a:r>
              <a:rPr kumimoji="1" lang="en-US" altLang="zh-CN" sz="2800" dirty="0"/>
              <a:t>    (2)</a:t>
            </a:r>
            <a:r>
              <a:rPr kumimoji="1" lang="zh-CN" altLang="zh-CN" sz="2800" dirty="0"/>
              <a:t>树和草都有根、有叶。</a:t>
            </a:r>
          </a:p>
          <a:p>
            <a:pPr indent="0">
              <a:buFont typeface="Wingdings" panose="05000000000000000000" charset="0"/>
              <a:buNone/>
              <a:defRPr/>
            </a:pPr>
            <a:r>
              <a:rPr kumimoji="1" lang="en-US" altLang="zh-CN" sz="2800" dirty="0"/>
              <a:t>    (3)</a:t>
            </a:r>
            <a:r>
              <a:rPr kumimoji="1" lang="zh-CN" altLang="zh-CN" sz="2800" dirty="0"/>
              <a:t>水草是草，且长在水中。</a:t>
            </a:r>
          </a:p>
          <a:p>
            <a:pPr indent="0">
              <a:buFont typeface="Wingdings" panose="05000000000000000000" charset="0"/>
              <a:buNone/>
              <a:defRPr/>
            </a:pPr>
            <a:r>
              <a:rPr kumimoji="1" lang="en-US" altLang="zh-CN" sz="2800" dirty="0"/>
              <a:t>    (4)</a:t>
            </a:r>
            <a:r>
              <a:rPr kumimoji="1" lang="zh-CN" altLang="zh-CN" sz="2800" dirty="0"/>
              <a:t>果树是树，且会结果。</a:t>
            </a:r>
          </a:p>
          <a:p>
            <a:pPr indent="0">
              <a:buFont typeface="Wingdings" panose="05000000000000000000" charset="0"/>
              <a:buNone/>
              <a:defRPr/>
            </a:pPr>
            <a:r>
              <a:rPr kumimoji="1" lang="en-US" altLang="zh-CN" sz="2800" dirty="0" smtClean="0"/>
              <a:t>    (</a:t>
            </a:r>
            <a:r>
              <a:rPr kumimoji="1" lang="en-US" altLang="zh-CN" sz="2800" dirty="0"/>
              <a:t>5)</a:t>
            </a:r>
            <a:r>
              <a:rPr kumimoji="1" lang="zh-CN" altLang="zh-CN" sz="2800" dirty="0"/>
              <a:t>苹果树是</a:t>
            </a:r>
            <a:r>
              <a:rPr kumimoji="1" lang="zh-CN" altLang="zh-CN" sz="2800" dirty="0" smtClean="0"/>
              <a:t>果树</a:t>
            </a:r>
            <a:r>
              <a:rPr kumimoji="1" lang="zh-CN" altLang="zh-CN" sz="2800" dirty="0"/>
              <a:t>中的一种，它结苹果。</a:t>
            </a:r>
          </a:p>
        </p:txBody>
      </p:sp>
      <p:sp>
        <p:nvSpPr>
          <p:cNvPr id="126979" name="Rectangle 2"/>
          <p:cNvSpPr>
            <a:spLocks noGrp="1" noRot="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zh-CN" altLang="en-US" smtClean="0"/>
              <a:t>作业</a:t>
            </a:r>
          </a:p>
        </p:txBody>
      </p:sp>
    </p:spTree>
    <p:extLst>
      <p:ext uri="{BB962C8B-B14F-4D97-AF65-F5344CB8AC3E}">
        <p14:creationId xmlns:p14="http://schemas.microsoft.com/office/powerpoint/2010/main" val="150267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1027"/>
          <p:cNvSpPr>
            <a:spLocks noGrp="1"/>
          </p:cNvSpPr>
          <p:nvPr>
            <p:ph idx="1"/>
          </p:nvPr>
        </p:nvSpPr>
        <p:spPr>
          <a:xfrm>
            <a:off x="405486" y="1258270"/>
            <a:ext cx="8198962" cy="5187950"/>
          </a:xfrm>
        </p:spPr>
        <p:txBody>
          <a:bodyPr vert="horz" wrap="square" lIns="91440" tIns="45720" rIns="91440" bIns="45720" anchor="t"/>
          <a:lstStyle/>
          <a:p>
            <a:pPr indent="342265" eaLnBrk="1" latinLnBrk="0" hangingPunct="1">
              <a:lnSpc>
                <a:spcPct val="90000"/>
              </a:lnSpc>
              <a:spcBef>
                <a:spcPts val="1200"/>
              </a:spcBef>
              <a:spcAft>
                <a:spcPts val="1200"/>
              </a:spcAft>
            </a:pPr>
            <a:r>
              <a:rPr lang="zh-CN" altLang="en-US" sz="3200" dirty="0">
                <a:latin typeface="黑体" panose="02010609060101010101" pitchFamily="2" charset="-122"/>
                <a:ea typeface="黑体" panose="02010609060101010101" pitchFamily="2" charset="-122"/>
              </a:rPr>
              <a:t>正是数理逻辑对</a:t>
            </a:r>
            <a:r>
              <a:rPr lang="zh-CN" altLang="en-US" sz="3200" dirty="0">
                <a:solidFill>
                  <a:srgbClr val="FF0000"/>
                </a:solidFill>
                <a:latin typeface="黑体" panose="02010609060101010101" pitchFamily="2" charset="-122"/>
                <a:ea typeface="黑体" panose="02010609060101010101" pitchFamily="2" charset="-122"/>
              </a:rPr>
              <a:t>计算</a:t>
            </a:r>
            <a:r>
              <a:rPr lang="zh-CN" altLang="en-US" sz="3200" dirty="0">
                <a:latin typeface="黑体" panose="02010609060101010101" pitchFamily="2" charset="-122"/>
                <a:ea typeface="黑体" panose="02010609060101010101" pitchFamily="2" charset="-122"/>
              </a:rPr>
              <a:t>的追根寻源，导致了第一个计算的数学模型</a:t>
            </a:r>
            <a:r>
              <a:rPr lang="zh-CN" altLang="en-US" sz="3200" dirty="0">
                <a:solidFill>
                  <a:srgbClr val="FF0000"/>
                </a:solidFill>
                <a:latin typeface="黑体" panose="02010609060101010101" pitchFamily="2" charset="-122"/>
                <a:ea typeface="黑体" panose="02010609060101010101" pitchFamily="2" charset="-122"/>
              </a:rPr>
              <a:t>图灵机(</a:t>
            </a:r>
            <a:r>
              <a:rPr lang="en-US" altLang="zh-CN" sz="3200" dirty="0">
                <a:solidFill>
                  <a:srgbClr val="FF0000"/>
                </a:solidFill>
                <a:latin typeface="黑体" panose="02010609060101010101" pitchFamily="2" charset="-122"/>
                <a:ea typeface="黑体" panose="02010609060101010101" pitchFamily="2" charset="-122"/>
              </a:rPr>
              <a:t>Turing machines)</a:t>
            </a:r>
            <a:r>
              <a:rPr lang="zh-CN" altLang="en-US" sz="3200" dirty="0">
                <a:latin typeface="黑体" panose="02010609060101010101" pitchFamily="2" charset="-122"/>
                <a:ea typeface="黑体" panose="02010609060101010101" pitchFamily="2" charset="-122"/>
              </a:rPr>
              <a:t>的诞生，它被公认为现代数字计算机的</a:t>
            </a:r>
            <a:r>
              <a:rPr lang="zh-CN" altLang="en-US" sz="3200" dirty="0" smtClean="0">
                <a:latin typeface="黑体" panose="02010609060101010101" pitchFamily="2" charset="-122"/>
                <a:ea typeface="黑体" panose="02010609060101010101" pitchFamily="2" charset="-122"/>
              </a:rPr>
              <a:t>祖先。</a:t>
            </a:r>
            <a:endParaRPr lang="zh-CN" altLang="en-US" sz="3200" dirty="0">
              <a:latin typeface="黑体" panose="02010609060101010101" pitchFamily="2" charset="-122"/>
              <a:ea typeface="黑体" panose="02010609060101010101" pitchFamily="2" charset="-122"/>
            </a:endParaRPr>
          </a:p>
          <a:p>
            <a:pPr indent="342265" eaLnBrk="1" latinLnBrk="0" hangingPunct="1">
              <a:lnSpc>
                <a:spcPct val="90000"/>
              </a:lnSpc>
              <a:spcBef>
                <a:spcPts val="1200"/>
              </a:spcBef>
              <a:spcAft>
                <a:spcPts val="1200"/>
              </a:spcAft>
            </a:pPr>
            <a:r>
              <a:rPr lang="en-US" altLang="zh-CN" sz="3200" dirty="0">
                <a:solidFill>
                  <a:srgbClr val="FF0000"/>
                </a:solidFill>
                <a:latin typeface="黑体" panose="02010609060101010101" pitchFamily="2" charset="-122"/>
                <a:ea typeface="黑体" panose="02010609060101010101" pitchFamily="2" charset="-122"/>
              </a:rPr>
              <a:t>λ-</a:t>
            </a:r>
            <a:r>
              <a:rPr lang="zh-CN" altLang="en-US" sz="3200" dirty="0">
                <a:solidFill>
                  <a:srgbClr val="FF0000"/>
                </a:solidFill>
                <a:latin typeface="黑体" panose="02010609060101010101" pitchFamily="2" charset="-122"/>
                <a:ea typeface="黑体" panose="02010609060101010101" pitchFamily="2" charset="-122"/>
              </a:rPr>
              <a:t>演算系统</a:t>
            </a:r>
            <a:r>
              <a:rPr lang="zh-CN" altLang="en-US" sz="3200" dirty="0">
                <a:latin typeface="黑体" panose="02010609060101010101" pitchFamily="2" charset="-122"/>
                <a:ea typeface="黑体" panose="02010609060101010101" pitchFamily="2" charset="-122"/>
              </a:rPr>
              <a:t>为第一个人工智能语言</a:t>
            </a:r>
            <a:r>
              <a:rPr lang="en-US" altLang="zh-CN" sz="3200" dirty="0">
                <a:latin typeface="黑体" panose="02010609060101010101" pitchFamily="2" charset="-122"/>
                <a:ea typeface="黑体" panose="02010609060101010101" pitchFamily="2" charset="-122"/>
              </a:rPr>
              <a:t>LISP</a:t>
            </a:r>
            <a:r>
              <a:rPr lang="zh-CN" altLang="en-US" sz="3200" dirty="0">
                <a:latin typeface="黑体" panose="02010609060101010101" pitchFamily="2" charset="-122"/>
                <a:ea typeface="黑体" panose="02010609060101010101" pitchFamily="2" charset="-122"/>
              </a:rPr>
              <a:t>奠定了</a:t>
            </a:r>
            <a:r>
              <a:rPr lang="zh-CN" altLang="en-US" sz="3200" dirty="0" smtClean="0">
                <a:latin typeface="黑体" panose="02010609060101010101" pitchFamily="2" charset="-122"/>
                <a:ea typeface="黑体" panose="02010609060101010101" pitchFamily="2" charset="-122"/>
              </a:rPr>
              <a:t>基础。</a:t>
            </a:r>
            <a:endParaRPr lang="zh-CN" altLang="en-US" sz="3200" dirty="0">
              <a:latin typeface="黑体" panose="02010609060101010101" pitchFamily="2" charset="-122"/>
              <a:ea typeface="黑体" panose="02010609060101010101" pitchFamily="2" charset="-122"/>
            </a:endParaRPr>
          </a:p>
          <a:p>
            <a:pPr indent="342265" eaLnBrk="1" latinLnBrk="0" hangingPunct="1">
              <a:lnSpc>
                <a:spcPct val="90000"/>
              </a:lnSpc>
              <a:spcBef>
                <a:spcPts val="1200"/>
              </a:spcBef>
              <a:spcAft>
                <a:spcPts val="1200"/>
              </a:spcAft>
            </a:pPr>
            <a:r>
              <a:rPr lang="zh-CN" altLang="en-US" sz="3200" dirty="0">
                <a:solidFill>
                  <a:srgbClr val="FF0000"/>
                </a:solidFill>
                <a:latin typeface="黑体" panose="02010609060101010101" pitchFamily="2" charset="-122"/>
                <a:ea typeface="黑体" panose="02010609060101010101" pitchFamily="2" charset="-122"/>
              </a:rPr>
              <a:t>一阶谓词演算系统</a:t>
            </a:r>
            <a:r>
              <a:rPr lang="zh-CN" altLang="en-US" sz="3200" dirty="0">
                <a:latin typeface="黑体" panose="02010609060101010101" pitchFamily="2" charset="-122"/>
                <a:ea typeface="黑体" panose="02010609060101010101" pitchFamily="2" charset="-122"/>
              </a:rPr>
              <a:t>为计算机的知识表示及定理证明铺平了道路。逻辑程序设计语言</a:t>
            </a:r>
            <a:r>
              <a:rPr lang="en-US" altLang="zh-CN" sz="3200" dirty="0">
                <a:latin typeface="黑体" panose="02010609060101010101" pitchFamily="2" charset="-122"/>
                <a:ea typeface="黑体" panose="02010609060101010101" pitchFamily="2" charset="-122"/>
              </a:rPr>
              <a:t>Prolog</a:t>
            </a:r>
            <a:r>
              <a:rPr lang="zh-CN" altLang="en-US" sz="3200" dirty="0">
                <a:latin typeface="黑体" panose="02010609060101010101" pitchFamily="2" charset="-122"/>
                <a:ea typeface="黑体" panose="02010609060101010101" pitchFamily="2" charset="-122"/>
              </a:rPr>
              <a:t>以其为根本。 </a:t>
            </a:r>
          </a:p>
        </p:txBody>
      </p:sp>
      <p:sp>
        <p:nvSpPr>
          <p:cNvPr id="5" name="Rectangle 2"/>
          <p:cNvSpPr>
            <a:spLocks noGrp="1"/>
          </p:cNvSpPr>
          <p:nvPr>
            <p:ph type="title"/>
          </p:nvPr>
        </p:nvSpPr>
        <p:spPr>
          <a:xfrm>
            <a:off x="179512" y="260648"/>
            <a:ext cx="7772400" cy="899592"/>
          </a:xfrm>
        </p:spPr>
        <p:txBody>
          <a:bodyPr vert="horz" wrap="square" lIns="91440" tIns="45720" rIns="91440" bIns="45720" anchor="ctr"/>
          <a:lstStyle/>
          <a:p>
            <a:pPr eaLnBrk="1" hangingPunct="1">
              <a:buNone/>
            </a:pPr>
            <a:r>
              <a:rPr lang="zh-CN" altLang="en-US" dirty="0">
                <a:solidFill>
                  <a:srgbClr val="FF0000"/>
                </a:solidFill>
                <a:latin typeface="黑体" panose="02010609060101010101" pitchFamily="2" charset="-122"/>
                <a:ea typeface="黑体" panose="02010609060101010101" pitchFamily="2" charset="-122"/>
              </a:rPr>
              <a:t>1.符号主义学派</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16</a:t>
            </a:fld>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p:cNvSpPr>
          <p:nvPr>
            <p:ph type="title"/>
          </p:nvPr>
        </p:nvSpPr>
        <p:spPr>
          <a:xfrm>
            <a:off x="383604" y="260648"/>
            <a:ext cx="7772400" cy="1143000"/>
          </a:xfrm>
        </p:spPr>
        <p:txBody>
          <a:bodyPr vert="horz" wrap="square" lIns="91440" tIns="45720" rIns="91440" bIns="45720" anchor="ctr"/>
          <a:lstStyle/>
          <a:p>
            <a:pPr eaLnBrk="1" hangingPunct="1">
              <a:buNone/>
            </a:pPr>
            <a:r>
              <a:rPr lang="zh-CN" altLang="en-US" dirty="0">
                <a:solidFill>
                  <a:srgbClr val="FF0000"/>
                </a:solidFill>
                <a:latin typeface="黑体" panose="02010609060101010101" pitchFamily="2" charset="-122"/>
                <a:ea typeface="黑体" panose="02010609060101010101" pitchFamily="2" charset="-122"/>
              </a:rPr>
              <a:t>2.连接主义学派</a:t>
            </a:r>
          </a:p>
        </p:txBody>
      </p:sp>
      <p:sp>
        <p:nvSpPr>
          <p:cNvPr id="51204" name="Rectangle 3"/>
          <p:cNvSpPr>
            <a:spLocks noGrp="1"/>
          </p:cNvSpPr>
          <p:nvPr>
            <p:ph idx="1"/>
          </p:nvPr>
        </p:nvSpPr>
        <p:spPr>
          <a:xfrm>
            <a:off x="251520" y="1340768"/>
            <a:ext cx="8436868" cy="4977462"/>
          </a:xfrm>
        </p:spPr>
        <p:txBody>
          <a:bodyPr vert="horz" wrap="square" lIns="91440" tIns="45720" rIns="91440" bIns="45720" anchor="t"/>
          <a:lstStyle/>
          <a:p>
            <a:pPr indent="0">
              <a:lnSpc>
                <a:spcPct val="80000"/>
              </a:lnSpc>
              <a:spcBef>
                <a:spcPts val="600"/>
              </a:spcBef>
              <a:spcAft>
                <a:spcPts val="600"/>
              </a:spcAft>
            </a:pPr>
            <a:r>
              <a:rPr lang="zh-CN" altLang="en-US" dirty="0"/>
              <a:t>又称：仿生学派或生理</a:t>
            </a:r>
            <a:r>
              <a:rPr lang="zh-CN" altLang="en-US" dirty="0" smtClean="0"/>
              <a:t>学派。</a:t>
            </a:r>
            <a:endParaRPr lang="en-US" altLang="zh-CN" sz="3200" dirty="0" smtClean="0">
              <a:latin typeface="黑体" panose="02010609060101010101" pitchFamily="2" charset="-122"/>
              <a:ea typeface="黑体" panose="02010609060101010101" pitchFamily="2" charset="-122"/>
            </a:endParaRPr>
          </a:p>
          <a:p>
            <a:pPr indent="0" algn="just" eaLnBrk="1" latinLnBrk="0" hangingPunct="1">
              <a:lnSpc>
                <a:spcPct val="80000"/>
              </a:lnSpc>
              <a:spcBef>
                <a:spcPts val="600"/>
              </a:spcBef>
              <a:spcAft>
                <a:spcPts val="600"/>
              </a:spcAft>
            </a:pPr>
            <a:r>
              <a:rPr lang="zh-CN" altLang="en-US" sz="3200" dirty="0" smtClean="0">
                <a:latin typeface="黑体" panose="02010609060101010101" pitchFamily="2" charset="-122"/>
                <a:ea typeface="黑体" panose="02010609060101010101" pitchFamily="2" charset="-122"/>
              </a:rPr>
              <a:t>人</a:t>
            </a:r>
            <a:r>
              <a:rPr lang="zh-CN" altLang="en-US" sz="3200" dirty="0">
                <a:latin typeface="黑体" panose="02010609060101010101" pitchFamily="2" charset="-122"/>
                <a:ea typeface="黑体" panose="02010609060101010101" pitchFamily="2" charset="-122"/>
              </a:rPr>
              <a:t>的</a:t>
            </a:r>
            <a:r>
              <a:rPr lang="zh-CN" altLang="en-US" sz="3200" dirty="0">
                <a:solidFill>
                  <a:srgbClr val="FF0000"/>
                </a:solidFill>
                <a:latin typeface="黑体" panose="02010609060101010101" pitchFamily="2" charset="-122"/>
                <a:ea typeface="黑体" panose="02010609060101010101" pitchFamily="2" charset="-122"/>
              </a:rPr>
              <a:t>思维基元</a:t>
            </a:r>
            <a:r>
              <a:rPr lang="zh-CN" altLang="en-US" sz="3200" dirty="0">
                <a:latin typeface="黑体" panose="02010609060101010101" pitchFamily="2" charset="-122"/>
                <a:ea typeface="黑体" panose="02010609060101010101" pitchFamily="2" charset="-122"/>
              </a:rPr>
              <a:t>是</a:t>
            </a:r>
            <a:r>
              <a:rPr lang="zh-CN" altLang="en-US" sz="3200" dirty="0">
                <a:solidFill>
                  <a:srgbClr val="FF0000"/>
                </a:solidFill>
                <a:latin typeface="黑体" panose="02010609060101010101" pitchFamily="2" charset="-122"/>
                <a:ea typeface="黑体" panose="02010609060101010101" pitchFamily="2" charset="-122"/>
              </a:rPr>
              <a:t>神经元</a:t>
            </a:r>
            <a:r>
              <a:rPr lang="zh-CN" altLang="en-US" sz="3200" dirty="0">
                <a:latin typeface="黑体" panose="02010609060101010101" pitchFamily="2" charset="-122"/>
                <a:ea typeface="黑体" panose="02010609060101010101" pitchFamily="2" charset="-122"/>
              </a:rPr>
              <a:t>，把</a:t>
            </a:r>
            <a:r>
              <a:rPr lang="zh-CN" altLang="en-US" sz="3200" dirty="0">
                <a:solidFill>
                  <a:srgbClr val="FF0000"/>
                </a:solidFill>
                <a:latin typeface="黑体" panose="02010609060101010101" pitchFamily="2" charset="-122"/>
                <a:ea typeface="黑体" panose="02010609060101010101" pitchFamily="2" charset="-122"/>
              </a:rPr>
              <a:t>智能</a:t>
            </a:r>
            <a:r>
              <a:rPr lang="zh-CN" altLang="en-US" sz="3200" dirty="0">
                <a:latin typeface="黑体" panose="02010609060101010101" pitchFamily="2" charset="-122"/>
                <a:ea typeface="黑体" panose="02010609060101010101" pitchFamily="2" charset="-122"/>
              </a:rPr>
              <a:t>理解为</a:t>
            </a:r>
            <a:r>
              <a:rPr lang="zh-CN" altLang="en-US" sz="3200" dirty="0">
                <a:solidFill>
                  <a:srgbClr val="FF0000"/>
                </a:solidFill>
                <a:latin typeface="黑体" panose="02010609060101010101" pitchFamily="2" charset="-122"/>
                <a:ea typeface="黑体" panose="02010609060101010101" pitchFamily="2" charset="-122"/>
              </a:rPr>
              <a:t>相互联结的神经元</a:t>
            </a:r>
            <a:r>
              <a:rPr lang="zh-CN" altLang="en-US" sz="3200" dirty="0">
                <a:solidFill>
                  <a:schemeClr val="bg1">
                    <a:lumMod val="60000"/>
                    <a:lumOff val="40000"/>
                  </a:schemeClr>
                </a:solidFill>
                <a:latin typeface="黑体" panose="02010609060101010101" pitchFamily="2" charset="-122"/>
                <a:ea typeface="黑体" panose="02010609060101010101" pitchFamily="2" charset="-122"/>
              </a:rPr>
              <a:t>竞争与协作</a:t>
            </a:r>
            <a:r>
              <a:rPr lang="zh-CN" altLang="en-US" sz="3200" dirty="0">
                <a:latin typeface="黑体" panose="02010609060101010101" pitchFamily="2" charset="-122"/>
                <a:ea typeface="黑体" panose="02010609060101010101" pitchFamily="2" charset="-122"/>
              </a:rPr>
              <a:t>的结果,以</a:t>
            </a:r>
            <a:r>
              <a:rPr lang="zh-CN" altLang="en-US" sz="3200" dirty="0">
                <a:solidFill>
                  <a:srgbClr val="FF0000"/>
                </a:solidFill>
                <a:latin typeface="黑体" panose="02010609060101010101" pitchFamily="2" charset="-122"/>
                <a:ea typeface="黑体" panose="02010609060101010101" pitchFamily="2" charset="-122"/>
              </a:rPr>
              <a:t>人工神经网络</a:t>
            </a:r>
            <a:r>
              <a:rPr lang="zh-CN" altLang="en-US" sz="3200" dirty="0">
                <a:latin typeface="黑体" panose="02010609060101010101" pitchFamily="2" charset="-122"/>
                <a:ea typeface="黑体" panose="02010609060101010101" pitchFamily="2" charset="-122"/>
              </a:rPr>
              <a:t>为</a:t>
            </a:r>
            <a:r>
              <a:rPr lang="zh-CN" altLang="en-US" sz="3200" dirty="0" smtClean="0">
                <a:latin typeface="黑体" panose="02010609060101010101" pitchFamily="2" charset="-122"/>
                <a:ea typeface="黑体" panose="02010609060101010101" pitchFamily="2" charset="-122"/>
              </a:rPr>
              <a:t>代表。</a:t>
            </a:r>
            <a:endParaRPr lang="zh-CN" altLang="en-US" sz="3200" dirty="0">
              <a:latin typeface="黑体" panose="02010609060101010101" pitchFamily="2" charset="-122"/>
              <a:ea typeface="黑体" panose="02010609060101010101" pitchFamily="2" charset="-122"/>
            </a:endParaRPr>
          </a:p>
          <a:p>
            <a:pPr indent="0" algn="just" eaLnBrk="1" latinLnBrk="0" hangingPunct="1">
              <a:lnSpc>
                <a:spcPct val="80000"/>
              </a:lnSpc>
              <a:spcBef>
                <a:spcPts val="600"/>
              </a:spcBef>
              <a:spcAft>
                <a:spcPts val="600"/>
              </a:spcAft>
            </a:pPr>
            <a:r>
              <a:rPr lang="zh-CN" altLang="en-US" sz="3200" dirty="0">
                <a:latin typeface="黑体" panose="02010609060101010101" pitchFamily="2" charset="-122"/>
                <a:ea typeface="黑体" panose="02010609060101010101" pitchFamily="2" charset="-122"/>
              </a:rPr>
              <a:t>其中,</a:t>
            </a:r>
            <a:r>
              <a:rPr lang="zh-CN" altLang="en-US" sz="3200" dirty="0">
                <a:solidFill>
                  <a:srgbClr val="FF0000"/>
                </a:solidFill>
                <a:latin typeface="黑体" panose="02010609060101010101" pitchFamily="2" charset="-122"/>
                <a:ea typeface="黑体" panose="02010609060101010101" pitchFamily="2" charset="-122"/>
              </a:rPr>
              <a:t>反向传播网络模型</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BP）</a:t>
            </a:r>
            <a:r>
              <a:rPr lang="zh-CN" altLang="en-US" sz="3200" dirty="0">
                <a:latin typeface="黑体" panose="02010609060101010101" pitchFamily="2" charset="-122"/>
                <a:ea typeface="黑体" panose="02010609060101010101" pitchFamily="2" charset="-122"/>
              </a:rPr>
              <a:t>和</a:t>
            </a:r>
            <a:r>
              <a:rPr lang="en-US" altLang="zh-CN" sz="3200" dirty="0">
                <a:solidFill>
                  <a:srgbClr val="FF0000"/>
                </a:solidFill>
                <a:latin typeface="黑体" panose="02010609060101010101" pitchFamily="2" charset="-122"/>
                <a:ea typeface="黑体" panose="02010609060101010101" pitchFamily="2" charset="-122"/>
              </a:rPr>
              <a:t>Hopfield</a:t>
            </a:r>
            <a:r>
              <a:rPr lang="zh-CN" altLang="en-US" sz="3200" dirty="0">
                <a:solidFill>
                  <a:srgbClr val="FF0000"/>
                </a:solidFill>
                <a:latin typeface="黑体" panose="02010609060101010101" pitchFamily="2" charset="-122"/>
                <a:ea typeface="黑体" panose="02010609060101010101" pitchFamily="2" charset="-122"/>
              </a:rPr>
              <a:t>网络模型</a:t>
            </a:r>
            <a:r>
              <a:rPr lang="zh-CN" altLang="en-US" sz="3200" dirty="0">
                <a:latin typeface="黑体" panose="02010609060101010101" pitchFamily="2" charset="-122"/>
                <a:ea typeface="黑体" panose="02010609060101010101" pitchFamily="2" charset="-122"/>
              </a:rPr>
              <a:t>更为</a:t>
            </a:r>
            <a:r>
              <a:rPr lang="zh-CN" altLang="en-US" sz="3200" dirty="0" smtClean="0">
                <a:latin typeface="黑体" panose="02010609060101010101" pitchFamily="2" charset="-122"/>
                <a:ea typeface="黑体" panose="02010609060101010101" pitchFamily="2" charset="-122"/>
              </a:rPr>
              <a:t>突出。</a:t>
            </a:r>
            <a:endParaRPr lang="zh-CN" altLang="en-US" sz="3200" dirty="0">
              <a:latin typeface="黑体" panose="02010609060101010101" pitchFamily="2" charset="-122"/>
              <a:ea typeface="黑体" panose="02010609060101010101" pitchFamily="2" charset="-122"/>
            </a:endParaRPr>
          </a:p>
          <a:p>
            <a:pPr indent="0" algn="just" eaLnBrk="1" latinLnBrk="0" hangingPunct="1">
              <a:lnSpc>
                <a:spcPct val="80000"/>
              </a:lnSpc>
              <a:spcBef>
                <a:spcPts val="600"/>
              </a:spcBef>
              <a:spcAft>
                <a:spcPts val="600"/>
              </a:spcAft>
            </a:pPr>
            <a:r>
              <a:rPr lang="zh-CN" altLang="en-US" sz="3200" dirty="0">
                <a:latin typeface="黑体" panose="02010609060101010101" pitchFamily="2" charset="-122"/>
                <a:ea typeface="黑体" panose="02010609060101010101" pitchFamily="2" charset="-122"/>
              </a:rPr>
              <a:t>着重结构模拟，研究神经元特征、神经元网络拓朴、学习规则、网络的非线性动力学性质和自适应的协同行为</a:t>
            </a:r>
            <a:r>
              <a:rPr lang="zh-CN" altLang="en-US" sz="3200" dirty="0" smtClean="0">
                <a:latin typeface="黑体" panose="02010609060101010101" pitchFamily="2" charset="-122"/>
                <a:ea typeface="黑体" panose="02010609060101010101" pitchFamily="2" charset="-122"/>
              </a:rPr>
              <a:t>。</a:t>
            </a:r>
            <a:endParaRPr lang="en-US" altLang="zh-CN" sz="3200" dirty="0" smtClean="0">
              <a:latin typeface="黑体" panose="02010609060101010101" pitchFamily="2" charset="-122"/>
              <a:ea typeface="黑体" panose="02010609060101010101" pitchFamily="2" charset="-122"/>
            </a:endParaRPr>
          </a:p>
          <a:p>
            <a:pPr indent="0">
              <a:lnSpc>
                <a:spcPct val="80000"/>
              </a:lnSpc>
              <a:spcBef>
                <a:spcPts val="600"/>
              </a:spcBef>
              <a:spcAft>
                <a:spcPts val="600"/>
              </a:spcAft>
            </a:pPr>
            <a:r>
              <a:rPr lang="zh-CN" altLang="en-US" dirty="0"/>
              <a:t>学派代表：麦卡洛克、皮茨、 霍普菲尔德、鲁梅尔哈特等</a:t>
            </a:r>
            <a:r>
              <a:rPr lang="zh-CN" altLang="en-US" dirty="0" smtClean="0"/>
              <a:t>。</a:t>
            </a:r>
            <a:endParaRPr lang="zh-CN" altLang="en-US" sz="3200"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17</a:t>
            </a:fld>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Grp="1"/>
          </p:cNvSpPr>
          <p:nvPr>
            <p:ph idx="1"/>
          </p:nvPr>
        </p:nvSpPr>
        <p:spPr>
          <a:xfrm>
            <a:off x="584200" y="541188"/>
            <a:ext cx="7948240" cy="4471988"/>
          </a:xfrm>
        </p:spPr>
        <p:txBody>
          <a:bodyPr vert="horz" wrap="square" lIns="91440" tIns="45720" rIns="91440" bIns="45720" anchor="t"/>
          <a:lstStyle/>
          <a:p>
            <a:pPr indent="0" eaLnBrk="1" latinLnBrk="0" hangingPunct="1">
              <a:lnSpc>
                <a:spcPct val="80000"/>
              </a:lnSpc>
              <a:spcBef>
                <a:spcPts val="1200"/>
              </a:spcBef>
              <a:spcAft>
                <a:spcPts val="1200"/>
              </a:spcAft>
            </a:pPr>
            <a:r>
              <a:rPr lang="zh-CN" altLang="en-US" sz="3200" dirty="0">
                <a:latin typeface="黑体" panose="02010609060101010101" pitchFamily="2" charset="-122"/>
                <a:ea typeface="黑体" panose="02010609060101010101" pitchFamily="2" charset="-122"/>
              </a:rPr>
              <a:t>认为</a:t>
            </a:r>
            <a:r>
              <a:rPr lang="zh-CN" altLang="en-US" sz="3200" dirty="0">
                <a:solidFill>
                  <a:srgbClr val="FF0000"/>
                </a:solidFill>
                <a:latin typeface="黑体" panose="02010609060101010101" pitchFamily="2" charset="-122"/>
                <a:ea typeface="黑体" panose="02010609060101010101" pitchFamily="2" charset="-122"/>
              </a:rPr>
              <a:t>人工智能</a:t>
            </a:r>
            <a:r>
              <a:rPr lang="zh-CN" altLang="en-US" sz="3200" dirty="0">
                <a:latin typeface="黑体" panose="02010609060101010101" pitchFamily="2" charset="-122"/>
                <a:ea typeface="黑体" panose="02010609060101010101" pitchFamily="2" charset="-122"/>
              </a:rPr>
              <a:t>源于</a:t>
            </a:r>
            <a:r>
              <a:rPr lang="zh-CN" altLang="en-US" sz="3200" dirty="0">
                <a:solidFill>
                  <a:srgbClr val="FF0000"/>
                </a:solidFill>
                <a:latin typeface="黑体" panose="02010609060101010101" pitchFamily="2" charset="-122"/>
                <a:ea typeface="黑体" panose="02010609060101010101" pitchFamily="2" charset="-122"/>
              </a:rPr>
              <a:t>仿生学</a:t>
            </a:r>
            <a:r>
              <a:rPr lang="zh-CN" altLang="en-US" sz="3200" dirty="0">
                <a:latin typeface="黑体" panose="02010609060101010101" pitchFamily="2" charset="-122"/>
                <a:ea typeface="黑体" panose="02010609060101010101" pitchFamily="2" charset="-122"/>
              </a:rPr>
              <a:t>，特别是对</a:t>
            </a:r>
            <a:r>
              <a:rPr lang="zh-CN" altLang="en-US" sz="3200" dirty="0">
                <a:solidFill>
                  <a:srgbClr val="FF0000"/>
                </a:solidFill>
                <a:latin typeface="黑体" panose="02010609060101010101" pitchFamily="2" charset="-122"/>
                <a:ea typeface="黑体" panose="02010609060101010101" pitchFamily="2" charset="-122"/>
              </a:rPr>
              <a:t>人脑模型</a:t>
            </a:r>
            <a:r>
              <a:rPr lang="zh-CN" altLang="en-US" sz="3200" dirty="0">
                <a:latin typeface="黑体" panose="02010609060101010101" pitchFamily="2" charset="-122"/>
                <a:ea typeface="黑体" panose="02010609060101010101" pitchFamily="2" charset="-122"/>
              </a:rPr>
              <a:t>的研究。</a:t>
            </a:r>
          </a:p>
          <a:p>
            <a:pPr indent="0" eaLnBrk="1" latinLnBrk="0" hangingPunct="1">
              <a:lnSpc>
                <a:spcPct val="80000"/>
              </a:lnSpc>
              <a:spcBef>
                <a:spcPts val="1200"/>
              </a:spcBef>
              <a:spcAft>
                <a:spcPts val="1200"/>
              </a:spcAft>
            </a:pPr>
            <a:r>
              <a:rPr lang="zh-CN" altLang="en-US" sz="3200" dirty="0">
                <a:latin typeface="黑体" panose="02010609060101010101" pitchFamily="2" charset="-122"/>
                <a:ea typeface="黑体" panose="02010609060101010101" pitchFamily="2" charset="-122"/>
              </a:rPr>
              <a:t>它的代表性成果是1943年由生理学家</a:t>
            </a:r>
            <a:r>
              <a:rPr lang="en-US" altLang="zh-CN" sz="3200" dirty="0">
                <a:latin typeface="黑体" panose="02010609060101010101" pitchFamily="2" charset="-122"/>
                <a:ea typeface="黑体" panose="02010609060101010101" pitchFamily="2" charset="-122"/>
              </a:rPr>
              <a:t>McCulloch</a:t>
            </a:r>
            <a:r>
              <a:rPr lang="zh-CN" altLang="en-US" sz="3200" dirty="0">
                <a:latin typeface="黑体" panose="02010609060101010101" pitchFamily="2" charset="-122"/>
                <a:ea typeface="黑体" panose="02010609060101010101" pitchFamily="2" charset="-122"/>
              </a:rPr>
              <a:t>和数理逻辑学家</a:t>
            </a:r>
            <a:r>
              <a:rPr lang="en-US" altLang="zh-CN" sz="3200" dirty="0">
                <a:latin typeface="黑体" panose="02010609060101010101" pitchFamily="2" charset="-122"/>
                <a:ea typeface="黑体" panose="02010609060101010101" pitchFamily="2" charset="-122"/>
              </a:rPr>
              <a:t>Pitts</a:t>
            </a:r>
            <a:r>
              <a:rPr lang="zh-CN" altLang="en-US" sz="3200" dirty="0">
                <a:latin typeface="黑体" panose="02010609060101010101" pitchFamily="2" charset="-122"/>
                <a:ea typeface="黑体" panose="02010609060101010101" pitchFamily="2" charset="-122"/>
              </a:rPr>
              <a:t>创立的</a:t>
            </a:r>
            <a:r>
              <a:rPr lang="zh-CN" altLang="en-US" sz="3200" dirty="0" smtClean="0">
                <a:solidFill>
                  <a:srgbClr val="FF0000"/>
                </a:solidFill>
                <a:latin typeface="黑体" panose="02010609060101010101" pitchFamily="2" charset="-122"/>
                <a:ea typeface="黑体" panose="02010609060101010101" pitchFamily="2" charset="-122"/>
              </a:rPr>
              <a:t>脑模型。</a:t>
            </a:r>
            <a:endParaRPr lang="zh-CN" altLang="en-US" sz="3200" dirty="0">
              <a:latin typeface="黑体" panose="02010609060101010101" pitchFamily="2" charset="-122"/>
              <a:ea typeface="黑体" panose="02010609060101010101" pitchFamily="2" charset="-122"/>
            </a:endParaRPr>
          </a:p>
          <a:p>
            <a:pPr indent="0" eaLnBrk="1" latinLnBrk="0" hangingPunct="1">
              <a:lnSpc>
                <a:spcPct val="80000"/>
              </a:lnSpc>
              <a:spcBef>
                <a:spcPts val="1200"/>
              </a:spcBef>
              <a:spcAft>
                <a:spcPts val="1200"/>
              </a:spcAft>
            </a:pPr>
            <a:r>
              <a:rPr lang="en-US" altLang="zh-CN" sz="3200" dirty="0" smtClean="0">
                <a:solidFill>
                  <a:srgbClr val="FF0000"/>
                </a:solidFill>
                <a:latin typeface="黑体" panose="02010609060101010101" pitchFamily="2" charset="-122"/>
                <a:ea typeface="黑体" panose="02010609060101010101" pitchFamily="2" charset="-122"/>
              </a:rPr>
              <a:t>MP</a:t>
            </a:r>
            <a:r>
              <a:rPr lang="zh-CN" altLang="en-US" sz="3200" dirty="0">
                <a:solidFill>
                  <a:srgbClr val="FF0000"/>
                </a:solidFill>
                <a:latin typeface="黑体" panose="02010609060101010101" pitchFamily="2" charset="-122"/>
                <a:ea typeface="黑体" panose="02010609060101010101" pitchFamily="2" charset="-122"/>
              </a:rPr>
              <a:t>模型</a:t>
            </a:r>
            <a:r>
              <a:rPr lang="zh-CN" altLang="en-US" sz="3200" dirty="0">
                <a:latin typeface="黑体" panose="02010609060101010101" pitchFamily="2" charset="-122"/>
                <a:ea typeface="黑体" panose="02010609060101010101" pitchFamily="2" charset="-122"/>
              </a:rPr>
              <a:t>，开创了用电子装置模仿人脑结构和功能的新途径。</a:t>
            </a:r>
          </a:p>
          <a:p>
            <a:pPr indent="0" eaLnBrk="1" latinLnBrk="0" hangingPunct="1">
              <a:lnSpc>
                <a:spcPct val="80000"/>
              </a:lnSpc>
              <a:spcBef>
                <a:spcPts val="1200"/>
              </a:spcBef>
              <a:spcAft>
                <a:spcPts val="1200"/>
              </a:spcAft>
            </a:pPr>
            <a:r>
              <a:rPr lang="zh-CN" altLang="en-US" sz="3200" dirty="0">
                <a:latin typeface="黑体" panose="02010609060101010101" pitchFamily="2" charset="-122"/>
                <a:ea typeface="黑体" panose="02010609060101010101" pitchFamily="2" charset="-122"/>
              </a:rPr>
              <a:t>它从</a:t>
            </a:r>
            <a:r>
              <a:rPr lang="zh-CN" altLang="en-US" sz="3200" dirty="0">
                <a:solidFill>
                  <a:srgbClr val="FF0000"/>
                </a:solidFill>
                <a:latin typeface="黑体" panose="02010609060101010101" pitchFamily="2" charset="-122"/>
                <a:ea typeface="黑体" panose="02010609060101010101" pitchFamily="2" charset="-122"/>
              </a:rPr>
              <a:t>神经元</a:t>
            </a:r>
            <a:r>
              <a:rPr lang="zh-CN" altLang="en-US" sz="3200" dirty="0">
                <a:latin typeface="黑体" panose="02010609060101010101" pitchFamily="2" charset="-122"/>
                <a:ea typeface="黑体" panose="02010609060101010101" pitchFamily="2" charset="-122"/>
              </a:rPr>
              <a:t>开始进而研究</a:t>
            </a:r>
            <a:r>
              <a:rPr lang="zh-CN" altLang="en-US" sz="3200" dirty="0">
                <a:solidFill>
                  <a:srgbClr val="FF0000"/>
                </a:solidFill>
                <a:latin typeface="黑体" panose="02010609060101010101" pitchFamily="2" charset="-122"/>
                <a:ea typeface="黑体" panose="02010609060101010101" pitchFamily="2" charset="-122"/>
              </a:rPr>
              <a:t>神经网络模型</a:t>
            </a:r>
            <a:r>
              <a:rPr lang="zh-CN" altLang="en-US" sz="3200" dirty="0">
                <a:latin typeface="黑体" panose="02010609060101010101" pitchFamily="2" charset="-122"/>
                <a:ea typeface="黑体" panose="02010609060101010101" pitchFamily="2" charset="-122"/>
              </a:rPr>
              <a:t>和</a:t>
            </a:r>
            <a:r>
              <a:rPr lang="zh-CN" altLang="en-US" sz="3200" dirty="0">
                <a:solidFill>
                  <a:srgbClr val="FF0000"/>
                </a:solidFill>
                <a:latin typeface="黑体" panose="02010609060101010101" pitchFamily="2" charset="-122"/>
                <a:ea typeface="黑体" panose="02010609060101010101" pitchFamily="2" charset="-122"/>
              </a:rPr>
              <a:t>脑模型</a:t>
            </a:r>
            <a:r>
              <a:rPr lang="zh-CN" altLang="en-US" sz="3200" dirty="0">
                <a:latin typeface="黑体" panose="02010609060101010101" pitchFamily="2" charset="-122"/>
                <a:ea typeface="黑体" panose="02010609060101010101" pitchFamily="2" charset="-122"/>
              </a:rPr>
              <a:t>，开辟了人工智能的又一发展道路。 </a:t>
            </a:r>
          </a:p>
        </p:txBody>
      </p:sp>
      <p:pic>
        <p:nvPicPr>
          <p:cNvPr id="5" name="Picture 4" descr="ANd9GcTNUScE8BKrGoMccmn37_EUscBrtx5wEzPYXikEnFVSdX8D_FZ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874" y="5206530"/>
            <a:ext cx="2164677" cy="154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4ldlm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8" y="5206530"/>
            <a:ext cx="2060582" cy="154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9A0DB2DC-4C9A-4742-B13C-FB6460FD3503}" type="slidenum">
              <a:rPr lang="zh-CN" altLang="en-US" smtClean="0"/>
              <a:pPr/>
              <a:t>18</a:t>
            </a:fld>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p:cNvSpPr>
          <p:nvPr>
            <p:ph idx="1"/>
          </p:nvPr>
        </p:nvSpPr>
        <p:spPr>
          <a:xfrm>
            <a:off x="251520" y="1318430"/>
            <a:ext cx="8352928" cy="5259387"/>
          </a:xfrm>
        </p:spPr>
        <p:txBody>
          <a:bodyPr vert="horz" wrap="square" lIns="91440" tIns="45720" rIns="91440" bIns="45720" anchor="t"/>
          <a:lstStyle/>
          <a:p>
            <a:pPr eaLnBrk="1" hangingPunct="1">
              <a:lnSpc>
                <a:spcPct val="90000"/>
              </a:lnSpc>
            </a:pPr>
            <a:r>
              <a:rPr lang="zh-CN" altLang="en-US" sz="3200" dirty="0">
                <a:solidFill>
                  <a:srgbClr val="FF0000"/>
                </a:solidFill>
                <a:latin typeface="黑体" panose="02010609060101010101" pitchFamily="2" charset="-122"/>
                <a:ea typeface="黑体" panose="02010609060101010101" pitchFamily="2" charset="-122"/>
              </a:rPr>
              <a:t>20世纪60-70年代</a:t>
            </a:r>
            <a:r>
              <a:rPr lang="zh-CN" altLang="en-US" sz="3200" dirty="0">
                <a:latin typeface="黑体" panose="02010609060101010101" pitchFamily="2" charset="-122"/>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连接主义</a:t>
            </a:r>
            <a:r>
              <a:rPr lang="zh-CN" altLang="en-US" sz="3200" dirty="0">
                <a:latin typeface="黑体" panose="02010609060101010101" pitchFamily="2" charset="-122"/>
                <a:ea typeface="黑体" panose="02010609060101010101" pitchFamily="2" charset="-122"/>
              </a:rPr>
              <a:t>，尤其是对以</a:t>
            </a:r>
            <a:r>
              <a:rPr lang="zh-CN" altLang="en-US" sz="3200" dirty="0">
                <a:solidFill>
                  <a:srgbClr val="FF0000"/>
                </a:solidFill>
                <a:latin typeface="黑体" panose="02010609060101010101" pitchFamily="2" charset="-122"/>
                <a:ea typeface="黑体" panose="02010609060101010101" pitchFamily="2" charset="-122"/>
              </a:rPr>
              <a:t>感知器</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perceptron)</a:t>
            </a:r>
            <a:r>
              <a:rPr lang="zh-CN" altLang="en-US" sz="3200" dirty="0">
                <a:latin typeface="黑体" panose="02010609060101010101" pitchFamily="2" charset="-122"/>
                <a:ea typeface="黑体" panose="02010609060101010101" pitchFamily="2" charset="-122"/>
              </a:rPr>
              <a:t>为代表的</a:t>
            </a:r>
            <a:r>
              <a:rPr lang="zh-CN" altLang="en-US" sz="3200" dirty="0">
                <a:solidFill>
                  <a:srgbClr val="FF0000"/>
                </a:solidFill>
                <a:latin typeface="黑体" panose="02010609060101010101" pitchFamily="2" charset="-122"/>
                <a:ea typeface="黑体" panose="02010609060101010101" pitchFamily="2" charset="-122"/>
              </a:rPr>
              <a:t>脑模型</a:t>
            </a:r>
            <a:r>
              <a:rPr lang="zh-CN" altLang="en-US" sz="3200" dirty="0">
                <a:latin typeface="黑体" panose="02010609060101010101" pitchFamily="2" charset="-122"/>
                <a:ea typeface="黑体" panose="02010609060101010101" pitchFamily="2" charset="-122"/>
              </a:rPr>
              <a:t>的研究曾出现过</a:t>
            </a:r>
            <a:r>
              <a:rPr lang="zh-CN" altLang="en-US" sz="3200" dirty="0">
                <a:solidFill>
                  <a:srgbClr val="FF0000"/>
                </a:solidFill>
                <a:latin typeface="黑体" panose="02010609060101010101" pitchFamily="2" charset="-122"/>
                <a:ea typeface="黑体" panose="02010609060101010101" pitchFamily="2" charset="-122"/>
              </a:rPr>
              <a:t>热潮</a:t>
            </a:r>
            <a:r>
              <a:rPr lang="zh-CN" altLang="en-US" sz="3200" dirty="0">
                <a:latin typeface="黑体" panose="02010609060101010101" pitchFamily="2" charset="-122"/>
                <a:ea typeface="黑体" panose="02010609060101010101" pitchFamily="2" charset="-122"/>
              </a:rPr>
              <a:t>，由于受到当时的理论模型、生物原型和技术条件的限制，脑模型研究在20世纪70年代后期至80年代初期落入</a:t>
            </a:r>
            <a:r>
              <a:rPr lang="zh-CN" altLang="en-US" sz="3200" dirty="0">
                <a:solidFill>
                  <a:srgbClr val="FF0000"/>
                </a:solidFill>
                <a:latin typeface="黑体" panose="02010609060101010101" pitchFamily="2" charset="-122"/>
                <a:ea typeface="黑体" panose="02010609060101010101" pitchFamily="2" charset="-122"/>
              </a:rPr>
              <a:t>低潮</a:t>
            </a:r>
            <a:r>
              <a:rPr lang="zh-CN" altLang="en-US" sz="3200" dirty="0">
                <a:latin typeface="黑体" panose="02010609060101010101" pitchFamily="2" charset="-122"/>
                <a:ea typeface="黑体" panose="02010609060101010101" pitchFamily="2" charset="-122"/>
              </a:rPr>
              <a:t>。</a:t>
            </a:r>
          </a:p>
          <a:p>
            <a:pPr eaLnBrk="1" hangingPunct="1">
              <a:lnSpc>
                <a:spcPct val="90000"/>
              </a:lnSpc>
            </a:pPr>
            <a:r>
              <a:rPr lang="en-US" altLang="zh-CN" sz="3200" dirty="0">
                <a:solidFill>
                  <a:srgbClr val="FF0000"/>
                </a:solidFill>
                <a:latin typeface="黑体" panose="02010609060101010101" pitchFamily="2" charset="-122"/>
                <a:ea typeface="黑体" panose="02010609060101010101" pitchFamily="2" charset="-122"/>
              </a:rPr>
              <a:t>Hopfield</a:t>
            </a:r>
            <a:r>
              <a:rPr lang="zh-CN" altLang="en-US" sz="3200" dirty="0">
                <a:latin typeface="黑体" panose="02010609060101010101" pitchFamily="2" charset="-122"/>
                <a:ea typeface="黑体" panose="02010609060101010101" pitchFamily="2" charset="-122"/>
              </a:rPr>
              <a:t>在1982年和1984年发表两篇重要论文，提出</a:t>
            </a:r>
            <a:r>
              <a:rPr lang="zh-CN" altLang="en-US" sz="3200" dirty="0">
                <a:solidFill>
                  <a:srgbClr val="FF0000"/>
                </a:solidFill>
                <a:latin typeface="黑体" panose="02010609060101010101" pitchFamily="2" charset="-122"/>
                <a:ea typeface="黑体" panose="02010609060101010101" pitchFamily="2" charset="-122"/>
              </a:rPr>
              <a:t>用硬件模拟神经网络</a:t>
            </a:r>
            <a:r>
              <a:rPr lang="zh-CN" altLang="en-US" sz="3200" dirty="0">
                <a:latin typeface="黑体" panose="02010609060101010101" pitchFamily="2" charset="-122"/>
                <a:ea typeface="黑体" panose="02010609060101010101" pitchFamily="2" charset="-122"/>
              </a:rPr>
              <a:t>以后，连接主义才又</a:t>
            </a:r>
            <a:r>
              <a:rPr lang="zh-CN" altLang="en-US" sz="3200" dirty="0">
                <a:solidFill>
                  <a:srgbClr val="FF0000"/>
                </a:solidFill>
                <a:latin typeface="黑体" panose="02010609060101010101" pitchFamily="2" charset="-122"/>
                <a:ea typeface="黑体" panose="02010609060101010101" pitchFamily="2" charset="-122"/>
              </a:rPr>
              <a:t>重新抬头</a:t>
            </a:r>
            <a:r>
              <a:rPr lang="zh-CN" altLang="en-US" sz="3200" dirty="0">
                <a:latin typeface="黑体" panose="02010609060101010101" pitchFamily="2" charset="-122"/>
                <a:ea typeface="黑体" panose="02010609060101010101" pitchFamily="2" charset="-122"/>
              </a:rPr>
              <a:t>。</a:t>
            </a:r>
          </a:p>
          <a:p>
            <a:pPr>
              <a:lnSpc>
                <a:spcPct val="90000"/>
              </a:lnSpc>
            </a:pPr>
            <a:r>
              <a:rPr lang="zh-CN" altLang="en-US" sz="3200" dirty="0">
                <a:latin typeface="黑体" panose="02010609060101010101" pitchFamily="2" charset="-122"/>
                <a:ea typeface="黑体" panose="02010609060101010101" pitchFamily="2" charset="-122"/>
              </a:rPr>
              <a:t>1986年，</a:t>
            </a:r>
            <a:r>
              <a:rPr lang="en-US" altLang="zh-CN" sz="3200" dirty="0" err="1" smtClean="0">
                <a:latin typeface="黑体" panose="02010609060101010101" pitchFamily="2" charset="-122"/>
                <a:ea typeface="黑体" panose="02010609060101010101" pitchFamily="2" charset="-122"/>
              </a:rPr>
              <a:t>Rumelhart</a:t>
            </a:r>
            <a:r>
              <a:rPr lang="zh-CN" altLang="en-US" dirty="0">
                <a:latin typeface="黑体" panose="02010609060101010101" pitchFamily="2" charset="-122"/>
                <a:ea typeface="黑体" panose="02010609060101010101" pitchFamily="2" charset="-122"/>
              </a:rPr>
              <a:t>（鲁梅尔哈特）等</a:t>
            </a:r>
            <a:r>
              <a:rPr lang="zh-CN" altLang="en-US" sz="3200" dirty="0">
                <a:latin typeface="黑体" panose="02010609060101010101" pitchFamily="2" charset="-122"/>
                <a:ea typeface="黑体" panose="02010609060101010101" pitchFamily="2" charset="-122"/>
              </a:rPr>
              <a:t>人提出</a:t>
            </a:r>
            <a:r>
              <a:rPr lang="zh-CN" altLang="en-US" sz="3200" dirty="0">
                <a:solidFill>
                  <a:srgbClr val="FF0000"/>
                </a:solidFill>
                <a:latin typeface="黑体" panose="02010609060101010101" pitchFamily="2" charset="-122"/>
                <a:ea typeface="黑体" panose="02010609060101010101" pitchFamily="2" charset="-122"/>
              </a:rPr>
              <a:t>多层网络</a:t>
            </a:r>
            <a:r>
              <a:rPr lang="zh-CN" altLang="en-US" sz="3200" dirty="0">
                <a:latin typeface="黑体" panose="02010609060101010101" pitchFamily="2" charset="-122"/>
                <a:ea typeface="黑体" panose="02010609060101010101" pitchFamily="2" charset="-122"/>
              </a:rPr>
              <a:t>中的</a:t>
            </a:r>
            <a:r>
              <a:rPr lang="zh-CN" altLang="en-US" sz="3200" dirty="0">
                <a:solidFill>
                  <a:srgbClr val="FF0000"/>
                </a:solidFill>
                <a:latin typeface="黑体" panose="02010609060101010101" pitchFamily="2" charset="-122"/>
                <a:ea typeface="黑体" panose="02010609060101010101" pitchFamily="2" charset="-122"/>
              </a:rPr>
              <a:t>反向传播(</a:t>
            </a:r>
            <a:r>
              <a:rPr lang="en-US" altLang="zh-CN" sz="3200" dirty="0">
                <a:solidFill>
                  <a:srgbClr val="FF0000"/>
                </a:solidFill>
                <a:latin typeface="黑体" panose="02010609060101010101" pitchFamily="2" charset="-122"/>
                <a:ea typeface="黑体" panose="02010609060101010101" pitchFamily="2" charset="-122"/>
              </a:rPr>
              <a:t>BP)</a:t>
            </a:r>
            <a:r>
              <a:rPr lang="zh-CN" altLang="en-US" sz="3200" dirty="0">
                <a:solidFill>
                  <a:srgbClr val="FF0000"/>
                </a:solidFill>
                <a:latin typeface="黑体" panose="02010609060101010101" pitchFamily="2" charset="-122"/>
                <a:ea typeface="黑体" panose="02010609060101010101" pitchFamily="2" charset="-122"/>
              </a:rPr>
              <a:t>算法</a:t>
            </a:r>
            <a:r>
              <a:rPr lang="zh-CN" altLang="en-US" sz="3200" dirty="0">
                <a:latin typeface="黑体" panose="02010609060101010101" pitchFamily="2" charset="-122"/>
                <a:ea typeface="黑体" panose="02010609060101010101" pitchFamily="2" charset="-122"/>
              </a:rPr>
              <a:t>。 </a:t>
            </a:r>
          </a:p>
        </p:txBody>
      </p:sp>
      <p:sp>
        <p:nvSpPr>
          <p:cNvPr id="5" name="Rectangle 2"/>
          <p:cNvSpPr>
            <a:spLocks noGrp="1"/>
          </p:cNvSpPr>
          <p:nvPr>
            <p:ph type="title"/>
          </p:nvPr>
        </p:nvSpPr>
        <p:spPr>
          <a:xfrm>
            <a:off x="383604" y="260648"/>
            <a:ext cx="7772400" cy="1143000"/>
          </a:xfrm>
        </p:spPr>
        <p:txBody>
          <a:bodyPr vert="horz" wrap="square" lIns="91440" tIns="45720" rIns="91440" bIns="45720" anchor="ctr"/>
          <a:lstStyle/>
          <a:p>
            <a:pPr eaLnBrk="1" hangingPunct="1">
              <a:buNone/>
            </a:pPr>
            <a:r>
              <a:rPr lang="zh-CN" altLang="en-US" dirty="0">
                <a:solidFill>
                  <a:srgbClr val="FF0000"/>
                </a:solidFill>
                <a:latin typeface="黑体" panose="02010609060101010101" pitchFamily="2" charset="-122"/>
                <a:ea typeface="黑体" panose="02010609060101010101" pitchFamily="2" charset="-122"/>
              </a:rPr>
              <a:t>2.连接主义学派</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19</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主要授课内容</a:t>
            </a:r>
            <a:r>
              <a:rPr lang="zh-CN" altLang="en-US" dirty="0"/>
              <a:t>：</a:t>
            </a:r>
          </a:p>
        </p:txBody>
      </p:sp>
      <p:sp>
        <p:nvSpPr>
          <p:cNvPr id="6" name="内容占位符 5"/>
          <p:cNvSpPr>
            <a:spLocks noGrp="1"/>
          </p:cNvSpPr>
          <p:nvPr>
            <p:ph idx="1"/>
          </p:nvPr>
        </p:nvSpPr>
        <p:spPr>
          <a:xfrm>
            <a:off x="179512" y="1268760"/>
            <a:ext cx="8964488" cy="5231432"/>
          </a:xfrm>
        </p:spPr>
        <p:txBody>
          <a:bodyPr/>
          <a:lstStyle/>
          <a:p>
            <a:pPr eaLnBrk="1" hangingPunct="1">
              <a:defRPr/>
            </a:pPr>
            <a:r>
              <a:rPr lang="zh-CN" altLang="en-US" dirty="0"/>
              <a:t>第一</a:t>
            </a:r>
            <a:r>
              <a:rPr lang="zh-CN" altLang="en-US" dirty="0" smtClean="0"/>
              <a:t>章  绪论</a:t>
            </a:r>
            <a:endParaRPr lang="zh-CN" altLang="en-US" dirty="0"/>
          </a:p>
          <a:p>
            <a:pPr eaLnBrk="1" hangingPunct="1">
              <a:defRPr/>
            </a:pPr>
            <a:r>
              <a:rPr lang="zh-CN" altLang="en-US" dirty="0">
                <a:solidFill>
                  <a:srgbClr val="FF0000"/>
                </a:solidFill>
              </a:rPr>
              <a:t>第二</a:t>
            </a:r>
            <a:r>
              <a:rPr lang="zh-CN" altLang="en-US" dirty="0" smtClean="0">
                <a:solidFill>
                  <a:srgbClr val="FF0000"/>
                </a:solidFill>
              </a:rPr>
              <a:t>章  </a:t>
            </a:r>
            <a:r>
              <a:rPr lang="zh-CN" altLang="en-US" dirty="0" smtClean="0"/>
              <a:t>知识表示</a:t>
            </a:r>
            <a:r>
              <a:rPr lang="zh-CN" altLang="en-US" dirty="0"/>
              <a:t>和推理</a:t>
            </a:r>
          </a:p>
          <a:p>
            <a:pPr eaLnBrk="1" hangingPunct="1">
              <a:defRPr/>
            </a:pPr>
            <a:r>
              <a:rPr lang="zh-CN" altLang="en-US" dirty="0">
                <a:solidFill>
                  <a:srgbClr val="FF0000"/>
                </a:solidFill>
              </a:rPr>
              <a:t>第三</a:t>
            </a:r>
            <a:r>
              <a:rPr lang="zh-CN" altLang="en-US" dirty="0" smtClean="0">
                <a:solidFill>
                  <a:srgbClr val="FF0000"/>
                </a:solidFill>
              </a:rPr>
              <a:t>章  </a:t>
            </a:r>
            <a:r>
              <a:rPr lang="zh-CN" altLang="en-US" dirty="0" smtClean="0"/>
              <a:t>搜索技术（课堂</a:t>
            </a:r>
            <a:r>
              <a:rPr lang="en-US" altLang="zh-CN" dirty="0" smtClean="0"/>
              <a:t>/</a:t>
            </a:r>
            <a:r>
              <a:rPr lang="zh-CN" altLang="en-US" dirty="0" smtClean="0"/>
              <a:t>线上）</a:t>
            </a:r>
            <a:endParaRPr lang="zh-CN" altLang="en-US" dirty="0"/>
          </a:p>
          <a:p>
            <a:pPr eaLnBrk="1" hangingPunct="1">
              <a:defRPr/>
            </a:pPr>
            <a:r>
              <a:rPr lang="zh-CN" altLang="en-US" dirty="0"/>
              <a:t>第四</a:t>
            </a:r>
            <a:r>
              <a:rPr lang="zh-CN" altLang="en-US" dirty="0" smtClean="0"/>
              <a:t>章  高级</a:t>
            </a:r>
            <a:r>
              <a:rPr lang="zh-CN" altLang="en-US" dirty="0"/>
              <a:t>搜索</a:t>
            </a:r>
          </a:p>
          <a:p>
            <a:pPr>
              <a:defRPr/>
            </a:pPr>
            <a:r>
              <a:rPr lang="zh-CN" altLang="en-US" dirty="0">
                <a:solidFill>
                  <a:srgbClr val="FF0000"/>
                </a:solidFill>
              </a:rPr>
              <a:t>第五</a:t>
            </a:r>
            <a:r>
              <a:rPr lang="zh-CN" altLang="en-US" dirty="0" smtClean="0">
                <a:solidFill>
                  <a:srgbClr val="FF0000"/>
                </a:solidFill>
              </a:rPr>
              <a:t>章  </a:t>
            </a:r>
            <a:r>
              <a:rPr lang="zh-CN" altLang="en-US" dirty="0" smtClean="0"/>
              <a:t>不确定</a:t>
            </a:r>
            <a:r>
              <a:rPr lang="zh-CN" altLang="en-US" dirty="0"/>
              <a:t>知识表示和推理（课堂</a:t>
            </a:r>
            <a:r>
              <a:rPr lang="en-US" altLang="zh-CN" dirty="0"/>
              <a:t>/</a:t>
            </a:r>
            <a:r>
              <a:rPr lang="zh-CN" altLang="en-US" dirty="0"/>
              <a:t>线上）</a:t>
            </a:r>
          </a:p>
          <a:p>
            <a:pPr>
              <a:defRPr/>
            </a:pPr>
            <a:r>
              <a:rPr lang="zh-CN" altLang="en-US" dirty="0">
                <a:solidFill>
                  <a:srgbClr val="FF0000"/>
                </a:solidFill>
              </a:rPr>
              <a:t>第六</a:t>
            </a:r>
            <a:r>
              <a:rPr lang="zh-CN" altLang="en-US" dirty="0" smtClean="0">
                <a:solidFill>
                  <a:srgbClr val="FF0000"/>
                </a:solidFill>
              </a:rPr>
              <a:t>章  </a:t>
            </a:r>
            <a:r>
              <a:rPr lang="zh-CN" altLang="en-US" dirty="0"/>
              <a:t>机器学习（课堂</a:t>
            </a:r>
            <a:r>
              <a:rPr lang="en-US" altLang="zh-CN" dirty="0"/>
              <a:t>/</a:t>
            </a:r>
            <a:r>
              <a:rPr lang="zh-CN" altLang="en-US" dirty="0"/>
              <a:t>线上）</a:t>
            </a:r>
          </a:p>
          <a:p>
            <a:pPr eaLnBrk="1" hangingPunct="1">
              <a:defRPr/>
            </a:pPr>
            <a:r>
              <a:rPr lang="zh-CN" altLang="en-US" dirty="0"/>
              <a:t>第七</a:t>
            </a:r>
            <a:r>
              <a:rPr lang="zh-CN" altLang="en-US" dirty="0" smtClean="0"/>
              <a:t>章  自然语言处理</a:t>
            </a:r>
            <a:r>
              <a:rPr lang="zh-CN" altLang="en-US" dirty="0"/>
              <a:t>技术</a:t>
            </a:r>
          </a:p>
          <a:p>
            <a:pPr eaLnBrk="1" hangingPunct="1">
              <a:defRPr/>
            </a:pPr>
            <a:r>
              <a:rPr lang="zh-CN" altLang="en-US" dirty="0"/>
              <a:t>第八</a:t>
            </a:r>
            <a:r>
              <a:rPr lang="zh-CN" altLang="en-US" dirty="0" smtClean="0"/>
              <a:t>章  机器人学</a:t>
            </a:r>
            <a:endParaRPr lang="zh-CN" altLang="en-US" dirty="0"/>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2</a:t>
            </a:fld>
            <a:endParaRPr lang="zh-CN" altLang="en-US" dirty="0"/>
          </a:p>
        </p:txBody>
      </p:sp>
    </p:spTree>
    <p:extLst>
      <p:ext uri="{BB962C8B-B14F-4D97-AF65-F5344CB8AC3E}">
        <p14:creationId xmlns:p14="http://schemas.microsoft.com/office/powerpoint/2010/main" val="2784772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p:cNvSpPr>
          <p:nvPr>
            <p:ph type="title"/>
          </p:nvPr>
        </p:nvSpPr>
        <p:spPr>
          <a:xfrm>
            <a:off x="408795" y="269776"/>
            <a:ext cx="7772400" cy="1143000"/>
          </a:xfrm>
        </p:spPr>
        <p:txBody>
          <a:bodyPr vert="horz" wrap="square" lIns="91440" tIns="45720" rIns="91440" bIns="45720" anchor="ctr"/>
          <a:lstStyle/>
          <a:p>
            <a:pPr eaLnBrk="1" hangingPunct="1">
              <a:buNone/>
            </a:pPr>
            <a:r>
              <a:rPr lang="zh-CN" altLang="en-US" dirty="0">
                <a:solidFill>
                  <a:srgbClr val="FF0000"/>
                </a:solidFill>
                <a:latin typeface="黑体" panose="02010609060101010101" pitchFamily="2" charset="-122"/>
                <a:ea typeface="黑体" panose="02010609060101010101" pitchFamily="2" charset="-122"/>
              </a:rPr>
              <a:t>3.行为主义学派</a:t>
            </a:r>
          </a:p>
        </p:txBody>
      </p:sp>
      <p:sp>
        <p:nvSpPr>
          <p:cNvPr id="54276" name="Rectangle 3"/>
          <p:cNvSpPr>
            <a:spLocks noGrp="1"/>
          </p:cNvSpPr>
          <p:nvPr>
            <p:ph idx="1"/>
          </p:nvPr>
        </p:nvSpPr>
        <p:spPr>
          <a:xfrm>
            <a:off x="179512" y="1412776"/>
            <a:ext cx="8352927" cy="4967605"/>
          </a:xfrm>
        </p:spPr>
        <p:txBody>
          <a:bodyPr vert="horz" wrap="square" lIns="91440" tIns="45720" rIns="91440" bIns="45720" anchor="t"/>
          <a:lstStyle/>
          <a:p>
            <a:pPr>
              <a:lnSpc>
                <a:spcPct val="90000"/>
              </a:lnSpc>
            </a:pPr>
            <a:r>
              <a:rPr lang="zh-CN" altLang="en-US" dirty="0"/>
              <a:t>又称：进化主义或控制论</a:t>
            </a:r>
            <a:r>
              <a:rPr lang="zh-CN" altLang="en-US" dirty="0" smtClean="0"/>
              <a:t>学派。</a:t>
            </a:r>
            <a:endParaRPr lang="en-US" altLang="zh-CN" sz="3200" dirty="0" smtClean="0">
              <a:latin typeface="黑体" panose="02010609060101010101" pitchFamily="2" charset="-122"/>
              <a:ea typeface="黑体" panose="02010609060101010101" pitchFamily="2" charset="-122"/>
            </a:endParaRPr>
          </a:p>
          <a:p>
            <a:pPr algn="just" eaLnBrk="1" hangingPunct="1">
              <a:lnSpc>
                <a:spcPct val="90000"/>
              </a:lnSpc>
            </a:pPr>
            <a:r>
              <a:rPr lang="zh-CN" altLang="en-US" sz="3200" dirty="0" smtClean="0">
                <a:latin typeface="黑体" panose="02010609060101010101" pitchFamily="2" charset="-122"/>
                <a:ea typeface="黑体" panose="02010609060101010101" pitchFamily="2" charset="-122"/>
              </a:rPr>
              <a:t>认为</a:t>
            </a:r>
            <a:r>
              <a:rPr lang="zh-CN" altLang="en-US" sz="3200" dirty="0">
                <a:solidFill>
                  <a:srgbClr val="FF0000"/>
                </a:solidFill>
                <a:latin typeface="黑体" panose="02010609060101010101" pitchFamily="2" charset="-122"/>
                <a:ea typeface="黑体" panose="02010609060101010101" pitchFamily="2" charset="-122"/>
              </a:rPr>
              <a:t>人工智能</a:t>
            </a:r>
            <a:r>
              <a:rPr lang="zh-CN" altLang="en-US" sz="3200" dirty="0">
                <a:latin typeface="黑体" panose="02010609060101010101" pitchFamily="2" charset="-122"/>
                <a:ea typeface="黑体" panose="02010609060101010101" pitchFamily="2" charset="-122"/>
              </a:rPr>
              <a:t>源于</a:t>
            </a:r>
            <a:r>
              <a:rPr lang="zh-CN" altLang="en-US" sz="3200" dirty="0">
                <a:solidFill>
                  <a:srgbClr val="FF0000"/>
                </a:solidFill>
                <a:latin typeface="黑体" panose="02010609060101010101" pitchFamily="2" charset="-122"/>
                <a:ea typeface="黑体" panose="02010609060101010101" pitchFamily="2" charset="-122"/>
              </a:rPr>
              <a:t>控制论</a:t>
            </a:r>
            <a:r>
              <a:rPr lang="zh-CN" altLang="en-US" sz="3200" dirty="0">
                <a:latin typeface="黑体" panose="02010609060101010101" pitchFamily="2" charset="-122"/>
                <a:ea typeface="黑体" panose="02010609060101010101" pitchFamily="2" charset="-122"/>
              </a:rPr>
              <a:t>。控制论把神经系统的工作原理与信息理论、控制理论、逻辑以及计算机联系起来。</a:t>
            </a:r>
          </a:p>
          <a:p>
            <a:pPr algn="just" eaLnBrk="1" hangingPunct="1">
              <a:lnSpc>
                <a:spcPct val="90000"/>
              </a:lnSpc>
            </a:pPr>
            <a:r>
              <a:rPr lang="zh-CN" altLang="en-US" sz="3200" dirty="0">
                <a:latin typeface="黑体" panose="02010609060101010101" pitchFamily="2" charset="-122"/>
                <a:ea typeface="黑体" panose="02010609060101010101" pitchFamily="2" charset="-122"/>
              </a:rPr>
              <a:t>早期的研究工作重点是</a:t>
            </a:r>
            <a:r>
              <a:rPr lang="zh-CN" altLang="en-US" sz="3200" dirty="0">
                <a:solidFill>
                  <a:srgbClr val="FF0000"/>
                </a:solidFill>
                <a:latin typeface="黑体" panose="02010609060101010101" pitchFamily="2" charset="-122"/>
                <a:ea typeface="黑体" panose="02010609060101010101" pitchFamily="2" charset="-122"/>
              </a:rPr>
              <a:t>模拟</a:t>
            </a:r>
            <a:r>
              <a:rPr lang="zh-CN" altLang="en-US" sz="3200" dirty="0">
                <a:latin typeface="黑体" panose="02010609060101010101" pitchFamily="2" charset="-122"/>
                <a:ea typeface="黑体" panose="02010609060101010101" pitchFamily="2" charset="-122"/>
              </a:rPr>
              <a:t>人在控制过程中的</a:t>
            </a:r>
            <a:r>
              <a:rPr lang="zh-CN" altLang="en-US" sz="3200" dirty="0">
                <a:solidFill>
                  <a:srgbClr val="FF0000"/>
                </a:solidFill>
                <a:latin typeface="黑体" panose="02010609060101010101" pitchFamily="2" charset="-122"/>
                <a:ea typeface="黑体" panose="02010609060101010101" pitchFamily="2" charset="-122"/>
              </a:rPr>
              <a:t>智能行为和作用</a:t>
            </a:r>
            <a:r>
              <a:rPr lang="zh-CN" altLang="en-US" sz="3200" dirty="0">
                <a:latin typeface="黑体" panose="02010609060101010101" pitchFamily="2" charset="-122"/>
                <a:ea typeface="黑体" panose="02010609060101010101" pitchFamily="2" charset="-122"/>
              </a:rPr>
              <a:t>，如对</a:t>
            </a:r>
            <a:r>
              <a:rPr lang="zh-CN" altLang="en-US" sz="3200" dirty="0">
                <a:solidFill>
                  <a:srgbClr val="FF0000"/>
                </a:solidFill>
                <a:latin typeface="黑体" panose="02010609060101010101" pitchFamily="2" charset="-122"/>
                <a:ea typeface="黑体" panose="02010609060101010101" pitchFamily="2" charset="-122"/>
              </a:rPr>
              <a:t>自寻优</a:t>
            </a:r>
            <a:r>
              <a:rPr lang="zh-CN" altLang="en-US" sz="3200" dirty="0">
                <a:latin typeface="黑体" panose="02010609060101010101" pitchFamily="2" charset="-122"/>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自适应、自校正、自镇定、自组织和自学习</a:t>
            </a:r>
            <a:r>
              <a:rPr lang="zh-CN" altLang="en-US" sz="3200" dirty="0">
                <a:latin typeface="黑体" panose="02010609060101010101" pitchFamily="2" charset="-122"/>
                <a:ea typeface="黑体" panose="02010609060101010101" pitchFamily="2" charset="-122"/>
              </a:rPr>
              <a:t>等控制论系统的研究，并进行</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控制论动物</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的研制。</a:t>
            </a:r>
            <a:endParaRPr lang="en-US" altLang="zh-CN" sz="3200" dirty="0">
              <a:latin typeface="黑体" panose="02010609060101010101" pitchFamily="2" charset="-122"/>
              <a:ea typeface="黑体" panose="02010609060101010101" pitchFamily="2" charset="-122"/>
            </a:endParaRPr>
          </a:p>
          <a:p>
            <a:pPr algn="just" eaLnBrk="1" hangingPunct="1">
              <a:lnSpc>
                <a:spcPct val="90000"/>
              </a:lnSpc>
            </a:pPr>
            <a:r>
              <a:rPr lang="zh-CN" altLang="en-US" sz="3200" dirty="0">
                <a:latin typeface="黑体" panose="02010609060101010101" pitchFamily="2" charset="-122"/>
                <a:ea typeface="黑体" panose="02010609060101010101" pitchFamily="2" charset="-122"/>
              </a:rPr>
              <a:t>行为主义是20世纪末才以人工智能新学派的面孔出现的，引起许多人的兴趣。 </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20</a:t>
            </a:fld>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1027"/>
          <p:cNvSpPr>
            <a:spLocks noGrp="1"/>
          </p:cNvSpPr>
          <p:nvPr>
            <p:ph idx="1"/>
          </p:nvPr>
        </p:nvSpPr>
        <p:spPr>
          <a:xfrm>
            <a:off x="251520" y="1219366"/>
            <a:ext cx="8377581" cy="5459730"/>
          </a:xfrm>
        </p:spPr>
        <p:txBody>
          <a:bodyPr vert="horz" wrap="square" lIns="91440" tIns="45720" rIns="91440" bIns="45720" anchor="t"/>
          <a:lstStyle/>
          <a:p>
            <a:pPr algn="just" eaLnBrk="1" hangingPunct="1">
              <a:lnSpc>
                <a:spcPct val="90000"/>
              </a:lnSpc>
            </a:pPr>
            <a:r>
              <a:rPr lang="zh-CN" altLang="en-US" sz="3200" dirty="0">
                <a:latin typeface="黑体" panose="02010609060101010101" pitchFamily="2" charset="-122"/>
                <a:ea typeface="黑体" panose="02010609060101010101" pitchFamily="2" charset="-122"/>
              </a:rPr>
              <a:t>这一学派的</a:t>
            </a:r>
            <a:r>
              <a:rPr lang="zh-CN" altLang="en-US" sz="3200" dirty="0">
                <a:solidFill>
                  <a:srgbClr val="FF0000"/>
                </a:solidFill>
                <a:latin typeface="黑体" panose="02010609060101010101" pitchFamily="2" charset="-122"/>
                <a:ea typeface="黑体" panose="02010609060101010101" pitchFamily="2" charset="-122"/>
              </a:rPr>
              <a:t>代表作</a:t>
            </a:r>
            <a:r>
              <a:rPr lang="zh-CN" altLang="en-US" sz="3200" dirty="0">
                <a:latin typeface="黑体" panose="02010609060101010101" pitchFamily="2" charset="-122"/>
                <a:ea typeface="黑体" panose="02010609060101010101" pitchFamily="2" charset="-122"/>
              </a:rPr>
              <a:t>首推</a:t>
            </a:r>
            <a:r>
              <a:rPr lang="en-US" altLang="zh-CN" sz="3200" dirty="0">
                <a:latin typeface="黑体" panose="02010609060101010101" pitchFamily="2" charset="-122"/>
                <a:ea typeface="黑体" panose="02010609060101010101" pitchFamily="2" charset="-122"/>
              </a:rPr>
              <a:t>Brooks</a:t>
            </a:r>
            <a:r>
              <a:rPr lang="zh-CN" altLang="en-US" sz="3200" dirty="0">
                <a:latin typeface="黑体" panose="02010609060101010101" pitchFamily="2" charset="-122"/>
                <a:ea typeface="黑体" panose="02010609060101010101" pitchFamily="2" charset="-122"/>
              </a:rPr>
              <a:t>的</a:t>
            </a:r>
            <a:r>
              <a:rPr lang="zh-CN" altLang="en-US" sz="3200" dirty="0">
                <a:solidFill>
                  <a:srgbClr val="FF0000"/>
                </a:solidFill>
                <a:latin typeface="黑体" panose="02010609060101010101" pitchFamily="2" charset="-122"/>
                <a:ea typeface="黑体" panose="02010609060101010101" pitchFamily="2" charset="-122"/>
              </a:rPr>
              <a:t>六足行走机器人</a:t>
            </a:r>
            <a:r>
              <a:rPr lang="zh-CN" altLang="en-US" sz="3200" dirty="0">
                <a:latin typeface="黑体" panose="02010609060101010101" pitchFamily="2" charset="-122"/>
                <a:ea typeface="黑体" panose="02010609060101010101" pitchFamily="2" charset="-122"/>
              </a:rPr>
              <a:t>，它被看做是新一代的</a:t>
            </a:r>
            <a:r>
              <a:rPr lang="zh-CN" altLang="en-US" sz="3200" dirty="0">
                <a:latin typeface="Courier New" panose="02070309020205020404" pitchFamily="49" charset="0"/>
                <a:ea typeface="黑体" panose="02010609060101010101" pitchFamily="2" charset="-122"/>
              </a:rPr>
              <a:t>“</a:t>
            </a:r>
            <a:r>
              <a:rPr lang="zh-CN" altLang="en-US" sz="3200" dirty="0">
                <a:latin typeface="黑体" panose="02010609060101010101" pitchFamily="2" charset="-122"/>
                <a:ea typeface="黑体" panose="02010609060101010101" pitchFamily="2" charset="-122"/>
              </a:rPr>
              <a:t>控制论动物</a:t>
            </a:r>
            <a:r>
              <a:rPr lang="zh-CN" altLang="en-US" sz="3200" dirty="0">
                <a:latin typeface="Courier New" panose="02070309020205020404" pitchFamily="49" charset="0"/>
                <a:ea typeface="黑体" panose="02010609060101010101" pitchFamily="2" charset="-122"/>
              </a:rPr>
              <a:t>”</a:t>
            </a:r>
            <a:r>
              <a:rPr lang="zh-CN" altLang="en-US" sz="3200" dirty="0">
                <a:latin typeface="黑体" panose="02010609060101010101" pitchFamily="2" charset="-122"/>
                <a:ea typeface="黑体" panose="02010609060101010101" pitchFamily="2" charset="-122"/>
              </a:rPr>
              <a:t>，是一个基于</a:t>
            </a:r>
            <a:r>
              <a:rPr lang="zh-CN" altLang="en-US" sz="3200" dirty="0">
                <a:solidFill>
                  <a:srgbClr val="FF0000"/>
                </a:solidFill>
                <a:latin typeface="黑体" panose="02010609060101010101" pitchFamily="2" charset="-122"/>
                <a:ea typeface="黑体" panose="02010609060101010101" pitchFamily="2" charset="-122"/>
              </a:rPr>
              <a:t>感知-动作模式</a:t>
            </a:r>
            <a:r>
              <a:rPr lang="zh-CN" altLang="en-US" sz="3200" dirty="0">
                <a:latin typeface="黑体" panose="02010609060101010101" pitchFamily="2" charset="-122"/>
                <a:ea typeface="黑体" panose="02010609060101010101" pitchFamily="2" charset="-122"/>
              </a:rPr>
              <a:t>的</a:t>
            </a:r>
            <a:r>
              <a:rPr lang="zh-CN" altLang="en-US" sz="3200" dirty="0">
                <a:solidFill>
                  <a:srgbClr val="FF0000"/>
                </a:solidFill>
                <a:latin typeface="黑体" panose="02010609060101010101" pitchFamily="2" charset="-122"/>
                <a:ea typeface="黑体" panose="02010609060101010101" pitchFamily="2" charset="-122"/>
              </a:rPr>
              <a:t>模拟昆虫行为</a:t>
            </a:r>
            <a:r>
              <a:rPr lang="zh-CN" altLang="en-US" sz="3200" dirty="0">
                <a:latin typeface="黑体" panose="02010609060101010101" pitchFamily="2" charset="-122"/>
                <a:ea typeface="黑体" panose="02010609060101010101" pitchFamily="2" charset="-122"/>
              </a:rPr>
              <a:t>的控制系统。</a:t>
            </a:r>
            <a:endParaRPr lang="en-US" altLang="zh-CN" sz="3200" dirty="0">
              <a:latin typeface="黑体" panose="02010609060101010101" pitchFamily="2" charset="-122"/>
              <a:ea typeface="黑体" panose="02010609060101010101" pitchFamily="2" charset="-122"/>
            </a:endParaRPr>
          </a:p>
          <a:p>
            <a:pPr eaLnBrk="1" hangingPunct="1"/>
            <a:r>
              <a:rPr lang="zh-CN" altLang="en-US" sz="3200" dirty="0">
                <a:solidFill>
                  <a:srgbClr val="FF0000"/>
                </a:solidFill>
                <a:latin typeface="黑体" panose="02010609060101010101" pitchFamily="2" charset="-122"/>
                <a:ea typeface="黑体" panose="02010609060101010101" pitchFamily="2" charset="-122"/>
              </a:rPr>
              <a:t>反馈</a:t>
            </a:r>
            <a:r>
              <a:rPr lang="zh-CN" altLang="en-US" sz="3200" dirty="0">
                <a:latin typeface="黑体" panose="02010609060101010101" pitchFamily="2" charset="-122"/>
                <a:ea typeface="黑体" panose="02010609060101010101" pitchFamily="2" charset="-122"/>
              </a:rPr>
              <a:t>是控制论的基石，没有反馈就没有智能。通过</a:t>
            </a:r>
            <a:r>
              <a:rPr lang="zh-CN" altLang="en-US" sz="3200" dirty="0">
                <a:solidFill>
                  <a:srgbClr val="FF0000"/>
                </a:solidFill>
                <a:latin typeface="黑体" panose="02010609060101010101" pitchFamily="2" charset="-122"/>
                <a:ea typeface="黑体" panose="02010609060101010101" pitchFamily="2" charset="-122"/>
              </a:rPr>
              <a:t>目标</a:t>
            </a:r>
            <a:r>
              <a:rPr lang="zh-CN" altLang="en-US" sz="3200" dirty="0">
                <a:latin typeface="黑体" panose="02010609060101010101" pitchFamily="2" charset="-122"/>
                <a:ea typeface="黑体" panose="02010609060101010101" pitchFamily="2" charset="-122"/>
              </a:rPr>
              <a:t>与</a:t>
            </a:r>
            <a:r>
              <a:rPr lang="zh-CN" altLang="en-US" sz="3200" dirty="0">
                <a:solidFill>
                  <a:srgbClr val="FF0000"/>
                </a:solidFill>
                <a:latin typeface="黑体" panose="02010609060101010101" pitchFamily="2" charset="-122"/>
                <a:ea typeface="黑体" panose="02010609060101010101" pitchFamily="2" charset="-122"/>
              </a:rPr>
              <a:t>实际</a:t>
            </a:r>
            <a:r>
              <a:rPr lang="zh-CN" altLang="en-US" sz="3200" dirty="0">
                <a:latin typeface="黑体" panose="02010609060101010101" pitchFamily="2" charset="-122"/>
                <a:ea typeface="黑体" panose="02010609060101010101" pitchFamily="2" charset="-122"/>
              </a:rPr>
              <a:t>行为之间的</a:t>
            </a:r>
            <a:r>
              <a:rPr lang="zh-CN" altLang="en-US" sz="3200" dirty="0">
                <a:solidFill>
                  <a:srgbClr val="FF0000"/>
                </a:solidFill>
                <a:latin typeface="黑体" panose="02010609060101010101" pitchFamily="2" charset="-122"/>
                <a:ea typeface="黑体" panose="02010609060101010101" pitchFamily="2" charset="-122"/>
              </a:rPr>
              <a:t>误差</a:t>
            </a:r>
            <a:r>
              <a:rPr lang="zh-CN" altLang="en-US" sz="3200" dirty="0">
                <a:latin typeface="黑体" panose="02010609060101010101" pitchFamily="2" charset="-122"/>
                <a:ea typeface="黑体" panose="02010609060101010101" pitchFamily="2" charset="-122"/>
              </a:rPr>
              <a:t>来消除此误差的</a:t>
            </a:r>
            <a:r>
              <a:rPr lang="zh-CN" altLang="en-US" sz="3200" dirty="0">
                <a:solidFill>
                  <a:srgbClr val="FF0000"/>
                </a:solidFill>
                <a:latin typeface="黑体" panose="02010609060101010101" pitchFamily="2" charset="-122"/>
                <a:ea typeface="黑体" panose="02010609060101010101" pitchFamily="2" charset="-122"/>
              </a:rPr>
              <a:t>控制策略</a:t>
            </a:r>
            <a:r>
              <a:rPr lang="zh-CN" altLang="en-US" sz="3200" dirty="0">
                <a:latin typeface="黑体" panose="02010609060101010101" pitchFamily="2" charset="-122"/>
                <a:ea typeface="黑体" panose="02010609060101010101" pitchFamily="2" charset="-122"/>
              </a:rPr>
              <a:t>。</a:t>
            </a:r>
          </a:p>
          <a:p>
            <a:pPr eaLnBrk="1" hangingPunct="1"/>
            <a:r>
              <a:rPr lang="zh-CN" altLang="en-US" sz="3200" dirty="0">
                <a:solidFill>
                  <a:srgbClr val="FF0000"/>
                </a:solidFill>
                <a:latin typeface="黑体" panose="02010609060101010101" pitchFamily="2" charset="-122"/>
                <a:ea typeface="黑体" panose="02010609060101010101" pitchFamily="2" charset="-122"/>
              </a:rPr>
              <a:t>控制论</a:t>
            </a:r>
            <a:r>
              <a:rPr lang="zh-CN" altLang="en-US" sz="3200" dirty="0">
                <a:latin typeface="黑体" panose="02010609060101010101" pitchFamily="2" charset="-122"/>
                <a:ea typeface="黑体" panose="02010609060101010101" pitchFamily="2" charset="-122"/>
              </a:rPr>
              <a:t>导致机器人研究，机器人是</a:t>
            </a:r>
            <a:r>
              <a:rPr lang="zh-CN" altLang="en-US" sz="3200" dirty="0">
                <a:latin typeface="Courier New" panose="02070309020205020404" pitchFamily="49" charset="0"/>
                <a:ea typeface="黑体" panose="02010609060101010101" pitchFamily="2" charset="-122"/>
              </a:rPr>
              <a:t>“</a:t>
            </a:r>
            <a:r>
              <a:rPr lang="zh-CN" altLang="en-US" sz="3200" dirty="0">
                <a:latin typeface="黑体" panose="02010609060101010101" pitchFamily="2" charset="-122"/>
                <a:ea typeface="黑体" panose="02010609060101010101" pitchFamily="2" charset="-122"/>
              </a:rPr>
              <a:t>感</a:t>
            </a:r>
            <a:r>
              <a:rPr lang="zh-CN" altLang="en-US" sz="3200" dirty="0">
                <a:solidFill>
                  <a:srgbClr val="FF0000"/>
                </a:solidFill>
                <a:latin typeface="黑体" panose="02010609060101010101" pitchFamily="2" charset="-122"/>
                <a:ea typeface="黑体" panose="02010609060101010101" pitchFamily="2" charset="-122"/>
              </a:rPr>
              <a:t>知-行为</a:t>
            </a:r>
            <a:r>
              <a:rPr lang="zh-CN" altLang="en-US" sz="3200" dirty="0">
                <a:solidFill>
                  <a:srgbClr val="FF0000"/>
                </a:solidFill>
                <a:latin typeface="Courier New" panose="02070309020205020404" pitchFamily="49" charset="0"/>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模式</a:t>
            </a:r>
            <a:r>
              <a:rPr lang="zh-CN" altLang="en-US" sz="3200" dirty="0">
                <a:latin typeface="黑体" panose="02010609060101010101" pitchFamily="2" charset="-122"/>
                <a:ea typeface="黑体" panose="02010609060101010101" pitchFamily="2" charset="-122"/>
              </a:rPr>
              <a:t>,是没有知识的智能；强调系统与环境的交互，从运行环境中</a:t>
            </a:r>
            <a:r>
              <a:rPr lang="zh-CN" altLang="en-US" sz="3200" dirty="0">
                <a:solidFill>
                  <a:srgbClr val="FF0000"/>
                </a:solidFill>
                <a:latin typeface="黑体" panose="02010609060101010101" pitchFamily="2" charset="-122"/>
                <a:ea typeface="黑体" panose="02010609060101010101" pitchFamily="2" charset="-122"/>
              </a:rPr>
              <a:t>获取信息</a:t>
            </a:r>
            <a:r>
              <a:rPr lang="zh-CN" altLang="en-US" sz="3200" dirty="0">
                <a:latin typeface="黑体" panose="02010609060101010101" pitchFamily="2" charset="-122"/>
                <a:ea typeface="黑体" panose="02010609060101010101" pitchFamily="2" charset="-122"/>
              </a:rPr>
              <a:t>，通过自己的动作</a:t>
            </a:r>
            <a:r>
              <a:rPr lang="zh-CN" altLang="en-US" sz="3200" dirty="0">
                <a:solidFill>
                  <a:srgbClr val="FF0000"/>
                </a:solidFill>
                <a:latin typeface="黑体" panose="02010609060101010101" pitchFamily="2" charset="-122"/>
                <a:ea typeface="黑体" panose="02010609060101010101" pitchFamily="2" charset="-122"/>
              </a:rPr>
              <a:t>对环境施加影响</a:t>
            </a:r>
            <a:r>
              <a:rPr lang="zh-CN" altLang="en-US" sz="3200" dirty="0">
                <a:latin typeface="黑体" panose="02010609060101010101" pitchFamily="2" charset="-122"/>
                <a:ea typeface="黑体" panose="02010609060101010101" pitchFamily="2" charset="-122"/>
              </a:rPr>
              <a:t>。</a:t>
            </a:r>
          </a:p>
          <a:p>
            <a:pPr algn="just" eaLnBrk="1" hangingPunct="1">
              <a:lnSpc>
                <a:spcPct val="90000"/>
              </a:lnSpc>
            </a:pPr>
            <a:endParaRPr lang="zh-CN" altLang="en-US" sz="3200" dirty="0">
              <a:latin typeface="黑体" panose="02010609060101010101" pitchFamily="2" charset="-122"/>
              <a:ea typeface="黑体" panose="02010609060101010101" pitchFamily="2" charset="-122"/>
            </a:endParaRPr>
          </a:p>
          <a:p>
            <a:pPr eaLnBrk="1" hangingPunct="1">
              <a:lnSpc>
                <a:spcPct val="90000"/>
              </a:lnSpc>
            </a:pPr>
            <a:endParaRPr lang="zh-CN" altLang="en-US" sz="3200" dirty="0">
              <a:latin typeface="黑体" panose="02010609060101010101" pitchFamily="2" charset="-122"/>
              <a:ea typeface="黑体" panose="02010609060101010101" pitchFamily="2" charset="-122"/>
            </a:endParaRPr>
          </a:p>
        </p:txBody>
      </p:sp>
      <p:sp>
        <p:nvSpPr>
          <p:cNvPr id="5" name="Rectangle 2"/>
          <p:cNvSpPr>
            <a:spLocks noGrp="1"/>
          </p:cNvSpPr>
          <p:nvPr>
            <p:ph type="title"/>
          </p:nvPr>
        </p:nvSpPr>
        <p:spPr>
          <a:xfrm>
            <a:off x="408795" y="269776"/>
            <a:ext cx="7772400" cy="1143000"/>
          </a:xfrm>
        </p:spPr>
        <p:txBody>
          <a:bodyPr vert="horz" wrap="square" lIns="91440" tIns="45720" rIns="91440" bIns="45720" anchor="ctr"/>
          <a:lstStyle/>
          <a:p>
            <a:pPr eaLnBrk="1" hangingPunct="1">
              <a:buNone/>
            </a:pPr>
            <a:r>
              <a:rPr lang="zh-CN" altLang="en-US" dirty="0">
                <a:solidFill>
                  <a:srgbClr val="FF0000"/>
                </a:solidFill>
                <a:latin typeface="黑体" panose="02010609060101010101" pitchFamily="2" charset="-122"/>
                <a:ea typeface="黑体" panose="02010609060101010101" pitchFamily="2" charset="-122"/>
              </a:rPr>
              <a:t>3.行为主义学派</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21</a:t>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51520" y="620688"/>
            <a:ext cx="8424936" cy="5760640"/>
          </a:xfrm>
          <a:prstGeom prst="rect">
            <a:avLst/>
          </a:prstGeom>
        </p:spPr>
        <p:txBody>
          <a:bodyPr/>
          <a:lstStyle>
            <a:lvl1pPr marL="342900" indent="-342900" algn="l" rtl="0" eaLnBrk="0" fontAlgn="base" hangingPunct="0">
              <a:spcBef>
                <a:spcPct val="20000"/>
              </a:spcBef>
              <a:spcAft>
                <a:spcPct val="0"/>
              </a:spcAft>
              <a:buClr>
                <a:srgbClr val="66FFFF"/>
              </a:buClr>
              <a:buFont typeface="Wingdings" panose="05000000000000000000" pitchFamily="2" charset="2"/>
              <a:buChar char="Ø"/>
              <a:defRPr kumimoji="1" sz="3600">
                <a:solidFill>
                  <a:schemeClr val="accent2">
                    <a:lumMod val="90000"/>
                    <a:lumOff val="10000"/>
                  </a:schemeClr>
                </a:solidFill>
                <a:latin typeface="隶书" panose="02010509060101010101" pitchFamily="49" charset="-122"/>
                <a:ea typeface="隶书" panose="02010509060101010101" pitchFamily="49" charset="-122"/>
                <a:cs typeface="+mn-cs"/>
              </a:defRPr>
            </a:lvl1pPr>
            <a:lvl2pPr marL="742950" indent="-285750" algn="l" rtl="0" eaLnBrk="0" fontAlgn="base" hangingPunct="0">
              <a:spcBef>
                <a:spcPct val="20000"/>
              </a:spcBef>
              <a:spcAft>
                <a:spcPct val="0"/>
              </a:spcAft>
              <a:buClr>
                <a:srgbClr val="66FFFF"/>
              </a:buClr>
              <a:buFont typeface="Wingdings" panose="05000000000000000000" pitchFamily="2" charset="2"/>
              <a:buChar char="v"/>
              <a:defRPr kumimoji="1" sz="3200">
                <a:solidFill>
                  <a:schemeClr val="accent2">
                    <a:lumMod val="75000"/>
                    <a:lumOff val="25000"/>
                  </a:schemeClr>
                </a:solidFill>
                <a:latin typeface="微软雅黑" panose="020B0503020204020204" charset="-122"/>
                <a:ea typeface="微软雅黑" panose="020B0503020204020204" charset="-122"/>
              </a:defRPr>
            </a:lvl2pPr>
            <a:lvl3pPr marL="1143000" indent="-228600" algn="l" rtl="0" eaLnBrk="0" fontAlgn="base" hangingPunct="0">
              <a:spcBef>
                <a:spcPct val="20000"/>
              </a:spcBef>
              <a:spcAft>
                <a:spcPct val="0"/>
              </a:spcAft>
              <a:buClr>
                <a:srgbClr val="CCECFF"/>
              </a:buClr>
              <a:buFont typeface="Wingdings" panose="05000000000000000000" pitchFamily="2" charset="2"/>
              <a:buChar char="ü"/>
              <a:defRPr kumimoji="1" sz="2800">
                <a:solidFill>
                  <a:schemeClr val="accent2">
                    <a:lumMod val="50000"/>
                    <a:lumOff val="50000"/>
                  </a:schemeClr>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lr>
                <a:srgbClr val="CCECFF"/>
              </a:buClr>
              <a:buChar char="•"/>
              <a:defRPr kumimoji="1" sz="2400">
                <a:solidFill>
                  <a:schemeClr val="accent2">
                    <a:lumMod val="50000"/>
                    <a:lumOff val="50000"/>
                  </a:schemeClr>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lr>
                <a:srgbClr val="CCECFF"/>
              </a:buClr>
              <a:buChar char="»"/>
              <a:defRPr kumimoji="1" sz="2000">
                <a:solidFill>
                  <a:schemeClr val="accent2">
                    <a:lumMod val="50000"/>
                    <a:lumOff val="50000"/>
                  </a:schemeClr>
                </a:solidFill>
                <a:latin typeface="华文新魏" panose="02010800040101010101" pitchFamily="2" charset="-122"/>
                <a:ea typeface="华文新魏" panose="02010800040101010101" pitchFamily="2" charset="-122"/>
              </a:defRPr>
            </a:lvl5pPr>
            <a:lvl6pPr marL="2514600" indent="-228600" algn="l" rtl="0" fontAlgn="base">
              <a:spcBef>
                <a:spcPct val="20000"/>
              </a:spcBef>
              <a:spcAft>
                <a:spcPct val="0"/>
              </a:spcAft>
              <a:buClr>
                <a:srgbClr val="CCEC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CCEC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CCEC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CCECFF"/>
              </a:buClr>
              <a:buChar char="»"/>
              <a:defRPr kumimoji="1" sz="2000">
                <a:solidFill>
                  <a:schemeClr val="tx1"/>
                </a:solidFill>
                <a:latin typeface="+mn-lt"/>
                <a:ea typeface="+mn-ea"/>
              </a:defRPr>
            </a:lvl9pPr>
          </a:lstStyle>
          <a:p>
            <a:pPr algn="just" eaLnBrk="1" hangingPunct="1">
              <a:buClr>
                <a:schemeClr val="accent2">
                  <a:lumMod val="90000"/>
                  <a:lumOff val="10000"/>
                </a:schemeClr>
              </a:buClr>
            </a:pPr>
            <a:r>
              <a:rPr lang="zh-CN" altLang="en-US" b="1" kern="0" dirty="0" smtClean="0">
                <a:solidFill>
                  <a:srgbClr val="0000FF"/>
                </a:solidFill>
                <a:latin typeface="+mn-lt"/>
                <a:ea typeface="黑体" panose="02010609060101010101" pitchFamily="49" charset="-122"/>
              </a:rPr>
              <a:t>符号主义</a:t>
            </a:r>
            <a:r>
              <a:rPr lang="zh-CN" altLang="en-US" b="1" kern="0" dirty="0" smtClean="0">
                <a:latin typeface="+mn-lt"/>
                <a:ea typeface="黑体" panose="02010609060101010101" pitchFamily="49" charset="-122"/>
              </a:rPr>
              <a:t>：  </a:t>
            </a:r>
            <a:r>
              <a:rPr lang="zh-CN" altLang="en-US" b="1" kern="0" dirty="0" smtClean="0">
                <a:solidFill>
                  <a:srgbClr val="FF0000"/>
                </a:solidFill>
                <a:latin typeface="+mn-lt"/>
                <a:ea typeface="黑体" panose="02010609060101010101" pitchFamily="49" charset="-122"/>
              </a:rPr>
              <a:t>功能</a:t>
            </a:r>
            <a:r>
              <a:rPr lang="zh-CN" altLang="en-US" b="1" kern="0" dirty="0" smtClean="0">
                <a:latin typeface="+mn-lt"/>
                <a:ea typeface="黑体" panose="02010609060101010101" pitchFamily="49" charset="-122"/>
              </a:rPr>
              <a:t>模拟方法</a:t>
            </a:r>
            <a:endParaRPr lang="zh-CN" altLang="en-US" sz="2400" b="1" kern="0" dirty="0" smtClean="0">
              <a:latin typeface="+mn-lt"/>
              <a:ea typeface="黑体" panose="02010609060101010101" pitchFamily="49" charset="-122"/>
            </a:endParaRPr>
          </a:p>
          <a:p>
            <a:pPr algn="just" eaLnBrk="1" hangingPunct="1">
              <a:buFontTx/>
              <a:buNone/>
            </a:pPr>
            <a:r>
              <a:rPr lang="zh-CN" altLang="en-US" sz="2400" b="1" kern="0" dirty="0" smtClean="0">
                <a:latin typeface="+mn-lt"/>
                <a:ea typeface="黑体" panose="02010609060101010101" pitchFamily="49" charset="-122"/>
              </a:rPr>
              <a:t>     </a:t>
            </a:r>
            <a:r>
              <a:rPr lang="zh-CN" altLang="en-US" sz="2800" b="1" kern="0" dirty="0" smtClean="0">
                <a:latin typeface="+mn-lt"/>
                <a:ea typeface="黑体" panose="02010609060101010101" pitchFamily="49" charset="-122"/>
              </a:rPr>
              <a:t>模拟人类认知系统所具备的功能，通过数学逻辑方法来实现人工智能。</a:t>
            </a:r>
            <a:endParaRPr lang="zh-CN" altLang="en-US" sz="4000" b="1" kern="0" dirty="0" smtClean="0">
              <a:latin typeface="+mn-lt"/>
              <a:ea typeface="黑体" panose="02010609060101010101" pitchFamily="49" charset="-122"/>
            </a:endParaRPr>
          </a:p>
          <a:p>
            <a:pPr algn="just" eaLnBrk="1" hangingPunct="1">
              <a:buClr>
                <a:schemeClr val="accent2">
                  <a:lumMod val="90000"/>
                  <a:lumOff val="10000"/>
                </a:schemeClr>
              </a:buClr>
            </a:pPr>
            <a:r>
              <a:rPr lang="zh-CN" altLang="en-US" b="1" kern="0" dirty="0">
                <a:solidFill>
                  <a:srgbClr val="0000FF"/>
                </a:solidFill>
                <a:latin typeface="+mn-lt"/>
                <a:ea typeface="黑体" panose="02010609060101010101" pitchFamily="49" charset="-122"/>
              </a:rPr>
              <a:t>连接</a:t>
            </a:r>
            <a:r>
              <a:rPr lang="zh-CN" altLang="en-US" b="1" kern="0" dirty="0" smtClean="0">
                <a:solidFill>
                  <a:srgbClr val="0000FF"/>
                </a:solidFill>
                <a:latin typeface="+mn-lt"/>
                <a:ea typeface="黑体" panose="02010609060101010101" pitchFamily="49" charset="-122"/>
              </a:rPr>
              <a:t>主义</a:t>
            </a:r>
            <a:r>
              <a:rPr lang="zh-CN" altLang="en-US" b="1" kern="0" dirty="0" smtClean="0">
                <a:latin typeface="+mn-lt"/>
                <a:ea typeface="黑体" panose="02010609060101010101" pitchFamily="49" charset="-122"/>
              </a:rPr>
              <a:t>：  </a:t>
            </a:r>
            <a:r>
              <a:rPr lang="zh-CN" altLang="en-US" b="1" kern="0" dirty="0" smtClean="0">
                <a:solidFill>
                  <a:srgbClr val="FF0000"/>
                </a:solidFill>
                <a:latin typeface="+mn-lt"/>
                <a:ea typeface="黑体" panose="02010609060101010101" pitchFamily="49" charset="-122"/>
              </a:rPr>
              <a:t>结构</a:t>
            </a:r>
            <a:r>
              <a:rPr lang="zh-CN" altLang="en-US" b="1" kern="0" dirty="0" smtClean="0">
                <a:latin typeface="+mn-lt"/>
                <a:ea typeface="黑体" panose="02010609060101010101" pitchFamily="49" charset="-122"/>
              </a:rPr>
              <a:t>模拟方法</a:t>
            </a:r>
          </a:p>
          <a:p>
            <a:pPr algn="just" eaLnBrk="1" hangingPunct="1">
              <a:buFontTx/>
              <a:buNone/>
            </a:pPr>
            <a:r>
              <a:rPr lang="zh-CN" altLang="en-US" sz="2800" b="1" kern="0" dirty="0" smtClean="0">
                <a:latin typeface="+mn-lt"/>
                <a:ea typeface="黑体" panose="02010609060101010101" pitchFamily="49" charset="-122"/>
              </a:rPr>
              <a:t>     模拟人的生理神经网络结构，不同的结构表现出不同的功能和行为。认为功能、结构和智能行为是不可分的。 </a:t>
            </a:r>
            <a:endParaRPr lang="zh-CN" altLang="en-US" sz="4000" b="1" kern="0" dirty="0" smtClean="0">
              <a:latin typeface="+mn-lt"/>
              <a:ea typeface="黑体" panose="02010609060101010101" pitchFamily="49" charset="-122"/>
            </a:endParaRPr>
          </a:p>
          <a:p>
            <a:pPr algn="just" eaLnBrk="1" hangingPunct="1">
              <a:buClr>
                <a:schemeClr val="accent2">
                  <a:lumMod val="90000"/>
                  <a:lumOff val="10000"/>
                </a:schemeClr>
              </a:buClr>
            </a:pPr>
            <a:r>
              <a:rPr lang="zh-CN" altLang="en-US" b="1" kern="0" dirty="0">
                <a:solidFill>
                  <a:srgbClr val="0000FF"/>
                </a:solidFill>
                <a:latin typeface="+mn-lt"/>
                <a:ea typeface="黑体" panose="02010609060101010101" pitchFamily="49" charset="-122"/>
              </a:rPr>
              <a:t>行为主义：  </a:t>
            </a:r>
            <a:r>
              <a:rPr lang="zh-CN" altLang="en-US" b="1" kern="0" dirty="0">
                <a:solidFill>
                  <a:srgbClr val="FF0000"/>
                </a:solidFill>
                <a:latin typeface="+mn-lt"/>
                <a:ea typeface="黑体" panose="02010609060101010101" pitchFamily="49" charset="-122"/>
              </a:rPr>
              <a:t>行为</a:t>
            </a:r>
            <a:r>
              <a:rPr lang="zh-CN" altLang="en-US" b="1" kern="0" dirty="0">
                <a:latin typeface="+mn-lt"/>
                <a:ea typeface="黑体" panose="02010609060101010101" pitchFamily="49" charset="-122"/>
              </a:rPr>
              <a:t>模拟方法</a:t>
            </a:r>
          </a:p>
          <a:p>
            <a:pPr algn="just" eaLnBrk="1" hangingPunct="1">
              <a:buFontTx/>
              <a:buNone/>
            </a:pPr>
            <a:r>
              <a:rPr lang="zh-CN" altLang="en-US" sz="2800" b="1" kern="0" dirty="0" smtClean="0">
                <a:latin typeface="+mn-lt"/>
                <a:ea typeface="黑体" panose="02010609060101010101" pitchFamily="49" charset="-122"/>
              </a:rPr>
              <a:t>    采用行为模拟方法，也认为功能、结构和智能行为是不可分的。不同行为表现出不同功能和不同控制结构。 </a:t>
            </a:r>
          </a:p>
        </p:txBody>
      </p:sp>
      <p:sp>
        <p:nvSpPr>
          <p:cNvPr id="4" name="灯片编号占位符 3"/>
          <p:cNvSpPr>
            <a:spLocks noGrp="1"/>
          </p:cNvSpPr>
          <p:nvPr>
            <p:ph type="sldNum" sz="quarter" idx="4"/>
          </p:nvPr>
        </p:nvSpPr>
        <p:spPr/>
        <p:txBody>
          <a:bodyPr/>
          <a:lstStyle/>
          <a:p>
            <a:fld id="{9A0DB2DC-4C9A-4742-B13C-FB6460FD3503}" type="slidenum">
              <a:rPr lang="zh-CN" altLang="en-US" smtClean="0"/>
              <a:pPr/>
              <a:t>22</a:t>
            </a:fld>
            <a:endParaRPr lang="zh-CN" altLang="en-US" dirty="0"/>
          </a:p>
        </p:txBody>
      </p:sp>
    </p:spTree>
    <p:extLst>
      <p:ext uri="{BB962C8B-B14F-4D97-AF65-F5344CB8AC3E}">
        <p14:creationId xmlns:p14="http://schemas.microsoft.com/office/powerpoint/2010/main" val="67776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Right)">
                                      <p:cBhvr>
                                        <p:cTn id="7" dur="500"/>
                                        <p:tgtEl>
                                          <p:spTgt spid="3">
                                            <p:txEl>
                                              <p:pRg st="0" end="0"/>
                                            </p:txEl>
                                          </p:spTgt>
                                        </p:tgtEl>
                                      </p:cBhvr>
                                    </p:animEffect>
                                  </p:childTnLst>
                                </p:cTn>
                              </p:par>
                            </p:childTnLst>
                          </p:cTn>
                        </p:par>
                        <p:par>
                          <p:cTn id="8" fill="hold">
                            <p:stCondLst>
                              <p:cond delay="1500"/>
                            </p:stCondLst>
                            <p:childTnLst>
                              <p:par>
                                <p:cTn id="9" presetID="12" presetClass="entr" presetSubtype="2"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Right)">
                                      <p:cBhvr>
                                        <p:cTn id="11" dur="500"/>
                                        <p:tgtEl>
                                          <p:spTgt spid="3">
                                            <p:txEl>
                                              <p:pRg st="1" end="1"/>
                                            </p:txEl>
                                          </p:spTgt>
                                        </p:tgtEl>
                                      </p:cBhvr>
                                    </p:animEffect>
                                  </p:childTnLst>
                                </p:cTn>
                              </p:par>
                            </p:childTnLst>
                          </p:cTn>
                        </p:par>
                        <p:par>
                          <p:cTn id="12" fill="hold">
                            <p:stCondLst>
                              <p:cond delay="3000"/>
                            </p:stCondLst>
                            <p:childTnLst>
                              <p:par>
                                <p:cTn id="13" presetID="12" presetClass="entr" presetSubtype="2"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Right)">
                                      <p:cBhvr>
                                        <p:cTn id="15" dur="500"/>
                                        <p:tgtEl>
                                          <p:spTgt spid="3">
                                            <p:txEl>
                                              <p:pRg st="2" end="2"/>
                                            </p:txEl>
                                          </p:spTgt>
                                        </p:tgtEl>
                                      </p:cBhvr>
                                    </p:animEffect>
                                  </p:childTnLst>
                                </p:cTn>
                              </p:par>
                            </p:childTnLst>
                          </p:cTn>
                        </p:par>
                        <p:par>
                          <p:cTn id="16" fill="hold">
                            <p:stCondLst>
                              <p:cond delay="4500"/>
                            </p:stCondLst>
                            <p:childTnLst>
                              <p:par>
                                <p:cTn id="17" presetID="12" presetClass="entr" presetSubtype="2"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Right)">
                                      <p:cBhvr>
                                        <p:cTn id="19" dur="500"/>
                                        <p:tgtEl>
                                          <p:spTgt spid="3">
                                            <p:txEl>
                                              <p:pRg st="3" end="3"/>
                                            </p:txEl>
                                          </p:spTgt>
                                        </p:tgtEl>
                                      </p:cBhvr>
                                    </p:animEffect>
                                  </p:childTnLst>
                                </p:cTn>
                              </p:par>
                            </p:childTnLst>
                          </p:cTn>
                        </p:par>
                        <p:par>
                          <p:cTn id="20" fill="hold">
                            <p:stCondLst>
                              <p:cond delay="6000"/>
                            </p:stCondLst>
                            <p:childTnLst>
                              <p:par>
                                <p:cTn id="21" presetID="12" presetClass="entr" presetSubtype="2" fill="hold" grpId="0"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Right)">
                                      <p:cBhvr>
                                        <p:cTn id="23" dur="500"/>
                                        <p:tgtEl>
                                          <p:spTgt spid="3">
                                            <p:txEl>
                                              <p:pRg st="4" end="4"/>
                                            </p:txEl>
                                          </p:spTgt>
                                        </p:tgtEl>
                                      </p:cBhvr>
                                    </p:animEffect>
                                  </p:childTnLst>
                                </p:cTn>
                              </p:par>
                            </p:childTnLst>
                          </p:cTn>
                        </p:par>
                        <p:par>
                          <p:cTn id="24" fill="hold">
                            <p:stCondLst>
                              <p:cond delay="7500"/>
                            </p:stCondLst>
                            <p:childTnLst>
                              <p:par>
                                <p:cTn id="25" presetID="12" presetClass="entr" presetSubtype="2" fill="hold" grpId="0"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lide(fromRigh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advAuto="100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p:cNvSpPr>
          <p:nvPr>
            <p:ph type="title"/>
          </p:nvPr>
        </p:nvSpPr>
        <p:spPr>
          <a:xfrm>
            <a:off x="0" y="304800"/>
            <a:ext cx="9144000" cy="1143000"/>
          </a:xfrm>
        </p:spPr>
        <p:txBody>
          <a:bodyPr vert="horz"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1.4  人工智能的研究与应用领域</a:t>
            </a:r>
          </a:p>
        </p:txBody>
      </p:sp>
      <p:sp>
        <p:nvSpPr>
          <p:cNvPr id="56324" name="Rectangle 3"/>
          <p:cNvSpPr>
            <a:spLocks noGrp="1"/>
          </p:cNvSpPr>
          <p:nvPr>
            <p:ph idx="1"/>
          </p:nvPr>
        </p:nvSpPr>
        <p:spPr>
          <a:xfrm>
            <a:off x="468630" y="1447801"/>
            <a:ext cx="7989570" cy="4629150"/>
          </a:xfrm>
        </p:spPr>
        <p:txBody>
          <a:bodyPr vert="horz" wrap="square" lIns="91440" tIns="45720" rIns="91440" bIns="45720" anchor="t"/>
          <a:lstStyle/>
          <a:p>
            <a:pPr algn="just" eaLnBrk="1" hangingPunct="1">
              <a:lnSpc>
                <a:spcPct val="150000"/>
              </a:lnSpc>
            </a:pPr>
            <a:r>
              <a:rPr lang="en-US" altLang="zh-CN" dirty="0">
                <a:solidFill>
                  <a:srgbClr val="FF0000"/>
                </a:solidFill>
                <a:latin typeface="黑体" panose="02010609060101010101" pitchFamily="2" charset="-122"/>
                <a:ea typeface="黑体" panose="02010609060101010101" pitchFamily="2" charset="-122"/>
              </a:rPr>
              <a:t>AI</a:t>
            </a:r>
            <a:r>
              <a:rPr lang="zh-CN" altLang="en-US" dirty="0">
                <a:latin typeface="黑体" panose="02010609060101010101" pitchFamily="2" charset="-122"/>
                <a:ea typeface="黑体" panose="02010609060101010101" pitchFamily="2" charset="-122"/>
              </a:rPr>
              <a:t>领域包括</a:t>
            </a:r>
            <a:r>
              <a:rPr lang="zh-CN" altLang="en-US" dirty="0">
                <a:solidFill>
                  <a:srgbClr val="FF0000"/>
                </a:solidFill>
                <a:latin typeface="黑体" panose="02010609060101010101" pitchFamily="2" charset="-122"/>
                <a:ea typeface="黑体" panose="02010609060101010101" pitchFamily="2" charset="-122"/>
              </a:rPr>
              <a:t>自然语言处理、自动定理证明、智能数据检索系统、机器学习、模式识别、视觉系统、问题求解、人工智能方法</a:t>
            </a:r>
            <a:r>
              <a:rPr lang="zh-CN" altLang="en-US" dirty="0">
                <a:latin typeface="黑体" panose="02010609060101010101" pitchFamily="2" charset="-122"/>
                <a:ea typeface="黑体" panose="02010609060101010101" pitchFamily="2" charset="-122"/>
              </a:rPr>
              <a:t>和程序语言以及</a:t>
            </a:r>
            <a:r>
              <a:rPr lang="zh-CN" altLang="en-US" dirty="0">
                <a:solidFill>
                  <a:srgbClr val="FF0000"/>
                </a:solidFill>
                <a:latin typeface="黑体" panose="02010609060101010101" pitchFamily="2" charset="-122"/>
                <a:ea typeface="黑体" panose="02010609060101010101" pitchFamily="2" charset="-122"/>
              </a:rPr>
              <a:t>自动程序设计</a:t>
            </a:r>
            <a:r>
              <a:rPr lang="zh-CN" altLang="en-US" dirty="0">
                <a:latin typeface="黑体" panose="02010609060101010101" pitchFamily="2" charset="-122"/>
                <a:ea typeface="黑体" panose="02010609060101010101" pitchFamily="2" charset="-122"/>
              </a:rPr>
              <a:t>等。</a:t>
            </a:r>
          </a:p>
          <a:p>
            <a:pPr algn="just" eaLnBrk="1" hangingPunct="1">
              <a:lnSpc>
                <a:spcPct val="150000"/>
              </a:lnSpc>
            </a:pPr>
            <a:r>
              <a:rPr lang="zh-CN" altLang="en-US" dirty="0">
                <a:latin typeface="黑体" panose="02010609060101010101" pitchFamily="2" charset="-122"/>
                <a:ea typeface="黑体" panose="02010609060101010101" pitchFamily="2" charset="-122"/>
              </a:rPr>
              <a:t>在过去的</a:t>
            </a:r>
            <a:r>
              <a:rPr lang="en-US" altLang="zh-CN" dirty="0">
                <a:latin typeface="黑体" panose="02010609060101010101" pitchFamily="2" charset="-122"/>
                <a:ea typeface="黑体" panose="02010609060101010101" pitchFamily="2" charset="-122"/>
              </a:rPr>
              <a:t>6</a:t>
            </a:r>
            <a:r>
              <a:rPr lang="zh-CN" altLang="en-US" dirty="0">
                <a:latin typeface="黑体" panose="02010609060101010101" pitchFamily="2" charset="-122"/>
                <a:ea typeface="黑体" panose="02010609060101010101" pitchFamily="2" charset="-122"/>
              </a:rPr>
              <a:t>0多年中，已经建立了一些具有人工智能的</a:t>
            </a:r>
            <a:r>
              <a:rPr lang="zh-CN" altLang="en-US" dirty="0">
                <a:solidFill>
                  <a:srgbClr val="FF0000"/>
                </a:solidFill>
                <a:latin typeface="黑体" panose="02010609060101010101" pitchFamily="2" charset="-122"/>
                <a:ea typeface="黑体" panose="02010609060101010101" pitchFamily="2" charset="-122"/>
              </a:rPr>
              <a:t>计算机系统</a:t>
            </a:r>
            <a:r>
              <a:rPr lang="zh-CN" altLang="en-US" dirty="0">
                <a:latin typeface="黑体" panose="02010609060101010101" pitchFamily="2" charset="-122"/>
                <a:ea typeface="黑体" panose="02010609060101010101" pitchFamily="2" charset="-122"/>
              </a:rPr>
              <a:t>。</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23</a:t>
            </a:fld>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1027"/>
          <p:cNvSpPr>
            <a:spLocks noGrp="1"/>
          </p:cNvSpPr>
          <p:nvPr>
            <p:ph idx="1"/>
          </p:nvPr>
        </p:nvSpPr>
        <p:spPr>
          <a:xfrm>
            <a:off x="685800" y="620688"/>
            <a:ext cx="7772400" cy="5976664"/>
          </a:xfrm>
        </p:spPr>
        <p:txBody>
          <a:bodyPr vert="horz" wrap="square" lIns="91440" tIns="45720" rIns="91440" bIns="45720" anchor="t"/>
          <a:lstStyle/>
          <a:p>
            <a:pPr marL="685800" indent="-685800" algn="just" eaLnBrk="1" hangingPunct="1"/>
            <a:r>
              <a:rPr lang="zh-CN" altLang="en-US" sz="3200" dirty="0">
                <a:latin typeface="黑体" panose="02010609060101010101" pitchFamily="2" charset="-122"/>
                <a:ea typeface="黑体" panose="02010609060101010101" pitchFamily="2" charset="-122"/>
              </a:rPr>
              <a:t>这里所要讨论的各种智能特性之间也是</a:t>
            </a:r>
            <a:r>
              <a:rPr lang="zh-CN" altLang="en-US" sz="3200" dirty="0">
                <a:solidFill>
                  <a:srgbClr val="FF0000"/>
                </a:solidFill>
                <a:latin typeface="黑体" panose="02010609060101010101" pitchFamily="2" charset="-122"/>
                <a:ea typeface="黑体" panose="02010609060101010101" pitchFamily="2" charset="-122"/>
              </a:rPr>
              <a:t>相互关联</a:t>
            </a:r>
            <a:r>
              <a:rPr lang="zh-CN" altLang="en-US" sz="3200" dirty="0">
                <a:latin typeface="黑体" panose="02010609060101010101" pitchFamily="2" charset="-122"/>
                <a:ea typeface="黑体" panose="02010609060101010101" pitchFamily="2" charset="-122"/>
              </a:rPr>
              <a:t>的，把它们分开来介绍只是为了便于指出现有的人工智能程序能够做些什么和还不能做什么。</a:t>
            </a:r>
          </a:p>
          <a:p>
            <a:pPr marL="685800" indent="-685800" algn="just" eaLnBrk="1" hangingPunct="1"/>
            <a:r>
              <a:rPr lang="zh-CN" altLang="en-US" sz="3200" dirty="0">
                <a:latin typeface="黑体" panose="02010609060101010101" pitchFamily="2" charset="-122"/>
                <a:ea typeface="黑体" panose="02010609060101010101" pitchFamily="2" charset="-122"/>
              </a:rPr>
              <a:t>大多数人工智能研究课题都涉及许多智能领域。</a:t>
            </a:r>
          </a:p>
          <a:p>
            <a:pPr marL="685800" indent="-685800" algn="just" eaLnBrk="1" hangingPunct="1"/>
            <a:r>
              <a:rPr lang="zh-CN" altLang="en-US" sz="3200" dirty="0">
                <a:latin typeface="黑体" panose="02010609060101010101" pitchFamily="2" charset="-122"/>
                <a:ea typeface="黑体" panose="02010609060101010101" pitchFamily="2" charset="-122"/>
              </a:rPr>
              <a:t>四个</a:t>
            </a:r>
            <a:r>
              <a:rPr lang="zh-CN" altLang="en-US" sz="3200" dirty="0" smtClean="0">
                <a:latin typeface="黑体" panose="02010609060101010101" pitchFamily="2" charset="-122"/>
                <a:ea typeface="黑体" panose="02010609060101010101" pitchFamily="2" charset="-122"/>
              </a:rPr>
              <a:t>方面：</a:t>
            </a:r>
            <a:endParaRPr lang="zh-CN" altLang="en-US" sz="3200" dirty="0">
              <a:latin typeface="黑体" panose="02010609060101010101" pitchFamily="2" charset="-122"/>
              <a:ea typeface="黑体" panose="02010609060101010101" pitchFamily="2" charset="-122"/>
            </a:endParaRPr>
          </a:p>
          <a:p>
            <a:pPr marL="1371600" lvl="1" indent="0" algn="just" eaLnBrk="1" latinLnBrk="0" hangingPunct="1">
              <a:spcBef>
                <a:spcPts val="0"/>
              </a:spcBef>
              <a:spcAft>
                <a:spcPts val="600"/>
              </a:spcAft>
              <a:buFont typeface="Wingdings" panose="05000000000000000000" pitchFamily="2" charset="2"/>
              <a:buAutoNum type="arabicPeriod"/>
              <a:extLst>
                <a:ext uri="{35155182-B16C-46BC-9424-99874614C6A1}">
                  <wpsdc:marlchars xmlns:wpsdc="http://www.wps.cn/officeDocument/2017/drawingmlCustomData" xmlns="" val="300" checksum="3581418924"/>
                </a:ext>
              </a:extLst>
            </a:pPr>
            <a:r>
              <a:rPr lang="zh-CN" altLang="en-US" dirty="0">
                <a:solidFill>
                  <a:srgbClr val="FF0000"/>
                </a:solidFill>
                <a:latin typeface="黑体" panose="02010609060101010101" pitchFamily="2" charset="-122"/>
                <a:ea typeface="黑体" panose="02010609060101010101" pitchFamily="2" charset="-122"/>
              </a:rPr>
              <a:t>智能感知</a:t>
            </a:r>
          </a:p>
          <a:p>
            <a:pPr marL="1371600" lvl="1" indent="0" algn="just" eaLnBrk="1" latinLnBrk="0" hangingPunct="1">
              <a:spcBef>
                <a:spcPts val="0"/>
              </a:spcBef>
              <a:spcAft>
                <a:spcPts val="600"/>
              </a:spcAft>
              <a:buFont typeface="Wingdings" panose="05000000000000000000" pitchFamily="2" charset="2"/>
              <a:buAutoNum type="arabicPeriod"/>
              <a:extLst>
                <a:ext uri="{35155182-B16C-46BC-9424-99874614C6A1}">
                  <wpsdc:marlchars xmlns:wpsdc="http://www.wps.cn/officeDocument/2017/drawingmlCustomData" xmlns="" val="300" checksum="3581418924"/>
                </a:ext>
              </a:extLst>
            </a:pPr>
            <a:r>
              <a:rPr lang="zh-CN" altLang="en-US" dirty="0">
                <a:solidFill>
                  <a:srgbClr val="FF0000"/>
                </a:solidFill>
                <a:latin typeface="黑体" panose="02010609060101010101" pitchFamily="2" charset="-122"/>
                <a:ea typeface="黑体" panose="02010609060101010101" pitchFamily="2" charset="-122"/>
              </a:rPr>
              <a:t>智能推理</a:t>
            </a:r>
          </a:p>
          <a:p>
            <a:pPr marL="1371600" lvl="1" indent="0" algn="just" eaLnBrk="1" latinLnBrk="0" hangingPunct="1">
              <a:spcBef>
                <a:spcPts val="0"/>
              </a:spcBef>
              <a:spcAft>
                <a:spcPts val="600"/>
              </a:spcAft>
              <a:buFont typeface="Wingdings" panose="05000000000000000000" pitchFamily="2" charset="2"/>
              <a:buAutoNum type="arabicPeriod"/>
              <a:extLst>
                <a:ext uri="{35155182-B16C-46BC-9424-99874614C6A1}">
                  <wpsdc:marlchars xmlns:wpsdc="http://www.wps.cn/officeDocument/2017/drawingmlCustomData" xmlns="" val="300" checksum="3581418924"/>
                </a:ext>
              </a:extLst>
            </a:pPr>
            <a:r>
              <a:rPr lang="zh-CN" altLang="en-US" dirty="0">
                <a:solidFill>
                  <a:srgbClr val="FF0000"/>
                </a:solidFill>
                <a:latin typeface="黑体" panose="02010609060101010101" pitchFamily="2" charset="-122"/>
                <a:ea typeface="黑体" panose="02010609060101010101" pitchFamily="2" charset="-122"/>
              </a:rPr>
              <a:t>智能学习</a:t>
            </a:r>
          </a:p>
          <a:p>
            <a:pPr marL="1371600" lvl="1" indent="0" algn="just" eaLnBrk="1" latinLnBrk="0" hangingPunct="1">
              <a:spcBef>
                <a:spcPts val="0"/>
              </a:spcBef>
              <a:spcAft>
                <a:spcPts val="600"/>
              </a:spcAft>
              <a:buFont typeface="Wingdings" panose="05000000000000000000" pitchFamily="2" charset="2"/>
              <a:buAutoNum type="arabicPeriod"/>
              <a:extLst>
                <a:ext uri="{35155182-B16C-46BC-9424-99874614C6A1}">
                  <wpsdc:marlchars xmlns:wpsdc="http://www.wps.cn/officeDocument/2017/drawingmlCustomData" xmlns="" val="300" checksum="3581418924"/>
                </a:ext>
              </a:extLst>
            </a:pPr>
            <a:r>
              <a:rPr lang="zh-CN" altLang="en-US" dirty="0">
                <a:solidFill>
                  <a:srgbClr val="FF0000"/>
                </a:solidFill>
                <a:latin typeface="黑体" panose="02010609060101010101" pitchFamily="2" charset="-122"/>
                <a:ea typeface="黑体" panose="02010609060101010101" pitchFamily="2" charset="-122"/>
              </a:rPr>
              <a:t>智能行动</a:t>
            </a:r>
            <a:endParaRPr lang="zh-CN" altLang="en-US" dirty="0">
              <a:latin typeface="黑体" panose="02010609060101010101" pitchFamily="2" charset="-122"/>
              <a:ea typeface="黑体" panose="02010609060101010101" pitchFamily="2" charset="-122"/>
            </a:endParaRPr>
          </a:p>
          <a:p>
            <a:pPr marL="685800" indent="-685800" eaLnBrk="1" hangingPunct="1"/>
            <a:endParaRPr lang="zh-CN" altLang="en-US"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24</a:t>
            </a:fld>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vert="horz" wrap="square" lIns="91440" tIns="45720" rIns="91440" bIns="45720" anchor="ctr"/>
          <a:lstStyle/>
          <a:p>
            <a:pPr>
              <a:buNone/>
            </a:pPr>
            <a:r>
              <a:rPr lang="en-US" altLang="zh-CN" dirty="0" smtClean="0"/>
              <a:t>1.5 </a:t>
            </a:r>
            <a:r>
              <a:rPr lang="zh-CN" altLang="en-US" dirty="0" smtClean="0"/>
              <a:t>人工智能</a:t>
            </a:r>
            <a:r>
              <a:rPr lang="zh-CN" altLang="en-US" dirty="0"/>
              <a:t>发展展望</a:t>
            </a:r>
          </a:p>
        </p:txBody>
      </p:sp>
      <p:sp>
        <p:nvSpPr>
          <p:cNvPr id="116739" name="内容占位符 2"/>
          <p:cNvSpPr>
            <a:spLocks noGrp="1"/>
          </p:cNvSpPr>
          <p:nvPr>
            <p:ph idx="1"/>
          </p:nvPr>
        </p:nvSpPr>
        <p:spPr/>
        <p:txBody>
          <a:bodyPr vert="horz" wrap="square" lIns="91440" tIns="45720" rIns="91440" bIns="45720" anchor="t"/>
          <a:lstStyle/>
          <a:p>
            <a:pPr marL="0" indent="0">
              <a:lnSpc>
                <a:spcPct val="150000"/>
              </a:lnSpc>
              <a:buNone/>
            </a:pPr>
            <a:r>
              <a:rPr lang="en-US" altLang="zh-CN" sz="2800" dirty="0" smtClean="0">
                <a:latin typeface="黑体" panose="02010609060101010101" pitchFamily="2" charset="-122"/>
                <a:ea typeface="黑体" panose="02010609060101010101" pitchFamily="2" charset="-122"/>
              </a:rPr>
              <a:t>1.5.1 </a:t>
            </a:r>
            <a:r>
              <a:rPr lang="zh-CN" altLang="en-US" sz="2800" dirty="0" smtClean="0">
                <a:latin typeface="黑体" panose="02010609060101010101" pitchFamily="2" charset="-122"/>
                <a:ea typeface="黑体" panose="02010609060101010101" pitchFamily="2" charset="-122"/>
              </a:rPr>
              <a:t>新</a:t>
            </a:r>
            <a:r>
              <a:rPr lang="zh-CN" altLang="en-US" sz="2800" dirty="0">
                <a:latin typeface="黑体" panose="02010609060101010101" pitchFamily="2" charset="-122"/>
                <a:ea typeface="黑体" panose="02010609060101010101" pitchFamily="2" charset="-122"/>
              </a:rPr>
              <a:t>一轮人工智能发展特征	</a:t>
            </a:r>
            <a:endParaRPr lang="en-US" altLang="zh-CN" sz="2800" dirty="0">
              <a:latin typeface="黑体" panose="02010609060101010101" pitchFamily="2" charset="-122"/>
              <a:ea typeface="黑体" panose="02010609060101010101" pitchFamily="2" charset="-122"/>
            </a:endParaRPr>
          </a:p>
          <a:p>
            <a:pPr marL="0" indent="0">
              <a:lnSpc>
                <a:spcPct val="150000"/>
              </a:lnSpc>
              <a:buNone/>
            </a:pPr>
            <a:r>
              <a:rPr lang="en-US" altLang="zh-CN" sz="2800" dirty="0" smtClean="0">
                <a:latin typeface="黑体" panose="02010609060101010101" pitchFamily="2" charset="-122"/>
                <a:ea typeface="黑体" panose="02010609060101010101" pitchFamily="2" charset="-122"/>
              </a:rPr>
              <a:t>1.5.2 </a:t>
            </a:r>
            <a:r>
              <a:rPr lang="zh-CN" altLang="en-US" sz="2800" dirty="0" smtClean="0">
                <a:latin typeface="黑体" panose="02010609060101010101" pitchFamily="2" charset="-122"/>
                <a:ea typeface="黑体" panose="02010609060101010101" pitchFamily="2" charset="-122"/>
              </a:rPr>
              <a:t>未来</a:t>
            </a:r>
            <a:r>
              <a:rPr lang="en-US" altLang="zh-CN" sz="2800" dirty="0">
                <a:latin typeface="黑体" panose="02010609060101010101" pitchFamily="2" charset="-122"/>
                <a:ea typeface="黑体" panose="02010609060101010101" pitchFamily="2" charset="-122"/>
              </a:rPr>
              <a:t>40</a:t>
            </a:r>
            <a:r>
              <a:rPr lang="zh-CN" altLang="en-US" sz="2800" dirty="0">
                <a:latin typeface="黑体" panose="02010609060101010101" pitchFamily="2" charset="-122"/>
                <a:ea typeface="黑体" panose="02010609060101010101" pitchFamily="2" charset="-122"/>
              </a:rPr>
              <a:t>年的人工智能问题	</a:t>
            </a:r>
            <a:endParaRPr lang="en-US" altLang="zh-CN" sz="2800" dirty="0">
              <a:latin typeface="黑体" panose="02010609060101010101" pitchFamily="2" charset="-122"/>
              <a:ea typeface="黑体" panose="02010609060101010101" pitchFamily="2" charset="-122"/>
            </a:endParaRPr>
          </a:p>
          <a:p>
            <a:pPr marL="0" indent="0">
              <a:lnSpc>
                <a:spcPct val="150000"/>
              </a:lnSpc>
              <a:buNone/>
            </a:pPr>
            <a:r>
              <a:rPr lang="en-US" altLang="zh-CN" sz="2800" dirty="0" smtClean="0">
                <a:latin typeface="黑体" panose="02010609060101010101" pitchFamily="2" charset="-122"/>
                <a:ea typeface="黑体" panose="02010609060101010101" pitchFamily="2" charset="-122"/>
              </a:rPr>
              <a:t>1.5.3 </a:t>
            </a:r>
            <a:r>
              <a:rPr lang="zh-CN" altLang="en-US" sz="2800" dirty="0" smtClean="0">
                <a:latin typeface="黑体" panose="02010609060101010101" pitchFamily="2" charset="-122"/>
                <a:ea typeface="黑体" panose="02010609060101010101" pitchFamily="2" charset="-122"/>
              </a:rPr>
              <a:t>人工智能</a:t>
            </a:r>
            <a:r>
              <a:rPr lang="zh-CN" altLang="en-US" sz="2800" dirty="0">
                <a:latin typeface="黑体" panose="02010609060101010101" pitchFamily="2" charset="-122"/>
                <a:ea typeface="黑体" panose="02010609060101010101" pitchFamily="2" charset="-122"/>
              </a:rPr>
              <a:t>鲁棒性和伦理	</a:t>
            </a:r>
            <a:endParaRPr lang="en-US" altLang="zh-CN" sz="2800" dirty="0">
              <a:latin typeface="黑体" panose="02010609060101010101" pitchFamily="2" charset="-122"/>
              <a:ea typeface="黑体" panose="02010609060101010101" pitchFamily="2" charset="-122"/>
            </a:endParaRPr>
          </a:p>
          <a:p>
            <a:pPr marL="0" indent="0">
              <a:lnSpc>
                <a:spcPct val="150000"/>
              </a:lnSpc>
              <a:buNone/>
            </a:pPr>
            <a:r>
              <a:rPr lang="en-US" altLang="zh-CN" sz="2800" dirty="0" smtClean="0">
                <a:latin typeface="黑体" panose="02010609060101010101" pitchFamily="2" charset="-122"/>
                <a:ea typeface="黑体" panose="02010609060101010101" pitchFamily="2" charset="-122"/>
              </a:rPr>
              <a:t>1.5.4 </a:t>
            </a:r>
            <a:r>
              <a:rPr lang="zh-CN" altLang="en-US" sz="2800" dirty="0" smtClean="0">
                <a:latin typeface="黑体" panose="02010609060101010101" pitchFamily="2" charset="-122"/>
                <a:ea typeface="黑体" panose="02010609060101010101" pitchFamily="2" charset="-122"/>
              </a:rPr>
              <a:t>新一代</a:t>
            </a:r>
            <a:r>
              <a:rPr lang="zh-CN" altLang="en-US" sz="2800" dirty="0">
                <a:latin typeface="黑体" panose="02010609060101010101" pitchFamily="2" charset="-122"/>
                <a:ea typeface="黑体" panose="02010609060101010101" pitchFamily="2" charset="-122"/>
              </a:rPr>
              <a:t>人工智能发展规划</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25</a:t>
            </a:fld>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vert="horz" wrap="square" lIns="91440" tIns="45720" rIns="91440" bIns="45720" anchor="ctr"/>
          <a:lstStyle/>
          <a:p>
            <a:pPr eaLnBrk="1" hangingPunct="1"/>
            <a:r>
              <a:rPr lang="en-US" altLang="zh-CN" dirty="0">
                <a:latin typeface="微软雅黑" panose="020B0503020204020204" pitchFamily="34" charset="-122"/>
                <a:ea typeface="微软雅黑" panose="020B0503020204020204" pitchFamily="34" charset="-122"/>
              </a:rPr>
              <a:t>1.5.1 </a:t>
            </a:r>
            <a:r>
              <a:rPr lang="zh-CN" altLang="zh-CN" dirty="0">
                <a:latin typeface="微软雅黑" panose="020B0503020204020204" pitchFamily="34" charset="-122"/>
                <a:ea typeface="微软雅黑" panose="020B0503020204020204" pitchFamily="34" charset="-122"/>
              </a:rPr>
              <a:t>新一轮人工智能发展特征</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defTabSz="914400" rtl="0" fontAlgn="base" latinLnBrk="0">
              <a:lnSpc>
                <a:spcPct val="100000"/>
              </a:lnSpc>
              <a:spcBef>
                <a:spcPct val="20000"/>
              </a:spcBef>
              <a:spcAft>
                <a:spcPct val="0"/>
              </a:spcAft>
              <a:buClr>
                <a:srgbClr val="66FFFF"/>
              </a:buClr>
              <a:buSzTx/>
              <a:buNone/>
              <a:defRPr/>
            </a:pPr>
            <a:r>
              <a:rPr kumimoji="1" lang="zh-CN" altLang="zh-CN" i="0" u="none" strike="noStrike" kern="0" cap="none" spc="0" normalizeH="0" baseline="0" noProof="0" dirty="0" smtClean="0">
                <a:ln>
                  <a:noFill/>
                </a:ln>
                <a:solidFill>
                  <a:srgbClr val="FF0000"/>
                </a:solidFill>
                <a:effectLst/>
                <a:uLnTx/>
                <a:uFillTx/>
                <a:latin typeface="黑体" panose="02010609060101010101" pitchFamily="49" charset="-122"/>
              </a:rPr>
              <a:t>当前</a:t>
            </a:r>
            <a:r>
              <a:rPr kumimoji="1" lang="zh-CN" altLang="zh-CN" i="0" u="none" strike="noStrike" kern="0" cap="none" spc="0" normalizeH="0" baseline="0" noProof="0" dirty="0">
                <a:ln>
                  <a:noFill/>
                </a:ln>
                <a:solidFill>
                  <a:srgbClr val="FF0000"/>
                </a:solidFill>
                <a:effectLst/>
                <a:uLnTx/>
                <a:uFillTx/>
                <a:latin typeface="黑体" panose="02010609060101010101" pitchFamily="49" charset="-122"/>
              </a:rPr>
              <a:t>人工智能发展的突飞猛进和重大变化，表现出区别于过去的三个方面的阶段性特征。</a:t>
            </a:r>
          </a:p>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r>
              <a:rPr kumimoji="1" lang="en-US" altLang="zh-CN" i="0" u="none" strike="noStrike" kern="0" cap="none" spc="0" normalizeH="0" baseline="0" noProof="0" dirty="0">
                <a:ln>
                  <a:noFill/>
                </a:ln>
                <a:solidFill>
                  <a:schemeClr val="bg1">
                    <a:lumMod val="60000"/>
                    <a:lumOff val="40000"/>
                  </a:schemeClr>
                </a:solidFill>
                <a:effectLst/>
                <a:uLnTx/>
                <a:uFillTx/>
                <a:latin typeface="黑体" panose="02010609060101010101" pitchFamily="2" charset="-122"/>
                <a:ea typeface="黑体" panose="02010609060101010101" pitchFamily="2" charset="-122"/>
                <a:cs typeface="+mn-cs"/>
              </a:rPr>
              <a:t>1.</a:t>
            </a:r>
            <a:r>
              <a:rPr kumimoji="1" lang="zh-CN" altLang="zh-CN" i="0" u="none" strike="noStrike" kern="0" cap="none" spc="0" normalizeH="0" baseline="0" noProof="0" dirty="0">
                <a:ln>
                  <a:noFill/>
                </a:ln>
                <a:solidFill>
                  <a:schemeClr val="bg1">
                    <a:lumMod val="60000"/>
                    <a:lumOff val="40000"/>
                  </a:schemeClr>
                </a:solidFill>
                <a:effectLst/>
                <a:uLnTx/>
                <a:uFillTx/>
                <a:latin typeface="黑体" panose="02010609060101010101" pitchFamily="2" charset="-122"/>
                <a:ea typeface="黑体" panose="02010609060101010101" pitchFamily="2" charset="-122"/>
                <a:cs typeface="+mn-cs"/>
              </a:rPr>
              <a:t>进入大数据驱动智能发展阶段</a:t>
            </a:r>
          </a:p>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r>
              <a:rPr kumimoji="1" lang="en-US" altLang="zh-CN" i="0" u="none" strike="noStrike" kern="0" cap="none" spc="0" normalizeH="0" baseline="0" noProof="0" dirty="0">
                <a:ln>
                  <a:noFill/>
                </a:ln>
                <a:solidFill>
                  <a:schemeClr val="bg1">
                    <a:lumMod val="60000"/>
                    <a:lumOff val="40000"/>
                  </a:schemeClr>
                </a:solidFill>
                <a:effectLst/>
                <a:uLnTx/>
                <a:uFillTx/>
                <a:latin typeface="黑体" panose="02010609060101010101" pitchFamily="2" charset="-122"/>
                <a:ea typeface="黑体" panose="02010609060101010101" pitchFamily="2" charset="-122"/>
                <a:cs typeface="+mn-cs"/>
              </a:rPr>
              <a:t>2.</a:t>
            </a:r>
            <a:r>
              <a:rPr kumimoji="1" lang="zh-CN" altLang="zh-CN" i="0" u="none" strike="noStrike" kern="0" cap="none" spc="0" normalizeH="0" baseline="0" noProof="0" dirty="0">
                <a:ln>
                  <a:noFill/>
                </a:ln>
                <a:solidFill>
                  <a:schemeClr val="bg1">
                    <a:lumMod val="60000"/>
                    <a:lumOff val="40000"/>
                  </a:schemeClr>
                </a:solidFill>
                <a:effectLst/>
                <a:uLnTx/>
                <a:uFillTx/>
                <a:latin typeface="黑体" panose="02010609060101010101" pitchFamily="2" charset="-122"/>
                <a:ea typeface="黑体" panose="02010609060101010101" pitchFamily="2" charset="-122"/>
                <a:cs typeface="+mn-cs"/>
              </a:rPr>
              <a:t>进入智能技术产业化阶段</a:t>
            </a:r>
          </a:p>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r>
              <a:rPr kumimoji="1" lang="en-US" altLang="zh-CN" i="0" u="none" strike="noStrike" kern="0" cap="none" spc="0" normalizeH="0" baseline="0" noProof="0" dirty="0">
                <a:ln>
                  <a:noFill/>
                </a:ln>
                <a:solidFill>
                  <a:schemeClr val="bg1">
                    <a:lumMod val="60000"/>
                    <a:lumOff val="40000"/>
                  </a:schemeClr>
                </a:solidFill>
                <a:effectLst/>
                <a:uLnTx/>
                <a:uFillTx/>
                <a:latin typeface="黑体" panose="02010609060101010101" pitchFamily="2" charset="-122"/>
                <a:ea typeface="黑体" panose="02010609060101010101" pitchFamily="2" charset="-122"/>
                <a:cs typeface="+mn-cs"/>
              </a:rPr>
              <a:t>3.</a:t>
            </a:r>
            <a:r>
              <a:rPr kumimoji="1" lang="zh-CN" altLang="zh-CN" i="0" u="none" strike="noStrike" kern="0" cap="none" spc="0" normalizeH="0" baseline="0" noProof="0" dirty="0">
                <a:ln>
                  <a:noFill/>
                </a:ln>
                <a:solidFill>
                  <a:schemeClr val="bg1">
                    <a:lumMod val="60000"/>
                    <a:lumOff val="40000"/>
                  </a:schemeClr>
                </a:solidFill>
                <a:effectLst/>
                <a:uLnTx/>
                <a:uFillTx/>
                <a:latin typeface="黑体" panose="02010609060101010101" pitchFamily="2" charset="-122"/>
                <a:ea typeface="黑体" panose="02010609060101010101" pitchFamily="2" charset="-122"/>
                <a:cs typeface="+mn-cs"/>
              </a:rPr>
              <a:t>进入认知智能探索阶段</a:t>
            </a:r>
          </a:p>
          <a:p>
            <a:pPr marL="342900" marR="0" lvl="0" indent="-34290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i="0" u="none" strike="noStrike" kern="0" cap="none" spc="0" normalizeH="0" baseline="0" noProof="0" dirty="0">
              <a:ln>
                <a:noFill/>
              </a:ln>
              <a:solidFill>
                <a:schemeClr val="bg1">
                  <a:lumMod val="60000"/>
                  <a:lumOff val="40000"/>
                </a:schemeClr>
              </a:solidFill>
              <a:effectLst/>
              <a:uLnTx/>
              <a:uFillTx/>
              <a:latin typeface="黑体" panose="02010609060101010101" pitchFamily="2" charset="-122"/>
              <a:ea typeface="黑体" panose="02010609060101010101" pitchFamily="2" charset="-122"/>
              <a:cs typeface="+mn-cs"/>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26</a:t>
            </a:fld>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p:cNvSpPr>
          <p:nvPr>
            <p:ph type="title"/>
          </p:nvPr>
        </p:nvSpPr>
        <p:spPr/>
        <p:txBody>
          <a:bodyPr vert="horz"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1.5</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未来</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0年的人工智能问题</a:t>
            </a:r>
          </a:p>
        </p:txBody>
      </p:sp>
      <p:sp>
        <p:nvSpPr>
          <p:cNvPr id="118788" name="Rectangle 3"/>
          <p:cNvSpPr>
            <a:spLocks noGrp="1"/>
          </p:cNvSpPr>
          <p:nvPr>
            <p:ph idx="1"/>
          </p:nvPr>
        </p:nvSpPr>
        <p:spPr/>
        <p:txBody>
          <a:bodyPr vert="horz" wrap="square" lIns="91440" tIns="45720" rIns="91440" bIns="45720" anchor="t"/>
          <a:lstStyle/>
          <a:p>
            <a:pPr marL="0" indent="85725" algn="just" eaLnBrk="1" hangingPunct="1">
              <a:lnSpc>
                <a:spcPct val="150000"/>
              </a:lnSpc>
              <a:buNone/>
            </a:pPr>
            <a:r>
              <a:rPr lang="zh-CN" altLang="en-US" sz="3200" dirty="0" smtClean="0">
                <a:ea typeface="黑体" panose="02010609060101010101" pitchFamily="2" charset="-122"/>
              </a:rPr>
              <a:t>“</a:t>
            </a:r>
            <a:r>
              <a:rPr lang="zh-CN" altLang="en-US" sz="3200" dirty="0">
                <a:latin typeface="黑体" panose="02010609060101010101" pitchFamily="2" charset="-122"/>
                <a:ea typeface="黑体" panose="02010609060101010101" pitchFamily="2" charset="-122"/>
              </a:rPr>
              <a:t>计算智能的巨大挑战</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a:t>
            </a:r>
            <a:r>
              <a:rPr lang="en-US" altLang="zh-CN" sz="3200" dirty="0">
                <a:solidFill>
                  <a:schemeClr val="bg1">
                    <a:lumMod val="60000"/>
                    <a:lumOff val="40000"/>
                  </a:schemeClr>
                </a:solidFill>
                <a:latin typeface="黑体" panose="02010609060101010101" pitchFamily="2" charset="-122"/>
                <a:ea typeface="黑体" panose="02010609060101010101" pitchFamily="2" charset="-122"/>
              </a:rPr>
              <a:t>Feigenbaum</a:t>
            </a:r>
            <a:endParaRPr lang="zh-CN" altLang="en-US" sz="3200" dirty="0">
              <a:solidFill>
                <a:schemeClr val="bg1">
                  <a:lumMod val="60000"/>
                  <a:lumOff val="40000"/>
                </a:schemeClr>
              </a:solidFill>
              <a:latin typeface="黑体" panose="02010609060101010101" pitchFamily="2" charset="-122"/>
              <a:ea typeface="黑体" panose="02010609060101010101" pitchFamily="2" charset="-122"/>
            </a:endParaRPr>
          </a:p>
          <a:p>
            <a:pPr algn="just" eaLnBrk="1" hangingPunct="1">
              <a:lnSpc>
                <a:spcPct val="150000"/>
              </a:lnSpc>
            </a:pPr>
            <a:r>
              <a:rPr lang="zh-CN" altLang="en-US" sz="2800" dirty="0">
                <a:solidFill>
                  <a:srgbClr val="C00000"/>
                </a:solidFill>
                <a:latin typeface="黑体" panose="02010609060101010101" pitchFamily="2" charset="-122"/>
                <a:ea typeface="黑体" panose="02010609060101010101" pitchFamily="2" charset="-122"/>
              </a:rPr>
              <a:t>第1个挑战</a:t>
            </a:r>
            <a:r>
              <a:rPr lang="zh-CN" altLang="en-US" sz="2800" dirty="0">
                <a:latin typeface="黑体" panose="02010609060101010101" pitchFamily="2" charset="-122"/>
                <a:ea typeface="黑体" panose="02010609060101010101" pitchFamily="2" charset="-122"/>
              </a:rPr>
              <a:t>是获取一个巨大的计算机可用的</a:t>
            </a:r>
            <a:r>
              <a:rPr lang="zh-CN" altLang="en-US" sz="2800" dirty="0" smtClean="0">
                <a:latin typeface="黑体" panose="02010609060101010101" pitchFamily="2" charset="-122"/>
                <a:ea typeface="黑体" panose="02010609060101010101" pitchFamily="2" charset="-122"/>
              </a:rPr>
              <a:t>知识库。</a:t>
            </a:r>
            <a:endParaRPr lang="zh-CN" altLang="en-US" sz="2800" dirty="0">
              <a:latin typeface="黑体" panose="02010609060101010101" pitchFamily="2" charset="-122"/>
              <a:ea typeface="黑体" panose="02010609060101010101" pitchFamily="2" charset="-122"/>
            </a:endParaRPr>
          </a:p>
          <a:p>
            <a:pPr algn="just" eaLnBrk="1" hangingPunct="1">
              <a:lnSpc>
                <a:spcPct val="150000"/>
              </a:lnSpc>
            </a:pPr>
            <a:r>
              <a:rPr lang="zh-CN" altLang="en-US" sz="2800" dirty="0">
                <a:solidFill>
                  <a:srgbClr val="C00000"/>
                </a:solidFill>
                <a:latin typeface="黑体" panose="02010609060101010101" pitchFamily="2" charset="-122"/>
                <a:ea typeface="黑体" panose="02010609060101010101" pitchFamily="2" charset="-122"/>
              </a:rPr>
              <a:t>第2个挑战</a:t>
            </a:r>
            <a:r>
              <a:rPr lang="zh-CN" altLang="en-US" sz="2800" dirty="0">
                <a:latin typeface="黑体" panose="02010609060101010101" pitchFamily="2" charset="-122"/>
                <a:ea typeface="黑体" panose="02010609060101010101" pitchFamily="2" charset="-122"/>
              </a:rPr>
              <a:t>是通过阅读文本降低知识工程工作量一个量级。</a:t>
            </a:r>
          </a:p>
          <a:p>
            <a:pPr algn="just" eaLnBrk="1" hangingPunct="1">
              <a:lnSpc>
                <a:spcPct val="150000"/>
              </a:lnSpc>
            </a:pPr>
            <a:r>
              <a:rPr lang="zh-CN" altLang="en-US" sz="2800" dirty="0">
                <a:solidFill>
                  <a:srgbClr val="C00000"/>
                </a:solidFill>
                <a:latin typeface="黑体" panose="02010609060101010101" pitchFamily="2" charset="-122"/>
                <a:ea typeface="黑体" panose="02010609060101010101" pitchFamily="2" charset="-122"/>
              </a:rPr>
              <a:t>第3个挑战</a:t>
            </a:r>
            <a:r>
              <a:rPr lang="zh-CN" altLang="en-US" sz="2800" dirty="0">
                <a:latin typeface="黑体" panose="02010609060101010101" pitchFamily="2" charset="-122"/>
                <a:ea typeface="黑体" panose="02010609060101010101" pitchFamily="2" charset="-122"/>
              </a:rPr>
              <a:t>是从</a:t>
            </a:r>
            <a:r>
              <a:rPr lang="en-US" altLang="zh-CN" sz="2800" dirty="0">
                <a:latin typeface="黑体" panose="02010609060101010101" pitchFamily="2" charset="-122"/>
                <a:ea typeface="黑体" panose="02010609060101010101" pitchFamily="2" charset="-122"/>
              </a:rPr>
              <a:t>WWW</a:t>
            </a:r>
            <a:r>
              <a:rPr lang="zh-CN" altLang="en-US" sz="2800" dirty="0">
                <a:latin typeface="黑体" panose="02010609060101010101" pitchFamily="2" charset="-122"/>
                <a:ea typeface="黑体" panose="02010609060101010101" pitchFamily="2" charset="-122"/>
              </a:rPr>
              <a:t>提取大量知识，将知识工程的费用降低几个量级。</a:t>
            </a:r>
          </a:p>
          <a:p>
            <a:pPr algn="just" eaLnBrk="1" hangingPunct="1">
              <a:lnSpc>
                <a:spcPct val="150000"/>
              </a:lnSpc>
            </a:pPr>
            <a:endParaRPr lang="zh-CN" altLang="en-US" sz="3200"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27</a:t>
            </a:fld>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p:cNvSpPr>
          <p:nvPr>
            <p:ph idx="1"/>
          </p:nvPr>
        </p:nvSpPr>
        <p:spPr>
          <a:xfrm>
            <a:off x="288925" y="773430"/>
            <a:ext cx="5394960" cy="5715000"/>
          </a:xfrm>
        </p:spPr>
        <p:txBody>
          <a:bodyPr vert="horz" wrap="square" lIns="91440" tIns="45720" rIns="91440" bIns="45720" anchor="t"/>
          <a:lstStyle/>
          <a:p>
            <a:pPr algn="just" eaLnBrk="1" hangingPunct="1">
              <a:lnSpc>
                <a:spcPct val="90000"/>
              </a:lnSpc>
            </a:pPr>
            <a:r>
              <a:rPr lang="zh-CN" altLang="en-US" sz="3200" dirty="0">
                <a:latin typeface="黑体" panose="02010609060101010101" pitchFamily="2" charset="-122"/>
                <a:ea typeface="黑体" panose="02010609060101010101" pitchFamily="2" charset="-122"/>
              </a:rPr>
              <a:t> </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下一步干什么？12个信息技术研究目标</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Gray</a:t>
            </a:r>
            <a:endParaRPr lang="zh-CN" altLang="en-US" sz="3200" dirty="0">
              <a:latin typeface="黑体" panose="02010609060101010101" pitchFamily="2" charset="-122"/>
              <a:ea typeface="黑体" panose="02010609060101010101" pitchFamily="2" charset="-122"/>
            </a:endParaRPr>
          </a:p>
          <a:p>
            <a:pPr algn="just" eaLnBrk="1" hangingPunct="1">
              <a:lnSpc>
                <a:spcPct val="90000"/>
              </a:lnSpc>
            </a:pPr>
            <a:r>
              <a:rPr lang="zh-CN" altLang="en-US" sz="3200" dirty="0">
                <a:solidFill>
                  <a:schemeClr val="bg1">
                    <a:lumMod val="60000"/>
                    <a:lumOff val="40000"/>
                  </a:schemeClr>
                </a:solidFill>
                <a:latin typeface="黑体" panose="02010609060101010101" pitchFamily="2" charset="-122"/>
                <a:ea typeface="黑体" panose="02010609060101010101" pitchFamily="2" charset="-122"/>
              </a:rPr>
              <a:t>12个信息技术研究目标如下</a:t>
            </a:r>
            <a:r>
              <a:rPr lang="zh-CN" altLang="en-US" sz="3200" dirty="0">
                <a:latin typeface="黑体" panose="02010609060101010101" pitchFamily="2" charset="-122"/>
                <a:ea typeface="黑体" panose="02010609060101010101" pitchFamily="2" charset="-122"/>
              </a:rPr>
              <a:t>：</a:t>
            </a:r>
          </a:p>
          <a:p>
            <a:pPr algn="just" eaLnBrk="1" hangingPunct="1">
              <a:lnSpc>
                <a:spcPct val="90000"/>
              </a:lnSpc>
              <a:buNone/>
            </a:pPr>
            <a:r>
              <a:rPr lang="zh-CN" altLang="en-US" sz="2400" dirty="0">
                <a:solidFill>
                  <a:srgbClr val="CC0000"/>
                </a:solidFill>
                <a:latin typeface="黑体" panose="02010609060101010101" pitchFamily="2" charset="-122"/>
                <a:ea typeface="黑体" panose="02010609060101010101" pitchFamily="2" charset="-122"/>
              </a:rPr>
              <a:t>目标1</a:t>
            </a:r>
            <a:r>
              <a:rPr lang="zh-CN" altLang="en-US" sz="2400" dirty="0">
                <a:latin typeface="黑体" panose="02010609060101010101" pitchFamily="2" charset="-122"/>
                <a:ea typeface="黑体" panose="02010609060101010101" pitchFamily="2" charset="-122"/>
              </a:rPr>
              <a:t>.可伸缩性</a:t>
            </a:r>
          </a:p>
          <a:p>
            <a:pPr algn="just" eaLnBrk="1" hangingPunct="1">
              <a:lnSpc>
                <a:spcPct val="90000"/>
              </a:lnSpc>
              <a:buNone/>
            </a:pPr>
            <a:r>
              <a:rPr lang="zh-CN" altLang="en-US" sz="2400" dirty="0">
                <a:solidFill>
                  <a:srgbClr val="CC0000"/>
                </a:solidFill>
                <a:latin typeface="黑体" panose="02010609060101010101" pitchFamily="2" charset="-122"/>
                <a:ea typeface="黑体" panose="02010609060101010101" pitchFamily="2" charset="-122"/>
              </a:rPr>
              <a:t>目标2</a:t>
            </a:r>
            <a:r>
              <a:rPr lang="zh-CN" altLang="en-US" sz="2400" dirty="0">
                <a:latin typeface="黑体" panose="02010609060101010101" pitchFamily="2" charset="-122"/>
                <a:ea typeface="黑体" panose="02010609060101010101" pitchFamily="2" charset="-122"/>
              </a:rPr>
              <a:t>.图灵测试</a:t>
            </a:r>
          </a:p>
          <a:p>
            <a:pPr algn="just" eaLnBrk="1" hangingPunct="1">
              <a:lnSpc>
                <a:spcPct val="90000"/>
              </a:lnSpc>
              <a:buNone/>
            </a:pPr>
            <a:r>
              <a:rPr lang="zh-CN" altLang="en-US" sz="2400" dirty="0">
                <a:solidFill>
                  <a:srgbClr val="CC0000"/>
                </a:solidFill>
                <a:latin typeface="黑体" panose="02010609060101010101" pitchFamily="2" charset="-122"/>
                <a:ea typeface="黑体" panose="02010609060101010101" pitchFamily="2" charset="-122"/>
              </a:rPr>
              <a:t>目标3</a:t>
            </a:r>
            <a:r>
              <a:rPr lang="zh-CN" altLang="en-US" sz="2400" dirty="0">
                <a:latin typeface="黑体" panose="02010609060101010101" pitchFamily="2" charset="-122"/>
                <a:ea typeface="黑体" panose="02010609060101010101" pitchFamily="2" charset="-122"/>
              </a:rPr>
              <a:t>.言语到文本</a:t>
            </a:r>
          </a:p>
          <a:p>
            <a:pPr algn="just" eaLnBrk="1" hangingPunct="1">
              <a:lnSpc>
                <a:spcPct val="90000"/>
              </a:lnSpc>
              <a:buNone/>
            </a:pPr>
            <a:r>
              <a:rPr lang="zh-CN" altLang="en-US" sz="2400" dirty="0">
                <a:solidFill>
                  <a:srgbClr val="CC0000"/>
                </a:solidFill>
                <a:latin typeface="黑体" panose="02010609060101010101" pitchFamily="2" charset="-122"/>
                <a:ea typeface="黑体" panose="02010609060101010101" pitchFamily="2" charset="-122"/>
              </a:rPr>
              <a:t>目标4</a:t>
            </a:r>
            <a:r>
              <a:rPr lang="zh-CN" altLang="en-US" sz="2400" dirty="0">
                <a:latin typeface="黑体" panose="02010609060101010101" pitchFamily="2" charset="-122"/>
                <a:ea typeface="黑体" panose="02010609060101010101" pitchFamily="2" charset="-122"/>
              </a:rPr>
              <a:t>.文本到言语</a:t>
            </a:r>
          </a:p>
          <a:p>
            <a:pPr algn="just" eaLnBrk="1" hangingPunct="1">
              <a:lnSpc>
                <a:spcPct val="90000"/>
              </a:lnSpc>
              <a:buNone/>
            </a:pPr>
            <a:r>
              <a:rPr lang="zh-CN" altLang="en-US" sz="2400" dirty="0">
                <a:solidFill>
                  <a:srgbClr val="CC0000"/>
                </a:solidFill>
                <a:latin typeface="黑体" panose="02010609060101010101" pitchFamily="2" charset="-122"/>
                <a:ea typeface="黑体" panose="02010609060101010101" pitchFamily="2" charset="-122"/>
              </a:rPr>
              <a:t>目标5</a:t>
            </a:r>
            <a:r>
              <a:rPr lang="zh-CN" altLang="en-US" sz="2400" dirty="0">
                <a:latin typeface="黑体" panose="02010609060101010101" pitchFamily="2" charset="-122"/>
                <a:ea typeface="黑体" panose="02010609060101010101" pitchFamily="2" charset="-122"/>
              </a:rPr>
              <a:t>.像人一样看</a:t>
            </a:r>
          </a:p>
          <a:p>
            <a:pPr algn="just" eaLnBrk="1" hangingPunct="1">
              <a:lnSpc>
                <a:spcPct val="90000"/>
              </a:lnSpc>
              <a:buNone/>
            </a:pPr>
            <a:r>
              <a:rPr lang="zh-CN" altLang="en-US" sz="2400" dirty="0">
                <a:solidFill>
                  <a:srgbClr val="CC0000"/>
                </a:solidFill>
                <a:latin typeface="黑体" panose="02010609060101010101" pitchFamily="2" charset="-122"/>
                <a:ea typeface="黑体" panose="02010609060101010101" pitchFamily="2" charset="-122"/>
              </a:rPr>
              <a:t>目标6</a:t>
            </a:r>
            <a:r>
              <a:rPr lang="zh-CN" altLang="en-US" sz="2400" dirty="0">
                <a:latin typeface="黑体" panose="02010609060101010101" pitchFamily="2" charset="-122"/>
                <a:ea typeface="黑体" panose="02010609060101010101" pitchFamily="2" charset="-122"/>
              </a:rPr>
              <a:t>.个人麦麦克斯（</a:t>
            </a:r>
            <a:r>
              <a:rPr lang="en-US" altLang="zh-CN" sz="2400" dirty="0">
                <a:latin typeface="黑体" panose="02010609060101010101" pitchFamily="2" charset="-122"/>
                <a:ea typeface="黑体" panose="02010609060101010101" pitchFamily="2" charset="-122"/>
              </a:rPr>
              <a:t>memex）</a:t>
            </a:r>
            <a:r>
              <a:rPr lang="zh-CN" altLang="en-US" sz="2400" dirty="0">
                <a:latin typeface="黑体" panose="02010609060101010101" pitchFamily="2" charset="-122"/>
                <a:ea typeface="黑体" panose="02010609060101010101" pitchFamily="2" charset="-122"/>
              </a:rPr>
              <a:t>存储器</a:t>
            </a:r>
          </a:p>
          <a:p>
            <a:pPr algn="just" eaLnBrk="1" hangingPunct="1">
              <a:lnSpc>
                <a:spcPct val="90000"/>
              </a:lnSpc>
              <a:buNone/>
            </a:pPr>
            <a:r>
              <a:rPr lang="zh-CN" altLang="en-US" sz="2400" dirty="0">
                <a:solidFill>
                  <a:srgbClr val="CC0000"/>
                </a:solidFill>
                <a:latin typeface="黑体" panose="02010609060101010101" pitchFamily="2" charset="-122"/>
                <a:ea typeface="黑体" panose="02010609060101010101" pitchFamily="2" charset="-122"/>
              </a:rPr>
              <a:t>目标7</a:t>
            </a:r>
            <a:r>
              <a:rPr lang="zh-CN" altLang="en-US" sz="2400" dirty="0">
                <a:latin typeface="黑体" panose="02010609060101010101" pitchFamily="2" charset="-122"/>
                <a:ea typeface="黑体" panose="02010609060101010101" pitchFamily="2" charset="-122"/>
              </a:rPr>
              <a:t>.世界麦麦克斯（</a:t>
            </a:r>
            <a:r>
              <a:rPr lang="en-US" altLang="zh-CN" sz="2400" dirty="0">
                <a:latin typeface="黑体" panose="02010609060101010101" pitchFamily="2" charset="-122"/>
                <a:ea typeface="黑体" panose="02010609060101010101" pitchFamily="2" charset="-122"/>
              </a:rPr>
              <a:t>memex）</a:t>
            </a:r>
            <a:r>
              <a:rPr lang="zh-CN" altLang="en-US" sz="2400" dirty="0">
                <a:latin typeface="黑体" panose="02010609060101010101" pitchFamily="2" charset="-122"/>
                <a:ea typeface="黑体" panose="02010609060101010101" pitchFamily="2" charset="-122"/>
              </a:rPr>
              <a:t>存储器</a:t>
            </a:r>
          </a:p>
          <a:p>
            <a:pPr algn="just" eaLnBrk="1" hangingPunct="1">
              <a:lnSpc>
                <a:spcPct val="90000"/>
              </a:lnSpc>
            </a:pPr>
            <a:endParaRPr lang="zh-CN" altLang="en-US" sz="2400" dirty="0">
              <a:latin typeface="黑体" panose="02010609060101010101" pitchFamily="2" charset="-122"/>
              <a:ea typeface="黑体" panose="02010609060101010101" pitchFamily="2" charset="-122"/>
            </a:endParaRPr>
          </a:p>
          <a:p>
            <a:pPr eaLnBrk="1" hangingPunct="1">
              <a:lnSpc>
                <a:spcPct val="90000"/>
              </a:lnSpc>
            </a:pPr>
            <a:endParaRPr lang="zh-CN" altLang="en-US" sz="2400" dirty="0">
              <a:latin typeface="黑体" panose="02010609060101010101" pitchFamily="2" charset="-122"/>
              <a:ea typeface="黑体" panose="02010609060101010101" pitchFamily="2" charset="-122"/>
            </a:endParaRPr>
          </a:p>
        </p:txBody>
      </p:sp>
      <p:sp>
        <p:nvSpPr>
          <p:cNvPr id="119812" name="矩形 1"/>
          <p:cNvSpPr/>
          <p:nvPr/>
        </p:nvSpPr>
        <p:spPr>
          <a:xfrm>
            <a:off x="5796136" y="3068960"/>
            <a:ext cx="3113405" cy="2676525"/>
          </a:xfrm>
          <a:prstGeom prst="rect">
            <a:avLst/>
          </a:prstGeom>
          <a:noFill/>
          <a:ln w="9525">
            <a:noFill/>
          </a:ln>
        </p:spPr>
        <p:txBody>
          <a:bodyPr wrap="square">
            <a:spAutoFit/>
          </a:bodyPr>
          <a:lstStyle/>
          <a:p>
            <a:pPr algn="just">
              <a:buFont typeface="Wingdings" panose="05000000000000000000" pitchFamily="2" charset="2"/>
            </a:pPr>
            <a:r>
              <a:rPr lang="zh-CN" altLang="en-US" sz="2400" b="1" dirty="0">
                <a:solidFill>
                  <a:srgbClr val="CC0000"/>
                </a:solidFill>
                <a:latin typeface="黑体" panose="02010609060101010101" pitchFamily="2" charset="-122"/>
                <a:ea typeface="黑体" panose="02010609060101010101" pitchFamily="2" charset="-122"/>
              </a:rPr>
              <a:t>目标8</a:t>
            </a:r>
            <a:r>
              <a:rPr lang="zh-CN" altLang="en-US" sz="2400" b="1" dirty="0">
                <a:solidFill>
                  <a:schemeClr val="bg1">
                    <a:lumMod val="60000"/>
                    <a:lumOff val="40000"/>
                  </a:schemeClr>
                </a:solidFill>
                <a:latin typeface="黑体" panose="02010609060101010101" pitchFamily="2" charset="-122"/>
                <a:ea typeface="黑体" panose="02010609060101010101" pitchFamily="2" charset="-122"/>
              </a:rPr>
              <a:t>.远程存在</a:t>
            </a:r>
          </a:p>
          <a:p>
            <a:pPr algn="just">
              <a:buFont typeface="Wingdings" panose="05000000000000000000" pitchFamily="2" charset="2"/>
            </a:pPr>
            <a:r>
              <a:rPr lang="zh-CN" altLang="en-US" sz="2400" b="1" dirty="0">
                <a:solidFill>
                  <a:srgbClr val="CC0000"/>
                </a:solidFill>
                <a:latin typeface="黑体" panose="02010609060101010101" pitchFamily="2" charset="-122"/>
                <a:ea typeface="黑体" panose="02010609060101010101" pitchFamily="2" charset="-122"/>
              </a:rPr>
              <a:t>目标</a:t>
            </a:r>
            <a:r>
              <a:rPr lang="zh-CN" altLang="en-US" sz="2400" b="1" dirty="0" smtClean="0">
                <a:solidFill>
                  <a:srgbClr val="CC0000"/>
                </a:solidFill>
                <a:latin typeface="黑体" panose="02010609060101010101" pitchFamily="2" charset="-122"/>
                <a:ea typeface="黑体" panose="02010609060101010101" pitchFamily="2" charset="-122"/>
              </a:rPr>
              <a:t>9</a:t>
            </a:r>
            <a:r>
              <a:rPr lang="zh-CN" altLang="en-US" sz="2400" b="1" dirty="0" smtClean="0">
                <a:solidFill>
                  <a:schemeClr val="bg1">
                    <a:lumMod val="60000"/>
                    <a:lumOff val="40000"/>
                  </a:schemeClr>
                </a:solidFill>
                <a:latin typeface="黑体" panose="02010609060101010101" pitchFamily="2" charset="-122"/>
                <a:ea typeface="黑体" panose="02010609060101010101" pitchFamily="2" charset="-122"/>
              </a:rPr>
              <a:t>.</a:t>
            </a:r>
            <a:r>
              <a:rPr lang="zh-CN" altLang="en-US" sz="2400" b="1" dirty="0">
                <a:solidFill>
                  <a:schemeClr val="bg1">
                    <a:lumMod val="60000"/>
                    <a:lumOff val="40000"/>
                  </a:schemeClr>
                </a:solidFill>
                <a:latin typeface="黑体" panose="02010609060101010101" pitchFamily="2" charset="-122"/>
                <a:ea typeface="黑体" panose="02010609060101010101" pitchFamily="2" charset="-122"/>
              </a:rPr>
              <a:t>没有问题的系</a:t>
            </a:r>
            <a:r>
              <a:rPr lang="zh-CN" altLang="en-US" sz="2400" b="1" dirty="0">
                <a:latin typeface="黑体" panose="02010609060101010101" pitchFamily="2" charset="-122"/>
                <a:ea typeface="黑体" panose="02010609060101010101" pitchFamily="2" charset="-122"/>
              </a:rPr>
              <a:t>统</a:t>
            </a:r>
          </a:p>
          <a:p>
            <a:pPr algn="just">
              <a:buFont typeface="Wingdings" panose="05000000000000000000" pitchFamily="2" charset="2"/>
            </a:pPr>
            <a:r>
              <a:rPr lang="zh-CN" altLang="en-US" sz="2400" b="1" dirty="0">
                <a:solidFill>
                  <a:srgbClr val="CC0000"/>
                </a:solidFill>
                <a:latin typeface="黑体" panose="02010609060101010101" pitchFamily="2" charset="-122"/>
                <a:ea typeface="黑体" panose="02010609060101010101" pitchFamily="2" charset="-122"/>
              </a:rPr>
              <a:t>目标</a:t>
            </a:r>
            <a:r>
              <a:rPr lang="zh-CN" altLang="en-US" sz="2400" b="1" dirty="0" smtClean="0">
                <a:solidFill>
                  <a:srgbClr val="CC0000"/>
                </a:solidFill>
                <a:latin typeface="黑体" panose="02010609060101010101" pitchFamily="2" charset="-122"/>
                <a:ea typeface="黑体" panose="02010609060101010101" pitchFamily="2" charset="-122"/>
              </a:rPr>
              <a:t>10</a:t>
            </a:r>
            <a:r>
              <a:rPr lang="zh-CN" altLang="en-US" sz="2400" b="1" dirty="0" smtClean="0">
                <a:solidFill>
                  <a:schemeClr val="bg1">
                    <a:lumMod val="60000"/>
                    <a:lumOff val="40000"/>
                  </a:schemeClr>
                </a:solidFill>
                <a:latin typeface="黑体" panose="02010609060101010101" pitchFamily="2" charset="-122"/>
                <a:ea typeface="黑体" panose="02010609060101010101" pitchFamily="2" charset="-122"/>
              </a:rPr>
              <a:t>.</a:t>
            </a:r>
            <a:r>
              <a:rPr lang="zh-CN" altLang="en-US" sz="2400" b="1" dirty="0">
                <a:solidFill>
                  <a:schemeClr val="bg1">
                    <a:lumMod val="60000"/>
                    <a:lumOff val="40000"/>
                  </a:schemeClr>
                </a:solidFill>
                <a:latin typeface="黑体" panose="02010609060101010101" pitchFamily="2" charset="-122"/>
                <a:ea typeface="黑体" panose="02010609060101010101" pitchFamily="2" charset="-122"/>
              </a:rPr>
              <a:t>安全系统</a:t>
            </a:r>
          </a:p>
          <a:p>
            <a:pPr algn="just">
              <a:buFont typeface="Wingdings" panose="05000000000000000000" pitchFamily="2" charset="2"/>
            </a:pPr>
            <a:r>
              <a:rPr lang="zh-CN" altLang="en-US" sz="2400" b="1" dirty="0">
                <a:solidFill>
                  <a:srgbClr val="CC0000"/>
                </a:solidFill>
                <a:latin typeface="黑体" panose="02010609060101010101" pitchFamily="2" charset="-122"/>
                <a:ea typeface="黑体" panose="02010609060101010101" pitchFamily="2" charset="-122"/>
              </a:rPr>
              <a:t>目标</a:t>
            </a:r>
            <a:r>
              <a:rPr lang="zh-CN" altLang="en-US" sz="2400" b="1" dirty="0" smtClean="0">
                <a:solidFill>
                  <a:srgbClr val="CC0000"/>
                </a:solidFill>
                <a:latin typeface="黑体" panose="02010609060101010101" pitchFamily="2" charset="-122"/>
                <a:ea typeface="黑体" panose="02010609060101010101" pitchFamily="2" charset="-122"/>
              </a:rPr>
              <a:t>11</a:t>
            </a:r>
            <a:r>
              <a:rPr lang="zh-CN" altLang="en-US" sz="2400" b="1" dirty="0" smtClean="0">
                <a:solidFill>
                  <a:schemeClr val="bg1">
                    <a:lumMod val="60000"/>
                    <a:lumOff val="40000"/>
                  </a:schemeClr>
                </a:solidFill>
                <a:latin typeface="黑体" panose="02010609060101010101" pitchFamily="2" charset="-122"/>
                <a:ea typeface="黑体" panose="02010609060101010101" pitchFamily="2" charset="-122"/>
              </a:rPr>
              <a:t>.</a:t>
            </a:r>
            <a:r>
              <a:rPr lang="zh-CN" altLang="en-US" sz="2400" b="1" dirty="0">
                <a:solidFill>
                  <a:schemeClr val="bg1">
                    <a:lumMod val="60000"/>
                    <a:lumOff val="40000"/>
                  </a:schemeClr>
                </a:solidFill>
                <a:latin typeface="黑体" panose="02010609060101010101" pitchFamily="2" charset="-122"/>
                <a:ea typeface="黑体" panose="02010609060101010101" pitchFamily="2" charset="-122"/>
              </a:rPr>
              <a:t>永远运行</a:t>
            </a:r>
            <a:endParaRPr lang="zh-CN" altLang="en-US" sz="2400" b="1" dirty="0">
              <a:latin typeface="黑体" panose="02010609060101010101" pitchFamily="2" charset="-122"/>
              <a:ea typeface="黑体" panose="02010609060101010101" pitchFamily="2" charset="-122"/>
            </a:endParaRPr>
          </a:p>
          <a:p>
            <a:pPr algn="just">
              <a:buFont typeface="Wingdings" panose="05000000000000000000" pitchFamily="2" charset="2"/>
            </a:pPr>
            <a:r>
              <a:rPr lang="zh-CN" altLang="en-US" sz="2400" b="1" dirty="0">
                <a:solidFill>
                  <a:srgbClr val="CC0000"/>
                </a:solidFill>
                <a:latin typeface="黑体" panose="02010609060101010101" pitchFamily="2" charset="-122"/>
                <a:ea typeface="黑体" panose="02010609060101010101" pitchFamily="2" charset="-122"/>
              </a:rPr>
              <a:t>目标</a:t>
            </a:r>
            <a:r>
              <a:rPr lang="zh-CN" altLang="en-US" sz="2400" b="1" dirty="0" smtClean="0">
                <a:solidFill>
                  <a:srgbClr val="CC0000"/>
                </a:solidFill>
                <a:latin typeface="黑体" panose="02010609060101010101" pitchFamily="2" charset="-122"/>
                <a:ea typeface="黑体" panose="02010609060101010101" pitchFamily="2" charset="-122"/>
              </a:rPr>
              <a:t>12</a:t>
            </a:r>
            <a:r>
              <a:rPr lang="zh-CN" altLang="en-US" sz="2400" b="1" dirty="0" smtClean="0">
                <a:solidFill>
                  <a:schemeClr val="bg1">
                    <a:lumMod val="60000"/>
                    <a:lumOff val="40000"/>
                  </a:schemeClr>
                </a:solidFill>
                <a:latin typeface="黑体" panose="02010609060101010101" pitchFamily="2" charset="-122"/>
                <a:ea typeface="黑体" panose="02010609060101010101" pitchFamily="2" charset="-122"/>
              </a:rPr>
              <a:t>.自动化</a:t>
            </a:r>
            <a:r>
              <a:rPr lang="zh-CN" altLang="en-US" sz="2400" b="1" dirty="0">
                <a:solidFill>
                  <a:schemeClr val="bg1">
                    <a:lumMod val="60000"/>
                    <a:lumOff val="40000"/>
                  </a:schemeClr>
                </a:solidFill>
                <a:latin typeface="黑体" panose="02010609060101010101" pitchFamily="2" charset="-122"/>
                <a:ea typeface="黑体" panose="02010609060101010101" pitchFamily="2" charset="-122"/>
              </a:rPr>
              <a:t>程序设计程序</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28</a:t>
            </a:fld>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p:cNvSpPr/>
          <p:nvPr/>
        </p:nvSpPr>
        <p:spPr>
          <a:xfrm>
            <a:off x="236538" y="3582988"/>
            <a:ext cx="8375650" cy="1752600"/>
          </a:xfrm>
          <a:prstGeom prst="rect">
            <a:avLst/>
          </a:prstGeom>
          <a:noFill/>
          <a:ln w="9525">
            <a:noFill/>
          </a:ln>
        </p:spPr>
        <p:txBody>
          <a:bodyPr/>
          <a:lstStyle/>
          <a:p>
            <a:pPr marL="342900" indent="-342900" algn="ctr" eaLnBrk="1" hangingPunct="1">
              <a:spcBef>
                <a:spcPct val="20000"/>
              </a:spcBef>
              <a:buClr>
                <a:srgbClr val="66FFFF"/>
              </a:buClr>
              <a:buFont typeface="Wingdings" panose="05000000000000000000" pitchFamily="2" charset="2"/>
              <a:buNone/>
              <a:defRPr/>
            </a:pPr>
            <a:r>
              <a:rPr lang="zh-CN" altLang="en-US" sz="4800" b="1" dirty="0">
                <a:solidFill>
                  <a:srgbClr val="FF0000"/>
                </a:solidFill>
                <a:latin typeface="黑体" panose="02010609060101010101" pitchFamily="49" charset="-122"/>
                <a:ea typeface="黑体" panose="02010609060101010101" pitchFamily="49" charset="-122"/>
              </a:rPr>
              <a:t>第</a:t>
            </a:r>
            <a:r>
              <a:rPr lang="en-US" altLang="zh-CN" sz="4800" b="1" dirty="0">
                <a:solidFill>
                  <a:srgbClr val="FF0000"/>
                </a:solidFill>
                <a:latin typeface="黑体" panose="02010609060101010101" pitchFamily="49" charset="-122"/>
                <a:ea typeface="黑体" panose="02010609060101010101" pitchFamily="49" charset="-122"/>
              </a:rPr>
              <a:t>1</a:t>
            </a:r>
            <a:r>
              <a:rPr lang="zh-CN" altLang="en-US" sz="4800" b="1" dirty="0">
                <a:solidFill>
                  <a:srgbClr val="FF0000"/>
                </a:solidFill>
                <a:latin typeface="黑体" panose="02010609060101010101" pitchFamily="49" charset="-122"/>
                <a:ea typeface="黑体" panose="02010609060101010101" pitchFamily="49" charset="-122"/>
              </a:rPr>
              <a:t>章 绪论</a:t>
            </a:r>
            <a:endParaRPr lang="en-US" altLang="zh-CN" sz="4800" b="1" dirty="0">
              <a:solidFill>
                <a:srgbClr val="FF0000"/>
              </a:solidFill>
              <a:latin typeface="黑体" panose="02010609060101010101" pitchFamily="49" charset="-122"/>
              <a:ea typeface="黑体" panose="02010609060101010101" pitchFamily="49" charset="-122"/>
            </a:endParaRPr>
          </a:p>
          <a:p>
            <a:pPr marL="342900" indent="-342900" algn="ctr" eaLnBrk="1" hangingPunct="1">
              <a:spcBef>
                <a:spcPct val="20000"/>
              </a:spcBef>
              <a:buClr>
                <a:srgbClr val="66FFFF"/>
              </a:buClr>
              <a:defRPr/>
            </a:pPr>
            <a:r>
              <a:rPr lang="zh-CN" altLang="en-US" sz="4800" b="1" dirty="0">
                <a:solidFill>
                  <a:schemeClr val="accent2">
                    <a:lumMod val="90000"/>
                    <a:lumOff val="10000"/>
                  </a:schemeClr>
                </a:solidFill>
                <a:latin typeface="黑体" panose="02010609060101010101" pitchFamily="49" charset="-122"/>
                <a:ea typeface="黑体" panose="02010609060101010101" pitchFamily="49" charset="-122"/>
              </a:rPr>
              <a:t>思考题</a:t>
            </a:r>
            <a:endParaRPr lang="zh-CN" altLang="en-US" sz="4800" b="1" dirty="0">
              <a:solidFill>
                <a:srgbClr val="FF0000"/>
              </a:solidFill>
              <a:latin typeface="黑体" panose="02010609060101010101" pitchFamily="49" charset="-122"/>
              <a:ea typeface="黑体" panose="02010609060101010101" pitchFamily="49" charset="-122"/>
            </a:endParaRPr>
          </a:p>
          <a:p>
            <a:pPr marL="342900" indent="-342900" algn="ctr" eaLnBrk="1" hangingPunct="1">
              <a:spcBef>
                <a:spcPct val="20000"/>
              </a:spcBef>
              <a:buClr>
                <a:srgbClr val="66FFFF"/>
              </a:buClr>
              <a:buFont typeface="Wingdings" panose="05000000000000000000" pitchFamily="2" charset="2"/>
              <a:buNone/>
              <a:defRPr/>
            </a:pPr>
            <a:r>
              <a:rPr lang="zh-CN" altLang="en-US" sz="4800" b="1" dirty="0">
                <a:solidFill>
                  <a:srgbClr val="FF0000"/>
                </a:solidFill>
                <a:latin typeface="黑体" panose="02010609060101010101" pitchFamily="49" charset="-122"/>
                <a:ea typeface="黑体" panose="02010609060101010101" pitchFamily="49" charset="-122"/>
              </a:rPr>
              <a:t> </a:t>
            </a:r>
          </a:p>
        </p:txBody>
      </p:sp>
      <p:sp>
        <p:nvSpPr>
          <p:cNvPr id="12291" name="标题 3"/>
          <p:cNvSpPr>
            <a:spLocks noGrp="1"/>
          </p:cNvSpPr>
          <p:nvPr>
            <p:ph type="title"/>
          </p:nvPr>
        </p:nvSpPr>
        <p:spPr bwMode="auto">
          <a:xfrm>
            <a:off x="685800" y="1989138"/>
            <a:ext cx="7772400" cy="1744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CN" altLang="en-US" sz="6000" smtClean="0"/>
              <a:t>人 工 智 能</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29</a:t>
            </a:fld>
            <a:endParaRPr lang="zh-CN" altLang="en-US" dirty="0"/>
          </a:p>
        </p:txBody>
      </p:sp>
    </p:spTree>
    <p:extLst>
      <p:ext uri="{BB962C8B-B14F-4D97-AF65-F5344CB8AC3E}">
        <p14:creationId xmlns:p14="http://schemas.microsoft.com/office/powerpoint/2010/main" val="138556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p:cNvSpPr>
          <p:nvPr>
            <p:ph idx="1"/>
          </p:nvPr>
        </p:nvSpPr>
        <p:spPr>
          <a:xfrm>
            <a:off x="1043608" y="982866"/>
            <a:ext cx="7772400" cy="5835650"/>
          </a:xfrm>
        </p:spPr>
        <p:txBody>
          <a:bodyPr vert="horz" wrap="square" lIns="91440" tIns="45720" rIns="91440" bIns="45720" anchor="t"/>
          <a:lstStyle/>
          <a:p>
            <a:pPr eaLnBrk="1" hangingPunct="1">
              <a:lnSpc>
                <a:spcPct val="90000"/>
              </a:lnSpc>
              <a:buNone/>
            </a:pPr>
            <a:r>
              <a:rPr lang="en-US" altLang="zh-CN" sz="2800" dirty="0">
                <a:latin typeface="黑体" panose="02010609060101010101" pitchFamily="2" charset="-122"/>
                <a:ea typeface="黑体" panose="02010609060101010101" pitchFamily="2" charset="-122"/>
              </a:rPr>
              <a:t>1.1  </a:t>
            </a:r>
            <a:r>
              <a:rPr lang="zh-CN" altLang="en-US" sz="2800" dirty="0">
                <a:latin typeface="黑体" panose="02010609060101010101" pitchFamily="2" charset="-122"/>
                <a:ea typeface="黑体" panose="02010609060101010101" pitchFamily="2" charset="-122"/>
              </a:rPr>
              <a:t>人工智能的定义与发展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a:latin typeface="黑体" panose="02010609060101010101" pitchFamily="2" charset="-122"/>
                <a:ea typeface="黑体" panose="02010609060101010101" pitchFamily="2" charset="-122"/>
              </a:rPr>
              <a:t>1.2  </a:t>
            </a:r>
            <a:r>
              <a:rPr lang="zh-CN" altLang="en-US" sz="2800" dirty="0">
                <a:latin typeface="黑体" panose="02010609060101010101" pitchFamily="2" charset="-122"/>
                <a:ea typeface="黑体" panose="02010609060101010101" pitchFamily="2" charset="-122"/>
              </a:rPr>
              <a:t>人类智能与人工智能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a:t>   </a:t>
            </a:r>
            <a:r>
              <a:rPr lang="en-US" altLang="zh-CN" sz="2800" dirty="0">
                <a:solidFill>
                  <a:schemeClr val="bg1">
                    <a:lumMod val="40000"/>
                    <a:lumOff val="60000"/>
                  </a:schemeClr>
                </a:solidFill>
              </a:rPr>
              <a:t>1.2.1  </a:t>
            </a:r>
            <a:r>
              <a:rPr lang="zh-CN" altLang="en-US" sz="2800" dirty="0">
                <a:solidFill>
                  <a:schemeClr val="bg1">
                    <a:lumMod val="40000"/>
                    <a:lumOff val="60000"/>
                  </a:schemeClr>
                </a:solidFill>
              </a:rPr>
              <a:t>智能信息处理系统的假设	</a:t>
            </a:r>
            <a:endParaRPr lang="en-US" altLang="zh-CN" sz="2800" dirty="0">
              <a:solidFill>
                <a:schemeClr val="bg1">
                  <a:lumMod val="40000"/>
                  <a:lumOff val="60000"/>
                </a:schemeClr>
              </a:solidFill>
            </a:endParaRPr>
          </a:p>
          <a:p>
            <a:pPr eaLnBrk="1" hangingPunct="1">
              <a:lnSpc>
                <a:spcPct val="90000"/>
              </a:lnSpc>
              <a:buNone/>
            </a:pPr>
            <a:r>
              <a:rPr lang="en-US" altLang="zh-CN" sz="2800" dirty="0">
                <a:solidFill>
                  <a:schemeClr val="bg1">
                    <a:lumMod val="40000"/>
                    <a:lumOff val="60000"/>
                  </a:schemeClr>
                </a:solidFill>
              </a:rPr>
              <a:t>   1.2.2  </a:t>
            </a:r>
            <a:r>
              <a:rPr lang="zh-CN" altLang="en-US" sz="2800" dirty="0">
                <a:solidFill>
                  <a:schemeClr val="bg1">
                    <a:lumMod val="40000"/>
                    <a:lumOff val="60000"/>
                  </a:schemeClr>
                </a:solidFill>
              </a:rPr>
              <a:t>人类智能的计算机模拟</a:t>
            </a:r>
            <a:endParaRPr lang="en-US" altLang="zh-CN" sz="2800" dirty="0">
              <a:solidFill>
                <a:schemeClr val="bg1">
                  <a:lumMod val="40000"/>
                  <a:lumOff val="60000"/>
                </a:schemeClr>
              </a:solidFill>
            </a:endParaRPr>
          </a:p>
          <a:p>
            <a:pPr eaLnBrk="1" hangingPunct="1">
              <a:lnSpc>
                <a:spcPct val="90000"/>
              </a:lnSpc>
              <a:buNone/>
            </a:pPr>
            <a:r>
              <a:rPr lang="en-US" altLang="zh-CN" sz="2800" dirty="0">
                <a:solidFill>
                  <a:schemeClr val="bg1">
                    <a:lumMod val="40000"/>
                    <a:lumOff val="60000"/>
                  </a:schemeClr>
                </a:solidFill>
              </a:rPr>
              <a:t>   1.2.3  </a:t>
            </a:r>
            <a:r>
              <a:rPr lang="zh-CN" altLang="en-US" sz="2800" dirty="0">
                <a:solidFill>
                  <a:schemeClr val="bg1">
                    <a:lumMod val="40000"/>
                    <a:lumOff val="60000"/>
                  </a:schemeClr>
                </a:solidFill>
              </a:rPr>
              <a:t>弱人工智能和强人工智能</a:t>
            </a:r>
            <a:r>
              <a:rPr lang="zh-CN" altLang="en-US" sz="2800" dirty="0">
                <a:solidFill>
                  <a:srgbClr val="00FFFF"/>
                </a:solidFill>
              </a:rPr>
              <a:t>	</a:t>
            </a:r>
            <a:endParaRPr lang="en-US" altLang="zh-CN" sz="2800" dirty="0">
              <a:solidFill>
                <a:srgbClr val="00FFFF"/>
              </a:solidFill>
            </a:endParaRPr>
          </a:p>
          <a:p>
            <a:pPr eaLnBrk="1" hangingPunct="1">
              <a:lnSpc>
                <a:spcPct val="90000"/>
              </a:lnSpc>
              <a:buNone/>
            </a:pPr>
            <a:r>
              <a:rPr lang="en-US" altLang="zh-CN" sz="2800" dirty="0">
                <a:latin typeface="黑体" panose="02010609060101010101" pitchFamily="2" charset="-122"/>
                <a:ea typeface="黑体" panose="02010609060101010101" pitchFamily="2" charset="-122"/>
              </a:rPr>
              <a:t>1.3  </a:t>
            </a:r>
            <a:r>
              <a:rPr lang="zh-CN" altLang="en-US" sz="2800" dirty="0">
                <a:latin typeface="黑体" panose="02010609060101010101" pitchFamily="2" charset="-122"/>
                <a:ea typeface="黑体" panose="02010609060101010101" pitchFamily="2" charset="-122"/>
              </a:rPr>
              <a:t>人工智能各学派的认知观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a:latin typeface="黑体" panose="02010609060101010101" pitchFamily="2" charset="-122"/>
                <a:ea typeface="黑体" panose="02010609060101010101" pitchFamily="2" charset="-122"/>
              </a:rPr>
              <a:t>1.4  </a:t>
            </a:r>
            <a:r>
              <a:rPr lang="zh-CN" altLang="en-US" sz="2800" dirty="0">
                <a:latin typeface="黑体" panose="02010609060101010101" pitchFamily="2" charset="-122"/>
                <a:ea typeface="黑体" panose="02010609060101010101" pitchFamily="2" charset="-122"/>
              </a:rPr>
              <a:t>人工智能的研究与应用领域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a:t>  </a:t>
            </a:r>
            <a:r>
              <a:rPr lang="en-US" altLang="zh-CN" sz="2800" dirty="0">
                <a:solidFill>
                  <a:schemeClr val="bg1">
                    <a:lumMod val="40000"/>
                    <a:lumOff val="60000"/>
                  </a:schemeClr>
                </a:solidFill>
              </a:rPr>
              <a:t> 1.4.1  </a:t>
            </a:r>
            <a:r>
              <a:rPr lang="zh-CN" altLang="en-US" sz="2800" dirty="0">
                <a:solidFill>
                  <a:schemeClr val="bg1">
                    <a:lumMod val="40000"/>
                    <a:lumOff val="60000"/>
                  </a:schemeClr>
                </a:solidFill>
              </a:rPr>
              <a:t>智能感知	</a:t>
            </a:r>
            <a:endParaRPr lang="en-US" altLang="zh-CN" sz="2800" dirty="0">
              <a:solidFill>
                <a:schemeClr val="bg1">
                  <a:lumMod val="40000"/>
                  <a:lumOff val="60000"/>
                </a:schemeClr>
              </a:solidFill>
            </a:endParaRPr>
          </a:p>
          <a:p>
            <a:pPr eaLnBrk="1" hangingPunct="1">
              <a:lnSpc>
                <a:spcPct val="90000"/>
              </a:lnSpc>
              <a:buNone/>
            </a:pPr>
            <a:r>
              <a:rPr lang="en-US" altLang="zh-CN" sz="2800" dirty="0">
                <a:solidFill>
                  <a:schemeClr val="bg1">
                    <a:lumMod val="40000"/>
                    <a:lumOff val="60000"/>
                  </a:schemeClr>
                </a:solidFill>
              </a:rPr>
              <a:t>   1.4.2  </a:t>
            </a:r>
            <a:r>
              <a:rPr lang="zh-CN" altLang="en-US" sz="2800" dirty="0">
                <a:solidFill>
                  <a:schemeClr val="bg1">
                    <a:lumMod val="40000"/>
                    <a:lumOff val="60000"/>
                  </a:schemeClr>
                </a:solidFill>
              </a:rPr>
              <a:t>智能推理	</a:t>
            </a:r>
            <a:endParaRPr lang="en-US" altLang="zh-CN" sz="2800" dirty="0">
              <a:solidFill>
                <a:schemeClr val="bg1">
                  <a:lumMod val="40000"/>
                  <a:lumOff val="60000"/>
                </a:schemeClr>
              </a:solidFill>
            </a:endParaRPr>
          </a:p>
          <a:p>
            <a:pPr eaLnBrk="1" hangingPunct="1">
              <a:lnSpc>
                <a:spcPct val="90000"/>
              </a:lnSpc>
              <a:buNone/>
            </a:pPr>
            <a:r>
              <a:rPr lang="en-US" altLang="zh-CN" sz="2800" dirty="0">
                <a:solidFill>
                  <a:schemeClr val="bg1">
                    <a:lumMod val="40000"/>
                    <a:lumOff val="60000"/>
                  </a:schemeClr>
                </a:solidFill>
              </a:rPr>
              <a:t>   1.4.3  </a:t>
            </a:r>
            <a:r>
              <a:rPr lang="zh-CN" altLang="en-US" sz="2800" dirty="0">
                <a:solidFill>
                  <a:schemeClr val="bg1">
                    <a:lumMod val="40000"/>
                    <a:lumOff val="60000"/>
                  </a:schemeClr>
                </a:solidFill>
              </a:rPr>
              <a:t>智能学习	</a:t>
            </a:r>
            <a:endParaRPr lang="en-US" altLang="zh-CN" sz="2800" dirty="0">
              <a:solidFill>
                <a:schemeClr val="bg1">
                  <a:lumMod val="40000"/>
                  <a:lumOff val="60000"/>
                </a:schemeClr>
              </a:solidFill>
            </a:endParaRPr>
          </a:p>
          <a:p>
            <a:pPr eaLnBrk="1" hangingPunct="1">
              <a:lnSpc>
                <a:spcPct val="90000"/>
              </a:lnSpc>
              <a:buNone/>
            </a:pPr>
            <a:r>
              <a:rPr lang="en-US" altLang="zh-CN" sz="2800" dirty="0">
                <a:solidFill>
                  <a:schemeClr val="bg1">
                    <a:lumMod val="40000"/>
                    <a:lumOff val="60000"/>
                  </a:schemeClr>
                </a:solidFill>
              </a:rPr>
              <a:t>   1.4.4  </a:t>
            </a:r>
            <a:r>
              <a:rPr lang="zh-CN" altLang="en-US" sz="2800" dirty="0">
                <a:solidFill>
                  <a:schemeClr val="bg1">
                    <a:lumMod val="40000"/>
                    <a:lumOff val="60000"/>
                  </a:schemeClr>
                </a:solidFill>
              </a:rPr>
              <a:t>智能行动	</a:t>
            </a:r>
            <a:endParaRPr lang="en-US" altLang="zh-CN" sz="2800" dirty="0">
              <a:solidFill>
                <a:srgbClr val="00FFFF"/>
              </a:solidFill>
            </a:endParaRPr>
          </a:p>
          <a:p>
            <a:pPr eaLnBrk="1" hangingPunct="1">
              <a:lnSpc>
                <a:spcPct val="90000"/>
              </a:lnSpc>
              <a:buNone/>
            </a:pPr>
            <a:r>
              <a:rPr lang="en-US" altLang="zh-CN" sz="2800" dirty="0">
                <a:latin typeface="黑体" panose="02010609060101010101" pitchFamily="2" charset="-122"/>
                <a:ea typeface="黑体" panose="02010609060101010101" pitchFamily="2" charset="-122"/>
              </a:rPr>
              <a:t>1.5  </a:t>
            </a:r>
            <a:r>
              <a:rPr lang="zh-CN" altLang="en-US" sz="2800" dirty="0">
                <a:latin typeface="黑体" panose="02010609060101010101" pitchFamily="2" charset="-122"/>
                <a:ea typeface="黑体" panose="02010609060101010101" pitchFamily="2" charset="-122"/>
              </a:rPr>
              <a:t>人工智能发展展望</a:t>
            </a:r>
          </a:p>
        </p:txBody>
      </p:sp>
      <p:sp>
        <p:nvSpPr>
          <p:cNvPr id="5" name="Rectangle 2"/>
          <p:cNvSpPr>
            <a:spLocks noGrp="1"/>
          </p:cNvSpPr>
          <p:nvPr>
            <p:ph type="title"/>
          </p:nvPr>
        </p:nvSpPr>
        <p:spPr>
          <a:xfrm>
            <a:off x="117591" y="188640"/>
            <a:ext cx="9309100" cy="1143000"/>
          </a:xfrm>
        </p:spPr>
        <p:txBody>
          <a:bodyPr vert="horz" wrap="square" lIns="91440" tIns="45720" rIns="91440" bIns="45720" anchor="t" anchorCtr="0"/>
          <a:lstStyle/>
          <a:p>
            <a:pPr eaLnBrk="1" hangingPunct="1"/>
            <a:r>
              <a:rPr lang="zh-CN" altLang="en-US" dirty="0"/>
              <a:t>第</a:t>
            </a:r>
            <a:r>
              <a:rPr lang="en-US" altLang="zh-CN" dirty="0"/>
              <a:t>1</a:t>
            </a:r>
            <a:r>
              <a:rPr lang="zh-CN" altLang="en-US" dirty="0"/>
              <a:t>章 绪论 </a:t>
            </a:r>
            <a:endParaRPr lang="zh-CN" altLang="zh-CN" dirty="0"/>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3</a:t>
            </a:fld>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思考题：</a:t>
            </a:r>
          </a:p>
        </p:txBody>
      </p:sp>
      <p:sp>
        <p:nvSpPr>
          <p:cNvPr id="5" name="内容占位符 4"/>
          <p:cNvSpPr>
            <a:spLocks noGrp="1"/>
          </p:cNvSpPr>
          <p:nvPr>
            <p:ph idx="1"/>
          </p:nvPr>
        </p:nvSpPr>
        <p:spPr>
          <a:xfrm>
            <a:off x="468313" y="1052513"/>
            <a:ext cx="8280400" cy="5448300"/>
          </a:xfrm>
        </p:spPr>
        <p:txBody>
          <a:bodyPr/>
          <a:lstStyle/>
          <a:p>
            <a:pPr>
              <a:defRPr/>
            </a:pPr>
            <a:r>
              <a:rPr lang="en-US" altLang="zh-CN" dirty="0" smtClean="0">
                <a:latin typeface="黑体" panose="02010609060101010101" pitchFamily="49" charset="-122"/>
                <a:sym typeface="+mn-ea"/>
              </a:rPr>
              <a:t>1.1 </a:t>
            </a:r>
            <a:r>
              <a:rPr lang="zh-CN" altLang="en-US" dirty="0" smtClean="0">
                <a:latin typeface="黑体" panose="02010609060101010101" pitchFamily="49" charset="-122"/>
                <a:sym typeface="+mn-ea"/>
              </a:rPr>
              <a:t>什么是人工智能</a:t>
            </a:r>
            <a:r>
              <a:rPr lang="en-US" altLang="zh-CN" dirty="0" smtClean="0">
                <a:latin typeface="黑体" panose="02010609060101010101" pitchFamily="49" charset="-122"/>
                <a:sym typeface="+mn-ea"/>
              </a:rPr>
              <a:t>?</a:t>
            </a:r>
            <a:r>
              <a:rPr lang="zh-CN" altLang="en-US" dirty="0" smtClean="0">
                <a:latin typeface="黑体" panose="02010609060101010101" pitchFamily="49" charset="-122"/>
                <a:sym typeface="+mn-ea"/>
              </a:rPr>
              <a:t>试从学科和能力两方面加以说明。</a:t>
            </a:r>
          </a:p>
          <a:p>
            <a:pPr>
              <a:defRPr/>
            </a:pPr>
            <a:r>
              <a:rPr lang="en-US" altLang="zh-CN" dirty="0" smtClean="0">
                <a:latin typeface="黑体" panose="02010609060101010101" pitchFamily="49" charset="-122"/>
                <a:sym typeface="+mn-ea"/>
              </a:rPr>
              <a:t>1.3 </a:t>
            </a:r>
            <a:r>
              <a:rPr lang="zh-CN" altLang="en-US" dirty="0" smtClean="0">
                <a:latin typeface="黑体" panose="02010609060101010101" pitchFamily="49" charset="-122"/>
                <a:sym typeface="+mn-ea"/>
              </a:rPr>
              <a:t>为什么</a:t>
            </a:r>
            <a:r>
              <a:rPr lang="zh-CN" altLang="en-US" dirty="0">
                <a:latin typeface="黑体" panose="02010609060101010101" pitchFamily="49" charset="-122"/>
                <a:sym typeface="+mn-ea"/>
              </a:rPr>
              <a:t>能够用机器</a:t>
            </a:r>
            <a:r>
              <a:rPr lang="en-US" altLang="zh-CN" dirty="0">
                <a:latin typeface="黑体" panose="02010609060101010101" pitchFamily="49" charset="-122"/>
                <a:sym typeface="+mn-ea"/>
              </a:rPr>
              <a:t>(</a:t>
            </a:r>
            <a:r>
              <a:rPr lang="zh-CN" altLang="en-US" dirty="0">
                <a:latin typeface="黑体" panose="02010609060101010101" pitchFamily="49" charset="-122"/>
                <a:sym typeface="+mn-ea"/>
              </a:rPr>
              <a:t>计算机</a:t>
            </a:r>
            <a:r>
              <a:rPr lang="en-US" altLang="zh-CN" dirty="0">
                <a:latin typeface="黑体" panose="02010609060101010101" pitchFamily="49" charset="-122"/>
                <a:sym typeface="+mn-ea"/>
              </a:rPr>
              <a:t>)</a:t>
            </a:r>
            <a:r>
              <a:rPr lang="zh-CN" altLang="en-US" dirty="0">
                <a:latin typeface="黑体" panose="02010609060101010101" pitchFamily="49" charset="-122"/>
                <a:sym typeface="+mn-ea"/>
              </a:rPr>
              <a:t>模仿人的智能</a:t>
            </a:r>
            <a:r>
              <a:rPr lang="en-US" altLang="zh-CN" dirty="0">
                <a:latin typeface="黑体" panose="02010609060101010101" pitchFamily="49" charset="-122"/>
                <a:sym typeface="+mn-ea"/>
              </a:rPr>
              <a:t>?</a:t>
            </a:r>
          </a:p>
          <a:p>
            <a:pPr>
              <a:defRPr/>
            </a:pPr>
            <a:r>
              <a:rPr lang="en-US" altLang="zh-CN" dirty="0" smtClean="0">
                <a:latin typeface="黑体" panose="02010609060101010101" pitchFamily="49" charset="-122"/>
                <a:sym typeface="+mn-ea"/>
              </a:rPr>
              <a:t>1.4 </a:t>
            </a:r>
            <a:r>
              <a:rPr lang="zh-CN" altLang="en-US" dirty="0" smtClean="0">
                <a:latin typeface="黑体" panose="02010609060101010101" pitchFamily="49" charset="-122"/>
                <a:sym typeface="+mn-ea"/>
              </a:rPr>
              <a:t>现在</a:t>
            </a:r>
            <a:r>
              <a:rPr lang="zh-CN" altLang="en-US" dirty="0">
                <a:latin typeface="黑体" panose="02010609060101010101" pitchFamily="49" charset="-122"/>
                <a:sym typeface="+mn-ea"/>
              </a:rPr>
              <a:t>人工智能有哪些学派</a:t>
            </a:r>
            <a:r>
              <a:rPr lang="en-US" altLang="zh-CN" dirty="0">
                <a:latin typeface="黑体" panose="02010609060101010101" pitchFamily="49" charset="-122"/>
                <a:sym typeface="+mn-ea"/>
              </a:rPr>
              <a:t>?</a:t>
            </a:r>
            <a:r>
              <a:rPr lang="zh-CN" altLang="en-US" dirty="0">
                <a:latin typeface="黑体" panose="02010609060101010101" pitchFamily="49" charset="-122"/>
                <a:sym typeface="+mn-ea"/>
              </a:rPr>
              <a:t>它们的认知观是什么</a:t>
            </a:r>
            <a:r>
              <a:rPr lang="en-US" altLang="zh-CN" dirty="0">
                <a:latin typeface="黑体" panose="02010609060101010101" pitchFamily="49" charset="-122"/>
                <a:sym typeface="+mn-ea"/>
              </a:rPr>
              <a:t>?</a:t>
            </a:r>
          </a:p>
          <a:p>
            <a:pPr>
              <a:defRPr/>
            </a:pPr>
            <a:r>
              <a:rPr lang="en-US" altLang="zh-CN" dirty="0" smtClean="0">
                <a:latin typeface="黑体" panose="02010609060101010101" pitchFamily="49" charset="-122"/>
                <a:sym typeface="+mn-ea"/>
              </a:rPr>
              <a:t>1.5 </a:t>
            </a:r>
            <a:r>
              <a:rPr lang="zh-CN" altLang="en-US" dirty="0" smtClean="0">
                <a:latin typeface="黑体" panose="02010609060101010101" pitchFamily="49" charset="-122"/>
                <a:sym typeface="+mn-ea"/>
              </a:rPr>
              <a:t>你</a:t>
            </a:r>
            <a:r>
              <a:rPr lang="zh-CN" altLang="en-US" dirty="0">
                <a:latin typeface="黑体" panose="02010609060101010101" pitchFamily="49" charset="-122"/>
                <a:sym typeface="+mn-ea"/>
              </a:rPr>
              <a:t>认为应从哪些层次对认知行为进行研究</a:t>
            </a:r>
            <a:r>
              <a:rPr lang="en-US" altLang="zh-CN" dirty="0">
                <a:latin typeface="黑体" panose="02010609060101010101" pitchFamily="49" charset="-122"/>
                <a:sym typeface="+mn-ea"/>
              </a:rPr>
              <a:t>?</a:t>
            </a:r>
          </a:p>
          <a:p>
            <a:pPr>
              <a:defRPr/>
            </a:pPr>
            <a:r>
              <a:rPr lang="en-US" altLang="zh-CN" dirty="0" smtClean="0">
                <a:latin typeface="黑体" panose="02010609060101010101" pitchFamily="49" charset="-122"/>
                <a:sym typeface="+mn-ea"/>
              </a:rPr>
              <a:t>1.6 </a:t>
            </a:r>
            <a:r>
              <a:rPr lang="zh-CN" altLang="en-US" dirty="0" smtClean="0">
                <a:latin typeface="黑体" panose="02010609060101010101" pitchFamily="49" charset="-122"/>
                <a:sym typeface="+mn-ea"/>
              </a:rPr>
              <a:t>人工智能</a:t>
            </a:r>
            <a:r>
              <a:rPr lang="zh-CN" altLang="en-US" dirty="0">
                <a:latin typeface="黑体" panose="02010609060101010101" pitchFamily="49" charset="-122"/>
                <a:sym typeface="+mn-ea"/>
              </a:rPr>
              <a:t>的主要研究和应用领域是什么</a:t>
            </a:r>
            <a:r>
              <a:rPr lang="en-US" altLang="zh-CN" dirty="0">
                <a:latin typeface="黑体" panose="02010609060101010101" pitchFamily="49" charset="-122"/>
                <a:sym typeface="+mn-ea"/>
              </a:rPr>
              <a:t>?</a:t>
            </a:r>
            <a:r>
              <a:rPr lang="zh-CN" altLang="en-US" dirty="0" smtClean="0">
                <a:latin typeface="黑体" panose="02010609060101010101" pitchFamily="49" charset="-122"/>
                <a:sym typeface="+mn-ea"/>
              </a:rPr>
              <a:t>其中，哪些</a:t>
            </a:r>
            <a:r>
              <a:rPr lang="zh-CN" altLang="en-US" dirty="0">
                <a:latin typeface="黑体" panose="02010609060101010101" pitchFamily="49" charset="-122"/>
                <a:sym typeface="+mn-ea"/>
              </a:rPr>
              <a:t>是新的研究热点</a:t>
            </a:r>
            <a:r>
              <a:rPr lang="en-US" altLang="zh-CN" dirty="0" smtClean="0">
                <a:latin typeface="黑体" panose="02010609060101010101" pitchFamily="49" charset="-122"/>
                <a:sym typeface="+mn-ea"/>
              </a:rPr>
              <a:t>?</a:t>
            </a:r>
            <a:endParaRPr lang="zh-CN" altLang="en-US" dirty="0"/>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30</a:t>
            </a:fld>
            <a:endParaRPr lang="zh-CN" altLang="en-US" dirty="0"/>
          </a:p>
        </p:txBody>
      </p:sp>
    </p:spTree>
    <p:extLst>
      <p:ext uri="{BB962C8B-B14F-4D97-AF65-F5344CB8AC3E}">
        <p14:creationId xmlns:p14="http://schemas.microsoft.com/office/powerpoint/2010/main" val="3403620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3"/>
          <p:cNvSpPr>
            <a:spLocks noGrp="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思考题：</a:t>
            </a:r>
          </a:p>
        </p:txBody>
      </p:sp>
      <p:sp>
        <p:nvSpPr>
          <p:cNvPr id="5" name="内容占位符 4"/>
          <p:cNvSpPr>
            <a:spLocks noGrp="1"/>
          </p:cNvSpPr>
          <p:nvPr>
            <p:ph idx="1"/>
          </p:nvPr>
        </p:nvSpPr>
        <p:spPr>
          <a:xfrm>
            <a:off x="468313" y="1052513"/>
            <a:ext cx="8280400" cy="5448300"/>
          </a:xfrm>
        </p:spPr>
        <p:txBody>
          <a:bodyPr/>
          <a:lstStyle/>
          <a:p>
            <a:pPr>
              <a:defRPr/>
            </a:pPr>
            <a:r>
              <a:rPr lang="en-US" altLang="zh-CN" dirty="0" smtClean="0">
                <a:latin typeface="黑体" panose="02010609060101010101" pitchFamily="49" charset="-122"/>
                <a:sym typeface="+mn-ea"/>
              </a:rPr>
              <a:t>1.7 </a:t>
            </a:r>
            <a:r>
              <a:rPr lang="zh-CN" altLang="en-US" dirty="0" smtClean="0">
                <a:latin typeface="黑体" panose="02010609060101010101" pitchFamily="49" charset="-122"/>
                <a:sym typeface="+mn-ea"/>
              </a:rPr>
              <a:t>未来</a:t>
            </a:r>
            <a:r>
              <a:rPr lang="zh-CN" altLang="en-US" dirty="0">
                <a:latin typeface="黑体" panose="02010609060101010101" pitchFamily="49" charset="-122"/>
                <a:sym typeface="+mn-ea"/>
              </a:rPr>
              <a:t>人工智能的可能突破有哪些方面</a:t>
            </a:r>
            <a:r>
              <a:rPr lang="en-US" altLang="zh-CN" dirty="0">
                <a:latin typeface="黑体" panose="02010609060101010101" pitchFamily="49" charset="-122"/>
                <a:sym typeface="+mn-ea"/>
              </a:rPr>
              <a:t>?</a:t>
            </a:r>
          </a:p>
          <a:p>
            <a:pPr>
              <a:defRPr/>
            </a:pPr>
            <a:r>
              <a:rPr lang="en-US" altLang="zh-CN" dirty="0" smtClean="0">
                <a:latin typeface="黑体" panose="02010609060101010101" pitchFamily="49" charset="-122"/>
                <a:sym typeface="+mn-ea"/>
              </a:rPr>
              <a:t>1.9 </a:t>
            </a:r>
            <a:r>
              <a:rPr lang="zh-CN" altLang="en-US" dirty="0" smtClean="0">
                <a:latin typeface="黑体" panose="02010609060101010101" pitchFamily="49" charset="-122"/>
                <a:sym typeface="+mn-ea"/>
              </a:rPr>
              <a:t>举例说明</a:t>
            </a:r>
            <a:r>
              <a:rPr lang="zh-CN" altLang="en-US" dirty="0">
                <a:latin typeface="黑体" panose="02010609060101010101" pitchFamily="49" charset="-122"/>
                <a:sym typeface="+mn-ea"/>
              </a:rPr>
              <a:t>计算机游戏是如何产生娱乐效果的</a:t>
            </a:r>
            <a:r>
              <a:rPr lang="en-US" altLang="zh-CN" dirty="0">
                <a:latin typeface="黑体" panose="02010609060101010101" pitchFamily="49" charset="-122"/>
                <a:sym typeface="+mn-ea"/>
              </a:rPr>
              <a:t>?(</a:t>
            </a:r>
            <a:r>
              <a:rPr lang="zh-CN" altLang="en-US" smtClean="0">
                <a:latin typeface="黑体" panose="02010609060101010101" pitchFamily="49" charset="-122"/>
                <a:sym typeface="+mn-ea"/>
              </a:rPr>
              <a:t>提示：从</a:t>
            </a:r>
            <a:r>
              <a:rPr lang="zh-CN" altLang="en-US" dirty="0">
                <a:latin typeface="黑体" panose="02010609060101010101" pitchFamily="49" charset="-122"/>
                <a:sym typeface="+mn-ea"/>
              </a:rPr>
              <a:t>游戏的可</a:t>
            </a:r>
            <a:r>
              <a:rPr lang="zh-CN" altLang="en-US">
                <a:latin typeface="黑体" panose="02010609060101010101" pitchFamily="49" charset="-122"/>
                <a:sym typeface="+mn-ea"/>
              </a:rPr>
              <a:t>玩</a:t>
            </a:r>
            <a:r>
              <a:rPr lang="zh-CN" altLang="en-US" smtClean="0">
                <a:latin typeface="黑体" panose="02010609060101010101" pitchFamily="49" charset="-122"/>
                <a:sym typeface="+mn-ea"/>
              </a:rPr>
              <a:t>性、美学、讲故事、风险</a:t>
            </a:r>
            <a:r>
              <a:rPr lang="zh-CN" altLang="en-US" dirty="0">
                <a:latin typeface="黑体" panose="02010609060101010101" pitchFamily="49" charset="-122"/>
                <a:sym typeface="+mn-ea"/>
              </a:rPr>
              <a:t>与回报、新奇、学习、创造性、沉浸、社会化等方面进行阐述。</a:t>
            </a:r>
            <a:r>
              <a:rPr lang="en-US" altLang="zh-CN" dirty="0">
                <a:latin typeface="黑体" panose="02010609060101010101" pitchFamily="49" charset="-122"/>
                <a:sym typeface="+mn-ea"/>
              </a:rPr>
              <a:t>)</a:t>
            </a:r>
          </a:p>
          <a:p>
            <a:pPr>
              <a:defRPr/>
            </a:pPr>
            <a:endParaRPr lang="zh-CN" altLang="en-US" dirty="0">
              <a:latin typeface="黑体" panose="02010609060101010101" pitchFamily="49" charset="-122"/>
              <a:sym typeface="+mn-ea"/>
            </a:endParaRPr>
          </a:p>
          <a:p>
            <a:pPr>
              <a:defRPr/>
            </a:pPr>
            <a:endParaRPr lang="zh-CN" altLang="en-US" dirty="0"/>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31</a:t>
            </a:fld>
            <a:endParaRPr lang="zh-CN" altLang="en-US" dirty="0"/>
          </a:p>
        </p:txBody>
      </p:sp>
    </p:spTree>
    <p:extLst>
      <p:ext uri="{BB962C8B-B14F-4D97-AF65-F5344CB8AC3E}">
        <p14:creationId xmlns:p14="http://schemas.microsoft.com/office/powerpoint/2010/main" val="1505710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bwMode="auto">
          <a:xfrm>
            <a:off x="685800" y="379413"/>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1" hangingPunct="1"/>
            <a:r>
              <a:rPr lang="zh-CN" altLang="en-US" sz="4000" smtClean="0"/>
              <a:t>第</a:t>
            </a:r>
            <a:r>
              <a:rPr lang="en-US" altLang="zh-CN" sz="4000" smtClean="0"/>
              <a:t>2</a:t>
            </a:r>
            <a:r>
              <a:rPr lang="zh-CN" altLang="en-US" sz="4000" smtClean="0"/>
              <a:t>章  知识表示和推理</a:t>
            </a:r>
          </a:p>
        </p:txBody>
      </p:sp>
      <p:sp>
        <p:nvSpPr>
          <p:cNvPr id="10" name="Rectangle 3"/>
          <p:cNvSpPr>
            <a:spLocks noGrp="1"/>
          </p:cNvSpPr>
          <p:nvPr>
            <p:ph idx="1"/>
          </p:nvPr>
        </p:nvSpPr>
        <p:spPr>
          <a:xfrm>
            <a:off x="827088" y="1989138"/>
            <a:ext cx="3302000" cy="3216275"/>
          </a:xfr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88900" indent="0">
              <a:buFont typeface="Wingdings" panose="05000000000000000000" pitchFamily="2" charset="2"/>
              <a:buNone/>
              <a:defRPr/>
            </a:pPr>
            <a:r>
              <a:rPr lang="en-US" altLang="zh-CN" sz="2800" dirty="0" smtClean="0">
                <a:solidFill>
                  <a:srgbClr val="000070"/>
                </a:solidFill>
                <a:latin typeface="黑体" panose="02010609060101010101" pitchFamily="49" charset="-122"/>
              </a:rPr>
              <a:t>2.1  </a:t>
            </a:r>
            <a:r>
              <a:rPr lang="zh-CN" altLang="en-US" sz="2800" dirty="0" smtClean="0">
                <a:solidFill>
                  <a:srgbClr val="000070"/>
                </a:solidFill>
                <a:latin typeface="黑体" panose="02010609060101010101" pitchFamily="49" charset="-122"/>
              </a:rPr>
              <a:t>概述	      </a:t>
            </a:r>
            <a:endParaRPr lang="en-US" altLang="zh-CN" sz="2800" dirty="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dirty="0" smtClean="0">
                <a:solidFill>
                  <a:srgbClr val="FF00FF"/>
                </a:solidFill>
                <a:latin typeface="黑体" panose="02010609060101010101" pitchFamily="49" charset="-122"/>
              </a:rPr>
              <a:t>2.2  </a:t>
            </a:r>
            <a:r>
              <a:rPr lang="zh-CN" altLang="en-US" sz="2800" dirty="0" smtClean="0">
                <a:solidFill>
                  <a:srgbClr val="FF00FF"/>
                </a:solidFill>
                <a:latin typeface="黑体" panose="02010609060101010101" pitchFamily="49" charset="-122"/>
              </a:rPr>
              <a:t>命题逻辑	</a:t>
            </a:r>
            <a:endParaRPr lang="en-US" altLang="zh-CN" sz="2800" dirty="0" smtClean="0">
              <a:solidFill>
                <a:srgbClr val="FF00FF"/>
              </a:solidFill>
              <a:latin typeface="黑体" panose="02010609060101010101" pitchFamily="49" charset="-122"/>
            </a:endParaRPr>
          </a:p>
          <a:p>
            <a:pPr marL="88900" indent="0">
              <a:buFont typeface="Wingdings" panose="05000000000000000000" pitchFamily="2" charset="2"/>
              <a:buNone/>
              <a:defRPr/>
            </a:pPr>
            <a:r>
              <a:rPr lang="en-US" altLang="zh-CN" sz="2800" dirty="0" smtClean="0">
                <a:solidFill>
                  <a:srgbClr val="FF00FF"/>
                </a:solidFill>
                <a:latin typeface="黑体" panose="02010609060101010101" pitchFamily="49" charset="-122"/>
              </a:rPr>
              <a:t>2.3  </a:t>
            </a:r>
            <a:r>
              <a:rPr lang="zh-CN" altLang="en-US" sz="2800" dirty="0" smtClean="0">
                <a:solidFill>
                  <a:srgbClr val="FF00FF"/>
                </a:solidFill>
                <a:latin typeface="黑体" panose="02010609060101010101" pitchFamily="49" charset="-122"/>
              </a:rPr>
              <a:t>谓词逻辑</a:t>
            </a:r>
            <a:r>
              <a:rPr lang="zh-CN" altLang="en-US" sz="2800" dirty="0" smtClean="0">
                <a:solidFill>
                  <a:srgbClr val="000070"/>
                </a:solidFill>
                <a:latin typeface="黑体" panose="02010609060101010101" pitchFamily="49" charset="-122"/>
              </a:rPr>
              <a:t>	</a:t>
            </a:r>
            <a:endParaRPr lang="en-US" altLang="zh-CN" sz="2800" dirty="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dirty="0" smtClean="0">
                <a:solidFill>
                  <a:srgbClr val="FF0000"/>
                </a:solidFill>
                <a:latin typeface="黑体" panose="02010609060101010101" pitchFamily="49" charset="-122"/>
              </a:rPr>
              <a:t>2.4  </a:t>
            </a:r>
            <a:r>
              <a:rPr lang="zh-CN" altLang="en-US" sz="2800" dirty="0" smtClean="0">
                <a:solidFill>
                  <a:srgbClr val="FF0000"/>
                </a:solidFill>
                <a:latin typeface="黑体" panose="02010609060101010101" pitchFamily="49" charset="-122"/>
              </a:rPr>
              <a:t>归结推理</a:t>
            </a:r>
            <a:r>
              <a:rPr lang="zh-CN" altLang="en-US" sz="2800" dirty="0" smtClean="0">
                <a:solidFill>
                  <a:srgbClr val="000070"/>
                </a:solidFill>
                <a:latin typeface="黑体" panose="02010609060101010101" pitchFamily="49" charset="-122"/>
              </a:rPr>
              <a:t>	</a:t>
            </a:r>
            <a:endParaRPr lang="en-US" altLang="zh-CN" sz="2800" dirty="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dirty="0" smtClean="0">
                <a:solidFill>
                  <a:srgbClr val="000070"/>
                </a:solidFill>
                <a:latin typeface="黑体" panose="02010609060101010101" pitchFamily="49" charset="-122"/>
              </a:rPr>
              <a:t>2.5  </a:t>
            </a:r>
            <a:r>
              <a:rPr lang="zh-CN" altLang="en-US" sz="2800" dirty="0" smtClean="0">
                <a:solidFill>
                  <a:srgbClr val="000070"/>
                </a:solidFill>
                <a:latin typeface="黑体" panose="02010609060101010101" pitchFamily="49" charset="-122"/>
              </a:rPr>
              <a:t>产生式系统</a:t>
            </a:r>
            <a:endParaRPr lang="en-US" altLang="zh-CN" sz="2800" dirty="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dirty="0" smtClean="0">
                <a:solidFill>
                  <a:srgbClr val="FF0000"/>
                </a:solidFill>
                <a:latin typeface="黑体" panose="02010609060101010101" pitchFamily="49" charset="-122"/>
              </a:rPr>
              <a:t>2.6  </a:t>
            </a:r>
            <a:r>
              <a:rPr lang="zh-CN" altLang="en-US" sz="2800" dirty="0" smtClean="0">
                <a:solidFill>
                  <a:srgbClr val="FF0000"/>
                </a:solidFill>
                <a:latin typeface="黑体" panose="02010609060101010101" pitchFamily="49" charset="-122"/>
              </a:rPr>
              <a:t>语义网络</a:t>
            </a:r>
            <a:r>
              <a:rPr lang="zh-CN" altLang="en-US" sz="2800" dirty="0" smtClean="0">
                <a:solidFill>
                  <a:srgbClr val="000070"/>
                </a:solidFill>
                <a:latin typeface="黑体" panose="02010609060101010101" pitchFamily="49" charset="-122"/>
              </a:rPr>
              <a:t>	</a:t>
            </a:r>
          </a:p>
          <a:p>
            <a:pPr marL="88900" indent="0">
              <a:buFont typeface="Wingdings" panose="05000000000000000000" pitchFamily="2" charset="2"/>
              <a:buNone/>
              <a:defRPr/>
            </a:pPr>
            <a:endParaRPr lang="zh-CN" altLang="en-US" sz="2800" dirty="0" smtClean="0">
              <a:solidFill>
                <a:srgbClr val="000070"/>
              </a:solidFill>
              <a:latin typeface="黑体" panose="02010609060101010101" pitchFamily="49" charset="-122"/>
            </a:endParaRPr>
          </a:p>
        </p:txBody>
      </p:sp>
      <p:sp>
        <p:nvSpPr>
          <p:cNvPr id="11" name="Rectangle 3"/>
          <p:cNvSpPr>
            <a:spLocks noGrp="1"/>
          </p:cNvSpPr>
          <p:nvPr/>
        </p:nvSpPr>
        <p:spPr>
          <a:xfrm>
            <a:off x="4678363" y="2101850"/>
            <a:ext cx="3881437" cy="3216275"/>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eaLnBrk="0" hangingPunct="0">
              <a:defRPr sz="3600">
                <a:solidFill>
                  <a:schemeClr val="tx1"/>
                </a:solidFill>
                <a:latin typeface="Times New Roman" panose="02020603050405020304" pitchFamily="18" charset="0"/>
                <a:ea typeface="宋体" panose="02010600030101010101" pitchFamily="2" charset="-122"/>
              </a:defRPr>
            </a:lvl1pPr>
            <a:lvl2pPr eaLnBrk="0" hangingPunct="0">
              <a:defRPr sz="3600">
                <a:solidFill>
                  <a:schemeClr val="tx1"/>
                </a:solidFill>
                <a:latin typeface="Times New Roman" panose="02020603050405020304" pitchFamily="18" charset="0"/>
                <a:ea typeface="宋体" panose="02010600030101010101" pitchFamily="2" charset="-122"/>
              </a:defRPr>
            </a:lvl2pPr>
            <a:lvl3pPr eaLnBrk="0" hangingPunct="0">
              <a:defRPr sz="3600">
                <a:solidFill>
                  <a:schemeClr val="tx1"/>
                </a:solidFill>
                <a:latin typeface="Times New Roman" panose="02020603050405020304" pitchFamily="18" charset="0"/>
                <a:ea typeface="宋体" panose="02010600030101010101" pitchFamily="2" charset="-122"/>
              </a:defRPr>
            </a:lvl3pPr>
            <a:lvl4pPr eaLnBrk="0" hangingPunct="0">
              <a:defRPr sz="3600">
                <a:solidFill>
                  <a:schemeClr val="tx1"/>
                </a:solidFill>
                <a:latin typeface="Times New Roman" panose="02020603050405020304" pitchFamily="18" charset="0"/>
                <a:ea typeface="宋体" panose="02010600030101010101" pitchFamily="2" charset="-122"/>
              </a:defRPr>
            </a:lvl4pPr>
            <a:lvl5pPr eaLnBrk="0" hangingPunct="0">
              <a:defRPr sz="36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2.7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框架	</a:t>
            </a:r>
            <a:endParaRPr lang="zh-CN" altLang="en-US"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2.8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脚本</a:t>
            </a: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	</a:t>
            </a:r>
            <a:endParaRPr lang="en-US" altLang="zh-CN"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2.9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知识图谱	</a:t>
            </a:r>
            <a:endParaRPr lang="en-US" altLang="zh-CN"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2.10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基于知识的系统	</a:t>
            </a:r>
            <a:endParaRPr lang="en-US" altLang="zh-CN"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2.11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小结</a:t>
            </a:r>
            <a:endParaRPr lang="zh-CN" altLang="en-US"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zh-CN" altLang="en-US" sz="2800" b="1" smtClean="0">
                <a:solidFill>
                  <a:srgbClr val="000070"/>
                </a:solidFill>
                <a:latin typeface="黑体" panose="02010609060101010101" pitchFamily="49" charset="-122"/>
                <a:ea typeface="黑体" panose="02010609060101010101" pitchFamily="49" charset="-122"/>
              </a:rPr>
              <a:t>	</a:t>
            </a:r>
          </a:p>
          <a:p>
            <a:pPr eaLnBrk="1" hangingPunct="1">
              <a:spcBef>
                <a:spcPct val="20000"/>
              </a:spcBef>
              <a:buClr>
                <a:srgbClr val="000070"/>
              </a:buClr>
              <a:defRPr/>
            </a:pPr>
            <a:endParaRPr lang="zh-CN" altLang="en-US" sz="2800" b="1" smtClean="0">
              <a:solidFill>
                <a:srgbClr val="000070"/>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32</a:t>
            </a:fld>
            <a:endParaRPr lang="zh-CN" altLang="en-US" dirty="0"/>
          </a:p>
        </p:txBody>
      </p:sp>
    </p:spTree>
    <p:extLst>
      <p:ext uri="{BB962C8B-B14F-4D97-AF65-F5344CB8AC3E}">
        <p14:creationId xmlns:p14="http://schemas.microsoft.com/office/powerpoint/2010/main" val="60013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bwMode="auto">
          <a:xfrm>
            <a:off x="685800" y="1124744"/>
            <a:ext cx="7772400" cy="5475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defRPr/>
            </a:pPr>
            <a:r>
              <a:rPr kumimoji="1" lang="zh-CN" altLang="en-US" dirty="0">
                <a:solidFill>
                  <a:srgbClr val="FF0000"/>
                </a:solidFill>
                <a:latin typeface="黑体" panose="02010609060101010101" pitchFamily="49" charset="-122"/>
              </a:rPr>
              <a:t>知识是经过加工的信息</a:t>
            </a:r>
            <a:r>
              <a:rPr kumimoji="1" lang="zh-CN" altLang="en-US" dirty="0">
                <a:latin typeface="黑体" panose="02010609060101010101" pitchFamily="49" charset="-122"/>
              </a:rPr>
              <a:t>，它包括事实、信念和启发式规则。</a:t>
            </a:r>
          </a:p>
          <a:p>
            <a:pPr>
              <a:lnSpc>
                <a:spcPct val="90000"/>
              </a:lnSpc>
              <a:buFont typeface="Wingdings" panose="05000000000000000000" charset="0"/>
              <a:buNone/>
              <a:defRPr/>
            </a:pPr>
            <a:r>
              <a:rPr kumimoji="1" lang="zh-CN" altLang="en-US" dirty="0">
                <a:latin typeface="Courier New" panose="02070309020205020404" pitchFamily="49" charset="0"/>
              </a:rPr>
              <a:t>·</a:t>
            </a:r>
            <a:r>
              <a:rPr kumimoji="1" lang="zh-CN" altLang="en-US" dirty="0">
                <a:solidFill>
                  <a:srgbClr val="FF0000"/>
                </a:solidFill>
                <a:latin typeface="黑体" panose="02010609060101010101" pitchFamily="49" charset="-122"/>
              </a:rPr>
              <a:t>事实</a:t>
            </a:r>
            <a:r>
              <a:rPr kumimoji="1" lang="zh-CN" altLang="en-US" dirty="0">
                <a:latin typeface="黑体" panose="02010609060101010101" pitchFamily="49" charset="-122"/>
              </a:rPr>
              <a:t>：是关于对象和物体的知识。</a:t>
            </a:r>
          </a:p>
          <a:p>
            <a:pPr>
              <a:lnSpc>
                <a:spcPct val="90000"/>
              </a:lnSpc>
              <a:buFont typeface="Wingdings" panose="05000000000000000000" charset="0"/>
              <a:buNone/>
              <a:defRPr/>
            </a:pPr>
            <a:r>
              <a:rPr kumimoji="1" lang="zh-CN" altLang="en-US" dirty="0">
                <a:latin typeface="Courier New" panose="02070309020205020404" pitchFamily="49" charset="0"/>
              </a:rPr>
              <a:t>·</a:t>
            </a:r>
            <a:r>
              <a:rPr kumimoji="1" lang="zh-CN" altLang="en-US" dirty="0">
                <a:solidFill>
                  <a:srgbClr val="FF0000"/>
                </a:solidFill>
                <a:latin typeface="黑体" panose="02010609060101010101" pitchFamily="49" charset="-122"/>
              </a:rPr>
              <a:t>规则</a:t>
            </a:r>
            <a:r>
              <a:rPr kumimoji="1" lang="zh-CN" altLang="en-US" dirty="0">
                <a:latin typeface="黑体" panose="02010609060101010101" pitchFamily="49" charset="-122"/>
              </a:rPr>
              <a:t>：是有关问题中与事物的行动、动作相联系的因果关系的知识。</a:t>
            </a:r>
          </a:p>
          <a:p>
            <a:pPr>
              <a:lnSpc>
                <a:spcPct val="90000"/>
              </a:lnSpc>
              <a:buFont typeface="Wingdings" panose="05000000000000000000" charset="0"/>
              <a:buNone/>
              <a:defRPr/>
            </a:pPr>
            <a:r>
              <a:rPr kumimoji="1" lang="zh-CN" altLang="en-US" dirty="0">
                <a:latin typeface="Courier New" panose="02070309020205020404" pitchFamily="49" charset="0"/>
              </a:rPr>
              <a:t>·</a:t>
            </a:r>
            <a:r>
              <a:rPr kumimoji="1" lang="zh-CN" altLang="en-US" dirty="0">
                <a:solidFill>
                  <a:srgbClr val="FF0000"/>
                </a:solidFill>
                <a:latin typeface="黑体" panose="02010609060101010101" pitchFamily="49" charset="-122"/>
              </a:rPr>
              <a:t>元知识</a:t>
            </a:r>
            <a:r>
              <a:rPr kumimoji="1" lang="zh-CN" altLang="en-US" dirty="0">
                <a:latin typeface="黑体" panose="02010609060101010101" pitchFamily="49" charset="-122"/>
              </a:rPr>
              <a:t>：是有关知识的知识，是知识库中的高层知识。</a:t>
            </a:r>
          </a:p>
          <a:p>
            <a:pPr>
              <a:lnSpc>
                <a:spcPct val="90000"/>
              </a:lnSpc>
              <a:buFont typeface="Wingdings" panose="05000000000000000000" charset="0"/>
              <a:buNone/>
              <a:defRPr/>
            </a:pPr>
            <a:r>
              <a:rPr kumimoji="1" lang="zh-CN" altLang="en-US" dirty="0">
                <a:latin typeface="Courier New" panose="02070309020205020404" pitchFamily="49" charset="0"/>
              </a:rPr>
              <a:t>·</a:t>
            </a:r>
            <a:r>
              <a:rPr kumimoji="1" lang="zh-CN" altLang="en-US" dirty="0">
                <a:solidFill>
                  <a:srgbClr val="FF0000"/>
                </a:solidFill>
                <a:latin typeface="黑体" panose="02010609060101010101" pitchFamily="49" charset="-122"/>
              </a:rPr>
              <a:t>常识性知识</a:t>
            </a:r>
            <a:r>
              <a:rPr kumimoji="1" lang="zh-CN" altLang="en-US" dirty="0">
                <a:latin typeface="黑体" panose="02010609060101010101" pitchFamily="49" charset="-122"/>
              </a:rPr>
              <a:t>：泛指普遍存在而且被普遍认识了的客观事实一类知识。</a:t>
            </a:r>
          </a:p>
          <a:p>
            <a:pPr indent="341630">
              <a:lnSpc>
                <a:spcPct val="90000"/>
              </a:lnSpc>
              <a:buFont typeface="Wingdings" panose="05000000000000000000" pitchFamily="2" charset="2"/>
              <a:buChar char="Ø"/>
              <a:defRPr/>
            </a:pPr>
            <a:endParaRPr kumimoji="1" lang="zh-CN" altLang="en-US" dirty="0" smtClean="0">
              <a:solidFill>
                <a:srgbClr val="000070"/>
              </a:solidFill>
              <a:latin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33</a:t>
            </a:fld>
            <a:endParaRPr lang="zh-CN" altLang="en-US" dirty="0"/>
          </a:p>
        </p:txBody>
      </p:sp>
      <p:sp>
        <p:nvSpPr>
          <p:cNvPr id="5"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latin typeface="黑体" panose="02010609060101010101" pitchFamily="49" charset="-122"/>
                <a:ea typeface="黑体" panose="02010609060101010101" pitchFamily="49" charset="-122"/>
              </a:rPr>
              <a:t>2.1 概述</a:t>
            </a:r>
          </a:p>
        </p:txBody>
      </p:sp>
    </p:spTree>
    <p:extLst>
      <p:ext uri="{BB962C8B-B14F-4D97-AF65-F5344CB8AC3E}">
        <p14:creationId xmlns:p14="http://schemas.microsoft.com/office/powerpoint/2010/main" val="3836719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bwMode="auto">
          <a:xfrm>
            <a:off x="685800" y="1043136"/>
            <a:ext cx="7772400" cy="5410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r>
              <a:rPr kumimoji="1" lang="zh-CN" altLang="en-US" dirty="0" smtClean="0">
                <a:solidFill>
                  <a:srgbClr val="FF0000"/>
                </a:solidFill>
                <a:latin typeface="黑体" panose="02010609060101010101" pitchFamily="49" charset="-122"/>
              </a:rPr>
              <a:t>知识表示</a:t>
            </a:r>
            <a:r>
              <a:rPr kumimoji="1" lang="zh-CN" altLang="en-US" dirty="0">
                <a:latin typeface="黑体" panose="02010609060101010101" pitchFamily="49" charset="-122"/>
              </a:rPr>
              <a:t>就是研究用机器表示上述这些知识的可行性、有效性的一般方法，可以看作是将知识符号化并输入到计算机的过程和方法。</a:t>
            </a:r>
          </a:p>
          <a:p>
            <a:pPr>
              <a:defRPr/>
            </a:pPr>
            <a:endParaRPr kumimoji="1" lang="zh-CN" altLang="en-US" dirty="0">
              <a:latin typeface="黑体" panose="02010609060101010101" pitchFamily="49" charset="-122"/>
            </a:endParaRPr>
          </a:p>
          <a:p>
            <a:pPr>
              <a:defRPr/>
            </a:pPr>
            <a:r>
              <a:rPr kumimoji="1" lang="zh-CN" altLang="en-US" dirty="0" smtClean="0">
                <a:solidFill>
                  <a:srgbClr val="FF0000"/>
                </a:solidFill>
                <a:latin typeface="黑体" panose="02010609060101010101" pitchFamily="49" charset="-122"/>
              </a:rPr>
              <a:t>知识表示 = 数据结构 + 处理</a:t>
            </a:r>
            <a:r>
              <a:rPr kumimoji="1" lang="zh-CN" altLang="en-US" dirty="0">
                <a:solidFill>
                  <a:srgbClr val="FF0000"/>
                </a:solidFill>
                <a:latin typeface="黑体" panose="02010609060101010101" pitchFamily="49" charset="-122"/>
              </a:rPr>
              <a:t>机制</a:t>
            </a:r>
          </a:p>
          <a:p>
            <a:pPr>
              <a:defRPr/>
            </a:pPr>
            <a:endParaRPr kumimoji="1" lang="zh-CN" altLang="en-US" dirty="0">
              <a:solidFill>
                <a:schemeClr val="folHlink"/>
              </a:solidFill>
              <a:latin typeface="黑体" panose="02010609060101010101" pitchFamily="49" charset="-122"/>
            </a:endParaRPr>
          </a:p>
          <a:p>
            <a:pPr>
              <a:defRPr/>
            </a:pPr>
            <a:r>
              <a:rPr kumimoji="1" lang="zh-CN" altLang="en-US" dirty="0">
                <a:solidFill>
                  <a:srgbClr val="FF0000"/>
                </a:solidFill>
                <a:latin typeface="黑体" panose="02010609060101010101" pitchFamily="49" charset="-122"/>
              </a:rPr>
              <a:t>知识表示的观点</a:t>
            </a:r>
            <a:r>
              <a:rPr kumimoji="1" lang="zh-CN" altLang="en-US" dirty="0">
                <a:latin typeface="黑体" panose="02010609060101010101" pitchFamily="49" charset="-122"/>
              </a:rPr>
              <a:t>：</a:t>
            </a:r>
          </a:p>
          <a:p>
            <a:pPr lvl="1">
              <a:defRPr/>
            </a:pPr>
            <a:r>
              <a:rPr kumimoji="1" lang="zh-CN" altLang="en-US" dirty="0">
                <a:latin typeface="黑体" panose="02010609060101010101" pitchFamily="49" charset="-122"/>
                <a:cs typeface="+mn-ea"/>
              </a:rPr>
              <a:t>陈述性</a:t>
            </a:r>
          </a:p>
          <a:p>
            <a:pPr lvl="1">
              <a:defRPr/>
            </a:pPr>
            <a:r>
              <a:rPr kumimoji="1" lang="zh-CN" altLang="en-US" dirty="0">
                <a:latin typeface="黑体" panose="02010609060101010101" pitchFamily="49" charset="-122"/>
                <a:cs typeface="+mn-ea"/>
              </a:rPr>
              <a:t>过程性</a:t>
            </a:r>
          </a:p>
          <a:p>
            <a:pPr indent="341630">
              <a:buFont typeface="Wingdings" panose="05000000000000000000" pitchFamily="2" charset="2"/>
              <a:buChar char="Ø"/>
              <a:defRPr/>
            </a:pPr>
            <a:endParaRPr kumimoji="1" lang="zh-CN" altLang="en-US" dirty="0" smtClean="0">
              <a:solidFill>
                <a:schemeClr val="folHlink"/>
              </a:solidFill>
              <a:latin typeface="黑体" panose="02010609060101010101" pitchFamily="49" charset="-122"/>
            </a:endParaRPr>
          </a:p>
          <a:p>
            <a:pPr indent="341630">
              <a:buFont typeface="Wingdings" panose="05000000000000000000" pitchFamily="2" charset="2"/>
              <a:buChar char="Ø"/>
              <a:defRPr/>
            </a:pPr>
            <a:endParaRPr kumimoji="1" lang="zh-CN" altLang="en-US" dirty="0" smtClean="0">
              <a:solidFill>
                <a:srgbClr val="000070"/>
              </a:solidFill>
              <a:latin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34</a:t>
            </a:fld>
            <a:endParaRPr lang="zh-CN" altLang="en-US" dirty="0"/>
          </a:p>
        </p:txBody>
      </p:sp>
      <p:sp>
        <p:nvSpPr>
          <p:cNvPr id="5"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latin typeface="黑体" panose="02010609060101010101" pitchFamily="49" charset="-122"/>
                <a:ea typeface="黑体" panose="02010609060101010101" pitchFamily="49" charset="-122"/>
              </a:rPr>
              <a:t>2.1 概述</a:t>
            </a:r>
          </a:p>
        </p:txBody>
      </p:sp>
    </p:spTree>
    <p:extLst>
      <p:ext uri="{BB962C8B-B14F-4D97-AF65-F5344CB8AC3E}">
        <p14:creationId xmlns:p14="http://schemas.microsoft.com/office/powerpoint/2010/main" val="4085699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bwMode="auto">
          <a:xfrm>
            <a:off x="468313" y="1268413"/>
            <a:ext cx="8280400" cy="5232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r>
              <a:rPr kumimoji="1" lang="zh-CN" altLang="en-US" sz="3600" dirty="0">
                <a:solidFill>
                  <a:srgbClr val="FF0000"/>
                </a:solidFill>
                <a:latin typeface="黑体" panose="02010609060101010101" pitchFamily="49" charset="-122"/>
              </a:rPr>
              <a:t>陈述性知识</a:t>
            </a:r>
            <a:r>
              <a:rPr kumimoji="1" lang="zh-CN" altLang="en-US" sz="3600" dirty="0">
                <a:latin typeface="黑体" panose="02010609060101010101" pitchFamily="49" charset="-122"/>
              </a:rPr>
              <a:t>表示和</a:t>
            </a:r>
            <a:r>
              <a:rPr kumimoji="1" lang="zh-CN" altLang="en-US" sz="3600" dirty="0">
                <a:solidFill>
                  <a:srgbClr val="FF0000"/>
                </a:solidFill>
                <a:latin typeface="黑体" panose="02010609060101010101" pitchFamily="49" charset="-122"/>
              </a:rPr>
              <a:t>过程性知识</a:t>
            </a:r>
            <a:r>
              <a:rPr kumimoji="1" lang="zh-CN" altLang="en-US" sz="3600" dirty="0">
                <a:latin typeface="黑体" panose="02010609060101010101" pitchFamily="49" charset="-122"/>
              </a:rPr>
              <a:t>表示各有优缺点。</a:t>
            </a:r>
          </a:p>
          <a:p>
            <a:pPr lvl="1">
              <a:buFont typeface="Wingdings" panose="05000000000000000000" pitchFamily="2" charset="2"/>
              <a:buNone/>
              <a:defRPr/>
            </a:pPr>
            <a:r>
              <a:rPr kumimoji="1" lang="zh-CN" altLang="en-US" sz="3200" dirty="0">
                <a:latin typeface="黑体" panose="02010609060101010101" pitchFamily="49" charset="-122"/>
                <a:cs typeface="+mn-ea"/>
              </a:rPr>
              <a:t>(1)由于高级的智能行为似乎强烈地依赖于陈述性知识，因此</a:t>
            </a:r>
            <a:r>
              <a:rPr kumimoji="1" lang="en-US" altLang="zh-CN" sz="3200" dirty="0">
                <a:latin typeface="黑体" panose="02010609060101010101" pitchFamily="49" charset="-122"/>
                <a:cs typeface="+mn-ea"/>
              </a:rPr>
              <a:t>AI</a:t>
            </a:r>
            <a:r>
              <a:rPr kumimoji="1" lang="zh-CN" altLang="en-US" sz="3200" dirty="0">
                <a:latin typeface="黑体" panose="02010609060101010101" pitchFamily="49" charset="-122"/>
                <a:cs typeface="+mn-ea"/>
              </a:rPr>
              <a:t>的研究应注重陈述性的开发。</a:t>
            </a:r>
          </a:p>
          <a:p>
            <a:pPr lvl="1">
              <a:buFont typeface="Wingdings" panose="05000000000000000000" pitchFamily="2" charset="2"/>
              <a:buNone/>
              <a:defRPr/>
            </a:pPr>
            <a:r>
              <a:rPr kumimoji="1" lang="zh-CN" altLang="en-US" sz="3200" dirty="0">
                <a:latin typeface="黑体" panose="02010609060101010101" pitchFamily="49" charset="-122"/>
                <a:cs typeface="+mn-ea"/>
              </a:rPr>
              <a:t>(2)过程性知识的陈述化表示。</a:t>
            </a:r>
          </a:p>
          <a:p>
            <a:pPr lvl="1">
              <a:buFont typeface="Wingdings" panose="05000000000000000000" pitchFamily="2" charset="2"/>
              <a:buNone/>
              <a:defRPr/>
            </a:pPr>
            <a:r>
              <a:rPr kumimoji="1" lang="zh-CN" altLang="en-US" sz="3200" dirty="0">
                <a:latin typeface="黑体" panose="02010609060101010101" pitchFamily="49" charset="-122"/>
                <a:cs typeface="+mn-ea"/>
              </a:rPr>
              <a:t>(3)以适当方式将过程性知识和陈述性知识综合，可以提高智能系统的性能。</a:t>
            </a:r>
          </a:p>
          <a:p>
            <a:pPr indent="341630">
              <a:buFont typeface="Wingdings" panose="05000000000000000000" pitchFamily="2" charset="2"/>
              <a:buChar char="Ø"/>
              <a:defRPr/>
            </a:pPr>
            <a:endParaRPr kumimoji="1" lang="zh-CN" altLang="en-US" sz="2800" dirty="0" smtClean="0">
              <a:solidFill>
                <a:srgbClr val="000070"/>
              </a:solidFill>
              <a:latin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35</a:t>
            </a:fld>
            <a:endParaRPr lang="zh-CN" altLang="en-US" dirty="0"/>
          </a:p>
        </p:txBody>
      </p:sp>
      <p:sp>
        <p:nvSpPr>
          <p:cNvPr id="7"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latin typeface="黑体" panose="02010609060101010101" pitchFamily="49" charset="-122"/>
                <a:ea typeface="黑体" panose="02010609060101010101" pitchFamily="49" charset="-122"/>
              </a:rPr>
              <a:t>2.1 概述</a:t>
            </a:r>
          </a:p>
        </p:txBody>
      </p:sp>
    </p:spTree>
    <p:extLst>
      <p:ext uri="{BB962C8B-B14F-4D97-AF65-F5344CB8AC3E}">
        <p14:creationId xmlns:p14="http://schemas.microsoft.com/office/powerpoint/2010/main" val="2685526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539750" y="188913"/>
            <a:ext cx="2157413" cy="587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黑体" panose="02010609060101010101" pitchFamily="49" charset="-122"/>
                <a:ea typeface="黑体" panose="02010609060101010101" pitchFamily="49" charset="-122"/>
              </a:rPr>
              <a:t>智能</a:t>
            </a:r>
          </a:p>
        </p:txBody>
      </p:sp>
      <p:sp>
        <p:nvSpPr>
          <p:cNvPr id="22531" name="Rectangle 3"/>
          <p:cNvSpPr>
            <a:spLocks noGrp="1" noChangeArrowheads="1"/>
          </p:cNvSpPr>
          <p:nvPr>
            <p:ph idx="1"/>
          </p:nvPr>
        </p:nvSpPr>
        <p:spPr bwMode="auto">
          <a:xfrm>
            <a:off x="250825" y="1125538"/>
            <a:ext cx="6407150" cy="4899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342900">
              <a:lnSpc>
                <a:spcPct val="90000"/>
              </a:lnSpc>
              <a:buFont typeface="Wingdings" panose="05000000000000000000" pitchFamily="2" charset="2"/>
              <a:buChar char="Ø"/>
            </a:pPr>
            <a:r>
              <a:rPr lang="zh-CN" altLang="en-US" smtClean="0">
                <a:solidFill>
                  <a:srgbClr val="000070"/>
                </a:solidFill>
                <a:latin typeface="黑体" panose="02010609060101010101" pitchFamily="49" charset="-122"/>
              </a:rPr>
              <a:t>在给定的问题-问题环境-主体目的的条件下，</a:t>
            </a:r>
            <a:r>
              <a:rPr lang="zh-CN" altLang="en-US" smtClean="0">
                <a:solidFill>
                  <a:srgbClr val="FF0000"/>
                </a:solidFill>
                <a:latin typeface="黑体" panose="02010609060101010101" pitchFamily="49" charset="-122"/>
              </a:rPr>
              <a:t>智能</a:t>
            </a:r>
            <a:r>
              <a:rPr lang="zh-CN" altLang="en-US" smtClean="0">
                <a:solidFill>
                  <a:srgbClr val="000070"/>
                </a:solidFill>
                <a:latin typeface="黑体" panose="02010609060101010101" pitchFamily="49" charset="-122"/>
              </a:rPr>
              <a:t>就是有针对性地获取问题-环境的</a:t>
            </a:r>
            <a:r>
              <a:rPr lang="zh-CN" altLang="en-US" smtClean="0">
                <a:solidFill>
                  <a:srgbClr val="FF0000"/>
                </a:solidFill>
                <a:latin typeface="黑体" panose="02010609060101010101" pitchFamily="49" charset="-122"/>
              </a:rPr>
              <a:t>信息</a:t>
            </a:r>
            <a:r>
              <a:rPr lang="zh-CN" altLang="en-US" smtClean="0">
                <a:solidFill>
                  <a:srgbClr val="000070"/>
                </a:solidFill>
                <a:latin typeface="黑体" panose="02010609060101010101" pitchFamily="49" charset="-122"/>
              </a:rPr>
              <a:t>，恰当地对这些</a:t>
            </a:r>
            <a:r>
              <a:rPr lang="zh-CN" altLang="en-US" smtClean="0">
                <a:solidFill>
                  <a:srgbClr val="FF0000"/>
                </a:solidFill>
                <a:latin typeface="黑体" panose="02010609060101010101" pitchFamily="49" charset="-122"/>
              </a:rPr>
              <a:t>信息</a:t>
            </a:r>
            <a:r>
              <a:rPr lang="zh-CN" altLang="en-US" smtClean="0">
                <a:solidFill>
                  <a:srgbClr val="000070"/>
                </a:solidFill>
                <a:latin typeface="黑体" panose="02010609060101010101" pitchFamily="49" charset="-122"/>
              </a:rPr>
              <a:t>进行处理以提炼</a:t>
            </a:r>
            <a:r>
              <a:rPr lang="zh-CN" altLang="en-US" smtClean="0">
                <a:solidFill>
                  <a:srgbClr val="FF0000"/>
                </a:solidFill>
                <a:latin typeface="黑体" panose="02010609060101010101" pitchFamily="49" charset="-122"/>
              </a:rPr>
              <a:t>知识</a:t>
            </a:r>
            <a:r>
              <a:rPr lang="zh-CN" altLang="en-US" smtClean="0">
                <a:solidFill>
                  <a:srgbClr val="000070"/>
                </a:solidFill>
                <a:latin typeface="黑体" panose="02010609060101010101" pitchFamily="49" charset="-122"/>
              </a:rPr>
              <a:t>达到认知，在此基础上，把已有的知识与主体的目的信息相结合，合理地产生解决问题的</a:t>
            </a:r>
            <a:r>
              <a:rPr lang="zh-CN" altLang="en-US" smtClean="0">
                <a:solidFill>
                  <a:srgbClr val="FF0000"/>
                </a:solidFill>
                <a:latin typeface="黑体" panose="02010609060101010101" pitchFamily="49" charset="-122"/>
              </a:rPr>
              <a:t>策略</a:t>
            </a:r>
            <a:r>
              <a:rPr lang="zh-CN" altLang="en-US" smtClean="0">
                <a:solidFill>
                  <a:srgbClr val="000070"/>
                </a:solidFill>
                <a:latin typeface="黑体" panose="02010609060101010101" pitchFamily="49" charset="-122"/>
              </a:rPr>
              <a:t>信息，并利用所得到的策略信息在给定的环境下成功地解决问题达到主体的目的</a:t>
            </a:r>
            <a:r>
              <a:rPr lang="en-US" altLang="zh-CN" smtClean="0">
                <a:solidFill>
                  <a:srgbClr val="000070"/>
                </a:solidFill>
                <a:latin typeface="黑体" panose="02010609060101010101" pitchFamily="49" charset="-122"/>
              </a:rPr>
              <a:t>(</a:t>
            </a:r>
            <a:r>
              <a:rPr lang="zh-CN" altLang="en-US" smtClean="0">
                <a:solidFill>
                  <a:srgbClr val="FF0000"/>
                </a:solidFill>
                <a:latin typeface="黑体" panose="02010609060101010101" pitchFamily="49" charset="-122"/>
              </a:rPr>
              <a:t>行为</a:t>
            </a:r>
            <a:r>
              <a:rPr lang="en-US" altLang="zh-CN" smtClean="0">
                <a:solidFill>
                  <a:srgbClr val="000070"/>
                </a:solidFill>
                <a:latin typeface="黑体" panose="02010609060101010101" pitchFamily="49" charset="-122"/>
              </a:rPr>
              <a:t>)</a:t>
            </a:r>
            <a:r>
              <a:rPr lang="zh-CN" altLang="en-US" smtClean="0">
                <a:solidFill>
                  <a:srgbClr val="000070"/>
                </a:solidFill>
                <a:latin typeface="黑体" panose="02010609060101010101" pitchFamily="49" charset="-122"/>
              </a:rPr>
              <a:t>。</a:t>
            </a:r>
          </a:p>
          <a:p>
            <a:pPr indent="342900">
              <a:lnSpc>
                <a:spcPct val="90000"/>
              </a:lnSpc>
              <a:buFont typeface="Wingdings" panose="05000000000000000000" pitchFamily="2" charset="2"/>
              <a:buNone/>
            </a:pPr>
            <a:r>
              <a:rPr lang="zh-CN" altLang="en-US" smtClean="0">
                <a:solidFill>
                  <a:srgbClr val="000070"/>
                </a:solidFill>
                <a:latin typeface="黑体" panose="02010609060101010101" pitchFamily="49" charset="-122"/>
              </a:rPr>
              <a:t> </a:t>
            </a:r>
          </a:p>
        </p:txBody>
      </p:sp>
      <p:sp>
        <p:nvSpPr>
          <p:cNvPr id="167940" name="AutoShape 1028"/>
          <p:cNvSpPr>
            <a:spLocks noChangeArrowheads="1"/>
          </p:cNvSpPr>
          <p:nvPr/>
        </p:nvSpPr>
        <p:spPr bwMode="auto">
          <a:xfrm>
            <a:off x="6948488" y="1628775"/>
            <a:ext cx="2195512" cy="4608513"/>
          </a:xfrm>
          <a:prstGeom prst="wedgeRoundRectCallout">
            <a:avLst>
              <a:gd name="adj1" fmla="val -71546"/>
              <a:gd name="adj2" fmla="val 29505"/>
              <a:gd name="adj3" fmla="val 16667"/>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600">
                <a:solidFill>
                  <a:schemeClr val="tx1"/>
                </a:solidFill>
                <a:latin typeface="Times New Roman" panose="02020603050405020304" pitchFamily="18" charset="0"/>
                <a:ea typeface="宋体" panose="02010600030101010101" pitchFamily="2" charset="-122"/>
              </a:defRPr>
            </a:lvl1pPr>
            <a:lvl2pPr>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66FFFF"/>
              </a:buClr>
              <a:buFont typeface="Wingdings" panose="05000000000000000000" pitchFamily="2" charset="2"/>
              <a:buNone/>
            </a:pPr>
            <a:r>
              <a:rPr lang="zh-CN" altLang="en-US" b="1">
                <a:solidFill>
                  <a:schemeClr val="folHlink"/>
                </a:solidFill>
                <a:latin typeface="黑体" panose="02010609060101010101" pitchFamily="49" charset="-122"/>
                <a:ea typeface="黑体" panose="02010609060101010101" pitchFamily="49" charset="-122"/>
              </a:rPr>
              <a:t>4个要素：</a:t>
            </a:r>
          </a:p>
          <a:p>
            <a:pPr lvl="1" algn="ctr" eaLnBrk="1" hangingPunct="1">
              <a:spcBef>
                <a:spcPct val="20000"/>
              </a:spcBef>
              <a:buClr>
                <a:srgbClr val="66FFFF"/>
              </a:buClr>
              <a:buFont typeface="Wingdings" panose="05000000000000000000" pitchFamily="2" charset="2"/>
              <a:buChar char="Ø"/>
            </a:pPr>
            <a:r>
              <a:rPr lang="zh-CN" altLang="en-US" b="1">
                <a:latin typeface="黑体" panose="02010609060101010101" pitchFamily="49" charset="-122"/>
                <a:ea typeface="黑体" panose="02010609060101010101" pitchFamily="49" charset="-122"/>
              </a:rPr>
              <a:t>信息</a:t>
            </a:r>
          </a:p>
          <a:p>
            <a:pPr lvl="1" algn="ctr" eaLnBrk="1" hangingPunct="1">
              <a:spcBef>
                <a:spcPct val="20000"/>
              </a:spcBef>
              <a:buClr>
                <a:srgbClr val="66FFFF"/>
              </a:buClr>
              <a:buFont typeface="Wingdings" panose="05000000000000000000" pitchFamily="2" charset="2"/>
              <a:buChar char="Ø"/>
            </a:pPr>
            <a:r>
              <a:rPr lang="zh-CN" altLang="en-US" b="1">
                <a:latin typeface="黑体" panose="02010609060101010101" pitchFamily="49" charset="-122"/>
                <a:ea typeface="黑体" panose="02010609060101010101" pitchFamily="49" charset="-122"/>
              </a:rPr>
              <a:t>知识</a:t>
            </a:r>
          </a:p>
          <a:p>
            <a:pPr lvl="1" algn="ctr" eaLnBrk="1" hangingPunct="1">
              <a:spcBef>
                <a:spcPct val="20000"/>
              </a:spcBef>
              <a:buClr>
                <a:srgbClr val="66FFFF"/>
              </a:buClr>
              <a:buFont typeface="Wingdings" panose="05000000000000000000" pitchFamily="2" charset="2"/>
              <a:buChar char="Ø"/>
            </a:pPr>
            <a:r>
              <a:rPr lang="zh-CN" altLang="en-US" b="1">
                <a:latin typeface="黑体" panose="02010609060101010101" pitchFamily="49" charset="-122"/>
                <a:ea typeface="黑体" panose="02010609060101010101" pitchFamily="49" charset="-122"/>
              </a:rPr>
              <a:t>策略</a:t>
            </a:r>
          </a:p>
          <a:p>
            <a:pPr lvl="1" algn="ctr" eaLnBrk="1" hangingPunct="1">
              <a:spcBef>
                <a:spcPct val="20000"/>
              </a:spcBef>
              <a:buClr>
                <a:srgbClr val="66FFFF"/>
              </a:buClr>
              <a:buFont typeface="Wingdings" panose="05000000000000000000" pitchFamily="2" charset="2"/>
              <a:buChar char="Ø"/>
            </a:pPr>
            <a:r>
              <a:rPr lang="zh-CN" altLang="en-US" b="1">
                <a:latin typeface="黑体" panose="02010609060101010101" pitchFamily="49" charset="-122"/>
                <a:ea typeface="黑体" panose="02010609060101010101" pitchFamily="49" charset="-122"/>
              </a:rPr>
              <a:t>行为</a:t>
            </a:r>
          </a:p>
          <a:p>
            <a:pPr algn="ctr" eaLnBrk="1" hangingPunct="1">
              <a:spcBef>
                <a:spcPct val="20000"/>
              </a:spcBef>
              <a:buClr>
                <a:srgbClr val="66FFFF"/>
              </a:buClr>
              <a:buFont typeface="Wingdings" panose="05000000000000000000" pitchFamily="2" charset="2"/>
              <a:buChar char="Ø"/>
            </a:pPr>
            <a:endParaRPr lang="zh-CN" altLang="en-US" b="1">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36</a:t>
            </a:fld>
            <a:endParaRPr lang="zh-CN" altLang="en-US" dirty="0"/>
          </a:p>
        </p:txBody>
      </p:sp>
    </p:spTree>
    <p:extLst>
      <p:ext uri="{BB962C8B-B14F-4D97-AF65-F5344CB8AC3E}">
        <p14:creationId xmlns:p14="http://schemas.microsoft.com/office/powerpoint/2010/main" val="3735172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 calcmode="lin" valueType="num">
                                      <p:cBhvr additive="base">
                                        <p:cTn id="7" dur="500" fill="hold"/>
                                        <p:tgtEl>
                                          <p:spTgt spid="167940"/>
                                        </p:tgtEl>
                                        <p:attrNameLst>
                                          <p:attrName>ppt_x</p:attrName>
                                        </p:attrNameLst>
                                      </p:cBhvr>
                                      <p:tavLst>
                                        <p:tav tm="0">
                                          <p:val>
                                            <p:strVal val="#ppt_x"/>
                                          </p:val>
                                        </p:tav>
                                        <p:tav tm="100000">
                                          <p:val>
                                            <p:strVal val="#ppt_x"/>
                                          </p:val>
                                        </p:tav>
                                      </p:tavLst>
                                    </p:anim>
                                    <p:anim calcmode="lin" valueType="num">
                                      <p:cBhvr additive="base">
                                        <p:cTn id="8" dur="500" fill="hold"/>
                                        <p:tgtEl>
                                          <p:spTgt spid="167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bwMode="auto">
          <a:xfrm>
            <a:off x="685800" y="1484313"/>
            <a:ext cx="8207375" cy="46116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685800" indent="-685800">
              <a:lnSpc>
                <a:spcPct val="150000"/>
              </a:lnSpc>
              <a:defRPr/>
            </a:pPr>
            <a:r>
              <a:rPr kumimoji="1" lang="zh-CN" altLang="en-US" sz="3600" dirty="0">
                <a:solidFill>
                  <a:srgbClr val="FF0000"/>
                </a:solidFill>
                <a:latin typeface="黑体" panose="02010609060101010101" pitchFamily="49" charset="-122"/>
              </a:rPr>
              <a:t>4个能力</a:t>
            </a:r>
            <a:r>
              <a:rPr kumimoji="1" lang="zh-CN" altLang="en-US" sz="3600" dirty="0" smtClean="0">
                <a:solidFill>
                  <a:srgbClr val="FF0000"/>
                </a:solidFill>
                <a:latin typeface="黑体" panose="02010609060101010101" pitchFamily="49" charset="-122"/>
              </a:rPr>
              <a:t>包括：</a:t>
            </a:r>
            <a:endParaRPr kumimoji="1" lang="zh-CN" altLang="en-US" sz="3600" dirty="0">
              <a:solidFill>
                <a:srgbClr val="FF0000"/>
              </a:solidFill>
              <a:latin typeface="黑体" panose="02010609060101010101" pitchFamily="49" charset="-122"/>
            </a:endParaRPr>
          </a:p>
          <a:p>
            <a:pPr marL="1066800" lvl="1" indent="-609600">
              <a:lnSpc>
                <a:spcPct val="150000"/>
              </a:lnSpc>
              <a:defRPr/>
            </a:pPr>
            <a:r>
              <a:rPr kumimoji="1" lang="zh-CN" altLang="en-US" dirty="0">
                <a:latin typeface="黑体" panose="02010609060101010101" pitchFamily="49" charset="-122"/>
                <a:cs typeface="+mn-ea"/>
              </a:rPr>
              <a:t>获取有用信息的能力</a:t>
            </a:r>
          </a:p>
          <a:p>
            <a:pPr marL="1066800" lvl="1" indent="-609600">
              <a:lnSpc>
                <a:spcPct val="150000"/>
              </a:lnSpc>
              <a:defRPr/>
            </a:pPr>
            <a:r>
              <a:rPr kumimoji="1" lang="zh-CN" altLang="en-US" dirty="0">
                <a:latin typeface="黑体" panose="02010609060101010101" pitchFamily="49" charset="-122"/>
                <a:cs typeface="+mn-ea"/>
              </a:rPr>
              <a:t>由信息生成知识(认知)的能力</a:t>
            </a:r>
          </a:p>
          <a:p>
            <a:pPr marL="1066800" lvl="1" indent="-609600">
              <a:lnSpc>
                <a:spcPct val="150000"/>
              </a:lnSpc>
              <a:defRPr/>
            </a:pPr>
            <a:r>
              <a:rPr kumimoji="1" lang="zh-CN" altLang="en-US" dirty="0">
                <a:latin typeface="黑体" panose="02010609060101010101" pitchFamily="49" charset="-122"/>
                <a:cs typeface="+mn-ea"/>
              </a:rPr>
              <a:t>由知识和目的生成策略(决策)的能力</a:t>
            </a:r>
          </a:p>
          <a:p>
            <a:pPr marL="1066800" lvl="1" indent="-609600">
              <a:lnSpc>
                <a:spcPct val="150000"/>
              </a:lnSpc>
              <a:defRPr/>
            </a:pPr>
            <a:r>
              <a:rPr kumimoji="1" lang="zh-CN" altLang="en-US" dirty="0">
                <a:latin typeface="黑体" panose="02010609060101010101" pitchFamily="49" charset="-122"/>
                <a:cs typeface="+mn-ea"/>
              </a:rPr>
              <a:t>实施策略取得效果(施效)的能力</a:t>
            </a:r>
          </a:p>
          <a:p>
            <a:pPr marL="685800" indent="-685800">
              <a:lnSpc>
                <a:spcPct val="150000"/>
              </a:lnSpc>
              <a:buFont typeface="Wingdings" panose="05000000000000000000" pitchFamily="2" charset="2"/>
              <a:buChar char="Ø"/>
              <a:defRPr/>
            </a:pPr>
            <a:endParaRPr kumimoji="1" lang="zh-CN" altLang="en-US" dirty="0" smtClean="0">
              <a:solidFill>
                <a:srgbClr val="000070"/>
              </a:solidFill>
              <a:latin typeface="黑体" panose="02010609060101010101" pitchFamily="49" charset="-122"/>
            </a:endParaRPr>
          </a:p>
        </p:txBody>
      </p:sp>
      <p:sp>
        <p:nvSpPr>
          <p:cNvPr id="23556" name="Rectangle 2"/>
          <p:cNvSpPr>
            <a:spLocks noGrp="1" noChangeArrowheads="1"/>
          </p:cNvSpPr>
          <p:nvPr>
            <p:ph type="title"/>
          </p:nvPr>
        </p:nvSpPr>
        <p:spPr bwMode="auto">
          <a:xfrm>
            <a:off x="539750" y="188913"/>
            <a:ext cx="2157413" cy="587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黑体" panose="02010609060101010101" pitchFamily="49" charset="-122"/>
                <a:ea typeface="黑体" panose="02010609060101010101" pitchFamily="49" charset="-122"/>
              </a:rPr>
              <a:t>智能</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37</a:t>
            </a:fld>
            <a:endParaRPr lang="zh-CN" altLang="en-US" dirty="0"/>
          </a:p>
        </p:txBody>
      </p:sp>
    </p:spTree>
    <p:extLst>
      <p:ext uri="{BB962C8B-B14F-4D97-AF65-F5344CB8AC3E}">
        <p14:creationId xmlns:p14="http://schemas.microsoft.com/office/powerpoint/2010/main" val="1556703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8"/>
          <p:cNvSpPr>
            <a:spLocks noGrp="1" noChangeArrowheads="1"/>
          </p:cNvSpPr>
          <p:nvPr>
            <p:ph idx="1"/>
          </p:nvPr>
        </p:nvSpPr>
        <p:spPr>
          <a:xfrm>
            <a:off x="569913" y="288925"/>
            <a:ext cx="7772400" cy="381000"/>
          </a:xfrm>
        </p:spPr>
        <p:txBody>
          <a:bodyPr/>
          <a:lstStyle/>
          <a:p>
            <a:pPr>
              <a:lnSpc>
                <a:spcPct val="90000"/>
              </a:lnSpc>
              <a:buFont typeface="Wingdings" panose="05000000000000000000" pitchFamily="2" charset="2"/>
              <a:buNone/>
              <a:defRPr/>
            </a:pPr>
            <a:r>
              <a:rPr kumimoji="1" lang="zh-CN" altLang="en-US" dirty="0" smtClean="0">
                <a:latin typeface="黑体" panose="02010609060101010101" pitchFamily="49" charset="-122"/>
              </a:rPr>
              <a:t>智能中的</a:t>
            </a:r>
            <a:r>
              <a:rPr kumimoji="1" lang="zh-CN" altLang="en-US" dirty="0" smtClean="0"/>
              <a:t>“</a:t>
            </a:r>
            <a:r>
              <a:rPr kumimoji="1" lang="zh-CN" altLang="en-US" dirty="0" smtClean="0">
                <a:latin typeface="黑体" panose="02010609060101010101" pitchFamily="49" charset="-122"/>
              </a:rPr>
              <a:t>信息-知识-策略</a:t>
            </a:r>
            <a:r>
              <a:rPr kumimoji="1" lang="zh-CN" altLang="en-US" dirty="0" smtClean="0"/>
              <a:t>”</a:t>
            </a:r>
            <a:r>
              <a:rPr kumimoji="1" lang="zh-CN" altLang="en-US" dirty="0" smtClean="0">
                <a:latin typeface="黑体" panose="02010609060101010101" pitchFamily="49" charset="-122"/>
              </a:rPr>
              <a:t>关系 </a:t>
            </a:r>
          </a:p>
        </p:txBody>
      </p:sp>
      <p:sp>
        <p:nvSpPr>
          <p:cNvPr id="24579" name="Rectangle 7"/>
          <p:cNvSpPr>
            <a:spLocks noChangeArrowheads="1"/>
          </p:cNvSpPr>
          <p:nvPr/>
        </p:nvSpPr>
        <p:spPr bwMode="auto">
          <a:xfrm>
            <a:off x="684213" y="836613"/>
            <a:ext cx="7545387" cy="4035425"/>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66FFFF"/>
              </a:buClr>
              <a:buFont typeface="Wingdings" panose="05000000000000000000" pitchFamily="2" charset="2"/>
              <a:buChar char="Ø"/>
            </a:pPr>
            <a:endParaRPr lang="zh-CN" altLang="en-US"/>
          </a:p>
        </p:txBody>
      </p:sp>
      <p:sp>
        <p:nvSpPr>
          <p:cNvPr id="24580" name="Rectangle 5"/>
          <p:cNvSpPr>
            <a:spLocks noChangeArrowheads="1"/>
          </p:cNvSpPr>
          <p:nvPr/>
        </p:nvSpPr>
        <p:spPr bwMode="auto">
          <a:xfrm>
            <a:off x="2686050" y="2486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66FFFF"/>
              </a:buClr>
              <a:buFont typeface="Wingdings" panose="05000000000000000000" pitchFamily="2" charset="2"/>
              <a:buChar char="Ø"/>
            </a:pPr>
            <a:endParaRPr lang="zh-CN" altLang="en-US"/>
          </a:p>
        </p:txBody>
      </p:sp>
      <p:graphicFrame>
        <p:nvGraphicFramePr>
          <p:cNvPr id="24581" name="Object 4"/>
          <p:cNvGraphicFramePr>
            <a:graphicFrameLocks noChangeAspect="1"/>
          </p:cNvGraphicFramePr>
          <p:nvPr/>
        </p:nvGraphicFramePr>
        <p:xfrm>
          <a:off x="827088" y="549275"/>
          <a:ext cx="7315200" cy="3951288"/>
        </p:xfrm>
        <a:graphic>
          <a:graphicData uri="http://schemas.openxmlformats.org/presentationml/2006/ole">
            <mc:AlternateContent xmlns:mc="http://schemas.openxmlformats.org/markup-compatibility/2006">
              <mc:Choice xmlns:v="urn:schemas-microsoft-com:vml" Requires="v">
                <p:oleObj spid="_x0000_s1033" r:id="rId3" imgW="6575760" imgH="3273840" progId="Visio.Drawing.11">
                  <p:embed/>
                </p:oleObj>
              </mc:Choice>
              <mc:Fallback>
                <p:oleObj r:id="rId3" imgW="6575760" imgH="3273840" progId="Visio.Drawing.11">
                  <p:embed/>
                  <p:pic>
                    <p:nvPicPr>
                      <p:cNvPr id="2458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549275"/>
                        <a:ext cx="7315200"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Text Box 10"/>
          <p:cNvSpPr txBox="1">
            <a:spLocks noChangeArrowheads="1"/>
          </p:cNvSpPr>
          <p:nvPr/>
        </p:nvSpPr>
        <p:spPr bwMode="auto">
          <a:xfrm>
            <a:off x="1116013" y="4983163"/>
            <a:ext cx="7993062"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1pPr>
            <a:lvl2pPr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9pPr>
          </a:lstStyle>
          <a:p>
            <a:pPr lvl="1" algn="l" eaLnBrk="1" hangingPunct="1">
              <a:buClr>
                <a:schemeClr val="accent2">
                  <a:lumMod val="90000"/>
                  <a:lumOff val="10000"/>
                </a:schemeClr>
              </a:buClr>
              <a:defRPr/>
            </a:pPr>
            <a:r>
              <a:rPr lang="zh-CN" altLang="en-US" sz="2400" dirty="0" smtClean="0">
                <a:solidFill>
                  <a:srgbClr val="FF0000"/>
                </a:solidFill>
                <a:ea typeface="黑体" panose="02010609060101010101" pitchFamily="49" charset="-122"/>
              </a:rPr>
              <a:t>获取信息的功能由感觉器官完成，</a:t>
            </a:r>
          </a:p>
          <a:p>
            <a:pPr lvl="1" algn="l" eaLnBrk="1" hangingPunct="1">
              <a:buClr>
                <a:schemeClr val="accent2">
                  <a:lumMod val="90000"/>
                  <a:lumOff val="10000"/>
                </a:schemeClr>
              </a:buClr>
              <a:defRPr/>
            </a:pPr>
            <a:r>
              <a:rPr lang="zh-CN" altLang="en-US" sz="2400" dirty="0" smtClean="0">
                <a:solidFill>
                  <a:srgbClr val="FF0000"/>
                </a:solidFill>
                <a:ea typeface="黑体" panose="02010609060101010101" pitchFamily="49" charset="-122"/>
              </a:rPr>
              <a:t>传递信息的功能由神经系统完成，</a:t>
            </a:r>
          </a:p>
          <a:p>
            <a:pPr lvl="1" algn="l" eaLnBrk="1" hangingPunct="1">
              <a:buClr>
                <a:schemeClr val="accent2">
                  <a:lumMod val="90000"/>
                  <a:lumOff val="10000"/>
                </a:schemeClr>
              </a:buClr>
              <a:defRPr/>
            </a:pPr>
            <a:r>
              <a:rPr lang="zh-CN" altLang="en-US" sz="2400" dirty="0" smtClean="0">
                <a:solidFill>
                  <a:srgbClr val="FF0000"/>
                </a:solidFill>
                <a:ea typeface="黑体" panose="02010609060101010101" pitchFamily="49" charset="-122"/>
              </a:rPr>
              <a:t>处理信息和再生信息的功能由思维器官完成，</a:t>
            </a:r>
          </a:p>
          <a:p>
            <a:pPr lvl="1" algn="l" eaLnBrk="1" hangingPunct="1">
              <a:buClr>
                <a:schemeClr val="accent2">
                  <a:lumMod val="90000"/>
                  <a:lumOff val="10000"/>
                </a:schemeClr>
              </a:buClr>
              <a:defRPr/>
            </a:pPr>
            <a:r>
              <a:rPr lang="zh-CN" altLang="en-US" sz="2400" dirty="0" smtClean="0">
                <a:solidFill>
                  <a:srgbClr val="FF0000"/>
                </a:solidFill>
                <a:ea typeface="黑体" panose="02010609060101010101" pitchFamily="49" charset="-122"/>
              </a:rPr>
              <a:t>施用信息的功能由效应器官完成。</a:t>
            </a:r>
            <a:r>
              <a:rPr lang="zh-CN" altLang="en-US" sz="2400" dirty="0" smtClean="0">
                <a:ea typeface="黑体" panose="02010609060101010101" pitchFamily="49" charset="-122"/>
              </a:rPr>
              <a:t>。</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38</a:t>
            </a:fld>
            <a:endParaRPr lang="zh-CN" altLang="en-US" dirty="0"/>
          </a:p>
        </p:txBody>
      </p:sp>
    </p:spTree>
    <p:extLst>
      <p:ext uri="{BB962C8B-B14F-4D97-AF65-F5344CB8AC3E}">
        <p14:creationId xmlns:p14="http://schemas.microsoft.com/office/powerpoint/2010/main" val="818162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bwMode="auto">
          <a:xfrm>
            <a:off x="539750" y="404813"/>
            <a:ext cx="7772400" cy="6192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0" algn="l">
              <a:lnSpc>
                <a:spcPct val="90000"/>
              </a:lnSpc>
              <a:buFont typeface="Wingdings" panose="05000000000000000000" pitchFamily="2" charset="2"/>
              <a:buNone/>
            </a:pPr>
            <a:r>
              <a:rPr lang="zh-CN" altLang="en-US" smtClean="0">
                <a:solidFill>
                  <a:srgbClr val="FF0000"/>
                </a:solidFill>
                <a:latin typeface="黑体" panose="02010609060101010101" pitchFamily="49" charset="-122"/>
              </a:rPr>
              <a:t>信息、知识、智能之间的关系：</a:t>
            </a:r>
            <a:endParaRPr lang="zh-CN" altLang="en-US" smtClean="0">
              <a:solidFill>
                <a:schemeClr val="folHlink"/>
              </a:solidFill>
              <a:latin typeface="黑体" panose="02010609060101010101" pitchFamily="49" charset="-122"/>
            </a:endParaRPr>
          </a:p>
          <a:p>
            <a:pPr indent="0">
              <a:lnSpc>
                <a:spcPct val="90000"/>
              </a:lnSpc>
              <a:buFont typeface="Wingdings" panose="05000000000000000000" pitchFamily="2" charset="2"/>
              <a:buChar char="Ø"/>
            </a:pPr>
            <a:r>
              <a:rPr lang="zh-CN" altLang="en-US" smtClean="0">
                <a:solidFill>
                  <a:srgbClr val="FF0000"/>
                </a:solidFill>
                <a:latin typeface="黑体" panose="02010609060101010101" pitchFamily="49" charset="-122"/>
              </a:rPr>
              <a:t>信息</a:t>
            </a:r>
            <a:r>
              <a:rPr lang="zh-CN" altLang="en-US" smtClean="0">
                <a:solidFill>
                  <a:srgbClr val="000070"/>
                </a:solidFill>
                <a:latin typeface="黑体" panose="02010609060101010101" pitchFamily="49" charset="-122"/>
              </a:rPr>
              <a:t>是基本资源；</a:t>
            </a:r>
          </a:p>
          <a:p>
            <a:pPr indent="0">
              <a:lnSpc>
                <a:spcPct val="90000"/>
              </a:lnSpc>
              <a:buFont typeface="Wingdings" panose="05000000000000000000" pitchFamily="2" charset="2"/>
              <a:buChar char="Ø"/>
            </a:pPr>
            <a:r>
              <a:rPr lang="zh-CN" altLang="en-US" smtClean="0">
                <a:solidFill>
                  <a:srgbClr val="FF0000"/>
                </a:solidFill>
                <a:latin typeface="黑体" panose="02010609060101010101" pitchFamily="49" charset="-122"/>
              </a:rPr>
              <a:t>知识</a:t>
            </a:r>
            <a:r>
              <a:rPr lang="zh-CN" altLang="en-US" smtClean="0">
                <a:solidFill>
                  <a:srgbClr val="000070"/>
                </a:solidFill>
                <a:latin typeface="黑体" panose="02010609060101010101" pitchFamily="49" charset="-122"/>
              </a:rPr>
              <a:t>是对信息进行加工所得到的抽象化产物；</a:t>
            </a:r>
          </a:p>
          <a:p>
            <a:pPr indent="0">
              <a:lnSpc>
                <a:spcPct val="90000"/>
              </a:lnSpc>
              <a:buFont typeface="Wingdings" panose="05000000000000000000" pitchFamily="2" charset="2"/>
              <a:buChar char="Ø"/>
            </a:pPr>
            <a:r>
              <a:rPr lang="zh-CN" altLang="en-US" smtClean="0">
                <a:solidFill>
                  <a:srgbClr val="FF0000"/>
                </a:solidFill>
                <a:latin typeface="黑体" panose="02010609060101010101" pitchFamily="49" charset="-122"/>
              </a:rPr>
              <a:t>策略</a:t>
            </a:r>
            <a:r>
              <a:rPr lang="zh-CN" altLang="en-US" smtClean="0">
                <a:solidFill>
                  <a:srgbClr val="000070"/>
                </a:solidFill>
                <a:latin typeface="黑体" panose="02010609060101010101" pitchFamily="49" charset="-122"/>
              </a:rPr>
              <a:t>是由客体信息和主体目标演绎出来的智慧化身，</a:t>
            </a:r>
          </a:p>
          <a:p>
            <a:pPr indent="0">
              <a:lnSpc>
                <a:spcPct val="90000"/>
              </a:lnSpc>
              <a:buFont typeface="Wingdings" panose="05000000000000000000" pitchFamily="2" charset="2"/>
              <a:buChar char="Ø"/>
            </a:pPr>
            <a:r>
              <a:rPr lang="zh-CN" altLang="en-US" smtClean="0">
                <a:solidFill>
                  <a:srgbClr val="FF0000"/>
                </a:solidFill>
                <a:latin typeface="黑体" panose="02010609060101010101" pitchFamily="49" charset="-122"/>
              </a:rPr>
              <a:t>智能</a:t>
            </a:r>
            <a:r>
              <a:rPr lang="zh-CN" altLang="en-US" smtClean="0">
                <a:solidFill>
                  <a:srgbClr val="000070"/>
                </a:solidFill>
                <a:latin typeface="黑体" panose="02010609060101010101" pitchFamily="49" charset="-122"/>
              </a:rPr>
              <a:t>是把信息资源加工成知识、进而把知识激活成解决问题的策略并在策略信息引导下具体解决问题的全部能力。 </a:t>
            </a:r>
          </a:p>
          <a:p>
            <a:pPr indent="0">
              <a:lnSpc>
                <a:spcPct val="90000"/>
              </a:lnSpc>
              <a:buFont typeface="Wingdings" panose="05000000000000000000" pitchFamily="2" charset="2"/>
              <a:buChar char="Ø"/>
            </a:pPr>
            <a:endParaRPr lang="en-US" altLang="zh-CN" smtClean="0">
              <a:solidFill>
                <a:srgbClr val="000070"/>
              </a:solidFill>
              <a:latin typeface="黑体" panose="02010609060101010101" pitchFamily="49" charset="-122"/>
            </a:endParaRPr>
          </a:p>
          <a:p>
            <a:pPr indent="0">
              <a:lnSpc>
                <a:spcPct val="90000"/>
              </a:lnSpc>
              <a:buFont typeface="Wingdings" panose="05000000000000000000" pitchFamily="2" charset="2"/>
              <a:buNone/>
            </a:pPr>
            <a:r>
              <a:rPr lang="zh-CN" altLang="en-US" smtClean="0">
                <a:solidFill>
                  <a:srgbClr val="000070"/>
                </a:solidFill>
                <a:latin typeface="黑体" panose="02010609060101010101" pitchFamily="49" charset="-122"/>
              </a:rPr>
              <a:t>总结：</a:t>
            </a:r>
            <a:r>
              <a:rPr lang="zh-CN" altLang="en-US" smtClean="0">
                <a:solidFill>
                  <a:srgbClr val="FF0000"/>
                </a:solidFill>
                <a:latin typeface="黑体" panose="02010609060101010101" pitchFamily="49" charset="-122"/>
              </a:rPr>
              <a:t>信息经加工提炼而成知识，知识被目的激活而成智能。</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39</a:t>
            </a:fld>
            <a:endParaRPr lang="zh-CN" altLang="en-US" dirty="0"/>
          </a:p>
        </p:txBody>
      </p:sp>
    </p:spTree>
    <p:extLst>
      <p:ext uri="{BB962C8B-B14F-4D97-AF65-F5344CB8AC3E}">
        <p14:creationId xmlns:p14="http://schemas.microsoft.com/office/powerpoint/2010/main" val="2130987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p:cNvSpPr>
          <p:nvPr>
            <p:ph type="title"/>
          </p:nvPr>
        </p:nvSpPr>
        <p:spPr>
          <a:xfrm>
            <a:off x="684213" y="260350"/>
            <a:ext cx="7772400" cy="1143000"/>
          </a:xfrm>
        </p:spPr>
        <p:txBody>
          <a:bodyPr vert="horz" wrap="square" lIns="91440" tIns="45720" rIns="91440" bIns="45720" anchor="ctr"/>
          <a:lstStyle/>
          <a:p>
            <a:pPr eaLnBrk="1" hangingPunct="1">
              <a:buNone/>
            </a:pPr>
            <a:r>
              <a:rPr lang="zh-CN" altLang="en-US" dirty="0">
                <a:latin typeface="微软雅黑" panose="020B0503020204020204" pitchFamily="34" charset="-122"/>
                <a:ea typeface="微软雅黑" panose="020B0503020204020204" pitchFamily="34" charset="-122"/>
              </a:rPr>
              <a:t>1.1  人工智能的定义与发展 </a:t>
            </a:r>
          </a:p>
        </p:txBody>
      </p:sp>
      <p:sp>
        <p:nvSpPr>
          <p:cNvPr id="10244" name="Rectangle 3"/>
          <p:cNvSpPr>
            <a:spLocks noGrp="1"/>
          </p:cNvSpPr>
          <p:nvPr>
            <p:ph idx="1"/>
          </p:nvPr>
        </p:nvSpPr>
        <p:spPr>
          <a:xfrm>
            <a:off x="684213" y="1340768"/>
            <a:ext cx="7772400" cy="2095500"/>
          </a:xfrm>
        </p:spPr>
        <p:txBody>
          <a:bodyPr vert="horz" wrap="square" lIns="91440" tIns="45720" rIns="91440" bIns="45720" anchor="t"/>
          <a:lstStyle/>
          <a:p>
            <a:pPr marL="0" algn="just" eaLnBrk="1" hangingPunct="1">
              <a:buNone/>
            </a:pPr>
            <a:r>
              <a:rPr lang="zh-CN" altLang="en-US" sz="2800" dirty="0">
                <a:latin typeface="黑体" panose="02010609060101010101" pitchFamily="2" charset="-122"/>
                <a:ea typeface="黑体" panose="02010609060101010101" pitchFamily="2" charset="-122"/>
              </a:rPr>
              <a:t>人类的许多活动，如下棋、竞技、解题、游戏、规划和编程，甚至驾车和骑车都需要</a:t>
            </a:r>
            <a:r>
              <a:rPr lang="zh-CN" altLang="en-US" sz="2800" dirty="0">
                <a:latin typeface="Courier New" panose="02070309020205020404" pitchFamily="49" charset="0"/>
                <a:ea typeface="黑体" panose="02010609060101010101" pitchFamily="2" charset="-122"/>
              </a:rPr>
              <a:t>“</a:t>
            </a:r>
            <a:r>
              <a:rPr lang="zh-CN" altLang="en-US" sz="2800" dirty="0">
                <a:solidFill>
                  <a:srgbClr val="FF0000"/>
                </a:solidFill>
                <a:latin typeface="黑体" panose="02010609060101010101" pitchFamily="2" charset="-122"/>
                <a:ea typeface="黑体" panose="02010609060101010101" pitchFamily="2" charset="-122"/>
              </a:rPr>
              <a:t>智能</a:t>
            </a:r>
            <a:r>
              <a:rPr lang="zh-CN" altLang="en-US" sz="2800" dirty="0">
                <a:latin typeface="Courier New" panose="02070309020205020404" pitchFamily="49" charset="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p>
          <a:p>
            <a:pPr marL="0" algn="just" eaLnBrk="1" hangingPunct="1">
              <a:buNone/>
            </a:pPr>
            <a:r>
              <a:rPr lang="zh-CN" altLang="en-US" sz="2800" dirty="0">
                <a:latin typeface="黑体" panose="02010609060101010101" pitchFamily="2" charset="-122"/>
                <a:ea typeface="黑体" panose="02010609060101010101" pitchFamily="2" charset="-122"/>
              </a:rPr>
              <a:t>如果机器能够执行这种任务，就可以认为机器已具有</a:t>
            </a:r>
            <a:r>
              <a:rPr lang="zh-CN" altLang="en-US" sz="2800" dirty="0">
                <a:solidFill>
                  <a:schemeClr val="bg1">
                    <a:lumMod val="60000"/>
                    <a:lumOff val="40000"/>
                  </a:schemeClr>
                </a:solidFill>
                <a:latin typeface="黑体" panose="02010609060101010101" pitchFamily="2" charset="-122"/>
                <a:ea typeface="黑体" panose="02010609060101010101" pitchFamily="2" charset="-122"/>
              </a:rPr>
              <a:t>某种性质</a:t>
            </a:r>
            <a:r>
              <a:rPr lang="zh-CN" altLang="en-US" sz="2800" dirty="0">
                <a:latin typeface="黑体" panose="02010609060101010101" pitchFamily="2" charset="-122"/>
                <a:ea typeface="黑体" panose="02010609060101010101" pitchFamily="2" charset="-122"/>
              </a:rPr>
              <a:t>的</a:t>
            </a:r>
            <a:r>
              <a:rPr lang="zh-CN" altLang="en-US" sz="2800" dirty="0">
                <a:solidFill>
                  <a:srgbClr val="FF0000"/>
                </a:solidFill>
                <a:latin typeface="Courier New" panose="02070309020205020404" pitchFamily="49" charset="0"/>
                <a:ea typeface="黑体" panose="02010609060101010101" pitchFamily="2" charset="-122"/>
              </a:rPr>
              <a:t>“</a:t>
            </a:r>
            <a:r>
              <a:rPr lang="zh-CN" altLang="en-US" sz="2800" dirty="0">
                <a:solidFill>
                  <a:srgbClr val="FF0000"/>
                </a:solidFill>
                <a:latin typeface="黑体" panose="02010609060101010101" pitchFamily="2" charset="-122"/>
                <a:ea typeface="黑体" panose="02010609060101010101" pitchFamily="2" charset="-122"/>
              </a:rPr>
              <a:t>人工智能</a:t>
            </a:r>
            <a:r>
              <a:rPr lang="zh-CN" altLang="en-US" sz="2800" dirty="0">
                <a:solidFill>
                  <a:srgbClr val="FF0000"/>
                </a:solidFill>
                <a:latin typeface="Courier New" panose="02070309020205020404" pitchFamily="49" charset="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p>
        </p:txBody>
      </p:sp>
      <p:sp>
        <p:nvSpPr>
          <p:cNvPr id="102404" name="Rectangle 4"/>
          <p:cNvSpPr/>
          <p:nvPr/>
        </p:nvSpPr>
        <p:spPr>
          <a:xfrm>
            <a:off x="539750" y="3645025"/>
            <a:ext cx="7920038" cy="2664296"/>
          </a:xfrm>
          <a:prstGeom prst="rect">
            <a:avLst/>
          </a:prstGeom>
          <a:noFill/>
          <a:ln w="9525">
            <a:noFill/>
          </a:ln>
        </p:spPr>
        <p:txBody>
          <a:bodyPr/>
          <a:lstStyle/>
          <a:p>
            <a:pPr marL="342900" indent="-342900" algn="just">
              <a:lnSpc>
                <a:spcPct val="90000"/>
              </a:lnSpc>
              <a:spcBef>
                <a:spcPct val="20000"/>
              </a:spcBef>
              <a:buClr>
                <a:srgbClr val="66FFFF"/>
              </a:buClr>
              <a:buFont typeface="Wingdings" panose="05000000000000000000" pitchFamily="2" charset="2"/>
            </a:pPr>
            <a:r>
              <a:rPr lang="zh-CN" altLang="en-US" sz="3200" b="1" dirty="0">
                <a:solidFill>
                  <a:srgbClr val="FF0000"/>
                </a:solidFill>
                <a:latin typeface="黑体" panose="02010609060101010101" pitchFamily="2" charset="-122"/>
                <a:ea typeface="黑体" panose="02010609060101010101" pitchFamily="2" charset="-122"/>
              </a:rPr>
              <a:t>3个主流学派：</a:t>
            </a:r>
          </a:p>
          <a:p>
            <a:pPr marL="342900" indent="-342900" algn="just">
              <a:lnSpc>
                <a:spcPct val="90000"/>
              </a:lnSpc>
              <a:spcBef>
                <a:spcPct val="20000"/>
              </a:spcBef>
              <a:buClr>
                <a:srgbClr val="66FFFF"/>
              </a:buClr>
              <a:buFont typeface="Wingdings" panose="05000000000000000000" pitchFamily="2" charset="2"/>
            </a:pPr>
            <a:r>
              <a:rPr lang="zh-CN" altLang="en-US" sz="3200" b="1" dirty="0">
                <a:solidFill>
                  <a:schemeClr val="bg1">
                    <a:lumMod val="40000"/>
                    <a:lumOff val="60000"/>
                  </a:schemeClr>
                </a:solidFill>
                <a:latin typeface="黑体" panose="02010609060101010101" pitchFamily="2" charset="-122"/>
                <a:ea typeface="黑体" panose="02010609060101010101" pitchFamily="2" charset="-122"/>
              </a:rPr>
              <a:t>逻辑学派（符号主义方法）</a:t>
            </a:r>
          </a:p>
          <a:p>
            <a:pPr marL="342900" indent="-342900" algn="just">
              <a:lnSpc>
                <a:spcPct val="90000"/>
              </a:lnSpc>
              <a:spcBef>
                <a:spcPct val="20000"/>
              </a:spcBef>
              <a:buClr>
                <a:srgbClr val="66FFFF"/>
              </a:buClr>
              <a:buFont typeface="Wingdings" panose="05000000000000000000" pitchFamily="2" charset="2"/>
            </a:pPr>
            <a:r>
              <a:rPr lang="zh-CN" altLang="en-US" sz="3200" b="1" dirty="0">
                <a:solidFill>
                  <a:schemeClr val="bg1">
                    <a:lumMod val="40000"/>
                    <a:lumOff val="60000"/>
                  </a:schemeClr>
                </a:solidFill>
                <a:latin typeface="黑体" panose="02010609060101010101" pitchFamily="2" charset="-122"/>
                <a:ea typeface="黑体" panose="02010609060101010101" pitchFamily="2" charset="-122"/>
              </a:rPr>
              <a:t>仿生学派（联结主义方法）</a:t>
            </a:r>
          </a:p>
          <a:p>
            <a:pPr marL="342900" indent="-342900" algn="just">
              <a:lnSpc>
                <a:spcPct val="90000"/>
              </a:lnSpc>
              <a:spcBef>
                <a:spcPct val="20000"/>
              </a:spcBef>
              <a:buClr>
                <a:srgbClr val="66FFFF"/>
              </a:buClr>
              <a:buFont typeface="Wingdings" panose="05000000000000000000" pitchFamily="2" charset="2"/>
            </a:pPr>
            <a:r>
              <a:rPr lang="zh-CN" altLang="en-US" sz="3200" b="1" dirty="0">
                <a:solidFill>
                  <a:schemeClr val="bg1">
                    <a:lumMod val="40000"/>
                    <a:lumOff val="60000"/>
                  </a:schemeClr>
                </a:solidFill>
                <a:latin typeface="黑体" panose="02010609060101010101" pitchFamily="2" charset="-122"/>
                <a:ea typeface="黑体" panose="02010609060101010101" pitchFamily="2" charset="-122"/>
              </a:rPr>
              <a:t>控制论学派（行为主义方法）</a:t>
            </a:r>
          </a:p>
          <a:p>
            <a:pPr marL="342900" indent="-342900">
              <a:lnSpc>
                <a:spcPct val="90000"/>
              </a:lnSpc>
              <a:spcBef>
                <a:spcPct val="20000"/>
              </a:spcBef>
              <a:buClr>
                <a:srgbClr val="66FFFF"/>
              </a:buClr>
              <a:buFont typeface="Wingdings" panose="05000000000000000000" pitchFamily="2" charset="2"/>
              <a:buChar char="Ø"/>
            </a:pPr>
            <a:endParaRPr lang="zh-CN" altLang="en-US" sz="3200" b="1" dirty="0">
              <a:solidFill>
                <a:schemeClr val="bg1">
                  <a:lumMod val="40000"/>
                  <a:lumOff val="60000"/>
                </a:schemeClr>
              </a:solidFill>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 calcmode="lin" valueType="num">
                                      <p:cBhvr additive="base">
                                        <p:cTn id="7" dur="500" fill="hold"/>
                                        <p:tgtEl>
                                          <p:spTgt spid="102404"/>
                                        </p:tgtEl>
                                        <p:attrNameLst>
                                          <p:attrName>ppt_x</p:attrName>
                                        </p:attrNameLst>
                                      </p:cBhvr>
                                      <p:tavLst>
                                        <p:tav tm="0">
                                          <p:val>
                                            <p:strVal val="#ppt_x"/>
                                          </p:val>
                                        </p:tav>
                                        <p:tav tm="100000">
                                          <p:val>
                                            <p:strVal val="#ppt_x"/>
                                          </p:val>
                                        </p:tav>
                                      </p:tavLst>
                                    </p:anim>
                                    <p:anim calcmode="lin" valueType="num">
                                      <p:cBhvr additive="base">
                                        <p:cTn id="8" dur="500" fill="hold"/>
                                        <p:tgtEl>
                                          <p:spTgt spid="102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179388" y="260350"/>
            <a:ext cx="813435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2.1.3 </a:t>
            </a:r>
            <a:r>
              <a:rPr lang="en-US" altLang="zh-CN" smtClean="0">
                <a:latin typeface="黑体" panose="02010609060101010101" pitchFamily="49" charset="-122"/>
                <a:ea typeface="黑体" panose="02010609060101010101" pitchFamily="49" charset="-122"/>
              </a:rPr>
              <a:t>AI</a:t>
            </a:r>
            <a:r>
              <a:rPr lang="zh-CN" altLang="en-US" smtClean="0">
                <a:latin typeface="黑体" panose="02010609060101010101" pitchFamily="49" charset="-122"/>
                <a:ea typeface="黑体" panose="02010609060101010101" pitchFamily="49" charset="-122"/>
              </a:rPr>
              <a:t>对知识表示方法的要求</a:t>
            </a:r>
          </a:p>
        </p:txBody>
      </p:sp>
      <p:sp>
        <p:nvSpPr>
          <p:cNvPr id="27651" name="Rectangle 3"/>
          <p:cNvSpPr>
            <a:spLocks noGrp="1" noChangeArrowheads="1"/>
          </p:cNvSpPr>
          <p:nvPr>
            <p:ph idx="1"/>
          </p:nvPr>
        </p:nvSpPr>
        <p:spPr bwMode="auto">
          <a:xfrm>
            <a:off x="533400" y="1341438"/>
            <a:ext cx="7924800" cy="47545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buFont typeface="Wingdings" panose="05000000000000000000" charset="0"/>
              <a:buNone/>
              <a:defRPr/>
            </a:pPr>
            <a:r>
              <a:rPr kumimoji="1" lang="zh-CN" altLang="en-US" sz="2800" dirty="0">
                <a:latin typeface="黑体" panose="02010609060101010101" pitchFamily="49" charset="-122"/>
              </a:rPr>
              <a:t>(1)</a:t>
            </a:r>
            <a:r>
              <a:rPr kumimoji="1" lang="zh-CN" altLang="en-US" sz="2800" dirty="0">
                <a:solidFill>
                  <a:srgbClr val="FF0000"/>
                </a:solidFill>
                <a:latin typeface="黑体" panose="02010609060101010101" pitchFamily="49" charset="-122"/>
              </a:rPr>
              <a:t>表示能力</a:t>
            </a:r>
            <a:r>
              <a:rPr kumimoji="1" lang="zh-CN" altLang="en-US" sz="2800" dirty="0">
                <a:latin typeface="黑体" panose="02010609060101010101" pitchFamily="49" charset="-122"/>
              </a:rPr>
              <a:t>，要求能够正确、有效地将问题求解所需要的各类知识都表示出来。</a:t>
            </a:r>
          </a:p>
          <a:p>
            <a:pPr>
              <a:lnSpc>
                <a:spcPct val="90000"/>
              </a:lnSpc>
              <a:buFont typeface="Wingdings" panose="05000000000000000000" charset="0"/>
              <a:buNone/>
              <a:defRPr/>
            </a:pPr>
            <a:r>
              <a:rPr kumimoji="1" lang="zh-CN" altLang="en-US" sz="2800" dirty="0">
                <a:latin typeface="黑体" panose="02010609060101010101" pitchFamily="49" charset="-122"/>
              </a:rPr>
              <a:t>(2)</a:t>
            </a:r>
            <a:r>
              <a:rPr kumimoji="1" lang="zh-CN" altLang="en-US" sz="2800" dirty="0">
                <a:solidFill>
                  <a:srgbClr val="FF0000"/>
                </a:solidFill>
                <a:latin typeface="黑体" panose="02010609060101010101" pitchFamily="49" charset="-122"/>
              </a:rPr>
              <a:t>可理解性</a:t>
            </a:r>
            <a:r>
              <a:rPr kumimoji="1" lang="zh-CN" altLang="en-US" sz="2800" dirty="0">
                <a:latin typeface="黑体" panose="02010609060101010101" pitchFamily="49" charset="-122"/>
              </a:rPr>
              <a:t>，所表示的知识应易懂、易读。</a:t>
            </a:r>
          </a:p>
          <a:p>
            <a:pPr>
              <a:lnSpc>
                <a:spcPct val="90000"/>
              </a:lnSpc>
              <a:buFont typeface="Wingdings" panose="05000000000000000000" charset="0"/>
              <a:buNone/>
              <a:defRPr/>
            </a:pPr>
            <a:r>
              <a:rPr kumimoji="1" lang="zh-CN" altLang="en-US" sz="2800" dirty="0">
                <a:latin typeface="黑体" panose="02010609060101010101" pitchFamily="49" charset="-122"/>
              </a:rPr>
              <a:t>(3)</a:t>
            </a:r>
            <a:r>
              <a:rPr kumimoji="1" lang="zh-CN" altLang="en-US" sz="2800" dirty="0">
                <a:solidFill>
                  <a:srgbClr val="FF0000"/>
                </a:solidFill>
                <a:latin typeface="黑体" panose="02010609060101010101" pitchFamily="49" charset="-122"/>
              </a:rPr>
              <a:t>便于知识的获取</a:t>
            </a:r>
            <a:r>
              <a:rPr kumimoji="1" lang="zh-CN" altLang="en-US" sz="2800" dirty="0">
                <a:latin typeface="黑体" panose="02010609060101010101" pitchFamily="49" charset="-122"/>
              </a:rPr>
              <a:t>，使得智能系统能够渐进地增加知识，逐步进化。</a:t>
            </a:r>
          </a:p>
          <a:p>
            <a:pPr>
              <a:lnSpc>
                <a:spcPct val="90000"/>
              </a:lnSpc>
              <a:buFont typeface="Wingdings" panose="05000000000000000000" charset="0"/>
              <a:buNone/>
              <a:defRPr/>
            </a:pPr>
            <a:r>
              <a:rPr kumimoji="1" lang="zh-CN" altLang="en-US" sz="2800" dirty="0">
                <a:latin typeface="黑体" panose="02010609060101010101" pitchFamily="49" charset="-122"/>
              </a:rPr>
              <a:t>(4)</a:t>
            </a:r>
            <a:r>
              <a:rPr kumimoji="1" lang="zh-CN" altLang="en-US" sz="2800" dirty="0">
                <a:solidFill>
                  <a:srgbClr val="FF0000"/>
                </a:solidFill>
                <a:latin typeface="黑体" panose="02010609060101010101" pitchFamily="49" charset="-122"/>
              </a:rPr>
              <a:t>便于搜索</a:t>
            </a:r>
            <a:r>
              <a:rPr kumimoji="1" lang="zh-CN" altLang="en-US" sz="2800" dirty="0">
                <a:latin typeface="黑体" panose="02010609060101010101" pitchFamily="49" charset="-122"/>
              </a:rPr>
              <a:t>，表示知识的符号结构和推理机制应支持对知识库的高效搜索，使得智能系统能够迅速地感知事物之间的关系和变化；同时很快地从知识库中找到有关的知识。</a:t>
            </a:r>
          </a:p>
          <a:p>
            <a:pPr>
              <a:lnSpc>
                <a:spcPct val="90000"/>
              </a:lnSpc>
              <a:buFont typeface="Wingdings" panose="05000000000000000000" charset="0"/>
              <a:buNone/>
              <a:defRPr/>
            </a:pPr>
            <a:r>
              <a:rPr kumimoji="1" lang="zh-CN" altLang="en-US" sz="2800" dirty="0">
                <a:latin typeface="黑体" panose="02010609060101010101" pitchFamily="49" charset="-122"/>
              </a:rPr>
              <a:t>(5)</a:t>
            </a:r>
            <a:r>
              <a:rPr kumimoji="1" lang="zh-CN" altLang="en-US" sz="2800" dirty="0">
                <a:solidFill>
                  <a:srgbClr val="FF0000"/>
                </a:solidFill>
                <a:latin typeface="黑体" panose="02010609060101010101" pitchFamily="49" charset="-122"/>
              </a:rPr>
              <a:t>便于推理</a:t>
            </a:r>
            <a:r>
              <a:rPr kumimoji="1" lang="zh-CN" altLang="en-US" sz="2800" dirty="0">
                <a:latin typeface="黑体" panose="02010609060101010101" pitchFamily="49" charset="-122"/>
              </a:rPr>
              <a:t>，要能够从己有的知识中推出需要的答案和结论。</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40</a:t>
            </a:fld>
            <a:endParaRPr lang="zh-CN" altLang="en-US" dirty="0"/>
          </a:p>
        </p:txBody>
      </p:sp>
    </p:spTree>
    <p:extLst>
      <p:ext uri="{BB962C8B-B14F-4D97-AF65-F5344CB8AC3E}">
        <p14:creationId xmlns:p14="http://schemas.microsoft.com/office/powerpoint/2010/main" val="1140008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知识表示语言</a:t>
            </a:r>
            <a:endParaRPr lang="zh-CN" altLang="en-US" smtClean="0">
              <a:solidFill>
                <a:schemeClr val="folHlink"/>
              </a:solidFill>
              <a:latin typeface="黑体" panose="02010609060101010101" pitchFamily="49" charset="-122"/>
              <a:ea typeface="黑体" panose="02010609060101010101" pitchFamily="49" charset="-122"/>
            </a:endParaRPr>
          </a:p>
        </p:txBody>
      </p:sp>
      <p:sp>
        <p:nvSpPr>
          <p:cNvPr id="32771" name="Rectangle 3"/>
          <p:cNvSpPr>
            <a:spLocks noGrp="1" noChangeArrowheads="1"/>
          </p:cNvSpPr>
          <p:nvPr>
            <p:ph idx="1"/>
          </p:nvPr>
        </p:nvSpPr>
        <p:spPr bwMode="auto">
          <a:xfrm>
            <a:off x="468313" y="1268413"/>
            <a:ext cx="8280400" cy="5232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buFont typeface="Wingdings" panose="05000000000000000000" charset="0"/>
              <a:buNone/>
              <a:defRPr/>
            </a:pPr>
            <a:r>
              <a:rPr kumimoji="1" lang="zh-CN" altLang="en-US" dirty="0">
                <a:latin typeface="黑体" panose="02010609060101010101" pitchFamily="49" charset="-122"/>
              </a:rPr>
              <a:t>1)语法规则和语义</a:t>
            </a:r>
            <a:r>
              <a:rPr kumimoji="1" lang="zh-CN" altLang="en-US" dirty="0" smtClean="0">
                <a:latin typeface="黑体" panose="02010609060101010101" pitchFamily="49" charset="-122"/>
              </a:rPr>
              <a:t>解释；</a:t>
            </a:r>
            <a:endParaRPr kumimoji="1" lang="zh-CN" altLang="en-US" dirty="0">
              <a:latin typeface="黑体" panose="02010609060101010101" pitchFamily="49" charset="-122"/>
            </a:endParaRPr>
          </a:p>
          <a:p>
            <a:pPr>
              <a:lnSpc>
                <a:spcPct val="90000"/>
              </a:lnSpc>
              <a:buFont typeface="Wingdings" panose="05000000000000000000" charset="0"/>
              <a:buNone/>
              <a:defRPr/>
            </a:pPr>
            <a:r>
              <a:rPr kumimoji="1" lang="zh-CN" altLang="en-US" dirty="0">
                <a:latin typeface="黑体" panose="02010609060101010101" pitchFamily="49" charset="-122"/>
              </a:rPr>
              <a:t>2)用于演绎和推导的规则</a:t>
            </a:r>
            <a:r>
              <a:rPr kumimoji="1" lang="zh-CN" altLang="en-US" dirty="0" smtClean="0">
                <a:latin typeface="黑体" panose="02010609060101010101" pitchFamily="49" charset="-122"/>
              </a:rPr>
              <a:t>。</a:t>
            </a:r>
            <a:endParaRPr kumimoji="1" lang="en-US" altLang="zh-CN" dirty="0" smtClean="0">
              <a:latin typeface="黑体" panose="02010609060101010101" pitchFamily="49" charset="-122"/>
            </a:endParaRPr>
          </a:p>
          <a:p>
            <a:pPr>
              <a:lnSpc>
                <a:spcPct val="90000"/>
              </a:lnSpc>
              <a:buFont typeface="Wingdings" panose="05000000000000000000" charset="0"/>
              <a:buNone/>
              <a:defRPr/>
            </a:pPr>
            <a:endParaRPr kumimoji="1" lang="zh-CN" altLang="en-US" dirty="0">
              <a:latin typeface="黑体" panose="02010609060101010101" pitchFamily="49" charset="-122"/>
            </a:endParaRPr>
          </a:p>
          <a:p>
            <a:pPr>
              <a:lnSpc>
                <a:spcPct val="90000"/>
              </a:lnSpc>
              <a:defRPr/>
            </a:pPr>
            <a:r>
              <a:rPr kumimoji="1" lang="zh-CN" altLang="en-US" dirty="0">
                <a:solidFill>
                  <a:srgbClr val="FF0000"/>
                </a:solidFill>
                <a:latin typeface="黑体" panose="02010609060101010101" pitchFamily="49" charset="-122"/>
              </a:rPr>
              <a:t>程序设计语言</a:t>
            </a:r>
            <a:r>
              <a:rPr kumimoji="1" lang="zh-CN" altLang="en-US" dirty="0">
                <a:latin typeface="黑体" panose="02010609060101010101" pitchFamily="49" charset="-122"/>
              </a:rPr>
              <a:t>比较善于描述算法和具体的数据结构。</a:t>
            </a:r>
          </a:p>
          <a:p>
            <a:pPr>
              <a:lnSpc>
                <a:spcPct val="90000"/>
              </a:lnSpc>
              <a:defRPr/>
            </a:pPr>
            <a:r>
              <a:rPr kumimoji="1" lang="zh-CN" altLang="en-US" dirty="0">
                <a:solidFill>
                  <a:srgbClr val="FF0000"/>
                </a:solidFill>
                <a:latin typeface="黑体" panose="02010609060101010101" pitchFamily="49" charset="-122"/>
              </a:rPr>
              <a:t>知识表示语言</a:t>
            </a:r>
            <a:r>
              <a:rPr kumimoji="1" lang="zh-CN" altLang="en-US" dirty="0">
                <a:latin typeface="黑体" panose="02010609060101010101" pitchFamily="49" charset="-122"/>
              </a:rPr>
              <a:t>应该支持知识不完全的情况。</a:t>
            </a:r>
          </a:p>
          <a:p>
            <a:pPr>
              <a:lnSpc>
                <a:spcPct val="90000"/>
              </a:lnSpc>
              <a:defRPr/>
            </a:pPr>
            <a:r>
              <a:rPr kumimoji="1" lang="zh-CN" altLang="en-US" dirty="0">
                <a:latin typeface="黑体" panose="02010609060101010101" pitchFamily="49" charset="-122"/>
              </a:rPr>
              <a:t>不能表达这种不完全性的语言是表达能力不够的语言。</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41</a:t>
            </a:fld>
            <a:endParaRPr lang="zh-CN" altLang="en-US" dirty="0"/>
          </a:p>
        </p:txBody>
      </p:sp>
    </p:spTree>
    <p:extLst>
      <p:ext uri="{BB962C8B-B14F-4D97-AF65-F5344CB8AC3E}">
        <p14:creationId xmlns:p14="http://schemas.microsoft.com/office/powerpoint/2010/main" val="1503730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250825" y="609600"/>
            <a:ext cx="889317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2.1.6 现代逻辑学的基本研究方法</a:t>
            </a:r>
          </a:p>
        </p:txBody>
      </p:sp>
      <p:sp>
        <p:nvSpPr>
          <p:cNvPr id="34819" name="Rectangle 3"/>
          <p:cNvSpPr>
            <a:spLocks noGrp="1" noChangeArrowheads="1"/>
          </p:cNvSpPr>
          <p:nvPr>
            <p:ph idx="1"/>
          </p:nvPr>
        </p:nvSpPr>
        <p:spPr bwMode="auto">
          <a:xfrm>
            <a:off x="468313" y="1844675"/>
            <a:ext cx="8280400" cy="46561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indent="341630">
              <a:lnSpc>
                <a:spcPct val="150000"/>
              </a:lnSpc>
              <a:buFont typeface="Wingdings" panose="05000000000000000000" pitchFamily="2" charset="2"/>
              <a:buNone/>
              <a:defRPr/>
            </a:pPr>
            <a:r>
              <a:rPr kumimoji="1" lang="zh-CN" altLang="en-US" dirty="0">
                <a:solidFill>
                  <a:srgbClr val="FF0000"/>
                </a:solidFill>
                <a:latin typeface="黑体" panose="02010609060101010101" pitchFamily="49" charset="-122"/>
              </a:rPr>
              <a:t>逻辑学(</a:t>
            </a:r>
            <a:r>
              <a:rPr kumimoji="1" lang="en-US" altLang="zh-CN" dirty="0">
                <a:solidFill>
                  <a:srgbClr val="FF0000"/>
                </a:solidFill>
                <a:latin typeface="黑体" panose="02010609060101010101" pitchFamily="49" charset="-122"/>
              </a:rPr>
              <a:t>logic)</a:t>
            </a:r>
            <a:r>
              <a:rPr kumimoji="1" lang="zh-CN" altLang="en-US" dirty="0">
                <a:latin typeface="黑体" panose="02010609060101010101" pitchFamily="49" charset="-122"/>
              </a:rPr>
              <a:t>是研究人类思维规律的科学，而</a:t>
            </a:r>
            <a:r>
              <a:rPr kumimoji="1" lang="zh-CN" altLang="en-US" dirty="0">
                <a:solidFill>
                  <a:srgbClr val="FF0000"/>
                </a:solidFill>
                <a:latin typeface="黑体" panose="02010609060101010101" pitchFamily="49" charset="-122"/>
              </a:rPr>
              <a:t>现代逻辑学</a:t>
            </a:r>
            <a:r>
              <a:rPr kumimoji="1" lang="zh-CN" altLang="en-US" dirty="0">
                <a:latin typeface="黑体" panose="02010609060101010101" pitchFamily="49" charset="-122"/>
              </a:rPr>
              <a:t>则是用</a:t>
            </a:r>
            <a:r>
              <a:rPr kumimoji="1" lang="zh-CN" altLang="en-US" dirty="0">
                <a:solidFill>
                  <a:srgbClr val="FF0000"/>
                </a:solidFill>
                <a:latin typeface="黑体" panose="02010609060101010101" pitchFamily="49" charset="-122"/>
              </a:rPr>
              <a:t>数学(符号化、公理化、形式化)的方法</a:t>
            </a:r>
            <a:r>
              <a:rPr kumimoji="1" lang="zh-CN" altLang="en-US" dirty="0">
                <a:latin typeface="黑体" panose="02010609060101010101" pitchFamily="49" charset="-122"/>
              </a:rPr>
              <a:t>来研究</a:t>
            </a:r>
            <a:r>
              <a:rPr kumimoji="1" lang="zh-CN" altLang="en-US" dirty="0">
                <a:solidFill>
                  <a:srgbClr val="FF0000"/>
                </a:solidFill>
                <a:latin typeface="黑体" panose="02010609060101010101" pitchFamily="49" charset="-122"/>
              </a:rPr>
              <a:t>这些规律</a:t>
            </a:r>
            <a:r>
              <a:rPr kumimoji="1" lang="zh-CN" altLang="en-US" dirty="0">
                <a:latin typeface="黑体" panose="02010609060101010101" pitchFamily="49" charset="-122"/>
              </a:rPr>
              <a:t>。</a:t>
            </a:r>
            <a:endParaRPr kumimoji="1" lang="zh-CN" altLang="en-US" dirty="0" smtClean="0">
              <a:solidFill>
                <a:srgbClr val="000070"/>
              </a:solidFill>
              <a:latin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42</a:t>
            </a:fld>
            <a:endParaRPr lang="zh-CN" altLang="en-US" dirty="0"/>
          </a:p>
        </p:txBody>
      </p:sp>
    </p:spTree>
    <p:extLst>
      <p:ext uri="{BB962C8B-B14F-4D97-AF65-F5344CB8AC3E}">
        <p14:creationId xmlns:p14="http://schemas.microsoft.com/office/powerpoint/2010/main" val="1794155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bwMode="auto">
          <a:xfrm>
            <a:off x="495300" y="1271588"/>
            <a:ext cx="7772400" cy="5407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defRPr/>
            </a:pPr>
            <a:r>
              <a:rPr kumimoji="1" lang="zh-CN" altLang="en-US" dirty="0">
                <a:latin typeface="黑体" panose="02010609060101010101" pitchFamily="49" charset="-122"/>
              </a:rPr>
              <a:t>所谓形式化，就是彻头彻尾的</a:t>
            </a:r>
            <a:r>
              <a:rPr kumimoji="1" lang="zh-CN" altLang="en-US" dirty="0">
                <a:latin typeface="Courier New" panose="02070309020205020404" pitchFamily="49" charset="0"/>
              </a:rPr>
              <a:t>“</a:t>
            </a:r>
            <a:r>
              <a:rPr kumimoji="1" lang="zh-CN" altLang="en-US" dirty="0">
                <a:latin typeface="黑体" panose="02010609060101010101" pitchFamily="49" charset="-122"/>
              </a:rPr>
              <a:t>符号化＋抽象公理化</a:t>
            </a:r>
            <a:r>
              <a:rPr kumimoji="1" lang="zh-CN" altLang="en-US" dirty="0">
                <a:latin typeface="Courier New" panose="02070309020205020404" pitchFamily="49" charset="0"/>
              </a:rPr>
              <a:t>”</a:t>
            </a:r>
            <a:r>
              <a:rPr kumimoji="1" lang="zh-CN" altLang="en-US" dirty="0">
                <a:latin typeface="黑体" panose="02010609060101010101" pitchFamily="49" charset="-122"/>
              </a:rPr>
              <a:t>。</a:t>
            </a:r>
          </a:p>
          <a:p>
            <a:pPr>
              <a:lnSpc>
                <a:spcPct val="90000"/>
              </a:lnSpc>
              <a:defRPr/>
            </a:pPr>
            <a:r>
              <a:rPr kumimoji="1" lang="zh-CN" altLang="en-US" dirty="0">
                <a:solidFill>
                  <a:srgbClr val="FF0000"/>
                </a:solidFill>
                <a:latin typeface="黑体" panose="02010609060101010101" pitchFamily="49" charset="-122"/>
              </a:rPr>
              <a:t>现代逻辑学形式系统如下组成：</a:t>
            </a:r>
          </a:p>
          <a:p>
            <a:pPr>
              <a:lnSpc>
                <a:spcPct val="90000"/>
              </a:lnSpc>
              <a:buFont typeface="Wingdings" panose="05000000000000000000" charset="0"/>
              <a:buNone/>
              <a:defRPr/>
            </a:pPr>
            <a:r>
              <a:rPr kumimoji="1" lang="zh-CN" altLang="en-US" dirty="0">
                <a:latin typeface="黑体" panose="02010609060101010101" pitchFamily="49" charset="-122"/>
              </a:rPr>
              <a:t>(</a:t>
            </a:r>
            <a:r>
              <a:rPr kumimoji="1" lang="en-US" altLang="zh-CN" dirty="0">
                <a:latin typeface="黑体" panose="02010609060101010101" pitchFamily="49" charset="-122"/>
              </a:rPr>
              <a:t>l)</a:t>
            </a:r>
            <a:r>
              <a:rPr kumimoji="1" lang="zh-CN" altLang="en-US" dirty="0">
                <a:solidFill>
                  <a:srgbClr val="FF0000"/>
                </a:solidFill>
                <a:latin typeface="黑体" panose="02010609060101010101" pitchFamily="49" charset="-122"/>
              </a:rPr>
              <a:t>用于将概念符号化的符号语言</a:t>
            </a:r>
            <a:r>
              <a:rPr kumimoji="1" lang="zh-CN" altLang="en-US" dirty="0">
                <a:latin typeface="黑体" panose="02010609060101010101" pitchFamily="49" charset="-122"/>
              </a:rPr>
              <a:t>，通常为一形式语言</a:t>
            </a:r>
            <a:r>
              <a:rPr kumimoji="1" lang="en-US" altLang="zh-CN" dirty="0">
                <a:latin typeface="黑体" panose="02010609060101010101" pitchFamily="49" charset="-122"/>
              </a:rPr>
              <a:t>，</a:t>
            </a:r>
            <a:r>
              <a:rPr kumimoji="1" lang="zh-CN" altLang="en-US" dirty="0">
                <a:latin typeface="黑体" panose="02010609060101010101" pitchFamily="49" charset="-122"/>
              </a:rPr>
              <a:t>包括一符号表∑及语言的文法，可生成表示对象的语言成分项</a:t>
            </a:r>
            <a:r>
              <a:rPr kumimoji="1" lang="en-US" altLang="zh-CN" dirty="0">
                <a:latin typeface="黑体" panose="02010609060101010101" pitchFamily="49" charset="-122"/>
              </a:rPr>
              <a:t>，</a:t>
            </a:r>
            <a:r>
              <a:rPr kumimoji="1" lang="zh-CN" altLang="en-US" dirty="0">
                <a:latin typeface="黑体" panose="02010609060101010101" pitchFamily="49" charset="-122"/>
              </a:rPr>
              <a:t>表示概念、判断的公式</a:t>
            </a:r>
            <a:r>
              <a:rPr kumimoji="1" lang="en-US" altLang="zh-CN" dirty="0">
                <a:latin typeface="黑体" panose="02010609060101010101" pitchFamily="49" charset="-122"/>
              </a:rPr>
              <a:t>；</a:t>
            </a:r>
          </a:p>
          <a:p>
            <a:pPr>
              <a:lnSpc>
                <a:spcPct val="90000"/>
              </a:lnSpc>
              <a:buFont typeface="Wingdings" panose="05000000000000000000" charset="0"/>
              <a:buNone/>
              <a:defRPr/>
            </a:pPr>
            <a:r>
              <a:rPr kumimoji="1" lang="zh-CN" altLang="en-US" dirty="0">
                <a:latin typeface="黑体" panose="02010609060101010101" pitchFamily="49" charset="-122"/>
              </a:rPr>
              <a:t>(2)</a:t>
            </a:r>
            <a:r>
              <a:rPr kumimoji="1" lang="zh-CN" altLang="en-US" dirty="0">
                <a:solidFill>
                  <a:srgbClr val="FF0000"/>
                </a:solidFill>
                <a:latin typeface="黑体" panose="02010609060101010101" pitchFamily="49" charset="-122"/>
              </a:rPr>
              <a:t>表示思维规律的逻辑学公理模式和推理规则模式</a:t>
            </a:r>
            <a:r>
              <a:rPr kumimoji="1" lang="zh-CN" altLang="en-US" dirty="0">
                <a:latin typeface="黑体" panose="02010609060101010101" pitchFamily="49" charset="-122"/>
              </a:rPr>
              <a:t>(抽象公理系统)，及其依据它们推演可得到的全部定理组成的</a:t>
            </a:r>
            <a:r>
              <a:rPr kumimoji="1" lang="zh-CN" altLang="en-US" dirty="0">
                <a:solidFill>
                  <a:srgbClr val="FF0000"/>
                </a:solidFill>
                <a:latin typeface="黑体" panose="02010609060101010101" pitchFamily="49" charset="-122"/>
              </a:rPr>
              <a:t>理论体系</a:t>
            </a:r>
            <a:r>
              <a:rPr kumimoji="1" lang="zh-CN" altLang="en-US" dirty="0" smtClean="0">
                <a:solidFill>
                  <a:srgbClr val="FF0000"/>
                </a:solidFill>
                <a:latin typeface="黑体" panose="02010609060101010101" pitchFamily="49" charset="-122"/>
              </a:rPr>
              <a:t>。</a:t>
            </a:r>
            <a:endParaRPr kumimoji="1" lang="zh-CN" altLang="en-US" dirty="0">
              <a:solidFill>
                <a:srgbClr val="FF0000"/>
              </a:solidFill>
              <a:latin typeface="黑体" panose="02010609060101010101" pitchFamily="49" charset="-122"/>
            </a:endParaRPr>
          </a:p>
        </p:txBody>
      </p:sp>
      <p:sp>
        <p:nvSpPr>
          <p:cNvPr id="45060" name="Rectangle 2"/>
          <p:cNvSpPr>
            <a:spLocks noGrp="1" noChangeArrowheads="1"/>
          </p:cNvSpPr>
          <p:nvPr>
            <p:ph type="title"/>
          </p:nvPr>
        </p:nvSpPr>
        <p:spPr bwMode="auto">
          <a:xfrm>
            <a:off x="304800" y="609600"/>
            <a:ext cx="8153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4.现代逻辑学改造数学</a:t>
            </a:r>
            <a:r>
              <a:rPr lang="zh-CN" altLang="en-US" smtClean="0">
                <a:latin typeface="Courier New" panose="02070309020205020404" pitchFamily="49" charset="0"/>
                <a:ea typeface="黑体" panose="02010609060101010101" pitchFamily="49" charset="-122"/>
              </a:rPr>
              <a:t>——</a:t>
            </a:r>
            <a:r>
              <a:rPr lang="zh-CN" altLang="en-US" smtClean="0">
                <a:latin typeface="黑体" panose="02010609060101010101" pitchFamily="49" charset="-122"/>
                <a:ea typeface="黑体" panose="02010609060101010101" pitchFamily="49" charset="-122"/>
              </a:rPr>
              <a:t>形式化</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43</a:t>
            </a:fld>
            <a:endParaRPr lang="zh-CN" altLang="en-US" dirty="0"/>
          </a:p>
        </p:txBody>
      </p:sp>
    </p:spTree>
    <p:extLst>
      <p:ext uri="{BB962C8B-B14F-4D97-AF65-F5344CB8AC3E}">
        <p14:creationId xmlns:p14="http://schemas.microsoft.com/office/powerpoint/2010/main" val="1972153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bwMode="auto">
          <a:xfrm>
            <a:off x="495300" y="1341438"/>
            <a:ext cx="7772400" cy="58324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defRPr/>
            </a:pPr>
            <a:r>
              <a:rPr kumimoji="1" lang="zh-CN" altLang="en-US" dirty="0">
                <a:latin typeface="黑体" panose="02010609060101010101" pitchFamily="49" charset="-122"/>
              </a:rPr>
              <a:t>对形式系统的研究包括：</a:t>
            </a:r>
          </a:p>
          <a:p>
            <a:pPr>
              <a:lnSpc>
                <a:spcPct val="90000"/>
              </a:lnSpc>
              <a:buFont typeface="Wingdings" panose="05000000000000000000" charset="0"/>
              <a:buNone/>
              <a:defRPr/>
            </a:pPr>
            <a:r>
              <a:rPr kumimoji="1" lang="zh-CN" altLang="en-US" dirty="0">
                <a:latin typeface="黑体" panose="02010609060101010101" pitchFamily="49" charset="-122"/>
              </a:rPr>
              <a:t>（1）</a:t>
            </a:r>
            <a:r>
              <a:rPr kumimoji="1" lang="zh-CN" altLang="en-US" dirty="0">
                <a:solidFill>
                  <a:srgbClr val="FF0000"/>
                </a:solidFill>
                <a:latin typeface="黑体" panose="02010609060101010101" pitchFamily="49" charset="-122"/>
              </a:rPr>
              <a:t>对系统内定理推演的研究</a:t>
            </a:r>
            <a:r>
              <a:rPr kumimoji="1" lang="zh-CN" altLang="en-US" dirty="0">
                <a:latin typeface="黑体" panose="02010609060101010101" pitchFamily="49" charset="-122"/>
              </a:rPr>
              <a:t>。这类研究被看作是对形式系统的语构(</a:t>
            </a:r>
            <a:r>
              <a:rPr kumimoji="1" lang="en-US" altLang="zh-CN" dirty="0">
                <a:latin typeface="黑体" panose="02010609060101010101" pitchFamily="49" charset="-122"/>
              </a:rPr>
              <a:t>syntax)</a:t>
            </a:r>
            <a:r>
              <a:rPr kumimoji="1" lang="zh-CN" altLang="en-US" dirty="0">
                <a:latin typeface="黑体" panose="02010609060101010101" pitchFamily="49" charset="-122"/>
              </a:rPr>
              <a:t>的研究。</a:t>
            </a:r>
          </a:p>
          <a:p>
            <a:pPr>
              <a:lnSpc>
                <a:spcPct val="90000"/>
              </a:lnSpc>
              <a:buFont typeface="Wingdings" panose="05000000000000000000" charset="0"/>
              <a:buNone/>
              <a:defRPr/>
            </a:pPr>
            <a:r>
              <a:rPr kumimoji="1" lang="zh-CN" altLang="en-US" dirty="0">
                <a:latin typeface="黑体" panose="02010609060101010101" pitchFamily="49" charset="-122"/>
              </a:rPr>
              <a:t>（2）</a:t>
            </a:r>
            <a:r>
              <a:rPr kumimoji="1" lang="zh-CN" altLang="en-US" dirty="0">
                <a:solidFill>
                  <a:srgbClr val="FF0000"/>
                </a:solidFill>
                <a:latin typeface="黑体" panose="02010609060101010101" pitchFamily="49" charset="-122"/>
              </a:rPr>
              <a:t>语义(</a:t>
            </a:r>
            <a:r>
              <a:rPr kumimoji="1" lang="en-US" altLang="zh-CN" dirty="0">
                <a:solidFill>
                  <a:srgbClr val="FF0000"/>
                </a:solidFill>
                <a:latin typeface="黑体" panose="02010609060101010101" pitchFamily="49" charset="-122"/>
              </a:rPr>
              <a:t>semantic)</a:t>
            </a:r>
            <a:r>
              <a:rPr kumimoji="1" lang="zh-CN" altLang="en-US" dirty="0">
                <a:solidFill>
                  <a:srgbClr val="FF0000"/>
                </a:solidFill>
                <a:latin typeface="黑体" panose="02010609060101010101" pitchFamily="49" charset="-122"/>
              </a:rPr>
              <a:t>研究</a:t>
            </a:r>
            <a:r>
              <a:rPr kumimoji="1" lang="zh-CN" altLang="en-US" dirty="0">
                <a:latin typeface="黑体" panose="02010609060101010101" pitchFamily="49" charset="-122"/>
              </a:rPr>
              <a:t>。公理系统、形式系统并不一定针对某一特定的问题范畴，但可以对它作出种种解释</a:t>
            </a:r>
            <a:r>
              <a:rPr kumimoji="1" lang="zh-CN" altLang="en-US" dirty="0">
                <a:latin typeface="Courier New" panose="02070309020205020404" pitchFamily="49" charset="0"/>
              </a:rPr>
              <a:t>——</a:t>
            </a:r>
            <a:r>
              <a:rPr kumimoji="1" lang="zh-CN" altLang="en-US" dirty="0">
                <a:latin typeface="黑体" panose="02010609060101010101" pitchFamily="49" charset="-122"/>
              </a:rPr>
              <a:t>赋予它一定的个体域，赋予它一定的结构，即用个体域中的个体、个体上的运算、个体间的关系去解释系统中的抽象符号。</a:t>
            </a:r>
          </a:p>
          <a:p>
            <a:pPr>
              <a:lnSpc>
                <a:spcPct val="90000"/>
              </a:lnSpc>
              <a:buFont typeface="Wingdings" panose="05000000000000000000" charset="0"/>
              <a:buNone/>
              <a:defRPr/>
            </a:pPr>
            <a:r>
              <a:rPr kumimoji="1" lang="zh-CN" altLang="en-US" dirty="0">
                <a:latin typeface="黑体" panose="02010609060101010101" pitchFamily="49" charset="-122"/>
              </a:rPr>
              <a:t>（3）</a:t>
            </a:r>
            <a:r>
              <a:rPr kumimoji="1" lang="zh-CN" altLang="en-US" dirty="0">
                <a:solidFill>
                  <a:srgbClr val="FF0000"/>
                </a:solidFill>
                <a:latin typeface="黑体" panose="02010609060101010101" pitchFamily="49" charset="-122"/>
              </a:rPr>
              <a:t>语构与语义关系的研究</a:t>
            </a:r>
            <a:r>
              <a:rPr kumimoji="1" lang="zh-CN" altLang="en-US" dirty="0" smtClean="0">
                <a:latin typeface="黑体" panose="02010609060101010101" pitchFamily="49" charset="-122"/>
              </a:rPr>
              <a:t>。</a:t>
            </a:r>
            <a:endParaRPr kumimoji="1" lang="zh-CN" altLang="en-US" dirty="0" smtClean="0">
              <a:solidFill>
                <a:srgbClr val="000070"/>
              </a:solidFill>
              <a:latin typeface="黑体" panose="02010609060101010101" pitchFamily="49" charset="-122"/>
            </a:endParaRPr>
          </a:p>
        </p:txBody>
      </p:sp>
      <p:sp>
        <p:nvSpPr>
          <p:cNvPr id="47108" name="Rectangle 2"/>
          <p:cNvSpPr>
            <a:spLocks noGrp="1" noChangeArrowheads="1"/>
          </p:cNvSpPr>
          <p:nvPr>
            <p:ph type="title"/>
          </p:nvPr>
        </p:nvSpPr>
        <p:spPr bwMode="auto">
          <a:xfrm>
            <a:off x="304800" y="609600"/>
            <a:ext cx="8153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4.现代逻辑学改造数学</a:t>
            </a:r>
            <a:r>
              <a:rPr lang="zh-CN" altLang="en-US" smtClean="0">
                <a:latin typeface="Courier New" panose="02070309020205020404" pitchFamily="49" charset="0"/>
                <a:ea typeface="黑体" panose="02010609060101010101" pitchFamily="49" charset="-122"/>
              </a:rPr>
              <a:t>——</a:t>
            </a:r>
            <a:r>
              <a:rPr lang="zh-CN" altLang="en-US" smtClean="0">
                <a:latin typeface="黑体" panose="02010609060101010101" pitchFamily="49" charset="-122"/>
                <a:ea typeface="黑体" panose="02010609060101010101" pitchFamily="49" charset="-122"/>
              </a:rPr>
              <a:t>形式化</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44</a:t>
            </a:fld>
            <a:endParaRPr lang="zh-CN" altLang="en-US" dirty="0"/>
          </a:p>
        </p:txBody>
      </p:sp>
    </p:spTree>
    <p:extLst>
      <p:ext uri="{BB962C8B-B14F-4D97-AF65-F5344CB8AC3E}">
        <p14:creationId xmlns:p14="http://schemas.microsoft.com/office/powerpoint/2010/main" val="1049449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bwMode="auto">
          <a:xfrm>
            <a:off x="685800" y="379413"/>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1" hangingPunct="1"/>
            <a:r>
              <a:rPr lang="zh-CN" altLang="en-US" sz="4000" smtClean="0"/>
              <a:t>第</a:t>
            </a:r>
            <a:r>
              <a:rPr lang="en-US" altLang="zh-CN" sz="4000" smtClean="0"/>
              <a:t>2</a:t>
            </a:r>
            <a:r>
              <a:rPr lang="zh-CN" altLang="en-US" sz="4000" smtClean="0"/>
              <a:t>章  知识表示和推理</a:t>
            </a:r>
          </a:p>
        </p:txBody>
      </p:sp>
      <p:sp>
        <p:nvSpPr>
          <p:cNvPr id="10" name="Rectangle 3"/>
          <p:cNvSpPr>
            <a:spLocks noGrp="1"/>
          </p:cNvSpPr>
          <p:nvPr>
            <p:ph idx="1"/>
          </p:nvPr>
        </p:nvSpPr>
        <p:spPr>
          <a:xfrm>
            <a:off x="860425" y="2101850"/>
            <a:ext cx="3302000" cy="3216275"/>
          </a:xfr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88900" indent="0">
              <a:buFont typeface="Wingdings" panose="05000000000000000000" pitchFamily="2" charset="2"/>
              <a:buNone/>
              <a:defRPr/>
            </a:pPr>
            <a:r>
              <a:rPr lang="en-US" altLang="zh-CN" sz="2800" smtClean="0">
                <a:solidFill>
                  <a:srgbClr val="FF0000"/>
                </a:solidFill>
                <a:latin typeface="黑体" panose="02010609060101010101" pitchFamily="49" charset="-122"/>
              </a:rPr>
              <a:t>2.1  </a:t>
            </a:r>
            <a:r>
              <a:rPr lang="zh-CN" altLang="en-US" sz="2800" smtClean="0">
                <a:solidFill>
                  <a:srgbClr val="FF0000"/>
                </a:solidFill>
                <a:latin typeface="黑体" panose="02010609060101010101" pitchFamily="49" charset="-122"/>
              </a:rPr>
              <a:t>概述	</a:t>
            </a:r>
            <a:r>
              <a:rPr lang="zh-CN" altLang="en-US" sz="2800" smtClean="0">
                <a:solidFill>
                  <a:srgbClr val="000070"/>
                </a:solidFill>
                <a:latin typeface="黑体" panose="02010609060101010101" pitchFamily="49" charset="-122"/>
              </a:rPr>
              <a:t>      </a:t>
            </a:r>
            <a:endParaRPr lang="en-US" altLang="zh-CN" sz="280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smtClean="0">
                <a:solidFill>
                  <a:srgbClr val="00B0F0"/>
                </a:solidFill>
                <a:latin typeface="黑体" panose="02010609060101010101" pitchFamily="49" charset="-122"/>
              </a:rPr>
              <a:t>2.2  </a:t>
            </a:r>
            <a:r>
              <a:rPr lang="zh-CN" altLang="en-US" sz="2800" smtClean="0">
                <a:solidFill>
                  <a:srgbClr val="00B0F0"/>
                </a:solidFill>
                <a:latin typeface="黑体" panose="02010609060101010101" pitchFamily="49" charset="-122"/>
              </a:rPr>
              <a:t>命题逻辑</a:t>
            </a:r>
            <a:r>
              <a:rPr lang="zh-CN" altLang="en-US" sz="2800" smtClean="0">
                <a:solidFill>
                  <a:srgbClr val="000070"/>
                </a:solidFill>
                <a:latin typeface="黑体" panose="02010609060101010101" pitchFamily="49" charset="-122"/>
              </a:rPr>
              <a:t>	</a:t>
            </a:r>
            <a:endParaRPr lang="en-US" altLang="zh-CN" sz="280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smtClean="0">
                <a:solidFill>
                  <a:srgbClr val="000070"/>
                </a:solidFill>
                <a:latin typeface="黑体" panose="02010609060101010101" pitchFamily="49" charset="-122"/>
              </a:rPr>
              <a:t>2.3  </a:t>
            </a:r>
            <a:r>
              <a:rPr lang="zh-CN" altLang="en-US" sz="2800" smtClean="0">
                <a:solidFill>
                  <a:srgbClr val="000070"/>
                </a:solidFill>
                <a:latin typeface="黑体" panose="02010609060101010101" pitchFamily="49" charset="-122"/>
              </a:rPr>
              <a:t>谓词逻辑	</a:t>
            </a:r>
            <a:endParaRPr lang="en-US" altLang="zh-CN" sz="280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smtClean="0">
                <a:solidFill>
                  <a:srgbClr val="000070"/>
                </a:solidFill>
                <a:latin typeface="黑体" panose="02010609060101010101" pitchFamily="49" charset="-122"/>
              </a:rPr>
              <a:t>2.4  </a:t>
            </a:r>
            <a:r>
              <a:rPr lang="zh-CN" altLang="en-US" sz="2800" smtClean="0">
                <a:solidFill>
                  <a:srgbClr val="000070"/>
                </a:solidFill>
                <a:latin typeface="黑体" panose="02010609060101010101" pitchFamily="49" charset="-122"/>
              </a:rPr>
              <a:t>归结推理	</a:t>
            </a:r>
            <a:endParaRPr lang="en-US" altLang="zh-CN" sz="280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smtClean="0">
                <a:solidFill>
                  <a:srgbClr val="000070"/>
                </a:solidFill>
                <a:latin typeface="黑体" panose="02010609060101010101" pitchFamily="49" charset="-122"/>
              </a:rPr>
              <a:t>2.5  </a:t>
            </a:r>
            <a:r>
              <a:rPr lang="zh-CN" altLang="en-US" sz="2800" smtClean="0">
                <a:solidFill>
                  <a:srgbClr val="000070"/>
                </a:solidFill>
                <a:latin typeface="黑体" panose="02010609060101010101" pitchFamily="49" charset="-122"/>
              </a:rPr>
              <a:t>产生式系统</a:t>
            </a:r>
            <a:endParaRPr lang="en-US" altLang="zh-CN" sz="280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smtClean="0">
                <a:solidFill>
                  <a:srgbClr val="000070"/>
                </a:solidFill>
                <a:latin typeface="黑体" panose="02010609060101010101" pitchFamily="49" charset="-122"/>
              </a:rPr>
              <a:t>2.6  </a:t>
            </a:r>
            <a:r>
              <a:rPr lang="zh-CN" altLang="en-US" sz="2800" smtClean="0">
                <a:solidFill>
                  <a:srgbClr val="000070"/>
                </a:solidFill>
                <a:latin typeface="黑体" panose="02010609060101010101" pitchFamily="49" charset="-122"/>
              </a:rPr>
              <a:t>语义网络	</a:t>
            </a:r>
          </a:p>
          <a:p>
            <a:pPr marL="88900" indent="0">
              <a:buFont typeface="Wingdings" panose="05000000000000000000" pitchFamily="2" charset="2"/>
              <a:buNone/>
              <a:defRPr/>
            </a:pPr>
            <a:endParaRPr lang="zh-CN" altLang="en-US" sz="2800" smtClean="0">
              <a:solidFill>
                <a:srgbClr val="000070"/>
              </a:solidFill>
              <a:latin typeface="黑体" panose="02010609060101010101" pitchFamily="49" charset="-122"/>
            </a:endParaRPr>
          </a:p>
        </p:txBody>
      </p:sp>
      <p:sp>
        <p:nvSpPr>
          <p:cNvPr id="11" name="Rectangle 3"/>
          <p:cNvSpPr>
            <a:spLocks noGrp="1"/>
          </p:cNvSpPr>
          <p:nvPr/>
        </p:nvSpPr>
        <p:spPr>
          <a:xfrm>
            <a:off x="4678363" y="2101850"/>
            <a:ext cx="3881437" cy="3216275"/>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eaLnBrk="0" hangingPunct="0">
              <a:defRPr sz="3600">
                <a:solidFill>
                  <a:schemeClr val="tx1"/>
                </a:solidFill>
                <a:latin typeface="Times New Roman" panose="02020603050405020304" pitchFamily="18" charset="0"/>
                <a:ea typeface="宋体" panose="02010600030101010101" pitchFamily="2" charset="-122"/>
              </a:defRPr>
            </a:lvl1pPr>
            <a:lvl2pPr eaLnBrk="0" hangingPunct="0">
              <a:defRPr sz="3600">
                <a:solidFill>
                  <a:schemeClr val="tx1"/>
                </a:solidFill>
                <a:latin typeface="Times New Roman" panose="02020603050405020304" pitchFamily="18" charset="0"/>
                <a:ea typeface="宋体" panose="02010600030101010101" pitchFamily="2" charset="-122"/>
              </a:defRPr>
            </a:lvl2pPr>
            <a:lvl3pPr eaLnBrk="0" hangingPunct="0">
              <a:defRPr sz="3600">
                <a:solidFill>
                  <a:schemeClr val="tx1"/>
                </a:solidFill>
                <a:latin typeface="Times New Roman" panose="02020603050405020304" pitchFamily="18" charset="0"/>
                <a:ea typeface="宋体" panose="02010600030101010101" pitchFamily="2" charset="-122"/>
              </a:defRPr>
            </a:lvl3pPr>
            <a:lvl4pPr eaLnBrk="0" hangingPunct="0">
              <a:defRPr sz="3600">
                <a:solidFill>
                  <a:schemeClr val="tx1"/>
                </a:solidFill>
                <a:latin typeface="Times New Roman" panose="02020603050405020304" pitchFamily="18" charset="0"/>
                <a:ea typeface="宋体" panose="02010600030101010101" pitchFamily="2" charset="-122"/>
              </a:defRPr>
            </a:lvl4pPr>
            <a:lvl5pPr eaLnBrk="0" hangingPunct="0">
              <a:defRPr sz="36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2.7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框架	</a:t>
            </a:r>
            <a:endParaRPr lang="zh-CN" altLang="en-US"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2.8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脚本</a:t>
            </a: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	</a:t>
            </a:r>
            <a:endParaRPr lang="en-US" altLang="zh-CN"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2.9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知识图谱	</a:t>
            </a:r>
            <a:endParaRPr lang="en-US" altLang="zh-CN"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2.10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基于知识的系统	</a:t>
            </a:r>
            <a:endParaRPr lang="en-US" altLang="zh-CN"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2.11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小结</a:t>
            </a:r>
            <a:endParaRPr lang="zh-CN" altLang="en-US"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zh-CN" altLang="en-US" sz="2800" b="1" smtClean="0">
                <a:solidFill>
                  <a:srgbClr val="000070"/>
                </a:solidFill>
                <a:latin typeface="黑体" panose="02010609060101010101" pitchFamily="49" charset="-122"/>
                <a:ea typeface="黑体" panose="02010609060101010101" pitchFamily="49" charset="-122"/>
              </a:rPr>
              <a:t>	</a:t>
            </a:r>
          </a:p>
          <a:p>
            <a:pPr eaLnBrk="1" hangingPunct="1">
              <a:spcBef>
                <a:spcPct val="20000"/>
              </a:spcBef>
              <a:buClr>
                <a:srgbClr val="000070"/>
              </a:buClr>
              <a:defRPr/>
            </a:pPr>
            <a:endParaRPr lang="zh-CN" altLang="en-US" sz="2800" b="1" smtClean="0">
              <a:solidFill>
                <a:srgbClr val="000070"/>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45</a:t>
            </a:fld>
            <a:endParaRPr lang="zh-CN" altLang="en-US" dirty="0"/>
          </a:p>
        </p:txBody>
      </p:sp>
    </p:spTree>
    <p:extLst>
      <p:ext uri="{BB962C8B-B14F-4D97-AF65-F5344CB8AC3E}">
        <p14:creationId xmlns:p14="http://schemas.microsoft.com/office/powerpoint/2010/main" val="1300820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2.2 命题逻辑</a:t>
            </a:r>
          </a:p>
        </p:txBody>
      </p:sp>
      <p:sp>
        <p:nvSpPr>
          <p:cNvPr id="51203" name="Rectangle 3"/>
          <p:cNvSpPr>
            <a:spLocks noGrp="1" noChangeArrowheads="1"/>
          </p:cNvSpPr>
          <p:nvPr>
            <p:ph idx="1"/>
          </p:nvPr>
        </p:nvSpPr>
        <p:spPr bwMode="auto">
          <a:xfrm>
            <a:off x="685800" y="1052513"/>
            <a:ext cx="7772400" cy="58054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buFont typeface="Wingdings" panose="05000000000000000000" charset="0"/>
              <a:buNone/>
              <a:defRPr/>
            </a:pPr>
            <a:r>
              <a:rPr kumimoji="1" lang="zh-CN" altLang="en-US" dirty="0">
                <a:solidFill>
                  <a:srgbClr val="FF0000"/>
                </a:solidFill>
                <a:latin typeface="黑体" panose="02010609060101010101" pitchFamily="49" charset="-122"/>
              </a:rPr>
              <a:t>命题</a:t>
            </a:r>
            <a:r>
              <a:rPr kumimoji="1" lang="en-US" altLang="zh-CN" dirty="0">
                <a:latin typeface="Courier New" panose="02070309020205020404" pitchFamily="49" charset="0"/>
              </a:rPr>
              <a:t>——</a:t>
            </a:r>
            <a:r>
              <a:rPr kumimoji="1" lang="zh-CN" altLang="en-US" dirty="0">
                <a:latin typeface="黑体" panose="02010609060101010101" pitchFamily="49" charset="-122"/>
              </a:rPr>
              <a:t>具有</a:t>
            </a:r>
            <a:r>
              <a:rPr kumimoji="1" lang="zh-CN" altLang="en-US" dirty="0">
                <a:solidFill>
                  <a:srgbClr val="FF0000"/>
                </a:solidFill>
                <a:latin typeface="黑体" panose="02010609060101010101" pitchFamily="49" charset="-122"/>
              </a:rPr>
              <a:t>真假</a:t>
            </a:r>
            <a:r>
              <a:rPr kumimoji="1" lang="zh-CN" altLang="en-US" dirty="0">
                <a:latin typeface="黑体" panose="02010609060101010101" pitchFamily="49" charset="-122"/>
              </a:rPr>
              <a:t>意义的</a:t>
            </a:r>
            <a:r>
              <a:rPr kumimoji="1" lang="zh-CN" altLang="en-US" dirty="0">
                <a:solidFill>
                  <a:srgbClr val="FF0000"/>
                </a:solidFill>
                <a:latin typeface="黑体" panose="02010609060101010101" pitchFamily="49" charset="-122"/>
              </a:rPr>
              <a:t>陈述句</a:t>
            </a:r>
            <a:r>
              <a:rPr kumimoji="1" lang="zh-CN" altLang="en-US" dirty="0">
                <a:latin typeface="黑体" panose="02010609060101010101" pitchFamily="49" charset="-122"/>
              </a:rPr>
              <a:t>。</a:t>
            </a:r>
          </a:p>
          <a:p>
            <a:pPr>
              <a:buFont typeface="Wingdings" panose="05000000000000000000" charset="0"/>
              <a:buNone/>
              <a:defRPr/>
            </a:pPr>
            <a:r>
              <a:rPr kumimoji="1" lang="zh-CN" altLang="en-US" dirty="0">
                <a:latin typeface="黑体" panose="02010609060101010101" pitchFamily="49" charset="-122"/>
              </a:rPr>
              <a:t>在特殊的情况下都具有 </a:t>
            </a:r>
            <a:r>
              <a:rPr kumimoji="1" lang="zh-CN" altLang="en-US" dirty="0">
                <a:latin typeface="Courier New" panose="02070309020205020404" pitchFamily="49" charset="0"/>
              </a:rPr>
              <a:t>“</a:t>
            </a:r>
            <a:r>
              <a:rPr kumimoji="1" lang="zh-CN" altLang="en-US" dirty="0">
                <a:latin typeface="黑体" panose="02010609060101010101" pitchFamily="49" charset="-122"/>
              </a:rPr>
              <a:t>真 (</a:t>
            </a:r>
            <a:r>
              <a:rPr kumimoji="1" lang="en-US" altLang="zh-CN" dirty="0">
                <a:latin typeface="黑体" panose="02010609060101010101" pitchFamily="49" charset="-122"/>
              </a:rPr>
              <a:t>True)</a:t>
            </a:r>
            <a:r>
              <a:rPr kumimoji="1" lang="en-US" altLang="zh-CN" dirty="0">
                <a:latin typeface="Courier New" panose="02070309020205020404" pitchFamily="49" charset="0"/>
              </a:rPr>
              <a:t>”</a:t>
            </a:r>
            <a:r>
              <a:rPr kumimoji="1" lang="zh-CN" altLang="en-US" dirty="0">
                <a:latin typeface="黑体" panose="02010609060101010101" pitchFamily="49" charset="-122"/>
              </a:rPr>
              <a:t>和 </a:t>
            </a:r>
            <a:r>
              <a:rPr kumimoji="1" lang="zh-CN" altLang="en-US" dirty="0">
                <a:latin typeface="Courier New" panose="02070309020205020404" pitchFamily="49" charset="0"/>
              </a:rPr>
              <a:t>“</a:t>
            </a:r>
            <a:r>
              <a:rPr kumimoji="1" lang="zh-CN" altLang="en-US" dirty="0">
                <a:latin typeface="黑体" panose="02010609060101010101" pitchFamily="49" charset="-122"/>
              </a:rPr>
              <a:t>假（</a:t>
            </a:r>
            <a:r>
              <a:rPr kumimoji="1" lang="en-US" altLang="zh-CN" dirty="0">
                <a:latin typeface="黑体" panose="02010609060101010101" pitchFamily="49" charset="-122"/>
              </a:rPr>
              <a:t>False)</a:t>
            </a:r>
            <a:r>
              <a:rPr kumimoji="1" lang="en-US" altLang="zh-CN" dirty="0">
                <a:latin typeface="Courier New" panose="02070309020205020404" pitchFamily="49" charset="0"/>
              </a:rPr>
              <a:t>”</a:t>
            </a:r>
            <a:r>
              <a:rPr kumimoji="1" lang="zh-CN" altLang="en-US" dirty="0">
                <a:latin typeface="黑体" panose="02010609060101010101" pitchFamily="49" charset="-122"/>
              </a:rPr>
              <a:t>的意义句子，都是命题。</a:t>
            </a:r>
          </a:p>
          <a:p>
            <a:pPr>
              <a:buFont typeface="Wingdings" panose="05000000000000000000" charset="0"/>
              <a:buNone/>
              <a:defRPr/>
            </a:pPr>
            <a:r>
              <a:rPr kumimoji="1" lang="zh-CN" altLang="en-US" dirty="0">
                <a:solidFill>
                  <a:srgbClr val="FF0000"/>
                </a:solidFill>
                <a:latin typeface="黑体" panose="02010609060101010101" pitchFamily="49" charset="-122"/>
              </a:rPr>
              <a:t>真值</a:t>
            </a:r>
            <a:r>
              <a:rPr kumimoji="1" lang="en-US" altLang="zh-CN" dirty="0">
                <a:latin typeface="Courier New" panose="02070309020205020404" pitchFamily="49" charset="0"/>
              </a:rPr>
              <a:t>——</a:t>
            </a:r>
            <a:r>
              <a:rPr kumimoji="1" lang="zh-CN" altLang="en-US" dirty="0">
                <a:latin typeface="黑体" panose="02010609060101010101" pitchFamily="49" charset="-122"/>
              </a:rPr>
              <a:t>用</a:t>
            </a:r>
            <a:r>
              <a:rPr kumimoji="1" lang="en-US" altLang="zh-CN" dirty="0">
                <a:latin typeface="黑体" panose="02010609060101010101" pitchFamily="49" charset="-122"/>
              </a:rPr>
              <a:t>T</a:t>
            </a:r>
            <a:r>
              <a:rPr kumimoji="1" lang="zh-CN" altLang="en-US" dirty="0">
                <a:latin typeface="黑体" panose="02010609060101010101" pitchFamily="49" charset="-122"/>
              </a:rPr>
              <a:t>和</a:t>
            </a:r>
            <a:r>
              <a:rPr kumimoji="1" lang="en-US" altLang="zh-CN" dirty="0">
                <a:latin typeface="黑体" panose="02010609060101010101" pitchFamily="49" charset="-122"/>
              </a:rPr>
              <a:t>F</a:t>
            </a:r>
            <a:r>
              <a:rPr kumimoji="1" lang="zh-CN" altLang="en-US" dirty="0">
                <a:latin typeface="黑体" panose="02010609060101010101" pitchFamily="49" charset="-122"/>
              </a:rPr>
              <a:t>表示</a:t>
            </a:r>
            <a:r>
              <a:rPr kumimoji="1" lang="zh-CN" altLang="en-US" dirty="0" smtClean="0">
                <a:latin typeface="黑体" panose="02010609060101010101" pitchFamily="49" charset="-122"/>
              </a:rPr>
              <a:t>。</a:t>
            </a:r>
            <a:endParaRPr kumimoji="1" lang="en-US" altLang="zh-CN" dirty="0">
              <a:latin typeface="黑体" panose="02010609060101010101" pitchFamily="49" charset="-122"/>
            </a:endParaRPr>
          </a:p>
          <a:p>
            <a:pPr>
              <a:buFont typeface="Wingdings" panose="05000000000000000000" charset="0"/>
              <a:buNone/>
              <a:defRPr/>
            </a:pPr>
            <a:r>
              <a:rPr kumimoji="1" lang="zh-CN" altLang="en-US" dirty="0" smtClean="0">
                <a:solidFill>
                  <a:srgbClr val="000070"/>
                </a:solidFill>
                <a:latin typeface="黑体" panose="02010609060101010101" pitchFamily="49" charset="-122"/>
              </a:rPr>
              <a:t>命题</a:t>
            </a:r>
            <a:r>
              <a:rPr kumimoji="1" lang="zh-CN" altLang="en-US" dirty="0">
                <a:solidFill>
                  <a:srgbClr val="000070"/>
                </a:solidFill>
                <a:latin typeface="黑体" panose="02010609060101010101" pitchFamily="49" charset="-122"/>
              </a:rPr>
              <a:t>有两种类型：</a:t>
            </a:r>
          </a:p>
          <a:p>
            <a:pPr indent="341630">
              <a:lnSpc>
                <a:spcPct val="90000"/>
              </a:lnSpc>
              <a:buFont typeface="Wingdings" panose="05000000000000000000" pitchFamily="2" charset="2"/>
              <a:buNone/>
              <a:defRPr/>
            </a:pPr>
            <a:r>
              <a:rPr kumimoji="1" lang="en-US" altLang="zh-CN" dirty="0">
                <a:solidFill>
                  <a:srgbClr val="000070"/>
                </a:solidFill>
                <a:latin typeface="黑体" panose="02010609060101010101" pitchFamily="49" charset="-122"/>
              </a:rPr>
              <a:t>1</a:t>
            </a:r>
            <a:r>
              <a:rPr kumimoji="1" lang="zh-CN" altLang="en-US" dirty="0">
                <a:solidFill>
                  <a:srgbClr val="000070"/>
                </a:solidFill>
                <a:latin typeface="黑体" panose="02010609060101010101" pitchFamily="49" charset="-122"/>
              </a:rPr>
              <a:t>）</a:t>
            </a:r>
            <a:r>
              <a:rPr kumimoji="1" lang="zh-CN" altLang="en-US" dirty="0">
                <a:solidFill>
                  <a:srgbClr val="FF0000"/>
                </a:solidFill>
                <a:latin typeface="黑体" panose="02010609060101010101" pitchFamily="49" charset="-122"/>
              </a:rPr>
              <a:t>原子命题</a:t>
            </a:r>
          </a:p>
          <a:p>
            <a:pPr indent="341630">
              <a:lnSpc>
                <a:spcPct val="90000"/>
              </a:lnSpc>
              <a:buFont typeface="Wingdings" panose="05000000000000000000" pitchFamily="2" charset="2"/>
              <a:buNone/>
              <a:defRPr/>
            </a:pPr>
            <a:r>
              <a:rPr kumimoji="1" lang="en-US" altLang="zh-CN" dirty="0">
                <a:solidFill>
                  <a:srgbClr val="000070"/>
                </a:solidFill>
                <a:latin typeface="黑体" panose="02010609060101010101" pitchFamily="49" charset="-122"/>
              </a:rPr>
              <a:t>2</a:t>
            </a:r>
            <a:r>
              <a:rPr kumimoji="1" lang="zh-CN" altLang="en-US" dirty="0">
                <a:solidFill>
                  <a:srgbClr val="000070"/>
                </a:solidFill>
                <a:latin typeface="黑体" panose="02010609060101010101" pitchFamily="49" charset="-122"/>
              </a:rPr>
              <a:t>）</a:t>
            </a:r>
            <a:r>
              <a:rPr kumimoji="1" lang="zh-CN" altLang="en-US" dirty="0">
                <a:solidFill>
                  <a:srgbClr val="FF0000"/>
                </a:solidFill>
                <a:latin typeface="黑体" panose="02010609060101010101" pitchFamily="49" charset="-122"/>
              </a:rPr>
              <a:t>复合命题</a:t>
            </a:r>
            <a:r>
              <a:rPr kumimoji="1" lang="zh-CN" altLang="en-US" dirty="0">
                <a:solidFill>
                  <a:srgbClr val="FF0000"/>
                </a:solidFill>
                <a:latin typeface="Courier New" panose="02070309020205020404" pitchFamily="49" charset="0"/>
              </a:rPr>
              <a:t>：</a:t>
            </a:r>
            <a:r>
              <a:rPr kumimoji="1" lang="zh-CN" altLang="en-US" dirty="0">
                <a:solidFill>
                  <a:srgbClr val="000070"/>
                </a:solidFill>
                <a:latin typeface="黑体" panose="02010609060101010101" pitchFamily="49" charset="-122"/>
              </a:rPr>
              <a:t>由联结词、标点符号和原子命题等复合构成的命题。</a:t>
            </a:r>
          </a:p>
          <a:p>
            <a:pPr indent="341630">
              <a:lnSpc>
                <a:spcPct val="90000"/>
              </a:lnSpc>
              <a:buFont typeface="Wingdings" panose="05000000000000000000" pitchFamily="2" charset="2"/>
              <a:buNone/>
              <a:defRPr/>
            </a:pPr>
            <a:endParaRPr kumimoji="1" lang="zh-CN" altLang="en-US" sz="1800" dirty="0">
              <a:solidFill>
                <a:srgbClr val="000070"/>
              </a:solidFill>
              <a:latin typeface="黑体" panose="02010609060101010101" pitchFamily="49" charset="-122"/>
            </a:endParaRPr>
          </a:p>
          <a:p>
            <a:pPr indent="341630">
              <a:lnSpc>
                <a:spcPct val="90000"/>
              </a:lnSpc>
              <a:buFont typeface="Wingdings" panose="05000000000000000000" pitchFamily="2" charset="2"/>
              <a:buNone/>
              <a:defRPr/>
            </a:pPr>
            <a:r>
              <a:rPr kumimoji="1" lang="zh-CN" altLang="en-US" dirty="0">
                <a:solidFill>
                  <a:srgbClr val="000070"/>
                </a:solidFill>
                <a:latin typeface="黑体" panose="02010609060101010101" pitchFamily="49" charset="-122"/>
              </a:rPr>
              <a:t>所有这些命题都应具有确定的</a:t>
            </a:r>
            <a:r>
              <a:rPr kumimoji="1" lang="zh-CN" altLang="en-US" dirty="0">
                <a:solidFill>
                  <a:srgbClr val="FF0000"/>
                </a:solidFill>
                <a:latin typeface="黑体" panose="02010609060101010101" pitchFamily="49" charset="-122"/>
              </a:rPr>
              <a:t>真值</a:t>
            </a:r>
            <a:r>
              <a:rPr kumimoji="1" lang="zh-CN" altLang="en-US" dirty="0">
                <a:solidFill>
                  <a:srgbClr val="000070"/>
                </a:solidFill>
                <a:latin typeface="黑体" panose="02010609060101010101" pitchFamily="49" charset="-122"/>
              </a:rPr>
              <a:t>。</a:t>
            </a:r>
          </a:p>
          <a:p>
            <a:pPr>
              <a:buFont typeface="Wingdings" panose="05000000000000000000" charset="0"/>
              <a:buNone/>
              <a:defRPr/>
            </a:pPr>
            <a:endParaRPr kumimoji="1" lang="zh-CN" altLang="en-US" dirty="0">
              <a:latin typeface="黑体" panose="02010609060101010101" pitchFamily="49" charset="-122"/>
            </a:endParaRPr>
          </a:p>
          <a:p>
            <a:pPr indent="341630">
              <a:buFont typeface="Wingdings" panose="05000000000000000000" pitchFamily="2" charset="2"/>
              <a:buChar char="Ø"/>
              <a:defRPr/>
            </a:pPr>
            <a:endParaRPr kumimoji="1" lang="zh-CN" altLang="en-US" dirty="0" smtClean="0">
              <a:solidFill>
                <a:srgbClr val="000070"/>
              </a:solidFill>
              <a:latin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46</a:t>
            </a:fld>
            <a:endParaRPr lang="zh-CN" altLang="en-US" dirty="0"/>
          </a:p>
        </p:txBody>
      </p:sp>
    </p:spTree>
    <p:extLst>
      <p:ext uri="{BB962C8B-B14F-4D97-AF65-F5344CB8AC3E}">
        <p14:creationId xmlns:p14="http://schemas.microsoft.com/office/powerpoint/2010/main" val="620705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bwMode="auto">
          <a:xfrm>
            <a:off x="468313" y="1160463"/>
            <a:ext cx="7989887" cy="543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342900">
              <a:buFont typeface="Wingdings" panose="05000000000000000000" pitchFamily="2" charset="2"/>
              <a:buChar char="Ø"/>
            </a:pPr>
            <a:r>
              <a:rPr lang="zh-CN" altLang="en-US" smtClean="0">
                <a:solidFill>
                  <a:srgbClr val="C00000"/>
                </a:solidFill>
                <a:latin typeface="黑体" panose="02010609060101010101" pitchFamily="49" charset="-122"/>
              </a:rPr>
              <a:t>命题逻辑</a:t>
            </a:r>
            <a:r>
              <a:rPr lang="zh-CN" altLang="en-US" smtClean="0">
                <a:solidFill>
                  <a:srgbClr val="000070"/>
                </a:solidFill>
                <a:latin typeface="黑体" panose="02010609060101010101" pitchFamily="49" charset="-122"/>
              </a:rPr>
              <a:t>就是研究命题和命题之间关系的</a:t>
            </a:r>
            <a:r>
              <a:rPr lang="zh-CN" altLang="en-US" smtClean="0">
                <a:solidFill>
                  <a:srgbClr val="FF0000"/>
                </a:solidFill>
                <a:latin typeface="黑体" panose="02010609060101010101" pitchFamily="49" charset="-122"/>
              </a:rPr>
              <a:t>符号逻辑系统</a:t>
            </a:r>
            <a:r>
              <a:rPr lang="zh-CN" altLang="en-US" smtClean="0">
                <a:solidFill>
                  <a:srgbClr val="000070"/>
                </a:solidFill>
                <a:latin typeface="黑体" panose="02010609060101010101" pitchFamily="49" charset="-122"/>
              </a:rPr>
              <a:t>。</a:t>
            </a:r>
          </a:p>
          <a:p>
            <a:pPr indent="342900">
              <a:buFont typeface="Wingdings" panose="05000000000000000000" pitchFamily="2" charset="2"/>
              <a:buChar char="Ø"/>
            </a:pPr>
            <a:r>
              <a:rPr lang="zh-CN" altLang="en-US" smtClean="0">
                <a:solidFill>
                  <a:srgbClr val="000070"/>
                </a:solidFill>
                <a:latin typeface="黑体" panose="02010609060101010101" pitchFamily="49" charset="-122"/>
              </a:rPr>
              <a:t>用</a:t>
            </a:r>
            <a:r>
              <a:rPr lang="en-US" altLang="zh-CN" smtClean="0">
                <a:solidFill>
                  <a:srgbClr val="000070"/>
                </a:solidFill>
                <a:latin typeface="黑体" panose="02010609060101010101" pitchFamily="49" charset="-122"/>
              </a:rPr>
              <a:t>P、Q、R、S</a:t>
            </a:r>
            <a:r>
              <a:rPr lang="zh-CN" altLang="en-US" smtClean="0">
                <a:solidFill>
                  <a:srgbClr val="000070"/>
                </a:solidFill>
                <a:latin typeface="黑体" panose="02010609060101010101" pitchFamily="49" charset="-122"/>
              </a:rPr>
              <a:t>等来表示命题。如：</a:t>
            </a:r>
          </a:p>
          <a:p>
            <a:pPr indent="342900">
              <a:buFont typeface="Wingdings" panose="05000000000000000000" pitchFamily="2" charset="2"/>
              <a:buNone/>
            </a:pPr>
            <a:r>
              <a:rPr lang="zh-CN" altLang="en-US" smtClean="0">
                <a:solidFill>
                  <a:srgbClr val="000070"/>
                </a:solidFill>
                <a:latin typeface="黑体" panose="02010609060101010101" pitchFamily="49" charset="-122"/>
              </a:rPr>
              <a:t>             </a:t>
            </a:r>
            <a:r>
              <a:rPr lang="en-US" altLang="zh-CN" smtClean="0">
                <a:solidFill>
                  <a:srgbClr val="000070"/>
                </a:solidFill>
                <a:latin typeface="黑体" panose="02010609060101010101" pitchFamily="49" charset="-122"/>
              </a:rPr>
              <a:t>P：</a:t>
            </a:r>
            <a:r>
              <a:rPr lang="zh-CN" altLang="en-US" smtClean="0">
                <a:solidFill>
                  <a:srgbClr val="000070"/>
                </a:solidFill>
                <a:latin typeface="黑体" panose="02010609060101010101" pitchFamily="49" charset="-122"/>
              </a:rPr>
              <a:t>今天下雨</a:t>
            </a:r>
          </a:p>
          <a:p>
            <a:pPr indent="342900">
              <a:buFont typeface="Wingdings" panose="05000000000000000000" pitchFamily="2" charset="2"/>
              <a:buChar char="Ø"/>
            </a:pPr>
            <a:r>
              <a:rPr lang="en-US" altLang="zh-CN" smtClean="0">
                <a:solidFill>
                  <a:srgbClr val="FF0000"/>
                </a:solidFill>
                <a:latin typeface="黑体" panose="02010609060101010101" pitchFamily="49" charset="-122"/>
              </a:rPr>
              <a:t>P</a:t>
            </a:r>
            <a:r>
              <a:rPr lang="zh-CN" altLang="en-US" smtClean="0">
                <a:solidFill>
                  <a:srgbClr val="FF0000"/>
                </a:solidFill>
                <a:latin typeface="黑体" panose="02010609060101010101" pitchFamily="49" charset="-122"/>
              </a:rPr>
              <a:t>是命题标识符。</a:t>
            </a:r>
          </a:p>
          <a:p>
            <a:pPr indent="342900">
              <a:buFont typeface="Wingdings" panose="05000000000000000000" pitchFamily="2" charset="2"/>
              <a:buChar char="Ø"/>
            </a:pPr>
            <a:r>
              <a:rPr lang="zh-CN" altLang="en-US" smtClean="0">
                <a:solidFill>
                  <a:srgbClr val="C00000"/>
                </a:solidFill>
                <a:latin typeface="黑体" panose="02010609060101010101" pitchFamily="49" charset="-122"/>
              </a:rPr>
              <a:t>命题常量</a:t>
            </a:r>
            <a:r>
              <a:rPr lang="en-US" altLang="zh-CN" smtClean="0">
                <a:solidFill>
                  <a:srgbClr val="C00000"/>
                </a:solidFill>
                <a:latin typeface="黑体" panose="02010609060101010101" pitchFamily="49" charset="-122"/>
              </a:rPr>
              <a:t>/</a:t>
            </a:r>
            <a:r>
              <a:rPr lang="zh-CN" altLang="en-US" smtClean="0">
                <a:solidFill>
                  <a:srgbClr val="C00000"/>
                </a:solidFill>
                <a:latin typeface="黑体" panose="02010609060101010101" pitchFamily="49" charset="-122"/>
              </a:rPr>
              <a:t>元：</a:t>
            </a:r>
            <a:r>
              <a:rPr lang="zh-CN" altLang="en-US" smtClean="0">
                <a:solidFill>
                  <a:srgbClr val="000070"/>
                </a:solidFill>
                <a:latin typeface="黑体" panose="02010609060101010101" pitchFamily="49" charset="-122"/>
              </a:rPr>
              <a:t>表示确定的命题的命题标识符。</a:t>
            </a:r>
          </a:p>
          <a:p>
            <a:pPr indent="342900">
              <a:buFont typeface="Wingdings" panose="05000000000000000000" pitchFamily="2" charset="2"/>
              <a:buChar char="Ø"/>
            </a:pPr>
            <a:r>
              <a:rPr lang="zh-CN" altLang="en-US" smtClean="0">
                <a:solidFill>
                  <a:srgbClr val="C00000"/>
                </a:solidFill>
                <a:latin typeface="黑体" panose="02010609060101010101" pitchFamily="49" charset="-122"/>
              </a:rPr>
              <a:t>命题变元</a:t>
            </a:r>
            <a:r>
              <a:rPr lang="zh-CN" altLang="en-US" smtClean="0">
                <a:solidFill>
                  <a:srgbClr val="FF0000"/>
                </a:solidFill>
                <a:latin typeface="黑体" panose="02010609060101010101" pitchFamily="49" charset="-122"/>
              </a:rPr>
              <a:t>：</a:t>
            </a:r>
            <a:r>
              <a:rPr lang="zh-CN" altLang="en-US" smtClean="0">
                <a:solidFill>
                  <a:srgbClr val="000070"/>
                </a:solidFill>
                <a:latin typeface="黑体" panose="02010609060101010101" pitchFamily="49" charset="-122"/>
              </a:rPr>
              <a:t>只表示任意命题的位置标志的命题标识符。 </a:t>
            </a:r>
          </a:p>
        </p:txBody>
      </p:sp>
      <p:sp>
        <p:nvSpPr>
          <p:cNvPr id="52228"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2.2 命题逻辑</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47</a:t>
            </a:fld>
            <a:endParaRPr lang="zh-CN" altLang="en-US" dirty="0"/>
          </a:p>
        </p:txBody>
      </p:sp>
    </p:spTree>
    <p:extLst>
      <p:ext uri="{BB962C8B-B14F-4D97-AF65-F5344CB8AC3E}">
        <p14:creationId xmlns:p14="http://schemas.microsoft.com/office/powerpoint/2010/main" val="1496127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bwMode="auto">
          <a:xfrm>
            <a:off x="685800" y="1160463"/>
            <a:ext cx="7772400" cy="49355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20000"/>
              </a:lnSpc>
              <a:defRPr/>
            </a:pPr>
            <a:r>
              <a:rPr kumimoji="1" lang="zh-CN" altLang="en-US" dirty="0" smtClean="0">
                <a:solidFill>
                  <a:srgbClr val="FF0000"/>
                </a:solidFill>
                <a:latin typeface="黑体" panose="02010609060101010101" pitchFamily="49" charset="-122"/>
              </a:rPr>
              <a:t>命题变元</a:t>
            </a:r>
            <a:r>
              <a:rPr kumimoji="1" lang="zh-CN" altLang="en-US" dirty="0">
                <a:latin typeface="黑体" panose="02010609060101010101" pitchFamily="49" charset="-122"/>
              </a:rPr>
              <a:t>可以表示任意命题，所以它不能确定真值，故命题变元不是命题。</a:t>
            </a:r>
          </a:p>
          <a:p>
            <a:pPr>
              <a:lnSpc>
                <a:spcPct val="120000"/>
              </a:lnSpc>
              <a:defRPr/>
            </a:pPr>
            <a:r>
              <a:rPr kumimoji="1" lang="zh-CN" altLang="en-US" dirty="0">
                <a:latin typeface="黑体" panose="02010609060101010101" pitchFamily="49" charset="-122"/>
              </a:rPr>
              <a:t>当</a:t>
            </a:r>
            <a:r>
              <a:rPr kumimoji="1" lang="zh-CN" altLang="en-US" dirty="0">
                <a:solidFill>
                  <a:srgbClr val="FF0000"/>
                </a:solidFill>
                <a:latin typeface="黑体" panose="02010609060101010101" pitchFamily="49" charset="-122"/>
              </a:rPr>
              <a:t>命题变元</a:t>
            </a:r>
            <a:r>
              <a:rPr kumimoji="1" lang="en-US" altLang="zh-CN" dirty="0">
                <a:solidFill>
                  <a:srgbClr val="FF0000"/>
                </a:solidFill>
                <a:latin typeface="黑体" panose="02010609060101010101" pitchFamily="49" charset="-122"/>
              </a:rPr>
              <a:t>P</a:t>
            </a:r>
            <a:r>
              <a:rPr kumimoji="1" lang="zh-CN" altLang="en-US" dirty="0">
                <a:latin typeface="黑体" panose="02010609060101010101" pitchFamily="49" charset="-122"/>
              </a:rPr>
              <a:t>用一个特定的命题取代时，</a:t>
            </a:r>
            <a:r>
              <a:rPr kumimoji="1" lang="en-US" altLang="zh-CN" dirty="0">
                <a:latin typeface="黑体" panose="02010609060101010101" pitchFamily="49" charset="-122"/>
              </a:rPr>
              <a:t>P</a:t>
            </a:r>
            <a:r>
              <a:rPr kumimoji="1" lang="zh-CN" altLang="en-US" dirty="0">
                <a:latin typeface="黑体" panose="02010609060101010101" pitchFamily="49" charset="-122"/>
              </a:rPr>
              <a:t>才能确定真值，这时也称为对</a:t>
            </a:r>
            <a:r>
              <a:rPr kumimoji="1" lang="en-US" altLang="zh-CN" dirty="0">
                <a:latin typeface="黑体" panose="02010609060101010101" pitchFamily="49" charset="-122"/>
              </a:rPr>
              <a:t>P</a:t>
            </a:r>
            <a:r>
              <a:rPr kumimoji="1" lang="zh-CN" altLang="en-US" dirty="0">
                <a:latin typeface="黑体" panose="02010609060101010101" pitchFamily="49" charset="-122"/>
              </a:rPr>
              <a:t>进行</a:t>
            </a:r>
            <a:r>
              <a:rPr kumimoji="1" lang="zh-CN" altLang="en-US" dirty="0">
                <a:solidFill>
                  <a:srgbClr val="C00000"/>
                </a:solidFill>
                <a:latin typeface="黑体" panose="02010609060101010101" pitchFamily="49" charset="-122"/>
              </a:rPr>
              <a:t>指派。</a:t>
            </a:r>
          </a:p>
          <a:p>
            <a:pPr>
              <a:lnSpc>
                <a:spcPct val="120000"/>
              </a:lnSpc>
              <a:defRPr/>
            </a:pPr>
            <a:r>
              <a:rPr kumimoji="1" lang="zh-CN" altLang="en-US" dirty="0">
                <a:latin typeface="黑体" panose="02010609060101010101" pitchFamily="49" charset="-122"/>
              </a:rPr>
              <a:t>当命题变元表示原子命题时，该变元称为</a:t>
            </a:r>
            <a:r>
              <a:rPr kumimoji="1" lang="zh-CN" altLang="en-US" dirty="0">
                <a:solidFill>
                  <a:srgbClr val="C00000"/>
                </a:solidFill>
                <a:latin typeface="黑体" panose="02010609060101010101" pitchFamily="49" charset="-122"/>
              </a:rPr>
              <a:t>原子变元</a:t>
            </a:r>
            <a:r>
              <a:rPr kumimoji="1" lang="zh-CN" altLang="en-US" dirty="0">
                <a:latin typeface="黑体" panose="02010609060101010101" pitchFamily="49" charset="-122"/>
              </a:rPr>
              <a:t>。</a:t>
            </a:r>
          </a:p>
          <a:p>
            <a:pPr indent="341630">
              <a:lnSpc>
                <a:spcPct val="120000"/>
              </a:lnSpc>
              <a:buFont typeface="Wingdings" panose="05000000000000000000" pitchFamily="2" charset="2"/>
              <a:buChar char="Ø"/>
              <a:defRPr/>
            </a:pPr>
            <a:endParaRPr kumimoji="1" lang="zh-CN" altLang="en-US" dirty="0" smtClean="0">
              <a:solidFill>
                <a:srgbClr val="000070"/>
              </a:solidFill>
              <a:latin typeface="黑体" panose="02010609060101010101" pitchFamily="49" charset="-122"/>
            </a:endParaRPr>
          </a:p>
        </p:txBody>
      </p:sp>
      <p:sp>
        <p:nvSpPr>
          <p:cNvPr id="53252"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2.2 命题逻辑</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48</a:t>
            </a:fld>
            <a:endParaRPr lang="zh-CN" altLang="en-US" dirty="0"/>
          </a:p>
        </p:txBody>
      </p:sp>
    </p:spTree>
    <p:extLst>
      <p:ext uri="{BB962C8B-B14F-4D97-AF65-F5344CB8AC3E}">
        <p14:creationId xmlns:p14="http://schemas.microsoft.com/office/powerpoint/2010/main" val="195677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2.2.1 语法</a:t>
            </a:r>
          </a:p>
        </p:txBody>
      </p:sp>
      <p:sp>
        <p:nvSpPr>
          <p:cNvPr id="54275" name="Rectangle 3"/>
          <p:cNvSpPr>
            <a:spLocks noGrp="1" noRot="1" noChangeAspect="1" noMove="1" noResize="1" noEditPoints="1" noAdjustHandles="1" noChangeArrowheads="1" noTextEdit="1"/>
          </p:cNvSpPr>
          <p:nvPr>
            <p:ph idx="1"/>
          </p:nvPr>
        </p:nvSpPr>
        <p:spPr bwMode="auto">
          <a:xfrm>
            <a:off x="468313" y="1268413"/>
            <a:ext cx="8280400" cy="5232400"/>
          </a:xfrm>
          <a:blipFill dpi="0" rotWithShape="0">
            <a:blip r:embed="rId2"/>
            <a:srcRect/>
            <a:stretch>
              <a:fillRect/>
            </a:stretch>
          </a:blipFill>
          <a:extLst>
            <a:ext uri="{91240B29-F687-4F45-9708-019B960494DF}">
              <a14:hiddenLine xmlns:a14="http://schemas.microsoft.com/office/drawing/2010/main" w="9525">
                <a:solidFill>
                  <a:srgbClr val="000000"/>
                </a:solidFill>
                <a:miter lim="800000"/>
                <a:headEnd/>
                <a:tailEnd/>
              </a14:hiddenLine>
            </a:ext>
          </a:extLst>
        </p:spPr>
      </p:sp>
      <p:sp>
        <p:nvSpPr>
          <p:cNvPr id="2" name="灯片编号占位符 1"/>
          <p:cNvSpPr>
            <a:spLocks noGrp="1"/>
          </p:cNvSpPr>
          <p:nvPr>
            <p:ph type="sldNum" sz="quarter" idx="4"/>
          </p:nvPr>
        </p:nvSpPr>
        <p:spPr/>
        <p:txBody>
          <a:bodyPr/>
          <a:lstStyle/>
          <a:p>
            <a:fld id="{9A0DB2DC-4C9A-4742-B13C-FB6460FD3503}" type="slidenum">
              <a:rPr lang="zh-CN" altLang="en-US" smtClean="0"/>
              <a:pPr/>
              <a:t>49</a:t>
            </a:fld>
            <a:endParaRPr lang="zh-CN" altLang="en-US" dirty="0"/>
          </a:p>
        </p:txBody>
      </p:sp>
    </p:spTree>
    <p:extLst>
      <p:ext uri="{BB962C8B-B14F-4D97-AF65-F5344CB8AC3E}">
        <p14:creationId xmlns:p14="http://schemas.microsoft.com/office/powerpoint/2010/main" val="212543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p:txBody>
          <a:bodyPr vert="horz" wrap="square" lIns="91440" tIns="45720" rIns="91440" bIns="45720" anchor="ctr"/>
          <a:lstStyle/>
          <a:p>
            <a:pPr eaLnBrk="1" hangingPunct="1">
              <a:buNone/>
            </a:pPr>
            <a:r>
              <a:rPr lang="zh-CN" altLang="en-US" dirty="0">
                <a:latin typeface="微软雅黑" panose="020B0503020204020204" pitchFamily="34" charset="-122"/>
                <a:ea typeface="微软雅黑" panose="020B0503020204020204" pitchFamily="34" charset="-122"/>
              </a:rPr>
              <a:t>1. 定义</a:t>
            </a:r>
          </a:p>
        </p:txBody>
      </p:sp>
      <p:sp>
        <p:nvSpPr>
          <p:cNvPr id="11268" name="Rectangle 3"/>
          <p:cNvSpPr>
            <a:spLocks noGrp="1"/>
          </p:cNvSpPr>
          <p:nvPr>
            <p:ph idx="1"/>
          </p:nvPr>
        </p:nvSpPr>
        <p:spPr/>
        <p:txBody>
          <a:bodyPr vert="horz" wrap="square" lIns="91440" tIns="45720" rIns="91440" bIns="45720" anchor="t"/>
          <a:lstStyle/>
          <a:p>
            <a:pPr marL="0" indent="342900" algn="just" eaLnBrk="1" hangingPunct="1">
              <a:buNone/>
            </a:pPr>
            <a:r>
              <a:rPr lang="en-US" altLang="zh-CN" sz="3200" dirty="0">
                <a:solidFill>
                  <a:srgbClr val="FF0000"/>
                </a:solidFill>
                <a:latin typeface="黑体" panose="02010609060101010101" pitchFamily="2" charset="-122"/>
                <a:ea typeface="黑体" panose="02010609060101010101" pitchFamily="2" charset="-122"/>
              </a:rPr>
              <a:t>AI</a:t>
            </a:r>
            <a:r>
              <a:rPr lang="zh-CN" altLang="en-US" sz="3200" dirty="0">
                <a:latin typeface="黑体" panose="02010609060101010101" pitchFamily="2" charset="-122"/>
                <a:ea typeface="黑体" panose="02010609060101010101" pitchFamily="2" charset="-122"/>
              </a:rPr>
              <a:t>是研究</a:t>
            </a:r>
            <a:r>
              <a:rPr lang="zh-CN" altLang="en-US" sz="3200" dirty="0">
                <a:solidFill>
                  <a:srgbClr val="FF0000"/>
                </a:solidFill>
                <a:latin typeface="黑体" panose="02010609060101010101" pitchFamily="2" charset="-122"/>
                <a:ea typeface="黑体" panose="02010609060101010101" pitchFamily="2" charset="-122"/>
              </a:rPr>
              <a:t>理解和模拟</a:t>
            </a:r>
            <a:r>
              <a:rPr lang="zh-CN" altLang="en-US" sz="3200" dirty="0">
                <a:solidFill>
                  <a:schemeClr val="bg1">
                    <a:lumMod val="60000"/>
                    <a:lumOff val="40000"/>
                  </a:schemeClr>
                </a:solidFill>
                <a:latin typeface="黑体" panose="02010609060101010101" pitchFamily="2" charset="-122"/>
                <a:ea typeface="黑体" panose="02010609060101010101" pitchFamily="2" charset="-122"/>
              </a:rPr>
              <a:t>人类智能、智能行为及其规律</a:t>
            </a:r>
            <a:r>
              <a:rPr lang="zh-CN" altLang="en-US" sz="3200" dirty="0">
                <a:latin typeface="黑体" panose="02010609060101010101" pitchFamily="2" charset="-122"/>
                <a:ea typeface="黑体" panose="02010609060101010101" pitchFamily="2" charset="-122"/>
              </a:rPr>
              <a:t>的一门学科。</a:t>
            </a:r>
          </a:p>
          <a:p>
            <a:pPr marL="0" indent="342900" algn="just" eaLnBrk="1" hangingPunct="1">
              <a:buNone/>
            </a:pPr>
            <a:r>
              <a:rPr lang="zh-CN" altLang="en-US" sz="3200" dirty="0">
                <a:solidFill>
                  <a:srgbClr val="FF0000"/>
                </a:solidFill>
                <a:latin typeface="黑体" panose="02010609060101010101" pitchFamily="2" charset="-122"/>
                <a:ea typeface="黑体" panose="02010609060101010101" pitchFamily="2" charset="-122"/>
              </a:rPr>
              <a:t>主要任务</a:t>
            </a:r>
            <a:r>
              <a:rPr lang="en-US" altLang="zh-CN" sz="3200" dirty="0">
                <a:latin typeface="Courier New" panose="02070309020205020404" pitchFamily="49" charset="0"/>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建立</a:t>
            </a:r>
            <a:r>
              <a:rPr lang="zh-CN" altLang="en-US" sz="3200" dirty="0">
                <a:latin typeface="黑体" panose="02010609060101010101" pitchFamily="2" charset="-122"/>
                <a:ea typeface="黑体" panose="02010609060101010101" pitchFamily="2" charset="-122"/>
              </a:rPr>
              <a:t>智能信息处理</a:t>
            </a:r>
            <a:r>
              <a:rPr lang="zh-CN" altLang="en-US" sz="3200" dirty="0">
                <a:solidFill>
                  <a:schemeClr val="bg1">
                    <a:lumMod val="60000"/>
                    <a:lumOff val="40000"/>
                  </a:schemeClr>
                </a:solidFill>
                <a:latin typeface="黑体" panose="02010609060101010101" pitchFamily="2" charset="-122"/>
                <a:ea typeface="黑体" panose="02010609060101010101" pitchFamily="2" charset="-122"/>
              </a:rPr>
              <a:t>理论</a:t>
            </a:r>
            <a:r>
              <a:rPr lang="zh-CN" altLang="en-US" sz="3200" dirty="0">
                <a:latin typeface="黑体" panose="02010609060101010101" pitchFamily="2" charset="-122"/>
                <a:ea typeface="黑体" panose="02010609060101010101" pitchFamily="2" charset="-122"/>
              </a:rPr>
              <a:t>，进而</a:t>
            </a:r>
            <a:r>
              <a:rPr lang="zh-CN" altLang="en-US" sz="3200" dirty="0">
                <a:solidFill>
                  <a:srgbClr val="FF0000"/>
                </a:solidFill>
                <a:latin typeface="黑体" panose="02010609060101010101" pitchFamily="2" charset="-122"/>
                <a:ea typeface="黑体" panose="02010609060101010101" pitchFamily="2" charset="-122"/>
              </a:rPr>
              <a:t>设计</a:t>
            </a:r>
            <a:r>
              <a:rPr lang="zh-CN" altLang="en-US" sz="3200" dirty="0">
                <a:latin typeface="黑体" panose="02010609060101010101" pitchFamily="2" charset="-122"/>
                <a:ea typeface="黑体" panose="02010609060101010101" pitchFamily="2" charset="-122"/>
              </a:rPr>
              <a:t>可以展现某些近似于人类智能行为的</a:t>
            </a:r>
            <a:r>
              <a:rPr lang="zh-CN" altLang="en-US" sz="3200" dirty="0">
                <a:solidFill>
                  <a:srgbClr val="FF0000"/>
                </a:solidFill>
                <a:latin typeface="黑体" panose="02010609060101010101" pitchFamily="2" charset="-122"/>
                <a:ea typeface="黑体" panose="02010609060101010101" pitchFamily="2" charset="-122"/>
              </a:rPr>
              <a:t>计算系统</a:t>
            </a:r>
            <a:r>
              <a:rPr lang="zh-CN" altLang="en-US" sz="3200" dirty="0">
                <a:latin typeface="黑体" panose="02010609060101010101" pitchFamily="2" charset="-122"/>
                <a:ea typeface="黑体" panose="02010609060101010101" pitchFamily="2" charset="-122"/>
              </a:rPr>
              <a:t>。</a:t>
            </a:r>
          </a:p>
          <a:p>
            <a:pPr marL="0" indent="342900" algn="just" eaLnBrk="1" hangingPunct="1">
              <a:buNone/>
            </a:pPr>
            <a:r>
              <a:rPr lang="zh-CN" altLang="en-US" sz="3200" dirty="0">
                <a:solidFill>
                  <a:srgbClr val="FF0000"/>
                </a:solidFill>
                <a:latin typeface="黑体" panose="02010609060101010101" pitchFamily="2" charset="-122"/>
                <a:ea typeface="黑体" panose="02010609060101010101" pitchFamily="2" charset="-122"/>
              </a:rPr>
              <a:t>智能机器</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intelligent machine)</a:t>
            </a:r>
            <a:r>
              <a:rPr lang="en-US" altLang="zh-CN" sz="3200" dirty="0">
                <a:latin typeface="Courier New" panose="02070309020205020404" pitchFamily="49" charset="0"/>
                <a:ea typeface="黑体" panose="02010609060101010101" pitchFamily="2" charset="-122"/>
              </a:rPr>
              <a:t>——</a:t>
            </a:r>
            <a:r>
              <a:rPr lang="zh-CN" altLang="en-US" sz="3200" dirty="0">
                <a:latin typeface="黑体" panose="02010609060101010101" pitchFamily="2" charset="-122"/>
                <a:ea typeface="黑体" panose="02010609060101010101" pitchFamily="2" charset="-122"/>
              </a:rPr>
              <a:t>能够在各类环境中</a:t>
            </a:r>
            <a:r>
              <a:rPr lang="zh-CN" altLang="en-US" sz="3200" dirty="0">
                <a:solidFill>
                  <a:srgbClr val="FF0000"/>
                </a:solidFill>
                <a:latin typeface="黑体" panose="02010609060101010101" pitchFamily="2" charset="-122"/>
                <a:ea typeface="黑体" panose="02010609060101010101" pitchFamily="2" charset="-122"/>
              </a:rPr>
              <a:t>自主地</a:t>
            </a:r>
            <a:r>
              <a:rPr lang="zh-CN" altLang="en-US" sz="3200" dirty="0">
                <a:latin typeface="黑体" panose="02010609060101010101" pitchFamily="2" charset="-122"/>
                <a:ea typeface="黑体" panose="02010609060101010101" pitchFamily="2" charset="-122"/>
              </a:rPr>
              <a:t>或</a:t>
            </a:r>
            <a:r>
              <a:rPr lang="zh-CN" altLang="en-US" sz="3200" dirty="0">
                <a:solidFill>
                  <a:srgbClr val="FF0000"/>
                </a:solidFill>
                <a:latin typeface="黑体" panose="02010609060101010101" pitchFamily="2" charset="-122"/>
                <a:ea typeface="黑体" panose="02010609060101010101" pitchFamily="2" charset="-122"/>
              </a:rPr>
              <a:t>交互地</a:t>
            </a:r>
            <a:r>
              <a:rPr lang="zh-CN" altLang="en-US" sz="3200" dirty="0">
                <a:latin typeface="黑体" panose="02010609060101010101" pitchFamily="2" charset="-122"/>
                <a:ea typeface="黑体" panose="02010609060101010101" pitchFamily="2" charset="-122"/>
              </a:rPr>
              <a:t>执行各种</a:t>
            </a:r>
            <a:r>
              <a:rPr lang="zh-CN" altLang="en-US" sz="3200" dirty="0">
                <a:solidFill>
                  <a:srgbClr val="FF0000"/>
                </a:solidFill>
                <a:latin typeface="黑体" panose="02010609060101010101" pitchFamily="2" charset="-122"/>
                <a:ea typeface="黑体" panose="02010609060101010101" pitchFamily="2" charset="-122"/>
              </a:rPr>
              <a:t>拟人任务</a:t>
            </a:r>
            <a:r>
              <a:rPr lang="zh-CN" altLang="en-US" sz="3200" dirty="0">
                <a:latin typeface="黑体" panose="02010609060101010101" pitchFamily="2" charset="-122"/>
                <a:ea typeface="黑体" panose="02010609060101010101" pitchFamily="2" charset="-122"/>
              </a:rPr>
              <a:t>的</a:t>
            </a:r>
            <a:r>
              <a:rPr lang="zh-CN" altLang="en-US" sz="3200" dirty="0">
                <a:solidFill>
                  <a:srgbClr val="FF0000"/>
                </a:solidFill>
                <a:latin typeface="黑体" panose="02010609060101010101" pitchFamily="2" charset="-122"/>
                <a:ea typeface="黑体" panose="02010609060101010101" pitchFamily="2" charset="-122"/>
              </a:rPr>
              <a:t>机器</a:t>
            </a:r>
            <a:r>
              <a:rPr lang="zh-CN" altLang="en-US" sz="3200" dirty="0">
                <a:latin typeface="黑体" panose="02010609060101010101" pitchFamily="2" charset="-122"/>
                <a:ea typeface="黑体" panose="02010609060101010101" pitchFamily="2" charset="-122"/>
              </a:rPr>
              <a:t>。</a:t>
            </a:r>
          </a:p>
          <a:p>
            <a:pPr marL="0" indent="342900" eaLnBrk="1" hangingPunct="1"/>
            <a:endParaRPr lang="zh-CN" altLang="en-US" sz="3200"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5</a:t>
            </a:fld>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a:spLocks noRot="1" noChangeAspect="1" noMove="1" noResize="1" noEditPoints="1" noAdjustHandles="1" noChangeArrowheads="1" noChangeShapeType="1" noTextEdit="1"/>
          </p:cNvSpPr>
          <p:nvPr/>
        </p:nvSpPr>
        <p:spPr>
          <a:xfrm>
            <a:off x="611188" y="765175"/>
            <a:ext cx="7720012" cy="5804218"/>
          </a:xfrm>
          <a:prstGeom prst="rect">
            <a:avLst/>
          </a:prstGeom>
          <a:blipFill rotWithShape="0">
            <a:blip r:embed="rId2"/>
            <a:stretch>
              <a:fillRect l="-1579" t="-1471" r="-1579" b="-1681"/>
            </a:stretch>
          </a:blipFill>
          <a:ln w="9525">
            <a:noFill/>
          </a:ln>
        </p:spPr>
        <p:txBody>
          <a:bodyPr/>
          <a:lstStyle/>
          <a:p>
            <a:pPr>
              <a:defRPr/>
            </a:pPr>
            <a:r>
              <a:rPr lang="zh-CN" altLang="en-US" noProof="1">
                <a:noFill/>
              </a:rPr>
              <a:t> </a:t>
            </a:r>
          </a:p>
        </p:txBody>
      </p:sp>
      <p:sp>
        <p:nvSpPr>
          <p:cNvPr id="55299" name="文本框 3"/>
          <p:cNvSpPr txBox="1">
            <a:spLocks noChangeArrowheads="1"/>
          </p:cNvSpPr>
          <p:nvPr/>
        </p:nvSpPr>
        <p:spPr bwMode="auto">
          <a:xfrm>
            <a:off x="611188" y="119063"/>
            <a:ext cx="2019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r>
              <a:rPr lang="zh-CN" altLang="zh-CN" b="1">
                <a:solidFill>
                  <a:srgbClr val="FF0000"/>
                </a:solidFill>
                <a:ea typeface="黑体" panose="02010609060101010101" pitchFamily="49" charset="-122"/>
                <a:sym typeface="宋体" panose="02010600030101010101" pitchFamily="2" charset="-122"/>
              </a:rPr>
              <a:t>命题公式</a:t>
            </a:r>
            <a:endParaRPr lang="zh-CN" altLang="en-US">
              <a:solidFill>
                <a:srgbClr val="FF00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50</a:t>
            </a:fld>
            <a:endParaRPr lang="zh-CN" altLang="en-US" dirty="0"/>
          </a:p>
        </p:txBody>
      </p:sp>
    </p:spTree>
    <p:extLst>
      <p:ext uri="{BB962C8B-B14F-4D97-AF65-F5344CB8AC3E}">
        <p14:creationId xmlns:p14="http://schemas.microsoft.com/office/powerpoint/2010/main" val="609336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rrowheads="1"/>
          </p:cNvSpPr>
          <p:nvPr>
            <p:ph type="title"/>
          </p:nvPr>
        </p:nvSpPr>
        <p:spPr>
          <a:xfrm>
            <a:off x="179388" y="260350"/>
            <a:ext cx="7772400" cy="900113"/>
          </a:xfrm>
        </p:spPr>
        <p:txBody>
          <a:bodyPr vert="horz" wrap="square" lIns="91440" tIns="45720" rIns="91440" bIns="45720" numCol="1" anchor="ctr" anchorCtr="0" compatLnSpc="1"/>
          <a:lstStyle/>
          <a:p>
            <a:pPr eaLnBrk="1" hangingPunct="1">
              <a:buClrTx/>
              <a:buFontTx/>
              <a:buNone/>
              <a:defRPr/>
            </a:pPr>
            <a:r>
              <a:rPr lang="zh-CN" altLang="en-US" sz="4400" dirty="0" smtClean="0">
                <a:solidFill>
                  <a:srgbClr val="C00000"/>
                </a:solidFill>
                <a:latin typeface="+mn-lt"/>
                <a:ea typeface="黑体" panose="02010609060101010101" pitchFamily="49" charset="-122"/>
                <a:cs typeface="+mn-cs"/>
                <a:sym typeface="+mn-ea"/>
              </a:rPr>
              <a:t>定义：</a:t>
            </a:r>
            <a:endParaRPr lang="zh-CN" altLang="en-US" sz="4400" dirty="0" smtClean="0">
              <a:solidFill>
                <a:srgbClr val="C00000"/>
              </a:solidFill>
              <a:effectLst>
                <a:outerShdw blurRad="38100" dist="38100" dir="2700000" algn="tl">
                  <a:srgbClr val="000000"/>
                </a:outerShdw>
              </a:effectLst>
              <a:latin typeface="+mn-lt"/>
              <a:ea typeface="黑体" panose="02010609060101010101" pitchFamily="49" charset="-122"/>
            </a:endParaRPr>
          </a:p>
        </p:txBody>
      </p:sp>
      <p:sp>
        <p:nvSpPr>
          <p:cNvPr id="176131" name="Rectangle 3"/>
          <p:cNvSpPr>
            <a:spLocks noGrp="1" noChangeArrowheads="1"/>
          </p:cNvSpPr>
          <p:nvPr>
            <p:ph idx="1"/>
          </p:nvPr>
        </p:nvSpPr>
        <p:spPr>
          <a:xfrm>
            <a:off x="107950" y="1160463"/>
            <a:ext cx="8567738" cy="5340350"/>
          </a:xfrm>
        </p:spPr>
        <p:txBody>
          <a:bodyPr vert="horz" wrap="square" lIns="91440" tIns="45720" rIns="91440" bIns="45720" numCol="1" anchor="t" anchorCtr="0" compatLnSpc="1"/>
          <a:lstStyle/>
          <a:p>
            <a:pPr lvl="1" indent="-285750">
              <a:spcBef>
                <a:spcPct val="20000"/>
              </a:spcBef>
              <a:buClr>
                <a:schemeClr val="accent2"/>
              </a:buClr>
              <a:buSzPct val="70000"/>
              <a:buFont typeface="Wingdings" panose="05000000000000000000" pitchFamily="2" charset="2"/>
              <a:buChar char="n"/>
              <a:defRPr/>
            </a:pPr>
            <a:r>
              <a:rPr dirty="0" smtClean="0">
                <a:solidFill>
                  <a:srgbClr val="000070"/>
                </a:solidFill>
                <a:cs typeface="+mn-ea"/>
              </a:rPr>
              <a:t>1）公式G中的所有原子命题都赋予一组真值，称为G的</a:t>
            </a:r>
            <a:r>
              <a:rPr dirty="0" smtClean="0">
                <a:solidFill>
                  <a:srgbClr val="FF0000"/>
                </a:solidFill>
                <a:cs typeface="+mn-ea"/>
              </a:rPr>
              <a:t>一种指派</a:t>
            </a:r>
            <a:r>
              <a:rPr dirty="0" smtClean="0">
                <a:solidFill>
                  <a:srgbClr val="000070"/>
                </a:solidFill>
                <a:cs typeface="+mn-ea"/>
              </a:rPr>
              <a:t>。</a:t>
            </a:r>
          </a:p>
          <a:p>
            <a:pPr lvl="1" indent="-285750">
              <a:spcBef>
                <a:spcPct val="20000"/>
              </a:spcBef>
              <a:buClr>
                <a:schemeClr val="accent2"/>
              </a:buClr>
              <a:buSzPct val="70000"/>
              <a:buFont typeface="Wingdings" panose="05000000000000000000" pitchFamily="2" charset="2"/>
              <a:buChar char="n"/>
              <a:defRPr/>
            </a:pPr>
            <a:r>
              <a:rPr dirty="0" smtClean="0">
                <a:solidFill>
                  <a:srgbClr val="000070"/>
                </a:solidFill>
                <a:cs typeface="+mn-ea"/>
              </a:rPr>
              <a:t>2）公式G称为在一种指派下为真，当且仅当G在该指派下的真值为T，否则称为在该指派下为假</a:t>
            </a:r>
            <a:r>
              <a:rPr lang="zh-CN" altLang="en-US" dirty="0" smtClean="0">
                <a:solidFill>
                  <a:srgbClr val="000070"/>
                </a:solidFill>
                <a:cs typeface="+mn-ea"/>
              </a:rPr>
              <a:t>。</a:t>
            </a:r>
            <a:endParaRPr dirty="0" smtClean="0">
              <a:solidFill>
                <a:srgbClr val="000070"/>
              </a:solidFill>
              <a:cs typeface="+mn-ea"/>
            </a:endParaRPr>
          </a:p>
          <a:p>
            <a:pPr lvl="1" indent="-285750">
              <a:spcBef>
                <a:spcPct val="20000"/>
              </a:spcBef>
              <a:buClr>
                <a:schemeClr val="accent2"/>
              </a:buClr>
              <a:buSzPct val="70000"/>
              <a:buFont typeface="Wingdings" panose="05000000000000000000" pitchFamily="2" charset="2"/>
              <a:buChar char="n"/>
              <a:defRPr/>
            </a:pPr>
            <a:r>
              <a:rPr dirty="0" smtClean="0">
                <a:solidFill>
                  <a:srgbClr val="000070"/>
                </a:solidFill>
                <a:cs typeface="+mn-ea"/>
              </a:rPr>
              <a:t>3）如果在任意指派下公式A均为真，称为公式A</a:t>
            </a:r>
            <a:r>
              <a:rPr dirty="0" smtClean="0">
                <a:solidFill>
                  <a:srgbClr val="FF0000"/>
                </a:solidFill>
                <a:cs typeface="+mn-ea"/>
              </a:rPr>
              <a:t>永真式</a:t>
            </a:r>
            <a:r>
              <a:rPr dirty="0" smtClean="0">
                <a:solidFill>
                  <a:srgbClr val="000070"/>
                </a:solidFill>
                <a:cs typeface="+mn-ea"/>
              </a:rPr>
              <a:t>或</a:t>
            </a:r>
            <a:r>
              <a:rPr dirty="0" smtClean="0">
                <a:solidFill>
                  <a:srgbClr val="FF0000"/>
                </a:solidFill>
                <a:cs typeface="+mn-ea"/>
              </a:rPr>
              <a:t>重言式</a:t>
            </a:r>
            <a:r>
              <a:rPr dirty="0" smtClean="0">
                <a:solidFill>
                  <a:srgbClr val="000070"/>
                </a:solidFill>
                <a:cs typeface="+mn-ea"/>
              </a:rPr>
              <a:t>。</a:t>
            </a:r>
          </a:p>
          <a:p>
            <a:pPr lvl="1" indent="-285750">
              <a:spcBef>
                <a:spcPct val="20000"/>
              </a:spcBef>
              <a:buClr>
                <a:schemeClr val="accent2"/>
              </a:buClr>
              <a:buSzPct val="70000"/>
              <a:buFont typeface="Wingdings" panose="05000000000000000000" pitchFamily="2" charset="2"/>
              <a:buChar char="n"/>
              <a:defRPr/>
            </a:pPr>
            <a:r>
              <a:rPr dirty="0" smtClean="0">
                <a:solidFill>
                  <a:srgbClr val="000070"/>
                </a:solidFill>
                <a:cs typeface="+mn-ea"/>
              </a:rPr>
              <a:t>4）如果存在指派使公式A为真，称A为可满足的</a:t>
            </a:r>
            <a:r>
              <a:rPr lang="zh-CN" altLang="en-US" dirty="0" smtClean="0">
                <a:solidFill>
                  <a:srgbClr val="000070"/>
                </a:solidFill>
                <a:cs typeface="+mn-ea"/>
              </a:rPr>
              <a:t>；</a:t>
            </a:r>
            <a:r>
              <a:rPr dirty="0" err="1" smtClean="0">
                <a:solidFill>
                  <a:srgbClr val="000070"/>
                </a:solidFill>
                <a:cs typeface="+mn-ea"/>
              </a:rPr>
              <a:t>否则称A为</a:t>
            </a:r>
            <a:r>
              <a:rPr dirty="0" err="1" smtClean="0">
                <a:solidFill>
                  <a:srgbClr val="FF0000"/>
                </a:solidFill>
                <a:cs typeface="+mn-ea"/>
              </a:rPr>
              <a:t>不可满足的</a:t>
            </a:r>
            <a:r>
              <a:rPr dirty="0" err="1" smtClean="0">
                <a:solidFill>
                  <a:srgbClr val="000070"/>
                </a:solidFill>
                <a:cs typeface="+mn-ea"/>
              </a:rPr>
              <a:t>，或</a:t>
            </a:r>
            <a:r>
              <a:rPr dirty="0" err="1" smtClean="0">
                <a:solidFill>
                  <a:srgbClr val="FF0000"/>
                </a:solidFill>
                <a:cs typeface="+mn-ea"/>
              </a:rPr>
              <a:t>永假式</a:t>
            </a:r>
            <a:r>
              <a:rPr dirty="0" smtClean="0">
                <a:solidFill>
                  <a:srgbClr val="000070"/>
                </a:solidFill>
                <a:cs typeface="+mn-ea"/>
              </a:rPr>
              <a:t>。</a:t>
            </a:r>
          </a:p>
          <a:p>
            <a:pPr lvl="1" indent="-285750">
              <a:spcBef>
                <a:spcPct val="20000"/>
              </a:spcBef>
              <a:buClr>
                <a:schemeClr val="accent2"/>
              </a:buClr>
              <a:buSzPct val="70000"/>
              <a:buFont typeface="Wingdings" panose="05000000000000000000" pitchFamily="2" charset="2"/>
              <a:buChar char="n"/>
              <a:defRPr/>
            </a:pPr>
            <a:r>
              <a:rPr lang="zh-CN" altLang="en-US" dirty="0" smtClean="0">
                <a:solidFill>
                  <a:srgbClr val="FF0000"/>
                </a:solidFill>
                <a:cs typeface="+mn-ea"/>
              </a:rPr>
              <a:t>析取范式：</a:t>
            </a:r>
            <a:r>
              <a:rPr lang="zh-CN" altLang="en-US" dirty="0" smtClean="0">
                <a:solidFill>
                  <a:srgbClr val="000070"/>
                </a:solidFill>
                <a:cs typeface="+mn-ea"/>
              </a:rPr>
              <a:t>仅由有限个简单合取式组成的析取式。</a:t>
            </a:r>
          </a:p>
          <a:p>
            <a:pPr lvl="1" indent="-285750">
              <a:spcBef>
                <a:spcPct val="20000"/>
              </a:spcBef>
              <a:buClr>
                <a:schemeClr val="accent2"/>
              </a:buClr>
              <a:buSzPct val="70000"/>
              <a:buFont typeface="Wingdings" panose="05000000000000000000" pitchFamily="2" charset="2"/>
              <a:buChar char="n"/>
              <a:defRPr/>
            </a:pPr>
            <a:r>
              <a:rPr lang="zh-CN" altLang="en-US" dirty="0" smtClean="0">
                <a:solidFill>
                  <a:srgbClr val="FF0000"/>
                </a:solidFill>
                <a:cs typeface="+mn-ea"/>
              </a:rPr>
              <a:t>合取范式：</a:t>
            </a:r>
            <a:r>
              <a:rPr lang="zh-CN" altLang="en-US" dirty="0" smtClean="0">
                <a:solidFill>
                  <a:srgbClr val="000070"/>
                </a:solidFill>
                <a:cs typeface="+mn-ea"/>
              </a:rPr>
              <a:t>仅由有限个简单析取式组成的合取式。</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51</a:t>
            </a:fld>
            <a:endParaRPr lang="zh-CN" altLang="en-US" dirty="0"/>
          </a:p>
        </p:txBody>
      </p:sp>
    </p:spTree>
    <p:extLst>
      <p:ext uri="{BB962C8B-B14F-4D97-AF65-F5344CB8AC3E}">
        <p14:creationId xmlns:p14="http://schemas.microsoft.com/office/powerpoint/2010/main" val="305577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zh-CN" altLang="en-US" smtClean="0">
              <a:latin typeface="黑体" panose="02010609060101010101" pitchFamily="49" charset="-122"/>
              <a:ea typeface="黑体" panose="02010609060101010101" pitchFamily="49" charset="-122"/>
            </a:endParaRPr>
          </a:p>
        </p:txBody>
      </p:sp>
      <p:sp>
        <p:nvSpPr>
          <p:cNvPr id="59395" name="Rectangle 3"/>
          <p:cNvSpPr>
            <a:spLocks noGrp="1" noChangeArrowheads="1"/>
          </p:cNvSpPr>
          <p:nvPr>
            <p:ph idx="1"/>
          </p:nvPr>
        </p:nvSpPr>
        <p:spPr bwMode="auto">
          <a:xfrm>
            <a:off x="468313" y="1268413"/>
            <a:ext cx="8280400" cy="5232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buFont typeface="Wingdings" panose="05000000000000000000" charset="0"/>
              <a:buNone/>
              <a:defRPr/>
            </a:pPr>
            <a:r>
              <a:rPr kumimoji="1" lang="zh-CN" altLang="en-US" dirty="0">
                <a:solidFill>
                  <a:srgbClr val="C00000"/>
                </a:solidFill>
                <a:latin typeface="黑体" panose="02010609060101010101" pitchFamily="49" charset="-122"/>
              </a:rPr>
              <a:t>定义2.4 </a:t>
            </a:r>
            <a:r>
              <a:rPr kumimoji="1" lang="zh-CN" altLang="en-US" dirty="0">
                <a:latin typeface="黑体" panose="02010609060101010101" pitchFamily="49" charset="-122"/>
              </a:rPr>
              <a:t>  公式</a:t>
            </a:r>
            <a:r>
              <a:rPr kumimoji="1" lang="en-US" altLang="zh-CN" dirty="0">
                <a:latin typeface="黑体" panose="02010609060101010101" pitchFamily="49" charset="-122"/>
              </a:rPr>
              <a:t>A</a:t>
            </a:r>
            <a:r>
              <a:rPr kumimoji="1" lang="zh-CN" altLang="en-US" dirty="0">
                <a:latin typeface="黑体" panose="02010609060101010101" pitchFamily="49" charset="-122"/>
              </a:rPr>
              <a:t>称为</a:t>
            </a:r>
            <a:r>
              <a:rPr kumimoji="1" lang="zh-CN" altLang="en-US" dirty="0">
                <a:solidFill>
                  <a:srgbClr val="FF0000"/>
                </a:solidFill>
                <a:latin typeface="黑体" panose="02010609060101010101" pitchFamily="49" charset="-122"/>
              </a:rPr>
              <a:t>永真式</a:t>
            </a:r>
            <a:r>
              <a:rPr kumimoji="1" lang="zh-CN" altLang="en-US" dirty="0">
                <a:latin typeface="黑体" panose="02010609060101010101" pitchFamily="49" charset="-122"/>
              </a:rPr>
              <a:t>或</a:t>
            </a:r>
            <a:r>
              <a:rPr kumimoji="1" lang="zh-CN" altLang="en-US" dirty="0">
                <a:solidFill>
                  <a:srgbClr val="FF0000"/>
                </a:solidFill>
                <a:latin typeface="黑体" panose="02010609060101010101" pitchFamily="49" charset="-122"/>
              </a:rPr>
              <a:t>重言式</a:t>
            </a:r>
            <a:r>
              <a:rPr kumimoji="1" lang="zh-CN" altLang="en-US" dirty="0">
                <a:latin typeface="黑体" panose="02010609060101010101" pitchFamily="49" charset="-122"/>
              </a:rPr>
              <a:t>(</a:t>
            </a:r>
            <a:r>
              <a:rPr kumimoji="1" lang="en-US" altLang="zh-CN" dirty="0">
                <a:latin typeface="黑体" panose="02010609060101010101" pitchFamily="49" charset="-122"/>
              </a:rPr>
              <a:t>tautology)，</a:t>
            </a:r>
            <a:r>
              <a:rPr kumimoji="1" lang="zh-CN" altLang="en-US" dirty="0">
                <a:latin typeface="黑体" panose="02010609060101010101" pitchFamily="49" charset="-122"/>
              </a:rPr>
              <a:t>如果对任意指派</a:t>
            </a:r>
            <a:r>
              <a:rPr kumimoji="1" lang="en-US" altLang="zh-CN" dirty="0">
                <a:latin typeface="黑体" panose="02010609060101010101" pitchFamily="49" charset="-122"/>
              </a:rPr>
              <a:t>α，α</a:t>
            </a:r>
            <a:r>
              <a:rPr kumimoji="1" lang="zh-CN" altLang="en-US" dirty="0">
                <a:latin typeface="黑体" panose="02010609060101010101" pitchFamily="49" charset="-122"/>
              </a:rPr>
              <a:t>均弄真</a:t>
            </a:r>
            <a:r>
              <a:rPr kumimoji="1" lang="en-US" altLang="zh-CN" dirty="0">
                <a:latin typeface="黑体" panose="02010609060101010101" pitchFamily="49" charset="-122"/>
              </a:rPr>
              <a:t>A，</a:t>
            </a:r>
            <a:r>
              <a:rPr kumimoji="1" lang="zh-CN" altLang="en-US" dirty="0">
                <a:latin typeface="黑体" panose="02010609060101010101" pitchFamily="49" charset="-122"/>
              </a:rPr>
              <a:t>即</a:t>
            </a:r>
            <a:r>
              <a:rPr kumimoji="1" lang="en-US" altLang="zh-CN" dirty="0">
                <a:latin typeface="黑体" panose="02010609060101010101" pitchFamily="49" charset="-122"/>
              </a:rPr>
              <a:t>α(A)=T。</a:t>
            </a:r>
          </a:p>
          <a:p>
            <a:pPr algn="l">
              <a:lnSpc>
                <a:spcPct val="90000"/>
              </a:lnSpc>
              <a:buFont typeface="Wingdings" panose="05000000000000000000" charset="0"/>
              <a:buNone/>
              <a:defRPr/>
            </a:pPr>
            <a:r>
              <a:rPr kumimoji="1" lang="en-US" altLang="zh-CN" dirty="0">
                <a:latin typeface="黑体" panose="02010609060101010101" pitchFamily="49" charset="-122"/>
              </a:rPr>
              <a:t>  </a:t>
            </a:r>
            <a:r>
              <a:rPr kumimoji="1" lang="zh-CN" altLang="en-US" dirty="0" smtClean="0">
                <a:latin typeface="黑体" panose="02010609060101010101" pitchFamily="49" charset="-122"/>
              </a:rPr>
              <a:t>公式</a:t>
            </a:r>
            <a:r>
              <a:rPr kumimoji="1" lang="en-US" altLang="zh-CN" dirty="0">
                <a:latin typeface="黑体" panose="02010609060101010101" pitchFamily="49" charset="-122"/>
              </a:rPr>
              <a:t>A</a:t>
            </a:r>
            <a:r>
              <a:rPr kumimoji="1" lang="zh-CN" altLang="en-US" dirty="0">
                <a:latin typeface="黑体" panose="02010609060101010101" pitchFamily="49" charset="-122"/>
              </a:rPr>
              <a:t>称为</a:t>
            </a:r>
            <a:r>
              <a:rPr kumimoji="1" lang="zh-CN" altLang="en-US" dirty="0">
                <a:solidFill>
                  <a:srgbClr val="FF0000"/>
                </a:solidFill>
                <a:latin typeface="黑体" panose="02010609060101010101" pitchFamily="49" charset="-122"/>
              </a:rPr>
              <a:t>可满足的(</a:t>
            </a:r>
            <a:r>
              <a:rPr kumimoji="1" lang="en-US" altLang="zh-CN" dirty="0" err="1">
                <a:solidFill>
                  <a:srgbClr val="FF0000"/>
                </a:solidFill>
                <a:latin typeface="黑体" panose="02010609060101010101" pitchFamily="49" charset="-122"/>
              </a:rPr>
              <a:t>satisfiable</a:t>
            </a:r>
            <a:r>
              <a:rPr kumimoji="1" lang="en-US" altLang="zh-CN" dirty="0">
                <a:solidFill>
                  <a:srgbClr val="FF0000"/>
                </a:solidFill>
                <a:latin typeface="黑体" panose="02010609060101010101" pitchFamily="49" charset="-122"/>
              </a:rPr>
              <a:t>)</a:t>
            </a:r>
            <a:r>
              <a:rPr kumimoji="1" lang="en-US" altLang="zh-CN" dirty="0">
                <a:latin typeface="黑体" panose="02010609060101010101" pitchFamily="49" charset="-122"/>
              </a:rPr>
              <a:t>，</a:t>
            </a:r>
            <a:r>
              <a:rPr kumimoji="1" lang="zh-CN" altLang="en-US" dirty="0">
                <a:latin typeface="黑体" panose="02010609060101010101" pitchFamily="49" charset="-122"/>
              </a:rPr>
              <a:t>如果</a:t>
            </a:r>
            <a:r>
              <a:rPr kumimoji="1" lang="zh-CN" altLang="en-US" dirty="0">
                <a:solidFill>
                  <a:srgbClr val="FF0000"/>
                </a:solidFill>
                <a:latin typeface="黑体" panose="02010609060101010101" pitchFamily="49" charset="-122"/>
              </a:rPr>
              <a:t>存在</a:t>
            </a:r>
            <a:r>
              <a:rPr kumimoji="1" lang="zh-CN" altLang="en-US" dirty="0">
                <a:latin typeface="黑体" panose="02010609060101010101" pitchFamily="49" charset="-122"/>
              </a:rPr>
              <a:t>指派</a:t>
            </a:r>
            <a:r>
              <a:rPr kumimoji="1" lang="en-US" altLang="zh-CN" dirty="0">
                <a:latin typeface="黑体" panose="02010609060101010101" pitchFamily="49" charset="-122"/>
              </a:rPr>
              <a:t>α</a:t>
            </a:r>
            <a:r>
              <a:rPr kumimoji="1" lang="zh-CN" altLang="en-US" dirty="0">
                <a:latin typeface="黑体" panose="02010609060101010101" pitchFamily="49" charset="-122"/>
              </a:rPr>
              <a:t>使</a:t>
            </a:r>
            <a:r>
              <a:rPr kumimoji="1" lang="en-US" altLang="zh-CN" dirty="0">
                <a:latin typeface="黑体" panose="02010609060101010101" pitchFamily="49" charset="-122"/>
              </a:rPr>
              <a:t>α(A)=T</a:t>
            </a:r>
            <a:r>
              <a:rPr kumimoji="1" lang="zh-CN" altLang="en-US" dirty="0">
                <a:latin typeface="黑体" panose="02010609060101010101" pitchFamily="49" charset="-122"/>
              </a:rPr>
              <a:t>；否则称</a:t>
            </a:r>
            <a:r>
              <a:rPr kumimoji="1" lang="en-US" altLang="zh-CN" dirty="0">
                <a:latin typeface="黑体" panose="02010609060101010101" pitchFamily="49" charset="-122"/>
              </a:rPr>
              <a:t>A</a:t>
            </a:r>
            <a:r>
              <a:rPr kumimoji="1" lang="zh-CN" altLang="en-US" dirty="0">
                <a:latin typeface="黑体" panose="02010609060101010101" pitchFamily="49" charset="-122"/>
              </a:rPr>
              <a:t>为</a:t>
            </a:r>
            <a:r>
              <a:rPr kumimoji="1" lang="zh-CN" altLang="en-US" dirty="0">
                <a:solidFill>
                  <a:srgbClr val="FF0000"/>
                </a:solidFill>
                <a:latin typeface="黑体" panose="02010609060101010101" pitchFamily="49" charset="-122"/>
              </a:rPr>
              <a:t>不可满足</a:t>
            </a:r>
            <a:r>
              <a:rPr kumimoji="1" lang="zh-CN" altLang="en-US" dirty="0">
                <a:latin typeface="黑体" panose="02010609060101010101" pitchFamily="49" charset="-122"/>
              </a:rPr>
              <a:t>的(</a:t>
            </a:r>
            <a:r>
              <a:rPr kumimoji="1" lang="en-US" altLang="zh-CN" dirty="0" err="1">
                <a:latin typeface="黑体" panose="02010609060101010101" pitchFamily="49" charset="-122"/>
              </a:rPr>
              <a:t>unsatisfiable</a:t>
            </a:r>
            <a:r>
              <a:rPr kumimoji="1" lang="en-US" altLang="zh-CN" dirty="0">
                <a:latin typeface="黑体" panose="02010609060101010101" pitchFamily="49" charset="-122"/>
              </a:rPr>
              <a:t>)，</a:t>
            </a:r>
            <a:r>
              <a:rPr kumimoji="1" lang="zh-CN" altLang="en-US" dirty="0">
                <a:latin typeface="黑体" panose="02010609060101010101" pitchFamily="49" charset="-122"/>
              </a:rPr>
              <a:t>或</a:t>
            </a:r>
            <a:r>
              <a:rPr kumimoji="1" lang="zh-CN" altLang="en-US" dirty="0">
                <a:solidFill>
                  <a:srgbClr val="FF0000"/>
                </a:solidFill>
                <a:latin typeface="黑体" panose="02010609060101010101" pitchFamily="49" charset="-122"/>
              </a:rPr>
              <a:t>永假式</a:t>
            </a:r>
            <a:r>
              <a:rPr kumimoji="1" lang="zh-CN" altLang="en-US" dirty="0" smtClean="0">
                <a:latin typeface="黑体" panose="02010609060101010101" pitchFamily="49" charset="-122"/>
              </a:rPr>
              <a:t>。</a:t>
            </a:r>
            <a:endParaRPr kumimoji="1" lang="en-US" altLang="zh-CN" dirty="0" smtClean="0">
              <a:latin typeface="黑体" panose="02010609060101010101" pitchFamily="49" charset="-122"/>
            </a:endParaRPr>
          </a:p>
          <a:p>
            <a:pPr algn="l">
              <a:lnSpc>
                <a:spcPct val="90000"/>
              </a:lnSpc>
              <a:buFont typeface="Wingdings" panose="05000000000000000000" charset="0"/>
              <a:buNone/>
              <a:defRPr/>
            </a:pPr>
            <a:endParaRPr kumimoji="1" lang="zh-CN" altLang="en-US" dirty="0">
              <a:latin typeface="黑体" panose="02010609060101010101" pitchFamily="49" charset="-122"/>
            </a:endParaRPr>
          </a:p>
          <a:p>
            <a:pPr>
              <a:lnSpc>
                <a:spcPct val="90000"/>
              </a:lnSpc>
              <a:defRPr/>
            </a:pPr>
            <a:r>
              <a:rPr kumimoji="1" lang="zh-CN" altLang="en-US" dirty="0">
                <a:solidFill>
                  <a:srgbClr val="FF0000"/>
                </a:solidFill>
                <a:latin typeface="黑体" panose="02010609060101010101" pitchFamily="49" charset="-122"/>
              </a:rPr>
              <a:t>永真式是可满足的；当</a:t>
            </a:r>
            <a:r>
              <a:rPr kumimoji="1" lang="en-US" altLang="zh-CN" dirty="0">
                <a:solidFill>
                  <a:srgbClr val="FF0000"/>
                </a:solidFill>
                <a:latin typeface="黑体" panose="02010609060101010101" pitchFamily="49" charset="-122"/>
              </a:rPr>
              <a:t>A</a:t>
            </a:r>
            <a:r>
              <a:rPr kumimoji="1" lang="zh-CN" altLang="en-US" dirty="0">
                <a:solidFill>
                  <a:srgbClr val="FF0000"/>
                </a:solidFill>
                <a:latin typeface="黑体" panose="02010609060101010101" pitchFamily="49" charset="-122"/>
              </a:rPr>
              <a:t>为永真式(永假式)时，┐</a:t>
            </a:r>
            <a:r>
              <a:rPr kumimoji="1" lang="en-US" altLang="zh-CN" dirty="0">
                <a:solidFill>
                  <a:srgbClr val="FF0000"/>
                </a:solidFill>
                <a:latin typeface="黑体" panose="02010609060101010101" pitchFamily="49" charset="-122"/>
              </a:rPr>
              <a:t>A</a:t>
            </a:r>
            <a:r>
              <a:rPr kumimoji="1" lang="zh-CN" altLang="en-US" dirty="0">
                <a:solidFill>
                  <a:srgbClr val="FF0000"/>
                </a:solidFill>
                <a:latin typeface="黑体" panose="02010609060101010101" pitchFamily="49" charset="-122"/>
              </a:rPr>
              <a:t>为永假式(永真式)。</a:t>
            </a:r>
            <a:endParaRPr kumimoji="1" lang="zh-CN" altLang="en-US" dirty="0">
              <a:solidFill>
                <a:schemeClr val="tx2"/>
              </a:solidFill>
              <a:latin typeface="黑体" panose="02010609060101010101" pitchFamily="49" charset="-122"/>
            </a:endParaRPr>
          </a:p>
          <a:p>
            <a:pPr indent="341630">
              <a:lnSpc>
                <a:spcPct val="90000"/>
              </a:lnSpc>
              <a:buFont typeface="Wingdings" panose="05000000000000000000" pitchFamily="2" charset="2"/>
              <a:buChar char="Ø"/>
              <a:defRPr/>
            </a:pPr>
            <a:endParaRPr kumimoji="1" lang="zh-CN" altLang="en-US" dirty="0" smtClean="0">
              <a:solidFill>
                <a:srgbClr val="000070"/>
              </a:solidFill>
              <a:latin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52</a:t>
            </a:fld>
            <a:endParaRPr lang="zh-CN" altLang="en-US" dirty="0"/>
          </a:p>
        </p:txBody>
      </p:sp>
    </p:spTree>
    <p:extLst>
      <p:ext uri="{BB962C8B-B14F-4D97-AF65-F5344CB8AC3E}">
        <p14:creationId xmlns:p14="http://schemas.microsoft.com/office/powerpoint/2010/main" val="10876631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bwMode="auto">
          <a:xfrm>
            <a:off x="395288" y="333375"/>
            <a:ext cx="7772400" cy="6167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342900">
              <a:buFont typeface="Wingdings" panose="05000000000000000000" pitchFamily="2" charset="2"/>
              <a:buNone/>
            </a:pPr>
            <a:r>
              <a:rPr lang="zh-CN" altLang="en-US" smtClean="0">
                <a:solidFill>
                  <a:srgbClr val="FF0000"/>
                </a:solidFill>
                <a:latin typeface="黑体" panose="02010609060101010101" pitchFamily="49" charset="-122"/>
              </a:rPr>
              <a:t>定义2.5  </a:t>
            </a:r>
            <a:r>
              <a:rPr lang="zh-CN" altLang="en-US" smtClean="0">
                <a:solidFill>
                  <a:srgbClr val="000070"/>
                </a:solidFill>
                <a:latin typeface="黑体" panose="02010609060101010101" pitchFamily="49" charset="-122"/>
              </a:rPr>
              <a:t> 称公式</a:t>
            </a:r>
            <a:r>
              <a:rPr lang="en-US" altLang="zh-CN" smtClean="0">
                <a:solidFill>
                  <a:srgbClr val="000070"/>
                </a:solidFill>
                <a:latin typeface="黑体" panose="02010609060101010101" pitchFamily="49" charset="-122"/>
              </a:rPr>
              <a:t>A</a:t>
            </a:r>
            <a:r>
              <a:rPr lang="zh-CN" altLang="en-US" smtClean="0">
                <a:solidFill>
                  <a:srgbClr val="FF0000"/>
                </a:solidFill>
                <a:latin typeface="黑体" panose="02010609060101010101" pitchFamily="49" charset="-122"/>
              </a:rPr>
              <a:t>逻辑蕴涵</a:t>
            </a:r>
            <a:r>
              <a:rPr lang="zh-CN" altLang="en-US" smtClean="0">
                <a:solidFill>
                  <a:srgbClr val="000070"/>
                </a:solidFill>
                <a:latin typeface="黑体" panose="02010609060101010101" pitchFamily="49" charset="-122"/>
              </a:rPr>
              <a:t>公式</a:t>
            </a:r>
            <a:r>
              <a:rPr lang="en-US" altLang="zh-CN" smtClean="0">
                <a:solidFill>
                  <a:srgbClr val="000070"/>
                </a:solidFill>
                <a:latin typeface="黑体" panose="02010609060101010101" pitchFamily="49" charset="-122"/>
              </a:rPr>
              <a:t>B，</a:t>
            </a:r>
            <a:r>
              <a:rPr lang="zh-CN" altLang="en-US" smtClean="0">
                <a:solidFill>
                  <a:srgbClr val="000070"/>
                </a:solidFill>
                <a:latin typeface="黑体" panose="02010609060101010101" pitchFamily="49" charset="-122"/>
              </a:rPr>
              <a:t>记为：     ，如果所有弄真</a:t>
            </a:r>
            <a:r>
              <a:rPr lang="en-US" altLang="zh-CN" smtClean="0">
                <a:solidFill>
                  <a:srgbClr val="000070"/>
                </a:solidFill>
                <a:latin typeface="黑体" panose="02010609060101010101" pitchFamily="49" charset="-122"/>
              </a:rPr>
              <a:t>A</a:t>
            </a:r>
            <a:r>
              <a:rPr lang="zh-CN" altLang="en-US" smtClean="0">
                <a:solidFill>
                  <a:srgbClr val="000070"/>
                </a:solidFill>
                <a:latin typeface="黑体" panose="02010609060101010101" pitchFamily="49" charset="-122"/>
              </a:rPr>
              <a:t>的指派亦必弄真公式</a:t>
            </a:r>
            <a:r>
              <a:rPr lang="en-US" altLang="zh-CN" smtClean="0">
                <a:solidFill>
                  <a:srgbClr val="000070"/>
                </a:solidFill>
                <a:latin typeface="黑体" panose="02010609060101010101" pitchFamily="49" charset="-122"/>
              </a:rPr>
              <a:t>B；</a:t>
            </a:r>
          </a:p>
          <a:p>
            <a:pPr indent="342900">
              <a:buFont typeface="Wingdings" panose="05000000000000000000" pitchFamily="2" charset="2"/>
              <a:buNone/>
            </a:pPr>
            <a:r>
              <a:rPr lang="zh-CN" altLang="en-US" smtClean="0">
                <a:solidFill>
                  <a:srgbClr val="000070"/>
                </a:solidFill>
                <a:latin typeface="黑体" panose="02010609060101010101" pitchFamily="49" charset="-122"/>
              </a:rPr>
              <a:t>称公式集</a:t>
            </a:r>
            <a:r>
              <a:rPr lang="en-US" altLang="zh-CN" smtClean="0">
                <a:solidFill>
                  <a:srgbClr val="000070"/>
                </a:solidFill>
                <a:latin typeface="黑体" panose="02010609060101010101" pitchFamily="49" charset="-122"/>
              </a:rPr>
              <a:t>Γ</a:t>
            </a:r>
            <a:r>
              <a:rPr lang="zh-CN" altLang="en-US" smtClean="0">
                <a:solidFill>
                  <a:srgbClr val="000070"/>
                </a:solidFill>
                <a:latin typeface="黑体" panose="02010609060101010101" pitchFamily="49" charset="-122"/>
              </a:rPr>
              <a:t>逻辑蕴涵公式</a:t>
            </a:r>
            <a:r>
              <a:rPr lang="en-US" altLang="zh-CN" smtClean="0">
                <a:solidFill>
                  <a:srgbClr val="000070"/>
                </a:solidFill>
                <a:latin typeface="黑体" panose="02010609060101010101" pitchFamily="49" charset="-122"/>
              </a:rPr>
              <a:t>B，</a:t>
            </a:r>
            <a:r>
              <a:rPr lang="zh-CN" altLang="en-US" smtClean="0">
                <a:solidFill>
                  <a:srgbClr val="000070"/>
                </a:solidFill>
                <a:latin typeface="黑体" panose="02010609060101010101" pitchFamily="49" charset="-122"/>
              </a:rPr>
              <a:t>记为    </a:t>
            </a:r>
            <a:r>
              <a:rPr lang="en-US" altLang="zh-CN" smtClean="0">
                <a:solidFill>
                  <a:srgbClr val="000070"/>
                </a:solidFill>
                <a:latin typeface="黑体" panose="02010609060101010101" pitchFamily="49" charset="-122"/>
              </a:rPr>
              <a:t>，</a:t>
            </a:r>
            <a:r>
              <a:rPr lang="zh-CN" altLang="en-US" smtClean="0">
                <a:solidFill>
                  <a:srgbClr val="000070"/>
                </a:solidFill>
                <a:latin typeface="黑体" panose="02010609060101010101" pitchFamily="49" charset="-122"/>
              </a:rPr>
              <a:t>如果弄真</a:t>
            </a:r>
            <a:r>
              <a:rPr lang="az-Cyrl-AZ" altLang="zh-CN" smtClean="0">
                <a:solidFill>
                  <a:srgbClr val="000070"/>
                </a:solidFill>
                <a:latin typeface="黑体" panose="02010609060101010101" pitchFamily="49" charset="-122"/>
              </a:rPr>
              <a:t>Г</a:t>
            </a:r>
            <a:r>
              <a:rPr lang="zh-CN" altLang="en-US" smtClean="0">
                <a:solidFill>
                  <a:srgbClr val="000070"/>
                </a:solidFill>
                <a:latin typeface="黑体" panose="02010609060101010101" pitchFamily="49" charset="-122"/>
              </a:rPr>
              <a:t>中所有公式的指派亦必弄真公式</a:t>
            </a:r>
            <a:r>
              <a:rPr lang="en-US" altLang="zh-CN" smtClean="0">
                <a:solidFill>
                  <a:srgbClr val="000070"/>
                </a:solidFill>
                <a:latin typeface="黑体" panose="02010609060101010101" pitchFamily="49" charset="-122"/>
              </a:rPr>
              <a:t>B。</a:t>
            </a:r>
          </a:p>
          <a:p>
            <a:pPr indent="342900">
              <a:buFont typeface="Wingdings" panose="05000000000000000000" pitchFamily="2" charset="2"/>
              <a:buNone/>
            </a:pPr>
            <a:r>
              <a:rPr lang="zh-CN" altLang="en-US" smtClean="0">
                <a:solidFill>
                  <a:srgbClr val="FF0000"/>
                </a:solidFill>
                <a:latin typeface="黑体" panose="02010609060101010101" pitchFamily="49" charset="-122"/>
              </a:rPr>
              <a:t>定义2.6   </a:t>
            </a:r>
            <a:r>
              <a:rPr lang="zh-CN" altLang="en-US" smtClean="0">
                <a:solidFill>
                  <a:srgbClr val="000070"/>
                </a:solidFill>
                <a:latin typeface="黑体" panose="02010609060101010101" pitchFamily="49" charset="-122"/>
              </a:rPr>
              <a:t>称公式</a:t>
            </a:r>
            <a:r>
              <a:rPr lang="en-US" altLang="zh-CN" smtClean="0">
                <a:solidFill>
                  <a:srgbClr val="000070"/>
                </a:solidFill>
                <a:latin typeface="黑体" panose="02010609060101010101" pitchFamily="49" charset="-122"/>
              </a:rPr>
              <a:t>A</a:t>
            </a:r>
            <a:r>
              <a:rPr lang="zh-CN" altLang="en-US" smtClean="0">
                <a:solidFill>
                  <a:srgbClr val="FF0000"/>
                </a:solidFill>
                <a:latin typeface="黑体" panose="02010609060101010101" pitchFamily="49" charset="-122"/>
              </a:rPr>
              <a:t>逻辑等价</a:t>
            </a:r>
            <a:r>
              <a:rPr lang="zh-CN" altLang="en-US" smtClean="0">
                <a:solidFill>
                  <a:srgbClr val="000070"/>
                </a:solidFill>
                <a:latin typeface="黑体" panose="02010609060101010101" pitchFamily="49" charset="-122"/>
              </a:rPr>
              <a:t>公式</a:t>
            </a:r>
            <a:r>
              <a:rPr lang="en-US" altLang="zh-CN" smtClean="0">
                <a:solidFill>
                  <a:srgbClr val="000070"/>
                </a:solidFill>
                <a:latin typeface="黑体" panose="02010609060101010101" pitchFamily="49" charset="-122"/>
              </a:rPr>
              <a:t>B，</a:t>
            </a:r>
            <a:r>
              <a:rPr lang="zh-CN" altLang="en-US" smtClean="0">
                <a:solidFill>
                  <a:srgbClr val="000070"/>
                </a:solidFill>
                <a:latin typeface="黑体" panose="02010609060101010101" pitchFamily="49" charset="-122"/>
              </a:rPr>
              <a:t>记为：    </a:t>
            </a:r>
            <a:r>
              <a:rPr lang="en-US" altLang="zh-CN" smtClean="0">
                <a:solidFill>
                  <a:srgbClr val="000070"/>
                </a:solidFill>
                <a:latin typeface="黑体" panose="02010609060101010101" pitchFamily="49" charset="-122"/>
              </a:rPr>
              <a:t>，</a:t>
            </a:r>
            <a:r>
              <a:rPr lang="zh-CN" altLang="en-US" smtClean="0">
                <a:solidFill>
                  <a:srgbClr val="000070"/>
                </a:solidFill>
                <a:latin typeface="黑体" panose="02010609060101010101" pitchFamily="49" charset="-122"/>
              </a:rPr>
              <a:t>如果</a:t>
            </a:r>
            <a:r>
              <a:rPr lang="en-US" altLang="zh-CN" smtClean="0">
                <a:solidFill>
                  <a:srgbClr val="000070"/>
                </a:solidFill>
                <a:latin typeface="黑体" panose="02010609060101010101" pitchFamily="49" charset="-122"/>
              </a:rPr>
              <a:t>A    B</a:t>
            </a:r>
            <a:r>
              <a:rPr lang="zh-CN" altLang="en-US" smtClean="0">
                <a:solidFill>
                  <a:srgbClr val="000070"/>
                </a:solidFill>
                <a:latin typeface="黑体" panose="02010609060101010101" pitchFamily="49" charset="-122"/>
              </a:rPr>
              <a:t>，且</a:t>
            </a:r>
            <a:r>
              <a:rPr lang="en-US" altLang="zh-CN" smtClean="0">
                <a:solidFill>
                  <a:srgbClr val="000070"/>
                </a:solidFill>
                <a:latin typeface="黑体" panose="02010609060101010101" pitchFamily="49" charset="-122"/>
              </a:rPr>
              <a:t>B    A。</a:t>
            </a:r>
          </a:p>
          <a:p>
            <a:pPr indent="342900">
              <a:buFont typeface="Wingdings" panose="05000000000000000000" pitchFamily="2" charset="2"/>
              <a:buNone/>
            </a:pPr>
            <a:r>
              <a:rPr lang="zh-CN" altLang="en-US" smtClean="0">
                <a:solidFill>
                  <a:srgbClr val="FF0000"/>
                </a:solidFill>
                <a:latin typeface="黑体" panose="02010609060101010101" pitchFamily="49" charset="-122"/>
              </a:rPr>
              <a:t>定理2.1 </a:t>
            </a:r>
            <a:r>
              <a:rPr lang="zh-CN" altLang="en-US" smtClean="0">
                <a:solidFill>
                  <a:srgbClr val="000070"/>
                </a:solidFill>
                <a:latin typeface="黑体" panose="02010609060101010101" pitchFamily="49" charset="-122"/>
              </a:rPr>
              <a:t> 设</a:t>
            </a:r>
            <a:r>
              <a:rPr lang="en-US" altLang="zh-CN" smtClean="0">
                <a:solidFill>
                  <a:srgbClr val="000070"/>
                </a:solidFill>
                <a:latin typeface="黑体" panose="02010609060101010101" pitchFamily="49" charset="-122"/>
              </a:rPr>
              <a:t>A</a:t>
            </a:r>
            <a:r>
              <a:rPr lang="zh-CN" altLang="en-US" smtClean="0">
                <a:solidFill>
                  <a:srgbClr val="000070"/>
                </a:solidFill>
                <a:latin typeface="黑体" panose="02010609060101010101" pitchFamily="49" charset="-122"/>
              </a:rPr>
              <a:t>为含有命题变元</a:t>
            </a:r>
            <a:r>
              <a:rPr lang="en-US" altLang="zh-CN" smtClean="0">
                <a:solidFill>
                  <a:srgbClr val="000070"/>
                </a:solidFill>
                <a:latin typeface="黑体" panose="02010609060101010101" pitchFamily="49" charset="-122"/>
              </a:rPr>
              <a:t>p</a:t>
            </a:r>
            <a:r>
              <a:rPr lang="zh-CN" altLang="en-US" smtClean="0">
                <a:solidFill>
                  <a:srgbClr val="000070"/>
                </a:solidFill>
                <a:latin typeface="黑体" panose="02010609060101010101" pitchFamily="49" charset="-122"/>
              </a:rPr>
              <a:t>的永真式，那么将</a:t>
            </a:r>
            <a:r>
              <a:rPr lang="en-US" altLang="zh-CN" smtClean="0">
                <a:solidFill>
                  <a:srgbClr val="000070"/>
                </a:solidFill>
                <a:latin typeface="黑体" panose="02010609060101010101" pitchFamily="49" charset="-122"/>
              </a:rPr>
              <a:t>A</a:t>
            </a:r>
            <a:r>
              <a:rPr lang="zh-CN" altLang="en-US" smtClean="0">
                <a:solidFill>
                  <a:srgbClr val="000070"/>
                </a:solidFill>
                <a:latin typeface="黑体" panose="02010609060101010101" pitchFamily="49" charset="-122"/>
              </a:rPr>
              <a:t>中</a:t>
            </a:r>
            <a:r>
              <a:rPr lang="en-US" altLang="zh-CN" smtClean="0">
                <a:solidFill>
                  <a:srgbClr val="000070"/>
                </a:solidFill>
                <a:latin typeface="黑体" panose="02010609060101010101" pitchFamily="49" charset="-122"/>
              </a:rPr>
              <a:t>p</a:t>
            </a:r>
            <a:r>
              <a:rPr lang="zh-CN" altLang="en-US" smtClean="0">
                <a:solidFill>
                  <a:srgbClr val="000070"/>
                </a:solidFill>
                <a:latin typeface="黑体" panose="02010609060101010101" pitchFamily="49" charset="-122"/>
              </a:rPr>
              <a:t>的所有出现均代换为命题公式</a:t>
            </a:r>
            <a:r>
              <a:rPr lang="en-US" altLang="zh-CN" smtClean="0">
                <a:solidFill>
                  <a:srgbClr val="000070"/>
                </a:solidFill>
                <a:latin typeface="黑体" panose="02010609060101010101" pitchFamily="49" charset="-122"/>
              </a:rPr>
              <a:t>B，</a:t>
            </a:r>
            <a:r>
              <a:rPr lang="zh-CN" altLang="en-US" smtClean="0">
                <a:solidFill>
                  <a:srgbClr val="000070"/>
                </a:solidFill>
                <a:latin typeface="黑体" panose="02010609060101010101" pitchFamily="49" charset="-122"/>
              </a:rPr>
              <a:t>所得公式(称为</a:t>
            </a:r>
            <a:r>
              <a:rPr lang="en-US" altLang="zh-CN" smtClean="0">
                <a:solidFill>
                  <a:srgbClr val="000070"/>
                </a:solidFill>
                <a:latin typeface="黑体" panose="02010609060101010101" pitchFamily="49" charset="-122"/>
              </a:rPr>
              <a:t>A</a:t>
            </a:r>
            <a:r>
              <a:rPr lang="zh-CN" altLang="en-US" smtClean="0">
                <a:solidFill>
                  <a:srgbClr val="000070"/>
                </a:solidFill>
                <a:latin typeface="黑体" panose="02010609060101010101" pitchFamily="49" charset="-122"/>
              </a:rPr>
              <a:t>的代入实例)仍为永真式。 </a:t>
            </a:r>
          </a:p>
        </p:txBody>
      </p:sp>
      <p:sp>
        <p:nvSpPr>
          <p:cNvPr id="62467" name="AutoShape 5"/>
          <p:cNvSpPr>
            <a:spLocks noChangeArrowheads="1"/>
          </p:cNvSpPr>
          <p:nvPr/>
        </p:nvSpPr>
        <p:spPr bwMode="auto">
          <a:xfrm>
            <a:off x="4425950" y="4064000"/>
            <a:ext cx="533400" cy="228600"/>
          </a:xfrm>
          <a:prstGeom prst="rightArrow">
            <a:avLst>
              <a:gd name="adj1" fmla="val 50000"/>
              <a:gd name="adj2" fmla="val 58323"/>
            </a:avLst>
          </a:prstGeom>
          <a:solidFill>
            <a:srgbClr val="FFFFFF"/>
          </a:solidFill>
          <a:ln w="9525">
            <a:solidFill>
              <a:srgbClr val="FF0000"/>
            </a:solidFill>
            <a:miter lim="800000"/>
            <a:headEnd/>
            <a:tailEnd/>
          </a:ln>
        </p:spPr>
        <p:txBody>
          <a:bodyPr wrap="none" anchor="ct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66FFFF"/>
              </a:buClr>
              <a:buFont typeface="Wingdings" panose="05000000000000000000" pitchFamily="2" charset="2"/>
              <a:buChar char="Ø"/>
            </a:pPr>
            <a:endParaRPr lang="zh-CN" altLang="en-US"/>
          </a:p>
        </p:txBody>
      </p:sp>
      <p:graphicFrame>
        <p:nvGraphicFramePr>
          <p:cNvPr id="62469" name="对象 8">
            <a:hlinkClick r:id="" action="ppaction://ole?verb=1"/>
          </p:cNvPr>
          <p:cNvGraphicFramePr>
            <a:graphicFrameLocks noChangeAspect="1"/>
          </p:cNvGraphicFramePr>
          <p:nvPr/>
        </p:nvGraphicFramePr>
        <p:xfrm>
          <a:off x="1878013" y="919163"/>
          <a:ext cx="1254125" cy="473075"/>
        </p:xfrm>
        <a:graphic>
          <a:graphicData uri="http://schemas.openxmlformats.org/presentationml/2006/ole">
            <mc:AlternateContent xmlns:mc="http://schemas.openxmlformats.org/markup-compatibility/2006">
              <mc:Choice xmlns:v="urn:schemas-microsoft-com:vml" Requires="v">
                <p:oleObj spid="_x0000_s3095" r:id="rId4" imgW="469800" imgH="177480" progId="Equation.KSEE3">
                  <p:embed/>
                </p:oleObj>
              </mc:Choice>
              <mc:Fallback>
                <p:oleObj r:id="rId4" imgW="469800" imgH="177480" progId="Equation.KSEE3">
                  <p:embed/>
                  <p:pic>
                    <p:nvPicPr>
                      <p:cNvPr id="62469" name="对象 8">
                        <a:hlinkClick r:id="" action="ppaction://ole?verb=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8013" y="919163"/>
                        <a:ext cx="12541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0" name="对象 9">
            <a:hlinkClick r:id="" action="ppaction://ole?verb=1"/>
          </p:cNvPr>
          <p:cNvGraphicFramePr>
            <a:graphicFrameLocks noChangeAspect="1"/>
          </p:cNvGraphicFramePr>
          <p:nvPr/>
        </p:nvGraphicFramePr>
        <p:xfrm>
          <a:off x="7204075" y="1989138"/>
          <a:ext cx="817563" cy="458787"/>
        </p:xfrm>
        <a:graphic>
          <a:graphicData uri="http://schemas.openxmlformats.org/presentationml/2006/ole">
            <mc:AlternateContent xmlns:mc="http://schemas.openxmlformats.org/markup-compatibility/2006">
              <mc:Choice xmlns:v="urn:schemas-microsoft-com:vml" Requires="v">
                <p:oleObj spid="_x0000_s3096" r:id="rId6" imgW="457200" imgH="177480" progId="Equation.KSEE3">
                  <p:embed/>
                </p:oleObj>
              </mc:Choice>
              <mc:Fallback>
                <p:oleObj r:id="rId6" imgW="457200" imgH="177480" progId="Equation.KSEE3">
                  <p:embed/>
                  <p:pic>
                    <p:nvPicPr>
                      <p:cNvPr id="62470" name="对象 9">
                        <a:hlinkClick r:id="" action="ppaction://ole?verb=1"/>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4075" y="1989138"/>
                        <a:ext cx="8175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1" name="对象 10">
            <a:hlinkClick r:id="" action="ppaction://ole?verb=1"/>
          </p:cNvPr>
          <p:cNvGraphicFramePr>
            <a:graphicFrameLocks noChangeAspect="1"/>
          </p:cNvGraphicFramePr>
          <p:nvPr/>
        </p:nvGraphicFramePr>
        <p:xfrm>
          <a:off x="1878013" y="3978275"/>
          <a:ext cx="963612" cy="458788"/>
        </p:xfrm>
        <a:graphic>
          <a:graphicData uri="http://schemas.openxmlformats.org/presentationml/2006/ole">
            <mc:AlternateContent xmlns:mc="http://schemas.openxmlformats.org/markup-compatibility/2006">
              <mc:Choice xmlns:v="urn:schemas-microsoft-com:vml" Requires="v">
                <p:oleObj spid="_x0000_s3097" r:id="rId8" imgW="495000" imgH="177480" progId="Equation.KSEE3">
                  <p:embed/>
                </p:oleObj>
              </mc:Choice>
              <mc:Fallback>
                <p:oleObj r:id="rId8" imgW="495000" imgH="177480" progId="Equation.KSEE3">
                  <p:embed/>
                  <p:pic>
                    <p:nvPicPr>
                      <p:cNvPr id="62471" name="对象 10">
                        <a:hlinkClick r:id="" action="ppaction://ole?verb=1"/>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8013" y="3978275"/>
                        <a:ext cx="96361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72" name="AutoShape 5"/>
          <p:cNvSpPr>
            <a:spLocks noChangeArrowheads="1"/>
          </p:cNvSpPr>
          <p:nvPr/>
        </p:nvSpPr>
        <p:spPr bwMode="auto">
          <a:xfrm>
            <a:off x="6543675" y="4064000"/>
            <a:ext cx="533400" cy="228600"/>
          </a:xfrm>
          <a:prstGeom prst="rightArrow">
            <a:avLst>
              <a:gd name="adj1" fmla="val 50000"/>
              <a:gd name="adj2" fmla="val 58323"/>
            </a:avLst>
          </a:prstGeom>
          <a:solidFill>
            <a:srgbClr val="FFFFFF"/>
          </a:solidFill>
          <a:ln w="9525">
            <a:solidFill>
              <a:srgbClr val="FF0000"/>
            </a:solidFill>
            <a:miter lim="800000"/>
            <a:headEnd/>
            <a:tailEnd/>
          </a:ln>
        </p:spPr>
        <p:txBody>
          <a:bodyPr wrap="none" anchor="ct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66FFFF"/>
              </a:buClr>
              <a:buFont typeface="Wingdings" panose="05000000000000000000" pitchFamily="2" charset="2"/>
              <a:buChar char="Ø"/>
            </a:pPr>
            <a:endParaRPr lang="zh-CN" altLang="en-US"/>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53</a:t>
            </a:fld>
            <a:endParaRPr lang="zh-CN" altLang="en-US" dirty="0"/>
          </a:p>
        </p:txBody>
      </p:sp>
    </p:spTree>
    <p:extLst>
      <p:ext uri="{BB962C8B-B14F-4D97-AF65-F5344CB8AC3E}">
        <p14:creationId xmlns:p14="http://schemas.microsoft.com/office/powerpoint/2010/main" val="2885128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bwMode="auto">
          <a:xfrm>
            <a:off x="685800" y="685800"/>
            <a:ext cx="7772400" cy="541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341313">
              <a:buFont typeface="Wingdings" panose="05000000000000000000" pitchFamily="2" charset="2"/>
              <a:buNone/>
            </a:pPr>
            <a:r>
              <a:rPr lang="zh-CN" altLang="en-US" smtClean="0">
                <a:solidFill>
                  <a:srgbClr val="FF0000"/>
                </a:solidFill>
                <a:latin typeface="黑体" panose="02010609060101010101" pitchFamily="49" charset="-122"/>
              </a:rPr>
              <a:t>定理2.2  </a:t>
            </a:r>
            <a:r>
              <a:rPr lang="zh-CN" altLang="en-US" smtClean="0">
                <a:solidFill>
                  <a:srgbClr val="000070"/>
                </a:solidFill>
                <a:latin typeface="黑体" panose="02010609060101010101" pitchFamily="49" charset="-122"/>
              </a:rPr>
              <a:t>设命题公式</a:t>
            </a:r>
            <a:r>
              <a:rPr lang="en-US" altLang="zh-CN" smtClean="0">
                <a:solidFill>
                  <a:srgbClr val="000070"/>
                </a:solidFill>
                <a:latin typeface="黑体" panose="02010609060101010101" pitchFamily="49" charset="-122"/>
              </a:rPr>
              <a:t>A</a:t>
            </a:r>
            <a:r>
              <a:rPr lang="zh-CN" altLang="en-US" smtClean="0">
                <a:solidFill>
                  <a:srgbClr val="000070"/>
                </a:solidFill>
                <a:latin typeface="黑体" panose="02010609060101010101" pitchFamily="49" charset="-122"/>
              </a:rPr>
              <a:t>含有子公式</a:t>
            </a:r>
            <a:r>
              <a:rPr lang="en-US" altLang="zh-CN" smtClean="0">
                <a:solidFill>
                  <a:srgbClr val="000070"/>
                </a:solidFill>
                <a:latin typeface="黑体" panose="02010609060101010101" pitchFamily="49" charset="-122"/>
              </a:rPr>
              <a:t>C(C</a:t>
            </a:r>
            <a:r>
              <a:rPr lang="zh-CN" altLang="en-US" smtClean="0">
                <a:solidFill>
                  <a:srgbClr val="000070"/>
                </a:solidFill>
                <a:latin typeface="黑体" panose="02010609060101010101" pitchFamily="49" charset="-122"/>
              </a:rPr>
              <a:t>为</a:t>
            </a:r>
            <a:r>
              <a:rPr lang="en-US" altLang="zh-CN" smtClean="0">
                <a:solidFill>
                  <a:srgbClr val="000070"/>
                </a:solidFill>
                <a:latin typeface="黑体" panose="02010609060101010101" pitchFamily="49" charset="-122"/>
              </a:rPr>
              <a:t>A</a:t>
            </a:r>
            <a:r>
              <a:rPr lang="zh-CN" altLang="en-US" smtClean="0">
                <a:solidFill>
                  <a:srgbClr val="000070"/>
                </a:solidFill>
                <a:latin typeface="黑体" panose="02010609060101010101" pitchFamily="49" charset="-122"/>
              </a:rPr>
              <a:t>中的符号串，且</a:t>
            </a:r>
            <a:r>
              <a:rPr lang="en-US" altLang="zh-CN" smtClean="0">
                <a:solidFill>
                  <a:srgbClr val="000070"/>
                </a:solidFill>
                <a:latin typeface="黑体" panose="02010609060101010101" pitchFamily="49" charset="-122"/>
              </a:rPr>
              <a:t>C</a:t>
            </a:r>
            <a:r>
              <a:rPr lang="zh-CN" altLang="en-US" smtClean="0">
                <a:solidFill>
                  <a:srgbClr val="000070"/>
                </a:solidFill>
                <a:latin typeface="黑体" panose="02010609060101010101" pitchFamily="49" charset="-122"/>
              </a:rPr>
              <a:t>为命题公式)，如果</a:t>
            </a:r>
            <a:r>
              <a:rPr lang="en-US" altLang="zh-CN" smtClean="0">
                <a:solidFill>
                  <a:srgbClr val="000070"/>
                </a:solidFill>
                <a:latin typeface="黑体" panose="02010609060101010101" pitchFamily="49" charset="-122"/>
              </a:rPr>
              <a:t>C   D，</a:t>
            </a:r>
            <a:r>
              <a:rPr lang="zh-CN" altLang="en-US" smtClean="0">
                <a:solidFill>
                  <a:srgbClr val="000070"/>
                </a:solidFill>
                <a:latin typeface="黑体" panose="02010609060101010101" pitchFamily="49" charset="-122"/>
              </a:rPr>
              <a:t>那么将</a:t>
            </a:r>
            <a:r>
              <a:rPr lang="en-US" altLang="zh-CN" smtClean="0">
                <a:solidFill>
                  <a:srgbClr val="000070"/>
                </a:solidFill>
                <a:latin typeface="黑体" panose="02010609060101010101" pitchFamily="49" charset="-122"/>
              </a:rPr>
              <a:t>A</a:t>
            </a:r>
            <a:r>
              <a:rPr lang="zh-CN" altLang="en-US" smtClean="0">
                <a:solidFill>
                  <a:srgbClr val="000070"/>
                </a:solidFill>
                <a:latin typeface="黑体" panose="02010609060101010101" pitchFamily="49" charset="-122"/>
              </a:rPr>
              <a:t>中子公式</a:t>
            </a:r>
            <a:r>
              <a:rPr lang="en-US" altLang="zh-CN" smtClean="0">
                <a:solidFill>
                  <a:srgbClr val="000070"/>
                </a:solidFill>
                <a:latin typeface="黑体" panose="02010609060101010101" pitchFamily="49" charset="-122"/>
              </a:rPr>
              <a:t>C</a:t>
            </a:r>
            <a:r>
              <a:rPr lang="zh-CN" altLang="en-US" smtClean="0">
                <a:solidFill>
                  <a:srgbClr val="000070"/>
                </a:solidFill>
                <a:latin typeface="黑体" panose="02010609060101010101" pitchFamily="49" charset="-122"/>
              </a:rPr>
              <a:t>的某些出现(未必全部)用</a:t>
            </a:r>
            <a:r>
              <a:rPr lang="en-US" altLang="zh-CN" smtClean="0">
                <a:solidFill>
                  <a:srgbClr val="000070"/>
                </a:solidFill>
                <a:latin typeface="黑体" panose="02010609060101010101" pitchFamily="49" charset="-122"/>
              </a:rPr>
              <a:t>D</a:t>
            </a:r>
            <a:r>
              <a:rPr lang="zh-CN" altLang="en-US" smtClean="0">
                <a:solidFill>
                  <a:srgbClr val="000070"/>
                </a:solidFill>
                <a:latin typeface="黑体" panose="02010609060101010101" pitchFamily="49" charset="-122"/>
              </a:rPr>
              <a:t>替换后所得公式</a:t>
            </a:r>
            <a:r>
              <a:rPr lang="en-US" altLang="zh-CN" smtClean="0">
                <a:solidFill>
                  <a:srgbClr val="000070"/>
                </a:solidFill>
                <a:latin typeface="黑体" panose="02010609060101010101" pitchFamily="49" charset="-122"/>
              </a:rPr>
              <a:t>B</a:t>
            </a:r>
            <a:r>
              <a:rPr lang="zh-CN" altLang="en-US" smtClean="0">
                <a:solidFill>
                  <a:srgbClr val="000070"/>
                </a:solidFill>
                <a:latin typeface="黑体" panose="02010609060101010101" pitchFamily="49" charset="-122"/>
              </a:rPr>
              <a:t>满足   </a:t>
            </a:r>
            <a:r>
              <a:rPr lang="en-US" altLang="zh-CN" smtClean="0">
                <a:solidFill>
                  <a:srgbClr val="000070"/>
                </a:solidFill>
                <a:latin typeface="黑体" panose="02010609060101010101" pitchFamily="49" charset="-122"/>
              </a:rPr>
              <a:t>A   B。</a:t>
            </a:r>
          </a:p>
          <a:p>
            <a:pPr indent="341313">
              <a:buFont typeface="Wingdings" panose="05000000000000000000" pitchFamily="2" charset="2"/>
              <a:buNone/>
            </a:pPr>
            <a:r>
              <a:rPr lang="zh-CN" altLang="en-US" smtClean="0">
                <a:solidFill>
                  <a:srgbClr val="FF0000"/>
                </a:solidFill>
                <a:latin typeface="黑体" panose="02010609060101010101" pitchFamily="49" charset="-122"/>
              </a:rPr>
              <a:t>定理2.3  </a:t>
            </a:r>
            <a:r>
              <a:rPr lang="zh-CN" altLang="en-US" smtClean="0">
                <a:solidFill>
                  <a:srgbClr val="000070"/>
                </a:solidFill>
                <a:latin typeface="黑体" panose="02010609060101010101" pitchFamily="49" charset="-122"/>
              </a:rPr>
              <a:t>逻辑蕴涵关系具有</a:t>
            </a:r>
            <a:r>
              <a:rPr lang="zh-CN" altLang="en-US" smtClean="0">
                <a:solidFill>
                  <a:srgbClr val="FF0000"/>
                </a:solidFill>
                <a:latin typeface="黑体" panose="02010609060101010101" pitchFamily="49" charset="-122"/>
              </a:rPr>
              <a:t>自反性</a:t>
            </a:r>
            <a:r>
              <a:rPr lang="zh-CN" altLang="en-US" smtClean="0">
                <a:solidFill>
                  <a:srgbClr val="000070"/>
                </a:solidFill>
                <a:latin typeface="黑体" panose="02010609060101010101" pitchFamily="49" charset="-122"/>
              </a:rPr>
              <a:t>、</a:t>
            </a:r>
            <a:r>
              <a:rPr lang="zh-CN" altLang="en-US" smtClean="0">
                <a:solidFill>
                  <a:srgbClr val="FF0000"/>
                </a:solidFill>
                <a:latin typeface="黑体" panose="02010609060101010101" pitchFamily="49" charset="-122"/>
              </a:rPr>
              <a:t>反对称性</a:t>
            </a:r>
            <a:r>
              <a:rPr lang="zh-CN" altLang="en-US" smtClean="0">
                <a:solidFill>
                  <a:srgbClr val="000070"/>
                </a:solidFill>
                <a:latin typeface="黑体" panose="02010609060101010101" pitchFamily="49" charset="-122"/>
              </a:rPr>
              <a:t>及</a:t>
            </a:r>
            <a:r>
              <a:rPr lang="zh-CN" altLang="en-US" smtClean="0">
                <a:solidFill>
                  <a:srgbClr val="FF0000"/>
                </a:solidFill>
                <a:latin typeface="黑体" panose="02010609060101010101" pitchFamily="49" charset="-122"/>
              </a:rPr>
              <a:t>传递性</a:t>
            </a:r>
            <a:r>
              <a:rPr lang="en-US" altLang="zh-CN" smtClean="0">
                <a:solidFill>
                  <a:srgbClr val="000070"/>
                </a:solidFill>
                <a:latin typeface="黑体" panose="02010609060101010101" pitchFamily="49" charset="-122"/>
              </a:rPr>
              <a:t>；</a:t>
            </a:r>
            <a:r>
              <a:rPr lang="zh-CN" altLang="en-US" smtClean="0">
                <a:solidFill>
                  <a:srgbClr val="000070"/>
                </a:solidFill>
                <a:latin typeface="黑体" panose="02010609060101010101" pitchFamily="49" charset="-122"/>
              </a:rPr>
              <a:t>逻辑等价关系满足</a:t>
            </a:r>
            <a:r>
              <a:rPr lang="zh-CN" altLang="en-US" smtClean="0">
                <a:solidFill>
                  <a:srgbClr val="FF0000"/>
                </a:solidFill>
                <a:latin typeface="黑体" panose="02010609060101010101" pitchFamily="49" charset="-122"/>
              </a:rPr>
              <a:t>自反性</a:t>
            </a:r>
            <a:r>
              <a:rPr lang="zh-CN" altLang="en-US" smtClean="0">
                <a:solidFill>
                  <a:srgbClr val="000070"/>
                </a:solidFill>
                <a:latin typeface="黑体" panose="02010609060101010101" pitchFamily="49" charset="-122"/>
              </a:rPr>
              <a:t>、</a:t>
            </a:r>
            <a:r>
              <a:rPr lang="zh-CN" altLang="en-US" smtClean="0">
                <a:solidFill>
                  <a:srgbClr val="FF0000"/>
                </a:solidFill>
                <a:latin typeface="黑体" panose="02010609060101010101" pitchFamily="49" charset="-122"/>
              </a:rPr>
              <a:t>对称性</a:t>
            </a:r>
            <a:r>
              <a:rPr lang="zh-CN" altLang="en-US" smtClean="0">
                <a:solidFill>
                  <a:srgbClr val="000070"/>
                </a:solidFill>
                <a:latin typeface="黑体" panose="02010609060101010101" pitchFamily="49" charset="-122"/>
              </a:rPr>
              <a:t>和</a:t>
            </a:r>
            <a:r>
              <a:rPr lang="zh-CN" altLang="en-US" smtClean="0">
                <a:solidFill>
                  <a:srgbClr val="FF0000"/>
                </a:solidFill>
                <a:latin typeface="黑体" panose="02010609060101010101" pitchFamily="49" charset="-122"/>
              </a:rPr>
              <a:t>传递性</a:t>
            </a:r>
            <a:r>
              <a:rPr lang="en-US" altLang="zh-CN" smtClean="0">
                <a:solidFill>
                  <a:srgbClr val="000070"/>
                </a:solidFill>
                <a:latin typeface="黑体" panose="02010609060101010101" pitchFamily="49" charset="-122"/>
              </a:rPr>
              <a:t>。</a:t>
            </a:r>
          </a:p>
          <a:p>
            <a:pPr indent="341313">
              <a:buFont typeface="Wingdings" panose="05000000000000000000" pitchFamily="2" charset="2"/>
              <a:buChar char="Ø"/>
            </a:pPr>
            <a:endParaRPr lang="zh-CN" altLang="en-US" smtClean="0">
              <a:solidFill>
                <a:srgbClr val="000070"/>
              </a:solidFill>
              <a:latin typeface="黑体" panose="02010609060101010101" pitchFamily="49" charset="-122"/>
            </a:endParaRPr>
          </a:p>
        </p:txBody>
      </p:sp>
      <p:sp>
        <p:nvSpPr>
          <p:cNvPr id="64515" name="AutoShape 4"/>
          <p:cNvSpPr>
            <a:spLocks noChangeArrowheads="1"/>
          </p:cNvSpPr>
          <p:nvPr/>
        </p:nvSpPr>
        <p:spPr bwMode="auto">
          <a:xfrm>
            <a:off x="1476375" y="1908175"/>
            <a:ext cx="381000" cy="152400"/>
          </a:xfrm>
          <a:prstGeom prst="leftRightArrow">
            <a:avLst>
              <a:gd name="adj1" fmla="val 50000"/>
              <a:gd name="adj2" fmla="val 50000"/>
            </a:avLst>
          </a:prstGeom>
          <a:solidFill>
            <a:srgbClr val="FFFFFF"/>
          </a:solidFill>
          <a:ln w="9525">
            <a:solidFill>
              <a:srgbClr val="FF0000"/>
            </a:solidFill>
            <a:miter lim="800000"/>
            <a:headEnd/>
            <a:tailEnd/>
          </a:ln>
        </p:spPr>
        <p:txBody>
          <a:bodyPr wrap="none" anchor="ct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66FFFF"/>
              </a:buClr>
              <a:buFont typeface="Wingdings" panose="05000000000000000000" pitchFamily="2" charset="2"/>
              <a:buChar char="Ø"/>
            </a:pPr>
            <a:endParaRPr lang="zh-CN" altLang="en-US"/>
          </a:p>
        </p:txBody>
      </p:sp>
      <p:sp>
        <p:nvSpPr>
          <p:cNvPr id="64517" name="AutoShape 4"/>
          <p:cNvSpPr>
            <a:spLocks noChangeArrowheads="1"/>
          </p:cNvSpPr>
          <p:nvPr/>
        </p:nvSpPr>
        <p:spPr bwMode="auto">
          <a:xfrm>
            <a:off x="1454150" y="2852738"/>
            <a:ext cx="381000" cy="152400"/>
          </a:xfrm>
          <a:prstGeom prst="leftRightArrow">
            <a:avLst>
              <a:gd name="adj1" fmla="val 50000"/>
              <a:gd name="adj2" fmla="val 50000"/>
            </a:avLst>
          </a:prstGeom>
          <a:solidFill>
            <a:srgbClr val="FFFFFF"/>
          </a:solidFill>
          <a:ln w="9525">
            <a:solidFill>
              <a:srgbClr val="FF0000"/>
            </a:solidFill>
            <a:miter lim="800000"/>
            <a:headEnd/>
            <a:tailEnd/>
          </a:ln>
        </p:spPr>
        <p:txBody>
          <a:bodyPr wrap="none" anchor="ct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66FFFF"/>
              </a:buClr>
              <a:buFont typeface="Wingdings" panose="05000000000000000000" pitchFamily="2" charset="2"/>
              <a:buChar char="Ø"/>
            </a:pPr>
            <a:endParaRPr lang="zh-CN" altLang="en-US"/>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54</a:t>
            </a:fld>
            <a:endParaRPr lang="zh-CN" altLang="en-US" dirty="0"/>
          </a:p>
        </p:txBody>
      </p:sp>
    </p:spTree>
    <p:extLst>
      <p:ext uri="{BB962C8B-B14F-4D97-AF65-F5344CB8AC3E}">
        <p14:creationId xmlns:p14="http://schemas.microsoft.com/office/powerpoint/2010/main" val="2637959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2"/>
          <p:cNvSpPr txBox="1">
            <a:spLocks noChangeArrowheads="1"/>
          </p:cNvSpPr>
          <p:nvPr/>
        </p:nvSpPr>
        <p:spPr bwMode="auto">
          <a:xfrm>
            <a:off x="1403350" y="260350"/>
            <a:ext cx="6858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b="1">
                <a:solidFill>
                  <a:srgbClr val="000070"/>
                </a:solidFill>
                <a:ea typeface="黑体" panose="02010609060101010101" pitchFamily="49" charset="-122"/>
              </a:rPr>
              <a:t>命题公式的等值关系和蕴含关系</a:t>
            </a:r>
          </a:p>
        </p:txBody>
      </p:sp>
      <p:sp>
        <p:nvSpPr>
          <p:cNvPr id="65540" name="Text Box 3"/>
          <p:cNvSpPr txBox="1">
            <a:spLocks noChangeArrowheads="1"/>
          </p:cNvSpPr>
          <p:nvPr/>
        </p:nvSpPr>
        <p:spPr bwMode="auto">
          <a:xfrm>
            <a:off x="685800" y="914400"/>
            <a:ext cx="8062913" cy="240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0070"/>
                </a:solidFill>
                <a:ea typeface="黑体" panose="02010609060101010101" pitchFamily="49" charset="-122"/>
              </a:rPr>
              <a:t>命题公式的等值关系 </a:t>
            </a:r>
          </a:p>
          <a:p>
            <a:pPr eaLnBrk="1" hangingPunct="1">
              <a:lnSpc>
                <a:spcPct val="110000"/>
              </a:lnSpc>
              <a:spcBef>
                <a:spcPct val="50000"/>
              </a:spcBef>
            </a:pPr>
            <a:r>
              <a:rPr lang="zh-CN" altLang="en-US" sz="2400" b="1">
                <a:solidFill>
                  <a:srgbClr val="000070"/>
                </a:solidFill>
                <a:ea typeface="黑体" panose="02010609060101010101" pitchFamily="49" charset="-122"/>
              </a:rPr>
              <a:t>         </a:t>
            </a:r>
            <a:r>
              <a:rPr lang="zh-CN" altLang="en-US" sz="2800" b="1">
                <a:solidFill>
                  <a:srgbClr val="000070"/>
                </a:solidFill>
                <a:ea typeface="黑体" panose="02010609060101010101" pitchFamily="49" charset="-122"/>
              </a:rPr>
              <a:t>定义</a:t>
            </a:r>
            <a:r>
              <a:rPr lang="zh-CN" altLang="en-US" sz="2400" b="1">
                <a:solidFill>
                  <a:srgbClr val="000070"/>
                </a:solidFill>
                <a:ea typeface="黑体" panose="02010609060101010101" pitchFamily="49" charset="-122"/>
              </a:rPr>
              <a:t>      设</a:t>
            </a:r>
            <a:r>
              <a:rPr lang="en-US" altLang="zh-CN" sz="2400" b="1">
                <a:solidFill>
                  <a:srgbClr val="000070"/>
                </a:solidFill>
                <a:ea typeface="黑体" panose="02010609060101010101" pitchFamily="49" charset="-122"/>
              </a:rPr>
              <a:t>A</a:t>
            </a:r>
            <a:r>
              <a:rPr lang="zh-CN" altLang="en-US" sz="2400" b="1">
                <a:solidFill>
                  <a:srgbClr val="000070"/>
                </a:solidFill>
                <a:ea typeface="黑体" panose="02010609060101010101" pitchFamily="49" charset="-122"/>
              </a:rPr>
              <a:t>和</a:t>
            </a:r>
            <a:r>
              <a:rPr lang="en-US" altLang="zh-CN" sz="2400" b="1">
                <a:solidFill>
                  <a:srgbClr val="000070"/>
                </a:solidFill>
                <a:ea typeface="黑体" panose="02010609060101010101" pitchFamily="49" charset="-122"/>
              </a:rPr>
              <a:t>B</a:t>
            </a:r>
            <a:r>
              <a:rPr lang="zh-CN" altLang="en-US" sz="2400" b="1">
                <a:solidFill>
                  <a:srgbClr val="000070"/>
                </a:solidFill>
                <a:ea typeface="黑体" panose="02010609060101010101" pitchFamily="49" charset="-122"/>
              </a:rPr>
              <a:t>是两个命题公式</a:t>
            </a:r>
            <a:r>
              <a:rPr lang="en-US" altLang="zh-CN" sz="2400" b="1">
                <a:solidFill>
                  <a:srgbClr val="000070"/>
                </a:solidFill>
                <a:ea typeface="黑体" panose="02010609060101010101" pitchFamily="49" charset="-122"/>
              </a:rPr>
              <a:t>, P</a:t>
            </a:r>
            <a:r>
              <a:rPr lang="en-US" altLang="zh-CN" sz="2400" b="1" baseline="-30000">
                <a:solidFill>
                  <a:srgbClr val="000070"/>
                </a:solidFill>
                <a:ea typeface="黑体" panose="02010609060101010101" pitchFamily="49" charset="-122"/>
              </a:rPr>
              <a:t>1</a:t>
            </a:r>
            <a:r>
              <a:rPr lang="en-US" altLang="zh-CN" sz="2400" b="1">
                <a:solidFill>
                  <a:srgbClr val="000070"/>
                </a:solidFill>
                <a:ea typeface="黑体" panose="02010609060101010101" pitchFamily="49" charset="-122"/>
              </a:rPr>
              <a:t>, P</a:t>
            </a:r>
            <a:r>
              <a:rPr lang="en-US" altLang="zh-CN" sz="2400" b="1" baseline="-30000">
                <a:solidFill>
                  <a:srgbClr val="000070"/>
                </a:solidFill>
                <a:ea typeface="黑体" panose="02010609060101010101" pitchFamily="49" charset="-122"/>
              </a:rPr>
              <a:t>2</a:t>
            </a:r>
            <a:r>
              <a:rPr lang="en-US" altLang="zh-CN" sz="2400" b="1">
                <a:solidFill>
                  <a:srgbClr val="000070"/>
                </a:solidFill>
                <a:ea typeface="黑体" panose="02010609060101010101" pitchFamily="49" charset="-122"/>
              </a:rPr>
              <a:t>, …, P</a:t>
            </a:r>
            <a:r>
              <a:rPr lang="en-US" altLang="zh-CN" sz="2400" b="1" baseline="-30000">
                <a:solidFill>
                  <a:srgbClr val="000070"/>
                </a:solidFill>
                <a:ea typeface="黑体" panose="02010609060101010101" pitchFamily="49" charset="-122"/>
              </a:rPr>
              <a:t>n</a:t>
            </a:r>
            <a:r>
              <a:rPr lang="en-US" altLang="zh-CN" sz="2400" b="1">
                <a:solidFill>
                  <a:srgbClr val="000070"/>
                </a:solidFill>
                <a:ea typeface="黑体" panose="02010609060101010101" pitchFamily="49" charset="-122"/>
              </a:rPr>
              <a:t> </a:t>
            </a:r>
            <a:r>
              <a:rPr lang="zh-CN" altLang="en-US" sz="2400" b="1">
                <a:solidFill>
                  <a:srgbClr val="000070"/>
                </a:solidFill>
                <a:ea typeface="黑体" panose="02010609060101010101" pitchFamily="49" charset="-122"/>
              </a:rPr>
              <a:t>是所有出现于</a:t>
            </a:r>
            <a:r>
              <a:rPr lang="en-US" altLang="zh-CN" sz="2400" b="1">
                <a:solidFill>
                  <a:srgbClr val="000070"/>
                </a:solidFill>
                <a:ea typeface="黑体" panose="02010609060101010101" pitchFamily="49" charset="-122"/>
              </a:rPr>
              <a:t>A</a:t>
            </a:r>
            <a:r>
              <a:rPr lang="zh-CN" altLang="en-US" sz="2400" b="1">
                <a:solidFill>
                  <a:srgbClr val="000070"/>
                </a:solidFill>
                <a:ea typeface="黑体" panose="02010609060101010101" pitchFamily="49" charset="-122"/>
              </a:rPr>
              <a:t>和</a:t>
            </a:r>
            <a:r>
              <a:rPr lang="en-US" altLang="zh-CN" sz="2400" b="1">
                <a:solidFill>
                  <a:srgbClr val="000070"/>
                </a:solidFill>
                <a:ea typeface="黑体" panose="02010609060101010101" pitchFamily="49" charset="-122"/>
              </a:rPr>
              <a:t>B</a:t>
            </a:r>
            <a:r>
              <a:rPr lang="zh-CN" altLang="en-US" sz="2400" b="1">
                <a:solidFill>
                  <a:srgbClr val="000070"/>
                </a:solidFill>
                <a:ea typeface="黑体" panose="02010609060101010101" pitchFamily="49" charset="-122"/>
              </a:rPr>
              <a:t>中的命题变元，如果对于</a:t>
            </a:r>
            <a:r>
              <a:rPr lang="en-US" altLang="zh-CN" sz="2400" b="1">
                <a:solidFill>
                  <a:srgbClr val="000070"/>
                </a:solidFill>
                <a:ea typeface="黑体" panose="02010609060101010101" pitchFamily="49" charset="-122"/>
              </a:rPr>
              <a:t>P</a:t>
            </a:r>
            <a:r>
              <a:rPr lang="en-US" altLang="zh-CN" sz="2400" b="1" baseline="-30000">
                <a:solidFill>
                  <a:srgbClr val="000070"/>
                </a:solidFill>
                <a:ea typeface="黑体" panose="02010609060101010101" pitchFamily="49" charset="-122"/>
              </a:rPr>
              <a:t>1</a:t>
            </a:r>
            <a:r>
              <a:rPr lang="en-US" altLang="zh-CN" sz="2400" b="1">
                <a:solidFill>
                  <a:srgbClr val="000070"/>
                </a:solidFill>
                <a:ea typeface="黑体" panose="02010609060101010101" pitchFamily="49" charset="-122"/>
              </a:rPr>
              <a:t>, P</a:t>
            </a:r>
            <a:r>
              <a:rPr lang="en-US" altLang="zh-CN" sz="2400" b="1" baseline="-30000">
                <a:solidFill>
                  <a:srgbClr val="000070"/>
                </a:solidFill>
                <a:ea typeface="黑体" panose="02010609060101010101" pitchFamily="49" charset="-122"/>
              </a:rPr>
              <a:t>2</a:t>
            </a:r>
            <a:r>
              <a:rPr lang="en-US" altLang="zh-CN" sz="2400" b="1">
                <a:solidFill>
                  <a:srgbClr val="000070"/>
                </a:solidFill>
                <a:ea typeface="黑体" panose="02010609060101010101" pitchFamily="49" charset="-122"/>
              </a:rPr>
              <a:t>, …, P</a:t>
            </a:r>
            <a:r>
              <a:rPr lang="en-US" altLang="zh-CN" sz="2400" b="1" baseline="-30000">
                <a:solidFill>
                  <a:srgbClr val="000070"/>
                </a:solidFill>
                <a:ea typeface="黑体" panose="02010609060101010101" pitchFamily="49" charset="-122"/>
              </a:rPr>
              <a:t>n</a:t>
            </a:r>
            <a:r>
              <a:rPr lang="en-US" altLang="zh-CN" sz="2400" b="1">
                <a:solidFill>
                  <a:srgbClr val="000070"/>
                </a:solidFill>
                <a:ea typeface="黑体" panose="02010609060101010101" pitchFamily="49" charset="-122"/>
              </a:rPr>
              <a:t> </a:t>
            </a:r>
            <a:r>
              <a:rPr lang="zh-CN" altLang="en-US" sz="2400" b="1">
                <a:solidFill>
                  <a:srgbClr val="000070"/>
                </a:solidFill>
                <a:ea typeface="黑体" panose="02010609060101010101" pitchFamily="49" charset="-122"/>
              </a:rPr>
              <a:t>的任一组真值指派，</a:t>
            </a:r>
            <a:r>
              <a:rPr lang="en-US" altLang="zh-CN" sz="2400" b="1">
                <a:solidFill>
                  <a:srgbClr val="000070"/>
                </a:solidFill>
                <a:ea typeface="黑体" panose="02010609060101010101" pitchFamily="49" charset="-122"/>
              </a:rPr>
              <a:t>A</a:t>
            </a:r>
            <a:r>
              <a:rPr lang="zh-CN" altLang="en-US" sz="2400" b="1">
                <a:solidFill>
                  <a:srgbClr val="000070"/>
                </a:solidFill>
                <a:ea typeface="黑体" panose="02010609060101010101" pitchFamily="49" charset="-122"/>
              </a:rPr>
              <a:t>和</a:t>
            </a:r>
            <a:r>
              <a:rPr lang="en-US" altLang="zh-CN" sz="2400" b="1">
                <a:solidFill>
                  <a:srgbClr val="000070"/>
                </a:solidFill>
                <a:ea typeface="黑体" panose="02010609060101010101" pitchFamily="49" charset="-122"/>
              </a:rPr>
              <a:t>B</a:t>
            </a:r>
            <a:r>
              <a:rPr lang="zh-CN" altLang="en-US" sz="2400" b="1">
                <a:solidFill>
                  <a:srgbClr val="000070"/>
                </a:solidFill>
                <a:ea typeface="黑体" panose="02010609060101010101" pitchFamily="49" charset="-122"/>
              </a:rPr>
              <a:t>的真值都相同</a:t>
            </a:r>
            <a:r>
              <a:rPr lang="en-US" altLang="zh-CN" sz="2400" b="1">
                <a:solidFill>
                  <a:srgbClr val="000070"/>
                </a:solidFill>
                <a:ea typeface="黑体" panose="02010609060101010101" pitchFamily="49" charset="-122"/>
              </a:rPr>
              <a:t>,</a:t>
            </a:r>
            <a:r>
              <a:rPr lang="zh-CN" altLang="en-US" sz="2400" b="1">
                <a:solidFill>
                  <a:srgbClr val="000070"/>
                </a:solidFill>
                <a:ea typeface="黑体" panose="02010609060101010101" pitchFamily="49" charset="-122"/>
              </a:rPr>
              <a:t>则称公式</a:t>
            </a:r>
            <a:r>
              <a:rPr lang="en-US" altLang="zh-CN" sz="2400" b="1">
                <a:solidFill>
                  <a:srgbClr val="000070"/>
                </a:solidFill>
                <a:ea typeface="黑体" panose="02010609060101010101" pitchFamily="49" charset="-122"/>
              </a:rPr>
              <a:t>A</a:t>
            </a:r>
            <a:r>
              <a:rPr lang="zh-CN" altLang="en-US" sz="2400" b="1">
                <a:solidFill>
                  <a:srgbClr val="000070"/>
                </a:solidFill>
                <a:ea typeface="黑体" panose="02010609060101010101" pitchFamily="49" charset="-122"/>
              </a:rPr>
              <a:t>和</a:t>
            </a:r>
            <a:r>
              <a:rPr lang="en-US" altLang="zh-CN" sz="2400" b="1">
                <a:solidFill>
                  <a:srgbClr val="000070"/>
                </a:solidFill>
                <a:ea typeface="黑体" panose="02010609060101010101" pitchFamily="49" charset="-122"/>
              </a:rPr>
              <a:t>B</a:t>
            </a:r>
            <a:r>
              <a:rPr lang="zh-CN" altLang="en-US" sz="2400" b="1">
                <a:solidFill>
                  <a:srgbClr val="000070"/>
                </a:solidFill>
                <a:ea typeface="黑体" panose="02010609060101010101" pitchFamily="49" charset="-122"/>
              </a:rPr>
              <a:t>等值，记为</a:t>
            </a:r>
            <a:r>
              <a:rPr lang="en-US" altLang="zh-CN" sz="2400" b="1">
                <a:solidFill>
                  <a:srgbClr val="000070"/>
                </a:solidFill>
                <a:ea typeface="黑体" panose="02010609060101010101" pitchFamily="49" charset="-122"/>
              </a:rPr>
              <a:t>A </a:t>
            </a:r>
            <a:r>
              <a:rPr lang="en-US" altLang="zh-CN" sz="2400" b="1">
                <a:solidFill>
                  <a:srgbClr val="000070"/>
                </a:solidFill>
                <a:ea typeface="黑体" panose="02010609060101010101" pitchFamily="49" charset="-122"/>
                <a:sym typeface="Symbol" panose="05050102010706020507" pitchFamily="18" charset="2"/>
              </a:rPr>
              <a:t></a:t>
            </a:r>
            <a:r>
              <a:rPr lang="en-US" altLang="zh-CN" sz="2400" b="1">
                <a:solidFill>
                  <a:srgbClr val="000070"/>
                </a:solidFill>
                <a:ea typeface="黑体" panose="02010609060101010101" pitchFamily="49" charset="-122"/>
              </a:rPr>
              <a:t> B</a:t>
            </a:r>
            <a:r>
              <a:rPr lang="zh-CN" altLang="en-US" sz="2400" b="1">
                <a:solidFill>
                  <a:srgbClr val="000070"/>
                </a:solidFill>
                <a:ea typeface="黑体" panose="02010609060101010101" pitchFamily="49" charset="-122"/>
              </a:rPr>
              <a:t>，称 </a:t>
            </a:r>
            <a:r>
              <a:rPr lang="en-US" altLang="zh-CN" sz="2400" b="1">
                <a:solidFill>
                  <a:srgbClr val="000070"/>
                </a:solidFill>
                <a:ea typeface="黑体" panose="02010609060101010101" pitchFamily="49" charset="-122"/>
              </a:rPr>
              <a:t>A</a:t>
            </a:r>
            <a:r>
              <a:rPr lang="en-US" altLang="zh-CN" sz="2400" b="1">
                <a:solidFill>
                  <a:srgbClr val="000070"/>
                </a:solidFill>
                <a:ea typeface="黑体" panose="02010609060101010101" pitchFamily="49" charset="-122"/>
                <a:sym typeface="Symbol" panose="05050102010706020507" pitchFamily="18" charset="2"/>
              </a:rPr>
              <a:t></a:t>
            </a:r>
            <a:r>
              <a:rPr lang="en-US" altLang="zh-CN" sz="2400" b="1">
                <a:solidFill>
                  <a:srgbClr val="000070"/>
                </a:solidFill>
                <a:ea typeface="黑体" panose="02010609060101010101" pitchFamily="49" charset="-122"/>
              </a:rPr>
              <a:t>B</a:t>
            </a:r>
            <a:r>
              <a:rPr lang="zh-CN" altLang="en-US" sz="2400" b="1">
                <a:solidFill>
                  <a:srgbClr val="000070"/>
                </a:solidFill>
                <a:ea typeface="黑体" panose="02010609060101010101" pitchFamily="49" charset="-122"/>
              </a:rPr>
              <a:t>为等值式。</a:t>
            </a:r>
          </a:p>
        </p:txBody>
      </p:sp>
      <p:sp>
        <p:nvSpPr>
          <p:cNvPr id="65541" name="Text Box 4"/>
          <p:cNvSpPr txBox="1">
            <a:spLocks noChangeArrowheads="1"/>
          </p:cNvSpPr>
          <p:nvPr/>
        </p:nvSpPr>
        <p:spPr bwMode="auto">
          <a:xfrm>
            <a:off x="682625" y="3368675"/>
            <a:ext cx="813752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i="1">
                <a:solidFill>
                  <a:srgbClr val="000070"/>
                </a:solidFill>
                <a:ea typeface="黑体" panose="02010609060101010101" pitchFamily="49" charset="-122"/>
              </a:rPr>
              <a:t>注意</a:t>
            </a:r>
            <a:r>
              <a:rPr lang="zh-CN" altLang="en-US" sz="2400" b="1">
                <a:solidFill>
                  <a:srgbClr val="000070"/>
                </a:solidFill>
                <a:ea typeface="黑体" panose="02010609060101010101" pitchFamily="49" charset="-122"/>
              </a:rPr>
              <a:t>：</a:t>
            </a:r>
          </a:p>
          <a:p>
            <a:pPr eaLnBrk="1" hangingPunct="1">
              <a:spcBef>
                <a:spcPct val="50000"/>
              </a:spcBef>
            </a:pPr>
            <a:r>
              <a:rPr lang="zh-CN" altLang="en-US" sz="2400" b="1">
                <a:solidFill>
                  <a:srgbClr val="000070"/>
                </a:solidFill>
                <a:ea typeface="黑体" panose="02010609060101010101" pitchFamily="49" charset="-122"/>
              </a:rPr>
              <a:t>（</a:t>
            </a:r>
            <a:r>
              <a:rPr lang="en-US" altLang="zh-CN" sz="2400" b="1">
                <a:solidFill>
                  <a:srgbClr val="000070"/>
                </a:solidFill>
                <a:ea typeface="黑体" panose="02010609060101010101" pitchFamily="49" charset="-122"/>
              </a:rPr>
              <a:t>1</a:t>
            </a:r>
            <a:r>
              <a:rPr lang="zh-CN" altLang="en-US" sz="2400" b="1">
                <a:solidFill>
                  <a:srgbClr val="000070"/>
                </a:solidFill>
                <a:ea typeface="黑体" panose="02010609060101010101" pitchFamily="49" charset="-122"/>
              </a:rPr>
              <a:t>）符号“</a:t>
            </a:r>
            <a:r>
              <a:rPr lang="zh-CN" altLang="en-US" sz="2400" b="1">
                <a:solidFill>
                  <a:srgbClr val="000070"/>
                </a:solidFill>
                <a:ea typeface="黑体" panose="02010609060101010101" pitchFamily="49" charset="-122"/>
                <a:sym typeface="Symbol" panose="05050102010706020507" pitchFamily="18" charset="2"/>
              </a:rPr>
              <a:t></a:t>
            </a:r>
            <a:r>
              <a:rPr lang="zh-CN" altLang="en-US" sz="2400" b="1">
                <a:solidFill>
                  <a:srgbClr val="000070"/>
                </a:solidFill>
                <a:ea typeface="黑体" panose="02010609060101010101" pitchFamily="49" charset="-122"/>
              </a:rPr>
              <a:t>”与“↔”的区别与联系。</a:t>
            </a:r>
          </a:p>
          <a:p>
            <a:pPr eaLnBrk="1" hangingPunct="1">
              <a:spcBef>
                <a:spcPct val="50000"/>
              </a:spcBef>
            </a:pPr>
            <a:r>
              <a:rPr lang="zh-CN" altLang="en-US" sz="2400" b="1">
                <a:solidFill>
                  <a:srgbClr val="000070"/>
                </a:solidFill>
                <a:ea typeface="黑体" panose="02010609060101010101" pitchFamily="49" charset="-122"/>
              </a:rPr>
              <a:t>“</a:t>
            </a:r>
            <a:r>
              <a:rPr lang="zh-CN" altLang="en-US" sz="2400" b="1">
                <a:solidFill>
                  <a:srgbClr val="000070"/>
                </a:solidFill>
                <a:ea typeface="黑体" panose="02010609060101010101" pitchFamily="49" charset="-122"/>
                <a:sym typeface="Symbol" panose="05050102010706020507" pitchFamily="18" charset="2"/>
              </a:rPr>
              <a:t></a:t>
            </a:r>
            <a:r>
              <a:rPr lang="zh-CN" altLang="en-US" sz="2400" b="1">
                <a:solidFill>
                  <a:srgbClr val="000070"/>
                </a:solidFill>
                <a:ea typeface="黑体" panose="02010609060101010101" pitchFamily="49" charset="-122"/>
              </a:rPr>
              <a:t> ”不是联结词，</a:t>
            </a:r>
            <a:r>
              <a:rPr lang="en-US" altLang="zh-CN" sz="2400" b="1">
                <a:solidFill>
                  <a:srgbClr val="000070"/>
                </a:solidFill>
                <a:ea typeface="黑体" panose="02010609060101010101" pitchFamily="49" charset="-122"/>
              </a:rPr>
              <a:t>A </a:t>
            </a:r>
            <a:r>
              <a:rPr lang="en-US" altLang="zh-CN" sz="1800" b="1">
                <a:solidFill>
                  <a:srgbClr val="000070"/>
                </a:solidFill>
                <a:ea typeface="黑体" panose="02010609060101010101" pitchFamily="49" charset="-122"/>
                <a:sym typeface="Symbol" panose="05050102010706020507" pitchFamily="18" charset="2"/>
              </a:rPr>
              <a:t> </a:t>
            </a:r>
            <a:r>
              <a:rPr lang="en-US" altLang="zh-CN" sz="2400" b="1">
                <a:solidFill>
                  <a:srgbClr val="000070"/>
                </a:solidFill>
                <a:ea typeface="黑体" panose="02010609060101010101" pitchFamily="49" charset="-122"/>
              </a:rPr>
              <a:t>B</a:t>
            </a:r>
            <a:r>
              <a:rPr lang="zh-CN" altLang="en-US" sz="2400" b="1">
                <a:solidFill>
                  <a:srgbClr val="000070"/>
                </a:solidFill>
                <a:ea typeface="黑体" panose="02010609060101010101" pitchFamily="49" charset="-122"/>
              </a:rPr>
              <a:t>不表示一个公式，它表示两个公式间的一种关系，即等值关系。 </a:t>
            </a:r>
          </a:p>
          <a:p>
            <a:pPr eaLnBrk="1" hangingPunct="1">
              <a:spcBef>
                <a:spcPct val="50000"/>
              </a:spcBef>
            </a:pPr>
            <a:r>
              <a:rPr lang="zh-CN" altLang="en-US" sz="2400" b="1">
                <a:solidFill>
                  <a:srgbClr val="000070"/>
                </a:solidFill>
                <a:ea typeface="黑体" panose="02010609060101010101" pitchFamily="49" charset="-122"/>
              </a:rPr>
              <a:t>“↔”是联结词，</a:t>
            </a:r>
            <a:r>
              <a:rPr lang="en-US" altLang="zh-CN" sz="2400" b="1">
                <a:solidFill>
                  <a:srgbClr val="000070"/>
                </a:solidFill>
                <a:ea typeface="黑体" panose="02010609060101010101" pitchFamily="49" charset="-122"/>
              </a:rPr>
              <a:t>A↔B</a:t>
            </a:r>
            <a:r>
              <a:rPr lang="zh-CN" altLang="en-US" sz="2400" b="1">
                <a:solidFill>
                  <a:srgbClr val="000070"/>
                </a:solidFill>
                <a:ea typeface="黑体" panose="02010609060101010101" pitchFamily="49" charset="-122"/>
              </a:rPr>
              <a:t>是一个公式。</a:t>
            </a:r>
          </a:p>
          <a:p>
            <a:pPr eaLnBrk="1" hangingPunct="1">
              <a:spcBef>
                <a:spcPct val="50000"/>
              </a:spcBef>
            </a:pPr>
            <a:r>
              <a:rPr lang="en-US" altLang="zh-CN" sz="2400" b="1">
                <a:solidFill>
                  <a:srgbClr val="000070"/>
                </a:solidFill>
                <a:ea typeface="黑体" panose="02010609060101010101" pitchFamily="49" charset="-122"/>
              </a:rPr>
              <a:t>A</a:t>
            </a:r>
            <a:r>
              <a:rPr lang="en-US" altLang="zh-CN" sz="2400" b="1">
                <a:solidFill>
                  <a:srgbClr val="000070"/>
                </a:solidFill>
                <a:ea typeface="黑体" panose="02010609060101010101" pitchFamily="49" charset="-122"/>
                <a:sym typeface="Symbol" panose="05050102010706020507" pitchFamily="18" charset="2"/>
              </a:rPr>
              <a:t></a:t>
            </a:r>
            <a:r>
              <a:rPr lang="en-US" altLang="zh-CN" sz="2400" b="1">
                <a:solidFill>
                  <a:srgbClr val="000070"/>
                </a:solidFill>
                <a:ea typeface="黑体" panose="02010609060101010101" pitchFamily="49" charset="-122"/>
              </a:rPr>
              <a:t>B</a:t>
            </a:r>
            <a:r>
              <a:rPr lang="zh-CN" altLang="en-US" sz="2400" b="1">
                <a:solidFill>
                  <a:srgbClr val="000070"/>
                </a:solidFill>
                <a:ea typeface="黑体" panose="02010609060101010101" pitchFamily="49" charset="-122"/>
              </a:rPr>
              <a:t>当且仅当</a:t>
            </a:r>
            <a:r>
              <a:rPr lang="en-US" altLang="zh-CN" sz="2400" b="1">
                <a:solidFill>
                  <a:srgbClr val="000070"/>
                </a:solidFill>
                <a:ea typeface="黑体" panose="02010609060101010101" pitchFamily="49" charset="-122"/>
              </a:rPr>
              <a:t>A↔B</a:t>
            </a:r>
            <a:r>
              <a:rPr lang="zh-CN" altLang="en-US" sz="2400" b="1">
                <a:solidFill>
                  <a:srgbClr val="000070"/>
                </a:solidFill>
                <a:ea typeface="黑体" panose="02010609060101010101" pitchFamily="49" charset="-122"/>
              </a:rPr>
              <a:t>是永真公式。</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55</a:t>
            </a:fld>
            <a:endParaRPr lang="zh-CN" altLang="en-US" dirty="0"/>
          </a:p>
        </p:txBody>
      </p:sp>
    </p:spTree>
    <p:extLst>
      <p:ext uri="{BB962C8B-B14F-4D97-AF65-F5344CB8AC3E}">
        <p14:creationId xmlns:p14="http://schemas.microsoft.com/office/powerpoint/2010/main" val="33890917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2"/>
          <p:cNvSpPr txBox="1">
            <a:spLocks noChangeArrowheads="1"/>
          </p:cNvSpPr>
          <p:nvPr/>
        </p:nvSpPr>
        <p:spPr bwMode="auto">
          <a:xfrm>
            <a:off x="468313" y="1052513"/>
            <a:ext cx="8064500"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a:solidFill>
                  <a:srgbClr val="000070"/>
                </a:solidFill>
                <a:ea typeface="黑体" panose="02010609060101010101" pitchFamily="49" charset="-122"/>
              </a:rPr>
              <a:t>（</a:t>
            </a:r>
            <a:r>
              <a:rPr lang="en-US" altLang="zh-CN" sz="2800" b="1">
                <a:solidFill>
                  <a:srgbClr val="000070"/>
                </a:solidFill>
                <a:ea typeface="黑体" panose="02010609060101010101" pitchFamily="49" charset="-122"/>
              </a:rPr>
              <a:t>2</a:t>
            </a:r>
            <a:r>
              <a:rPr lang="zh-CN" altLang="en-US" sz="2800" b="1">
                <a:solidFill>
                  <a:srgbClr val="000070"/>
                </a:solidFill>
                <a:ea typeface="黑体" panose="02010609060101010101" pitchFamily="49" charset="-122"/>
              </a:rPr>
              <a:t>）   可以验证等值关系是等价关系。</a:t>
            </a:r>
          </a:p>
          <a:p>
            <a:pPr algn="just" eaLnBrk="1" hangingPunct="1">
              <a:spcBef>
                <a:spcPct val="50000"/>
              </a:spcBef>
            </a:pPr>
            <a:r>
              <a:rPr lang="zh-CN" altLang="en-US" sz="2800" b="1">
                <a:solidFill>
                  <a:srgbClr val="000070"/>
                </a:solidFill>
                <a:ea typeface="黑体" panose="02010609060101010101" pitchFamily="49" charset="-122"/>
              </a:rPr>
              <a:t>      即自反性：对任意公式</a:t>
            </a:r>
            <a:r>
              <a:rPr lang="en-US" altLang="zh-CN" sz="2800" b="1">
                <a:solidFill>
                  <a:srgbClr val="000070"/>
                </a:solidFill>
                <a:ea typeface="黑体" panose="02010609060101010101" pitchFamily="49" charset="-122"/>
              </a:rPr>
              <a:t>A</a:t>
            </a:r>
            <a:r>
              <a:rPr lang="zh-CN" altLang="en-US" sz="2800" b="1">
                <a:solidFill>
                  <a:srgbClr val="000070"/>
                </a:solidFill>
                <a:ea typeface="黑体" panose="02010609060101010101" pitchFamily="49" charset="-122"/>
              </a:rPr>
              <a:t>，有</a:t>
            </a:r>
            <a:r>
              <a:rPr lang="en-US" altLang="zh-CN" sz="2800" b="1">
                <a:solidFill>
                  <a:srgbClr val="000070"/>
                </a:solidFill>
                <a:ea typeface="黑体" panose="02010609060101010101" pitchFamily="49" charset="-122"/>
              </a:rPr>
              <a:t>A</a:t>
            </a:r>
            <a:r>
              <a:rPr lang="en-US" altLang="zh-CN" sz="2800" b="1">
                <a:solidFill>
                  <a:srgbClr val="000070"/>
                </a:solidFill>
                <a:ea typeface="黑体" panose="02010609060101010101" pitchFamily="49" charset="-122"/>
                <a:sym typeface="Symbol" panose="05050102010706020507" pitchFamily="18" charset="2"/>
              </a:rPr>
              <a:t></a:t>
            </a:r>
            <a:r>
              <a:rPr lang="en-US" altLang="zh-CN" sz="2800" b="1">
                <a:solidFill>
                  <a:srgbClr val="000070"/>
                </a:solidFill>
                <a:ea typeface="黑体" panose="02010609060101010101" pitchFamily="49" charset="-122"/>
              </a:rPr>
              <a:t>A</a:t>
            </a:r>
            <a:r>
              <a:rPr lang="zh-CN" altLang="en-US" sz="2800" b="1">
                <a:solidFill>
                  <a:srgbClr val="000070"/>
                </a:solidFill>
                <a:ea typeface="黑体" panose="02010609060101010101" pitchFamily="49" charset="-122"/>
              </a:rPr>
              <a:t>。</a:t>
            </a:r>
          </a:p>
          <a:p>
            <a:pPr algn="just" eaLnBrk="1" hangingPunct="1">
              <a:spcBef>
                <a:spcPct val="50000"/>
              </a:spcBef>
            </a:pPr>
            <a:r>
              <a:rPr lang="zh-CN" altLang="en-US" sz="2800" b="1">
                <a:solidFill>
                  <a:srgbClr val="000070"/>
                </a:solidFill>
                <a:ea typeface="黑体" panose="02010609060101010101" pitchFamily="49" charset="-122"/>
              </a:rPr>
              <a:t>          对称性：对任意公式</a:t>
            </a:r>
            <a:r>
              <a:rPr lang="en-US" altLang="zh-CN" sz="2800" b="1">
                <a:solidFill>
                  <a:srgbClr val="000070"/>
                </a:solidFill>
                <a:ea typeface="黑体" panose="02010609060101010101" pitchFamily="49" charset="-122"/>
              </a:rPr>
              <a:t>A</a:t>
            </a:r>
            <a:r>
              <a:rPr lang="zh-CN" altLang="en-US" sz="2800" b="1">
                <a:solidFill>
                  <a:srgbClr val="000070"/>
                </a:solidFill>
                <a:ea typeface="黑体" panose="02010609060101010101" pitchFamily="49" charset="-122"/>
              </a:rPr>
              <a:t>，</a:t>
            </a:r>
            <a:r>
              <a:rPr lang="en-US" altLang="zh-CN" sz="2800" b="1">
                <a:solidFill>
                  <a:srgbClr val="000070"/>
                </a:solidFill>
                <a:ea typeface="黑体" panose="02010609060101010101" pitchFamily="49" charset="-122"/>
              </a:rPr>
              <a:t>B</a:t>
            </a:r>
            <a:r>
              <a:rPr lang="zh-CN" altLang="en-US" sz="2800" b="1">
                <a:solidFill>
                  <a:srgbClr val="000070"/>
                </a:solidFill>
                <a:ea typeface="黑体" panose="02010609060101010101" pitchFamily="49" charset="-122"/>
              </a:rPr>
              <a:t>，若</a:t>
            </a:r>
            <a:r>
              <a:rPr lang="en-US" altLang="zh-CN" sz="2800" b="1">
                <a:solidFill>
                  <a:srgbClr val="000070"/>
                </a:solidFill>
                <a:ea typeface="黑体" panose="02010609060101010101" pitchFamily="49" charset="-122"/>
              </a:rPr>
              <a:t>A</a:t>
            </a:r>
            <a:r>
              <a:rPr lang="en-US" altLang="zh-CN" sz="2800" b="1">
                <a:solidFill>
                  <a:srgbClr val="000070"/>
                </a:solidFill>
                <a:ea typeface="黑体" panose="02010609060101010101" pitchFamily="49" charset="-122"/>
                <a:sym typeface="Symbol" panose="05050102010706020507" pitchFamily="18" charset="2"/>
              </a:rPr>
              <a:t></a:t>
            </a:r>
            <a:r>
              <a:rPr lang="en-US" altLang="zh-CN" sz="2800" b="1">
                <a:solidFill>
                  <a:srgbClr val="000070"/>
                </a:solidFill>
                <a:ea typeface="黑体" panose="02010609060101010101" pitchFamily="49" charset="-122"/>
              </a:rPr>
              <a:t>B</a:t>
            </a:r>
            <a:r>
              <a:rPr lang="zh-CN" altLang="en-US" sz="2800" b="1">
                <a:solidFill>
                  <a:srgbClr val="000070"/>
                </a:solidFill>
                <a:ea typeface="黑体" panose="02010609060101010101" pitchFamily="49" charset="-122"/>
              </a:rPr>
              <a:t>，则</a:t>
            </a:r>
            <a:r>
              <a:rPr lang="en-US" altLang="zh-CN" sz="2800" b="1">
                <a:solidFill>
                  <a:srgbClr val="000070"/>
                </a:solidFill>
                <a:ea typeface="黑体" panose="02010609060101010101" pitchFamily="49" charset="-122"/>
              </a:rPr>
              <a:t>B</a:t>
            </a:r>
            <a:r>
              <a:rPr lang="en-US" altLang="zh-CN" sz="2800" b="1">
                <a:solidFill>
                  <a:srgbClr val="000070"/>
                </a:solidFill>
                <a:ea typeface="黑体" panose="02010609060101010101" pitchFamily="49" charset="-122"/>
                <a:sym typeface="Symbol" panose="05050102010706020507" pitchFamily="18" charset="2"/>
              </a:rPr>
              <a:t></a:t>
            </a:r>
            <a:r>
              <a:rPr lang="en-US" altLang="zh-CN" sz="2800" b="1">
                <a:solidFill>
                  <a:srgbClr val="000070"/>
                </a:solidFill>
                <a:ea typeface="黑体" panose="02010609060101010101" pitchFamily="49" charset="-122"/>
              </a:rPr>
              <a:t>A</a:t>
            </a:r>
            <a:r>
              <a:rPr lang="zh-CN" altLang="en-US" sz="2800" b="1">
                <a:solidFill>
                  <a:srgbClr val="000070"/>
                </a:solidFill>
                <a:ea typeface="黑体" panose="02010609060101010101" pitchFamily="49" charset="-122"/>
              </a:rPr>
              <a:t>。</a:t>
            </a:r>
          </a:p>
          <a:p>
            <a:pPr algn="just" eaLnBrk="1" hangingPunct="1">
              <a:spcBef>
                <a:spcPct val="50000"/>
              </a:spcBef>
            </a:pPr>
            <a:r>
              <a:rPr lang="zh-CN" altLang="en-US" sz="2800" b="1">
                <a:solidFill>
                  <a:srgbClr val="000070"/>
                </a:solidFill>
                <a:ea typeface="黑体" panose="02010609060101010101" pitchFamily="49" charset="-122"/>
              </a:rPr>
              <a:t>     可传递性：对任意公式</a:t>
            </a:r>
            <a:r>
              <a:rPr lang="en-US" altLang="zh-CN" sz="2800" b="1">
                <a:solidFill>
                  <a:srgbClr val="000070"/>
                </a:solidFill>
                <a:ea typeface="黑体" panose="02010609060101010101" pitchFamily="49" charset="-122"/>
              </a:rPr>
              <a:t>A</a:t>
            </a:r>
            <a:r>
              <a:rPr lang="zh-CN" altLang="en-US" sz="2800" b="1">
                <a:solidFill>
                  <a:srgbClr val="000070"/>
                </a:solidFill>
                <a:ea typeface="黑体" panose="02010609060101010101" pitchFamily="49" charset="-122"/>
              </a:rPr>
              <a:t>、</a:t>
            </a:r>
            <a:r>
              <a:rPr lang="en-US" altLang="zh-CN" sz="2800" b="1">
                <a:solidFill>
                  <a:srgbClr val="000070"/>
                </a:solidFill>
                <a:ea typeface="黑体" panose="02010609060101010101" pitchFamily="49" charset="-122"/>
              </a:rPr>
              <a:t>B</a:t>
            </a:r>
            <a:r>
              <a:rPr lang="zh-CN" altLang="en-US" sz="2800" b="1">
                <a:solidFill>
                  <a:srgbClr val="000070"/>
                </a:solidFill>
                <a:ea typeface="黑体" panose="02010609060101010101" pitchFamily="49" charset="-122"/>
              </a:rPr>
              <a:t>、</a:t>
            </a:r>
            <a:r>
              <a:rPr lang="en-US" altLang="zh-CN" sz="2800" b="1">
                <a:solidFill>
                  <a:srgbClr val="000070"/>
                </a:solidFill>
                <a:ea typeface="黑体" panose="02010609060101010101" pitchFamily="49" charset="-122"/>
              </a:rPr>
              <a:t>C</a:t>
            </a:r>
            <a:r>
              <a:rPr lang="zh-CN" altLang="en-US" sz="2800" b="1">
                <a:solidFill>
                  <a:srgbClr val="000070"/>
                </a:solidFill>
                <a:ea typeface="黑体" panose="02010609060101010101" pitchFamily="49" charset="-122"/>
              </a:rPr>
              <a:t>，若</a:t>
            </a:r>
            <a:r>
              <a:rPr lang="en-US" altLang="zh-CN" sz="2800" b="1">
                <a:solidFill>
                  <a:srgbClr val="000070"/>
                </a:solidFill>
                <a:ea typeface="黑体" panose="02010609060101010101" pitchFamily="49" charset="-122"/>
              </a:rPr>
              <a:t>A</a:t>
            </a:r>
            <a:r>
              <a:rPr lang="en-US" altLang="zh-CN" sz="2800" b="1">
                <a:solidFill>
                  <a:srgbClr val="000070"/>
                </a:solidFill>
                <a:ea typeface="黑体" panose="02010609060101010101" pitchFamily="49" charset="-122"/>
                <a:sym typeface="Symbol" panose="05050102010706020507" pitchFamily="18" charset="2"/>
              </a:rPr>
              <a:t></a:t>
            </a:r>
            <a:r>
              <a:rPr lang="en-US" altLang="zh-CN" sz="2800" b="1">
                <a:solidFill>
                  <a:srgbClr val="000070"/>
                </a:solidFill>
                <a:ea typeface="黑体" panose="02010609060101010101" pitchFamily="49" charset="-122"/>
              </a:rPr>
              <a:t>B</a:t>
            </a:r>
            <a:r>
              <a:rPr lang="zh-CN" altLang="en-US" sz="2800" b="1">
                <a:solidFill>
                  <a:srgbClr val="000070"/>
                </a:solidFill>
                <a:ea typeface="黑体" panose="02010609060101010101" pitchFamily="49" charset="-122"/>
              </a:rPr>
              <a:t>，</a:t>
            </a:r>
            <a:r>
              <a:rPr lang="en-US" altLang="zh-CN" sz="2800" b="1">
                <a:solidFill>
                  <a:srgbClr val="000070"/>
                </a:solidFill>
                <a:ea typeface="黑体" panose="02010609060101010101" pitchFamily="49" charset="-122"/>
              </a:rPr>
              <a:t>B</a:t>
            </a:r>
            <a:r>
              <a:rPr lang="en-US" altLang="zh-CN" sz="2800" b="1">
                <a:solidFill>
                  <a:srgbClr val="000070"/>
                </a:solidFill>
                <a:ea typeface="黑体" panose="02010609060101010101" pitchFamily="49" charset="-122"/>
                <a:sym typeface="Symbol" panose="05050102010706020507" pitchFamily="18" charset="2"/>
              </a:rPr>
              <a:t></a:t>
            </a:r>
            <a:r>
              <a:rPr lang="en-US" altLang="zh-CN" sz="2800" b="1">
                <a:solidFill>
                  <a:srgbClr val="000070"/>
                </a:solidFill>
                <a:ea typeface="黑体" panose="02010609060101010101" pitchFamily="49" charset="-122"/>
              </a:rPr>
              <a:t>C</a:t>
            </a:r>
            <a:r>
              <a:rPr lang="zh-CN" altLang="en-US" sz="2800" b="1">
                <a:solidFill>
                  <a:srgbClr val="000070"/>
                </a:solidFill>
                <a:ea typeface="黑体" panose="02010609060101010101" pitchFamily="49" charset="-122"/>
              </a:rPr>
              <a:t>，则</a:t>
            </a:r>
            <a:r>
              <a:rPr lang="en-US" altLang="zh-CN" sz="2800" b="1">
                <a:solidFill>
                  <a:srgbClr val="000070"/>
                </a:solidFill>
                <a:ea typeface="黑体" panose="02010609060101010101" pitchFamily="49" charset="-122"/>
              </a:rPr>
              <a:t>A</a:t>
            </a:r>
            <a:r>
              <a:rPr lang="en-US" altLang="zh-CN" sz="2800" b="1">
                <a:solidFill>
                  <a:srgbClr val="000070"/>
                </a:solidFill>
                <a:ea typeface="黑体" panose="02010609060101010101" pitchFamily="49" charset="-122"/>
                <a:sym typeface="Symbol" panose="05050102010706020507" pitchFamily="18" charset="2"/>
              </a:rPr>
              <a:t></a:t>
            </a:r>
            <a:r>
              <a:rPr lang="en-US" altLang="zh-CN" sz="2800" b="1">
                <a:solidFill>
                  <a:srgbClr val="000070"/>
                </a:solidFill>
                <a:ea typeface="黑体" panose="02010609060101010101" pitchFamily="49" charset="-122"/>
              </a:rPr>
              <a:t>C</a:t>
            </a:r>
            <a:r>
              <a:rPr lang="zh-CN" altLang="en-US" sz="2800" b="1">
                <a:solidFill>
                  <a:srgbClr val="000070"/>
                </a:solidFill>
                <a:ea typeface="黑体" panose="02010609060101010101" pitchFamily="49" charset="-122"/>
              </a:rPr>
              <a:t>。</a:t>
            </a:r>
          </a:p>
          <a:p>
            <a:pPr algn="just" eaLnBrk="1" hangingPunct="1">
              <a:spcBef>
                <a:spcPct val="50000"/>
              </a:spcBef>
            </a:pPr>
            <a:r>
              <a:rPr lang="zh-CN" altLang="en-US" sz="2800" b="1">
                <a:solidFill>
                  <a:srgbClr val="000070"/>
                </a:solidFill>
                <a:ea typeface="黑体" panose="02010609060101010101" pitchFamily="49" charset="-122"/>
              </a:rPr>
              <a:t>（</a:t>
            </a:r>
            <a:r>
              <a:rPr lang="en-US" altLang="zh-CN" sz="2800" b="1">
                <a:solidFill>
                  <a:srgbClr val="000070"/>
                </a:solidFill>
                <a:ea typeface="黑体" panose="02010609060101010101" pitchFamily="49" charset="-122"/>
              </a:rPr>
              <a:t>3</a:t>
            </a:r>
            <a:r>
              <a:rPr lang="zh-CN" altLang="en-US" sz="2800" b="1">
                <a:solidFill>
                  <a:srgbClr val="000070"/>
                </a:solidFill>
                <a:ea typeface="黑体" panose="02010609060101010101" pitchFamily="49" charset="-122"/>
              </a:rPr>
              <a:t>）当</a:t>
            </a:r>
            <a:r>
              <a:rPr lang="en-US" altLang="zh-CN" sz="2800" b="1">
                <a:solidFill>
                  <a:srgbClr val="000070"/>
                </a:solidFill>
                <a:ea typeface="黑体" panose="02010609060101010101" pitchFamily="49" charset="-122"/>
              </a:rPr>
              <a:t>A</a:t>
            </a:r>
            <a:r>
              <a:rPr lang="zh-CN" altLang="en-US" sz="2800" b="1">
                <a:solidFill>
                  <a:srgbClr val="000070"/>
                </a:solidFill>
                <a:ea typeface="黑体" panose="02010609060101010101" pitchFamily="49" charset="-122"/>
              </a:rPr>
              <a:t>是重言式时，</a:t>
            </a:r>
            <a:r>
              <a:rPr lang="en-US" altLang="zh-CN" sz="2800" b="1">
                <a:solidFill>
                  <a:srgbClr val="000070"/>
                </a:solidFill>
                <a:ea typeface="黑体" panose="02010609060101010101" pitchFamily="49" charset="-122"/>
              </a:rPr>
              <a:t>A</a:t>
            </a:r>
            <a:r>
              <a:rPr lang="en-US" altLang="zh-CN" sz="2800" b="1">
                <a:solidFill>
                  <a:srgbClr val="000070"/>
                </a:solidFill>
                <a:ea typeface="黑体" panose="02010609060101010101" pitchFamily="49" charset="-122"/>
                <a:sym typeface="Symbol" panose="05050102010706020507" pitchFamily="18" charset="2"/>
              </a:rPr>
              <a:t></a:t>
            </a:r>
            <a:r>
              <a:rPr lang="en-US" altLang="zh-CN" sz="2800" b="1">
                <a:solidFill>
                  <a:srgbClr val="000070"/>
                </a:solidFill>
                <a:ea typeface="黑体" panose="02010609060101010101" pitchFamily="49" charset="-122"/>
              </a:rPr>
              <a:t>1</a:t>
            </a:r>
            <a:r>
              <a:rPr lang="zh-CN" altLang="en-US" sz="2800" b="1">
                <a:solidFill>
                  <a:srgbClr val="000070"/>
                </a:solidFill>
                <a:ea typeface="黑体" panose="02010609060101010101" pitchFamily="49" charset="-122"/>
              </a:rPr>
              <a:t>；当</a:t>
            </a:r>
            <a:r>
              <a:rPr lang="en-US" altLang="zh-CN" sz="2800" b="1">
                <a:solidFill>
                  <a:srgbClr val="000070"/>
                </a:solidFill>
                <a:ea typeface="黑体" panose="02010609060101010101" pitchFamily="49" charset="-122"/>
              </a:rPr>
              <a:t>A</a:t>
            </a:r>
            <a:r>
              <a:rPr lang="zh-CN" altLang="en-US" sz="2800" b="1">
                <a:solidFill>
                  <a:srgbClr val="000070"/>
                </a:solidFill>
                <a:ea typeface="黑体" panose="02010609060101010101" pitchFamily="49" charset="-122"/>
              </a:rPr>
              <a:t>是矛盾式时，则</a:t>
            </a:r>
            <a:r>
              <a:rPr lang="en-US" altLang="zh-CN" sz="2800" b="1">
                <a:solidFill>
                  <a:srgbClr val="000070"/>
                </a:solidFill>
                <a:ea typeface="黑体" panose="02010609060101010101" pitchFamily="49" charset="-122"/>
              </a:rPr>
              <a:t>A</a:t>
            </a:r>
            <a:r>
              <a:rPr lang="en-US" altLang="zh-CN" sz="2800" b="1">
                <a:solidFill>
                  <a:srgbClr val="000070"/>
                </a:solidFill>
                <a:ea typeface="黑体" panose="02010609060101010101" pitchFamily="49" charset="-122"/>
                <a:sym typeface="Symbol" panose="05050102010706020507" pitchFamily="18" charset="2"/>
              </a:rPr>
              <a:t></a:t>
            </a:r>
            <a:r>
              <a:rPr lang="en-US" altLang="zh-CN" sz="2800" b="1">
                <a:solidFill>
                  <a:srgbClr val="000070"/>
                </a:solidFill>
                <a:ea typeface="黑体" panose="02010609060101010101" pitchFamily="49" charset="-122"/>
              </a:rPr>
              <a:t>0</a:t>
            </a:r>
            <a:r>
              <a:rPr lang="zh-CN" altLang="en-US" sz="2800" b="1">
                <a:solidFill>
                  <a:srgbClr val="000070"/>
                </a:solidFill>
                <a:ea typeface="黑体" panose="02010609060101010101" pitchFamily="49" charset="-122"/>
              </a:rPr>
              <a:t>。 </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56</a:t>
            </a:fld>
            <a:endParaRPr lang="zh-CN" altLang="en-US" dirty="0"/>
          </a:p>
        </p:txBody>
      </p:sp>
    </p:spTree>
    <p:extLst>
      <p:ext uri="{BB962C8B-B14F-4D97-AF65-F5344CB8AC3E}">
        <p14:creationId xmlns:p14="http://schemas.microsoft.com/office/powerpoint/2010/main" val="91467722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bwMode="auto">
          <a:xfrm>
            <a:off x="395288" y="666750"/>
            <a:ext cx="7916862"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341313">
              <a:buFont typeface="Wingdings" panose="05000000000000000000" pitchFamily="2" charset="2"/>
              <a:buNone/>
            </a:pPr>
            <a:r>
              <a:rPr lang="zh-CN" altLang="en-US" smtClean="0">
                <a:solidFill>
                  <a:srgbClr val="FF0000"/>
                </a:solidFill>
                <a:latin typeface="黑体" panose="02010609060101010101" pitchFamily="49" charset="-122"/>
              </a:rPr>
              <a:t>定义2.7  </a:t>
            </a:r>
            <a:r>
              <a:rPr lang="zh-CN" altLang="en-US" smtClean="0">
                <a:solidFill>
                  <a:srgbClr val="000070"/>
                </a:solidFill>
                <a:latin typeface="黑体" panose="02010609060101010101" pitchFamily="49" charset="-122"/>
              </a:rPr>
              <a:t>命题公式</a:t>
            </a:r>
            <a:r>
              <a:rPr lang="en-US" altLang="zh-CN" smtClean="0">
                <a:solidFill>
                  <a:srgbClr val="000070"/>
                </a:solidFill>
                <a:latin typeface="黑体" panose="02010609060101010101" pitchFamily="49" charset="-122"/>
              </a:rPr>
              <a:t>B</a:t>
            </a:r>
            <a:r>
              <a:rPr lang="zh-CN" altLang="en-US" smtClean="0">
                <a:solidFill>
                  <a:srgbClr val="000070"/>
                </a:solidFill>
                <a:latin typeface="黑体" panose="02010609060101010101" pitchFamily="49" charset="-122"/>
              </a:rPr>
              <a:t>称为命题公式</a:t>
            </a:r>
            <a:r>
              <a:rPr lang="en-US" altLang="zh-CN" smtClean="0">
                <a:solidFill>
                  <a:srgbClr val="000070"/>
                </a:solidFill>
                <a:latin typeface="黑体" panose="02010609060101010101" pitchFamily="49" charset="-122"/>
              </a:rPr>
              <a:t>A</a:t>
            </a:r>
            <a:r>
              <a:rPr lang="zh-CN" altLang="en-US" smtClean="0">
                <a:solidFill>
                  <a:srgbClr val="000070"/>
                </a:solidFill>
                <a:latin typeface="黑体" panose="02010609060101010101" pitchFamily="49" charset="-122"/>
              </a:rPr>
              <a:t>的合取（或析取)范式，如果</a:t>
            </a:r>
            <a:r>
              <a:rPr lang="en-US" altLang="zh-CN" smtClean="0">
                <a:solidFill>
                  <a:srgbClr val="000070"/>
                </a:solidFill>
                <a:latin typeface="黑体" panose="02010609060101010101" pitchFamily="49" charset="-122"/>
              </a:rPr>
              <a:t>B  A，</a:t>
            </a:r>
            <a:r>
              <a:rPr lang="zh-CN" altLang="en-US" smtClean="0">
                <a:solidFill>
                  <a:srgbClr val="000070"/>
                </a:solidFill>
                <a:latin typeface="黑体" panose="02010609060101010101" pitchFamily="49" charset="-122"/>
              </a:rPr>
              <a:t>且</a:t>
            </a:r>
            <a:r>
              <a:rPr lang="en-US" altLang="zh-CN" smtClean="0">
                <a:solidFill>
                  <a:srgbClr val="000070"/>
                </a:solidFill>
                <a:latin typeface="黑体" panose="02010609060101010101" pitchFamily="49" charset="-122"/>
              </a:rPr>
              <a:t>B</a:t>
            </a:r>
            <a:r>
              <a:rPr lang="zh-CN" altLang="en-US" smtClean="0">
                <a:solidFill>
                  <a:srgbClr val="000070"/>
                </a:solidFill>
                <a:latin typeface="黑体" panose="02010609060101010101" pitchFamily="49" charset="-122"/>
              </a:rPr>
              <a:t>呈如下形式：</a:t>
            </a:r>
            <a:endParaRPr lang="en-US" altLang="zh-CN" smtClean="0">
              <a:solidFill>
                <a:srgbClr val="000070"/>
              </a:solidFill>
              <a:latin typeface="黑体" panose="02010609060101010101" pitchFamily="49" charset="-122"/>
            </a:endParaRPr>
          </a:p>
          <a:p>
            <a:pPr indent="341313">
              <a:buFont typeface="Wingdings" panose="05000000000000000000" pitchFamily="2" charset="2"/>
              <a:buNone/>
            </a:pPr>
            <a:r>
              <a:rPr lang="en-US" altLang="zh-CN" smtClean="0">
                <a:solidFill>
                  <a:srgbClr val="000070"/>
                </a:solidFill>
                <a:latin typeface="黑体" panose="02010609060101010101" pitchFamily="49" charset="-122"/>
              </a:rPr>
              <a:t>C</a:t>
            </a:r>
            <a:r>
              <a:rPr lang="en-US" altLang="zh-CN" baseline="-30000" smtClean="0">
                <a:solidFill>
                  <a:srgbClr val="000070"/>
                </a:solidFill>
                <a:latin typeface="黑体" panose="02010609060101010101" pitchFamily="49" charset="-122"/>
              </a:rPr>
              <a:t>1</a:t>
            </a:r>
            <a:r>
              <a:rPr lang="en-US" altLang="zh-CN" smtClean="0">
                <a:solidFill>
                  <a:srgbClr val="000070"/>
                </a:solidFill>
                <a:latin typeface="黑体" panose="02010609060101010101" pitchFamily="49" charset="-122"/>
              </a:rPr>
              <a:t>∧C</a:t>
            </a:r>
            <a:r>
              <a:rPr lang="en-US" altLang="zh-CN" baseline="-30000" smtClean="0">
                <a:solidFill>
                  <a:srgbClr val="000070"/>
                </a:solidFill>
                <a:latin typeface="黑体" panose="02010609060101010101" pitchFamily="49" charset="-122"/>
              </a:rPr>
              <a:t>2</a:t>
            </a:r>
            <a:r>
              <a:rPr lang="en-US" altLang="zh-CN" smtClean="0">
                <a:solidFill>
                  <a:srgbClr val="000070"/>
                </a:solidFill>
                <a:latin typeface="黑体" panose="02010609060101010101" pitchFamily="49" charset="-122"/>
              </a:rPr>
              <a:t>∧</a:t>
            </a:r>
            <a:r>
              <a:rPr lang="en-US" altLang="zh-CN" smtClean="0">
                <a:solidFill>
                  <a:srgbClr val="000070"/>
                </a:solidFill>
                <a:latin typeface="Courier New" panose="02070309020205020404" pitchFamily="49" charset="0"/>
              </a:rPr>
              <a:t>…</a:t>
            </a:r>
            <a:r>
              <a:rPr lang="en-US" altLang="zh-CN" smtClean="0">
                <a:solidFill>
                  <a:srgbClr val="000070"/>
                </a:solidFill>
                <a:latin typeface="黑体" panose="02010609060101010101" pitchFamily="49" charset="-122"/>
              </a:rPr>
              <a:t>∧C</a:t>
            </a:r>
            <a:r>
              <a:rPr lang="en-US" altLang="zh-CN" baseline="-30000" smtClean="0">
                <a:solidFill>
                  <a:srgbClr val="000070"/>
                </a:solidFill>
                <a:latin typeface="黑体" panose="02010609060101010101" pitchFamily="49" charset="-122"/>
              </a:rPr>
              <a:t>m</a:t>
            </a:r>
            <a:r>
              <a:rPr lang="en-US" altLang="zh-CN" smtClean="0">
                <a:solidFill>
                  <a:srgbClr val="000070"/>
                </a:solidFill>
                <a:latin typeface="黑体" panose="02010609060101010101" pitchFamily="49" charset="-122"/>
              </a:rPr>
              <a:t>(</a:t>
            </a:r>
            <a:r>
              <a:rPr lang="zh-CN" altLang="en-US" smtClean="0">
                <a:solidFill>
                  <a:srgbClr val="000070"/>
                </a:solidFill>
                <a:latin typeface="黑体" panose="02010609060101010101" pitchFamily="49" charset="-122"/>
              </a:rPr>
              <a:t>或</a:t>
            </a:r>
            <a:r>
              <a:rPr lang="en-US" altLang="zh-CN" smtClean="0">
                <a:solidFill>
                  <a:srgbClr val="000070"/>
                </a:solidFill>
                <a:latin typeface="黑体" panose="02010609060101010101" pitchFamily="49" charset="-122"/>
              </a:rPr>
              <a:t>C</a:t>
            </a:r>
            <a:r>
              <a:rPr lang="en-US" altLang="zh-CN" baseline="-30000" smtClean="0">
                <a:solidFill>
                  <a:srgbClr val="000070"/>
                </a:solidFill>
                <a:latin typeface="黑体" panose="02010609060101010101" pitchFamily="49" charset="-122"/>
              </a:rPr>
              <a:t>1</a:t>
            </a:r>
            <a:r>
              <a:rPr lang="en-US" altLang="zh-CN" smtClean="0">
                <a:solidFill>
                  <a:srgbClr val="000070"/>
                </a:solidFill>
                <a:latin typeface="黑体" panose="02010609060101010101" pitchFamily="49" charset="-122"/>
              </a:rPr>
              <a:t>∨C</a:t>
            </a:r>
            <a:r>
              <a:rPr lang="en-US" altLang="zh-CN" baseline="-30000" smtClean="0">
                <a:solidFill>
                  <a:srgbClr val="000070"/>
                </a:solidFill>
                <a:latin typeface="黑体" panose="02010609060101010101" pitchFamily="49" charset="-122"/>
              </a:rPr>
              <a:t>2</a:t>
            </a:r>
            <a:r>
              <a:rPr lang="en-US" altLang="zh-CN" smtClean="0">
                <a:solidFill>
                  <a:srgbClr val="000070"/>
                </a:solidFill>
                <a:latin typeface="黑体" panose="02010609060101010101" pitchFamily="49" charset="-122"/>
              </a:rPr>
              <a:t>∨</a:t>
            </a:r>
            <a:r>
              <a:rPr lang="en-US" altLang="zh-CN" smtClean="0">
                <a:solidFill>
                  <a:srgbClr val="000070"/>
                </a:solidFill>
                <a:latin typeface="Courier New" panose="02070309020205020404" pitchFamily="49" charset="0"/>
              </a:rPr>
              <a:t>…</a:t>
            </a:r>
            <a:r>
              <a:rPr lang="en-US" altLang="zh-CN" smtClean="0">
                <a:solidFill>
                  <a:srgbClr val="000070"/>
                </a:solidFill>
                <a:latin typeface="黑体" panose="02010609060101010101" pitchFamily="49" charset="-122"/>
              </a:rPr>
              <a:t>∨C</a:t>
            </a:r>
            <a:r>
              <a:rPr lang="en-US" altLang="zh-CN" baseline="-30000" smtClean="0">
                <a:solidFill>
                  <a:srgbClr val="000070"/>
                </a:solidFill>
                <a:latin typeface="黑体" panose="02010609060101010101" pitchFamily="49" charset="-122"/>
              </a:rPr>
              <a:t>m</a:t>
            </a:r>
            <a:r>
              <a:rPr lang="en-US" altLang="zh-CN" smtClean="0">
                <a:solidFill>
                  <a:srgbClr val="000070"/>
                </a:solidFill>
                <a:latin typeface="黑体" panose="02010609060101010101" pitchFamily="49" charset="-122"/>
              </a:rPr>
              <a:t>)</a:t>
            </a:r>
          </a:p>
          <a:p>
            <a:pPr indent="341313">
              <a:buFont typeface="Wingdings" panose="05000000000000000000" pitchFamily="2" charset="2"/>
              <a:buNone/>
            </a:pPr>
            <a:endParaRPr lang="en-US" altLang="zh-CN" smtClean="0">
              <a:solidFill>
                <a:srgbClr val="000070"/>
              </a:solidFill>
              <a:latin typeface="黑体" panose="02010609060101010101" pitchFamily="49" charset="-122"/>
            </a:endParaRPr>
          </a:p>
          <a:p>
            <a:pPr indent="341313">
              <a:buFont typeface="Wingdings" panose="05000000000000000000" pitchFamily="2" charset="2"/>
              <a:buNone/>
            </a:pPr>
            <a:r>
              <a:rPr lang="zh-CN" altLang="en-US" smtClean="0">
                <a:solidFill>
                  <a:srgbClr val="000070"/>
                </a:solidFill>
                <a:latin typeface="黑体" panose="02010609060101010101" pitchFamily="49" charset="-122"/>
              </a:rPr>
              <a:t>其中</a:t>
            </a:r>
            <a:r>
              <a:rPr lang="en-US" altLang="zh-CN" smtClean="0">
                <a:solidFill>
                  <a:srgbClr val="000070"/>
                </a:solidFill>
                <a:latin typeface="黑体" panose="02010609060101010101" pitchFamily="49" charset="-122"/>
              </a:rPr>
              <a:t>C</a:t>
            </a:r>
            <a:r>
              <a:rPr lang="en-US" altLang="zh-CN" baseline="-30000" smtClean="0">
                <a:solidFill>
                  <a:srgbClr val="000070"/>
                </a:solidFill>
                <a:latin typeface="黑体" panose="02010609060101010101" pitchFamily="49" charset="-122"/>
              </a:rPr>
              <a:t>i</a:t>
            </a:r>
            <a:r>
              <a:rPr lang="en-US" altLang="zh-CN" smtClean="0">
                <a:solidFill>
                  <a:srgbClr val="000070"/>
                </a:solidFill>
                <a:latin typeface="黑体" panose="02010609060101010101" pitchFamily="49" charset="-122"/>
              </a:rPr>
              <a:t> (i=1，2，</a:t>
            </a:r>
            <a:r>
              <a:rPr lang="en-US" altLang="zh-CN" smtClean="0">
                <a:solidFill>
                  <a:srgbClr val="000070"/>
                </a:solidFill>
                <a:latin typeface="Courier New" panose="02070309020205020404" pitchFamily="49" charset="0"/>
              </a:rPr>
              <a:t>…</a:t>
            </a:r>
            <a:r>
              <a:rPr lang="en-US" altLang="zh-CN" smtClean="0">
                <a:solidFill>
                  <a:srgbClr val="000070"/>
                </a:solidFill>
                <a:latin typeface="黑体" panose="02010609060101010101" pitchFamily="49" charset="-122"/>
              </a:rPr>
              <a:t>，m)</a:t>
            </a:r>
            <a:r>
              <a:rPr lang="zh-CN" altLang="en-US" smtClean="0">
                <a:solidFill>
                  <a:srgbClr val="000070"/>
                </a:solidFill>
                <a:latin typeface="黑体" panose="02010609060101010101" pitchFamily="49" charset="-122"/>
              </a:rPr>
              <a:t>形如</a:t>
            </a:r>
            <a:r>
              <a:rPr lang="en-US" altLang="zh-CN" smtClean="0">
                <a:solidFill>
                  <a:srgbClr val="000070"/>
                </a:solidFill>
                <a:latin typeface="黑体" panose="02010609060101010101" pitchFamily="49" charset="-122"/>
              </a:rPr>
              <a:t>L</a:t>
            </a:r>
            <a:r>
              <a:rPr lang="en-US" altLang="zh-CN" baseline="-30000" smtClean="0">
                <a:solidFill>
                  <a:srgbClr val="000070"/>
                </a:solidFill>
                <a:latin typeface="黑体" panose="02010609060101010101" pitchFamily="49" charset="-122"/>
              </a:rPr>
              <a:t>1</a:t>
            </a:r>
            <a:r>
              <a:rPr lang="en-US" altLang="zh-CN" smtClean="0">
                <a:solidFill>
                  <a:srgbClr val="000070"/>
                </a:solidFill>
                <a:latin typeface="黑体" panose="02010609060101010101" pitchFamily="49" charset="-122"/>
              </a:rPr>
              <a:t>∨L</a:t>
            </a:r>
            <a:r>
              <a:rPr lang="en-US" altLang="zh-CN" baseline="-30000" smtClean="0">
                <a:solidFill>
                  <a:srgbClr val="000070"/>
                </a:solidFill>
                <a:latin typeface="黑体" panose="02010609060101010101" pitchFamily="49" charset="-122"/>
              </a:rPr>
              <a:t>2</a:t>
            </a:r>
            <a:r>
              <a:rPr lang="en-US" altLang="zh-CN" smtClean="0">
                <a:solidFill>
                  <a:srgbClr val="000070"/>
                </a:solidFill>
                <a:latin typeface="黑体" panose="02010609060101010101" pitchFamily="49" charset="-122"/>
              </a:rPr>
              <a:t>∨</a:t>
            </a:r>
            <a:r>
              <a:rPr lang="en-US" altLang="zh-CN" smtClean="0">
                <a:solidFill>
                  <a:srgbClr val="000070"/>
                </a:solidFill>
                <a:latin typeface="Courier New" panose="02070309020205020404" pitchFamily="49" charset="0"/>
              </a:rPr>
              <a:t>…</a:t>
            </a:r>
            <a:r>
              <a:rPr lang="en-US" altLang="zh-CN" smtClean="0">
                <a:solidFill>
                  <a:srgbClr val="000070"/>
                </a:solidFill>
                <a:latin typeface="黑体" panose="02010609060101010101" pitchFamily="49" charset="-122"/>
              </a:rPr>
              <a:t>∨L</a:t>
            </a:r>
            <a:r>
              <a:rPr lang="en-US" altLang="zh-CN" baseline="-30000" smtClean="0">
                <a:solidFill>
                  <a:srgbClr val="000070"/>
                </a:solidFill>
                <a:latin typeface="黑体" panose="02010609060101010101" pitchFamily="49" charset="-122"/>
              </a:rPr>
              <a:t>n</a:t>
            </a:r>
            <a:r>
              <a:rPr lang="en-US" altLang="zh-CN" smtClean="0">
                <a:solidFill>
                  <a:srgbClr val="000070"/>
                </a:solidFill>
                <a:latin typeface="黑体" panose="02010609060101010101" pitchFamily="49" charset="-122"/>
              </a:rPr>
              <a:t>(</a:t>
            </a:r>
            <a:r>
              <a:rPr lang="zh-CN" altLang="en-US" smtClean="0">
                <a:solidFill>
                  <a:srgbClr val="000070"/>
                </a:solidFill>
                <a:latin typeface="黑体" panose="02010609060101010101" pitchFamily="49" charset="-122"/>
              </a:rPr>
              <a:t>或</a:t>
            </a:r>
            <a:r>
              <a:rPr lang="en-US" altLang="zh-CN" smtClean="0">
                <a:solidFill>
                  <a:srgbClr val="000070"/>
                </a:solidFill>
                <a:latin typeface="黑体" panose="02010609060101010101" pitchFamily="49" charset="-122"/>
              </a:rPr>
              <a:t>L</a:t>
            </a:r>
            <a:r>
              <a:rPr lang="en-US" altLang="zh-CN" baseline="-30000" smtClean="0">
                <a:solidFill>
                  <a:srgbClr val="000070"/>
                </a:solidFill>
                <a:latin typeface="黑体" panose="02010609060101010101" pitchFamily="49" charset="-122"/>
              </a:rPr>
              <a:t>1</a:t>
            </a:r>
            <a:r>
              <a:rPr lang="en-US" altLang="zh-CN" smtClean="0">
                <a:solidFill>
                  <a:srgbClr val="000070"/>
                </a:solidFill>
                <a:latin typeface="黑体" panose="02010609060101010101" pitchFamily="49" charset="-122"/>
              </a:rPr>
              <a:t>∧L</a:t>
            </a:r>
            <a:r>
              <a:rPr lang="en-US" altLang="zh-CN" baseline="-30000" smtClean="0">
                <a:solidFill>
                  <a:srgbClr val="000070"/>
                </a:solidFill>
                <a:latin typeface="黑体" panose="02010609060101010101" pitchFamily="49" charset="-122"/>
              </a:rPr>
              <a:t>2</a:t>
            </a:r>
            <a:r>
              <a:rPr lang="en-US" altLang="zh-CN" smtClean="0">
                <a:solidFill>
                  <a:srgbClr val="000070"/>
                </a:solidFill>
                <a:latin typeface="黑体" panose="02010609060101010101" pitchFamily="49" charset="-122"/>
              </a:rPr>
              <a:t>∧</a:t>
            </a:r>
            <a:r>
              <a:rPr lang="en-US" altLang="zh-CN" smtClean="0">
                <a:solidFill>
                  <a:srgbClr val="000070"/>
                </a:solidFill>
                <a:latin typeface="Courier New" panose="02070309020205020404" pitchFamily="49" charset="0"/>
              </a:rPr>
              <a:t>…</a:t>
            </a:r>
            <a:r>
              <a:rPr lang="en-US" altLang="zh-CN" smtClean="0">
                <a:solidFill>
                  <a:srgbClr val="000070"/>
                </a:solidFill>
                <a:latin typeface="黑体" panose="02010609060101010101" pitchFamily="49" charset="-122"/>
              </a:rPr>
              <a:t>∧L</a:t>
            </a:r>
            <a:r>
              <a:rPr lang="en-US" altLang="zh-CN" baseline="-30000" smtClean="0">
                <a:solidFill>
                  <a:srgbClr val="000070"/>
                </a:solidFill>
                <a:latin typeface="黑体" panose="02010609060101010101" pitchFamily="49" charset="-122"/>
              </a:rPr>
              <a:t>n</a:t>
            </a:r>
            <a:r>
              <a:rPr lang="en-US" altLang="zh-CN" smtClean="0">
                <a:solidFill>
                  <a:srgbClr val="000070"/>
                </a:solidFill>
                <a:latin typeface="黑体" panose="02010609060101010101" pitchFamily="49" charset="-122"/>
              </a:rPr>
              <a:t>)</a:t>
            </a:r>
            <a:r>
              <a:rPr lang="en-US" altLang="zh-CN" smtClean="0">
                <a:solidFill>
                  <a:srgbClr val="FF0000"/>
                </a:solidFill>
                <a:latin typeface="黑体" panose="02010609060101010101" pitchFamily="49" charset="-122"/>
              </a:rPr>
              <a:t>，L</a:t>
            </a:r>
            <a:r>
              <a:rPr lang="en-US" altLang="zh-CN" baseline="-30000" smtClean="0">
                <a:solidFill>
                  <a:srgbClr val="FF0000"/>
                </a:solidFill>
                <a:latin typeface="黑体" panose="02010609060101010101" pitchFamily="49" charset="-122"/>
              </a:rPr>
              <a:t>j</a:t>
            </a:r>
            <a:r>
              <a:rPr lang="en-US" altLang="zh-CN" smtClean="0">
                <a:solidFill>
                  <a:srgbClr val="FF0000"/>
                </a:solidFill>
                <a:latin typeface="黑体" panose="02010609060101010101" pitchFamily="49" charset="-122"/>
              </a:rPr>
              <a:t> </a:t>
            </a:r>
            <a:r>
              <a:rPr lang="en-US" altLang="zh-CN" smtClean="0">
                <a:solidFill>
                  <a:srgbClr val="000070"/>
                </a:solidFill>
                <a:latin typeface="黑体" panose="02010609060101010101" pitchFamily="49" charset="-122"/>
              </a:rPr>
              <a:t>(j=l,2,</a:t>
            </a:r>
            <a:r>
              <a:rPr lang="en-US" altLang="zh-CN" smtClean="0">
                <a:solidFill>
                  <a:srgbClr val="000070"/>
                </a:solidFill>
                <a:latin typeface="Courier New" panose="02070309020205020404" pitchFamily="49" charset="0"/>
              </a:rPr>
              <a:t>…</a:t>
            </a:r>
            <a:r>
              <a:rPr lang="en-US" altLang="zh-CN" smtClean="0">
                <a:solidFill>
                  <a:srgbClr val="000070"/>
                </a:solidFill>
                <a:latin typeface="黑体" panose="02010609060101010101" pitchFamily="49" charset="-122"/>
              </a:rPr>
              <a:t>,n)</a:t>
            </a:r>
            <a:r>
              <a:rPr lang="zh-CN" altLang="en-US" smtClean="0">
                <a:solidFill>
                  <a:srgbClr val="000070"/>
                </a:solidFill>
                <a:latin typeface="黑体" panose="02010609060101010101" pitchFamily="49" charset="-122"/>
              </a:rPr>
              <a:t>为</a:t>
            </a:r>
            <a:r>
              <a:rPr lang="zh-CN" altLang="en-US" smtClean="0">
                <a:solidFill>
                  <a:srgbClr val="FF0000"/>
                </a:solidFill>
                <a:latin typeface="黑体" panose="02010609060101010101" pitchFamily="49" charset="-122"/>
              </a:rPr>
              <a:t>原子公式</a:t>
            </a:r>
            <a:r>
              <a:rPr lang="zh-CN" altLang="en-US" smtClean="0">
                <a:solidFill>
                  <a:srgbClr val="000070"/>
                </a:solidFill>
                <a:latin typeface="黑体" panose="02010609060101010101" pitchFamily="49" charset="-122"/>
              </a:rPr>
              <a:t>或</a:t>
            </a:r>
            <a:r>
              <a:rPr lang="zh-CN" altLang="en-US" smtClean="0">
                <a:solidFill>
                  <a:srgbClr val="FF0000"/>
                </a:solidFill>
                <a:latin typeface="黑体" panose="02010609060101010101" pitchFamily="49" charset="-122"/>
              </a:rPr>
              <a:t>原子公式的否定</a:t>
            </a:r>
            <a:r>
              <a:rPr lang="zh-CN" altLang="en-US" smtClean="0">
                <a:solidFill>
                  <a:srgbClr val="000070"/>
                </a:solidFill>
                <a:latin typeface="黑体" panose="02010609060101010101" pitchFamily="49" charset="-122"/>
              </a:rPr>
              <a:t>，称</a:t>
            </a:r>
            <a:r>
              <a:rPr lang="en-US" altLang="zh-CN" smtClean="0">
                <a:solidFill>
                  <a:srgbClr val="000070"/>
                </a:solidFill>
                <a:latin typeface="黑体" panose="02010609060101010101" pitchFamily="49" charset="-122"/>
              </a:rPr>
              <a:t>L</a:t>
            </a:r>
            <a:r>
              <a:rPr lang="en-US" altLang="zh-CN" baseline="-30000" smtClean="0">
                <a:solidFill>
                  <a:srgbClr val="000070"/>
                </a:solidFill>
                <a:latin typeface="黑体" panose="02010609060101010101" pitchFamily="49" charset="-122"/>
              </a:rPr>
              <a:t>j</a:t>
            </a:r>
            <a:r>
              <a:rPr lang="zh-CN" altLang="en-US" smtClean="0">
                <a:solidFill>
                  <a:srgbClr val="000070"/>
                </a:solidFill>
                <a:latin typeface="黑体" panose="02010609060101010101" pitchFamily="49" charset="-122"/>
              </a:rPr>
              <a:t>为</a:t>
            </a:r>
            <a:r>
              <a:rPr lang="zh-CN" altLang="en-US" smtClean="0">
                <a:solidFill>
                  <a:srgbClr val="FF0000"/>
                </a:solidFill>
                <a:latin typeface="黑体" panose="02010609060101010101" pitchFamily="49" charset="-122"/>
              </a:rPr>
              <a:t>文字</a:t>
            </a:r>
            <a:r>
              <a:rPr lang="en-US" altLang="zh-CN" smtClean="0">
                <a:solidFill>
                  <a:srgbClr val="000070"/>
                </a:solidFill>
                <a:latin typeface="黑体" panose="02010609060101010101" pitchFamily="49" charset="-122"/>
              </a:rPr>
              <a:t>。 </a:t>
            </a:r>
          </a:p>
          <a:p>
            <a:pPr indent="341313">
              <a:buFont typeface="Wingdings" panose="05000000000000000000" pitchFamily="2" charset="2"/>
              <a:buNone/>
            </a:pPr>
            <a:r>
              <a:rPr lang="zh-CN" altLang="en-US" smtClean="0">
                <a:solidFill>
                  <a:srgbClr val="FF0000"/>
                </a:solidFill>
                <a:latin typeface="黑体" panose="02010609060101010101" pitchFamily="49" charset="-122"/>
              </a:rPr>
              <a:t>定理2.4  </a:t>
            </a:r>
            <a:r>
              <a:rPr lang="zh-CN" altLang="en-US" smtClean="0">
                <a:solidFill>
                  <a:srgbClr val="000070"/>
                </a:solidFill>
                <a:latin typeface="黑体" panose="02010609060101010101" pitchFamily="49" charset="-122"/>
              </a:rPr>
              <a:t>任一命题公式</a:t>
            </a:r>
            <a:r>
              <a:rPr lang="en-US" altLang="zh-CN" smtClean="0">
                <a:solidFill>
                  <a:srgbClr val="000070"/>
                </a:solidFill>
                <a:latin typeface="黑体" panose="02010609060101010101" pitchFamily="49" charset="-122"/>
              </a:rPr>
              <a:t>φ</a:t>
            </a:r>
            <a:r>
              <a:rPr lang="zh-CN" altLang="en-US" smtClean="0">
                <a:solidFill>
                  <a:srgbClr val="000070"/>
                </a:solidFill>
                <a:latin typeface="黑体" panose="02010609060101010101" pitchFamily="49" charset="-122"/>
              </a:rPr>
              <a:t>有其对应的</a:t>
            </a:r>
            <a:r>
              <a:rPr lang="zh-CN" altLang="en-US" smtClean="0">
                <a:solidFill>
                  <a:srgbClr val="FF0000"/>
                </a:solidFill>
                <a:latin typeface="黑体" panose="02010609060101010101" pitchFamily="49" charset="-122"/>
              </a:rPr>
              <a:t>合取(析取)范式</a:t>
            </a:r>
            <a:r>
              <a:rPr lang="zh-CN" altLang="en-US" smtClean="0">
                <a:solidFill>
                  <a:srgbClr val="000070"/>
                </a:solidFill>
                <a:latin typeface="黑体" panose="02010609060101010101" pitchFamily="49" charset="-122"/>
              </a:rPr>
              <a:t>。 </a:t>
            </a:r>
          </a:p>
        </p:txBody>
      </p:sp>
      <p:sp>
        <p:nvSpPr>
          <p:cNvPr id="67587" name="AutoShape 4"/>
          <p:cNvSpPr>
            <a:spLocks noChangeArrowheads="1"/>
          </p:cNvSpPr>
          <p:nvPr/>
        </p:nvSpPr>
        <p:spPr bwMode="auto">
          <a:xfrm>
            <a:off x="5795963" y="1373188"/>
            <a:ext cx="304800" cy="228600"/>
          </a:xfrm>
          <a:prstGeom prst="leftRightArrow">
            <a:avLst>
              <a:gd name="adj1" fmla="val 50000"/>
              <a:gd name="adj2" fmla="val 26660"/>
            </a:avLst>
          </a:prstGeom>
          <a:solidFill>
            <a:srgbClr val="FFFFFF"/>
          </a:solidFill>
          <a:ln w="9525">
            <a:solidFill>
              <a:srgbClr val="FF0000"/>
            </a:solidFill>
            <a:miter lim="800000"/>
            <a:headEnd/>
            <a:tailEnd/>
          </a:ln>
        </p:spPr>
        <p:txBody>
          <a:bodyPr wrap="none" anchor="ct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66FFFF"/>
              </a:buClr>
              <a:buFont typeface="Wingdings" panose="05000000000000000000" pitchFamily="2" charset="2"/>
              <a:buChar char="Ø"/>
            </a:pPr>
            <a:endParaRPr lang="zh-CN" altLang="en-US"/>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57</a:t>
            </a:fld>
            <a:endParaRPr lang="zh-CN" altLang="en-US" dirty="0"/>
          </a:p>
        </p:txBody>
      </p:sp>
    </p:spTree>
    <p:extLst>
      <p:ext uri="{BB962C8B-B14F-4D97-AF65-F5344CB8AC3E}">
        <p14:creationId xmlns:p14="http://schemas.microsoft.com/office/powerpoint/2010/main" val="3237390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zh-CN" altLang="en-US" smtClean="0">
              <a:latin typeface="黑体" panose="02010609060101010101" pitchFamily="49" charset="-122"/>
              <a:ea typeface="黑体" panose="02010609060101010101" pitchFamily="49" charset="-122"/>
            </a:endParaRPr>
          </a:p>
        </p:txBody>
      </p:sp>
      <p:sp>
        <p:nvSpPr>
          <p:cNvPr id="63491" name="Rectangle 3"/>
          <p:cNvSpPr>
            <a:spLocks noGrp="1" noChangeArrowheads="1"/>
          </p:cNvSpPr>
          <p:nvPr>
            <p:ph idx="1"/>
          </p:nvPr>
        </p:nvSpPr>
        <p:spPr bwMode="auto">
          <a:xfrm>
            <a:off x="468313" y="1268413"/>
            <a:ext cx="8280400" cy="5232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buFont typeface="Wingdings" panose="05000000000000000000" charset="0"/>
              <a:buNone/>
              <a:defRPr/>
            </a:pPr>
            <a:r>
              <a:rPr kumimoji="1" lang="zh-CN" altLang="en-US" dirty="0">
                <a:solidFill>
                  <a:srgbClr val="FF0000"/>
                </a:solidFill>
                <a:latin typeface="黑体" panose="02010609060101010101" pitchFamily="49" charset="-122"/>
              </a:rPr>
              <a:t>定义2.8  </a:t>
            </a:r>
            <a:r>
              <a:rPr kumimoji="1" lang="zh-CN" altLang="en-US" dirty="0">
                <a:latin typeface="黑体" panose="02010609060101010101" pitchFamily="49" charset="-122"/>
              </a:rPr>
              <a:t>命题公式</a:t>
            </a:r>
            <a:r>
              <a:rPr kumimoji="1" lang="en-US" altLang="zh-CN" dirty="0">
                <a:latin typeface="黑体" panose="02010609060101010101" pitchFamily="49" charset="-122"/>
              </a:rPr>
              <a:t>B</a:t>
            </a:r>
            <a:r>
              <a:rPr kumimoji="1" lang="zh-CN" altLang="en-US" dirty="0">
                <a:latin typeface="黑体" panose="02010609060101010101" pitchFamily="49" charset="-122"/>
              </a:rPr>
              <a:t>称为公式</a:t>
            </a:r>
            <a:r>
              <a:rPr kumimoji="1" lang="en-US" altLang="zh-CN" dirty="0">
                <a:latin typeface="黑体" panose="02010609060101010101" pitchFamily="49" charset="-122"/>
              </a:rPr>
              <a:t>A</a:t>
            </a:r>
            <a:r>
              <a:rPr kumimoji="1" lang="zh-CN" altLang="en-US" dirty="0">
                <a:latin typeface="黑体" panose="02010609060101010101" pitchFamily="49" charset="-122"/>
              </a:rPr>
              <a:t>的</a:t>
            </a:r>
            <a:r>
              <a:rPr kumimoji="1" lang="zh-CN" altLang="en-US" dirty="0">
                <a:solidFill>
                  <a:srgbClr val="FF0000"/>
                </a:solidFill>
                <a:latin typeface="黑体" panose="02010609060101010101" pitchFamily="49" charset="-122"/>
              </a:rPr>
              <a:t>主合取(或主析取)范式</a:t>
            </a:r>
            <a:r>
              <a:rPr kumimoji="1" lang="zh-CN" altLang="en-US" dirty="0">
                <a:latin typeface="黑体" panose="02010609060101010101" pitchFamily="49" charset="-122"/>
              </a:rPr>
              <a:t>，如果</a:t>
            </a:r>
          </a:p>
          <a:p>
            <a:pPr>
              <a:buFont typeface="Wingdings" panose="05000000000000000000" charset="0"/>
              <a:buNone/>
              <a:defRPr/>
            </a:pPr>
            <a:r>
              <a:rPr kumimoji="1" lang="zh-CN" altLang="en-US" dirty="0">
                <a:latin typeface="黑体" panose="02010609060101010101" pitchFamily="49" charset="-122"/>
              </a:rPr>
              <a:t>(1)</a:t>
            </a:r>
            <a:r>
              <a:rPr kumimoji="1" lang="en-US" altLang="zh-CN" dirty="0">
                <a:latin typeface="黑体" panose="02010609060101010101" pitchFamily="49" charset="-122"/>
              </a:rPr>
              <a:t>B</a:t>
            </a:r>
            <a:r>
              <a:rPr kumimoji="1" lang="zh-CN" altLang="en-US" dirty="0">
                <a:latin typeface="黑体" panose="02010609060101010101" pitchFamily="49" charset="-122"/>
              </a:rPr>
              <a:t>是</a:t>
            </a:r>
            <a:r>
              <a:rPr kumimoji="1" lang="en-US" altLang="zh-CN" dirty="0">
                <a:latin typeface="黑体" panose="02010609060101010101" pitchFamily="49" charset="-122"/>
              </a:rPr>
              <a:t>A</a:t>
            </a:r>
            <a:r>
              <a:rPr kumimoji="1" lang="zh-CN" altLang="en-US" dirty="0">
                <a:latin typeface="黑体" panose="02010609060101010101" pitchFamily="49" charset="-122"/>
              </a:rPr>
              <a:t>的</a:t>
            </a:r>
            <a:r>
              <a:rPr kumimoji="1" lang="zh-CN" altLang="en-US" dirty="0">
                <a:solidFill>
                  <a:srgbClr val="FF0000"/>
                </a:solidFill>
                <a:latin typeface="黑体" panose="02010609060101010101" pitchFamily="49" charset="-122"/>
              </a:rPr>
              <a:t>合取(或析取)范式</a:t>
            </a:r>
            <a:r>
              <a:rPr kumimoji="1" lang="zh-CN" altLang="en-US" dirty="0">
                <a:latin typeface="黑体" panose="02010609060101010101" pitchFamily="49" charset="-122"/>
              </a:rPr>
              <a:t>。</a:t>
            </a:r>
          </a:p>
          <a:p>
            <a:pPr>
              <a:buFont typeface="Wingdings" panose="05000000000000000000" charset="0"/>
              <a:buNone/>
              <a:defRPr/>
            </a:pPr>
            <a:r>
              <a:rPr kumimoji="1" lang="zh-CN" altLang="en-US" dirty="0">
                <a:latin typeface="黑体" panose="02010609060101010101" pitchFamily="49" charset="-122"/>
              </a:rPr>
              <a:t>(2)</a:t>
            </a:r>
            <a:r>
              <a:rPr kumimoji="1" lang="en-US" altLang="zh-CN" dirty="0">
                <a:latin typeface="黑体" panose="02010609060101010101" pitchFamily="49" charset="-122"/>
              </a:rPr>
              <a:t>B</a:t>
            </a:r>
            <a:r>
              <a:rPr kumimoji="1" lang="zh-CN" altLang="en-US" dirty="0">
                <a:latin typeface="黑体" panose="02010609060101010101" pitchFamily="49" charset="-122"/>
              </a:rPr>
              <a:t>中</a:t>
            </a:r>
            <a:r>
              <a:rPr kumimoji="1" lang="zh-CN" altLang="en-US" dirty="0">
                <a:solidFill>
                  <a:srgbClr val="FF0000"/>
                </a:solidFill>
                <a:latin typeface="黑体" panose="02010609060101010101" pitchFamily="49" charset="-122"/>
              </a:rPr>
              <a:t>每一子句</a:t>
            </a:r>
            <a:r>
              <a:rPr kumimoji="1" lang="zh-CN" altLang="en-US" dirty="0">
                <a:latin typeface="黑体" panose="02010609060101010101" pitchFamily="49" charset="-122"/>
              </a:rPr>
              <a:t>均有</a:t>
            </a:r>
            <a:r>
              <a:rPr kumimoji="1" lang="en-US" altLang="zh-CN" dirty="0">
                <a:latin typeface="黑体" panose="02010609060101010101" pitchFamily="49" charset="-122"/>
              </a:rPr>
              <a:t>A</a:t>
            </a:r>
            <a:r>
              <a:rPr kumimoji="1" lang="zh-CN" altLang="en-US" dirty="0">
                <a:latin typeface="黑体" panose="02010609060101010101" pitchFamily="49" charset="-122"/>
              </a:rPr>
              <a:t>中</a:t>
            </a:r>
            <a:r>
              <a:rPr kumimoji="1" lang="zh-CN" altLang="en-US" dirty="0">
                <a:solidFill>
                  <a:srgbClr val="FF0000"/>
                </a:solidFill>
                <a:latin typeface="黑体" panose="02010609060101010101" pitchFamily="49" charset="-122"/>
              </a:rPr>
              <a:t>命题变元</a:t>
            </a:r>
            <a:r>
              <a:rPr kumimoji="1" lang="zh-CN" altLang="en-US" dirty="0">
                <a:latin typeface="黑体" panose="02010609060101010101" pitchFamily="49" charset="-122"/>
              </a:rPr>
              <a:t>的</a:t>
            </a:r>
            <a:r>
              <a:rPr kumimoji="1" lang="zh-CN" altLang="en-US" dirty="0">
                <a:solidFill>
                  <a:srgbClr val="FF0000"/>
                </a:solidFill>
                <a:latin typeface="黑体" panose="02010609060101010101" pitchFamily="49" charset="-122"/>
              </a:rPr>
              <a:t>全部出现</a:t>
            </a:r>
            <a:r>
              <a:rPr kumimoji="1" lang="zh-CN" altLang="en-US" dirty="0">
                <a:latin typeface="黑体" panose="02010609060101010101" pitchFamily="49" charset="-122"/>
              </a:rPr>
              <a:t>，且</a:t>
            </a:r>
            <a:r>
              <a:rPr kumimoji="1" lang="zh-CN" altLang="en-US" dirty="0">
                <a:solidFill>
                  <a:srgbClr val="FF0000"/>
                </a:solidFill>
                <a:latin typeface="黑体" panose="02010609060101010101" pitchFamily="49" charset="-122"/>
              </a:rPr>
              <a:t>仅出现一次</a:t>
            </a:r>
            <a:r>
              <a:rPr kumimoji="1" lang="zh-CN" altLang="en-US" dirty="0">
                <a:latin typeface="黑体" panose="02010609060101010101" pitchFamily="49" charset="-122"/>
              </a:rPr>
              <a:t>。</a:t>
            </a:r>
          </a:p>
          <a:p>
            <a:pPr>
              <a:buFont typeface="Wingdings" panose="05000000000000000000" charset="0"/>
              <a:buNone/>
              <a:defRPr/>
            </a:pPr>
            <a:r>
              <a:rPr kumimoji="1" lang="zh-CN" altLang="en-US" dirty="0">
                <a:solidFill>
                  <a:srgbClr val="FF0000"/>
                </a:solidFill>
                <a:latin typeface="黑体" panose="02010609060101010101" pitchFamily="49" charset="-122"/>
              </a:rPr>
              <a:t>定理2.5 </a:t>
            </a:r>
            <a:r>
              <a:rPr kumimoji="1" lang="zh-CN" altLang="en-US" dirty="0">
                <a:latin typeface="黑体" panose="02010609060101010101" pitchFamily="49" charset="-122"/>
              </a:rPr>
              <a:t>  </a:t>
            </a:r>
            <a:r>
              <a:rPr kumimoji="1" lang="en-US" altLang="zh-CN" dirty="0">
                <a:latin typeface="黑体" panose="02010609060101010101" pitchFamily="49" charset="-122"/>
              </a:rPr>
              <a:t>n</a:t>
            </a:r>
            <a:r>
              <a:rPr kumimoji="1" lang="zh-CN" altLang="en-US" dirty="0">
                <a:latin typeface="黑体" panose="02010609060101010101" pitchFamily="49" charset="-122"/>
              </a:rPr>
              <a:t>元命题公式的全体可以划分为2的</a:t>
            </a:r>
            <a:r>
              <a:rPr kumimoji="1" lang="en-US" altLang="zh-CN" baseline="30000" dirty="0">
                <a:latin typeface="黑体" panose="02010609060101010101" pitchFamily="49" charset="-122"/>
              </a:rPr>
              <a:t> </a:t>
            </a:r>
            <a:r>
              <a:rPr kumimoji="1" lang="zh-CN" altLang="en-US" dirty="0">
                <a:latin typeface="黑体" panose="02010609060101010101" pitchFamily="49" charset="-122"/>
              </a:rPr>
              <a:t>2</a:t>
            </a:r>
            <a:r>
              <a:rPr kumimoji="1" lang="en-US" altLang="zh-CN" baseline="30000" dirty="0">
                <a:latin typeface="黑体" panose="02010609060101010101" pitchFamily="49" charset="-122"/>
              </a:rPr>
              <a:t>n</a:t>
            </a:r>
            <a:r>
              <a:rPr kumimoji="1" lang="zh-CN" altLang="en-US" dirty="0">
                <a:latin typeface="黑体" panose="02010609060101010101" pitchFamily="49" charset="-122"/>
              </a:rPr>
              <a:t>次幂个等价类，每一类中的公式彼此逻辑等价，并等价于它们公同的主合取范式(或主析取范式)。</a:t>
            </a:r>
          </a:p>
          <a:p>
            <a:pPr indent="341630">
              <a:buFont typeface="Wingdings" panose="05000000000000000000" pitchFamily="2" charset="2"/>
              <a:buChar char="Ø"/>
              <a:defRPr/>
            </a:pPr>
            <a:endParaRPr kumimoji="1" lang="zh-CN" altLang="en-US" dirty="0" smtClean="0">
              <a:solidFill>
                <a:srgbClr val="000070"/>
              </a:solidFill>
              <a:latin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58</a:t>
            </a:fld>
            <a:endParaRPr lang="zh-CN" altLang="en-US" dirty="0"/>
          </a:p>
        </p:txBody>
      </p:sp>
    </p:spTree>
    <p:extLst>
      <p:ext uri="{BB962C8B-B14F-4D97-AF65-F5344CB8AC3E}">
        <p14:creationId xmlns:p14="http://schemas.microsoft.com/office/powerpoint/2010/main" val="1224237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bwMode="auto">
          <a:xfrm>
            <a:off x="685800" y="379413"/>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1" hangingPunct="1"/>
            <a:r>
              <a:rPr lang="zh-CN" altLang="en-US" sz="4000" smtClean="0"/>
              <a:t>第</a:t>
            </a:r>
            <a:r>
              <a:rPr lang="en-US" altLang="zh-CN" sz="4000" smtClean="0"/>
              <a:t>2</a:t>
            </a:r>
            <a:r>
              <a:rPr lang="zh-CN" altLang="en-US" sz="4000" smtClean="0"/>
              <a:t>章  知识表示和推理</a:t>
            </a:r>
          </a:p>
        </p:txBody>
      </p:sp>
      <p:sp>
        <p:nvSpPr>
          <p:cNvPr id="10" name="Rectangle 3"/>
          <p:cNvSpPr>
            <a:spLocks noGrp="1"/>
          </p:cNvSpPr>
          <p:nvPr>
            <p:ph idx="1"/>
          </p:nvPr>
        </p:nvSpPr>
        <p:spPr>
          <a:xfrm>
            <a:off x="860425" y="2101850"/>
            <a:ext cx="3302000" cy="3216275"/>
          </a:xfr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88900" indent="0">
              <a:buFont typeface="Wingdings" panose="05000000000000000000" pitchFamily="2" charset="2"/>
              <a:buNone/>
              <a:defRPr/>
            </a:pPr>
            <a:r>
              <a:rPr lang="en-US" altLang="zh-CN" sz="2800" smtClean="0">
                <a:solidFill>
                  <a:srgbClr val="FF0000"/>
                </a:solidFill>
                <a:latin typeface="黑体" panose="02010609060101010101" pitchFamily="49" charset="-122"/>
              </a:rPr>
              <a:t>2.1  </a:t>
            </a:r>
            <a:r>
              <a:rPr lang="zh-CN" altLang="en-US" sz="2800" smtClean="0">
                <a:solidFill>
                  <a:srgbClr val="FF0000"/>
                </a:solidFill>
                <a:latin typeface="黑体" panose="02010609060101010101" pitchFamily="49" charset="-122"/>
              </a:rPr>
              <a:t>概述	</a:t>
            </a:r>
            <a:r>
              <a:rPr lang="zh-CN" altLang="en-US" sz="2800" smtClean="0">
                <a:solidFill>
                  <a:srgbClr val="000070"/>
                </a:solidFill>
                <a:latin typeface="黑体" panose="02010609060101010101" pitchFamily="49" charset="-122"/>
              </a:rPr>
              <a:t>      </a:t>
            </a:r>
            <a:endParaRPr lang="en-US" altLang="zh-CN" sz="280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smtClean="0">
                <a:solidFill>
                  <a:srgbClr val="FF0000"/>
                </a:solidFill>
                <a:latin typeface="黑体" panose="02010609060101010101" pitchFamily="49" charset="-122"/>
              </a:rPr>
              <a:t>2.2  </a:t>
            </a:r>
            <a:r>
              <a:rPr lang="zh-CN" altLang="en-US" sz="2800" smtClean="0">
                <a:solidFill>
                  <a:srgbClr val="FF0000"/>
                </a:solidFill>
                <a:latin typeface="黑体" panose="02010609060101010101" pitchFamily="49" charset="-122"/>
              </a:rPr>
              <a:t>命题逻辑</a:t>
            </a:r>
            <a:r>
              <a:rPr lang="zh-CN" altLang="en-US" sz="2800" smtClean="0">
                <a:solidFill>
                  <a:srgbClr val="000070"/>
                </a:solidFill>
                <a:latin typeface="黑体" panose="02010609060101010101" pitchFamily="49" charset="-122"/>
              </a:rPr>
              <a:t>	</a:t>
            </a:r>
            <a:endParaRPr lang="en-US" altLang="zh-CN" sz="280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smtClean="0">
                <a:solidFill>
                  <a:srgbClr val="00B0F0"/>
                </a:solidFill>
                <a:latin typeface="黑体" panose="02010609060101010101" pitchFamily="49" charset="-122"/>
              </a:rPr>
              <a:t>2.3  </a:t>
            </a:r>
            <a:r>
              <a:rPr lang="zh-CN" altLang="en-US" sz="2800" smtClean="0">
                <a:solidFill>
                  <a:srgbClr val="00B0F0"/>
                </a:solidFill>
                <a:latin typeface="黑体" panose="02010609060101010101" pitchFamily="49" charset="-122"/>
              </a:rPr>
              <a:t>谓词逻辑</a:t>
            </a:r>
            <a:r>
              <a:rPr lang="zh-CN" altLang="en-US" sz="2800" smtClean="0">
                <a:solidFill>
                  <a:srgbClr val="000070"/>
                </a:solidFill>
                <a:latin typeface="黑体" panose="02010609060101010101" pitchFamily="49" charset="-122"/>
              </a:rPr>
              <a:t>	</a:t>
            </a:r>
            <a:endParaRPr lang="en-US" altLang="zh-CN" sz="280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smtClean="0">
                <a:solidFill>
                  <a:srgbClr val="000070"/>
                </a:solidFill>
                <a:latin typeface="黑体" panose="02010609060101010101" pitchFamily="49" charset="-122"/>
              </a:rPr>
              <a:t>2.4  </a:t>
            </a:r>
            <a:r>
              <a:rPr lang="zh-CN" altLang="en-US" sz="2800" smtClean="0">
                <a:solidFill>
                  <a:srgbClr val="000070"/>
                </a:solidFill>
                <a:latin typeface="黑体" panose="02010609060101010101" pitchFamily="49" charset="-122"/>
              </a:rPr>
              <a:t>归结推理	</a:t>
            </a:r>
            <a:endParaRPr lang="en-US" altLang="zh-CN" sz="280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smtClean="0">
                <a:solidFill>
                  <a:srgbClr val="000070"/>
                </a:solidFill>
                <a:latin typeface="黑体" panose="02010609060101010101" pitchFamily="49" charset="-122"/>
              </a:rPr>
              <a:t>2.5  </a:t>
            </a:r>
            <a:r>
              <a:rPr lang="zh-CN" altLang="en-US" sz="2800" smtClean="0">
                <a:solidFill>
                  <a:srgbClr val="000070"/>
                </a:solidFill>
                <a:latin typeface="黑体" panose="02010609060101010101" pitchFamily="49" charset="-122"/>
              </a:rPr>
              <a:t>产生式系统</a:t>
            </a:r>
            <a:endParaRPr lang="en-US" altLang="zh-CN" sz="2800" smtClean="0">
              <a:solidFill>
                <a:srgbClr val="000070"/>
              </a:solidFill>
              <a:latin typeface="黑体" panose="02010609060101010101" pitchFamily="49" charset="-122"/>
            </a:endParaRPr>
          </a:p>
          <a:p>
            <a:pPr marL="88900" indent="0">
              <a:buFont typeface="Wingdings" panose="05000000000000000000" pitchFamily="2" charset="2"/>
              <a:buNone/>
              <a:defRPr/>
            </a:pPr>
            <a:r>
              <a:rPr lang="en-US" altLang="zh-CN" sz="2800" smtClean="0">
                <a:solidFill>
                  <a:srgbClr val="000070"/>
                </a:solidFill>
                <a:latin typeface="黑体" panose="02010609060101010101" pitchFamily="49" charset="-122"/>
              </a:rPr>
              <a:t>2.6  </a:t>
            </a:r>
            <a:r>
              <a:rPr lang="zh-CN" altLang="en-US" sz="2800" smtClean="0">
                <a:solidFill>
                  <a:srgbClr val="000070"/>
                </a:solidFill>
                <a:latin typeface="黑体" panose="02010609060101010101" pitchFamily="49" charset="-122"/>
              </a:rPr>
              <a:t>语义网络	</a:t>
            </a:r>
          </a:p>
          <a:p>
            <a:pPr marL="88900" indent="0">
              <a:buFont typeface="Wingdings" panose="05000000000000000000" pitchFamily="2" charset="2"/>
              <a:buNone/>
              <a:defRPr/>
            </a:pPr>
            <a:endParaRPr lang="zh-CN" altLang="en-US" sz="2800" smtClean="0">
              <a:solidFill>
                <a:srgbClr val="000070"/>
              </a:solidFill>
              <a:latin typeface="黑体" panose="02010609060101010101" pitchFamily="49" charset="-122"/>
            </a:endParaRPr>
          </a:p>
        </p:txBody>
      </p:sp>
      <p:sp>
        <p:nvSpPr>
          <p:cNvPr id="11" name="Rectangle 3"/>
          <p:cNvSpPr>
            <a:spLocks noGrp="1"/>
          </p:cNvSpPr>
          <p:nvPr/>
        </p:nvSpPr>
        <p:spPr>
          <a:xfrm>
            <a:off x="4678363" y="2101850"/>
            <a:ext cx="3881437" cy="3216275"/>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eaLnBrk="0" hangingPunct="0">
              <a:defRPr sz="3600">
                <a:solidFill>
                  <a:schemeClr val="tx1"/>
                </a:solidFill>
                <a:latin typeface="Times New Roman" panose="02020603050405020304" pitchFamily="18" charset="0"/>
                <a:ea typeface="宋体" panose="02010600030101010101" pitchFamily="2" charset="-122"/>
              </a:defRPr>
            </a:lvl1pPr>
            <a:lvl2pPr eaLnBrk="0" hangingPunct="0">
              <a:defRPr sz="3600">
                <a:solidFill>
                  <a:schemeClr val="tx1"/>
                </a:solidFill>
                <a:latin typeface="Times New Roman" panose="02020603050405020304" pitchFamily="18" charset="0"/>
                <a:ea typeface="宋体" panose="02010600030101010101" pitchFamily="2" charset="-122"/>
              </a:defRPr>
            </a:lvl2pPr>
            <a:lvl3pPr eaLnBrk="0" hangingPunct="0">
              <a:defRPr sz="3600">
                <a:solidFill>
                  <a:schemeClr val="tx1"/>
                </a:solidFill>
                <a:latin typeface="Times New Roman" panose="02020603050405020304" pitchFamily="18" charset="0"/>
                <a:ea typeface="宋体" panose="02010600030101010101" pitchFamily="2" charset="-122"/>
              </a:defRPr>
            </a:lvl3pPr>
            <a:lvl4pPr eaLnBrk="0" hangingPunct="0">
              <a:defRPr sz="3600">
                <a:solidFill>
                  <a:schemeClr val="tx1"/>
                </a:solidFill>
                <a:latin typeface="Times New Roman" panose="02020603050405020304" pitchFamily="18" charset="0"/>
                <a:ea typeface="宋体" panose="02010600030101010101" pitchFamily="2" charset="-122"/>
              </a:defRPr>
            </a:lvl4pPr>
            <a:lvl5pPr eaLnBrk="0" hangingPunct="0">
              <a:defRPr sz="36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2.7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框架	</a:t>
            </a:r>
            <a:endParaRPr lang="zh-CN" altLang="en-US"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2.8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脚本</a:t>
            </a: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	</a:t>
            </a:r>
            <a:endParaRPr lang="en-US" altLang="zh-CN"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2.9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知识图谱	</a:t>
            </a:r>
            <a:endParaRPr lang="en-US" altLang="zh-CN"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2.10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基于知识的系统	</a:t>
            </a:r>
            <a:endParaRPr lang="en-US" altLang="zh-CN"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en-US" altLang="zh-CN"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2.11 </a:t>
            </a:r>
            <a:r>
              <a:rPr lang="zh-CN" altLang="en-US" sz="2800" b="1" smtClean="0">
                <a:solidFill>
                  <a:srgbClr val="000070"/>
                </a:solidFill>
                <a:latin typeface="黑体" panose="02010609060101010101" pitchFamily="49" charset="-122"/>
                <a:ea typeface="黑体" panose="02010609060101010101" pitchFamily="49" charset="-122"/>
                <a:sym typeface="宋体" panose="02010600030101010101" pitchFamily="2" charset="-122"/>
              </a:rPr>
              <a:t>小结</a:t>
            </a:r>
            <a:endParaRPr lang="zh-CN" altLang="en-US" sz="2800" b="1" smtClean="0">
              <a:solidFill>
                <a:srgbClr val="000070"/>
              </a:solidFill>
              <a:latin typeface="黑体" panose="02010609060101010101" pitchFamily="49" charset="-122"/>
              <a:ea typeface="黑体" panose="02010609060101010101" pitchFamily="49" charset="-122"/>
            </a:endParaRPr>
          </a:p>
          <a:p>
            <a:pPr eaLnBrk="1" hangingPunct="1">
              <a:spcBef>
                <a:spcPct val="20000"/>
              </a:spcBef>
              <a:buClr>
                <a:srgbClr val="000070"/>
              </a:buClr>
              <a:defRPr/>
            </a:pPr>
            <a:r>
              <a:rPr lang="zh-CN" altLang="en-US" sz="2800" b="1" smtClean="0">
                <a:solidFill>
                  <a:srgbClr val="000070"/>
                </a:solidFill>
                <a:latin typeface="黑体" panose="02010609060101010101" pitchFamily="49" charset="-122"/>
                <a:ea typeface="黑体" panose="02010609060101010101" pitchFamily="49" charset="-122"/>
              </a:rPr>
              <a:t>	</a:t>
            </a:r>
          </a:p>
          <a:p>
            <a:pPr eaLnBrk="1" hangingPunct="1">
              <a:spcBef>
                <a:spcPct val="20000"/>
              </a:spcBef>
              <a:buClr>
                <a:srgbClr val="000070"/>
              </a:buClr>
              <a:defRPr/>
            </a:pPr>
            <a:endParaRPr lang="zh-CN" altLang="en-US" sz="2800" b="1" smtClean="0">
              <a:solidFill>
                <a:srgbClr val="000070"/>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59</a:t>
            </a:fld>
            <a:endParaRPr lang="zh-CN" altLang="en-US" dirty="0"/>
          </a:p>
        </p:txBody>
      </p:sp>
    </p:spTree>
    <p:extLst>
      <p:ext uri="{BB962C8B-B14F-4D97-AF65-F5344CB8AC3E}">
        <p14:creationId xmlns:p14="http://schemas.microsoft.com/office/powerpoint/2010/main" val="42915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p:cNvSpPr>
          <p:nvPr>
            <p:ph idx="1"/>
          </p:nvPr>
        </p:nvSpPr>
        <p:spPr>
          <a:xfrm>
            <a:off x="570230" y="534670"/>
            <a:ext cx="7772400" cy="5965522"/>
          </a:xfrm>
        </p:spPr>
        <p:txBody>
          <a:bodyPr vert="horz" wrap="square" lIns="91440" tIns="45720" rIns="91440" bIns="45720" anchor="t"/>
          <a:lstStyle/>
          <a:p>
            <a:pPr indent="0" algn="just" eaLnBrk="1" latinLnBrk="0" hangingPunct="1">
              <a:spcBef>
                <a:spcPts val="1200"/>
              </a:spcBef>
              <a:spcAft>
                <a:spcPts val="1200"/>
              </a:spcAft>
            </a:pPr>
            <a:r>
              <a:rPr lang="en-US" altLang="zh-CN" sz="3200" dirty="0">
                <a:latin typeface="黑体" panose="02010609060101010101" pitchFamily="2" charset="-122"/>
                <a:ea typeface="黑体" panose="02010609060101010101" pitchFamily="2" charset="-122"/>
              </a:rPr>
              <a:t>AI</a:t>
            </a:r>
            <a:r>
              <a:rPr lang="zh-CN" altLang="en-US" sz="3200" dirty="0">
                <a:latin typeface="黑体" panose="02010609060101010101" pitchFamily="2" charset="-122"/>
                <a:ea typeface="黑体" panose="02010609060101010101" pitchFamily="2" charset="-122"/>
              </a:rPr>
              <a:t>系统的三个基本问题</a:t>
            </a:r>
            <a:r>
              <a:rPr lang="en-US" altLang="zh-CN" sz="3200" dirty="0">
                <a:latin typeface="黑体" panose="02010609060101010101" pitchFamily="2" charset="-122"/>
                <a:ea typeface="黑体" panose="02010609060101010101" pitchFamily="2" charset="-122"/>
              </a:rPr>
              <a:t>:</a:t>
            </a:r>
          </a:p>
          <a:p>
            <a:pPr lvl="1" indent="0" algn="just" eaLnBrk="1" latinLnBrk="0" hangingPunct="1">
              <a:spcBef>
                <a:spcPts val="1200"/>
              </a:spcBef>
              <a:spcAft>
                <a:spcPts val="1200"/>
              </a:spcAft>
            </a:pPr>
            <a:r>
              <a:rPr lang="zh-CN" altLang="en-US" sz="2800" dirty="0">
                <a:solidFill>
                  <a:srgbClr val="FF0000"/>
                </a:solidFill>
                <a:latin typeface="黑体" panose="02010609060101010101" pitchFamily="2" charset="-122"/>
                <a:ea typeface="黑体" panose="02010609060101010101" pitchFamily="2" charset="-122"/>
              </a:rPr>
              <a:t>知识表示</a:t>
            </a:r>
          </a:p>
          <a:p>
            <a:pPr lvl="1" indent="0" algn="just" eaLnBrk="1" latinLnBrk="0" hangingPunct="1">
              <a:spcBef>
                <a:spcPts val="1200"/>
              </a:spcBef>
              <a:spcAft>
                <a:spcPts val="1200"/>
              </a:spcAft>
            </a:pPr>
            <a:r>
              <a:rPr lang="zh-CN" altLang="en-US" sz="2800" dirty="0">
                <a:solidFill>
                  <a:srgbClr val="FF0000"/>
                </a:solidFill>
                <a:latin typeface="黑体" panose="02010609060101010101" pitchFamily="2" charset="-122"/>
                <a:ea typeface="黑体" panose="02010609060101010101" pitchFamily="2" charset="-122"/>
              </a:rPr>
              <a:t>知识利用</a:t>
            </a:r>
          </a:p>
          <a:p>
            <a:pPr lvl="1" indent="0" algn="just" eaLnBrk="1" latinLnBrk="0" hangingPunct="1">
              <a:spcBef>
                <a:spcPts val="1200"/>
              </a:spcBef>
              <a:spcAft>
                <a:spcPts val="1200"/>
              </a:spcAft>
            </a:pPr>
            <a:r>
              <a:rPr lang="zh-CN" altLang="en-US" sz="2800" dirty="0">
                <a:solidFill>
                  <a:srgbClr val="FF0000"/>
                </a:solidFill>
                <a:latin typeface="黑体" panose="02010609060101010101" pitchFamily="2" charset="-122"/>
                <a:ea typeface="黑体" panose="02010609060101010101" pitchFamily="2" charset="-122"/>
              </a:rPr>
              <a:t>知识获取</a:t>
            </a:r>
            <a:endParaRPr lang="en-US" altLang="zh-CN" sz="2800" dirty="0">
              <a:latin typeface="黑体" panose="02010609060101010101" pitchFamily="2" charset="-122"/>
              <a:ea typeface="黑体" panose="02010609060101010101" pitchFamily="2" charset="-122"/>
            </a:endParaRPr>
          </a:p>
          <a:p>
            <a:pPr indent="0" algn="just" eaLnBrk="1" latinLnBrk="0" hangingPunct="1">
              <a:spcBef>
                <a:spcPts val="1200"/>
              </a:spcBef>
              <a:spcAft>
                <a:spcPts val="1200"/>
              </a:spcAft>
            </a:pPr>
            <a:r>
              <a:rPr lang="zh-CN" altLang="en-US" sz="3200" dirty="0">
                <a:solidFill>
                  <a:srgbClr val="FF0000"/>
                </a:solidFill>
                <a:latin typeface="黑体" panose="02010609060101010101" pitchFamily="2" charset="-122"/>
                <a:ea typeface="黑体" panose="02010609060101010101" pitchFamily="2" charset="-122"/>
              </a:rPr>
              <a:t>人工智能系统</a:t>
            </a:r>
            <a:r>
              <a:rPr lang="zh-CN" altLang="en-US" sz="3200" dirty="0">
                <a:latin typeface="黑体" panose="02010609060101010101" pitchFamily="2" charset="-122"/>
                <a:ea typeface="黑体" panose="02010609060101010101" pitchFamily="2" charset="-122"/>
              </a:rPr>
              <a:t>是一个</a:t>
            </a:r>
            <a:r>
              <a:rPr lang="zh-CN" altLang="en-US" sz="3200" dirty="0">
                <a:solidFill>
                  <a:srgbClr val="FF0000"/>
                </a:solidFill>
                <a:latin typeface="黑体" panose="02010609060101010101" pitchFamily="2" charset="-122"/>
                <a:ea typeface="黑体" panose="02010609060101010101" pitchFamily="2" charset="-122"/>
              </a:rPr>
              <a:t>知识处理</a:t>
            </a:r>
            <a:r>
              <a:rPr lang="zh-CN" altLang="en-US" sz="3200" dirty="0" smtClean="0">
                <a:latin typeface="黑体" panose="02010609060101010101" pitchFamily="2" charset="-122"/>
                <a:ea typeface="黑体" panose="02010609060101010101" pitchFamily="2" charset="-122"/>
              </a:rPr>
              <a:t>系统。</a:t>
            </a:r>
            <a:endParaRPr lang="zh-CN" altLang="en-US" sz="3200" dirty="0">
              <a:latin typeface="黑体" panose="02010609060101010101" pitchFamily="2" charset="-122"/>
              <a:ea typeface="黑体" panose="02010609060101010101" pitchFamily="2" charset="-122"/>
            </a:endParaRPr>
          </a:p>
          <a:p>
            <a:pPr indent="0" eaLnBrk="1" latinLnBrk="0" hangingPunct="1">
              <a:spcBef>
                <a:spcPts val="1200"/>
              </a:spcBef>
              <a:spcAft>
                <a:spcPts val="1200"/>
              </a:spcAft>
            </a:pPr>
            <a:r>
              <a:rPr lang="zh-CN" altLang="en-US" sz="3200" dirty="0" smtClean="0">
                <a:latin typeface="黑体" panose="02010609060101010101" pitchFamily="2" charset="-122"/>
                <a:ea typeface="黑体" panose="02010609060101010101" pitchFamily="2" charset="-122"/>
              </a:rPr>
              <a:t>近十</a:t>
            </a:r>
            <a:r>
              <a:rPr lang="zh-CN" altLang="en-US" sz="3200" dirty="0">
                <a:latin typeface="黑体" panose="02010609060101010101" pitchFamily="2" charset="-122"/>
                <a:ea typeface="黑体" panose="02010609060101010101" pitchFamily="2" charset="-122"/>
              </a:rPr>
              <a:t>多年来，</a:t>
            </a:r>
            <a:r>
              <a:rPr lang="zh-CN" altLang="en-US" sz="3200" dirty="0">
                <a:solidFill>
                  <a:srgbClr val="FF0000"/>
                </a:solidFill>
                <a:latin typeface="黑体" panose="02010609060101010101" pitchFamily="2" charset="-122"/>
                <a:ea typeface="黑体" panose="02010609060101010101" pitchFamily="2" charset="-122"/>
              </a:rPr>
              <a:t>机器学习、计算智能、人工神经网络</a:t>
            </a:r>
            <a:r>
              <a:rPr lang="zh-CN" altLang="en-US" sz="3200" dirty="0">
                <a:latin typeface="黑体" panose="02010609060101010101" pitchFamily="2" charset="-122"/>
                <a:ea typeface="黑体" panose="02010609060101010101" pitchFamily="2" charset="-122"/>
              </a:rPr>
              <a:t>等</a:t>
            </a:r>
            <a:r>
              <a:rPr lang="zh-CN" altLang="en-US" sz="3200" dirty="0">
                <a:solidFill>
                  <a:srgbClr val="FF0000"/>
                </a:solidFill>
                <a:effectLst/>
                <a:latin typeface="黑体" panose="02010609060101010101" pitchFamily="2" charset="-122"/>
                <a:ea typeface="黑体" panose="02010609060101010101" pitchFamily="2" charset="-122"/>
              </a:rPr>
              <a:t>行为主义</a:t>
            </a:r>
            <a:r>
              <a:rPr lang="zh-CN" altLang="en-US" sz="3200" dirty="0">
                <a:latin typeface="黑体" panose="02010609060101010101" pitchFamily="2" charset="-122"/>
                <a:ea typeface="黑体" panose="02010609060101010101" pitchFamily="2" charset="-122"/>
              </a:rPr>
              <a:t>的研究深入开展，形成高潮，这些都推动了人工智能研究的深入发展。 </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6</a:t>
            </a:fld>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idx="1"/>
          </p:nvPr>
        </p:nvSpPr>
        <p:spPr>
          <a:xfrm>
            <a:off x="395789" y="1160175"/>
            <a:ext cx="8280920" cy="5231432"/>
          </a:xfrm>
        </p:spPr>
        <p:txBody>
          <a:bodyPr vert="horz" wrap="square" lIns="91440" tIns="45720" rIns="91440" bIns="45720" numCol="1" anchor="t" anchorCtr="0" compatLnSpc="1"/>
          <a:lstStyle/>
          <a:p>
            <a:pPr indent="-342900">
              <a:lnSpc>
                <a:spcPct val="140000"/>
              </a:lnSpc>
              <a:spcBef>
                <a:spcPct val="20000"/>
              </a:spcBef>
              <a:buClr>
                <a:schemeClr val="hlink"/>
              </a:buClr>
              <a:buSzPct val="70000"/>
              <a:buFont typeface="Wingdings" panose="05000000000000000000" pitchFamily="2" charset="2"/>
              <a:buChar char="n"/>
              <a:defRPr/>
            </a:pPr>
            <a:r>
              <a:rPr lang="zh-CN" altLang="en-US" b="0" dirty="0" smtClean="0">
                <a:ln>
                  <a:solidFill>
                    <a:schemeClr val="bg1"/>
                  </a:solidFill>
                </a:ln>
                <a:solidFill>
                  <a:srgbClr val="000070"/>
                </a:solidFill>
                <a:latin typeface="黑体" panose="02010609060101010101" pitchFamily="49" charset="-122"/>
              </a:rPr>
              <a:t>基本概念</a:t>
            </a:r>
          </a:p>
          <a:p>
            <a:pPr lvl="1" indent="-285750">
              <a:spcBef>
                <a:spcPct val="20000"/>
              </a:spcBef>
              <a:buClr>
                <a:schemeClr val="accent2"/>
              </a:buClr>
              <a:buSzPct val="70000"/>
              <a:buFont typeface="Wingdings" panose="05000000000000000000" pitchFamily="2" charset="2"/>
              <a:buChar char="n"/>
              <a:defRPr/>
            </a:pPr>
            <a:r>
              <a:rPr kumimoji="1" lang="zh-CN" altLang="en-US" dirty="0" smtClean="0">
                <a:solidFill>
                  <a:srgbClr val="FF0000"/>
                </a:solidFill>
              </a:rPr>
              <a:t>个</a:t>
            </a:r>
            <a:r>
              <a:rPr kumimoji="1" lang="zh-CN" altLang="en-US" dirty="0">
                <a:solidFill>
                  <a:srgbClr val="FF0000"/>
                </a:solidFill>
              </a:rPr>
              <a:t>体词</a:t>
            </a:r>
            <a:r>
              <a:rPr kumimoji="1" lang="zh-CN" altLang="en-US" dirty="0"/>
              <a:t>：表示</a:t>
            </a:r>
            <a:r>
              <a:rPr kumimoji="1" lang="zh-CN" altLang="en-US" dirty="0">
                <a:solidFill>
                  <a:srgbClr val="FF00FF"/>
                </a:solidFill>
              </a:rPr>
              <a:t>主语</a:t>
            </a:r>
            <a:r>
              <a:rPr kumimoji="1" lang="zh-CN" altLang="en-US" dirty="0"/>
              <a:t>的词</a:t>
            </a:r>
            <a:r>
              <a:rPr kumimoji="1" lang="zh-CN" altLang="en-US" dirty="0" smtClean="0"/>
              <a:t>。</a:t>
            </a:r>
            <a:endParaRPr kumimoji="1" lang="en-US" altLang="zh-CN" dirty="0" smtClean="0"/>
          </a:p>
          <a:p>
            <a:pPr lvl="1" indent="-285750">
              <a:spcBef>
                <a:spcPct val="20000"/>
              </a:spcBef>
              <a:buClr>
                <a:schemeClr val="accent2"/>
              </a:buClr>
              <a:buSzPct val="70000"/>
              <a:buFont typeface="Wingdings" panose="05000000000000000000" pitchFamily="2" charset="2"/>
              <a:buChar char="n"/>
              <a:defRPr/>
            </a:pPr>
            <a:r>
              <a:rPr kumimoji="1" lang="zh-CN" altLang="en-US" dirty="0" smtClean="0">
                <a:solidFill>
                  <a:srgbClr val="FF0000"/>
                </a:solidFill>
              </a:rPr>
              <a:t>谓词</a:t>
            </a:r>
            <a:r>
              <a:rPr kumimoji="1" lang="zh-CN" altLang="en-US" dirty="0"/>
              <a:t>：刻画</a:t>
            </a:r>
            <a:r>
              <a:rPr kumimoji="1" lang="zh-CN" altLang="en-US" dirty="0">
                <a:solidFill>
                  <a:srgbClr val="FF00FF"/>
                </a:solidFill>
              </a:rPr>
              <a:t>个体性质</a:t>
            </a:r>
            <a:r>
              <a:rPr kumimoji="1" lang="zh-CN" altLang="en-US" dirty="0"/>
              <a:t>或</a:t>
            </a:r>
            <a:r>
              <a:rPr kumimoji="1" lang="zh-CN" altLang="en-US" dirty="0">
                <a:solidFill>
                  <a:srgbClr val="FF00FF"/>
                </a:solidFill>
              </a:rPr>
              <a:t>个体之间关系</a:t>
            </a:r>
            <a:r>
              <a:rPr kumimoji="1" lang="zh-CN" altLang="en-US" dirty="0"/>
              <a:t>的词</a:t>
            </a:r>
            <a:r>
              <a:rPr kumimoji="1" lang="zh-CN" altLang="en-US" dirty="0" smtClean="0"/>
              <a:t>。</a:t>
            </a:r>
            <a:endParaRPr kumimoji="1" lang="en-US" altLang="zh-CN" dirty="0" smtClean="0"/>
          </a:p>
          <a:p>
            <a:pPr lvl="1" indent="-285750">
              <a:spcBef>
                <a:spcPct val="20000"/>
              </a:spcBef>
              <a:buClr>
                <a:schemeClr val="accent2"/>
              </a:buClr>
              <a:buSzPct val="70000"/>
              <a:buFont typeface="Wingdings" panose="05000000000000000000" pitchFamily="2" charset="2"/>
              <a:buChar char="n"/>
              <a:defRPr/>
            </a:pPr>
            <a:r>
              <a:rPr kumimoji="1" lang="zh-CN" altLang="en-US" dirty="0" smtClean="0">
                <a:solidFill>
                  <a:srgbClr val="FF0000"/>
                </a:solidFill>
              </a:rPr>
              <a:t>量词</a:t>
            </a:r>
            <a:r>
              <a:rPr kumimoji="1" lang="zh-CN" altLang="en-US" dirty="0"/>
              <a:t>：表示</a:t>
            </a:r>
            <a:r>
              <a:rPr kumimoji="1" lang="zh-CN" altLang="en-US" dirty="0">
                <a:solidFill>
                  <a:srgbClr val="FF00FF"/>
                </a:solidFill>
              </a:rPr>
              <a:t>数量</a:t>
            </a:r>
            <a:r>
              <a:rPr kumimoji="1" lang="zh-CN" altLang="en-US" dirty="0"/>
              <a:t>的词。</a:t>
            </a:r>
          </a:p>
          <a:p>
            <a:pPr marL="0" indent="0">
              <a:lnSpc>
                <a:spcPct val="90000"/>
              </a:lnSpc>
              <a:spcBef>
                <a:spcPct val="20000"/>
              </a:spcBef>
              <a:buClr>
                <a:schemeClr val="hlink"/>
              </a:buClr>
              <a:buSzPct val="70000"/>
              <a:buFont typeface="Wingdings" panose="05000000000000000000" charset="0"/>
              <a:buNone/>
              <a:defRPr/>
            </a:pPr>
            <a:endParaRPr lang="en-US" altLang="zh-CN" sz="2800" b="0" dirty="0" smtClean="0">
              <a:solidFill>
                <a:srgbClr val="000070"/>
              </a:solidFill>
              <a:latin typeface="黑体" panose="02010609060101010101" pitchFamily="49" charset="-122"/>
              <a:sym typeface="+mn-ea"/>
            </a:endParaRPr>
          </a:p>
          <a:p>
            <a:pPr marL="0" indent="0">
              <a:lnSpc>
                <a:spcPct val="90000"/>
              </a:lnSpc>
              <a:spcBef>
                <a:spcPct val="20000"/>
              </a:spcBef>
              <a:buClr>
                <a:schemeClr val="hlink"/>
              </a:buClr>
              <a:buSzPct val="70000"/>
              <a:buFont typeface="Wingdings" panose="05000000000000000000" charset="0"/>
              <a:buNone/>
              <a:defRPr/>
            </a:pPr>
            <a:r>
              <a:rPr lang="zh-CN" altLang="en-US" sz="2800" dirty="0" smtClean="0">
                <a:solidFill>
                  <a:srgbClr val="000070"/>
                </a:solidFill>
                <a:latin typeface="黑体" panose="02010609060101010101" pitchFamily="49" charset="-122"/>
                <a:sym typeface="+mn-ea"/>
              </a:rPr>
              <a:t>例如：</a:t>
            </a:r>
            <a:r>
              <a:rPr lang="en-US" altLang="zh-CN" sz="2800" dirty="0" smtClean="0">
                <a:solidFill>
                  <a:srgbClr val="000070"/>
                </a:solidFill>
                <a:effectLst>
                  <a:outerShdw blurRad="38100" dist="38100" dir="2700000" algn="tl">
                    <a:srgbClr val="000000"/>
                  </a:outerShdw>
                </a:effectLst>
                <a:latin typeface="黑体" panose="02010609060101010101" pitchFamily="49" charset="-122"/>
                <a:sym typeface="+mn-ea"/>
              </a:rPr>
              <a:t>	</a:t>
            </a:r>
            <a:endParaRPr lang="en-US" altLang="zh-CN" sz="2400" dirty="0" smtClean="0">
              <a:solidFill>
                <a:srgbClr val="000070"/>
              </a:solidFill>
              <a:effectLst>
                <a:outerShdw blurRad="38100" dist="38100" dir="2700000" algn="tl">
                  <a:srgbClr val="000000"/>
                </a:outerShdw>
              </a:effectLst>
              <a:latin typeface="黑体" panose="02010609060101010101" pitchFamily="49" charset="-122"/>
            </a:endParaRPr>
          </a:p>
          <a:p>
            <a:pPr marL="0" indent="892810">
              <a:lnSpc>
                <a:spcPct val="90000"/>
              </a:lnSpc>
              <a:spcBef>
                <a:spcPct val="20000"/>
              </a:spcBef>
              <a:buClr>
                <a:schemeClr val="hlink"/>
              </a:buClr>
              <a:buSzPct val="70000"/>
              <a:buFont typeface="Wingdings" panose="05000000000000000000" charset="0"/>
              <a:buNone/>
              <a:defRPr/>
            </a:pPr>
            <a:r>
              <a:rPr lang="zh-CN" altLang="en-US" sz="2800" dirty="0" smtClean="0">
                <a:solidFill>
                  <a:srgbClr val="000070"/>
                </a:solidFill>
                <a:latin typeface="黑体" panose="02010609060101010101" pitchFamily="49" charset="-122"/>
                <a:sym typeface="+mn-ea"/>
              </a:rPr>
              <a:t>小王是个工程师。</a:t>
            </a:r>
            <a:endParaRPr lang="zh-CN" altLang="en-US" sz="2400" dirty="0" smtClean="0">
              <a:solidFill>
                <a:srgbClr val="000070"/>
              </a:solidFill>
              <a:latin typeface="黑体" panose="02010609060101010101" pitchFamily="49" charset="-122"/>
            </a:endParaRPr>
          </a:p>
          <a:p>
            <a:pPr marL="0" indent="892810">
              <a:lnSpc>
                <a:spcPct val="90000"/>
              </a:lnSpc>
              <a:spcBef>
                <a:spcPct val="20000"/>
              </a:spcBef>
              <a:buClr>
                <a:schemeClr val="hlink"/>
              </a:buClr>
              <a:buSzPct val="70000"/>
              <a:buFont typeface="Wingdings" panose="05000000000000000000" charset="0"/>
              <a:buNone/>
              <a:defRPr/>
            </a:pPr>
            <a:r>
              <a:rPr lang="zh-CN" altLang="en-US" sz="2800" dirty="0" smtClean="0">
                <a:solidFill>
                  <a:srgbClr val="000070"/>
                </a:solidFill>
                <a:latin typeface="黑体" panose="02010609060101010101" pitchFamily="49" charset="-122"/>
                <a:sym typeface="+mn-ea"/>
              </a:rPr>
              <a:t>	</a:t>
            </a:r>
            <a:r>
              <a:rPr lang="en-US" altLang="zh-CN" sz="2800" dirty="0" smtClean="0">
                <a:solidFill>
                  <a:srgbClr val="000070"/>
                </a:solidFill>
                <a:latin typeface="黑体" panose="02010609060101010101" pitchFamily="49" charset="-122"/>
                <a:sym typeface="+mn-ea"/>
              </a:rPr>
              <a:t>8</a:t>
            </a:r>
            <a:r>
              <a:rPr lang="zh-CN" altLang="en-US" sz="2800" dirty="0" smtClean="0">
                <a:solidFill>
                  <a:srgbClr val="000070"/>
                </a:solidFill>
                <a:latin typeface="黑体" panose="02010609060101010101" pitchFamily="49" charset="-122"/>
                <a:sym typeface="+mn-ea"/>
              </a:rPr>
              <a:t>是个自然数。</a:t>
            </a:r>
            <a:endParaRPr lang="zh-CN" altLang="en-US" sz="2400" dirty="0" smtClean="0">
              <a:solidFill>
                <a:srgbClr val="000070"/>
              </a:solidFill>
              <a:latin typeface="黑体" panose="02010609060101010101" pitchFamily="49" charset="-122"/>
            </a:endParaRPr>
          </a:p>
          <a:p>
            <a:pPr marL="0" indent="892810">
              <a:lnSpc>
                <a:spcPct val="90000"/>
              </a:lnSpc>
              <a:spcBef>
                <a:spcPct val="20000"/>
              </a:spcBef>
              <a:buClr>
                <a:schemeClr val="hlink"/>
              </a:buClr>
              <a:buSzPct val="70000"/>
              <a:buFont typeface="Wingdings" panose="05000000000000000000" charset="0"/>
              <a:buNone/>
              <a:defRPr/>
            </a:pPr>
            <a:r>
              <a:rPr lang="zh-CN" altLang="en-US" sz="2800" dirty="0" smtClean="0">
                <a:solidFill>
                  <a:srgbClr val="000070"/>
                </a:solidFill>
                <a:latin typeface="黑体" panose="02010609060101010101" pitchFamily="49" charset="-122"/>
                <a:sym typeface="+mn-ea"/>
              </a:rPr>
              <a:t>	我去买花。</a:t>
            </a:r>
            <a:endParaRPr lang="zh-CN" altLang="en-US" sz="2400" dirty="0" smtClean="0">
              <a:solidFill>
                <a:srgbClr val="000070"/>
              </a:solidFill>
              <a:latin typeface="黑体" panose="02010609060101010101" pitchFamily="49" charset="-122"/>
            </a:endParaRPr>
          </a:p>
          <a:p>
            <a:pPr marL="0" indent="892810">
              <a:lnSpc>
                <a:spcPct val="90000"/>
              </a:lnSpc>
              <a:spcBef>
                <a:spcPct val="20000"/>
              </a:spcBef>
              <a:buClr>
                <a:schemeClr val="hlink"/>
              </a:buClr>
              <a:buSzPct val="70000"/>
              <a:buFont typeface="Wingdings" panose="05000000000000000000" charset="0"/>
              <a:buNone/>
              <a:defRPr/>
            </a:pPr>
            <a:r>
              <a:rPr lang="zh-CN" altLang="en-US" sz="2800" dirty="0" smtClean="0">
                <a:solidFill>
                  <a:srgbClr val="000070"/>
                </a:solidFill>
                <a:latin typeface="黑体" panose="02010609060101010101" pitchFamily="49" charset="-122"/>
                <a:sym typeface="+mn-ea"/>
              </a:rPr>
              <a:t>	小丽和小华是朋友。</a:t>
            </a:r>
            <a:endParaRPr lang="zh-CN" altLang="en-US" sz="2400" dirty="0" smtClean="0">
              <a:solidFill>
                <a:srgbClr val="000070"/>
              </a:solidFill>
              <a:latin typeface="黑体" panose="02010609060101010101" pitchFamily="49" charset="-122"/>
            </a:endParaRPr>
          </a:p>
          <a:p>
            <a:pPr marL="457200" lvl="1" indent="0">
              <a:spcBef>
                <a:spcPct val="20000"/>
              </a:spcBef>
              <a:buClr>
                <a:schemeClr val="accent2"/>
              </a:buClr>
              <a:buSzPct val="70000"/>
              <a:buFont typeface="Wingdings" panose="05000000000000000000" pitchFamily="2" charset="2"/>
              <a:buNone/>
              <a:defRPr/>
            </a:pPr>
            <a:endParaRPr lang="zh-CN" altLang="en-US" sz="2400" b="0" dirty="0" smtClean="0">
              <a:solidFill>
                <a:srgbClr val="000070"/>
              </a:solidFill>
              <a:latin typeface="黑体" panose="02010609060101010101" pitchFamily="49" charset="-122"/>
              <a:cs typeface="+mn-cs"/>
            </a:endParaRPr>
          </a:p>
        </p:txBody>
      </p:sp>
      <p:sp>
        <p:nvSpPr>
          <p:cNvPr id="72708"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谓词逻辑基础</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60</a:t>
            </a:fld>
            <a:endParaRPr lang="zh-CN" altLang="en-US" dirty="0"/>
          </a:p>
        </p:txBody>
      </p:sp>
    </p:spTree>
    <p:extLst>
      <p:ext uri="{BB962C8B-B14F-4D97-AF65-F5344CB8AC3E}">
        <p14:creationId xmlns:p14="http://schemas.microsoft.com/office/powerpoint/2010/main" val="1454861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idx="1"/>
          </p:nvPr>
        </p:nvSpPr>
        <p:spPr>
          <a:xfrm>
            <a:off x="381000" y="1268413"/>
            <a:ext cx="8458200" cy="5589587"/>
          </a:xfrm>
        </p:spPr>
        <p:txBody>
          <a:bodyPr vert="horz" wrap="square" lIns="91440" tIns="45720" rIns="91440" bIns="45720" numCol="1" anchor="t" anchorCtr="0" compatLnSpc="1">
            <a:prstTxWarp prst="textNoShape">
              <a:avLst/>
            </a:prstTxWarp>
          </a:bodyPr>
          <a:lstStyle/>
          <a:p>
            <a:pPr indent="342900">
              <a:buFont typeface="Wingdings" panose="05000000000000000000" pitchFamily="2" charset="2"/>
              <a:buChar char="Ø"/>
              <a:defRPr/>
            </a:pPr>
            <a:r>
              <a:rPr lang="zh-CN" altLang="en-US" sz="3600" smtClean="0">
                <a:solidFill>
                  <a:srgbClr val="FF0000"/>
                </a:solidFill>
                <a:latin typeface="黑体" panose="02010609060101010101" pitchFamily="49" charset="-122"/>
              </a:rPr>
              <a:t>语法元素：</a:t>
            </a:r>
            <a:r>
              <a:rPr lang="zh-CN" altLang="en-US" sz="3600" smtClean="0">
                <a:solidFill>
                  <a:srgbClr val="000070"/>
                </a:solidFill>
                <a:latin typeface="黑体" panose="02010609060101010101" pitchFamily="49" charset="-122"/>
              </a:rPr>
              <a:t> </a:t>
            </a:r>
          </a:p>
          <a:p>
            <a:pPr indent="342900">
              <a:buFont typeface="Wingdings" panose="05000000000000000000" pitchFamily="2" charset="2"/>
              <a:buNone/>
              <a:defRPr/>
            </a:pPr>
            <a:r>
              <a:rPr lang="zh-CN" altLang="en-US" smtClean="0">
                <a:solidFill>
                  <a:srgbClr val="000070"/>
                </a:solidFill>
                <a:latin typeface="Courier New" panose="02070309020205020404" pitchFamily="49" charset="0"/>
              </a:rPr>
              <a:t>·</a:t>
            </a:r>
            <a:r>
              <a:rPr lang="zh-CN" altLang="en-US" smtClean="0">
                <a:solidFill>
                  <a:srgbClr val="000070"/>
                </a:solidFill>
                <a:latin typeface="黑体" panose="02010609060101010101" pitchFamily="49" charset="-122"/>
              </a:rPr>
              <a:t>常量符号</a:t>
            </a:r>
          </a:p>
          <a:p>
            <a:pPr indent="342900">
              <a:buFont typeface="Wingdings" panose="05000000000000000000" pitchFamily="2" charset="2"/>
              <a:buNone/>
              <a:defRPr/>
            </a:pPr>
            <a:r>
              <a:rPr lang="zh-CN" altLang="en-US" smtClean="0">
                <a:solidFill>
                  <a:srgbClr val="000070"/>
                </a:solidFill>
                <a:latin typeface="Courier New" panose="02070309020205020404" pitchFamily="49" charset="0"/>
              </a:rPr>
              <a:t>·</a:t>
            </a:r>
            <a:r>
              <a:rPr lang="zh-CN" altLang="en-US" smtClean="0">
                <a:solidFill>
                  <a:srgbClr val="000070"/>
                </a:solidFill>
                <a:latin typeface="黑体" panose="02010609060101010101" pitchFamily="49" charset="-122"/>
              </a:rPr>
              <a:t>变量符号</a:t>
            </a:r>
          </a:p>
          <a:p>
            <a:pPr indent="342900">
              <a:buFont typeface="Wingdings" panose="05000000000000000000" pitchFamily="2" charset="2"/>
              <a:buNone/>
              <a:defRPr/>
            </a:pPr>
            <a:r>
              <a:rPr lang="zh-CN" altLang="en-US" smtClean="0">
                <a:solidFill>
                  <a:srgbClr val="000070"/>
                </a:solidFill>
                <a:latin typeface="Courier New" panose="02070309020205020404" pitchFamily="49" charset="0"/>
              </a:rPr>
              <a:t>·</a:t>
            </a:r>
            <a:r>
              <a:rPr lang="zh-CN" altLang="en-US" smtClean="0">
                <a:solidFill>
                  <a:srgbClr val="000070"/>
                </a:solidFill>
                <a:latin typeface="黑体" panose="02010609060101010101" pitchFamily="49" charset="-122"/>
              </a:rPr>
              <a:t>函数符号</a:t>
            </a:r>
            <a:endParaRPr lang="en-US" altLang="zh-CN" smtClean="0">
              <a:solidFill>
                <a:srgbClr val="000070"/>
              </a:solidFill>
              <a:latin typeface="黑体" panose="02010609060101010101" pitchFamily="49" charset="-122"/>
            </a:endParaRPr>
          </a:p>
          <a:p>
            <a:pPr indent="342900">
              <a:buFont typeface="Wingdings" panose="05000000000000000000" pitchFamily="2" charset="2"/>
              <a:buNone/>
              <a:defRPr/>
            </a:pPr>
            <a:r>
              <a:rPr lang="en-US" altLang="zh-CN" smtClean="0">
                <a:solidFill>
                  <a:srgbClr val="000070"/>
                </a:solidFill>
                <a:latin typeface="Courier New" panose="02070309020205020404" pitchFamily="49" charset="0"/>
              </a:rPr>
              <a:t>·</a:t>
            </a:r>
            <a:r>
              <a:rPr lang="zh-CN" altLang="en-US" smtClean="0">
                <a:solidFill>
                  <a:srgbClr val="000070"/>
                </a:solidFill>
                <a:latin typeface="黑体" panose="02010609060101010101" pitchFamily="49" charset="-122"/>
              </a:rPr>
              <a:t>谓词符号</a:t>
            </a:r>
          </a:p>
          <a:p>
            <a:pPr indent="342900">
              <a:buFont typeface="Wingdings" panose="05000000000000000000" pitchFamily="2" charset="2"/>
              <a:buNone/>
              <a:defRPr/>
            </a:pPr>
            <a:r>
              <a:rPr lang="zh-CN" altLang="en-US" smtClean="0">
                <a:solidFill>
                  <a:srgbClr val="000070"/>
                </a:solidFill>
                <a:latin typeface="Courier New" panose="02070309020205020404" pitchFamily="49" charset="0"/>
              </a:rPr>
              <a:t>·</a:t>
            </a:r>
            <a:r>
              <a:rPr lang="zh-CN" altLang="en-US" smtClean="0">
                <a:solidFill>
                  <a:srgbClr val="000070"/>
                </a:solidFill>
                <a:latin typeface="黑体" panose="02010609060101010101" pitchFamily="49" charset="-122"/>
              </a:rPr>
              <a:t>联结词： ┐、∧、∨、→、 </a:t>
            </a:r>
            <a:r>
              <a:rPr lang="zh-CN" altLang="en-US" sz="4000" smtClean="0">
                <a:solidFill>
                  <a:schemeClr val="bg2"/>
                </a:solidFill>
                <a:effectLst>
                  <a:outerShdw blurRad="38100" dist="38100" dir="2700000" algn="tl">
                    <a:srgbClr val="FFFFFF"/>
                  </a:outerShdw>
                </a:effectLst>
                <a:latin typeface="微软雅黑" panose="020B0503020204020204" pitchFamily="34" charset="-122"/>
                <a:ea typeface="微软雅黑" panose="020B0503020204020204" pitchFamily="34" charset="-122"/>
                <a:sym typeface="宋体" panose="02010600030101010101" pitchFamily="2" charset="-122"/>
              </a:rPr>
              <a:t>⟷ </a:t>
            </a:r>
            <a:endParaRPr lang="en-US" altLang="zh-CN" sz="4000" smtClean="0">
              <a:solidFill>
                <a:schemeClr val="bg2"/>
              </a:solidFill>
              <a:effectLst>
                <a:outerShdw blurRad="38100" dist="38100" dir="2700000" algn="tl">
                  <a:srgbClr val="FFFFFF"/>
                </a:outerShdw>
              </a:effectLst>
              <a:latin typeface="微软雅黑" panose="020B0503020204020204" pitchFamily="34" charset="-122"/>
              <a:ea typeface="微软雅黑" panose="020B0503020204020204" pitchFamily="34" charset="-122"/>
              <a:sym typeface="宋体" panose="02010600030101010101" pitchFamily="2" charset="-122"/>
            </a:endParaRPr>
          </a:p>
          <a:p>
            <a:pPr indent="342900">
              <a:buFont typeface="Wingdings" panose="05000000000000000000" pitchFamily="2" charset="2"/>
              <a:buNone/>
              <a:defRPr/>
            </a:pPr>
            <a:r>
              <a:rPr lang="zh-CN" altLang="en-US" smtClean="0">
                <a:solidFill>
                  <a:srgbClr val="000070"/>
                </a:solidFill>
              </a:rPr>
              <a:t>·</a:t>
            </a:r>
            <a:r>
              <a:rPr lang="zh-CN" altLang="en-US" smtClean="0">
                <a:solidFill>
                  <a:srgbClr val="000070"/>
                </a:solidFill>
                <a:latin typeface="黑体" panose="02010609060101010101" pitchFamily="49" charset="-122"/>
              </a:rPr>
              <a:t> 量词： </a:t>
            </a:r>
            <a:r>
              <a:rPr lang="zh-CN" altLang="en-US" smtClean="0">
                <a:solidFill>
                  <a:srgbClr val="000070"/>
                </a:solidFill>
                <a:latin typeface="黑体" panose="02010609060101010101" pitchFamily="49" charset="-122"/>
                <a:sym typeface="Symbol" panose="05050102010706020507" pitchFamily="18" charset="2"/>
              </a:rPr>
              <a:t></a:t>
            </a:r>
            <a:r>
              <a:rPr lang="zh-CN" altLang="en-US" smtClean="0">
                <a:solidFill>
                  <a:srgbClr val="000070"/>
                </a:solidFill>
                <a:latin typeface="黑体" panose="02010609060101010101" pitchFamily="49" charset="-122"/>
              </a:rPr>
              <a:t>、 </a:t>
            </a:r>
            <a:r>
              <a:rPr lang="zh-CN" altLang="en-US" smtClean="0">
                <a:solidFill>
                  <a:srgbClr val="000070"/>
                </a:solidFill>
                <a:latin typeface="黑体" panose="02010609060101010101" pitchFamily="49" charset="-122"/>
                <a:sym typeface="Symbol" panose="05050102010706020507" pitchFamily="18" charset="2"/>
              </a:rPr>
              <a:t></a:t>
            </a:r>
          </a:p>
        </p:txBody>
      </p:sp>
      <p:sp>
        <p:nvSpPr>
          <p:cNvPr id="73732"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谓词逻辑基础</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61</a:t>
            </a:fld>
            <a:endParaRPr lang="zh-CN" altLang="en-US" dirty="0"/>
          </a:p>
        </p:txBody>
      </p:sp>
    </p:spTree>
    <p:extLst>
      <p:ext uri="{BB962C8B-B14F-4D97-AF65-F5344CB8AC3E}">
        <p14:creationId xmlns:p14="http://schemas.microsoft.com/office/powerpoint/2010/main" val="3010394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a:xfrm>
            <a:off x="431800" y="765175"/>
            <a:ext cx="8280400" cy="5903913"/>
          </a:xfrm>
        </p:spPr>
        <p:txBody>
          <a:bodyPr vert="horz" wrap="square" lIns="91440" tIns="45720" rIns="91440" bIns="45720" numCol="1" anchor="t" anchorCtr="0" compatLnSpc="1"/>
          <a:lstStyle/>
          <a:p>
            <a:pPr marL="571500" indent="-571500">
              <a:lnSpc>
                <a:spcPct val="140000"/>
              </a:lnSpc>
              <a:spcBef>
                <a:spcPct val="20000"/>
              </a:spcBef>
              <a:buClr>
                <a:schemeClr val="accent6">
                  <a:lumMod val="90000"/>
                  <a:lumOff val="10000"/>
                </a:schemeClr>
              </a:buClr>
              <a:buSzPct val="70000"/>
              <a:buFont typeface="Wingdings" panose="05000000000000000000" pitchFamily="2" charset="2"/>
              <a:buChar char="Ø"/>
              <a:defRPr/>
            </a:pPr>
            <a:r>
              <a:rPr lang="zh-CN" altLang="en-US" sz="3600" dirty="0" smtClean="0">
                <a:solidFill>
                  <a:srgbClr val="FF0000"/>
                </a:solidFill>
              </a:rPr>
              <a:t>语法元素</a:t>
            </a:r>
            <a:r>
              <a:rPr lang="zh-CN" altLang="en-US" sz="3600" dirty="0" smtClean="0">
                <a:solidFill>
                  <a:srgbClr val="000070"/>
                </a:solidFill>
              </a:rPr>
              <a:t>：</a:t>
            </a:r>
          </a:p>
          <a:p>
            <a:pPr lvl="1" indent="-285750">
              <a:spcBef>
                <a:spcPct val="20000"/>
              </a:spcBef>
              <a:buClr>
                <a:schemeClr val="accent2"/>
              </a:buClr>
              <a:buSzPct val="70000"/>
              <a:buFont typeface="Wingdings" panose="05000000000000000000" pitchFamily="2" charset="2"/>
              <a:buChar char="n"/>
              <a:defRPr/>
            </a:pPr>
            <a:r>
              <a:rPr lang="zh-CN" altLang="en-US" sz="3200" dirty="0" smtClean="0">
                <a:solidFill>
                  <a:srgbClr val="000070"/>
                </a:solidFill>
                <a:cs typeface="+mn-ea"/>
              </a:rPr>
              <a:t>个体常量：</a:t>
            </a:r>
            <a:r>
              <a:rPr lang="en-US" altLang="zh-CN" sz="3200" i="1" dirty="0" smtClean="0">
                <a:solidFill>
                  <a:srgbClr val="000070"/>
                </a:solidFill>
                <a:cs typeface="+mn-ea"/>
              </a:rPr>
              <a:t>a, b, c</a:t>
            </a:r>
          </a:p>
          <a:p>
            <a:pPr lvl="1" indent="-285750">
              <a:spcBef>
                <a:spcPct val="20000"/>
              </a:spcBef>
              <a:buClr>
                <a:schemeClr val="accent2"/>
              </a:buClr>
              <a:buSzPct val="70000"/>
              <a:buFont typeface="Wingdings" panose="05000000000000000000" pitchFamily="2" charset="2"/>
              <a:buChar char="n"/>
              <a:defRPr/>
            </a:pPr>
            <a:r>
              <a:rPr lang="zh-CN" altLang="en-US" sz="3200" dirty="0" smtClean="0">
                <a:solidFill>
                  <a:srgbClr val="000070"/>
                </a:solidFill>
                <a:cs typeface="+mn-ea"/>
              </a:rPr>
              <a:t>个体变量：</a:t>
            </a:r>
            <a:r>
              <a:rPr lang="en-US" altLang="zh-CN" sz="3200" i="1" dirty="0" smtClean="0">
                <a:solidFill>
                  <a:srgbClr val="000070"/>
                </a:solidFill>
                <a:cs typeface="+mn-ea"/>
              </a:rPr>
              <a:t>x, y, z</a:t>
            </a:r>
          </a:p>
          <a:p>
            <a:pPr lvl="1" indent="-285750">
              <a:spcBef>
                <a:spcPct val="20000"/>
              </a:spcBef>
              <a:buClr>
                <a:schemeClr val="accent2"/>
              </a:buClr>
              <a:buSzPct val="70000"/>
              <a:buFont typeface="Wingdings" panose="05000000000000000000" pitchFamily="2" charset="2"/>
              <a:buChar char="n"/>
              <a:defRPr/>
            </a:pPr>
            <a:r>
              <a:rPr lang="zh-CN" altLang="en-US" sz="3200" dirty="0" smtClean="0">
                <a:solidFill>
                  <a:srgbClr val="000070"/>
                </a:solidFill>
                <a:cs typeface="+mn-ea"/>
              </a:rPr>
              <a:t>谓词常量：</a:t>
            </a:r>
            <a:r>
              <a:rPr lang="zh-CN" altLang="en-US" sz="3200" dirty="0" smtClean="0">
                <a:solidFill>
                  <a:srgbClr val="000070"/>
                </a:solidFill>
                <a:cs typeface="+mn-ea"/>
                <a:sym typeface="+mn-ea"/>
              </a:rPr>
              <a:t>P, Q, R </a:t>
            </a:r>
            <a:endParaRPr lang="zh-CN" altLang="en-US" sz="3200" dirty="0" smtClean="0">
              <a:solidFill>
                <a:srgbClr val="000070"/>
              </a:solidFill>
              <a:cs typeface="+mn-ea"/>
            </a:endParaRPr>
          </a:p>
          <a:p>
            <a:pPr lvl="1" indent="-285750">
              <a:spcBef>
                <a:spcPct val="20000"/>
              </a:spcBef>
              <a:buClr>
                <a:schemeClr val="accent2"/>
              </a:buClr>
              <a:buSzPct val="70000"/>
              <a:buFont typeface="Wingdings" panose="05000000000000000000" pitchFamily="2" charset="2"/>
              <a:buChar char="n"/>
              <a:defRPr/>
            </a:pPr>
            <a:r>
              <a:rPr lang="zh-CN" altLang="en-US" sz="3200" dirty="0" smtClean="0">
                <a:solidFill>
                  <a:srgbClr val="000070"/>
                </a:solidFill>
                <a:cs typeface="+mn-ea"/>
              </a:rPr>
              <a:t>谓词变量：</a:t>
            </a:r>
            <a:r>
              <a:rPr lang="en-US" altLang="zh-CN" sz="3200" dirty="0" smtClean="0">
                <a:solidFill>
                  <a:srgbClr val="000070"/>
                </a:solidFill>
                <a:cs typeface="+mn-ea"/>
              </a:rPr>
              <a:t>P(</a:t>
            </a:r>
            <a:r>
              <a:rPr lang="en-US" altLang="zh-CN" sz="3200" i="1" dirty="0" smtClean="0">
                <a:solidFill>
                  <a:srgbClr val="000070"/>
                </a:solidFill>
                <a:cs typeface="+mn-ea"/>
              </a:rPr>
              <a:t>x</a:t>
            </a:r>
            <a:r>
              <a:rPr lang="en-US" altLang="zh-CN" sz="3200" dirty="0" smtClean="0">
                <a:solidFill>
                  <a:srgbClr val="000070"/>
                </a:solidFill>
                <a:cs typeface="+mn-ea"/>
              </a:rPr>
              <a:t>), P(</a:t>
            </a:r>
            <a:r>
              <a:rPr lang="en-US" altLang="zh-CN" sz="3200" i="1" dirty="0" smtClean="0">
                <a:solidFill>
                  <a:srgbClr val="000070"/>
                </a:solidFill>
                <a:cs typeface="+mn-ea"/>
              </a:rPr>
              <a:t>x, y</a:t>
            </a:r>
            <a:r>
              <a:rPr lang="en-US" altLang="zh-CN" sz="3200" dirty="0" smtClean="0">
                <a:solidFill>
                  <a:srgbClr val="000070"/>
                </a:solidFill>
                <a:cs typeface="+mn-ea"/>
              </a:rPr>
              <a:t>)</a:t>
            </a:r>
            <a:endParaRPr lang="zh-CN" altLang="en-US" sz="3200" dirty="0" smtClean="0">
              <a:solidFill>
                <a:srgbClr val="000070"/>
              </a:solidFill>
              <a:cs typeface="+mn-ea"/>
              <a:sym typeface="Symbol" panose="05050102010706020507" pitchFamily="18" charset="2"/>
            </a:endParaRPr>
          </a:p>
        </p:txBody>
      </p:sp>
      <p:sp>
        <p:nvSpPr>
          <p:cNvPr id="74756"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谓词逻辑基础</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62</a:t>
            </a:fld>
            <a:endParaRPr lang="zh-CN" altLang="en-US" dirty="0"/>
          </a:p>
        </p:txBody>
      </p:sp>
    </p:spTree>
    <p:extLst>
      <p:ext uri="{BB962C8B-B14F-4D97-AF65-F5344CB8AC3E}">
        <p14:creationId xmlns:p14="http://schemas.microsoft.com/office/powerpoint/2010/main" val="2270326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谓词逻辑基础</a:t>
            </a:r>
          </a:p>
        </p:txBody>
      </p:sp>
      <p:sp>
        <p:nvSpPr>
          <p:cNvPr id="64516" name="Rectangle 3"/>
          <p:cNvSpPr>
            <a:spLocks noGrp="1" noChangeArrowheads="1"/>
          </p:cNvSpPr>
          <p:nvPr>
            <p:ph idx="1"/>
          </p:nvPr>
        </p:nvSpPr>
        <p:spPr>
          <a:xfrm>
            <a:off x="468313" y="1268413"/>
            <a:ext cx="8280400" cy="5232400"/>
          </a:xfrm>
        </p:spPr>
        <p:txBody>
          <a:bodyPr vert="horz" wrap="square" lIns="91440" tIns="45720" rIns="91440" bIns="45720" numCol="1" anchor="t" anchorCtr="0" compatLnSpc="1">
            <a:prstTxWarp prst="textNoShape">
              <a:avLst/>
            </a:prstTxWarp>
          </a:bodyPr>
          <a:lstStyle/>
          <a:p>
            <a:pPr indent="342900">
              <a:buFont typeface="Wingdings" panose="05000000000000000000" pitchFamily="2" charset="2"/>
              <a:buNone/>
              <a:defRPr/>
            </a:pPr>
            <a:r>
              <a:rPr lang="zh-CN" altLang="en-US" smtClean="0">
                <a:solidFill>
                  <a:srgbClr val="FF0000"/>
                </a:solidFill>
                <a:latin typeface="黑体" panose="02010609060101010101" pitchFamily="49" charset="-122"/>
              </a:rPr>
              <a:t>定义2.13  </a:t>
            </a:r>
            <a:r>
              <a:rPr lang="zh-CN" altLang="en-US" smtClean="0">
                <a:solidFill>
                  <a:srgbClr val="000070"/>
                </a:solidFill>
                <a:latin typeface="黑体" panose="02010609060101010101" pitchFamily="49" charset="-122"/>
              </a:rPr>
              <a:t>项可递归定义如下：</a:t>
            </a:r>
          </a:p>
          <a:p>
            <a:pPr lvl="1" indent="342900">
              <a:buFont typeface="Wingdings" panose="05000000000000000000" pitchFamily="2" charset="2"/>
              <a:buNone/>
              <a:defRPr/>
            </a:pPr>
            <a:r>
              <a:rPr lang="zh-CN" altLang="en-US" smtClean="0">
                <a:solidFill>
                  <a:srgbClr val="0000B3"/>
                </a:solidFill>
                <a:latin typeface="黑体" panose="02010609060101010101" pitchFamily="49" charset="-122"/>
              </a:rPr>
              <a:t>(1)单独一个个体是项 (包括常量和变量)。</a:t>
            </a:r>
          </a:p>
          <a:p>
            <a:pPr lvl="1" indent="342900">
              <a:buFont typeface="Wingdings" panose="05000000000000000000" pitchFamily="2" charset="2"/>
              <a:buNone/>
              <a:defRPr/>
            </a:pPr>
            <a:r>
              <a:rPr lang="zh-CN" altLang="en-US" smtClean="0">
                <a:solidFill>
                  <a:srgbClr val="0000B3"/>
                </a:solidFill>
                <a:latin typeface="黑体" panose="02010609060101010101" pitchFamily="49" charset="-122"/>
              </a:rPr>
              <a:t>(2)若</a:t>
            </a:r>
            <a:r>
              <a:rPr lang="en-US" altLang="zh-CN" smtClean="0">
                <a:solidFill>
                  <a:srgbClr val="0000B3"/>
                </a:solidFill>
                <a:latin typeface="黑体" panose="02010609060101010101" pitchFamily="49" charset="-122"/>
              </a:rPr>
              <a:t>f</a:t>
            </a:r>
            <a:r>
              <a:rPr lang="zh-CN" altLang="en-US" smtClean="0">
                <a:solidFill>
                  <a:srgbClr val="0000B3"/>
                </a:solidFill>
                <a:latin typeface="黑体" panose="02010609060101010101" pitchFamily="49" charset="-122"/>
              </a:rPr>
              <a:t>是</a:t>
            </a:r>
            <a:r>
              <a:rPr lang="en-US" altLang="zh-CN" smtClean="0">
                <a:solidFill>
                  <a:srgbClr val="0000B3"/>
                </a:solidFill>
                <a:latin typeface="黑体" panose="02010609060101010101" pitchFamily="49" charset="-122"/>
              </a:rPr>
              <a:t>n</a:t>
            </a:r>
            <a:r>
              <a:rPr lang="zh-CN" altLang="en-US" smtClean="0">
                <a:solidFill>
                  <a:srgbClr val="0000B3"/>
                </a:solidFill>
                <a:latin typeface="黑体" panose="02010609060101010101" pitchFamily="49" charset="-122"/>
              </a:rPr>
              <a:t>元函数符号，而</a:t>
            </a:r>
            <a:r>
              <a:rPr lang="en-US" altLang="zh-CN" smtClean="0">
                <a:solidFill>
                  <a:srgbClr val="0000B3"/>
                </a:solidFill>
                <a:latin typeface="黑体" panose="02010609060101010101" pitchFamily="49" charset="-122"/>
              </a:rPr>
              <a:t>t1,</a:t>
            </a:r>
            <a:r>
              <a:rPr lang="en-US" altLang="zh-CN" smtClean="0">
                <a:solidFill>
                  <a:srgbClr val="0000B3"/>
                </a:solidFill>
              </a:rPr>
              <a:t>…</a:t>
            </a:r>
            <a:r>
              <a:rPr lang="en-US" altLang="zh-CN" smtClean="0">
                <a:solidFill>
                  <a:srgbClr val="0000B3"/>
                </a:solidFill>
                <a:latin typeface="黑体" panose="02010609060101010101" pitchFamily="49" charset="-122"/>
              </a:rPr>
              <a:t>,tn</a:t>
            </a:r>
            <a:r>
              <a:rPr lang="zh-CN" altLang="en-US" smtClean="0">
                <a:solidFill>
                  <a:srgbClr val="0000B3"/>
                </a:solidFill>
                <a:latin typeface="黑体" panose="02010609060101010101" pitchFamily="49" charset="-122"/>
              </a:rPr>
              <a:t>是项，则</a:t>
            </a:r>
            <a:r>
              <a:rPr lang="en-US" altLang="zh-CN" smtClean="0">
                <a:solidFill>
                  <a:srgbClr val="0000B3"/>
                </a:solidFill>
                <a:latin typeface="黑体" panose="02010609060101010101" pitchFamily="49" charset="-122"/>
              </a:rPr>
              <a:t>f(t1,</a:t>
            </a:r>
            <a:r>
              <a:rPr lang="en-US" altLang="zh-CN" smtClean="0">
                <a:solidFill>
                  <a:srgbClr val="0000B3"/>
                </a:solidFill>
              </a:rPr>
              <a:t>…</a:t>
            </a:r>
            <a:r>
              <a:rPr lang="en-US" altLang="zh-CN" smtClean="0">
                <a:solidFill>
                  <a:srgbClr val="0000B3"/>
                </a:solidFill>
                <a:latin typeface="黑体" panose="02010609060101010101" pitchFamily="49" charset="-122"/>
              </a:rPr>
              <a:t>,tn)</a:t>
            </a:r>
            <a:r>
              <a:rPr lang="zh-CN" altLang="en-US" smtClean="0">
                <a:solidFill>
                  <a:srgbClr val="0000B3"/>
                </a:solidFill>
                <a:latin typeface="黑体" panose="02010609060101010101" pitchFamily="49" charset="-122"/>
              </a:rPr>
              <a:t>是项。</a:t>
            </a:r>
          </a:p>
          <a:p>
            <a:pPr lvl="1" indent="342900">
              <a:buFont typeface="Wingdings" panose="05000000000000000000" pitchFamily="2" charset="2"/>
              <a:buNone/>
              <a:defRPr/>
            </a:pPr>
            <a:r>
              <a:rPr lang="zh-CN" altLang="en-US" smtClean="0">
                <a:solidFill>
                  <a:srgbClr val="0000B3"/>
                </a:solidFill>
                <a:latin typeface="黑体" panose="02010609060101010101" pitchFamily="49" charset="-122"/>
              </a:rPr>
              <a:t>(3)任何项仅由规则(1)(2)所生成。</a:t>
            </a:r>
          </a:p>
          <a:p>
            <a:pPr indent="342900">
              <a:buFont typeface="Wingdings" panose="05000000000000000000" pitchFamily="2" charset="2"/>
              <a:buNone/>
              <a:defRPr/>
            </a:pPr>
            <a:r>
              <a:rPr lang="zh-CN" altLang="en-US" smtClean="0">
                <a:solidFill>
                  <a:srgbClr val="FF0000"/>
                </a:solidFill>
                <a:latin typeface="黑体" panose="02010609060101010101" pitchFamily="49" charset="-122"/>
              </a:rPr>
              <a:t>定义2.14 </a:t>
            </a:r>
            <a:r>
              <a:rPr lang="zh-CN" altLang="en-US" smtClean="0">
                <a:solidFill>
                  <a:srgbClr val="000070"/>
                </a:solidFill>
                <a:latin typeface="黑体" panose="02010609060101010101" pitchFamily="49" charset="-122"/>
              </a:rPr>
              <a:t>若</a:t>
            </a:r>
            <a:r>
              <a:rPr lang="en-US" altLang="zh-CN" smtClean="0">
                <a:solidFill>
                  <a:srgbClr val="000070"/>
                </a:solidFill>
                <a:latin typeface="黑体" panose="02010609060101010101" pitchFamily="49" charset="-122"/>
              </a:rPr>
              <a:t>P</a:t>
            </a:r>
            <a:r>
              <a:rPr lang="zh-CN" altLang="en-US" smtClean="0">
                <a:solidFill>
                  <a:srgbClr val="000070"/>
                </a:solidFill>
                <a:latin typeface="黑体" panose="02010609060101010101" pitchFamily="49" charset="-122"/>
              </a:rPr>
              <a:t>为</a:t>
            </a:r>
            <a:r>
              <a:rPr lang="en-US" altLang="zh-CN" smtClean="0">
                <a:solidFill>
                  <a:srgbClr val="000070"/>
                </a:solidFill>
                <a:latin typeface="黑体" panose="02010609060101010101" pitchFamily="49" charset="-122"/>
              </a:rPr>
              <a:t>n</a:t>
            </a:r>
            <a:r>
              <a:rPr lang="zh-CN" altLang="en-US" smtClean="0">
                <a:solidFill>
                  <a:srgbClr val="000070"/>
                </a:solidFill>
                <a:latin typeface="黑体" panose="02010609060101010101" pitchFamily="49" charset="-122"/>
              </a:rPr>
              <a:t>元谓词符号,</a:t>
            </a:r>
            <a:r>
              <a:rPr lang="en-US" altLang="zh-CN" smtClean="0">
                <a:solidFill>
                  <a:srgbClr val="000070"/>
                </a:solidFill>
                <a:latin typeface="黑体" panose="02010609060101010101" pitchFamily="49" charset="-122"/>
              </a:rPr>
              <a:t>t1,</a:t>
            </a:r>
            <a:r>
              <a:rPr lang="en-US" altLang="zh-CN" smtClean="0">
                <a:solidFill>
                  <a:srgbClr val="000070"/>
                </a:solidFill>
              </a:rPr>
              <a:t>…</a:t>
            </a:r>
            <a:r>
              <a:rPr lang="en-US" altLang="zh-CN" smtClean="0">
                <a:solidFill>
                  <a:srgbClr val="000070"/>
                </a:solidFill>
                <a:latin typeface="黑体" panose="02010609060101010101" pitchFamily="49" charset="-122"/>
              </a:rPr>
              <a:t>,tn</a:t>
            </a:r>
            <a:r>
              <a:rPr lang="zh-CN" altLang="en-US" smtClean="0">
                <a:solidFill>
                  <a:srgbClr val="000070"/>
                </a:solidFill>
                <a:latin typeface="黑体" panose="02010609060101010101" pitchFamily="49" charset="-122"/>
              </a:rPr>
              <a:t>都是项，则称</a:t>
            </a:r>
            <a:r>
              <a:rPr lang="en-US" altLang="zh-CN" smtClean="0">
                <a:solidFill>
                  <a:srgbClr val="000070"/>
                </a:solidFill>
                <a:latin typeface="黑体" panose="02010609060101010101" pitchFamily="49" charset="-122"/>
              </a:rPr>
              <a:t>P(t1,</a:t>
            </a:r>
            <a:r>
              <a:rPr lang="en-US" altLang="zh-CN" smtClean="0">
                <a:solidFill>
                  <a:srgbClr val="000070"/>
                </a:solidFill>
              </a:rPr>
              <a:t>…</a:t>
            </a:r>
            <a:r>
              <a:rPr lang="en-US" altLang="zh-CN" smtClean="0">
                <a:solidFill>
                  <a:srgbClr val="000070"/>
                </a:solidFill>
                <a:latin typeface="黑体" panose="02010609060101010101" pitchFamily="49" charset="-122"/>
              </a:rPr>
              <a:t>,tn)</a:t>
            </a:r>
            <a:r>
              <a:rPr lang="zh-CN" altLang="en-US" smtClean="0">
                <a:solidFill>
                  <a:srgbClr val="000070"/>
                </a:solidFill>
                <a:latin typeface="黑体" panose="02010609060101010101" pitchFamily="49" charset="-122"/>
              </a:rPr>
              <a:t>为</a:t>
            </a:r>
            <a:r>
              <a:rPr lang="zh-CN" altLang="en-US" smtClean="0">
                <a:solidFill>
                  <a:srgbClr val="C00000"/>
                </a:solidFill>
                <a:latin typeface="黑体" panose="02010609060101010101" pitchFamily="49" charset="-122"/>
              </a:rPr>
              <a:t>原子公式</a:t>
            </a:r>
            <a:r>
              <a:rPr lang="zh-CN" altLang="en-US" smtClean="0">
                <a:solidFill>
                  <a:srgbClr val="000070"/>
                </a:solidFill>
                <a:latin typeface="黑体" panose="02010609060101010101" pitchFamily="49" charset="-122"/>
              </a:rPr>
              <a:t>。 </a:t>
            </a:r>
          </a:p>
          <a:p>
            <a:pPr lvl="1" indent="342900">
              <a:defRPr/>
            </a:pPr>
            <a:endParaRPr lang="zh-CN" altLang="en-US" smtClean="0">
              <a:solidFill>
                <a:srgbClr val="0000B3"/>
              </a:solidFill>
              <a:latin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63</a:t>
            </a:fld>
            <a:endParaRPr lang="zh-CN" altLang="en-US" dirty="0"/>
          </a:p>
        </p:txBody>
      </p:sp>
    </p:spTree>
    <p:extLst>
      <p:ext uri="{BB962C8B-B14F-4D97-AF65-F5344CB8AC3E}">
        <p14:creationId xmlns:p14="http://schemas.microsoft.com/office/powerpoint/2010/main" val="28522397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idx="1"/>
          </p:nvPr>
        </p:nvSpPr>
        <p:spPr bwMode="auto">
          <a:xfrm>
            <a:off x="539750" y="1030288"/>
            <a:ext cx="7772400" cy="5638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341313">
              <a:buFont typeface="Wingdings" panose="05000000000000000000" pitchFamily="2" charset="2"/>
              <a:buNone/>
            </a:pPr>
            <a:r>
              <a:rPr lang="zh-CN" altLang="en-US" smtClean="0">
                <a:solidFill>
                  <a:srgbClr val="FF0000"/>
                </a:solidFill>
                <a:latin typeface="黑体" panose="02010609060101010101" pitchFamily="49" charset="-122"/>
              </a:rPr>
              <a:t>定义</a:t>
            </a:r>
            <a:r>
              <a:rPr lang="en-US" altLang="zh-CN" smtClean="0">
                <a:solidFill>
                  <a:srgbClr val="FF0000"/>
                </a:solidFill>
                <a:latin typeface="黑体" panose="02010609060101010101" pitchFamily="49" charset="-122"/>
              </a:rPr>
              <a:t>2.</a:t>
            </a:r>
            <a:r>
              <a:rPr lang="zh-CN" altLang="en-US" smtClean="0">
                <a:solidFill>
                  <a:srgbClr val="FF0000"/>
                </a:solidFill>
                <a:latin typeface="黑体" panose="02010609060101010101" pitchFamily="49" charset="-122"/>
              </a:rPr>
              <a:t>15 </a:t>
            </a:r>
            <a:r>
              <a:rPr lang="zh-CN" altLang="en-US" smtClean="0">
                <a:solidFill>
                  <a:srgbClr val="000070"/>
                </a:solidFill>
                <a:latin typeface="黑体" panose="02010609060101010101" pitchFamily="49" charset="-122"/>
              </a:rPr>
              <a:t>一阶谓词逻辑的合式公式可递归定义如下：</a:t>
            </a:r>
          </a:p>
          <a:p>
            <a:pPr lvl="1" indent="341313">
              <a:buFont typeface="Wingdings" panose="05000000000000000000" pitchFamily="2" charset="2"/>
              <a:buNone/>
            </a:pPr>
            <a:r>
              <a:rPr lang="zh-CN" altLang="en-US" smtClean="0">
                <a:solidFill>
                  <a:srgbClr val="0000B3"/>
                </a:solidFill>
                <a:latin typeface="黑体" panose="02010609060101010101" pitchFamily="49" charset="-122"/>
              </a:rPr>
              <a:t>(1)原子谓词公式是</a:t>
            </a:r>
            <a:r>
              <a:rPr lang="zh-CN" altLang="en-US" smtClean="0">
                <a:solidFill>
                  <a:srgbClr val="FF0000"/>
                </a:solidFill>
                <a:latin typeface="黑体" panose="02010609060101010101" pitchFamily="49" charset="-122"/>
              </a:rPr>
              <a:t>合式公式</a:t>
            </a:r>
            <a:r>
              <a:rPr lang="zh-CN" altLang="en-US" smtClean="0">
                <a:solidFill>
                  <a:srgbClr val="0000B3"/>
                </a:solidFill>
                <a:latin typeface="黑体" panose="02010609060101010101" pitchFamily="49" charset="-122"/>
              </a:rPr>
              <a:t> (也称为原子公式)。</a:t>
            </a:r>
          </a:p>
          <a:p>
            <a:pPr lvl="1" indent="341313">
              <a:buFont typeface="Wingdings" panose="05000000000000000000" pitchFamily="2" charset="2"/>
              <a:buNone/>
            </a:pPr>
            <a:r>
              <a:rPr lang="zh-CN" altLang="en-US" smtClean="0">
                <a:solidFill>
                  <a:srgbClr val="0000B3"/>
                </a:solidFill>
                <a:latin typeface="黑体" panose="02010609060101010101" pitchFamily="49" charset="-122"/>
              </a:rPr>
              <a:t>(2)若</a:t>
            </a:r>
            <a:r>
              <a:rPr lang="en-US" altLang="zh-CN" smtClean="0">
                <a:solidFill>
                  <a:srgbClr val="0000B3"/>
                </a:solidFill>
                <a:latin typeface="黑体" panose="02010609060101010101" pitchFamily="49" charset="-122"/>
              </a:rPr>
              <a:t>P、Q</a:t>
            </a:r>
            <a:r>
              <a:rPr lang="zh-CN" altLang="en-US" smtClean="0">
                <a:solidFill>
                  <a:srgbClr val="0000B3"/>
                </a:solidFill>
                <a:latin typeface="黑体" panose="02010609060101010101" pitchFamily="49" charset="-122"/>
              </a:rPr>
              <a:t>是合式公式，则(┐</a:t>
            </a:r>
            <a:r>
              <a:rPr lang="en-US" altLang="zh-CN" smtClean="0">
                <a:solidFill>
                  <a:srgbClr val="0000B3"/>
                </a:solidFill>
                <a:latin typeface="黑体" panose="02010609060101010101" pitchFamily="49" charset="-122"/>
              </a:rPr>
              <a:t>P)、(P∧Q)、(P∨Q)、(P→Q)、(P←→ Q)</a:t>
            </a:r>
            <a:r>
              <a:rPr lang="zh-CN" altLang="en-US" smtClean="0">
                <a:solidFill>
                  <a:srgbClr val="0000B3"/>
                </a:solidFill>
                <a:latin typeface="黑体" panose="02010609060101010101" pitchFamily="49" charset="-122"/>
              </a:rPr>
              <a:t>也是合式公式。</a:t>
            </a:r>
          </a:p>
          <a:p>
            <a:pPr lvl="1" indent="341313">
              <a:buFont typeface="Wingdings" panose="05000000000000000000" pitchFamily="2" charset="2"/>
              <a:buNone/>
            </a:pPr>
            <a:r>
              <a:rPr lang="zh-CN" altLang="en-US" smtClean="0">
                <a:solidFill>
                  <a:srgbClr val="0000B3"/>
                </a:solidFill>
                <a:latin typeface="黑体" panose="02010609060101010101" pitchFamily="49" charset="-122"/>
              </a:rPr>
              <a:t>(3)若</a:t>
            </a:r>
            <a:r>
              <a:rPr lang="en-US" altLang="zh-CN" smtClean="0">
                <a:solidFill>
                  <a:srgbClr val="0000B3"/>
                </a:solidFill>
                <a:latin typeface="黑体" panose="02010609060101010101" pitchFamily="49" charset="-122"/>
              </a:rPr>
              <a:t>P</a:t>
            </a:r>
            <a:r>
              <a:rPr lang="zh-CN" altLang="en-US" smtClean="0">
                <a:solidFill>
                  <a:srgbClr val="0000B3"/>
                </a:solidFill>
                <a:latin typeface="黑体" panose="02010609060101010101" pitchFamily="49" charset="-122"/>
              </a:rPr>
              <a:t>是合式公式，</a:t>
            </a:r>
            <a:r>
              <a:rPr lang="en-US" altLang="zh-CN" smtClean="0">
                <a:solidFill>
                  <a:srgbClr val="0000B3"/>
                </a:solidFill>
                <a:latin typeface="黑体" panose="02010609060101010101" pitchFamily="49" charset="-122"/>
              </a:rPr>
              <a:t>x</a:t>
            </a:r>
            <a:r>
              <a:rPr lang="zh-CN" altLang="en-US" smtClean="0">
                <a:solidFill>
                  <a:srgbClr val="0000B3"/>
                </a:solidFill>
                <a:latin typeface="黑体" panose="02010609060101010101" pitchFamily="49" charset="-122"/>
              </a:rPr>
              <a:t>是任一个体变元，则 (</a:t>
            </a:r>
            <a:r>
              <a:rPr lang="zh-CN" altLang="en-US" smtClean="0">
                <a:solidFill>
                  <a:srgbClr val="0000B3"/>
                </a:solidFill>
                <a:latin typeface="黑体" panose="02010609060101010101" pitchFamily="49" charset="-122"/>
                <a:sym typeface="Symbol" panose="05050102010706020507" pitchFamily="18" charset="2"/>
              </a:rPr>
              <a:t></a:t>
            </a:r>
            <a:r>
              <a:rPr lang="en-US" altLang="zh-CN" smtClean="0">
                <a:solidFill>
                  <a:srgbClr val="0000B3"/>
                </a:solidFill>
                <a:latin typeface="黑体" panose="02010609060101010101" pitchFamily="49" charset="-122"/>
              </a:rPr>
              <a:t>x)P、（</a:t>
            </a:r>
            <a:r>
              <a:rPr lang="zh-CN" altLang="en-US" smtClean="0">
                <a:solidFill>
                  <a:srgbClr val="0000B3"/>
                </a:solidFill>
                <a:latin typeface="黑体" panose="02010609060101010101" pitchFamily="49" charset="-122"/>
                <a:sym typeface="Symbol" panose="05050102010706020507" pitchFamily="18" charset="2"/>
              </a:rPr>
              <a:t></a:t>
            </a:r>
            <a:r>
              <a:rPr lang="en-US" altLang="zh-CN" smtClean="0">
                <a:solidFill>
                  <a:srgbClr val="0000B3"/>
                </a:solidFill>
                <a:latin typeface="黑体" panose="02010609060101010101" pitchFamily="49" charset="-122"/>
              </a:rPr>
              <a:t>x)P</a:t>
            </a:r>
            <a:r>
              <a:rPr lang="zh-CN" altLang="en-US" smtClean="0">
                <a:solidFill>
                  <a:srgbClr val="0000B3"/>
                </a:solidFill>
                <a:latin typeface="黑体" panose="02010609060101010101" pitchFamily="49" charset="-122"/>
              </a:rPr>
              <a:t>也是合式公式。</a:t>
            </a:r>
          </a:p>
          <a:p>
            <a:pPr lvl="1" indent="341313">
              <a:buFont typeface="Wingdings" panose="05000000000000000000" pitchFamily="2" charset="2"/>
              <a:buNone/>
            </a:pPr>
            <a:r>
              <a:rPr lang="zh-CN" altLang="en-US" smtClean="0">
                <a:solidFill>
                  <a:srgbClr val="0000B3"/>
                </a:solidFill>
                <a:latin typeface="黑体" panose="02010609060101010101" pitchFamily="49" charset="-122"/>
              </a:rPr>
              <a:t>(4)只有有限步引用（</a:t>
            </a:r>
            <a:r>
              <a:rPr lang="en-US" altLang="zh-CN" smtClean="0">
                <a:solidFill>
                  <a:srgbClr val="0000B3"/>
                </a:solidFill>
                <a:latin typeface="黑体" panose="02010609060101010101" pitchFamily="49" charset="-122"/>
              </a:rPr>
              <a:t>1</a:t>
            </a:r>
            <a:r>
              <a:rPr lang="zh-CN" altLang="en-US" smtClean="0">
                <a:solidFill>
                  <a:srgbClr val="0000B3"/>
                </a:solidFill>
                <a:latin typeface="黑体" panose="02010609060101010101" pitchFamily="49" charset="-122"/>
              </a:rPr>
              <a:t>）、（</a:t>
            </a:r>
            <a:r>
              <a:rPr lang="en-US" altLang="zh-CN" smtClean="0">
                <a:solidFill>
                  <a:srgbClr val="0000B3"/>
                </a:solidFill>
                <a:latin typeface="黑体" panose="02010609060101010101" pitchFamily="49" charset="-122"/>
              </a:rPr>
              <a:t>2</a:t>
            </a:r>
            <a:r>
              <a:rPr lang="zh-CN" altLang="en-US" smtClean="0">
                <a:solidFill>
                  <a:srgbClr val="0000B3"/>
                </a:solidFill>
                <a:latin typeface="黑体" panose="02010609060101010101" pitchFamily="49" charset="-122"/>
              </a:rPr>
              <a:t>）、（</a:t>
            </a:r>
            <a:r>
              <a:rPr lang="en-US" altLang="zh-CN" smtClean="0">
                <a:solidFill>
                  <a:srgbClr val="0000B3"/>
                </a:solidFill>
                <a:latin typeface="黑体" panose="02010609060101010101" pitchFamily="49" charset="-122"/>
              </a:rPr>
              <a:t>3</a:t>
            </a:r>
            <a:r>
              <a:rPr lang="zh-CN" altLang="en-US" smtClean="0">
                <a:solidFill>
                  <a:srgbClr val="0000B3"/>
                </a:solidFill>
                <a:latin typeface="黑体" panose="02010609060101010101" pitchFamily="49" charset="-122"/>
              </a:rPr>
              <a:t>）条款所组成的符号串是合式公式。</a:t>
            </a:r>
          </a:p>
          <a:p>
            <a:pPr indent="341313">
              <a:buFont typeface="Wingdings" panose="05000000000000000000" pitchFamily="2" charset="2"/>
              <a:buChar char="Ø"/>
            </a:pPr>
            <a:endParaRPr lang="zh-CN" altLang="en-US" smtClean="0">
              <a:solidFill>
                <a:srgbClr val="000070"/>
              </a:solidFill>
              <a:latin typeface="黑体" panose="02010609060101010101" pitchFamily="49" charset="-122"/>
            </a:endParaRPr>
          </a:p>
        </p:txBody>
      </p:sp>
      <p:sp>
        <p:nvSpPr>
          <p:cNvPr id="77828"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谓词逻辑基础</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64</a:t>
            </a:fld>
            <a:endParaRPr lang="zh-CN" altLang="en-US" dirty="0"/>
          </a:p>
        </p:txBody>
      </p:sp>
    </p:spTree>
    <p:extLst>
      <p:ext uri="{BB962C8B-B14F-4D97-AF65-F5344CB8AC3E}">
        <p14:creationId xmlns:p14="http://schemas.microsoft.com/office/powerpoint/2010/main" val="17716193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bwMode="auto">
          <a:xfrm>
            <a:off x="468313" y="1268413"/>
            <a:ext cx="8280400" cy="523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342900">
              <a:spcBef>
                <a:spcPct val="20000"/>
              </a:spcBef>
              <a:buClr>
                <a:schemeClr val="hlink"/>
              </a:buClr>
              <a:buSzPct val="70000"/>
              <a:buFont typeface="Wingdings" panose="05000000000000000000" pitchFamily="2" charset="2"/>
              <a:buNone/>
            </a:pPr>
            <a:endParaRPr lang="zh-CN" altLang="en-US" dirty="0" smtClean="0">
              <a:solidFill>
                <a:srgbClr val="000070"/>
              </a:solidFill>
              <a:latin typeface="黑体" panose="02010609060101010101" pitchFamily="49" charset="-122"/>
            </a:endParaRPr>
          </a:p>
          <a:p>
            <a:pPr indent="-342900">
              <a:spcBef>
                <a:spcPct val="20000"/>
              </a:spcBef>
              <a:buClr>
                <a:schemeClr val="hlink"/>
              </a:buClr>
              <a:buSzPct val="70000"/>
              <a:buFont typeface="Wingdings" panose="05000000000000000000" pitchFamily="2" charset="2"/>
              <a:buNone/>
            </a:pPr>
            <a:r>
              <a:rPr lang="zh-CN" altLang="en-US" dirty="0" smtClean="0">
                <a:solidFill>
                  <a:srgbClr val="FF0000"/>
                </a:solidFill>
                <a:latin typeface="黑体" panose="02010609060101010101" pitchFamily="49" charset="-122"/>
              </a:rPr>
              <a:t>指导变量： </a:t>
            </a:r>
            <a:r>
              <a:rPr lang="zh-CN" altLang="en-US" dirty="0" smtClean="0">
                <a:solidFill>
                  <a:srgbClr val="000070"/>
                </a:solidFill>
                <a:latin typeface="黑体" panose="02010609060101010101" pitchFamily="49" charset="-122"/>
                <a:sym typeface="Symbol" panose="05050102010706020507" pitchFamily="18" charset="2"/>
              </a:rPr>
              <a:t></a:t>
            </a:r>
            <a:r>
              <a:rPr lang="en-US" altLang="zh-CN" dirty="0" smtClean="0">
                <a:solidFill>
                  <a:srgbClr val="000070"/>
                </a:solidFill>
                <a:latin typeface="黑体" panose="02010609060101010101" pitchFamily="49" charset="-122"/>
              </a:rPr>
              <a:t>x</a:t>
            </a:r>
            <a:r>
              <a:rPr lang="en-US" altLang="zh-CN" baseline="-25000" dirty="0" smtClean="0">
                <a:solidFill>
                  <a:srgbClr val="000070"/>
                </a:solidFill>
                <a:latin typeface="黑体" panose="02010609060101010101" pitchFamily="49" charset="-122"/>
              </a:rPr>
              <a:t> </a:t>
            </a:r>
            <a:r>
              <a:rPr lang="en-US" altLang="zh-CN" dirty="0" smtClean="0">
                <a:solidFill>
                  <a:srgbClr val="000070"/>
                </a:solidFill>
                <a:latin typeface="黑体" panose="02010609060101010101" pitchFamily="49" charset="-122"/>
              </a:rPr>
              <a:t>A</a:t>
            </a:r>
            <a:r>
              <a:rPr lang="zh-CN" altLang="en-US" dirty="0" smtClean="0">
                <a:solidFill>
                  <a:srgbClr val="000070"/>
                </a:solidFill>
                <a:latin typeface="黑体" panose="02010609060101010101" pitchFamily="49" charset="-122"/>
              </a:rPr>
              <a:t>， </a:t>
            </a:r>
            <a:r>
              <a:rPr lang="zh-CN" altLang="en-US" dirty="0" smtClean="0">
                <a:solidFill>
                  <a:srgbClr val="000070"/>
                </a:solidFill>
                <a:latin typeface="黑体" panose="02010609060101010101" pitchFamily="49" charset="-122"/>
                <a:sym typeface="Symbol" panose="05050102010706020507" pitchFamily="18" charset="2"/>
              </a:rPr>
              <a:t></a:t>
            </a:r>
            <a:r>
              <a:rPr lang="en-US" altLang="zh-CN" dirty="0" smtClean="0">
                <a:solidFill>
                  <a:srgbClr val="000070"/>
                </a:solidFill>
                <a:latin typeface="黑体" panose="02010609060101010101" pitchFamily="49" charset="-122"/>
              </a:rPr>
              <a:t>x</a:t>
            </a:r>
            <a:r>
              <a:rPr lang="en-US" altLang="zh-CN" baseline="-25000" dirty="0" smtClean="0">
                <a:solidFill>
                  <a:srgbClr val="000070"/>
                </a:solidFill>
                <a:latin typeface="黑体" panose="02010609060101010101" pitchFamily="49" charset="-122"/>
              </a:rPr>
              <a:t> </a:t>
            </a:r>
            <a:r>
              <a:rPr lang="en-US" altLang="zh-CN" dirty="0" smtClean="0">
                <a:solidFill>
                  <a:srgbClr val="000070"/>
                </a:solidFill>
                <a:latin typeface="黑体" panose="02010609060101010101" pitchFamily="49" charset="-122"/>
              </a:rPr>
              <a:t>A</a:t>
            </a:r>
            <a:r>
              <a:rPr lang="zh-CN" altLang="en-US" dirty="0" smtClean="0">
                <a:solidFill>
                  <a:srgbClr val="000070"/>
                </a:solidFill>
                <a:latin typeface="黑体" panose="02010609060101010101" pitchFamily="49" charset="-122"/>
              </a:rPr>
              <a:t>中的</a:t>
            </a:r>
            <a:r>
              <a:rPr lang="en-US" altLang="zh-CN" dirty="0" smtClean="0">
                <a:solidFill>
                  <a:srgbClr val="000070"/>
                </a:solidFill>
                <a:latin typeface="黑体" panose="02010609060101010101" pitchFamily="49" charset="-122"/>
              </a:rPr>
              <a:t>x</a:t>
            </a:r>
            <a:r>
              <a:rPr lang="zh-CN" altLang="en-US" dirty="0" smtClean="0">
                <a:solidFill>
                  <a:srgbClr val="000070"/>
                </a:solidFill>
                <a:latin typeface="黑体" panose="02010609060101010101" pitchFamily="49" charset="-122"/>
              </a:rPr>
              <a:t>称为指导变量。</a:t>
            </a:r>
          </a:p>
          <a:p>
            <a:pPr indent="-342900">
              <a:spcBef>
                <a:spcPct val="20000"/>
              </a:spcBef>
              <a:buClr>
                <a:schemeClr val="hlink"/>
              </a:buClr>
              <a:buSzPct val="70000"/>
              <a:buFont typeface="Wingdings" panose="05000000000000000000" pitchFamily="2" charset="2"/>
              <a:buNone/>
            </a:pPr>
            <a:r>
              <a:rPr lang="zh-CN" altLang="en-US" dirty="0" smtClean="0">
                <a:solidFill>
                  <a:srgbClr val="FF0000"/>
                </a:solidFill>
                <a:latin typeface="黑体" panose="02010609060101010101" pitchFamily="49" charset="-122"/>
              </a:rPr>
              <a:t>辖域： </a:t>
            </a:r>
            <a:r>
              <a:rPr lang="zh-CN" altLang="en-US" dirty="0" smtClean="0">
                <a:solidFill>
                  <a:srgbClr val="000070"/>
                </a:solidFill>
                <a:latin typeface="黑体" panose="02010609060101010101" pitchFamily="49" charset="-122"/>
                <a:sym typeface="Symbol" panose="05050102010706020507" pitchFamily="18" charset="2"/>
              </a:rPr>
              <a:t></a:t>
            </a:r>
            <a:r>
              <a:rPr lang="en-US" altLang="zh-CN" dirty="0" smtClean="0">
                <a:solidFill>
                  <a:srgbClr val="000070"/>
                </a:solidFill>
                <a:latin typeface="黑体" panose="02010609060101010101" pitchFamily="49" charset="-122"/>
              </a:rPr>
              <a:t>x</a:t>
            </a:r>
            <a:r>
              <a:rPr lang="en-US" altLang="zh-CN" baseline="-25000" dirty="0" smtClean="0">
                <a:solidFill>
                  <a:srgbClr val="000070"/>
                </a:solidFill>
                <a:latin typeface="黑体" panose="02010609060101010101" pitchFamily="49" charset="-122"/>
              </a:rPr>
              <a:t> </a:t>
            </a:r>
            <a:r>
              <a:rPr lang="en-US" altLang="zh-CN" dirty="0" smtClean="0">
                <a:solidFill>
                  <a:srgbClr val="000070"/>
                </a:solidFill>
                <a:latin typeface="黑体" panose="02010609060101010101" pitchFamily="49" charset="-122"/>
              </a:rPr>
              <a:t>A</a:t>
            </a:r>
            <a:r>
              <a:rPr lang="zh-CN" altLang="en-US" dirty="0" smtClean="0">
                <a:solidFill>
                  <a:srgbClr val="000070"/>
                </a:solidFill>
                <a:latin typeface="黑体" panose="02010609060101010101" pitchFamily="49" charset="-122"/>
              </a:rPr>
              <a:t>， </a:t>
            </a:r>
            <a:r>
              <a:rPr lang="zh-CN" altLang="en-US" dirty="0" smtClean="0">
                <a:solidFill>
                  <a:srgbClr val="000070"/>
                </a:solidFill>
                <a:latin typeface="黑体" panose="02010609060101010101" pitchFamily="49" charset="-122"/>
                <a:sym typeface="Symbol" panose="05050102010706020507" pitchFamily="18" charset="2"/>
              </a:rPr>
              <a:t></a:t>
            </a:r>
            <a:r>
              <a:rPr lang="en-US" altLang="zh-CN" dirty="0" smtClean="0">
                <a:solidFill>
                  <a:srgbClr val="000070"/>
                </a:solidFill>
                <a:latin typeface="黑体" panose="02010609060101010101" pitchFamily="49" charset="-122"/>
              </a:rPr>
              <a:t>x</a:t>
            </a:r>
            <a:r>
              <a:rPr lang="en-US" altLang="zh-CN" baseline="-25000" dirty="0" smtClean="0">
                <a:solidFill>
                  <a:srgbClr val="000070"/>
                </a:solidFill>
                <a:latin typeface="黑体" panose="02010609060101010101" pitchFamily="49" charset="-122"/>
              </a:rPr>
              <a:t> </a:t>
            </a:r>
            <a:r>
              <a:rPr lang="en-US" altLang="zh-CN" dirty="0" smtClean="0">
                <a:solidFill>
                  <a:srgbClr val="000070"/>
                </a:solidFill>
                <a:latin typeface="黑体" panose="02010609060101010101" pitchFamily="49" charset="-122"/>
              </a:rPr>
              <a:t>A</a:t>
            </a:r>
            <a:r>
              <a:rPr lang="zh-CN" altLang="en-US" dirty="0" smtClean="0">
                <a:solidFill>
                  <a:srgbClr val="000070"/>
                </a:solidFill>
                <a:latin typeface="黑体" panose="02010609060101010101" pitchFamily="49" charset="-122"/>
              </a:rPr>
              <a:t>中的</a:t>
            </a:r>
            <a:r>
              <a:rPr lang="en-US" altLang="zh-CN" dirty="0" smtClean="0">
                <a:solidFill>
                  <a:srgbClr val="000070"/>
                </a:solidFill>
                <a:latin typeface="黑体" panose="02010609060101010101" pitchFamily="49" charset="-122"/>
              </a:rPr>
              <a:t>A</a:t>
            </a:r>
            <a:r>
              <a:rPr lang="zh-CN" altLang="en-US" dirty="0" smtClean="0">
                <a:solidFill>
                  <a:srgbClr val="000070"/>
                </a:solidFill>
                <a:latin typeface="黑体" panose="02010609060101010101" pitchFamily="49" charset="-122"/>
              </a:rPr>
              <a:t>称为相应量词的辖域。</a:t>
            </a:r>
          </a:p>
          <a:p>
            <a:pPr indent="-342900">
              <a:spcBef>
                <a:spcPct val="20000"/>
              </a:spcBef>
              <a:buClr>
                <a:schemeClr val="hlink"/>
              </a:buClr>
              <a:buSzPct val="70000"/>
              <a:buFont typeface="Wingdings" panose="05000000000000000000" pitchFamily="2" charset="2"/>
              <a:buNone/>
            </a:pPr>
            <a:r>
              <a:rPr lang="zh-CN" altLang="en-US" dirty="0" smtClean="0">
                <a:solidFill>
                  <a:srgbClr val="FF0000"/>
                </a:solidFill>
                <a:latin typeface="黑体" panose="02010609060101010101" pitchFamily="49" charset="-122"/>
              </a:rPr>
              <a:t>约束出现：</a:t>
            </a:r>
            <a:r>
              <a:rPr lang="zh-CN" altLang="en-US" dirty="0" smtClean="0">
                <a:solidFill>
                  <a:srgbClr val="000070"/>
                </a:solidFill>
                <a:latin typeface="黑体" panose="02010609060101010101" pitchFamily="49" charset="-122"/>
              </a:rPr>
              <a:t>辖域</a:t>
            </a:r>
            <a:r>
              <a:rPr lang="en-US" altLang="zh-CN" dirty="0" smtClean="0">
                <a:solidFill>
                  <a:srgbClr val="000070"/>
                </a:solidFill>
                <a:latin typeface="黑体" panose="02010609060101010101" pitchFamily="49" charset="-122"/>
              </a:rPr>
              <a:t>A</a:t>
            </a:r>
            <a:r>
              <a:rPr lang="zh-CN" altLang="en-US" dirty="0" smtClean="0">
                <a:solidFill>
                  <a:srgbClr val="000070"/>
                </a:solidFill>
                <a:latin typeface="黑体" panose="02010609060101010101" pitchFamily="49" charset="-122"/>
              </a:rPr>
              <a:t>中，</a:t>
            </a:r>
            <a:r>
              <a:rPr lang="en-US" altLang="zh-CN" dirty="0" smtClean="0">
                <a:solidFill>
                  <a:srgbClr val="000070"/>
                </a:solidFill>
                <a:latin typeface="黑体" panose="02010609060101010101" pitchFamily="49" charset="-122"/>
              </a:rPr>
              <a:t>x</a:t>
            </a:r>
            <a:r>
              <a:rPr lang="zh-CN" altLang="en-US" dirty="0" smtClean="0">
                <a:solidFill>
                  <a:srgbClr val="000070"/>
                </a:solidFill>
                <a:latin typeface="黑体" panose="02010609060101010101" pitchFamily="49" charset="-122"/>
              </a:rPr>
              <a:t>的出现（受指导变量的约束）。</a:t>
            </a:r>
          </a:p>
          <a:p>
            <a:pPr indent="-342900">
              <a:spcBef>
                <a:spcPct val="20000"/>
              </a:spcBef>
              <a:buClr>
                <a:schemeClr val="hlink"/>
              </a:buClr>
              <a:buSzPct val="70000"/>
              <a:buFont typeface="Wingdings" panose="05000000000000000000" pitchFamily="2" charset="2"/>
              <a:buNone/>
            </a:pPr>
            <a:r>
              <a:rPr lang="zh-CN" altLang="en-US" dirty="0" smtClean="0">
                <a:solidFill>
                  <a:srgbClr val="FF0000"/>
                </a:solidFill>
                <a:latin typeface="黑体" panose="02010609060101010101" pitchFamily="49" charset="-122"/>
              </a:rPr>
              <a:t>自由出现：</a:t>
            </a:r>
            <a:r>
              <a:rPr lang="zh-CN" altLang="en-US" dirty="0" smtClean="0">
                <a:solidFill>
                  <a:srgbClr val="000070"/>
                </a:solidFill>
                <a:latin typeface="黑体" panose="02010609060101010101" pitchFamily="49" charset="-122"/>
              </a:rPr>
              <a:t>不是约束出现的其他变量的出现。</a:t>
            </a:r>
          </a:p>
        </p:txBody>
      </p:sp>
      <p:sp>
        <p:nvSpPr>
          <p:cNvPr id="78852"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谓词逻辑基础</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65</a:t>
            </a:fld>
            <a:endParaRPr lang="zh-CN" altLang="en-US" dirty="0"/>
          </a:p>
        </p:txBody>
      </p:sp>
    </p:spTree>
    <p:extLst>
      <p:ext uri="{BB962C8B-B14F-4D97-AF65-F5344CB8AC3E}">
        <p14:creationId xmlns:p14="http://schemas.microsoft.com/office/powerpoint/2010/main" val="19943987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Rot="1" noChangeAspect="1" noMove="1" noResize="1" noEditPoints="1" noAdjustHandles="1" noChangeArrowheads="1" noChangeShapeType="1" noTextEdit="1"/>
          </p:cNvSpPr>
          <p:nvPr>
            <p:ph idx="1"/>
          </p:nvPr>
        </p:nvSpPr>
        <p:spPr bwMode="auto">
          <a:xfrm>
            <a:off x="539750" y="1268413"/>
            <a:ext cx="7772400" cy="4608512"/>
          </a:xfrm>
          <a:blipFill rotWithShape="0">
            <a:blip r:embed="rId2"/>
            <a:stretch>
              <a:fillRect t="-1455" r="-2353"/>
            </a:stretch>
          </a:blipFill>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noProof="1">
                <a:noFill/>
              </a:rPr>
              <a:t> </a:t>
            </a:r>
          </a:p>
        </p:txBody>
      </p:sp>
      <p:sp>
        <p:nvSpPr>
          <p:cNvPr id="79876"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2.3.2 语义 </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66</a:t>
            </a:fld>
            <a:endParaRPr lang="zh-CN" altLang="en-US" dirty="0"/>
          </a:p>
        </p:txBody>
      </p:sp>
    </p:spTree>
    <p:extLst>
      <p:ext uri="{BB962C8B-B14F-4D97-AF65-F5344CB8AC3E}">
        <p14:creationId xmlns:p14="http://schemas.microsoft.com/office/powerpoint/2010/main" val="412928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charRg st="2" end="2"/>
                                            </p:txEl>
                                          </p:spTgt>
                                        </p:tgtEl>
                                        <p:attrNameLst>
                                          <p:attrName>style.visibility</p:attrName>
                                        </p:attrNameLst>
                                      </p:cBhvr>
                                      <p:to>
                                        <p:strVal val="visible"/>
                                      </p:to>
                                    </p:set>
                                    <p:anim calcmode="lin" valueType="num">
                                      <p:cBhvr additive="base">
                                        <p:cTn id="13" dur="500" fill="hold"/>
                                        <p:tgtEl>
                                          <p:spTgt spid="8">
                                            <p:txEl>
                                              <p:char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395288" y="333375"/>
            <a:ext cx="8062912" cy="6048375"/>
          </a:xfrm>
        </p:spPr>
        <p:txBody>
          <a:bodyPr vert="horz" wrap="square" lIns="91440" tIns="45720" rIns="91440" bIns="45720" numCol="1" anchor="t" anchorCtr="0" compatLnSpc="1">
            <a:prstTxWarp prst="textNoShape">
              <a:avLst/>
            </a:prstTxWarp>
          </a:bodyPr>
          <a:lstStyle/>
          <a:p>
            <a:pPr indent="342900">
              <a:lnSpc>
                <a:spcPct val="80000"/>
              </a:lnSpc>
              <a:buFont typeface="Wingdings" panose="05000000000000000000" pitchFamily="2" charset="2"/>
              <a:buNone/>
              <a:defRPr/>
            </a:pPr>
            <a:r>
              <a:rPr lang="en-US" altLang="zh-CN" sz="2800" dirty="0" smtClean="0">
                <a:solidFill>
                  <a:srgbClr val="000070"/>
                </a:solidFill>
              </a:rPr>
              <a:t>(1)</a:t>
            </a:r>
            <a:r>
              <a:rPr lang="zh-CN" altLang="en-US" sz="2800" dirty="0" smtClean="0">
                <a:solidFill>
                  <a:srgbClr val="000070"/>
                </a:solidFill>
              </a:rPr>
              <a:t>双重否定律</a:t>
            </a:r>
            <a:endParaRPr lang="en-US" altLang="zh-CN" sz="2800" dirty="0" smtClean="0">
              <a:solidFill>
                <a:srgbClr val="000070"/>
              </a:solidFill>
            </a:endParaRPr>
          </a:p>
          <a:p>
            <a:pPr indent="342900">
              <a:lnSpc>
                <a:spcPct val="80000"/>
              </a:lnSpc>
              <a:buFont typeface="Wingdings" panose="05000000000000000000" pitchFamily="2" charset="2"/>
              <a:buNone/>
              <a:defRPr/>
            </a:pPr>
            <a:r>
              <a:rPr lang="en-US" altLang="zh-CN" sz="2800" dirty="0" smtClean="0">
                <a:solidFill>
                  <a:srgbClr val="000070"/>
                </a:solidFill>
              </a:rPr>
              <a:t>(2)</a:t>
            </a:r>
            <a:r>
              <a:rPr lang="zh-CN" altLang="en-US" sz="2800" dirty="0" smtClean="0">
                <a:solidFill>
                  <a:srgbClr val="000070"/>
                </a:solidFill>
              </a:rPr>
              <a:t>交换律</a:t>
            </a:r>
            <a:endParaRPr lang="en-US" altLang="zh-CN" sz="2800" dirty="0" smtClean="0">
              <a:solidFill>
                <a:srgbClr val="000070"/>
              </a:solidFill>
            </a:endParaRPr>
          </a:p>
          <a:p>
            <a:pPr indent="342900">
              <a:lnSpc>
                <a:spcPct val="80000"/>
              </a:lnSpc>
              <a:buFont typeface="Wingdings" panose="05000000000000000000" pitchFamily="2" charset="2"/>
              <a:buNone/>
              <a:defRPr/>
            </a:pPr>
            <a:r>
              <a:rPr lang="en-US" altLang="zh-CN" sz="2800" dirty="0" smtClean="0">
                <a:solidFill>
                  <a:srgbClr val="000070"/>
                </a:solidFill>
              </a:rPr>
              <a:t>(3)</a:t>
            </a:r>
            <a:r>
              <a:rPr lang="zh-CN" altLang="en-US" sz="2800" dirty="0" smtClean="0">
                <a:solidFill>
                  <a:srgbClr val="000070"/>
                </a:solidFill>
              </a:rPr>
              <a:t>结合律</a:t>
            </a:r>
            <a:endParaRPr lang="en-US" altLang="zh-CN" sz="2800" dirty="0" smtClean="0">
              <a:solidFill>
                <a:srgbClr val="000070"/>
              </a:solidFill>
            </a:endParaRPr>
          </a:p>
          <a:p>
            <a:pPr indent="342900">
              <a:lnSpc>
                <a:spcPct val="80000"/>
              </a:lnSpc>
              <a:buFont typeface="Wingdings" panose="05000000000000000000" pitchFamily="2" charset="2"/>
              <a:buNone/>
              <a:defRPr/>
            </a:pPr>
            <a:r>
              <a:rPr lang="en-US" altLang="zh-CN" sz="2800" dirty="0" smtClean="0">
                <a:solidFill>
                  <a:srgbClr val="000070"/>
                </a:solidFill>
              </a:rPr>
              <a:t>(4)</a:t>
            </a:r>
            <a:r>
              <a:rPr lang="zh-CN" altLang="en-US" sz="2800" dirty="0" smtClean="0">
                <a:solidFill>
                  <a:srgbClr val="000070"/>
                </a:solidFill>
              </a:rPr>
              <a:t>分配律</a:t>
            </a:r>
          </a:p>
          <a:p>
            <a:pPr indent="342900">
              <a:lnSpc>
                <a:spcPct val="80000"/>
              </a:lnSpc>
              <a:buFont typeface="Wingdings" panose="05000000000000000000" pitchFamily="2" charset="2"/>
              <a:buNone/>
              <a:defRPr/>
            </a:pPr>
            <a:r>
              <a:rPr lang="en-US" altLang="zh-CN" sz="2800" dirty="0" smtClean="0">
                <a:solidFill>
                  <a:srgbClr val="000070"/>
                </a:solidFill>
              </a:rPr>
              <a:t>(5)</a:t>
            </a:r>
            <a:r>
              <a:rPr lang="zh-CN" altLang="en-US" sz="2800" dirty="0" smtClean="0">
                <a:solidFill>
                  <a:srgbClr val="000070"/>
                </a:solidFill>
              </a:rPr>
              <a:t>德</a:t>
            </a:r>
            <a:r>
              <a:rPr lang="en-US" altLang="zh-CN" sz="2800" dirty="0" smtClean="0">
                <a:solidFill>
                  <a:srgbClr val="000070"/>
                </a:solidFill>
              </a:rPr>
              <a:t>·</a:t>
            </a:r>
            <a:r>
              <a:rPr lang="zh-CN" altLang="en-US" sz="2800" dirty="0" smtClean="0">
                <a:solidFill>
                  <a:srgbClr val="000070"/>
                </a:solidFill>
              </a:rPr>
              <a:t>摩根律   ┐</a:t>
            </a:r>
            <a:r>
              <a:rPr lang="en-US" altLang="zh-CN" sz="2800" dirty="0" smtClean="0">
                <a:solidFill>
                  <a:srgbClr val="000070"/>
                </a:solidFill>
              </a:rPr>
              <a:t>(P∨Q) </a:t>
            </a:r>
            <a:r>
              <a:rPr lang="en-US" altLang="zh-CN" sz="2800" dirty="0" smtClean="0">
                <a:solidFill>
                  <a:srgbClr val="000070"/>
                </a:solidFill>
                <a:sym typeface="Wingdings" panose="05000000000000000000" pitchFamily="2" charset="2"/>
              </a:rPr>
              <a:t></a:t>
            </a:r>
            <a:r>
              <a:rPr lang="en-US" altLang="zh-CN" sz="2800" dirty="0" smtClean="0">
                <a:solidFill>
                  <a:srgbClr val="000070"/>
                </a:solidFill>
              </a:rPr>
              <a:t> ┐P∧┐ Q   ,   </a:t>
            </a:r>
          </a:p>
          <a:p>
            <a:pPr indent="342900">
              <a:lnSpc>
                <a:spcPct val="80000"/>
              </a:lnSpc>
              <a:buFont typeface="Wingdings" panose="05000000000000000000" pitchFamily="2" charset="2"/>
              <a:buNone/>
              <a:defRPr/>
            </a:pPr>
            <a:r>
              <a:rPr lang="en-US" altLang="zh-CN" sz="2800" dirty="0" smtClean="0">
                <a:solidFill>
                  <a:srgbClr val="000070"/>
                </a:solidFill>
              </a:rPr>
              <a:t>                       ┐(P∧Q) </a:t>
            </a:r>
            <a:r>
              <a:rPr lang="en-US" altLang="zh-CN" sz="2800" dirty="0" smtClean="0">
                <a:solidFill>
                  <a:srgbClr val="000070"/>
                </a:solidFill>
                <a:sym typeface="Wingdings" panose="05000000000000000000" pitchFamily="2" charset="2"/>
              </a:rPr>
              <a:t></a:t>
            </a:r>
            <a:r>
              <a:rPr lang="en-US" altLang="zh-CN" sz="2800" dirty="0" smtClean="0">
                <a:solidFill>
                  <a:srgbClr val="000070"/>
                </a:solidFill>
              </a:rPr>
              <a:t> ┐P∨┐ Q</a:t>
            </a:r>
          </a:p>
          <a:p>
            <a:pPr indent="342900">
              <a:lnSpc>
                <a:spcPct val="80000"/>
              </a:lnSpc>
              <a:buFont typeface="Wingdings" panose="05000000000000000000" pitchFamily="2" charset="2"/>
              <a:buNone/>
              <a:defRPr/>
            </a:pPr>
            <a:r>
              <a:rPr lang="en-US" altLang="zh-CN" sz="2800" dirty="0" smtClean="0">
                <a:solidFill>
                  <a:srgbClr val="000070"/>
                </a:solidFill>
              </a:rPr>
              <a:t>(6)</a:t>
            </a:r>
            <a:r>
              <a:rPr lang="zh-CN" altLang="en-US" sz="2800" dirty="0" smtClean="0">
                <a:solidFill>
                  <a:srgbClr val="000070"/>
                </a:solidFill>
              </a:rPr>
              <a:t>吸收律  </a:t>
            </a:r>
            <a:r>
              <a:rPr lang="en-US" altLang="zh-CN" sz="2800" dirty="0" smtClean="0">
                <a:solidFill>
                  <a:srgbClr val="000070"/>
                </a:solidFill>
              </a:rPr>
              <a:t>P∨(P∧Q) </a:t>
            </a:r>
            <a:r>
              <a:rPr lang="en-US" altLang="zh-CN" sz="2800" dirty="0" smtClean="0">
                <a:solidFill>
                  <a:srgbClr val="000070"/>
                </a:solidFill>
                <a:sym typeface="Wingdings" panose="05000000000000000000" pitchFamily="2" charset="2"/>
              </a:rPr>
              <a:t></a:t>
            </a:r>
            <a:r>
              <a:rPr lang="en-US" altLang="zh-CN" sz="2800" dirty="0" smtClean="0">
                <a:solidFill>
                  <a:srgbClr val="000070"/>
                </a:solidFill>
              </a:rPr>
              <a:t> P   ,   P∧(P∨Q) </a:t>
            </a:r>
            <a:r>
              <a:rPr lang="en-US" altLang="zh-CN" sz="2800" dirty="0" smtClean="0">
                <a:solidFill>
                  <a:srgbClr val="000070"/>
                </a:solidFill>
                <a:sym typeface="Wingdings" panose="05000000000000000000" pitchFamily="2" charset="2"/>
              </a:rPr>
              <a:t></a:t>
            </a:r>
            <a:r>
              <a:rPr lang="en-US" altLang="zh-CN" sz="2800" dirty="0" smtClean="0">
                <a:solidFill>
                  <a:srgbClr val="000070"/>
                </a:solidFill>
              </a:rPr>
              <a:t> P</a:t>
            </a:r>
          </a:p>
          <a:p>
            <a:pPr indent="342900">
              <a:lnSpc>
                <a:spcPct val="80000"/>
              </a:lnSpc>
              <a:buFont typeface="Wingdings" panose="05000000000000000000" pitchFamily="2" charset="2"/>
              <a:buNone/>
              <a:defRPr/>
            </a:pPr>
            <a:r>
              <a:rPr lang="en-US" altLang="zh-CN" sz="2800" dirty="0" smtClean="0">
                <a:solidFill>
                  <a:srgbClr val="000070"/>
                </a:solidFill>
              </a:rPr>
              <a:t>(7)</a:t>
            </a:r>
            <a:r>
              <a:rPr lang="zh-CN" altLang="en-US" sz="2800" dirty="0" smtClean="0">
                <a:solidFill>
                  <a:srgbClr val="000070"/>
                </a:solidFill>
              </a:rPr>
              <a:t>补余律      </a:t>
            </a:r>
            <a:r>
              <a:rPr lang="en-US" altLang="zh-CN" sz="2800" dirty="0" smtClean="0">
                <a:solidFill>
                  <a:srgbClr val="000070"/>
                </a:solidFill>
              </a:rPr>
              <a:t>P∨┐P</a:t>
            </a:r>
            <a:r>
              <a:rPr lang="en-US" altLang="zh-CN" sz="2800" dirty="0" smtClean="0">
                <a:solidFill>
                  <a:srgbClr val="000070"/>
                </a:solidFill>
                <a:sym typeface="Wingdings" panose="05000000000000000000" pitchFamily="2" charset="2"/>
              </a:rPr>
              <a:t></a:t>
            </a:r>
            <a:r>
              <a:rPr lang="en-US" altLang="zh-CN" sz="2800" dirty="0" smtClean="0">
                <a:solidFill>
                  <a:srgbClr val="000070"/>
                </a:solidFill>
              </a:rPr>
              <a:t>T  , P∧┐P </a:t>
            </a:r>
            <a:r>
              <a:rPr lang="en-US" altLang="zh-CN" sz="2800" dirty="0" smtClean="0">
                <a:solidFill>
                  <a:srgbClr val="000070"/>
                </a:solidFill>
                <a:sym typeface="Wingdings" panose="05000000000000000000" pitchFamily="2" charset="2"/>
              </a:rPr>
              <a:t></a:t>
            </a:r>
            <a:r>
              <a:rPr lang="en-US" altLang="zh-CN" sz="2800" dirty="0" smtClean="0">
                <a:solidFill>
                  <a:srgbClr val="000070"/>
                </a:solidFill>
              </a:rPr>
              <a:t> F</a:t>
            </a:r>
          </a:p>
          <a:p>
            <a:pPr indent="342900">
              <a:lnSpc>
                <a:spcPct val="80000"/>
              </a:lnSpc>
              <a:buFont typeface="Wingdings" panose="05000000000000000000" pitchFamily="2" charset="2"/>
              <a:buNone/>
              <a:defRPr/>
            </a:pPr>
            <a:r>
              <a:rPr lang="en-US" altLang="zh-CN" sz="2800" dirty="0" smtClean="0">
                <a:solidFill>
                  <a:srgbClr val="000070"/>
                </a:solidFill>
              </a:rPr>
              <a:t>(8)</a:t>
            </a:r>
            <a:r>
              <a:rPr lang="zh-CN" altLang="en-US" sz="2800" dirty="0" smtClean="0">
                <a:solidFill>
                  <a:srgbClr val="000070"/>
                </a:solidFill>
              </a:rPr>
              <a:t>联结词化归律 </a:t>
            </a:r>
            <a:r>
              <a:rPr lang="en-US" altLang="zh-CN" sz="2800" dirty="0" smtClean="0">
                <a:solidFill>
                  <a:srgbClr val="000070"/>
                </a:solidFill>
              </a:rPr>
              <a:t>P→Q </a:t>
            </a:r>
            <a:r>
              <a:rPr lang="en-US" altLang="zh-CN" sz="2800" dirty="0" smtClean="0">
                <a:solidFill>
                  <a:srgbClr val="000070"/>
                </a:solidFill>
                <a:sym typeface="Wingdings" panose="05000000000000000000" pitchFamily="2" charset="2"/>
              </a:rPr>
              <a:t></a:t>
            </a:r>
            <a:r>
              <a:rPr lang="en-US" altLang="zh-CN" sz="2800" dirty="0" smtClean="0">
                <a:solidFill>
                  <a:srgbClr val="000070"/>
                </a:solidFill>
              </a:rPr>
              <a:t> ┐P∨Q ,</a:t>
            </a:r>
          </a:p>
          <a:p>
            <a:pPr indent="342900">
              <a:lnSpc>
                <a:spcPct val="80000"/>
              </a:lnSpc>
              <a:buFont typeface="Wingdings" panose="05000000000000000000" pitchFamily="2" charset="2"/>
              <a:buNone/>
              <a:defRPr/>
            </a:pPr>
            <a:r>
              <a:rPr lang="en-US" altLang="zh-CN" sz="2800" dirty="0" smtClean="0">
                <a:solidFill>
                  <a:srgbClr val="000070"/>
                </a:solidFill>
              </a:rPr>
              <a:t>     P </a:t>
            </a:r>
            <a:r>
              <a:rPr lang="en-US" altLang="zh-CN" sz="2800" dirty="0" smtClean="0">
                <a:solidFill>
                  <a:srgbClr val="000070"/>
                </a:solidFill>
                <a:latin typeface="黑体" panose="02010609060101010101" pitchFamily="49" charset="-122"/>
              </a:rPr>
              <a:t>←→</a:t>
            </a:r>
            <a:r>
              <a:rPr lang="en-US" altLang="zh-CN" sz="2800" dirty="0" smtClean="0">
                <a:solidFill>
                  <a:srgbClr val="000070"/>
                </a:solidFill>
              </a:rPr>
              <a:t> Q </a:t>
            </a:r>
            <a:r>
              <a:rPr lang="en-US" altLang="zh-CN" sz="2800" dirty="0" smtClean="0">
                <a:solidFill>
                  <a:srgbClr val="000070"/>
                </a:solidFill>
                <a:sym typeface="Wingdings" panose="05000000000000000000" pitchFamily="2" charset="2"/>
              </a:rPr>
              <a:t></a:t>
            </a:r>
            <a:r>
              <a:rPr lang="en-US" altLang="zh-CN" sz="2800" dirty="0" smtClean="0">
                <a:solidFill>
                  <a:srgbClr val="000070"/>
                </a:solidFill>
              </a:rPr>
              <a:t>(P→Q) ∧(Q→P) ,</a:t>
            </a:r>
          </a:p>
          <a:p>
            <a:pPr indent="342900">
              <a:lnSpc>
                <a:spcPct val="80000"/>
              </a:lnSpc>
              <a:buFont typeface="Wingdings" panose="05000000000000000000" pitchFamily="2" charset="2"/>
              <a:buNone/>
              <a:defRPr/>
            </a:pPr>
            <a:r>
              <a:rPr lang="en-US" altLang="zh-CN" sz="2800" dirty="0" smtClean="0">
                <a:solidFill>
                  <a:srgbClr val="000070"/>
                </a:solidFill>
              </a:rPr>
              <a:t>P </a:t>
            </a:r>
            <a:r>
              <a:rPr lang="en-US" altLang="zh-CN" sz="2800" dirty="0" smtClean="0">
                <a:solidFill>
                  <a:srgbClr val="000070"/>
                </a:solidFill>
                <a:latin typeface="黑体" panose="02010609060101010101" pitchFamily="49" charset="-122"/>
              </a:rPr>
              <a:t>←→</a:t>
            </a:r>
            <a:r>
              <a:rPr lang="en-US" altLang="zh-CN" sz="2800" dirty="0" smtClean="0">
                <a:solidFill>
                  <a:srgbClr val="000070"/>
                </a:solidFill>
              </a:rPr>
              <a:t> Q </a:t>
            </a:r>
            <a:r>
              <a:rPr lang="en-US" altLang="zh-CN" sz="2800" dirty="0" smtClean="0">
                <a:solidFill>
                  <a:srgbClr val="000070"/>
                </a:solidFill>
                <a:sym typeface="Wingdings" panose="05000000000000000000" pitchFamily="2" charset="2"/>
              </a:rPr>
              <a:t></a:t>
            </a:r>
            <a:r>
              <a:rPr lang="en-US" altLang="zh-CN" sz="2800" dirty="0" smtClean="0">
                <a:solidFill>
                  <a:srgbClr val="000070"/>
                </a:solidFill>
              </a:rPr>
              <a:t>(P∧Q)∨(┐P∧┐Q)</a:t>
            </a:r>
          </a:p>
          <a:p>
            <a:pPr indent="342900">
              <a:lnSpc>
                <a:spcPct val="80000"/>
              </a:lnSpc>
              <a:buFont typeface="Wingdings" panose="05000000000000000000" pitchFamily="2" charset="2"/>
              <a:buNone/>
              <a:defRPr/>
            </a:pPr>
            <a:r>
              <a:rPr lang="en-US" altLang="zh-CN" sz="2800" dirty="0" smtClean="0">
                <a:solidFill>
                  <a:srgbClr val="000070"/>
                </a:solidFill>
              </a:rPr>
              <a:t>(9)</a:t>
            </a:r>
            <a:r>
              <a:rPr lang="zh-CN" altLang="en-US" sz="2800" dirty="0" smtClean="0">
                <a:solidFill>
                  <a:srgbClr val="000070"/>
                </a:solidFill>
              </a:rPr>
              <a:t>量词转化律   </a:t>
            </a:r>
            <a:r>
              <a:rPr lang="en-US" altLang="zh-CN" sz="2800" dirty="0" smtClean="0">
                <a:solidFill>
                  <a:srgbClr val="000070"/>
                </a:solidFill>
              </a:rPr>
              <a:t>¬(</a:t>
            </a:r>
            <a:r>
              <a:rPr lang="zh-CN" altLang="en-US" sz="2800" dirty="0" smtClean="0">
                <a:solidFill>
                  <a:srgbClr val="000070"/>
                </a:solidFill>
                <a:latin typeface="黑体" panose="02010609060101010101" pitchFamily="49" charset="-122"/>
                <a:sym typeface="Symbol" panose="05050102010706020507" pitchFamily="18" charset="2"/>
              </a:rPr>
              <a:t></a:t>
            </a:r>
            <a:r>
              <a:rPr lang="en-US" altLang="zh-CN" sz="2800" dirty="0" smtClean="0">
                <a:solidFill>
                  <a:srgbClr val="000070"/>
                </a:solidFill>
              </a:rPr>
              <a:t> x)P(x) </a:t>
            </a:r>
            <a:r>
              <a:rPr lang="en-US" altLang="zh-CN" sz="2800" dirty="0" smtClean="0">
                <a:solidFill>
                  <a:srgbClr val="000070"/>
                </a:solidFill>
                <a:sym typeface="Wingdings" panose="05000000000000000000" pitchFamily="2" charset="2"/>
              </a:rPr>
              <a:t> </a:t>
            </a:r>
            <a:r>
              <a:rPr lang="zh-CN" altLang="en-US" sz="2800" dirty="0" smtClean="0">
                <a:solidFill>
                  <a:srgbClr val="000070"/>
                </a:solidFill>
                <a:latin typeface="黑体" panose="02010609060101010101" pitchFamily="49" charset="-122"/>
                <a:sym typeface="Symbol" panose="05050102010706020507" pitchFamily="18" charset="2"/>
              </a:rPr>
              <a:t></a:t>
            </a:r>
            <a:r>
              <a:rPr lang="en-US" altLang="zh-CN" sz="2800" dirty="0" smtClean="0">
                <a:solidFill>
                  <a:srgbClr val="000070"/>
                </a:solidFill>
                <a:latin typeface="黑体" panose="02010609060101010101" pitchFamily="49" charset="-122"/>
                <a:sym typeface="Symbol" panose="05050102010706020507" pitchFamily="18" charset="2"/>
              </a:rPr>
              <a:t>x</a:t>
            </a:r>
            <a:r>
              <a:rPr lang="en-US" altLang="zh-CN" sz="2800" dirty="0" smtClean="0">
                <a:solidFill>
                  <a:srgbClr val="000070"/>
                </a:solidFill>
              </a:rPr>
              <a:t>(┐P(x))  , </a:t>
            </a:r>
          </a:p>
          <a:p>
            <a:pPr indent="342900">
              <a:lnSpc>
                <a:spcPct val="80000"/>
              </a:lnSpc>
              <a:buFont typeface="Wingdings" panose="05000000000000000000" pitchFamily="2" charset="2"/>
              <a:buNone/>
              <a:defRPr/>
            </a:pPr>
            <a:r>
              <a:rPr lang="en-US" altLang="zh-CN" sz="2800" dirty="0" smtClean="0">
                <a:solidFill>
                  <a:srgbClr val="000070"/>
                </a:solidFill>
              </a:rPr>
              <a:t>┐ (</a:t>
            </a:r>
            <a:r>
              <a:rPr lang="zh-CN" altLang="en-US" sz="2800" dirty="0" smtClean="0">
                <a:solidFill>
                  <a:srgbClr val="000070"/>
                </a:solidFill>
                <a:latin typeface="黑体" panose="02010609060101010101" pitchFamily="49" charset="-122"/>
                <a:sym typeface="Symbol" panose="05050102010706020507" pitchFamily="18" charset="2"/>
              </a:rPr>
              <a:t></a:t>
            </a:r>
            <a:r>
              <a:rPr lang="en-US" altLang="zh-CN" sz="2800" dirty="0" smtClean="0">
                <a:solidFill>
                  <a:srgbClr val="000070"/>
                </a:solidFill>
              </a:rPr>
              <a:t> x)P(x) </a:t>
            </a:r>
            <a:r>
              <a:rPr lang="en-US" altLang="zh-CN" sz="2800" dirty="0" smtClean="0">
                <a:solidFill>
                  <a:srgbClr val="000070"/>
                </a:solidFill>
                <a:sym typeface="Wingdings" panose="05000000000000000000" pitchFamily="2" charset="2"/>
              </a:rPr>
              <a:t> </a:t>
            </a:r>
            <a:r>
              <a:rPr lang="zh-CN" altLang="en-US" sz="2800" dirty="0" smtClean="0">
                <a:solidFill>
                  <a:srgbClr val="000070"/>
                </a:solidFill>
                <a:latin typeface="黑体" panose="02010609060101010101" pitchFamily="49" charset="-122"/>
                <a:sym typeface="Symbol" panose="05050102010706020507" pitchFamily="18" charset="2"/>
              </a:rPr>
              <a:t></a:t>
            </a:r>
            <a:r>
              <a:rPr lang="en-US" altLang="zh-CN" sz="2800" dirty="0" smtClean="0">
                <a:solidFill>
                  <a:srgbClr val="000070"/>
                </a:solidFill>
              </a:rPr>
              <a:t>x ┐P(x)</a:t>
            </a:r>
          </a:p>
          <a:p>
            <a:pPr indent="342900">
              <a:lnSpc>
                <a:spcPct val="80000"/>
              </a:lnSpc>
              <a:buFont typeface="Wingdings" panose="05000000000000000000" pitchFamily="2" charset="2"/>
              <a:buNone/>
              <a:defRPr/>
            </a:pPr>
            <a:r>
              <a:rPr lang="en-US" altLang="zh-CN" sz="2800" dirty="0" smtClean="0">
                <a:solidFill>
                  <a:srgbClr val="000070"/>
                </a:solidFill>
              </a:rPr>
              <a:t>(10)</a:t>
            </a:r>
            <a:r>
              <a:rPr lang="zh-CN" altLang="en-US" sz="2800" dirty="0" smtClean="0">
                <a:solidFill>
                  <a:srgbClr val="000070"/>
                </a:solidFill>
              </a:rPr>
              <a:t>量词分配律 </a:t>
            </a:r>
          </a:p>
        </p:txBody>
      </p:sp>
      <p:sp>
        <p:nvSpPr>
          <p:cNvPr id="80899" name="Rectangle 5"/>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66FFFF"/>
              </a:buClr>
              <a:buFont typeface="Wingdings" panose="05000000000000000000" pitchFamily="2" charset="2"/>
              <a:buChar char="Ø"/>
            </a:pPr>
            <a:endParaRPr lang="zh-CN" altLang="en-US"/>
          </a:p>
        </p:txBody>
      </p:sp>
      <p:graphicFrame>
        <p:nvGraphicFramePr>
          <p:cNvPr id="80900" name="Object 4"/>
          <p:cNvGraphicFramePr>
            <a:graphicFrameLocks noChangeAspect="1"/>
          </p:cNvGraphicFramePr>
          <p:nvPr/>
        </p:nvGraphicFramePr>
        <p:xfrm>
          <a:off x="0" y="3357563"/>
          <a:ext cx="200025" cy="142875"/>
        </p:xfrm>
        <a:graphic>
          <a:graphicData uri="http://schemas.openxmlformats.org/presentationml/2006/ole">
            <mc:AlternateContent xmlns:mc="http://schemas.openxmlformats.org/markup-compatibility/2006">
              <mc:Choice xmlns:v="urn:schemas-microsoft-com:vml" Requires="v">
                <p:oleObj spid="_x0000_s4105" r:id="rId3" imgW="203112" imgH="139639" progId="Equation.DSMT4">
                  <p:embed/>
                </p:oleObj>
              </mc:Choice>
              <mc:Fallback>
                <p:oleObj r:id="rId3" imgW="203112" imgH="139639" progId="Equation.DSMT4">
                  <p:embed/>
                  <p:pic>
                    <p:nvPicPr>
                      <p:cNvPr id="809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57563"/>
                        <a:ext cx="20002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4"/>
          </p:nvPr>
        </p:nvSpPr>
        <p:spPr/>
        <p:txBody>
          <a:bodyPr/>
          <a:lstStyle/>
          <a:p>
            <a:fld id="{9A0DB2DC-4C9A-4742-B13C-FB6460FD3503}" type="slidenum">
              <a:rPr lang="zh-CN" altLang="en-US" smtClean="0"/>
              <a:pPr/>
              <a:t>67</a:t>
            </a:fld>
            <a:endParaRPr lang="zh-CN" altLang="en-US" dirty="0"/>
          </a:p>
        </p:txBody>
      </p:sp>
    </p:spTree>
    <p:extLst>
      <p:ext uri="{BB962C8B-B14F-4D97-AF65-F5344CB8AC3E}">
        <p14:creationId xmlns:p14="http://schemas.microsoft.com/office/powerpoint/2010/main" val="32473864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p:cNvSpPr>
            <a:spLocks noGrp="1" noRot="1" noChangeAspect="1" noMove="1" noResize="1" noEditPoints="1" noAdjustHandles="1" noChangeArrowheads="1" noChangeShapeType="1" noTextEdit="1"/>
          </p:cNvSpPr>
          <p:nvPr>
            <p:ph idx="1"/>
          </p:nvPr>
        </p:nvSpPr>
        <p:spPr>
          <a:xfrm>
            <a:off x="468313" y="1268413"/>
            <a:ext cx="8280400" cy="5232399"/>
          </a:xfrm>
          <a:blipFill rotWithShape="0">
            <a:blip r:embed="rId2"/>
            <a:stretch>
              <a:fillRect l="-2283" t="-1282" r="-2209"/>
            </a:stretch>
          </a:blipFill>
        </p:spPr>
        <p:txBody>
          <a:bodyPr/>
          <a:lstStyle/>
          <a:p>
            <a:pPr>
              <a:defRPr/>
            </a:pPr>
            <a:r>
              <a:rPr lang="zh-CN" altLang="en-US" noProof="1">
                <a:noFill/>
              </a:rPr>
              <a:t> </a:t>
            </a:r>
          </a:p>
        </p:txBody>
      </p:sp>
      <p:sp>
        <p:nvSpPr>
          <p:cNvPr id="81924" name="Rectangle 2"/>
          <p:cNvSpPr>
            <a:spLocks noGrp="1" noChangeArrowheads="1"/>
          </p:cNvSpPr>
          <p:nvPr>
            <p:ph type="title"/>
          </p:nvPr>
        </p:nvSpPr>
        <p:spPr bwMode="auto">
          <a:xfrm>
            <a:off x="179388" y="260350"/>
            <a:ext cx="77724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2.3.2 语义 </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68</a:t>
            </a:fld>
            <a:endParaRPr lang="zh-CN" altLang="en-US" dirty="0"/>
          </a:p>
        </p:txBody>
      </p:sp>
    </p:spTree>
    <p:extLst>
      <p:ext uri="{BB962C8B-B14F-4D97-AF65-F5344CB8AC3E}">
        <p14:creationId xmlns:p14="http://schemas.microsoft.com/office/powerpoint/2010/main" val="22893429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323850" y="333375"/>
            <a:ext cx="8424863" cy="6167438"/>
          </a:xfrm>
        </p:spPr>
        <p:txBody>
          <a:bodyPr vert="horz" wrap="square" lIns="91440" tIns="45720" rIns="91440" bIns="45720" numCol="1" anchor="t" anchorCtr="0" compatLnSpc="1">
            <a:prstTxWarp prst="textNoShape">
              <a:avLst/>
            </a:prstTxWarp>
          </a:bodyPr>
          <a:lstStyle/>
          <a:p>
            <a:pPr indent="342900">
              <a:lnSpc>
                <a:spcPct val="110000"/>
              </a:lnSpc>
              <a:spcBef>
                <a:spcPct val="0"/>
              </a:spcBef>
              <a:buFont typeface="Wingdings" panose="05000000000000000000" pitchFamily="2" charset="2"/>
              <a:buNone/>
              <a:defRPr/>
            </a:pPr>
            <a:r>
              <a:rPr lang="en-US" altLang="zh-CN" dirty="0" smtClean="0">
                <a:solidFill>
                  <a:srgbClr val="000070"/>
                </a:solidFill>
              </a:rPr>
              <a:t>(1)</a:t>
            </a:r>
            <a:r>
              <a:rPr lang="zh-CN" altLang="en-US" dirty="0" smtClean="0">
                <a:solidFill>
                  <a:srgbClr val="000070"/>
                </a:solidFill>
              </a:rPr>
              <a:t>化简式        </a:t>
            </a:r>
            <a:r>
              <a:rPr lang="en-US" altLang="zh-CN" dirty="0" smtClean="0">
                <a:solidFill>
                  <a:srgbClr val="000070"/>
                </a:solidFill>
              </a:rPr>
              <a:t>	P∧Q=&gt;P   P∧Q=&gt;Q</a:t>
            </a:r>
          </a:p>
          <a:p>
            <a:pPr indent="342900">
              <a:lnSpc>
                <a:spcPct val="110000"/>
              </a:lnSpc>
              <a:spcBef>
                <a:spcPct val="0"/>
              </a:spcBef>
              <a:buFont typeface="Wingdings" panose="05000000000000000000" pitchFamily="2" charset="2"/>
              <a:buNone/>
              <a:defRPr/>
            </a:pPr>
            <a:r>
              <a:rPr lang="en-US" altLang="zh-CN" dirty="0" smtClean="0">
                <a:solidFill>
                  <a:srgbClr val="000070"/>
                </a:solidFill>
              </a:rPr>
              <a:t>(2)</a:t>
            </a:r>
            <a:r>
              <a:rPr lang="zh-CN" altLang="en-US" dirty="0" smtClean="0">
                <a:solidFill>
                  <a:srgbClr val="000070"/>
                </a:solidFill>
              </a:rPr>
              <a:t>附加式        </a:t>
            </a:r>
            <a:r>
              <a:rPr lang="en-US" altLang="zh-CN" dirty="0" smtClean="0">
                <a:solidFill>
                  <a:srgbClr val="000070"/>
                </a:solidFill>
              </a:rPr>
              <a:t>	P=&gt;P∨Q   Q=&gt;P∨Q</a:t>
            </a:r>
          </a:p>
          <a:p>
            <a:pPr indent="342900">
              <a:lnSpc>
                <a:spcPct val="110000"/>
              </a:lnSpc>
              <a:spcBef>
                <a:spcPct val="0"/>
              </a:spcBef>
              <a:buFont typeface="Wingdings" panose="05000000000000000000" pitchFamily="2" charset="2"/>
              <a:buNone/>
              <a:defRPr/>
            </a:pPr>
            <a:r>
              <a:rPr lang="en-US" altLang="zh-CN" dirty="0" smtClean="0">
                <a:solidFill>
                  <a:srgbClr val="000070"/>
                </a:solidFill>
              </a:rPr>
              <a:t>(3)</a:t>
            </a:r>
            <a:r>
              <a:rPr lang="zh-CN" altLang="en-US" dirty="0" smtClean="0">
                <a:solidFill>
                  <a:srgbClr val="FF0000"/>
                </a:solidFill>
              </a:rPr>
              <a:t>析取三段论</a:t>
            </a:r>
            <a:r>
              <a:rPr lang="en-US" altLang="zh-CN" dirty="0" smtClean="0">
                <a:solidFill>
                  <a:srgbClr val="000070"/>
                </a:solidFill>
              </a:rPr>
              <a:t>	</a:t>
            </a:r>
            <a:r>
              <a:rPr lang="zh-CN" altLang="en-US" dirty="0" smtClean="0">
                <a:solidFill>
                  <a:srgbClr val="000070"/>
                </a:solidFill>
              </a:rPr>
              <a:t> ┐</a:t>
            </a:r>
            <a:r>
              <a:rPr lang="en-US" altLang="zh-CN" dirty="0" smtClean="0">
                <a:solidFill>
                  <a:srgbClr val="000070"/>
                </a:solidFill>
              </a:rPr>
              <a:t>P, P∨Q=&gt;Q</a:t>
            </a:r>
          </a:p>
          <a:p>
            <a:pPr indent="342900">
              <a:lnSpc>
                <a:spcPct val="110000"/>
              </a:lnSpc>
              <a:spcBef>
                <a:spcPct val="0"/>
              </a:spcBef>
              <a:buFont typeface="Wingdings" panose="05000000000000000000" pitchFamily="2" charset="2"/>
              <a:buNone/>
              <a:defRPr/>
            </a:pPr>
            <a:r>
              <a:rPr lang="en-US" altLang="zh-CN" dirty="0" smtClean="0">
                <a:solidFill>
                  <a:srgbClr val="000070"/>
                </a:solidFill>
              </a:rPr>
              <a:t>(4)</a:t>
            </a:r>
            <a:r>
              <a:rPr lang="zh-CN" altLang="en-US" dirty="0" smtClean="0">
                <a:solidFill>
                  <a:srgbClr val="000070"/>
                </a:solidFill>
              </a:rPr>
              <a:t>假言推理    </a:t>
            </a:r>
            <a:r>
              <a:rPr lang="en-US" altLang="zh-CN" dirty="0" smtClean="0">
                <a:solidFill>
                  <a:srgbClr val="000070"/>
                </a:solidFill>
              </a:rPr>
              <a:t>	P, P→Q=&gt;Q</a:t>
            </a:r>
          </a:p>
          <a:p>
            <a:pPr indent="342900">
              <a:lnSpc>
                <a:spcPct val="110000"/>
              </a:lnSpc>
              <a:spcBef>
                <a:spcPct val="0"/>
              </a:spcBef>
              <a:buFont typeface="Wingdings" panose="05000000000000000000" pitchFamily="2" charset="2"/>
              <a:buNone/>
              <a:defRPr/>
            </a:pPr>
            <a:r>
              <a:rPr lang="en-US" altLang="zh-CN" dirty="0" smtClean="0">
                <a:solidFill>
                  <a:srgbClr val="000070"/>
                </a:solidFill>
              </a:rPr>
              <a:t>(5)</a:t>
            </a:r>
            <a:r>
              <a:rPr lang="zh-CN" altLang="en-US" dirty="0" smtClean="0">
                <a:solidFill>
                  <a:srgbClr val="FF0000"/>
                </a:solidFill>
              </a:rPr>
              <a:t>拒取式       </a:t>
            </a:r>
            <a:r>
              <a:rPr lang="en-US" altLang="zh-CN" dirty="0" smtClean="0">
                <a:solidFill>
                  <a:srgbClr val="000070"/>
                </a:solidFill>
              </a:rPr>
              <a:t>	</a:t>
            </a:r>
            <a:r>
              <a:rPr lang="zh-CN" altLang="en-US" dirty="0" smtClean="0">
                <a:solidFill>
                  <a:srgbClr val="000070"/>
                </a:solidFill>
              </a:rPr>
              <a:t>┐</a:t>
            </a:r>
            <a:r>
              <a:rPr lang="en-US" altLang="zh-CN" dirty="0" smtClean="0">
                <a:solidFill>
                  <a:srgbClr val="000070"/>
                </a:solidFill>
              </a:rPr>
              <a:t>Q, P→Q=&gt;┐P</a:t>
            </a:r>
          </a:p>
          <a:p>
            <a:pPr indent="342900">
              <a:lnSpc>
                <a:spcPct val="110000"/>
              </a:lnSpc>
              <a:spcBef>
                <a:spcPct val="0"/>
              </a:spcBef>
              <a:buFont typeface="Wingdings" panose="05000000000000000000" pitchFamily="2" charset="2"/>
              <a:buNone/>
              <a:defRPr/>
            </a:pPr>
            <a:r>
              <a:rPr lang="en-US" altLang="zh-CN" dirty="0" smtClean="0">
                <a:solidFill>
                  <a:srgbClr val="000070"/>
                </a:solidFill>
              </a:rPr>
              <a:t>(6)</a:t>
            </a:r>
            <a:r>
              <a:rPr lang="zh-CN" altLang="en-US" dirty="0" smtClean="0">
                <a:solidFill>
                  <a:srgbClr val="FF0000"/>
                </a:solidFill>
              </a:rPr>
              <a:t>假言三段论  </a:t>
            </a:r>
            <a:r>
              <a:rPr lang="en-US" altLang="zh-CN" dirty="0" smtClean="0">
                <a:solidFill>
                  <a:srgbClr val="000070"/>
                </a:solidFill>
              </a:rPr>
              <a:t>	P→Q, Q→R=&gt;P→R</a:t>
            </a:r>
          </a:p>
          <a:p>
            <a:pPr indent="342900">
              <a:lnSpc>
                <a:spcPct val="110000"/>
              </a:lnSpc>
              <a:spcBef>
                <a:spcPct val="0"/>
              </a:spcBef>
              <a:buFont typeface="Wingdings" panose="05000000000000000000" pitchFamily="2" charset="2"/>
              <a:buNone/>
              <a:defRPr/>
            </a:pPr>
            <a:r>
              <a:rPr lang="en-US" altLang="zh-CN" dirty="0" smtClean="0">
                <a:solidFill>
                  <a:srgbClr val="000070"/>
                </a:solidFill>
              </a:rPr>
              <a:t>(7)</a:t>
            </a:r>
            <a:r>
              <a:rPr lang="zh-CN" altLang="en-US" dirty="0" smtClean="0">
                <a:solidFill>
                  <a:srgbClr val="000070"/>
                </a:solidFill>
              </a:rPr>
              <a:t>二难推理  </a:t>
            </a:r>
            <a:r>
              <a:rPr lang="en-US" altLang="zh-CN" dirty="0" smtClean="0">
                <a:solidFill>
                  <a:srgbClr val="000070"/>
                </a:solidFill>
              </a:rPr>
              <a:t>	P∨Q, P→R, Q→R=&gt;R</a:t>
            </a:r>
          </a:p>
          <a:p>
            <a:pPr indent="342900">
              <a:lnSpc>
                <a:spcPct val="110000"/>
              </a:lnSpc>
              <a:spcBef>
                <a:spcPct val="0"/>
              </a:spcBef>
              <a:buFont typeface="Wingdings" panose="05000000000000000000" pitchFamily="2" charset="2"/>
              <a:buNone/>
              <a:defRPr/>
            </a:pPr>
            <a:r>
              <a:rPr lang="en-US" altLang="zh-CN" dirty="0" smtClean="0">
                <a:solidFill>
                  <a:srgbClr val="000070"/>
                </a:solidFill>
              </a:rPr>
              <a:t>(8)</a:t>
            </a:r>
            <a:r>
              <a:rPr lang="zh-CN" altLang="en-US" dirty="0" smtClean="0">
                <a:solidFill>
                  <a:srgbClr val="000070"/>
                </a:solidFill>
              </a:rPr>
              <a:t>全称特化       </a:t>
            </a:r>
            <a:r>
              <a:rPr lang="en-US" altLang="zh-CN" dirty="0" smtClean="0">
                <a:solidFill>
                  <a:srgbClr val="000070"/>
                </a:solidFill>
              </a:rPr>
              <a:t>	(</a:t>
            </a:r>
            <a:r>
              <a:rPr lang="zh-CN" altLang="en-US" dirty="0" smtClean="0">
                <a:solidFill>
                  <a:srgbClr val="000070"/>
                </a:solidFill>
                <a:latin typeface="黑体" panose="02010609060101010101" pitchFamily="49" charset="-122"/>
                <a:sym typeface="Symbol" panose="05050102010706020507" pitchFamily="18" charset="2"/>
              </a:rPr>
              <a:t></a:t>
            </a:r>
            <a:r>
              <a:rPr lang="en-US" altLang="zh-CN" dirty="0" smtClean="0">
                <a:solidFill>
                  <a:srgbClr val="000070"/>
                </a:solidFill>
              </a:rPr>
              <a:t> x)P(x)=&gt;P(y)</a:t>
            </a:r>
          </a:p>
          <a:p>
            <a:pPr indent="342900">
              <a:lnSpc>
                <a:spcPct val="110000"/>
              </a:lnSpc>
              <a:spcBef>
                <a:spcPct val="0"/>
              </a:spcBef>
              <a:buFont typeface="Wingdings" panose="05000000000000000000" pitchFamily="2" charset="2"/>
              <a:buNone/>
              <a:defRPr/>
            </a:pPr>
            <a:r>
              <a:rPr lang="zh-CN" altLang="en-US" sz="2800" dirty="0" smtClean="0">
                <a:solidFill>
                  <a:srgbClr val="000070"/>
                </a:solidFill>
              </a:rPr>
              <a:t>其中</a:t>
            </a:r>
            <a:r>
              <a:rPr lang="en-US" altLang="zh-CN" sz="2800" dirty="0" smtClean="0">
                <a:solidFill>
                  <a:srgbClr val="000070"/>
                </a:solidFill>
              </a:rPr>
              <a:t>y</a:t>
            </a:r>
            <a:r>
              <a:rPr lang="zh-CN" altLang="en-US" sz="2800" dirty="0" smtClean="0">
                <a:solidFill>
                  <a:srgbClr val="000070"/>
                </a:solidFill>
              </a:rPr>
              <a:t>是个体域中任一个体。</a:t>
            </a:r>
            <a:endParaRPr lang="en-US" altLang="zh-CN" sz="2800" dirty="0" smtClean="0">
              <a:solidFill>
                <a:srgbClr val="000070"/>
              </a:solidFill>
            </a:endParaRPr>
          </a:p>
          <a:p>
            <a:pPr indent="342900">
              <a:lnSpc>
                <a:spcPct val="110000"/>
              </a:lnSpc>
              <a:spcBef>
                <a:spcPct val="0"/>
              </a:spcBef>
              <a:buFont typeface="Wingdings" panose="05000000000000000000" pitchFamily="2" charset="2"/>
              <a:buNone/>
              <a:defRPr/>
            </a:pPr>
            <a:r>
              <a:rPr lang="en-US" altLang="zh-CN" dirty="0" smtClean="0">
                <a:solidFill>
                  <a:srgbClr val="000070"/>
                </a:solidFill>
              </a:rPr>
              <a:t>(9)</a:t>
            </a:r>
            <a:r>
              <a:rPr lang="zh-CN" altLang="en-US" dirty="0" smtClean="0">
                <a:solidFill>
                  <a:srgbClr val="000070"/>
                </a:solidFill>
              </a:rPr>
              <a:t>存在特化        </a:t>
            </a:r>
            <a:r>
              <a:rPr lang="en-US" altLang="zh-CN" dirty="0" smtClean="0">
                <a:solidFill>
                  <a:srgbClr val="000070"/>
                </a:solidFill>
              </a:rPr>
              <a:t>	(</a:t>
            </a:r>
            <a:r>
              <a:rPr lang="zh-CN" altLang="en-US" dirty="0" smtClean="0">
                <a:solidFill>
                  <a:srgbClr val="000070"/>
                </a:solidFill>
                <a:latin typeface="黑体" panose="02010609060101010101" pitchFamily="49" charset="-122"/>
                <a:sym typeface="Symbol" panose="05050102010706020507" pitchFamily="18" charset="2"/>
              </a:rPr>
              <a:t></a:t>
            </a:r>
            <a:r>
              <a:rPr lang="en-US" altLang="zh-CN" dirty="0" smtClean="0">
                <a:solidFill>
                  <a:srgbClr val="000070"/>
                </a:solidFill>
              </a:rPr>
              <a:t> x)P(x)=&gt;P(y)</a:t>
            </a:r>
          </a:p>
          <a:p>
            <a:pPr indent="342900">
              <a:lnSpc>
                <a:spcPct val="110000"/>
              </a:lnSpc>
              <a:spcBef>
                <a:spcPct val="0"/>
              </a:spcBef>
              <a:buFont typeface="Wingdings" panose="05000000000000000000" pitchFamily="2" charset="2"/>
              <a:buNone/>
              <a:defRPr/>
            </a:pPr>
            <a:r>
              <a:rPr lang="zh-CN" altLang="en-US" sz="2800" dirty="0" smtClean="0">
                <a:solidFill>
                  <a:srgbClr val="000070"/>
                </a:solidFill>
              </a:rPr>
              <a:t>其中</a:t>
            </a:r>
            <a:r>
              <a:rPr lang="en-US" altLang="zh-CN" sz="2800" dirty="0" smtClean="0">
                <a:solidFill>
                  <a:srgbClr val="000070"/>
                </a:solidFill>
              </a:rPr>
              <a:t>y</a:t>
            </a:r>
            <a:r>
              <a:rPr lang="zh-CN" altLang="en-US" sz="2800" dirty="0" smtClean="0">
                <a:solidFill>
                  <a:srgbClr val="000070"/>
                </a:solidFill>
              </a:rPr>
              <a:t>是个体域中某一个可使任</a:t>
            </a:r>
            <a:r>
              <a:rPr lang="en-US" altLang="zh-CN" sz="2800" dirty="0" smtClean="0">
                <a:solidFill>
                  <a:srgbClr val="000070"/>
                </a:solidFill>
              </a:rPr>
              <a:t>P(y)</a:t>
            </a:r>
            <a:r>
              <a:rPr lang="zh-CN" altLang="en-US" sz="2800" dirty="0" smtClean="0">
                <a:solidFill>
                  <a:srgbClr val="000070"/>
                </a:solidFill>
              </a:rPr>
              <a:t>为真的个体。</a:t>
            </a:r>
            <a:endParaRPr lang="en-US" altLang="zh-CN" sz="2800" dirty="0" smtClean="0">
              <a:solidFill>
                <a:srgbClr val="000070"/>
              </a:solidFill>
            </a:endParaRPr>
          </a:p>
          <a:p>
            <a:pPr indent="342900">
              <a:lnSpc>
                <a:spcPct val="110000"/>
              </a:lnSpc>
              <a:spcBef>
                <a:spcPct val="0"/>
              </a:spcBef>
              <a:buFont typeface="Wingdings" panose="05000000000000000000" pitchFamily="2" charset="2"/>
              <a:buNone/>
              <a:defRPr/>
            </a:pPr>
            <a:endParaRPr lang="en-US" altLang="zh-CN" dirty="0" smtClean="0">
              <a:solidFill>
                <a:srgbClr val="000070"/>
              </a:solidFill>
            </a:endParaRPr>
          </a:p>
          <a:p>
            <a:pPr indent="342900">
              <a:lnSpc>
                <a:spcPct val="110000"/>
              </a:lnSpc>
              <a:spcBef>
                <a:spcPct val="0"/>
              </a:spcBef>
              <a:buFont typeface="Wingdings" panose="05000000000000000000" pitchFamily="2" charset="2"/>
              <a:buNone/>
              <a:defRPr/>
            </a:pPr>
            <a:endParaRPr lang="zh-CN" altLang="en-US" dirty="0" smtClean="0">
              <a:solidFill>
                <a:srgbClr val="000070"/>
              </a:solidFill>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69</a:t>
            </a:fld>
            <a:endParaRPr lang="zh-CN" altLang="en-US" dirty="0"/>
          </a:p>
        </p:txBody>
      </p:sp>
    </p:spTree>
    <p:extLst>
      <p:ext uri="{BB962C8B-B14F-4D97-AF65-F5344CB8AC3E}">
        <p14:creationId xmlns:p14="http://schemas.microsoft.com/office/powerpoint/2010/main" val="27030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6"/>
          <p:cNvSpPr>
            <a:spLocks noGrp="1"/>
          </p:cNvSpPr>
          <p:nvPr>
            <p:ph type="title"/>
          </p:nvPr>
        </p:nvSpPr>
        <p:spPr/>
        <p:txBody>
          <a:bodyPr vert="horz"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1.2  人类智能与人工智能</a:t>
            </a:r>
          </a:p>
        </p:txBody>
      </p:sp>
      <p:sp>
        <p:nvSpPr>
          <p:cNvPr id="30724" name="Rectangle 1027"/>
          <p:cNvSpPr>
            <a:spLocks noGrp="1"/>
          </p:cNvSpPr>
          <p:nvPr>
            <p:ph idx="1"/>
          </p:nvPr>
        </p:nvSpPr>
        <p:spPr>
          <a:xfrm>
            <a:off x="684213" y="1412776"/>
            <a:ext cx="7772400" cy="2527399"/>
          </a:xfrm>
        </p:spPr>
        <p:txBody>
          <a:bodyPr vert="horz" wrap="square" lIns="91440" tIns="45720" rIns="91440" bIns="45720" anchor="t"/>
          <a:lstStyle/>
          <a:p>
            <a:pPr algn="just" eaLnBrk="1" hangingPunct="1">
              <a:lnSpc>
                <a:spcPct val="150000"/>
              </a:lnSpc>
              <a:buNone/>
            </a:pPr>
            <a:r>
              <a:rPr lang="zh-CN" altLang="en-US" sz="2800" dirty="0" smtClean="0">
                <a:latin typeface="黑体" panose="02010609060101010101" pitchFamily="2" charset="-122"/>
                <a:ea typeface="黑体" panose="02010609060101010101" pitchFamily="2" charset="-122"/>
              </a:rPr>
              <a:t>人类</a:t>
            </a:r>
            <a:r>
              <a:rPr lang="zh-CN" altLang="en-US" sz="2800" dirty="0">
                <a:latin typeface="黑体" panose="02010609060101010101" pitchFamily="2" charset="-122"/>
                <a:ea typeface="黑体" panose="02010609060101010101" pitchFamily="2" charset="-122"/>
              </a:rPr>
              <a:t>的认知过程是一个非常复杂的行为，人们从不同的角度对它进行研究，从而形成诸如</a:t>
            </a:r>
            <a:r>
              <a:rPr lang="zh-CN" altLang="en-US" sz="2800" dirty="0">
                <a:solidFill>
                  <a:srgbClr val="FF0000"/>
                </a:solidFill>
                <a:latin typeface="黑体" panose="02010609060101010101" pitchFamily="2" charset="-122"/>
                <a:ea typeface="黑体" panose="02010609060101010101" pitchFamily="2" charset="-122"/>
              </a:rPr>
              <a:t>认知生理学、认知心理学和认知工程学</a:t>
            </a:r>
            <a:r>
              <a:rPr lang="zh-CN" altLang="en-US" sz="2800" dirty="0">
                <a:latin typeface="黑体" panose="02010609060101010101" pitchFamily="2" charset="-122"/>
                <a:ea typeface="黑体" panose="02010609060101010101" pitchFamily="2" charset="-122"/>
              </a:rPr>
              <a:t>等相关学科。 </a:t>
            </a:r>
          </a:p>
        </p:txBody>
      </p:sp>
      <p:sp>
        <p:nvSpPr>
          <p:cNvPr id="30725" name="矩形 1"/>
          <p:cNvSpPr/>
          <p:nvPr/>
        </p:nvSpPr>
        <p:spPr>
          <a:xfrm>
            <a:off x="1042988" y="4437063"/>
            <a:ext cx="7273925" cy="1384300"/>
          </a:xfrm>
          <a:prstGeom prst="rect">
            <a:avLst/>
          </a:prstGeom>
          <a:noFill/>
          <a:ln w="9525">
            <a:noFill/>
          </a:ln>
        </p:spPr>
        <p:txBody>
          <a:bodyPr>
            <a:spAutoFit/>
          </a:bodyPr>
          <a:lstStyle/>
          <a:p>
            <a:r>
              <a:rPr lang="en-US" altLang="zh-CN" sz="2800" b="1" dirty="0">
                <a:solidFill>
                  <a:schemeClr val="accent2">
                    <a:lumMod val="50000"/>
                    <a:lumOff val="50000"/>
                  </a:schemeClr>
                </a:solidFill>
                <a:latin typeface="黑体" panose="02010609060101010101" pitchFamily="2" charset="-122"/>
                <a:ea typeface="黑体" panose="02010609060101010101" pitchFamily="2" charset="-122"/>
              </a:rPr>
              <a:t>1.2.1  </a:t>
            </a:r>
            <a:r>
              <a:rPr lang="zh-CN" altLang="en-US" sz="2800" b="1" dirty="0">
                <a:solidFill>
                  <a:schemeClr val="accent2">
                    <a:lumMod val="50000"/>
                    <a:lumOff val="50000"/>
                  </a:schemeClr>
                </a:solidFill>
                <a:latin typeface="黑体" panose="02010609060101010101" pitchFamily="2" charset="-122"/>
                <a:ea typeface="黑体" panose="02010609060101010101" pitchFamily="2" charset="-122"/>
              </a:rPr>
              <a:t>智能信息处理系统的假设	</a:t>
            </a:r>
            <a:endParaRPr lang="en-US" altLang="zh-CN" sz="2800" b="1" dirty="0">
              <a:solidFill>
                <a:schemeClr val="accent2">
                  <a:lumMod val="50000"/>
                  <a:lumOff val="50000"/>
                </a:schemeClr>
              </a:solidFill>
              <a:latin typeface="黑体" panose="02010609060101010101" pitchFamily="2" charset="-122"/>
              <a:ea typeface="黑体" panose="02010609060101010101" pitchFamily="2" charset="-122"/>
            </a:endParaRPr>
          </a:p>
          <a:p>
            <a:r>
              <a:rPr lang="en-US" altLang="zh-CN" sz="2800" b="1" dirty="0">
                <a:solidFill>
                  <a:schemeClr val="accent2">
                    <a:lumMod val="50000"/>
                    <a:lumOff val="50000"/>
                  </a:schemeClr>
                </a:solidFill>
                <a:latin typeface="黑体" panose="02010609060101010101" pitchFamily="2" charset="-122"/>
                <a:ea typeface="黑体" panose="02010609060101010101" pitchFamily="2" charset="-122"/>
              </a:rPr>
              <a:t>1.2.2  </a:t>
            </a:r>
            <a:r>
              <a:rPr lang="zh-CN" altLang="en-US" sz="2800" b="1" dirty="0">
                <a:solidFill>
                  <a:schemeClr val="accent2">
                    <a:lumMod val="50000"/>
                    <a:lumOff val="50000"/>
                  </a:schemeClr>
                </a:solidFill>
                <a:latin typeface="黑体" panose="02010609060101010101" pitchFamily="2" charset="-122"/>
                <a:ea typeface="黑体" panose="02010609060101010101" pitchFamily="2" charset="-122"/>
              </a:rPr>
              <a:t>人类智能的计算机模拟	</a:t>
            </a:r>
            <a:endParaRPr lang="en-US" altLang="zh-CN" sz="2800" b="1" dirty="0">
              <a:solidFill>
                <a:schemeClr val="accent2">
                  <a:lumMod val="50000"/>
                  <a:lumOff val="50000"/>
                </a:schemeClr>
              </a:solidFill>
              <a:latin typeface="黑体" panose="02010609060101010101" pitchFamily="2" charset="-122"/>
              <a:ea typeface="黑体" panose="02010609060101010101" pitchFamily="2" charset="-122"/>
            </a:endParaRPr>
          </a:p>
          <a:p>
            <a:r>
              <a:rPr lang="en-US" altLang="zh-CN" sz="2800" b="1" dirty="0">
                <a:solidFill>
                  <a:schemeClr val="accent2">
                    <a:lumMod val="50000"/>
                    <a:lumOff val="50000"/>
                  </a:schemeClr>
                </a:solidFill>
                <a:latin typeface="黑体" panose="02010609060101010101" pitchFamily="2" charset="-122"/>
                <a:ea typeface="黑体" panose="02010609060101010101" pitchFamily="2" charset="-122"/>
              </a:rPr>
              <a:t>1.2.3  </a:t>
            </a:r>
            <a:r>
              <a:rPr lang="zh-CN" altLang="en-US" sz="2800" b="1" dirty="0">
                <a:solidFill>
                  <a:schemeClr val="accent2">
                    <a:lumMod val="50000"/>
                    <a:lumOff val="50000"/>
                  </a:schemeClr>
                </a:solidFill>
                <a:latin typeface="黑体" panose="02010609060101010101" pitchFamily="2" charset="-122"/>
                <a:ea typeface="黑体" panose="02010609060101010101" pitchFamily="2" charset="-122"/>
              </a:rPr>
              <a:t>弱人工智能和强人工智能</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7</a:t>
            </a:fld>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250825" y="260350"/>
            <a:ext cx="7772400" cy="882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2.3.4 一阶谓词逻辑的应用 </a:t>
            </a:r>
          </a:p>
        </p:txBody>
      </p:sp>
      <p:sp>
        <p:nvSpPr>
          <p:cNvPr id="83971" name="Rectangle 3"/>
          <p:cNvSpPr>
            <a:spLocks noGrp="1" noChangeArrowheads="1"/>
          </p:cNvSpPr>
          <p:nvPr>
            <p:ph idx="1"/>
          </p:nvPr>
        </p:nvSpPr>
        <p:spPr bwMode="auto">
          <a:xfrm>
            <a:off x="468313" y="1196975"/>
            <a:ext cx="8064500"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341313">
              <a:lnSpc>
                <a:spcPct val="90000"/>
              </a:lnSpc>
              <a:buFont typeface="Wingdings" panose="05000000000000000000" pitchFamily="2" charset="2"/>
              <a:buNone/>
            </a:pPr>
            <a:r>
              <a:rPr lang="zh-CN" altLang="en-US" smtClean="0">
                <a:solidFill>
                  <a:srgbClr val="0033CC"/>
                </a:solidFill>
                <a:latin typeface="黑体" panose="02010609060101010101" pitchFamily="49" charset="-122"/>
              </a:rPr>
              <a:t>例2.4 </a:t>
            </a:r>
            <a:r>
              <a:rPr lang="zh-CN" altLang="en-US" smtClean="0">
                <a:solidFill>
                  <a:srgbClr val="0033CC"/>
                </a:solidFill>
                <a:latin typeface="Courier New" panose="02070309020205020404" pitchFamily="49" charset="0"/>
              </a:rPr>
              <a:t>“</a:t>
            </a:r>
            <a:r>
              <a:rPr lang="zh-CN" altLang="en-US" smtClean="0">
                <a:solidFill>
                  <a:srgbClr val="0033CC"/>
                </a:solidFill>
                <a:latin typeface="黑体" panose="02010609060101010101" pitchFamily="49" charset="-122"/>
              </a:rPr>
              <a:t>某些患者喜欢所有医生。没有患者喜欢庸医。所以没有医生是庸医。</a:t>
            </a:r>
            <a:r>
              <a:rPr lang="zh-CN" altLang="en-US" smtClean="0">
                <a:solidFill>
                  <a:srgbClr val="000070"/>
                </a:solidFill>
                <a:latin typeface="Courier New" panose="02070309020205020404" pitchFamily="49" charset="0"/>
              </a:rPr>
              <a:t>”</a:t>
            </a:r>
            <a:endParaRPr lang="zh-CN" altLang="en-US" smtClean="0">
              <a:solidFill>
                <a:srgbClr val="000070"/>
              </a:solidFill>
              <a:latin typeface="黑体" panose="02010609060101010101" pitchFamily="49" charset="-122"/>
            </a:endParaRPr>
          </a:p>
          <a:p>
            <a:pPr lvl="1" indent="341313">
              <a:lnSpc>
                <a:spcPct val="90000"/>
              </a:lnSpc>
              <a:buFont typeface="Wingdings" panose="05000000000000000000" pitchFamily="2" charset="2"/>
              <a:buNone/>
            </a:pPr>
            <a:r>
              <a:rPr lang="zh-CN" altLang="en-US" smtClean="0">
                <a:solidFill>
                  <a:srgbClr val="FF0000"/>
                </a:solidFill>
                <a:latin typeface="黑体" panose="02010609060101010101" pitchFamily="49" charset="-122"/>
              </a:rPr>
              <a:t>解：</a:t>
            </a:r>
            <a:r>
              <a:rPr lang="en-US" altLang="zh-CN" smtClean="0">
                <a:solidFill>
                  <a:srgbClr val="0000B3"/>
                </a:solidFill>
                <a:latin typeface="黑体" panose="02010609060101010101" pitchFamily="49" charset="-122"/>
              </a:rPr>
              <a:t>P(x)</a:t>
            </a:r>
            <a:r>
              <a:rPr lang="zh-CN" altLang="en-US" smtClean="0">
                <a:solidFill>
                  <a:srgbClr val="0000B3"/>
                </a:solidFill>
                <a:latin typeface="黑体" panose="02010609060101010101" pitchFamily="49" charset="-122"/>
              </a:rPr>
              <a:t>表示</a:t>
            </a:r>
            <a:r>
              <a:rPr lang="zh-CN" altLang="en-US" smtClean="0">
                <a:solidFill>
                  <a:srgbClr val="0000B3"/>
                </a:solidFill>
                <a:latin typeface="Courier New" panose="02070309020205020404" pitchFamily="49" charset="0"/>
              </a:rPr>
              <a:t>“</a:t>
            </a:r>
            <a:r>
              <a:rPr lang="en-US" altLang="zh-CN" smtClean="0">
                <a:solidFill>
                  <a:srgbClr val="0000B3"/>
                </a:solidFill>
                <a:latin typeface="黑体" panose="02010609060101010101" pitchFamily="49" charset="-122"/>
              </a:rPr>
              <a:t>x</a:t>
            </a:r>
            <a:r>
              <a:rPr lang="zh-CN" altLang="en-US" smtClean="0">
                <a:solidFill>
                  <a:srgbClr val="0000B3"/>
                </a:solidFill>
                <a:latin typeface="黑体" panose="02010609060101010101" pitchFamily="49" charset="-122"/>
              </a:rPr>
              <a:t>是患者</a:t>
            </a:r>
            <a:r>
              <a:rPr lang="zh-CN" altLang="en-US" smtClean="0">
                <a:solidFill>
                  <a:srgbClr val="0000B3"/>
                </a:solidFill>
                <a:latin typeface="Courier New" panose="02070309020205020404" pitchFamily="49" charset="0"/>
              </a:rPr>
              <a:t>”</a:t>
            </a:r>
            <a:r>
              <a:rPr lang="zh-CN" altLang="en-US" smtClean="0">
                <a:solidFill>
                  <a:srgbClr val="0000B3"/>
                </a:solidFill>
                <a:latin typeface="黑体" panose="02010609060101010101" pitchFamily="49" charset="-122"/>
              </a:rPr>
              <a:t>，</a:t>
            </a:r>
          </a:p>
          <a:p>
            <a:pPr lvl="1" indent="341313">
              <a:lnSpc>
                <a:spcPct val="90000"/>
              </a:lnSpc>
              <a:buFont typeface="Wingdings" panose="05000000000000000000" pitchFamily="2" charset="2"/>
              <a:buNone/>
            </a:pPr>
            <a:r>
              <a:rPr lang="en-US" altLang="zh-CN" smtClean="0">
                <a:solidFill>
                  <a:srgbClr val="0000B3"/>
                </a:solidFill>
                <a:latin typeface="黑体" panose="02010609060101010101" pitchFamily="49" charset="-122"/>
              </a:rPr>
              <a:t>D(x)</a:t>
            </a:r>
            <a:r>
              <a:rPr lang="zh-CN" altLang="en-US" smtClean="0">
                <a:solidFill>
                  <a:srgbClr val="0000B3"/>
                </a:solidFill>
                <a:latin typeface="黑体" panose="02010609060101010101" pitchFamily="49" charset="-122"/>
              </a:rPr>
              <a:t>表示</a:t>
            </a:r>
            <a:r>
              <a:rPr lang="zh-CN" altLang="en-US" smtClean="0">
                <a:solidFill>
                  <a:srgbClr val="0000B3"/>
                </a:solidFill>
                <a:latin typeface="Courier New" panose="02070309020205020404" pitchFamily="49" charset="0"/>
              </a:rPr>
              <a:t>“</a:t>
            </a:r>
            <a:r>
              <a:rPr lang="en-US" altLang="zh-CN" smtClean="0">
                <a:solidFill>
                  <a:srgbClr val="0000B3"/>
                </a:solidFill>
                <a:latin typeface="黑体" panose="02010609060101010101" pitchFamily="49" charset="-122"/>
              </a:rPr>
              <a:t>x</a:t>
            </a:r>
            <a:r>
              <a:rPr lang="zh-CN" altLang="en-US" smtClean="0">
                <a:solidFill>
                  <a:srgbClr val="0000B3"/>
                </a:solidFill>
                <a:latin typeface="黑体" panose="02010609060101010101" pitchFamily="49" charset="-122"/>
              </a:rPr>
              <a:t>是医生</a:t>
            </a:r>
            <a:r>
              <a:rPr lang="zh-CN" altLang="en-US" smtClean="0">
                <a:solidFill>
                  <a:srgbClr val="0000B3"/>
                </a:solidFill>
                <a:latin typeface="Courier New" panose="02070309020205020404" pitchFamily="49" charset="0"/>
              </a:rPr>
              <a:t>”</a:t>
            </a:r>
            <a:r>
              <a:rPr lang="zh-CN" altLang="en-US" smtClean="0">
                <a:solidFill>
                  <a:srgbClr val="0000B3"/>
                </a:solidFill>
                <a:latin typeface="黑体" panose="02010609060101010101" pitchFamily="49" charset="-122"/>
              </a:rPr>
              <a:t>，</a:t>
            </a:r>
          </a:p>
          <a:p>
            <a:pPr lvl="1" indent="341313">
              <a:lnSpc>
                <a:spcPct val="90000"/>
              </a:lnSpc>
              <a:buFont typeface="Wingdings" panose="05000000000000000000" pitchFamily="2" charset="2"/>
              <a:buNone/>
            </a:pPr>
            <a:r>
              <a:rPr lang="en-US" altLang="zh-CN" smtClean="0">
                <a:solidFill>
                  <a:srgbClr val="0000B3"/>
                </a:solidFill>
                <a:latin typeface="黑体" panose="02010609060101010101" pitchFamily="49" charset="-122"/>
              </a:rPr>
              <a:t>Q(x)</a:t>
            </a:r>
            <a:r>
              <a:rPr lang="zh-CN" altLang="en-US" smtClean="0">
                <a:solidFill>
                  <a:srgbClr val="0000B3"/>
                </a:solidFill>
                <a:latin typeface="黑体" panose="02010609060101010101" pitchFamily="49" charset="-122"/>
              </a:rPr>
              <a:t>表示</a:t>
            </a:r>
            <a:r>
              <a:rPr lang="zh-CN" altLang="en-US" smtClean="0">
                <a:solidFill>
                  <a:srgbClr val="0000B3"/>
                </a:solidFill>
                <a:latin typeface="Courier New" panose="02070309020205020404" pitchFamily="49" charset="0"/>
              </a:rPr>
              <a:t>“</a:t>
            </a:r>
            <a:r>
              <a:rPr lang="en-US" altLang="zh-CN" smtClean="0">
                <a:solidFill>
                  <a:srgbClr val="0000B3"/>
                </a:solidFill>
                <a:latin typeface="黑体" panose="02010609060101010101" pitchFamily="49" charset="-122"/>
              </a:rPr>
              <a:t>x</a:t>
            </a:r>
            <a:r>
              <a:rPr lang="zh-CN" altLang="en-US" smtClean="0">
                <a:solidFill>
                  <a:srgbClr val="0000B3"/>
                </a:solidFill>
                <a:latin typeface="黑体" panose="02010609060101010101" pitchFamily="49" charset="-122"/>
              </a:rPr>
              <a:t>是庸医</a:t>
            </a:r>
            <a:r>
              <a:rPr lang="zh-CN" altLang="en-US" smtClean="0">
                <a:solidFill>
                  <a:srgbClr val="0000B3"/>
                </a:solidFill>
                <a:latin typeface="Courier New" panose="02070309020205020404" pitchFamily="49" charset="0"/>
              </a:rPr>
              <a:t>”</a:t>
            </a:r>
            <a:r>
              <a:rPr lang="zh-CN" altLang="en-US" smtClean="0">
                <a:solidFill>
                  <a:srgbClr val="0000B3"/>
                </a:solidFill>
                <a:latin typeface="黑体" panose="02010609060101010101" pitchFamily="49" charset="-122"/>
              </a:rPr>
              <a:t>，</a:t>
            </a:r>
          </a:p>
          <a:p>
            <a:pPr lvl="1" indent="341313">
              <a:lnSpc>
                <a:spcPct val="90000"/>
              </a:lnSpc>
              <a:buFont typeface="Wingdings" panose="05000000000000000000" pitchFamily="2" charset="2"/>
              <a:buNone/>
            </a:pPr>
            <a:r>
              <a:rPr lang="en-US" altLang="zh-CN" smtClean="0">
                <a:solidFill>
                  <a:srgbClr val="0000B3"/>
                </a:solidFill>
                <a:latin typeface="黑体" panose="02010609060101010101" pitchFamily="49" charset="-122"/>
              </a:rPr>
              <a:t>L(x,y)</a:t>
            </a:r>
            <a:r>
              <a:rPr lang="zh-CN" altLang="en-US" smtClean="0">
                <a:solidFill>
                  <a:srgbClr val="0000B3"/>
                </a:solidFill>
                <a:latin typeface="黑体" panose="02010609060101010101" pitchFamily="49" charset="-122"/>
              </a:rPr>
              <a:t>表示</a:t>
            </a:r>
            <a:r>
              <a:rPr lang="zh-CN" altLang="en-US" smtClean="0">
                <a:solidFill>
                  <a:srgbClr val="0000B3"/>
                </a:solidFill>
                <a:latin typeface="Courier New" panose="02070309020205020404" pitchFamily="49" charset="0"/>
              </a:rPr>
              <a:t>“</a:t>
            </a:r>
            <a:r>
              <a:rPr lang="en-US" altLang="zh-CN" smtClean="0">
                <a:solidFill>
                  <a:srgbClr val="0000B3"/>
                </a:solidFill>
                <a:latin typeface="黑体" panose="02010609060101010101" pitchFamily="49" charset="-122"/>
              </a:rPr>
              <a:t>x</a:t>
            </a:r>
            <a:r>
              <a:rPr lang="zh-CN" altLang="en-US" smtClean="0">
                <a:solidFill>
                  <a:srgbClr val="0000B3"/>
                </a:solidFill>
                <a:latin typeface="黑体" panose="02010609060101010101" pitchFamily="49" charset="-122"/>
              </a:rPr>
              <a:t>喜欢</a:t>
            </a:r>
            <a:r>
              <a:rPr lang="en-US" altLang="zh-CN" smtClean="0">
                <a:solidFill>
                  <a:srgbClr val="0000B3"/>
                </a:solidFill>
                <a:latin typeface="黑体" panose="02010609060101010101" pitchFamily="49" charset="-122"/>
              </a:rPr>
              <a:t>y</a:t>
            </a:r>
            <a:r>
              <a:rPr lang="en-US" altLang="zh-CN" smtClean="0">
                <a:solidFill>
                  <a:srgbClr val="0000B3"/>
                </a:solidFill>
                <a:latin typeface="Courier New" panose="02070309020205020404" pitchFamily="49" charset="0"/>
              </a:rPr>
              <a:t>”</a:t>
            </a:r>
            <a:r>
              <a:rPr lang="en-US" altLang="zh-CN" smtClean="0">
                <a:solidFill>
                  <a:srgbClr val="0000B3"/>
                </a:solidFill>
                <a:latin typeface="黑体" panose="02010609060101010101" pitchFamily="49" charset="-122"/>
              </a:rPr>
              <a:t>。</a:t>
            </a:r>
            <a:endParaRPr lang="zh-CN" altLang="en-US" smtClean="0">
              <a:solidFill>
                <a:srgbClr val="0000B3"/>
              </a:solidFill>
              <a:latin typeface="黑体" panose="02010609060101010101" pitchFamily="49" charset="-122"/>
            </a:endParaRPr>
          </a:p>
          <a:p>
            <a:pPr indent="341313">
              <a:lnSpc>
                <a:spcPct val="90000"/>
              </a:lnSpc>
              <a:buFont typeface="Wingdings" panose="05000000000000000000" pitchFamily="2" charset="2"/>
              <a:buNone/>
            </a:pPr>
            <a:r>
              <a:rPr lang="zh-CN" altLang="en-US" smtClean="0">
                <a:solidFill>
                  <a:srgbClr val="000070"/>
                </a:solidFill>
                <a:latin typeface="黑体" panose="02010609060101010101" pitchFamily="49" charset="-122"/>
              </a:rPr>
              <a:t> </a:t>
            </a:r>
          </a:p>
          <a:p>
            <a:pPr indent="341313">
              <a:lnSpc>
                <a:spcPct val="90000"/>
              </a:lnSpc>
              <a:buFont typeface="Wingdings" panose="05000000000000000000" pitchFamily="2" charset="2"/>
              <a:buNone/>
            </a:pPr>
            <a:r>
              <a:rPr lang="zh-CN" altLang="en-US" smtClean="0">
                <a:solidFill>
                  <a:srgbClr val="000070"/>
                </a:solidFill>
                <a:latin typeface="黑体" panose="02010609060101010101" pitchFamily="49" charset="-122"/>
              </a:rPr>
              <a:t>    </a:t>
            </a:r>
          </a:p>
          <a:p>
            <a:pPr indent="341313">
              <a:lnSpc>
                <a:spcPct val="90000"/>
              </a:lnSpc>
              <a:buFont typeface="Wingdings" panose="05000000000000000000" pitchFamily="2" charset="2"/>
              <a:buNone/>
            </a:pPr>
            <a:r>
              <a:rPr lang="zh-CN" altLang="en-US" smtClean="0">
                <a:solidFill>
                  <a:srgbClr val="000070"/>
                </a:solidFill>
                <a:latin typeface="黑体" panose="02010609060101010101" pitchFamily="49" charset="-122"/>
              </a:rPr>
              <a:t>    </a:t>
            </a:r>
          </a:p>
          <a:p>
            <a:pPr indent="341313">
              <a:lnSpc>
                <a:spcPct val="90000"/>
              </a:lnSpc>
              <a:buFont typeface="Wingdings" panose="05000000000000000000" pitchFamily="2" charset="2"/>
              <a:buNone/>
            </a:pPr>
            <a:r>
              <a:rPr lang="zh-CN" altLang="en-US" smtClean="0">
                <a:solidFill>
                  <a:srgbClr val="000070"/>
                </a:solidFill>
                <a:latin typeface="黑体" panose="02010609060101010101" pitchFamily="49" charset="-122"/>
              </a:rPr>
              <a:t>目的是证明</a:t>
            </a:r>
            <a:r>
              <a:rPr lang="en-US" altLang="zh-CN" smtClean="0">
                <a:solidFill>
                  <a:srgbClr val="000070"/>
                </a:solidFill>
                <a:latin typeface="黑体" panose="02010609060101010101" pitchFamily="49" charset="-122"/>
              </a:rPr>
              <a:t>G</a:t>
            </a:r>
            <a:r>
              <a:rPr lang="zh-CN" altLang="en-US" smtClean="0">
                <a:solidFill>
                  <a:srgbClr val="000070"/>
                </a:solidFill>
                <a:latin typeface="黑体" panose="02010609060101010101" pitchFamily="49" charset="-122"/>
              </a:rPr>
              <a:t>是</a:t>
            </a:r>
            <a:r>
              <a:rPr lang="en-US" altLang="zh-CN" smtClean="0">
                <a:solidFill>
                  <a:srgbClr val="000070"/>
                </a:solidFill>
                <a:latin typeface="黑体" panose="02010609060101010101" pitchFamily="49" charset="-122"/>
              </a:rPr>
              <a:t>F1</a:t>
            </a:r>
            <a:r>
              <a:rPr lang="zh-CN" altLang="en-US" smtClean="0">
                <a:solidFill>
                  <a:srgbClr val="000070"/>
                </a:solidFill>
                <a:latin typeface="黑体" panose="02010609060101010101" pitchFamily="49" charset="-122"/>
              </a:rPr>
              <a:t>和</a:t>
            </a:r>
            <a:r>
              <a:rPr lang="en-US" altLang="zh-CN" smtClean="0">
                <a:solidFill>
                  <a:srgbClr val="000070"/>
                </a:solidFill>
                <a:latin typeface="黑体" panose="02010609060101010101" pitchFamily="49" charset="-122"/>
              </a:rPr>
              <a:t>F2</a:t>
            </a:r>
            <a:r>
              <a:rPr lang="zh-CN" altLang="en-US" smtClean="0">
                <a:solidFill>
                  <a:srgbClr val="000070"/>
                </a:solidFill>
                <a:latin typeface="黑体" panose="02010609060101010101" pitchFamily="49" charset="-122"/>
              </a:rPr>
              <a:t>的逻辑结论。</a:t>
            </a:r>
          </a:p>
        </p:txBody>
      </p:sp>
      <p:graphicFrame>
        <p:nvGraphicFramePr>
          <p:cNvPr id="83972" name="Object 8"/>
          <p:cNvGraphicFramePr>
            <a:graphicFrameLocks noChangeAspect="1"/>
          </p:cNvGraphicFramePr>
          <p:nvPr/>
        </p:nvGraphicFramePr>
        <p:xfrm>
          <a:off x="0" y="2643188"/>
          <a:ext cx="161925" cy="219075"/>
        </p:xfrm>
        <a:graphic>
          <a:graphicData uri="http://schemas.openxmlformats.org/presentationml/2006/ole">
            <mc:AlternateContent xmlns:mc="http://schemas.openxmlformats.org/markup-compatibility/2006">
              <mc:Choice xmlns:v="urn:schemas-microsoft-com:vml" Requires="v">
                <p:oleObj spid="_x0000_s5150" r:id="rId3" imgW="164885" imgH="215619" progId="Equation.3">
                  <p:embed/>
                </p:oleObj>
              </mc:Choice>
              <mc:Fallback>
                <p:oleObj r:id="rId3" imgW="164885" imgH="215619" progId="Equation.3">
                  <p:embed/>
                  <p:pic>
                    <p:nvPicPr>
                      <p:cNvPr id="8397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43188"/>
                        <a:ext cx="1619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3973" name="Object 7"/>
          <p:cNvGraphicFramePr>
            <a:graphicFrameLocks noChangeAspect="1"/>
          </p:cNvGraphicFramePr>
          <p:nvPr/>
        </p:nvGraphicFramePr>
        <p:xfrm>
          <a:off x="1624013" y="4005263"/>
          <a:ext cx="4751387" cy="463550"/>
        </p:xfrm>
        <a:graphic>
          <a:graphicData uri="http://schemas.openxmlformats.org/presentationml/2006/ole">
            <mc:AlternateContent xmlns:mc="http://schemas.openxmlformats.org/markup-compatibility/2006">
              <mc:Choice xmlns:v="urn:schemas-microsoft-com:vml" Requires="v">
                <p:oleObj spid="_x0000_s5151" r:id="rId5" imgW="2324100" imgH="228600" progId="Equation.DSMT4">
                  <p:embed/>
                </p:oleObj>
              </mc:Choice>
              <mc:Fallback>
                <p:oleObj r:id="rId5" imgW="2324100" imgH="228600" progId="Equation.DSMT4">
                  <p:embed/>
                  <p:pic>
                    <p:nvPicPr>
                      <p:cNvPr id="8397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4013" y="4005263"/>
                        <a:ext cx="4751387" cy="463550"/>
                      </a:xfrm>
                      <a:prstGeom prst="rect">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3974" name="Object 6"/>
          <p:cNvGraphicFramePr>
            <a:graphicFrameLocks noChangeAspect="1"/>
          </p:cNvGraphicFramePr>
          <p:nvPr/>
        </p:nvGraphicFramePr>
        <p:xfrm>
          <a:off x="1619250" y="4581525"/>
          <a:ext cx="5099050" cy="431800"/>
        </p:xfrm>
        <a:graphic>
          <a:graphicData uri="http://schemas.openxmlformats.org/presentationml/2006/ole">
            <mc:AlternateContent xmlns:mc="http://schemas.openxmlformats.org/markup-compatibility/2006">
              <mc:Choice xmlns:v="urn:schemas-microsoft-com:vml" Requires="v">
                <p:oleObj spid="_x0000_s5152" r:id="rId7" imgW="2590800" imgH="215900" progId="Equation.3">
                  <p:embed/>
                </p:oleObj>
              </mc:Choice>
              <mc:Fallback>
                <p:oleObj r:id="rId7" imgW="2590800" imgH="215900" progId="Equation.3">
                  <p:embed/>
                  <p:pic>
                    <p:nvPicPr>
                      <p:cNvPr id="8397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581525"/>
                        <a:ext cx="5099050" cy="431800"/>
                      </a:xfrm>
                      <a:prstGeom prst="rect">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3975" name="Object 5"/>
          <p:cNvGraphicFramePr>
            <a:graphicFrameLocks noChangeAspect="1"/>
          </p:cNvGraphicFramePr>
          <p:nvPr/>
        </p:nvGraphicFramePr>
        <p:xfrm>
          <a:off x="1619250" y="5157788"/>
          <a:ext cx="3240088" cy="414337"/>
        </p:xfrm>
        <a:graphic>
          <a:graphicData uri="http://schemas.openxmlformats.org/presentationml/2006/ole">
            <mc:AlternateContent xmlns:mc="http://schemas.openxmlformats.org/markup-compatibility/2006">
              <mc:Choice xmlns:v="urn:schemas-microsoft-com:vml" Requires="v">
                <p:oleObj spid="_x0000_s5153" r:id="rId9" imgW="1562100" imgH="203200" progId="Equation.3">
                  <p:embed/>
                </p:oleObj>
              </mc:Choice>
              <mc:Fallback>
                <p:oleObj r:id="rId9" imgW="1562100" imgH="203200" progId="Equation.3">
                  <p:embed/>
                  <p:pic>
                    <p:nvPicPr>
                      <p:cNvPr id="8397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5157788"/>
                        <a:ext cx="3240088" cy="41433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3976" name="Rectangle 9"/>
          <p:cNvSpPr>
            <a:spLocks noChangeArrowheads="1"/>
          </p:cNvSpPr>
          <p:nvPr/>
        </p:nvSpPr>
        <p:spPr bwMode="auto">
          <a:xfrm>
            <a:off x="0" y="2643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66FFFF"/>
              </a:buClr>
              <a:buFont typeface="Wingdings" panose="05000000000000000000" pitchFamily="2" charset="2"/>
              <a:buChar char="Ø"/>
            </a:pPr>
            <a:endParaRPr lang="zh-CN" altLang="en-US"/>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70</a:t>
            </a:fld>
            <a:endParaRPr lang="zh-CN" altLang="en-US" dirty="0"/>
          </a:p>
        </p:txBody>
      </p:sp>
    </p:spTree>
    <p:extLst>
      <p:ext uri="{BB962C8B-B14F-4D97-AF65-F5344CB8AC3E}">
        <p14:creationId xmlns:p14="http://schemas.microsoft.com/office/powerpoint/2010/main" val="15612752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idx="1"/>
          </p:nvPr>
        </p:nvSpPr>
        <p:spPr bwMode="auto">
          <a:xfrm>
            <a:off x="685800" y="381000"/>
            <a:ext cx="7772400"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341313">
              <a:lnSpc>
                <a:spcPct val="90000"/>
              </a:lnSpc>
              <a:buFont typeface="Wingdings" panose="05000000000000000000" pitchFamily="2" charset="2"/>
              <a:buNone/>
            </a:pPr>
            <a:r>
              <a:rPr lang="zh-CN" altLang="en-US" smtClean="0">
                <a:solidFill>
                  <a:srgbClr val="000070"/>
                </a:solidFill>
                <a:latin typeface="黑体" panose="02010609060101010101" pitchFamily="49" charset="-122"/>
              </a:rPr>
              <a:t>例2.5</a:t>
            </a:r>
            <a:r>
              <a:rPr lang="zh-CN" altLang="en-US" smtClean="0">
                <a:solidFill>
                  <a:srgbClr val="0000FF"/>
                </a:solidFill>
                <a:latin typeface="黑体" panose="02010609060101010101" pitchFamily="49" charset="-122"/>
              </a:rPr>
              <a:t> </a:t>
            </a:r>
            <a:r>
              <a:rPr lang="zh-CN" altLang="en-US" smtClean="0">
                <a:solidFill>
                  <a:srgbClr val="0033CC"/>
                </a:solidFill>
                <a:latin typeface="黑体" panose="02010609060101010101" pitchFamily="49" charset="-122"/>
              </a:rPr>
              <a:t>每个去临潼游览的人或者参观秦始皇兵马俑，或者参观华清池，或者洗温泉澡。凡去临潼游览的人，如果爬骊山就不能参观秦始皇兵马俑，有的游览者既不参观华清池，也不洗温泉澡。</a:t>
            </a:r>
          </a:p>
          <a:p>
            <a:pPr indent="341313">
              <a:lnSpc>
                <a:spcPct val="90000"/>
              </a:lnSpc>
              <a:buFont typeface="Wingdings" panose="05000000000000000000" pitchFamily="2" charset="2"/>
              <a:buNone/>
            </a:pPr>
            <a:r>
              <a:rPr lang="zh-CN" altLang="en-US" smtClean="0">
                <a:solidFill>
                  <a:srgbClr val="0033CC"/>
                </a:solidFill>
                <a:latin typeface="黑体" panose="02010609060101010101" pitchFamily="49" charset="-122"/>
              </a:rPr>
              <a:t>因而有的游览者不爬骊山。</a:t>
            </a:r>
          </a:p>
          <a:p>
            <a:pPr indent="341313">
              <a:lnSpc>
                <a:spcPct val="90000"/>
              </a:lnSpc>
              <a:buFont typeface="Wingdings" panose="05000000000000000000" pitchFamily="2" charset="2"/>
              <a:buNone/>
            </a:pPr>
            <a:r>
              <a:rPr lang="zh-CN" altLang="en-US" smtClean="0">
                <a:solidFill>
                  <a:schemeClr val="accent1"/>
                </a:solidFill>
                <a:latin typeface="黑体" panose="02010609060101010101" pitchFamily="49" charset="-122"/>
              </a:rPr>
              <a:t>解</a:t>
            </a:r>
            <a:r>
              <a:rPr lang="zh-CN" altLang="en-US" smtClean="0">
                <a:solidFill>
                  <a:srgbClr val="000070"/>
                </a:solidFill>
                <a:latin typeface="黑体" panose="02010609060101010101" pitchFamily="49" charset="-122"/>
              </a:rPr>
              <a:t>：定义</a:t>
            </a:r>
            <a:r>
              <a:rPr lang="en-US" altLang="zh-CN" smtClean="0">
                <a:solidFill>
                  <a:srgbClr val="000070"/>
                </a:solidFill>
                <a:latin typeface="黑体" panose="02010609060101010101" pitchFamily="49" charset="-122"/>
              </a:rPr>
              <a:t>G（x）</a:t>
            </a:r>
            <a:r>
              <a:rPr lang="zh-CN" altLang="en-US" smtClean="0">
                <a:solidFill>
                  <a:srgbClr val="000070"/>
                </a:solidFill>
                <a:latin typeface="黑体" panose="02010609060101010101" pitchFamily="49" charset="-122"/>
              </a:rPr>
              <a:t>表示</a:t>
            </a:r>
            <a:r>
              <a:rPr lang="zh-CN" altLang="en-US" smtClean="0">
                <a:solidFill>
                  <a:srgbClr val="000070"/>
                </a:solidFill>
                <a:latin typeface="Courier New" panose="02070309020205020404" pitchFamily="49" charset="0"/>
              </a:rPr>
              <a:t>“</a:t>
            </a:r>
            <a:r>
              <a:rPr lang="en-US" altLang="zh-CN" smtClean="0">
                <a:solidFill>
                  <a:srgbClr val="000070"/>
                </a:solidFill>
                <a:latin typeface="黑体" panose="02010609060101010101" pitchFamily="49" charset="-122"/>
              </a:rPr>
              <a:t>x</a:t>
            </a:r>
            <a:r>
              <a:rPr lang="zh-CN" altLang="en-US" smtClean="0">
                <a:solidFill>
                  <a:srgbClr val="000070"/>
                </a:solidFill>
                <a:latin typeface="黑体" panose="02010609060101010101" pitchFamily="49" charset="-122"/>
              </a:rPr>
              <a:t>去临潼游览</a:t>
            </a:r>
            <a:r>
              <a:rPr lang="zh-CN" altLang="en-US" smtClean="0">
                <a:solidFill>
                  <a:srgbClr val="000070"/>
                </a:solidFill>
                <a:latin typeface="Courier New" panose="02070309020205020404" pitchFamily="49" charset="0"/>
              </a:rPr>
              <a:t>”</a:t>
            </a:r>
            <a:r>
              <a:rPr lang="zh-CN" altLang="en-US" smtClean="0">
                <a:solidFill>
                  <a:srgbClr val="000070"/>
                </a:solidFill>
                <a:latin typeface="黑体" panose="02010609060101010101" pitchFamily="49" charset="-122"/>
              </a:rPr>
              <a:t>；   </a:t>
            </a:r>
          </a:p>
          <a:p>
            <a:pPr indent="341313">
              <a:lnSpc>
                <a:spcPct val="90000"/>
              </a:lnSpc>
              <a:buFont typeface="Wingdings" panose="05000000000000000000" pitchFamily="2" charset="2"/>
              <a:buNone/>
            </a:pPr>
            <a:r>
              <a:rPr lang="zh-CN" altLang="en-US" smtClean="0">
                <a:solidFill>
                  <a:srgbClr val="000070"/>
                </a:solidFill>
                <a:latin typeface="黑体" panose="02010609060101010101" pitchFamily="49" charset="-122"/>
              </a:rPr>
              <a:t>    </a:t>
            </a:r>
            <a:r>
              <a:rPr lang="en-US" altLang="zh-CN" smtClean="0">
                <a:solidFill>
                  <a:srgbClr val="000070"/>
                </a:solidFill>
                <a:latin typeface="黑体" panose="02010609060101010101" pitchFamily="49" charset="-122"/>
              </a:rPr>
              <a:t>A（x）</a:t>
            </a:r>
            <a:r>
              <a:rPr lang="zh-CN" altLang="en-US" smtClean="0">
                <a:solidFill>
                  <a:srgbClr val="000070"/>
                </a:solidFill>
                <a:latin typeface="黑体" panose="02010609060101010101" pitchFamily="49" charset="-122"/>
              </a:rPr>
              <a:t>表示</a:t>
            </a:r>
            <a:r>
              <a:rPr lang="zh-CN" altLang="en-US" smtClean="0">
                <a:solidFill>
                  <a:srgbClr val="000070"/>
                </a:solidFill>
                <a:latin typeface="Courier New" panose="02070309020205020404" pitchFamily="49" charset="0"/>
              </a:rPr>
              <a:t>“</a:t>
            </a:r>
            <a:r>
              <a:rPr lang="en-US" altLang="zh-CN" smtClean="0">
                <a:solidFill>
                  <a:srgbClr val="000070"/>
                </a:solidFill>
                <a:latin typeface="黑体" panose="02010609060101010101" pitchFamily="49" charset="-122"/>
              </a:rPr>
              <a:t>x</a:t>
            </a:r>
            <a:r>
              <a:rPr lang="zh-CN" altLang="en-US" smtClean="0">
                <a:solidFill>
                  <a:srgbClr val="000070"/>
                </a:solidFill>
                <a:latin typeface="黑体" panose="02010609060101010101" pitchFamily="49" charset="-122"/>
              </a:rPr>
              <a:t>参观秦始皇兵马俑</a:t>
            </a:r>
            <a:r>
              <a:rPr lang="zh-CN" altLang="en-US" smtClean="0">
                <a:solidFill>
                  <a:srgbClr val="000070"/>
                </a:solidFill>
                <a:latin typeface="Courier New" panose="02070309020205020404" pitchFamily="49" charset="0"/>
              </a:rPr>
              <a:t>”</a:t>
            </a:r>
            <a:r>
              <a:rPr lang="zh-CN" altLang="en-US" smtClean="0">
                <a:solidFill>
                  <a:srgbClr val="000070"/>
                </a:solidFill>
                <a:latin typeface="黑体" panose="02010609060101010101" pitchFamily="49" charset="-122"/>
              </a:rPr>
              <a:t>；</a:t>
            </a:r>
          </a:p>
          <a:p>
            <a:pPr indent="341313">
              <a:lnSpc>
                <a:spcPct val="90000"/>
              </a:lnSpc>
              <a:buFont typeface="Wingdings" panose="05000000000000000000" pitchFamily="2" charset="2"/>
              <a:buNone/>
            </a:pPr>
            <a:r>
              <a:rPr lang="zh-CN" altLang="en-US" smtClean="0">
                <a:solidFill>
                  <a:srgbClr val="000070"/>
                </a:solidFill>
                <a:latin typeface="黑体" panose="02010609060101010101" pitchFamily="49" charset="-122"/>
              </a:rPr>
              <a:t>    </a:t>
            </a:r>
            <a:r>
              <a:rPr lang="en-US" altLang="zh-CN" smtClean="0">
                <a:solidFill>
                  <a:srgbClr val="000070"/>
                </a:solidFill>
                <a:latin typeface="黑体" panose="02010609060101010101" pitchFamily="49" charset="-122"/>
              </a:rPr>
              <a:t>B（x）</a:t>
            </a:r>
            <a:r>
              <a:rPr lang="zh-CN" altLang="en-US" smtClean="0">
                <a:solidFill>
                  <a:srgbClr val="000070"/>
                </a:solidFill>
                <a:latin typeface="黑体" panose="02010609060101010101" pitchFamily="49" charset="-122"/>
              </a:rPr>
              <a:t>表示</a:t>
            </a:r>
            <a:r>
              <a:rPr lang="zh-CN" altLang="en-US" smtClean="0">
                <a:solidFill>
                  <a:srgbClr val="000070"/>
                </a:solidFill>
                <a:latin typeface="Courier New" panose="02070309020205020404" pitchFamily="49" charset="0"/>
              </a:rPr>
              <a:t>“</a:t>
            </a:r>
            <a:r>
              <a:rPr lang="en-US" altLang="zh-CN" smtClean="0">
                <a:solidFill>
                  <a:srgbClr val="000070"/>
                </a:solidFill>
                <a:latin typeface="黑体" panose="02010609060101010101" pitchFamily="49" charset="-122"/>
              </a:rPr>
              <a:t>x</a:t>
            </a:r>
            <a:r>
              <a:rPr lang="zh-CN" altLang="en-US" smtClean="0">
                <a:solidFill>
                  <a:srgbClr val="000070"/>
                </a:solidFill>
                <a:latin typeface="黑体" panose="02010609060101010101" pitchFamily="49" charset="-122"/>
              </a:rPr>
              <a:t>参观华清池</a:t>
            </a:r>
            <a:r>
              <a:rPr lang="zh-CN" altLang="en-US" smtClean="0">
                <a:solidFill>
                  <a:srgbClr val="000070"/>
                </a:solidFill>
                <a:latin typeface="Courier New" panose="02070309020205020404" pitchFamily="49" charset="0"/>
              </a:rPr>
              <a:t>”</a:t>
            </a:r>
            <a:r>
              <a:rPr lang="zh-CN" altLang="en-US" smtClean="0">
                <a:solidFill>
                  <a:srgbClr val="000070"/>
                </a:solidFill>
                <a:latin typeface="黑体" panose="02010609060101010101" pitchFamily="49" charset="-122"/>
              </a:rPr>
              <a:t>；</a:t>
            </a:r>
          </a:p>
          <a:p>
            <a:pPr indent="341313">
              <a:lnSpc>
                <a:spcPct val="90000"/>
              </a:lnSpc>
              <a:buFont typeface="Wingdings" panose="05000000000000000000" pitchFamily="2" charset="2"/>
              <a:buNone/>
            </a:pPr>
            <a:r>
              <a:rPr lang="zh-CN" altLang="en-US" smtClean="0">
                <a:solidFill>
                  <a:srgbClr val="000070"/>
                </a:solidFill>
                <a:latin typeface="黑体" panose="02010609060101010101" pitchFamily="49" charset="-122"/>
              </a:rPr>
              <a:t>    </a:t>
            </a:r>
            <a:r>
              <a:rPr lang="en-US" altLang="zh-CN" smtClean="0">
                <a:solidFill>
                  <a:srgbClr val="000070"/>
                </a:solidFill>
                <a:latin typeface="黑体" panose="02010609060101010101" pitchFamily="49" charset="-122"/>
              </a:rPr>
              <a:t>C（x）</a:t>
            </a:r>
            <a:r>
              <a:rPr lang="zh-CN" altLang="en-US" smtClean="0">
                <a:solidFill>
                  <a:srgbClr val="000070"/>
                </a:solidFill>
                <a:latin typeface="黑体" panose="02010609060101010101" pitchFamily="49" charset="-122"/>
              </a:rPr>
              <a:t>表示</a:t>
            </a:r>
            <a:r>
              <a:rPr lang="zh-CN" altLang="en-US" smtClean="0">
                <a:solidFill>
                  <a:srgbClr val="000070"/>
                </a:solidFill>
                <a:latin typeface="Courier New" panose="02070309020205020404" pitchFamily="49" charset="0"/>
              </a:rPr>
              <a:t>“</a:t>
            </a:r>
            <a:r>
              <a:rPr lang="en-US" altLang="zh-CN" smtClean="0">
                <a:solidFill>
                  <a:srgbClr val="000070"/>
                </a:solidFill>
                <a:latin typeface="黑体" panose="02010609060101010101" pitchFamily="49" charset="-122"/>
              </a:rPr>
              <a:t>x</a:t>
            </a:r>
            <a:r>
              <a:rPr lang="zh-CN" altLang="en-US" smtClean="0">
                <a:solidFill>
                  <a:srgbClr val="000070"/>
                </a:solidFill>
                <a:latin typeface="黑体" panose="02010609060101010101" pitchFamily="49" charset="-122"/>
              </a:rPr>
              <a:t>洗温泉澡</a:t>
            </a:r>
            <a:r>
              <a:rPr lang="zh-CN" altLang="en-US" smtClean="0">
                <a:solidFill>
                  <a:srgbClr val="000070"/>
                </a:solidFill>
                <a:latin typeface="Courier New" panose="02070309020205020404" pitchFamily="49" charset="0"/>
              </a:rPr>
              <a:t>”</a:t>
            </a:r>
            <a:r>
              <a:rPr lang="zh-CN" altLang="en-US" smtClean="0">
                <a:solidFill>
                  <a:srgbClr val="000070"/>
                </a:solidFill>
                <a:latin typeface="黑体" panose="02010609060101010101" pitchFamily="49" charset="-122"/>
              </a:rPr>
              <a:t>；</a:t>
            </a:r>
          </a:p>
          <a:p>
            <a:pPr indent="341313">
              <a:lnSpc>
                <a:spcPct val="90000"/>
              </a:lnSpc>
              <a:buFont typeface="Wingdings" panose="05000000000000000000" pitchFamily="2" charset="2"/>
              <a:buNone/>
            </a:pPr>
            <a:r>
              <a:rPr lang="zh-CN" altLang="en-US" smtClean="0">
                <a:solidFill>
                  <a:srgbClr val="000070"/>
                </a:solidFill>
                <a:latin typeface="黑体" panose="02010609060101010101" pitchFamily="49" charset="-122"/>
              </a:rPr>
              <a:t>    </a:t>
            </a:r>
            <a:r>
              <a:rPr lang="en-US" altLang="zh-CN" smtClean="0">
                <a:solidFill>
                  <a:srgbClr val="000070"/>
                </a:solidFill>
                <a:latin typeface="黑体" panose="02010609060101010101" pitchFamily="49" charset="-122"/>
              </a:rPr>
              <a:t>D（x）</a:t>
            </a:r>
            <a:r>
              <a:rPr lang="zh-CN" altLang="en-US" smtClean="0">
                <a:solidFill>
                  <a:srgbClr val="000070"/>
                </a:solidFill>
                <a:latin typeface="黑体" panose="02010609060101010101" pitchFamily="49" charset="-122"/>
              </a:rPr>
              <a:t>表示</a:t>
            </a:r>
            <a:r>
              <a:rPr lang="zh-CN" altLang="en-US" smtClean="0">
                <a:solidFill>
                  <a:srgbClr val="000070"/>
                </a:solidFill>
                <a:latin typeface="Courier New" panose="02070309020205020404" pitchFamily="49" charset="0"/>
              </a:rPr>
              <a:t>“</a:t>
            </a:r>
            <a:r>
              <a:rPr lang="en-US" altLang="zh-CN" smtClean="0">
                <a:solidFill>
                  <a:srgbClr val="000070"/>
                </a:solidFill>
                <a:latin typeface="黑体" panose="02010609060101010101" pitchFamily="49" charset="-122"/>
              </a:rPr>
              <a:t>x</a:t>
            </a:r>
            <a:r>
              <a:rPr lang="zh-CN" altLang="en-US" smtClean="0">
                <a:solidFill>
                  <a:srgbClr val="000070"/>
                </a:solidFill>
                <a:latin typeface="黑体" panose="02010609060101010101" pitchFamily="49" charset="-122"/>
              </a:rPr>
              <a:t>爬骊山</a:t>
            </a:r>
            <a:r>
              <a:rPr lang="zh-CN" altLang="en-US" smtClean="0">
                <a:solidFill>
                  <a:srgbClr val="000070"/>
                </a:solidFill>
                <a:latin typeface="Courier New" panose="02070309020205020404" pitchFamily="49" charset="0"/>
              </a:rPr>
              <a:t>”</a:t>
            </a:r>
            <a:r>
              <a:rPr lang="zh-CN" altLang="en-US" smtClean="0">
                <a:solidFill>
                  <a:srgbClr val="000070"/>
                </a:solidFill>
                <a:latin typeface="黑体" panose="02010609060101010101" pitchFamily="49" charset="-122"/>
              </a:rPr>
              <a:t>。</a:t>
            </a:r>
          </a:p>
          <a:p>
            <a:pPr indent="341313">
              <a:lnSpc>
                <a:spcPct val="90000"/>
              </a:lnSpc>
              <a:buFont typeface="Wingdings" panose="05000000000000000000" pitchFamily="2" charset="2"/>
              <a:buChar char="Ø"/>
            </a:pPr>
            <a:endParaRPr lang="zh-CN" altLang="en-US" smtClean="0">
              <a:solidFill>
                <a:srgbClr val="000070"/>
              </a:solidFill>
              <a:latin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71</a:t>
            </a:fld>
            <a:endParaRPr lang="zh-CN" altLang="en-US" dirty="0"/>
          </a:p>
        </p:txBody>
      </p:sp>
    </p:spTree>
    <p:extLst>
      <p:ext uri="{BB962C8B-B14F-4D97-AF65-F5344CB8AC3E}">
        <p14:creationId xmlns:p14="http://schemas.microsoft.com/office/powerpoint/2010/main" val="4602707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idx="1"/>
          </p:nvPr>
        </p:nvSpPr>
        <p:spPr>
          <a:xfrm>
            <a:off x="39688" y="260350"/>
            <a:ext cx="7772400" cy="1800225"/>
          </a:xfrm>
        </p:spPr>
        <p:txBody>
          <a:bodyPr/>
          <a:lstStyle/>
          <a:p>
            <a:pPr>
              <a:lnSpc>
                <a:spcPct val="90000"/>
              </a:lnSpc>
              <a:buFont typeface="Wingdings" panose="05000000000000000000" pitchFamily="2" charset="2"/>
              <a:buNone/>
              <a:defRPr/>
            </a:pPr>
            <a:r>
              <a:rPr kumimoji="1" lang="zh-CN" altLang="en-US" sz="2400" dirty="0" smtClean="0">
                <a:solidFill>
                  <a:srgbClr val="FF0000"/>
                </a:solidFill>
                <a:latin typeface="黑体" panose="02010609060101010101" pitchFamily="49" charset="-122"/>
              </a:rPr>
              <a:t>前提：</a:t>
            </a:r>
            <a:r>
              <a:rPr kumimoji="1" lang="zh-CN" altLang="en-US" sz="2400" dirty="0" smtClean="0">
                <a:latin typeface="黑体" panose="02010609060101010101" pitchFamily="49" charset="-122"/>
              </a:rPr>
              <a:t>∀</a:t>
            </a:r>
            <a:r>
              <a:rPr kumimoji="1" lang="en-US" altLang="zh-CN" sz="2400" dirty="0" smtClean="0">
                <a:latin typeface="黑体" panose="02010609060101010101" pitchFamily="49" charset="-122"/>
              </a:rPr>
              <a:t>x(G(x)→A(x)∨B(x)∨C(x))  (1)</a:t>
            </a:r>
          </a:p>
          <a:p>
            <a:pPr>
              <a:lnSpc>
                <a:spcPct val="90000"/>
              </a:lnSpc>
              <a:buFont typeface="Wingdings" panose="05000000000000000000" pitchFamily="2" charset="2"/>
              <a:buNone/>
              <a:defRPr/>
            </a:pPr>
            <a:r>
              <a:rPr kumimoji="1" lang="en-US" altLang="zh-CN" sz="2400" dirty="0" smtClean="0">
                <a:latin typeface="黑体" panose="02010609060101010101" pitchFamily="49" charset="-122"/>
              </a:rPr>
              <a:t>      ∀x(G(x)∧D(x)→</a:t>
            </a:r>
            <a:r>
              <a:rPr kumimoji="1" lang="en-US" altLang="zh-CN" sz="2400" dirty="0" smtClean="0"/>
              <a:t>¬</a:t>
            </a:r>
            <a:r>
              <a:rPr kumimoji="1" lang="en-US" altLang="zh-CN" sz="2400" dirty="0" smtClean="0">
                <a:latin typeface="黑体" panose="02010609060101010101" pitchFamily="49" charset="-122"/>
              </a:rPr>
              <a:t>A(x))       (2)</a:t>
            </a:r>
          </a:p>
          <a:p>
            <a:pPr>
              <a:lnSpc>
                <a:spcPct val="90000"/>
              </a:lnSpc>
              <a:buFont typeface="Wingdings" panose="05000000000000000000" pitchFamily="2" charset="2"/>
              <a:buNone/>
              <a:defRPr/>
            </a:pPr>
            <a:r>
              <a:rPr kumimoji="1" lang="en-US" altLang="zh-CN" sz="2400" dirty="0" smtClean="0">
                <a:latin typeface="黑体" panose="02010609060101010101" pitchFamily="49" charset="-122"/>
              </a:rPr>
              <a:t>      </a:t>
            </a:r>
            <a:r>
              <a:rPr kumimoji="1" lang="en-US" altLang="zh-CN" sz="2400" dirty="0" smtClean="0">
                <a:latin typeface="黑体" panose="02010609060101010101" pitchFamily="49" charset="-122"/>
                <a:sym typeface="Symbol" panose="05050102010706020507" pitchFamily="18" charset="2"/>
              </a:rPr>
              <a:t></a:t>
            </a:r>
            <a:r>
              <a:rPr kumimoji="1" lang="en-US" altLang="zh-CN" sz="2400" dirty="0" smtClean="0">
                <a:latin typeface="黑体" panose="02010609060101010101" pitchFamily="49" charset="-122"/>
              </a:rPr>
              <a:t>x(G(x)∧</a:t>
            </a:r>
            <a:r>
              <a:rPr kumimoji="1" lang="en-US" altLang="zh-CN" sz="2400" dirty="0" smtClean="0"/>
              <a:t>¬</a:t>
            </a:r>
            <a:r>
              <a:rPr kumimoji="1" lang="en-US" altLang="zh-CN" sz="2400" dirty="0" smtClean="0">
                <a:latin typeface="黑体" panose="02010609060101010101" pitchFamily="49" charset="-122"/>
              </a:rPr>
              <a:t> B(x)∧</a:t>
            </a:r>
            <a:r>
              <a:rPr kumimoji="1" lang="en-US" altLang="zh-CN" sz="2400" dirty="0" smtClean="0"/>
              <a:t>¬</a:t>
            </a:r>
            <a:r>
              <a:rPr kumimoji="1" lang="en-US" altLang="zh-CN" sz="2400" dirty="0" smtClean="0">
                <a:latin typeface="黑体" panose="02010609060101010101" pitchFamily="49" charset="-122"/>
              </a:rPr>
              <a:t> C(x))    (3)</a:t>
            </a:r>
          </a:p>
          <a:p>
            <a:pPr>
              <a:lnSpc>
                <a:spcPct val="90000"/>
              </a:lnSpc>
              <a:buFont typeface="Wingdings" panose="05000000000000000000" pitchFamily="2" charset="2"/>
              <a:buNone/>
              <a:defRPr/>
            </a:pPr>
            <a:r>
              <a:rPr kumimoji="1" lang="zh-CN" altLang="en-US" sz="2400" dirty="0" smtClean="0">
                <a:solidFill>
                  <a:srgbClr val="FF0000"/>
                </a:solidFill>
                <a:latin typeface="黑体" panose="02010609060101010101" pitchFamily="49" charset="-122"/>
              </a:rPr>
              <a:t>结论：</a:t>
            </a:r>
            <a:r>
              <a:rPr kumimoji="1" lang="zh-CN" altLang="en-US" sz="2400" dirty="0" smtClean="0">
                <a:latin typeface="黑体" panose="02010609060101010101" pitchFamily="49" charset="-122"/>
                <a:sym typeface="Symbol" panose="05050102010706020507" pitchFamily="18" charset="2"/>
              </a:rPr>
              <a:t></a:t>
            </a:r>
            <a:r>
              <a:rPr kumimoji="1" lang="en-US" altLang="zh-CN" sz="2400" dirty="0" smtClean="0">
                <a:latin typeface="黑体" panose="02010609060101010101" pitchFamily="49" charset="-122"/>
              </a:rPr>
              <a:t>x(G(x)∧</a:t>
            </a:r>
            <a:r>
              <a:rPr kumimoji="1" lang="en-US" altLang="zh-CN" sz="2400" dirty="0" smtClean="0"/>
              <a:t>¬</a:t>
            </a:r>
            <a:r>
              <a:rPr kumimoji="1" lang="en-US" altLang="zh-CN" sz="2400" dirty="0" smtClean="0">
                <a:latin typeface="黑体" panose="02010609060101010101" pitchFamily="49" charset="-122"/>
              </a:rPr>
              <a:t> D(x))</a:t>
            </a:r>
            <a:r>
              <a:rPr kumimoji="1" lang="zh-CN" altLang="en-US" sz="2400" dirty="0" smtClean="0">
                <a:latin typeface="黑体" panose="02010609060101010101" pitchFamily="49" charset="-122"/>
              </a:rPr>
              <a:t>     </a:t>
            </a:r>
          </a:p>
        </p:txBody>
      </p:sp>
      <p:sp>
        <p:nvSpPr>
          <p:cNvPr id="245763" name="Rectangle 3">
            <a:hlinkClick r:id="" action="ppaction://hlinkshowjump?jump=nextslide"/>
          </p:cNvPr>
          <p:cNvSpPr>
            <a:spLocks noChangeArrowheads="1"/>
          </p:cNvSpPr>
          <p:nvPr/>
        </p:nvSpPr>
        <p:spPr bwMode="auto">
          <a:xfrm>
            <a:off x="395288" y="2133600"/>
            <a:ext cx="8748712"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600">
                <a:solidFill>
                  <a:schemeClr val="tx1"/>
                </a:solidFill>
                <a:latin typeface="Times New Roman" panose="02020603050405020304" pitchFamily="18" charset="0"/>
                <a:ea typeface="宋体" panose="02010600030101010101" pitchFamily="2" charset="-122"/>
              </a:defRPr>
            </a:lvl1pPr>
            <a:lvl2pPr marL="742950" indent="-285750">
              <a:defRPr sz="3600">
                <a:solidFill>
                  <a:schemeClr val="tx1"/>
                </a:solidFill>
                <a:latin typeface="Times New Roman" panose="02020603050405020304" pitchFamily="18" charset="0"/>
                <a:ea typeface="宋体" panose="02010600030101010101" pitchFamily="2" charset="-122"/>
              </a:defRPr>
            </a:lvl2pPr>
            <a:lvl3pPr marL="1143000" indent="-228600">
              <a:defRPr sz="3600">
                <a:solidFill>
                  <a:schemeClr val="tx1"/>
                </a:solidFill>
                <a:latin typeface="Times New Roman" panose="02020603050405020304" pitchFamily="18" charset="0"/>
                <a:ea typeface="宋体" panose="02010600030101010101" pitchFamily="2" charset="-122"/>
              </a:defRPr>
            </a:lvl3pPr>
            <a:lvl4pPr marL="1600200" indent="-228600">
              <a:defRPr sz="3600">
                <a:solidFill>
                  <a:schemeClr val="tx1"/>
                </a:solidFill>
                <a:latin typeface="Times New Roman" panose="02020603050405020304" pitchFamily="18" charset="0"/>
                <a:ea typeface="宋体" panose="02010600030101010101" pitchFamily="2" charset="-122"/>
              </a:defRPr>
            </a:lvl4pPr>
            <a:lvl5pPr marL="2057400" indent="-22860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rgbClr val="66FFFF"/>
              </a:buClr>
              <a:buFont typeface="Wingdings" panose="05000000000000000000" pitchFamily="2" charset="2"/>
              <a:buNone/>
            </a:pPr>
            <a:r>
              <a:rPr lang="zh-CN" altLang="en-US" sz="2400" b="1">
                <a:solidFill>
                  <a:srgbClr val="0033CC"/>
                </a:solidFill>
                <a:latin typeface="黑体" panose="02010609060101010101" pitchFamily="49" charset="-122"/>
                <a:ea typeface="黑体" panose="02010609060101010101" pitchFamily="49" charset="-122"/>
              </a:rPr>
              <a:t>证明：（4）</a:t>
            </a:r>
            <a:r>
              <a:rPr lang="en-US" altLang="zh-CN" sz="2400" b="1">
                <a:solidFill>
                  <a:srgbClr val="0033CC"/>
                </a:solidFill>
                <a:latin typeface="黑体" panose="02010609060101010101" pitchFamily="49" charset="-122"/>
                <a:ea typeface="黑体" panose="02010609060101010101" pitchFamily="49" charset="-122"/>
              </a:rPr>
              <a:t>G(a) ∧</a:t>
            </a:r>
            <a:r>
              <a:rPr lang="en-US" altLang="zh-CN" sz="2400" b="1">
                <a:solidFill>
                  <a:srgbClr val="0033CC"/>
                </a:solidFill>
                <a:ea typeface="黑体" panose="02010609060101010101" pitchFamily="49" charset="-122"/>
              </a:rPr>
              <a:t>¬</a:t>
            </a:r>
            <a:r>
              <a:rPr lang="en-US" altLang="zh-CN" sz="2400" b="1">
                <a:solidFill>
                  <a:srgbClr val="0033CC"/>
                </a:solidFill>
                <a:latin typeface="黑体" panose="02010609060101010101" pitchFamily="49" charset="-122"/>
                <a:ea typeface="黑体" panose="02010609060101010101" pitchFamily="49" charset="-122"/>
              </a:rPr>
              <a:t> B(a) ∧</a:t>
            </a:r>
            <a:r>
              <a:rPr lang="en-US" altLang="zh-CN" sz="2400" b="1">
                <a:solidFill>
                  <a:srgbClr val="0033CC"/>
                </a:solidFill>
                <a:ea typeface="黑体" panose="02010609060101010101" pitchFamily="49" charset="-122"/>
              </a:rPr>
              <a:t>¬</a:t>
            </a:r>
            <a:r>
              <a:rPr lang="en-US" altLang="zh-CN" sz="2400" b="1">
                <a:solidFill>
                  <a:srgbClr val="0033CC"/>
                </a:solidFill>
                <a:latin typeface="黑体" panose="02010609060101010101" pitchFamily="49" charset="-122"/>
                <a:ea typeface="黑体" panose="02010609060101010101" pitchFamily="49" charset="-122"/>
              </a:rPr>
              <a:t> C(a)	</a:t>
            </a:r>
            <a:r>
              <a:rPr lang="zh-CN" altLang="en-US" sz="2400" b="1">
                <a:solidFill>
                  <a:srgbClr val="0033CC"/>
                </a:solidFill>
                <a:latin typeface="黑体" panose="02010609060101010101" pitchFamily="49" charset="-122"/>
                <a:ea typeface="黑体" panose="02010609060101010101" pitchFamily="49" charset="-122"/>
              </a:rPr>
              <a:t>由(3)</a:t>
            </a:r>
          </a:p>
          <a:p>
            <a:pPr algn="just" eaLnBrk="1" hangingPunct="1">
              <a:spcBef>
                <a:spcPct val="20000"/>
              </a:spcBef>
              <a:buClr>
                <a:srgbClr val="66FFFF"/>
              </a:buClr>
              <a:buFont typeface="Wingdings" panose="05000000000000000000" pitchFamily="2" charset="2"/>
              <a:buNone/>
            </a:pPr>
            <a:r>
              <a:rPr lang="zh-CN" altLang="en-US" sz="2400" b="1">
                <a:solidFill>
                  <a:srgbClr val="0033CC"/>
                </a:solidFill>
                <a:latin typeface="黑体" panose="02010609060101010101" pitchFamily="49" charset="-122"/>
                <a:ea typeface="黑体" panose="02010609060101010101" pitchFamily="49" charset="-122"/>
              </a:rPr>
              <a:t>      （5）</a:t>
            </a:r>
            <a:r>
              <a:rPr lang="en-US" altLang="zh-CN" sz="2400" b="1">
                <a:solidFill>
                  <a:srgbClr val="0033CC"/>
                </a:solidFill>
                <a:latin typeface="黑体" panose="02010609060101010101" pitchFamily="49" charset="-122"/>
                <a:ea typeface="黑体" panose="02010609060101010101" pitchFamily="49" charset="-122"/>
              </a:rPr>
              <a:t>G(a)→A(a)∨B(a)∨C(a)	</a:t>
            </a:r>
            <a:r>
              <a:rPr lang="zh-CN" altLang="en-US" sz="2400" b="1">
                <a:solidFill>
                  <a:srgbClr val="0033CC"/>
                </a:solidFill>
                <a:latin typeface="黑体" panose="02010609060101010101" pitchFamily="49" charset="-122"/>
                <a:ea typeface="黑体" panose="02010609060101010101" pitchFamily="49" charset="-122"/>
              </a:rPr>
              <a:t>由(1)</a:t>
            </a:r>
          </a:p>
          <a:p>
            <a:pPr algn="just" eaLnBrk="1" hangingPunct="1">
              <a:spcBef>
                <a:spcPct val="20000"/>
              </a:spcBef>
              <a:buClr>
                <a:srgbClr val="66FFFF"/>
              </a:buClr>
              <a:buFont typeface="Wingdings" panose="05000000000000000000" pitchFamily="2" charset="2"/>
              <a:buNone/>
            </a:pPr>
            <a:r>
              <a:rPr lang="zh-CN" altLang="en-US" sz="2400" b="1">
                <a:solidFill>
                  <a:srgbClr val="0033CC"/>
                </a:solidFill>
                <a:latin typeface="黑体" panose="02010609060101010101" pitchFamily="49" charset="-122"/>
                <a:ea typeface="黑体" panose="02010609060101010101" pitchFamily="49" charset="-122"/>
              </a:rPr>
              <a:t>      （6）</a:t>
            </a:r>
            <a:r>
              <a:rPr lang="en-US" altLang="zh-CN" sz="2400" b="1">
                <a:solidFill>
                  <a:srgbClr val="0033CC"/>
                </a:solidFill>
                <a:latin typeface="黑体" panose="02010609060101010101" pitchFamily="49" charset="-122"/>
                <a:ea typeface="黑体" panose="02010609060101010101" pitchFamily="49" charset="-122"/>
              </a:rPr>
              <a:t>G(a)∧D(a)→</a:t>
            </a:r>
            <a:r>
              <a:rPr lang="en-US" altLang="zh-CN" sz="2400" b="1">
                <a:solidFill>
                  <a:srgbClr val="0033CC"/>
                </a:solidFill>
                <a:ea typeface="黑体" panose="02010609060101010101" pitchFamily="49" charset="-122"/>
              </a:rPr>
              <a:t>¬</a:t>
            </a:r>
            <a:r>
              <a:rPr lang="en-US" altLang="zh-CN" sz="2400" b="1">
                <a:solidFill>
                  <a:srgbClr val="0033CC"/>
                </a:solidFill>
                <a:latin typeface="黑体" panose="02010609060101010101" pitchFamily="49" charset="-122"/>
                <a:ea typeface="黑体" panose="02010609060101010101" pitchFamily="49" charset="-122"/>
              </a:rPr>
              <a:t>A(a)		</a:t>
            </a:r>
            <a:r>
              <a:rPr lang="zh-CN" altLang="en-US" sz="2400" b="1">
                <a:solidFill>
                  <a:srgbClr val="0033CC"/>
                </a:solidFill>
                <a:latin typeface="黑体" panose="02010609060101010101" pitchFamily="49" charset="-122"/>
                <a:ea typeface="黑体" panose="02010609060101010101" pitchFamily="49" charset="-122"/>
              </a:rPr>
              <a:t>由(2)</a:t>
            </a:r>
          </a:p>
          <a:p>
            <a:pPr algn="just" eaLnBrk="1" hangingPunct="1">
              <a:spcBef>
                <a:spcPct val="20000"/>
              </a:spcBef>
              <a:buClr>
                <a:srgbClr val="66FFFF"/>
              </a:buClr>
              <a:buFont typeface="Wingdings" panose="05000000000000000000" pitchFamily="2" charset="2"/>
              <a:buNone/>
            </a:pPr>
            <a:r>
              <a:rPr lang="zh-CN" altLang="en-US" sz="2400" b="1">
                <a:solidFill>
                  <a:srgbClr val="0033CC"/>
                </a:solidFill>
                <a:latin typeface="黑体" panose="02010609060101010101" pitchFamily="49" charset="-122"/>
                <a:ea typeface="黑体" panose="02010609060101010101" pitchFamily="49" charset="-122"/>
              </a:rPr>
              <a:t> </a:t>
            </a:r>
            <a:r>
              <a:rPr lang="en-US" altLang="zh-CN" sz="2400" b="1">
                <a:solidFill>
                  <a:srgbClr val="0033CC"/>
                </a:solidFill>
                <a:latin typeface="黑体" panose="02010609060101010101" pitchFamily="49" charset="-122"/>
                <a:ea typeface="黑体" panose="02010609060101010101" pitchFamily="49" charset="-122"/>
              </a:rPr>
              <a:t>     </a:t>
            </a:r>
            <a:r>
              <a:rPr lang="zh-CN" altLang="en-US" sz="2400" b="1">
                <a:solidFill>
                  <a:srgbClr val="0033CC"/>
                </a:solidFill>
                <a:latin typeface="黑体" panose="02010609060101010101" pitchFamily="49" charset="-122"/>
                <a:ea typeface="黑体" panose="02010609060101010101" pitchFamily="49" charset="-122"/>
              </a:rPr>
              <a:t>（7）</a:t>
            </a:r>
            <a:r>
              <a:rPr lang="en-US" altLang="zh-CN" sz="2400" b="1">
                <a:solidFill>
                  <a:srgbClr val="0033CC"/>
                </a:solidFill>
                <a:latin typeface="黑体" panose="02010609060101010101" pitchFamily="49" charset="-122"/>
                <a:ea typeface="黑体" panose="02010609060101010101" pitchFamily="49" charset="-122"/>
              </a:rPr>
              <a:t>A(a)→ </a:t>
            </a:r>
            <a:r>
              <a:rPr lang="en-US" altLang="zh-CN" sz="2400" b="1">
                <a:solidFill>
                  <a:srgbClr val="0033CC"/>
                </a:solidFill>
                <a:ea typeface="黑体" panose="02010609060101010101" pitchFamily="49" charset="-122"/>
              </a:rPr>
              <a:t>¬</a:t>
            </a:r>
            <a:r>
              <a:rPr lang="en-US" altLang="zh-CN" sz="2400" b="1">
                <a:solidFill>
                  <a:srgbClr val="0033CC"/>
                </a:solidFill>
                <a:latin typeface="黑体" panose="02010609060101010101" pitchFamily="49" charset="-122"/>
                <a:ea typeface="黑体" panose="02010609060101010101" pitchFamily="49" charset="-122"/>
              </a:rPr>
              <a:t> G(a) ∨</a:t>
            </a:r>
            <a:r>
              <a:rPr lang="en-US" altLang="zh-CN" sz="2400" b="1">
                <a:solidFill>
                  <a:srgbClr val="0033CC"/>
                </a:solidFill>
                <a:ea typeface="黑体" panose="02010609060101010101" pitchFamily="49" charset="-122"/>
              </a:rPr>
              <a:t>¬</a:t>
            </a:r>
            <a:r>
              <a:rPr lang="en-US" altLang="zh-CN" sz="2400" b="1">
                <a:solidFill>
                  <a:srgbClr val="0033CC"/>
                </a:solidFill>
                <a:latin typeface="黑体" panose="02010609060101010101" pitchFamily="49" charset="-122"/>
                <a:ea typeface="黑体" panose="02010609060101010101" pitchFamily="49" charset="-122"/>
              </a:rPr>
              <a:t> D(a)	</a:t>
            </a:r>
            <a:r>
              <a:rPr lang="zh-CN" altLang="en-US" sz="2400" b="1">
                <a:solidFill>
                  <a:srgbClr val="0033CC"/>
                </a:solidFill>
                <a:latin typeface="黑体" panose="02010609060101010101" pitchFamily="49" charset="-122"/>
                <a:ea typeface="黑体" panose="02010609060101010101" pitchFamily="49" charset="-122"/>
              </a:rPr>
              <a:t>由(6)</a:t>
            </a:r>
          </a:p>
          <a:p>
            <a:pPr algn="just" eaLnBrk="1" hangingPunct="1">
              <a:spcBef>
                <a:spcPct val="20000"/>
              </a:spcBef>
              <a:buClr>
                <a:srgbClr val="66FFFF"/>
              </a:buClr>
              <a:buFont typeface="Wingdings" panose="05000000000000000000" pitchFamily="2" charset="2"/>
              <a:buNone/>
            </a:pPr>
            <a:r>
              <a:rPr lang="zh-CN" altLang="en-US" sz="2400" b="1">
                <a:solidFill>
                  <a:srgbClr val="0033CC"/>
                </a:solidFill>
                <a:latin typeface="黑体" panose="02010609060101010101" pitchFamily="49" charset="-122"/>
                <a:ea typeface="黑体" panose="02010609060101010101" pitchFamily="49" charset="-122"/>
              </a:rPr>
              <a:t>      （8）</a:t>
            </a:r>
            <a:r>
              <a:rPr lang="en-US" altLang="zh-CN" sz="2400" b="1">
                <a:solidFill>
                  <a:srgbClr val="0033CC"/>
                </a:solidFill>
                <a:latin typeface="黑体" panose="02010609060101010101" pitchFamily="49" charset="-122"/>
                <a:ea typeface="黑体" panose="02010609060101010101" pitchFamily="49" charset="-122"/>
              </a:rPr>
              <a:t>G(a)                	</a:t>
            </a:r>
            <a:r>
              <a:rPr lang="zh-CN" altLang="en-US" sz="2400" b="1">
                <a:solidFill>
                  <a:srgbClr val="0033CC"/>
                </a:solidFill>
                <a:latin typeface="黑体" panose="02010609060101010101" pitchFamily="49" charset="-122"/>
                <a:ea typeface="黑体" panose="02010609060101010101" pitchFamily="49" charset="-122"/>
              </a:rPr>
              <a:t>由</a:t>
            </a:r>
            <a:r>
              <a:rPr lang="en-US" altLang="zh-CN" sz="2400" b="1">
                <a:solidFill>
                  <a:srgbClr val="0033CC"/>
                </a:solidFill>
                <a:latin typeface="黑体" panose="02010609060101010101" pitchFamily="49" charset="-122"/>
                <a:ea typeface="黑体" panose="02010609060101010101" pitchFamily="49" charset="-122"/>
              </a:rPr>
              <a:t>(</a:t>
            </a:r>
            <a:r>
              <a:rPr lang="zh-CN" altLang="en-US" sz="2400" b="1">
                <a:solidFill>
                  <a:srgbClr val="0033CC"/>
                </a:solidFill>
                <a:latin typeface="黑体" panose="02010609060101010101" pitchFamily="49" charset="-122"/>
                <a:ea typeface="黑体" panose="02010609060101010101" pitchFamily="49" charset="-122"/>
              </a:rPr>
              <a:t>4）</a:t>
            </a:r>
          </a:p>
          <a:p>
            <a:pPr algn="just" eaLnBrk="1" hangingPunct="1">
              <a:spcBef>
                <a:spcPct val="20000"/>
              </a:spcBef>
              <a:buClr>
                <a:srgbClr val="66FFFF"/>
              </a:buClr>
              <a:buFont typeface="Wingdings" panose="05000000000000000000" pitchFamily="2" charset="2"/>
              <a:buNone/>
            </a:pPr>
            <a:r>
              <a:rPr lang="zh-CN" altLang="en-US" sz="2400" b="1">
                <a:solidFill>
                  <a:srgbClr val="0033CC"/>
                </a:solidFill>
                <a:latin typeface="黑体" panose="02010609060101010101" pitchFamily="49" charset="-122"/>
                <a:ea typeface="黑体" panose="02010609060101010101" pitchFamily="49" charset="-122"/>
              </a:rPr>
              <a:t>      （9）</a:t>
            </a:r>
            <a:r>
              <a:rPr lang="en-US" altLang="zh-CN" sz="2400" b="1">
                <a:solidFill>
                  <a:srgbClr val="0033CC"/>
                </a:solidFill>
                <a:latin typeface="黑体" panose="02010609060101010101" pitchFamily="49" charset="-122"/>
                <a:ea typeface="黑体" panose="02010609060101010101" pitchFamily="49" charset="-122"/>
              </a:rPr>
              <a:t>A(a)∨B(a)∨C(a)   	</a:t>
            </a:r>
            <a:r>
              <a:rPr lang="zh-CN" altLang="en-US" sz="2400" b="1">
                <a:solidFill>
                  <a:srgbClr val="0033CC"/>
                </a:solidFill>
                <a:latin typeface="黑体" panose="02010609060101010101" pitchFamily="49" charset="-122"/>
                <a:ea typeface="黑体" panose="02010609060101010101" pitchFamily="49" charset="-122"/>
              </a:rPr>
              <a:t>由</a:t>
            </a:r>
            <a:r>
              <a:rPr lang="en-US" altLang="zh-CN" sz="2400" b="1">
                <a:solidFill>
                  <a:srgbClr val="0033CC"/>
                </a:solidFill>
                <a:latin typeface="黑体" panose="02010609060101010101" pitchFamily="49" charset="-122"/>
                <a:ea typeface="黑体" panose="02010609060101010101" pitchFamily="49" charset="-122"/>
              </a:rPr>
              <a:t>(</a:t>
            </a:r>
            <a:r>
              <a:rPr lang="zh-CN" altLang="en-US" sz="2400" b="1">
                <a:solidFill>
                  <a:srgbClr val="0033CC"/>
                </a:solidFill>
                <a:latin typeface="黑体" panose="02010609060101010101" pitchFamily="49" charset="-122"/>
                <a:ea typeface="黑体" panose="02010609060101010101" pitchFamily="49" charset="-122"/>
              </a:rPr>
              <a:t>5</a:t>
            </a:r>
            <a:r>
              <a:rPr lang="en-US" altLang="zh-CN" sz="2400" b="1">
                <a:solidFill>
                  <a:srgbClr val="0033CC"/>
                </a:solidFill>
                <a:latin typeface="黑体" panose="02010609060101010101" pitchFamily="49" charset="-122"/>
                <a:ea typeface="黑体" panose="02010609060101010101" pitchFamily="49" charset="-122"/>
              </a:rPr>
              <a:t>)(</a:t>
            </a:r>
            <a:r>
              <a:rPr lang="zh-CN" altLang="en-US" sz="2400" b="1">
                <a:solidFill>
                  <a:srgbClr val="0033CC"/>
                </a:solidFill>
                <a:latin typeface="黑体" panose="02010609060101010101" pitchFamily="49" charset="-122"/>
                <a:ea typeface="黑体" panose="02010609060101010101" pitchFamily="49" charset="-122"/>
              </a:rPr>
              <a:t>8</a:t>
            </a:r>
            <a:r>
              <a:rPr lang="en-US" altLang="zh-CN" sz="2400" b="1">
                <a:solidFill>
                  <a:srgbClr val="0033CC"/>
                </a:solidFill>
                <a:latin typeface="黑体" panose="02010609060101010101" pitchFamily="49" charset="-122"/>
                <a:ea typeface="黑体" panose="02010609060101010101" pitchFamily="49" charset="-122"/>
              </a:rPr>
              <a:t>)</a:t>
            </a:r>
            <a:endParaRPr lang="zh-CN" altLang="en-US" sz="2400" b="1">
              <a:solidFill>
                <a:srgbClr val="0033CC"/>
              </a:solidFill>
              <a:latin typeface="黑体" panose="02010609060101010101" pitchFamily="49" charset="-122"/>
              <a:ea typeface="黑体" panose="02010609060101010101" pitchFamily="49" charset="-122"/>
            </a:endParaRPr>
          </a:p>
          <a:p>
            <a:pPr algn="just" eaLnBrk="1" hangingPunct="1">
              <a:spcBef>
                <a:spcPct val="20000"/>
              </a:spcBef>
              <a:buClr>
                <a:srgbClr val="66FFFF"/>
              </a:buClr>
              <a:buFont typeface="Wingdings" panose="05000000000000000000" pitchFamily="2" charset="2"/>
              <a:buNone/>
            </a:pPr>
            <a:r>
              <a:rPr lang="zh-CN" altLang="en-US" sz="2400" b="1">
                <a:solidFill>
                  <a:srgbClr val="0033CC"/>
                </a:solidFill>
                <a:latin typeface="黑体" panose="02010609060101010101" pitchFamily="49" charset="-122"/>
                <a:ea typeface="黑体" panose="02010609060101010101" pitchFamily="49" charset="-122"/>
              </a:rPr>
              <a:t>      （10）</a:t>
            </a:r>
            <a:r>
              <a:rPr lang="zh-CN" altLang="en-US" sz="2400" b="1">
                <a:solidFill>
                  <a:srgbClr val="0033CC"/>
                </a:solidFill>
                <a:ea typeface="黑体" panose="02010609060101010101" pitchFamily="49" charset="-122"/>
              </a:rPr>
              <a:t>¬</a:t>
            </a:r>
            <a:r>
              <a:rPr lang="zh-CN" altLang="en-US" sz="2400" b="1">
                <a:solidFill>
                  <a:srgbClr val="0033CC"/>
                </a:solidFill>
                <a:latin typeface="黑体" panose="02010609060101010101" pitchFamily="49" charset="-122"/>
                <a:ea typeface="黑体" panose="02010609060101010101" pitchFamily="49" charset="-122"/>
              </a:rPr>
              <a:t> </a:t>
            </a:r>
            <a:r>
              <a:rPr lang="en-US" altLang="zh-CN" sz="2400" b="1">
                <a:solidFill>
                  <a:srgbClr val="0033CC"/>
                </a:solidFill>
                <a:latin typeface="黑体" panose="02010609060101010101" pitchFamily="49" charset="-122"/>
                <a:ea typeface="黑体" panose="02010609060101010101" pitchFamily="49" charset="-122"/>
              </a:rPr>
              <a:t>B(a)，</a:t>
            </a:r>
            <a:r>
              <a:rPr lang="en-US" altLang="zh-CN" sz="2400" b="1">
                <a:solidFill>
                  <a:srgbClr val="0033CC"/>
                </a:solidFill>
                <a:ea typeface="黑体" panose="02010609060101010101" pitchFamily="49" charset="-122"/>
              </a:rPr>
              <a:t>¬</a:t>
            </a:r>
            <a:r>
              <a:rPr lang="en-US" altLang="zh-CN" sz="2400" b="1">
                <a:solidFill>
                  <a:srgbClr val="0033CC"/>
                </a:solidFill>
                <a:latin typeface="黑体" panose="02010609060101010101" pitchFamily="49" charset="-122"/>
                <a:ea typeface="黑体" panose="02010609060101010101" pitchFamily="49" charset="-122"/>
              </a:rPr>
              <a:t> C(a)  		</a:t>
            </a:r>
            <a:r>
              <a:rPr lang="zh-CN" altLang="en-US" sz="2400" b="1">
                <a:solidFill>
                  <a:srgbClr val="0033CC"/>
                </a:solidFill>
                <a:latin typeface="黑体" panose="02010609060101010101" pitchFamily="49" charset="-122"/>
                <a:ea typeface="黑体" panose="02010609060101010101" pitchFamily="49" charset="-122"/>
              </a:rPr>
              <a:t>由</a:t>
            </a:r>
            <a:r>
              <a:rPr lang="en-US" altLang="zh-CN" sz="2400" b="1">
                <a:solidFill>
                  <a:srgbClr val="0033CC"/>
                </a:solidFill>
                <a:latin typeface="黑体" panose="02010609060101010101" pitchFamily="49" charset="-122"/>
                <a:ea typeface="黑体" panose="02010609060101010101" pitchFamily="49" charset="-122"/>
              </a:rPr>
              <a:t>(</a:t>
            </a:r>
            <a:r>
              <a:rPr lang="zh-CN" altLang="en-US" sz="2400" b="1">
                <a:solidFill>
                  <a:srgbClr val="0033CC"/>
                </a:solidFill>
                <a:latin typeface="黑体" panose="02010609060101010101" pitchFamily="49" charset="-122"/>
                <a:ea typeface="黑体" panose="02010609060101010101" pitchFamily="49" charset="-122"/>
              </a:rPr>
              <a:t>4）</a:t>
            </a:r>
          </a:p>
          <a:p>
            <a:pPr algn="just" eaLnBrk="1" hangingPunct="1">
              <a:spcBef>
                <a:spcPct val="20000"/>
              </a:spcBef>
              <a:buClr>
                <a:srgbClr val="66FFFF"/>
              </a:buClr>
              <a:buFont typeface="Wingdings" panose="05000000000000000000" pitchFamily="2" charset="2"/>
              <a:buNone/>
            </a:pPr>
            <a:r>
              <a:rPr lang="zh-CN" altLang="en-US" sz="2400" b="1">
                <a:solidFill>
                  <a:srgbClr val="0033CC"/>
                </a:solidFill>
                <a:latin typeface="黑体" panose="02010609060101010101" pitchFamily="49" charset="-122"/>
                <a:ea typeface="黑体" panose="02010609060101010101" pitchFamily="49" charset="-122"/>
              </a:rPr>
              <a:t>      （11）</a:t>
            </a:r>
            <a:r>
              <a:rPr lang="en-US" altLang="zh-CN" sz="2400" b="1">
                <a:solidFill>
                  <a:srgbClr val="0033CC"/>
                </a:solidFill>
                <a:latin typeface="黑体" panose="02010609060101010101" pitchFamily="49" charset="-122"/>
                <a:ea typeface="黑体" panose="02010609060101010101" pitchFamily="49" charset="-122"/>
              </a:rPr>
              <a:t>A(a)           		</a:t>
            </a:r>
            <a:r>
              <a:rPr lang="zh-CN" altLang="en-US" sz="2400" b="1">
                <a:solidFill>
                  <a:srgbClr val="0033CC"/>
                </a:solidFill>
                <a:latin typeface="黑体" panose="02010609060101010101" pitchFamily="49" charset="-122"/>
                <a:ea typeface="黑体" panose="02010609060101010101" pitchFamily="49" charset="-122"/>
              </a:rPr>
              <a:t>由</a:t>
            </a:r>
            <a:r>
              <a:rPr lang="en-US" altLang="zh-CN" sz="2400" b="1">
                <a:solidFill>
                  <a:srgbClr val="0033CC"/>
                </a:solidFill>
                <a:latin typeface="黑体" panose="02010609060101010101" pitchFamily="49" charset="-122"/>
                <a:ea typeface="黑体" panose="02010609060101010101" pitchFamily="49" charset="-122"/>
              </a:rPr>
              <a:t>(</a:t>
            </a:r>
            <a:r>
              <a:rPr lang="zh-CN" altLang="en-US" sz="2400" b="1">
                <a:solidFill>
                  <a:srgbClr val="0033CC"/>
                </a:solidFill>
                <a:latin typeface="黑体" panose="02010609060101010101" pitchFamily="49" charset="-122"/>
                <a:ea typeface="黑体" panose="02010609060101010101" pitchFamily="49" charset="-122"/>
              </a:rPr>
              <a:t>9</a:t>
            </a:r>
            <a:r>
              <a:rPr lang="en-US" altLang="zh-CN" sz="2400" b="1">
                <a:solidFill>
                  <a:srgbClr val="0033CC"/>
                </a:solidFill>
                <a:latin typeface="黑体" panose="02010609060101010101" pitchFamily="49" charset="-122"/>
                <a:ea typeface="黑体" panose="02010609060101010101" pitchFamily="49" charset="-122"/>
              </a:rPr>
              <a:t>)(</a:t>
            </a:r>
            <a:r>
              <a:rPr lang="zh-CN" altLang="en-US" sz="2400" b="1">
                <a:solidFill>
                  <a:srgbClr val="0033CC"/>
                </a:solidFill>
                <a:latin typeface="黑体" panose="02010609060101010101" pitchFamily="49" charset="-122"/>
                <a:ea typeface="黑体" panose="02010609060101010101" pitchFamily="49" charset="-122"/>
              </a:rPr>
              <a:t>10</a:t>
            </a:r>
            <a:r>
              <a:rPr lang="en-US" altLang="zh-CN" sz="2400" b="1">
                <a:solidFill>
                  <a:srgbClr val="0033CC"/>
                </a:solidFill>
                <a:latin typeface="黑体" panose="02010609060101010101" pitchFamily="49" charset="-122"/>
                <a:ea typeface="黑体" panose="02010609060101010101" pitchFamily="49" charset="-122"/>
              </a:rPr>
              <a:t>)</a:t>
            </a:r>
            <a:endParaRPr lang="zh-CN" altLang="en-US" sz="2400" b="1">
              <a:solidFill>
                <a:srgbClr val="0033CC"/>
              </a:solidFill>
              <a:latin typeface="黑体" panose="02010609060101010101" pitchFamily="49" charset="-122"/>
              <a:ea typeface="黑体" panose="02010609060101010101" pitchFamily="49" charset="-122"/>
            </a:endParaRPr>
          </a:p>
          <a:p>
            <a:pPr algn="just" eaLnBrk="1" hangingPunct="1">
              <a:spcBef>
                <a:spcPct val="20000"/>
              </a:spcBef>
              <a:buClr>
                <a:srgbClr val="66FFFF"/>
              </a:buClr>
              <a:buFont typeface="Wingdings" panose="05000000000000000000" pitchFamily="2" charset="2"/>
              <a:buNone/>
            </a:pPr>
            <a:r>
              <a:rPr lang="zh-CN" altLang="en-US" sz="2400" b="1">
                <a:solidFill>
                  <a:srgbClr val="0033CC"/>
                </a:solidFill>
                <a:latin typeface="黑体" panose="02010609060101010101" pitchFamily="49" charset="-122"/>
                <a:ea typeface="黑体" panose="02010609060101010101" pitchFamily="49" charset="-122"/>
              </a:rPr>
              <a:t>      （12）</a:t>
            </a:r>
            <a:r>
              <a:rPr lang="zh-CN" altLang="en-US" sz="2400" b="1">
                <a:solidFill>
                  <a:srgbClr val="0033CC"/>
                </a:solidFill>
                <a:ea typeface="黑体" panose="02010609060101010101" pitchFamily="49" charset="-122"/>
              </a:rPr>
              <a:t>¬</a:t>
            </a:r>
            <a:r>
              <a:rPr lang="zh-CN" altLang="en-US" sz="2400" b="1">
                <a:solidFill>
                  <a:srgbClr val="0033CC"/>
                </a:solidFill>
                <a:latin typeface="黑体" panose="02010609060101010101" pitchFamily="49" charset="-122"/>
                <a:ea typeface="黑体" panose="02010609060101010101" pitchFamily="49" charset="-122"/>
              </a:rPr>
              <a:t> </a:t>
            </a:r>
            <a:r>
              <a:rPr lang="en-US" altLang="zh-CN" sz="2400" b="1">
                <a:solidFill>
                  <a:srgbClr val="0033CC"/>
                </a:solidFill>
                <a:latin typeface="黑体" panose="02010609060101010101" pitchFamily="49" charset="-122"/>
                <a:ea typeface="黑体" panose="02010609060101010101" pitchFamily="49" charset="-122"/>
              </a:rPr>
              <a:t>D(a)           		</a:t>
            </a:r>
            <a:r>
              <a:rPr lang="zh-CN" altLang="en-US" sz="2400" b="1">
                <a:solidFill>
                  <a:srgbClr val="0033CC"/>
                </a:solidFill>
                <a:latin typeface="黑体" panose="02010609060101010101" pitchFamily="49" charset="-122"/>
                <a:ea typeface="黑体" panose="02010609060101010101" pitchFamily="49" charset="-122"/>
              </a:rPr>
              <a:t>由</a:t>
            </a:r>
            <a:r>
              <a:rPr lang="en-US" altLang="zh-CN" sz="2400" b="1">
                <a:solidFill>
                  <a:srgbClr val="0033CC"/>
                </a:solidFill>
                <a:latin typeface="黑体" panose="02010609060101010101" pitchFamily="49" charset="-122"/>
                <a:ea typeface="黑体" panose="02010609060101010101" pitchFamily="49" charset="-122"/>
              </a:rPr>
              <a:t>(</a:t>
            </a:r>
            <a:r>
              <a:rPr lang="zh-CN" altLang="en-US" sz="2400" b="1">
                <a:solidFill>
                  <a:srgbClr val="0033CC"/>
                </a:solidFill>
                <a:latin typeface="黑体" panose="02010609060101010101" pitchFamily="49" charset="-122"/>
                <a:ea typeface="黑体" panose="02010609060101010101" pitchFamily="49" charset="-122"/>
              </a:rPr>
              <a:t>7</a:t>
            </a:r>
            <a:r>
              <a:rPr lang="en-US" altLang="zh-CN" sz="2400" b="1">
                <a:solidFill>
                  <a:srgbClr val="0033CC"/>
                </a:solidFill>
                <a:latin typeface="黑体" panose="02010609060101010101" pitchFamily="49" charset="-122"/>
                <a:ea typeface="黑体" panose="02010609060101010101" pitchFamily="49" charset="-122"/>
              </a:rPr>
              <a:t>)(</a:t>
            </a:r>
            <a:r>
              <a:rPr lang="zh-CN" altLang="en-US" sz="2400" b="1">
                <a:solidFill>
                  <a:srgbClr val="0033CC"/>
                </a:solidFill>
                <a:latin typeface="黑体" panose="02010609060101010101" pitchFamily="49" charset="-122"/>
                <a:ea typeface="黑体" panose="02010609060101010101" pitchFamily="49" charset="-122"/>
              </a:rPr>
              <a:t>8</a:t>
            </a:r>
            <a:r>
              <a:rPr lang="en-US" altLang="zh-CN" sz="2400" b="1">
                <a:solidFill>
                  <a:srgbClr val="0033CC"/>
                </a:solidFill>
                <a:latin typeface="黑体" panose="02010609060101010101" pitchFamily="49" charset="-122"/>
                <a:ea typeface="黑体" panose="02010609060101010101" pitchFamily="49" charset="-122"/>
              </a:rPr>
              <a:t>)(</a:t>
            </a:r>
            <a:r>
              <a:rPr lang="zh-CN" altLang="en-US" sz="2400" b="1">
                <a:solidFill>
                  <a:srgbClr val="0033CC"/>
                </a:solidFill>
                <a:latin typeface="黑体" panose="02010609060101010101" pitchFamily="49" charset="-122"/>
                <a:ea typeface="黑体" panose="02010609060101010101" pitchFamily="49" charset="-122"/>
              </a:rPr>
              <a:t>11</a:t>
            </a:r>
            <a:r>
              <a:rPr lang="en-US" altLang="zh-CN" sz="2400" b="1">
                <a:solidFill>
                  <a:srgbClr val="0033CC"/>
                </a:solidFill>
                <a:latin typeface="黑体" panose="02010609060101010101" pitchFamily="49" charset="-122"/>
                <a:ea typeface="黑体" panose="02010609060101010101" pitchFamily="49" charset="-122"/>
              </a:rPr>
              <a:t>)</a:t>
            </a:r>
            <a:endParaRPr lang="zh-CN" altLang="en-US" sz="2400" b="1">
              <a:solidFill>
                <a:srgbClr val="0033CC"/>
              </a:solidFill>
              <a:latin typeface="黑体" panose="02010609060101010101" pitchFamily="49" charset="-122"/>
              <a:ea typeface="黑体" panose="02010609060101010101" pitchFamily="49" charset="-122"/>
            </a:endParaRPr>
          </a:p>
          <a:p>
            <a:pPr algn="just" eaLnBrk="1" hangingPunct="1">
              <a:spcBef>
                <a:spcPct val="20000"/>
              </a:spcBef>
              <a:buClr>
                <a:srgbClr val="66FFFF"/>
              </a:buClr>
              <a:buFont typeface="Wingdings" panose="05000000000000000000" pitchFamily="2" charset="2"/>
              <a:buNone/>
            </a:pPr>
            <a:r>
              <a:rPr lang="zh-CN" altLang="en-US" sz="2400" b="1">
                <a:solidFill>
                  <a:srgbClr val="0033CC"/>
                </a:solidFill>
                <a:latin typeface="黑体" panose="02010609060101010101" pitchFamily="49" charset="-122"/>
                <a:ea typeface="黑体" panose="02010609060101010101" pitchFamily="49" charset="-122"/>
              </a:rPr>
              <a:t>      （13）</a:t>
            </a:r>
            <a:r>
              <a:rPr lang="zh-CN" altLang="en-US" sz="2400" b="1">
                <a:solidFill>
                  <a:srgbClr val="0033CC"/>
                </a:solidFill>
                <a:latin typeface="黑体" panose="02010609060101010101" pitchFamily="49" charset="-122"/>
                <a:ea typeface="黑体" panose="02010609060101010101" pitchFamily="49" charset="-122"/>
                <a:sym typeface="Symbol" panose="05050102010706020507" pitchFamily="18" charset="2"/>
              </a:rPr>
              <a:t></a:t>
            </a:r>
            <a:r>
              <a:rPr lang="en-US" altLang="zh-CN" sz="2400" b="1">
                <a:solidFill>
                  <a:srgbClr val="0033CC"/>
                </a:solidFill>
                <a:latin typeface="黑体" panose="02010609060101010101" pitchFamily="49" charset="-122"/>
                <a:ea typeface="黑体" panose="02010609060101010101" pitchFamily="49" charset="-122"/>
              </a:rPr>
              <a:t>x(G(x) ∧</a:t>
            </a:r>
            <a:r>
              <a:rPr lang="en-US" altLang="zh-CN" sz="2400" b="1">
                <a:solidFill>
                  <a:srgbClr val="0033CC"/>
                </a:solidFill>
                <a:latin typeface="Courier New" panose="02070309020205020404" pitchFamily="49" charset="0"/>
                <a:ea typeface="黑体" panose="02010609060101010101" pitchFamily="49" charset="-122"/>
              </a:rPr>
              <a:t>¬</a:t>
            </a:r>
            <a:r>
              <a:rPr lang="en-US" altLang="zh-CN" sz="2400" b="1">
                <a:solidFill>
                  <a:srgbClr val="0033CC"/>
                </a:solidFill>
                <a:latin typeface="黑体" panose="02010609060101010101" pitchFamily="49" charset="-122"/>
                <a:ea typeface="黑体" panose="02010609060101010101" pitchFamily="49" charset="-122"/>
              </a:rPr>
              <a:t> D(x)) 	</a:t>
            </a:r>
            <a:r>
              <a:rPr lang="zh-CN" altLang="en-US" sz="2400" b="1">
                <a:solidFill>
                  <a:srgbClr val="0033CC"/>
                </a:solidFill>
                <a:latin typeface="黑体" panose="02010609060101010101" pitchFamily="49" charset="-122"/>
                <a:ea typeface="黑体" panose="02010609060101010101" pitchFamily="49" charset="-122"/>
              </a:rPr>
              <a:t>由</a:t>
            </a:r>
            <a:r>
              <a:rPr lang="en-US" altLang="zh-CN" sz="2400" b="1">
                <a:solidFill>
                  <a:srgbClr val="0033CC"/>
                </a:solidFill>
                <a:latin typeface="黑体" panose="02010609060101010101" pitchFamily="49" charset="-122"/>
                <a:ea typeface="黑体" panose="02010609060101010101" pitchFamily="49" charset="-122"/>
              </a:rPr>
              <a:t>(</a:t>
            </a:r>
            <a:r>
              <a:rPr lang="zh-CN" altLang="en-US" sz="2400" b="1">
                <a:solidFill>
                  <a:srgbClr val="0033CC"/>
                </a:solidFill>
                <a:latin typeface="黑体" panose="02010609060101010101" pitchFamily="49" charset="-122"/>
                <a:ea typeface="黑体" panose="02010609060101010101" pitchFamily="49" charset="-122"/>
              </a:rPr>
              <a:t>8</a:t>
            </a:r>
            <a:r>
              <a:rPr lang="en-US" altLang="zh-CN" sz="2400" b="1">
                <a:solidFill>
                  <a:srgbClr val="0033CC"/>
                </a:solidFill>
                <a:latin typeface="黑体" panose="02010609060101010101" pitchFamily="49" charset="-122"/>
                <a:ea typeface="黑体" panose="02010609060101010101" pitchFamily="49" charset="-122"/>
              </a:rPr>
              <a:t>)(</a:t>
            </a:r>
            <a:r>
              <a:rPr lang="zh-CN" altLang="en-US" sz="2400" b="1">
                <a:solidFill>
                  <a:srgbClr val="0033CC"/>
                </a:solidFill>
                <a:latin typeface="黑体" panose="02010609060101010101" pitchFamily="49" charset="-122"/>
                <a:ea typeface="黑体" panose="02010609060101010101" pitchFamily="49" charset="-122"/>
              </a:rPr>
              <a:t>12</a:t>
            </a:r>
            <a:r>
              <a:rPr lang="en-US" altLang="zh-CN" sz="2400" b="1">
                <a:solidFill>
                  <a:srgbClr val="0033CC"/>
                </a:solidFill>
                <a:latin typeface="黑体" panose="02010609060101010101" pitchFamily="49" charset="-122"/>
                <a:ea typeface="黑体" panose="02010609060101010101" pitchFamily="49" charset="-122"/>
              </a:rPr>
              <a:t>)</a:t>
            </a:r>
            <a:endParaRPr lang="zh-CN" altLang="en-US" sz="2400" b="1">
              <a:solidFill>
                <a:srgbClr val="0033CC"/>
              </a:solidFill>
              <a:latin typeface="黑体" panose="02010609060101010101" pitchFamily="49" charset="-122"/>
              <a:ea typeface="黑体" panose="02010609060101010101" pitchFamily="49" charset="-122"/>
            </a:endParaRPr>
          </a:p>
          <a:p>
            <a:pPr eaLnBrk="1" hangingPunct="1">
              <a:spcBef>
                <a:spcPct val="20000"/>
              </a:spcBef>
              <a:buClr>
                <a:srgbClr val="66FFFF"/>
              </a:buClr>
              <a:buFont typeface="Wingdings" panose="05000000000000000000" pitchFamily="2" charset="2"/>
              <a:buChar char="Ø"/>
            </a:pPr>
            <a:endParaRPr lang="zh-CN" altLang="en-US" sz="2400" b="1">
              <a:solidFill>
                <a:srgbClr val="0033CC"/>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72</a:t>
            </a:fld>
            <a:endParaRPr lang="zh-CN" altLang="en-US" dirty="0"/>
          </a:p>
        </p:txBody>
      </p:sp>
    </p:spTree>
    <p:extLst>
      <p:ext uri="{BB962C8B-B14F-4D97-AF65-F5344CB8AC3E}">
        <p14:creationId xmlns:p14="http://schemas.microsoft.com/office/powerpoint/2010/main" val="1257391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63"/>
                                        </p:tgtEl>
                                        <p:attrNameLst>
                                          <p:attrName>style.visibility</p:attrName>
                                        </p:attrNameLst>
                                      </p:cBhvr>
                                      <p:to>
                                        <p:strVal val="visible"/>
                                      </p:to>
                                    </p:set>
                                    <p:anim calcmode="lin" valueType="num">
                                      <p:cBhvr additive="base">
                                        <p:cTn id="7" dur="500" fill="hold"/>
                                        <p:tgtEl>
                                          <p:spTgt spid="245763"/>
                                        </p:tgtEl>
                                        <p:attrNameLst>
                                          <p:attrName>ppt_x</p:attrName>
                                        </p:attrNameLst>
                                      </p:cBhvr>
                                      <p:tavLst>
                                        <p:tav tm="0">
                                          <p:val>
                                            <p:strVal val="#ppt_x"/>
                                          </p:val>
                                        </p:tav>
                                        <p:tav tm="100000">
                                          <p:val>
                                            <p:strVal val="#ppt_x"/>
                                          </p:val>
                                        </p:tav>
                                      </p:tavLst>
                                    </p:anim>
                                    <p:anim calcmode="lin" valueType="num">
                                      <p:cBhvr additive="base">
                                        <p:cTn id="8" dur="500" fill="hold"/>
                                        <p:tgtEl>
                                          <p:spTgt spid="245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2.4.1  </a:t>
            </a:r>
            <a:r>
              <a:rPr lang="zh-CN" altLang="en-US" dirty="0"/>
              <a:t>命题逻辑的归结法</a:t>
            </a:r>
            <a:endParaRPr dirty="0" smtClean="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31540" y="1027114"/>
                <a:ext cx="8388931" cy="5435147"/>
              </a:xfrm>
            </p:spPr>
            <p:txBody>
              <a:bodyPr/>
              <a:lstStyle/>
              <a:p>
                <a:pPr marL="339090" lvl="1" indent="0">
                  <a:lnSpc>
                    <a:spcPct val="130000"/>
                  </a:lnSpc>
                  <a:buNone/>
                </a:pPr>
                <a:r>
                  <a:rPr lang="zh-CN" altLang="en-US" dirty="0" smtClean="0"/>
                  <a:t>命题逻辑的归结法是</a:t>
                </a:r>
                <a:r>
                  <a:rPr lang="zh-CN" altLang="en-US" dirty="0" smtClean="0">
                    <a:solidFill>
                      <a:srgbClr val="FF00FF"/>
                    </a:solidFill>
                  </a:rPr>
                  <a:t>一种推理方法</a:t>
                </a:r>
                <a:r>
                  <a:rPr lang="zh-CN" altLang="en-US" dirty="0" smtClean="0"/>
                  <a:t>，与命题定理证明中的归谬法</a:t>
                </a:r>
                <a:r>
                  <a:rPr lang="zh-CN" altLang="en-US" dirty="0"/>
                  <a:t>类似</a:t>
                </a:r>
                <a:r>
                  <a:rPr lang="zh-CN" altLang="en-US" dirty="0" smtClean="0"/>
                  <a:t>。</a:t>
                </a:r>
              </a:p>
              <a:p>
                <a:pPr marL="339566" lvl="1" indent="-339566">
                  <a:lnSpc>
                    <a:spcPct val="130000"/>
                  </a:lnSpc>
                  <a:buClr>
                    <a:srgbClr val="0000CC"/>
                  </a:buClr>
                  <a:buFont typeface="Wingdings" panose="05000000000000000000" pitchFamily="2" charset="2"/>
                  <a:buChar char="Ø"/>
                </a:pPr>
                <a:r>
                  <a:rPr lang="zh-CN" altLang="en-US" sz="2100" dirty="0">
                    <a:solidFill>
                      <a:srgbClr val="00008E"/>
                    </a:solidFill>
                  </a:rPr>
                  <a:t>归谬法</a:t>
                </a:r>
                <a:endParaRPr lang="zh-CN" altLang="en-US" dirty="0" smtClean="0"/>
              </a:p>
              <a:p>
                <a:pPr marL="339090" lvl="1" indent="0">
                  <a:lnSpc>
                    <a:spcPct val="130000"/>
                  </a:lnSpc>
                  <a:buClr>
                    <a:srgbClr val="000000"/>
                  </a:buClr>
                  <a:buNone/>
                </a:pPr>
                <a:r>
                  <a:rPr lang="en-US" altLang="zh-CN" dirty="0" smtClean="0">
                    <a:solidFill>
                      <a:srgbClr val="000000"/>
                    </a:solidFill>
                  </a:rPr>
                  <a:t>	</a:t>
                </a:r>
                <a:r>
                  <a:rPr lang="zh-CN" altLang="en-US" dirty="0" smtClean="0">
                    <a:solidFill>
                      <a:srgbClr val="000000"/>
                    </a:solidFill>
                  </a:rPr>
                  <a:t>例</a:t>
                </a:r>
                <a:r>
                  <a:rPr lang="zh-CN" altLang="en-US" dirty="0">
                    <a:solidFill>
                      <a:srgbClr val="000000"/>
                    </a:solidFill>
                  </a:rPr>
                  <a:t>：命题： </a:t>
                </a:r>
                <a:r>
                  <a:rPr lang="en-US" altLang="zh-CN" dirty="0">
                    <a:solidFill>
                      <a:srgbClr val="000000"/>
                    </a:solidFill>
                  </a:rPr>
                  <a:t>A1</a:t>
                </a:r>
                <a:r>
                  <a:rPr lang="zh-CN" altLang="en-US" dirty="0">
                    <a:solidFill>
                      <a:srgbClr val="000000"/>
                    </a:solidFill>
                  </a:rPr>
                  <a:t>、</a:t>
                </a:r>
                <a:r>
                  <a:rPr lang="en-US" altLang="zh-CN" dirty="0">
                    <a:solidFill>
                      <a:srgbClr val="000000"/>
                    </a:solidFill>
                  </a:rPr>
                  <a:t>A2</a:t>
                </a:r>
                <a:r>
                  <a:rPr lang="zh-CN" altLang="en-US" dirty="0">
                    <a:solidFill>
                      <a:srgbClr val="000000"/>
                    </a:solidFill>
                  </a:rPr>
                  <a:t>、</a:t>
                </a:r>
                <a:r>
                  <a:rPr lang="en-US" altLang="zh-CN" dirty="0">
                    <a:solidFill>
                      <a:srgbClr val="000000"/>
                    </a:solidFill>
                  </a:rPr>
                  <a:t>A3 </a:t>
                </a:r>
                <a:r>
                  <a:rPr lang="zh-CN" altLang="en-US" dirty="0">
                    <a:solidFill>
                      <a:srgbClr val="000000"/>
                    </a:solidFill>
                  </a:rPr>
                  <a:t>和 </a:t>
                </a:r>
                <a:r>
                  <a:rPr lang="en-US" altLang="zh-CN" dirty="0">
                    <a:solidFill>
                      <a:srgbClr val="000000"/>
                    </a:solidFill>
                  </a:rPr>
                  <a:t>B       </a:t>
                </a:r>
                <a:r>
                  <a:rPr lang="zh-CN" altLang="en-US" dirty="0">
                    <a:solidFill>
                      <a:srgbClr val="000000"/>
                    </a:solidFill>
                  </a:rPr>
                  <a:t>（基本单元：简单命题）</a:t>
                </a:r>
                <a:endParaRPr lang="en-US" altLang="zh-CN" dirty="0">
                  <a:solidFill>
                    <a:srgbClr val="000000"/>
                  </a:solidFill>
                </a:endParaRPr>
              </a:p>
              <a:p>
                <a:pPr marL="339090" lvl="1" indent="0">
                  <a:lnSpc>
                    <a:spcPct val="130000"/>
                  </a:lnSpc>
                  <a:buNone/>
                  <a:tabLst>
                    <a:tab pos="1079659" algn="l"/>
                    <a:tab pos="1481138" algn="l"/>
                  </a:tabLst>
                </a:pPr>
                <a:r>
                  <a:rPr lang="en-US" altLang="zh-CN" dirty="0" smtClean="0"/>
                  <a:t>      </a:t>
                </a:r>
                <a:r>
                  <a:rPr lang="zh-CN" altLang="en-US" dirty="0" smtClean="0"/>
                  <a:t>求证</a:t>
                </a:r>
                <a:r>
                  <a:rPr lang="zh-CN" altLang="en-US" dirty="0"/>
                  <a:t>： </a:t>
                </a:r>
                <a:r>
                  <a:rPr lang="en-US" altLang="zh-CN" dirty="0" smtClean="0"/>
                  <a:t>A</a:t>
                </a:r>
                <a:r>
                  <a:rPr lang="en-US" altLang="zh-CN" baseline="-25000" dirty="0" smtClean="0"/>
                  <a:t>1</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smtClean="0"/>
                  <a:t>A</a:t>
                </a:r>
                <a:r>
                  <a:rPr lang="en-US" altLang="zh-CN" baseline="-25000" dirty="0" smtClean="0"/>
                  <a:t>2</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smtClean="0"/>
                  <a:t>A</a:t>
                </a:r>
                <a:r>
                  <a:rPr lang="en-US" altLang="zh-CN" baseline="-25000" dirty="0" smtClean="0"/>
                  <a:t>3</a:t>
                </a:r>
                <a:r>
                  <a:rPr lang="zh-CN" altLang="en-US" dirty="0"/>
                  <a:t>成立，则</a:t>
                </a:r>
                <a:r>
                  <a:rPr lang="en-US" altLang="zh-CN" dirty="0"/>
                  <a:t>B</a:t>
                </a:r>
                <a:r>
                  <a:rPr lang="zh-CN" altLang="en-US" dirty="0"/>
                  <a:t>成立</a:t>
                </a:r>
                <a:r>
                  <a:rPr lang="zh-CN" altLang="en-US" dirty="0" smtClean="0"/>
                  <a:t>， 即</a:t>
                </a:r>
                <a:r>
                  <a:rPr lang="zh-CN" altLang="en-US" dirty="0"/>
                  <a:t>：</a:t>
                </a:r>
                <a:r>
                  <a:rPr lang="en-US" altLang="zh-CN" dirty="0"/>
                  <a:t> A</a:t>
                </a:r>
                <a:r>
                  <a:rPr lang="en-US" altLang="zh-CN" baseline="-25000" dirty="0"/>
                  <a:t>1</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a:t>A</a:t>
                </a:r>
                <a:r>
                  <a:rPr lang="en-US" altLang="zh-CN" baseline="-25000" dirty="0"/>
                  <a:t>2</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a:t>A</a:t>
                </a:r>
                <a:r>
                  <a:rPr lang="en-US" altLang="zh-CN" baseline="-25000" dirty="0"/>
                  <a:t>3</a:t>
                </a:r>
                <a14:m>
                  <m:oMath xmlns:m="http://schemas.openxmlformats.org/officeDocument/2006/math">
                    <m:r>
                      <a:rPr lang="en-US" altLang="zh-CN" b="0" i="1" dirty="0">
                        <a:latin typeface="Cambria Math" panose="02040503050406030204" pitchFamily="18" charset="0"/>
                        <a:ea typeface="Cambria Math" panose="02040503050406030204" pitchFamily="18" charset="0"/>
                      </a:rPr>
                      <m:t>⟶</m:t>
                    </m:r>
                  </m:oMath>
                </a14:m>
                <a:r>
                  <a:rPr lang="en-US" altLang="zh-CN" dirty="0"/>
                  <a:t>B</a:t>
                </a:r>
              </a:p>
              <a:p>
                <a:pPr marL="339090" lvl="1" indent="0">
                  <a:lnSpc>
                    <a:spcPct val="130000"/>
                  </a:lnSpc>
                  <a:buNone/>
                </a:pPr>
                <a:r>
                  <a:rPr lang="zh-CN" altLang="en-US" dirty="0" smtClean="0">
                    <a:solidFill>
                      <a:srgbClr val="FF00FF"/>
                    </a:solidFill>
                  </a:rPr>
                  <a:t>反证法</a:t>
                </a:r>
                <a:r>
                  <a:rPr lang="zh-CN" altLang="en-US" dirty="0"/>
                  <a:t>：</a:t>
                </a:r>
                <a:r>
                  <a:rPr lang="zh-CN" altLang="en-US" dirty="0" smtClean="0"/>
                  <a:t>证明  </a:t>
                </a:r>
                <a:r>
                  <a:rPr lang="en-US" altLang="zh-CN" dirty="0" smtClean="0"/>
                  <a:t>A</a:t>
                </a:r>
                <a:r>
                  <a:rPr lang="en-US" altLang="zh-CN" baseline="-25000" dirty="0" smtClean="0"/>
                  <a:t>1</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a:t>A</a:t>
                </a:r>
                <a:r>
                  <a:rPr lang="en-US" altLang="zh-CN" baseline="-25000" dirty="0"/>
                  <a:t>2</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a:t>A</a:t>
                </a:r>
                <a:r>
                  <a:rPr lang="en-US" altLang="zh-CN" baseline="-25000" dirty="0"/>
                  <a:t>3</a:t>
                </a:r>
                <a14:m>
                  <m:oMath xmlns:m="http://schemas.openxmlformats.org/officeDocument/2006/math">
                    <m:r>
                      <a:rPr lang="en-US" altLang="zh-CN" dirty="0" smtClean="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oMath>
                </a14:m>
                <a:r>
                  <a:rPr lang="en-US" altLang="zh-CN" dirty="0"/>
                  <a:t>B </a:t>
                </a:r>
                <a:r>
                  <a:rPr lang="zh-CN" altLang="en-US" dirty="0"/>
                  <a:t>是矛盾式（永假式）</a:t>
                </a:r>
              </a:p>
              <a:p>
                <a:pPr marL="339090" lvl="1" indent="0">
                  <a:lnSpc>
                    <a:spcPct val="130000"/>
                  </a:lnSpc>
                  <a:buNone/>
                </a:pPr>
                <a:r>
                  <a:rPr lang="zh-CN" altLang="en-US" dirty="0" smtClean="0"/>
                  <a:t>这种</a:t>
                </a:r>
                <a:r>
                  <a:rPr lang="zh-CN" altLang="en-US" dirty="0"/>
                  <a:t>将</a:t>
                </a:r>
                <a:r>
                  <a:rPr lang="zh-CN" altLang="en-US" dirty="0" smtClean="0"/>
                  <a:t> </a:t>
                </a:r>
                <a14:m>
                  <m:oMath xmlns:m="http://schemas.openxmlformats.org/officeDocument/2006/math">
                    <m:r>
                      <a:rPr lang="en-US" altLang="zh-CN" sz="2100" i="1" dirty="0">
                        <a:latin typeface="Cambria Math" panose="02040503050406030204" pitchFamily="18" charset="0"/>
                        <a:ea typeface="Cambria Math" panose="02040503050406030204" pitchFamily="18" charset="0"/>
                      </a:rPr>
                      <m:t>¬</m:t>
                    </m:r>
                  </m:oMath>
                </a14:m>
                <a:r>
                  <a:rPr lang="en-US" altLang="zh-CN" dirty="0"/>
                  <a:t>B </a:t>
                </a:r>
                <a:r>
                  <a:rPr lang="zh-CN" altLang="en-US" dirty="0"/>
                  <a:t>作为附加前提</a:t>
                </a:r>
                <a:r>
                  <a:rPr lang="zh-CN" altLang="en-US" dirty="0">
                    <a:solidFill>
                      <a:srgbClr val="FF00FF"/>
                    </a:solidFill>
                  </a:rPr>
                  <a:t>推出矛盾的证明方法</a:t>
                </a:r>
                <a:r>
                  <a:rPr lang="zh-CN" altLang="en-US" dirty="0"/>
                  <a:t>称为</a:t>
                </a:r>
                <a:r>
                  <a:rPr lang="zh-CN" altLang="en-US" dirty="0">
                    <a:solidFill>
                      <a:srgbClr val="FF0000"/>
                    </a:solidFill>
                  </a:rPr>
                  <a:t>归谬法</a:t>
                </a:r>
                <a:r>
                  <a:rPr lang="zh-CN" altLang="en-US" dirty="0" smtClean="0"/>
                  <a:t>。</a:t>
                </a:r>
                <a:endParaRPr lang="en-US" altLang="zh-CN" dirty="0" smtClean="0"/>
              </a:p>
              <a:p>
                <a:pPr lvl="0"/>
                <a:r>
                  <a:rPr lang="zh-CN" altLang="en-US" dirty="0"/>
                  <a:t>子句集</a:t>
                </a:r>
              </a:p>
              <a:p>
                <a:pPr lvl="1">
                  <a:lnSpc>
                    <a:spcPct val="130000"/>
                  </a:lnSpc>
                  <a:buClr>
                    <a:srgbClr val="000000"/>
                  </a:buClr>
                </a:pPr>
                <a:r>
                  <a:rPr lang="zh-CN" altLang="en-US" dirty="0">
                    <a:solidFill>
                      <a:srgbClr val="000000"/>
                    </a:solidFill>
                  </a:rPr>
                  <a:t>命题公式</a:t>
                </a:r>
                <a:r>
                  <a:rPr lang="en-US" altLang="zh-CN" dirty="0">
                    <a:solidFill>
                      <a:srgbClr val="000000"/>
                    </a:solidFill>
                  </a:rPr>
                  <a:t>G</a:t>
                </a:r>
                <a:r>
                  <a:rPr lang="zh-CN" altLang="en-US" dirty="0">
                    <a:solidFill>
                      <a:srgbClr val="000000"/>
                    </a:solidFill>
                  </a:rPr>
                  <a:t>的</a:t>
                </a:r>
                <a:r>
                  <a:rPr lang="zh-CN" altLang="en-US" dirty="0">
                    <a:solidFill>
                      <a:srgbClr val="FF00FF"/>
                    </a:solidFill>
                  </a:rPr>
                  <a:t>合取范式</a:t>
                </a:r>
                <a:r>
                  <a:rPr lang="zh-CN" altLang="en-US" dirty="0">
                    <a:solidFill>
                      <a:srgbClr val="000000"/>
                    </a:solidFill>
                  </a:rPr>
                  <a:t>形式下的</a:t>
                </a:r>
                <a:r>
                  <a:rPr lang="zh-CN" altLang="en-US" dirty="0">
                    <a:solidFill>
                      <a:srgbClr val="FF00FF"/>
                    </a:solidFill>
                  </a:rPr>
                  <a:t>子命题</a:t>
                </a:r>
                <a:r>
                  <a:rPr lang="en-US" altLang="zh-CN" dirty="0">
                    <a:solidFill>
                      <a:srgbClr val="000000"/>
                    </a:solidFill>
                  </a:rPr>
                  <a:t>(</a:t>
                </a:r>
                <a:r>
                  <a:rPr lang="zh-CN" altLang="en-US" dirty="0">
                    <a:solidFill>
                      <a:srgbClr val="000000"/>
                    </a:solidFill>
                  </a:rPr>
                  <a:t>元素</a:t>
                </a:r>
                <a:r>
                  <a:rPr lang="en-US" altLang="zh-CN" dirty="0">
                    <a:solidFill>
                      <a:srgbClr val="000000"/>
                    </a:solidFill>
                  </a:rPr>
                  <a:t>)</a:t>
                </a:r>
                <a:r>
                  <a:rPr lang="zh-CN" altLang="en-US" dirty="0">
                    <a:solidFill>
                      <a:srgbClr val="000000"/>
                    </a:solidFill>
                  </a:rPr>
                  <a:t>的集合称为</a:t>
                </a:r>
                <a:r>
                  <a:rPr lang="en-US" altLang="zh-CN" dirty="0">
                    <a:solidFill>
                      <a:srgbClr val="000000"/>
                    </a:solidFill>
                  </a:rPr>
                  <a:t>G</a:t>
                </a:r>
                <a:r>
                  <a:rPr lang="zh-CN" altLang="en-US" dirty="0">
                    <a:solidFill>
                      <a:srgbClr val="000000"/>
                    </a:solidFill>
                  </a:rPr>
                  <a:t>的</a:t>
                </a:r>
                <a:r>
                  <a:rPr lang="zh-CN" altLang="en-US" dirty="0">
                    <a:solidFill>
                      <a:srgbClr val="FF0000"/>
                    </a:solidFill>
                  </a:rPr>
                  <a:t>子句集</a:t>
                </a:r>
                <a:r>
                  <a:rPr lang="zh-CN" altLang="en-US" dirty="0">
                    <a:solidFill>
                      <a:srgbClr val="000000"/>
                    </a:solidFill>
                  </a:rPr>
                  <a:t>。</a:t>
                </a:r>
              </a:p>
              <a:p>
                <a:pPr marL="339090" lvl="1" indent="0">
                  <a:lnSpc>
                    <a:spcPct val="130000"/>
                  </a:lnSpc>
                  <a:buClr>
                    <a:srgbClr val="000000"/>
                  </a:buClr>
                  <a:buNone/>
                </a:pPr>
                <a:r>
                  <a:rPr lang="en-US" altLang="zh-CN" dirty="0">
                    <a:solidFill>
                      <a:srgbClr val="000000"/>
                    </a:solidFill>
                  </a:rPr>
                  <a:t>	</a:t>
                </a:r>
                <a:r>
                  <a:rPr lang="zh-CN" altLang="en-US" dirty="0">
                    <a:solidFill>
                      <a:srgbClr val="000000"/>
                    </a:solidFill>
                  </a:rPr>
                  <a:t>例：</a:t>
                </a:r>
                <a:r>
                  <a:rPr lang="en-US" altLang="zh-CN" dirty="0">
                    <a:solidFill>
                      <a:srgbClr val="000000"/>
                    </a:solidFill>
                  </a:rPr>
                  <a:t>	</a:t>
                </a:r>
                <a:r>
                  <a:rPr lang="zh-CN" altLang="en-US" dirty="0">
                    <a:solidFill>
                      <a:srgbClr val="000000"/>
                    </a:solidFill>
                  </a:rPr>
                  <a:t>命题公式：</a:t>
                </a:r>
                <a:r>
                  <a:rPr lang="en-US" altLang="zh-CN" dirty="0">
                    <a:solidFill>
                      <a:srgbClr val="000000"/>
                    </a:solidFill>
                  </a:rPr>
                  <a:t>	P</a:t>
                </a:r>
                <a14:m>
                  <m:oMath xmlns:m="http://schemas.openxmlformats.org/officeDocument/2006/math">
                    <m:r>
                      <a:rPr lang="en-US" altLang="zh-CN" dirty="0">
                        <a:solidFill>
                          <a:srgbClr val="000000"/>
                        </a:solidFill>
                        <a:latin typeface="Cambria Math" panose="02040503050406030204" pitchFamily="18" charset="0"/>
                        <a:cs typeface="Cambria Math" panose="02040503050406030204" pitchFamily="18" charset="0"/>
                      </a:rPr>
                      <m:t>∧</m:t>
                    </m:r>
                  </m:oMath>
                </a14:m>
                <a:r>
                  <a:rPr lang="en-US" altLang="zh-CN" dirty="0">
                    <a:solidFill>
                      <a:srgbClr val="000000"/>
                    </a:solidFill>
                  </a:rPr>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Q)</a:t>
                </a:r>
                <a14:m>
                  <m:oMath xmlns:m="http://schemas.openxmlformats.org/officeDocument/2006/math">
                    <m:r>
                      <a:rPr lang="en-US" altLang="zh-CN" dirty="0">
                        <a:solidFill>
                          <a:srgbClr val="000000"/>
                        </a:solidFill>
                        <a:latin typeface="Cambria Math" panose="02040503050406030204" pitchFamily="18" charset="0"/>
                        <a:cs typeface="Cambria Math" panose="02040503050406030204" pitchFamily="18" charset="0"/>
                      </a:rPr>
                      <m:t>∧</m:t>
                    </m:r>
                  </m:oMath>
                </a14:m>
                <a:r>
                  <a:rPr lang="en-US" altLang="zh-CN" dirty="0">
                    <a:solidFill>
                      <a:srgbClr val="000000"/>
                    </a:solidFill>
                  </a:rPr>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Q)</a:t>
                </a:r>
              </a:p>
              <a:p>
                <a:pPr marL="339090" lvl="1" indent="0">
                  <a:lnSpc>
                    <a:spcPct val="130000"/>
                  </a:lnSpc>
                  <a:buClr>
                    <a:srgbClr val="000000"/>
                  </a:buClr>
                  <a:buNone/>
                </a:pPr>
                <a:r>
                  <a:rPr lang="en-US" altLang="zh-CN" dirty="0">
                    <a:solidFill>
                      <a:srgbClr val="000000"/>
                    </a:solidFill>
                  </a:rPr>
                  <a:t>		</a:t>
                </a:r>
                <a:r>
                  <a:rPr lang="zh-CN" altLang="en-US" dirty="0">
                    <a:solidFill>
                      <a:srgbClr val="000000"/>
                    </a:solidFill>
                  </a:rPr>
                  <a:t>子句集 </a:t>
                </a:r>
                <a:r>
                  <a:rPr lang="en-US" altLang="zh-CN" dirty="0">
                    <a:solidFill>
                      <a:srgbClr val="000000"/>
                    </a:solidFill>
                  </a:rPr>
                  <a:t>S</a:t>
                </a:r>
                <a:r>
                  <a:rPr lang="zh-CN" altLang="en-US" dirty="0">
                    <a:solidFill>
                      <a:srgbClr val="000000"/>
                    </a:solidFill>
                  </a:rPr>
                  <a:t>：</a:t>
                </a:r>
                <a:r>
                  <a:rPr lang="en-US" altLang="zh-CN" dirty="0">
                    <a:solidFill>
                      <a:srgbClr val="000000"/>
                    </a:solidFill>
                  </a:rPr>
                  <a:t>	S = {P, 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Q,</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Q</a:t>
                </a:r>
                <a:r>
                  <a:rPr lang="en-US" altLang="zh-CN" dirty="0" smtClean="0">
                    <a:solidFill>
                      <a:srgbClr val="000000"/>
                    </a:solidFill>
                  </a:rPr>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31540" y="1027114"/>
                <a:ext cx="8388931" cy="5435147"/>
              </a:xfrm>
              <a:blipFill>
                <a:blip r:embed="rId3"/>
                <a:stretch>
                  <a:fillRect l="-363"/>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73</a:t>
            </a:fld>
            <a:endParaRPr kumimoji="1" lang="en-US" altLang="zh-CN" sz="1500">
              <a:solidFill>
                <a:srgbClr val="000000"/>
              </a:solidFill>
            </a:endParaRPr>
          </a:p>
        </p:txBody>
      </p:sp>
    </p:spTree>
    <p:extLst>
      <p:ext uri="{BB962C8B-B14F-4D97-AF65-F5344CB8AC3E}">
        <p14:creationId xmlns:p14="http://schemas.microsoft.com/office/powerpoint/2010/main" val="42775319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2.4.1  </a:t>
            </a:r>
            <a:r>
              <a:rPr lang="zh-CN" altLang="en-US" dirty="0"/>
              <a:t>命题逻辑的归结法</a:t>
            </a:r>
            <a:endParaRPr dirty="0" smtClean="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39566" lvl="1" indent="-339566">
                  <a:lnSpc>
                    <a:spcPct val="130000"/>
                  </a:lnSpc>
                  <a:buClr>
                    <a:srgbClr val="0000CC"/>
                  </a:buClr>
                  <a:buFont typeface="Wingdings" panose="05000000000000000000" pitchFamily="2" charset="2"/>
                  <a:buChar char="Ø"/>
                </a:pPr>
                <a:r>
                  <a:rPr lang="zh-CN" altLang="en-US" sz="2100" dirty="0">
                    <a:solidFill>
                      <a:srgbClr val="00008E"/>
                    </a:solidFill>
                  </a:rPr>
                  <a:t>归结式</a:t>
                </a:r>
              </a:p>
              <a:p>
                <a:pPr lvl="1"/>
                <a:r>
                  <a:rPr lang="zh-CN" altLang="en-US" dirty="0" smtClean="0"/>
                  <a:t>设</a:t>
                </a:r>
                <a:r>
                  <a:rPr lang="en-US" altLang="zh-CN" dirty="0"/>
                  <a:t>C</a:t>
                </a:r>
                <a:r>
                  <a:rPr lang="en-US" altLang="zh-CN" baseline="-25000" dirty="0"/>
                  <a:t>1</a:t>
                </a:r>
                <a:r>
                  <a:rPr lang="zh-CN" altLang="en-US" dirty="0"/>
                  <a:t>和</a:t>
                </a:r>
                <a:r>
                  <a:rPr lang="en-US" altLang="zh-CN" dirty="0"/>
                  <a:t>C</a:t>
                </a:r>
                <a:r>
                  <a:rPr lang="en-US" altLang="zh-CN" baseline="-25000" dirty="0"/>
                  <a:t>2</a:t>
                </a:r>
                <a:r>
                  <a:rPr lang="zh-CN" altLang="en-US" dirty="0"/>
                  <a:t>是子句集中的任意两个</a:t>
                </a:r>
                <a:r>
                  <a:rPr lang="zh-CN" altLang="en-US" dirty="0">
                    <a:solidFill>
                      <a:srgbClr val="FF00FF"/>
                    </a:solidFill>
                  </a:rPr>
                  <a:t>子句</a:t>
                </a:r>
                <a:r>
                  <a:rPr lang="zh-CN" altLang="en-US" dirty="0"/>
                  <a:t>，如果</a:t>
                </a:r>
                <a:r>
                  <a:rPr lang="en-US" altLang="zh-CN" dirty="0"/>
                  <a:t>C</a:t>
                </a:r>
                <a:r>
                  <a:rPr lang="en-US" altLang="zh-CN" baseline="-25000" dirty="0"/>
                  <a:t>1</a:t>
                </a:r>
                <a:r>
                  <a:rPr lang="zh-CN" altLang="en-US" dirty="0"/>
                  <a:t>中的文字</a:t>
                </a:r>
                <a:r>
                  <a:rPr lang="en-US" altLang="zh-CN" dirty="0"/>
                  <a:t>L</a:t>
                </a:r>
                <a:r>
                  <a:rPr lang="en-US" altLang="zh-CN" baseline="-25000" dirty="0"/>
                  <a:t>1</a:t>
                </a:r>
                <a:r>
                  <a:rPr lang="zh-CN" altLang="en-US" dirty="0"/>
                  <a:t>与</a:t>
                </a:r>
                <a:r>
                  <a:rPr lang="en-US" altLang="zh-CN" dirty="0"/>
                  <a:t>C</a:t>
                </a:r>
                <a:r>
                  <a:rPr lang="en-US" altLang="zh-CN" baseline="-25000" dirty="0"/>
                  <a:t>2</a:t>
                </a:r>
                <a:r>
                  <a:rPr lang="zh-CN" altLang="en-US" dirty="0"/>
                  <a:t>中的</a:t>
                </a:r>
                <a:r>
                  <a:rPr lang="zh-CN" altLang="en-US" dirty="0">
                    <a:solidFill>
                      <a:srgbClr val="FF00FF"/>
                    </a:solidFill>
                  </a:rPr>
                  <a:t>文字</a:t>
                </a:r>
                <a:r>
                  <a:rPr lang="en-US" altLang="zh-CN" dirty="0"/>
                  <a:t>L</a:t>
                </a:r>
                <a:r>
                  <a:rPr lang="en-US" altLang="zh-CN" baseline="-25000" dirty="0"/>
                  <a:t>2</a:t>
                </a:r>
                <a:r>
                  <a:rPr lang="zh-CN" altLang="en-US" dirty="0">
                    <a:solidFill>
                      <a:srgbClr val="FF00FF"/>
                    </a:solidFill>
                  </a:rPr>
                  <a:t>互补</a:t>
                </a:r>
                <a:r>
                  <a:rPr lang="zh-CN" altLang="en-US" dirty="0"/>
                  <a:t>，那么可从</a:t>
                </a:r>
                <a:r>
                  <a:rPr lang="en-US" altLang="zh-CN" dirty="0" smtClean="0"/>
                  <a:t>C</a:t>
                </a:r>
                <a:r>
                  <a:rPr lang="en-US" altLang="zh-CN" baseline="-25000" dirty="0" smtClean="0"/>
                  <a:t>1</a:t>
                </a:r>
                <a:r>
                  <a:rPr lang="zh-CN" altLang="en-US" dirty="0" smtClean="0"/>
                  <a:t>和</a:t>
                </a:r>
                <a:r>
                  <a:rPr lang="en-US" altLang="zh-CN" dirty="0"/>
                  <a:t>C</a:t>
                </a:r>
                <a:r>
                  <a:rPr lang="en-US" altLang="zh-CN" baseline="-25000" dirty="0"/>
                  <a:t>2</a:t>
                </a:r>
                <a:r>
                  <a:rPr lang="zh-CN" altLang="en-US" dirty="0"/>
                  <a:t>中分别</a:t>
                </a:r>
                <a:r>
                  <a:rPr lang="zh-CN" altLang="en-US" dirty="0">
                    <a:solidFill>
                      <a:srgbClr val="FF00FF"/>
                    </a:solidFill>
                  </a:rPr>
                  <a:t>消去</a:t>
                </a:r>
                <a:r>
                  <a:rPr lang="en-US" altLang="zh-CN" dirty="0"/>
                  <a:t>L</a:t>
                </a:r>
                <a:r>
                  <a:rPr lang="en-US" altLang="zh-CN" baseline="-25000" dirty="0"/>
                  <a:t>1</a:t>
                </a:r>
                <a:r>
                  <a:rPr lang="zh-CN" altLang="en-US" dirty="0"/>
                  <a:t>和</a:t>
                </a:r>
                <a:r>
                  <a:rPr lang="en-US" altLang="zh-CN" dirty="0"/>
                  <a:t>L</a:t>
                </a:r>
                <a:r>
                  <a:rPr lang="en-US" altLang="zh-CN" baseline="-25000" dirty="0"/>
                  <a:t>2</a:t>
                </a:r>
                <a:r>
                  <a:rPr lang="zh-CN" altLang="en-US" dirty="0"/>
                  <a:t>，并将</a:t>
                </a:r>
                <a:r>
                  <a:rPr lang="en-US" altLang="zh-CN" dirty="0" smtClean="0"/>
                  <a:t>C</a:t>
                </a:r>
                <a:r>
                  <a:rPr lang="en-US" altLang="zh-CN" baseline="-25000" dirty="0" smtClean="0"/>
                  <a:t>1</a:t>
                </a:r>
                <a:r>
                  <a:rPr lang="zh-CN" altLang="en-US" dirty="0" smtClean="0"/>
                  <a:t>和</a:t>
                </a:r>
                <a:r>
                  <a:rPr lang="en-US" altLang="zh-CN" dirty="0"/>
                  <a:t>C</a:t>
                </a:r>
                <a:r>
                  <a:rPr lang="en-US" altLang="zh-CN" baseline="-25000" dirty="0"/>
                  <a:t>2</a:t>
                </a:r>
                <a:r>
                  <a:rPr lang="zh-CN" altLang="en-US" dirty="0"/>
                  <a:t>中余下的部分按析取关系构成一个新子句</a:t>
                </a:r>
                <a:r>
                  <a:rPr lang="en-US" altLang="zh-CN" dirty="0"/>
                  <a:t>C</a:t>
                </a:r>
                <a:r>
                  <a:rPr lang="en-US" altLang="zh-CN" baseline="-25000" dirty="0"/>
                  <a:t>12</a:t>
                </a:r>
                <a:r>
                  <a:rPr lang="zh-CN" altLang="en-US" dirty="0"/>
                  <a:t>，则称这个过程为</a:t>
                </a:r>
                <a:r>
                  <a:rPr lang="zh-CN" altLang="en-US" dirty="0">
                    <a:solidFill>
                      <a:srgbClr val="FF0000"/>
                    </a:solidFill>
                  </a:rPr>
                  <a:t>归结</a:t>
                </a:r>
                <a:r>
                  <a:rPr lang="zh-CN" altLang="en-US" dirty="0"/>
                  <a:t>，称</a:t>
                </a:r>
                <a:r>
                  <a:rPr lang="en-US" altLang="zh-CN" dirty="0"/>
                  <a:t>C</a:t>
                </a:r>
                <a:r>
                  <a:rPr lang="en-US" altLang="zh-CN" baseline="-25000" dirty="0"/>
                  <a:t>12</a:t>
                </a:r>
                <a:r>
                  <a:rPr lang="zh-CN" altLang="en-US" dirty="0"/>
                  <a:t>为</a:t>
                </a:r>
                <a:r>
                  <a:rPr lang="en-US" altLang="zh-CN" dirty="0" smtClean="0"/>
                  <a:t>C</a:t>
                </a:r>
                <a:r>
                  <a:rPr lang="en-US" altLang="zh-CN" baseline="-25000" dirty="0" smtClean="0"/>
                  <a:t>1</a:t>
                </a:r>
                <a:r>
                  <a:rPr lang="zh-CN" altLang="en-US" dirty="0" smtClean="0"/>
                  <a:t>和</a:t>
                </a:r>
                <a:r>
                  <a:rPr lang="en-US" altLang="zh-CN" dirty="0"/>
                  <a:t>C</a:t>
                </a:r>
                <a:r>
                  <a:rPr lang="en-US" altLang="zh-CN" baseline="-25000" dirty="0"/>
                  <a:t>2</a:t>
                </a:r>
                <a:r>
                  <a:rPr lang="zh-CN" altLang="en-US" dirty="0"/>
                  <a:t>的</a:t>
                </a:r>
                <a:r>
                  <a:rPr lang="zh-CN" altLang="en-US" dirty="0">
                    <a:solidFill>
                      <a:srgbClr val="FF0000"/>
                    </a:solidFill>
                  </a:rPr>
                  <a:t>归结式</a:t>
                </a:r>
                <a:r>
                  <a:rPr lang="zh-CN" altLang="en-US" dirty="0"/>
                  <a:t>，称</a:t>
                </a:r>
                <a:r>
                  <a:rPr lang="en-US" altLang="zh-CN" dirty="0" smtClean="0"/>
                  <a:t>C</a:t>
                </a:r>
                <a:r>
                  <a:rPr lang="en-US" altLang="zh-CN" baseline="-25000" dirty="0" smtClean="0"/>
                  <a:t>1</a:t>
                </a:r>
                <a:r>
                  <a:rPr lang="zh-CN" altLang="en-US" dirty="0" smtClean="0"/>
                  <a:t>和</a:t>
                </a:r>
                <a:r>
                  <a:rPr lang="en-US" altLang="zh-CN" dirty="0"/>
                  <a:t>C</a:t>
                </a:r>
                <a:r>
                  <a:rPr lang="en-US" altLang="zh-CN" baseline="-25000" dirty="0"/>
                  <a:t>2</a:t>
                </a:r>
                <a:r>
                  <a:rPr lang="zh-CN" altLang="en-US" dirty="0"/>
                  <a:t>为</a:t>
                </a:r>
                <a:r>
                  <a:rPr lang="en-US" altLang="zh-CN" dirty="0"/>
                  <a:t>C</a:t>
                </a:r>
                <a:r>
                  <a:rPr lang="en-US" altLang="zh-CN" baseline="-25000" dirty="0"/>
                  <a:t>12</a:t>
                </a:r>
                <a:r>
                  <a:rPr lang="zh-CN" altLang="en-US" dirty="0"/>
                  <a:t>的</a:t>
                </a:r>
                <a:r>
                  <a:rPr lang="zh-CN" altLang="en-US" dirty="0">
                    <a:solidFill>
                      <a:srgbClr val="FF0000"/>
                    </a:solidFill>
                  </a:rPr>
                  <a:t>亲本子句</a:t>
                </a:r>
                <a:r>
                  <a:rPr lang="zh-CN" altLang="en-US" dirty="0" smtClean="0"/>
                  <a:t>。</a:t>
                </a:r>
                <a:endParaRPr lang="en-US" altLang="zh-CN" dirty="0" smtClean="0"/>
              </a:p>
              <a:p>
                <a:pPr marL="607219" lvl="1" indent="-269081">
                  <a:buClr>
                    <a:srgbClr val="000000"/>
                  </a:buClr>
                  <a:buNone/>
                </a:pPr>
                <a:r>
                  <a:rPr lang="en-US" altLang="zh-CN" dirty="0" smtClean="0">
                    <a:solidFill>
                      <a:srgbClr val="000000"/>
                    </a:solidFill>
                  </a:rPr>
                  <a:t>	</a:t>
                </a:r>
                <a:r>
                  <a:rPr lang="zh-CN" altLang="en-US" dirty="0" smtClean="0">
                    <a:solidFill>
                      <a:srgbClr val="000000"/>
                    </a:solidFill>
                  </a:rPr>
                  <a:t>例：</a:t>
                </a:r>
                <a:r>
                  <a:rPr lang="en-US" altLang="zh-CN" dirty="0" smtClean="0">
                    <a:solidFill>
                      <a:srgbClr val="000000"/>
                    </a:solidFill>
                  </a:rPr>
                  <a:t>	</a:t>
                </a:r>
                <a:r>
                  <a:rPr lang="zh-CN" altLang="en-US" dirty="0" smtClean="0">
                    <a:solidFill>
                      <a:srgbClr val="000000"/>
                    </a:solidFill>
                  </a:rPr>
                  <a:t>子句：</a:t>
                </a:r>
                <a:r>
                  <a:rPr lang="en-US" altLang="zh-CN" dirty="0">
                    <a:solidFill>
                      <a:srgbClr val="000000"/>
                    </a:solidFill>
                  </a:rPr>
                  <a:t> </a:t>
                </a:r>
                <a:r>
                  <a:rPr lang="en-US" altLang="zh-CN" dirty="0" smtClean="0">
                    <a:solidFill>
                      <a:srgbClr val="000000"/>
                    </a:solidFill>
                  </a:rPr>
                  <a:t> C1 </a:t>
                </a:r>
                <a:r>
                  <a:rPr lang="en-US" altLang="zh-CN" dirty="0">
                    <a:solidFill>
                      <a:srgbClr val="000000"/>
                    </a:solidFill>
                  </a:rPr>
                  <a:t>= 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smtClean="0">
                    <a:solidFill>
                      <a:srgbClr val="000000"/>
                    </a:solidFill>
                  </a:rPr>
                  <a:t>C1', </a:t>
                </a:r>
                <a:r>
                  <a:rPr lang="en-US" altLang="zh-CN" dirty="0">
                    <a:solidFill>
                      <a:srgbClr val="000000"/>
                    </a:solidFill>
                  </a:rPr>
                  <a:t>C2 =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smtClean="0">
                    <a:solidFill>
                      <a:srgbClr val="000000"/>
                    </a:solidFill>
                  </a:rPr>
                  <a:t>C2' </a:t>
                </a:r>
                <a:endParaRPr lang="en-US" altLang="zh-CN" dirty="0">
                  <a:solidFill>
                    <a:srgbClr val="000000"/>
                  </a:solidFill>
                </a:endParaRPr>
              </a:p>
              <a:p>
                <a:pPr marL="607219" lvl="1" indent="-269081">
                  <a:buClr>
                    <a:srgbClr val="000000"/>
                  </a:buClr>
                  <a:buNone/>
                </a:pPr>
                <a:r>
                  <a:rPr lang="en-US" altLang="zh-CN" dirty="0">
                    <a:solidFill>
                      <a:srgbClr val="000000"/>
                    </a:solidFill>
                  </a:rPr>
                  <a:t>	</a:t>
                </a:r>
                <a:r>
                  <a:rPr lang="en-US" altLang="zh-CN" dirty="0" smtClean="0">
                    <a:solidFill>
                      <a:srgbClr val="000000"/>
                    </a:solidFill>
                  </a:rPr>
                  <a:t>		</a:t>
                </a:r>
                <a:r>
                  <a:rPr lang="zh-CN" altLang="en-US" dirty="0" smtClean="0">
                    <a:solidFill>
                      <a:srgbClr val="000000"/>
                    </a:solidFill>
                  </a:rPr>
                  <a:t>归结</a:t>
                </a:r>
                <a:r>
                  <a:rPr lang="zh-CN" altLang="en-US" dirty="0">
                    <a:solidFill>
                      <a:srgbClr val="000000"/>
                    </a:solidFill>
                  </a:rPr>
                  <a:t>式：</a:t>
                </a:r>
                <a:r>
                  <a:rPr lang="en-US" altLang="zh-CN" dirty="0">
                    <a:solidFill>
                      <a:srgbClr val="000000"/>
                    </a:solidFill>
                  </a:rPr>
                  <a:t>C12 = </a:t>
                </a:r>
                <a:r>
                  <a:rPr lang="en-US" altLang="zh-CN" dirty="0" smtClean="0">
                    <a:solidFill>
                      <a:srgbClr val="000000"/>
                    </a:solidFill>
                  </a:rPr>
                  <a:t>C1'</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 </m:t>
                    </m:r>
                  </m:oMath>
                </a14:m>
                <a:r>
                  <a:rPr lang="en-US" altLang="zh-CN" dirty="0" smtClean="0">
                    <a:solidFill>
                      <a:srgbClr val="000000"/>
                    </a:solidFill>
                  </a:rPr>
                  <a:t>C2'</a:t>
                </a:r>
                <a:endParaRPr lang="en-US" altLang="zh-CN" dirty="0">
                  <a:solidFill>
                    <a:srgbClr val="000000"/>
                  </a:solidFill>
                </a:endParaRPr>
              </a:p>
              <a:p>
                <a:pPr lvl="1"/>
                <a:r>
                  <a:rPr lang="zh-CN" altLang="en-US" dirty="0">
                    <a:solidFill>
                      <a:srgbClr val="000000"/>
                    </a:solidFill>
                  </a:rPr>
                  <a:t>性质：</a:t>
                </a:r>
                <a:r>
                  <a:rPr lang="zh-CN" altLang="en-US" dirty="0" smtClean="0">
                    <a:solidFill>
                      <a:srgbClr val="FF0000"/>
                    </a:solidFill>
                  </a:rPr>
                  <a:t>归结</a:t>
                </a:r>
                <a:r>
                  <a:rPr lang="zh-CN" altLang="en-US" dirty="0">
                    <a:solidFill>
                      <a:srgbClr val="FF0000"/>
                    </a:solidFill>
                  </a:rPr>
                  <a:t>式</a:t>
                </a:r>
                <a:r>
                  <a:rPr lang="en-US" altLang="zh-CN" dirty="0">
                    <a:solidFill>
                      <a:srgbClr val="000000"/>
                    </a:solidFill>
                  </a:rPr>
                  <a:t>C</a:t>
                </a:r>
                <a:r>
                  <a:rPr lang="en-US" altLang="zh-CN" baseline="-25000" dirty="0">
                    <a:solidFill>
                      <a:srgbClr val="000000"/>
                    </a:solidFill>
                  </a:rPr>
                  <a:t>12</a:t>
                </a:r>
                <a:r>
                  <a:rPr lang="zh-CN" altLang="en-US" dirty="0">
                    <a:solidFill>
                      <a:srgbClr val="000000"/>
                    </a:solidFill>
                  </a:rPr>
                  <a:t>是亲本子句</a:t>
                </a:r>
                <a:r>
                  <a:rPr lang="en-US" altLang="zh-CN" dirty="0" smtClean="0">
                    <a:solidFill>
                      <a:srgbClr val="000000"/>
                    </a:solidFill>
                  </a:rPr>
                  <a:t>C</a:t>
                </a:r>
                <a:r>
                  <a:rPr lang="en-US" altLang="zh-CN" baseline="-25000" dirty="0" smtClean="0">
                    <a:solidFill>
                      <a:srgbClr val="000000"/>
                    </a:solidFill>
                  </a:rPr>
                  <a:t>1</a:t>
                </a:r>
                <a:r>
                  <a:rPr lang="zh-CN" altLang="en-US" dirty="0" smtClean="0">
                    <a:solidFill>
                      <a:srgbClr val="000000"/>
                    </a:solidFill>
                  </a:rPr>
                  <a:t>和</a:t>
                </a:r>
                <a:r>
                  <a:rPr lang="en-US" altLang="zh-CN" dirty="0">
                    <a:solidFill>
                      <a:srgbClr val="000000"/>
                    </a:solidFill>
                  </a:rPr>
                  <a:t>C</a:t>
                </a:r>
                <a:r>
                  <a:rPr lang="en-US" altLang="zh-CN" baseline="-25000" dirty="0">
                    <a:solidFill>
                      <a:srgbClr val="000000"/>
                    </a:solidFill>
                  </a:rPr>
                  <a:t>2</a:t>
                </a:r>
                <a:r>
                  <a:rPr lang="zh-CN" altLang="en-US" dirty="0">
                    <a:solidFill>
                      <a:srgbClr val="000000"/>
                    </a:solidFill>
                  </a:rPr>
                  <a:t>的</a:t>
                </a:r>
                <a:r>
                  <a:rPr lang="zh-CN" altLang="en-US" dirty="0">
                    <a:solidFill>
                      <a:srgbClr val="FF0000"/>
                    </a:solidFill>
                  </a:rPr>
                  <a:t>逻辑结论</a:t>
                </a:r>
                <a:r>
                  <a:rPr lang="zh-CN" altLang="en-US" dirty="0" smtClean="0">
                    <a:solidFill>
                      <a:srgbClr val="000000"/>
                    </a:solidFill>
                  </a:rPr>
                  <a:t>。即：</a:t>
                </a:r>
                <a:r>
                  <a:rPr lang="en-US" altLang="zh-CN" dirty="0" smtClean="0">
                    <a:solidFill>
                      <a:srgbClr val="FF0000"/>
                    </a:solidFill>
                  </a:rPr>
                  <a:t>C</a:t>
                </a:r>
                <a:r>
                  <a:rPr lang="en-US" altLang="zh-CN" baseline="-25000" dirty="0" smtClean="0">
                    <a:solidFill>
                      <a:srgbClr val="FF0000"/>
                    </a:solidFill>
                  </a:rPr>
                  <a:t>1</a:t>
                </a:r>
                <a14:m>
                  <m:oMath xmlns:m="http://schemas.openxmlformats.org/officeDocument/2006/math">
                    <m:r>
                      <a:rPr lang="en-US" altLang="zh-CN" dirty="0">
                        <a:solidFill>
                          <a:srgbClr val="FF0000"/>
                        </a:solidFill>
                        <a:latin typeface="Cambria Math" panose="02040503050406030204" pitchFamily="18" charset="0"/>
                        <a:cs typeface="Cambria Math" panose="02040503050406030204" pitchFamily="18" charset="0"/>
                      </a:rPr>
                      <m:t>∧</m:t>
                    </m:r>
                  </m:oMath>
                </a14:m>
                <a:r>
                  <a:rPr lang="en-US" altLang="zh-CN" dirty="0">
                    <a:solidFill>
                      <a:srgbClr val="FF0000"/>
                    </a:solidFill>
                  </a:rPr>
                  <a:t>C</a:t>
                </a:r>
                <a:r>
                  <a:rPr lang="en-US" altLang="zh-CN" baseline="-25000" dirty="0">
                    <a:solidFill>
                      <a:srgbClr val="FF0000"/>
                    </a:solidFill>
                  </a:rPr>
                  <a:t>2</a:t>
                </a:r>
                <a14:m>
                  <m:oMath xmlns:m="http://schemas.openxmlformats.org/officeDocument/2006/math">
                    <m:r>
                      <a:rPr lang="en-US" altLang="zh-CN" b="0" i="1" dirty="0">
                        <a:solidFill>
                          <a:srgbClr val="FF0000"/>
                        </a:solidFill>
                        <a:latin typeface="Cambria Math" panose="02040503050406030204" pitchFamily="18" charset="0"/>
                        <a:ea typeface="Cambria Math" panose="02040503050406030204" pitchFamily="18" charset="0"/>
                      </a:rPr>
                      <m:t>⟶</m:t>
                    </m:r>
                  </m:oMath>
                </a14:m>
                <a:r>
                  <a:rPr lang="en-US" altLang="zh-CN" dirty="0" smtClean="0">
                    <a:solidFill>
                      <a:srgbClr val="FF0000"/>
                    </a:solidFill>
                  </a:rPr>
                  <a:t>C</a:t>
                </a:r>
                <a:r>
                  <a:rPr lang="en-US" altLang="zh-CN" baseline="-25000" dirty="0" smtClean="0">
                    <a:solidFill>
                      <a:srgbClr val="FF0000"/>
                    </a:solidFill>
                  </a:rPr>
                  <a:t>12 </a:t>
                </a:r>
                <a:r>
                  <a:rPr lang="en-US" altLang="zh-CN" dirty="0" smtClean="0">
                    <a:solidFill>
                      <a:srgbClr val="000000"/>
                    </a:solidFill>
                  </a:rPr>
                  <a:t>, 		</a:t>
                </a:r>
                <a:r>
                  <a:rPr lang="zh-CN" altLang="en-US" dirty="0" smtClean="0">
                    <a:solidFill>
                      <a:srgbClr val="000000"/>
                    </a:solidFill>
                  </a:rPr>
                  <a:t>反之</a:t>
                </a:r>
                <a:r>
                  <a:rPr lang="zh-CN" altLang="en-US" dirty="0" smtClean="0">
                    <a:solidFill>
                      <a:srgbClr val="3333FF"/>
                    </a:solidFill>
                  </a:rPr>
                  <a:t>不一定</a:t>
                </a:r>
                <a:r>
                  <a:rPr lang="zh-CN" altLang="en-US" dirty="0" smtClean="0">
                    <a:solidFill>
                      <a:srgbClr val="000000"/>
                    </a:solidFill>
                  </a:rPr>
                  <a:t>成立。 </a:t>
                </a:r>
                <a:endParaRPr lang="zh-CN" altLang="en-US" dirty="0">
                  <a:solidFill>
                    <a:srgbClr val="000000"/>
                  </a:solidFill>
                </a:endParaRPr>
              </a:p>
              <a:p>
                <a:pPr marL="339090" lvl="1"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607" t="-224" r="-938" b="-673"/>
                </a:stretch>
              </a:blipFill>
            </p:spPr>
            <p:txBody>
              <a:bodyPr/>
              <a:lstStyle/>
              <a:p>
                <a:r>
                  <a:rPr lang="zh-CN" altLang="en-US">
                    <a:noFill/>
                  </a:rPr>
                  <a:t> </a:t>
                </a:r>
                <a:endParaRPr lang="zh-CN" altLang="en-US">
                  <a:noFill/>
                </a:endParaRPr>
              </a:p>
            </p:txBody>
          </p:sp>
        </mc:Fallback>
      </mc:AlternateContent>
      <p:sp>
        <p:nvSpPr>
          <p:cNvPr id="2" name="矩形 1"/>
          <p:cNvSpPr/>
          <p:nvPr/>
        </p:nvSpPr>
        <p:spPr>
          <a:xfrm>
            <a:off x="6938019" y="2924944"/>
            <a:ext cx="1990211" cy="1172629"/>
          </a:xfrm>
          <a:prstGeom prst="rect">
            <a:avLst/>
          </a:prstGeom>
          <a:solidFill>
            <a:schemeClr val="accent5">
              <a:lumMod val="20000"/>
              <a:lumOff val="80000"/>
            </a:schemeClr>
          </a:solidFill>
          <a:ln w="19050">
            <a:solidFill>
              <a:schemeClr val="accent1"/>
            </a:solidFill>
          </a:ln>
        </p:spPr>
        <p:txBody>
          <a:bodyPr wrap="square">
            <a:spAutoFit/>
          </a:bodyPr>
          <a:lstStyle/>
          <a:p>
            <a:pPr defTabSz="685800" eaLnBrk="0" hangingPunct="0">
              <a:lnSpc>
                <a:spcPct val="130000"/>
              </a:lnSpc>
              <a:defRPr/>
            </a:pPr>
            <a:r>
              <a:rPr kumimoji="1" lang="zh-CN" altLang="en-US" sz="1800" b="1" kern="0" dirty="0">
                <a:solidFill>
                  <a:srgbClr val="FF00FF"/>
                </a:solidFill>
                <a:latin typeface="Consolas" panose="020B0609020204030204"/>
                <a:ea typeface="黑体" panose="02010609060101010101" pitchFamily="49" charset="-122"/>
                <a:cs typeface="Times New Roman" panose="02020603050405020304" pitchFamily="18" charset="0"/>
              </a:rPr>
              <a:t>消除互补对</a:t>
            </a:r>
            <a:r>
              <a:rPr kumimoji="1" lang="zh-CN" altLang="en-US" sz="1800" b="1" kern="0" dirty="0">
                <a:solidFill>
                  <a:srgbClr val="000000"/>
                </a:solidFill>
                <a:latin typeface="Consolas" panose="020B0609020204030204"/>
                <a:ea typeface="黑体" panose="02010609060101010101" pitchFamily="49" charset="-122"/>
                <a:cs typeface="Times New Roman" panose="02020603050405020304" pitchFamily="18" charset="0"/>
              </a:rPr>
              <a:t>，</a:t>
            </a:r>
            <a:r>
              <a:rPr kumimoji="1" lang="zh-CN" altLang="en-US" sz="1800" b="1" kern="0" dirty="0">
                <a:solidFill>
                  <a:srgbClr val="FF00FF"/>
                </a:solidFill>
                <a:latin typeface="Consolas" panose="020B0609020204030204"/>
                <a:ea typeface="黑体" panose="02010609060101010101" pitchFamily="49" charset="-122"/>
                <a:cs typeface="Times New Roman" panose="02020603050405020304" pitchFamily="18" charset="0"/>
              </a:rPr>
              <a:t>求新子句</a:t>
            </a:r>
            <a:r>
              <a:rPr kumimoji="1" lang="zh-CN" altLang="en-US" sz="1800" b="1" kern="0" dirty="0">
                <a:solidFill>
                  <a:srgbClr val="000000"/>
                </a:solidFill>
                <a:latin typeface="Consolas" panose="020B0609020204030204"/>
                <a:ea typeface="黑体" panose="02010609060101010101" pitchFamily="49" charset="-122"/>
                <a:cs typeface="Times New Roman" panose="02020603050405020304" pitchFamily="18" charset="0"/>
              </a:rPr>
              <a:t>，得到归结式</a:t>
            </a:r>
            <a:endParaRPr kumimoji="1" lang="zh-CN" altLang="en-US" sz="1350" b="1" dirty="0">
              <a:solidFill>
                <a:srgbClr val="000000"/>
              </a:solidFill>
              <a:ea typeface="楷体_GB2312" pitchFamily="49" charset="-122"/>
            </a:endParaRPr>
          </a:p>
        </p:txBody>
      </p:sp>
      <p:sp>
        <p:nvSpPr>
          <p:cNvPr id="4" name="矩形 3"/>
          <p:cNvSpPr/>
          <p:nvPr/>
        </p:nvSpPr>
        <p:spPr>
          <a:xfrm>
            <a:off x="2771801" y="5489271"/>
            <a:ext cx="6282698" cy="452432"/>
          </a:xfrm>
          <a:prstGeom prst="rect">
            <a:avLst/>
          </a:prstGeom>
          <a:solidFill>
            <a:schemeClr val="accent5">
              <a:lumMod val="20000"/>
              <a:lumOff val="80000"/>
            </a:schemeClr>
          </a:solidFill>
          <a:ln w="19050">
            <a:solidFill>
              <a:schemeClr val="accent1"/>
            </a:solidFill>
          </a:ln>
        </p:spPr>
        <p:txBody>
          <a:bodyPr wrap="square">
            <a:spAutoFit/>
          </a:bodyPr>
          <a:lstStyle/>
          <a:p>
            <a:pPr defTabSz="685800" eaLnBrk="0" hangingPunct="0">
              <a:lnSpc>
                <a:spcPct val="130000"/>
              </a:lnSpc>
              <a:defRPr/>
            </a:pPr>
            <a:r>
              <a:rPr kumimoji="1" lang="en-US" altLang="zh-CN" sz="1800" b="1" kern="0" dirty="0">
                <a:solidFill>
                  <a:srgbClr val="000000"/>
                </a:solidFill>
                <a:latin typeface="Consolas" panose="020B0609020204030204"/>
                <a:ea typeface="黑体" panose="02010609060101010101" pitchFamily="49" charset="-122"/>
                <a:cs typeface="Times New Roman" panose="02020603050405020304" pitchFamily="18" charset="0"/>
              </a:rPr>
              <a:t> </a:t>
            </a:r>
            <a:r>
              <a:rPr kumimoji="1" lang="zh-CN" altLang="en-US" sz="1800" b="1" kern="0" dirty="0">
                <a:solidFill>
                  <a:srgbClr val="000000"/>
                </a:solidFill>
                <a:latin typeface="Consolas" panose="020B0609020204030204"/>
                <a:ea typeface="黑体" panose="02010609060101010101" pitchFamily="49" charset="-122"/>
                <a:cs typeface="Times New Roman" panose="02020603050405020304" pitchFamily="18" charset="0"/>
              </a:rPr>
              <a:t>归结法</a:t>
            </a:r>
            <a:r>
              <a:rPr kumimoji="1" lang="zh-CN" altLang="en-US" sz="1800" b="1" kern="0" dirty="0">
                <a:solidFill>
                  <a:srgbClr val="FF0000"/>
                </a:solidFill>
                <a:latin typeface="Consolas" panose="020B0609020204030204"/>
                <a:ea typeface="黑体" panose="02010609060101010101" pitchFamily="49" charset="-122"/>
                <a:cs typeface="Times New Roman" panose="02020603050405020304" pitchFamily="18" charset="0"/>
              </a:rPr>
              <a:t>推理</a:t>
            </a:r>
            <a:r>
              <a:rPr kumimoji="1" lang="zh-CN" altLang="en-US" sz="1800" b="1" kern="0" dirty="0">
                <a:solidFill>
                  <a:srgbClr val="000000"/>
                </a:solidFill>
                <a:latin typeface="Consolas" panose="020B0609020204030204"/>
                <a:ea typeface="黑体" panose="02010609060101010101" pitchFamily="49" charset="-122"/>
                <a:cs typeface="Times New Roman" panose="02020603050405020304" pitchFamily="18" charset="0"/>
              </a:rPr>
              <a:t>的核心是在子句集上求两个子句间的归结式。</a:t>
            </a:r>
          </a:p>
        </p:txBody>
      </p:sp>
      <p:sp>
        <p:nvSpPr>
          <p:cNvPr id="7" name="灯片编号占位符 6"/>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74</a:t>
            </a:fld>
            <a:endParaRPr kumimoji="1" lang="en-US" altLang="zh-CN" sz="1500">
              <a:solidFill>
                <a:srgbClr val="000000"/>
              </a:solidFill>
            </a:endParaRPr>
          </a:p>
        </p:txBody>
      </p:sp>
    </p:spTree>
    <p:extLst>
      <p:ext uri="{BB962C8B-B14F-4D97-AF65-F5344CB8AC3E}">
        <p14:creationId xmlns:p14="http://schemas.microsoft.com/office/powerpoint/2010/main" val="27020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2.4.1  </a:t>
            </a:r>
            <a:r>
              <a:rPr lang="zh-CN" altLang="en-US" dirty="0"/>
              <a:t>命题逻辑的归结法</a:t>
            </a:r>
            <a:endParaRPr dirty="0" smtClean="0">
              <a:sym typeface="+mn-ea"/>
            </a:endParaRPr>
          </a:p>
        </p:txBody>
      </p:sp>
      <p:sp>
        <p:nvSpPr>
          <p:cNvPr id="2" name="内容占位符 1"/>
          <p:cNvSpPr>
            <a:spLocks noGrp="1"/>
          </p:cNvSpPr>
          <p:nvPr>
            <p:ph idx="1"/>
          </p:nvPr>
        </p:nvSpPr>
        <p:spPr/>
        <p:txBody>
          <a:bodyPr/>
          <a:lstStyle/>
          <a:p>
            <a:r>
              <a:rPr lang="zh-CN" altLang="en-US" dirty="0"/>
              <a:t>归结法证明过程： </a:t>
            </a:r>
          </a:p>
          <a:p>
            <a:pPr marL="724853" lvl="1" indent="-385763">
              <a:buFont typeface="+mj-ea"/>
              <a:buAutoNum type="circleNumDbPlain"/>
            </a:pPr>
            <a:r>
              <a:rPr lang="zh-CN" altLang="en-US" dirty="0"/>
              <a:t>将命题写成合取范式；</a:t>
            </a:r>
          </a:p>
          <a:p>
            <a:pPr marL="724853" lvl="1" indent="-385763">
              <a:buFont typeface="+mj-ea"/>
              <a:buAutoNum type="circleNumDbPlain"/>
            </a:pPr>
            <a:r>
              <a:rPr lang="zh-CN" altLang="en-US" dirty="0"/>
              <a:t>求出子句集；</a:t>
            </a:r>
          </a:p>
          <a:p>
            <a:pPr marL="724853" lvl="1" indent="-385763">
              <a:buFont typeface="+mj-ea"/>
              <a:buAutoNum type="circleNumDbPlain"/>
            </a:pPr>
            <a:r>
              <a:rPr lang="zh-CN" altLang="en-US" dirty="0"/>
              <a:t>对子句集使用归结推理规则；</a:t>
            </a:r>
          </a:p>
          <a:p>
            <a:pPr marL="724853" lvl="1" indent="-385763">
              <a:buFont typeface="+mj-ea"/>
              <a:buAutoNum type="circleNumDbPlain"/>
            </a:pPr>
            <a:r>
              <a:rPr lang="zh-CN" altLang="en-US" dirty="0"/>
              <a:t>归结式作为新子句参加归结；</a:t>
            </a:r>
          </a:p>
          <a:p>
            <a:pPr marL="724853" lvl="1" indent="-385763">
              <a:buFont typeface="+mj-ea"/>
              <a:buAutoNum type="circleNumDbPlain"/>
            </a:pPr>
            <a:r>
              <a:rPr lang="zh-CN" altLang="en-US" dirty="0"/>
              <a:t>归结式为空子</a:t>
            </a:r>
            <a:r>
              <a:rPr lang="zh-CN" altLang="en-US" dirty="0" smtClean="0"/>
              <a:t>句□ ，</a:t>
            </a:r>
            <a:r>
              <a:rPr lang="en-US" altLang="zh-CN" dirty="0"/>
              <a:t>S</a:t>
            </a:r>
            <a:r>
              <a:rPr lang="zh-CN" altLang="en-US" dirty="0"/>
              <a:t>是不可满足的（矛盾），原命题成立。</a:t>
            </a:r>
          </a:p>
          <a:p>
            <a:pPr marL="339090" lvl="1" indent="0">
              <a:buNone/>
            </a:pPr>
            <a:r>
              <a:rPr lang="zh-CN" altLang="en-US" dirty="0" smtClean="0"/>
              <a:t>（</a:t>
            </a:r>
            <a:r>
              <a:rPr lang="zh-CN" altLang="en-US" dirty="0"/>
              <a:t>证明完毕）</a:t>
            </a:r>
          </a:p>
          <a:p>
            <a:endParaRPr lang="zh-CN" altLang="en-US" dirty="0"/>
          </a:p>
        </p:txBody>
      </p:sp>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75</a:t>
            </a:fld>
            <a:endParaRPr kumimoji="1" lang="en-US" altLang="zh-CN" sz="1500">
              <a:solidFill>
                <a:srgbClr val="000000"/>
              </a:solidFill>
            </a:endParaRPr>
          </a:p>
        </p:txBody>
      </p:sp>
    </p:spTree>
    <p:extLst>
      <p:ext uri="{BB962C8B-B14F-4D97-AF65-F5344CB8AC3E}">
        <p14:creationId xmlns:p14="http://schemas.microsoft.com/office/powerpoint/2010/main" val="128175593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2.4.1  </a:t>
            </a:r>
            <a:r>
              <a:rPr lang="zh-CN" altLang="en-US" dirty="0"/>
              <a:t>命题逻辑的</a:t>
            </a:r>
            <a:r>
              <a:rPr lang="zh-CN" altLang="en-US" dirty="0" smtClean="0"/>
              <a:t>归结</a:t>
            </a:r>
            <a:r>
              <a:rPr lang="zh-CN" altLang="en-US" dirty="0"/>
              <a:t>法</a:t>
            </a:r>
            <a:endParaRPr dirty="0" smtClean="0">
              <a:sym typeface="+mn-ea"/>
            </a:endParaRP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indent="0">
                  <a:buNone/>
                </a:pPr>
                <a:r>
                  <a:rPr lang="zh-CN" altLang="en-US" dirty="0" smtClean="0"/>
                  <a:t>例：证明</a:t>
                </a:r>
                <a:r>
                  <a:rPr lang="zh-CN" altLang="en-US" dirty="0"/>
                  <a:t>公式：</a:t>
                </a:r>
                <a:r>
                  <a:rPr lang="en-US" altLang="zh-CN" dirty="0"/>
                  <a:t>(P</a:t>
                </a:r>
                <a14:m>
                  <m:oMath xmlns:m="http://schemas.openxmlformats.org/officeDocument/2006/math">
                    <m:r>
                      <a:rPr lang="en-US" altLang="zh-CN" dirty="0">
                        <a:latin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rPr>
                      <m:t>⟶</m:t>
                    </m:r>
                  </m:oMath>
                </a14:m>
                <a:r>
                  <a:rPr lang="en-US" altLang="zh-CN" dirty="0"/>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dirty="0" smtClean="0">
                        <a:latin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p>
              <a:p>
                <a:pPr marL="339090" lvl="1" indent="0">
                  <a:spcBef>
                    <a:spcPts val="450"/>
                  </a:spcBef>
                  <a:buNone/>
                </a:pPr>
                <a:r>
                  <a:rPr lang="zh-CN" altLang="en-US" dirty="0" smtClean="0"/>
                  <a:t>证明：（</a:t>
                </a:r>
                <a:r>
                  <a:rPr lang="en-US" altLang="zh-CN" dirty="0" smtClean="0"/>
                  <a:t>1</a:t>
                </a:r>
                <a:r>
                  <a:rPr lang="zh-CN" altLang="en-US" dirty="0" smtClean="0"/>
                  <a:t>）</a:t>
                </a:r>
                <a:r>
                  <a:rPr lang="zh-CN" altLang="en-US" dirty="0"/>
                  <a:t>待归结命题公式：</a:t>
                </a:r>
                <a:r>
                  <a:rPr lang="en-US" altLang="zh-CN" dirty="0" smtClean="0"/>
                  <a:t>	</a:t>
                </a:r>
              </a:p>
              <a:p>
                <a:pPr marL="339090" lvl="1" indent="0">
                  <a:buNone/>
                </a:pPr>
                <a:r>
                  <a:rPr lang="en-US" altLang="zh-CN" dirty="0"/>
                  <a:t>	</a:t>
                </a:r>
                <a:r>
                  <a:rPr lang="en-US" altLang="zh-CN" dirty="0" smtClean="0"/>
                  <a:t>		(</a:t>
                </a:r>
                <a:r>
                  <a:rPr lang="en-US" altLang="zh-CN" dirty="0"/>
                  <a:t>P</a:t>
                </a:r>
                <a14:m>
                  <m:oMath xmlns:m="http://schemas.openxmlformats.org/officeDocument/2006/math">
                    <m:r>
                      <a:rPr lang="en-US" altLang="zh-CN" dirty="0">
                        <a:latin typeface="Cambria Math" panose="02040503050406030204" pitchFamily="18" charset="0"/>
                      </a:rPr>
                      <m:t>⟶</m:t>
                    </m:r>
                  </m:oMath>
                </a14:m>
                <a:r>
                  <a:rPr lang="en-US" altLang="zh-CN" dirty="0"/>
                  <a:t>Q</a:t>
                </a:r>
                <a:r>
                  <a:rPr lang="en-US" altLang="zh-CN" dirty="0" smtClean="0"/>
                  <a:t>)</a:t>
                </a:r>
                <a14:m>
                  <m:oMath xmlns:m="http://schemas.openxmlformats.org/officeDocument/2006/math">
                    <m:r>
                      <a:rPr lang="en-US" altLang="zh-CN" dirty="0">
                        <a:latin typeface="Cambria Math" panose="02040503050406030204" pitchFamily="18" charset="0"/>
                        <a:cs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r>
                  <a:rPr lang="en-US" altLang="zh-CN" dirty="0" smtClean="0"/>
                  <a:t>)	</a:t>
                </a:r>
              </a:p>
              <a:p>
                <a:pPr marL="339090" lvl="1" indent="0">
                  <a:buNone/>
                  <a:tabLst>
                    <a:tab pos="1079659" algn="l"/>
                  </a:tabLst>
                </a:pPr>
                <a:r>
                  <a:rPr lang="en-US" altLang="zh-CN" dirty="0" smtClean="0"/>
                  <a:t>	</a:t>
                </a:r>
                <a:r>
                  <a:rPr lang="zh-CN" altLang="en-US" dirty="0" smtClean="0"/>
                  <a:t>（</a:t>
                </a:r>
                <a:r>
                  <a:rPr lang="en-US" altLang="zh-CN" dirty="0"/>
                  <a:t>2</a:t>
                </a:r>
                <a:r>
                  <a:rPr lang="zh-CN" altLang="en-US" dirty="0"/>
                  <a:t>）将命题写成合取范式：</a:t>
                </a:r>
                <a:endParaRPr lang="en-US" altLang="zh-CN" dirty="0"/>
              </a:p>
              <a:p>
                <a:pPr marL="339090" lvl="1" indent="0">
                  <a:buNone/>
                  <a:tabLst>
                    <a:tab pos="1079659" algn="l"/>
                  </a:tabLst>
                </a:pPr>
                <a:r>
                  <a:rPr lang="en-US" altLang="zh-CN" dirty="0"/>
                  <a:t>	</a:t>
                </a:r>
                <a:r>
                  <a:rPr lang="en-US" altLang="zh-CN" dirty="0" smtClean="0"/>
                  <a:t>		P</a:t>
                </a:r>
                <a14:m>
                  <m:oMath xmlns:m="http://schemas.openxmlformats.org/officeDocument/2006/math">
                    <m:r>
                      <a:rPr lang="en-US" altLang="zh-CN" dirty="0">
                        <a:latin typeface="Cambria Math" panose="02040503050406030204" pitchFamily="18" charset="0"/>
                      </a:rPr>
                      <m:t>⟶</m:t>
                    </m:r>
                  </m:oMath>
                </a14:m>
                <a:r>
                  <a:rPr lang="en-US" altLang="zh-CN" dirty="0"/>
                  <a:t>Q </a:t>
                </a:r>
                <a:r>
                  <a:rPr lang="zh-CN" altLang="en-US" dirty="0"/>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smtClean="0"/>
                  <a:t>Q</a:t>
                </a:r>
              </a:p>
              <a:p>
                <a:pPr marL="339090" lvl="1" indent="0">
                  <a:buNone/>
                  <a:tabLst>
                    <a:tab pos="1079659" algn="l"/>
                  </a:tabLst>
                </a:pPr>
                <a:r>
                  <a:rPr lang="en-US" altLang="zh-CN" dirty="0" smtClean="0">
                    <a:solidFill>
                      <a:srgbClr val="000000"/>
                    </a:solidFill>
                    <a:ea typeface="Cambria Math" panose="02040503050406030204" pitchFamily="18" charset="0"/>
                  </a:rPr>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r>
                  <a:rPr lang="en-US" altLang="zh-CN" dirty="0" smtClean="0"/>
                  <a:t>)</a:t>
                </a:r>
              </a:p>
              <a:p>
                <a:pPr marL="339090" lvl="1" indent="0">
                  <a:buNone/>
                  <a:tabLst>
                    <a:tab pos="1079659" algn="l"/>
                  </a:tabLst>
                </a:pPr>
                <a:r>
                  <a:rPr lang="en-US" altLang="zh-CN" dirty="0"/>
                  <a:t>	</a:t>
                </a:r>
                <a:r>
                  <a:rPr lang="en-US" altLang="zh-CN" dirty="0" smtClean="0"/>
                  <a:t>		</a:t>
                </a:r>
                <a:r>
                  <a:rPr lang="zh-CN" altLang="en-US" dirty="0" smtClean="0"/>
                  <a:t>＝</a:t>
                </a:r>
                <a:r>
                  <a:rPr lang="en-US" altLang="zh-CN" dirty="0" smtClean="0">
                    <a:solidFill>
                      <a:srgbClr val="000000"/>
                    </a:solidFill>
                    <a:ea typeface="Cambria Math" panose="02040503050406030204" pitchFamily="18" charset="0"/>
                  </a:rPr>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i="1" dirty="0" smtClean="0">
                        <a:solidFill>
                          <a:srgbClr val="000000"/>
                        </a:solidFill>
                        <a:latin typeface="Cambria Math" panose="02040503050406030204" pitchFamily="18" charset="0"/>
                        <a:ea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r>
                  <a:rPr lang="en-US" altLang="zh-CN" dirty="0" smtClean="0"/>
                  <a:t>)</a:t>
                </a:r>
              </a:p>
              <a:p>
                <a:pPr marL="339090" lvl="1" indent="0">
                  <a:buNone/>
                  <a:tabLst>
                    <a:tab pos="1079659" algn="l"/>
                  </a:tabLst>
                </a:pPr>
                <a:r>
                  <a:rPr lang="en-US" altLang="zh-CN" dirty="0"/>
                  <a:t>	</a:t>
                </a:r>
                <a:r>
                  <a:rPr lang="en-US" altLang="zh-CN" dirty="0" smtClean="0"/>
                  <a:t>		</a:t>
                </a:r>
                <a:r>
                  <a:rPr lang="zh-CN" altLang="en-US" dirty="0" smtClean="0"/>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smtClean="0"/>
                  <a:t>P</a:t>
                </a:r>
                <a:endParaRPr lang="en-US" altLang="zh-CN" dirty="0"/>
              </a:p>
              <a:p>
                <a:pPr marL="339090" lvl="1" indent="0">
                  <a:buNone/>
                  <a:tabLst>
                    <a:tab pos="1079659" algn="l"/>
                  </a:tabLst>
                </a:pPr>
                <a:r>
                  <a:rPr lang="en-US" altLang="zh-CN" dirty="0" smtClean="0"/>
                  <a:t>	</a:t>
                </a:r>
                <a:r>
                  <a:rPr lang="zh-CN" altLang="en-US" dirty="0" smtClean="0"/>
                  <a:t>两</a:t>
                </a:r>
                <a:r>
                  <a:rPr lang="zh-CN" altLang="en-US" dirty="0"/>
                  <a:t>项合并后化为合取范式</a:t>
                </a:r>
                <a:r>
                  <a:rPr lang="zh-CN" altLang="en-US" dirty="0" smtClean="0"/>
                  <a:t>：</a:t>
                </a:r>
                <a:r>
                  <a:rPr lang="en-US" altLang="zh-CN" dirty="0" smtClean="0"/>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smtClean="0"/>
                  <a:t>Q)</a:t>
                </a:r>
                <a14:m>
                  <m:oMath xmlns:m="http://schemas.openxmlformats.org/officeDocument/2006/math">
                    <m:r>
                      <a:rPr lang="en-US" altLang="zh-CN" dirty="0">
                        <a:latin typeface="Cambria Math" panose="02040503050406030204" pitchFamily="18" charset="0"/>
                        <a:cs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smtClean="0"/>
                  <a:t>P</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3"/>
                <a:stretch>
                  <a:fillRect l="-1104" t="-224" b="-2466"/>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76</a:t>
            </a:fld>
            <a:endParaRPr kumimoji="1" lang="en-US" altLang="zh-CN" sz="1500">
              <a:solidFill>
                <a:srgbClr val="000000"/>
              </a:solidFill>
            </a:endParaRPr>
          </a:p>
        </p:txBody>
      </p:sp>
    </p:spTree>
    <p:extLst>
      <p:ext uri="{BB962C8B-B14F-4D97-AF65-F5344CB8AC3E}">
        <p14:creationId xmlns:p14="http://schemas.microsoft.com/office/powerpoint/2010/main" val="13544881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2.4.1  </a:t>
            </a:r>
            <a:r>
              <a:rPr lang="zh-CN" altLang="en-US" dirty="0"/>
              <a:t>命题逻辑的归结法</a:t>
            </a:r>
            <a:endParaRPr dirty="0" smtClean="0">
              <a:sym typeface="+mn-ea"/>
            </a:endParaRP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indent="0">
                  <a:buNone/>
                </a:pPr>
                <a:r>
                  <a:rPr lang="zh-CN" altLang="en-US" dirty="0" smtClean="0"/>
                  <a:t>例</a:t>
                </a:r>
                <a:r>
                  <a:rPr lang="zh-CN" altLang="en-US" dirty="0"/>
                  <a:t>：证明公式：</a:t>
                </a:r>
                <a:r>
                  <a:rPr lang="en-US" altLang="zh-CN" dirty="0"/>
                  <a:t>(P</a:t>
                </a:r>
                <a14:m>
                  <m:oMath xmlns:m="http://schemas.openxmlformats.org/officeDocument/2006/math">
                    <m:r>
                      <a:rPr lang="en-US" altLang="zh-CN" dirty="0">
                        <a:latin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rPr>
                      <m:t>⟶</m:t>
                    </m:r>
                  </m:oMath>
                </a14:m>
                <a:r>
                  <a:rPr lang="en-US" altLang="zh-CN" dirty="0"/>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p>
              <a:p>
                <a:pPr marL="339090" lvl="1" indent="0">
                  <a:spcBef>
                    <a:spcPts val="450"/>
                  </a:spcBef>
                  <a:buNone/>
                  <a:tabLst>
                    <a:tab pos="1079659" algn="l"/>
                  </a:tabLst>
                </a:pPr>
                <a:r>
                  <a:rPr lang="zh-CN" altLang="en-US" dirty="0" smtClean="0"/>
                  <a:t>（</a:t>
                </a:r>
                <a:r>
                  <a:rPr lang="en-US" altLang="zh-CN" dirty="0" smtClean="0"/>
                  <a:t>3</a:t>
                </a:r>
                <a:r>
                  <a:rPr lang="zh-CN" altLang="en-US" dirty="0"/>
                  <a:t>）子句集为</a:t>
                </a:r>
                <a:r>
                  <a:rPr lang="zh-CN" altLang="en-US" dirty="0" smtClean="0"/>
                  <a:t>：</a:t>
                </a:r>
                <a:r>
                  <a:rPr lang="en-US" altLang="zh-CN" dirty="0" smtClean="0"/>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r>
                  <a:rPr lang="en-US" altLang="zh-CN" dirty="0" smtClean="0"/>
                  <a:t>,</a:t>
                </a:r>
                <a:r>
                  <a:rPr lang="en-US" altLang="zh-CN" dirty="0" smtClean="0">
                    <a:solidFill>
                      <a:srgbClr val="000000"/>
                    </a:solidFill>
                    <a:ea typeface="Cambria Math" panose="02040503050406030204" pitchFamily="18" charset="0"/>
                  </a:rPr>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smtClean="0"/>
                  <a:t>Q, P</a:t>
                </a:r>
                <a:r>
                  <a:rPr lang="en-US" altLang="zh-CN" dirty="0"/>
                  <a:t>}</a:t>
                </a:r>
              </a:p>
              <a:p>
                <a:pPr marL="339090" lvl="1" indent="0">
                  <a:buNone/>
                  <a:tabLst>
                    <a:tab pos="1079659" algn="l"/>
                  </a:tabLst>
                </a:pPr>
                <a:r>
                  <a:rPr lang="zh-CN" altLang="en-US" dirty="0" smtClean="0"/>
                  <a:t>（</a:t>
                </a:r>
                <a:r>
                  <a:rPr lang="en-US" altLang="zh-CN" dirty="0"/>
                  <a:t>4</a:t>
                </a:r>
                <a:r>
                  <a:rPr lang="zh-CN" altLang="en-US" dirty="0"/>
                  <a:t>）对子句集中的子句进行归结可得：</a:t>
                </a:r>
              </a:p>
              <a:p>
                <a:pPr marL="339090" lvl="1" indent="0">
                  <a:buNone/>
                  <a:tabLst>
                    <a:tab pos="1079659" algn="l"/>
                  </a:tabLst>
                </a:pPr>
                <a:r>
                  <a:rPr lang="en-US" altLang="zh-CN" dirty="0" smtClean="0"/>
                  <a:t>	1</a:t>
                </a:r>
                <a:r>
                  <a:rPr lang="en-US" altLang="zh-CN" dirty="0"/>
                  <a:t>.  </a:t>
                </a:r>
                <a:r>
                  <a:rPr lang="en-US" altLang="zh-CN" dirty="0" smtClean="0"/>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smtClean="0"/>
                  <a:t>Q</a:t>
                </a:r>
              </a:p>
              <a:p>
                <a:pPr marL="339090" lvl="1" indent="0">
                  <a:buNone/>
                  <a:tabLst>
                    <a:tab pos="1079659" algn="l"/>
                  </a:tabLst>
                </a:pPr>
                <a:r>
                  <a:rPr lang="en-US" altLang="zh-CN" dirty="0" smtClean="0"/>
                  <a:t>	2</a:t>
                </a:r>
                <a:r>
                  <a:rPr lang="en-US" altLang="zh-CN" dirty="0"/>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 </a:t>
                </a:r>
                <a:r>
                  <a:rPr lang="en-US" altLang="zh-CN" dirty="0" smtClean="0"/>
                  <a:t>			</a:t>
                </a:r>
              </a:p>
              <a:p>
                <a:pPr marL="339090" lvl="1" indent="0">
                  <a:buNone/>
                  <a:tabLst>
                    <a:tab pos="1079659" algn="l"/>
                  </a:tabLst>
                </a:pPr>
                <a:r>
                  <a:rPr lang="en-US" altLang="zh-CN" dirty="0"/>
                  <a:t>	</a:t>
                </a:r>
                <a:r>
                  <a:rPr lang="en-US" altLang="zh-CN" dirty="0" smtClean="0"/>
                  <a:t>3</a:t>
                </a:r>
                <a:r>
                  <a:rPr lang="en-US" altLang="zh-CN" dirty="0"/>
                  <a:t>.   </a:t>
                </a:r>
                <a:r>
                  <a:rPr lang="en-US" altLang="zh-CN" dirty="0" smtClean="0"/>
                  <a:t>P</a:t>
                </a:r>
                <a:endParaRPr lang="en-US" altLang="zh-CN" dirty="0"/>
              </a:p>
              <a:p>
                <a:pPr marL="339090" lvl="1" indent="0">
                  <a:buNone/>
                  <a:tabLst>
                    <a:tab pos="1079659" algn="l"/>
                  </a:tabLst>
                </a:pPr>
                <a:r>
                  <a:rPr lang="en-US" altLang="zh-CN" dirty="0" smtClean="0"/>
                  <a:t>	4</a:t>
                </a:r>
                <a:r>
                  <a:rPr lang="en-US" altLang="zh-CN" dirty="0"/>
                  <a:t>.   </a:t>
                </a:r>
                <a:r>
                  <a:rPr lang="en-US" altLang="zh-CN" dirty="0" smtClean="0"/>
                  <a:t>Q</a:t>
                </a:r>
                <a:r>
                  <a:rPr lang="zh-CN" altLang="en-US" dirty="0"/>
                  <a:t>		（</a:t>
                </a:r>
                <a:r>
                  <a:rPr lang="en-US" altLang="zh-CN" dirty="0"/>
                  <a:t>1</a:t>
                </a:r>
                <a:r>
                  <a:rPr lang="zh-CN" altLang="en-US" dirty="0"/>
                  <a:t>，</a:t>
                </a:r>
                <a:r>
                  <a:rPr lang="en-US" altLang="zh-CN" dirty="0"/>
                  <a:t>3</a:t>
                </a:r>
                <a:r>
                  <a:rPr lang="zh-CN" altLang="en-US" dirty="0"/>
                  <a:t>归结）</a:t>
                </a:r>
              </a:p>
              <a:p>
                <a:pPr marL="339090" lvl="1" indent="0">
                  <a:buNone/>
                  <a:tabLst>
                    <a:tab pos="1079659" algn="l"/>
                  </a:tabLst>
                </a:pPr>
                <a:r>
                  <a:rPr lang="en-US" altLang="zh-CN" dirty="0" smtClean="0"/>
                  <a:t>	5</a:t>
                </a:r>
                <a:r>
                  <a:rPr lang="en-US" altLang="zh-CN" dirty="0"/>
                  <a:t>.   </a:t>
                </a:r>
                <a:r>
                  <a:rPr lang="en-US" altLang="zh-CN" dirty="0" smtClean="0"/>
                  <a:t>□</a:t>
                </a:r>
                <a:r>
                  <a:rPr lang="zh-CN" altLang="en-US" dirty="0"/>
                  <a:t>		（</a:t>
                </a:r>
                <a:r>
                  <a:rPr lang="en-US" altLang="zh-CN" dirty="0"/>
                  <a:t>2</a:t>
                </a:r>
                <a:r>
                  <a:rPr lang="zh-CN" altLang="en-US" dirty="0"/>
                  <a:t>，</a:t>
                </a:r>
                <a:r>
                  <a:rPr lang="en-US" altLang="zh-CN" dirty="0"/>
                  <a:t>4</a:t>
                </a:r>
                <a:r>
                  <a:rPr lang="zh-CN" altLang="en-US" dirty="0"/>
                  <a:t>归结）	</a:t>
                </a:r>
              </a:p>
              <a:p>
                <a:pPr marL="339090" lvl="1" indent="0">
                  <a:buNone/>
                  <a:tabLst>
                    <a:tab pos="1079659" algn="l"/>
                  </a:tabLst>
                </a:pPr>
                <a:r>
                  <a:rPr lang="zh-CN" altLang="en-US" dirty="0" smtClean="0"/>
                  <a:t>由</a:t>
                </a:r>
                <a:r>
                  <a:rPr lang="zh-CN" altLang="en-US" dirty="0"/>
                  <a:t>上可得原公式成立</a:t>
                </a:r>
                <a:r>
                  <a:rPr lang="zh-CN" altLang="en-US" dirty="0" smtClean="0"/>
                  <a:t>。</a:t>
                </a:r>
                <a:endParaRPr lang="en-US" altLang="zh-CN" dirty="0" smtClean="0"/>
              </a:p>
              <a:p>
                <a:pPr marL="339090" lvl="1" indent="0">
                  <a:buNone/>
                  <a:tabLst>
                    <a:tab pos="1079659" algn="l"/>
                  </a:tabLst>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3"/>
                <a:stretch>
                  <a:fillRect l="-1104" t="-224" b="-2018"/>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77</a:t>
            </a:fld>
            <a:endParaRPr kumimoji="1" lang="en-US" altLang="zh-CN" sz="1500">
              <a:solidFill>
                <a:srgbClr val="000000"/>
              </a:solidFill>
            </a:endParaRPr>
          </a:p>
        </p:txBody>
      </p:sp>
    </p:spTree>
    <p:extLst>
      <p:ext uri="{BB962C8B-B14F-4D97-AF65-F5344CB8AC3E}">
        <p14:creationId xmlns:p14="http://schemas.microsoft.com/office/powerpoint/2010/main" val="29233978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pPr marL="0" lvl="1" indent="0" algn="l">
                  <a:buNone/>
                </a:pPr>
                <a:r>
                  <a:rPr lang="zh-CN" altLang="en-US" dirty="0" smtClean="0">
                    <a:solidFill>
                      <a:srgbClr val="FF00FF"/>
                    </a:solidFill>
                    <a:latin typeface="Times New Roman" panose="02020603050405020304" pitchFamily="18" charset="0"/>
                  </a:rPr>
                  <a:t>例</a:t>
                </a:r>
                <a:r>
                  <a:rPr lang="zh-CN" altLang="en-US" dirty="0">
                    <a:latin typeface="Times New Roman" panose="02020603050405020304" pitchFamily="18" charset="0"/>
                  </a:rPr>
                  <a:t>：设已知的公式集为：</a:t>
                </a:r>
              </a:p>
              <a:p>
                <a:pPr marL="0" lvl="1" indent="470297" algn="l">
                  <a:buNone/>
                </a:pPr>
                <a14:m>
                  <m:oMath xmlns:m="http://schemas.openxmlformats.org/officeDocument/2006/math">
                    <m:r>
                      <a:rPr lang="en-US" altLang="zh-CN" dirty="0">
                        <a:solidFill>
                          <a:schemeClr val="tx1"/>
                        </a:solidFill>
                        <a:latin typeface="Cambria Math" panose="02040503050406030204" pitchFamily="18" charset="0"/>
                      </a:rPr>
                      <m:t>{</m:t>
                    </m:r>
                    <m:r>
                      <a:rPr lang="en-US" altLang="zh-CN" dirty="0">
                        <a:solidFill>
                          <a:schemeClr val="tx1"/>
                        </a:solidFill>
                        <a:latin typeface="Cambria Math" panose="02040503050406030204" pitchFamily="18" charset="0"/>
                      </a:rPr>
                      <m:t>𝑃</m:t>
                    </m:r>
                    <m:r>
                      <a:rPr lang="en-US" altLang="zh-CN" dirty="0">
                        <a:solidFill>
                          <a:schemeClr val="tx1"/>
                        </a:solidFill>
                        <a:latin typeface="Cambria Math" panose="02040503050406030204" pitchFamily="18" charset="0"/>
                      </a:rPr>
                      <m:t>, (</m:t>
                    </m:r>
                    <m:r>
                      <a:rPr lang="en-US" altLang="zh-CN" dirty="0">
                        <a:solidFill>
                          <a:schemeClr val="tx1"/>
                        </a:solidFill>
                        <a:latin typeface="Cambria Math" panose="02040503050406030204" pitchFamily="18" charset="0"/>
                      </a:rPr>
                      <m:t>𝑃</m:t>
                    </m:r>
                    <m:r>
                      <a:rPr lang="en-US" altLang="zh-CN" dirty="0">
                        <a:solidFill>
                          <a:schemeClr val="tx1"/>
                        </a:solidFill>
                        <a:latin typeface="Cambria Math" panose="02040503050406030204" pitchFamily="18" charset="0"/>
                      </a:rPr>
                      <m:t>∧</m:t>
                    </m:r>
                    <m:r>
                      <a:rPr lang="en-US" altLang="zh-CN" dirty="0">
                        <a:solidFill>
                          <a:schemeClr val="tx1"/>
                        </a:solidFill>
                        <a:latin typeface="Cambria Math" panose="02040503050406030204" pitchFamily="18" charset="0"/>
                      </a:rPr>
                      <m:t>𝑄</m:t>
                    </m:r>
                    <m:r>
                      <a:rPr lang="en-US" altLang="zh-CN" dirty="0">
                        <a:solidFill>
                          <a:schemeClr val="tx1"/>
                        </a:solidFill>
                        <a:latin typeface="Cambria Math" panose="02040503050406030204" pitchFamily="18" charset="0"/>
                      </a:rPr>
                      <m:t>)→</m:t>
                    </m:r>
                    <m:r>
                      <a:rPr lang="en-US" altLang="zh-CN" dirty="0">
                        <a:solidFill>
                          <a:schemeClr val="tx1"/>
                        </a:solidFill>
                        <a:latin typeface="Cambria Math" panose="02040503050406030204" pitchFamily="18" charset="0"/>
                      </a:rPr>
                      <m:t>𝑅</m:t>
                    </m:r>
                    <m:r>
                      <a:rPr lang="en-US" altLang="zh-CN" dirty="0">
                        <a:solidFill>
                          <a:schemeClr val="tx1"/>
                        </a:solidFill>
                        <a:latin typeface="Cambria Math" panose="02040503050406030204" pitchFamily="18" charset="0"/>
                      </a:rPr>
                      <m:t>, (</m:t>
                    </m:r>
                    <m:r>
                      <a:rPr lang="en-US" altLang="zh-CN" dirty="0">
                        <a:solidFill>
                          <a:schemeClr val="tx1"/>
                        </a:solidFill>
                        <a:latin typeface="Cambria Math" panose="02040503050406030204" pitchFamily="18" charset="0"/>
                      </a:rPr>
                      <m:t>𝑆</m:t>
                    </m:r>
                    <m:r>
                      <a:rPr lang="en-US" altLang="zh-CN" dirty="0">
                        <a:solidFill>
                          <a:schemeClr val="tx1"/>
                        </a:solidFill>
                        <a:latin typeface="Cambria Math" panose="02040503050406030204" pitchFamily="18" charset="0"/>
                      </a:rPr>
                      <m:t>∨</m:t>
                    </m:r>
                    <m:r>
                      <a:rPr lang="en-US" altLang="zh-CN" dirty="0">
                        <a:solidFill>
                          <a:schemeClr val="tx1"/>
                        </a:solidFill>
                        <a:latin typeface="Cambria Math" panose="02040503050406030204" pitchFamily="18" charset="0"/>
                      </a:rPr>
                      <m:t>𝑇</m:t>
                    </m:r>
                    <m:r>
                      <a:rPr lang="en-US" altLang="zh-CN" dirty="0">
                        <a:solidFill>
                          <a:schemeClr val="tx1"/>
                        </a:solidFill>
                        <a:latin typeface="Cambria Math" panose="02040503050406030204" pitchFamily="18" charset="0"/>
                      </a:rPr>
                      <m:t>)→</m:t>
                    </m:r>
                    <m:r>
                      <a:rPr lang="en-US" altLang="zh-CN" dirty="0">
                        <a:solidFill>
                          <a:schemeClr val="tx1"/>
                        </a:solidFill>
                        <a:latin typeface="Cambria Math" panose="02040503050406030204" pitchFamily="18" charset="0"/>
                      </a:rPr>
                      <m:t>𝑄</m:t>
                    </m:r>
                    <m:r>
                      <a:rPr lang="en-US" altLang="zh-CN" dirty="0">
                        <a:solidFill>
                          <a:schemeClr val="tx1"/>
                        </a:solidFill>
                        <a:latin typeface="Cambria Math" panose="02040503050406030204" pitchFamily="18" charset="0"/>
                      </a:rPr>
                      <m:t>, </m:t>
                    </m:r>
                    <m:r>
                      <a:rPr lang="en-US" altLang="zh-CN" dirty="0">
                        <a:solidFill>
                          <a:schemeClr val="tx1"/>
                        </a:solidFill>
                        <a:latin typeface="Cambria Math" panose="02040503050406030204" pitchFamily="18" charset="0"/>
                      </a:rPr>
                      <m:t>𝑇</m:t>
                    </m:r>
                    <m:r>
                      <a:rPr lang="en-US" altLang="zh-CN" dirty="0">
                        <a:solidFill>
                          <a:schemeClr val="tx1"/>
                        </a:solidFill>
                        <a:latin typeface="Cambria Math" panose="02040503050406030204" pitchFamily="18" charset="0"/>
                      </a:rPr>
                      <m:t>} </m:t>
                    </m:r>
                  </m:oMath>
                </a14:m>
                <a:r>
                  <a:rPr lang="zh-CN" altLang="en-US" dirty="0" smtClean="0">
                    <a:solidFill>
                      <a:schemeClr val="tx1"/>
                    </a:solidFill>
                    <a:latin typeface="Times New Roman" panose="02020603050405020304" pitchFamily="18" charset="0"/>
                  </a:rPr>
                  <a:t>，求证</a:t>
                </a:r>
                <a:r>
                  <a:rPr lang="zh-CN" altLang="en-US" dirty="0">
                    <a:solidFill>
                      <a:schemeClr val="tx1"/>
                    </a:solidFill>
                    <a:latin typeface="Times New Roman" panose="02020603050405020304" pitchFamily="18" charset="0"/>
                  </a:rPr>
                  <a:t>结论</a:t>
                </a:r>
                <a14:m>
                  <m:oMath xmlns:m="http://schemas.openxmlformats.org/officeDocument/2006/math">
                    <m:r>
                      <a:rPr lang="en-US" altLang="zh-CN" dirty="0">
                        <a:solidFill>
                          <a:schemeClr val="tx1"/>
                        </a:solidFill>
                        <a:latin typeface="Cambria Math" panose="02040503050406030204" pitchFamily="18" charset="0"/>
                      </a:rPr>
                      <m:t>𝑅</m:t>
                    </m:r>
                  </m:oMath>
                </a14:m>
                <a:r>
                  <a:rPr lang="zh-CN" altLang="en-US" dirty="0" smtClean="0">
                    <a:solidFill>
                      <a:schemeClr val="tx1"/>
                    </a:solidFill>
                    <a:latin typeface="Times New Roman" panose="02020603050405020304" pitchFamily="18" charset="0"/>
                  </a:rPr>
                  <a:t>。</a:t>
                </a:r>
                <a:endParaRPr lang="en-US" altLang="zh-CN" dirty="0" smtClean="0">
                  <a:solidFill>
                    <a:srgbClr val="00008E"/>
                  </a:solidFill>
                  <a:latin typeface="Times New Roman" panose="02020603050405020304" pitchFamily="18" charset="0"/>
                </a:endParaRPr>
              </a:p>
              <a:p>
                <a:pPr marL="0" lvl="1" indent="0" algn="l">
                  <a:buNone/>
                </a:pPr>
                <a:r>
                  <a:rPr lang="zh-CN" altLang="en-US" dirty="0">
                    <a:solidFill>
                      <a:srgbClr val="FF00FF"/>
                    </a:solidFill>
                    <a:latin typeface="Arial"/>
                  </a:rPr>
                  <a:t>解</a:t>
                </a:r>
                <a:r>
                  <a:rPr lang="zh-CN" altLang="en-US" dirty="0">
                    <a:latin typeface="Arial"/>
                  </a:rPr>
                  <a:t>：假设结论</a:t>
                </a:r>
                <a14:m>
                  <m:oMath xmlns:m="http://schemas.openxmlformats.org/officeDocument/2006/math">
                    <m:r>
                      <a:rPr lang="en-US" altLang="zh-CN" i="1" dirty="0" smtClean="0">
                        <a:latin typeface="Cambria Math" panose="02040503050406030204" pitchFamily="18" charset="0"/>
                      </a:rPr>
                      <m:t>𝑅</m:t>
                    </m:r>
                  </m:oMath>
                </a14:m>
                <a:r>
                  <a:rPr lang="zh-CN" altLang="en-US" dirty="0">
                    <a:latin typeface="Arial"/>
                  </a:rPr>
                  <a:t>为假</a:t>
                </a:r>
                <a:r>
                  <a:rPr lang="en-US" altLang="zh-CN" dirty="0">
                    <a:latin typeface="Arial"/>
                  </a:rPr>
                  <a:t>, </a:t>
                </a:r>
                <a:r>
                  <a:rPr lang="zh-CN" altLang="en-US" dirty="0">
                    <a:latin typeface="Arial"/>
                  </a:rPr>
                  <a:t>将</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𝑅</m:t>
                    </m:r>
                  </m:oMath>
                </a14:m>
                <a:r>
                  <a:rPr lang="zh-CN" altLang="en-US" dirty="0">
                    <a:latin typeface="Arial"/>
                  </a:rPr>
                  <a:t>加入公式集，并化为子句集：</a:t>
                </a:r>
              </a:p>
              <a:p>
                <a:pPr marL="0" lvl="1" indent="0" algn="l">
                  <a:lnSpc>
                    <a:spcPct val="130000"/>
                  </a:lnSpc>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𝑄</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𝑅</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𝑄</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𝑄</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𝑇</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𝑅</m:t>
                      </m:r>
                      <m:r>
                        <a:rPr lang="en-US" altLang="zh-CN" i="1" dirty="0" smtClean="0">
                          <a:latin typeface="Cambria Math" panose="02040503050406030204" pitchFamily="18" charset="0"/>
                        </a:rPr>
                        <m:t>}</m:t>
                      </m:r>
                    </m:oMath>
                  </m:oMathPara>
                </a14:m>
                <a:endParaRPr lang="en-US" altLang="zh-CN" dirty="0">
                  <a:latin typeface="Arial"/>
                </a:endParaRPr>
              </a:p>
              <a:p>
                <a:pPr lvl="1" algn="l"/>
                <a:endParaRPr lang="zh-CN" altLang="en-US" sz="1800" dirty="0">
                  <a:latin typeface="Aria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3"/>
                <a:stretch>
                  <a:fillRect l="-1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22328" y="3357051"/>
                <a:ext cx="3791827" cy="2342949"/>
              </a:xfrm>
              <a:prstGeom prst="rect">
                <a:avLst/>
              </a:prstGeom>
            </p:spPr>
            <p:txBody>
              <a:bodyPr wrap="square">
                <a:spAutoFit/>
              </a:bodyPr>
              <a:lstStyle/>
              <a:p>
                <a:pPr algn="just" defTabSz="685800" eaLnBrk="0" hangingPunct="0">
                  <a:lnSpc>
                    <a:spcPct val="150000"/>
                  </a:lnSpc>
                </a:pPr>
                <a:r>
                  <a:rPr kumimoji="1" lang="zh-CN" altLang="en-US" sz="1950" b="1" dirty="0">
                    <a:solidFill>
                      <a:srgbClr val="000000"/>
                    </a:solidFill>
                    <a:latin typeface="Arial"/>
                    <a:ea typeface="黑体" panose="02010609060101010101" pitchFamily="49" charset="-122"/>
                    <a:cs typeface="Times New Roman" panose="02020603050405020304" pitchFamily="18" charset="0"/>
                  </a:rPr>
                  <a:t>其归结过程如右图的</a:t>
                </a:r>
                <a:r>
                  <a:rPr kumimoji="1" lang="zh-CN" altLang="en-US" sz="1950" b="1" dirty="0">
                    <a:solidFill>
                      <a:srgbClr val="FF0000"/>
                    </a:solidFill>
                    <a:latin typeface="Arial"/>
                    <a:ea typeface="黑体" panose="02010609060101010101" pitchFamily="49" charset="-122"/>
                    <a:cs typeface="Times New Roman" panose="02020603050405020304" pitchFamily="18" charset="0"/>
                  </a:rPr>
                  <a:t>归结演绎树</a:t>
                </a:r>
                <a:r>
                  <a:rPr kumimoji="1" lang="zh-CN" altLang="en-US" sz="1950" b="1" dirty="0">
                    <a:solidFill>
                      <a:srgbClr val="000000"/>
                    </a:solidFill>
                    <a:latin typeface="Arial"/>
                    <a:ea typeface="黑体" panose="02010609060101010101" pitchFamily="49" charset="-122"/>
                    <a:cs typeface="Times New Roman" panose="02020603050405020304" pitchFamily="18" charset="0"/>
                  </a:rPr>
                  <a:t>所示。根据归结原理的完备性，可知子句集</a:t>
                </a:r>
                <a14:m>
                  <m:oMath xmlns:m="http://schemas.openxmlformats.org/officeDocument/2006/math">
                    <m:r>
                      <a:rPr kumimoji="1" lang="en-US" altLang="zh-CN" sz="1950" b="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𝑆</m:t>
                    </m:r>
                  </m:oMath>
                </a14:m>
                <a:r>
                  <a:rPr kumimoji="1" lang="zh-CN" altLang="en-US" sz="1950" b="1" dirty="0">
                    <a:solidFill>
                      <a:srgbClr val="000000"/>
                    </a:solidFill>
                    <a:latin typeface="Arial"/>
                    <a:ea typeface="黑体" panose="02010609060101010101" pitchFamily="49" charset="-122"/>
                    <a:cs typeface="Times New Roman" panose="02020603050405020304" pitchFamily="18" charset="0"/>
                  </a:rPr>
                  <a:t>是不可满足的，即开始时假设</a:t>
                </a:r>
                <a14:m>
                  <m:oMath xmlns:m="http://schemas.openxmlformats.org/officeDocument/2006/math">
                    <m:r>
                      <a:rPr kumimoji="1" lang="en-US" altLang="zh-CN" sz="1950" b="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kumimoji="1" lang="en-US" altLang="zh-CN" sz="1950" b="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𝑅</m:t>
                    </m:r>
                  </m:oMath>
                </a14:m>
                <a:r>
                  <a:rPr kumimoji="1" lang="zh-CN" altLang="en-US" sz="1950" b="1" dirty="0">
                    <a:solidFill>
                      <a:srgbClr val="000000"/>
                    </a:solidFill>
                    <a:latin typeface="Arial"/>
                    <a:ea typeface="黑体" panose="02010609060101010101" pitchFamily="49" charset="-122"/>
                    <a:cs typeface="Times New Roman" panose="02020603050405020304" pitchFamily="18" charset="0"/>
                  </a:rPr>
                  <a:t>为真是错误的，这就证明了</a:t>
                </a:r>
                <a14:m>
                  <m:oMath xmlns:m="http://schemas.openxmlformats.org/officeDocument/2006/math">
                    <m:r>
                      <a:rPr kumimoji="1" lang="en-US" altLang="zh-CN" sz="1950" b="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𝑅</m:t>
                    </m:r>
                  </m:oMath>
                </a14:m>
                <a:r>
                  <a:rPr kumimoji="1" lang="zh-CN" altLang="en-US" sz="1950" b="1" dirty="0">
                    <a:solidFill>
                      <a:srgbClr val="000000"/>
                    </a:solidFill>
                    <a:latin typeface="Arial"/>
                    <a:ea typeface="黑体" panose="02010609060101010101" pitchFamily="49" charset="-122"/>
                    <a:cs typeface="Times New Roman" panose="02020603050405020304" pitchFamily="18" charset="0"/>
                  </a:rPr>
                  <a:t>为真。 </a:t>
                </a:r>
              </a:p>
            </p:txBody>
          </p:sp>
        </mc:Choice>
        <mc:Fallback xmlns="">
          <p:sp>
            <p:nvSpPr>
              <p:cNvPr id="6" name="矩形 5"/>
              <p:cNvSpPr>
                <a:spLocks noRot="1" noChangeAspect="1" noMove="1" noResize="1" noEditPoints="1" noAdjustHandles="1" noChangeArrowheads="1" noChangeShapeType="1" noTextEdit="1"/>
              </p:cNvSpPr>
              <p:nvPr/>
            </p:nvSpPr>
            <p:spPr>
              <a:xfrm>
                <a:off x="622328" y="3357051"/>
                <a:ext cx="3791827" cy="2342949"/>
              </a:xfrm>
              <a:prstGeom prst="rect">
                <a:avLst/>
              </a:prstGeom>
              <a:blipFill>
                <a:blip r:embed="rId4"/>
                <a:stretch>
                  <a:fillRect l="-1608" r="-1608" b="-521"/>
                </a:stretch>
              </a:blipFill>
            </p:spPr>
            <p:txBody>
              <a:bodyPr/>
              <a:lstStyle/>
              <a:p>
                <a:r>
                  <a:rPr lang="zh-CN" altLang="en-US">
                    <a:noFill/>
                  </a:rPr>
                  <a:t> </a:t>
                </a:r>
              </a:p>
            </p:txBody>
          </p:sp>
        </mc:Fallback>
      </mc:AlternateContent>
      <p:grpSp>
        <p:nvGrpSpPr>
          <p:cNvPr id="8" name="组合 7"/>
          <p:cNvGrpSpPr/>
          <p:nvPr/>
        </p:nvGrpSpPr>
        <p:grpSpPr>
          <a:xfrm>
            <a:off x="4604693" y="3351984"/>
            <a:ext cx="2808312" cy="2386490"/>
            <a:chOff x="2339752" y="2555850"/>
            <a:chExt cx="3744416" cy="3181987"/>
          </a:xfrm>
        </p:grpSpPr>
        <mc:AlternateContent xmlns:mc="http://schemas.openxmlformats.org/markup-compatibility/2006" xmlns:a14="http://schemas.microsoft.com/office/drawing/2010/main">
          <mc:Choice Requires="a14">
            <p:sp>
              <p:nvSpPr>
                <p:cNvPr id="9" name="Text Box 5">
                  <a:extLst>
                    <a:ext uri="{FF2B5EF4-FFF2-40B4-BE49-F238E27FC236}">
                      <a16:creationId xmlns:a16="http://schemas.microsoft.com/office/drawing/2014/main" id="{DA338DCD-79E0-1D43-B7B8-40D73AD361F8}"/>
                    </a:ext>
                  </a:extLst>
                </p:cNvPr>
                <p:cNvSpPr txBox="1">
                  <a:spLocks noChangeArrowheads="1"/>
                </p:cNvSpPr>
                <p:nvPr/>
              </p:nvSpPr>
              <p:spPr bwMode="auto">
                <a:xfrm>
                  <a:off x="2339752" y="2555850"/>
                  <a:ext cx="1873251" cy="349703"/>
                </a:xfrm>
                <a:prstGeom prst="rect">
                  <a:avLst/>
                </a:prstGeom>
                <a:solidFill>
                  <a:schemeClr val="accent5">
                    <a:lumMod val="40000"/>
                    <a:lumOff val="60000"/>
                  </a:schemeClr>
                </a:solidFill>
                <a:ln w="19050">
                  <a:solidFill>
                    <a:schemeClr val="tx1"/>
                  </a:solidFill>
                  <a:miter lim="800000"/>
                  <a:headEnd/>
                  <a:tailEnd/>
                </a:ln>
                <a:extLst/>
              </p:spPr>
              <p:txBody>
                <a:bodyPr lIns="81000" tIns="27000" rIns="81000" bIns="27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𝑃</m:t>
                        </m:r>
                        <m:r>
                          <a:rPr kumimoji="1" lang="en-US" altLang="zh-CN" sz="1350" b="1" i="1" dirty="0">
                            <a:solidFill>
                              <a:srgbClr val="000000"/>
                            </a:solidFill>
                            <a:latin typeface="Cambria Math" panose="02040503050406030204" pitchFamily="18" charset="0"/>
                            <a:cs typeface="Times New Roman" panose="02020603050405020304" pitchFamily="18" charset="0"/>
                          </a:rPr>
                          <m:t> ∨</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𝑄</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𝑅</m:t>
                        </m:r>
                      </m:oMath>
                    </m:oMathPara>
                  </a14:m>
                  <a:endParaRPr kumimoji="1" lang="en-US" altLang="zh-CN" sz="1350" b="1" dirty="0">
                    <a:solidFill>
                      <a:srgbClr val="000000"/>
                    </a:solidFill>
                    <a:latin typeface="Consolas"/>
                    <a:cs typeface="Times New Roman" panose="02020603050405020304" pitchFamily="18" charset="0"/>
                  </a:endParaRPr>
                </a:p>
              </p:txBody>
            </p:sp>
          </mc:Choice>
          <mc:Fallback xmlns="">
            <p:sp>
              <p:nvSpPr>
                <p:cNvPr id="9" name="Text Box 5">
                  <a:extLst>
                    <a:ext uri="{FF2B5EF4-FFF2-40B4-BE49-F238E27FC236}">
                      <a16:creationId xmlns:a16="http://schemas.microsoft.com/office/drawing/2014/main" id="{DA338DCD-79E0-1D43-B7B8-40D73AD361F8}"/>
                    </a:ext>
                  </a:extLst>
                </p:cNvPr>
                <p:cNvSpPr txBox="1">
                  <a:spLocks noRot="1" noChangeAspect="1" noMove="1" noResize="1" noEditPoints="1" noAdjustHandles="1" noChangeArrowheads="1" noChangeShapeType="1" noTextEdit="1"/>
                </p:cNvSpPr>
                <p:nvPr/>
              </p:nvSpPr>
              <p:spPr bwMode="auto">
                <a:xfrm>
                  <a:off x="2339752" y="2555850"/>
                  <a:ext cx="1873251" cy="349703"/>
                </a:xfrm>
                <a:prstGeom prst="rect">
                  <a:avLst/>
                </a:prstGeom>
                <a:blipFill>
                  <a:blip r:embed="rId5"/>
                  <a:stretch>
                    <a:fillRect b="-10870"/>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 Box 6">
                  <a:extLst>
                    <a:ext uri="{FF2B5EF4-FFF2-40B4-BE49-F238E27FC236}">
                      <a16:creationId xmlns:a16="http://schemas.microsoft.com/office/drawing/2014/main" id="{D620850B-D331-B042-83A1-123384FCBD9F}"/>
                    </a:ext>
                  </a:extLst>
                </p:cNvPr>
                <p:cNvSpPr txBox="1">
                  <a:spLocks noChangeArrowheads="1"/>
                </p:cNvSpPr>
                <p:nvPr/>
              </p:nvSpPr>
              <p:spPr bwMode="auto">
                <a:xfrm>
                  <a:off x="4607817" y="2555850"/>
                  <a:ext cx="720725" cy="349703"/>
                </a:xfrm>
                <a:prstGeom prst="rect">
                  <a:avLst/>
                </a:prstGeom>
                <a:solidFill>
                  <a:schemeClr val="accent5">
                    <a:lumMod val="40000"/>
                    <a:lumOff val="60000"/>
                  </a:schemeClr>
                </a:solidFill>
                <a:ln w="19050">
                  <a:solidFill>
                    <a:schemeClr val="tx1"/>
                  </a:solidFill>
                  <a:miter lim="800000"/>
                  <a:headEnd/>
                  <a:tailEnd/>
                </a:ln>
                <a:extLst/>
              </p:spPr>
              <p:txBody>
                <a:bodyPr lIns="81000" tIns="27000" rIns="81000" bIns="27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 </m:t>
                        </m:r>
                        <m:r>
                          <a:rPr kumimoji="1" lang="en-US" altLang="zh-CN" sz="1350" b="1" i="1" dirty="0">
                            <a:solidFill>
                              <a:srgbClr val="000000"/>
                            </a:solidFill>
                            <a:latin typeface="Cambria Math" panose="02040503050406030204" pitchFamily="18" charset="0"/>
                            <a:cs typeface="Times New Roman" panose="02020603050405020304" pitchFamily="18" charset="0"/>
                          </a:rPr>
                          <m:t>𝑅</m:t>
                        </m:r>
                      </m:oMath>
                    </m:oMathPara>
                  </a14:m>
                  <a:endParaRPr kumimoji="1" lang="en-US" altLang="zh-CN" sz="1350" b="1" dirty="0">
                    <a:solidFill>
                      <a:srgbClr val="000000"/>
                    </a:solidFill>
                    <a:latin typeface="Consolas"/>
                    <a:cs typeface="Times New Roman" panose="02020603050405020304" pitchFamily="18" charset="0"/>
                  </a:endParaRPr>
                </a:p>
              </p:txBody>
            </p:sp>
          </mc:Choice>
          <mc:Fallback xmlns="">
            <p:sp>
              <p:nvSpPr>
                <p:cNvPr id="10" name="Text Box 6">
                  <a:extLst>
                    <a:ext uri="{FF2B5EF4-FFF2-40B4-BE49-F238E27FC236}">
                      <a16:creationId xmlns:a16="http://schemas.microsoft.com/office/drawing/2014/main" id="{D620850B-D331-B042-83A1-123384FCBD9F}"/>
                    </a:ext>
                  </a:extLst>
                </p:cNvPr>
                <p:cNvSpPr txBox="1">
                  <a:spLocks noRot="1" noChangeAspect="1" noMove="1" noResize="1" noEditPoints="1" noAdjustHandles="1" noChangeArrowheads="1" noChangeShapeType="1" noTextEdit="1"/>
                </p:cNvSpPr>
                <p:nvPr/>
              </p:nvSpPr>
              <p:spPr bwMode="auto">
                <a:xfrm>
                  <a:off x="4607817" y="2555850"/>
                  <a:ext cx="720725" cy="349703"/>
                </a:xfrm>
                <a:prstGeom prst="rect">
                  <a:avLst/>
                </a:prstGeom>
                <a:blipFill>
                  <a:blip r:embed="rId6"/>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 Box 7">
                  <a:extLst>
                    <a:ext uri="{FF2B5EF4-FFF2-40B4-BE49-F238E27FC236}">
                      <a16:creationId xmlns:a16="http://schemas.microsoft.com/office/drawing/2014/main" id="{31115A04-164B-6D44-BD68-6053EB5740A6}"/>
                    </a:ext>
                  </a:extLst>
                </p:cNvPr>
                <p:cNvSpPr txBox="1">
                  <a:spLocks noChangeArrowheads="1"/>
                </p:cNvSpPr>
                <p:nvPr/>
              </p:nvSpPr>
              <p:spPr bwMode="auto">
                <a:xfrm>
                  <a:off x="3060007" y="3276575"/>
                  <a:ext cx="1368425" cy="349703"/>
                </a:xfrm>
                <a:prstGeom prst="rect">
                  <a:avLst/>
                </a:prstGeom>
                <a:solidFill>
                  <a:schemeClr val="accent5">
                    <a:lumMod val="40000"/>
                    <a:lumOff val="60000"/>
                  </a:schemeClr>
                </a:solidFill>
                <a:ln w="19050">
                  <a:solidFill>
                    <a:schemeClr val="tx1"/>
                  </a:solidFill>
                  <a:miter lim="800000"/>
                  <a:headEnd/>
                  <a:tailEnd/>
                </a:ln>
                <a:extLst/>
              </p:spPr>
              <p:txBody>
                <a:bodyPr lIns="81000" tIns="27000" rIns="81000" bIns="27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𝑃</m:t>
                        </m:r>
                        <m:r>
                          <a:rPr kumimoji="1" lang="en-US" altLang="zh-CN" sz="1350" b="1" i="1" dirty="0">
                            <a:solidFill>
                              <a:srgbClr val="000000"/>
                            </a:solidFill>
                            <a:latin typeface="Cambria Math" panose="02040503050406030204" pitchFamily="18" charset="0"/>
                            <a:cs typeface="Times New Roman" panose="02020603050405020304" pitchFamily="18" charset="0"/>
                          </a:rPr>
                          <m:t> ∨</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𝑄</m:t>
                        </m:r>
                      </m:oMath>
                    </m:oMathPara>
                  </a14:m>
                  <a:endParaRPr kumimoji="1" lang="en-US" altLang="zh-CN" sz="1350" b="1" dirty="0">
                    <a:solidFill>
                      <a:srgbClr val="000000"/>
                    </a:solidFill>
                    <a:latin typeface="Consolas"/>
                    <a:cs typeface="Times New Roman" panose="02020603050405020304" pitchFamily="18" charset="0"/>
                  </a:endParaRPr>
                </a:p>
              </p:txBody>
            </p:sp>
          </mc:Choice>
          <mc:Fallback xmlns="">
            <p:sp>
              <p:nvSpPr>
                <p:cNvPr id="11" name="Text Box 7">
                  <a:extLst>
                    <a:ext uri="{FF2B5EF4-FFF2-40B4-BE49-F238E27FC236}">
                      <a16:creationId xmlns:a16="http://schemas.microsoft.com/office/drawing/2014/main" id="{31115A04-164B-6D44-BD68-6053EB5740A6}"/>
                    </a:ext>
                  </a:extLst>
                </p:cNvPr>
                <p:cNvSpPr txBox="1">
                  <a:spLocks noRot="1" noChangeAspect="1" noMove="1" noResize="1" noEditPoints="1" noAdjustHandles="1" noChangeArrowheads="1" noChangeShapeType="1" noTextEdit="1"/>
                </p:cNvSpPr>
                <p:nvPr/>
              </p:nvSpPr>
              <p:spPr bwMode="auto">
                <a:xfrm>
                  <a:off x="3060007" y="3276575"/>
                  <a:ext cx="1368425" cy="349703"/>
                </a:xfrm>
                <a:prstGeom prst="rect">
                  <a:avLst/>
                </a:prstGeom>
                <a:blipFill>
                  <a:blip r:embed="rId7"/>
                  <a:stretch>
                    <a:fillRect b="-10870"/>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 Box 8">
                  <a:extLst>
                    <a:ext uri="{FF2B5EF4-FFF2-40B4-BE49-F238E27FC236}">
                      <a16:creationId xmlns:a16="http://schemas.microsoft.com/office/drawing/2014/main" id="{6548531D-A797-1A4F-B855-7F8B0DC953A5}"/>
                    </a:ext>
                  </a:extLst>
                </p:cNvPr>
                <p:cNvSpPr txBox="1">
                  <a:spLocks noChangeArrowheads="1"/>
                </p:cNvSpPr>
                <p:nvPr/>
              </p:nvSpPr>
              <p:spPr bwMode="auto">
                <a:xfrm>
                  <a:off x="5147891" y="3276575"/>
                  <a:ext cx="576263" cy="349703"/>
                </a:xfrm>
                <a:prstGeom prst="rect">
                  <a:avLst/>
                </a:prstGeom>
                <a:solidFill>
                  <a:schemeClr val="accent5">
                    <a:lumMod val="40000"/>
                    <a:lumOff val="60000"/>
                  </a:schemeClr>
                </a:solidFill>
                <a:ln w="19050">
                  <a:solidFill>
                    <a:schemeClr val="tx1"/>
                  </a:solidFill>
                  <a:miter lim="800000"/>
                  <a:headEnd/>
                  <a:tailEnd/>
                </a:ln>
                <a:extLst/>
              </p:spPr>
              <p:txBody>
                <a:bodyPr lIns="81000" tIns="27000" rIns="81000" bIns="27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𝑃</m:t>
                        </m:r>
                      </m:oMath>
                    </m:oMathPara>
                  </a14:m>
                  <a:endParaRPr kumimoji="1" lang="en-US" altLang="zh-CN" sz="1350" b="1" dirty="0">
                    <a:solidFill>
                      <a:srgbClr val="000000"/>
                    </a:solidFill>
                    <a:latin typeface="Consolas"/>
                    <a:cs typeface="Times New Roman" panose="02020603050405020304" pitchFamily="18" charset="0"/>
                  </a:endParaRPr>
                </a:p>
              </p:txBody>
            </p:sp>
          </mc:Choice>
          <mc:Fallback xmlns="">
            <p:sp>
              <p:nvSpPr>
                <p:cNvPr id="12" name="Text Box 8">
                  <a:extLst>
                    <a:ext uri="{FF2B5EF4-FFF2-40B4-BE49-F238E27FC236}">
                      <a16:creationId xmlns:a16="http://schemas.microsoft.com/office/drawing/2014/main" id="{6548531D-A797-1A4F-B855-7F8B0DC953A5}"/>
                    </a:ext>
                  </a:extLst>
                </p:cNvPr>
                <p:cNvSpPr txBox="1">
                  <a:spLocks noRot="1" noChangeAspect="1" noMove="1" noResize="1" noEditPoints="1" noAdjustHandles="1" noChangeArrowheads="1" noChangeShapeType="1" noTextEdit="1"/>
                </p:cNvSpPr>
                <p:nvPr/>
              </p:nvSpPr>
              <p:spPr bwMode="auto">
                <a:xfrm>
                  <a:off x="5147891" y="3276575"/>
                  <a:ext cx="576263" cy="349703"/>
                </a:xfrm>
                <a:prstGeom prst="rect">
                  <a:avLst/>
                </a:prstGeom>
                <a:blipFill>
                  <a:blip r:embed="rId8"/>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 Box 9">
                  <a:extLst>
                    <a:ext uri="{FF2B5EF4-FFF2-40B4-BE49-F238E27FC236}">
                      <a16:creationId xmlns:a16="http://schemas.microsoft.com/office/drawing/2014/main" id="{C1387A29-261E-E247-8036-E8E9B505C378}"/>
                    </a:ext>
                  </a:extLst>
                </p:cNvPr>
                <p:cNvSpPr txBox="1">
                  <a:spLocks noChangeArrowheads="1"/>
                </p:cNvSpPr>
                <p:nvPr/>
              </p:nvSpPr>
              <p:spPr bwMode="auto">
                <a:xfrm>
                  <a:off x="3707681" y="3997301"/>
                  <a:ext cx="669925" cy="349703"/>
                </a:xfrm>
                <a:prstGeom prst="rect">
                  <a:avLst/>
                </a:prstGeom>
                <a:solidFill>
                  <a:schemeClr val="accent5">
                    <a:lumMod val="40000"/>
                    <a:lumOff val="60000"/>
                  </a:schemeClr>
                </a:solidFill>
                <a:ln w="19050">
                  <a:solidFill>
                    <a:schemeClr val="tx1"/>
                  </a:solidFill>
                  <a:miter lim="800000"/>
                  <a:headEnd/>
                  <a:tailEnd/>
                </a:ln>
                <a:extLst/>
              </p:spPr>
              <p:txBody>
                <a:bodyPr lIns="81000" tIns="27000" rIns="81000" bIns="27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𝑄</m:t>
                        </m:r>
                      </m:oMath>
                    </m:oMathPara>
                  </a14:m>
                  <a:endParaRPr kumimoji="1" lang="en-US" altLang="zh-CN" sz="1350" b="1" dirty="0">
                    <a:solidFill>
                      <a:srgbClr val="000000"/>
                    </a:solidFill>
                    <a:latin typeface="Consolas"/>
                    <a:cs typeface="Times New Roman" panose="02020603050405020304" pitchFamily="18" charset="0"/>
                  </a:endParaRPr>
                </a:p>
              </p:txBody>
            </p:sp>
          </mc:Choice>
          <mc:Fallback xmlns="">
            <p:sp>
              <p:nvSpPr>
                <p:cNvPr id="13" name="Text Box 9">
                  <a:extLst>
                    <a:ext uri="{FF2B5EF4-FFF2-40B4-BE49-F238E27FC236}">
                      <a16:creationId xmlns:a16="http://schemas.microsoft.com/office/drawing/2014/main" id="{C1387A29-261E-E247-8036-E8E9B505C378}"/>
                    </a:ext>
                  </a:extLst>
                </p:cNvPr>
                <p:cNvSpPr txBox="1">
                  <a:spLocks noRot="1" noChangeAspect="1" noMove="1" noResize="1" noEditPoints="1" noAdjustHandles="1" noChangeArrowheads="1" noChangeShapeType="1" noTextEdit="1"/>
                </p:cNvSpPr>
                <p:nvPr/>
              </p:nvSpPr>
              <p:spPr bwMode="auto">
                <a:xfrm>
                  <a:off x="3707681" y="3997301"/>
                  <a:ext cx="669925" cy="349703"/>
                </a:xfrm>
                <a:prstGeom prst="rect">
                  <a:avLst/>
                </a:prstGeom>
                <a:blipFill>
                  <a:blip r:embed="rId9"/>
                  <a:stretch>
                    <a:fillRect b="-13043"/>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 Box 10">
                  <a:extLst>
                    <a:ext uri="{FF2B5EF4-FFF2-40B4-BE49-F238E27FC236}">
                      <a16:creationId xmlns:a16="http://schemas.microsoft.com/office/drawing/2014/main" id="{CB15A65D-EABC-E848-8626-09A697D968DC}"/>
                    </a:ext>
                  </a:extLst>
                </p:cNvPr>
                <p:cNvSpPr txBox="1">
                  <a:spLocks noChangeArrowheads="1"/>
                </p:cNvSpPr>
                <p:nvPr/>
              </p:nvSpPr>
              <p:spPr bwMode="auto">
                <a:xfrm>
                  <a:off x="4715743" y="4022701"/>
                  <a:ext cx="1368425" cy="349703"/>
                </a:xfrm>
                <a:prstGeom prst="rect">
                  <a:avLst/>
                </a:prstGeom>
                <a:solidFill>
                  <a:schemeClr val="accent5">
                    <a:lumMod val="40000"/>
                    <a:lumOff val="60000"/>
                  </a:schemeClr>
                </a:solidFill>
                <a:ln w="19050">
                  <a:solidFill>
                    <a:schemeClr val="tx1"/>
                  </a:solidFill>
                  <a:miter lim="800000"/>
                  <a:headEnd/>
                  <a:tailEnd/>
                </a:ln>
                <a:extLst/>
              </p:spPr>
              <p:txBody>
                <a:bodyPr lIns="81000" tIns="27000" rIns="81000" bIns="27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𝑇</m:t>
                        </m:r>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𝑄</m:t>
                        </m:r>
                      </m:oMath>
                    </m:oMathPara>
                  </a14:m>
                  <a:endParaRPr kumimoji="1" lang="en-US" altLang="zh-CN" sz="1350" b="1" dirty="0">
                    <a:solidFill>
                      <a:srgbClr val="000000"/>
                    </a:solidFill>
                    <a:latin typeface="Consolas"/>
                    <a:cs typeface="Times New Roman" panose="02020603050405020304" pitchFamily="18" charset="0"/>
                  </a:endParaRPr>
                </a:p>
              </p:txBody>
            </p:sp>
          </mc:Choice>
          <mc:Fallback xmlns="">
            <p:sp>
              <p:nvSpPr>
                <p:cNvPr id="14" name="Text Box 10">
                  <a:extLst>
                    <a:ext uri="{FF2B5EF4-FFF2-40B4-BE49-F238E27FC236}">
                      <a16:creationId xmlns:a16="http://schemas.microsoft.com/office/drawing/2014/main" id="{CB15A65D-EABC-E848-8626-09A697D968DC}"/>
                    </a:ext>
                  </a:extLst>
                </p:cNvPr>
                <p:cNvSpPr txBox="1">
                  <a:spLocks noRot="1" noChangeAspect="1" noMove="1" noResize="1" noEditPoints="1" noAdjustHandles="1" noChangeArrowheads="1" noChangeShapeType="1" noTextEdit="1"/>
                </p:cNvSpPr>
                <p:nvPr/>
              </p:nvSpPr>
              <p:spPr bwMode="auto">
                <a:xfrm>
                  <a:off x="4715743" y="4022701"/>
                  <a:ext cx="1368425" cy="349703"/>
                </a:xfrm>
                <a:prstGeom prst="rect">
                  <a:avLst/>
                </a:prstGeom>
                <a:blipFill>
                  <a:blip r:embed="rId10"/>
                  <a:stretch>
                    <a:fillRect b="-13043"/>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 Box 11">
                  <a:extLst>
                    <a:ext uri="{FF2B5EF4-FFF2-40B4-BE49-F238E27FC236}">
                      <a16:creationId xmlns:a16="http://schemas.microsoft.com/office/drawing/2014/main" id="{8FA9AAE4-52E3-8E40-B9C6-5D94FC1BA630}"/>
                    </a:ext>
                  </a:extLst>
                </p:cNvPr>
                <p:cNvSpPr txBox="1">
                  <a:spLocks noChangeArrowheads="1"/>
                </p:cNvSpPr>
                <p:nvPr/>
              </p:nvSpPr>
              <p:spPr bwMode="auto">
                <a:xfrm>
                  <a:off x="4177855" y="4740062"/>
                  <a:ext cx="792163" cy="349703"/>
                </a:xfrm>
                <a:prstGeom prst="rect">
                  <a:avLst/>
                </a:prstGeom>
                <a:solidFill>
                  <a:schemeClr val="accent5">
                    <a:lumMod val="40000"/>
                    <a:lumOff val="60000"/>
                  </a:schemeClr>
                </a:solidFill>
                <a:ln w="19050">
                  <a:solidFill>
                    <a:schemeClr val="tx1"/>
                  </a:solidFill>
                  <a:miter lim="800000"/>
                  <a:headEnd/>
                  <a:tailEnd/>
                </a:ln>
                <a:extLst/>
              </p:spPr>
              <p:txBody>
                <a:bodyPr lIns="81000" tIns="27000" rIns="81000" bIns="27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r>
                    <a:rPr kumimoji="1" lang="en-US" altLang="zh-CN" sz="1350" b="1" dirty="0">
                      <a:solidFill>
                        <a:srgbClr val="000000"/>
                      </a:solidFill>
                      <a:latin typeface="Consolas"/>
                      <a:cs typeface="Times New Roman" panose="02020603050405020304" pitchFamily="18" charset="0"/>
                    </a:rPr>
                    <a:t> </a:t>
                  </a:r>
                  <a14:m>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m:t>
                      </m:r>
                      <m:r>
                        <a:rPr kumimoji="1" lang="en-US" altLang="zh-CN" sz="1350" b="1" i="1" dirty="0">
                          <a:solidFill>
                            <a:srgbClr val="000000"/>
                          </a:solidFill>
                          <a:latin typeface="Cambria Math" panose="02040503050406030204" pitchFamily="18" charset="0"/>
                          <a:cs typeface="Times New Roman" panose="02020603050405020304" pitchFamily="18" charset="0"/>
                        </a:rPr>
                        <m:t>𝑇</m:t>
                      </m:r>
                    </m:oMath>
                  </a14:m>
                  <a:endParaRPr kumimoji="1" lang="en-US" altLang="zh-CN" sz="1350" b="1" dirty="0">
                    <a:solidFill>
                      <a:srgbClr val="000000"/>
                    </a:solidFill>
                    <a:latin typeface="Consolas"/>
                    <a:cs typeface="Times New Roman" panose="02020603050405020304" pitchFamily="18" charset="0"/>
                  </a:endParaRPr>
                </a:p>
              </p:txBody>
            </p:sp>
          </mc:Choice>
          <mc:Fallback xmlns="">
            <p:sp>
              <p:nvSpPr>
                <p:cNvPr id="15" name="Text Box 11">
                  <a:extLst>
                    <a:ext uri="{FF2B5EF4-FFF2-40B4-BE49-F238E27FC236}">
                      <a16:creationId xmlns:a16="http://schemas.microsoft.com/office/drawing/2014/main" id="{8FA9AAE4-52E3-8E40-B9C6-5D94FC1BA630}"/>
                    </a:ext>
                  </a:extLst>
                </p:cNvPr>
                <p:cNvSpPr txBox="1">
                  <a:spLocks noRot="1" noChangeAspect="1" noMove="1" noResize="1" noEditPoints="1" noAdjustHandles="1" noChangeArrowheads="1" noChangeShapeType="1" noTextEdit="1"/>
                </p:cNvSpPr>
                <p:nvPr/>
              </p:nvSpPr>
              <p:spPr bwMode="auto">
                <a:xfrm>
                  <a:off x="4177855" y="4740062"/>
                  <a:ext cx="792163" cy="349703"/>
                </a:xfrm>
                <a:prstGeom prst="rect">
                  <a:avLst/>
                </a:prstGeom>
                <a:blipFill>
                  <a:blip r:embed="rId11"/>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 Box 12">
                  <a:extLst>
                    <a:ext uri="{FF2B5EF4-FFF2-40B4-BE49-F238E27FC236}">
                      <a16:creationId xmlns:a16="http://schemas.microsoft.com/office/drawing/2014/main" id="{38716146-D98B-014F-A57F-4AD382EA5740}"/>
                    </a:ext>
                  </a:extLst>
                </p:cNvPr>
                <p:cNvSpPr txBox="1">
                  <a:spLocks noChangeArrowheads="1"/>
                </p:cNvSpPr>
                <p:nvPr/>
              </p:nvSpPr>
              <p:spPr bwMode="auto">
                <a:xfrm>
                  <a:off x="5330379" y="4740062"/>
                  <a:ext cx="720725" cy="349703"/>
                </a:xfrm>
                <a:prstGeom prst="rect">
                  <a:avLst/>
                </a:prstGeom>
                <a:solidFill>
                  <a:schemeClr val="accent5">
                    <a:lumMod val="40000"/>
                    <a:lumOff val="60000"/>
                  </a:schemeClr>
                </a:solidFill>
                <a:ln w="19050">
                  <a:solidFill>
                    <a:schemeClr val="tx1"/>
                  </a:solidFill>
                  <a:miter lim="800000"/>
                  <a:headEnd/>
                  <a:tailEnd/>
                </a:ln>
                <a:extLst/>
              </p:spPr>
              <p:txBody>
                <a:bodyPr lIns="81000" tIns="27000" rIns="81000" bIns="27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Group"/>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𝑇</m:t>
                        </m:r>
                      </m:oMath>
                    </m:oMathPara>
                  </a14:m>
                  <a:endParaRPr kumimoji="1" lang="en-US" altLang="zh-CN" sz="1350" b="1" dirty="0">
                    <a:solidFill>
                      <a:srgbClr val="000000"/>
                    </a:solidFill>
                    <a:latin typeface="Consolas"/>
                    <a:cs typeface="Times New Roman" panose="02020603050405020304" pitchFamily="18" charset="0"/>
                  </a:endParaRPr>
                </a:p>
              </p:txBody>
            </p:sp>
          </mc:Choice>
          <mc:Fallback xmlns="">
            <p:sp>
              <p:nvSpPr>
                <p:cNvPr id="16" name="Text Box 12">
                  <a:extLst>
                    <a:ext uri="{FF2B5EF4-FFF2-40B4-BE49-F238E27FC236}">
                      <a16:creationId xmlns:a16="http://schemas.microsoft.com/office/drawing/2014/main" id="{38716146-D98B-014F-A57F-4AD382EA5740}"/>
                    </a:ext>
                  </a:extLst>
                </p:cNvPr>
                <p:cNvSpPr txBox="1">
                  <a:spLocks noRot="1" noChangeAspect="1" noMove="1" noResize="1" noEditPoints="1" noAdjustHandles="1" noChangeArrowheads="1" noChangeShapeType="1" noTextEdit="1"/>
                </p:cNvSpPr>
                <p:nvPr/>
              </p:nvSpPr>
              <p:spPr bwMode="auto">
                <a:xfrm>
                  <a:off x="5330379" y="4740062"/>
                  <a:ext cx="720725" cy="349703"/>
                </a:xfrm>
                <a:prstGeom prst="rect">
                  <a:avLst/>
                </a:prstGeom>
                <a:blipFill>
                  <a:blip r:embed="rId12"/>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 Box 13">
                  <a:extLst>
                    <a:ext uri="{FF2B5EF4-FFF2-40B4-BE49-F238E27FC236}">
                      <a16:creationId xmlns:a16="http://schemas.microsoft.com/office/drawing/2014/main" id="{88884578-456A-5C46-84D8-4CC373800A41}"/>
                    </a:ext>
                  </a:extLst>
                </p:cNvPr>
                <p:cNvSpPr txBox="1">
                  <a:spLocks noChangeArrowheads="1"/>
                </p:cNvSpPr>
                <p:nvPr/>
              </p:nvSpPr>
              <p:spPr bwMode="auto">
                <a:xfrm>
                  <a:off x="4755456" y="5388134"/>
                  <a:ext cx="863600" cy="349703"/>
                </a:xfrm>
                <a:prstGeom prst="rect">
                  <a:avLst/>
                </a:prstGeom>
                <a:solidFill>
                  <a:schemeClr val="accent5">
                    <a:lumMod val="40000"/>
                    <a:lumOff val="60000"/>
                  </a:schemeClr>
                </a:solidFill>
                <a:ln w="19050">
                  <a:solidFill>
                    <a:schemeClr val="tx1"/>
                  </a:solidFill>
                  <a:miter lim="800000"/>
                  <a:headEnd/>
                  <a:tailEnd/>
                </a:ln>
                <a:extLst/>
              </p:spPr>
              <p:txBody>
                <a:bodyPr lIns="81000" tIns="27000" rIns="81000" bIns="27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defTabSz="685800">
                    <a:spcBef>
                      <a:spcPct val="50000"/>
                    </a:spcBef>
                  </a:pPr>
                  <a14:m>
                    <m:oMathPara xmlns:m="http://schemas.openxmlformats.org/officeDocument/2006/math">
                      <m:oMathParaPr>
                        <m:jc m:val="center"/>
                      </m:oMathParaPr>
                      <m:oMath xmlns:m="http://schemas.openxmlformats.org/officeDocument/2006/math">
                        <m:r>
                          <a:rPr kumimoji="1" lang="en-US" altLang="zh-CN" sz="1350" b="1" i="1" dirty="0">
                            <a:solidFill>
                              <a:srgbClr val="000000"/>
                            </a:solidFill>
                            <a:latin typeface="Cambria Math" panose="02040503050406030204" pitchFamily="18" charset="0"/>
                            <a:cs typeface="Times New Roman" panose="02020603050405020304" pitchFamily="18" charset="0"/>
                          </a:rPr>
                          <m:t>𝑁𝐼𝐿</m:t>
                        </m:r>
                      </m:oMath>
                    </m:oMathPara>
                  </a14:m>
                  <a:endParaRPr kumimoji="1" lang="en-US" altLang="zh-CN" sz="1350" b="1" dirty="0">
                    <a:solidFill>
                      <a:srgbClr val="000000"/>
                    </a:solidFill>
                    <a:latin typeface="Consolas"/>
                    <a:cs typeface="Times New Roman" panose="02020603050405020304" pitchFamily="18" charset="0"/>
                  </a:endParaRPr>
                </a:p>
              </p:txBody>
            </p:sp>
          </mc:Choice>
          <mc:Fallback xmlns="">
            <p:sp>
              <p:nvSpPr>
                <p:cNvPr id="17" name="Text Box 13">
                  <a:extLst>
                    <a:ext uri="{FF2B5EF4-FFF2-40B4-BE49-F238E27FC236}">
                      <a16:creationId xmlns:a16="http://schemas.microsoft.com/office/drawing/2014/main" id="{88884578-456A-5C46-84D8-4CC373800A41}"/>
                    </a:ext>
                  </a:extLst>
                </p:cNvPr>
                <p:cNvSpPr txBox="1">
                  <a:spLocks noRot="1" noChangeAspect="1" noMove="1" noResize="1" noEditPoints="1" noAdjustHandles="1" noChangeArrowheads="1" noChangeShapeType="1" noTextEdit="1"/>
                </p:cNvSpPr>
                <p:nvPr/>
              </p:nvSpPr>
              <p:spPr bwMode="auto">
                <a:xfrm>
                  <a:off x="4755456" y="5388134"/>
                  <a:ext cx="863600" cy="349703"/>
                </a:xfrm>
                <a:prstGeom prst="rect">
                  <a:avLst/>
                </a:prstGeom>
                <a:blipFill>
                  <a:blip r:embed="rId13"/>
                  <a:stretch>
                    <a:fillRect/>
                  </a:stretch>
                </a:blipFill>
                <a:ln w="19050">
                  <a:solidFill>
                    <a:schemeClr val="tx1"/>
                  </a:solidFill>
                  <a:miter lim="800000"/>
                  <a:headEnd/>
                  <a:tailEnd/>
                </a:ln>
                <a:extLst/>
              </p:spPr>
              <p:txBody>
                <a:bodyPr/>
                <a:lstStyle/>
                <a:p>
                  <a:r>
                    <a:rPr lang="zh-CN" altLang="en-US">
                      <a:noFill/>
                    </a:rPr>
                    <a:t> </a:t>
                  </a:r>
                </a:p>
              </p:txBody>
            </p:sp>
          </mc:Fallback>
        </mc:AlternateContent>
        <p:cxnSp>
          <p:nvCxnSpPr>
            <p:cNvPr id="18" name="直接连接符 17"/>
            <p:cNvCxnSpPr>
              <a:stCxn id="9" idx="2"/>
              <a:endCxn id="11" idx="0"/>
            </p:cNvCxnSpPr>
            <p:nvPr/>
          </p:nvCxnSpPr>
          <p:spPr bwMode="auto">
            <a:xfrm>
              <a:off x="3276377" y="2905552"/>
              <a:ext cx="467842" cy="371023"/>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9" name="直接连接符 18"/>
            <p:cNvCxnSpPr>
              <a:stCxn id="10" idx="2"/>
              <a:endCxn id="11" idx="0"/>
            </p:cNvCxnSpPr>
            <p:nvPr/>
          </p:nvCxnSpPr>
          <p:spPr bwMode="auto">
            <a:xfrm flipH="1">
              <a:off x="3744219" y="2905552"/>
              <a:ext cx="1223961" cy="371023"/>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0" name="直接连接符 19"/>
            <p:cNvCxnSpPr>
              <a:stCxn id="11" idx="2"/>
              <a:endCxn id="13" idx="0"/>
            </p:cNvCxnSpPr>
            <p:nvPr/>
          </p:nvCxnSpPr>
          <p:spPr bwMode="auto">
            <a:xfrm>
              <a:off x="3744219" y="3626277"/>
              <a:ext cx="298425" cy="371023"/>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1" name="直接连接符 20"/>
            <p:cNvCxnSpPr>
              <a:stCxn id="12" idx="2"/>
              <a:endCxn id="13" idx="0"/>
            </p:cNvCxnSpPr>
            <p:nvPr/>
          </p:nvCxnSpPr>
          <p:spPr bwMode="auto">
            <a:xfrm flipH="1">
              <a:off x="4042644" y="3626277"/>
              <a:ext cx="1393378" cy="371023"/>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2" name="直接连接符 21"/>
            <p:cNvCxnSpPr>
              <a:stCxn id="13" idx="2"/>
              <a:endCxn id="15" idx="0"/>
            </p:cNvCxnSpPr>
            <p:nvPr/>
          </p:nvCxnSpPr>
          <p:spPr bwMode="auto">
            <a:xfrm>
              <a:off x="4042644" y="4347002"/>
              <a:ext cx="531291" cy="39306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3" name="直接连接符 22"/>
            <p:cNvCxnSpPr>
              <a:stCxn id="14" idx="2"/>
              <a:endCxn id="15" idx="0"/>
            </p:cNvCxnSpPr>
            <p:nvPr/>
          </p:nvCxnSpPr>
          <p:spPr bwMode="auto">
            <a:xfrm flipH="1">
              <a:off x="4573935" y="4372402"/>
              <a:ext cx="826021" cy="36766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4" name="直接连接符 23"/>
            <p:cNvCxnSpPr>
              <a:stCxn id="15" idx="2"/>
              <a:endCxn id="17" idx="0"/>
            </p:cNvCxnSpPr>
            <p:nvPr/>
          </p:nvCxnSpPr>
          <p:spPr bwMode="auto">
            <a:xfrm>
              <a:off x="4573935" y="5089764"/>
              <a:ext cx="613321" cy="29837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5" name="直接连接符 24"/>
            <p:cNvCxnSpPr>
              <a:stCxn id="16" idx="2"/>
              <a:endCxn id="17" idx="0"/>
            </p:cNvCxnSpPr>
            <p:nvPr/>
          </p:nvCxnSpPr>
          <p:spPr bwMode="auto">
            <a:xfrm flipH="1">
              <a:off x="5187256" y="5089764"/>
              <a:ext cx="503486" cy="298370"/>
            </a:xfrm>
            <a:prstGeom prst="line">
              <a:avLst/>
            </a:prstGeom>
            <a:solidFill>
              <a:schemeClr val="accent1"/>
            </a:solidFill>
            <a:ln w="19050" cap="flat" cmpd="sng" algn="ctr">
              <a:solidFill>
                <a:schemeClr val="tx1"/>
              </a:solidFill>
              <a:prstDash val="solid"/>
              <a:round/>
              <a:headEnd type="none" w="med" len="med"/>
              <a:tailEnd type="none" w="med" len="med"/>
            </a:ln>
          </p:spPr>
        </p:cxnSp>
      </p:grpSp>
      <p:sp>
        <p:nvSpPr>
          <p:cNvPr id="3" name="标题 2"/>
          <p:cNvSpPr>
            <a:spLocks noGrp="1"/>
          </p:cNvSpPr>
          <p:nvPr>
            <p:ph type="title"/>
          </p:nvPr>
        </p:nvSpPr>
        <p:spPr/>
        <p:txBody>
          <a:bodyPr/>
          <a:lstStyle/>
          <a:p>
            <a:r>
              <a:rPr lang="en-US" altLang="zh-CN" dirty="0"/>
              <a:t>2.4.1  </a:t>
            </a:r>
            <a:r>
              <a:rPr lang="zh-CN" altLang="en-US" dirty="0"/>
              <a:t>命题逻辑的归结法</a:t>
            </a:r>
          </a:p>
        </p:txBody>
      </p:sp>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78</a:t>
            </a:fld>
            <a:endParaRPr kumimoji="1" lang="en-US" altLang="zh-CN" sz="1500">
              <a:solidFill>
                <a:srgbClr val="000000"/>
              </a:solidFill>
            </a:endParaRPr>
          </a:p>
        </p:txBody>
      </p:sp>
    </p:spTree>
    <p:extLst>
      <p:ext uri="{BB962C8B-B14F-4D97-AF65-F5344CB8AC3E}">
        <p14:creationId xmlns:p14="http://schemas.microsoft.com/office/powerpoint/2010/main" val="20877006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2.4.2  </a:t>
            </a:r>
            <a:r>
              <a:rPr lang="zh-CN" altLang="en-US" dirty="0"/>
              <a:t>谓词归结的子句型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39090" lvl="1" indent="0">
                  <a:lnSpc>
                    <a:spcPct val="135000"/>
                  </a:lnSpc>
                  <a:buClr>
                    <a:srgbClr val="000000"/>
                  </a:buClr>
                  <a:buNone/>
                </a:pPr>
                <a:r>
                  <a:rPr lang="zh-CN" altLang="en-US" dirty="0" smtClean="0">
                    <a:solidFill>
                      <a:srgbClr val="FF0000"/>
                    </a:solidFill>
                  </a:rPr>
                  <a:t>谓词归结</a:t>
                </a:r>
                <a:r>
                  <a:rPr lang="zh-CN" altLang="en-US" dirty="0">
                    <a:solidFill>
                      <a:srgbClr val="000000"/>
                    </a:solidFill>
                  </a:rPr>
                  <a:t>：除了有</a:t>
                </a:r>
                <a:r>
                  <a:rPr lang="zh-CN" altLang="en-US" dirty="0">
                    <a:solidFill>
                      <a:srgbClr val="FF00FF"/>
                    </a:solidFill>
                  </a:rPr>
                  <a:t>量词</a:t>
                </a:r>
                <a:r>
                  <a:rPr lang="zh-CN" altLang="en-US" dirty="0">
                    <a:solidFill>
                      <a:srgbClr val="000000"/>
                    </a:solidFill>
                  </a:rPr>
                  <a:t>和</a:t>
                </a:r>
                <a:r>
                  <a:rPr lang="zh-CN" altLang="en-US" dirty="0">
                    <a:solidFill>
                      <a:srgbClr val="FF00FF"/>
                    </a:solidFill>
                  </a:rPr>
                  <a:t>函数</a:t>
                </a:r>
                <a:r>
                  <a:rPr lang="zh-CN" altLang="en-US" dirty="0">
                    <a:solidFill>
                      <a:srgbClr val="000000"/>
                    </a:solidFill>
                  </a:rPr>
                  <a:t>以外，其余和命题归结过程一样。 </a:t>
                </a:r>
              </a:p>
              <a:p>
                <a:pPr>
                  <a:lnSpc>
                    <a:spcPct val="135000"/>
                  </a:lnSpc>
                </a:pPr>
                <a:r>
                  <a:rPr lang="en-US" altLang="zh-CN" dirty="0" err="1" smtClean="0"/>
                  <a:t>Skolem</a:t>
                </a:r>
                <a:r>
                  <a:rPr lang="en-US" altLang="zh-CN" dirty="0" smtClean="0"/>
                  <a:t> </a:t>
                </a:r>
                <a:r>
                  <a:rPr kumimoji="0" lang="en-US" altLang="zh-CN" dirty="0">
                    <a:solidFill>
                      <a:srgbClr val="0000CC"/>
                    </a:solidFill>
                    <a:latin typeface="华文新魏" panose="02010800040101010101" pitchFamily="2" charset="-122"/>
                  </a:rPr>
                  <a:t>(</a:t>
                </a:r>
                <a:r>
                  <a:rPr lang="zh-CN" altLang="en-US" dirty="0"/>
                  <a:t>斯科朗</a:t>
                </a:r>
                <a:r>
                  <a:rPr lang="en-US" altLang="zh-CN" dirty="0"/>
                  <a:t>)</a:t>
                </a:r>
                <a:r>
                  <a:rPr lang="zh-CN" altLang="en-US" dirty="0"/>
                  <a:t>标准型</a:t>
                </a:r>
                <a:endParaRPr lang="en-US" altLang="zh-CN" dirty="0" smtClean="0"/>
              </a:p>
              <a:p>
                <a:pPr lvl="1">
                  <a:lnSpc>
                    <a:spcPct val="135000"/>
                  </a:lnSpc>
                </a:pPr>
                <a:r>
                  <a:rPr lang="zh-CN" altLang="en-US" dirty="0" smtClean="0">
                    <a:solidFill>
                      <a:srgbClr val="FF0000"/>
                    </a:solidFill>
                  </a:rPr>
                  <a:t>前束范式</a:t>
                </a:r>
                <a:r>
                  <a:rPr lang="zh-CN" altLang="en-US" dirty="0" smtClean="0"/>
                  <a:t>：如果</a:t>
                </a:r>
                <a:r>
                  <a:rPr lang="zh-CN" altLang="en-US" dirty="0">
                    <a:solidFill>
                      <a:srgbClr val="FF00FF"/>
                    </a:solidFill>
                  </a:rPr>
                  <a:t>谓词</a:t>
                </a:r>
                <a:r>
                  <a:rPr lang="zh-CN" altLang="en-US" dirty="0" smtClean="0">
                    <a:solidFill>
                      <a:srgbClr val="FF00FF"/>
                    </a:solidFill>
                  </a:rPr>
                  <a:t>公式</a:t>
                </a:r>
                <a:r>
                  <a:rPr lang="en-US" altLang="zh-CN" dirty="0" smtClean="0">
                    <a:solidFill>
                      <a:srgbClr val="FF00FF"/>
                    </a:solidFill>
                  </a:rPr>
                  <a:t>A</a:t>
                </a:r>
                <a:r>
                  <a:rPr lang="zh-CN" altLang="en-US" dirty="0"/>
                  <a:t>中的一切</a:t>
                </a:r>
                <a:r>
                  <a:rPr lang="zh-CN" altLang="en-US" dirty="0">
                    <a:solidFill>
                      <a:srgbClr val="FF00FF"/>
                    </a:solidFill>
                  </a:rPr>
                  <a:t>量词</a:t>
                </a:r>
                <a:r>
                  <a:rPr lang="zh-CN" altLang="en-US" dirty="0"/>
                  <a:t>都位于该公式的</a:t>
                </a:r>
                <a:r>
                  <a:rPr lang="zh-CN" altLang="en-US" dirty="0">
                    <a:solidFill>
                      <a:srgbClr val="FF00FF"/>
                    </a:solidFill>
                  </a:rPr>
                  <a:t>最左边</a:t>
                </a:r>
                <a:r>
                  <a:rPr lang="zh-CN" altLang="en-US" dirty="0"/>
                  <a:t>（不含否定词），且这些量词的</a:t>
                </a:r>
                <a:r>
                  <a:rPr lang="zh-CN" altLang="en-US" dirty="0">
                    <a:solidFill>
                      <a:srgbClr val="3333FF"/>
                    </a:solidFill>
                  </a:rPr>
                  <a:t>辖域</a:t>
                </a:r>
                <a:r>
                  <a:rPr lang="zh-CN" altLang="en-US" dirty="0"/>
                  <a:t>都延伸到公式的</a:t>
                </a:r>
                <a:r>
                  <a:rPr lang="zh-CN" altLang="en-US" dirty="0">
                    <a:solidFill>
                      <a:srgbClr val="3333FF"/>
                    </a:solidFill>
                  </a:rPr>
                  <a:t>末端</a:t>
                </a:r>
                <a:r>
                  <a:rPr lang="zh-CN" altLang="en-US" dirty="0"/>
                  <a:t>。即：把所有的量词都提到最左端</a:t>
                </a:r>
                <a:r>
                  <a:rPr lang="zh-CN" altLang="en-US" dirty="0" smtClean="0"/>
                  <a:t>去，则称公式</a:t>
                </a:r>
                <a:r>
                  <a:rPr lang="en-US" altLang="zh-CN" dirty="0"/>
                  <a:t>A</a:t>
                </a:r>
                <a:r>
                  <a:rPr lang="zh-CN" altLang="en-US" dirty="0"/>
                  <a:t>是一个</a:t>
                </a:r>
                <a:r>
                  <a:rPr lang="zh-CN" altLang="en-US" dirty="0" smtClean="0"/>
                  <a:t>前束范式。</a:t>
                </a:r>
                <a:endParaRPr lang="zh-CN" altLang="en-US" dirty="0"/>
              </a:p>
              <a:p>
                <a:pPr marL="339090" lvl="1" indent="0">
                  <a:lnSpc>
                    <a:spcPct val="135000"/>
                  </a:lnSpc>
                  <a:buNone/>
                </a:pPr>
                <a:r>
                  <a:rPr lang="zh-CN" altLang="en-US" dirty="0"/>
                  <a:t>	</a:t>
                </a:r>
                <a:r>
                  <a:rPr lang="en-US" altLang="zh-CN" dirty="0" smtClean="0"/>
                  <a:t>	</a:t>
                </a:r>
                <a:r>
                  <a:rPr lang="zh-CN" altLang="en-US" dirty="0" smtClean="0"/>
                  <a:t>形如：</a:t>
                </a:r>
                <a:r>
                  <a:rPr lang="en-US" altLang="zh-CN" dirty="0" smtClean="0"/>
                  <a:t>(Q</a:t>
                </a:r>
                <a:r>
                  <a:rPr lang="en-US" altLang="zh-CN" baseline="-25000" dirty="0" smtClean="0"/>
                  <a:t>1</a:t>
                </a:r>
                <a:r>
                  <a:rPr lang="en-US" altLang="zh-CN" dirty="0" smtClean="0"/>
                  <a:t>x</a:t>
                </a:r>
                <a:r>
                  <a:rPr lang="en-US" altLang="zh-CN" baseline="-25000" dirty="0" smtClean="0"/>
                  <a:t>1</a:t>
                </a:r>
                <a:r>
                  <a:rPr lang="en-US" altLang="zh-CN" dirty="0"/>
                  <a:t>)(Q</a:t>
                </a:r>
                <a:r>
                  <a:rPr lang="en-US" altLang="zh-CN" baseline="-25000" dirty="0"/>
                  <a:t>2</a:t>
                </a:r>
                <a:r>
                  <a:rPr lang="en-US" altLang="zh-CN" dirty="0"/>
                  <a:t>x</a:t>
                </a:r>
                <a:r>
                  <a:rPr lang="en-US" altLang="zh-CN" baseline="-25000" dirty="0"/>
                  <a:t>2</a:t>
                </a:r>
                <a:r>
                  <a:rPr lang="en-US" altLang="zh-CN" dirty="0"/>
                  <a:t>)…(</a:t>
                </a:r>
                <a:r>
                  <a:rPr lang="en-US" altLang="zh-CN" dirty="0" err="1"/>
                  <a:t>Q</a:t>
                </a:r>
                <a:r>
                  <a:rPr lang="en-US" altLang="zh-CN" baseline="-25000" dirty="0" err="1"/>
                  <a:t>n</a:t>
                </a:r>
                <a:r>
                  <a:rPr lang="en-US" altLang="zh-CN" dirty="0" err="1"/>
                  <a:t>x</a:t>
                </a:r>
                <a:r>
                  <a:rPr lang="en-US" altLang="zh-CN" baseline="-25000" dirty="0" err="1"/>
                  <a:t>n</a:t>
                </a:r>
                <a:r>
                  <a:rPr lang="en-US" altLang="zh-CN" dirty="0"/>
                  <a:t>)M(x</a:t>
                </a:r>
                <a:r>
                  <a:rPr lang="en-US" altLang="zh-CN" baseline="-25000" dirty="0"/>
                  <a:t>1</a:t>
                </a:r>
                <a:r>
                  <a:rPr lang="en-US" altLang="zh-CN" dirty="0"/>
                  <a:t>,x</a:t>
                </a:r>
                <a:r>
                  <a:rPr lang="en-US" altLang="zh-CN" baseline="-25000" dirty="0"/>
                  <a:t>2</a:t>
                </a:r>
                <a:r>
                  <a:rPr lang="en-US" altLang="zh-CN" dirty="0"/>
                  <a:t>,…,</a:t>
                </a:r>
                <a:r>
                  <a:rPr lang="en-US" altLang="zh-CN" dirty="0" err="1"/>
                  <a:t>x</a:t>
                </a:r>
                <a:r>
                  <a:rPr lang="en-US" altLang="zh-CN" baseline="-25000" dirty="0" err="1"/>
                  <a:t>n</a:t>
                </a:r>
                <a:r>
                  <a:rPr lang="en-US" altLang="zh-CN" dirty="0"/>
                  <a:t>)</a:t>
                </a:r>
              </a:p>
              <a:p>
                <a:pPr lvl="1">
                  <a:lnSpc>
                    <a:spcPct val="135000"/>
                  </a:lnSpc>
                </a:pPr>
                <a:r>
                  <a:rPr lang="zh-CN" altLang="en-US" dirty="0" smtClean="0">
                    <a:solidFill>
                      <a:srgbClr val="FF00FF"/>
                    </a:solidFill>
                  </a:rPr>
                  <a:t>前束范式</a:t>
                </a:r>
                <a:r>
                  <a:rPr lang="zh-CN" altLang="en-US" dirty="0"/>
                  <a:t>中</a:t>
                </a:r>
                <a:r>
                  <a:rPr lang="zh-CN" altLang="en-US" dirty="0">
                    <a:solidFill>
                      <a:srgbClr val="3333FF"/>
                    </a:solidFill>
                  </a:rPr>
                  <a:t>消去</a:t>
                </a:r>
                <a:r>
                  <a:rPr lang="zh-CN" altLang="en-US" dirty="0" smtClean="0"/>
                  <a:t>所有</a:t>
                </a:r>
                <a:r>
                  <a:rPr lang="zh-CN" altLang="en-US" dirty="0" smtClean="0">
                    <a:solidFill>
                      <a:srgbClr val="3333FF"/>
                    </a:solidFill>
                  </a:rPr>
                  <a:t>量词</a:t>
                </a:r>
                <a:r>
                  <a:rPr lang="zh-CN" altLang="en-US" dirty="0"/>
                  <a:t>，则</a:t>
                </a:r>
                <a:r>
                  <a:rPr lang="zh-CN" altLang="en-US" dirty="0" smtClean="0"/>
                  <a:t>称此形式</a:t>
                </a:r>
                <a:r>
                  <a:rPr lang="zh-CN" altLang="en-US" dirty="0"/>
                  <a:t>的谓词公式为</a:t>
                </a:r>
                <a:r>
                  <a:rPr lang="en-US" altLang="zh-CN" dirty="0" err="1">
                    <a:solidFill>
                      <a:srgbClr val="FF0000"/>
                    </a:solidFill>
                  </a:rPr>
                  <a:t>Skolem</a:t>
                </a:r>
                <a:r>
                  <a:rPr lang="zh-CN" altLang="en-US" dirty="0" smtClean="0">
                    <a:solidFill>
                      <a:srgbClr val="FF0000"/>
                    </a:solidFill>
                  </a:rPr>
                  <a:t>标准</a:t>
                </a:r>
                <a:r>
                  <a:rPr lang="zh-CN" altLang="en-US" dirty="0"/>
                  <a:t>型。</a:t>
                </a:r>
              </a:p>
              <a:p>
                <a:pPr lvl="1">
                  <a:lnSpc>
                    <a:spcPct val="135000"/>
                  </a:lnSpc>
                </a:pPr>
                <a:r>
                  <a:rPr lang="zh-CN" altLang="en-US" dirty="0" smtClean="0"/>
                  <a:t>任何谓词</a:t>
                </a:r>
                <a:r>
                  <a:rPr lang="zh-CN" altLang="en-US" dirty="0"/>
                  <a:t>公式都可以化为与之对应的</a:t>
                </a:r>
                <a:r>
                  <a:rPr lang="en-US" altLang="zh-CN" dirty="0" err="1"/>
                  <a:t>Skolem</a:t>
                </a:r>
                <a:r>
                  <a:rPr lang="zh-CN" altLang="en-US" dirty="0"/>
                  <a:t>标准型（</a:t>
                </a:r>
                <a:r>
                  <a:rPr lang="zh-CN" altLang="en-US" dirty="0">
                    <a:solidFill>
                      <a:srgbClr val="FF00FF"/>
                    </a:solidFill>
                  </a:rPr>
                  <a:t>不唯一</a:t>
                </a:r>
                <a:r>
                  <a:rPr lang="zh-CN" altLang="en-US" dirty="0" smtClean="0"/>
                  <a:t>）。</a:t>
                </a:r>
                <a:endParaRPr lang="zh-CN" altLang="en-US" dirty="0"/>
              </a:p>
              <a:p>
                <a:pPr lvl="1">
                  <a:lnSpc>
                    <a:spcPct val="135000"/>
                  </a:lnSpc>
                </a:pPr>
                <a:r>
                  <a:rPr lang="zh-CN" altLang="en-US" dirty="0">
                    <a:solidFill>
                      <a:srgbClr val="FF0000"/>
                    </a:solidFill>
                  </a:rPr>
                  <a:t>约束变项换名规则</a:t>
                </a:r>
                <a:r>
                  <a:rPr lang="zh-CN" altLang="en-US" dirty="0" smtClean="0"/>
                  <a:t>：</a:t>
                </a:r>
                <a:r>
                  <a:rPr lang="en-US" altLang="zh-CN" dirty="0" smtClean="0"/>
                  <a:t>	(</a:t>
                </a:r>
                <a:r>
                  <a:rPr lang="en-US" altLang="zh-CN" dirty="0" err="1" smtClean="0"/>
                  <a:t>Qx</a:t>
                </a:r>
                <a:r>
                  <a:rPr lang="en-US" altLang="zh-CN" dirty="0" smtClean="0"/>
                  <a:t>)M(x)</a:t>
                </a:r>
                <a:r>
                  <a:rPr lang="zh-CN" altLang="en-US" dirty="0" smtClean="0"/>
                  <a:t> </a:t>
                </a:r>
                <a14:m>
                  <m:oMath xmlns:m="http://schemas.openxmlformats.org/officeDocument/2006/math">
                    <m:r>
                      <a:rPr lang="en-US" altLang="zh-CN" sz="2100">
                        <a:latin typeface="Cambria Math" panose="02040503050406030204" pitchFamily="18" charset="0"/>
                        <a:ea typeface="MS Mincho" charset="0"/>
                        <a:cs typeface="Cambria Math" panose="02040503050406030204" pitchFamily="18" charset="0"/>
                        <a:sym typeface="+mn-ea"/>
                      </a:rPr>
                      <m:t>⟺</m:t>
                    </m:r>
                  </m:oMath>
                </a14:m>
                <a:r>
                  <a:rPr lang="zh-CN" altLang="en-US" dirty="0"/>
                  <a:t> </a:t>
                </a:r>
                <a:r>
                  <a:rPr lang="en-US" altLang="zh-CN" dirty="0" smtClean="0"/>
                  <a:t>(</a:t>
                </a:r>
                <a:r>
                  <a:rPr lang="en-US" altLang="zh-CN" dirty="0" err="1" smtClean="0"/>
                  <a:t>Qy</a:t>
                </a:r>
                <a:r>
                  <a:rPr lang="en-US" altLang="zh-CN" dirty="0" smtClean="0"/>
                  <a:t>)M(y)</a:t>
                </a:r>
                <a:r>
                  <a:rPr lang="zh-CN" altLang="en-US" dirty="0" smtClean="0"/>
                  <a:t> </a:t>
                </a:r>
                <a:endParaRPr lang="zh-CN" altLang="en-US" dirty="0"/>
              </a:p>
              <a:p>
                <a:pPr marL="339090" lvl="1" indent="0">
                  <a:lnSpc>
                    <a:spcPct val="135000"/>
                  </a:lnSpc>
                  <a:buNone/>
                </a:pPr>
                <a:r>
                  <a:rPr lang="en-US" altLang="zh-CN" dirty="0" smtClean="0"/>
                  <a:t>				(</a:t>
                </a:r>
                <a:r>
                  <a:rPr lang="en-US" altLang="zh-CN" dirty="0" err="1" smtClean="0"/>
                  <a:t>Qx</a:t>
                </a:r>
                <a:r>
                  <a:rPr lang="en-US" altLang="zh-CN" dirty="0" smtClean="0"/>
                  <a:t>)M(</a:t>
                </a:r>
                <a:r>
                  <a:rPr lang="en-US" altLang="zh-CN" dirty="0" err="1" smtClean="0"/>
                  <a:t>x,z</a:t>
                </a:r>
                <a:r>
                  <a:rPr lang="en-US" altLang="zh-CN" dirty="0" smtClean="0"/>
                  <a:t>)</a:t>
                </a:r>
                <a:r>
                  <a:rPr lang="zh-CN" altLang="en-US" dirty="0" smtClean="0"/>
                  <a:t> </a:t>
                </a:r>
                <a14:m>
                  <m:oMath xmlns:m="http://schemas.openxmlformats.org/officeDocument/2006/math">
                    <m:r>
                      <a:rPr lang="en-US" altLang="zh-CN" sz="2100">
                        <a:latin typeface="Cambria Math" panose="02040503050406030204" pitchFamily="18" charset="0"/>
                        <a:ea typeface="MS Mincho" charset="0"/>
                        <a:cs typeface="Cambria Math" panose="02040503050406030204" pitchFamily="18" charset="0"/>
                        <a:sym typeface="+mn-ea"/>
                      </a:rPr>
                      <m:t>⟺</m:t>
                    </m:r>
                  </m:oMath>
                </a14:m>
                <a:r>
                  <a:rPr lang="zh-CN" altLang="en-US" dirty="0"/>
                  <a:t> </a:t>
                </a:r>
                <a:r>
                  <a:rPr lang="en-US" altLang="zh-CN" dirty="0" smtClean="0"/>
                  <a:t>(</a:t>
                </a:r>
                <a:r>
                  <a:rPr lang="en-US" altLang="zh-CN" dirty="0" err="1" smtClean="0"/>
                  <a:t>Qy</a:t>
                </a:r>
                <a:r>
                  <a:rPr lang="en-US" altLang="zh-CN" dirty="0" smtClean="0"/>
                  <a:t>)M(</a:t>
                </a:r>
                <a:r>
                  <a:rPr lang="en-US" altLang="zh-CN" dirty="0" err="1" smtClean="0"/>
                  <a:t>y,z</a:t>
                </a:r>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368" r="-736"/>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79</a:t>
            </a:fld>
            <a:endParaRPr kumimoji="1" lang="en-US" altLang="zh-CN" sz="1500">
              <a:solidFill>
                <a:srgbClr val="000000"/>
              </a:solidFill>
            </a:endParaRPr>
          </a:p>
        </p:txBody>
      </p:sp>
    </p:spTree>
    <p:extLst>
      <p:ext uri="{BB962C8B-B14F-4D97-AF65-F5344CB8AC3E}">
        <p14:creationId xmlns:p14="http://schemas.microsoft.com/office/powerpoint/2010/main" val="2610167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p:cNvSpPr>
          <p:nvPr>
            <p:ph type="title"/>
          </p:nvPr>
        </p:nvSpPr>
        <p:spPr/>
        <p:txBody>
          <a:bodyPr vert="horz" wrap="square" lIns="91440" tIns="45720" rIns="91440" bIns="45720" anchor="ctr"/>
          <a:lstStyle/>
          <a:p>
            <a:pPr eaLnBrk="1" hangingPunct="1"/>
            <a:r>
              <a:rPr lang="zh-CN" altLang="en-US" sz="3600" dirty="0">
                <a:latin typeface="微软雅黑" panose="020B0503020204020204" pitchFamily="34" charset="-122"/>
                <a:ea typeface="微软雅黑" panose="020B0503020204020204" pitchFamily="34" charset="-122"/>
              </a:rPr>
              <a:t>1.2.1 智能信息处理系统的假设</a:t>
            </a:r>
          </a:p>
        </p:txBody>
      </p:sp>
      <p:graphicFrame>
        <p:nvGraphicFramePr>
          <p:cNvPr id="119834" name="Group 26"/>
          <p:cNvGraphicFramePr>
            <a:graphicFrameLocks noGrp="1"/>
          </p:cNvGraphicFramePr>
          <p:nvPr>
            <p:ph sz="half" idx="1"/>
            <p:custDataLst>
              <p:tags r:id="rId1"/>
            </p:custDataLst>
            <p:extLst>
              <p:ext uri="{D42A27DB-BD31-4B8C-83A1-F6EECF244321}">
                <p14:modId xmlns:p14="http://schemas.microsoft.com/office/powerpoint/2010/main" val="838889699"/>
              </p:ext>
            </p:extLst>
          </p:nvPr>
        </p:nvGraphicFramePr>
        <p:xfrm>
          <a:off x="1044575" y="1978496"/>
          <a:ext cx="7054850" cy="4114800"/>
        </p:xfrm>
        <a:graphic>
          <a:graphicData uri="http://schemas.openxmlformats.org/drawingml/2006/table">
            <a:tbl>
              <a:tblPr>
                <a:tableStyleId>{69CF1AB2-1976-4502-BF36-3FF5EA218861}</a:tableStyleId>
              </a:tblPr>
              <a:tblGrid>
                <a:gridCol w="3527425">
                  <a:extLst>
                    <a:ext uri="{9D8B030D-6E8A-4147-A177-3AD203B41FA5}">
                      <a16:colId xmlns:a16="http://schemas.microsoft.com/office/drawing/2014/main" val="20000"/>
                    </a:ext>
                  </a:extLst>
                </a:gridCol>
                <a:gridCol w="3527425">
                  <a:extLst>
                    <a:ext uri="{9D8B030D-6E8A-4147-A177-3AD203B41FA5}">
                      <a16:colId xmlns:a16="http://schemas.microsoft.com/office/drawing/2014/main" val="20001"/>
                    </a:ext>
                  </a:extLst>
                </a:gridCol>
              </a:tblGrid>
              <a:tr h="1028700">
                <a:tc>
                  <a:txBody>
                    <a:bodyPr/>
                    <a:lstStyle/>
                    <a:p>
                      <a:pPr marL="0" marR="0" lvl="0" indent="0" algn="ctr"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zh-CN" altLang="en-US" sz="3200" b="1"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rPr>
                        <a:t>人的心理活动</a:t>
                      </a:r>
                      <a:endParaRPr kumimoji="1" lang="zh-CN" altLang="en-US" sz="32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zh-CN" altLang="en-US" sz="3200" b="1"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rPr>
                        <a:t>计算机的层次</a:t>
                      </a:r>
                      <a:endParaRPr kumimoji="1" lang="zh-CN" altLang="en-US" sz="3200" b="1" i="0" u="none" strike="noStrike" cap="none" normalizeH="0" baseline="0" dirty="0" smtClean="0">
                        <a:ln>
                          <a:noFill/>
                        </a:ln>
                        <a:solidFill>
                          <a:srgbClr val="C00000"/>
                        </a:solidFill>
                        <a:effectLst/>
                        <a:latin typeface="黑体" panose="02010609060101010101" pitchFamily="49" charset="-122"/>
                        <a:ea typeface="黑体" panose="02010609060101010101" pitchFamily="49" charset="-122"/>
                      </a:endParaRPr>
                    </a:p>
                  </a:txBody>
                  <a:tcPr anchor="ctr" horzOverflow="overflow"/>
                </a:tc>
                <a:extLst>
                  <a:ext uri="{0D108BD9-81ED-4DB2-BD59-A6C34878D82A}">
                    <a16:rowId xmlns:a16="http://schemas.microsoft.com/office/drawing/2014/main" val="10000"/>
                  </a:ext>
                </a:extLst>
              </a:tr>
              <a:tr h="1028700">
                <a:tc>
                  <a:txBody>
                    <a:bodyPr/>
                    <a:lstStyle/>
                    <a:p>
                      <a:pPr marL="0" marR="0" lvl="0" indent="0" algn="ctr"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zh-CN" altLang="en-US" sz="3200" b="1" u="none" strike="noStrike" cap="none" normalizeH="0" baseline="0" dirty="0" smtClean="0">
                          <a:ln>
                            <a:noFill/>
                          </a:ln>
                          <a:effectLst/>
                          <a:latin typeface="黑体" panose="02010609060101010101" pitchFamily="49" charset="-122"/>
                          <a:ea typeface="黑体" panose="02010609060101010101" pitchFamily="49" charset="-122"/>
                        </a:rPr>
                        <a:t>思维策略</a:t>
                      </a:r>
                      <a:endParaRPr kumimoji="1" lang="zh-CN" altLang="en-US" sz="3200" b="1" i="0" u="none" strike="noStrike" cap="none" normalizeH="0" baseline="0" dirty="0" smtClean="0">
                        <a:ln>
                          <a:noFill/>
                        </a:ln>
                        <a:solidFill>
                          <a:schemeClr val="accent2">
                            <a:lumMod val="50000"/>
                            <a:lumOff val="50000"/>
                          </a:schemeClr>
                        </a:solidFill>
                        <a:effectLst/>
                        <a:latin typeface="黑体" panose="02010609060101010101" pitchFamily="49" charset="-122"/>
                        <a:ea typeface="黑体" panose="02010609060101010101"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zh-CN" altLang="en-US" sz="3200" b="1" u="none" strike="noStrike" cap="none" normalizeH="0" baseline="0" dirty="0" smtClean="0">
                          <a:ln>
                            <a:noFill/>
                          </a:ln>
                          <a:effectLst/>
                          <a:latin typeface="黑体" panose="02010609060101010101" pitchFamily="49" charset="-122"/>
                          <a:ea typeface="黑体" panose="02010609060101010101" pitchFamily="49" charset="-122"/>
                        </a:rPr>
                        <a:t>程序</a:t>
                      </a:r>
                      <a:endParaRPr kumimoji="1" lang="zh-CN" altLang="en-US" sz="3200" b="1" i="0" u="none" strike="noStrike" cap="none" normalizeH="0" baseline="0" dirty="0" smtClean="0">
                        <a:ln>
                          <a:noFill/>
                        </a:ln>
                        <a:solidFill>
                          <a:schemeClr val="accent2">
                            <a:lumMod val="50000"/>
                            <a:lumOff val="50000"/>
                          </a:schemeClr>
                        </a:solidFill>
                        <a:effectLst/>
                        <a:latin typeface="黑体" panose="02010609060101010101" pitchFamily="49" charset="-122"/>
                        <a:ea typeface="黑体" panose="02010609060101010101" pitchFamily="49" charset="-122"/>
                      </a:endParaRPr>
                    </a:p>
                  </a:txBody>
                  <a:tcPr anchor="ctr" horzOverflow="overflow"/>
                </a:tc>
                <a:extLst>
                  <a:ext uri="{0D108BD9-81ED-4DB2-BD59-A6C34878D82A}">
                    <a16:rowId xmlns:a16="http://schemas.microsoft.com/office/drawing/2014/main" val="10001"/>
                  </a:ext>
                </a:extLst>
              </a:tr>
              <a:tr h="1028700">
                <a:tc>
                  <a:txBody>
                    <a:bodyPr/>
                    <a:lstStyle/>
                    <a:p>
                      <a:pPr marL="0" marR="0" lvl="0" indent="0" algn="ctr"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zh-CN" altLang="en-US" sz="3200" b="1" u="none" strike="noStrike" cap="none" normalizeH="0" baseline="0" dirty="0" smtClean="0">
                          <a:ln>
                            <a:noFill/>
                          </a:ln>
                          <a:effectLst/>
                          <a:latin typeface="黑体" panose="02010609060101010101" pitchFamily="49" charset="-122"/>
                          <a:ea typeface="黑体" panose="02010609060101010101" pitchFamily="49" charset="-122"/>
                        </a:rPr>
                        <a:t>初级信息处理</a:t>
                      </a:r>
                      <a:endParaRPr kumimoji="1" lang="zh-CN" altLang="en-US" sz="3200" b="1" i="0" u="none" strike="noStrike" cap="none" normalizeH="0" baseline="0" dirty="0" smtClean="0">
                        <a:ln>
                          <a:noFill/>
                        </a:ln>
                        <a:solidFill>
                          <a:schemeClr val="accent2">
                            <a:lumMod val="50000"/>
                            <a:lumOff val="50000"/>
                          </a:schemeClr>
                        </a:solidFill>
                        <a:effectLst/>
                        <a:latin typeface="黑体" panose="02010609060101010101" pitchFamily="49" charset="-122"/>
                        <a:ea typeface="黑体" panose="02010609060101010101"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zh-CN" altLang="en-US" sz="3200" b="1" u="none" strike="noStrike" cap="none" normalizeH="0" baseline="0" dirty="0" smtClean="0">
                          <a:ln>
                            <a:noFill/>
                          </a:ln>
                          <a:effectLst/>
                          <a:latin typeface="黑体" panose="02010609060101010101" pitchFamily="49" charset="-122"/>
                          <a:ea typeface="黑体" panose="02010609060101010101" pitchFamily="49" charset="-122"/>
                        </a:rPr>
                        <a:t>语言</a:t>
                      </a:r>
                      <a:endParaRPr kumimoji="1" lang="zh-CN" altLang="en-US" sz="3200" b="1" i="0" u="none" strike="noStrike" cap="none" normalizeH="0" baseline="0" dirty="0" smtClean="0">
                        <a:ln>
                          <a:noFill/>
                        </a:ln>
                        <a:solidFill>
                          <a:schemeClr val="accent2">
                            <a:lumMod val="50000"/>
                            <a:lumOff val="50000"/>
                          </a:schemeClr>
                        </a:solidFill>
                        <a:effectLst/>
                        <a:latin typeface="黑体" panose="02010609060101010101" pitchFamily="49" charset="-122"/>
                        <a:ea typeface="黑体" panose="02010609060101010101" pitchFamily="49" charset="-122"/>
                      </a:endParaRPr>
                    </a:p>
                  </a:txBody>
                  <a:tcPr anchor="ctr" horzOverflow="overflow"/>
                </a:tc>
                <a:extLst>
                  <a:ext uri="{0D108BD9-81ED-4DB2-BD59-A6C34878D82A}">
                    <a16:rowId xmlns:a16="http://schemas.microsoft.com/office/drawing/2014/main" val="10002"/>
                  </a:ext>
                </a:extLst>
              </a:tr>
              <a:tr h="1028700">
                <a:tc>
                  <a:txBody>
                    <a:bodyPr/>
                    <a:lstStyle/>
                    <a:p>
                      <a:pPr marL="0" marR="0" lvl="0" indent="0" algn="ctr"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zh-CN" altLang="en-US" sz="3200" b="1" u="none" strike="noStrike" cap="none" normalizeH="0" baseline="0" smtClean="0">
                          <a:ln>
                            <a:noFill/>
                          </a:ln>
                          <a:effectLst/>
                          <a:latin typeface="黑体" panose="02010609060101010101" pitchFamily="49" charset="-122"/>
                          <a:ea typeface="黑体" panose="02010609060101010101" pitchFamily="49" charset="-122"/>
                        </a:rPr>
                        <a:t>生理过程</a:t>
                      </a:r>
                      <a:endParaRPr kumimoji="1" lang="zh-CN" altLang="en-US" sz="3200" b="1" i="0" u="none" strike="noStrike" cap="none" normalizeH="0" baseline="0" smtClean="0">
                        <a:ln>
                          <a:noFill/>
                        </a:ln>
                        <a:solidFill>
                          <a:schemeClr val="accent2">
                            <a:lumMod val="50000"/>
                            <a:lumOff val="50000"/>
                          </a:schemeClr>
                        </a:solidFill>
                        <a:effectLst/>
                        <a:latin typeface="黑体" panose="02010609060101010101" pitchFamily="49" charset="-122"/>
                        <a:ea typeface="黑体" panose="02010609060101010101" pitchFamily="49"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zh-CN" altLang="en-US" sz="3200" b="1" u="none" strike="noStrike" cap="none" normalizeH="0" baseline="0" dirty="0" smtClean="0">
                          <a:ln>
                            <a:noFill/>
                          </a:ln>
                          <a:effectLst/>
                          <a:latin typeface="黑体" panose="02010609060101010101" pitchFamily="49" charset="-122"/>
                          <a:ea typeface="黑体" panose="02010609060101010101" pitchFamily="49" charset="-122"/>
                        </a:rPr>
                        <a:t>硬件</a:t>
                      </a:r>
                      <a:endParaRPr kumimoji="1" lang="zh-CN" altLang="en-US" sz="3200" b="1" i="0" u="none" strike="noStrike" cap="none" normalizeH="0" baseline="0" dirty="0" smtClean="0">
                        <a:ln>
                          <a:noFill/>
                        </a:ln>
                        <a:solidFill>
                          <a:schemeClr val="accent2">
                            <a:lumMod val="50000"/>
                            <a:lumOff val="50000"/>
                          </a:schemeClr>
                        </a:solidFill>
                        <a:effectLst/>
                        <a:latin typeface="黑体" panose="02010609060101010101" pitchFamily="49" charset="-122"/>
                        <a:ea typeface="黑体" panose="02010609060101010101" pitchFamily="49" charset="-122"/>
                      </a:endParaRPr>
                    </a:p>
                  </a:txBody>
                  <a:tcPr anchor="ctr" horzOverflow="overflow"/>
                </a:tc>
                <a:extLst>
                  <a:ext uri="{0D108BD9-81ED-4DB2-BD59-A6C34878D82A}">
                    <a16:rowId xmlns:a16="http://schemas.microsoft.com/office/drawing/2014/main" val="10003"/>
                  </a:ext>
                </a:extLst>
              </a:tr>
            </a:tbl>
          </a:graphicData>
        </a:graphic>
      </p:graphicFrame>
      <p:sp>
        <p:nvSpPr>
          <p:cNvPr id="2" name="灯片编号占位符 1"/>
          <p:cNvSpPr>
            <a:spLocks noGrp="1"/>
          </p:cNvSpPr>
          <p:nvPr>
            <p:ph type="sldNum" sz="quarter" idx="4"/>
          </p:nvPr>
        </p:nvSpPr>
        <p:spPr/>
        <p:txBody>
          <a:bodyPr/>
          <a:lstStyle/>
          <a:p>
            <a:fld id="{9A0DB2DC-4C9A-4742-B13C-FB6460FD3503}" type="slidenum">
              <a:rPr lang="zh-CN" altLang="en-US" smtClean="0"/>
              <a:pPr/>
              <a:t>8</a:t>
            </a:fld>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2.4.2  </a:t>
            </a:r>
            <a:r>
              <a:rPr lang="zh-CN" altLang="en-US" dirty="0"/>
              <a:t>谓词归结的子句型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两</a:t>
                </a:r>
                <a:r>
                  <a:rPr lang="zh-CN" altLang="en-US" dirty="0"/>
                  <a:t>个问题：</a:t>
                </a:r>
              </a:p>
              <a:p>
                <a:pPr lvl="1" indent="0">
                  <a:lnSpc>
                    <a:spcPct val="140000"/>
                  </a:lnSpc>
                  <a:buNone/>
                </a:pPr>
                <a:r>
                  <a:rPr lang="zh-CN" altLang="en-US" dirty="0"/>
                  <a:t>1</a:t>
                </a:r>
                <a:r>
                  <a:rPr lang="zh-CN" altLang="en-US" dirty="0" smtClean="0"/>
                  <a:t>）把</a:t>
                </a:r>
                <a:r>
                  <a:rPr lang="zh-CN" altLang="en-US" dirty="0"/>
                  <a:t>一个公式化成</a:t>
                </a:r>
                <a:r>
                  <a:rPr lang="zh-CN" altLang="en-US" dirty="0" smtClean="0">
                    <a:solidFill>
                      <a:srgbClr val="FF00FF"/>
                    </a:solidFill>
                  </a:rPr>
                  <a:t>前束范式</a:t>
                </a:r>
                <a:r>
                  <a:rPr lang="zh-CN" altLang="en-US" dirty="0" smtClean="0"/>
                  <a:t>？</a:t>
                </a:r>
                <a:endParaRPr lang="en-US" altLang="zh-CN" dirty="0" smtClean="0"/>
              </a:p>
              <a:p>
                <a:pPr lvl="1" indent="0">
                  <a:lnSpc>
                    <a:spcPct val="140000"/>
                  </a:lnSpc>
                  <a:buNone/>
                </a:pPr>
                <a:r>
                  <a:rPr lang="en-US" altLang="zh-CN" dirty="0" smtClean="0"/>
                  <a:t>	(Q</a:t>
                </a:r>
                <a:r>
                  <a:rPr lang="en-US" altLang="zh-CN" baseline="-25000" dirty="0" smtClean="0"/>
                  <a:t>1</a:t>
                </a:r>
                <a:r>
                  <a:rPr lang="en-US" altLang="zh-CN" dirty="0" smtClean="0"/>
                  <a:t>x</a:t>
                </a:r>
                <a:r>
                  <a:rPr lang="en-US" altLang="zh-CN" baseline="-25000" dirty="0" smtClean="0"/>
                  <a:t>1</a:t>
                </a:r>
                <a:r>
                  <a:rPr lang="en-US" altLang="zh-CN" dirty="0" smtClean="0"/>
                  <a:t>)(Q</a:t>
                </a:r>
                <a:r>
                  <a:rPr lang="en-US" altLang="zh-CN" baseline="-25000" dirty="0" smtClean="0"/>
                  <a:t>2</a:t>
                </a:r>
                <a:r>
                  <a:rPr lang="en-US" altLang="zh-CN" dirty="0" smtClean="0"/>
                  <a:t>x</a:t>
                </a:r>
                <a:r>
                  <a:rPr lang="en-US" altLang="zh-CN" baseline="-25000" dirty="0" smtClean="0"/>
                  <a:t>2</a:t>
                </a:r>
                <a:r>
                  <a:rPr lang="en-US" altLang="zh-CN" dirty="0" smtClean="0"/>
                  <a:t>)…(</a:t>
                </a:r>
                <a:r>
                  <a:rPr lang="en-US" altLang="zh-CN" dirty="0" err="1" smtClean="0"/>
                  <a:t>Q</a:t>
                </a:r>
                <a:r>
                  <a:rPr lang="en-US" altLang="zh-CN" baseline="-25000" dirty="0" err="1" smtClean="0"/>
                  <a:t>n</a:t>
                </a:r>
                <a:r>
                  <a:rPr lang="en-US" altLang="zh-CN" dirty="0" err="1" smtClean="0"/>
                  <a:t>x</a:t>
                </a:r>
                <a:r>
                  <a:rPr lang="en-US" altLang="zh-CN" baseline="-25000" dirty="0" err="1" smtClean="0"/>
                  <a:t>n</a:t>
                </a:r>
                <a:r>
                  <a:rPr lang="en-US" altLang="zh-CN" dirty="0" smtClean="0"/>
                  <a:t>)M(x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en-US" altLang="zh-CN" dirty="0" smtClean="0"/>
                  <a:t>)</a:t>
                </a:r>
              </a:p>
              <a:p>
                <a:pPr lvl="1" indent="0">
                  <a:lnSpc>
                    <a:spcPct val="140000"/>
                  </a:lnSpc>
                  <a:buNone/>
                </a:pPr>
                <a:r>
                  <a:rPr lang="zh-CN" altLang="en-US" dirty="0" smtClean="0"/>
                  <a:t>2</a:t>
                </a:r>
                <a:r>
                  <a:rPr lang="zh-CN" altLang="en-US" dirty="0"/>
                  <a:t>）如何</a:t>
                </a:r>
                <a:r>
                  <a:rPr lang="zh-CN" altLang="en-US" dirty="0">
                    <a:solidFill>
                      <a:srgbClr val="FF00FF"/>
                    </a:solidFill>
                  </a:rPr>
                  <a:t>消去</a:t>
                </a:r>
                <a:r>
                  <a:rPr lang="zh-CN" altLang="en-US" dirty="0"/>
                  <a:t>前束范式中</a:t>
                </a:r>
                <a:r>
                  <a:rPr lang="zh-CN" altLang="en-US" dirty="0" smtClean="0">
                    <a:solidFill>
                      <a:srgbClr val="FF00FF"/>
                    </a:solidFill>
                  </a:rPr>
                  <a:t>量词</a:t>
                </a:r>
                <a:r>
                  <a:rPr lang="zh-CN" altLang="en-US" dirty="0" smtClean="0"/>
                  <a:t>？</a:t>
                </a:r>
                <a:r>
                  <a:rPr lang="en-US" altLang="zh-CN" dirty="0" smtClean="0">
                    <a:solidFill>
                      <a:srgbClr val="FF00FF"/>
                    </a:solidFill>
                  </a:rPr>
                  <a:t>	</a:t>
                </a:r>
                <a:r>
                  <a:rPr lang="en-US" altLang="zh-CN" dirty="0" smtClean="0"/>
                  <a:t>M(x</a:t>
                </a:r>
                <a:r>
                  <a:rPr lang="en-US" altLang="zh-CN" baseline="-25000" dirty="0" smtClean="0"/>
                  <a:t>1</a:t>
                </a:r>
                <a:r>
                  <a:rPr lang="en-US" altLang="zh-CN" dirty="0" smtClean="0"/>
                  <a:t>,x</a:t>
                </a:r>
                <a:r>
                  <a:rPr lang="en-US" altLang="zh-CN" baseline="-25000" dirty="0" smtClean="0"/>
                  <a:t>2</a:t>
                </a:r>
                <a:r>
                  <a:rPr lang="en-US" altLang="zh-CN" dirty="0"/>
                  <a:t>,…,</a:t>
                </a:r>
                <a:r>
                  <a:rPr lang="en-US" altLang="zh-CN" dirty="0" err="1"/>
                  <a:t>x</a:t>
                </a:r>
                <a:r>
                  <a:rPr lang="en-US" altLang="zh-CN" baseline="-25000" dirty="0" err="1"/>
                  <a:t>n</a:t>
                </a:r>
                <a:r>
                  <a:rPr lang="en-US" altLang="zh-CN" dirty="0"/>
                  <a:t>)</a:t>
                </a:r>
              </a:p>
              <a:p>
                <a:pPr lvl="1">
                  <a:lnSpc>
                    <a:spcPct val="140000"/>
                  </a:lnSpc>
                </a:pPr>
                <a:r>
                  <a:rPr lang="zh-CN" altLang="en-US" dirty="0" smtClean="0"/>
                  <a:t>解决问题 1</a:t>
                </a:r>
                <a:r>
                  <a:rPr lang="en-US" altLang="zh-CN" dirty="0" smtClean="0"/>
                  <a:t>)</a:t>
                </a:r>
                <a:r>
                  <a:rPr lang="zh-CN" altLang="en-US" dirty="0" smtClean="0"/>
                  <a:t>：由于</a:t>
                </a:r>
                <a:r>
                  <a:rPr lang="zh-CN" altLang="en-US" dirty="0">
                    <a:solidFill>
                      <a:srgbClr val="FF0000"/>
                    </a:solidFill>
                  </a:rPr>
                  <a:t>M</a:t>
                </a:r>
                <a:r>
                  <a:rPr lang="zh-CN" altLang="en-US" dirty="0"/>
                  <a:t>中不含量词，所以总可以把它变换成</a:t>
                </a:r>
                <a:r>
                  <a:rPr lang="zh-CN" altLang="en-US" dirty="0">
                    <a:solidFill>
                      <a:srgbClr val="FF00FF"/>
                    </a:solidFill>
                  </a:rPr>
                  <a:t>合取范式</a:t>
                </a:r>
                <a:r>
                  <a:rPr lang="zh-CN" altLang="en-US" dirty="0"/>
                  <a:t>。无论是</a:t>
                </a:r>
                <a:r>
                  <a:rPr lang="zh-CN" altLang="en-US" dirty="0">
                    <a:solidFill>
                      <a:srgbClr val="FF00FF"/>
                    </a:solidFill>
                  </a:rPr>
                  <a:t>前束范式</a:t>
                </a:r>
                <a:r>
                  <a:rPr lang="zh-CN" altLang="en-US" dirty="0"/>
                  <a:t>，还是合取范式，都是与原来的谓词公式</a:t>
                </a:r>
                <a:r>
                  <a:rPr lang="zh-CN" altLang="en-US" dirty="0">
                    <a:solidFill>
                      <a:srgbClr val="FF00FF"/>
                    </a:solidFill>
                  </a:rPr>
                  <a:t>等价</a:t>
                </a:r>
                <a:r>
                  <a:rPr lang="zh-CN" altLang="en-US" dirty="0"/>
                  <a:t>的。</a:t>
                </a:r>
              </a:p>
              <a:p>
                <a:pPr lvl="1">
                  <a:lnSpc>
                    <a:spcPct val="140000"/>
                  </a:lnSpc>
                </a:pPr>
                <a:r>
                  <a:rPr lang="zh-CN" altLang="en-US" dirty="0" smtClean="0"/>
                  <a:t>解决问题 2</a:t>
                </a:r>
                <a:r>
                  <a:rPr lang="en-US" altLang="zh-CN" dirty="0" smtClean="0"/>
                  <a:t>)</a:t>
                </a:r>
                <a:r>
                  <a:rPr lang="zh-CN" altLang="en-US" dirty="0" smtClean="0"/>
                  <a:t>：量词消去</a:t>
                </a:r>
                <a:r>
                  <a:rPr lang="zh-CN" altLang="en-US" dirty="0"/>
                  <a:t>原则：</a:t>
                </a:r>
                <a:r>
                  <a:rPr lang="zh-CN" altLang="en-US" dirty="0">
                    <a:solidFill>
                      <a:srgbClr val="FF00FF"/>
                    </a:solidFill>
                  </a:rPr>
                  <a:t>消去存在量词</a:t>
                </a:r>
                <a:r>
                  <a:rPr lang="zh-CN" altLang="en-US" dirty="0"/>
                  <a:t>；</a:t>
                </a:r>
                <a:r>
                  <a:rPr lang="zh-CN" altLang="en-US" dirty="0">
                    <a:solidFill>
                      <a:srgbClr val="FF00FF"/>
                    </a:solidFill>
                  </a:rPr>
                  <a:t>略去任意</a:t>
                </a:r>
                <a:r>
                  <a:rPr lang="zh-CN" altLang="en-US" dirty="0" smtClean="0">
                    <a:solidFill>
                      <a:srgbClr val="FF00FF"/>
                    </a:solidFill>
                  </a:rPr>
                  <a:t>量词</a:t>
                </a:r>
                <a:endParaRPr lang="en-US" altLang="zh-CN" dirty="0" smtClean="0">
                  <a:solidFill>
                    <a:srgbClr val="FF00FF"/>
                  </a:solidFill>
                </a:endParaRPr>
              </a:p>
              <a:p>
                <a:pPr marL="339090" lvl="1" indent="0">
                  <a:lnSpc>
                    <a:spcPct val="140000"/>
                  </a:lnSpc>
                  <a:buNone/>
                </a:pPr>
                <a:r>
                  <a:rPr lang="zh-CN" altLang="en-US" dirty="0">
                    <a:solidFill>
                      <a:srgbClr val="FF00FF"/>
                    </a:solidFill>
                  </a:rPr>
                  <a:t>注意</a:t>
                </a:r>
                <a:r>
                  <a:rPr lang="zh-CN" altLang="en-US" dirty="0" smtClean="0">
                    <a:solidFill>
                      <a:srgbClr val="FF00FF"/>
                    </a:solidFill>
                  </a:rPr>
                  <a:t>：</a:t>
                </a:r>
                <a:r>
                  <a:rPr lang="zh-CN" altLang="en-US" dirty="0"/>
                  <a:t>对</a:t>
                </a:r>
                <a:r>
                  <a:rPr lang="zh-CN" altLang="en-US" dirty="0" smtClean="0"/>
                  <a:t>存在量词，若左边</a:t>
                </a:r>
                <a:r>
                  <a:rPr lang="zh-CN" altLang="en-US" dirty="0"/>
                  <a:t>有任意</a:t>
                </a:r>
                <a:r>
                  <a:rPr lang="zh-CN" altLang="en-US" dirty="0" smtClean="0"/>
                  <a:t>量词，</a:t>
                </a:r>
                <a:r>
                  <a:rPr lang="zh-CN" altLang="en-US" dirty="0"/>
                  <a:t>消去时该变量</a:t>
                </a:r>
                <a:r>
                  <a:rPr lang="zh-CN" altLang="en-US" dirty="0" smtClean="0"/>
                  <a:t>改写为</a:t>
                </a:r>
                <a:r>
                  <a:rPr lang="zh-CN" altLang="en-US" dirty="0"/>
                  <a:t>任意量词的函数</a:t>
                </a:r>
                <a:r>
                  <a:rPr lang="zh-CN" altLang="en-US" dirty="0" smtClean="0"/>
                  <a:t>；否则，</a:t>
                </a:r>
                <a:r>
                  <a:rPr lang="zh-CN" altLang="en-US" dirty="0"/>
                  <a:t>改写成为常量。 </a:t>
                </a:r>
              </a:p>
              <a:p>
                <a:pPr marL="339090" lvl="1" indent="0">
                  <a:lnSpc>
                    <a:spcPct val="140000"/>
                  </a:lnSpc>
                  <a:buNone/>
                </a:pPr>
                <a:r>
                  <a:rPr lang="zh-CN" altLang="en-US" dirty="0">
                    <a:solidFill>
                      <a:srgbClr val="FF00FF"/>
                    </a:solidFill>
                  </a:rPr>
                  <a:t>  </a:t>
                </a:r>
                <a:r>
                  <a:rPr lang="zh-CN" altLang="en-US" dirty="0"/>
                  <a:t>例</a:t>
                </a:r>
                <a:r>
                  <a:rPr lang="en-US" altLang="zh-CN" dirty="0"/>
                  <a:t>1</a:t>
                </a:r>
                <a:r>
                  <a:rPr lang="zh-CN" altLang="en-US" dirty="0"/>
                  <a:t>： </a:t>
                </a:r>
                <a:r>
                  <a:rPr lang="en-US" altLang="zh-CN" dirty="0" smtClean="0"/>
                  <a:t>(</a:t>
                </a:r>
                <a14:m>
                  <m:oMath xmlns:m="http://schemas.openxmlformats.org/officeDocument/2006/math">
                    <m:r>
                      <a:rPr lang="en-US" altLang="zh-CN" i="1" kern="1200" dirty="0" smtClean="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en-US" altLang="zh-CN" dirty="0"/>
                  <a:t>x)(</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smtClean="0"/>
                  <a:t>y)P(x,y</a:t>
                </a:r>
                <a:r>
                  <a:rPr lang="en-US" altLang="zh-CN" dirty="0"/>
                  <a:t>) </a:t>
                </a:r>
                <a:r>
                  <a:rPr lang="zh-CN" altLang="en-US" dirty="0"/>
                  <a:t>消去</a:t>
                </a:r>
                <a:r>
                  <a:rPr lang="zh-CN" altLang="en-US" dirty="0" smtClean="0"/>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smtClean="0"/>
                  <a:t>y </a:t>
                </a:r>
                <a:r>
                  <a:rPr lang="zh-CN" altLang="en-US" dirty="0" smtClean="0"/>
                  <a:t>为 </a:t>
                </a:r>
                <a:r>
                  <a:rPr lang="en-US" altLang="zh-CN" dirty="0"/>
                  <a:t>(</a:t>
                </a:r>
                <a14:m>
                  <m:oMath xmlns:m="http://schemas.openxmlformats.org/officeDocument/2006/math">
                    <m:r>
                      <a:rPr lang="en-US" altLang="zh-CN"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en-US" altLang="zh-CN" dirty="0"/>
                  <a:t>x)P(</a:t>
                </a:r>
                <a:r>
                  <a:rPr lang="en-US" altLang="zh-CN" dirty="0" err="1"/>
                  <a:t>x,f</a:t>
                </a:r>
                <a:r>
                  <a:rPr lang="en-US" altLang="zh-CN" dirty="0"/>
                  <a:t>(x)) </a:t>
                </a:r>
              </a:p>
              <a:p>
                <a:pPr marL="339090" lvl="1" indent="0">
                  <a:lnSpc>
                    <a:spcPct val="140000"/>
                  </a:lnSpc>
                  <a:buNone/>
                </a:pPr>
                <a:r>
                  <a:rPr lang="en-US" altLang="zh-CN" dirty="0"/>
                  <a:t> </a:t>
                </a:r>
                <a:r>
                  <a:rPr lang="en-US" altLang="zh-CN" dirty="0" smtClean="0"/>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smtClean="0"/>
                  <a:t>x)P(x,y</a:t>
                </a:r>
                <a:r>
                  <a:rPr lang="en-US" altLang="zh-CN" dirty="0"/>
                  <a:t>) </a:t>
                </a:r>
                <a:r>
                  <a:rPr lang="zh-CN" altLang="en-US" dirty="0"/>
                  <a:t>消去</a:t>
                </a:r>
                <a:r>
                  <a:rPr lang="zh-CN" altLang="en-US" dirty="0" smtClean="0"/>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x</a:t>
                </a:r>
                <a:r>
                  <a:rPr lang="zh-CN" altLang="en-US" dirty="0"/>
                  <a:t>为 </a:t>
                </a:r>
                <a:r>
                  <a:rPr lang="en-US" altLang="zh-CN" dirty="0"/>
                  <a:t>P(</a:t>
                </a:r>
                <a:r>
                  <a:rPr lang="en-US" altLang="zh-CN" dirty="0" err="1"/>
                  <a:t>a,y</a:t>
                </a:r>
                <a:r>
                  <a:rPr lang="en-US" altLang="zh-CN" dirty="0"/>
                  <a:t>) </a:t>
                </a:r>
              </a:p>
              <a:p>
                <a:pPr lvl="1"/>
                <a:endParaRPr lang="zh-CN" altLang="en-US" dirty="0">
                  <a:solidFill>
                    <a:srgbClr val="FF00FF"/>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368" t="-112" r="-736"/>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80</a:t>
            </a:fld>
            <a:endParaRPr kumimoji="1" lang="en-US" altLang="zh-CN" sz="1500">
              <a:solidFill>
                <a:srgbClr val="000000"/>
              </a:solidFill>
            </a:endParaRPr>
          </a:p>
        </p:txBody>
      </p:sp>
    </p:spTree>
    <p:extLst>
      <p:ext uri="{BB962C8B-B14F-4D97-AF65-F5344CB8AC3E}">
        <p14:creationId xmlns:p14="http://schemas.microsoft.com/office/powerpoint/2010/main" val="74521063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2.4.2  </a:t>
            </a:r>
            <a:r>
              <a:rPr lang="zh-CN" altLang="en-US" dirty="0"/>
              <a:t>谓词归结的子句型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dirty="0" smtClean="0"/>
                  <a:t>例：将</a:t>
                </a:r>
                <a:r>
                  <a:rPr lang="zh-CN" altLang="en-US" dirty="0"/>
                  <a:t>下式化为</a:t>
                </a:r>
                <a:r>
                  <a:rPr lang="en-US" altLang="zh-CN" dirty="0" err="1"/>
                  <a:t>Skolem</a:t>
                </a:r>
                <a:r>
                  <a:rPr lang="zh-CN" altLang="en-US" dirty="0"/>
                  <a:t>标准型：</a:t>
                </a:r>
                <a:endParaRPr lang="en-US" altLang="zh-CN" dirty="0" smtClean="0"/>
              </a:p>
              <a:p>
                <a:pPr marL="339090" lvl="1" indent="0">
                  <a:buNone/>
                </a:pPr>
                <a:r>
                  <a:rPr lang="zh-CN" altLang="en-US" dirty="0">
                    <a:sym typeface="Wingdings" panose="05000000000000000000" pitchFamily="2" charset="2"/>
                  </a:rPr>
                  <a:t>	</a:t>
                </a:r>
                <a:r>
                  <a:rPr lang="en-US" altLang="zh-CN" sz="2100" dirty="0">
                    <a:solidFill>
                      <a:srgbClr val="00008E"/>
                    </a:solidFill>
                  </a:rPr>
                  <a:t> </a:t>
                </a:r>
                <a14:m>
                  <m:oMath xmlns:m="http://schemas.openxmlformats.org/officeDocument/2006/math">
                    <m:r>
                      <a:rPr lang="en-US" altLang="zh-CN" sz="2100" dirty="0">
                        <a:solidFill>
                          <a:srgbClr val="00008E"/>
                        </a:solidFill>
                        <a:latin typeface="Cambria Math" panose="02040503050406030204" pitchFamily="18" charset="0"/>
                      </a:rPr>
                      <m:t>¬</m:t>
                    </m:r>
                  </m:oMath>
                </a14:m>
                <a:r>
                  <a:rPr lang="zh-CN" altLang="en-US" sz="2100" dirty="0">
                    <a:solidFill>
                      <a:srgbClr val="00008E"/>
                    </a:solidFill>
                    <a:sym typeface="Wingdings" panose="05000000000000000000" pitchFamily="2" charset="2"/>
                  </a:rPr>
                  <a:t>(</a:t>
                </a:r>
                <a14:m>
                  <m:oMath xmlns:m="http://schemas.openxmlformats.org/officeDocument/2006/math">
                    <m:r>
                      <a:rPr lang="en-US" altLang="zh-CN" sz="2100" dirty="0">
                        <a:solidFill>
                          <a:srgbClr val="00008E"/>
                        </a:solidFill>
                        <a:latin typeface="Cambria Math" panose="02040503050406030204" pitchFamily="18" charset="0"/>
                        <a:sym typeface="Symbol" panose="05050102010706020507" pitchFamily="18" charset="2"/>
                      </a:rPr>
                      <m:t>∀</m:t>
                    </m:r>
                  </m:oMath>
                </a14:m>
                <a:r>
                  <a:rPr lang="zh-CN" altLang="en-US" sz="2100" dirty="0">
                    <a:solidFill>
                      <a:srgbClr val="00008E"/>
                    </a:solidFill>
                    <a:sym typeface="Wingdings" panose="05000000000000000000" pitchFamily="2" charset="2"/>
                  </a:rPr>
                  <a:t>x)(</a:t>
                </a:r>
                <a14:m>
                  <m:oMath xmlns:m="http://schemas.openxmlformats.org/officeDocument/2006/math">
                    <m:r>
                      <a:rPr lang="en-US" altLang="zh-CN" sz="2100" dirty="0">
                        <a:solidFill>
                          <a:srgbClr val="00008E"/>
                        </a:solidFill>
                        <a:latin typeface="Cambria Math" panose="02040503050406030204" pitchFamily="18" charset="0"/>
                      </a:rPr>
                      <m:t>∃</m:t>
                    </m:r>
                  </m:oMath>
                </a14:m>
                <a:r>
                  <a:rPr lang="zh-CN" altLang="en-US" sz="2100" dirty="0">
                    <a:solidFill>
                      <a:srgbClr val="00008E"/>
                    </a:solidFill>
                    <a:sym typeface="Wingdings" panose="05000000000000000000" pitchFamily="2" charset="2"/>
                  </a:rPr>
                  <a:t>y)P(a,x,y)</a:t>
                </a:r>
                <a14:m>
                  <m:oMath xmlns:m="http://schemas.openxmlformats.org/officeDocument/2006/math">
                    <m:r>
                      <a:rPr lang="en-US" altLang="zh-CN" sz="2100" dirty="0">
                        <a:solidFill>
                          <a:srgbClr val="00008E"/>
                        </a:solidFill>
                        <a:latin typeface="Cambria Math" panose="02040503050406030204" pitchFamily="18" charset="0"/>
                      </a:rPr>
                      <m:t>⟶</m:t>
                    </m:r>
                  </m:oMath>
                </a14:m>
                <a:r>
                  <a:rPr lang="zh-CN" altLang="en-US" sz="2100" dirty="0">
                    <a:solidFill>
                      <a:srgbClr val="00008E"/>
                    </a:solidFill>
                    <a:sym typeface="Wingdings" panose="05000000000000000000" pitchFamily="2" charset="2"/>
                  </a:rPr>
                  <a:t>(</a:t>
                </a:r>
                <a14:m>
                  <m:oMath xmlns:m="http://schemas.openxmlformats.org/officeDocument/2006/math">
                    <m:r>
                      <a:rPr lang="en-US" altLang="zh-CN" sz="2100" dirty="0">
                        <a:solidFill>
                          <a:srgbClr val="00008E"/>
                        </a:solidFill>
                        <a:latin typeface="Cambria Math" panose="02040503050406030204" pitchFamily="18" charset="0"/>
                      </a:rPr>
                      <m:t>∃</m:t>
                    </m:r>
                  </m:oMath>
                </a14:m>
                <a:r>
                  <a:rPr lang="zh-CN" altLang="en-US" sz="2100" dirty="0">
                    <a:solidFill>
                      <a:srgbClr val="00008E"/>
                    </a:solidFill>
                    <a:sym typeface="Wingdings" panose="05000000000000000000" pitchFamily="2" charset="2"/>
                  </a:rPr>
                  <a:t>x)(</a:t>
                </a:r>
                <a14:m>
                  <m:oMath xmlns:m="http://schemas.openxmlformats.org/officeDocument/2006/math">
                    <m:r>
                      <a:rPr lang="en-US" altLang="zh-CN" sz="2100" dirty="0">
                        <a:solidFill>
                          <a:srgbClr val="00008E"/>
                        </a:solidFill>
                        <a:latin typeface="Cambria Math" panose="02040503050406030204" pitchFamily="18" charset="0"/>
                      </a:rPr>
                      <m:t>¬</m:t>
                    </m:r>
                  </m:oMath>
                </a14:m>
                <a:r>
                  <a:rPr lang="zh-CN" altLang="en-US" sz="2100" dirty="0">
                    <a:solidFill>
                      <a:srgbClr val="00008E"/>
                    </a:solidFill>
                    <a:sym typeface="Wingdings" panose="05000000000000000000" pitchFamily="2" charset="2"/>
                  </a:rPr>
                  <a:t>(</a:t>
                </a:r>
                <a:r>
                  <a:rPr lang="zh-CN" altLang="en-US" sz="2100" dirty="0">
                    <a:solidFill>
                      <a:srgbClr val="00008E"/>
                    </a:solidFill>
                    <a:sym typeface="Symbol" panose="05050102010706020507" pitchFamily="18" charset="2"/>
                  </a:rPr>
                  <a:t></a:t>
                </a:r>
                <a:r>
                  <a:rPr lang="zh-CN" altLang="en-US" sz="2100" dirty="0">
                    <a:solidFill>
                      <a:srgbClr val="00008E"/>
                    </a:solidFill>
                    <a:sym typeface="Wingdings" panose="05000000000000000000" pitchFamily="2" charset="2"/>
                  </a:rPr>
                  <a:t>y)Q(y,b)</a:t>
                </a:r>
                <a14:m>
                  <m:oMath xmlns:m="http://schemas.openxmlformats.org/officeDocument/2006/math">
                    <m:r>
                      <a:rPr lang="en-US" altLang="zh-CN" sz="2100" dirty="0">
                        <a:solidFill>
                          <a:srgbClr val="00008E"/>
                        </a:solidFill>
                        <a:latin typeface="Cambria Math" panose="02040503050406030204" pitchFamily="18" charset="0"/>
                      </a:rPr>
                      <m:t>⟶ </m:t>
                    </m:r>
                  </m:oMath>
                </a14:m>
                <a:r>
                  <a:rPr lang="zh-CN" altLang="en-US" sz="2100" dirty="0">
                    <a:solidFill>
                      <a:srgbClr val="00008E"/>
                    </a:solidFill>
                    <a:sym typeface="Wingdings" panose="05000000000000000000" pitchFamily="2" charset="2"/>
                  </a:rPr>
                  <a:t>R(x))</a:t>
                </a:r>
              </a:p>
              <a:p>
                <a:pPr marL="339090" lvl="1" indent="0">
                  <a:lnSpc>
                    <a:spcPct val="145000"/>
                  </a:lnSpc>
                  <a:buNone/>
                  <a:tabLst>
                    <a:tab pos="938213" algn="l"/>
                  </a:tabLst>
                  <a:defRPr/>
                </a:pPr>
                <a:r>
                  <a:rPr lang="zh-CN" altLang="en-US" sz="1800" dirty="0">
                    <a:sym typeface="Wingdings" panose="05000000000000000000" pitchFamily="2" charset="2"/>
                  </a:rPr>
                  <a:t>解：</a:t>
                </a:r>
                <a:r>
                  <a:rPr lang="en-US" altLang="zh-CN" sz="1800" dirty="0">
                    <a:sym typeface="Wingdings" panose="05000000000000000000" pitchFamily="2" charset="2"/>
                  </a:rPr>
                  <a:t>	1</a:t>
                </a:r>
                <a:r>
                  <a:rPr lang="zh-CN" altLang="en-US" sz="1800" dirty="0">
                    <a:sym typeface="Wingdings" panose="05000000000000000000" pitchFamily="2" charset="2"/>
                  </a:rPr>
                  <a:t>）消去</a:t>
                </a:r>
                <a14:m>
                  <m:oMath xmlns:m="http://schemas.openxmlformats.org/officeDocument/2006/math">
                    <m:r>
                      <a:rPr lang="en-US" altLang="zh-CN" sz="1800" dirty="0">
                        <a:latin typeface="Cambria Math" panose="02040503050406030204" pitchFamily="18" charset="0"/>
                      </a:rPr>
                      <m:t>⟶</m:t>
                    </m:r>
                  </m:oMath>
                </a14:m>
                <a:r>
                  <a:rPr lang="zh-CN" altLang="en-US" sz="1800" dirty="0">
                    <a:sym typeface="Wingdings" panose="05000000000000000000" pitchFamily="2" charset="2"/>
                  </a:rPr>
                  <a:t>号：</a:t>
                </a:r>
              </a:p>
              <a:p>
                <a:pPr marL="339090" lvl="1" indent="0">
                  <a:lnSpc>
                    <a:spcPct val="145000"/>
                  </a:lnSpc>
                  <a:buNone/>
                  <a:tabLst>
                    <a:tab pos="938213" algn="l"/>
                  </a:tabLst>
                  <a:defRPr/>
                </a:pPr>
                <a:r>
                  <a:rPr lang="en-US" altLang="zh-CN" sz="1800" dirty="0">
                    <a:solidFill>
                      <a:srgbClr val="000000"/>
                    </a:solidFill>
                    <a:ea typeface="Cambria Math" panose="02040503050406030204" pitchFamily="18" charset="0"/>
                  </a:rPr>
                  <a:t>		</a:t>
                </a:r>
                <a14:m>
                  <m:oMath xmlns:m="http://schemas.openxmlformats.org/officeDocument/2006/math">
                    <m:r>
                      <a:rPr lang="en-US" altLang="zh-CN" sz="1800" i="1" dirty="0">
                        <a:solidFill>
                          <a:srgbClr val="000000"/>
                        </a:solidFill>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a:t>
                </a:r>
                <a14:m>
                  <m:oMath xmlns:m="http://schemas.openxmlformats.org/officeDocument/2006/math">
                    <m:r>
                      <a:rPr lang="en-US" altLang="zh-CN" sz="1800" i="1" dirty="0">
                        <a:solidFill>
                          <a:srgbClr val="000000"/>
                        </a:solidFill>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a:t>
                </a:r>
                <a14:m>
                  <m:oMath xmlns:m="http://schemas.openxmlformats.org/officeDocument/2006/math">
                    <m:r>
                      <a:rPr lang="en-US" altLang="zh-CN" sz="1800"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zh-CN" altLang="en-US" sz="1800" dirty="0">
                    <a:sym typeface="Wingdings" panose="05000000000000000000" pitchFamily="2" charset="2"/>
                  </a:rPr>
                  <a:t>x)(</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y)P(a,x,y))</a:t>
                </a:r>
                <a14:m>
                  <m:oMath xmlns:m="http://schemas.openxmlformats.org/officeDocument/2006/math">
                    <m:r>
                      <a:rPr lang="en-US" altLang="zh-CN" sz="1800" i="1" dirty="0">
                        <a:solidFill>
                          <a:srgbClr val="000000"/>
                        </a:solidFill>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x)(</a:t>
                </a:r>
                <a14:m>
                  <m:oMath xmlns:m="http://schemas.openxmlformats.org/officeDocument/2006/math">
                    <m:r>
                      <a:rPr lang="en-US" altLang="zh-CN" sz="1800" i="1" dirty="0">
                        <a:solidFill>
                          <a:srgbClr val="000000"/>
                        </a:solidFill>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a:t>
                </a:r>
                <a14:m>
                  <m:oMath xmlns:m="http://schemas.openxmlformats.org/officeDocument/2006/math">
                    <m:r>
                      <a:rPr lang="en-US" altLang="zh-CN" sz="1800"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zh-CN" altLang="en-US" sz="1800" dirty="0">
                    <a:sym typeface="Wingdings" panose="05000000000000000000" pitchFamily="2" charset="2"/>
                  </a:rPr>
                  <a:t>y)Q(y,b)</a:t>
                </a:r>
                <a14:m>
                  <m:oMath xmlns:m="http://schemas.openxmlformats.org/officeDocument/2006/math">
                    <m:r>
                      <a:rPr lang="en-US" altLang="zh-CN" sz="1800" i="1" dirty="0">
                        <a:solidFill>
                          <a:srgbClr val="000000"/>
                        </a:solidFill>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R(x))</a:t>
                </a:r>
              </a:p>
              <a:p>
                <a:pPr marL="339090" lvl="1" indent="0">
                  <a:lnSpc>
                    <a:spcPct val="145000"/>
                  </a:lnSpc>
                  <a:buNone/>
                  <a:tabLst>
                    <a:tab pos="938213" algn="l"/>
                  </a:tabLst>
                  <a:defRPr/>
                </a:pPr>
                <a:r>
                  <a:rPr lang="en-US" altLang="zh-CN" sz="1800" dirty="0">
                    <a:sym typeface="Wingdings" panose="05000000000000000000" pitchFamily="2" charset="2"/>
                  </a:rPr>
                  <a:t>	2</a:t>
                </a:r>
                <a:r>
                  <a:rPr lang="zh-CN" altLang="en-US" sz="1800" dirty="0">
                    <a:sym typeface="Wingdings" panose="05000000000000000000" pitchFamily="2" charset="2"/>
                  </a:rPr>
                  <a:t>）</a:t>
                </a:r>
                <a14:m>
                  <m:oMath xmlns:m="http://schemas.openxmlformats.org/officeDocument/2006/math">
                    <m:r>
                      <a:rPr lang="en-US" altLang="zh-CN" sz="1800" dirty="0">
                        <a:latin typeface="Cambria Math" panose="02040503050406030204" pitchFamily="18" charset="0"/>
                      </a:rPr>
                      <m:t>¬</m:t>
                    </m:r>
                  </m:oMath>
                </a14:m>
                <a:r>
                  <a:rPr lang="zh-CN" altLang="en-US" sz="1800" dirty="0">
                    <a:sym typeface="Wingdings" panose="05000000000000000000" pitchFamily="2" charset="2"/>
                  </a:rPr>
                  <a:t>移到量词内部：</a:t>
                </a:r>
                <a:endParaRPr lang="en-US" altLang="zh-CN" sz="1800" dirty="0">
                  <a:sym typeface="Wingdings" panose="05000000000000000000" pitchFamily="2" charset="2"/>
                </a:endParaRPr>
              </a:p>
              <a:p>
                <a:pPr marL="339090" lvl="1" indent="0">
                  <a:lnSpc>
                    <a:spcPct val="145000"/>
                  </a:lnSpc>
                  <a:buNone/>
                  <a:tabLst>
                    <a:tab pos="938213" algn="l"/>
                  </a:tabLst>
                  <a:defRPr/>
                </a:pPr>
                <a:r>
                  <a:rPr lang="en-US" altLang="zh-CN" sz="1800" dirty="0">
                    <a:sym typeface="Wingdings" panose="05000000000000000000" pitchFamily="2" charset="2"/>
                  </a:rPr>
                  <a:t>		</a:t>
                </a:r>
                <a:r>
                  <a:rPr lang="zh-CN" altLang="en-US" sz="1800" dirty="0">
                    <a:sym typeface="Wingdings" panose="05000000000000000000" pitchFamily="2" charset="2"/>
                  </a:rPr>
                  <a:t>(</a:t>
                </a:r>
                <a14:m>
                  <m:oMath xmlns:m="http://schemas.openxmlformats.org/officeDocument/2006/math">
                    <m:r>
                      <a:rPr lang="en-US" altLang="zh-CN" sz="1800" dirty="0">
                        <a:latin typeface="Cambria Math" panose="02040503050406030204" pitchFamily="18" charset="0"/>
                        <a:sym typeface="Symbol" panose="05050102010706020507" pitchFamily="18" charset="2"/>
                      </a:rPr>
                      <m:t>∀</m:t>
                    </m:r>
                  </m:oMath>
                </a14:m>
                <a:r>
                  <a:rPr lang="zh-CN" altLang="en-US" sz="1800" dirty="0">
                    <a:sym typeface="Wingdings" panose="05000000000000000000" pitchFamily="2" charset="2"/>
                  </a:rPr>
                  <a:t>x)(</a:t>
                </a:r>
                <a14:m>
                  <m:oMath xmlns:m="http://schemas.openxmlformats.org/officeDocument/2006/math">
                    <m:r>
                      <a:rPr lang="en-US" altLang="zh-CN" sz="1800" dirty="0">
                        <a:latin typeface="Cambria Math" panose="02040503050406030204" pitchFamily="18" charset="0"/>
                      </a:rPr>
                      <m:t>∃</m:t>
                    </m:r>
                  </m:oMath>
                </a14:m>
                <a:r>
                  <a:rPr lang="zh-CN" altLang="en-US" sz="1800" dirty="0">
                    <a:sym typeface="Wingdings" panose="05000000000000000000" pitchFamily="2" charset="2"/>
                  </a:rPr>
                  <a:t>y)P(a,x,y)</a:t>
                </a:r>
                <a14:m>
                  <m:oMath xmlns:m="http://schemas.openxmlformats.org/officeDocument/2006/math">
                    <m:r>
                      <a:rPr lang="en-US" altLang="zh-CN" sz="1800" dirty="0">
                        <a:latin typeface="Cambria Math" panose="02040503050406030204" pitchFamily="18" charset="0"/>
                      </a:rPr>
                      <m:t>∨</m:t>
                    </m:r>
                  </m:oMath>
                </a14:m>
                <a:r>
                  <a:rPr lang="zh-CN" altLang="en-US" sz="1800" dirty="0">
                    <a:sym typeface="Wingdings" panose="05000000000000000000" pitchFamily="2" charset="2"/>
                  </a:rPr>
                  <a:t>(</a:t>
                </a:r>
                <a14:m>
                  <m:oMath xmlns:m="http://schemas.openxmlformats.org/officeDocument/2006/math">
                    <m:r>
                      <a:rPr lang="en-US" altLang="zh-CN" sz="1800" dirty="0">
                        <a:latin typeface="Cambria Math" panose="02040503050406030204" pitchFamily="18" charset="0"/>
                      </a:rPr>
                      <m:t>∃</m:t>
                    </m:r>
                  </m:oMath>
                </a14:m>
                <a:r>
                  <a:rPr lang="zh-CN" altLang="en-US" sz="1800" dirty="0">
                    <a:sym typeface="Wingdings" panose="05000000000000000000" pitchFamily="2" charset="2"/>
                  </a:rPr>
                  <a:t>x)((</a:t>
                </a:r>
                <a14:m>
                  <m:oMath xmlns:m="http://schemas.openxmlformats.org/officeDocument/2006/math">
                    <m:r>
                      <a:rPr lang="en-US" altLang="zh-CN" sz="1800" dirty="0">
                        <a:latin typeface="Cambria Math" panose="02040503050406030204" pitchFamily="18" charset="0"/>
                        <a:sym typeface="Symbol" panose="05050102010706020507" pitchFamily="18" charset="2"/>
                      </a:rPr>
                      <m:t>∀</m:t>
                    </m:r>
                  </m:oMath>
                </a14:m>
                <a:r>
                  <a:rPr lang="zh-CN" altLang="en-US" sz="1800" dirty="0">
                    <a:sym typeface="Wingdings" panose="05000000000000000000" pitchFamily="2" charset="2"/>
                  </a:rPr>
                  <a:t>y)Q(y,b)</a:t>
                </a:r>
                <a14:m>
                  <m:oMath xmlns:m="http://schemas.openxmlformats.org/officeDocument/2006/math">
                    <m:r>
                      <a:rPr lang="en-US" altLang="zh-CN" sz="1800" dirty="0">
                        <a:latin typeface="Cambria Math" panose="02040503050406030204" pitchFamily="18" charset="0"/>
                      </a:rPr>
                      <m:t>∨</m:t>
                    </m:r>
                  </m:oMath>
                </a14:m>
                <a:r>
                  <a:rPr lang="zh-CN" altLang="en-US" sz="1800" dirty="0">
                    <a:sym typeface="Wingdings" panose="05000000000000000000" pitchFamily="2" charset="2"/>
                  </a:rPr>
                  <a:t>R(x))</a:t>
                </a:r>
              </a:p>
              <a:p>
                <a:pPr marL="339090" lvl="1" indent="0">
                  <a:lnSpc>
                    <a:spcPct val="145000"/>
                  </a:lnSpc>
                  <a:buNone/>
                  <a:tabLst>
                    <a:tab pos="938213" algn="l"/>
                  </a:tabLst>
                  <a:defRPr/>
                </a:pPr>
                <a:r>
                  <a:rPr lang="en-US" altLang="zh-CN" sz="1800" dirty="0">
                    <a:sym typeface="Wingdings" panose="05000000000000000000" pitchFamily="2" charset="2"/>
                  </a:rPr>
                  <a:t>	3</a:t>
                </a:r>
                <a:r>
                  <a:rPr lang="zh-CN" altLang="en-US" sz="1800" dirty="0">
                    <a:sym typeface="Wingdings" panose="05000000000000000000" pitchFamily="2" charset="2"/>
                  </a:rPr>
                  <a:t>）变元易名：</a:t>
                </a:r>
              </a:p>
              <a:p>
                <a:pPr marL="339090" lvl="1" indent="0">
                  <a:lnSpc>
                    <a:spcPct val="145000"/>
                  </a:lnSpc>
                  <a:buNone/>
                  <a:tabLst>
                    <a:tab pos="938213" algn="l"/>
                  </a:tabLst>
                  <a:defRPr/>
                </a:pPr>
                <a:r>
                  <a:rPr lang="en-US" altLang="zh-CN" sz="1800" dirty="0">
                    <a:sym typeface="Wingdings" panose="05000000000000000000" pitchFamily="2" charset="2"/>
                  </a:rPr>
                  <a:t>		</a:t>
                </a:r>
                <a:r>
                  <a:rPr lang="zh-CN" altLang="en-US" sz="1800" dirty="0">
                    <a:sym typeface="Wingdings" panose="05000000000000000000" pitchFamily="2" charset="2"/>
                  </a:rPr>
                  <a:t>(</a:t>
                </a:r>
                <a14:m>
                  <m:oMath xmlns:m="http://schemas.openxmlformats.org/officeDocument/2006/math">
                    <m:r>
                      <a:rPr lang="en-US" altLang="zh-CN" sz="1800"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zh-CN" altLang="en-US" sz="1800" dirty="0">
                    <a:sym typeface="Wingdings" panose="05000000000000000000" pitchFamily="2" charset="2"/>
                  </a:rPr>
                  <a:t>x)((</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y)P(a,x,y)</a:t>
                </a:r>
                <a14:m>
                  <m:oMath xmlns:m="http://schemas.openxmlformats.org/officeDocument/2006/math">
                    <m:r>
                      <a:rPr lang="en-US" altLang="zh-CN" sz="1800" i="1" dirty="0">
                        <a:solidFill>
                          <a:srgbClr val="000000"/>
                        </a:solidFill>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m:t>
                    </m:r>
                  </m:oMath>
                </a14:m>
                <a:r>
                  <a:rPr lang="zh-CN" altLang="en-US" sz="1800" dirty="0">
                    <a:sym typeface="Symbol" panose="05050102010706020507" pitchFamily="18" charset="2"/>
                  </a:rPr>
                  <a:t>u</a:t>
                </a:r>
                <a:r>
                  <a:rPr lang="zh-CN" altLang="en-US" sz="1800" dirty="0">
                    <a:sym typeface="Wingdings" panose="05000000000000000000" pitchFamily="2" charset="2"/>
                  </a:rPr>
                  <a:t>)(</a:t>
                </a:r>
                <a14:m>
                  <m:oMath xmlns:m="http://schemas.openxmlformats.org/officeDocument/2006/math">
                    <m:r>
                      <a:rPr lang="en-US" altLang="zh-CN" sz="1800"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zh-CN" altLang="en-US" sz="1800" dirty="0">
                    <a:sym typeface="Symbol" panose="05050102010706020507" pitchFamily="18" charset="2"/>
                  </a:rPr>
                  <a:t>v</a:t>
                </a:r>
                <a:r>
                  <a:rPr lang="zh-CN" altLang="en-US" sz="1800" dirty="0">
                    <a:sym typeface="Wingdings" panose="05000000000000000000" pitchFamily="2" charset="2"/>
                  </a:rPr>
                  <a:t>)(Q(v,b)</a:t>
                </a:r>
                <a14:m>
                  <m:oMath xmlns:m="http://schemas.openxmlformats.org/officeDocument/2006/math">
                    <m:r>
                      <a:rPr lang="en-US" altLang="zh-CN" sz="1800" i="1" dirty="0">
                        <a:solidFill>
                          <a:srgbClr val="000000"/>
                        </a:solidFill>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R(u))</a:t>
                </a:r>
              </a:p>
              <a:p>
                <a:pPr marL="339090" lvl="1" indent="0">
                  <a:lnSpc>
                    <a:spcPct val="145000"/>
                  </a:lnSpc>
                  <a:buNone/>
                  <a:tabLst>
                    <a:tab pos="938213" algn="l"/>
                  </a:tabLst>
                  <a:defRPr/>
                </a:pPr>
                <a:r>
                  <a:rPr lang="en-US" altLang="zh-CN" sz="1800" dirty="0">
                    <a:sym typeface="Wingdings" panose="05000000000000000000" pitchFamily="2" charset="2"/>
                  </a:rPr>
                  <a:t>	4</a:t>
                </a:r>
                <a:r>
                  <a:rPr lang="zh-CN" altLang="en-US" sz="1800" dirty="0">
                    <a:sym typeface="Wingdings" panose="05000000000000000000" pitchFamily="2" charset="2"/>
                  </a:rPr>
                  <a:t>）</a:t>
                </a:r>
                <a14:m>
                  <m:oMath xmlns:m="http://schemas.openxmlformats.org/officeDocument/2006/math">
                    <m:r>
                      <a:rPr lang="zh-CN" altLang="en-US" sz="1800" dirty="0">
                        <a:latin typeface="Cambria Math" panose="02040503050406030204" pitchFamily="18" charset="0"/>
                        <a:sym typeface="Wingdings" panose="05000000000000000000" pitchFamily="2" charset="2"/>
                      </a:rPr>
                      <m:t>量词</m:t>
                    </m:r>
                  </m:oMath>
                </a14:m>
                <a:r>
                  <a:rPr lang="zh-CN" altLang="en-US" sz="1800" dirty="0">
                    <a:sym typeface="Wingdings" panose="05000000000000000000" pitchFamily="2" charset="2"/>
                  </a:rPr>
                  <a:t>左移：</a:t>
                </a:r>
                <a:endParaRPr lang="en-US" altLang="zh-CN" sz="1800" dirty="0">
                  <a:sym typeface="Wingdings" panose="05000000000000000000" pitchFamily="2" charset="2"/>
                </a:endParaRPr>
              </a:p>
              <a:p>
                <a:pPr marL="339090" lvl="1" indent="0">
                  <a:lnSpc>
                    <a:spcPct val="145000"/>
                  </a:lnSpc>
                  <a:buNone/>
                  <a:tabLst>
                    <a:tab pos="938213" algn="l"/>
                  </a:tabLst>
                  <a:defRPr/>
                </a:pPr>
                <a:r>
                  <a:rPr lang="en-US" altLang="zh-CN" sz="1800" dirty="0">
                    <a:sym typeface="Wingdings" panose="05000000000000000000" pitchFamily="2" charset="2"/>
                  </a:rPr>
                  <a:t>		</a:t>
                </a:r>
                <a:r>
                  <a:rPr lang="zh-CN" altLang="en-US" sz="1800" dirty="0">
                    <a:sym typeface="Wingdings" panose="05000000000000000000" pitchFamily="2" charset="2"/>
                  </a:rPr>
                  <a:t>(</a:t>
                </a:r>
                <a14:m>
                  <m:oMath xmlns:m="http://schemas.openxmlformats.org/officeDocument/2006/math">
                    <m:r>
                      <a:rPr lang="en-US" altLang="zh-CN" sz="1800"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zh-CN" altLang="en-US" sz="1800" dirty="0">
                    <a:sym typeface="Wingdings" panose="05000000000000000000" pitchFamily="2" charset="2"/>
                  </a:rPr>
                  <a:t>x)(</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y)(</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m:t>
                    </m:r>
                  </m:oMath>
                </a14:m>
                <a:r>
                  <a:rPr lang="zh-CN" altLang="en-US" sz="1800" dirty="0">
                    <a:sym typeface="Symbol" panose="05050102010706020507" pitchFamily="18" charset="2"/>
                  </a:rPr>
                  <a:t>u</a:t>
                </a:r>
                <a:r>
                  <a:rPr lang="zh-CN" altLang="en-US" sz="1800" dirty="0">
                    <a:sym typeface="Wingdings" panose="05000000000000000000" pitchFamily="2" charset="2"/>
                  </a:rPr>
                  <a:t>)(</a:t>
                </a:r>
                <a14:m>
                  <m:oMath xmlns:m="http://schemas.openxmlformats.org/officeDocument/2006/math">
                    <m:r>
                      <a:rPr lang="en-US" altLang="zh-CN" sz="1800"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zh-CN" altLang="en-US" sz="1800" dirty="0">
                    <a:sym typeface="Symbol" panose="05050102010706020507" pitchFamily="18" charset="2"/>
                  </a:rPr>
                  <a:t>v</a:t>
                </a:r>
                <a:r>
                  <a:rPr lang="zh-CN" altLang="en-US" sz="1800" dirty="0">
                    <a:sym typeface="Wingdings" panose="05000000000000000000" pitchFamily="2" charset="2"/>
                  </a:rPr>
                  <a:t>)P(a,x,y)</a:t>
                </a:r>
                <a14:m>
                  <m:oMath xmlns:m="http://schemas.openxmlformats.org/officeDocument/2006/math">
                    <m:r>
                      <a:rPr lang="en-US" altLang="zh-CN" sz="1800" i="1" dirty="0">
                        <a:solidFill>
                          <a:srgbClr val="000000"/>
                        </a:solidFill>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(Q(v,b)</a:t>
                </a:r>
                <a14:m>
                  <m:oMath xmlns:m="http://schemas.openxmlformats.org/officeDocument/2006/math">
                    <m:r>
                      <a:rPr lang="en-US" altLang="zh-CN" sz="1800" i="1" dirty="0">
                        <a:solidFill>
                          <a:srgbClr val="000000"/>
                        </a:solidFill>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R(u))</a:t>
                </a:r>
                <a:r>
                  <a:rPr lang="en-US" altLang="zh-CN" sz="1800" dirty="0">
                    <a:sym typeface="Wingdings" panose="05000000000000000000" pitchFamily="2" charset="2"/>
                  </a:rPr>
                  <a:t> ---</a:t>
                </a:r>
                <a:r>
                  <a:rPr lang="zh-CN" altLang="en-US" sz="1800" dirty="0">
                    <a:sym typeface="Wingdings" panose="05000000000000000000" pitchFamily="2" charset="2"/>
                  </a:rPr>
                  <a:t>前束范式</a:t>
                </a:r>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104" t="-224" b="-3251"/>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81</a:t>
            </a:fld>
            <a:endParaRPr kumimoji="1" lang="en-US" altLang="zh-CN" sz="1500">
              <a:solidFill>
                <a:srgbClr val="000000"/>
              </a:solidFill>
            </a:endParaRPr>
          </a:p>
        </p:txBody>
      </p:sp>
    </p:spTree>
    <p:extLst>
      <p:ext uri="{BB962C8B-B14F-4D97-AF65-F5344CB8AC3E}">
        <p14:creationId xmlns:p14="http://schemas.microsoft.com/office/powerpoint/2010/main" val="341255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2.4.2  </a:t>
            </a:r>
            <a:r>
              <a:rPr lang="zh-CN" altLang="en-US" dirty="0"/>
              <a:t>谓词归结的子句型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39090" lvl="1" indent="0">
                  <a:buNone/>
                  <a:tabLst>
                    <a:tab pos="938213" algn="l"/>
                  </a:tabLst>
                  <a:defRPr/>
                </a:pPr>
                <a:r>
                  <a:rPr lang="zh-CN" altLang="en-US" sz="1800" dirty="0">
                    <a:sym typeface="Wingdings" panose="05000000000000000000" pitchFamily="2" charset="2"/>
                  </a:rPr>
                  <a:t>(</a:t>
                </a:r>
                <a14:m>
                  <m:oMath xmlns:m="http://schemas.openxmlformats.org/officeDocument/2006/math">
                    <m:r>
                      <a:rPr lang="en-US" altLang="zh-CN" sz="1800" dirty="0">
                        <a:latin typeface="Cambria Math" panose="02040503050406030204" pitchFamily="18" charset="0"/>
                        <a:sym typeface="Symbol" panose="05050102010706020507" pitchFamily="18" charset="2"/>
                      </a:rPr>
                      <m:t>∀</m:t>
                    </m:r>
                  </m:oMath>
                </a14:m>
                <a:r>
                  <a:rPr lang="zh-CN" altLang="en-US" sz="1800" dirty="0">
                    <a:sym typeface="Wingdings" panose="05000000000000000000" pitchFamily="2" charset="2"/>
                  </a:rPr>
                  <a:t>x)(</a:t>
                </a:r>
                <a14:m>
                  <m:oMath xmlns:m="http://schemas.openxmlformats.org/officeDocument/2006/math">
                    <m:r>
                      <a:rPr lang="en-US" altLang="zh-CN" sz="1800" dirty="0">
                        <a:latin typeface="Cambria Math" panose="02040503050406030204" pitchFamily="18" charset="0"/>
                      </a:rPr>
                      <m:t>∃</m:t>
                    </m:r>
                  </m:oMath>
                </a14:m>
                <a:r>
                  <a:rPr lang="zh-CN" altLang="en-US" sz="1800" dirty="0">
                    <a:sym typeface="Wingdings" panose="05000000000000000000" pitchFamily="2" charset="2"/>
                  </a:rPr>
                  <a:t>y)(</a:t>
                </a:r>
                <a14:m>
                  <m:oMath xmlns:m="http://schemas.openxmlformats.org/officeDocument/2006/math">
                    <m:r>
                      <a:rPr lang="en-US" altLang="zh-CN" sz="1800" dirty="0">
                        <a:latin typeface="Cambria Math" panose="02040503050406030204" pitchFamily="18" charset="0"/>
                      </a:rPr>
                      <m:t>∃</m:t>
                    </m:r>
                  </m:oMath>
                </a14:m>
                <a:r>
                  <a:rPr lang="zh-CN" altLang="en-US" sz="1800" dirty="0">
                    <a:sym typeface="Symbol" panose="05050102010706020507" pitchFamily="18" charset="2"/>
                  </a:rPr>
                  <a:t>u</a:t>
                </a:r>
                <a:r>
                  <a:rPr lang="zh-CN" altLang="en-US" sz="1800" dirty="0">
                    <a:sym typeface="Wingdings" panose="05000000000000000000" pitchFamily="2" charset="2"/>
                  </a:rPr>
                  <a:t>)(</a:t>
                </a:r>
                <a14:m>
                  <m:oMath xmlns:m="http://schemas.openxmlformats.org/officeDocument/2006/math">
                    <m:r>
                      <a:rPr lang="en-US" altLang="zh-CN" sz="1800" dirty="0">
                        <a:latin typeface="Cambria Math" panose="02040503050406030204" pitchFamily="18" charset="0"/>
                        <a:sym typeface="Symbol" panose="05050102010706020507" pitchFamily="18" charset="2"/>
                      </a:rPr>
                      <m:t>∀</m:t>
                    </m:r>
                  </m:oMath>
                </a14:m>
                <a:r>
                  <a:rPr lang="zh-CN" altLang="en-US" sz="1800" dirty="0">
                    <a:sym typeface="Symbol" panose="05050102010706020507" pitchFamily="18" charset="2"/>
                  </a:rPr>
                  <a:t>v</a:t>
                </a:r>
                <a:r>
                  <a:rPr lang="zh-CN" altLang="en-US" sz="1800" dirty="0">
                    <a:sym typeface="Wingdings" panose="05000000000000000000" pitchFamily="2" charset="2"/>
                  </a:rPr>
                  <a:t>)P(a,x,y)</a:t>
                </a:r>
                <a14:m>
                  <m:oMath xmlns:m="http://schemas.openxmlformats.org/officeDocument/2006/math">
                    <m:r>
                      <a:rPr lang="en-US" altLang="zh-CN" sz="1800" dirty="0">
                        <a:latin typeface="Cambria Math" panose="02040503050406030204" pitchFamily="18" charset="0"/>
                      </a:rPr>
                      <m:t>∨</m:t>
                    </m:r>
                  </m:oMath>
                </a14:m>
                <a:r>
                  <a:rPr lang="zh-CN" altLang="en-US" sz="1800" dirty="0">
                    <a:sym typeface="Wingdings" panose="05000000000000000000" pitchFamily="2" charset="2"/>
                  </a:rPr>
                  <a:t>(Q(v,b)</a:t>
                </a:r>
                <a14:m>
                  <m:oMath xmlns:m="http://schemas.openxmlformats.org/officeDocument/2006/math">
                    <m:r>
                      <a:rPr lang="en-US" altLang="zh-CN" sz="1800" dirty="0">
                        <a:latin typeface="Cambria Math" panose="02040503050406030204" pitchFamily="18" charset="0"/>
                      </a:rPr>
                      <m:t>∨</m:t>
                    </m:r>
                  </m:oMath>
                </a14:m>
                <a:r>
                  <a:rPr lang="zh-CN" altLang="en-US" sz="1800" dirty="0">
                    <a:sym typeface="Wingdings" panose="05000000000000000000" pitchFamily="2" charset="2"/>
                  </a:rPr>
                  <a:t>R(u))</a:t>
                </a:r>
                <a:r>
                  <a:rPr lang="en-US" altLang="zh-CN" sz="1800" dirty="0">
                    <a:sym typeface="Wingdings" panose="05000000000000000000" pitchFamily="2" charset="2"/>
                  </a:rPr>
                  <a:t> 		---</a:t>
                </a:r>
                <a:r>
                  <a:rPr lang="zh-CN" altLang="en-US" sz="1800" dirty="0">
                    <a:sym typeface="Wingdings" panose="05000000000000000000" pitchFamily="2" charset="2"/>
                  </a:rPr>
                  <a:t>前束范式</a:t>
                </a:r>
                <a:endParaRPr lang="en-US" altLang="zh-CN" sz="1800" dirty="0">
                  <a:sym typeface="Wingdings" panose="05000000000000000000" pitchFamily="2" charset="2"/>
                </a:endParaRPr>
              </a:p>
              <a:p>
                <a:pPr marL="339090" lvl="1" indent="0">
                  <a:buNone/>
                  <a:tabLst>
                    <a:tab pos="938213" algn="l"/>
                  </a:tabLst>
                  <a:defRPr/>
                </a:pPr>
                <a:r>
                  <a:rPr lang="en-US" altLang="zh-CN" sz="1800" dirty="0">
                    <a:sym typeface="Wingdings" panose="05000000000000000000" pitchFamily="2" charset="2"/>
                  </a:rPr>
                  <a:t>5</a:t>
                </a:r>
                <a:r>
                  <a:rPr lang="zh-CN" altLang="en-US" sz="1800" dirty="0">
                    <a:sym typeface="Wingdings" panose="05000000000000000000" pitchFamily="2" charset="2"/>
                  </a:rPr>
                  <a:t>）消去</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m:t>
                    </m:r>
                  </m:oMath>
                </a14:m>
                <a:r>
                  <a:rPr lang="zh-CN" altLang="en-US" sz="1800" dirty="0">
                    <a:sym typeface="Wingdings" panose="05000000000000000000" pitchFamily="2" charset="2"/>
                  </a:rPr>
                  <a:t>：</a:t>
                </a:r>
                <a:endParaRPr lang="en-US" altLang="zh-CN" sz="1800" dirty="0">
                  <a:sym typeface="Wingdings" panose="05000000000000000000" pitchFamily="2" charset="2"/>
                </a:endParaRPr>
              </a:p>
              <a:p>
                <a:pPr lvl="2">
                  <a:tabLst>
                    <a:tab pos="938213" algn="l"/>
                  </a:tabLst>
                  <a:defRPr/>
                </a:pPr>
                <a:r>
                  <a:rPr lang="zh-CN" altLang="en-US" dirty="0" smtClean="0">
                    <a:sym typeface="Wingdings" panose="05000000000000000000" pitchFamily="2" charset="2"/>
                  </a:rPr>
                  <a:t>消</a:t>
                </a:r>
                <a:r>
                  <a:rPr lang="zh-CN" altLang="en-US" dirty="0">
                    <a:sym typeface="Wingdings" panose="05000000000000000000" pitchFamily="2" charset="2"/>
                  </a:rPr>
                  <a:t>去</a:t>
                </a:r>
                <a:r>
                  <a:rPr lang="en-US" altLang="zh-CN" dirty="0">
                    <a:sym typeface="Wingdings" panose="05000000000000000000" pitchFamily="2" charset="2"/>
                  </a:rPr>
                  <a:t>(</a:t>
                </a:r>
                <a14:m>
                  <m:oMath xmlns:m="http://schemas.openxmlformats.org/officeDocument/2006/math">
                    <m:r>
                      <a:rPr lang="en-US" altLang="zh-CN" dirty="0">
                        <a:latin typeface="Cambria Math" panose="02040503050406030204" pitchFamily="18" charset="0"/>
                      </a:rPr>
                      <m:t>∃</m:t>
                    </m:r>
                  </m:oMath>
                </a14:m>
                <a:r>
                  <a:rPr lang="en-US" altLang="zh-CN" dirty="0">
                    <a:sym typeface="Wingdings" panose="05000000000000000000" pitchFamily="2" charset="2"/>
                  </a:rPr>
                  <a:t>y)</a:t>
                </a:r>
                <a:r>
                  <a:rPr lang="zh-CN" altLang="en-US" dirty="0">
                    <a:sym typeface="Wingdings" panose="05000000000000000000" pitchFamily="2" charset="2"/>
                  </a:rPr>
                  <a:t>，因为它左边只有</a:t>
                </a:r>
                <a:r>
                  <a:rPr lang="en-US" altLang="zh-CN" dirty="0">
                    <a:sym typeface="Wingdings" panose="05000000000000000000" pitchFamily="2" charset="2"/>
                  </a:rPr>
                  <a:t>(</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sym typeface="Wingdings" panose="05000000000000000000" pitchFamily="2" charset="2"/>
                  </a:rPr>
                  <a:t>x)</a:t>
                </a:r>
                <a:r>
                  <a:rPr lang="zh-CN" altLang="en-US" dirty="0">
                    <a:sym typeface="Wingdings" panose="05000000000000000000" pitchFamily="2" charset="2"/>
                  </a:rPr>
                  <a:t>，</a:t>
                </a:r>
                <a:r>
                  <a:rPr lang="zh-CN" altLang="en-US" dirty="0" smtClean="0">
                    <a:sym typeface="Wingdings" panose="05000000000000000000" pitchFamily="2" charset="2"/>
                  </a:rPr>
                  <a:t>所以用</a:t>
                </a:r>
                <a:r>
                  <a:rPr lang="en-US" altLang="zh-CN" dirty="0">
                    <a:sym typeface="Wingdings" panose="05000000000000000000" pitchFamily="2" charset="2"/>
                  </a:rPr>
                  <a:t>x</a:t>
                </a:r>
                <a:r>
                  <a:rPr lang="zh-CN" altLang="en-US" dirty="0">
                    <a:sym typeface="Wingdings" panose="05000000000000000000" pitchFamily="2" charset="2"/>
                  </a:rPr>
                  <a:t>的函数</a:t>
                </a:r>
                <a:r>
                  <a:rPr lang="en-US" altLang="zh-CN" dirty="0">
                    <a:sym typeface="Wingdings" panose="05000000000000000000" pitchFamily="2" charset="2"/>
                  </a:rPr>
                  <a:t>f(x)</a:t>
                </a:r>
                <a:r>
                  <a:rPr lang="zh-CN" altLang="en-US" dirty="0" smtClean="0">
                    <a:sym typeface="Wingdings" panose="05000000000000000000" pitchFamily="2" charset="2"/>
                  </a:rPr>
                  <a:t>代替</a:t>
                </a:r>
                <a:r>
                  <a:rPr lang="en-US" altLang="zh-CN" dirty="0" smtClean="0">
                    <a:sym typeface="Wingdings" panose="05000000000000000000" pitchFamily="2" charset="2"/>
                  </a:rPr>
                  <a:t>y</a:t>
                </a:r>
                <a:r>
                  <a:rPr lang="zh-CN" altLang="en-US" dirty="0" smtClean="0">
                    <a:sym typeface="Wingdings" panose="05000000000000000000" pitchFamily="2" charset="2"/>
                  </a:rPr>
                  <a:t>：</a:t>
                </a:r>
                <a:endParaRPr lang="zh-CN" altLang="en-US" dirty="0">
                  <a:sym typeface="Wingdings" panose="05000000000000000000" pitchFamily="2" charset="2"/>
                </a:endParaRPr>
              </a:p>
              <a:p>
                <a:pPr marL="557213" lvl="1" indent="-214313" eaLnBrk="1" hangingPunct="1">
                  <a:buClr>
                    <a:srgbClr val="000044"/>
                  </a:buClr>
                  <a:buSzPct val="70000"/>
                  <a:buNone/>
                  <a:defRPr/>
                </a:pPr>
                <a:r>
                  <a:rPr lang="zh-CN" altLang="en-US" sz="1800" dirty="0">
                    <a:sym typeface="Wingdings" panose="05000000000000000000" pitchFamily="2" charset="2"/>
                  </a:rPr>
                  <a:t>		</a:t>
                </a:r>
                <a:r>
                  <a:rPr lang="en-US" altLang="zh-CN" sz="1800" dirty="0">
                    <a:sym typeface="Wingdings" panose="05000000000000000000" pitchFamily="2" charset="2"/>
                  </a:rPr>
                  <a:t>(</a:t>
                </a:r>
                <a14:m>
                  <m:oMath xmlns:m="http://schemas.openxmlformats.org/officeDocument/2006/math">
                    <m:r>
                      <a:rPr lang="en-US" altLang="zh-CN" sz="1800" dirty="0">
                        <a:latin typeface="Cambria Math" panose="02040503050406030204" pitchFamily="18" charset="0"/>
                        <a:sym typeface="Symbol" panose="05050102010706020507" pitchFamily="18" charset="2"/>
                      </a:rPr>
                      <m:t>∀</m:t>
                    </m:r>
                  </m:oMath>
                </a14:m>
                <a:r>
                  <a:rPr lang="en-US" altLang="zh-CN" sz="1800" dirty="0">
                    <a:sym typeface="Wingdings" panose="05000000000000000000" pitchFamily="2" charset="2"/>
                  </a:rPr>
                  <a:t>x)(</a:t>
                </a:r>
                <a:r>
                  <a:rPr lang="en-US" altLang="zh-CN" sz="1800" dirty="0">
                    <a:sym typeface="Symbol" panose="05050102010706020507" pitchFamily="18" charset="2"/>
                  </a:rPr>
                  <a:t></a:t>
                </a:r>
                <a:r>
                  <a:rPr lang="en-US" altLang="zh-CN" sz="1800" dirty="0">
                    <a:sym typeface="Wingdings" panose="05000000000000000000" pitchFamily="2" charset="2"/>
                  </a:rPr>
                  <a:t>u)</a:t>
                </a:r>
                <a:r>
                  <a:rPr lang="zh-CN" altLang="en-US" sz="1800" dirty="0">
                    <a:sym typeface="Wingdings" panose="05000000000000000000" pitchFamily="2" charset="2"/>
                  </a:rPr>
                  <a:t>(</a:t>
                </a:r>
                <a14:m>
                  <m:oMath xmlns:m="http://schemas.openxmlformats.org/officeDocument/2006/math">
                    <m:r>
                      <a:rPr lang="en-US" altLang="zh-CN" sz="1800" dirty="0">
                        <a:latin typeface="Cambria Math" panose="02040503050406030204" pitchFamily="18" charset="0"/>
                        <a:sym typeface="Symbol" panose="05050102010706020507" pitchFamily="18" charset="2"/>
                      </a:rPr>
                      <m:t>∀</m:t>
                    </m:r>
                  </m:oMath>
                </a14:m>
                <a:r>
                  <a:rPr lang="zh-CN" altLang="en-US" sz="1800" dirty="0">
                    <a:sym typeface="Symbol" panose="05050102010706020507" pitchFamily="18" charset="2"/>
                  </a:rPr>
                  <a:t>v</a:t>
                </a:r>
                <a:r>
                  <a:rPr lang="zh-CN" altLang="en-US" sz="1800" dirty="0">
                    <a:sym typeface="Wingdings" panose="05000000000000000000" pitchFamily="2" charset="2"/>
                  </a:rPr>
                  <a:t>)</a:t>
                </a:r>
                <a:r>
                  <a:rPr lang="en-US" altLang="zh-CN" sz="1800" dirty="0">
                    <a:sym typeface="Wingdings" panose="05000000000000000000" pitchFamily="2" charset="2"/>
                  </a:rPr>
                  <a:t>(P(</a:t>
                </a:r>
                <a:r>
                  <a:rPr lang="en-US" altLang="zh-CN" sz="1800" dirty="0" err="1">
                    <a:sym typeface="Wingdings" panose="05000000000000000000" pitchFamily="2" charset="2"/>
                  </a:rPr>
                  <a:t>a,x,f</a:t>
                </a:r>
                <a:r>
                  <a:rPr lang="en-US" altLang="zh-CN" sz="1800" dirty="0">
                    <a:sym typeface="Wingdings" panose="05000000000000000000" pitchFamily="2" charset="2"/>
                  </a:rPr>
                  <a:t>(x))</a:t>
                </a:r>
                <a14:m>
                  <m:oMath xmlns:m="http://schemas.openxmlformats.org/officeDocument/2006/math">
                    <m:r>
                      <a:rPr lang="en-US" altLang="zh-CN" sz="1800" dirty="0">
                        <a:latin typeface="Cambria Math" panose="02040503050406030204" pitchFamily="18" charset="0"/>
                      </a:rPr>
                      <m:t>∨</m:t>
                    </m:r>
                    <m:r>
                      <a:rPr lang="en-US" altLang="zh-CN" sz="1800" i="1" dirty="0">
                        <a:latin typeface="Cambria Math" panose="02040503050406030204" pitchFamily="18" charset="0"/>
                      </a:rPr>
                      <m:t> </m:t>
                    </m:r>
                  </m:oMath>
                </a14:m>
                <a:r>
                  <a:rPr lang="en-US" altLang="zh-CN" sz="1800" dirty="0">
                    <a:sym typeface="Wingdings" panose="05000000000000000000" pitchFamily="2" charset="2"/>
                  </a:rPr>
                  <a:t>Q(v,b)</a:t>
                </a:r>
                <a14:m>
                  <m:oMath xmlns:m="http://schemas.openxmlformats.org/officeDocument/2006/math">
                    <m:r>
                      <a:rPr lang="en-US" altLang="zh-CN" sz="1800" dirty="0">
                        <a:latin typeface="Cambria Math" panose="02040503050406030204" pitchFamily="18" charset="0"/>
                      </a:rPr>
                      <m:t>∨</m:t>
                    </m:r>
                    <m:r>
                      <a:rPr lang="en-US" altLang="zh-CN" sz="1800" i="1" dirty="0">
                        <a:latin typeface="Cambria Math" panose="02040503050406030204" pitchFamily="18" charset="0"/>
                      </a:rPr>
                      <m:t> </m:t>
                    </m:r>
                  </m:oMath>
                </a14:m>
                <a:r>
                  <a:rPr lang="en-US" altLang="zh-CN" sz="1800" dirty="0">
                    <a:sym typeface="Wingdings" panose="05000000000000000000" pitchFamily="2" charset="2"/>
                  </a:rPr>
                  <a:t>R(u))</a:t>
                </a:r>
              </a:p>
              <a:p>
                <a:pPr lvl="2">
                  <a:tabLst>
                    <a:tab pos="938213" algn="l"/>
                  </a:tabLst>
                  <a:defRPr/>
                </a:pPr>
                <a:r>
                  <a:rPr lang="zh-CN" altLang="en-US" dirty="0">
                    <a:sym typeface="Wingdings" panose="05000000000000000000" pitchFamily="2" charset="2"/>
                  </a:rPr>
                  <a:t>消去</a:t>
                </a:r>
                <a:r>
                  <a:rPr lang="en-US" altLang="zh-CN" dirty="0">
                    <a:sym typeface="Wingdings" panose="05000000000000000000" pitchFamily="2" charset="2"/>
                  </a:rPr>
                  <a:t>(</a:t>
                </a:r>
                <a:r>
                  <a:rPr lang="en-US" altLang="zh-CN" dirty="0">
                    <a:sym typeface="Symbol" panose="05050102010706020507" pitchFamily="18" charset="2"/>
                  </a:rPr>
                  <a:t></a:t>
                </a:r>
                <a:r>
                  <a:rPr lang="en-US" altLang="zh-CN" dirty="0">
                    <a:sym typeface="Wingdings" panose="05000000000000000000" pitchFamily="2" charset="2"/>
                  </a:rPr>
                  <a:t>u)</a:t>
                </a:r>
                <a:r>
                  <a:rPr lang="zh-CN" altLang="en-US" dirty="0">
                    <a:sym typeface="Wingdings" panose="05000000000000000000" pitchFamily="2" charset="2"/>
                  </a:rPr>
                  <a:t>，同理使用</a:t>
                </a:r>
                <a:r>
                  <a:rPr lang="en-US" altLang="zh-CN" dirty="0">
                    <a:sym typeface="Wingdings" panose="05000000000000000000" pitchFamily="2" charset="2"/>
                  </a:rPr>
                  <a:t>g(x)</a:t>
                </a:r>
                <a:r>
                  <a:rPr lang="zh-CN" altLang="en-US" dirty="0" smtClean="0">
                    <a:sym typeface="Wingdings" panose="05000000000000000000" pitchFamily="2" charset="2"/>
                  </a:rPr>
                  <a:t>代替</a:t>
                </a:r>
                <a:r>
                  <a:rPr lang="en-US" altLang="zh-CN" dirty="0" smtClean="0">
                    <a:sym typeface="Wingdings" panose="05000000000000000000" pitchFamily="2" charset="2"/>
                  </a:rPr>
                  <a:t>u</a:t>
                </a:r>
                <a:r>
                  <a:rPr lang="zh-CN" altLang="en-US" dirty="0" smtClean="0">
                    <a:sym typeface="Wingdings" panose="05000000000000000000" pitchFamily="2" charset="2"/>
                  </a:rPr>
                  <a:t>：</a:t>
                </a:r>
                <a:endParaRPr lang="zh-CN" altLang="en-US" dirty="0">
                  <a:sym typeface="Wingdings" panose="05000000000000000000" pitchFamily="2" charset="2"/>
                </a:endParaRPr>
              </a:p>
              <a:p>
                <a:pPr marL="557213" lvl="1" indent="-214313" eaLnBrk="1" hangingPunct="1">
                  <a:buClr>
                    <a:srgbClr val="000044"/>
                  </a:buClr>
                  <a:buSzPct val="70000"/>
                  <a:buNone/>
                  <a:defRPr/>
                </a:pPr>
                <a:r>
                  <a:rPr kumimoji="0" lang="zh-CN" altLang="en-US" sz="2100" dirty="0">
                    <a:solidFill>
                      <a:srgbClr val="000066"/>
                    </a:solidFill>
                    <a:latin typeface="Times New Roman" panose="02020603050405020304"/>
                    <a:ea typeface="宋体" panose="02010600030101010101" pitchFamily="2" charset="-122"/>
                    <a:cs typeface="+mn-ea"/>
                    <a:sym typeface="Wingdings" panose="05000000000000000000" pitchFamily="2" charset="2"/>
                  </a:rPr>
                  <a:t>	</a:t>
                </a:r>
                <a:r>
                  <a:rPr kumimoji="0" lang="zh-CN" altLang="en-US" sz="1800" dirty="0">
                    <a:solidFill>
                      <a:srgbClr val="000066"/>
                    </a:solidFill>
                    <a:latin typeface="Times New Roman" panose="02020603050405020304"/>
                    <a:ea typeface="宋体" panose="02010600030101010101" pitchFamily="2" charset="-122"/>
                    <a:cs typeface="+mn-ea"/>
                    <a:sym typeface="Wingdings" panose="05000000000000000000" pitchFamily="2" charset="2"/>
                  </a:rPr>
                  <a:t>	</a:t>
                </a:r>
                <a:r>
                  <a:rPr lang="en-US" altLang="zh-CN" sz="1800" dirty="0">
                    <a:sym typeface="Wingdings" panose="05000000000000000000" pitchFamily="2" charset="2"/>
                  </a:rPr>
                  <a:t>(</a:t>
                </a:r>
                <a14:m>
                  <m:oMath xmlns:m="http://schemas.openxmlformats.org/officeDocument/2006/math">
                    <m:r>
                      <a:rPr lang="en-US" altLang="zh-CN" sz="1800" dirty="0">
                        <a:latin typeface="Cambria Math" panose="02040503050406030204" pitchFamily="18" charset="0"/>
                        <a:sym typeface="Symbol" panose="05050102010706020507" pitchFamily="18" charset="2"/>
                      </a:rPr>
                      <m:t>∀</m:t>
                    </m:r>
                  </m:oMath>
                </a14:m>
                <a:r>
                  <a:rPr lang="en-US" altLang="zh-CN" sz="1800" dirty="0">
                    <a:sym typeface="Wingdings" panose="05000000000000000000" pitchFamily="2" charset="2"/>
                  </a:rPr>
                  <a:t>x)</a:t>
                </a:r>
                <a:r>
                  <a:rPr lang="zh-CN" altLang="en-US" sz="1800" dirty="0">
                    <a:sym typeface="Wingdings" panose="05000000000000000000" pitchFamily="2" charset="2"/>
                  </a:rPr>
                  <a:t>(</a:t>
                </a:r>
                <a14:m>
                  <m:oMath xmlns:m="http://schemas.openxmlformats.org/officeDocument/2006/math">
                    <m:r>
                      <a:rPr lang="en-US" altLang="zh-CN" sz="1800" dirty="0">
                        <a:latin typeface="Cambria Math" panose="02040503050406030204" pitchFamily="18" charset="0"/>
                        <a:sym typeface="Symbol" panose="05050102010706020507" pitchFamily="18" charset="2"/>
                      </a:rPr>
                      <m:t>∀</m:t>
                    </m:r>
                  </m:oMath>
                </a14:m>
                <a:r>
                  <a:rPr lang="zh-CN" altLang="en-US" sz="1800" dirty="0">
                    <a:sym typeface="Symbol" panose="05050102010706020507" pitchFamily="18" charset="2"/>
                  </a:rPr>
                  <a:t>v</a:t>
                </a:r>
                <a:r>
                  <a:rPr lang="zh-CN" altLang="en-US" sz="1800" dirty="0">
                    <a:sym typeface="Wingdings" panose="05000000000000000000" pitchFamily="2" charset="2"/>
                  </a:rPr>
                  <a:t>)</a:t>
                </a:r>
                <a:r>
                  <a:rPr lang="en-US" altLang="zh-CN" sz="1800" dirty="0">
                    <a:sym typeface="Wingdings" panose="05000000000000000000" pitchFamily="2" charset="2"/>
                  </a:rPr>
                  <a:t>(P(</a:t>
                </a:r>
                <a:r>
                  <a:rPr lang="en-US" altLang="zh-CN" sz="1800" dirty="0" err="1">
                    <a:sym typeface="Wingdings" panose="05000000000000000000" pitchFamily="2" charset="2"/>
                  </a:rPr>
                  <a:t>a,x,f</a:t>
                </a:r>
                <a:r>
                  <a:rPr lang="en-US" altLang="zh-CN" sz="1800" dirty="0">
                    <a:sym typeface="Wingdings" panose="05000000000000000000" pitchFamily="2" charset="2"/>
                  </a:rPr>
                  <a:t>(x))</a:t>
                </a:r>
                <a14:m>
                  <m:oMath xmlns:m="http://schemas.openxmlformats.org/officeDocument/2006/math">
                    <m:r>
                      <a:rPr lang="en-US" altLang="zh-CN" sz="1800" dirty="0">
                        <a:latin typeface="Cambria Math" panose="02040503050406030204" pitchFamily="18" charset="0"/>
                      </a:rPr>
                      <m:t>∨</m:t>
                    </m:r>
                    <m:r>
                      <a:rPr lang="en-US" altLang="zh-CN" sz="1800" i="1" dirty="0">
                        <a:latin typeface="Cambria Math" panose="02040503050406030204" pitchFamily="18" charset="0"/>
                      </a:rPr>
                      <m:t> </m:t>
                    </m:r>
                  </m:oMath>
                </a14:m>
                <a:r>
                  <a:rPr lang="en-US" altLang="zh-CN" sz="1800" dirty="0">
                    <a:sym typeface="Wingdings" panose="05000000000000000000" pitchFamily="2" charset="2"/>
                  </a:rPr>
                  <a:t>Q(v,b)</a:t>
                </a:r>
                <a14:m>
                  <m:oMath xmlns:m="http://schemas.openxmlformats.org/officeDocument/2006/math">
                    <m:r>
                      <a:rPr lang="en-US" altLang="zh-CN" sz="1800" dirty="0">
                        <a:latin typeface="Cambria Math" panose="02040503050406030204" pitchFamily="18" charset="0"/>
                      </a:rPr>
                      <m:t>∨</m:t>
                    </m:r>
                    <m:r>
                      <a:rPr lang="en-US" altLang="zh-CN" sz="1800" i="1" dirty="0">
                        <a:latin typeface="Cambria Math" panose="02040503050406030204" pitchFamily="18" charset="0"/>
                      </a:rPr>
                      <m:t> </m:t>
                    </m:r>
                  </m:oMath>
                </a14:m>
                <a:r>
                  <a:rPr lang="en-US" altLang="zh-CN" sz="1800" dirty="0">
                    <a:sym typeface="Wingdings" panose="05000000000000000000" pitchFamily="2" charset="2"/>
                  </a:rPr>
                  <a:t>R(g(x))</a:t>
                </a:r>
              </a:p>
              <a:p>
                <a:pPr marL="339090" lvl="1" indent="0">
                  <a:buNone/>
                  <a:tabLst>
                    <a:tab pos="938213" algn="l"/>
                  </a:tabLst>
                  <a:defRPr/>
                </a:pPr>
                <a:r>
                  <a:rPr lang="en-US" altLang="zh-CN" sz="1800" dirty="0">
                    <a:sym typeface="Wingdings" panose="05000000000000000000" pitchFamily="2" charset="2"/>
                  </a:rPr>
                  <a:t>6</a:t>
                </a:r>
                <a:r>
                  <a:rPr lang="zh-CN" altLang="en-US" sz="1800" dirty="0">
                    <a:sym typeface="Wingdings" panose="05000000000000000000" pitchFamily="2" charset="2"/>
                  </a:rPr>
                  <a:t>）略去</a:t>
                </a:r>
                <a:r>
                  <a:rPr lang="en-US" altLang="zh-CN" sz="1800" dirty="0">
                    <a:sym typeface="Symbol" panose="05050102010706020507" pitchFamily="18" charset="2"/>
                  </a:rPr>
                  <a:t></a:t>
                </a:r>
                <a:r>
                  <a:rPr lang="zh-CN" altLang="en-US" sz="1800" dirty="0">
                    <a:sym typeface="Wingdings" panose="05000000000000000000" pitchFamily="2" charset="2"/>
                  </a:rPr>
                  <a:t>：</a:t>
                </a:r>
              </a:p>
              <a:p>
                <a:pPr marL="557213" lvl="1" indent="-214313" eaLnBrk="1" hangingPunct="1">
                  <a:buClr>
                    <a:srgbClr val="000044"/>
                  </a:buClr>
                  <a:buSzPct val="70000"/>
                  <a:buNone/>
                  <a:defRPr/>
                </a:pPr>
                <a:r>
                  <a:rPr kumimoji="0" lang="zh-CN" altLang="en-US" sz="2100" dirty="0">
                    <a:solidFill>
                      <a:srgbClr val="000066"/>
                    </a:solidFill>
                    <a:latin typeface="Times New Roman" panose="02020603050405020304"/>
                    <a:ea typeface="宋体" panose="02010600030101010101" pitchFamily="2" charset="-122"/>
                    <a:sym typeface="Wingdings" panose="05000000000000000000" pitchFamily="2" charset="2"/>
                  </a:rPr>
                  <a:t>		</a:t>
                </a:r>
                <a:r>
                  <a:rPr lang="zh-CN" altLang="en-US" sz="1800" dirty="0">
                    <a:sym typeface="Wingdings" panose="05000000000000000000" pitchFamily="2" charset="2"/>
                  </a:rPr>
                  <a:t> </a:t>
                </a:r>
                <a:r>
                  <a:rPr lang="en-US" altLang="zh-CN" sz="1800" dirty="0">
                    <a:sym typeface="Wingdings" panose="05000000000000000000" pitchFamily="2" charset="2"/>
                  </a:rPr>
                  <a:t>P(</a:t>
                </a:r>
                <a:r>
                  <a:rPr lang="en-US" altLang="zh-CN" sz="1800" dirty="0" err="1">
                    <a:sym typeface="Wingdings" panose="05000000000000000000" pitchFamily="2" charset="2"/>
                  </a:rPr>
                  <a:t>a,x,f</a:t>
                </a:r>
                <a:r>
                  <a:rPr lang="en-US" altLang="zh-CN" sz="1800" dirty="0">
                    <a:sym typeface="Wingdings" panose="05000000000000000000" pitchFamily="2" charset="2"/>
                  </a:rPr>
                  <a:t>(x))</a:t>
                </a:r>
                <a14:m>
                  <m:oMath xmlns:m="http://schemas.openxmlformats.org/officeDocument/2006/math">
                    <m:r>
                      <a:rPr lang="en-US" altLang="zh-CN" sz="1800" dirty="0">
                        <a:latin typeface="Cambria Math" panose="02040503050406030204" pitchFamily="18" charset="0"/>
                      </a:rPr>
                      <m:t>∨</m:t>
                    </m:r>
                    <m:r>
                      <a:rPr lang="en-US" altLang="zh-CN" sz="1800" i="1" dirty="0">
                        <a:latin typeface="Cambria Math" panose="02040503050406030204" pitchFamily="18" charset="0"/>
                      </a:rPr>
                      <m:t> </m:t>
                    </m:r>
                  </m:oMath>
                </a14:m>
                <a:r>
                  <a:rPr lang="en-US" altLang="zh-CN" sz="1800" dirty="0">
                    <a:sym typeface="Wingdings" panose="05000000000000000000" pitchFamily="2" charset="2"/>
                  </a:rPr>
                  <a:t>Q(v,b)</a:t>
                </a:r>
                <a14:m>
                  <m:oMath xmlns:m="http://schemas.openxmlformats.org/officeDocument/2006/math">
                    <m:r>
                      <a:rPr lang="en-US" altLang="zh-CN" sz="1800" dirty="0">
                        <a:latin typeface="Cambria Math" panose="02040503050406030204" pitchFamily="18" charset="0"/>
                      </a:rPr>
                      <m:t>∨</m:t>
                    </m:r>
                    <m:r>
                      <a:rPr lang="en-US" altLang="zh-CN" sz="1800" i="1" dirty="0">
                        <a:latin typeface="Cambria Math" panose="02040503050406030204" pitchFamily="18" charset="0"/>
                      </a:rPr>
                      <m:t> </m:t>
                    </m:r>
                  </m:oMath>
                </a14:m>
                <a:r>
                  <a:rPr lang="en-US" altLang="zh-CN" sz="1800" dirty="0">
                    <a:sym typeface="Wingdings" panose="05000000000000000000" pitchFamily="2" charset="2"/>
                  </a:rPr>
                  <a:t>R(g(x)) 		</a:t>
                </a:r>
                <a:r>
                  <a:rPr lang="en-US" altLang="zh-CN" sz="1800" dirty="0">
                    <a:solidFill>
                      <a:srgbClr val="FF0000"/>
                    </a:solidFill>
                    <a:sym typeface="Wingdings" panose="05000000000000000000" pitchFamily="2" charset="2"/>
                  </a:rPr>
                  <a:t>--- </a:t>
                </a:r>
                <a:r>
                  <a:rPr lang="en-US" altLang="zh-CN" sz="1800" dirty="0" err="1">
                    <a:solidFill>
                      <a:srgbClr val="FF0000"/>
                    </a:solidFill>
                    <a:sym typeface="Wingdings" panose="05000000000000000000" pitchFamily="2" charset="2"/>
                  </a:rPr>
                  <a:t>Skolem</a:t>
                </a:r>
                <a:r>
                  <a:rPr lang="zh-CN" altLang="en-US" sz="1800" dirty="0">
                    <a:solidFill>
                      <a:srgbClr val="FF0000"/>
                    </a:solidFill>
                    <a:sym typeface="Wingdings" panose="05000000000000000000" pitchFamily="2" charset="2"/>
                  </a:rPr>
                  <a:t>标准型</a:t>
                </a:r>
                <a:endParaRPr lang="en-US" altLang="zh-CN" sz="1800" dirty="0">
                  <a:solidFill>
                    <a:srgbClr val="FF0000"/>
                  </a:solidFill>
                  <a:sym typeface="Wingdings" panose="05000000000000000000" pitchFamily="2" charset="2"/>
                </a:endParaRPr>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82</a:t>
            </a:fld>
            <a:endParaRPr kumimoji="1" lang="en-US" altLang="zh-CN" sz="1500">
              <a:solidFill>
                <a:srgbClr val="000000"/>
              </a:solidFill>
            </a:endParaRPr>
          </a:p>
        </p:txBody>
      </p:sp>
    </p:spTree>
    <p:extLst>
      <p:ext uri="{BB962C8B-B14F-4D97-AF65-F5344CB8AC3E}">
        <p14:creationId xmlns:p14="http://schemas.microsoft.com/office/powerpoint/2010/main" val="206274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2.4.2  </a:t>
            </a:r>
            <a:r>
              <a:rPr lang="zh-CN" altLang="en-US" dirty="0"/>
              <a:t>谓词归结的子句型	</a:t>
            </a:r>
          </a:p>
        </p:txBody>
      </p:sp>
      <p:sp>
        <p:nvSpPr>
          <p:cNvPr id="3" name="内容占位符 2"/>
          <p:cNvSpPr>
            <a:spLocks noGrp="1"/>
          </p:cNvSpPr>
          <p:nvPr>
            <p:ph idx="1"/>
          </p:nvPr>
        </p:nvSpPr>
        <p:spPr/>
        <p:txBody>
          <a:bodyPr/>
          <a:lstStyle/>
          <a:p>
            <a:r>
              <a:rPr lang="en-US" altLang="zh-CN" dirty="0" err="1"/>
              <a:t>Skolem</a:t>
            </a:r>
            <a:r>
              <a:rPr lang="zh-CN" altLang="en-US" dirty="0" smtClean="0"/>
              <a:t>定理</a:t>
            </a:r>
            <a:endParaRPr lang="zh-CN" altLang="en-US" dirty="0"/>
          </a:p>
          <a:p>
            <a:pPr lvl="1"/>
            <a:r>
              <a:rPr lang="zh-CN" altLang="en-US" dirty="0" smtClean="0"/>
              <a:t>谓词逻辑</a:t>
            </a:r>
            <a:r>
              <a:rPr lang="zh-CN" altLang="en-US" dirty="0"/>
              <a:t>的任意公式都可以化为与之等价的前束范式，但其前束范式不唯一</a:t>
            </a:r>
            <a:r>
              <a:rPr lang="zh-CN" altLang="en-US" dirty="0" smtClean="0"/>
              <a:t>。 </a:t>
            </a:r>
            <a:endParaRPr lang="zh-CN" altLang="en-US" dirty="0"/>
          </a:p>
          <a:p>
            <a:r>
              <a:rPr lang="en-US" altLang="zh-CN" dirty="0" err="1"/>
              <a:t>Skolem</a:t>
            </a:r>
            <a:r>
              <a:rPr lang="zh-CN" altLang="en-US" dirty="0" smtClean="0"/>
              <a:t>标准</a:t>
            </a:r>
            <a:r>
              <a:rPr lang="zh-CN" altLang="en-US" dirty="0"/>
              <a:t>形定义：</a:t>
            </a:r>
          </a:p>
          <a:p>
            <a:pPr lvl="1"/>
            <a:r>
              <a:rPr lang="zh-CN" altLang="en-US" dirty="0" smtClean="0"/>
              <a:t>消</a:t>
            </a:r>
            <a:r>
              <a:rPr lang="zh-CN" altLang="en-US" dirty="0"/>
              <a:t>去量词后的谓词公式。</a:t>
            </a:r>
          </a:p>
          <a:p>
            <a:pPr lvl="1"/>
            <a:r>
              <a:rPr lang="zh-CN" altLang="en-US" dirty="0" smtClean="0"/>
              <a:t>注意：谓词</a:t>
            </a:r>
            <a:r>
              <a:rPr lang="zh-CN" altLang="en-US" dirty="0"/>
              <a:t>公式</a:t>
            </a:r>
            <a:r>
              <a:rPr lang="en-US" altLang="zh-CN" dirty="0"/>
              <a:t>G</a:t>
            </a:r>
            <a:r>
              <a:rPr lang="zh-CN" altLang="en-US" dirty="0"/>
              <a:t>的</a:t>
            </a:r>
            <a:r>
              <a:rPr lang="en-US" altLang="zh-CN" dirty="0"/>
              <a:t>SKOLEM</a:t>
            </a:r>
            <a:r>
              <a:rPr lang="zh-CN" altLang="en-US" dirty="0"/>
              <a:t>标准型同</a:t>
            </a:r>
            <a:r>
              <a:rPr lang="en-US" altLang="zh-CN" dirty="0"/>
              <a:t>G</a:t>
            </a:r>
            <a:r>
              <a:rPr lang="zh-CN" altLang="en-US" dirty="0"/>
              <a:t>并</a:t>
            </a:r>
            <a:r>
              <a:rPr lang="zh-CN" altLang="en-US" dirty="0" smtClean="0"/>
              <a:t>不等价。 </a:t>
            </a:r>
            <a:endParaRPr lang="en-US" altLang="zh-CN" dirty="0" smtClean="0"/>
          </a:p>
          <a:p>
            <a:pPr lvl="1"/>
            <a:endParaRPr lang="en-US" altLang="zh-CN" dirty="0"/>
          </a:p>
          <a:p>
            <a:pPr lvl="1"/>
            <a:endParaRPr lang="en-US" altLang="zh-CN" dirty="0" smtClean="0"/>
          </a:p>
          <a:p>
            <a:pPr lvl="1"/>
            <a:endParaRPr lang="en-US" altLang="zh-CN" dirty="0"/>
          </a:p>
          <a:p>
            <a:pPr lvl="1"/>
            <a:endParaRPr lang="zh-CN" altLang="en-US" dirty="0" smtClean="0"/>
          </a:p>
          <a:p>
            <a:pPr lvl="1"/>
            <a:endParaRPr lang="zh-CN" altLang="en-US" dirty="0">
              <a:solidFill>
                <a:srgbClr val="FF00FF"/>
              </a:solidFill>
            </a:endParaRPr>
          </a:p>
        </p:txBody>
      </p:sp>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83</a:t>
            </a:fld>
            <a:endParaRPr kumimoji="1" lang="en-US" altLang="zh-CN" sz="1500">
              <a:solidFill>
                <a:srgbClr val="000000"/>
              </a:solidFill>
            </a:endParaRPr>
          </a:p>
        </p:txBody>
      </p:sp>
    </p:spTree>
    <p:extLst>
      <p:ext uri="{BB962C8B-B14F-4D97-AF65-F5344CB8AC3E}">
        <p14:creationId xmlns:p14="http://schemas.microsoft.com/office/powerpoint/2010/main" val="41778497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2.4.2  </a:t>
            </a:r>
            <a:r>
              <a:rPr lang="zh-CN" altLang="en-US" dirty="0"/>
              <a:t>谓词</a:t>
            </a:r>
            <a:r>
              <a:rPr lang="zh-CN" altLang="en-US" dirty="0" smtClean="0"/>
              <a:t>归结的子</a:t>
            </a:r>
            <a:r>
              <a:rPr lang="zh-CN" altLang="en-US" dirty="0"/>
              <a:t>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31541" y="1627585"/>
                <a:ext cx="8280920" cy="4285691"/>
              </a:xfrm>
            </p:spPr>
            <p:txBody>
              <a:bodyPr/>
              <a:lstStyle/>
              <a:p>
                <a:r>
                  <a:rPr lang="zh-CN" altLang="en-US" dirty="0" smtClean="0"/>
                  <a:t>子句</a:t>
                </a:r>
                <a:r>
                  <a:rPr lang="zh-CN" altLang="en-US" dirty="0"/>
                  <a:t>与子句</a:t>
                </a:r>
                <a:r>
                  <a:rPr lang="zh-CN" altLang="en-US" dirty="0" smtClean="0"/>
                  <a:t>集</a:t>
                </a:r>
                <a:endParaRPr lang="en-US" altLang="zh-CN" dirty="0" smtClean="0"/>
              </a:p>
              <a:p>
                <a:pPr lvl="1">
                  <a:lnSpc>
                    <a:spcPct val="140000"/>
                  </a:lnSpc>
                </a:pPr>
                <a:r>
                  <a:rPr lang="zh-CN" altLang="en-US" dirty="0"/>
                  <a:t>文字：不含</a:t>
                </a:r>
                <a:r>
                  <a:rPr lang="zh-CN" altLang="en-US" dirty="0" smtClean="0"/>
                  <a:t>任何联结词</a:t>
                </a:r>
                <a:r>
                  <a:rPr lang="zh-CN" altLang="en-US" dirty="0"/>
                  <a:t>的谓词公式。</a:t>
                </a:r>
                <a:endParaRPr lang="en-US" altLang="zh-CN" dirty="0"/>
              </a:p>
              <a:p>
                <a:pPr lvl="1">
                  <a:lnSpc>
                    <a:spcPct val="140000"/>
                  </a:lnSpc>
                </a:pPr>
                <a:r>
                  <a:rPr lang="zh-CN" altLang="en-US" dirty="0"/>
                  <a:t>子句：一些文字的析取（谓词的和）</a:t>
                </a:r>
                <a:r>
                  <a:rPr lang="zh-CN" altLang="en-US" dirty="0" smtClean="0"/>
                  <a:t>。</a:t>
                </a:r>
                <a:endParaRPr lang="en-US" altLang="zh-CN" dirty="0" smtClean="0"/>
              </a:p>
              <a:p>
                <a:pPr lvl="1">
                  <a:lnSpc>
                    <a:spcPct val="140000"/>
                  </a:lnSpc>
                </a:pPr>
                <a:r>
                  <a:rPr lang="zh-CN" altLang="en-US" dirty="0">
                    <a:latin typeface="Arial"/>
                  </a:rPr>
                  <a:t>在</a:t>
                </a:r>
                <a:r>
                  <a:rPr lang="zh-CN" altLang="en-US" dirty="0">
                    <a:solidFill>
                      <a:srgbClr val="FF0000"/>
                    </a:solidFill>
                    <a:latin typeface="Arial"/>
                  </a:rPr>
                  <a:t>谓词逻辑</a:t>
                </a:r>
                <a:r>
                  <a:rPr lang="zh-CN" altLang="en-US" dirty="0">
                    <a:latin typeface="Arial"/>
                  </a:rPr>
                  <a:t>中，由于</a:t>
                </a:r>
                <a:r>
                  <a:rPr lang="zh-CN" altLang="en-US" dirty="0">
                    <a:solidFill>
                      <a:srgbClr val="FF0000"/>
                    </a:solidFill>
                    <a:latin typeface="Arial"/>
                  </a:rPr>
                  <a:t>子句集</a:t>
                </a:r>
                <a:r>
                  <a:rPr lang="zh-CN" altLang="en-US" dirty="0">
                    <a:latin typeface="Arial"/>
                  </a:rPr>
                  <a:t>中的</a:t>
                </a:r>
                <a:r>
                  <a:rPr lang="zh-CN" altLang="en-US" dirty="0">
                    <a:solidFill>
                      <a:srgbClr val="FF0000"/>
                    </a:solidFill>
                    <a:latin typeface="Arial"/>
                  </a:rPr>
                  <a:t>谓词</a:t>
                </a:r>
                <a:r>
                  <a:rPr lang="zh-CN" altLang="en-US" dirty="0">
                    <a:latin typeface="Arial"/>
                  </a:rPr>
                  <a:t>一般都含有</a:t>
                </a:r>
                <a:r>
                  <a:rPr lang="zh-CN" altLang="en-US" dirty="0">
                    <a:solidFill>
                      <a:srgbClr val="FF0000"/>
                    </a:solidFill>
                    <a:latin typeface="Arial"/>
                  </a:rPr>
                  <a:t>变元</a:t>
                </a:r>
                <a:r>
                  <a:rPr lang="zh-CN" altLang="en-US" dirty="0">
                    <a:latin typeface="Arial"/>
                  </a:rPr>
                  <a:t>，因此不能象命题逻辑那样直接消去互补文字。而需要先用一个</a:t>
                </a:r>
                <a:r>
                  <a:rPr lang="zh-CN" altLang="en-US" dirty="0">
                    <a:solidFill>
                      <a:srgbClr val="FF0000"/>
                    </a:solidFill>
                    <a:latin typeface="Arial"/>
                  </a:rPr>
                  <a:t>最一般合一</a:t>
                </a:r>
                <a:r>
                  <a:rPr lang="zh-CN" altLang="en-US" dirty="0">
                    <a:latin typeface="Arial"/>
                  </a:rPr>
                  <a:t>对</a:t>
                </a:r>
                <a:r>
                  <a:rPr lang="zh-CN" altLang="en-US" dirty="0">
                    <a:solidFill>
                      <a:srgbClr val="FF0000"/>
                    </a:solidFill>
                    <a:latin typeface="Arial"/>
                  </a:rPr>
                  <a:t>变元</a:t>
                </a:r>
                <a:r>
                  <a:rPr lang="zh-CN" altLang="en-US" dirty="0">
                    <a:latin typeface="Arial"/>
                  </a:rPr>
                  <a:t>进行</a:t>
                </a:r>
                <a:r>
                  <a:rPr lang="zh-CN" altLang="en-US" dirty="0">
                    <a:solidFill>
                      <a:srgbClr val="FF0000"/>
                    </a:solidFill>
                    <a:latin typeface="Arial"/>
                  </a:rPr>
                  <a:t>代换</a:t>
                </a:r>
                <a:r>
                  <a:rPr lang="zh-CN" altLang="en-US" dirty="0">
                    <a:latin typeface="Arial"/>
                  </a:rPr>
                  <a:t>，然后才能进行归结。</a:t>
                </a:r>
                <a:endParaRPr lang="en-US" altLang="zh-CN" dirty="0">
                  <a:latin typeface="Arial"/>
                </a:endParaRPr>
              </a:p>
              <a:p>
                <a:pPr lvl="1" algn="l"/>
                <a:r>
                  <a:rPr lang="zh-CN" altLang="en-US" dirty="0">
                    <a:latin typeface="Arial"/>
                  </a:rPr>
                  <a:t>谓词逻辑中的归结式：设</a:t>
                </a:r>
                <a14:m>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1</m:t>
                    </m:r>
                  </m:oMath>
                </a14:m>
                <a:r>
                  <a:rPr lang="zh-CN" altLang="en-US" dirty="0">
                    <a:latin typeface="Arial"/>
                  </a:rPr>
                  <a:t>和</a:t>
                </a:r>
                <a14:m>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2</m:t>
                    </m:r>
                  </m:oMath>
                </a14:m>
                <a:r>
                  <a:rPr lang="zh-CN" altLang="en-US" dirty="0">
                    <a:latin typeface="Arial"/>
                  </a:rPr>
                  <a:t>是两个</a:t>
                </a:r>
                <a:r>
                  <a:rPr lang="zh-CN" altLang="en-US" dirty="0">
                    <a:solidFill>
                      <a:srgbClr val="FF0000"/>
                    </a:solidFill>
                    <a:latin typeface="Arial"/>
                  </a:rPr>
                  <a:t>没有公共变元</a:t>
                </a:r>
                <a:r>
                  <a:rPr lang="zh-CN" altLang="en-US" dirty="0">
                    <a:latin typeface="Arial"/>
                  </a:rPr>
                  <a:t>的子句，</a:t>
                </a:r>
                <a14:m>
                  <m:oMath xmlns:m="http://schemas.openxmlformats.org/officeDocument/2006/math">
                    <m:r>
                      <a:rPr lang="en-US" altLang="zh-CN" i="1" dirty="0">
                        <a:latin typeface="Cambria Math" panose="02040503050406030204" pitchFamily="18" charset="0"/>
                      </a:rPr>
                      <m:t>𝐿</m:t>
                    </m:r>
                    <m:r>
                      <a:rPr lang="en-US" altLang="zh-CN" i="1" baseline="-25000" dirty="0">
                        <a:latin typeface="Cambria Math" panose="02040503050406030204" pitchFamily="18" charset="0"/>
                      </a:rPr>
                      <m:t>1</m:t>
                    </m:r>
                  </m:oMath>
                </a14:m>
                <a:r>
                  <a:rPr lang="zh-CN" altLang="en-US" dirty="0">
                    <a:latin typeface="Arial"/>
                  </a:rPr>
                  <a:t>和</a:t>
                </a:r>
                <a14:m>
                  <m:oMath xmlns:m="http://schemas.openxmlformats.org/officeDocument/2006/math">
                    <m:r>
                      <a:rPr lang="en-US" altLang="zh-CN" i="1" dirty="0">
                        <a:latin typeface="Cambria Math" panose="02040503050406030204" pitchFamily="18" charset="0"/>
                      </a:rPr>
                      <m:t>𝐿</m:t>
                    </m:r>
                    <m:r>
                      <a:rPr lang="en-US" altLang="zh-CN" i="1" baseline="-25000" dirty="0">
                        <a:latin typeface="Cambria Math" panose="02040503050406030204" pitchFamily="18" charset="0"/>
                      </a:rPr>
                      <m:t>2</m:t>
                    </m:r>
                  </m:oMath>
                </a14:m>
                <a:r>
                  <a:rPr lang="zh-CN" altLang="en-US" dirty="0">
                    <a:latin typeface="Arial"/>
                  </a:rPr>
                  <a:t>分别是</a:t>
                </a:r>
                <a14:m>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1</m:t>
                    </m:r>
                  </m:oMath>
                </a14:m>
                <a:r>
                  <a:rPr lang="zh-CN" altLang="en-US" dirty="0">
                    <a:latin typeface="Arial"/>
                  </a:rPr>
                  <a:t>和</a:t>
                </a:r>
                <a14:m>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2</m:t>
                    </m:r>
                  </m:oMath>
                </a14:m>
                <a:r>
                  <a:rPr lang="zh-CN" altLang="en-US" dirty="0">
                    <a:latin typeface="Arial"/>
                  </a:rPr>
                  <a:t>中的文字。如果</a:t>
                </a:r>
                <a14:m>
                  <m:oMath xmlns:m="http://schemas.openxmlformats.org/officeDocument/2006/math">
                    <m:r>
                      <a:rPr lang="en-US" altLang="zh-CN" i="1" dirty="0">
                        <a:latin typeface="Cambria Math" panose="02040503050406030204" pitchFamily="18" charset="0"/>
                      </a:rPr>
                      <m:t>𝐿</m:t>
                    </m:r>
                    <m:r>
                      <a:rPr lang="en-US" altLang="zh-CN" i="1" baseline="-25000" dirty="0">
                        <a:latin typeface="Cambria Math" panose="02040503050406030204" pitchFamily="18" charset="0"/>
                      </a:rPr>
                      <m:t>1</m:t>
                    </m:r>
                  </m:oMath>
                </a14:m>
                <a:r>
                  <a:rPr lang="zh-CN" altLang="en-US" dirty="0">
                    <a:latin typeface="Arial"/>
                  </a:rPr>
                  <a:t>和</a:t>
                </a:r>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 </m:t>
                    </m:r>
                    <m:r>
                      <a:rPr lang="en-US" altLang="zh-CN" i="1" dirty="0">
                        <a:latin typeface="Cambria Math" panose="02040503050406030204" pitchFamily="18" charset="0"/>
                      </a:rPr>
                      <m:t>𝐿</m:t>
                    </m:r>
                    <m:r>
                      <a:rPr lang="en-US" altLang="zh-CN" i="1" baseline="-25000" dirty="0">
                        <a:latin typeface="Cambria Math" panose="02040503050406030204" pitchFamily="18" charset="0"/>
                      </a:rPr>
                      <m:t>2</m:t>
                    </m:r>
                  </m:oMath>
                </a14:m>
                <a:r>
                  <a:rPr lang="zh-CN" altLang="en-US" dirty="0">
                    <a:latin typeface="Arial"/>
                  </a:rPr>
                  <a:t>存在最一般合一</a:t>
                </a:r>
                <a14:m>
                  <m:oMath xmlns:m="http://schemas.openxmlformats.org/officeDocument/2006/math">
                    <m:r>
                      <a:rPr lang="en-US" altLang="zh-CN" i="1" dirty="0">
                        <a:latin typeface="Cambria Math" panose="02040503050406030204" pitchFamily="18" charset="0"/>
                      </a:rPr>
                      <m:t>𝜎</m:t>
                    </m:r>
                  </m:oMath>
                </a14:m>
                <a:r>
                  <a:rPr lang="zh-CN" altLang="en-US" dirty="0">
                    <a:latin typeface="Arial"/>
                  </a:rPr>
                  <a:t>，则称</a:t>
                </a:r>
                <a:endParaRPr lang="en-US" altLang="zh-CN" dirty="0">
                  <a:latin typeface="Arial"/>
                </a:endParaRPr>
              </a:p>
              <a:p>
                <a:pPr marL="254318" lvl="1" indent="0" algn="l">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12</m:t>
                      </m:r>
                      <m:r>
                        <a:rPr lang="en-US" altLang="zh-CN" i="1" dirty="0">
                          <a:latin typeface="Cambria Math" panose="02040503050406030204" pitchFamily="18" charset="0"/>
                        </a:rPr>
                        <m:t>=({</m:t>
                      </m:r>
                      <m:r>
                        <a:rPr lang="en-US" altLang="zh-CN" i="1" dirty="0">
                          <a:latin typeface="Cambria Math" panose="02040503050406030204" pitchFamily="18" charset="0"/>
                        </a:rPr>
                        <m:t>𝐶</m:t>
                      </m:r>
                      <m:r>
                        <a:rPr lang="en-US" altLang="zh-CN" i="1" baseline="-25000" dirty="0">
                          <a:latin typeface="Cambria Math" panose="02040503050406030204" pitchFamily="18" charset="0"/>
                        </a:rPr>
                        <m:t>1</m:t>
                      </m:r>
                      <m:r>
                        <a:rPr lang="en-US" altLang="zh-CN" i="1" dirty="0">
                          <a:latin typeface="Cambria Math" panose="02040503050406030204" pitchFamily="18" charset="0"/>
                        </a:rPr>
                        <m:t>𝜎</m:t>
                      </m:r>
                      <m:r>
                        <a:rPr lang="en-US" altLang="zh-CN" i="1" dirty="0">
                          <a:latin typeface="Cambria Math" panose="02040503050406030204" pitchFamily="18" charset="0"/>
                        </a:rPr>
                        <m:t>}−{ </m:t>
                      </m:r>
                      <m:r>
                        <a:rPr lang="en-US" altLang="zh-CN" i="1" dirty="0">
                          <a:latin typeface="Cambria Math" panose="02040503050406030204" pitchFamily="18" charset="0"/>
                        </a:rPr>
                        <m:t>𝐿</m:t>
                      </m:r>
                      <m:r>
                        <a:rPr lang="en-US" altLang="zh-CN" i="1" baseline="-25000" dirty="0">
                          <a:latin typeface="Cambria Math" panose="02040503050406030204" pitchFamily="18" charset="0"/>
                        </a:rPr>
                        <m:t>1</m:t>
                      </m:r>
                      <m:r>
                        <a:rPr lang="en-US" altLang="zh-CN" i="1" dirty="0">
                          <a:latin typeface="Cambria Math" panose="02040503050406030204" pitchFamily="18" charset="0"/>
                        </a:rPr>
                        <m:t>𝜎</m:t>
                      </m:r>
                      <m:r>
                        <a:rPr lang="en-US" altLang="zh-CN" i="1" dirty="0">
                          <a:latin typeface="Cambria Math" panose="02040503050406030204" pitchFamily="18" charset="0"/>
                        </a:rPr>
                        <m:t>})∪({ </m:t>
                      </m:r>
                      <m:r>
                        <a:rPr lang="en-US" altLang="zh-CN" i="1" dirty="0">
                          <a:latin typeface="Cambria Math" panose="02040503050406030204" pitchFamily="18" charset="0"/>
                        </a:rPr>
                        <m:t>𝐶</m:t>
                      </m:r>
                      <m:r>
                        <a:rPr lang="en-US" altLang="zh-CN" i="1" baseline="-25000" dirty="0">
                          <a:latin typeface="Cambria Math" panose="02040503050406030204" pitchFamily="18" charset="0"/>
                        </a:rPr>
                        <m:t>2</m:t>
                      </m:r>
                      <m:r>
                        <a:rPr lang="en-US" altLang="zh-CN" i="1" dirty="0">
                          <a:latin typeface="Cambria Math" panose="02040503050406030204" pitchFamily="18" charset="0"/>
                        </a:rPr>
                        <m:t>𝜎</m:t>
                      </m:r>
                      <m:r>
                        <a:rPr lang="en-US" altLang="zh-CN" i="1" dirty="0">
                          <a:latin typeface="Cambria Math" panose="02040503050406030204" pitchFamily="18" charset="0"/>
                        </a:rPr>
                        <m:t>}−{ </m:t>
                      </m:r>
                      <m:r>
                        <a:rPr lang="en-US" altLang="zh-CN" i="1" dirty="0">
                          <a:latin typeface="Cambria Math" panose="02040503050406030204" pitchFamily="18" charset="0"/>
                        </a:rPr>
                        <m:t>𝐿</m:t>
                      </m:r>
                      <m:r>
                        <a:rPr lang="en-US" altLang="zh-CN" i="1" baseline="-25000" dirty="0">
                          <a:latin typeface="Cambria Math" panose="02040503050406030204" pitchFamily="18" charset="0"/>
                        </a:rPr>
                        <m:t>2</m:t>
                      </m:r>
                      <m:r>
                        <a:rPr lang="en-US" altLang="zh-CN" i="1" dirty="0">
                          <a:latin typeface="Cambria Math" panose="02040503050406030204" pitchFamily="18" charset="0"/>
                        </a:rPr>
                        <m:t>𝜎</m:t>
                      </m:r>
                      <m:r>
                        <a:rPr lang="en-US" altLang="zh-CN" i="1" dirty="0">
                          <a:latin typeface="Cambria Math" panose="02040503050406030204" pitchFamily="18" charset="0"/>
                        </a:rPr>
                        <m:t>})</m:t>
                      </m:r>
                    </m:oMath>
                  </m:oMathPara>
                </a14:m>
                <a:endParaRPr lang="en-US" altLang="zh-CN" dirty="0">
                  <a:latin typeface="Arial"/>
                </a:endParaRPr>
              </a:p>
              <a:p>
                <a:pPr marL="254318" lvl="1" indent="0" algn="l">
                  <a:buNone/>
                </a:pPr>
                <a:r>
                  <a:rPr lang="zh-CN" altLang="en-US" dirty="0">
                    <a:latin typeface="Arial"/>
                  </a:rPr>
                  <a:t>为</a:t>
                </a:r>
                <a14:m>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1</m:t>
                    </m:r>
                  </m:oMath>
                </a14:m>
                <a:r>
                  <a:rPr lang="zh-CN" altLang="en-US" dirty="0">
                    <a:latin typeface="Arial"/>
                  </a:rPr>
                  <a:t>和</a:t>
                </a:r>
                <a14:m>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2</m:t>
                    </m:r>
                  </m:oMath>
                </a14:m>
                <a:r>
                  <a:rPr lang="zh-CN" altLang="en-US" dirty="0">
                    <a:latin typeface="Arial"/>
                  </a:rPr>
                  <a:t>的</a:t>
                </a:r>
                <a:r>
                  <a:rPr lang="zh-CN" altLang="en-US" dirty="0">
                    <a:solidFill>
                      <a:srgbClr val="FF0000"/>
                    </a:solidFill>
                    <a:latin typeface="Arial"/>
                  </a:rPr>
                  <a:t>二元归结式</a:t>
                </a:r>
                <a:r>
                  <a:rPr lang="zh-CN" altLang="en-US" dirty="0">
                    <a:latin typeface="Arial"/>
                  </a:rPr>
                  <a:t>，而</a:t>
                </a:r>
                <a14:m>
                  <m:oMath xmlns:m="http://schemas.openxmlformats.org/officeDocument/2006/math">
                    <m:r>
                      <a:rPr lang="en-US" altLang="zh-CN" i="1" dirty="0">
                        <a:latin typeface="Cambria Math" panose="02040503050406030204" pitchFamily="18" charset="0"/>
                      </a:rPr>
                      <m:t>𝐿</m:t>
                    </m:r>
                    <m:r>
                      <a:rPr lang="en-US" altLang="zh-CN" i="1" baseline="-25000" dirty="0">
                        <a:latin typeface="Cambria Math" panose="02040503050406030204" pitchFamily="18" charset="0"/>
                      </a:rPr>
                      <m:t>1</m:t>
                    </m:r>
                  </m:oMath>
                </a14:m>
                <a:r>
                  <a:rPr lang="zh-CN" altLang="en-US" dirty="0">
                    <a:latin typeface="Arial"/>
                  </a:rPr>
                  <a:t>和</a:t>
                </a:r>
                <a14:m>
                  <m:oMath xmlns:m="http://schemas.openxmlformats.org/officeDocument/2006/math">
                    <m:r>
                      <a:rPr lang="en-US" altLang="zh-CN" i="1" dirty="0">
                        <a:latin typeface="Cambria Math" panose="02040503050406030204" pitchFamily="18" charset="0"/>
                      </a:rPr>
                      <m:t>𝐿</m:t>
                    </m:r>
                    <m:r>
                      <a:rPr lang="en-US" altLang="zh-CN" i="1" baseline="-25000" dirty="0">
                        <a:latin typeface="Cambria Math" panose="02040503050406030204" pitchFamily="18" charset="0"/>
                      </a:rPr>
                      <m:t>2</m:t>
                    </m:r>
                  </m:oMath>
                </a14:m>
                <a:r>
                  <a:rPr lang="zh-CN" altLang="en-US" dirty="0">
                    <a:latin typeface="Arial"/>
                  </a:rPr>
                  <a:t>为归结式上的</a:t>
                </a:r>
                <a:r>
                  <a:rPr lang="zh-CN" altLang="en-US" dirty="0" smtClean="0">
                    <a:latin typeface="Arial"/>
                  </a:rPr>
                  <a:t>文字。</a:t>
                </a:r>
                <a:endParaRPr kumimoji="0" lang="zh-CN" altLang="en-US" dirty="0">
                  <a:solidFill>
                    <a:srgbClr val="3333FF"/>
                  </a:solidFill>
                  <a:cs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31541" y="1627585"/>
                <a:ext cx="8280920" cy="4285691"/>
              </a:xfrm>
              <a:blipFill>
                <a:blip r:embed="rId3"/>
                <a:stretch>
                  <a:fillRect l="-368" t="-142" r="-736" b="-2845"/>
                </a:stretch>
              </a:blipFill>
            </p:spPr>
            <p:txBody>
              <a:bodyPr/>
              <a:lstStyle/>
              <a:p>
                <a:r>
                  <a:rPr lang="zh-CN" altLang="en-US">
                    <a:noFill/>
                  </a:rPr>
                  <a:t> </a:t>
                </a:r>
              </a:p>
            </p:txBody>
          </p:sp>
        </mc:Fallback>
      </mc:AlternateContent>
      <p:sp>
        <p:nvSpPr>
          <p:cNvPr id="6" name="灯片编号占位符 5"/>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84</a:t>
            </a:fld>
            <a:endParaRPr kumimoji="1" lang="en-US" altLang="zh-CN" sz="1500">
              <a:solidFill>
                <a:srgbClr val="000000"/>
              </a:solidFill>
            </a:endParaRPr>
          </a:p>
        </p:txBody>
      </p:sp>
    </p:spTree>
    <p:extLst>
      <p:ext uri="{BB962C8B-B14F-4D97-AF65-F5344CB8AC3E}">
        <p14:creationId xmlns:p14="http://schemas.microsoft.com/office/powerpoint/2010/main" val="15171293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2.4.2  </a:t>
            </a:r>
            <a:r>
              <a:rPr lang="zh-CN" altLang="en-US" dirty="0"/>
              <a:t>谓词</a:t>
            </a:r>
            <a:r>
              <a:rPr lang="zh-CN" altLang="en-US" dirty="0" smtClean="0"/>
              <a:t>归结的子</a:t>
            </a:r>
            <a:r>
              <a:rPr lang="zh-CN" altLang="en-US" dirty="0"/>
              <a:t>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子句</a:t>
                </a:r>
                <a:r>
                  <a:rPr lang="zh-CN" altLang="en-US" dirty="0"/>
                  <a:t>与子句</a:t>
                </a:r>
                <a:r>
                  <a:rPr lang="zh-CN" altLang="en-US" dirty="0" smtClean="0"/>
                  <a:t>集</a:t>
                </a:r>
                <a:endParaRPr lang="en-US" altLang="zh-CN" dirty="0" smtClean="0"/>
              </a:p>
              <a:p>
                <a:pPr lvl="1">
                  <a:lnSpc>
                    <a:spcPct val="140000"/>
                  </a:lnSpc>
                </a:pPr>
                <a:r>
                  <a:rPr lang="zh-CN" altLang="en-US" dirty="0" smtClean="0"/>
                  <a:t>子句</a:t>
                </a:r>
                <a:r>
                  <a:rPr lang="zh-CN" altLang="en-US" dirty="0"/>
                  <a:t>集S的求</a:t>
                </a:r>
                <a:r>
                  <a:rPr lang="zh-CN" altLang="en-US" dirty="0" smtClean="0"/>
                  <a:t>取</a:t>
                </a:r>
                <a:endParaRPr lang="en-US" altLang="zh-CN" dirty="0" smtClean="0"/>
              </a:p>
              <a:p>
                <a:pPr lvl="2">
                  <a:lnSpc>
                    <a:spcPct val="140000"/>
                  </a:lnSpc>
                  <a:spcBef>
                    <a:spcPts val="0"/>
                  </a:spcBef>
                </a:pPr>
                <a:r>
                  <a:rPr lang="zh-CN" altLang="en-US" dirty="0"/>
                  <a:t>谓词公式G </a:t>
                </a:r>
                <a:r>
                  <a:rPr lang="zh-CN" altLang="en-US" dirty="0">
                    <a:latin typeface="黑体" panose="02010609060101010101" pitchFamily="49" charset="-122"/>
                    <a:ea typeface="黑体" panose="02010609060101010101" pitchFamily="49" charset="-122"/>
                  </a:rPr>
                  <a:t>→</a:t>
                </a:r>
                <a:r>
                  <a:rPr lang="zh-CN" altLang="en-US" dirty="0"/>
                  <a:t> </a:t>
                </a:r>
                <a:r>
                  <a:rPr lang="en-US" altLang="zh-CN" dirty="0" err="1"/>
                  <a:t>Skolem</a:t>
                </a:r>
                <a:r>
                  <a:rPr lang="zh-CN" altLang="en-US" dirty="0"/>
                  <a:t>标准形 </a:t>
                </a:r>
                <a:r>
                  <a:rPr lang="zh-CN" altLang="en-US" dirty="0">
                    <a:latin typeface="黑体" panose="02010609060101010101" pitchFamily="49" charset="-122"/>
                    <a:ea typeface="黑体" panose="02010609060101010101" pitchFamily="49" charset="-122"/>
                  </a:rPr>
                  <a:t>→</a:t>
                </a:r>
                <a:r>
                  <a:rPr lang="zh-CN" altLang="en-US" dirty="0"/>
                  <a:t> 消去</a:t>
                </a:r>
                <a:r>
                  <a:rPr lang="en-US" altLang="zh-CN" dirty="0">
                    <a:sym typeface="Symbol" panose="05050102010706020507" pitchFamily="18" charset="2"/>
                  </a:rPr>
                  <a:t></a:t>
                </a:r>
                <a:r>
                  <a:rPr lang="zh-CN" altLang="en-US" dirty="0"/>
                  <a:t> </a:t>
                </a:r>
                <a:r>
                  <a:rPr lang="zh-CN" altLang="en-US" dirty="0">
                    <a:latin typeface="黑体" panose="02010609060101010101" pitchFamily="49" charset="-122"/>
                    <a:ea typeface="黑体" panose="02010609060101010101" pitchFamily="49" charset="-122"/>
                  </a:rPr>
                  <a:t>→</a:t>
                </a:r>
                <a:r>
                  <a:rPr lang="zh-CN" altLang="en-US" dirty="0"/>
                  <a:t> </a:t>
                </a:r>
                <a:r>
                  <a:rPr lang="zh-CN" altLang="en-US" dirty="0" smtClean="0"/>
                  <a:t>以</a:t>
                </a:r>
                <a:r>
                  <a:rPr lang="en-US" altLang="zh-CN" dirty="0" smtClean="0"/>
                  <a:t>,</a:t>
                </a:r>
                <a:r>
                  <a:rPr lang="zh-CN" altLang="en-US" dirty="0" smtClean="0"/>
                  <a:t>取代</a:t>
                </a:r>
                <a14:m>
                  <m:oMath xmlns:m="http://schemas.openxmlformats.org/officeDocument/2006/math">
                    <m:r>
                      <a:rPr lang="en-US" altLang="zh-CN" dirty="0">
                        <a:latin typeface="Cambria Math" panose="02040503050406030204" pitchFamily="18" charset="0"/>
                      </a:rPr>
                      <m:t>∧</m:t>
                    </m:r>
                  </m:oMath>
                </a14:m>
                <a:r>
                  <a:rPr lang="zh-CN" altLang="en-US" dirty="0" smtClean="0"/>
                  <a:t>的集合形式</a:t>
                </a:r>
                <a:endParaRPr lang="en-US" altLang="zh-CN" dirty="0"/>
              </a:p>
              <a:p>
                <a:pPr>
                  <a:lnSpc>
                    <a:spcPct val="140000"/>
                  </a:lnSpc>
                  <a:defRPr/>
                </a:pPr>
                <a:r>
                  <a:rPr lang="en-US" altLang="zh-CN" dirty="0"/>
                  <a:t>G</a:t>
                </a:r>
                <a:r>
                  <a:rPr lang="zh-CN" altLang="en-US" dirty="0"/>
                  <a:t>是不可满足的 </a:t>
                </a:r>
                <a14:m>
                  <m:oMath xmlns:m="http://schemas.openxmlformats.org/officeDocument/2006/math">
                    <m:r>
                      <a:rPr lang="en-US" altLang="zh-CN">
                        <a:latin typeface="Cambria Math" panose="02040503050406030204" pitchFamily="18" charset="0"/>
                        <a:ea typeface="MS Mincho" charset="0"/>
                        <a:cs typeface="Cambria Math" panose="02040503050406030204" pitchFamily="18" charset="0"/>
                        <a:sym typeface="+mn-ea"/>
                      </a:rPr>
                      <m:t>⟺</m:t>
                    </m:r>
                  </m:oMath>
                </a14:m>
                <a:r>
                  <a:rPr lang="zh-CN" altLang="en-US" dirty="0"/>
                  <a:t> </a:t>
                </a:r>
                <a:r>
                  <a:rPr lang="en-US" altLang="zh-CN" dirty="0"/>
                  <a:t>S</a:t>
                </a:r>
                <a:r>
                  <a:rPr lang="zh-CN" altLang="en-US" dirty="0"/>
                  <a:t>是不可满足</a:t>
                </a:r>
                <a:r>
                  <a:rPr lang="zh-CN" altLang="en-US" dirty="0" smtClean="0"/>
                  <a:t>的</a:t>
                </a:r>
                <a:endParaRPr lang="en-US" altLang="zh-CN" dirty="0" smtClean="0"/>
              </a:p>
              <a:p>
                <a:pPr lvl="1">
                  <a:lnSpc>
                    <a:spcPct val="140000"/>
                  </a:lnSpc>
                  <a:defRPr/>
                </a:pPr>
                <a:r>
                  <a:rPr lang="en-US" altLang="zh-CN" dirty="0"/>
                  <a:t>G</a:t>
                </a:r>
                <a:r>
                  <a:rPr lang="zh-CN" altLang="en-US" dirty="0"/>
                  <a:t>与</a:t>
                </a:r>
                <a:r>
                  <a:rPr lang="en-US" altLang="zh-CN" dirty="0"/>
                  <a:t>S</a:t>
                </a:r>
                <a:r>
                  <a:rPr lang="zh-CN" altLang="en-US" dirty="0"/>
                  <a:t>不等价，但在不可满足得意义下是一致的。 </a:t>
                </a:r>
              </a:p>
              <a:p>
                <a:pPr lvl="1">
                  <a:lnSpc>
                    <a:spcPct val="140000"/>
                  </a:lnSpc>
                  <a:defRPr/>
                </a:pPr>
                <a:r>
                  <a:rPr lang="zh-CN" altLang="en-US" dirty="0" smtClean="0"/>
                  <a:t>定理：若</a:t>
                </a:r>
                <a:r>
                  <a:rPr lang="zh-CN" altLang="en-US" dirty="0"/>
                  <a:t>G是给定的公式，而S是相应的子句集，</a:t>
                </a:r>
                <a:r>
                  <a:rPr lang="zh-CN" altLang="en-US" dirty="0" smtClean="0"/>
                  <a:t>则：</a:t>
                </a:r>
                <a:endParaRPr lang="en-US" altLang="zh-CN" dirty="0" smtClean="0"/>
              </a:p>
              <a:p>
                <a:pPr marL="339090" lvl="1" indent="0" algn="ctr">
                  <a:lnSpc>
                    <a:spcPct val="140000"/>
                  </a:lnSpc>
                  <a:buNone/>
                  <a:defRPr/>
                </a:pPr>
                <a:r>
                  <a:rPr lang="zh-CN" altLang="en-US" dirty="0" smtClean="0"/>
                  <a:t>G</a:t>
                </a:r>
                <a:r>
                  <a:rPr lang="zh-CN" altLang="en-US" dirty="0"/>
                  <a:t>是不可满足的</a:t>
                </a:r>
                <a:r>
                  <a:rPr lang="zh-CN" altLang="en-US" dirty="0" smtClean="0"/>
                  <a:t> </a:t>
                </a:r>
                <a14:m>
                  <m:oMath xmlns:m="http://schemas.openxmlformats.org/officeDocument/2006/math">
                    <m:r>
                      <a:rPr lang="en-US" altLang="zh-CN" sz="1800">
                        <a:latin typeface="Cambria Math" panose="02040503050406030204" pitchFamily="18" charset="0"/>
                        <a:ea typeface="MS Mincho" charset="0"/>
                        <a:cs typeface="Cambria Math" panose="02040503050406030204" pitchFamily="18" charset="0"/>
                        <a:sym typeface="+mn-ea"/>
                      </a:rPr>
                      <m:t>⟺</m:t>
                    </m:r>
                  </m:oMath>
                </a14:m>
                <a:r>
                  <a:rPr lang="zh-CN" altLang="en-US" dirty="0"/>
                  <a:t> S是不可满足的。</a:t>
                </a:r>
              </a:p>
              <a:p>
                <a:pPr marL="339090" lvl="1" indent="0">
                  <a:lnSpc>
                    <a:spcPct val="140000"/>
                  </a:lnSpc>
                  <a:buNone/>
                  <a:defRPr/>
                </a:pPr>
                <a:r>
                  <a:rPr lang="zh-CN" altLang="en-US" dirty="0" smtClean="0"/>
                  <a:t>注意</a:t>
                </a:r>
                <a:r>
                  <a:rPr lang="zh-CN" altLang="en-US" dirty="0"/>
                  <a:t>：G真不一定S真，而S真必有G真</a:t>
                </a:r>
                <a:r>
                  <a:rPr lang="zh-CN" altLang="en-US" dirty="0" smtClean="0"/>
                  <a:t>。即</a:t>
                </a:r>
                <a:r>
                  <a:rPr lang="zh-CN" altLang="en-US" dirty="0"/>
                  <a:t>： S </a:t>
                </a:r>
                <a14:m>
                  <m:oMath xmlns:m="http://schemas.openxmlformats.org/officeDocument/2006/math">
                    <m:r>
                      <a:rPr lang="en-US" altLang="zh-CN" sz="2100" i="1" dirty="0">
                        <a:latin typeface="Cambria Math" panose="02040503050406030204" pitchFamily="18" charset="0"/>
                        <a:cs typeface="Cambria Math" panose="02040503050406030204" pitchFamily="18" charset="0"/>
                        <a:sym typeface="+mn-ea"/>
                      </a:rPr>
                      <m:t>⟹</m:t>
                    </m:r>
                  </m:oMath>
                </a14:m>
                <a:r>
                  <a:rPr lang="zh-CN" altLang="en-US" dirty="0"/>
                  <a:t> G</a:t>
                </a:r>
              </a:p>
              <a:p>
                <a:pPr lvl="1"/>
                <a:endParaRPr kumimoji="0" lang="zh-CN" altLang="en-US" dirty="0">
                  <a:solidFill>
                    <a:srgbClr val="3333FF"/>
                  </a:solidFill>
                  <a:cs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07" t="-224"/>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85</a:t>
            </a:fld>
            <a:endParaRPr kumimoji="1" lang="en-US" altLang="zh-CN" sz="1500">
              <a:solidFill>
                <a:srgbClr val="000000"/>
              </a:solidFill>
            </a:endParaRPr>
          </a:p>
        </p:txBody>
      </p:sp>
    </p:spTree>
    <p:extLst>
      <p:ext uri="{BB962C8B-B14F-4D97-AF65-F5344CB8AC3E}">
        <p14:creationId xmlns:p14="http://schemas.microsoft.com/office/powerpoint/2010/main" val="72747600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pPr marL="0" indent="0">
                  <a:buNone/>
                </a:pPr>
                <a:r>
                  <a:rPr lang="zh-CN" altLang="en-US" dirty="0" smtClean="0"/>
                  <a:t>谓词逻辑</a:t>
                </a:r>
                <a:r>
                  <a:rPr lang="zh-CN" altLang="en-US" dirty="0"/>
                  <a:t>的</a:t>
                </a:r>
                <a:r>
                  <a:rPr lang="zh-CN" altLang="en-US" dirty="0" smtClean="0"/>
                  <a:t>归结原理</a:t>
                </a:r>
                <a:endParaRPr lang="zh-CN" altLang="en-US" dirty="0"/>
              </a:p>
              <a:p>
                <a:pPr lvl="1" algn="l"/>
                <a:r>
                  <a:rPr lang="zh-CN" altLang="en-US" dirty="0">
                    <a:latin typeface="Arial"/>
                  </a:rPr>
                  <a:t>谓词逻辑的归结</a:t>
                </a:r>
                <a:r>
                  <a:rPr lang="zh-CN" altLang="en-US" dirty="0" smtClean="0">
                    <a:latin typeface="Arial"/>
                  </a:rPr>
                  <a:t>反演</a:t>
                </a:r>
                <a:endParaRPr lang="en-US" altLang="zh-CN" dirty="0" smtClean="0">
                  <a:latin typeface="Arial"/>
                </a:endParaRPr>
              </a:p>
              <a:p>
                <a:pPr marL="253604" lvl="1" indent="351235" algn="l">
                  <a:buNone/>
                </a:pPr>
                <a:r>
                  <a:rPr lang="zh-CN" altLang="zh-CN" sz="1650" dirty="0">
                    <a:latin typeface="Times New Roman" panose="02020603050405020304" pitchFamily="18" charset="0"/>
                  </a:rPr>
                  <a:t>设要证明的定理可用谓词公式表示为如下的形式：</a:t>
                </a:r>
                <a:endParaRPr lang="en-US" altLang="zh-CN" sz="1650" dirty="0">
                  <a:latin typeface="Times New Roman" panose="02020603050405020304" pitchFamily="18" charset="0"/>
                </a:endParaRPr>
              </a:p>
              <a:p>
                <a:pPr marL="254318" lvl="1" indent="0" algn="l">
                  <a:lnSpc>
                    <a:spcPct val="130000"/>
                  </a:lnSpc>
                  <a:buNone/>
                </a:pPr>
                <a14:m>
                  <m:oMathPara xmlns:m="http://schemas.openxmlformats.org/officeDocument/2006/math">
                    <m:oMathParaPr>
                      <m:jc m:val="centerGroup"/>
                    </m:oMathParaPr>
                    <m:oMath xmlns:m="http://schemas.openxmlformats.org/officeDocument/2006/math">
                      <m:sSub>
                        <m:sSubPr>
                          <m:ctrlPr>
                            <a:rPr lang="en-US" altLang="zh-CN" sz="1650" b="0" i="1" dirty="0">
                              <a:solidFill>
                                <a:srgbClr val="000000"/>
                              </a:solidFill>
                              <a:latin typeface="Cambria Math" panose="02040503050406030204" pitchFamily="18" charset="0"/>
                            </a:rPr>
                          </m:ctrlPr>
                        </m:sSubPr>
                        <m:e>
                          <m:r>
                            <a:rPr lang="en-US" altLang="zh-CN" sz="1650" b="0" i="1" dirty="0">
                              <a:solidFill>
                                <a:srgbClr val="000000"/>
                              </a:solidFill>
                              <a:latin typeface="Cambria Math" panose="02040503050406030204" pitchFamily="18" charset="0"/>
                            </a:rPr>
                            <m:t>𝐴</m:t>
                          </m:r>
                        </m:e>
                        <m:sub>
                          <m:r>
                            <a:rPr lang="en-US" altLang="zh-CN" sz="1650" b="0" i="1" dirty="0">
                              <a:solidFill>
                                <a:srgbClr val="000000"/>
                              </a:solidFill>
                              <a:latin typeface="Cambria Math" panose="02040503050406030204" pitchFamily="18" charset="0"/>
                            </a:rPr>
                            <m:t>1</m:t>
                          </m:r>
                        </m:sub>
                      </m:sSub>
                      <m:r>
                        <a:rPr lang="en-US" altLang="zh-CN" sz="1650" b="0" i="1" dirty="0">
                          <a:solidFill>
                            <a:srgbClr val="000000"/>
                          </a:solidFill>
                          <a:latin typeface="Cambria Math" panose="02040503050406030204" pitchFamily="18" charset="0"/>
                          <a:ea typeface="Cambria Math" panose="02040503050406030204" pitchFamily="18" charset="0"/>
                        </a:rPr>
                        <m:t>∧</m:t>
                      </m:r>
                      <m:sSub>
                        <m:sSubPr>
                          <m:ctrlPr>
                            <a:rPr lang="en-US" altLang="zh-CN" sz="1650" b="0" i="1" dirty="0">
                              <a:solidFill>
                                <a:srgbClr val="000000"/>
                              </a:solidFill>
                              <a:latin typeface="Cambria Math" panose="02040503050406030204" pitchFamily="18" charset="0"/>
                            </a:rPr>
                          </m:ctrlPr>
                        </m:sSubPr>
                        <m:e>
                          <m:r>
                            <a:rPr lang="en-US" altLang="zh-CN" sz="1650" b="0" i="1" dirty="0">
                              <a:solidFill>
                                <a:srgbClr val="000000"/>
                              </a:solidFill>
                              <a:latin typeface="Cambria Math" panose="02040503050406030204" pitchFamily="18" charset="0"/>
                            </a:rPr>
                            <m:t>𝐴</m:t>
                          </m:r>
                        </m:e>
                        <m:sub>
                          <m:r>
                            <a:rPr lang="en-US" altLang="zh-CN" sz="1650" b="0" i="1" dirty="0">
                              <a:solidFill>
                                <a:srgbClr val="000000"/>
                              </a:solidFill>
                              <a:latin typeface="Cambria Math" panose="02040503050406030204" pitchFamily="18" charset="0"/>
                            </a:rPr>
                            <m:t>2</m:t>
                          </m:r>
                        </m:sub>
                      </m:sSub>
                      <m:sSub>
                        <m:sSubPr>
                          <m:ctrlPr>
                            <a:rPr lang="en-US" altLang="zh-CN" sz="1650" b="0" i="1" dirty="0">
                              <a:solidFill>
                                <a:srgbClr val="000000"/>
                              </a:solidFill>
                              <a:latin typeface="Cambria Math" panose="02040503050406030204" pitchFamily="18" charset="0"/>
                            </a:rPr>
                          </m:ctrlPr>
                        </m:sSubPr>
                        <m:e>
                          <m:r>
                            <a:rPr lang="en-US" altLang="zh-CN" sz="1650" b="0" i="1" dirty="0">
                              <a:solidFill>
                                <a:srgbClr val="000000"/>
                              </a:solidFill>
                              <a:latin typeface="Cambria Math" panose="02040503050406030204" pitchFamily="18" charset="0"/>
                              <a:ea typeface="Cambria Math" panose="02040503050406030204" pitchFamily="18" charset="0"/>
                            </a:rPr>
                            <m:t>∧⋯∧</m:t>
                          </m:r>
                          <m:r>
                            <a:rPr lang="en-US" altLang="zh-CN" sz="1650" b="0" i="1" dirty="0">
                              <a:solidFill>
                                <a:srgbClr val="000000"/>
                              </a:solidFill>
                              <a:latin typeface="Cambria Math" panose="02040503050406030204" pitchFamily="18" charset="0"/>
                            </a:rPr>
                            <m:t>𝐴</m:t>
                          </m:r>
                        </m:e>
                        <m:sub>
                          <m:r>
                            <a:rPr lang="en-US" altLang="zh-CN" sz="1650" b="0" i="1" dirty="0">
                              <a:solidFill>
                                <a:srgbClr val="000000"/>
                              </a:solidFill>
                              <a:latin typeface="Cambria Math" panose="02040503050406030204" pitchFamily="18" charset="0"/>
                            </a:rPr>
                            <m:t>𝑛</m:t>
                          </m:r>
                        </m:sub>
                      </m:sSub>
                      <m:r>
                        <a:rPr lang="en-US" altLang="zh-CN" sz="1650" b="0" i="1" dirty="0">
                          <a:solidFill>
                            <a:srgbClr val="000000"/>
                          </a:solidFill>
                          <a:latin typeface="Cambria Math" panose="02040503050406030204" pitchFamily="18" charset="0"/>
                          <a:ea typeface="Cambria Math" panose="02040503050406030204" pitchFamily="18" charset="0"/>
                        </a:rPr>
                        <m:t>→</m:t>
                      </m:r>
                      <m:r>
                        <a:rPr lang="en-US" altLang="zh-CN" sz="1650" b="0" i="1" dirty="0">
                          <a:solidFill>
                            <a:srgbClr val="000000"/>
                          </a:solidFill>
                          <a:latin typeface="Cambria Math" panose="02040503050406030204" pitchFamily="18" charset="0"/>
                          <a:ea typeface="Cambria Math" panose="02040503050406030204" pitchFamily="18" charset="0"/>
                        </a:rPr>
                        <m:t>𝐵</m:t>
                      </m:r>
                    </m:oMath>
                  </m:oMathPara>
                </a14:m>
                <a:endParaRPr lang="zh-CN" altLang="zh-CN" sz="1650" b="0" dirty="0">
                  <a:solidFill>
                    <a:srgbClr val="000000"/>
                  </a:solidFill>
                  <a:latin typeface="Times New Roman" panose="02020603050405020304" pitchFamily="18" charset="0"/>
                </a:endParaRPr>
              </a:p>
              <a:p>
                <a:pPr lvl="1" indent="-351235" eaLnBrk="1" hangingPunct="1">
                  <a:buNone/>
                </a:pPr>
                <a:r>
                  <a:rPr lang="en-US" altLang="zh-CN" sz="1650" dirty="0">
                    <a:latin typeface="Times New Roman" panose="02020603050405020304" pitchFamily="18" charset="0"/>
                  </a:rPr>
                  <a:t>(1) </a:t>
                </a:r>
                <a:r>
                  <a:rPr lang="zh-CN" altLang="zh-CN" sz="1650" dirty="0">
                    <a:latin typeface="Times New Roman" panose="02020603050405020304" pitchFamily="18" charset="0"/>
                  </a:rPr>
                  <a:t>首先否定结论</a:t>
                </a:r>
                <a14:m>
                  <m:oMath xmlns:m="http://schemas.openxmlformats.org/officeDocument/2006/math">
                    <m:r>
                      <a:rPr lang="en-US" altLang="zh-CN" sz="1650" dirty="0">
                        <a:latin typeface="Cambria Math" panose="02040503050406030204" pitchFamily="18" charset="0"/>
                      </a:rPr>
                      <m:t>𝐵</m:t>
                    </m:r>
                  </m:oMath>
                </a14:m>
                <a:r>
                  <a:rPr lang="zh-CN" altLang="zh-CN" sz="1650" dirty="0">
                    <a:latin typeface="Times New Roman" panose="02020603050405020304" pitchFamily="18" charset="0"/>
                  </a:rPr>
                  <a:t>，并将否定后的公式</a:t>
                </a:r>
                <a14:m>
                  <m:oMath xmlns:m="http://schemas.openxmlformats.org/officeDocument/2006/math">
                    <m:r>
                      <a:rPr lang="zh-CN" altLang="zh-CN" sz="1650" dirty="0">
                        <a:latin typeface="Cambria Math" panose="02040503050406030204" pitchFamily="18" charset="0"/>
                      </a:rPr>
                      <m:t>﹁</m:t>
                    </m:r>
                    <m:r>
                      <a:rPr lang="en-US" altLang="zh-CN" sz="1650" dirty="0">
                        <a:latin typeface="Cambria Math" panose="02040503050406030204" pitchFamily="18" charset="0"/>
                      </a:rPr>
                      <m:t>𝐵</m:t>
                    </m:r>
                  </m:oMath>
                </a14:m>
                <a:r>
                  <a:rPr lang="zh-CN" altLang="zh-CN" sz="1650" dirty="0">
                    <a:latin typeface="Times New Roman" panose="02020603050405020304" pitchFamily="18" charset="0"/>
                  </a:rPr>
                  <a:t>与前提公式集组成如下形式的谓词公式：</a:t>
                </a:r>
                <a:endParaRPr lang="en-US" altLang="zh-CN" sz="1650" dirty="0">
                  <a:latin typeface="Times New Roman" panose="02020603050405020304" pitchFamily="18" charset="0"/>
                </a:endParaRPr>
              </a:p>
              <a:p>
                <a:pPr lvl="1" indent="-351235" eaLnBrk="1" hangingPunct="1">
                  <a:lnSpc>
                    <a:spcPct val="130000"/>
                  </a:lnSpc>
                  <a:buNone/>
                </a:pPr>
                <a14:m>
                  <m:oMathPara xmlns:m="http://schemas.openxmlformats.org/officeDocument/2006/math">
                    <m:oMathParaPr>
                      <m:jc m:val="centerGroup"/>
                    </m:oMathParaPr>
                    <m:oMath xmlns:m="http://schemas.openxmlformats.org/officeDocument/2006/math">
                      <m:r>
                        <a:rPr lang="en-US" altLang="zh-CN" sz="1650" dirty="0">
                          <a:latin typeface="Cambria Math" panose="02040503050406030204" pitchFamily="18" charset="0"/>
                        </a:rPr>
                        <m:t>𝐺</m:t>
                      </m:r>
                      <m:r>
                        <a:rPr lang="en-US" altLang="zh-CN" sz="1650" dirty="0">
                          <a:latin typeface="Cambria Math" panose="02040503050406030204" pitchFamily="18" charset="0"/>
                        </a:rPr>
                        <m:t>=</m:t>
                      </m:r>
                      <m:sSub>
                        <m:sSubPr>
                          <m:ctrlPr>
                            <a:rPr lang="en-US" altLang="zh-CN" sz="1650" i="1" dirty="0">
                              <a:latin typeface="Cambria Math" panose="02040503050406030204" pitchFamily="18" charset="0"/>
                            </a:rPr>
                          </m:ctrlPr>
                        </m:sSubPr>
                        <m:e>
                          <m:r>
                            <a:rPr lang="en-US" altLang="zh-CN" sz="1650" dirty="0">
                              <a:latin typeface="Cambria Math" panose="02040503050406030204" pitchFamily="18" charset="0"/>
                            </a:rPr>
                            <m:t>𝐴</m:t>
                          </m:r>
                        </m:e>
                        <m:sub>
                          <m:r>
                            <a:rPr lang="en-US" altLang="zh-CN" sz="1650" dirty="0">
                              <a:latin typeface="Cambria Math" panose="02040503050406030204" pitchFamily="18" charset="0"/>
                            </a:rPr>
                            <m:t>1</m:t>
                          </m:r>
                        </m:sub>
                      </m:sSub>
                      <m:r>
                        <a:rPr lang="en-US" altLang="zh-CN" sz="1650" dirty="0">
                          <a:latin typeface="Cambria Math" panose="02040503050406030204" pitchFamily="18" charset="0"/>
                        </a:rPr>
                        <m:t>∧</m:t>
                      </m:r>
                      <m:sSub>
                        <m:sSubPr>
                          <m:ctrlPr>
                            <a:rPr lang="en-US" altLang="zh-CN" sz="1650" i="1" dirty="0">
                              <a:latin typeface="Cambria Math" panose="02040503050406030204" pitchFamily="18" charset="0"/>
                            </a:rPr>
                          </m:ctrlPr>
                        </m:sSubPr>
                        <m:e>
                          <m:r>
                            <a:rPr lang="en-US" altLang="zh-CN" sz="1650" dirty="0">
                              <a:latin typeface="Cambria Math" panose="02040503050406030204" pitchFamily="18" charset="0"/>
                            </a:rPr>
                            <m:t>𝐴</m:t>
                          </m:r>
                        </m:e>
                        <m:sub>
                          <m:r>
                            <a:rPr lang="en-US" altLang="zh-CN" sz="1650" dirty="0">
                              <a:latin typeface="Cambria Math" panose="02040503050406030204" pitchFamily="18" charset="0"/>
                            </a:rPr>
                            <m:t>2</m:t>
                          </m:r>
                        </m:sub>
                      </m:sSub>
                      <m:sSub>
                        <m:sSubPr>
                          <m:ctrlPr>
                            <a:rPr lang="en-US" altLang="zh-CN" sz="1650" i="1" dirty="0">
                              <a:latin typeface="Cambria Math" panose="02040503050406030204" pitchFamily="18" charset="0"/>
                            </a:rPr>
                          </m:ctrlPr>
                        </m:sSubPr>
                        <m:e>
                          <m:r>
                            <a:rPr lang="en-US" altLang="zh-CN" sz="1650" dirty="0">
                              <a:latin typeface="Cambria Math" panose="02040503050406030204" pitchFamily="18" charset="0"/>
                            </a:rPr>
                            <m:t>∧⋯∧</m:t>
                          </m:r>
                          <m:r>
                            <a:rPr lang="en-US" altLang="zh-CN" sz="1650" dirty="0">
                              <a:latin typeface="Cambria Math" panose="02040503050406030204" pitchFamily="18" charset="0"/>
                            </a:rPr>
                            <m:t>𝐴</m:t>
                          </m:r>
                        </m:e>
                        <m:sub>
                          <m:r>
                            <a:rPr lang="en-US" altLang="zh-CN" sz="1650" dirty="0">
                              <a:latin typeface="Cambria Math" panose="02040503050406030204" pitchFamily="18" charset="0"/>
                            </a:rPr>
                            <m:t>𝑛</m:t>
                          </m:r>
                        </m:sub>
                      </m:sSub>
                      <m:r>
                        <a:rPr lang="en-US" altLang="zh-CN" sz="1650" dirty="0">
                          <a:latin typeface="Cambria Math" panose="02040503050406030204" pitchFamily="18" charset="0"/>
                        </a:rPr>
                        <m:t>∧¬</m:t>
                      </m:r>
                      <m:r>
                        <a:rPr lang="en-US" altLang="zh-CN" sz="1650" dirty="0">
                          <a:latin typeface="Cambria Math" panose="02040503050406030204" pitchFamily="18" charset="0"/>
                        </a:rPr>
                        <m:t>𝐵</m:t>
                      </m:r>
                    </m:oMath>
                  </m:oMathPara>
                </a14:m>
                <a:endParaRPr lang="zh-CN" altLang="zh-CN" sz="1650" dirty="0">
                  <a:latin typeface="Times New Roman" panose="02020603050405020304" pitchFamily="18" charset="0"/>
                </a:endParaRPr>
              </a:p>
              <a:p>
                <a:pPr lvl="1" indent="-351235" eaLnBrk="1" hangingPunct="1">
                  <a:buNone/>
                </a:pPr>
                <a:r>
                  <a:rPr lang="en-US" altLang="zh-CN" sz="1650" dirty="0">
                    <a:latin typeface="Times New Roman" panose="02020603050405020304" pitchFamily="18" charset="0"/>
                  </a:rPr>
                  <a:t>(2)  </a:t>
                </a:r>
                <a:r>
                  <a:rPr lang="zh-CN" altLang="zh-CN" sz="1650" dirty="0">
                    <a:latin typeface="Times New Roman" panose="02020603050405020304" pitchFamily="18" charset="0"/>
                  </a:rPr>
                  <a:t>求谓词公式</a:t>
                </a:r>
                <a14:m>
                  <m:oMath xmlns:m="http://schemas.openxmlformats.org/officeDocument/2006/math">
                    <m:r>
                      <a:rPr lang="en-US" altLang="zh-CN" sz="1650" dirty="0">
                        <a:latin typeface="Cambria Math" panose="02040503050406030204" pitchFamily="18" charset="0"/>
                      </a:rPr>
                      <m:t>𝐺</m:t>
                    </m:r>
                  </m:oMath>
                </a14:m>
                <a:r>
                  <a:rPr lang="zh-CN" altLang="zh-CN" sz="1650" dirty="0">
                    <a:latin typeface="Times New Roman" panose="02020603050405020304" pitchFamily="18" charset="0"/>
                  </a:rPr>
                  <a:t>的子句集</a:t>
                </a:r>
                <a14:m>
                  <m:oMath xmlns:m="http://schemas.openxmlformats.org/officeDocument/2006/math">
                    <m:r>
                      <a:rPr lang="en-US" altLang="zh-CN" sz="1650" dirty="0">
                        <a:latin typeface="Cambria Math" panose="02040503050406030204" pitchFamily="18" charset="0"/>
                      </a:rPr>
                      <m:t>𝑆</m:t>
                    </m:r>
                  </m:oMath>
                </a14:m>
                <a:r>
                  <a:rPr lang="zh-CN" altLang="zh-CN" sz="1650" dirty="0">
                    <a:latin typeface="Times New Roman" panose="02020603050405020304" pitchFamily="18" charset="0"/>
                  </a:rPr>
                  <a:t>。</a:t>
                </a:r>
              </a:p>
              <a:p>
                <a:pPr lvl="1" indent="-351235" eaLnBrk="1" hangingPunct="1">
                  <a:buNone/>
                </a:pPr>
                <a:r>
                  <a:rPr lang="en-US" altLang="zh-CN" sz="1650" dirty="0">
                    <a:latin typeface="Times New Roman" panose="02020603050405020304" pitchFamily="18" charset="0"/>
                  </a:rPr>
                  <a:t>(3) </a:t>
                </a:r>
                <a:r>
                  <a:rPr lang="zh-CN" altLang="zh-CN" sz="1650" dirty="0">
                    <a:latin typeface="Times New Roman" panose="02020603050405020304" pitchFamily="18" charset="0"/>
                  </a:rPr>
                  <a:t>应用归结原理，证明子句集</a:t>
                </a:r>
                <a14:m>
                  <m:oMath xmlns:m="http://schemas.openxmlformats.org/officeDocument/2006/math">
                    <m:r>
                      <a:rPr lang="en-US" altLang="zh-CN" sz="1650" i="1" dirty="0">
                        <a:latin typeface="Cambria Math" panose="02040503050406030204" pitchFamily="18" charset="0"/>
                      </a:rPr>
                      <m:t>𝑆</m:t>
                    </m:r>
                  </m:oMath>
                </a14:m>
                <a:r>
                  <a:rPr lang="zh-CN" altLang="zh-CN" sz="1650" dirty="0">
                    <a:latin typeface="Times New Roman" panose="02020603050405020304" pitchFamily="18" charset="0"/>
                  </a:rPr>
                  <a:t>的不可满足性，从而证明谓词公式</a:t>
                </a:r>
                <a14:m>
                  <m:oMath xmlns:m="http://schemas.openxmlformats.org/officeDocument/2006/math">
                    <m:r>
                      <a:rPr lang="en-US" altLang="zh-CN" sz="1650" i="1" dirty="0">
                        <a:latin typeface="Cambria Math" panose="02040503050406030204" pitchFamily="18" charset="0"/>
                      </a:rPr>
                      <m:t>𝐺</m:t>
                    </m:r>
                  </m:oMath>
                </a14:m>
                <a:r>
                  <a:rPr lang="zh-CN" altLang="zh-CN" sz="1650" dirty="0">
                    <a:latin typeface="Times New Roman" panose="02020603050405020304" pitchFamily="18" charset="0"/>
                  </a:rPr>
                  <a:t>的不可满足性。这就说明对结论</a:t>
                </a:r>
                <a14:m>
                  <m:oMath xmlns:m="http://schemas.openxmlformats.org/officeDocument/2006/math">
                    <m:r>
                      <a:rPr lang="en-US" altLang="zh-CN" sz="1650" i="1" dirty="0">
                        <a:latin typeface="Cambria Math" panose="02040503050406030204" pitchFamily="18" charset="0"/>
                      </a:rPr>
                      <m:t>𝐵</m:t>
                    </m:r>
                  </m:oMath>
                </a14:m>
                <a:r>
                  <a:rPr lang="zh-CN" altLang="zh-CN" sz="1650" dirty="0">
                    <a:latin typeface="Times New Roman" panose="02020603050405020304" pitchFamily="18" charset="0"/>
                  </a:rPr>
                  <a:t>的否定是错误的，推断出定理的成立。</a:t>
                </a:r>
              </a:p>
              <a:p>
                <a:pPr lvl="1" algn="l"/>
                <a:endParaRPr lang="zh-CN" altLang="en-US" sz="1800" dirty="0">
                  <a:latin typeface="Aria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3"/>
                <a:stretch>
                  <a:fillRect l="-1104" t="-224" r="-662"/>
                </a:stretch>
              </a:blipFill>
            </p:spPr>
            <p:txBody>
              <a:bodyPr/>
              <a:lstStyle/>
              <a:p>
                <a:r>
                  <a:rPr lang="zh-CN" altLang="en-US">
                    <a:noFill/>
                  </a:rPr>
                  <a:t> </a:t>
                </a:r>
              </a:p>
            </p:txBody>
          </p:sp>
        </mc:Fallback>
      </mc:AlternateContent>
      <p:sp>
        <p:nvSpPr>
          <p:cNvPr id="6" name="标题 4"/>
          <p:cNvSpPr>
            <a:spLocks noGrp="1"/>
          </p:cNvSpPr>
          <p:nvPr>
            <p:ph type="title"/>
          </p:nvPr>
        </p:nvSpPr>
        <p:spPr/>
        <p:txBody>
          <a:bodyPr/>
          <a:lstStyle/>
          <a:p>
            <a:pPr eaLnBrk="1" hangingPunct="1">
              <a:defRPr/>
            </a:pPr>
            <a:r>
              <a:rPr lang="en-US" altLang="zh-CN" dirty="0"/>
              <a:t>2.4.2  </a:t>
            </a:r>
            <a:r>
              <a:rPr lang="zh-CN" altLang="en-US" dirty="0"/>
              <a:t>谓词</a:t>
            </a:r>
            <a:r>
              <a:rPr lang="zh-CN" altLang="en-US" dirty="0" smtClean="0"/>
              <a:t>归结的子</a:t>
            </a:r>
            <a:r>
              <a:rPr lang="zh-CN" altLang="en-US" dirty="0"/>
              <a:t>句型	</a:t>
            </a:r>
          </a:p>
        </p:txBody>
      </p:sp>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86</a:t>
            </a:fld>
            <a:endParaRPr kumimoji="1" lang="en-US" altLang="zh-CN" sz="1500">
              <a:solidFill>
                <a:srgbClr val="000000"/>
              </a:solidFill>
            </a:endParaRPr>
          </a:p>
        </p:txBody>
      </p:sp>
    </p:spTree>
    <p:extLst>
      <p:ext uri="{BB962C8B-B14F-4D97-AF65-F5344CB8AC3E}">
        <p14:creationId xmlns:p14="http://schemas.microsoft.com/office/powerpoint/2010/main" val="38531178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2.4.2  </a:t>
            </a:r>
            <a:r>
              <a:rPr lang="zh-CN" altLang="en-US" dirty="0"/>
              <a:t>谓词</a:t>
            </a:r>
            <a:r>
              <a:rPr lang="zh-CN" altLang="en-US" dirty="0" smtClean="0"/>
              <a:t>归结的子</a:t>
            </a:r>
            <a:r>
              <a:rPr lang="zh-CN" altLang="en-US" dirty="0"/>
              <a:t>句型	</a:t>
            </a:r>
          </a:p>
        </p:txBody>
      </p:sp>
      <p:sp>
        <p:nvSpPr>
          <p:cNvPr id="3" name="内容占位符 2"/>
          <p:cNvSpPr>
            <a:spLocks noGrp="1"/>
          </p:cNvSpPr>
          <p:nvPr>
            <p:ph idx="1"/>
          </p:nvPr>
        </p:nvSpPr>
        <p:spPr/>
        <p:txBody>
          <a:bodyPr/>
          <a:lstStyle/>
          <a:p>
            <a:pPr marL="0" indent="0">
              <a:buNone/>
            </a:pPr>
            <a:r>
              <a:rPr lang="zh-CN" altLang="en-US" dirty="0"/>
              <a:t>例：对所有的</a:t>
            </a:r>
            <a:r>
              <a:rPr lang="en-US" altLang="zh-CN" dirty="0" err="1" smtClean="0"/>
              <a:t>x,y,z</a:t>
            </a:r>
            <a:r>
              <a:rPr lang="zh-CN" altLang="en-US" dirty="0"/>
              <a:t>来说，</a:t>
            </a:r>
            <a:r>
              <a:rPr lang="zh-CN" altLang="en-US" dirty="0">
                <a:solidFill>
                  <a:srgbClr val="FF0000"/>
                </a:solidFill>
              </a:rPr>
              <a:t>如果</a:t>
            </a:r>
            <a:r>
              <a:rPr lang="en-US" altLang="zh-CN" dirty="0">
                <a:solidFill>
                  <a:srgbClr val="FF0000"/>
                </a:solidFill>
              </a:rPr>
              <a:t>y</a:t>
            </a:r>
            <a:r>
              <a:rPr lang="zh-CN" altLang="en-US" dirty="0">
                <a:solidFill>
                  <a:srgbClr val="FF0000"/>
                </a:solidFill>
              </a:rPr>
              <a:t>是</a:t>
            </a:r>
            <a:r>
              <a:rPr lang="en-US" altLang="zh-CN" dirty="0">
                <a:solidFill>
                  <a:srgbClr val="FF0000"/>
                </a:solidFill>
              </a:rPr>
              <a:t>x</a:t>
            </a:r>
            <a:r>
              <a:rPr lang="zh-CN" altLang="en-US" dirty="0">
                <a:solidFill>
                  <a:srgbClr val="FF0000"/>
                </a:solidFill>
              </a:rPr>
              <a:t>的父亲，</a:t>
            </a:r>
            <a:r>
              <a:rPr lang="en-US" altLang="zh-CN" dirty="0">
                <a:solidFill>
                  <a:srgbClr val="FF0000"/>
                </a:solidFill>
              </a:rPr>
              <a:t>z</a:t>
            </a:r>
            <a:r>
              <a:rPr lang="zh-CN" altLang="en-US" dirty="0">
                <a:solidFill>
                  <a:srgbClr val="FF0000"/>
                </a:solidFill>
              </a:rPr>
              <a:t>又是</a:t>
            </a:r>
            <a:r>
              <a:rPr lang="en-US" altLang="zh-CN" dirty="0">
                <a:solidFill>
                  <a:srgbClr val="FF0000"/>
                </a:solidFill>
              </a:rPr>
              <a:t>y</a:t>
            </a:r>
            <a:r>
              <a:rPr lang="zh-CN" altLang="en-US" dirty="0">
                <a:solidFill>
                  <a:srgbClr val="FF0000"/>
                </a:solidFill>
              </a:rPr>
              <a:t>的父亲，则</a:t>
            </a:r>
            <a:r>
              <a:rPr lang="en-US" altLang="zh-CN" dirty="0">
                <a:solidFill>
                  <a:srgbClr val="FF0000"/>
                </a:solidFill>
              </a:rPr>
              <a:t>z</a:t>
            </a:r>
            <a:r>
              <a:rPr lang="zh-CN" altLang="en-US" dirty="0">
                <a:solidFill>
                  <a:srgbClr val="FF0000"/>
                </a:solidFill>
              </a:rPr>
              <a:t>是</a:t>
            </a:r>
            <a:r>
              <a:rPr lang="en-US" altLang="zh-CN" dirty="0">
                <a:solidFill>
                  <a:srgbClr val="FF0000"/>
                </a:solidFill>
              </a:rPr>
              <a:t>x</a:t>
            </a:r>
            <a:r>
              <a:rPr lang="zh-CN" altLang="en-US" dirty="0">
                <a:solidFill>
                  <a:srgbClr val="FF0000"/>
                </a:solidFill>
              </a:rPr>
              <a:t>的祖父</a:t>
            </a:r>
            <a:r>
              <a:rPr lang="zh-CN" altLang="en-US" dirty="0"/>
              <a:t>。又知</a:t>
            </a:r>
            <a:r>
              <a:rPr lang="zh-CN" altLang="en-US" dirty="0">
                <a:solidFill>
                  <a:srgbClr val="FF00FF"/>
                </a:solidFill>
              </a:rPr>
              <a:t>每个人都有父亲</a:t>
            </a:r>
            <a:r>
              <a:rPr lang="zh-CN" altLang="en-US" dirty="0"/>
              <a:t>，试问对某个人来说</a:t>
            </a:r>
            <a:r>
              <a:rPr lang="zh-CN" altLang="en-US" dirty="0">
                <a:solidFill>
                  <a:srgbClr val="00B0F0"/>
                </a:solidFill>
              </a:rPr>
              <a:t>谁是它的祖父</a:t>
            </a:r>
            <a:r>
              <a:rPr lang="zh-CN" altLang="en-US" dirty="0" smtClean="0"/>
              <a:t>？</a:t>
            </a:r>
            <a:endParaRPr lang="en-US" altLang="zh-CN" dirty="0" smtClean="0"/>
          </a:p>
          <a:p>
            <a:pPr marL="330994" indent="-330994">
              <a:lnSpc>
                <a:spcPct val="140000"/>
              </a:lnSpc>
              <a:buNone/>
              <a:tabLst>
                <a:tab pos="872490" algn="l"/>
              </a:tabLst>
            </a:pPr>
            <a:r>
              <a:rPr lang="en-US" altLang="zh-CN" sz="1950" dirty="0">
                <a:solidFill>
                  <a:schemeClr val="tx1"/>
                </a:solidFill>
              </a:rPr>
              <a:t>	</a:t>
            </a:r>
            <a:r>
              <a:rPr lang="zh-CN" altLang="en-US" sz="1950" dirty="0">
                <a:solidFill>
                  <a:schemeClr val="tx1"/>
                </a:solidFill>
              </a:rPr>
              <a:t>求：</a:t>
            </a:r>
            <a:r>
              <a:rPr lang="en-US" altLang="zh-CN" sz="1950" dirty="0">
                <a:solidFill>
                  <a:schemeClr val="tx1"/>
                </a:solidFill>
              </a:rPr>
              <a:t>	</a:t>
            </a:r>
            <a:r>
              <a:rPr lang="zh-CN" altLang="en-US" sz="1950" dirty="0">
                <a:solidFill>
                  <a:schemeClr val="tx1"/>
                </a:solidFill>
              </a:rPr>
              <a:t>用一阶谓词逻辑表示这个问题，并建立子句集。</a:t>
            </a:r>
          </a:p>
          <a:p>
            <a:pPr marL="330994" lvl="1" indent="-330994">
              <a:lnSpc>
                <a:spcPct val="140000"/>
              </a:lnSpc>
              <a:buClr>
                <a:srgbClr val="0000CC"/>
              </a:buClr>
              <a:buNone/>
              <a:tabLst>
                <a:tab pos="872490" algn="l"/>
              </a:tabLst>
            </a:pPr>
            <a:r>
              <a:rPr lang="en-US" altLang="zh-CN" dirty="0" smtClean="0"/>
              <a:t>	</a:t>
            </a:r>
            <a:r>
              <a:rPr lang="zh-CN" altLang="en-US" dirty="0" smtClean="0"/>
              <a:t>解：</a:t>
            </a:r>
            <a:r>
              <a:rPr lang="en-US" altLang="zh-CN" dirty="0" smtClean="0"/>
              <a:t>	</a:t>
            </a:r>
            <a:r>
              <a:rPr lang="zh-CN" altLang="en-US" dirty="0" smtClean="0"/>
              <a:t>首先引入</a:t>
            </a:r>
            <a:r>
              <a:rPr lang="zh-CN" altLang="en-US" dirty="0"/>
              <a:t>谓词</a:t>
            </a:r>
            <a:r>
              <a:rPr lang="zh-CN" altLang="en-US" dirty="0" smtClean="0"/>
              <a:t>：</a:t>
            </a:r>
            <a:endParaRPr lang="en-US" altLang="zh-CN" dirty="0" smtClean="0"/>
          </a:p>
          <a:p>
            <a:pPr marL="330994" lvl="1" indent="-330994">
              <a:lnSpc>
                <a:spcPct val="140000"/>
              </a:lnSpc>
              <a:buClr>
                <a:srgbClr val="0000CC"/>
              </a:buClr>
              <a:buNone/>
              <a:tabLst>
                <a:tab pos="872490" algn="l"/>
              </a:tabLst>
            </a:pPr>
            <a:r>
              <a:rPr lang="en-US" altLang="zh-CN" dirty="0" smtClean="0"/>
              <a:t>			P(</a:t>
            </a:r>
            <a:r>
              <a:rPr lang="en-US" altLang="zh-CN" dirty="0" err="1" smtClean="0"/>
              <a:t>x,y</a:t>
            </a:r>
            <a:r>
              <a:rPr lang="en-US" altLang="zh-CN" dirty="0"/>
              <a:t>) </a:t>
            </a:r>
            <a:r>
              <a:rPr lang="zh-CN" altLang="en-US" dirty="0"/>
              <a:t>表示</a:t>
            </a:r>
            <a:r>
              <a:rPr lang="en-US" altLang="zh-CN" dirty="0"/>
              <a:t>y</a:t>
            </a:r>
            <a:r>
              <a:rPr lang="zh-CN" altLang="en-US" dirty="0"/>
              <a:t>是</a:t>
            </a:r>
            <a:r>
              <a:rPr lang="en-US" altLang="zh-CN" dirty="0"/>
              <a:t>x</a:t>
            </a:r>
            <a:r>
              <a:rPr lang="zh-CN" altLang="en-US" dirty="0"/>
              <a:t>的</a:t>
            </a:r>
            <a:r>
              <a:rPr lang="zh-CN" altLang="en-US" dirty="0" smtClean="0"/>
              <a:t>父亲</a:t>
            </a:r>
            <a:endParaRPr lang="en-US" altLang="zh-CN" dirty="0" smtClean="0"/>
          </a:p>
          <a:p>
            <a:pPr marL="330994" lvl="1" indent="-330994">
              <a:lnSpc>
                <a:spcPct val="140000"/>
              </a:lnSpc>
              <a:buClr>
                <a:srgbClr val="0000CC"/>
              </a:buClr>
              <a:buNone/>
              <a:tabLst>
                <a:tab pos="872490" algn="l"/>
              </a:tabLst>
            </a:pPr>
            <a:r>
              <a:rPr lang="en-US" altLang="zh-CN" dirty="0" smtClean="0"/>
              <a:t>			Q(</a:t>
            </a:r>
            <a:r>
              <a:rPr lang="en-US" altLang="zh-CN" dirty="0" err="1" smtClean="0"/>
              <a:t>x,y</a:t>
            </a:r>
            <a:r>
              <a:rPr lang="en-US" altLang="zh-CN" dirty="0"/>
              <a:t>) </a:t>
            </a:r>
            <a:r>
              <a:rPr lang="zh-CN" altLang="en-US" dirty="0"/>
              <a:t>表示</a:t>
            </a:r>
            <a:r>
              <a:rPr lang="en-US" altLang="zh-CN" dirty="0"/>
              <a:t>y</a:t>
            </a:r>
            <a:r>
              <a:rPr lang="zh-CN" altLang="en-US" dirty="0"/>
              <a:t>是</a:t>
            </a:r>
            <a:r>
              <a:rPr lang="en-US" altLang="zh-CN" dirty="0"/>
              <a:t>x</a:t>
            </a:r>
            <a:r>
              <a:rPr lang="zh-CN" altLang="en-US" dirty="0"/>
              <a:t>的祖父</a:t>
            </a:r>
          </a:p>
          <a:p>
            <a:pPr marL="330994" lvl="1" indent="-330994">
              <a:lnSpc>
                <a:spcPct val="140000"/>
              </a:lnSpc>
              <a:buClr>
                <a:srgbClr val="0000CC"/>
              </a:buClr>
              <a:buNone/>
              <a:tabLst>
                <a:tab pos="872490" algn="l"/>
              </a:tabLst>
            </a:pPr>
            <a:r>
              <a:rPr lang="zh-CN" altLang="en-US" dirty="0"/>
              <a:t>	</a:t>
            </a:r>
            <a:r>
              <a:rPr lang="en-US" altLang="zh-CN" dirty="0" smtClean="0"/>
              <a:t>		ANS(x</a:t>
            </a:r>
            <a:r>
              <a:rPr lang="en-US" altLang="zh-CN" dirty="0"/>
              <a:t>) </a:t>
            </a:r>
            <a:r>
              <a:rPr lang="zh-CN" altLang="en-US" dirty="0"/>
              <a:t>表示问题的解答</a:t>
            </a:r>
          </a:p>
          <a:p>
            <a:pPr marL="339090" lvl="1" indent="0">
              <a:lnSpc>
                <a:spcPct val="140000"/>
              </a:lnSpc>
              <a:buNone/>
              <a:tabLst>
                <a:tab pos="872490" algn="l"/>
              </a:tabLst>
            </a:pPr>
            <a:r>
              <a:rPr kumimoji="0" lang="en-US" altLang="zh-CN" dirty="0" smtClean="0">
                <a:solidFill>
                  <a:srgbClr val="FF0000"/>
                </a:solidFill>
                <a:cs typeface="+mn-ea"/>
              </a:rPr>
              <a:t>	</a:t>
            </a:r>
            <a:r>
              <a:rPr kumimoji="0" lang="zh-CN" altLang="en-US" dirty="0" smtClean="0">
                <a:solidFill>
                  <a:srgbClr val="FF0000"/>
                </a:solidFill>
                <a:cs typeface="+mn-ea"/>
              </a:rPr>
              <a:t>条件</a:t>
            </a:r>
            <a:r>
              <a:rPr kumimoji="0" lang="en-US" altLang="zh-CN" dirty="0" smtClean="0">
                <a:solidFill>
                  <a:srgbClr val="FF0000"/>
                </a:solidFill>
                <a:cs typeface="+mn-ea"/>
              </a:rPr>
              <a:t>1</a:t>
            </a:r>
            <a:r>
              <a:rPr lang="zh-CN" altLang="en-US" dirty="0"/>
              <a:t>：如果y是x的父亲，z又是y的父亲，则z是x的祖父</a:t>
            </a:r>
            <a:endParaRPr lang="en-US" altLang="zh-CN" dirty="0"/>
          </a:p>
          <a:p>
            <a:pPr marL="339090" lvl="1" indent="0">
              <a:lnSpc>
                <a:spcPct val="140000"/>
              </a:lnSpc>
              <a:buNone/>
              <a:tabLst>
                <a:tab pos="872490" algn="l"/>
              </a:tabLst>
              <a:defRPr/>
            </a:pPr>
            <a:r>
              <a:rPr kumimoji="0" lang="en-US" altLang="zh-CN" dirty="0" smtClean="0">
                <a:solidFill>
                  <a:srgbClr val="FF00FF"/>
                </a:solidFill>
                <a:cs typeface="+mn-ea"/>
              </a:rPr>
              <a:t>	</a:t>
            </a:r>
            <a:r>
              <a:rPr kumimoji="0" lang="zh-CN" altLang="en-US" dirty="0" smtClean="0">
                <a:solidFill>
                  <a:srgbClr val="FF00FF"/>
                </a:solidFill>
                <a:cs typeface="+mn-ea"/>
              </a:rPr>
              <a:t>条件</a:t>
            </a:r>
            <a:r>
              <a:rPr kumimoji="0" lang="en-US" altLang="zh-CN" dirty="0">
                <a:solidFill>
                  <a:srgbClr val="FF00FF"/>
                </a:solidFill>
                <a:cs typeface="+mn-ea"/>
              </a:rPr>
              <a:t>2</a:t>
            </a:r>
            <a:r>
              <a:rPr lang="zh-CN" altLang="en-US" dirty="0"/>
              <a:t>：每个人都有父亲</a:t>
            </a:r>
          </a:p>
          <a:p>
            <a:pPr marL="339090" lvl="1" indent="0">
              <a:lnSpc>
                <a:spcPct val="140000"/>
              </a:lnSpc>
              <a:buNone/>
              <a:tabLst>
                <a:tab pos="872490" algn="l"/>
              </a:tabLst>
              <a:defRPr/>
            </a:pPr>
            <a:r>
              <a:rPr lang="en-US" altLang="zh-CN" dirty="0" smtClean="0">
                <a:solidFill>
                  <a:srgbClr val="00B0F0"/>
                </a:solidFill>
              </a:rPr>
              <a:t>	</a:t>
            </a:r>
            <a:r>
              <a:rPr lang="zh-CN" altLang="en-US" dirty="0" smtClean="0">
                <a:solidFill>
                  <a:srgbClr val="00B0F0"/>
                </a:solidFill>
              </a:rPr>
              <a:t>结论 </a:t>
            </a:r>
            <a:r>
              <a:rPr lang="zh-CN" altLang="en-US" dirty="0"/>
              <a:t>：某人</a:t>
            </a:r>
            <a:r>
              <a:rPr lang="zh-CN" altLang="en-US" dirty="0" smtClean="0"/>
              <a:t>是它的</a:t>
            </a:r>
            <a:r>
              <a:rPr lang="zh-CN" altLang="en-US" dirty="0"/>
              <a:t>祖父</a:t>
            </a:r>
          </a:p>
        </p:txBody>
      </p:sp>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87</a:t>
            </a:fld>
            <a:endParaRPr kumimoji="1" lang="en-US" altLang="zh-CN" sz="1500">
              <a:solidFill>
                <a:srgbClr val="000000"/>
              </a:solidFill>
            </a:endParaRPr>
          </a:p>
        </p:txBody>
      </p:sp>
    </p:spTree>
    <p:extLst>
      <p:ext uri="{BB962C8B-B14F-4D97-AF65-F5344CB8AC3E}">
        <p14:creationId xmlns:p14="http://schemas.microsoft.com/office/powerpoint/2010/main" val="4187636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2.4.2  </a:t>
            </a:r>
            <a:r>
              <a:rPr lang="zh-CN" altLang="en-US" dirty="0"/>
              <a:t>谓词</a:t>
            </a:r>
            <a:r>
              <a:rPr lang="zh-CN" altLang="en-US" dirty="0" smtClean="0"/>
              <a:t>归结的子</a:t>
            </a:r>
            <a:r>
              <a:rPr lang="zh-CN" altLang="en-US" dirty="0"/>
              <a:t>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39090" lvl="1" indent="0">
                  <a:buNone/>
                </a:pPr>
                <a:r>
                  <a:rPr kumimoji="0" lang="zh-CN" altLang="en-US" dirty="0" smtClean="0">
                    <a:solidFill>
                      <a:srgbClr val="FF0000"/>
                    </a:solidFill>
                    <a:cs typeface="+mn-ea"/>
                  </a:rPr>
                  <a:t>条件</a:t>
                </a:r>
                <a:r>
                  <a:rPr kumimoji="0" lang="en-US" altLang="zh-CN" dirty="0" smtClean="0">
                    <a:solidFill>
                      <a:srgbClr val="FF0000"/>
                    </a:solidFill>
                    <a:cs typeface="+mn-ea"/>
                  </a:rPr>
                  <a:t>1</a:t>
                </a:r>
                <a:r>
                  <a:rPr lang="zh-CN" altLang="en-US" dirty="0"/>
                  <a:t>：如果y是x的父亲，z又是y的父亲，则z是x的祖父</a:t>
                </a:r>
                <a:endParaRPr lang="en-US" altLang="zh-CN" dirty="0"/>
              </a:p>
              <a:p>
                <a:pPr marL="257175" indent="-257175" eaLnBrk="1" hangingPunct="1">
                  <a:buClr>
                    <a:srgbClr val="3366FF"/>
                  </a:buClr>
                  <a:buSzPct val="70000"/>
                  <a:buNone/>
                  <a:tabLst>
                    <a:tab pos="1207294" algn="l"/>
                    <a:tab pos="1610678" algn="l"/>
                  </a:tabLst>
                  <a:defRPr/>
                </a:pPr>
                <a:r>
                  <a:rPr lang="zh-CN" altLang="en-US" sz="1950" dirty="0">
                    <a:solidFill>
                      <a:schemeClr val="tx1"/>
                    </a:solidFill>
                  </a:rPr>
                  <a:t>		A1：</a:t>
                </a:r>
                <a:r>
                  <a:rPr lang="en-US" altLang="zh-CN" sz="1950" dirty="0">
                    <a:solidFill>
                      <a:schemeClr val="tx1"/>
                    </a:solidFill>
                  </a:rPr>
                  <a:t>	</a:t>
                </a:r>
                <a:r>
                  <a:rPr lang="zh-CN" altLang="en-US" sz="1950" dirty="0">
                    <a:solidFill>
                      <a:schemeClr val="tx1"/>
                    </a:solidFill>
                  </a:rPr>
                  <a:t>(</a:t>
                </a:r>
                <a14:m>
                  <m:oMath xmlns:m="http://schemas.openxmlformats.org/officeDocument/2006/math">
                    <m:r>
                      <a:rPr lang="en-US" altLang="zh-CN" sz="1950" dirty="0">
                        <a:solidFill>
                          <a:schemeClr val="tx1"/>
                        </a:solidFill>
                        <a:latin typeface="Cambria Math" panose="02040503050406030204" pitchFamily="18" charset="0"/>
                        <a:sym typeface="Symbol" panose="05050102010706020507" pitchFamily="18" charset="2"/>
                      </a:rPr>
                      <m:t>∀</m:t>
                    </m:r>
                  </m:oMath>
                </a14:m>
                <a:r>
                  <a:rPr lang="zh-CN" altLang="en-US" sz="1950" dirty="0">
                    <a:solidFill>
                      <a:schemeClr val="tx1"/>
                    </a:solidFill>
                  </a:rPr>
                  <a:t>x)(</a:t>
                </a:r>
                <a14:m>
                  <m:oMath xmlns:m="http://schemas.openxmlformats.org/officeDocument/2006/math">
                    <m:r>
                      <a:rPr lang="en-US" altLang="zh-CN" sz="1950" dirty="0">
                        <a:solidFill>
                          <a:schemeClr val="tx1"/>
                        </a:solidFill>
                        <a:latin typeface="Cambria Math" panose="02040503050406030204" pitchFamily="18" charset="0"/>
                        <a:sym typeface="Symbol" panose="05050102010706020507" pitchFamily="18" charset="2"/>
                      </a:rPr>
                      <m:t>∀</m:t>
                    </m:r>
                  </m:oMath>
                </a14:m>
                <a:r>
                  <a:rPr lang="zh-CN" altLang="en-US" sz="1950" dirty="0">
                    <a:solidFill>
                      <a:schemeClr val="tx1"/>
                    </a:solidFill>
                  </a:rPr>
                  <a:t>y)(</a:t>
                </a:r>
                <a14:m>
                  <m:oMath xmlns:m="http://schemas.openxmlformats.org/officeDocument/2006/math">
                    <m:r>
                      <a:rPr lang="en-US" altLang="zh-CN" sz="1950" dirty="0">
                        <a:solidFill>
                          <a:schemeClr val="tx1"/>
                        </a:solidFill>
                        <a:latin typeface="Cambria Math" panose="02040503050406030204" pitchFamily="18" charset="0"/>
                        <a:sym typeface="Symbol" panose="05050102010706020507" pitchFamily="18" charset="2"/>
                      </a:rPr>
                      <m:t>∀</m:t>
                    </m:r>
                  </m:oMath>
                </a14:m>
                <a:r>
                  <a:rPr lang="zh-CN" altLang="en-US" sz="1950" dirty="0">
                    <a:solidFill>
                      <a:schemeClr val="tx1"/>
                    </a:solidFill>
                  </a:rPr>
                  <a:t>z)(P(x,y)</a:t>
                </a:r>
                <a14:m>
                  <m:oMath xmlns:m="http://schemas.openxmlformats.org/officeDocument/2006/math">
                    <m:r>
                      <a:rPr lang="en-US" altLang="zh-CN" sz="1950" dirty="0">
                        <a:solidFill>
                          <a:schemeClr val="tx1"/>
                        </a:solidFill>
                        <a:latin typeface="Cambria Math" panose="02040503050406030204" pitchFamily="18" charset="0"/>
                        <a:cs typeface="Cambria Math" panose="02040503050406030204" pitchFamily="18" charset="0"/>
                      </a:rPr>
                      <m:t>∧</m:t>
                    </m:r>
                    <m:r>
                      <a:rPr lang="en-US" altLang="zh-CN" sz="1950" i="1" dirty="0">
                        <a:solidFill>
                          <a:schemeClr val="tx1"/>
                        </a:solidFill>
                        <a:latin typeface="Cambria Math" panose="02040503050406030204" pitchFamily="18" charset="0"/>
                        <a:cs typeface="Cambria Math" panose="02040503050406030204" pitchFamily="18" charset="0"/>
                      </a:rPr>
                      <m:t> </m:t>
                    </m:r>
                  </m:oMath>
                </a14:m>
                <a:r>
                  <a:rPr lang="zh-CN" altLang="en-US" sz="1950" dirty="0">
                    <a:solidFill>
                      <a:schemeClr val="tx1"/>
                    </a:solidFill>
                  </a:rPr>
                  <a:t>P(y,z)</a:t>
                </a:r>
                <a14:m>
                  <m:oMath xmlns:m="http://schemas.openxmlformats.org/officeDocument/2006/math">
                    <m:r>
                      <a:rPr lang="en-US" altLang="zh-CN" sz="1950" dirty="0">
                        <a:solidFill>
                          <a:schemeClr val="tx1"/>
                        </a:solidFill>
                        <a:latin typeface="Cambria Math" panose="02040503050406030204" pitchFamily="18" charset="0"/>
                      </a:rPr>
                      <m:t>⟶</m:t>
                    </m:r>
                    <m:r>
                      <a:rPr lang="en-US" altLang="zh-CN" sz="1950" i="1" dirty="0">
                        <a:solidFill>
                          <a:schemeClr val="tx1"/>
                        </a:solidFill>
                        <a:latin typeface="Cambria Math" panose="02040503050406030204" pitchFamily="18" charset="0"/>
                      </a:rPr>
                      <m:t> </m:t>
                    </m:r>
                  </m:oMath>
                </a14:m>
                <a:r>
                  <a:rPr lang="zh-CN" altLang="en-US" sz="1950" dirty="0">
                    <a:solidFill>
                      <a:schemeClr val="tx1"/>
                    </a:solidFill>
                  </a:rPr>
                  <a:t>Q(x,z))</a:t>
                </a:r>
              </a:p>
              <a:p>
                <a:pPr marL="257175" indent="-257175" eaLnBrk="1" hangingPunct="1">
                  <a:buClr>
                    <a:srgbClr val="3366FF"/>
                  </a:buClr>
                  <a:buSzPct val="70000"/>
                  <a:buNone/>
                  <a:tabLst>
                    <a:tab pos="1207294" algn="l"/>
                    <a:tab pos="1610678" algn="l"/>
                  </a:tabLst>
                  <a:defRPr/>
                </a:pPr>
                <a:r>
                  <a:rPr lang="zh-CN" altLang="en-US" sz="1950" dirty="0">
                    <a:solidFill>
                      <a:schemeClr val="tx1"/>
                    </a:solidFill>
                  </a:rPr>
                  <a:t>		S</a:t>
                </a:r>
                <a:r>
                  <a:rPr lang="zh-CN" altLang="en-US" sz="1950" baseline="-25000" dirty="0">
                    <a:solidFill>
                      <a:schemeClr val="tx1"/>
                    </a:solidFill>
                  </a:rPr>
                  <a:t>A1</a:t>
                </a:r>
                <a:r>
                  <a:rPr lang="zh-CN" altLang="en-US" sz="1950" dirty="0">
                    <a:solidFill>
                      <a:schemeClr val="tx1"/>
                    </a:solidFill>
                  </a:rPr>
                  <a:t>：</a:t>
                </a:r>
                <a:r>
                  <a:rPr lang="en-US" altLang="zh-CN" sz="1950" dirty="0">
                    <a:solidFill>
                      <a:schemeClr val="tx1"/>
                    </a:solidFill>
                    <a:ea typeface="Cambria Math" panose="02040503050406030204" pitchFamily="18" charset="0"/>
                  </a:rPr>
                  <a:t> </a:t>
                </a:r>
                <a14:m>
                  <m:oMath xmlns:m="http://schemas.openxmlformats.org/officeDocument/2006/math">
                    <m:r>
                      <a:rPr lang="en-US" altLang="zh-CN" sz="1950" i="1" dirty="0">
                        <a:solidFill>
                          <a:schemeClr val="tx1"/>
                        </a:solidFill>
                        <a:latin typeface="Cambria Math" panose="02040503050406030204" pitchFamily="18" charset="0"/>
                        <a:ea typeface="Cambria Math" panose="02040503050406030204" pitchFamily="18" charset="0"/>
                      </a:rPr>
                      <m:t>¬</m:t>
                    </m:r>
                  </m:oMath>
                </a14:m>
                <a:r>
                  <a:rPr lang="zh-CN" altLang="en-US" sz="1950" dirty="0">
                    <a:solidFill>
                      <a:schemeClr val="tx1"/>
                    </a:solidFill>
                  </a:rPr>
                  <a:t>P(x,y)</a:t>
                </a:r>
                <a14:m>
                  <m:oMath xmlns:m="http://schemas.openxmlformats.org/officeDocument/2006/math">
                    <m:r>
                      <a:rPr lang="en-US" altLang="zh-CN" sz="1950" dirty="0">
                        <a:solidFill>
                          <a:schemeClr val="tx1"/>
                        </a:solidFill>
                        <a:latin typeface="Cambria Math" panose="02040503050406030204" pitchFamily="18" charset="0"/>
                      </a:rPr>
                      <m:t>∨</m:t>
                    </m:r>
                    <m:r>
                      <a:rPr lang="en-US" altLang="zh-CN" sz="1950" i="1" dirty="0">
                        <a:solidFill>
                          <a:schemeClr val="tx1"/>
                        </a:solidFill>
                        <a:latin typeface="Cambria Math" panose="02040503050406030204" pitchFamily="18" charset="0"/>
                        <a:ea typeface="Cambria Math" panose="02040503050406030204" pitchFamily="18" charset="0"/>
                      </a:rPr>
                      <m:t>¬</m:t>
                    </m:r>
                  </m:oMath>
                </a14:m>
                <a:r>
                  <a:rPr lang="zh-CN" altLang="en-US" sz="1950" dirty="0">
                    <a:solidFill>
                      <a:schemeClr val="tx1"/>
                    </a:solidFill>
                  </a:rPr>
                  <a:t>P(y,z)</a:t>
                </a:r>
                <a14:m>
                  <m:oMath xmlns:m="http://schemas.openxmlformats.org/officeDocument/2006/math">
                    <m:r>
                      <a:rPr lang="en-US" altLang="zh-CN" sz="1950" dirty="0">
                        <a:solidFill>
                          <a:schemeClr val="tx1"/>
                        </a:solidFill>
                        <a:latin typeface="Cambria Math" panose="02040503050406030204" pitchFamily="18" charset="0"/>
                      </a:rPr>
                      <m:t>∨</m:t>
                    </m:r>
                  </m:oMath>
                </a14:m>
                <a:r>
                  <a:rPr lang="zh-CN" altLang="en-US" sz="1950" dirty="0">
                    <a:solidFill>
                      <a:schemeClr val="tx1"/>
                    </a:solidFill>
                  </a:rPr>
                  <a:t>Q(x,z)</a:t>
                </a:r>
              </a:p>
              <a:p>
                <a:pPr marL="339090" lvl="1" indent="0">
                  <a:buNone/>
                  <a:defRPr/>
                </a:pPr>
                <a:r>
                  <a:rPr kumimoji="0" lang="zh-CN" altLang="en-US" dirty="0" smtClean="0">
                    <a:solidFill>
                      <a:srgbClr val="FF00FF"/>
                    </a:solidFill>
                    <a:cs typeface="+mn-ea"/>
                  </a:rPr>
                  <a:t>条件</a:t>
                </a:r>
                <a:r>
                  <a:rPr kumimoji="0" lang="en-US" altLang="zh-CN" dirty="0" smtClean="0">
                    <a:solidFill>
                      <a:srgbClr val="FF00FF"/>
                    </a:solidFill>
                    <a:cs typeface="+mn-ea"/>
                  </a:rPr>
                  <a:t>2</a:t>
                </a:r>
                <a:r>
                  <a:rPr lang="zh-CN" altLang="en-US" dirty="0"/>
                  <a:t>：</a:t>
                </a:r>
                <a:r>
                  <a:rPr lang="zh-CN" altLang="en-US" dirty="0" smtClean="0"/>
                  <a:t>每个人</a:t>
                </a:r>
                <a:r>
                  <a:rPr lang="zh-CN" altLang="en-US" dirty="0"/>
                  <a:t>都有</a:t>
                </a:r>
                <a:r>
                  <a:rPr lang="zh-CN" altLang="en-US" dirty="0" smtClean="0"/>
                  <a:t>父亲</a:t>
                </a:r>
                <a:endParaRPr kumimoji="0" lang="zh-CN" altLang="en-US" dirty="0">
                  <a:solidFill>
                    <a:srgbClr val="3333FF"/>
                  </a:solidFill>
                  <a:cs typeface="+mn-ea"/>
                </a:endParaRPr>
              </a:p>
              <a:p>
                <a:pPr marL="257175" indent="-257175" eaLnBrk="1" hangingPunct="1">
                  <a:buClr>
                    <a:srgbClr val="3366FF"/>
                  </a:buClr>
                  <a:buSzPct val="70000"/>
                  <a:buNone/>
                  <a:tabLst>
                    <a:tab pos="1207294" algn="l"/>
                    <a:tab pos="1610678" algn="l"/>
                  </a:tabLst>
                  <a:defRPr/>
                </a:pPr>
                <a:r>
                  <a:rPr lang="zh-CN" altLang="en-US" sz="1950" dirty="0">
                    <a:solidFill>
                      <a:schemeClr val="tx1"/>
                    </a:solidFill>
                  </a:rPr>
                  <a:t>		A2：</a:t>
                </a:r>
                <a:r>
                  <a:rPr lang="en-US" altLang="zh-CN" sz="1950" dirty="0">
                    <a:solidFill>
                      <a:schemeClr val="tx1"/>
                    </a:solidFill>
                  </a:rPr>
                  <a:t>	</a:t>
                </a:r>
                <a:r>
                  <a:rPr lang="zh-CN" altLang="en-US" sz="1950" dirty="0">
                    <a:solidFill>
                      <a:schemeClr val="tx1"/>
                    </a:solidFill>
                  </a:rPr>
                  <a:t>(</a:t>
                </a:r>
                <a14:m>
                  <m:oMath xmlns:m="http://schemas.openxmlformats.org/officeDocument/2006/math">
                    <m:r>
                      <a:rPr lang="en-US" altLang="zh-CN" sz="1950" dirty="0">
                        <a:solidFill>
                          <a:schemeClr val="tx1"/>
                        </a:solidFill>
                        <a:latin typeface="Cambria Math" panose="02040503050406030204" pitchFamily="18" charset="0"/>
                        <a:sym typeface="Symbol" panose="05050102010706020507" pitchFamily="18" charset="2"/>
                      </a:rPr>
                      <m:t>∀</m:t>
                    </m:r>
                  </m:oMath>
                </a14:m>
                <a:r>
                  <a:rPr lang="zh-CN" altLang="en-US" sz="1950" dirty="0">
                    <a:solidFill>
                      <a:schemeClr val="tx1"/>
                    </a:solidFill>
                  </a:rPr>
                  <a:t>x)(</a:t>
                </a:r>
                <a14:m>
                  <m:oMath xmlns:m="http://schemas.openxmlformats.org/officeDocument/2006/math">
                    <m:r>
                      <a:rPr lang="en-US" altLang="zh-CN" sz="1950" dirty="0">
                        <a:solidFill>
                          <a:schemeClr val="tx1"/>
                        </a:solidFill>
                        <a:latin typeface="Cambria Math" panose="02040503050406030204" pitchFamily="18" charset="0"/>
                      </a:rPr>
                      <m:t>∃</m:t>
                    </m:r>
                  </m:oMath>
                </a14:m>
                <a:r>
                  <a:rPr lang="zh-CN" altLang="en-US" sz="1950" dirty="0">
                    <a:solidFill>
                      <a:schemeClr val="tx1"/>
                    </a:solidFill>
                  </a:rPr>
                  <a:t>y)P(x,y)</a:t>
                </a:r>
              </a:p>
              <a:p>
                <a:pPr marL="257175" indent="-257175" eaLnBrk="1" hangingPunct="1">
                  <a:buClr>
                    <a:srgbClr val="3366FF"/>
                  </a:buClr>
                  <a:buSzPct val="70000"/>
                  <a:buNone/>
                  <a:tabLst>
                    <a:tab pos="1207294" algn="l"/>
                    <a:tab pos="1610678" algn="l"/>
                  </a:tabLst>
                  <a:defRPr/>
                </a:pPr>
                <a:r>
                  <a:rPr lang="zh-CN" altLang="en-US" sz="1950" dirty="0">
                    <a:solidFill>
                      <a:schemeClr val="tx1"/>
                    </a:solidFill>
                  </a:rPr>
                  <a:t>		S</a:t>
                </a:r>
                <a:r>
                  <a:rPr lang="zh-CN" altLang="en-US" sz="1950" baseline="-25000" dirty="0">
                    <a:solidFill>
                      <a:schemeClr val="tx1"/>
                    </a:solidFill>
                  </a:rPr>
                  <a:t>A2</a:t>
                </a:r>
                <a:r>
                  <a:rPr lang="zh-CN" altLang="en-US" sz="1950" dirty="0">
                    <a:solidFill>
                      <a:schemeClr val="tx1"/>
                    </a:solidFill>
                  </a:rPr>
                  <a:t>：</a:t>
                </a:r>
                <a:r>
                  <a:rPr lang="en-US" altLang="zh-CN" sz="1950" dirty="0">
                    <a:solidFill>
                      <a:schemeClr val="tx1"/>
                    </a:solidFill>
                  </a:rPr>
                  <a:t>	</a:t>
                </a:r>
                <a:r>
                  <a:rPr lang="zh-CN" altLang="en-US" sz="1950" dirty="0">
                    <a:solidFill>
                      <a:schemeClr val="tx1"/>
                    </a:solidFill>
                  </a:rPr>
                  <a:t>P(x,f(x))</a:t>
                </a:r>
              </a:p>
              <a:p>
                <a:pPr marL="339090" lvl="1" indent="0">
                  <a:buNone/>
                </a:pPr>
                <a:r>
                  <a:rPr lang="zh-CN" altLang="en-US" dirty="0" smtClean="0">
                    <a:solidFill>
                      <a:srgbClr val="00B0F0"/>
                    </a:solidFill>
                  </a:rPr>
                  <a:t>结论 </a:t>
                </a:r>
                <a:r>
                  <a:rPr lang="zh-CN" altLang="en-US" dirty="0"/>
                  <a:t>：某人是</a:t>
                </a:r>
                <a:r>
                  <a:rPr lang="zh-CN" altLang="en-US" dirty="0" smtClean="0"/>
                  <a:t>它的祖父</a:t>
                </a:r>
                <a:endParaRPr lang="en-US" altLang="zh-CN" dirty="0" smtClean="0"/>
              </a:p>
              <a:p>
                <a:pPr marL="257175" indent="-257175" eaLnBrk="1" hangingPunct="1">
                  <a:buClr>
                    <a:srgbClr val="3366FF"/>
                  </a:buClr>
                  <a:buSzPct val="70000"/>
                  <a:buNone/>
                  <a:tabLst>
                    <a:tab pos="1207294" algn="l"/>
                    <a:tab pos="1610678" algn="l"/>
                  </a:tabLst>
                  <a:defRPr/>
                </a:pPr>
                <a:r>
                  <a:rPr lang="en-US" altLang="zh-CN" sz="1950" dirty="0">
                    <a:solidFill>
                      <a:schemeClr val="tx1"/>
                    </a:solidFill>
                  </a:rPr>
                  <a:t>		</a:t>
                </a:r>
                <a:r>
                  <a:rPr lang="zh-CN" altLang="en-US" sz="1950" dirty="0">
                    <a:solidFill>
                      <a:schemeClr val="tx1"/>
                    </a:solidFill>
                  </a:rPr>
                  <a:t>B：</a:t>
                </a:r>
                <a:r>
                  <a:rPr lang="en-US" altLang="zh-CN" sz="1950" dirty="0">
                    <a:solidFill>
                      <a:schemeClr val="tx1"/>
                    </a:solidFill>
                  </a:rPr>
                  <a:t>		</a:t>
                </a:r>
                <a:r>
                  <a:rPr lang="zh-CN" altLang="en-US" sz="1950" dirty="0">
                    <a:solidFill>
                      <a:schemeClr val="tx1"/>
                    </a:solidFill>
                  </a:rPr>
                  <a:t>(</a:t>
                </a:r>
                <a:r>
                  <a:rPr lang="zh-CN" altLang="en-US" sz="1950" dirty="0">
                    <a:solidFill>
                      <a:schemeClr val="tx1"/>
                    </a:solidFill>
                    <a:sym typeface="Symbol" panose="05050102010706020507" pitchFamily="18" charset="2"/>
                  </a:rPr>
                  <a:t></a:t>
                </a:r>
                <a:r>
                  <a:rPr lang="zh-CN" altLang="en-US" sz="1950" dirty="0">
                    <a:solidFill>
                      <a:schemeClr val="tx1"/>
                    </a:solidFill>
                  </a:rPr>
                  <a:t>x)(</a:t>
                </a:r>
                <a:r>
                  <a:rPr lang="zh-CN" altLang="en-US" sz="1950" dirty="0">
                    <a:solidFill>
                      <a:schemeClr val="tx1"/>
                    </a:solidFill>
                    <a:sym typeface="Symbol" panose="05050102010706020507" pitchFamily="18" charset="2"/>
                  </a:rPr>
                  <a:t></a:t>
                </a:r>
                <a:r>
                  <a:rPr lang="zh-CN" altLang="en-US" sz="1950" dirty="0">
                    <a:solidFill>
                      <a:schemeClr val="tx1"/>
                    </a:solidFill>
                  </a:rPr>
                  <a:t>y)Q(x,y)		</a:t>
                </a:r>
                <a:endParaRPr lang="en-US" altLang="zh-CN" sz="1950" dirty="0">
                  <a:solidFill>
                    <a:schemeClr val="tx1"/>
                  </a:solidFill>
                </a:endParaRPr>
              </a:p>
              <a:p>
                <a:pPr marL="257175" indent="-257175" eaLnBrk="1" hangingPunct="1">
                  <a:buClr>
                    <a:srgbClr val="3366FF"/>
                  </a:buClr>
                  <a:buSzPct val="70000"/>
                  <a:buNone/>
                  <a:tabLst>
                    <a:tab pos="1207294" algn="l"/>
                    <a:tab pos="1610678" algn="l"/>
                  </a:tabLst>
                  <a:defRPr/>
                </a:pPr>
                <a:r>
                  <a:rPr lang="zh-CN" altLang="en-US" sz="1950" dirty="0">
                    <a:solidFill>
                      <a:schemeClr val="tx1"/>
                    </a:solidFill>
                  </a:rPr>
                  <a:t>  </a:t>
                </a:r>
                <a:r>
                  <a:rPr lang="zh-CN" altLang="en-US" sz="1950" dirty="0">
                    <a:solidFill>
                      <a:srgbClr val="FF0000"/>
                    </a:solidFill>
                  </a:rPr>
                  <a:t>否定后得到子句：</a:t>
                </a:r>
                <a:r>
                  <a:rPr lang="zh-CN" altLang="en-US" sz="1950" dirty="0">
                    <a:solidFill>
                      <a:schemeClr val="tx1"/>
                    </a:solidFill>
                  </a:rPr>
                  <a:t>S</a:t>
                </a:r>
                <a14:m>
                  <m:oMath xmlns:m="http://schemas.openxmlformats.org/officeDocument/2006/math">
                    <m:r>
                      <a:rPr lang="en-US" altLang="zh-CN" sz="1950" i="1" baseline="-25000" dirty="0">
                        <a:solidFill>
                          <a:schemeClr val="tx1"/>
                        </a:solidFill>
                        <a:latin typeface="Cambria Math" panose="02040503050406030204" pitchFamily="18" charset="0"/>
                        <a:ea typeface="Cambria Math" panose="02040503050406030204" pitchFamily="18" charset="0"/>
                      </a:rPr>
                      <m:t>¬</m:t>
                    </m:r>
                  </m:oMath>
                </a14:m>
                <a:r>
                  <a:rPr lang="zh-CN" altLang="en-US" sz="1950" baseline="-25000" dirty="0">
                    <a:solidFill>
                      <a:schemeClr val="tx1"/>
                    </a:solidFill>
                  </a:rPr>
                  <a:t>B</a:t>
                </a:r>
                <a:r>
                  <a:rPr lang="zh-CN" altLang="en-US" sz="1950" dirty="0">
                    <a:solidFill>
                      <a:schemeClr val="tx1"/>
                    </a:solidFill>
                  </a:rPr>
                  <a:t>：</a:t>
                </a:r>
                <a14:m>
                  <m:oMath xmlns:m="http://schemas.openxmlformats.org/officeDocument/2006/math">
                    <m:r>
                      <a:rPr lang="en-US" altLang="zh-CN" sz="1950" i="1" dirty="0">
                        <a:solidFill>
                          <a:schemeClr val="tx1"/>
                        </a:solidFill>
                        <a:latin typeface="Cambria Math" panose="02040503050406030204" pitchFamily="18" charset="0"/>
                        <a:ea typeface="Cambria Math" panose="02040503050406030204" pitchFamily="18" charset="0"/>
                      </a:rPr>
                      <m:t>¬</m:t>
                    </m:r>
                  </m:oMath>
                </a14:m>
                <a:r>
                  <a:rPr lang="zh-CN" altLang="en-US" sz="1950" dirty="0">
                    <a:solidFill>
                      <a:schemeClr val="tx1"/>
                    </a:solidFill>
                  </a:rPr>
                  <a:t>Q(x,y)</a:t>
                </a:r>
                <a14:m>
                  <m:oMath xmlns:m="http://schemas.openxmlformats.org/officeDocument/2006/math">
                    <m:r>
                      <a:rPr lang="en-US" altLang="zh-CN" sz="1950" dirty="0">
                        <a:solidFill>
                          <a:schemeClr val="tx1"/>
                        </a:solidFill>
                        <a:latin typeface="Cambria Math" panose="02040503050406030204" pitchFamily="18" charset="0"/>
                      </a:rPr>
                      <m:t>∨</m:t>
                    </m:r>
                  </m:oMath>
                </a14:m>
                <a:r>
                  <a:rPr lang="zh-CN" altLang="en-US" sz="1950" dirty="0">
                    <a:solidFill>
                      <a:schemeClr val="tx1"/>
                    </a:solidFill>
                  </a:rPr>
                  <a:t>ANS(y)</a:t>
                </a:r>
              </a:p>
              <a:p>
                <a:pPr marL="257175" indent="-257175" eaLnBrk="1" hangingPunct="1">
                  <a:buClr>
                    <a:srgbClr val="3366FF"/>
                  </a:buClr>
                  <a:buSzPct val="70000"/>
                  <a:buNone/>
                  <a:tabLst>
                    <a:tab pos="669131" algn="l"/>
                    <a:tab pos="1610678" algn="l"/>
                  </a:tabLst>
                  <a:defRPr/>
                </a:pPr>
                <a:r>
                  <a:rPr lang="en-US" altLang="zh-CN" sz="1950" dirty="0">
                    <a:solidFill>
                      <a:schemeClr val="tx1"/>
                    </a:solidFill>
                  </a:rPr>
                  <a:t>	</a:t>
                </a:r>
                <a:r>
                  <a:rPr lang="zh-CN" altLang="en-US" sz="1950" dirty="0">
                    <a:solidFill>
                      <a:schemeClr val="tx1"/>
                    </a:solidFill>
                  </a:rPr>
                  <a:t>则得到的相应的子句集为：{S</a:t>
                </a:r>
                <a:r>
                  <a:rPr lang="zh-CN" altLang="en-US" sz="1950" baseline="-25000" dirty="0">
                    <a:solidFill>
                      <a:schemeClr val="tx1"/>
                    </a:solidFill>
                  </a:rPr>
                  <a:t>A1 </a:t>
                </a:r>
                <a:r>
                  <a:rPr lang="zh-CN" altLang="en-US" sz="1950" dirty="0">
                    <a:solidFill>
                      <a:schemeClr val="tx1"/>
                    </a:solidFill>
                  </a:rPr>
                  <a:t>， S</a:t>
                </a:r>
                <a:r>
                  <a:rPr lang="zh-CN" altLang="en-US" sz="1950" baseline="-25000" dirty="0">
                    <a:solidFill>
                      <a:schemeClr val="tx1"/>
                    </a:solidFill>
                  </a:rPr>
                  <a:t>A2 </a:t>
                </a:r>
                <a:r>
                  <a:rPr lang="zh-CN" altLang="en-US" sz="1950" dirty="0">
                    <a:solidFill>
                      <a:schemeClr val="tx1"/>
                    </a:solidFill>
                  </a:rPr>
                  <a:t>， S</a:t>
                </a:r>
                <a14:m>
                  <m:oMath xmlns:m="http://schemas.openxmlformats.org/officeDocument/2006/math">
                    <m:r>
                      <a:rPr lang="en-US" altLang="zh-CN" sz="1950" i="1" baseline="-25000" dirty="0">
                        <a:solidFill>
                          <a:schemeClr val="tx1"/>
                        </a:solidFill>
                        <a:latin typeface="Cambria Math" panose="02040503050406030204" pitchFamily="18" charset="0"/>
                        <a:ea typeface="Cambria Math" panose="02040503050406030204" pitchFamily="18" charset="0"/>
                      </a:rPr>
                      <m:t>¬</m:t>
                    </m:r>
                  </m:oMath>
                </a14:m>
                <a:r>
                  <a:rPr lang="zh-CN" altLang="en-US" sz="1950" baseline="-25000" dirty="0">
                    <a:solidFill>
                      <a:schemeClr val="tx1"/>
                    </a:solidFill>
                  </a:rPr>
                  <a:t>B</a:t>
                </a:r>
                <a:r>
                  <a:rPr lang="zh-CN" altLang="en-US" sz="1950" dirty="0">
                    <a:solidFill>
                      <a:schemeClr val="tx1"/>
                    </a:solidFill>
                  </a:rPr>
                  <a:t> }</a:t>
                </a:r>
              </a:p>
              <a:p>
                <a:pPr lvl="1"/>
                <a:endParaRPr kumimoji="0" lang="zh-CN" altLang="en-US" dirty="0">
                  <a:solidFill>
                    <a:srgbClr val="3333FF"/>
                  </a:solidFill>
                  <a:cs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b="-291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88</a:t>
            </a:fld>
            <a:endParaRPr kumimoji="1" lang="en-US" altLang="zh-CN" sz="1500">
              <a:solidFill>
                <a:srgbClr val="000000"/>
              </a:solidFill>
            </a:endParaRPr>
          </a:p>
        </p:txBody>
      </p:sp>
    </p:spTree>
    <p:extLst>
      <p:ext uri="{BB962C8B-B14F-4D97-AF65-F5344CB8AC3E}">
        <p14:creationId xmlns:p14="http://schemas.microsoft.com/office/powerpoint/2010/main" val="341921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2.4.2  </a:t>
            </a:r>
            <a:r>
              <a:rPr lang="zh-CN" altLang="en-US" dirty="0"/>
              <a:t>谓词</a:t>
            </a:r>
            <a:r>
              <a:rPr lang="zh-CN" altLang="en-US" dirty="0" smtClean="0"/>
              <a:t>归结的子</a:t>
            </a:r>
            <a:r>
              <a:rPr lang="zh-CN" altLang="en-US" dirty="0"/>
              <a:t>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dirty="0" smtClean="0"/>
                  <a:t>例：求下面合式公式的子句集：</a:t>
                </a:r>
                <a:endParaRPr lang="en-US" altLang="zh-CN" dirty="0" smtClean="0"/>
              </a:p>
              <a:p>
                <a:pPr marL="0" indent="0" algn="ctr">
                  <a:buNone/>
                </a:pPr>
                <a:r>
                  <a:rPr lang="en-US" altLang="zh-CN" dirty="0"/>
                  <a:t>	</a:t>
                </a:r>
                <a14:m>
                  <m:oMath xmlns:m="http://schemas.openxmlformats.org/officeDocument/2006/math">
                    <m:r>
                      <a:rPr lang="en-US" altLang="zh-CN" dirty="0" smtClean="0">
                        <a:latin typeface="Cambria Math" panose="02040503050406030204" pitchFamily="18" charset="0"/>
                        <a:sym typeface="Symbol" panose="05050102010706020507" pitchFamily="18" charset="2"/>
                      </a:rPr>
                      <m:t>∀</m:t>
                    </m:r>
                  </m:oMath>
                </a14:m>
                <a:r>
                  <a:rPr lang="en-US" altLang="zh-CN" dirty="0"/>
                  <a:t>x[P(x)</a:t>
                </a:r>
                <a14:m>
                  <m:oMath xmlns:m="http://schemas.openxmlformats.org/officeDocument/2006/math">
                    <m:r>
                      <a:rPr lang="en-US" altLang="zh-CN" dirty="0" smtClean="0">
                        <a:latin typeface="Cambria Math" panose="02040503050406030204" pitchFamily="18" charset="0"/>
                      </a:rPr>
                      <m:t>⟶</m:t>
                    </m:r>
                  </m:oMath>
                </a14:m>
                <a:r>
                  <a:rPr lang="en-US" altLang="zh-CN" dirty="0"/>
                  <a:t>[</a:t>
                </a:r>
                <a14:m>
                  <m:oMath xmlns:m="http://schemas.openxmlformats.org/officeDocument/2006/math">
                    <m:r>
                      <a:rPr lang="en-US" altLang="zh-CN" dirty="0" smtClean="0">
                        <a:latin typeface="Cambria Math" panose="02040503050406030204" pitchFamily="18" charset="0"/>
                        <a:sym typeface="Symbol" panose="05050102010706020507" pitchFamily="18" charset="2"/>
                      </a:rPr>
                      <m:t>∀</m:t>
                    </m:r>
                  </m:oMath>
                </a14:m>
                <a:r>
                  <a:rPr lang="en-US" altLang="zh-CN" dirty="0" smtClean="0"/>
                  <a:t>yP(y</a:t>
                </a:r>
                <a:r>
                  <a:rPr lang="en-US" altLang="zh-CN" dirty="0"/>
                  <a:t>)</a:t>
                </a:r>
                <a14:m>
                  <m:oMath xmlns:m="http://schemas.openxmlformats.org/officeDocument/2006/math">
                    <m:r>
                      <a:rPr lang="en-US" altLang="zh-CN" dirty="0">
                        <a:latin typeface="Cambria Math" panose="02040503050406030204" pitchFamily="18" charset="0"/>
                      </a:rPr>
                      <m:t>⟶</m:t>
                    </m:r>
                  </m:oMath>
                </a14:m>
                <a:r>
                  <a:rPr lang="en-US" altLang="zh-CN" dirty="0"/>
                  <a:t>P(f(</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r>
                      <a:rPr lang="en-US" altLang="zh-CN" dirty="0">
                        <a:latin typeface="Cambria Math" panose="02040503050406030204" pitchFamily="18" charset="0"/>
                        <a:sym typeface="Symbol" panose="05050102010706020507" pitchFamily="18" charset="2"/>
                      </a:rPr>
                      <m:t>∀</m:t>
                    </m:r>
                  </m:oMath>
                </a14:m>
                <a:r>
                  <a:rPr lang="en-US" altLang="zh-CN" dirty="0"/>
                  <a:t>y[Q(</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oMath>
                </a14:m>
                <a:r>
                  <a:rPr lang="en-US" altLang="zh-CN" dirty="0"/>
                  <a:t>P(y)]]]</a:t>
                </a:r>
              </a:p>
              <a:p>
                <a:pPr marL="469106" lvl="1" indent="-402431">
                  <a:buNone/>
                  <a:tabLst>
                    <a:tab pos="1005840" algn="l"/>
                  </a:tabLst>
                </a:pPr>
                <a:r>
                  <a:rPr lang="zh-CN" altLang="en-US" sz="1800" dirty="0"/>
                  <a:t>解</a:t>
                </a:r>
                <a:r>
                  <a:rPr lang="en-US" altLang="zh-CN" sz="1800" dirty="0"/>
                  <a:t>:	(1) </a:t>
                </a:r>
                <a:r>
                  <a:rPr lang="zh-CN" altLang="en-US" sz="1800" dirty="0"/>
                  <a:t>使用联结词化归律：</a:t>
                </a:r>
                <a:r>
                  <a:rPr lang="en-US" altLang="zh-CN" sz="1800" dirty="0"/>
                  <a:t>P</a:t>
                </a:r>
                <a14:m>
                  <m:oMath xmlns:m="http://schemas.openxmlformats.org/officeDocument/2006/math">
                    <m:r>
                      <a:rPr lang="en-US" altLang="zh-CN" sz="1800" dirty="0">
                        <a:latin typeface="Cambria Math" panose="02040503050406030204" pitchFamily="18" charset="0"/>
                      </a:rPr>
                      <m:t>⟶</m:t>
                    </m:r>
                  </m:oMath>
                </a14:m>
                <a:r>
                  <a:rPr lang="en-US" altLang="zh-CN" sz="1800" dirty="0"/>
                  <a:t>Q</a:t>
                </a:r>
                <a:r>
                  <a:rPr lang="en-US" altLang="zh-CN" sz="1800" dirty="0">
                    <a:ea typeface="MS Mincho" charset="0"/>
                    <a:cs typeface="Cambria Math" panose="02040503050406030204" pitchFamily="18" charset="0"/>
                    <a:sym typeface="+mn-ea"/>
                  </a:rPr>
                  <a:t> </a:t>
                </a:r>
                <a14:m>
                  <m:oMath xmlns:m="http://schemas.openxmlformats.org/officeDocument/2006/math">
                    <m:r>
                      <a:rPr lang="en-US" altLang="zh-CN" sz="1800">
                        <a:latin typeface="Cambria Math" panose="02040503050406030204" pitchFamily="18" charset="0"/>
                        <a:ea typeface="MS Mincho" charset="0"/>
                        <a:cs typeface="Cambria Math" panose="02040503050406030204" pitchFamily="18" charset="0"/>
                        <a:sym typeface="+mn-ea"/>
                      </a:rPr>
                      <m:t>⟺</m:t>
                    </m:r>
                    <m:r>
                      <a:rPr lang="en-US" altLang="zh-CN" sz="1800" dirty="0">
                        <a:latin typeface="Cambria Math" panose="02040503050406030204" pitchFamily="18" charset="0"/>
                      </a:rPr>
                      <m:t>¬</m:t>
                    </m:r>
                  </m:oMath>
                </a14:m>
                <a:r>
                  <a:rPr lang="en-US" altLang="zh-CN" sz="1800" dirty="0"/>
                  <a:t>P</a:t>
                </a:r>
                <a14:m>
                  <m:oMath xmlns:m="http://schemas.openxmlformats.org/officeDocument/2006/math">
                    <m:r>
                      <a:rPr lang="en-US" altLang="zh-CN" sz="1800" dirty="0">
                        <a:latin typeface="Cambria Math" panose="02040503050406030204" pitchFamily="18" charset="0"/>
                      </a:rPr>
                      <m:t>∨</m:t>
                    </m:r>
                  </m:oMath>
                </a14:m>
                <a:r>
                  <a:rPr lang="en-US" altLang="zh-CN" sz="1800" dirty="0"/>
                  <a:t>Q</a:t>
                </a:r>
                <a:r>
                  <a:rPr lang="zh-CN" altLang="en-US" sz="1800" dirty="0"/>
                  <a:t>，消去蕴涵符号</a:t>
                </a:r>
                <a:r>
                  <a:rPr lang="en-US" altLang="zh-CN" sz="1800" dirty="0"/>
                  <a:t>: </a:t>
                </a:r>
              </a:p>
              <a:p>
                <a:pPr marL="469106" lvl="1" indent="-130969">
                  <a:buNone/>
                  <a:tabLst>
                    <a:tab pos="1005840" algn="l"/>
                  </a:tabLst>
                </a:pPr>
                <a:r>
                  <a:rPr lang="en-US" altLang="zh-CN" sz="1800" dirty="0"/>
                  <a:t>		</a:t>
                </a:r>
                <a14:m>
                  <m:oMath xmlns:m="http://schemas.openxmlformats.org/officeDocument/2006/math">
                    <m:r>
                      <a:rPr lang="en-US" altLang="zh-CN" sz="1500" i="1" dirty="0">
                        <a:latin typeface="Cambria Math" panose="02040503050406030204" pitchFamily="18" charset="0"/>
                      </a:rPr>
                      <m:t>∀</m:t>
                    </m:r>
                  </m:oMath>
                </a14:m>
                <a:r>
                  <a:rPr lang="en-US" altLang="zh-CN" sz="1500" dirty="0"/>
                  <a:t>x[</a:t>
                </a:r>
                <a14:m>
                  <m:oMath xmlns:m="http://schemas.openxmlformats.org/officeDocument/2006/math">
                    <m:r>
                      <a:rPr lang="en-US" altLang="zh-CN" sz="1500" dirty="0">
                        <a:latin typeface="Cambria Math" panose="02040503050406030204" pitchFamily="18" charset="0"/>
                      </a:rPr>
                      <m:t>¬</m:t>
                    </m:r>
                  </m:oMath>
                </a14:m>
                <a:r>
                  <a:rPr lang="en-US" altLang="zh-CN" sz="1500" dirty="0"/>
                  <a:t>P(x)</a:t>
                </a:r>
                <a14:m>
                  <m:oMath xmlns:m="http://schemas.openxmlformats.org/officeDocument/2006/math">
                    <m:r>
                      <a:rPr lang="en-US" altLang="zh-CN" sz="1500" dirty="0">
                        <a:latin typeface="Cambria Math" panose="02040503050406030204" pitchFamily="18" charset="0"/>
                      </a:rPr>
                      <m:t>∨</m:t>
                    </m:r>
                  </m:oMath>
                </a14:m>
                <a:r>
                  <a:rPr lang="en-US" altLang="zh-CN" sz="1500" dirty="0"/>
                  <a:t>[</a:t>
                </a:r>
                <a14:m>
                  <m:oMath xmlns:m="http://schemas.openxmlformats.org/officeDocument/2006/math">
                    <m:r>
                      <a:rPr lang="en-US" altLang="zh-CN" sz="1500" i="1" dirty="0">
                        <a:latin typeface="Cambria Math" panose="02040503050406030204" pitchFamily="18" charset="0"/>
                      </a:rPr>
                      <m:t>∀</m:t>
                    </m:r>
                  </m:oMath>
                </a14:m>
                <a:r>
                  <a:rPr lang="en-US" altLang="zh-CN" sz="1500" dirty="0"/>
                  <a:t>y[¬P(y)</a:t>
                </a:r>
                <a14:m>
                  <m:oMath xmlns:m="http://schemas.openxmlformats.org/officeDocument/2006/math">
                    <m:r>
                      <a:rPr lang="en-US" altLang="zh-CN" sz="1500" dirty="0">
                        <a:latin typeface="Cambria Math" panose="02040503050406030204" pitchFamily="18" charset="0"/>
                      </a:rPr>
                      <m:t>∨</m:t>
                    </m:r>
                  </m:oMath>
                </a14:m>
                <a:r>
                  <a:rPr lang="en-US" altLang="zh-CN" sz="1500" dirty="0"/>
                  <a:t>P(f(x,y))]</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r>
                      <a:rPr lang="en-US" altLang="zh-CN" sz="1500" dirty="0">
                        <a:latin typeface="Cambria Math" panose="02040503050406030204" pitchFamily="18" charset="0"/>
                      </a:rPr>
                      <m:t>¬</m:t>
                    </m:r>
                    <m:r>
                      <a:rPr lang="en-US" altLang="zh-CN" sz="1500" i="1" dirty="0">
                        <a:latin typeface="Cambria Math" panose="02040503050406030204" pitchFamily="18" charset="0"/>
                      </a:rPr>
                      <m:t>∀</m:t>
                    </m:r>
                  </m:oMath>
                </a14:m>
                <a:r>
                  <a:rPr lang="en-US" altLang="zh-CN" sz="1500" dirty="0"/>
                  <a:t>y[</a:t>
                </a:r>
                <a14:m>
                  <m:oMath xmlns:m="http://schemas.openxmlformats.org/officeDocument/2006/math">
                    <m:r>
                      <a:rPr lang="en-US" altLang="zh-CN" sz="1500" dirty="0">
                        <a:latin typeface="Cambria Math" panose="02040503050406030204" pitchFamily="18" charset="0"/>
                      </a:rPr>
                      <m:t>¬</m:t>
                    </m:r>
                  </m:oMath>
                </a14:m>
                <a:r>
                  <a:rPr lang="en-US" altLang="zh-CN" sz="1500" dirty="0"/>
                  <a:t>Q(</a:t>
                </a:r>
                <a:r>
                  <a:rPr lang="en-US" altLang="zh-CN" sz="1500" dirty="0" err="1"/>
                  <a:t>x,y</a:t>
                </a:r>
                <a:r>
                  <a:rPr lang="en-US" altLang="zh-CN" sz="1500" dirty="0"/>
                  <a:t>)</a:t>
                </a:r>
                <a14:m>
                  <m:oMath xmlns:m="http://schemas.openxmlformats.org/officeDocument/2006/math">
                    <m:r>
                      <a:rPr lang="en-US" altLang="zh-CN" sz="1500" dirty="0">
                        <a:latin typeface="Cambria Math" panose="02040503050406030204" pitchFamily="18" charset="0"/>
                      </a:rPr>
                      <m:t>∨</m:t>
                    </m:r>
                    <m:r>
                      <a:rPr lang="en-US" altLang="zh-CN" sz="1500" i="1" dirty="0">
                        <a:latin typeface="Cambria Math" panose="02040503050406030204" pitchFamily="18" charset="0"/>
                      </a:rPr>
                      <m:t> </m:t>
                    </m:r>
                  </m:oMath>
                </a14:m>
                <a:r>
                  <a:rPr lang="en-US" altLang="zh-CN" sz="1500" dirty="0"/>
                  <a:t>P(y)]]]</a:t>
                </a:r>
              </a:p>
              <a:p>
                <a:pPr marL="469106" lvl="1" indent="-130969">
                  <a:buNone/>
                  <a:tabLst>
                    <a:tab pos="1005840" algn="l"/>
                  </a:tabLst>
                </a:pPr>
                <a:r>
                  <a:rPr lang="en-US" altLang="zh-CN" sz="1800" dirty="0"/>
                  <a:t>	(2) </a:t>
                </a:r>
                <a:r>
                  <a:rPr lang="zh-CN" altLang="en-US" sz="1800" dirty="0"/>
                  <a:t>利用量词转化律：</a:t>
                </a:r>
                <a:r>
                  <a:rPr lang="en-US" altLang="zh-CN" sz="1800" dirty="0"/>
                  <a:t> </a:t>
                </a:r>
                <a14:m>
                  <m:oMath xmlns:m="http://schemas.openxmlformats.org/officeDocument/2006/math">
                    <m:r>
                      <a:rPr lang="en-US" altLang="zh-CN" sz="1800" dirty="0">
                        <a:latin typeface="Cambria Math" panose="02040503050406030204" pitchFamily="18" charset="0"/>
                      </a:rPr>
                      <m:t>¬</m:t>
                    </m:r>
                  </m:oMath>
                </a14:m>
                <a:r>
                  <a:rPr lang="en-US" altLang="zh-CN" sz="1800" dirty="0"/>
                  <a:t>(∀x)P </a:t>
                </a:r>
                <a14:m>
                  <m:oMath xmlns:m="http://schemas.openxmlformats.org/officeDocument/2006/math">
                    <m:r>
                      <a:rPr lang="en-US" altLang="zh-CN" sz="1800">
                        <a:latin typeface="Cambria Math" panose="02040503050406030204" pitchFamily="18" charset="0"/>
                        <a:ea typeface="MS Mincho" charset="0"/>
                        <a:cs typeface="Cambria Math" panose="02040503050406030204" pitchFamily="18" charset="0"/>
                        <a:sym typeface="+mn-ea"/>
                      </a:rPr>
                      <m:t>⟺</m:t>
                    </m:r>
                  </m:oMath>
                </a14:m>
                <a:r>
                  <a:rPr lang="en-US" altLang="zh-CN" sz="1800" dirty="0"/>
                  <a:t> </a:t>
                </a:r>
                <a14:m>
                  <m:oMath xmlns:m="http://schemas.openxmlformats.org/officeDocument/2006/math">
                    <m:r>
                      <a:rPr lang="en-US" altLang="zh-CN" sz="1800" dirty="0">
                        <a:latin typeface="Cambria Math" panose="02040503050406030204" pitchFamily="18" charset="0"/>
                      </a:rPr>
                      <m:t>∃</m:t>
                    </m:r>
                  </m:oMath>
                </a14:m>
                <a:r>
                  <a:rPr lang="en-US" altLang="zh-CN" sz="1800" dirty="0"/>
                  <a:t>x </a:t>
                </a:r>
                <a14:m>
                  <m:oMath xmlns:m="http://schemas.openxmlformats.org/officeDocument/2006/math">
                    <m:r>
                      <a:rPr lang="en-US" altLang="zh-CN" sz="1800" dirty="0">
                        <a:latin typeface="Cambria Math" panose="02040503050406030204" pitchFamily="18" charset="0"/>
                      </a:rPr>
                      <m:t>¬</m:t>
                    </m:r>
                    <m:r>
                      <a:rPr lang="en-US" altLang="zh-CN" sz="1800" i="1" dirty="0">
                        <a:latin typeface="Cambria Math" panose="02040503050406030204" pitchFamily="18" charset="0"/>
                      </a:rPr>
                      <m:t> </m:t>
                    </m:r>
                  </m:oMath>
                </a14:m>
                <a:r>
                  <a:rPr lang="en-US" altLang="zh-CN" sz="1800" dirty="0"/>
                  <a:t>P</a:t>
                </a:r>
                <a:r>
                  <a:rPr lang="zh-CN" altLang="en-US" sz="1800" dirty="0"/>
                  <a:t>，使“</a:t>
                </a:r>
                <a14:m>
                  <m:oMath xmlns:m="http://schemas.openxmlformats.org/officeDocument/2006/math">
                    <m:r>
                      <a:rPr lang="en-US" altLang="zh-CN" sz="1800" dirty="0">
                        <a:latin typeface="Cambria Math" panose="02040503050406030204" pitchFamily="18" charset="0"/>
                      </a:rPr>
                      <m:t>¬</m:t>
                    </m:r>
                  </m:oMath>
                </a14:m>
                <a:r>
                  <a:rPr lang="zh-CN" altLang="en-US" sz="1800" dirty="0"/>
                  <a:t>”内移</a:t>
                </a:r>
                <a:r>
                  <a:rPr lang="en-US" altLang="zh-CN" sz="1800" dirty="0"/>
                  <a:t>:</a:t>
                </a:r>
              </a:p>
              <a:p>
                <a:pPr marL="469106" lvl="1" indent="-130969">
                  <a:buNone/>
                  <a:tabLst>
                    <a:tab pos="1005840" algn="l"/>
                  </a:tabLst>
                </a:pPr>
                <a:r>
                  <a:rPr lang="en-US" altLang="zh-CN" sz="1800" dirty="0"/>
                  <a:t>		</a:t>
                </a:r>
                <a14:m>
                  <m:oMath xmlns:m="http://schemas.openxmlformats.org/officeDocument/2006/math">
                    <m:r>
                      <a:rPr lang="en-US" altLang="zh-CN" sz="1500" i="1" dirty="0">
                        <a:latin typeface="Cambria Math" panose="02040503050406030204" pitchFamily="18" charset="0"/>
                      </a:rPr>
                      <m:t>∀</m:t>
                    </m:r>
                  </m:oMath>
                </a14:m>
                <a:r>
                  <a:rPr lang="en-US" altLang="zh-CN" sz="1500" dirty="0"/>
                  <a:t>x[</a:t>
                </a:r>
                <a14:m>
                  <m:oMath xmlns:m="http://schemas.openxmlformats.org/officeDocument/2006/math">
                    <m:r>
                      <a:rPr lang="en-US" altLang="zh-CN" sz="1500" dirty="0">
                        <a:latin typeface="Cambria Math" panose="02040503050406030204" pitchFamily="18" charset="0"/>
                      </a:rPr>
                      <m:t>¬</m:t>
                    </m:r>
                    <m:r>
                      <a:rPr lang="en-US" altLang="zh-CN" sz="1500" i="1" dirty="0">
                        <a:latin typeface="Cambria Math" panose="02040503050406030204" pitchFamily="18" charset="0"/>
                      </a:rPr>
                      <m:t> </m:t>
                    </m:r>
                  </m:oMath>
                </a14:m>
                <a:r>
                  <a:rPr lang="en-US" altLang="zh-CN" sz="1500" dirty="0"/>
                  <a:t>P(x)</a:t>
                </a:r>
                <a14:m>
                  <m:oMath xmlns:m="http://schemas.openxmlformats.org/officeDocument/2006/math">
                    <m:r>
                      <a:rPr lang="en-US" altLang="zh-CN" sz="1500" dirty="0">
                        <a:latin typeface="Cambria Math" panose="02040503050406030204" pitchFamily="18" charset="0"/>
                      </a:rPr>
                      <m:t>∨</m:t>
                    </m:r>
                  </m:oMath>
                </a14:m>
                <a:r>
                  <a:rPr lang="en-US" altLang="zh-CN" sz="1500" dirty="0"/>
                  <a:t>[</a:t>
                </a:r>
                <a14:m>
                  <m:oMath xmlns:m="http://schemas.openxmlformats.org/officeDocument/2006/math">
                    <m:r>
                      <a:rPr lang="en-US" altLang="zh-CN" sz="1500" i="1" dirty="0">
                        <a:latin typeface="Cambria Math" panose="02040503050406030204" pitchFamily="18" charset="0"/>
                      </a:rPr>
                      <m:t>∀</m:t>
                    </m:r>
                  </m:oMath>
                </a14:m>
                <a:r>
                  <a:rPr lang="en-US" altLang="zh-CN" sz="1500" dirty="0"/>
                  <a:t>y[</a:t>
                </a:r>
                <a14:m>
                  <m:oMath xmlns:m="http://schemas.openxmlformats.org/officeDocument/2006/math">
                    <m:r>
                      <a:rPr lang="en-US" altLang="zh-CN" sz="1500" dirty="0">
                        <a:latin typeface="Cambria Math" panose="02040503050406030204" pitchFamily="18" charset="0"/>
                      </a:rPr>
                      <m:t>¬</m:t>
                    </m:r>
                  </m:oMath>
                </a14:m>
                <a:r>
                  <a:rPr lang="en-US" altLang="zh-CN" sz="1500" dirty="0"/>
                  <a:t>P(y)</a:t>
                </a:r>
                <a14:m>
                  <m:oMath xmlns:m="http://schemas.openxmlformats.org/officeDocument/2006/math">
                    <m:r>
                      <a:rPr lang="en-US" altLang="zh-CN" sz="1500" dirty="0">
                        <a:latin typeface="Cambria Math" panose="02040503050406030204" pitchFamily="18" charset="0"/>
                      </a:rPr>
                      <m:t>∨</m:t>
                    </m:r>
                  </m:oMath>
                </a14:m>
                <a:r>
                  <a:rPr lang="en-US" altLang="zh-CN" sz="1500" dirty="0"/>
                  <a:t>P(f(x,y))]</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r>
                      <a:rPr lang="en-US" altLang="zh-CN" sz="1500" i="1" dirty="0">
                        <a:latin typeface="Cambria Math" panose="02040503050406030204" pitchFamily="18" charset="0"/>
                        <a:cs typeface="Cambria Math" panose="02040503050406030204" pitchFamily="18" charset="0"/>
                      </a:rPr>
                      <m:t> </m:t>
                    </m:r>
                    <m:r>
                      <a:rPr lang="en-US" altLang="zh-CN" sz="1500" dirty="0">
                        <a:latin typeface="Cambria Math" panose="02040503050406030204" pitchFamily="18" charset="0"/>
                      </a:rPr>
                      <m:t>∃</m:t>
                    </m:r>
                  </m:oMath>
                </a14:m>
                <a:r>
                  <a:rPr lang="en-US" altLang="zh-CN" sz="1500" dirty="0"/>
                  <a:t>y[Q(</a:t>
                </a:r>
                <a:r>
                  <a:rPr lang="en-US" altLang="zh-CN" sz="1500" dirty="0" err="1"/>
                  <a:t>x,y</a:t>
                </a:r>
                <a:r>
                  <a:rPr lang="en-US" altLang="zh-CN" sz="1500" dirty="0"/>
                  <a:t>)</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r>
                      <a:rPr lang="en-US" altLang="zh-CN" sz="1500" dirty="0">
                        <a:latin typeface="Cambria Math" panose="02040503050406030204" pitchFamily="18" charset="0"/>
                      </a:rPr>
                      <m:t>¬</m:t>
                    </m:r>
                  </m:oMath>
                </a14:m>
                <a:r>
                  <a:rPr lang="en-US" altLang="zh-CN" sz="1500" dirty="0"/>
                  <a:t>P(y)]]]</a:t>
                </a:r>
                <a:endParaRPr lang="en-US" altLang="zh-CN" sz="1800" dirty="0"/>
              </a:p>
              <a:p>
                <a:pPr marL="469106" lvl="1" indent="-130969">
                  <a:buNone/>
                  <a:tabLst>
                    <a:tab pos="1005840" algn="l"/>
                  </a:tabLst>
                </a:pPr>
                <a:r>
                  <a:rPr lang="en-US" altLang="zh-CN" sz="1800" dirty="0"/>
                  <a:t>	(3) </a:t>
                </a:r>
                <a:r>
                  <a:rPr lang="zh-CN" altLang="en-US" sz="1800" dirty="0"/>
                  <a:t>变量标准化</a:t>
                </a:r>
                <a:r>
                  <a:rPr lang="en-US" altLang="zh-CN" sz="1800" dirty="0"/>
                  <a:t>,</a:t>
                </a:r>
                <a:r>
                  <a:rPr lang="zh-CN" altLang="en-US" sz="1800" dirty="0"/>
                  <a:t>使不同量词约束的变元有不同的名字</a:t>
                </a:r>
                <a:r>
                  <a:rPr lang="en-US" altLang="zh-CN" sz="1800" dirty="0"/>
                  <a:t>:</a:t>
                </a:r>
              </a:p>
              <a:p>
                <a:pPr marL="469106" lvl="1" indent="-130969">
                  <a:buNone/>
                  <a:tabLst>
                    <a:tab pos="1005840" algn="l"/>
                  </a:tabLst>
                </a:pPr>
                <a:r>
                  <a:rPr lang="en-US" altLang="zh-CN" sz="1800" dirty="0"/>
                  <a:t>		</a:t>
                </a:r>
                <a14:m>
                  <m:oMath xmlns:m="http://schemas.openxmlformats.org/officeDocument/2006/math">
                    <m:r>
                      <a:rPr lang="en-US" altLang="zh-CN" sz="1500" i="1" dirty="0">
                        <a:latin typeface="Cambria Math" panose="02040503050406030204" pitchFamily="18" charset="0"/>
                      </a:rPr>
                      <m:t>∀</m:t>
                    </m:r>
                  </m:oMath>
                </a14:m>
                <a:r>
                  <a:rPr lang="en-US" altLang="zh-CN" sz="1500" dirty="0"/>
                  <a:t>x[</a:t>
                </a:r>
                <a14:m>
                  <m:oMath xmlns:m="http://schemas.openxmlformats.org/officeDocument/2006/math">
                    <m:r>
                      <a:rPr lang="en-US" altLang="zh-CN" sz="1500" dirty="0">
                        <a:latin typeface="Cambria Math" panose="02040503050406030204" pitchFamily="18" charset="0"/>
                      </a:rPr>
                      <m:t>¬</m:t>
                    </m:r>
                    <m:r>
                      <a:rPr lang="en-US" altLang="zh-CN" sz="1500" i="1" dirty="0">
                        <a:latin typeface="Cambria Math" panose="02040503050406030204" pitchFamily="18" charset="0"/>
                      </a:rPr>
                      <m:t> </m:t>
                    </m:r>
                  </m:oMath>
                </a14:m>
                <a:r>
                  <a:rPr lang="en-US" altLang="zh-CN" sz="1500" dirty="0"/>
                  <a:t>P(x)</a:t>
                </a:r>
                <a14:m>
                  <m:oMath xmlns:m="http://schemas.openxmlformats.org/officeDocument/2006/math">
                    <m:r>
                      <a:rPr lang="en-US" altLang="zh-CN" sz="1500" dirty="0">
                        <a:latin typeface="Cambria Math" panose="02040503050406030204" pitchFamily="18" charset="0"/>
                      </a:rPr>
                      <m:t>∨</m:t>
                    </m:r>
                  </m:oMath>
                </a14:m>
                <a:r>
                  <a:rPr lang="en-US" altLang="zh-CN" sz="1500" dirty="0"/>
                  <a:t>[</a:t>
                </a:r>
                <a14:m>
                  <m:oMath xmlns:m="http://schemas.openxmlformats.org/officeDocument/2006/math">
                    <m:r>
                      <a:rPr lang="en-US" altLang="zh-CN" sz="1500" i="1" dirty="0">
                        <a:latin typeface="Cambria Math" panose="02040503050406030204" pitchFamily="18" charset="0"/>
                      </a:rPr>
                      <m:t>∀</m:t>
                    </m:r>
                  </m:oMath>
                </a14:m>
                <a:r>
                  <a:rPr lang="en-US" altLang="zh-CN" sz="1500" dirty="0"/>
                  <a:t>y[</a:t>
                </a:r>
                <a14:m>
                  <m:oMath xmlns:m="http://schemas.openxmlformats.org/officeDocument/2006/math">
                    <m:r>
                      <a:rPr lang="en-US" altLang="zh-CN" sz="1500" dirty="0">
                        <a:latin typeface="Cambria Math" panose="02040503050406030204" pitchFamily="18" charset="0"/>
                      </a:rPr>
                      <m:t>¬</m:t>
                    </m:r>
                  </m:oMath>
                </a14:m>
                <a:r>
                  <a:rPr lang="en-US" altLang="zh-CN" sz="1500" dirty="0"/>
                  <a:t>P(y)</a:t>
                </a:r>
                <a14:m>
                  <m:oMath xmlns:m="http://schemas.openxmlformats.org/officeDocument/2006/math">
                    <m:r>
                      <a:rPr lang="en-US" altLang="zh-CN" sz="1500" dirty="0">
                        <a:latin typeface="Cambria Math" panose="02040503050406030204" pitchFamily="18" charset="0"/>
                      </a:rPr>
                      <m:t>∨</m:t>
                    </m:r>
                  </m:oMath>
                </a14:m>
                <a:r>
                  <a:rPr lang="en-US" altLang="zh-CN" sz="1500" dirty="0"/>
                  <a:t>P(f(x,y))]</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r>
                      <a:rPr lang="en-US" altLang="zh-CN" sz="1500" dirty="0">
                        <a:latin typeface="Cambria Math" panose="02040503050406030204" pitchFamily="18" charset="0"/>
                      </a:rPr>
                      <m:t>∃</m:t>
                    </m:r>
                  </m:oMath>
                </a14:m>
                <a:r>
                  <a:rPr lang="en-US" altLang="zh-CN" sz="1500" dirty="0"/>
                  <a:t>w[Q(x, w)</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r>
                      <a:rPr lang="en-US" altLang="zh-CN" sz="1500" dirty="0">
                        <a:latin typeface="Cambria Math" panose="02040503050406030204" pitchFamily="18" charset="0"/>
                      </a:rPr>
                      <m:t>¬</m:t>
                    </m:r>
                  </m:oMath>
                </a14:m>
                <a:r>
                  <a:rPr lang="en-US" altLang="zh-CN" sz="1500" dirty="0"/>
                  <a:t>P(w)]]]</a:t>
                </a:r>
              </a:p>
              <a:p>
                <a:pPr marL="469106" lvl="1" indent="-130969">
                  <a:buNone/>
                  <a:tabLst>
                    <a:tab pos="1005840" algn="l"/>
                  </a:tabLst>
                </a:pPr>
                <a:r>
                  <a:rPr lang="en-US" altLang="zh-CN" sz="1800" dirty="0"/>
                  <a:t>	(4) </a:t>
                </a:r>
                <a:r>
                  <a:rPr lang="zh-CN" altLang="en-US" sz="1800" dirty="0"/>
                  <a:t>把所有量词都集中到公式左面</a:t>
                </a:r>
                <a:r>
                  <a:rPr lang="en-US" altLang="zh-CN" sz="1800" dirty="0"/>
                  <a:t>,</a:t>
                </a:r>
                <a:r>
                  <a:rPr lang="zh-CN" altLang="en-US" sz="1800" dirty="0"/>
                  <a:t>移动时不改变其相对顺序</a:t>
                </a:r>
              </a:p>
              <a:p>
                <a:pPr marL="469106" lvl="1" indent="-130969">
                  <a:buNone/>
                  <a:tabLst>
                    <a:tab pos="1005840" algn="l"/>
                  </a:tabLst>
                </a:pPr>
                <a:r>
                  <a:rPr lang="en-US" altLang="zh-CN" sz="1800" dirty="0"/>
                  <a:t>		</a:t>
                </a:r>
                <a14:m>
                  <m:oMath xmlns:m="http://schemas.openxmlformats.org/officeDocument/2006/math">
                    <m:r>
                      <a:rPr lang="en-US" altLang="zh-CN" sz="1500" i="1" dirty="0">
                        <a:latin typeface="Cambria Math" panose="02040503050406030204" pitchFamily="18" charset="0"/>
                      </a:rPr>
                      <m:t>∀</m:t>
                    </m:r>
                  </m:oMath>
                </a14:m>
                <a:r>
                  <a:rPr lang="en-US" altLang="zh-CN" sz="1500" dirty="0" err="1"/>
                  <a:t>x</a:t>
                </a:r>
                <a14:m>
                  <m:oMath xmlns:m="http://schemas.openxmlformats.org/officeDocument/2006/math">
                    <m:r>
                      <a:rPr lang="en-US" altLang="zh-CN" sz="1500" i="1" dirty="0">
                        <a:latin typeface="Cambria Math" panose="02040503050406030204" pitchFamily="18" charset="0"/>
                      </a:rPr>
                      <m:t>∀</m:t>
                    </m:r>
                  </m:oMath>
                </a14:m>
                <a:r>
                  <a:rPr lang="en-US" altLang="zh-CN" sz="1500" dirty="0" err="1"/>
                  <a:t>y</a:t>
                </a:r>
                <a14:m>
                  <m:oMath xmlns:m="http://schemas.openxmlformats.org/officeDocument/2006/math">
                    <m:r>
                      <a:rPr lang="en-US" altLang="zh-CN" sz="1500" dirty="0">
                        <a:latin typeface="Cambria Math" panose="02040503050406030204" pitchFamily="18" charset="0"/>
                      </a:rPr>
                      <m:t>∃</m:t>
                    </m:r>
                  </m:oMath>
                </a14:m>
                <a:r>
                  <a:rPr lang="en-US" altLang="zh-CN" sz="1500" dirty="0" err="1"/>
                  <a:t>w</a:t>
                </a:r>
                <a:r>
                  <a:rPr lang="en-US" altLang="zh-CN" sz="1500" dirty="0"/>
                  <a:t>[</a:t>
                </a:r>
                <a14:m>
                  <m:oMath xmlns:m="http://schemas.openxmlformats.org/officeDocument/2006/math">
                    <m:r>
                      <a:rPr lang="en-US" altLang="zh-CN" sz="1500" dirty="0">
                        <a:latin typeface="Cambria Math" panose="02040503050406030204" pitchFamily="18" charset="0"/>
                      </a:rPr>
                      <m:t>¬</m:t>
                    </m:r>
                  </m:oMath>
                </a14:m>
                <a:r>
                  <a:rPr lang="en-US" altLang="zh-CN" sz="1500" dirty="0"/>
                  <a:t>P(x)</a:t>
                </a:r>
                <a14:m>
                  <m:oMath xmlns:m="http://schemas.openxmlformats.org/officeDocument/2006/math">
                    <m:r>
                      <a:rPr lang="en-US" altLang="zh-CN" sz="1500" dirty="0">
                        <a:latin typeface="Cambria Math" panose="02040503050406030204" pitchFamily="18" charset="0"/>
                      </a:rPr>
                      <m:t>∨</m:t>
                    </m:r>
                  </m:oMath>
                </a14:m>
                <a:r>
                  <a:rPr lang="en-US" altLang="zh-CN" sz="1500" dirty="0"/>
                  <a:t>[[</a:t>
                </a:r>
                <a14:m>
                  <m:oMath xmlns:m="http://schemas.openxmlformats.org/officeDocument/2006/math">
                    <m:r>
                      <a:rPr lang="en-US" altLang="zh-CN" sz="1500" dirty="0">
                        <a:latin typeface="Cambria Math" panose="02040503050406030204" pitchFamily="18" charset="0"/>
                      </a:rPr>
                      <m:t>¬</m:t>
                    </m:r>
                  </m:oMath>
                </a14:m>
                <a:r>
                  <a:rPr lang="en-US" altLang="zh-CN" sz="1500" dirty="0"/>
                  <a:t>P(y)</a:t>
                </a:r>
                <a14:m>
                  <m:oMath xmlns:m="http://schemas.openxmlformats.org/officeDocument/2006/math">
                    <m:r>
                      <a:rPr lang="en-US" altLang="zh-CN" sz="1500" dirty="0">
                        <a:latin typeface="Cambria Math" panose="02040503050406030204" pitchFamily="18" charset="0"/>
                      </a:rPr>
                      <m:t>∨</m:t>
                    </m:r>
                  </m:oMath>
                </a14:m>
                <a:r>
                  <a:rPr lang="en-US" altLang="zh-CN" sz="1500" dirty="0"/>
                  <a:t>P(f(x,y))]</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oMath>
                </a14:m>
                <a:r>
                  <a:rPr lang="en-US" altLang="zh-CN" sz="1500" dirty="0"/>
                  <a:t>[Q(</a:t>
                </a:r>
                <a:r>
                  <a:rPr lang="en-US" altLang="zh-CN" sz="1500" dirty="0" err="1"/>
                  <a:t>x,w</a:t>
                </a:r>
                <a:r>
                  <a:rPr lang="en-US" altLang="zh-CN" sz="1500" dirty="0"/>
                  <a:t>)</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r>
                      <a:rPr lang="en-US" altLang="zh-CN" sz="1500" dirty="0">
                        <a:latin typeface="Cambria Math" panose="02040503050406030204" pitchFamily="18" charset="0"/>
                      </a:rPr>
                      <m:t>¬</m:t>
                    </m:r>
                  </m:oMath>
                </a14:m>
                <a:r>
                  <a:rPr lang="en-US" altLang="zh-CN" sz="1500" dirty="0"/>
                  <a:t>P(w)]]]</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l="-1" t="-6" r="5" b="9"/>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89</a:t>
            </a:fld>
            <a:endParaRPr kumimoji="1" lang="en-US" altLang="zh-CN" sz="1500">
              <a:solidFill>
                <a:srgbClr val="000000"/>
              </a:solidFill>
            </a:endParaRPr>
          </a:p>
        </p:txBody>
      </p:sp>
    </p:spTree>
    <p:extLst>
      <p:ext uri="{BB962C8B-B14F-4D97-AF65-F5344CB8AC3E}">
        <p14:creationId xmlns:p14="http://schemas.microsoft.com/office/powerpoint/2010/main" val="220270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p:cNvSpPr>
          <p:nvPr>
            <p:ph idx="1"/>
          </p:nvPr>
        </p:nvSpPr>
        <p:spPr>
          <a:xfrm>
            <a:off x="539552" y="176490"/>
            <a:ext cx="7772400" cy="6132830"/>
          </a:xfrm>
        </p:spPr>
        <p:txBody>
          <a:bodyPr vert="horz" wrap="square" lIns="91440" tIns="45720" rIns="91440" bIns="45720" anchor="t"/>
          <a:lstStyle/>
          <a:p>
            <a:pPr algn="just" eaLnBrk="1" hangingPunct="1"/>
            <a:r>
              <a:rPr lang="zh-CN" altLang="en-US" sz="3200" dirty="0">
                <a:latin typeface="黑体" panose="02010609060101010101" pitchFamily="2" charset="-122"/>
                <a:ea typeface="黑体" panose="02010609060101010101" pitchFamily="2" charset="-122"/>
              </a:rPr>
              <a:t>一个完善的</a:t>
            </a:r>
            <a:r>
              <a:rPr lang="zh-CN" altLang="en-US" sz="3200" dirty="0">
                <a:solidFill>
                  <a:srgbClr val="FF0000"/>
                </a:solidFill>
                <a:latin typeface="黑体" panose="02010609060101010101" pitchFamily="2" charset="-122"/>
                <a:ea typeface="黑体" panose="02010609060101010101" pitchFamily="2" charset="-122"/>
              </a:rPr>
              <a:t>符号系统</a:t>
            </a:r>
            <a:r>
              <a:rPr lang="zh-CN" altLang="en-US" sz="3200" dirty="0">
                <a:latin typeface="黑体" panose="02010609060101010101" pitchFamily="2" charset="-122"/>
                <a:ea typeface="黑体" panose="02010609060101010101" pitchFamily="2" charset="-122"/>
              </a:rPr>
              <a:t>应具有下列</a:t>
            </a:r>
            <a:r>
              <a:rPr lang="zh-CN" altLang="en-US" sz="3200" dirty="0">
                <a:solidFill>
                  <a:srgbClr val="FF0000"/>
                </a:solidFill>
                <a:latin typeface="黑体" panose="02010609060101010101" pitchFamily="2" charset="-122"/>
                <a:ea typeface="黑体" panose="02010609060101010101" pitchFamily="2" charset="-122"/>
              </a:rPr>
              <a:t>6种基本功能</a:t>
            </a:r>
            <a:r>
              <a:rPr lang="zh-CN" altLang="en-US" sz="3200" dirty="0">
                <a:latin typeface="黑体" panose="02010609060101010101" pitchFamily="2" charset="-122"/>
                <a:ea typeface="黑体" panose="02010609060101010101" pitchFamily="2" charset="-122"/>
              </a:rPr>
              <a:t>：</a:t>
            </a:r>
          </a:p>
          <a:p>
            <a:pPr lvl="1" algn="just" eaLnBrk="1" hangingPunct="1">
              <a:buNone/>
            </a:pPr>
            <a:r>
              <a:rPr lang="zh-CN" altLang="en-US" sz="2800" dirty="0" smtClean="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1)输入符号(</a:t>
            </a:r>
            <a:r>
              <a:rPr lang="en-US" altLang="zh-CN" sz="2800" dirty="0">
                <a:latin typeface="黑体" panose="02010609060101010101" pitchFamily="2" charset="-122"/>
                <a:ea typeface="黑体" panose="02010609060101010101" pitchFamily="2" charset="-122"/>
              </a:rPr>
              <a:t>input</a:t>
            </a:r>
            <a:r>
              <a:rPr lang="en-US" altLang="zh-CN" sz="2800" dirty="0" smtClean="0">
                <a:latin typeface="黑体" panose="02010609060101010101" pitchFamily="2" charset="-122"/>
                <a:ea typeface="黑体" panose="02010609060101010101" pitchFamily="2" charset="-122"/>
              </a:rPr>
              <a:t>)</a:t>
            </a:r>
            <a:endParaRPr lang="en-US" altLang="zh-CN" sz="2800" dirty="0">
              <a:latin typeface="黑体" panose="02010609060101010101" pitchFamily="2" charset="-122"/>
              <a:ea typeface="黑体" panose="02010609060101010101" pitchFamily="2" charset="-122"/>
            </a:endParaRPr>
          </a:p>
          <a:p>
            <a:pPr lvl="1" algn="just" eaLnBrk="1" hangingPunct="1">
              <a:buNone/>
            </a:pPr>
            <a:r>
              <a:rPr lang="en-US" altLang="zh-CN" sz="2800" dirty="0" smtClean="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2)</a:t>
            </a:r>
            <a:r>
              <a:rPr lang="zh-CN" altLang="en-US" sz="2800" dirty="0">
                <a:latin typeface="黑体" panose="02010609060101010101" pitchFamily="2" charset="-122"/>
                <a:ea typeface="黑体" panose="02010609060101010101" pitchFamily="2" charset="-122"/>
              </a:rPr>
              <a:t>输出符号(</a:t>
            </a:r>
            <a:r>
              <a:rPr lang="en-US" altLang="zh-CN" sz="2800" dirty="0">
                <a:latin typeface="黑体" panose="02010609060101010101" pitchFamily="2" charset="-122"/>
                <a:ea typeface="黑体" panose="02010609060101010101" pitchFamily="2" charset="-122"/>
              </a:rPr>
              <a:t>output</a:t>
            </a:r>
            <a:r>
              <a:rPr lang="en-US" altLang="zh-CN" sz="2800" dirty="0" smtClean="0">
                <a:latin typeface="黑体" panose="02010609060101010101" pitchFamily="2" charset="-122"/>
                <a:ea typeface="黑体" panose="02010609060101010101" pitchFamily="2" charset="-122"/>
              </a:rPr>
              <a:t>)</a:t>
            </a:r>
            <a:endParaRPr lang="en-US" altLang="zh-CN" sz="2800" dirty="0">
              <a:latin typeface="黑体" panose="02010609060101010101" pitchFamily="2" charset="-122"/>
              <a:ea typeface="黑体" panose="02010609060101010101" pitchFamily="2" charset="-122"/>
            </a:endParaRPr>
          </a:p>
          <a:p>
            <a:pPr lvl="1" algn="just" eaLnBrk="1" hangingPunct="1">
              <a:buNone/>
            </a:pPr>
            <a:r>
              <a:rPr lang="en-US" altLang="zh-CN" sz="2800" dirty="0" smtClean="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3)</a:t>
            </a:r>
            <a:r>
              <a:rPr lang="zh-CN" altLang="en-US" sz="2800" dirty="0">
                <a:latin typeface="黑体" panose="02010609060101010101" pitchFamily="2" charset="-122"/>
                <a:ea typeface="黑体" panose="02010609060101010101" pitchFamily="2" charset="-122"/>
              </a:rPr>
              <a:t>存储符号(</a:t>
            </a:r>
            <a:r>
              <a:rPr lang="en-US" altLang="zh-CN" sz="2800" dirty="0">
                <a:latin typeface="黑体" panose="02010609060101010101" pitchFamily="2" charset="-122"/>
                <a:ea typeface="黑体" panose="02010609060101010101" pitchFamily="2" charset="-122"/>
              </a:rPr>
              <a:t>store</a:t>
            </a:r>
            <a:r>
              <a:rPr lang="en-US" altLang="zh-CN" sz="2800" dirty="0" smtClean="0">
                <a:latin typeface="黑体" panose="02010609060101010101" pitchFamily="2" charset="-122"/>
                <a:ea typeface="黑体" panose="02010609060101010101" pitchFamily="2" charset="-122"/>
              </a:rPr>
              <a:t>)</a:t>
            </a:r>
            <a:endParaRPr lang="en-US" altLang="zh-CN" sz="2800" dirty="0">
              <a:latin typeface="黑体" panose="02010609060101010101" pitchFamily="2" charset="-122"/>
              <a:ea typeface="黑体" panose="02010609060101010101" pitchFamily="2" charset="-122"/>
            </a:endParaRPr>
          </a:p>
          <a:p>
            <a:pPr lvl="1" algn="just" eaLnBrk="1" hangingPunct="1">
              <a:buNone/>
            </a:pPr>
            <a:r>
              <a:rPr lang="en-US" altLang="zh-CN" sz="2800" dirty="0" smtClean="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4)</a:t>
            </a:r>
            <a:r>
              <a:rPr lang="zh-CN" altLang="en-US" sz="2800" dirty="0">
                <a:latin typeface="黑体" panose="02010609060101010101" pitchFamily="2" charset="-122"/>
                <a:ea typeface="黑体" panose="02010609060101010101" pitchFamily="2" charset="-122"/>
              </a:rPr>
              <a:t>复制符号(</a:t>
            </a:r>
            <a:r>
              <a:rPr lang="en-US" altLang="zh-CN" sz="2800" dirty="0">
                <a:latin typeface="黑体" panose="02010609060101010101" pitchFamily="2" charset="-122"/>
                <a:ea typeface="黑体" panose="02010609060101010101" pitchFamily="2" charset="-122"/>
              </a:rPr>
              <a:t>copy</a:t>
            </a:r>
            <a:r>
              <a:rPr lang="en-US" altLang="zh-CN" sz="2800" dirty="0" smtClean="0">
                <a:latin typeface="黑体" panose="02010609060101010101" pitchFamily="2" charset="-122"/>
                <a:ea typeface="黑体" panose="02010609060101010101" pitchFamily="2" charset="-122"/>
              </a:rPr>
              <a:t>)</a:t>
            </a:r>
            <a:endParaRPr lang="en-US" altLang="zh-CN" sz="2800" dirty="0">
              <a:latin typeface="黑体" panose="02010609060101010101" pitchFamily="2" charset="-122"/>
              <a:ea typeface="黑体" panose="02010609060101010101" pitchFamily="2" charset="-122"/>
            </a:endParaRPr>
          </a:p>
          <a:p>
            <a:pPr lvl="1" algn="just" eaLnBrk="1" hangingPunct="1">
              <a:buNone/>
            </a:pPr>
            <a:r>
              <a:rPr lang="en-US" altLang="zh-CN" sz="2800" dirty="0" smtClean="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5)</a:t>
            </a:r>
            <a:r>
              <a:rPr lang="zh-CN" altLang="en-US" sz="2800" dirty="0">
                <a:latin typeface="黑体" panose="02010609060101010101" pitchFamily="2" charset="-122"/>
                <a:ea typeface="黑体" panose="02010609060101010101" pitchFamily="2" charset="-122"/>
              </a:rPr>
              <a:t>建立符号结构：通过找出各符号间的关系，在符号系统中形成符号</a:t>
            </a:r>
            <a:r>
              <a:rPr lang="zh-CN" altLang="en-US" sz="2800" dirty="0" smtClean="0">
                <a:latin typeface="黑体" panose="02010609060101010101" pitchFamily="2" charset="-122"/>
                <a:ea typeface="黑体" panose="02010609060101010101" pitchFamily="2" charset="-122"/>
              </a:rPr>
              <a:t>结构。</a:t>
            </a:r>
            <a:endParaRPr lang="zh-CN" altLang="en-US" sz="2800" dirty="0">
              <a:latin typeface="黑体" panose="02010609060101010101" pitchFamily="2" charset="-122"/>
              <a:ea typeface="黑体" panose="02010609060101010101" pitchFamily="2" charset="-122"/>
            </a:endParaRPr>
          </a:p>
          <a:p>
            <a:pPr lvl="1" eaLnBrk="1" hangingPunct="1">
              <a:buNone/>
            </a:pPr>
            <a:r>
              <a:rPr lang="zh-CN" altLang="en-US" sz="2800" dirty="0" smtClean="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6)条件性迁移(</a:t>
            </a:r>
            <a:r>
              <a:rPr lang="en-US" altLang="zh-CN" sz="2800" dirty="0">
                <a:latin typeface="黑体" panose="02010609060101010101" pitchFamily="2" charset="-122"/>
                <a:ea typeface="黑体" panose="02010609060101010101" pitchFamily="2" charset="-122"/>
              </a:rPr>
              <a:t>conditional transfer)：</a:t>
            </a:r>
            <a:r>
              <a:rPr lang="zh-CN" altLang="en-US" sz="2800" dirty="0">
                <a:latin typeface="黑体" panose="02010609060101010101" pitchFamily="2" charset="-122"/>
                <a:ea typeface="黑体" panose="02010609060101010101" pitchFamily="2" charset="-122"/>
              </a:rPr>
              <a:t>根据已有符号，继续完成活动</a:t>
            </a:r>
            <a:r>
              <a:rPr lang="zh-CN" altLang="en-US" sz="2800" dirty="0" smtClean="0">
                <a:latin typeface="黑体" panose="02010609060101010101" pitchFamily="2" charset="-122"/>
                <a:ea typeface="黑体" panose="02010609060101010101" pitchFamily="2" charset="-122"/>
              </a:rPr>
              <a:t>过程。</a:t>
            </a:r>
            <a:endParaRPr lang="zh-CN" altLang="en-US" sz="2800" dirty="0">
              <a:latin typeface="黑体" panose="02010609060101010101" pitchFamily="2" charset="-122"/>
              <a:ea typeface="黑体" panose="02010609060101010101" pitchFamily="2" charset="-122"/>
            </a:endParaRPr>
          </a:p>
        </p:txBody>
      </p:sp>
      <p:sp>
        <p:nvSpPr>
          <p:cNvPr id="124932" name="Text Box 4"/>
          <p:cNvSpPr txBox="1"/>
          <p:nvPr/>
        </p:nvSpPr>
        <p:spPr>
          <a:xfrm>
            <a:off x="971550" y="5445125"/>
            <a:ext cx="7561263" cy="641350"/>
          </a:xfrm>
          <a:prstGeom prst="rect">
            <a:avLst/>
          </a:prstGeom>
          <a:noFill/>
          <a:ln w="9525">
            <a:noFill/>
          </a:ln>
        </p:spPr>
        <p:txBody>
          <a:bodyPr>
            <a:spAutoFit/>
          </a:bodyPr>
          <a:lstStyle/>
          <a:p>
            <a:pPr>
              <a:spcBef>
                <a:spcPct val="50000"/>
              </a:spcBef>
            </a:pPr>
            <a:r>
              <a:rPr lang="zh-CN" altLang="en-US" b="1" dirty="0">
                <a:solidFill>
                  <a:srgbClr val="FF0000"/>
                </a:solidFill>
                <a:latin typeface="黑体" panose="02010609060101010101" pitchFamily="49" charset="-122"/>
                <a:ea typeface="黑体" panose="02010609060101010101" pitchFamily="49" charset="-122"/>
              </a:rPr>
              <a:t>人</a:t>
            </a:r>
            <a:r>
              <a:rPr lang="zh-CN" altLang="en-US" b="1" dirty="0">
                <a:solidFill>
                  <a:schemeClr val="accent2">
                    <a:lumMod val="50000"/>
                    <a:lumOff val="50000"/>
                  </a:schemeClr>
                </a:solidFill>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计算机</a:t>
            </a:r>
            <a:r>
              <a:rPr lang="zh-CN" altLang="en-US" b="1" dirty="0">
                <a:solidFill>
                  <a:schemeClr val="accent2">
                    <a:lumMod val="50000"/>
                    <a:lumOff val="50000"/>
                  </a:schemeClr>
                </a:solidFill>
                <a:latin typeface="黑体" panose="02010609060101010101" pitchFamily="49" charset="-122"/>
                <a:ea typeface="黑体" panose="02010609060101010101" pitchFamily="49" charset="-122"/>
              </a:rPr>
              <a:t>具备这6种功能。</a:t>
            </a:r>
          </a:p>
        </p:txBody>
      </p:sp>
      <p:sp>
        <p:nvSpPr>
          <p:cNvPr id="2" name="灯片编号占位符 1"/>
          <p:cNvSpPr>
            <a:spLocks noGrp="1"/>
          </p:cNvSpPr>
          <p:nvPr>
            <p:ph type="sldNum" sz="quarter" idx="4"/>
          </p:nvPr>
        </p:nvSpPr>
        <p:spPr/>
        <p:txBody>
          <a:bodyPr/>
          <a:lstStyle/>
          <a:p>
            <a:fld id="{9A0DB2DC-4C9A-4742-B13C-FB6460FD3503}" type="slidenum">
              <a:rPr lang="zh-CN" altLang="en-US" smtClean="0"/>
              <a:pPr/>
              <a:t>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 calcmode="lin" valueType="num">
                                      <p:cBhvr additive="base">
                                        <p:cTn id="7" dur="500" fill="hold"/>
                                        <p:tgtEl>
                                          <p:spTgt spid="124932"/>
                                        </p:tgtEl>
                                        <p:attrNameLst>
                                          <p:attrName>ppt_x</p:attrName>
                                        </p:attrNameLst>
                                      </p:cBhvr>
                                      <p:tavLst>
                                        <p:tav tm="0">
                                          <p:val>
                                            <p:strVal val="#ppt_x"/>
                                          </p:val>
                                        </p:tav>
                                        <p:tav tm="100000">
                                          <p:val>
                                            <p:strVal val="#ppt_x"/>
                                          </p:val>
                                        </p:tav>
                                      </p:tavLst>
                                    </p:anim>
                                    <p:anim calcmode="lin" valueType="num">
                                      <p:cBhvr additive="base">
                                        <p:cTn id="8" dur="500" fill="hold"/>
                                        <p:tgtEl>
                                          <p:spTgt spid="124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2.4.2  </a:t>
            </a:r>
            <a:r>
              <a:rPr lang="zh-CN" altLang="en-US" dirty="0"/>
              <a:t>谓词</a:t>
            </a:r>
            <a:r>
              <a:rPr lang="zh-CN" altLang="en-US" dirty="0" smtClean="0"/>
              <a:t>归结的子</a:t>
            </a:r>
            <a:r>
              <a:rPr lang="zh-CN" altLang="en-US" dirty="0"/>
              <a:t>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404813" lvl="1" indent="-335756">
                  <a:buClr>
                    <a:srgbClr val="000000"/>
                  </a:buClr>
                  <a:buNone/>
                </a:pPr>
                <a:r>
                  <a:rPr lang="en-US" altLang="zh-CN" sz="1800" dirty="0">
                    <a:solidFill>
                      <a:srgbClr val="000000"/>
                    </a:solidFill>
                  </a:rPr>
                  <a:t>(5) </a:t>
                </a:r>
                <a:r>
                  <a:rPr lang="zh-CN" altLang="en-US" sz="1800" dirty="0">
                    <a:solidFill>
                      <a:srgbClr val="000000"/>
                    </a:solidFill>
                  </a:rPr>
                  <a:t>消去存在量词</a:t>
                </a:r>
                <a:r>
                  <a:rPr lang="en-US" altLang="zh-CN" sz="1800" dirty="0">
                    <a:solidFill>
                      <a:srgbClr val="000000"/>
                    </a:solidFill>
                  </a:rPr>
                  <a:t>,</a:t>
                </a:r>
                <a:r>
                  <a:rPr lang="zh-CN" altLang="en-US" sz="1800" dirty="0">
                    <a:solidFill>
                      <a:srgbClr val="000000"/>
                    </a:solidFill>
                  </a:rPr>
                  <a:t>前面有任意量词，把变量换成</a:t>
                </a:r>
                <a:r>
                  <a:rPr lang="en-US" altLang="zh-CN" sz="1800" dirty="0">
                    <a:solidFill>
                      <a:srgbClr val="000000"/>
                    </a:solidFill>
                  </a:rPr>
                  <a:t>g(</a:t>
                </a:r>
                <a:r>
                  <a:rPr lang="en-US" altLang="zh-CN" sz="1800" dirty="0" err="1">
                    <a:solidFill>
                      <a:srgbClr val="000000"/>
                    </a:solidFill>
                  </a:rPr>
                  <a:t>x,y</a:t>
                </a:r>
                <a:r>
                  <a:rPr lang="en-US" altLang="zh-CN" sz="1800" dirty="0">
                    <a:solidFill>
                      <a:srgbClr val="000000"/>
                    </a:solidFill>
                  </a:rPr>
                  <a:t>)</a:t>
                </a:r>
              </a:p>
              <a:p>
                <a:pPr marL="404813" lvl="1" indent="-335756">
                  <a:buClr>
                    <a:srgbClr val="000000"/>
                  </a:buClr>
                  <a:buNone/>
                </a:pPr>
                <a:r>
                  <a:rPr lang="en-US" altLang="zh-CN" sz="1800" dirty="0">
                    <a:solidFill>
                      <a:srgbClr val="000000"/>
                    </a:solidFill>
                  </a:rPr>
                  <a:t>	</a:t>
                </a:r>
                <a14:m>
                  <m:oMath xmlns:m="http://schemas.openxmlformats.org/officeDocument/2006/math">
                    <m:r>
                      <a:rPr lang="en-US" altLang="zh-CN" sz="1500" i="1" dirty="0">
                        <a:latin typeface="Cambria Math" panose="02040503050406030204" pitchFamily="18" charset="0"/>
                      </a:rPr>
                      <m:t>∀</m:t>
                    </m:r>
                  </m:oMath>
                </a14:m>
                <a:r>
                  <a:rPr lang="en-US" altLang="zh-CN" sz="1500" dirty="0" err="1">
                    <a:solidFill>
                      <a:srgbClr val="000000"/>
                    </a:solidFill>
                  </a:rPr>
                  <a:t>x</a:t>
                </a:r>
                <a14:m>
                  <m:oMath xmlns:m="http://schemas.openxmlformats.org/officeDocument/2006/math">
                    <m:r>
                      <a:rPr lang="en-US" altLang="zh-CN" sz="1500" i="1" dirty="0">
                        <a:latin typeface="Cambria Math" panose="02040503050406030204" pitchFamily="18" charset="0"/>
                      </a:rPr>
                      <m:t>∀</m:t>
                    </m:r>
                  </m:oMath>
                </a14:m>
                <a:r>
                  <a:rPr lang="en-US" altLang="zh-CN" sz="1500" dirty="0" err="1">
                    <a:solidFill>
                      <a:srgbClr val="000000"/>
                    </a:solidFill>
                  </a:rPr>
                  <a:t>y</a:t>
                </a:r>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P(y)</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P(f(x,y))]</a:t>
                </a:r>
                <a14:m>
                  <m:oMath xmlns:m="http://schemas.openxmlformats.org/officeDocument/2006/math">
                    <m:r>
                      <a:rPr lang="en-US" altLang="zh-CN" sz="1500" dirty="0">
                        <a:solidFill>
                          <a:srgbClr val="000000"/>
                        </a:solidFill>
                        <a:latin typeface="Cambria Math" panose="02040503050406030204" pitchFamily="18" charset="0"/>
                        <a:cs typeface="Cambria Math" panose="02040503050406030204" pitchFamily="18" charset="0"/>
                      </a:rPr>
                      <m:t>∧</m:t>
                    </m:r>
                  </m:oMath>
                </a14:m>
                <a:r>
                  <a:rPr lang="en-US" altLang="zh-CN" sz="1500" dirty="0">
                    <a:solidFill>
                      <a:srgbClr val="000000"/>
                    </a:solidFill>
                  </a:rPr>
                  <a:t>[Q(</a:t>
                </a:r>
                <a:r>
                  <a:rPr lang="en-US" altLang="zh-CN" sz="1500" dirty="0" err="1">
                    <a:solidFill>
                      <a:srgbClr val="000000"/>
                    </a:solidFill>
                  </a:rPr>
                  <a:t>x,g</a:t>
                </a:r>
                <a:r>
                  <a:rPr lang="en-US" altLang="zh-CN" sz="1500" dirty="0">
                    <a:solidFill>
                      <a:srgbClr val="000000"/>
                    </a:solidFill>
                  </a:rPr>
                  <a:t>(</a:t>
                </a:r>
                <a:r>
                  <a:rPr lang="en-US" altLang="zh-CN" sz="1500" dirty="0" err="1">
                    <a:solidFill>
                      <a:srgbClr val="000000"/>
                    </a:solidFill>
                  </a:rPr>
                  <a:t>x,y</a:t>
                </a:r>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cs typeface="Cambria Math" panose="02040503050406030204" pitchFamily="18" charset="0"/>
                      </a:rPr>
                      <m:t>∧</m:t>
                    </m:r>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P(g(</a:t>
                </a:r>
                <a:r>
                  <a:rPr lang="en-US" altLang="zh-CN" sz="1500" dirty="0" err="1">
                    <a:solidFill>
                      <a:srgbClr val="000000"/>
                    </a:solidFill>
                  </a:rPr>
                  <a:t>x,y</a:t>
                </a:r>
                <a:r>
                  <a:rPr lang="en-US" altLang="zh-CN" sz="1500" dirty="0">
                    <a:solidFill>
                      <a:srgbClr val="000000"/>
                    </a:solidFill>
                  </a:rPr>
                  <a:t>))]]]</a:t>
                </a:r>
              </a:p>
              <a:p>
                <a:pPr marL="404813" lvl="1" indent="-335756">
                  <a:buClr>
                    <a:srgbClr val="000000"/>
                  </a:buClr>
                  <a:buNone/>
                </a:pPr>
                <a:r>
                  <a:rPr lang="en-US" altLang="zh-CN" sz="1800" dirty="0">
                    <a:solidFill>
                      <a:srgbClr val="000000"/>
                    </a:solidFill>
                  </a:rPr>
                  <a:t>(6) </a:t>
                </a:r>
                <a:r>
                  <a:rPr lang="zh-CN" altLang="en-US" sz="1800" dirty="0">
                    <a:solidFill>
                      <a:srgbClr val="000000"/>
                    </a:solidFill>
                  </a:rPr>
                  <a:t>利用结合律和分配律，化为合取范式</a:t>
                </a:r>
                <a:r>
                  <a:rPr lang="en-US" altLang="zh-CN" sz="1800" dirty="0">
                    <a:solidFill>
                      <a:srgbClr val="000000"/>
                    </a:solidFill>
                  </a:rPr>
                  <a:t>:</a:t>
                </a:r>
              </a:p>
              <a:p>
                <a:pPr marL="404813" lvl="1" indent="-335756">
                  <a:buClr>
                    <a:srgbClr val="000000"/>
                  </a:buClr>
                  <a:buNone/>
                </a:pPr>
                <a:r>
                  <a:rPr lang="en-US" altLang="zh-CN" sz="1500" dirty="0"/>
                  <a:t>	</a:t>
                </a:r>
                <a14:m>
                  <m:oMath xmlns:m="http://schemas.openxmlformats.org/officeDocument/2006/math">
                    <m:r>
                      <a:rPr lang="en-US" altLang="zh-CN" sz="1500" i="1" dirty="0">
                        <a:latin typeface="Cambria Math" panose="02040503050406030204" pitchFamily="18" charset="0"/>
                      </a:rPr>
                      <m:t>∀</m:t>
                    </m:r>
                  </m:oMath>
                </a14:m>
                <a:r>
                  <a:rPr lang="en-US" altLang="zh-CN" sz="1500" dirty="0" err="1">
                    <a:solidFill>
                      <a:srgbClr val="000000"/>
                    </a:solidFill>
                  </a:rPr>
                  <a:t>x</a:t>
                </a:r>
                <a14:m>
                  <m:oMath xmlns:m="http://schemas.openxmlformats.org/officeDocument/2006/math">
                    <m:r>
                      <a:rPr lang="en-US" altLang="zh-CN" sz="1500" i="1" dirty="0">
                        <a:latin typeface="Cambria Math" panose="02040503050406030204" pitchFamily="18" charset="0"/>
                      </a:rPr>
                      <m:t>∀</m:t>
                    </m:r>
                  </m:oMath>
                </a14:m>
                <a:r>
                  <a:rPr lang="en-US" altLang="zh-CN" sz="1500" dirty="0" err="1">
                    <a:solidFill>
                      <a:srgbClr val="000000"/>
                    </a:solidFill>
                  </a:rPr>
                  <a:t>y</a:t>
                </a:r>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P(y)</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P(f(x,y))]</a:t>
                </a:r>
                <a14:m>
                  <m:oMath xmlns:m="http://schemas.openxmlformats.org/officeDocument/2006/math">
                    <m:r>
                      <a:rPr lang="en-US" altLang="zh-CN" sz="1500" dirty="0">
                        <a:solidFill>
                          <a:srgbClr val="000000"/>
                        </a:solidFill>
                        <a:latin typeface="Cambria Math" panose="02040503050406030204" pitchFamily="18" charset="0"/>
                        <a:cs typeface="Cambria Math" panose="02040503050406030204" pitchFamily="18" charset="0"/>
                      </a:rPr>
                      <m:t>∧</m:t>
                    </m:r>
                  </m:oMath>
                </a14:m>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r>
                      <a:rPr lang="en-US" altLang="zh-CN" sz="1500" i="1" dirty="0">
                        <a:solidFill>
                          <a:srgbClr val="000000"/>
                        </a:solidFill>
                        <a:latin typeface="Cambria Math" panose="02040503050406030204" pitchFamily="18" charset="0"/>
                      </a:rPr>
                      <m:t> </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Q(</a:t>
                </a:r>
                <a:r>
                  <a:rPr lang="en-US" altLang="zh-CN" sz="1500" dirty="0" err="1">
                    <a:solidFill>
                      <a:srgbClr val="000000"/>
                    </a:solidFill>
                  </a:rPr>
                  <a:t>x,g</a:t>
                </a:r>
                <a:r>
                  <a:rPr lang="en-US" altLang="zh-CN" sz="1500" dirty="0">
                    <a:solidFill>
                      <a:srgbClr val="000000"/>
                    </a:solidFill>
                  </a:rPr>
                  <a:t>(</a:t>
                </a:r>
                <a:r>
                  <a:rPr lang="en-US" altLang="zh-CN" sz="1500" dirty="0" err="1">
                    <a:solidFill>
                      <a:srgbClr val="000000"/>
                    </a:solidFill>
                  </a:rPr>
                  <a:t>x,y</a:t>
                </a:r>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cs typeface="Cambria Math" panose="02040503050406030204" pitchFamily="18" charset="0"/>
                      </a:rPr>
                      <m:t>∧</m:t>
                    </m:r>
                  </m:oMath>
                </a14:m>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P(g(</a:t>
                </a:r>
                <a:r>
                  <a:rPr lang="en-US" altLang="zh-CN" sz="1500" dirty="0" err="1">
                    <a:solidFill>
                      <a:srgbClr val="000000"/>
                    </a:solidFill>
                  </a:rPr>
                  <a:t>x,y</a:t>
                </a:r>
                <a:r>
                  <a:rPr lang="en-US" altLang="zh-CN" sz="1500" dirty="0">
                    <a:solidFill>
                      <a:srgbClr val="000000"/>
                    </a:solidFill>
                  </a:rPr>
                  <a:t>))]]</a:t>
                </a:r>
              </a:p>
              <a:p>
                <a:pPr marL="404813" lvl="1" indent="-335756">
                  <a:buClr>
                    <a:srgbClr val="000000"/>
                  </a:buClr>
                  <a:buNone/>
                </a:pPr>
                <a:r>
                  <a:rPr lang="en-US" altLang="zh-CN" sz="1800" dirty="0">
                    <a:solidFill>
                      <a:srgbClr val="000000"/>
                    </a:solidFill>
                  </a:rPr>
                  <a:t>(7</a:t>
                </a:r>
                <a:r>
                  <a:rPr lang="zh-CN" altLang="en-US" sz="1800" dirty="0">
                    <a:solidFill>
                      <a:srgbClr val="000000"/>
                    </a:solidFill>
                  </a:rPr>
                  <a:t>）隐略去前束式（任意量词）</a:t>
                </a:r>
              </a:p>
              <a:p>
                <a:pPr marL="404813" lvl="1" indent="-335756">
                  <a:buClr>
                    <a:srgbClr val="000000"/>
                  </a:buClr>
                  <a:buNone/>
                </a:pPr>
                <a:r>
                  <a:rPr lang="en-US" altLang="zh-CN" sz="1500" dirty="0">
                    <a:solidFill>
                      <a:srgbClr val="000000"/>
                    </a:solidFill>
                  </a:rPr>
                  <a:t>	[[</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P(y)</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P(f(x,y))]</a:t>
                </a:r>
                <a14:m>
                  <m:oMath xmlns:m="http://schemas.openxmlformats.org/officeDocument/2006/math">
                    <m:r>
                      <a:rPr lang="en-US" altLang="zh-CN" sz="1500" dirty="0">
                        <a:solidFill>
                          <a:srgbClr val="000000"/>
                        </a:solidFill>
                        <a:latin typeface="Cambria Math" panose="02040503050406030204" pitchFamily="18" charset="0"/>
                        <a:cs typeface="Cambria Math" panose="02040503050406030204" pitchFamily="18" charset="0"/>
                      </a:rPr>
                      <m:t>∧</m:t>
                    </m:r>
                  </m:oMath>
                </a14:m>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Q(</a:t>
                </a:r>
                <a:r>
                  <a:rPr lang="en-US" altLang="zh-CN" sz="1500" dirty="0" err="1">
                    <a:solidFill>
                      <a:srgbClr val="000000"/>
                    </a:solidFill>
                  </a:rPr>
                  <a:t>x,g</a:t>
                </a:r>
                <a:r>
                  <a:rPr lang="en-US" altLang="zh-CN" sz="1500" dirty="0">
                    <a:solidFill>
                      <a:srgbClr val="000000"/>
                    </a:solidFill>
                  </a:rPr>
                  <a:t>(</a:t>
                </a:r>
                <a:r>
                  <a:rPr lang="en-US" altLang="zh-CN" sz="1500" dirty="0" err="1">
                    <a:solidFill>
                      <a:srgbClr val="000000"/>
                    </a:solidFill>
                  </a:rPr>
                  <a:t>x,y</a:t>
                </a:r>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cs typeface="Cambria Math" panose="02040503050406030204" pitchFamily="18" charset="0"/>
                      </a:rPr>
                      <m:t>∧</m:t>
                    </m:r>
                  </m:oMath>
                </a14:m>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P(g(</a:t>
                </a:r>
                <a:r>
                  <a:rPr lang="en-US" altLang="zh-CN" sz="1500" dirty="0" err="1">
                    <a:solidFill>
                      <a:srgbClr val="000000"/>
                    </a:solidFill>
                  </a:rPr>
                  <a:t>x,y</a:t>
                </a:r>
                <a:r>
                  <a:rPr lang="en-US" altLang="zh-CN" sz="1500" dirty="0">
                    <a:solidFill>
                      <a:srgbClr val="000000"/>
                    </a:solidFill>
                  </a:rPr>
                  <a:t>))]]</a:t>
                </a:r>
              </a:p>
              <a:p>
                <a:pPr marL="404813" lvl="1" indent="-335756">
                  <a:buClr>
                    <a:srgbClr val="000000"/>
                  </a:buClr>
                  <a:buNone/>
                </a:pPr>
                <a:r>
                  <a:rPr lang="en-US" altLang="zh-CN" sz="1800" dirty="0">
                    <a:solidFill>
                      <a:srgbClr val="000000"/>
                    </a:solidFill>
                  </a:rPr>
                  <a:t>(8) </a:t>
                </a:r>
                <a:r>
                  <a:rPr lang="zh-CN" altLang="en-US" sz="1800" dirty="0">
                    <a:solidFill>
                      <a:srgbClr val="000000"/>
                    </a:solidFill>
                  </a:rPr>
                  <a:t>以逗号“</a:t>
                </a:r>
                <a:r>
                  <a:rPr lang="en-US" altLang="zh-CN" sz="1800" dirty="0">
                    <a:solidFill>
                      <a:srgbClr val="000000"/>
                    </a:solidFill>
                  </a:rPr>
                  <a:t>,</a:t>
                </a:r>
                <a:r>
                  <a:rPr lang="zh-CN" altLang="en-US" sz="1800" dirty="0">
                    <a:solidFill>
                      <a:srgbClr val="000000"/>
                    </a:solidFill>
                  </a:rPr>
                  <a:t>”取代合取“∧”，并表示为集合形式</a:t>
                </a:r>
              </a:p>
              <a:p>
                <a:pPr marL="404813" lvl="1" indent="-335756">
                  <a:buClr>
                    <a:srgbClr val="000000"/>
                  </a:buClr>
                  <a:buNone/>
                </a:pPr>
                <a:r>
                  <a:rPr lang="en-US" altLang="zh-CN" sz="1500" dirty="0">
                    <a:solidFill>
                      <a:srgbClr val="000000"/>
                    </a:solidFill>
                  </a:rPr>
                  <a:t>	{</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P(y)</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P(f(x,y)), </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Q(</a:t>
                </a:r>
                <a:r>
                  <a:rPr lang="en-US" altLang="zh-CN" sz="1500" dirty="0" err="1">
                    <a:solidFill>
                      <a:srgbClr val="000000"/>
                    </a:solidFill>
                  </a:rPr>
                  <a:t>x,g</a:t>
                </a:r>
                <a:r>
                  <a:rPr lang="en-US" altLang="zh-CN" sz="1500" dirty="0">
                    <a:solidFill>
                      <a:srgbClr val="000000"/>
                    </a:solidFill>
                  </a:rPr>
                  <a:t>(</a:t>
                </a:r>
                <a:r>
                  <a:rPr lang="en-US" altLang="zh-CN" sz="1500" dirty="0" err="1">
                    <a:solidFill>
                      <a:srgbClr val="000000"/>
                    </a:solidFill>
                  </a:rPr>
                  <a:t>x,y</a:t>
                </a:r>
                <a:r>
                  <a:rPr lang="en-US" altLang="zh-CN" sz="1500" dirty="0">
                    <a:solidFill>
                      <a:srgbClr val="000000"/>
                    </a:solidFill>
                  </a:rPr>
                  <a:t>)), [</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P(g(</a:t>
                </a:r>
                <a:r>
                  <a:rPr lang="en-US" altLang="zh-CN" sz="1500" dirty="0" err="1">
                    <a:solidFill>
                      <a:srgbClr val="000000"/>
                    </a:solidFill>
                  </a:rPr>
                  <a:t>x,y</a:t>
                </a:r>
                <a:r>
                  <a:rPr lang="en-US" altLang="zh-CN" sz="1500" dirty="0">
                    <a:solidFill>
                      <a:srgbClr val="000000"/>
                    </a:solidFill>
                  </a:rPr>
                  <a:t>))}</a:t>
                </a:r>
              </a:p>
              <a:p>
                <a:pPr marL="404813" lvl="1" indent="-335756">
                  <a:buClr>
                    <a:srgbClr val="000000"/>
                  </a:buClr>
                  <a:buNone/>
                </a:pPr>
                <a:r>
                  <a:rPr lang="en-US" altLang="zh-CN" sz="1800" dirty="0">
                    <a:solidFill>
                      <a:srgbClr val="000000"/>
                    </a:solidFill>
                  </a:rPr>
                  <a:t>(9)</a:t>
                </a:r>
                <a:r>
                  <a:rPr lang="zh-CN" altLang="en-US" sz="1800" dirty="0">
                    <a:solidFill>
                      <a:srgbClr val="000000"/>
                    </a:solidFill>
                  </a:rPr>
                  <a:t>变量分离标准化得到子句集</a:t>
                </a:r>
              </a:p>
              <a:p>
                <a:pPr marL="404813" lvl="1" indent="-335756">
                  <a:buClr>
                    <a:srgbClr val="000000"/>
                  </a:buClr>
                  <a:buNone/>
                </a:pPr>
                <a:r>
                  <a:rPr lang="en-US" altLang="zh-CN" sz="1500" dirty="0">
                    <a:solidFill>
                      <a:srgbClr val="000000"/>
                    </a:solidFill>
                  </a:rPr>
                  <a:t>	{</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P(x1)</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P(y1)</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P(f(x1,y1)),</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P(x2)</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Q(x2,g(x2,y2)),[</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P(x3)</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P(g(x3,y3))}</a:t>
                </a:r>
              </a:p>
              <a:p>
                <a:pPr marL="469106" lvl="1" indent="-130969">
                  <a:buClr>
                    <a:srgbClr val="000000"/>
                  </a:buClr>
                  <a:buNone/>
                </a:pPr>
                <a:endParaRPr lang="zh-CN" altLang="en-US" sz="1800" dirty="0">
                  <a:solidFill>
                    <a:srgbClr val="000000"/>
                  </a:solidFill>
                </a:endParaRPr>
              </a:p>
              <a:p>
                <a:pPr marL="469106" lvl="1" indent="-130969">
                  <a:buClr>
                    <a:srgbClr val="000000"/>
                  </a:buClr>
                  <a:buNone/>
                </a:pPr>
                <a:endParaRPr lang="zh-CN" altLang="en-US" sz="1800" dirty="0">
                  <a:solidFill>
                    <a:srgbClr val="000000"/>
                  </a:solidFill>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l="-1" t="-6" r="5" b="-7760"/>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90</a:t>
            </a:fld>
            <a:endParaRPr kumimoji="1" lang="en-US" altLang="zh-CN" sz="1500">
              <a:solidFill>
                <a:srgbClr val="000000"/>
              </a:solidFill>
            </a:endParaRPr>
          </a:p>
        </p:txBody>
      </p:sp>
    </p:spTree>
    <p:extLst>
      <p:ext uri="{BB962C8B-B14F-4D97-AF65-F5344CB8AC3E}">
        <p14:creationId xmlns:p14="http://schemas.microsoft.com/office/powerpoint/2010/main" val="42569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2.4.2  </a:t>
            </a:r>
            <a:r>
              <a:rPr lang="zh-CN" altLang="en-US" dirty="0"/>
              <a:t>谓词归结的子句型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dirty="0" smtClean="0"/>
                  <a:t>例：求下面合式公式的子句集：</a:t>
                </a:r>
                <a:endParaRPr lang="en-US" altLang="zh-CN" dirty="0" smtClean="0"/>
              </a:p>
              <a:p>
                <a:pPr marL="0" indent="0" algn="ctr">
                  <a:buNone/>
                </a:pPr>
                <a:r>
                  <a:rPr lang="en-US" altLang="zh-CN" dirty="0"/>
                  <a:t>	</a:t>
                </a:r>
                <a14:m>
                  <m:oMath xmlns:m="http://schemas.openxmlformats.org/officeDocument/2006/math">
                    <m:r>
                      <a:rPr lang="en-US" altLang="zh-CN" dirty="0">
                        <a:solidFill>
                          <a:srgbClr val="FF0000"/>
                        </a:solidFill>
                        <a:latin typeface="Cambria Math" panose="02040503050406030204" pitchFamily="18" charset="0"/>
                        <a:cs typeface="+mn-cs"/>
                        <a:sym typeface="Symbol" panose="05050102010706020507" pitchFamily="18" charset="2"/>
                      </a:rPr>
                      <m:t>∀</m:t>
                    </m:r>
                  </m:oMath>
                </a14:m>
                <a:r>
                  <a:rPr lang="en-US" altLang="zh-CN" dirty="0">
                    <a:solidFill>
                      <a:srgbClr val="FF0000"/>
                    </a:solidFill>
                  </a:rPr>
                  <a:t>x[</a:t>
                </a:r>
                <a:r>
                  <a:rPr lang="en-US" altLang="zh-CN" dirty="0"/>
                  <a:t>P(x)</a:t>
                </a:r>
                <a14:m>
                  <m:oMath xmlns:m="http://schemas.openxmlformats.org/officeDocument/2006/math">
                    <m:r>
                      <a:rPr lang="en-US" altLang="zh-CN" dirty="0">
                        <a:latin typeface="Cambria Math" panose="02040503050406030204" pitchFamily="18" charset="0"/>
                        <a:cs typeface="+mn-cs"/>
                      </a:rPr>
                      <m:t>⟶</m:t>
                    </m:r>
                  </m:oMath>
                </a14:m>
                <a:r>
                  <a:rPr lang="en-US" altLang="zh-CN" dirty="0">
                    <a:solidFill>
                      <a:srgbClr val="FF00FF"/>
                    </a:solidFill>
                  </a:rPr>
                  <a:t>[</a:t>
                </a:r>
                <a14:m>
                  <m:oMath xmlns:m="http://schemas.openxmlformats.org/officeDocument/2006/math">
                    <m:r>
                      <a:rPr lang="en-US" altLang="zh-CN" dirty="0">
                        <a:solidFill>
                          <a:srgbClr val="00B0F0"/>
                        </a:solidFill>
                        <a:latin typeface="Cambria Math" panose="02040503050406030204" pitchFamily="18" charset="0"/>
                        <a:cs typeface="+mn-cs"/>
                        <a:sym typeface="Symbol" panose="05050102010706020507" pitchFamily="18" charset="2"/>
                      </a:rPr>
                      <m:t>∀</m:t>
                    </m:r>
                  </m:oMath>
                </a14:m>
                <a:r>
                  <a:rPr lang="en-US" altLang="zh-CN" dirty="0">
                    <a:solidFill>
                      <a:srgbClr val="00B0F0"/>
                    </a:solidFill>
                  </a:rPr>
                  <a:t>y[</a:t>
                </a:r>
                <a:r>
                  <a:rPr lang="en-US" altLang="zh-CN" dirty="0"/>
                  <a:t>P(y)</a:t>
                </a:r>
                <a14:m>
                  <m:oMath xmlns:m="http://schemas.openxmlformats.org/officeDocument/2006/math">
                    <m:r>
                      <a:rPr lang="en-US" altLang="zh-CN" dirty="0">
                        <a:latin typeface="Cambria Math" panose="02040503050406030204" pitchFamily="18" charset="0"/>
                        <a:cs typeface="+mn-cs"/>
                      </a:rPr>
                      <m:t>⟶</m:t>
                    </m:r>
                  </m:oMath>
                </a14:m>
                <a:r>
                  <a:rPr lang="en-US" altLang="zh-CN" dirty="0"/>
                  <a:t>P(f(</a:t>
                </a:r>
                <a:r>
                  <a:rPr lang="en-US" altLang="zh-CN" dirty="0" err="1"/>
                  <a:t>x,y</a:t>
                </a:r>
                <a:r>
                  <a:rPr lang="en-US" altLang="zh-CN" dirty="0"/>
                  <a:t>))</a:t>
                </a:r>
                <a:r>
                  <a:rPr lang="en-US" altLang="zh-CN" dirty="0">
                    <a:solidFill>
                      <a:srgbClr val="00B0F0"/>
                    </a:solidFill>
                  </a:rPr>
                  <a:t>]</a:t>
                </a:r>
                <a14:m>
                  <m:oMath xmlns:m="http://schemas.openxmlformats.org/officeDocument/2006/math">
                    <m:r>
                      <a:rPr lang="en-US" altLang="zh-CN" dirty="0">
                        <a:latin typeface="Cambria Math" panose="02040503050406030204" pitchFamily="18" charset="0"/>
                        <a:cs typeface="+mn-cs"/>
                      </a:rPr>
                      <m:t>∧¬</m:t>
                    </m:r>
                    <m:r>
                      <a:rPr lang="en-US" altLang="zh-CN" dirty="0">
                        <a:solidFill>
                          <a:srgbClr val="05EB26"/>
                        </a:solidFill>
                        <a:latin typeface="Cambria Math" panose="02040503050406030204" pitchFamily="18" charset="0"/>
                        <a:cs typeface="+mn-cs"/>
                        <a:sym typeface="Symbol" panose="05050102010706020507" pitchFamily="18" charset="2"/>
                      </a:rPr>
                      <m:t>∀</m:t>
                    </m:r>
                  </m:oMath>
                </a14:m>
                <a:r>
                  <a:rPr lang="en-US" altLang="zh-CN" dirty="0">
                    <a:solidFill>
                      <a:srgbClr val="05EB26"/>
                    </a:solidFill>
                  </a:rPr>
                  <a:t>y[</a:t>
                </a:r>
                <a:r>
                  <a:rPr lang="en-US" altLang="zh-CN" dirty="0"/>
                  <a:t>Q(</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cs typeface="+mn-cs"/>
                      </a:rPr>
                      <m:t>⟶</m:t>
                    </m:r>
                  </m:oMath>
                </a14:m>
                <a:r>
                  <a:rPr lang="en-US" altLang="zh-CN" dirty="0"/>
                  <a:t>P(y</a:t>
                </a:r>
                <a:r>
                  <a:rPr lang="en-US" altLang="zh-CN" dirty="0" smtClean="0"/>
                  <a:t>)</a:t>
                </a:r>
                <a:r>
                  <a:rPr lang="en-US" altLang="zh-CN" dirty="0" smtClean="0">
                    <a:solidFill>
                      <a:srgbClr val="05EB26"/>
                    </a:solidFill>
                  </a:rPr>
                  <a:t>]</a:t>
                </a:r>
                <a:r>
                  <a:rPr lang="en-US" altLang="zh-CN" dirty="0" smtClean="0">
                    <a:solidFill>
                      <a:srgbClr val="FF00FF"/>
                    </a:solidFill>
                  </a:rPr>
                  <a:t>]</a:t>
                </a:r>
                <a:r>
                  <a:rPr lang="en-US" altLang="zh-CN" dirty="0" smtClean="0">
                    <a:solidFill>
                      <a:srgbClr val="FF0000"/>
                    </a:solidFill>
                  </a:rPr>
                  <a:t>]</a:t>
                </a:r>
                <a:endParaRPr lang="en-US" altLang="zh-CN" dirty="0"/>
              </a:p>
              <a:p>
                <a:pPr marL="469106" lvl="1" indent="-402431">
                  <a:buNone/>
                  <a:tabLst>
                    <a:tab pos="1005840" algn="l"/>
                  </a:tabLst>
                </a:pPr>
                <a:r>
                  <a:rPr lang="zh-CN" altLang="en-US" sz="1800" dirty="0"/>
                  <a:t>解</a:t>
                </a:r>
                <a:r>
                  <a:rPr lang="en-US" altLang="zh-CN" sz="1800" dirty="0"/>
                  <a:t>:	(1) </a:t>
                </a:r>
                <a:r>
                  <a:rPr lang="zh-CN" altLang="en-US" sz="1800" dirty="0"/>
                  <a:t>使用联结词化归律：</a:t>
                </a:r>
                <a:r>
                  <a:rPr lang="en-US" altLang="zh-CN" sz="1800" dirty="0"/>
                  <a:t>P</a:t>
                </a:r>
                <a14:m>
                  <m:oMath xmlns:m="http://schemas.openxmlformats.org/officeDocument/2006/math">
                    <m:r>
                      <a:rPr lang="en-US" altLang="zh-CN" sz="1800" dirty="0">
                        <a:latin typeface="Cambria Math" panose="02040503050406030204" pitchFamily="18" charset="0"/>
                      </a:rPr>
                      <m:t>⟶</m:t>
                    </m:r>
                  </m:oMath>
                </a14:m>
                <a:r>
                  <a:rPr lang="en-US" altLang="zh-CN" sz="1800" dirty="0"/>
                  <a:t>Q</a:t>
                </a:r>
                <a:r>
                  <a:rPr lang="en-US" altLang="zh-CN" sz="1800" dirty="0">
                    <a:ea typeface="MS Mincho" charset="0"/>
                    <a:cs typeface="Cambria Math" panose="02040503050406030204" pitchFamily="18" charset="0"/>
                    <a:sym typeface="+mn-ea"/>
                  </a:rPr>
                  <a:t> </a:t>
                </a:r>
                <a14:m>
                  <m:oMath xmlns:m="http://schemas.openxmlformats.org/officeDocument/2006/math">
                    <m:r>
                      <a:rPr lang="en-US" altLang="zh-CN" sz="1800">
                        <a:latin typeface="Cambria Math" panose="02040503050406030204" pitchFamily="18" charset="0"/>
                        <a:ea typeface="MS Mincho" charset="0"/>
                        <a:cs typeface="Cambria Math" panose="02040503050406030204" pitchFamily="18" charset="0"/>
                        <a:sym typeface="+mn-ea"/>
                      </a:rPr>
                      <m:t>⟺</m:t>
                    </m:r>
                    <m:r>
                      <a:rPr lang="en-US" altLang="zh-CN" sz="1800" dirty="0">
                        <a:latin typeface="Cambria Math" panose="02040503050406030204" pitchFamily="18" charset="0"/>
                      </a:rPr>
                      <m:t>¬</m:t>
                    </m:r>
                  </m:oMath>
                </a14:m>
                <a:r>
                  <a:rPr lang="en-US" altLang="zh-CN" sz="1800" dirty="0"/>
                  <a:t>P</a:t>
                </a:r>
                <a14:m>
                  <m:oMath xmlns:m="http://schemas.openxmlformats.org/officeDocument/2006/math">
                    <m:r>
                      <a:rPr lang="en-US" altLang="zh-CN" sz="1800" dirty="0">
                        <a:latin typeface="Cambria Math" panose="02040503050406030204" pitchFamily="18" charset="0"/>
                      </a:rPr>
                      <m:t>∨</m:t>
                    </m:r>
                  </m:oMath>
                </a14:m>
                <a:r>
                  <a:rPr lang="en-US" altLang="zh-CN" sz="1800" dirty="0"/>
                  <a:t>Q</a:t>
                </a:r>
                <a:r>
                  <a:rPr lang="zh-CN" altLang="en-US" sz="1800" dirty="0"/>
                  <a:t>，消去蕴涵符号</a:t>
                </a:r>
                <a:r>
                  <a:rPr lang="en-US" altLang="zh-CN" sz="1800" dirty="0"/>
                  <a:t>: </a:t>
                </a:r>
              </a:p>
              <a:p>
                <a:pPr marL="469106" lvl="1" indent="-130969">
                  <a:buNone/>
                  <a:tabLst>
                    <a:tab pos="1005840" algn="l"/>
                  </a:tabLst>
                </a:pPr>
                <a:r>
                  <a:rPr lang="en-US" altLang="zh-CN" sz="1800" dirty="0"/>
                  <a:t>		</a:t>
                </a:r>
                <a14:m>
                  <m:oMath xmlns:m="http://schemas.openxmlformats.org/officeDocument/2006/math">
                    <m:r>
                      <a:rPr lang="en-US" altLang="zh-CN" sz="1500" i="1" dirty="0">
                        <a:latin typeface="Cambria Math" panose="02040503050406030204" pitchFamily="18" charset="0"/>
                      </a:rPr>
                      <m:t>∀</m:t>
                    </m:r>
                  </m:oMath>
                </a14:m>
                <a:r>
                  <a:rPr lang="en-US" altLang="zh-CN" sz="1500" dirty="0"/>
                  <a:t>x[</a:t>
                </a:r>
                <a14:m>
                  <m:oMath xmlns:m="http://schemas.openxmlformats.org/officeDocument/2006/math">
                    <m:r>
                      <a:rPr lang="en-US" altLang="zh-CN" sz="1500" dirty="0">
                        <a:latin typeface="Cambria Math" panose="02040503050406030204" pitchFamily="18" charset="0"/>
                      </a:rPr>
                      <m:t>¬</m:t>
                    </m:r>
                  </m:oMath>
                </a14:m>
                <a:r>
                  <a:rPr lang="en-US" altLang="zh-CN" sz="1500" dirty="0"/>
                  <a:t>P(x)</a:t>
                </a:r>
                <a14:m>
                  <m:oMath xmlns:m="http://schemas.openxmlformats.org/officeDocument/2006/math">
                    <m:r>
                      <a:rPr lang="en-US" altLang="zh-CN" sz="1500" dirty="0">
                        <a:latin typeface="Cambria Math" panose="02040503050406030204" pitchFamily="18" charset="0"/>
                      </a:rPr>
                      <m:t>∨</m:t>
                    </m:r>
                  </m:oMath>
                </a14:m>
                <a:r>
                  <a:rPr lang="en-US" altLang="zh-CN" sz="1500" dirty="0"/>
                  <a:t>[</a:t>
                </a:r>
                <a14:m>
                  <m:oMath xmlns:m="http://schemas.openxmlformats.org/officeDocument/2006/math">
                    <m:r>
                      <a:rPr lang="en-US" altLang="zh-CN" sz="1500" i="1" dirty="0">
                        <a:latin typeface="Cambria Math" panose="02040503050406030204" pitchFamily="18" charset="0"/>
                      </a:rPr>
                      <m:t>∀</m:t>
                    </m:r>
                  </m:oMath>
                </a14:m>
                <a:r>
                  <a:rPr lang="en-US" altLang="zh-CN" sz="1500" dirty="0"/>
                  <a:t>y[¬P(y)</a:t>
                </a:r>
                <a14:m>
                  <m:oMath xmlns:m="http://schemas.openxmlformats.org/officeDocument/2006/math">
                    <m:r>
                      <a:rPr lang="en-US" altLang="zh-CN" sz="1500" dirty="0">
                        <a:latin typeface="Cambria Math" panose="02040503050406030204" pitchFamily="18" charset="0"/>
                      </a:rPr>
                      <m:t>∨</m:t>
                    </m:r>
                  </m:oMath>
                </a14:m>
                <a:r>
                  <a:rPr lang="en-US" altLang="zh-CN" sz="1500" dirty="0"/>
                  <a:t>P(f(x,y))]</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r>
                      <a:rPr lang="en-US" altLang="zh-CN" sz="1500" dirty="0">
                        <a:latin typeface="Cambria Math" panose="02040503050406030204" pitchFamily="18" charset="0"/>
                      </a:rPr>
                      <m:t>¬</m:t>
                    </m:r>
                    <m:r>
                      <a:rPr lang="en-US" altLang="zh-CN" sz="1500" i="1" dirty="0">
                        <a:latin typeface="Cambria Math" panose="02040503050406030204" pitchFamily="18" charset="0"/>
                      </a:rPr>
                      <m:t>∀</m:t>
                    </m:r>
                  </m:oMath>
                </a14:m>
                <a:r>
                  <a:rPr lang="en-US" altLang="zh-CN" sz="1500" dirty="0"/>
                  <a:t>y[</a:t>
                </a:r>
                <a14:m>
                  <m:oMath xmlns:m="http://schemas.openxmlformats.org/officeDocument/2006/math">
                    <m:r>
                      <a:rPr lang="en-US" altLang="zh-CN" sz="1500" dirty="0">
                        <a:latin typeface="Cambria Math" panose="02040503050406030204" pitchFamily="18" charset="0"/>
                      </a:rPr>
                      <m:t>¬</m:t>
                    </m:r>
                  </m:oMath>
                </a14:m>
                <a:r>
                  <a:rPr lang="en-US" altLang="zh-CN" sz="1500" dirty="0"/>
                  <a:t>Q(</a:t>
                </a:r>
                <a:r>
                  <a:rPr lang="en-US" altLang="zh-CN" sz="1500" dirty="0" err="1"/>
                  <a:t>x,y</a:t>
                </a:r>
                <a:r>
                  <a:rPr lang="en-US" altLang="zh-CN" sz="1500" dirty="0"/>
                  <a:t>)</a:t>
                </a:r>
                <a14:m>
                  <m:oMath xmlns:m="http://schemas.openxmlformats.org/officeDocument/2006/math">
                    <m:r>
                      <a:rPr lang="en-US" altLang="zh-CN" sz="1500" dirty="0">
                        <a:latin typeface="Cambria Math" panose="02040503050406030204" pitchFamily="18" charset="0"/>
                      </a:rPr>
                      <m:t>∨</m:t>
                    </m:r>
                    <m:r>
                      <a:rPr lang="en-US" altLang="zh-CN" sz="1500" i="1" dirty="0">
                        <a:latin typeface="Cambria Math" panose="02040503050406030204" pitchFamily="18" charset="0"/>
                      </a:rPr>
                      <m:t> </m:t>
                    </m:r>
                  </m:oMath>
                </a14:m>
                <a:r>
                  <a:rPr lang="en-US" altLang="zh-CN" sz="1500" dirty="0"/>
                  <a:t>P(y)]]]</a:t>
                </a:r>
              </a:p>
              <a:p>
                <a:pPr marL="469106" lvl="1" indent="-130969">
                  <a:buNone/>
                  <a:tabLst>
                    <a:tab pos="1005840" algn="l"/>
                  </a:tabLst>
                </a:pPr>
                <a:r>
                  <a:rPr lang="en-US" altLang="zh-CN" sz="1800" dirty="0"/>
                  <a:t>	(2) </a:t>
                </a:r>
                <a:r>
                  <a:rPr lang="zh-CN" altLang="en-US" sz="1800" dirty="0"/>
                  <a:t>利用量词转化律：</a:t>
                </a:r>
                <a:r>
                  <a:rPr lang="en-US" altLang="zh-CN" sz="1800" dirty="0"/>
                  <a:t> </a:t>
                </a:r>
                <a14:m>
                  <m:oMath xmlns:m="http://schemas.openxmlformats.org/officeDocument/2006/math">
                    <m:r>
                      <a:rPr lang="en-US" altLang="zh-CN" sz="1800" dirty="0">
                        <a:latin typeface="Cambria Math" panose="02040503050406030204" pitchFamily="18" charset="0"/>
                      </a:rPr>
                      <m:t>¬</m:t>
                    </m:r>
                  </m:oMath>
                </a14:m>
                <a:r>
                  <a:rPr lang="en-US" altLang="zh-CN" sz="1800" dirty="0"/>
                  <a:t>(∀x)P </a:t>
                </a:r>
                <a14:m>
                  <m:oMath xmlns:m="http://schemas.openxmlformats.org/officeDocument/2006/math">
                    <m:r>
                      <a:rPr lang="en-US" altLang="zh-CN" sz="1800">
                        <a:latin typeface="Cambria Math" panose="02040503050406030204" pitchFamily="18" charset="0"/>
                        <a:ea typeface="MS Mincho" charset="0"/>
                        <a:cs typeface="Cambria Math" panose="02040503050406030204" pitchFamily="18" charset="0"/>
                        <a:sym typeface="+mn-ea"/>
                      </a:rPr>
                      <m:t>⟺</m:t>
                    </m:r>
                  </m:oMath>
                </a14:m>
                <a:r>
                  <a:rPr lang="en-US" altLang="zh-CN" sz="1800" dirty="0"/>
                  <a:t> </a:t>
                </a:r>
                <a14:m>
                  <m:oMath xmlns:m="http://schemas.openxmlformats.org/officeDocument/2006/math">
                    <m:r>
                      <a:rPr lang="en-US" altLang="zh-CN" sz="1800" dirty="0">
                        <a:latin typeface="Cambria Math" panose="02040503050406030204" pitchFamily="18" charset="0"/>
                      </a:rPr>
                      <m:t>∃</m:t>
                    </m:r>
                  </m:oMath>
                </a14:m>
                <a:r>
                  <a:rPr lang="en-US" altLang="zh-CN" sz="1800" dirty="0"/>
                  <a:t>x </a:t>
                </a:r>
                <a14:m>
                  <m:oMath xmlns:m="http://schemas.openxmlformats.org/officeDocument/2006/math">
                    <m:r>
                      <a:rPr lang="en-US" altLang="zh-CN" sz="1800" dirty="0">
                        <a:latin typeface="Cambria Math" panose="02040503050406030204" pitchFamily="18" charset="0"/>
                      </a:rPr>
                      <m:t>¬</m:t>
                    </m:r>
                    <m:r>
                      <a:rPr lang="en-US" altLang="zh-CN" sz="1800" i="1" dirty="0">
                        <a:latin typeface="Cambria Math" panose="02040503050406030204" pitchFamily="18" charset="0"/>
                      </a:rPr>
                      <m:t> </m:t>
                    </m:r>
                  </m:oMath>
                </a14:m>
                <a:r>
                  <a:rPr lang="en-US" altLang="zh-CN" sz="1800" dirty="0"/>
                  <a:t>P</a:t>
                </a:r>
                <a:r>
                  <a:rPr lang="zh-CN" altLang="en-US" sz="1800" dirty="0"/>
                  <a:t>，使“</a:t>
                </a:r>
                <a14:m>
                  <m:oMath xmlns:m="http://schemas.openxmlformats.org/officeDocument/2006/math">
                    <m:r>
                      <a:rPr lang="en-US" altLang="zh-CN" sz="1800" dirty="0">
                        <a:latin typeface="Cambria Math" panose="02040503050406030204" pitchFamily="18" charset="0"/>
                      </a:rPr>
                      <m:t>¬</m:t>
                    </m:r>
                  </m:oMath>
                </a14:m>
                <a:r>
                  <a:rPr lang="zh-CN" altLang="en-US" sz="1800" dirty="0"/>
                  <a:t>”内移</a:t>
                </a:r>
                <a:r>
                  <a:rPr lang="en-US" altLang="zh-CN" sz="1800" dirty="0"/>
                  <a:t>:</a:t>
                </a:r>
              </a:p>
              <a:p>
                <a:pPr marL="469106" lvl="1" indent="-130969">
                  <a:buNone/>
                  <a:tabLst>
                    <a:tab pos="1005840" algn="l"/>
                  </a:tabLst>
                </a:pPr>
                <a:r>
                  <a:rPr lang="en-US" altLang="zh-CN" sz="1800" dirty="0"/>
                  <a:t>		</a:t>
                </a:r>
                <a14:m>
                  <m:oMath xmlns:m="http://schemas.openxmlformats.org/officeDocument/2006/math">
                    <m:r>
                      <a:rPr lang="en-US" altLang="zh-CN" sz="1500" i="1" dirty="0">
                        <a:latin typeface="Cambria Math" panose="02040503050406030204" pitchFamily="18" charset="0"/>
                      </a:rPr>
                      <m:t>∀</m:t>
                    </m:r>
                  </m:oMath>
                </a14:m>
                <a:r>
                  <a:rPr lang="en-US" altLang="zh-CN" sz="1500" dirty="0"/>
                  <a:t>x[</a:t>
                </a:r>
                <a14:m>
                  <m:oMath xmlns:m="http://schemas.openxmlformats.org/officeDocument/2006/math">
                    <m:r>
                      <a:rPr lang="en-US" altLang="zh-CN" sz="1500" dirty="0">
                        <a:latin typeface="Cambria Math" panose="02040503050406030204" pitchFamily="18" charset="0"/>
                      </a:rPr>
                      <m:t>¬</m:t>
                    </m:r>
                    <m:r>
                      <a:rPr lang="en-US" altLang="zh-CN" sz="1500" i="1" dirty="0">
                        <a:latin typeface="Cambria Math" panose="02040503050406030204" pitchFamily="18" charset="0"/>
                      </a:rPr>
                      <m:t> </m:t>
                    </m:r>
                  </m:oMath>
                </a14:m>
                <a:r>
                  <a:rPr lang="en-US" altLang="zh-CN" sz="1500" dirty="0"/>
                  <a:t>P(x)</a:t>
                </a:r>
                <a14:m>
                  <m:oMath xmlns:m="http://schemas.openxmlformats.org/officeDocument/2006/math">
                    <m:r>
                      <a:rPr lang="en-US" altLang="zh-CN" sz="1500" dirty="0">
                        <a:latin typeface="Cambria Math" panose="02040503050406030204" pitchFamily="18" charset="0"/>
                      </a:rPr>
                      <m:t>∨</m:t>
                    </m:r>
                  </m:oMath>
                </a14:m>
                <a:r>
                  <a:rPr lang="en-US" altLang="zh-CN" sz="1500" dirty="0"/>
                  <a:t>[∀y[</a:t>
                </a:r>
                <a14:m>
                  <m:oMath xmlns:m="http://schemas.openxmlformats.org/officeDocument/2006/math">
                    <m:r>
                      <a:rPr lang="en-US" altLang="zh-CN" sz="1500" dirty="0">
                        <a:latin typeface="Cambria Math" panose="02040503050406030204" pitchFamily="18" charset="0"/>
                      </a:rPr>
                      <m:t>¬</m:t>
                    </m:r>
                  </m:oMath>
                </a14:m>
                <a:r>
                  <a:rPr lang="en-US" altLang="zh-CN" sz="1500" dirty="0"/>
                  <a:t>P(y)</a:t>
                </a:r>
                <a14:m>
                  <m:oMath xmlns:m="http://schemas.openxmlformats.org/officeDocument/2006/math">
                    <m:r>
                      <a:rPr lang="en-US" altLang="zh-CN" sz="1500" dirty="0">
                        <a:latin typeface="Cambria Math" panose="02040503050406030204" pitchFamily="18" charset="0"/>
                      </a:rPr>
                      <m:t>∨</m:t>
                    </m:r>
                  </m:oMath>
                </a14:m>
                <a:r>
                  <a:rPr lang="en-US" altLang="zh-CN" sz="1500" dirty="0"/>
                  <a:t>P(f(x,y))]</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r>
                      <a:rPr lang="en-US" altLang="zh-CN" sz="1500" i="1" dirty="0">
                        <a:latin typeface="Cambria Math" panose="02040503050406030204" pitchFamily="18" charset="0"/>
                        <a:cs typeface="Cambria Math" panose="02040503050406030204" pitchFamily="18" charset="0"/>
                      </a:rPr>
                      <m:t> </m:t>
                    </m:r>
                    <m:r>
                      <a:rPr lang="en-US" altLang="zh-CN" sz="1500" dirty="0">
                        <a:latin typeface="Cambria Math" panose="02040503050406030204" pitchFamily="18" charset="0"/>
                      </a:rPr>
                      <m:t>∃</m:t>
                    </m:r>
                  </m:oMath>
                </a14:m>
                <a:r>
                  <a:rPr lang="en-US" altLang="zh-CN" sz="1500" dirty="0"/>
                  <a:t>y[Q(</a:t>
                </a:r>
                <a:r>
                  <a:rPr lang="en-US" altLang="zh-CN" sz="1500" dirty="0" err="1"/>
                  <a:t>x,y</a:t>
                </a:r>
                <a:r>
                  <a:rPr lang="en-US" altLang="zh-CN" sz="1500" dirty="0"/>
                  <a:t>)</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r>
                      <a:rPr lang="en-US" altLang="zh-CN" sz="1500" dirty="0">
                        <a:latin typeface="Cambria Math" panose="02040503050406030204" pitchFamily="18" charset="0"/>
                      </a:rPr>
                      <m:t>¬</m:t>
                    </m:r>
                  </m:oMath>
                </a14:m>
                <a:r>
                  <a:rPr lang="en-US" altLang="zh-CN" sz="1500" dirty="0"/>
                  <a:t>P(y)]]]</a:t>
                </a:r>
              </a:p>
              <a:p>
                <a:pPr marL="469106" lvl="1" indent="-130969">
                  <a:buNone/>
                  <a:tabLst>
                    <a:tab pos="1005840" algn="l"/>
                  </a:tabLst>
                </a:pPr>
                <a:r>
                  <a:rPr lang="en-US" altLang="zh-CN" sz="1800" dirty="0"/>
                  <a:t>	(3) </a:t>
                </a:r>
                <a:r>
                  <a:rPr lang="zh-CN" altLang="en-US" sz="1800" dirty="0"/>
                  <a:t>变量标准化</a:t>
                </a:r>
                <a:r>
                  <a:rPr lang="en-US" altLang="zh-CN" sz="1800" dirty="0"/>
                  <a:t>,</a:t>
                </a:r>
                <a:r>
                  <a:rPr lang="zh-CN" altLang="en-US" sz="1800" dirty="0"/>
                  <a:t>使不同量词约束的变元有不同的名字</a:t>
                </a:r>
                <a:r>
                  <a:rPr lang="en-US" altLang="zh-CN" sz="1800" dirty="0"/>
                  <a:t>:</a:t>
                </a:r>
              </a:p>
              <a:p>
                <a:pPr marL="469106" lvl="1" indent="-130969">
                  <a:buNone/>
                  <a:tabLst>
                    <a:tab pos="1005840" algn="l"/>
                  </a:tabLst>
                </a:pPr>
                <a:r>
                  <a:rPr lang="en-US" altLang="zh-CN" sz="1800" dirty="0"/>
                  <a:t>		</a:t>
                </a:r>
                <a14:m>
                  <m:oMath xmlns:m="http://schemas.openxmlformats.org/officeDocument/2006/math">
                    <m:r>
                      <a:rPr lang="en-US" altLang="zh-CN" sz="1500" i="1" dirty="0">
                        <a:latin typeface="Cambria Math" panose="02040503050406030204" pitchFamily="18" charset="0"/>
                      </a:rPr>
                      <m:t>∀</m:t>
                    </m:r>
                  </m:oMath>
                </a14:m>
                <a:r>
                  <a:rPr lang="en-US" altLang="zh-CN" sz="1500" dirty="0"/>
                  <a:t>x[</a:t>
                </a:r>
                <a14:m>
                  <m:oMath xmlns:m="http://schemas.openxmlformats.org/officeDocument/2006/math">
                    <m:r>
                      <a:rPr lang="en-US" altLang="zh-CN" sz="1500" dirty="0">
                        <a:latin typeface="Cambria Math" panose="02040503050406030204" pitchFamily="18" charset="0"/>
                      </a:rPr>
                      <m:t>¬</m:t>
                    </m:r>
                    <m:r>
                      <a:rPr lang="en-US" altLang="zh-CN" sz="1500" i="1" dirty="0">
                        <a:latin typeface="Cambria Math" panose="02040503050406030204" pitchFamily="18" charset="0"/>
                      </a:rPr>
                      <m:t> </m:t>
                    </m:r>
                  </m:oMath>
                </a14:m>
                <a:r>
                  <a:rPr lang="en-US" altLang="zh-CN" sz="1500" dirty="0"/>
                  <a:t>P(x)</a:t>
                </a:r>
                <a14:m>
                  <m:oMath xmlns:m="http://schemas.openxmlformats.org/officeDocument/2006/math">
                    <m:r>
                      <a:rPr lang="en-US" altLang="zh-CN" sz="1500" dirty="0">
                        <a:latin typeface="Cambria Math" panose="02040503050406030204" pitchFamily="18" charset="0"/>
                      </a:rPr>
                      <m:t>∨</m:t>
                    </m:r>
                  </m:oMath>
                </a14:m>
                <a:r>
                  <a:rPr lang="en-US" altLang="zh-CN" sz="1500" dirty="0"/>
                  <a:t>[∀y[</a:t>
                </a:r>
                <a14:m>
                  <m:oMath xmlns:m="http://schemas.openxmlformats.org/officeDocument/2006/math">
                    <m:r>
                      <a:rPr lang="en-US" altLang="zh-CN" sz="1500" dirty="0">
                        <a:latin typeface="Cambria Math" panose="02040503050406030204" pitchFamily="18" charset="0"/>
                      </a:rPr>
                      <m:t>¬</m:t>
                    </m:r>
                  </m:oMath>
                </a14:m>
                <a:r>
                  <a:rPr lang="en-US" altLang="zh-CN" sz="1500" dirty="0"/>
                  <a:t>P(y)</a:t>
                </a:r>
                <a14:m>
                  <m:oMath xmlns:m="http://schemas.openxmlformats.org/officeDocument/2006/math">
                    <m:r>
                      <a:rPr lang="en-US" altLang="zh-CN" sz="1500" dirty="0">
                        <a:latin typeface="Cambria Math" panose="02040503050406030204" pitchFamily="18" charset="0"/>
                      </a:rPr>
                      <m:t>∨</m:t>
                    </m:r>
                  </m:oMath>
                </a14:m>
                <a:r>
                  <a:rPr lang="en-US" altLang="zh-CN" sz="1500" dirty="0"/>
                  <a:t>P(f(x,y))]</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r>
                      <a:rPr lang="en-US" altLang="zh-CN" sz="1500" dirty="0">
                        <a:latin typeface="Cambria Math" panose="02040503050406030204" pitchFamily="18" charset="0"/>
                      </a:rPr>
                      <m:t>∃</m:t>
                    </m:r>
                  </m:oMath>
                </a14:m>
                <a:r>
                  <a:rPr lang="en-US" altLang="zh-CN" sz="1500" dirty="0"/>
                  <a:t>w[Q(x, w)</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r>
                      <a:rPr lang="en-US" altLang="zh-CN" sz="1500" dirty="0">
                        <a:latin typeface="Cambria Math" panose="02040503050406030204" pitchFamily="18" charset="0"/>
                      </a:rPr>
                      <m:t>¬</m:t>
                    </m:r>
                  </m:oMath>
                </a14:m>
                <a:r>
                  <a:rPr lang="en-US" altLang="zh-CN" sz="1500" dirty="0"/>
                  <a:t>P(w)]]]</a:t>
                </a:r>
                <a:endParaRPr lang="en-US" altLang="zh-CN" sz="1800" dirty="0"/>
              </a:p>
              <a:p>
                <a:pPr marL="469106" lvl="1" indent="-130969">
                  <a:buNone/>
                  <a:tabLst>
                    <a:tab pos="1005840" algn="l"/>
                  </a:tabLst>
                </a:pPr>
                <a:r>
                  <a:rPr lang="en-US" altLang="zh-CN" sz="1800" dirty="0"/>
                  <a:t>	(4) </a:t>
                </a:r>
                <a:r>
                  <a:rPr lang="zh-CN" altLang="en-US" sz="1800" dirty="0"/>
                  <a:t>把所有量词都集中到公式左面</a:t>
                </a:r>
                <a:r>
                  <a:rPr lang="en-US" altLang="zh-CN" sz="1800" dirty="0"/>
                  <a:t>,</a:t>
                </a:r>
                <a:r>
                  <a:rPr lang="zh-CN" altLang="en-US" sz="1800" dirty="0"/>
                  <a:t>移动时不改变其相对顺序</a:t>
                </a:r>
              </a:p>
              <a:p>
                <a:pPr marL="469106" lvl="1" indent="-130969">
                  <a:buNone/>
                  <a:tabLst>
                    <a:tab pos="1005840" algn="l"/>
                  </a:tabLst>
                </a:pPr>
                <a:r>
                  <a:rPr lang="en-US" altLang="zh-CN" sz="1800" dirty="0"/>
                  <a:t>		</a:t>
                </a:r>
                <a14:m>
                  <m:oMath xmlns:m="http://schemas.openxmlformats.org/officeDocument/2006/math">
                    <m:r>
                      <a:rPr lang="en-US" altLang="zh-CN" sz="1500" i="1" dirty="0">
                        <a:latin typeface="Cambria Math" panose="02040503050406030204" pitchFamily="18" charset="0"/>
                      </a:rPr>
                      <m:t>∀</m:t>
                    </m:r>
                  </m:oMath>
                </a14:m>
                <a:r>
                  <a:rPr lang="en-US" altLang="zh-CN" sz="1500" dirty="0" err="1"/>
                  <a:t>x</a:t>
                </a:r>
                <a14:m>
                  <m:oMath xmlns:m="http://schemas.openxmlformats.org/officeDocument/2006/math">
                    <m:r>
                      <a:rPr lang="en-US" altLang="zh-CN" sz="1500" i="1" dirty="0">
                        <a:latin typeface="Cambria Math" panose="02040503050406030204" pitchFamily="18" charset="0"/>
                      </a:rPr>
                      <m:t>∀</m:t>
                    </m:r>
                  </m:oMath>
                </a14:m>
                <a:r>
                  <a:rPr lang="en-US" altLang="zh-CN" sz="1500" dirty="0" err="1"/>
                  <a:t>y</a:t>
                </a:r>
                <a14:m>
                  <m:oMath xmlns:m="http://schemas.openxmlformats.org/officeDocument/2006/math">
                    <m:r>
                      <a:rPr lang="en-US" altLang="zh-CN" sz="1500" dirty="0">
                        <a:latin typeface="Cambria Math" panose="02040503050406030204" pitchFamily="18" charset="0"/>
                      </a:rPr>
                      <m:t>∃</m:t>
                    </m:r>
                  </m:oMath>
                </a14:m>
                <a:r>
                  <a:rPr lang="en-US" altLang="zh-CN" sz="1500" dirty="0" err="1"/>
                  <a:t>w</a:t>
                </a:r>
                <a:r>
                  <a:rPr lang="en-US" altLang="zh-CN" sz="1500" dirty="0"/>
                  <a:t>[</a:t>
                </a:r>
                <a14:m>
                  <m:oMath xmlns:m="http://schemas.openxmlformats.org/officeDocument/2006/math">
                    <m:r>
                      <a:rPr lang="en-US" altLang="zh-CN" sz="1500" dirty="0">
                        <a:latin typeface="Cambria Math" panose="02040503050406030204" pitchFamily="18" charset="0"/>
                      </a:rPr>
                      <m:t>¬</m:t>
                    </m:r>
                  </m:oMath>
                </a14:m>
                <a:r>
                  <a:rPr lang="en-US" altLang="zh-CN" sz="1500" dirty="0"/>
                  <a:t>P(x)</a:t>
                </a:r>
                <a14:m>
                  <m:oMath xmlns:m="http://schemas.openxmlformats.org/officeDocument/2006/math">
                    <m:r>
                      <a:rPr lang="en-US" altLang="zh-CN" sz="1500" dirty="0">
                        <a:latin typeface="Cambria Math" panose="02040503050406030204" pitchFamily="18" charset="0"/>
                      </a:rPr>
                      <m:t>∨</m:t>
                    </m:r>
                  </m:oMath>
                </a14:m>
                <a:r>
                  <a:rPr lang="en-US" altLang="zh-CN" sz="1500" dirty="0"/>
                  <a:t>[[</a:t>
                </a:r>
                <a14:m>
                  <m:oMath xmlns:m="http://schemas.openxmlformats.org/officeDocument/2006/math">
                    <m:r>
                      <a:rPr lang="en-US" altLang="zh-CN" sz="1500" dirty="0">
                        <a:latin typeface="Cambria Math" panose="02040503050406030204" pitchFamily="18" charset="0"/>
                      </a:rPr>
                      <m:t>¬</m:t>
                    </m:r>
                  </m:oMath>
                </a14:m>
                <a:r>
                  <a:rPr lang="en-US" altLang="zh-CN" sz="1500" dirty="0"/>
                  <a:t>P(y)</a:t>
                </a:r>
                <a14:m>
                  <m:oMath xmlns:m="http://schemas.openxmlformats.org/officeDocument/2006/math">
                    <m:r>
                      <a:rPr lang="en-US" altLang="zh-CN" sz="1500" dirty="0">
                        <a:latin typeface="Cambria Math" panose="02040503050406030204" pitchFamily="18" charset="0"/>
                      </a:rPr>
                      <m:t>∨</m:t>
                    </m:r>
                  </m:oMath>
                </a14:m>
                <a:r>
                  <a:rPr lang="en-US" altLang="zh-CN" sz="1500" dirty="0"/>
                  <a:t>P(f(x,y))]</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oMath>
                </a14:m>
                <a:r>
                  <a:rPr lang="en-US" altLang="zh-CN" sz="1500" dirty="0"/>
                  <a:t>[Q(</a:t>
                </a:r>
                <a:r>
                  <a:rPr lang="en-US" altLang="zh-CN" sz="1500" dirty="0" err="1"/>
                  <a:t>x,w</a:t>
                </a:r>
                <a:r>
                  <a:rPr lang="en-US" altLang="zh-CN" sz="1500" dirty="0"/>
                  <a:t>)</a:t>
                </a:r>
                <a14:m>
                  <m:oMath xmlns:m="http://schemas.openxmlformats.org/officeDocument/2006/math">
                    <m:r>
                      <a:rPr lang="en-US" altLang="zh-CN" sz="1500" dirty="0">
                        <a:latin typeface="Cambria Math" panose="02040503050406030204" pitchFamily="18" charset="0"/>
                        <a:cs typeface="Cambria Math" panose="02040503050406030204" pitchFamily="18" charset="0"/>
                      </a:rPr>
                      <m:t>∧</m:t>
                    </m:r>
                    <m:r>
                      <a:rPr lang="en-US" altLang="zh-CN" sz="1500" dirty="0">
                        <a:latin typeface="Cambria Math" panose="02040503050406030204" pitchFamily="18" charset="0"/>
                      </a:rPr>
                      <m:t>¬</m:t>
                    </m:r>
                  </m:oMath>
                </a14:m>
                <a:r>
                  <a:rPr lang="en-US" altLang="zh-CN" sz="1500" dirty="0"/>
                  <a:t>P(w)]]]</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l="-1" t="-6" r="5" b="9"/>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91</a:t>
            </a:fld>
            <a:endParaRPr kumimoji="1" lang="en-US" altLang="zh-CN" sz="1500">
              <a:solidFill>
                <a:srgbClr val="000000"/>
              </a:solidFill>
            </a:endParaRPr>
          </a:p>
        </p:txBody>
      </p:sp>
    </p:spTree>
    <p:extLst>
      <p:ext uri="{BB962C8B-B14F-4D97-AF65-F5344CB8AC3E}">
        <p14:creationId xmlns:p14="http://schemas.microsoft.com/office/powerpoint/2010/main" val="29552294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2.4.2  </a:t>
            </a:r>
            <a:r>
              <a:rPr lang="zh-CN" altLang="en-US" dirty="0"/>
              <a:t>谓词</a:t>
            </a:r>
            <a:r>
              <a:rPr lang="zh-CN" altLang="en-US" dirty="0" smtClean="0"/>
              <a:t>归结的子</a:t>
            </a:r>
            <a:r>
              <a:rPr lang="zh-CN" altLang="en-US" dirty="0"/>
              <a:t>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404813" lvl="1" indent="-335756">
                  <a:buClr>
                    <a:srgbClr val="000000"/>
                  </a:buClr>
                  <a:buNone/>
                </a:pPr>
                <a:r>
                  <a:rPr lang="en-US" altLang="zh-CN" sz="1800" dirty="0">
                    <a:solidFill>
                      <a:srgbClr val="000000"/>
                    </a:solidFill>
                  </a:rPr>
                  <a:t>(5) </a:t>
                </a:r>
                <a:r>
                  <a:rPr lang="zh-CN" altLang="en-US" sz="1800" dirty="0">
                    <a:solidFill>
                      <a:srgbClr val="000000"/>
                    </a:solidFill>
                  </a:rPr>
                  <a:t>消去存在量词</a:t>
                </a:r>
                <a:r>
                  <a:rPr lang="en-US" altLang="zh-CN" sz="1800" dirty="0">
                    <a:solidFill>
                      <a:srgbClr val="000000"/>
                    </a:solidFill>
                  </a:rPr>
                  <a:t>,</a:t>
                </a:r>
                <a:r>
                  <a:rPr lang="zh-CN" altLang="en-US" sz="1800" dirty="0">
                    <a:solidFill>
                      <a:srgbClr val="000000"/>
                    </a:solidFill>
                  </a:rPr>
                  <a:t>前面有任意量词，把变量换成</a:t>
                </a:r>
                <a:r>
                  <a:rPr lang="en-US" altLang="zh-CN" sz="1800" dirty="0">
                    <a:solidFill>
                      <a:srgbClr val="000000"/>
                    </a:solidFill>
                  </a:rPr>
                  <a:t>g(</a:t>
                </a:r>
                <a:r>
                  <a:rPr lang="en-US" altLang="zh-CN" sz="1800" dirty="0" err="1">
                    <a:solidFill>
                      <a:srgbClr val="000000"/>
                    </a:solidFill>
                  </a:rPr>
                  <a:t>x,y</a:t>
                </a:r>
                <a:r>
                  <a:rPr lang="en-US" altLang="zh-CN" sz="1800" dirty="0">
                    <a:solidFill>
                      <a:srgbClr val="000000"/>
                    </a:solidFill>
                  </a:rPr>
                  <a:t>)</a:t>
                </a:r>
              </a:p>
              <a:p>
                <a:pPr marL="404813" lvl="1" indent="-335756">
                  <a:buClr>
                    <a:srgbClr val="000000"/>
                  </a:buClr>
                  <a:buNone/>
                </a:pPr>
                <a:r>
                  <a:rPr lang="en-US" altLang="zh-CN" sz="1800" dirty="0">
                    <a:solidFill>
                      <a:srgbClr val="000000"/>
                    </a:solidFill>
                  </a:rPr>
                  <a:t>	</a:t>
                </a:r>
                <a14:m>
                  <m:oMath xmlns:m="http://schemas.openxmlformats.org/officeDocument/2006/math">
                    <m:r>
                      <a:rPr lang="en-US" altLang="zh-CN" sz="1500" i="1" dirty="0">
                        <a:latin typeface="Cambria Math" panose="02040503050406030204" pitchFamily="18" charset="0"/>
                      </a:rPr>
                      <m:t>∀</m:t>
                    </m:r>
                  </m:oMath>
                </a14:m>
                <a:r>
                  <a:rPr lang="en-US" altLang="zh-CN" sz="1500" dirty="0" err="1">
                    <a:solidFill>
                      <a:srgbClr val="000000"/>
                    </a:solidFill>
                  </a:rPr>
                  <a:t>x</a:t>
                </a:r>
                <a14:m>
                  <m:oMath xmlns:m="http://schemas.openxmlformats.org/officeDocument/2006/math">
                    <m:r>
                      <a:rPr lang="en-US" altLang="zh-CN" sz="1500" i="1" dirty="0">
                        <a:latin typeface="Cambria Math" panose="02040503050406030204" pitchFamily="18" charset="0"/>
                      </a:rPr>
                      <m:t>∀</m:t>
                    </m:r>
                  </m:oMath>
                </a14:m>
                <a:r>
                  <a:rPr lang="en-US" altLang="zh-CN" sz="1500" dirty="0" err="1">
                    <a:solidFill>
                      <a:srgbClr val="000000"/>
                    </a:solidFill>
                  </a:rPr>
                  <a:t>y</a:t>
                </a:r>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P(y)</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P(f(x,y))]</a:t>
                </a:r>
                <a14:m>
                  <m:oMath xmlns:m="http://schemas.openxmlformats.org/officeDocument/2006/math">
                    <m:r>
                      <a:rPr lang="en-US" altLang="zh-CN" sz="1500" dirty="0">
                        <a:solidFill>
                          <a:srgbClr val="000000"/>
                        </a:solidFill>
                        <a:latin typeface="Cambria Math" panose="02040503050406030204" pitchFamily="18" charset="0"/>
                        <a:cs typeface="Cambria Math" panose="02040503050406030204" pitchFamily="18" charset="0"/>
                      </a:rPr>
                      <m:t>∧</m:t>
                    </m:r>
                  </m:oMath>
                </a14:m>
                <a:r>
                  <a:rPr lang="en-US" altLang="zh-CN" sz="1500" dirty="0">
                    <a:solidFill>
                      <a:srgbClr val="000000"/>
                    </a:solidFill>
                  </a:rPr>
                  <a:t>[Q(</a:t>
                </a:r>
                <a:r>
                  <a:rPr lang="en-US" altLang="zh-CN" sz="1500" dirty="0" err="1">
                    <a:solidFill>
                      <a:srgbClr val="000000"/>
                    </a:solidFill>
                  </a:rPr>
                  <a:t>x,g</a:t>
                </a:r>
                <a:r>
                  <a:rPr lang="en-US" altLang="zh-CN" sz="1500" dirty="0">
                    <a:solidFill>
                      <a:srgbClr val="000000"/>
                    </a:solidFill>
                  </a:rPr>
                  <a:t>(</a:t>
                </a:r>
                <a:r>
                  <a:rPr lang="en-US" altLang="zh-CN" sz="1500" dirty="0" err="1">
                    <a:solidFill>
                      <a:srgbClr val="000000"/>
                    </a:solidFill>
                  </a:rPr>
                  <a:t>x,y</a:t>
                </a:r>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cs typeface="Cambria Math" panose="02040503050406030204" pitchFamily="18" charset="0"/>
                      </a:rPr>
                      <m:t>∧</m:t>
                    </m:r>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P(g(</a:t>
                </a:r>
                <a:r>
                  <a:rPr lang="en-US" altLang="zh-CN" sz="1500" dirty="0" err="1">
                    <a:solidFill>
                      <a:srgbClr val="000000"/>
                    </a:solidFill>
                  </a:rPr>
                  <a:t>x,y</a:t>
                </a:r>
                <a:r>
                  <a:rPr lang="en-US" altLang="zh-CN" sz="1500" dirty="0">
                    <a:solidFill>
                      <a:srgbClr val="000000"/>
                    </a:solidFill>
                  </a:rPr>
                  <a:t>))]]]</a:t>
                </a:r>
              </a:p>
              <a:p>
                <a:pPr marL="404813" lvl="1" indent="-335756">
                  <a:buClr>
                    <a:srgbClr val="000000"/>
                  </a:buClr>
                  <a:buNone/>
                </a:pPr>
                <a:r>
                  <a:rPr lang="en-US" altLang="zh-CN" sz="1800" dirty="0">
                    <a:solidFill>
                      <a:srgbClr val="000000"/>
                    </a:solidFill>
                  </a:rPr>
                  <a:t>(6) </a:t>
                </a:r>
                <a:r>
                  <a:rPr lang="zh-CN" altLang="en-US" sz="1800" dirty="0">
                    <a:solidFill>
                      <a:srgbClr val="000000"/>
                    </a:solidFill>
                  </a:rPr>
                  <a:t>利用结合律和分配律，化为合取范式</a:t>
                </a:r>
                <a:r>
                  <a:rPr lang="en-US" altLang="zh-CN" sz="1800" dirty="0">
                    <a:solidFill>
                      <a:srgbClr val="000000"/>
                    </a:solidFill>
                  </a:rPr>
                  <a:t>:</a:t>
                </a:r>
              </a:p>
              <a:p>
                <a:pPr marL="404813" lvl="1" indent="-335756">
                  <a:buClr>
                    <a:srgbClr val="000000"/>
                  </a:buClr>
                  <a:buNone/>
                </a:pPr>
                <a:r>
                  <a:rPr lang="en-US" altLang="zh-CN" sz="1500" dirty="0"/>
                  <a:t>	</a:t>
                </a:r>
                <a14:m>
                  <m:oMath xmlns:m="http://schemas.openxmlformats.org/officeDocument/2006/math">
                    <m:r>
                      <a:rPr lang="en-US" altLang="zh-CN" sz="1500" i="1" dirty="0">
                        <a:latin typeface="Cambria Math" panose="02040503050406030204" pitchFamily="18" charset="0"/>
                      </a:rPr>
                      <m:t>∀</m:t>
                    </m:r>
                  </m:oMath>
                </a14:m>
                <a:r>
                  <a:rPr lang="en-US" altLang="zh-CN" sz="1500" dirty="0" err="1">
                    <a:solidFill>
                      <a:srgbClr val="000000"/>
                    </a:solidFill>
                  </a:rPr>
                  <a:t>x</a:t>
                </a:r>
                <a14:m>
                  <m:oMath xmlns:m="http://schemas.openxmlformats.org/officeDocument/2006/math">
                    <m:r>
                      <a:rPr lang="en-US" altLang="zh-CN" sz="1500" i="1" dirty="0">
                        <a:latin typeface="Cambria Math" panose="02040503050406030204" pitchFamily="18" charset="0"/>
                      </a:rPr>
                      <m:t>∀</m:t>
                    </m:r>
                  </m:oMath>
                </a14:m>
                <a:r>
                  <a:rPr lang="en-US" altLang="zh-CN" sz="1500" dirty="0" err="1">
                    <a:solidFill>
                      <a:srgbClr val="000000"/>
                    </a:solidFill>
                  </a:rPr>
                  <a:t>y</a:t>
                </a:r>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P(y)</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P(f(x,y))]</a:t>
                </a:r>
                <a14:m>
                  <m:oMath xmlns:m="http://schemas.openxmlformats.org/officeDocument/2006/math">
                    <m:r>
                      <a:rPr lang="en-US" altLang="zh-CN" sz="1500" dirty="0">
                        <a:solidFill>
                          <a:srgbClr val="000000"/>
                        </a:solidFill>
                        <a:latin typeface="Cambria Math" panose="02040503050406030204" pitchFamily="18" charset="0"/>
                        <a:cs typeface="Cambria Math" panose="02040503050406030204" pitchFamily="18" charset="0"/>
                      </a:rPr>
                      <m:t>∧</m:t>
                    </m:r>
                  </m:oMath>
                </a14:m>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r>
                      <a:rPr lang="en-US" altLang="zh-CN" sz="1500" i="1" dirty="0">
                        <a:solidFill>
                          <a:srgbClr val="000000"/>
                        </a:solidFill>
                        <a:latin typeface="Cambria Math" panose="02040503050406030204" pitchFamily="18" charset="0"/>
                      </a:rPr>
                      <m:t> </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Q(</a:t>
                </a:r>
                <a:r>
                  <a:rPr lang="en-US" altLang="zh-CN" sz="1500" dirty="0" err="1">
                    <a:solidFill>
                      <a:srgbClr val="000000"/>
                    </a:solidFill>
                  </a:rPr>
                  <a:t>x,g</a:t>
                </a:r>
                <a:r>
                  <a:rPr lang="en-US" altLang="zh-CN" sz="1500" dirty="0">
                    <a:solidFill>
                      <a:srgbClr val="000000"/>
                    </a:solidFill>
                  </a:rPr>
                  <a:t>(</a:t>
                </a:r>
                <a:r>
                  <a:rPr lang="en-US" altLang="zh-CN" sz="1500" dirty="0" err="1">
                    <a:solidFill>
                      <a:srgbClr val="000000"/>
                    </a:solidFill>
                  </a:rPr>
                  <a:t>x,y</a:t>
                </a:r>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cs typeface="Cambria Math" panose="02040503050406030204" pitchFamily="18" charset="0"/>
                      </a:rPr>
                      <m:t>∧</m:t>
                    </m:r>
                  </m:oMath>
                </a14:m>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P(g(</a:t>
                </a:r>
                <a:r>
                  <a:rPr lang="en-US" altLang="zh-CN" sz="1500" dirty="0" err="1">
                    <a:solidFill>
                      <a:srgbClr val="000000"/>
                    </a:solidFill>
                  </a:rPr>
                  <a:t>x,y</a:t>
                </a:r>
                <a:r>
                  <a:rPr lang="en-US" altLang="zh-CN" sz="1500" dirty="0">
                    <a:solidFill>
                      <a:srgbClr val="000000"/>
                    </a:solidFill>
                  </a:rPr>
                  <a:t>))]]</a:t>
                </a:r>
              </a:p>
              <a:p>
                <a:pPr marL="404813" lvl="1" indent="-335756">
                  <a:buClr>
                    <a:srgbClr val="000000"/>
                  </a:buClr>
                  <a:buNone/>
                </a:pPr>
                <a:r>
                  <a:rPr lang="en-US" altLang="zh-CN" sz="1800" dirty="0">
                    <a:solidFill>
                      <a:srgbClr val="000000"/>
                    </a:solidFill>
                  </a:rPr>
                  <a:t>(7</a:t>
                </a:r>
                <a:r>
                  <a:rPr lang="zh-CN" altLang="en-US" sz="1800" dirty="0">
                    <a:solidFill>
                      <a:srgbClr val="000000"/>
                    </a:solidFill>
                  </a:rPr>
                  <a:t>）隐略去前束式（任意量词）</a:t>
                </a:r>
              </a:p>
              <a:p>
                <a:pPr marL="404813" lvl="1" indent="-335756">
                  <a:buClr>
                    <a:srgbClr val="000000"/>
                  </a:buClr>
                  <a:buNone/>
                </a:pPr>
                <a:r>
                  <a:rPr lang="en-US" altLang="zh-CN" sz="1500" dirty="0">
                    <a:solidFill>
                      <a:srgbClr val="000000"/>
                    </a:solidFill>
                  </a:rPr>
                  <a:t>	[[</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P(y)</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P(f(x,y))]</a:t>
                </a:r>
                <a14:m>
                  <m:oMath xmlns:m="http://schemas.openxmlformats.org/officeDocument/2006/math">
                    <m:r>
                      <a:rPr lang="en-US" altLang="zh-CN" sz="1500" dirty="0">
                        <a:solidFill>
                          <a:srgbClr val="000000"/>
                        </a:solidFill>
                        <a:latin typeface="Cambria Math" panose="02040503050406030204" pitchFamily="18" charset="0"/>
                        <a:cs typeface="Cambria Math" panose="02040503050406030204" pitchFamily="18" charset="0"/>
                      </a:rPr>
                      <m:t>∧</m:t>
                    </m:r>
                  </m:oMath>
                </a14:m>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Q(</a:t>
                </a:r>
                <a:r>
                  <a:rPr lang="en-US" altLang="zh-CN" sz="1500" dirty="0" err="1">
                    <a:solidFill>
                      <a:srgbClr val="000000"/>
                    </a:solidFill>
                  </a:rPr>
                  <a:t>x,g</a:t>
                </a:r>
                <a:r>
                  <a:rPr lang="en-US" altLang="zh-CN" sz="1500" dirty="0">
                    <a:solidFill>
                      <a:srgbClr val="000000"/>
                    </a:solidFill>
                  </a:rPr>
                  <a:t>(</a:t>
                </a:r>
                <a:r>
                  <a:rPr lang="en-US" altLang="zh-CN" sz="1500" dirty="0" err="1">
                    <a:solidFill>
                      <a:srgbClr val="000000"/>
                    </a:solidFill>
                  </a:rPr>
                  <a:t>x,y</a:t>
                </a:r>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cs typeface="Cambria Math" panose="02040503050406030204" pitchFamily="18" charset="0"/>
                      </a:rPr>
                      <m:t>∧</m:t>
                    </m:r>
                  </m:oMath>
                </a14:m>
                <a:r>
                  <a:rPr lang="en-US" altLang="zh-CN" sz="1500" dirty="0">
                    <a:solidFill>
                      <a:srgbClr val="000000"/>
                    </a:solidFill>
                  </a:rPr>
                  <a:t>[</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P(g(</a:t>
                </a:r>
                <a:r>
                  <a:rPr lang="en-US" altLang="zh-CN" sz="1500" dirty="0" err="1">
                    <a:solidFill>
                      <a:srgbClr val="000000"/>
                    </a:solidFill>
                  </a:rPr>
                  <a:t>x,y</a:t>
                </a:r>
                <a:r>
                  <a:rPr lang="en-US" altLang="zh-CN" sz="1500" dirty="0">
                    <a:solidFill>
                      <a:srgbClr val="000000"/>
                    </a:solidFill>
                  </a:rPr>
                  <a:t>))]]</a:t>
                </a:r>
              </a:p>
              <a:p>
                <a:pPr marL="404813" lvl="1" indent="-335756">
                  <a:buClr>
                    <a:srgbClr val="000000"/>
                  </a:buClr>
                  <a:buNone/>
                </a:pPr>
                <a:r>
                  <a:rPr lang="en-US" altLang="zh-CN" sz="1800" dirty="0">
                    <a:solidFill>
                      <a:srgbClr val="000000"/>
                    </a:solidFill>
                  </a:rPr>
                  <a:t>(8) </a:t>
                </a:r>
                <a:r>
                  <a:rPr lang="zh-CN" altLang="en-US" sz="1800" dirty="0">
                    <a:solidFill>
                      <a:srgbClr val="000000"/>
                    </a:solidFill>
                  </a:rPr>
                  <a:t>以逗号“</a:t>
                </a:r>
                <a:r>
                  <a:rPr lang="en-US" altLang="zh-CN" sz="1800" dirty="0">
                    <a:solidFill>
                      <a:srgbClr val="000000"/>
                    </a:solidFill>
                  </a:rPr>
                  <a:t>,</a:t>
                </a:r>
                <a:r>
                  <a:rPr lang="zh-CN" altLang="en-US" sz="1800" dirty="0">
                    <a:solidFill>
                      <a:srgbClr val="000000"/>
                    </a:solidFill>
                  </a:rPr>
                  <a:t>”取代合取“∧”，并表示为集合形式</a:t>
                </a:r>
              </a:p>
              <a:p>
                <a:pPr marL="404813" lvl="1" indent="-335756">
                  <a:buClr>
                    <a:srgbClr val="000000"/>
                  </a:buClr>
                  <a:buNone/>
                </a:pPr>
                <a:r>
                  <a:rPr lang="en-US" altLang="zh-CN" sz="1500" dirty="0">
                    <a:solidFill>
                      <a:srgbClr val="000000"/>
                    </a:solidFill>
                  </a:rPr>
                  <a:t>	{</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P(y)</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P(f(x,y)), </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Q(</a:t>
                </a:r>
                <a:r>
                  <a:rPr lang="en-US" altLang="zh-CN" sz="1500" dirty="0" err="1">
                    <a:solidFill>
                      <a:srgbClr val="000000"/>
                    </a:solidFill>
                  </a:rPr>
                  <a:t>x,g</a:t>
                </a:r>
                <a:r>
                  <a:rPr lang="en-US" altLang="zh-CN" sz="1500" dirty="0">
                    <a:solidFill>
                      <a:srgbClr val="000000"/>
                    </a:solidFill>
                  </a:rPr>
                  <a:t>(</a:t>
                </a:r>
                <a:r>
                  <a:rPr lang="en-US" altLang="zh-CN" sz="1500" dirty="0" err="1">
                    <a:solidFill>
                      <a:srgbClr val="000000"/>
                    </a:solidFill>
                  </a:rPr>
                  <a:t>x,y</a:t>
                </a:r>
                <a:r>
                  <a:rPr lang="en-US" altLang="zh-CN" sz="1500" dirty="0">
                    <a:solidFill>
                      <a:srgbClr val="000000"/>
                    </a:solidFill>
                  </a:rPr>
                  <a:t>)), [</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P(g(</a:t>
                </a:r>
                <a:r>
                  <a:rPr lang="en-US" altLang="zh-CN" sz="1500" dirty="0" err="1">
                    <a:solidFill>
                      <a:srgbClr val="000000"/>
                    </a:solidFill>
                  </a:rPr>
                  <a:t>x,y</a:t>
                </a:r>
                <a:r>
                  <a:rPr lang="en-US" altLang="zh-CN" sz="1500" dirty="0">
                    <a:solidFill>
                      <a:srgbClr val="000000"/>
                    </a:solidFill>
                  </a:rPr>
                  <a:t>))}</a:t>
                </a:r>
              </a:p>
              <a:p>
                <a:pPr marL="404813" lvl="1" indent="-335756">
                  <a:buClr>
                    <a:srgbClr val="000000"/>
                  </a:buClr>
                  <a:buNone/>
                </a:pPr>
                <a:r>
                  <a:rPr lang="en-US" altLang="zh-CN" sz="1800" dirty="0">
                    <a:solidFill>
                      <a:srgbClr val="000000"/>
                    </a:solidFill>
                  </a:rPr>
                  <a:t>(9)</a:t>
                </a:r>
                <a:r>
                  <a:rPr lang="zh-CN" altLang="en-US" sz="1800" dirty="0">
                    <a:solidFill>
                      <a:srgbClr val="000000"/>
                    </a:solidFill>
                  </a:rPr>
                  <a:t>变量分离标准化得到子句集</a:t>
                </a:r>
              </a:p>
              <a:p>
                <a:pPr marL="404813" lvl="1" indent="-335756">
                  <a:buClr>
                    <a:srgbClr val="000000"/>
                  </a:buClr>
                  <a:buNone/>
                </a:pPr>
                <a:r>
                  <a:rPr lang="en-US" altLang="zh-CN" sz="1500" dirty="0">
                    <a:solidFill>
                      <a:srgbClr val="000000"/>
                    </a:solidFill>
                  </a:rPr>
                  <a:t>	{</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P(x1)</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P(y1)</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P(f(x1,y1)),</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P(x2)</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Q(x2,g(x2,y2)),[</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P(x3)</a:t>
                </a:r>
                <a14:m>
                  <m:oMath xmlns:m="http://schemas.openxmlformats.org/officeDocument/2006/math">
                    <m:r>
                      <a:rPr lang="en-US" altLang="zh-CN" sz="1500" dirty="0">
                        <a:solidFill>
                          <a:srgbClr val="000000"/>
                        </a:solidFill>
                        <a:latin typeface="Cambria Math" panose="02040503050406030204" pitchFamily="18" charset="0"/>
                      </a:rPr>
                      <m:t>∨¬</m:t>
                    </m:r>
                  </m:oMath>
                </a14:m>
                <a:r>
                  <a:rPr lang="en-US" altLang="zh-CN" sz="1500" dirty="0">
                    <a:solidFill>
                      <a:srgbClr val="000000"/>
                    </a:solidFill>
                  </a:rPr>
                  <a:t>P(g(x3,y3))}</a:t>
                </a:r>
              </a:p>
              <a:p>
                <a:pPr marL="469106" lvl="1" indent="-130969">
                  <a:buClr>
                    <a:srgbClr val="000000"/>
                  </a:buClr>
                  <a:buNone/>
                </a:pPr>
                <a:endParaRPr lang="zh-CN" altLang="en-US" sz="1800" dirty="0">
                  <a:solidFill>
                    <a:srgbClr val="000000"/>
                  </a:solidFill>
                </a:endParaRPr>
              </a:p>
              <a:p>
                <a:pPr marL="469106" lvl="1" indent="-130969">
                  <a:buClr>
                    <a:srgbClr val="000000"/>
                  </a:buClr>
                  <a:buNone/>
                </a:pPr>
                <a:endParaRPr lang="zh-CN" altLang="en-US" sz="1800" dirty="0">
                  <a:solidFill>
                    <a:srgbClr val="000000"/>
                  </a:solidFill>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l="-1" t="-6" r="5" b="-7760"/>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92</a:t>
            </a:fld>
            <a:endParaRPr kumimoji="1" lang="en-US" altLang="zh-CN" sz="1500">
              <a:solidFill>
                <a:srgbClr val="000000"/>
              </a:solidFill>
            </a:endParaRPr>
          </a:p>
        </p:txBody>
      </p:sp>
    </p:spTree>
    <p:extLst>
      <p:ext uri="{BB962C8B-B14F-4D97-AF65-F5344CB8AC3E}">
        <p14:creationId xmlns:p14="http://schemas.microsoft.com/office/powerpoint/2010/main" val="179504839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2.4.3 </a:t>
            </a:r>
            <a:r>
              <a:rPr lang="zh-CN" altLang="en-US" dirty="0" smtClean="0"/>
              <a:t>谓词归结的合一</a:t>
            </a:r>
            <a:r>
              <a:rPr lang="zh-CN" altLang="en-US" dirty="0"/>
              <a:t>和</a:t>
            </a:r>
            <a:r>
              <a:rPr lang="zh-CN" altLang="en-US" dirty="0" smtClean="0"/>
              <a:t>置换</a:t>
            </a:r>
            <a:endParaRPr lang="zh-CN" altLang="en-US" dirty="0"/>
          </a:p>
        </p:txBody>
      </p:sp>
      <p:sp>
        <p:nvSpPr>
          <p:cNvPr id="4" name="内容占位符 3"/>
          <p:cNvSpPr>
            <a:spLocks noGrp="1"/>
          </p:cNvSpPr>
          <p:nvPr>
            <p:ph idx="1"/>
          </p:nvPr>
        </p:nvSpPr>
        <p:spPr/>
        <p:txBody>
          <a:bodyPr/>
          <a:lstStyle/>
          <a:p>
            <a:pPr marL="0" indent="537210">
              <a:buNone/>
            </a:pPr>
            <a:r>
              <a:rPr lang="zh-CN" altLang="en-US" dirty="0" smtClean="0">
                <a:solidFill>
                  <a:srgbClr val="FF0000"/>
                </a:solidFill>
              </a:rPr>
              <a:t>归结原理</a:t>
            </a:r>
            <a:r>
              <a:rPr lang="zh-CN" altLang="en-US" dirty="0">
                <a:solidFill>
                  <a:srgbClr val="FF0000"/>
                </a:solidFill>
              </a:rPr>
              <a:t>正确性</a:t>
            </a:r>
            <a:r>
              <a:rPr lang="zh-CN" altLang="en-US" dirty="0"/>
              <a:t>的根本在于，</a:t>
            </a:r>
            <a:r>
              <a:rPr lang="zh-CN" altLang="en-US" dirty="0">
                <a:solidFill>
                  <a:srgbClr val="FF0000"/>
                </a:solidFill>
              </a:rPr>
              <a:t>找到矛盾可以肯定不真</a:t>
            </a:r>
            <a:r>
              <a:rPr lang="zh-CN" altLang="en-US" dirty="0" smtClean="0"/>
              <a:t>。所用方法和</a:t>
            </a:r>
            <a:r>
              <a:rPr lang="zh-CN" altLang="en-US" dirty="0"/>
              <a:t>命题逻辑一样。但由于有</a:t>
            </a:r>
            <a:r>
              <a:rPr lang="zh-CN" altLang="en-US" dirty="0">
                <a:solidFill>
                  <a:srgbClr val="FF0000"/>
                </a:solidFill>
              </a:rPr>
              <a:t>函数</a:t>
            </a:r>
            <a:r>
              <a:rPr lang="zh-CN" altLang="en-US" dirty="0"/>
              <a:t>，所以要考虑</a:t>
            </a:r>
            <a:r>
              <a:rPr lang="zh-CN" altLang="en-US" dirty="0">
                <a:solidFill>
                  <a:srgbClr val="FF0000"/>
                </a:solidFill>
              </a:rPr>
              <a:t>合一</a:t>
            </a:r>
            <a:r>
              <a:rPr lang="zh-CN" altLang="en-US" dirty="0"/>
              <a:t>和</a:t>
            </a:r>
            <a:r>
              <a:rPr lang="zh-CN" altLang="en-US" dirty="0">
                <a:solidFill>
                  <a:srgbClr val="FF0000"/>
                </a:solidFill>
              </a:rPr>
              <a:t>置换</a:t>
            </a:r>
            <a:r>
              <a:rPr lang="zh-CN" altLang="en-US" dirty="0"/>
              <a:t>。</a:t>
            </a:r>
          </a:p>
          <a:p>
            <a:r>
              <a:rPr lang="zh-CN" altLang="en-US" dirty="0" smtClean="0"/>
              <a:t>置换</a:t>
            </a:r>
            <a:endParaRPr lang="en-US" altLang="zh-CN" dirty="0" smtClean="0"/>
          </a:p>
          <a:p>
            <a:pPr marL="339090" lvl="1" indent="0">
              <a:buNone/>
            </a:pPr>
            <a:r>
              <a:rPr lang="zh-CN" altLang="en-US" dirty="0" smtClean="0"/>
              <a:t>可以</a:t>
            </a:r>
            <a:r>
              <a:rPr lang="zh-CN" altLang="en-US" dirty="0"/>
              <a:t>简单的理解为是在一个</a:t>
            </a:r>
            <a:r>
              <a:rPr lang="zh-CN" altLang="en-US" dirty="0">
                <a:solidFill>
                  <a:srgbClr val="FF0000"/>
                </a:solidFill>
              </a:rPr>
              <a:t>谓词公式</a:t>
            </a:r>
            <a:r>
              <a:rPr lang="zh-CN" altLang="en-US" dirty="0"/>
              <a:t>中用</a:t>
            </a:r>
            <a:r>
              <a:rPr lang="zh-CN" altLang="en-US" dirty="0">
                <a:solidFill>
                  <a:srgbClr val="FF0000"/>
                </a:solidFill>
              </a:rPr>
              <a:t>置换项</a:t>
            </a:r>
            <a:r>
              <a:rPr lang="zh-CN" altLang="en-US" dirty="0"/>
              <a:t>去置换</a:t>
            </a:r>
            <a:r>
              <a:rPr lang="zh-CN" altLang="en-US" dirty="0">
                <a:solidFill>
                  <a:srgbClr val="FF0000"/>
                </a:solidFill>
              </a:rPr>
              <a:t>变量</a:t>
            </a:r>
            <a:r>
              <a:rPr lang="zh-CN" altLang="en-US" dirty="0"/>
              <a:t>。</a:t>
            </a:r>
          </a:p>
          <a:p>
            <a:pPr lvl="1"/>
            <a:r>
              <a:rPr lang="zh-CN" altLang="en-US" dirty="0"/>
              <a:t>定义</a:t>
            </a:r>
            <a:r>
              <a:rPr lang="zh-CN" altLang="en-US" dirty="0" smtClean="0"/>
              <a:t>：</a:t>
            </a:r>
            <a:r>
              <a:rPr lang="zh-CN" altLang="en-US" dirty="0"/>
              <a:t>	置换是形如</a:t>
            </a:r>
            <a:r>
              <a:rPr lang="en-US" altLang="zh-CN" dirty="0"/>
              <a:t>{t1/x1, t2/x2, …, </a:t>
            </a:r>
            <a:r>
              <a:rPr lang="en-US" altLang="zh-CN" dirty="0" err="1"/>
              <a:t>tn</a:t>
            </a:r>
            <a:r>
              <a:rPr lang="en-US" altLang="zh-CN" dirty="0"/>
              <a:t>/</a:t>
            </a:r>
            <a:r>
              <a:rPr lang="en-US" altLang="zh-CN" dirty="0" err="1"/>
              <a:t>xn</a:t>
            </a:r>
            <a:r>
              <a:rPr lang="en-US" altLang="zh-CN" dirty="0"/>
              <a:t>}</a:t>
            </a:r>
            <a:r>
              <a:rPr lang="zh-CN" altLang="en-US" dirty="0"/>
              <a:t>的有限集合。其中，</a:t>
            </a:r>
            <a:r>
              <a:rPr lang="en-US" altLang="zh-CN" dirty="0"/>
              <a:t>x1, x2, …, </a:t>
            </a:r>
            <a:r>
              <a:rPr lang="en-US" altLang="zh-CN" dirty="0" err="1"/>
              <a:t>xn</a:t>
            </a:r>
            <a:r>
              <a:rPr lang="zh-CN" altLang="en-US" dirty="0"/>
              <a:t>是互不相同的变量，</a:t>
            </a:r>
            <a:r>
              <a:rPr lang="en-US" altLang="zh-CN" dirty="0"/>
              <a:t>t1, t2, …, </a:t>
            </a:r>
            <a:r>
              <a:rPr lang="en-US" altLang="zh-CN" dirty="0" err="1"/>
              <a:t>tn</a:t>
            </a:r>
            <a:r>
              <a:rPr lang="zh-CN" altLang="en-US" dirty="0"/>
              <a:t>是不同于</a:t>
            </a:r>
            <a:r>
              <a:rPr lang="en-US" altLang="zh-CN" dirty="0"/>
              <a:t>xi</a:t>
            </a:r>
            <a:r>
              <a:rPr lang="zh-CN" altLang="en-US" dirty="0"/>
              <a:t>的项（常量、变量、函数）；</a:t>
            </a:r>
            <a:r>
              <a:rPr lang="en-US" altLang="zh-CN" dirty="0" err="1">
                <a:solidFill>
                  <a:srgbClr val="FF0000"/>
                </a:solidFill>
              </a:rPr>
              <a:t>ti</a:t>
            </a:r>
            <a:r>
              <a:rPr lang="en-US" altLang="zh-CN" dirty="0">
                <a:solidFill>
                  <a:srgbClr val="FF0000"/>
                </a:solidFill>
              </a:rPr>
              <a:t>/xi</a:t>
            </a:r>
            <a:r>
              <a:rPr lang="zh-CN" altLang="en-US" dirty="0">
                <a:solidFill>
                  <a:srgbClr val="FF0000"/>
                </a:solidFill>
              </a:rPr>
              <a:t>表示用</a:t>
            </a:r>
            <a:r>
              <a:rPr lang="en-US" altLang="zh-CN" dirty="0" err="1">
                <a:solidFill>
                  <a:srgbClr val="FF0000"/>
                </a:solidFill>
              </a:rPr>
              <a:t>ti</a:t>
            </a:r>
            <a:r>
              <a:rPr lang="zh-CN" altLang="en-US" dirty="0">
                <a:solidFill>
                  <a:srgbClr val="FF0000"/>
                </a:solidFill>
              </a:rPr>
              <a:t>置换</a:t>
            </a:r>
            <a:r>
              <a:rPr lang="en-US" altLang="zh-CN" dirty="0">
                <a:solidFill>
                  <a:srgbClr val="FF0000"/>
                </a:solidFill>
              </a:rPr>
              <a:t>xi</a:t>
            </a:r>
            <a:r>
              <a:rPr lang="zh-CN" altLang="en-US" dirty="0"/>
              <a:t>，并且要求</a:t>
            </a:r>
            <a:r>
              <a:rPr lang="en-US" altLang="zh-CN" dirty="0" err="1"/>
              <a:t>ti</a:t>
            </a:r>
            <a:r>
              <a:rPr lang="zh-CN" altLang="en-US" dirty="0"/>
              <a:t>与</a:t>
            </a:r>
            <a:r>
              <a:rPr lang="en-US" altLang="zh-CN" dirty="0"/>
              <a:t>xi</a:t>
            </a:r>
            <a:r>
              <a:rPr lang="zh-CN" altLang="en-US" dirty="0"/>
              <a:t>不能相同，而且</a:t>
            </a:r>
            <a:r>
              <a:rPr lang="en-US" altLang="zh-CN" dirty="0"/>
              <a:t>xi</a:t>
            </a:r>
            <a:r>
              <a:rPr lang="zh-CN" altLang="en-US" dirty="0"/>
              <a:t>不能循环地出现在另一个</a:t>
            </a:r>
            <a:r>
              <a:rPr lang="en-US" altLang="zh-CN" dirty="0" err="1"/>
              <a:t>ti</a:t>
            </a:r>
            <a:r>
              <a:rPr lang="zh-CN" altLang="en-US" dirty="0"/>
              <a:t>中。</a:t>
            </a:r>
          </a:p>
          <a:p>
            <a:pPr marL="339090" lvl="1" indent="0">
              <a:buNone/>
            </a:pPr>
            <a:r>
              <a:rPr lang="zh-CN" altLang="en-US" dirty="0" smtClean="0"/>
              <a:t>例：</a:t>
            </a:r>
            <a:r>
              <a:rPr lang="en-US" altLang="zh-CN" dirty="0" smtClean="0"/>
              <a:t>{a/</a:t>
            </a:r>
            <a:r>
              <a:rPr lang="en-US" altLang="zh-CN" dirty="0" err="1" smtClean="0"/>
              <a:t>x,c</a:t>
            </a:r>
            <a:r>
              <a:rPr lang="en-US" altLang="zh-CN" dirty="0" smtClean="0"/>
              <a:t>/y, f(b</a:t>
            </a:r>
            <a:r>
              <a:rPr lang="en-US" altLang="zh-CN" dirty="0"/>
              <a:t>)/z}</a:t>
            </a:r>
            <a:r>
              <a:rPr lang="zh-CN" altLang="en-US" dirty="0"/>
              <a:t>是一个</a:t>
            </a:r>
            <a:r>
              <a:rPr lang="zh-CN" altLang="en-US" dirty="0" smtClean="0"/>
              <a:t>置换，</a:t>
            </a:r>
            <a:r>
              <a:rPr lang="en-US" altLang="zh-CN" dirty="0" smtClean="0"/>
              <a:t>{</a:t>
            </a:r>
            <a:r>
              <a:rPr lang="en-US" altLang="zh-CN" dirty="0"/>
              <a:t>g(y)/</a:t>
            </a:r>
            <a:r>
              <a:rPr lang="en-US" altLang="zh-CN" dirty="0" smtClean="0"/>
              <a:t>x, f(x</a:t>
            </a:r>
            <a:r>
              <a:rPr lang="en-US" altLang="zh-CN" dirty="0"/>
              <a:t>)/y}</a:t>
            </a:r>
            <a:r>
              <a:rPr lang="zh-CN" altLang="en-US" dirty="0" smtClean="0"/>
              <a:t>不是置换</a:t>
            </a:r>
            <a:r>
              <a:rPr lang="zh-CN" altLang="en-US" dirty="0"/>
              <a:t>。</a:t>
            </a:r>
          </a:p>
        </p:txBody>
      </p:sp>
      <p:sp>
        <p:nvSpPr>
          <p:cNvPr id="6" name="灯片编号占位符 5"/>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93</a:t>
            </a:fld>
            <a:endParaRPr kumimoji="1" lang="en-US" altLang="zh-CN" sz="1500">
              <a:solidFill>
                <a:srgbClr val="000000"/>
              </a:solidFill>
            </a:endParaRPr>
          </a:p>
        </p:txBody>
      </p:sp>
    </p:spTree>
    <p:extLst>
      <p:ext uri="{BB962C8B-B14F-4D97-AF65-F5344CB8AC3E}">
        <p14:creationId xmlns:p14="http://schemas.microsoft.com/office/powerpoint/2010/main" val="412036462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2.4.3 </a:t>
            </a:r>
            <a:r>
              <a:rPr lang="zh-CN" altLang="en-US" dirty="0" smtClean="0"/>
              <a:t>谓词归结的合一</a:t>
            </a:r>
            <a:r>
              <a:rPr lang="zh-CN" altLang="en-US" dirty="0"/>
              <a:t>和</a:t>
            </a:r>
            <a:r>
              <a:rPr lang="zh-CN" altLang="en-US" dirty="0" smtClean="0"/>
              <a:t>置换</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smtClean="0"/>
                  <a:t>置换</a:t>
                </a:r>
                <a:endParaRPr lang="en-US" altLang="zh-CN" dirty="0" smtClean="0"/>
              </a:p>
              <a:p>
                <a:pPr marL="339090" lvl="1" indent="0">
                  <a:buNone/>
                </a:pPr>
                <a:r>
                  <a:rPr lang="zh-CN" altLang="en-US" dirty="0"/>
                  <a:t>当</a:t>
                </a:r>
                <a:r>
                  <a:rPr lang="en-US" altLang="zh-CN" dirty="0"/>
                  <a:t>t</a:t>
                </a:r>
                <a:r>
                  <a:rPr lang="en-US" altLang="zh-CN" baseline="-25000" dirty="0"/>
                  <a:t>1</a:t>
                </a:r>
                <a:r>
                  <a:rPr lang="en-US" altLang="zh-CN" dirty="0"/>
                  <a:t>, t</a:t>
                </a:r>
                <a:r>
                  <a:rPr lang="en-US" altLang="zh-CN" baseline="-25000" dirty="0"/>
                  <a:t>2</a:t>
                </a:r>
                <a:r>
                  <a:rPr lang="en-US" altLang="zh-CN" dirty="0"/>
                  <a:t>, …, </a:t>
                </a:r>
                <a:r>
                  <a:rPr lang="en-US" altLang="zh-CN" dirty="0" err="1"/>
                  <a:t>t</a:t>
                </a:r>
                <a:r>
                  <a:rPr lang="en-US" altLang="zh-CN" baseline="-25000" dirty="0" err="1"/>
                  <a:t>n</a:t>
                </a:r>
                <a:r>
                  <a:rPr lang="zh-CN" altLang="en-US" dirty="0"/>
                  <a:t>是基项时，置换称为</a:t>
                </a:r>
                <a:r>
                  <a:rPr lang="zh-CN" altLang="en-US" dirty="0">
                    <a:solidFill>
                      <a:srgbClr val="FF0000"/>
                    </a:solidFill>
                  </a:rPr>
                  <a:t>基置换</a:t>
                </a:r>
                <a:r>
                  <a:rPr lang="zh-CN" altLang="en-US" dirty="0" smtClean="0"/>
                  <a:t>。</a:t>
                </a:r>
                <a:endParaRPr lang="en-US" altLang="zh-CN" dirty="0" smtClean="0"/>
              </a:p>
              <a:p>
                <a:pPr marL="339090" lvl="1" indent="0">
                  <a:buNone/>
                </a:pPr>
                <a:r>
                  <a:rPr lang="zh-CN" altLang="en-US" dirty="0" smtClean="0"/>
                  <a:t>不</a:t>
                </a:r>
                <a:r>
                  <a:rPr lang="zh-CN" altLang="en-US" dirty="0"/>
                  <a:t>含任何元素的置换称为</a:t>
                </a:r>
                <a:r>
                  <a:rPr lang="zh-CN" altLang="en-US" dirty="0">
                    <a:solidFill>
                      <a:srgbClr val="FF0000"/>
                    </a:solidFill>
                  </a:rPr>
                  <a:t>空置换</a:t>
                </a:r>
                <a:r>
                  <a:rPr lang="zh-CN" altLang="en-US" dirty="0"/>
                  <a:t>，用</a:t>
                </a:r>
                <a:r>
                  <a:rPr lang="en-US" altLang="zh-CN" dirty="0">
                    <a:solidFill>
                      <a:srgbClr val="FF0000"/>
                    </a:solidFill>
                  </a:rPr>
                  <a:t>ε</a:t>
                </a:r>
                <a:r>
                  <a:rPr lang="zh-CN" altLang="en-US" dirty="0"/>
                  <a:t>表示。</a:t>
                </a:r>
              </a:p>
              <a:p>
                <a:pPr marL="339090" lvl="1" indent="0">
                  <a:buNone/>
                </a:pPr>
                <a:r>
                  <a:rPr lang="zh-CN" altLang="en-US" dirty="0"/>
                  <a:t>若</a:t>
                </a:r>
                <a:r>
                  <a:rPr lang="en-US" altLang="zh-CN" dirty="0"/>
                  <a:t>θ={</a:t>
                </a:r>
                <a:r>
                  <a:rPr lang="en-US" altLang="zh-CN" dirty="0" smtClean="0"/>
                  <a:t>t</a:t>
                </a:r>
                <a:r>
                  <a:rPr lang="en-US" altLang="zh-CN" baseline="-25000" dirty="0" smtClean="0"/>
                  <a:t>1</a:t>
                </a:r>
                <a:r>
                  <a:rPr lang="en-US" altLang="zh-CN" dirty="0" smtClean="0"/>
                  <a:t>/v</a:t>
                </a:r>
                <a:r>
                  <a:rPr lang="en-US" altLang="zh-CN" baseline="-25000" dirty="0" smtClean="0"/>
                  <a:t>1</a:t>
                </a:r>
                <a:r>
                  <a:rPr lang="zh-CN" altLang="en-US" dirty="0"/>
                  <a:t>，</a:t>
                </a:r>
                <a:r>
                  <a:rPr lang="en-US" altLang="zh-CN" dirty="0" smtClean="0"/>
                  <a:t>t</a:t>
                </a:r>
                <a:r>
                  <a:rPr lang="en-US" altLang="zh-CN" baseline="-25000" dirty="0" smtClean="0"/>
                  <a:t>2</a:t>
                </a:r>
                <a:r>
                  <a:rPr lang="en-US" altLang="zh-CN" dirty="0" smtClean="0"/>
                  <a:t>/v</a:t>
                </a:r>
                <a:r>
                  <a:rPr lang="en-US" altLang="zh-CN" baseline="-25000" dirty="0" smtClean="0"/>
                  <a:t>2</a:t>
                </a:r>
                <a:r>
                  <a:rPr lang="en-US" altLang="zh-CN" dirty="0" smtClean="0"/>
                  <a:t>, </a:t>
                </a:r>
                <a:r>
                  <a:rPr lang="en-US" altLang="zh-CN" dirty="0"/>
                  <a:t>…,</a:t>
                </a:r>
                <a:r>
                  <a:rPr lang="en-US" altLang="zh-CN" dirty="0" err="1"/>
                  <a:t>t</a:t>
                </a:r>
                <a:r>
                  <a:rPr lang="en-US" altLang="zh-CN" baseline="-25000" dirty="0" err="1"/>
                  <a:t>n</a:t>
                </a:r>
                <a:r>
                  <a:rPr lang="en-US" altLang="zh-CN" dirty="0"/>
                  <a:t>/</a:t>
                </a:r>
                <a:r>
                  <a:rPr lang="en-US" altLang="zh-CN" dirty="0" err="1"/>
                  <a:t>v</a:t>
                </a:r>
                <a:r>
                  <a:rPr lang="en-US" altLang="zh-CN" baseline="-25000" dirty="0" err="1"/>
                  <a:t>n</a:t>
                </a:r>
                <a:r>
                  <a:rPr lang="en-US" altLang="zh-CN" dirty="0"/>
                  <a:t>}</a:t>
                </a:r>
                <a:r>
                  <a:rPr lang="zh-CN" altLang="en-US" dirty="0"/>
                  <a:t>为置换</a:t>
                </a:r>
                <a:r>
                  <a:rPr lang="en-US" altLang="zh-CN" dirty="0"/>
                  <a:t>, E</a:t>
                </a:r>
                <a:r>
                  <a:rPr lang="zh-CN" altLang="en-US" dirty="0"/>
                  <a:t>为表达式。设</a:t>
                </a:r>
                <a:r>
                  <a:rPr lang="en-US" altLang="zh-CN" dirty="0" err="1"/>
                  <a:t>Eθ</a:t>
                </a:r>
                <a:r>
                  <a:rPr lang="zh-CN" altLang="en-US" dirty="0"/>
                  <a:t>是用项</a:t>
                </a:r>
                <a:r>
                  <a:rPr lang="en-US" altLang="zh-CN" dirty="0" err="1"/>
                  <a:t>t</a:t>
                </a:r>
                <a:r>
                  <a:rPr lang="en-US" altLang="zh-CN" baseline="-25000" dirty="0" err="1"/>
                  <a:t>i</a:t>
                </a:r>
                <a:r>
                  <a:rPr lang="zh-CN" altLang="en-US" dirty="0"/>
                  <a:t>同时代替</a:t>
                </a:r>
                <a:r>
                  <a:rPr lang="en-US" altLang="zh-CN" dirty="0"/>
                  <a:t>E</a:t>
                </a:r>
                <a:r>
                  <a:rPr lang="zh-CN" altLang="en-US" dirty="0"/>
                  <a:t>中出现的所有变量</a:t>
                </a:r>
                <a:r>
                  <a:rPr lang="en-US" altLang="zh-CN" dirty="0"/>
                  <a:t>v</a:t>
                </a:r>
                <a:r>
                  <a:rPr lang="en-US" altLang="zh-CN" baseline="-25000" dirty="0"/>
                  <a:t>i</a:t>
                </a:r>
                <a:r>
                  <a:rPr lang="en-US" altLang="zh-CN" dirty="0"/>
                  <a:t>(1</a:t>
                </a:r>
                <a14:m>
                  <m:oMath xmlns:m="http://schemas.openxmlformats.org/officeDocument/2006/math">
                    <m:r>
                      <a:rPr lang="en-US" altLang="zh-CN" i="1" dirty="0" smtClean="0">
                        <a:latin typeface="Cambria Math" panose="02040503050406030204" pitchFamily="18" charset="0"/>
                      </a:rPr>
                      <m:t>≤</m:t>
                    </m:r>
                  </m:oMath>
                </a14:m>
                <a:r>
                  <a:rPr lang="en-US" altLang="zh-CN" dirty="0"/>
                  <a:t>i</a:t>
                </a:r>
                <a14:m>
                  <m:oMath xmlns:m="http://schemas.openxmlformats.org/officeDocument/2006/math">
                    <m:r>
                      <a:rPr lang="en-US" altLang="zh-CN" i="1" dirty="0" smtClean="0">
                        <a:latin typeface="Cambria Math" panose="02040503050406030204" pitchFamily="18" charset="0"/>
                      </a:rPr>
                      <m:t>≤</m:t>
                    </m:r>
                  </m:oMath>
                </a14:m>
                <a:r>
                  <a:rPr lang="en-US" altLang="zh-CN" dirty="0"/>
                  <a:t>n)</a:t>
                </a:r>
                <a:r>
                  <a:rPr lang="zh-CN" altLang="en-US" dirty="0"/>
                  <a:t>得出的表达式。通常称</a:t>
                </a:r>
                <a:r>
                  <a:rPr lang="en-US" altLang="zh-CN" dirty="0" err="1"/>
                  <a:t>Eθ</a:t>
                </a:r>
                <a:r>
                  <a:rPr lang="zh-CN" altLang="en-US" dirty="0"/>
                  <a:t>为</a:t>
                </a:r>
                <a:r>
                  <a:rPr lang="en-US" altLang="zh-CN" dirty="0">
                    <a:solidFill>
                      <a:srgbClr val="FF0000"/>
                    </a:solidFill>
                  </a:rPr>
                  <a:t>E</a:t>
                </a:r>
                <a:r>
                  <a:rPr lang="zh-CN" altLang="en-US" dirty="0">
                    <a:solidFill>
                      <a:srgbClr val="FF0000"/>
                    </a:solidFill>
                  </a:rPr>
                  <a:t>的例</a:t>
                </a:r>
                <a:r>
                  <a:rPr lang="zh-CN" altLang="en-US" dirty="0"/>
                  <a:t>。</a:t>
                </a: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2"/>
                <a:stretch>
                  <a:fillRect l="-607" t="-224" r="-938"/>
                </a:stretch>
              </a:blipFill>
            </p:spPr>
            <p:txBody>
              <a:bodyPr/>
              <a:lstStyle/>
              <a:p>
                <a:r>
                  <a:rPr lang="zh-CN" altLang="en-US">
                    <a:noFill/>
                  </a:rPr>
                  <a:t> </a:t>
                </a:r>
                <a:endParaRPr lang="zh-CN" altLang="en-US">
                  <a:noFill/>
                </a:endParaRPr>
              </a:p>
            </p:txBody>
          </p:sp>
        </mc:Fallback>
      </mc:AlternateContent>
      <p:sp>
        <p:nvSpPr>
          <p:cNvPr id="6" name="灯片编号占位符 5"/>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94</a:t>
            </a:fld>
            <a:endParaRPr kumimoji="1" lang="en-US" altLang="zh-CN" sz="1500">
              <a:solidFill>
                <a:srgbClr val="000000"/>
              </a:solidFill>
            </a:endParaRPr>
          </a:p>
        </p:txBody>
      </p:sp>
    </p:spTree>
    <p:extLst>
      <p:ext uri="{BB962C8B-B14F-4D97-AF65-F5344CB8AC3E}">
        <p14:creationId xmlns:p14="http://schemas.microsoft.com/office/powerpoint/2010/main" val="170870374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2.4.3 </a:t>
            </a:r>
            <a:r>
              <a:rPr lang="zh-CN" altLang="en-US" dirty="0" smtClean="0"/>
              <a:t>谓词归结的合一</a:t>
            </a:r>
            <a:r>
              <a:rPr lang="zh-CN" altLang="en-US" dirty="0"/>
              <a:t>和</a:t>
            </a:r>
            <a:r>
              <a:rPr lang="zh-CN" altLang="en-US" dirty="0" smtClean="0"/>
              <a:t>置换</a:t>
            </a:r>
            <a:endParaRPr lang="zh-CN" altLang="en-US" dirty="0"/>
          </a:p>
        </p:txBody>
      </p:sp>
      <p:sp>
        <p:nvSpPr>
          <p:cNvPr id="4" name="内容占位符 3"/>
          <p:cNvSpPr>
            <a:spLocks noGrp="1"/>
          </p:cNvSpPr>
          <p:nvPr>
            <p:ph idx="1"/>
          </p:nvPr>
        </p:nvSpPr>
        <p:spPr/>
        <p:txBody>
          <a:bodyPr/>
          <a:lstStyle/>
          <a:p>
            <a:r>
              <a:rPr lang="zh-CN" altLang="en-US" dirty="0"/>
              <a:t>置换的</a:t>
            </a:r>
            <a:r>
              <a:rPr lang="zh-CN" altLang="en-US" dirty="0" smtClean="0"/>
              <a:t>合成</a:t>
            </a:r>
            <a:endParaRPr lang="en-US" altLang="zh-CN" dirty="0" smtClean="0"/>
          </a:p>
          <a:p>
            <a:pPr marL="265271" lvl="1" indent="0">
              <a:buSzPct val="70000"/>
              <a:buNone/>
              <a:defRPr/>
            </a:pPr>
            <a:r>
              <a:rPr kumimoji="0" lang="zh-CN" altLang="en-US" dirty="0">
                <a:solidFill>
                  <a:schemeClr val="tx1"/>
                </a:solidFill>
              </a:rPr>
              <a:t>设</a:t>
            </a:r>
            <a:r>
              <a:rPr kumimoji="0" lang="zh-CN" altLang="en-US" dirty="0">
                <a:solidFill>
                  <a:schemeClr val="tx1"/>
                </a:solidFill>
                <a:sym typeface="Symbol" panose="05050102010706020507" pitchFamily="18" charset="2"/>
              </a:rPr>
              <a:t></a:t>
            </a:r>
            <a:r>
              <a:rPr kumimoji="0" lang="zh-CN" altLang="en-US" dirty="0">
                <a:solidFill>
                  <a:schemeClr val="tx1"/>
                </a:solidFill>
              </a:rPr>
              <a:t>＝</a:t>
            </a:r>
            <a:r>
              <a:rPr kumimoji="0" lang="en-US" altLang="zh-CN" dirty="0">
                <a:solidFill>
                  <a:schemeClr val="tx1"/>
                </a:solidFill>
              </a:rPr>
              <a:t>{t</a:t>
            </a:r>
            <a:r>
              <a:rPr kumimoji="0" lang="en-US" altLang="zh-CN" baseline="-30000" dirty="0">
                <a:solidFill>
                  <a:schemeClr val="tx1"/>
                </a:solidFill>
              </a:rPr>
              <a:t>1</a:t>
            </a:r>
            <a:r>
              <a:rPr kumimoji="0" lang="en-US" altLang="zh-CN" dirty="0">
                <a:solidFill>
                  <a:schemeClr val="tx1"/>
                </a:solidFill>
              </a:rPr>
              <a:t>/x</a:t>
            </a:r>
            <a:r>
              <a:rPr kumimoji="0" lang="en-US" altLang="zh-CN" baseline="-30000" dirty="0">
                <a:solidFill>
                  <a:schemeClr val="tx1"/>
                </a:solidFill>
              </a:rPr>
              <a:t>1</a:t>
            </a:r>
            <a:r>
              <a:rPr kumimoji="0" lang="en-US" altLang="zh-CN" dirty="0">
                <a:solidFill>
                  <a:schemeClr val="tx1"/>
                </a:solidFill>
              </a:rPr>
              <a:t>, t</a:t>
            </a:r>
            <a:r>
              <a:rPr kumimoji="0" lang="en-US" altLang="zh-CN" baseline="-30000" dirty="0">
                <a:solidFill>
                  <a:schemeClr val="tx1"/>
                </a:solidFill>
              </a:rPr>
              <a:t>2</a:t>
            </a:r>
            <a:r>
              <a:rPr kumimoji="0" lang="en-US" altLang="zh-CN" dirty="0">
                <a:solidFill>
                  <a:schemeClr val="tx1"/>
                </a:solidFill>
              </a:rPr>
              <a:t>/x</a:t>
            </a:r>
            <a:r>
              <a:rPr kumimoji="0" lang="en-US" altLang="zh-CN" baseline="-30000" dirty="0">
                <a:solidFill>
                  <a:schemeClr val="tx1"/>
                </a:solidFill>
              </a:rPr>
              <a:t>2</a:t>
            </a:r>
            <a:r>
              <a:rPr kumimoji="0" lang="en-US" altLang="zh-CN" dirty="0">
                <a:solidFill>
                  <a:schemeClr val="tx1"/>
                </a:solidFill>
              </a:rPr>
              <a:t>, </a:t>
            </a:r>
            <a:r>
              <a:rPr kumimoji="0" lang="en-US" altLang="zh-CN" dirty="0">
                <a:solidFill>
                  <a:schemeClr val="tx1"/>
                </a:solidFill>
                <a:latin typeface="Arial" panose="020B0604020202020204"/>
              </a:rPr>
              <a:t>…</a:t>
            </a:r>
            <a:r>
              <a:rPr kumimoji="0" lang="en-US" altLang="zh-CN" dirty="0">
                <a:solidFill>
                  <a:schemeClr val="tx1"/>
                </a:solidFill>
              </a:rPr>
              <a:t>, </a:t>
            </a:r>
            <a:r>
              <a:rPr kumimoji="0" lang="en-US" altLang="zh-CN" dirty="0" err="1">
                <a:solidFill>
                  <a:schemeClr val="tx1"/>
                </a:solidFill>
              </a:rPr>
              <a:t>t</a:t>
            </a:r>
            <a:r>
              <a:rPr kumimoji="0" lang="en-US" altLang="zh-CN" baseline="-30000" dirty="0" err="1">
                <a:solidFill>
                  <a:schemeClr val="tx1"/>
                </a:solidFill>
              </a:rPr>
              <a:t>n</a:t>
            </a:r>
            <a:r>
              <a:rPr kumimoji="0" lang="en-US" altLang="zh-CN" dirty="0">
                <a:solidFill>
                  <a:schemeClr val="tx1"/>
                </a:solidFill>
              </a:rPr>
              <a:t>/</a:t>
            </a:r>
            <a:r>
              <a:rPr kumimoji="0" lang="en-US" altLang="zh-CN" dirty="0" err="1">
                <a:solidFill>
                  <a:schemeClr val="tx1"/>
                </a:solidFill>
              </a:rPr>
              <a:t>x</a:t>
            </a:r>
            <a:r>
              <a:rPr kumimoji="0" lang="en-US" altLang="zh-CN" baseline="-30000" dirty="0" err="1">
                <a:solidFill>
                  <a:schemeClr val="tx1"/>
                </a:solidFill>
              </a:rPr>
              <a:t>n</a:t>
            </a:r>
            <a:r>
              <a:rPr kumimoji="0" lang="en-US" altLang="zh-CN" dirty="0">
                <a:solidFill>
                  <a:schemeClr val="tx1"/>
                </a:solidFill>
              </a:rPr>
              <a:t>}</a:t>
            </a:r>
            <a:r>
              <a:rPr kumimoji="0" lang="zh-CN" altLang="en-US" dirty="0" smtClean="0">
                <a:solidFill>
                  <a:schemeClr val="tx1"/>
                </a:solidFill>
              </a:rPr>
              <a:t>，</a:t>
            </a:r>
            <a:r>
              <a:rPr kumimoji="0" lang="zh-CN" altLang="en-US" dirty="0">
                <a:sym typeface="Symbol" panose="05050102010706020507" pitchFamily="18" charset="2"/>
              </a:rPr>
              <a:t></a:t>
            </a:r>
            <a:r>
              <a:rPr kumimoji="0" lang="zh-CN" altLang="en-US" dirty="0"/>
              <a:t>＝</a:t>
            </a:r>
            <a:r>
              <a:rPr kumimoji="0" lang="en-US" altLang="zh-CN" dirty="0"/>
              <a:t>{u</a:t>
            </a:r>
            <a:r>
              <a:rPr kumimoji="0" lang="en-US" altLang="zh-CN" baseline="-30000" dirty="0"/>
              <a:t>1</a:t>
            </a:r>
            <a:r>
              <a:rPr kumimoji="0" lang="en-US" altLang="zh-CN" dirty="0"/>
              <a:t>/y</a:t>
            </a:r>
            <a:r>
              <a:rPr kumimoji="0" lang="en-US" altLang="zh-CN" baseline="-30000" dirty="0"/>
              <a:t>1</a:t>
            </a:r>
            <a:r>
              <a:rPr kumimoji="0" lang="en-US" altLang="zh-CN" dirty="0"/>
              <a:t>, u</a:t>
            </a:r>
            <a:r>
              <a:rPr kumimoji="0" lang="en-US" altLang="zh-CN" baseline="-30000" dirty="0"/>
              <a:t>2</a:t>
            </a:r>
            <a:r>
              <a:rPr kumimoji="0" lang="en-US" altLang="zh-CN" dirty="0"/>
              <a:t>/y</a:t>
            </a:r>
            <a:r>
              <a:rPr kumimoji="0" lang="en-US" altLang="zh-CN" baseline="-30000" dirty="0"/>
              <a:t>2</a:t>
            </a:r>
            <a:r>
              <a:rPr kumimoji="0" lang="en-US" altLang="zh-CN" dirty="0"/>
              <a:t>, </a:t>
            </a:r>
            <a:r>
              <a:rPr kumimoji="0" lang="en-US" altLang="zh-CN" dirty="0">
                <a:latin typeface="Arial" panose="020B0604020202020204"/>
              </a:rPr>
              <a:t>…</a:t>
            </a:r>
            <a:r>
              <a:rPr kumimoji="0" lang="en-US" altLang="zh-CN" dirty="0"/>
              <a:t>, u</a:t>
            </a:r>
            <a:r>
              <a:rPr kumimoji="0" lang="en-US" altLang="zh-CN" baseline="-30000" dirty="0"/>
              <a:t>n</a:t>
            </a:r>
            <a:r>
              <a:rPr kumimoji="0" lang="en-US" altLang="zh-CN" dirty="0"/>
              <a:t>/</a:t>
            </a:r>
            <a:r>
              <a:rPr kumimoji="0" lang="en-US" altLang="zh-CN" dirty="0" err="1"/>
              <a:t>y</a:t>
            </a:r>
            <a:r>
              <a:rPr kumimoji="0" lang="en-US" altLang="zh-CN" baseline="-30000" dirty="0" err="1"/>
              <a:t>n</a:t>
            </a:r>
            <a:r>
              <a:rPr kumimoji="0" lang="en-US" altLang="zh-CN" dirty="0"/>
              <a:t>}</a:t>
            </a:r>
            <a:r>
              <a:rPr kumimoji="0" lang="zh-CN" altLang="en-US" dirty="0"/>
              <a:t>，是两个置换。则</a:t>
            </a:r>
            <a:r>
              <a:rPr kumimoji="0" lang="zh-CN" altLang="en-US" dirty="0">
                <a:solidFill>
                  <a:srgbClr val="FF0000"/>
                </a:solidFill>
                <a:sym typeface="Symbol" panose="05050102010706020507" pitchFamily="18" charset="2"/>
              </a:rPr>
              <a:t></a:t>
            </a:r>
            <a:r>
              <a:rPr kumimoji="0" lang="zh-CN" altLang="en-US" dirty="0">
                <a:solidFill>
                  <a:srgbClr val="FF0000"/>
                </a:solidFill>
              </a:rPr>
              <a:t>与</a:t>
            </a:r>
            <a:r>
              <a:rPr kumimoji="0" lang="zh-CN" altLang="en-US" dirty="0">
                <a:solidFill>
                  <a:srgbClr val="FF0000"/>
                </a:solidFill>
                <a:sym typeface="Symbol" panose="05050102010706020507" pitchFamily="18" charset="2"/>
              </a:rPr>
              <a:t></a:t>
            </a:r>
            <a:r>
              <a:rPr kumimoji="0" lang="zh-CN" altLang="en-US" dirty="0">
                <a:solidFill>
                  <a:srgbClr val="FF0000"/>
                </a:solidFill>
              </a:rPr>
              <a:t>的合成</a:t>
            </a:r>
            <a:r>
              <a:rPr kumimoji="0" lang="zh-CN" altLang="en-US" dirty="0"/>
              <a:t>也是一个置换，记作</a:t>
            </a:r>
            <a:r>
              <a:rPr kumimoji="0" lang="zh-CN" altLang="en-US" dirty="0">
                <a:solidFill>
                  <a:srgbClr val="FF0000"/>
                </a:solidFill>
                <a:sym typeface="Symbol" panose="05050102010706020507" pitchFamily="18" charset="2"/>
              </a:rPr>
              <a:t></a:t>
            </a:r>
            <a:r>
              <a:rPr kumimoji="0" lang="en-US" altLang="zh-CN" dirty="0">
                <a:solidFill>
                  <a:srgbClr val="FF0000"/>
                </a:solidFill>
                <a:latin typeface="Arial" panose="020B0604020202020204"/>
              </a:rPr>
              <a:t>·</a:t>
            </a:r>
            <a:r>
              <a:rPr kumimoji="0" lang="en-US" altLang="zh-CN" dirty="0">
                <a:solidFill>
                  <a:srgbClr val="FF0000"/>
                </a:solidFill>
                <a:sym typeface="Symbol" panose="05050102010706020507" pitchFamily="18" charset="2"/>
              </a:rPr>
              <a:t></a:t>
            </a:r>
            <a:r>
              <a:rPr kumimoji="0" lang="zh-CN" altLang="en-US" dirty="0"/>
              <a:t>。它是从集合</a:t>
            </a:r>
            <a:r>
              <a:rPr kumimoji="0" lang="en-US" altLang="zh-CN" dirty="0"/>
              <a:t>{t</a:t>
            </a:r>
            <a:r>
              <a:rPr kumimoji="0" lang="en-US" altLang="zh-CN" baseline="-30000" dirty="0"/>
              <a:t>1</a:t>
            </a:r>
            <a:r>
              <a:rPr kumimoji="0" lang="en-US" altLang="zh-CN" dirty="0">
                <a:sym typeface="Symbol" panose="05050102010706020507" pitchFamily="18" charset="2"/>
              </a:rPr>
              <a:t></a:t>
            </a:r>
            <a:r>
              <a:rPr kumimoji="0" lang="en-US" altLang="zh-CN" dirty="0"/>
              <a:t>/x</a:t>
            </a:r>
            <a:r>
              <a:rPr kumimoji="0" lang="en-US" altLang="zh-CN" baseline="-30000" dirty="0"/>
              <a:t>1</a:t>
            </a:r>
            <a:r>
              <a:rPr kumimoji="0" lang="en-US" altLang="zh-CN" dirty="0"/>
              <a:t>, t</a:t>
            </a:r>
            <a:r>
              <a:rPr kumimoji="0" lang="en-US" altLang="zh-CN" baseline="-30000" dirty="0"/>
              <a:t>2</a:t>
            </a:r>
            <a:r>
              <a:rPr kumimoji="0" lang="en-US" altLang="zh-CN" dirty="0">
                <a:sym typeface="Symbol" panose="05050102010706020507" pitchFamily="18" charset="2"/>
              </a:rPr>
              <a:t></a:t>
            </a:r>
            <a:r>
              <a:rPr kumimoji="0" lang="en-US" altLang="zh-CN" dirty="0"/>
              <a:t>/x</a:t>
            </a:r>
            <a:r>
              <a:rPr kumimoji="0" lang="en-US" altLang="zh-CN" baseline="-30000" dirty="0"/>
              <a:t>2</a:t>
            </a:r>
            <a:r>
              <a:rPr kumimoji="0" lang="en-US" altLang="zh-CN" dirty="0"/>
              <a:t>, </a:t>
            </a:r>
            <a:r>
              <a:rPr kumimoji="0" lang="en-US" altLang="zh-CN" dirty="0">
                <a:latin typeface="Arial" panose="020B0604020202020204"/>
              </a:rPr>
              <a:t>…</a:t>
            </a:r>
            <a:r>
              <a:rPr kumimoji="0" lang="en-US" altLang="zh-CN" dirty="0"/>
              <a:t>, </a:t>
            </a:r>
            <a:r>
              <a:rPr kumimoji="0" lang="en-US" altLang="zh-CN" dirty="0" err="1"/>
              <a:t>t</a:t>
            </a:r>
            <a:r>
              <a:rPr kumimoji="0" lang="en-US" altLang="zh-CN" baseline="-30000" dirty="0" err="1"/>
              <a:t>n</a:t>
            </a:r>
            <a:r>
              <a:rPr kumimoji="0" lang="en-US" altLang="zh-CN" dirty="0">
                <a:sym typeface="Symbol" panose="05050102010706020507" pitchFamily="18" charset="2"/>
              </a:rPr>
              <a:t></a:t>
            </a:r>
            <a:r>
              <a:rPr kumimoji="0" lang="en-US" altLang="zh-CN" dirty="0"/>
              <a:t>/</a:t>
            </a:r>
            <a:r>
              <a:rPr kumimoji="0" lang="en-US" altLang="zh-CN" dirty="0" err="1"/>
              <a:t>x</a:t>
            </a:r>
            <a:r>
              <a:rPr kumimoji="0" lang="en-US" altLang="zh-CN" baseline="-30000" dirty="0" err="1"/>
              <a:t>n</a:t>
            </a:r>
            <a:r>
              <a:rPr kumimoji="0" lang="en-US" altLang="zh-CN" dirty="0"/>
              <a:t>, u</a:t>
            </a:r>
            <a:r>
              <a:rPr kumimoji="0" lang="en-US" altLang="zh-CN" baseline="-30000" dirty="0"/>
              <a:t>1</a:t>
            </a:r>
            <a:r>
              <a:rPr kumimoji="0" lang="en-US" altLang="zh-CN" dirty="0"/>
              <a:t>/y</a:t>
            </a:r>
            <a:r>
              <a:rPr kumimoji="0" lang="en-US" altLang="zh-CN" baseline="-30000" dirty="0"/>
              <a:t>1</a:t>
            </a:r>
            <a:r>
              <a:rPr kumimoji="0" lang="en-US" altLang="zh-CN" dirty="0"/>
              <a:t>, u</a:t>
            </a:r>
            <a:r>
              <a:rPr kumimoji="0" lang="en-US" altLang="zh-CN" baseline="-30000" dirty="0"/>
              <a:t>2</a:t>
            </a:r>
            <a:r>
              <a:rPr kumimoji="0" lang="en-US" altLang="zh-CN" dirty="0"/>
              <a:t>/y</a:t>
            </a:r>
            <a:r>
              <a:rPr kumimoji="0" lang="en-US" altLang="zh-CN" baseline="-30000" dirty="0"/>
              <a:t>2</a:t>
            </a:r>
            <a:r>
              <a:rPr kumimoji="0" lang="en-US" altLang="zh-CN" dirty="0"/>
              <a:t>, </a:t>
            </a:r>
            <a:r>
              <a:rPr kumimoji="0" lang="en-US" altLang="zh-CN" dirty="0">
                <a:latin typeface="Arial" panose="020B0604020202020204"/>
              </a:rPr>
              <a:t>…</a:t>
            </a:r>
            <a:r>
              <a:rPr kumimoji="0" lang="en-US" altLang="zh-CN" dirty="0"/>
              <a:t>, u</a:t>
            </a:r>
            <a:r>
              <a:rPr kumimoji="0" lang="en-US" altLang="zh-CN" baseline="-30000" dirty="0"/>
              <a:t>n</a:t>
            </a:r>
            <a:r>
              <a:rPr kumimoji="0" lang="en-US" altLang="zh-CN" dirty="0"/>
              <a:t>/</a:t>
            </a:r>
            <a:r>
              <a:rPr kumimoji="0" lang="en-US" altLang="zh-CN" dirty="0" err="1"/>
              <a:t>y</a:t>
            </a:r>
            <a:r>
              <a:rPr kumimoji="0" lang="en-US" altLang="zh-CN" baseline="-30000" dirty="0" err="1"/>
              <a:t>n</a:t>
            </a:r>
            <a:r>
              <a:rPr kumimoji="0" lang="en-US" altLang="zh-CN" dirty="0"/>
              <a:t>}</a:t>
            </a:r>
            <a:r>
              <a:rPr kumimoji="0" lang="zh-CN" altLang="en-US" dirty="0"/>
              <a:t>中删去以下两种元素：</a:t>
            </a:r>
          </a:p>
          <a:p>
            <a:pPr marL="390525" lvl="1" indent="0">
              <a:buClr>
                <a:schemeClr val="accent2"/>
              </a:buClr>
              <a:buSzPct val="70000"/>
              <a:buNone/>
              <a:defRPr/>
            </a:pPr>
            <a:r>
              <a:rPr kumimoji="0" lang="en-US" altLang="zh-CN" dirty="0" smtClean="0">
                <a:cs typeface="+mn-ea"/>
              </a:rPr>
              <a:t>1</a:t>
            </a:r>
            <a:r>
              <a:rPr kumimoji="0" lang="zh-CN" altLang="en-US" dirty="0" smtClean="0">
                <a:cs typeface="+mn-ea"/>
              </a:rPr>
              <a:t>）当</a:t>
            </a:r>
            <a:r>
              <a:rPr kumimoji="0" lang="en-US" altLang="zh-CN" dirty="0" err="1">
                <a:cs typeface="+mn-ea"/>
              </a:rPr>
              <a:t>t</a:t>
            </a:r>
            <a:r>
              <a:rPr kumimoji="0" lang="en-US" altLang="zh-CN" baseline="-30000" dirty="0" err="1">
                <a:cs typeface="+mn-ea"/>
              </a:rPr>
              <a:t>i</a:t>
            </a:r>
            <a:r>
              <a:rPr kumimoji="0" lang="en-US" altLang="zh-CN" dirty="0" smtClean="0">
                <a:cs typeface="+mn-ea"/>
                <a:sym typeface="Symbol" panose="05050102010706020507" pitchFamily="18" charset="2"/>
              </a:rPr>
              <a:t> </a:t>
            </a:r>
            <a:r>
              <a:rPr kumimoji="0" lang="en-US" altLang="zh-CN" dirty="0" smtClean="0">
                <a:cs typeface="+mn-ea"/>
              </a:rPr>
              <a:t>= x</a:t>
            </a:r>
            <a:r>
              <a:rPr kumimoji="0" lang="en-US" altLang="zh-CN" baseline="-30000" dirty="0" smtClean="0">
                <a:cs typeface="+mn-ea"/>
              </a:rPr>
              <a:t>i</a:t>
            </a:r>
            <a:r>
              <a:rPr kumimoji="0" lang="zh-CN" altLang="en-US" dirty="0">
                <a:cs typeface="+mn-ea"/>
              </a:rPr>
              <a:t>时，删去</a:t>
            </a:r>
            <a:r>
              <a:rPr kumimoji="0" lang="en-US" altLang="zh-CN" dirty="0" err="1">
                <a:cs typeface="+mn-ea"/>
              </a:rPr>
              <a:t>t</a:t>
            </a:r>
            <a:r>
              <a:rPr kumimoji="0" lang="en-US" altLang="zh-CN" baseline="-30000" dirty="0" err="1">
                <a:cs typeface="+mn-ea"/>
              </a:rPr>
              <a:t>i</a:t>
            </a:r>
            <a:r>
              <a:rPr kumimoji="0" lang="en-US" altLang="zh-CN" dirty="0">
                <a:cs typeface="+mn-ea"/>
                <a:sym typeface="Symbol" panose="05050102010706020507" pitchFamily="18" charset="2"/>
              </a:rPr>
              <a:t></a:t>
            </a:r>
            <a:r>
              <a:rPr kumimoji="0" lang="en-US" altLang="zh-CN" dirty="0">
                <a:cs typeface="+mn-ea"/>
              </a:rPr>
              <a:t>/x</a:t>
            </a:r>
            <a:r>
              <a:rPr kumimoji="0" lang="en-US" altLang="zh-CN" baseline="-30000" dirty="0">
                <a:cs typeface="+mn-ea"/>
              </a:rPr>
              <a:t>i</a:t>
            </a:r>
            <a:r>
              <a:rPr kumimoji="0" lang="en-US" altLang="zh-CN" dirty="0">
                <a:cs typeface="+mn-ea"/>
              </a:rPr>
              <a:t> (</a:t>
            </a:r>
            <a:r>
              <a:rPr kumimoji="0" lang="en-US" altLang="zh-CN" dirty="0" err="1" smtClean="0">
                <a:cs typeface="+mn-ea"/>
              </a:rPr>
              <a:t>i</a:t>
            </a:r>
            <a:r>
              <a:rPr kumimoji="0" lang="en-US" altLang="zh-CN" dirty="0" smtClean="0">
                <a:cs typeface="+mn-ea"/>
              </a:rPr>
              <a:t>=1,2,</a:t>
            </a:r>
            <a:r>
              <a:rPr kumimoji="0" lang="en-US" altLang="zh-CN" dirty="0" smtClean="0">
                <a:latin typeface="Arial" panose="020B0604020202020204"/>
                <a:cs typeface="+mn-ea"/>
              </a:rPr>
              <a:t>…</a:t>
            </a:r>
            <a:r>
              <a:rPr kumimoji="0" lang="en-US" altLang="zh-CN" dirty="0" smtClean="0">
                <a:cs typeface="+mn-ea"/>
              </a:rPr>
              <a:t>,n</a:t>
            </a:r>
            <a:r>
              <a:rPr kumimoji="0" lang="en-US" altLang="zh-CN" dirty="0">
                <a:cs typeface="+mn-ea"/>
              </a:rPr>
              <a:t>);</a:t>
            </a:r>
          </a:p>
          <a:p>
            <a:pPr marL="390525" lvl="1" indent="0">
              <a:buClr>
                <a:schemeClr val="accent2"/>
              </a:buClr>
              <a:buSzPct val="70000"/>
              <a:buNone/>
              <a:defRPr/>
            </a:pPr>
            <a:r>
              <a:rPr kumimoji="0" lang="en-US" altLang="zh-CN" dirty="0" smtClean="0">
                <a:cs typeface="+mn-ea"/>
              </a:rPr>
              <a:t>2</a:t>
            </a:r>
            <a:r>
              <a:rPr kumimoji="0" lang="zh-CN" altLang="en-US" dirty="0" smtClean="0">
                <a:cs typeface="+mn-ea"/>
              </a:rPr>
              <a:t>）当</a:t>
            </a:r>
            <a:r>
              <a:rPr kumimoji="0" lang="en-US" altLang="zh-CN" dirty="0" err="1">
                <a:cs typeface="+mn-ea"/>
              </a:rPr>
              <a:t>y</a:t>
            </a:r>
            <a:r>
              <a:rPr kumimoji="0" lang="en-US" altLang="zh-CN" baseline="-30000" dirty="0" err="1">
                <a:cs typeface="+mn-ea"/>
              </a:rPr>
              <a:t>i</a:t>
            </a:r>
            <a:r>
              <a:rPr kumimoji="0" lang="en-US" altLang="zh-CN" dirty="0">
                <a:cs typeface="+mn-ea"/>
                <a:sym typeface="Symbol" panose="05050102010706020507" pitchFamily="18" charset="2"/>
              </a:rPr>
              <a:t></a:t>
            </a:r>
            <a:r>
              <a:rPr kumimoji="0" lang="en-US" altLang="zh-CN" dirty="0">
                <a:cs typeface="+mn-ea"/>
              </a:rPr>
              <a:t>{x</a:t>
            </a:r>
            <a:r>
              <a:rPr kumimoji="0" lang="en-US" altLang="zh-CN" baseline="-30000" dirty="0">
                <a:cs typeface="+mn-ea"/>
              </a:rPr>
              <a:t>1</a:t>
            </a:r>
            <a:r>
              <a:rPr kumimoji="0" lang="en-US" altLang="zh-CN" dirty="0">
                <a:cs typeface="+mn-ea"/>
              </a:rPr>
              <a:t>,x</a:t>
            </a:r>
            <a:r>
              <a:rPr kumimoji="0" lang="en-US" altLang="zh-CN" baseline="-30000" dirty="0">
                <a:cs typeface="+mn-ea"/>
              </a:rPr>
              <a:t>2</a:t>
            </a:r>
            <a:r>
              <a:rPr kumimoji="0" lang="en-US" altLang="zh-CN" dirty="0">
                <a:cs typeface="+mn-ea"/>
              </a:rPr>
              <a:t>, </a:t>
            </a:r>
            <a:r>
              <a:rPr kumimoji="0" lang="en-US" altLang="zh-CN" dirty="0">
                <a:latin typeface="Arial" panose="020B0604020202020204"/>
                <a:cs typeface="+mn-ea"/>
              </a:rPr>
              <a:t>…</a:t>
            </a:r>
            <a:r>
              <a:rPr kumimoji="0" lang="en-US" altLang="zh-CN" dirty="0">
                <a:cs typeface="+mn-ea"/>
              </a:rPr>
              <a:t>, </a:t>
            </a:r>
            <a:r>
              <a:rPr kumimoji="0" lang="en-US" altLang="zh-CN" dirty="0" err="1">
                <a:cs typeface="+mn-ea"/>
              </a:rPr>
              <a:t>x</a:t>
            </a:r>
            <a:r>
              <a:rPr kumimoji="0" lang="en-US" altLang="zh-CN" baseline="-30000" dirty="0" err="1">
                <a:cs typeface="+mn-ea"/>
              </a:rPr>
              <a:t>n</a:t>
            </a:r>
            <a:r>
              <a:rPr kumimoji="0" lang="en-US" altLang="zh-CN" dirty="0">
                <a:cs typeface="+mn-ea"/>
              </a:rPr>
              <a:t>}</a:t>
            </a:r>
            <a:r>
              <a:rPr kumimoji="0" lang="zh-CN" altLang="en-US" dirty="0">
                <a:cs typeface="+mn-ea"/>
              </a:rPr>
              <a:t>时，删去</a:t>
            </a:r>
            <a:r>
              <a:rPr kumimoji="0" lang="en-US" altLang="zh-CN" dirty="0" err="1">
                <a:cs typeface="+mn-ea"/>
              </a:rPr>
              <a:t>u</a:t>
            </a:r>
            <a:r>
              <a:rPr kumimoji="0" lang="en-US" altLang="zh-CN" baseline="-30000" dirty="0" err="1">
                <a:cs typeface="+mn-ea"/>
              </a:rPr>
              <a:t>j</a:t>
            </a:r>
            <a:r>
              <a:rPr kumimoji="0" lang="en-US" altLang="zh-CN" dirty="0">
                <a:cs typeface="+mn-ea"/>
              </a:rPr>
              <a:t>/</a:t>
            </a:r>
            <a:r>
              <a:rPr kumimoji="0" lang="en-US" altLang="zh-CN" dirty="0" err="1">
                <a:cs typeface="+mn-ea"/>
              </a:rPr>
              <a:t>y</a:t>
            </a:r>
            <a:r>
              <a:rPr kumimoji="0" lang="en-US" altLang="zh-CN" baseline="-30000" dirty="0" err="1">
                <a:cs typeface="+mn-ea"/>
              </a:rPr>
              <a:t>j</a:t>
            </a:r>
            <a:r>
              <a:rPr kumimoji="0" lang="en-US" altLang="zh-CN" baseline="-30000" dirty="0">
                <a:cs typeface="+mn-ea"/>
              </a:rPr>
              <a:t> </a:t>
            </a:r>
            <a:r>
              <a:rPr kumimoji="0" lang="en-US" altLang="zh-CN" dirty="0">
                <a:cs typeface="+mn-ea"/>
              </a:rPr>
              <a:t>(</a:t>
            </a:r>
            <a:r>
              <a:rPr kumimoji="0" lang="en-US" altLang="zh-CN" dirty="0" smtClean="0">
                <a:cs typeface="+mn-ea"/>
              </a:rPr>
              <a:t>j=1,2,</a:t>
            </a:r>
            <a:r>
              <a:rPr kumimoji="0" lang="en-US" altLang="zh-CN" dirty="0" smtClean="0">
                <a:latin typeface="Arial" panose="020B0604020202020204"/>
                <a:cs typeface="+mn-ea"/>
              </a:rPr>
              <a:t>…</a:t>
            </a:r>
            <a:r>
              <a:rPr kumimoji="0" lang="en-US" altLang="zh-CN" dirty="0" smtClean="0">
                <a:cs typeface="+mn-ea"/>
              </a:rPr>
              <a:t>,m</a:t>
            </a:r>
            <a:r>
              <a:rPr kumimoji="0" lang="en-US" altLang="zh-CN" dirty="0">
                <a:cs typeface="+mn-ea"/>
              </a:rPr>
              <a:t>)</a:t>
            </a:r>
          </a:p>
          <a:p>
            <a:pPr marL="257175" indent="-257175">
              <a:spcBef>
                <a:spcPct val="20000"/>
              </a:spcBef>
              <a:buClr>
                <a:schemeClr val="hlink"/>
              </a:buClr>
              <a:buSzPct val="70000"/>
              <a:buNone/>
              <a:defRPr/>
            </a:pPr>
            <a:r>
              <a:rPr kumimoji="0" lang="en-US" altLang="zh-CN" sz="1950" dirty="0">
                <a:solidFill>
                  <a:schemeClr val="tx1"/>
                </a:solidFill>
              </a:rPr>
              <a:t>	</a:t>
            </a:r>
            <a:r>
              <a:rPr kumimoji="0" lang="zh-CN" altLang="en-US" sz="1950" dirty="0">
                <a:solidFill>
                  <a:schemeClr val="tx1"/>
                </a:solidFill>
              </a:rPr>
              <a:t>最后剩下的元素所构成的集合。 </a:t>
            </a:r>
          </a:p>
          <a:p>
            <a:pPr marL="257175" indent="-257175">
              <a:spcBef>
                <a:spcPct val="20000"/>
              </a:spcBef>
              <a:buClr>
                <a:schemeClr val="hlink"/>
              </a:buClr>
              <a:buSzPct val="70000"/>
              <a:buNone/>
              <a:defRPr/>
            </a:pPr>
            <a:r>
              <a:rPr kumimoji="0" lang="zh-CN" altLang="en-US" sz="1950" dirty="0">
                <a:solidFill>
                  <a:schemeClr val="tx1"/>
                </a:solidFill>
              </a:rPr>
              <a:t>    </a:t>
            </a:r>
          </a:p>
        </p:txBody>
      </p:sp>
      <p:sp>
        <p:nvSpPr>
          <p:cNvPr id="5" name="矩形 4"/>
          <p:cNvSpPr/>
          <p:nvPr/>
        </p:nvSpPr>
        <p:spPr>
          <a:xfrm>
            <a:off x="1655676" y="5222984"/>
            <a:ext cx="5994666" cy="482440"/>
          </a:xfrm>
          <a:prstGeom prst="rect">
            <a:avLst/>
          </a:prstGeom>
          <a:solidFill>
            <a:schemeClr val="accent5">
              <a:lumMod val="20000"/>
              <a:lumOff val="80000"/>
            </a:schemeClr>
          </a:solidFill>
          <a:ln>
            <a:solidFill>
              <a:schemeClr val="accent1"/>
            </a:solidFill>
          </a:ln>
        </p:spPr>
        <p:txBody>
          <a:bodyPr wrap="square">
            <a:spAutoFit/>
          </a:bodyPr>
          <a:lstStyle/>
          <a:p>
            <a:pPr marL="257175" indent="-257175" algn="just" defTabSz="685800" eaLnBrk="0" hangingPunct="0">
              <a:lnSpc>
                <a:spcPct val="130000"/>
              </a:lnSpc>
              <a:spcBef>
                <a:spcPct val="20000"/>
              </a:spcBef>
              <a:buClr>
                <a:srgbClr val="CCCCFF"/>
              </a:buClr>
              <a:buSzPct val="70000"/>
              <a:defRPr/>
            </a:pPr>
            <a:r>
              <a:rPr lang="zh-CN" altLang="en-US" sz="1950" b="1" kern="0" dirty="0">
                <a:solidFill>
                  <a:srgbClr val="FF0000"/>
                </a:solidFill>
                <a:latin typeface="Consolas" panose="020B0609020204030204"/>
                <a:ea typeface="黑体" panose="02010609060101010101" pitchFamily="49" charset="-122"/>
                <a:cs typeface="Times New Roman" panose="02020603050405020304" pitchFamily="18" charset="0"/>
              </a:rPr>
              <a:t>合成</a:t>
            </a:r>
            <a:r>
              <a:rPr lang="zh-CN" altLang="en-US" sz="1950" b="1" kern="0" dirty="0">
                <a:solidFill>
                  <a:srgbClr val="000000"/>
                </a:solidFill>
                <a:latin typeface="Consolas" panose="020B0609020204030204"/>
                <a:ea typeface="黑体" panose="02010609060101010101" pitchFamily="49" charset="-122"/>
                <a:cs typeface="Times New Roman" panose="02020603050405020304" pitchFamily="18" charset="0"/>
              </a:rPr>
              <a:t>即是</a:t>
            </a:r>
            <a:r>
              <a:rPr lang="zh-CN" altLang="en-US" sz="1950" b="1" kern="0" dirty="0">
                <a:solidFill>
                  <a:srgbClr val="FF0000"/>
                </a:solidFill>
                <a:latin typeface="Consolas" panose="020B0609020204030204"/>
                <a:ea typeface="黑体" panose="02010609060101010101" pitchFamily="49" charset="-122"/>
                <a:cs typeface="Times New Roman" panose="02020603050405020304" pitchFamily="18" charset="0"/>
              </a:rPr>
              <a:t>对</a:t>
            </a:r>
            <a:r>
              <a:rPr lang="en-US" altLang="zh-CN" sz="1950" b="1" kern="0" dirty="0" err="1">
                <a:solidFill>
                  <a:srgbClr val="FF0000"/>
                </a:solidFill>
                <a:latin typeface="Consolas" panose="020B0609020204030204"/>
                <a:ea typeface="黑体" panose="02010609060101010101" pitchFamily="49" charset="-122"/>
                <a:cs typeface="Times New Roman" panose="02020603050405020304" pitchFamily="18" charset="0"/>
              </a:rPr>
              <a:t>t</a:t>
            </a:r>
            <a:r>
              <a:rPr lang="en-US" altLang="zh-CN" sz="1950" b="1" kern="0" baseline="-30000" dirty="0" err="1">
                <a:solidFill>
                  <a:srgbClr val="FF0000"/>
                </a:solidFill>
                <a:latin typeface="Consolas" panose="020B0609020204030204"/>
                <a:ea typeface="黑体" panose="02010609060101010101" pitchFamily="49" charset="-122"/>
                <a:cs typeface="Times New Roman" panose="02020603050405020304" pitchFamily="18" charset="0"/>
              </a:rPr>
              <a:t>i</a:t>
            </a:r>
            <a:r>
              <a:rPr lang="zh-CN" altLang="en-US" sz="1950" b="1" kern="0" dirty="0">
                <a:solidFill>
                  <a:srgbClr val="FF00FF"/>
                </a:solidFill>
                <a:latin typeface="Consolas" panose="020B0609020204030204"/>
                <a:ea typeface="黑体" panose="02010609060101010101" pitchFamily="49" charset="-122"/>
                <a:cs typeface="Times New Roman" panose="02020603050405020304" pitchFamily="18" charset="0"/>
              </a:rPr>
              <a:t>先做</a:t>
            </a:r>
            <a:r>
              <a:rPr lang="zh-CN" altLang="en-US" sz="1950" b="1" kern="0" dirty="0">
                <a:solidFill>
                  <a:srgbClr val="FF00FF"/>
                </a:solidFill>
                <a:latin typeface="Consolas" panose="020B0609020204030204"/>
                <a:ea typeface="黑体" panose="02010609060101010101" pitchFamily="49" charset="-122"/>
                <a:cs typeface="Times New Roman" panose="02020603050405020304" pitchFamily="18" charset="0"/>
                <a:sym typeface="Symbol" panose="05050102010706020507" pitchFamily="18" charset="2"/>
              </a:rPr>
              <a:t></a:t>
            </a:r>
            <a:r>
              <a:rPr lang="zh-CN" altLang="en-US" sz="1950" b="1" kern="0" dirty="0">
                <a:solidFill>
                  <a:srgbClr val="FF00FF"/>
                </a:solidFill>
                <a:latin typeface="Consolas" panose="020B0609020204030204"/>
                <a:ea typeface="黑体" panose="02010609060101010101" pitchFamily="49" charset="-122"/>
                <a:cs typeface="Times New Roman" panose="02020603050405020304" pitchFamily="18" charset="0"/>
              </a:rPr>
              <a:t>置换</a:t>
            </a:r>
            <a:r>
              <a:rPr lang="zh-CN" altLang="en-US" sz="1950" b="1" kern="0" dirty="0">
                <a:solidFill>
                  <a:srgbClr val="000000"/>
                </a:solidFill>
                <a:latin typeface="Consolas" panose="020B0609020204030204"/>
                <a:ea typeface="黑体" panose="02010609060101010101" pitchFamily="49" charset="-122"/>
                <a:cs typeface="Times New Roman" panose="02020603050405020304" pitchFamily="18" charset="0"/>
              </a:rPr>
              <a:t>然后</a:t>
            </a:r>
            <a:r>
              <a:rPr lang="zh-CN" altLang="en-US" sz="1950" b="1" kern="0" dirty="0">
                <a:solidFill>
                  <a:srgbClr val="FF00FF"/>
                </a:solidFill>
                <a:latin typeface="Consolas" panose="020B0609020204030204"/>
                <a:ea typeface="黑体" panose="02010609060101010101" pitchFamily="49" charset="-122"/>
                <a:cs typeface="Times New Roman" panose="02020603050405020304" pitchFamily="18" charset="0"/>
              </a:rPr>
              <a:t>再做</a:t>
            </a:r>
            <a:r>
              <a:rPr lang="zh-CN" altLang="en-US" sz="1950" b="1" kern="0" dirty="0">
                <a:solidFill>
                  <a:srgbClr val="FF00FF"/>
                </a:solidFill>
                <a:latin typeface="Consolas" panose="020B0609020204030204"/>
                <a:ea typeface="黑体" panose="02010609060101010101" pitchFamily="49" charset="-122"/>
                <a:cs typeface="Times New Roman" panose="02020603050405020304" pitchFamily="18" charset="0"/>
                <a:sym typeface="Symbol" panose="05050102010706020507" pitchFamily="18" charset="2"/>
              </a:rPr>
              <a:t></a:t>
            </a:r>
            <a:r>
              <a:rPr lang="zh-CN" altLang="en-US" sz="1950" b="1" kern="0" dirty="0">
                <a:solidFill>
                  <a:srgbClr val="FF00FF"/>
                </a:solidFill>
                <a:latin typeface="Consolas" panose="020B0609020204030204"/>
                <a:ea typeface="黑体" panose="02010609060101010101" pitchFamily="49" charset="-122"/>
                <a:cs typeface="Times New Roman" panose="02020603050405020304" pitchFamily="18" charset="0"/>
              </a:rPr>
              <a:t>置换</a:t>
            </a:r>
            <a:r>
              <a:rPr lang="zh-CN" altLang="en-US" sz="1950" b="1" kern="0" dirty="0">
                <a:solidFill>
                  <a:srgbClr val="000000"/>
                </a:solidFill>
                <a:latin typeface="Consolas" panose="020B0609020204030204"/>
                <a:ea typeface="黑体" panose="02010609060101010101" pitchFamily="49" charset="-122"/>
                <a:cs typeface="Times New Roman" panose="02020603050405020304" pitchFamily="18" charset="0"/>
              </a:rPr>
              <a:t>，</a:t>
            </a:r>
            <a:r>
              <a:rPr lang="zh-CN" altLang="en-US" sz="1950" b="1" kern="0" dirty="0">
                <a:solidFill>
                  <a:srgbClr val="FF0000"/>
                </a:solidFill>
                <a:latin typeface="Consolas" panose="020B0609020204030204"/>
                <a:ea typeface="黑体" panose="02010609060101010101" pitchFamily="49" charset="-122"/>
                <a:cs typeface="Times New Roman" panose="02020603050405020304" pitchFamily="18" charset="0"/>
              </a:rPr>
              <a:t>置换</a:t>
            </a:r>
            <a:r>
              <a:rPr lang="en-US" altLang="zh-CN" sz="1950" b="1" kern="0" dirty="0">
                <a:solidFill>
                  <a:srgbClr val="FF0000"/>
                </a:solidFill>
                <a:latin typeface="Consolas" panose="020B0609020204030204"/>
                <a:ea typeface="黑体" panose="02010609060101010101" pitchFamily="49" charset="-122"/>
                <a:cs typeface="Times New Roman" panose="02020603050405020304" pitchFamily="18" charset="0"/>
              </a:rPr>
              <a:t>x</a:t>
            </a:r>
            <a:r>
              <a:rPr lang="en-US" altLang="zh-CN" sz="1950" b="1" kern="0" baseline="-30000" dirty="0">
                <a:solidFill>
                  <a:srgbClr val="FF0000"/>
                </a:solidFill>
                <a:latin typeface="Consolas" panose="020B0609020204030204"/>
                <a:ea typeface="黑体" panose="02010609060101010101" pitchFamily="49" charset="-122"/>
                <a:cs typeface="Times New Roman" panose="02020603050405020304" pitchFamily="18" charset="0"/>
              </a:rPr>
              <a:t>i</a:t>
            </a:r>
            <a:r>
              <a:rPr lang="zh-CN" altLang="en-US" sz="1950" b="1" kern="0" dirty="0">
                <a:solidFill>
                  <a:srgbClr val="000000"/>
                </a:solidFill>
                <a:latin typeface="Consolas" panose="020B0609020204030204"/>
                <a:ea typeface="黑体" panose="02010609060101010101" pitchFamily="49" charset="-122"/>
                <a:cs typeface="Times New Roman" panose="02020603050405020304" pitchFamily="18" charset="0"/>
              </a:rPr>
              <a:t>。</a:t>
            </a:r>
          </a:p>
        </p:txBody>
      </p:sp>
      <p:sp>
        <p:nvSpPr>
          <p:cNvPr id="7" name="灯片编号占位符 6"/>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95</a:t>
            </a:fld>
            <a:endParaRPr kumimoji="1" lang="en-US" altLang="zh-CN" sz="1500">
              <a:solidFill>
                <a:srgbClr val="000000"/>
              </a:solidFill>
            </a:endParaRPr>
          </a:p>
        </p:txBody>
      </p:sp>
    </p:spTree>
    <p:extLst>
      <p:ext uri="{BB962C8B-B14F-4D97-AF65-F5344CB8AC3E}">
        <p14:creationId xmlns:p14="http://schemas.microsoft.com/office/powerpoint/2010/main" val="280081612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2.4.3 </a:t>
            </a:r>
            <a:r>
              <a:rPr lang="zh-CN" altLang="en-US" dirty="0" smtClean="0"/>
              <a:t>谓词归结的合一</a:t>
            </a:r>
            <a:r>
              <a:rPr lang="zh-CN" altLang="en-US" dirty="0"/>
              <a:t>和</a:t>
            </a:r>
            <a:r>
              <a:rPr lang="zh-CN" altLang="en-US" dirty="0" smtClean="0"/>
              <a:t>置换</a:t>
            </a:r>
            <a:endParaRPr lang="zh-CN" altLang="en-US" dirty="0"/>
          </a:p>
        </p:txBody>
      </p:sp>
      <p:sp>
        <p:nvSpPr>
          <p:cNvPr id="4" name="内容占位符 3"/>
          <p:cNvSpPr>
            <a:spLocks noGrp="1"/>
          </p:cNvSpPr>
          <p:nvPr>
            <p:ph idx="1"/>
          </p:nvPr>
        </p:nvSpPr>
        <p:spPr/>
        <p:txBody>
          <a:bodyPr/>
          <a:lstStyle/>
          <a:p>
            <a:pPr marL="0" indent="0">
              <a:buNone/>
              <a:defRPr/>
            </a:pPr>
            <a:r>
              <a:rPr lang="zh-CN" altLang="en-US" sz="2025" dirty="0"/>
              <a:t>例：设</a:t>
            </a:r>
            <a:r>
              <a:rPr lang="zh-CN" altLang="en-US" sz="2025" dirty="0">
                <a:sym typeface="Symbol" panose="05050102010706020507" pitchFamily="18" charset="2"/>
              </a:rPr>
              <a:t></a:t>
            </a:r>
            <a:r>
              <a:rPr lang="zh-CN" altLang="en-US" sz="2025" dirty="0"/>
              <a:t>＝</a:t>
            </a:r>
            <a:r>
              <a:rPr lang="en-US" altLang="zh-CN" sz="2025" dirty="0"/>
              <a:t>{f(y)/x, z/y}</a:t>
            </a:r>
            <a:r>
              <a:rPr lang="zh-CN" altLang="en-US" sz="2025" dirty="0"/>
              <a:t>，</a:t>
            </a:r>
            <a:r>
              <a:rPr lang="zh-CN" altLang="en-US" sz="2025" dirty="0">
                <a:sym typeface="Symbol" panose="05050102010706020507" pitchFamily="18" charset="2"/>
              </a:rPr>
              <a:t></a:t>
            </a:r>
            <a:r>
              <a:rPr lang="zh-CN" altLang="en-US" sz="2025" dirty="0"/>
              <a:t>＝</a:t>
            </a:r>
            <a:r>
              <a:rPr lang="en-US" altLang="zh-CN" sz="2025" dirty="0"/>
              <a:t>{a/x, b/y, y/z}</a:t>
            </a:r>
            <a:r>
              <a:rPr lang="zh-CN" altLang="en-US" sz="2025" dirty="0"/>
              <a:t>，求</a:t>
            </a:r>
            <a:r>
              <a:rPr lang="zh-CN" altLang="en-US" sz="2025" dirty="0">
                <a:sym typeface="Symbol" panose="05050102010706020507" pitchFamily="18" charset="2"/>
              </a:rPr>
              <a:t></a:t>
            </a:r>
            <a:r>
              <a:rPr lang="zh-CN" altLang="en-US" sz="2025" dirty="0"/>
              <a:t>与</a:t>
            </a:r>
            <a:r>
              <a:rPr lang="zh-CN" altLang="en-US" sz="2025" dirty="0">
                <a:sym typeface="Symbol" panose="05050102010706020507" pitchFamily="18" charset="2"/>
              </a:rPr>
              <a:t></a:t>
            </a:r>
            <a:r>
              <a:rPr lang="zh-CN" altLang="en-US" sz="2025" dirty="0"/>
              <a:t>的合成。</a:t>
            </a:r>
          </a:p>
          <a:p>
            <a:pPr marL="0" indent="404813">
              <a:lnSpc>
                <a:spcPct val="150000"/>
              </a:lnSpc>
              <a:buClr>
                <a:schemeClr val="hlink"/>
              </a:buClr>
              <a:buSzPct val="70000"/>
              <a:buNone/>
              <a:defRPr/>
            </a:pPr>
            <a:r>
              <a:rPr kumimoji="0" lang="zh-CN" altLang="en-US" sz="1950" dirty="0">
                <a:solidFill>
                  <a:schemeClr val="tx1"/>
                </a:solidFill>
              </a:rPr>
              <a:t>解：先将</a:t>
            </a:r>
            <a:r>
              <a:rPr kumimoji="0" lang="zh-CN" altLang="en-US" sz="1950" dirty="0">
                <a:solidFill>
                  <a:schemeClr val="tx1"/>
                </a:solidFill>
                <a:sym typeface="Symbol" panose="05050102010706020507" pitchFamily="18" charset="2"/>
              </a:rPr>
              <a:t>和</a:t>
            </a:r>
            <a:r>
              <a:rPr kumimoji="0" lang="zh-CN" altLang="en-US" sz="1950" dirty="0">
                <a:solidFill>
                  <a:schemeClr val="tx1"/>
                </a:solidFill>
              </a:rPr>
              <a:t>写到一个集合里：</a:t>
            </a:r>
            <a:r>
              <a:rPr kumimoji="0" lang="en-US" altLang="zh-CN" sz="1950" dirty="0">
                <a:solidFill>
                  <a:schemeClr val="tx1"/>
                </a:solidFill>
              </a:rPr>
              <a:t>{f(y)/x, z/y, a/x, b/y, y/z}</a:t>
            </a:r>
          </a:p>
          <a:p>
            <a:pPr marL="0" indent="404813">
              <a:lnSpc>
                <a:spcPct val="150000"/>
              </a:lnSpc>
              <a:buClr>
                <a:schemeClr val="hlink"/>
              </a:buClr>
              <a:buSzPct val="70000"/>
              <a:buNone/>
              <a:defRPr/>
            </a:pPr>
            <a:r>
              <a:rPr kumimoji="0" lang="zh-CN" altLang="en-US" sz="1950" dirty="0">
                <a:solidFill>
                  <a:schemeClr val="tx1"/>
                </a:solidFill>
              </a:rPr>
              <a:t>（</a:t>
            </a:r>
            <a:r>
              <a:rPr kumimoji="0" lang="en-US" altLang="zh-CN" sz="1950" dirty="0">
                <a:solidFill>
                  <a:schemeClr val="tx1"/>
                </a:solidFill>
              </a:rPr>
              <a:t>1</a:t>
            </a:r>
            <a:r>
              <a:rPr kumimoji="0" lang="zh-CN" altLang="en-US" sz="1950" dirty="0">
                <a:solidFill>
                  <a:schemeClr val="tx1"/>
                </a:solidFill>
              </a:rPr>
              <a:t>）</a:t>
            </a:r>
            <a:r>
              <a:rPr kumimoji="0" lang="zh-CN" altLang="en-US" sz="1950" dirty="0">
                <a:solidFill>
                  <a:srgbClr val="FF0000"/>
                </a:solidFill>
              </a:rPr>
              <a:t>对</a:t>
            </a:r>
            <a:r>
              <a:rPr kumimoji="0" lang="en-US" altLang="zh-CN" sz="1950" dirty="0" err="1">
                <a:solidFill>
                  <a:srgbClr val="FF0000"/>
                </a:solidFill>
              </a:rPr>
              <a:t>t</a:t>
            </a:r>
            <a:r>
              <a:rPr kumimoji="0" lang="en-US" altLang="zh-CN" sz="1950" baseline="-30000" dirty="0" err="1">
                <a:solidFill>
                  <a:srgbClr val="FF0000"/>
                </a:solidFill>
              </a:rPr>
              <a:t>i</a:t>
            </a:r>
            <a:r>
              <a:rPr kumimoji="0" lang="zh-CN" altLang="en-US" sz="1950" dirty="0">
                <a:solidFill>
                  <a:srgbClr val="FF00FF"/>
                </a:solidFill>
              </a:rPr>
              <a:t>做</a:t>
            </a:r>
            <a:r>
              <a:rPr kumimoji="0" lang="zh-CN" altLang="en-US" sz="1950" dirty="0">
                <a:solidFill>
                  <a:srgbClr val="FF00FF"/>
                </a:solidFill>
                <a:sym typeface="Symbol" panose="05050102010706020507" pitchFamily="18" charset="2"/>
              </a:rPr>
              <a:t></a:t>
            </a:r>
            <a:r>
              <a:rPr kumimoji="0" lang="zh-CN" altLang="en-US" sz="1950" dirty="0">
                <a:solidFill>
                  <a:srgbClr val="FF00FF"/>
                </a:solidFill>
              </a:rPr>
              <a:t>置换：</a:t>
            </a:r>
            <a:endParaRPr kumimoji="0" lang="en-US" altLang="zh-CN" sz="1950" dirty="0">
              <a:solidFill>
                <a:srgbClr val="FF00FF"/>
              </a:solidFill>
            </a:endParaRPr>
          </a:p>
          <a:p>
            <a:pPr marL="0" indent="404813">
              <a:lnSpc>
                <a:spcPct val="150000"/>
              </a:lnSpc>
              <a:buClr>
                <a:schemeClr val="hlink"/>
              </a:buClr>
              <a:buSzPct val="70000"/>
              <a:buNone/>
              <a:defRPr/>
            </a:pPr>
            <a:r>
              <a:rPr kumimoji="0" lang="en-US" altLang="zh-CN" sz="1950" dirty="0">
                <a:solidFill>
                  <a:schemeClr val="tx1"/>
                </a:solidFill>
              </a:rPr>
              <a:t>{f(y)</a:t>
            </a:r>
            <a:r>
              <a:rPr kumimoji="0" lang="zh-CN" altLang="en-US" sz="1950" dirty="0">
                <a:solidFill>
                  <a:srgbClr val="FF00FF"/>
                </a:solidFill>
                <a:sym typeface="Symbol" panose="05050102010706020507" pitchFamily="18" charset="2"/>
              </a:rPr>
              <a:t></a:t>
            </a:r>
            <a:r>
              <a:rPr kumimoji="0" lang="en-US" altLang="zh-CN" sz="1950" dirty="0">
                <a:solidFill>
                  <a:schemeClr val="tx1"/>
                </a:solidFill>
              </a:rPr>
              <a:t>/x, z</a:t>
            </a:r>
            <a:r>
              <a:rPr kumimoji="0" lang="zh-CN" altLang="en-US" sz="1950" dirty="0">
                <a:solidFill>
                  <a:srgbClr val="FF00FF"/>
                </a:solidFill>
                <a:sym typeface="Symbol" panose="05050102010706020507" pitchFamily="18" charset="2"/>
              </a:rPr>
              <a:t></a:t>
            </a:r>
            <a:r>
              <a:rPr kumimoji="0" lang="en-US" altLang="zh-CN" sz="1950" dirty="0">
                <a:solidFill>
                  <a:schemeClr val="tx1"/>
                </a:solidFill>
              </a:rPr>
              <a:t>/y, a/x, b/y, y/z}</a:t>
            </a:r>
          </a:p>
          <a:p>
            <a:pPr marL="0" indent="404813">
              <a:lnSpc>
                <a:spcPct val="150000"/>
              </a:lnSpc>
              <a:buClr>
                <a:schemeClr val="hlink"/>
              </a:buClr>
              <a:buSzPct val="70000"/>
              <a:buNone/>
              <a:defRPr/>
            </a:pPr>
            <a:r>
              <a:rPr kumimoji="0" lang="zh-CN" altLang="en-US" sz="1950" dirty="0">
                <a:solidFill>
                  <a:schemeClr val="tx1"/>
                </a:solidFill>
              </a:rPr>
              <a:t>＝</a:t>
            </a:r>
            <a:r>
              <a:rPr kumimoji="0" lang="en-US" altLang="zh-CN" sz="1950" dirty="0">
                <a:solidFill>
                  <a:schemeClr val="tx1"/>
                </a:solidFill>
              </a:rPr>
              <a:t>{f(</a:t>
            </a:r>
            <a:r>
              <a:rPr kumimoji="0" lang="en-US" altLang="zh-CN" sz="1950" dirty="0">
                <a:solidFill>
                  <a:srgbClr val="FF00FF"/>
                </a:solidFill>
              </a:rPr>
              <a:t>b/y</a:t>
            </a:r>
            <a:r>
              <a:rPr kumimoji="0" lang="en-US" altLang="zh-CN" sz="1950" dirty="0">
                <a:solidFill>
                  <a:schemeClr val="tx1"/>
                </a:solidFill>
              </a:rPr>
              <a:t>)/x, (</a:t>
            </a:r>
            <a:r>
              <a:rPr kumimoji="0" lang="en-US" altLang="zh-CN" sz="1950" dirty="0">
                <a:solidFill>
                  <a:srgbClr val="FF00FF"/>
                </a:solidFill>
              </a:rPr>
              <a:t>y/z</a:t>
            </a:r>
            <a:r>
              <a:rPr kumimoji="0" lang="en-US" altLang="zh-CN" sz="1950" dirty="0">
                <a:solidFill>
                  <a:schemeClr val="tx1"/>
                </a:solidFill>
              </a:rPr>
              <a:t>)/y, a/x, b/y, y/z}</a:t>
            </a:r>
          </a:p>
          <a:p>
            <a:pPr marL="0" indent="404813">
              <a:lnSpc>
                <a:spcPct val="150000"/>
              </a:lnSpc>
              <a:buClr>
                <a:schemeClr val="hlink"/>
              </a:buClr>
              <a:buSzPct val="70000"/>
              <a:buNone/>
              <a:defRPr/>
            </a:pPr>
            <a:r>
              <a:rPr kumimoji="0" lang="zh-CN" altLang="en-US" sz="1950" dirty="0">
                <a:solidFill>
                  <a:schemeClr val="tx1"/>
                </a:solidFill>
              </a:rPr>
              <a:t>＝</a:t>
            </a:r>
            <a:r>
              <a:rPr kumimoji="0" lang="en-US" altLang="zh-CN" sz="1950" dirty="0">
                <a:solidFill>
                  <a:schemeClr val="tx1"/>
                </a:solidFill>
              </a:rPr>
              <a:t>{f(b)/x, y/y, a/x, b/y, y/z}</a:t>
            </a:r>
          </a:p>
          <a:p>
            <a:pPr marL="0" indent="404813">
              <a:lnSpc>
                <a:spcPct val="150000"/>
              </a:lnSpc>
              <a:buClr>
                <a:schemeClr val="hlink"/>
              </a:buClr>
              <a:buSzPct val="70000"/>
              <a:buNone/>
              <a:defRPr/>
            </a:pPr>
            <a:r>
              <a:rPr kumimoji="0" lang="zh-CN" altLang="en-US" sz="1950" dirty="0">
                <a:solidFill>
                  <a:schemeClr val="tx1"/>
                </a:solidFill>
              </a:rPr>
              <a:t>（</a:t>
            </a:r>
            <a:r>
              <a:rPr kumimoji="0" lang="en-US" altLang="zh-CN" sz="1950" dirty="0">
                <a:solidFill>
                  <a:schemeClr val="tx1"/>
                </a:solidFill>
              </a:rPr>
              <a:t>2</a:t>
            </a:r>
            <a:r>
              <a:rPr kumimoji="0" lang="zh-CN" altLang="en-US" sz="1950" dirty="0">
                <a:solidFill>
                  <a:schemeClr val="tx1"/>
                </a:solidFill>
              </a:rPr>
              <a:t>）删除两种元素：</a:t>
            </a:r>
            <a:r>
              <a:rPr kumimoji="0" lang="en-US" altLang="zh-CN" sz="1950" dirty="0">
                <a:solidFill>
                  <a:schemeClr val="tx1"/>
                </a:solidFill>
              </a:rPr>
              <a:t>y/y</a:t>
            </a:r>
            <a:r>
              <a:rPr kumimoji="0" lang="zh-CN" altLang="en-US" sz="1950" dirty="0">
                <a:solidFill>
                  <a:schemeClr val="tx1"/>
                </a:solidFill>
              </a:rPr>
              <a:t>满足定义中的条件</a:t>
            </a:r>
            <a:r>
              <a:rPr kumimoji="0" lang="en-US" altLang="zh-CN" sz="1950" dirty="0">
                <a:solidFill>
                  <a:schemeClr val="tx1"/>
                </a:solidFill>
              </a:rPr>
              <a:t>1</a:t>
            </a:r>
            <a:r>
              <a:rPr kumimoji="0" lang="zh-CN" altLang="en-US" sz="1950" dirty="0">
                <a:solidFill>
                  <a:schemeClr val="tx1"/>
                </a:solidFill>
              </a:rPr>
              <a:t>），需要删除；</a:t>
            </a:r>
            <a:r>
              <a:rPr kumimoji="0" lang="en-US" altLang="zh-CN" sz="1950" dirty="0">
                <a:solidFill>
                  <a:schemeClr val="tx1"/>
                </a:solidFill>
              </a:rPr>
              <a:t>a/x</a:t>
            </a:r>
            <a:r>
              <a:rPr kumimoji="0" lang="zh-CN" altLang="en-US" sz="1950" dirty="0">
                <a:solidFill>
                  <a:schemeClr val="tx1"/>
                </a:solidFill>
              </a:rPr>
              <a:t>，</a:t>
            </a:r>
            <a:r>
              <a:rPr kumimoji="0" lang="en-US" altLang="zh-CN" sz="1950" dirty="0">
                <a:solidFill>
                  <a:schemeClr val="tx1"/>
                </a:solidFill>
              </a:rPr>
              <a:t>b/y</a:t>
            </a:r>
            <a:r>
              <a:rPr kumimoji="0" lang="zh-CN" altLang="en-US" sz="1950" dirty="0">
                <a:solidFill>
                  <a:schemeClr val="tx1"/>
                </a:solidFill>
              </a:rPr>
              <a:t>满足定义中的条件</a:t>
            </a:r>
            <a:r>
              <a:rPr kumimoji="0" lang="en-US" altLang="zh-CN" sz="1950" dirty="0">
                <a:solidFill>
                  <a:schemeClr val="tx1"/>
                </a:solidFill>
              </a:rPr>
              <a:t>2</a:t>
            </a:r>
            <a:r>
              <a:rPr kumimoji="0" lang="zh-CN" altLang="en-US" sz="1950" dirty="0">
                <a:solidFill>
                  <a:schemeClr val="tx1"/>
                </a:solidFill>
              </a:rPr>
              <a:t>），也需要删除。</a:t>
            </a:r>
            <a:endParaRPr kumimoji="0" lang="en-US" altLang="zh-CN" sz="1950" dirty="0">
              <a:solidFill>
                <a:schemeClr val="tx1"/>
              </a:solidFill>
            </a:endParaRPr>
          </a:p>
          <a:p>
            <a:pPr marL="0" indent="404813">
              <a:lnSpc>
                <a:spcPct val="150000"/>
              </a:lnSpc>
              <a:buClr>
                <a:schemeClr val="hlink"/>
              </a:buClr>
              <a:buSzPct val="70000"/>
              <a:buNone/>
              <a:defRPr/>
            </a:pPr>
            <a:r>
              <a:rPr kumimoji="0" lang="zh-CN" altLang="en-US" sz="1950" dirty="0">
                <a:solidFill>
                  <a:schemeClr val="tx1"/>
                </a:solidFill>
              </a:rPr>
              <a:t>最后得：</a:t>
            </a:r>
            <a:r>
              <a:rPr kumimoji="0" lang="zh-CN" altLang="en-US" sz="1950" dirty="0">
                <a:solidFill>
                  <a:schemeClr val="tx1"/>
                </a:solidFill>
                <a:sym typeface="Symbol" panose="05050102010706020507" pitchFamily="18" charset="2"/>
              </a:rPr>
              <a:t> </a:t>
            </a:r>
            <a:r>
              <a:rPr kumimoji="0" lang="zh-CN" altLang="en-US" sz="1950" dirty="0">
                <a:solidFill>
                  <a:schemeClr val="tx1"/>
                </a:solidFill>
              </a:rPr>
              <a:t>与</a:t>
            </a:r>
            <a:r>
              <a:rPr kumimoji="0" lang="zh-CN" altLang="en-US" sz="1950" dirty="0">
                <a:solidFill>
                  <a:schemeClr val="tx1"/>
                </a:solidFill>
                <a:sym typeface="Symbol" panose="05050102010706020507" pitchFamily="18" charset="2"/>
              </a:rPr>
              <a:t></a:t>
            </a:r>
            <a:r>
              <a:rPr kumimoji="0" lang="zh-CN" altLang="en-US" sz="1950" dirty="0">
                <a:solidFill>
                  <a:schemeClr val="tx1"/>
                </a:solidFill>
              </a:rPr>
              <a:t>的合成  </a:t>
            </a:r>
            <a:r>
              <a:rPr kumimoji="0" lang="zh-CN" altLang="en-US" sz="1950" dirty="0">
                <a:solidFill>
                  <a:schemeClr val="tx1"/>
                </a:solidFill>
                <a:sym typeface="Symbol" panose="05050102010706020507" pitchFamily="18" charset="2"/>
              </a:rPr>
              <a:t></a:t>
            </a:r>
            <a:r>
              <a:rPr kumimoji="0" lang="en-US" altLang="zh-CN" sz="1950" dirty="0">
                <a:solidFill>
                  <a:schemeClr val="tx1"/>
                </a:solidFill>
                <a:latin typeface="Arial" panose="020B0604020202020204"/>
              </a:rPr>
              <a:t>·</a:t>
            </a:r>
            <a:r>
              <a:rPr kumimoji="0" lang="en-US" altLang="zh-CN" sz="1950" dirty="0">
                <a:solidFill>
                  <a:schemeClr val="tx1"/>
                </a:solidFill>
                <a:sym typeface="Symbol" panose="05050102010706020507" pitchFamily="18" charset="2"/>
              </a:rPr>
              <a:t></a:t>
            </a:r>
            <a:r>
              <a:rPr kumimoji="0" lang="zh-CN" altLang="en-US" sz="1950" dirty="0">
                <a:solidFill>
                  <a:schemeClr val="tx1"/>
                </a:solidFill>
              </a:rPr>
              <a:t>＝</a:t>
            </a:r>
            <a:r>
              <a:rPr kumimoji="0" lang="en-US" altLang="zh-CN" sz="1950" dirty="0">
                <a:solidFill>
                  <a:schemeClr val="tx1"/>
                </a:solidFill>
              </a:rPr>
              <a:t>{f(b)/x</a:t>
            </a:r>
            <a:r>
              <a:rPr kumimoji="0" lang="zh-CN" altLang="en-US" sz="1950" dirty="0">
                <a:solidFill>
                  <a:schemeClr val="tx1"/>
                </a:solidFill>
              </a:rPr>
              <a:t>，</a:t>
            </a:r>
            <a:r>
              <a:rPr kumimoji="0" lang="en-US" altLang="zh-CN" sz="1950" dirty="0">
                <a:solidFill>
                  <a:schemeClr val="tx1"/>
                </a:solidFill>
              </a:rPr>
              <a:t>y/z}</a:t>
            </a:r>
          </a:p>
          <a:p>
            <a:pPr marL="339090" lvl="1" indent="0">
              <a:buNone/>
            </a:pPr>
            <a:endParaRPr lang="en-US" altLang="zh-CN" sz="1500" dirty="0"/>
          </a:p>
        </p:txBody>
      </p:sp>
      <p:sp>
        <p:nvSpPr>
          <p:cNvPr id="6" name="灯片编号占位符 5"/>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96</a:t>
            </a:fld>
            <a:endParaRPr kumimoji="1" lang="en-US" altLang="zh-CN" sz="1500">
              <a:solidFill>
                <a:srgbClr val="000000"/>
              </a:solidFill>
            </a:endParaRPr>
          </a:p>
        </p:txBody>
      </p:sp>
    </p:spTree>
    <p:extLst>
      <p:ext uri="{BB962C8B-B14F-4D97-AF65-F5344CB8AC3E}">
        <p14:creationId xmlns:p14="http://schemas.microsoft.com/office/powerpoint/2010/main" val="34718340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谓词归结的合一和置换</a:t>
            </a:r>
          </a:p>
        </p:txBody>
      </p:sp>
      <mc:AlternateContent xmlns:mc="http://schemas.openxmlformats.org/markup-compatibility/2006" xmlns:a14="http://schemas.microsoft.com/office/drawing/2010/main">
        <mc:Choice Requires="a14">
          <p:sp>
            <p:nvSpPr>
              <p:cNvPr id="135171" name="Rectangle 3"/>
              <p:cNvSpPr>
                <a:spLocks noGrp="1" noChangeArrowheads="1"/>
              </p:cNvSpPr>
              <p:nvPr>
                <p:ph idx="1"/>
              </p:nvPr>
            </p:nvSpPr>
            <p:spPr/>
            <p:txBody>
              <a:bodyPr vert="horz" wrap="square" lIns="68580" tIns="34290" rIns="68580" bIns="34290" numCol="1" anchor="t" anchorCtr="0" compatLnSpc="1"/>
              <a:lstStyle/>
              <a:p>
                <a:pPr>
                  <a:defRPr/>
                </a:pPr>
                <a:r>
                  <a:rPr lang="zh-CN" altLang="en-US" dirty="0" smtClean="0"/>
                  <a:t>置换的性质</a:t>
                </a:r>
                <a:r>
                  <a:rPr lang="zh-CN" altLang="en-US" dirty="0"/>
                  <a:t>：</a:t>
                </a:r>
              </a:p>
              <a:p>
                <a:pPr marL="339090" lvl="1" indent="0">
                  <a:buNone/>
                  <a:defRPr/>
                </a:pPr>
                <a:r>
                  <a:rPr lang="en-US" altLang="zh-CN" dirty="0"/>
                  <a:t>(1)</a:t>
                </a:r>
                <a:r>
                  <a:rPr lang="zh-CN" altLang="en-US" dirty="0" err="1"/>
                  <a:t>空置换</a:t>
                </a:r>
                <a:r>
                  <a:rPr lang="en-US" altLang="zh-CN" dirty="0" err="1"/>
                  <a:t>ε</a:t>
                </a:r>
                <a:r>
                  <a:rPr lang="zh-CN" altLang="en-US" dirty="0" err="1"/>
                  <a:t>是左幺元和右幺元。即，对任意置换</a:t>
                </a:r>
                <a:r>
                  <a:rPr lang="en-US" altLang="zh-CN" dirty="0" err="1"/>
                  <a:t>θ,</a:t>
                </a:r>
                <a:r>
                  <a:rPr lang="zh-CN" altLang="en-US" dirty="0" err="1" smtClean="0"/>
                  <a:t>恒有</a:t>
                </a:r>
                <a:r>
                  <a:rPr lang="zh-CN" altLang="en-US" dirty="0" smtClean="0"/>
                  <a:t> </a:t>
                </a:r>
                <a:r>
                  <a:rPr lang="en-US" altLang="zh-CN" dirty="0" smtClean="0">
                    <a:solidFill>
                      <a:srgbClr val="FF0000"/>
                    </a:solidFill>
                  </a:rPr>
                  <a:t>ε·θ</a:t>
                </a:r>
                <a14:m>
                  <m:oMath xmlns:m="http://schemas.openxmlformats.org/officeDocument/2006/math">
                    <m:r>
                      <a:rPr lang="en-US" altLang="zh-CN" i="1" dirty="0" smtClean="0">
                        <a:solidFill>
                          <a:srgbClr val="FF0000"/>
                        </a:solidFill>
                        <a:latin typeface="Cambria Math" panose="02040503050406030204" pitchFamily="18" charset="0"/>
                      </a:rPr>
                      <m:t>=</m:t>
                    </m:r>
                  </m:oMath>
                </a14:m>
                <a:r>
                  <a:rPr lang="en-US" altLang="zh-CN" dirty="0" err="1" smtClean="0">
                    <a:solidFill>
                      <a:srgbClr val="FF0000"/>
                    </a:solidFill>
                  </a:rPr>
                  <a:t>θ·ε</a:t>
                </a:r>
                <a14:m>
                  <m:oMath xmlns:m="http://schemas.openxmlformats.org/officeDocument/2006/math">
                    <m:r>
                      <a:rPr lang="en-US" altLang="zh-CN" i="1" dirty="0" smtClean="0">
                        <a:solidFill>
                          <a:srgbClr val="FF0000"/>
                        </a:solidFill>
                        <a:latin typeface="Cambria Math" panose="02040503050406030204" pitchFamily="18" charset="0"/>
                      </a:rPr>
                      <m:t>=</m:t>
                    </m:r>
                  </m:oMath>
                </a14:m>
                <a:r>
                  <a:rPr lang="en-US" altLang="zh-CN" dirty="0" smtClean="0">
                    <a:solidFill>
                      <a:srgbClr val="FF0000"/>
                    </a:solidFill>
                  </a:rPr>
                  <a:t>θ</a:t>
                </a:r>
                <a:r>
                  <a:rPr lang="zh-CN" altLang="en-US" dirty="0"/>
                  <a:t>，</a:t>
                </a:r>
              </a:p>
              <a:p>
                <a:pPr marL="339090" lvl="1" indent="0">
                  <a:buNone/>
                  <a:defRPr/>
                </a:pPr>
                <a:r>
                  <a:rPr lang="en-US" altLang="zh-CN" dirty="0"/>
                  <a:t>(2)</a:t>
                </a:r>
                <a:r>
                  <a:rPr lang="zh-CN" altLang="en-US" dirty="0" err="1"/>
                  <a:t>对任意表达式</a:t>
                </a:r>
                <a:r>
                  <a:rPr lang="en-US" altLang="zh-CN" dirty="0" err="1"/>
                  <a:t>E</a:t>
                </a:r>
                <a:r>
                  <a:rPr lang="zh-CN" altLang="en-US" dirty="0" err="1"/>
                  <a:t>，</a:t>
                </a:r>
                <a:r>
                  <a:rPr lang="zh-CN" altLang="en-US" dirty="0" err="1" smtClean="0"/>
                  <a:t>恒有</a:t>
                </a:r>
                <a:r>
                  <a:rPr lang="zh-CN" altLang="en-US" dirty="0" smtClean="0"/>
                  <a:t> </a:t>
                </a:r>
                <a:r>
                  <a:rPr lang="en-US" altLang="zh-CN" dirty="0" smtClean="0">
                    <a:solidFill>
                      <a:srgbClr val="FF0000"/>
                    </a:solidFill>
                  </a:rPr>
                  <a:t>E(</a:t>
                </a:r>
                <a:r>
                  <a:rPr lang="en-US" altLang="zh-CN" dirty="0" err="1" smtClean="0">
                    <a:solidFill>
                      <a:srgbClr val="FF0000"/>
                    </a:solidFill>
                  </a:rPr>
                  <a:t>θ·λ</a:t>
                </a:r>
                <a:r>
                  <a:rPr lang="en-US" altLang="zh-CN" dirty="0">
                    <a:solidFill>
                      <a:srgbClr val="FF0000"/>
                    </a:solidFill>
                  </a:rPr>
                  <a:t>)</a:t>
                </a:r>
                <a14:m>
                  <m:oMath xmlns:m="http://schemas.openxmlformats.org/officeDocument/2006/math">
                    <m:r>
                      <a:rPr lang="en-US" altLang="zh-CN" i="1" dirty="0" smtClean="0">
                        <a:solidFill>
                          <a:srgbClr val="FF0000"/>
                        </a:solidFill>
                        <a:latin typeface="Cambria Math" panose="02040503050406030204" pitchFamily="18" charset="0"/>
                      </a:rPr>
                      <m:t>=</m:t>
                    </m:r>
                  </m:oMath>
                </a14:m>
                <a:r>
                  <a:rPr lang="en-US" altLang="zh-CN" dirty="0">
                    <a:solidFill>
                      <a:srgbClr val="FF0000"/>
                    </a:solidFill>
                  </a:rPr>
                  <a:t>(</a:t>
                </a:r>
                <a:r>
                  <a:rPr lang="en-US" altLang="zh-CN" dirty="0" err="1">
                    <a:solidFill>
                      <a:srgbClr val="FF0000"/>
                    </a:solidFill>
                  </a:rPr>
                  <a:t>Eθ</a:t>
                </a:r>
                <a:r>
                  <a:rPr lang="en-US" altLang="zh-CN" dirty="0">
                    <a:solidFill>
                      <a:srgbClr val="FF0000"/>
                    </a:solidFill>
                  </a:rPr>
                  <a:t>)λ</a:t>
                </a:r>
                <a:r>
                  <a:rPr lang="zh-CN" altLang="en-US" dirty="0"/>
                  <a:t>。</a:t>
                </a:r>
              </a:p>
              <a:p>
                <a:pPr marL="339090" lvl="1" indent="0">
                  <a:buNone/>
                  <a:defRPr/>
                </a:pPr>
                <a:r>
                  <a:rPr lang="en-US" altLang="zh-CN" dirty="0"/>
                  <a:t>(3)</a:t>
                </a:r>
                <a:r>
                  <a:rPr lang="zh-CN" altLang="en-US" dirty="0" err="1"/>
                  <a:t>若对任意表达式</a:t>
                </a:r>
                <a:r>
                  <a:rPr lang="en-US" altLang="zh-CN" dirty="0" err="1" smtClean="0"/>
                  <a:t>E</a:t>
                </a:r>
                <a:r>
                  <a:rPr lang="zh-CN" altLang="en-US" dirty="0" smtClean="0"/>
                  <a:t>，</a:t>
                </a:r>
                <a:r>
                  <a:rPr lang="zh-CN" altLang="en-US" dirty="0" err="1" smtClean="0"/>
                  <a:t>恒有</a:t>
                </a:r>
                <a:r>
                  <a:rPr lang="zh-CN" altLang="en-US" dirty="0" smtClean="0"/>
                  <a:t> </a:t>
                </a:r>
                <a:r>
                  <a:rPr lang="en-US" altLang="zh-CN" dirty="0" err="1" smtClean="0"/>
                  <a:t>Eθ</a:t>
                </a:r>
                <a14:m>
                  <m:oMath xmlns:m="http://schemas.openxmlformats.org/officeDocument/2006/math">
                    <m:r>
                      <a:rPr lang="en-US" altLang="zh-CN" i="1" dirty="0" smtClean="0">
                        <a:latin typeface="Cambria Math" panose="02040503050406030204" pitchFamily="18" charset="0"/>
                      </a:rPr>
                      <m:t>= </m:t>
                    </m:r>
                  </m:oMath>
                </a14:m>
                <a:r>
                  <a:rPr lang="en-US" altLang="zh-CN" dirty="0" smtClean="0"/>
                  <a:t>Eλ</a:t>
                </a:r>
                <a:r>
                  <a:rPr lang="zh-CN" altLang="en-US" dirty="0" smtClean="0"/>
                  <a:t>，则 </a:t>
                </a:r>
                <a:r>
                  <a:rPr lang="en-US" altLang="zh-CN" dirty="0" smtClean="0"/>
                  <a:t>θ</a:t>
                </a:r>
                <a14:m>
                  <m:oMath xmlns:m="http://schemas.openxmlformats.org/officeDocument/2006/math">
                    <m:r>
                      <a:rPr lang="en-US" altLang="zh-CN" i="1" dirty="0" smtClean="0">
                        <a:latin typeface="Cambria Math" panose="02040503050406030204" pitchFamily="18" charset="0"/>
                      </a:rPr>
                      <m:t>=</m:t>
                    </m:r>
                  </m:oMath>
                </a14:m>
                <a:r>
                  <a:rPr lang="en-US" altLang="zh-CN" dirty="0"/>
                  <a:t>λ</a:t>
                </a:r>
                <a:r>
                  <a:rPr lang="zh-CN" altLang="en-US" dirty="0"/>
                  <a:t>。</a:t>
                </a:r>
              </a:p>
              <a:p>
                <a:pPr marL="339090" lvl="1" indent="0">
                  <a:buNone/>
                  <a:defRPr/>
                </a:pPr>
                <a:r>
                  <a:rPr lang="en-US" altLang="zh-CN" dirty="0"/>
                  <a:t>(4)</a:t>
                </a:r>
                <a:r>
                  <a:rPr lang="zh-CN" altLang="en-US" dirty="0" err="1"/>
                  <a:t>置换的合成满足结合律</a:t>
                </a:r>
                <a:r>
                  <a:rPr lang="zh-CN" altLang="en-US" dirty="0"/>
                  <a:t>。</a:t>
                </a:r>
              </a:p>
              <a:p>
                <a:pPr marL="339090" lvl="1" indent="0">
                  <a:buNone/>
                  <a:defRPr/>
                </a:pPr>
                <a:r>
                  <a:rPr lang="en-US" altLang="zh-CN" dirty="0"/>
                  <a:t>(5)</a:t>
                </a:r>
                <a:r>
                  <a:rPr lang="zh-CN" altLang="en-US" dirty="0" err="1"/>
                  <a:t>设</a:t>
                </a:r>
                <a:r>
                  <a:rPr lang="en-US" altLang="zh-CN" dirty="0" err="1"/>
                  <a:t>A</a:t>
                </a:r>
                <a:r>
                  <a:rPr lang="zh-CN" altLang="en-US" dirty="0" err="1"/>
                  <a:t>和</a:t>
                </a:r>
                <a:r>
                  <a:rPr lang="en-US" altLang="zh-CN" dirty="0" err="1"/>
                  <a:t>B</a:t>
                </a:r>
                <a:r>
                  <a:rPr lang="zh-CN" altLang="en-US" dirty="0" err="1"/>
                  <a:t>为表达式集合</a:t>
                </a:r>
                <a:r>
                  <a:rPr lang="en-US" altLang="zh-CN" dirty="0" err="1"/>
                  <a:t>,</a:t>
                </a:r>
                <a:r>
                  <a:rPr lang="zh-CN" altLang="en-US" dirty="0" err="1"/>
                  <a:t>则</a:t>
                </a:r>
                <a:r>
                  <a:rPr lang="en-US" altLang="zh-CN" dirty="0"/>
                  <a:t>(A∪B)θ</a:t>
                </a:r>
                <a14:m>
                  <m:oMath xmlns:m="http://schemas.openxmlformats.org/officeDocument/2006/math">
                    <m:r>
                      <a:rPr lang="zh-CN" altLang="en-US" b="1" i="0" dirty="0" smtClean="0">
                        <a:latin typeface="Cambria Math" panose="02040503050406030204" pitchFamily="18" charset="0"/>
                      </a:rPr>
                      <m:t> </m:t>
                    </m:r>
                    <m:r>
                      <a:rPr lang="en-US" altLang="zh-CN" i="1" dirty="0" smtClean="0">
                        <a:latin typeface="Cambria Math" panose="02040503050406030204" pitchFamily="18" charset="0"/>
                      </a:rPr>
                      <m:t>=</m:t>
                    </m:r>
                  </m:oMath>
                </a14:m>
                <a:r>
                  <a:rPr lang="zh-CN" altLang="en-US" dirty="0"/>
                  <a:t> </a:t>
                </a:r>
                <a:r>
                  <a:rPr lang="en-US" altLang="zh-CN" dirty="0" err="1"/>
                  <a:t>Aθ∪Bθ</a:t>
                </a:r>
                <a:endParaRPr lang="zh-CN" altLang="en-US" dirty="0"/>
              </a:p>
              <a:p>
                <a:pPr marL="339090" lvl="1" indent="0">
                  <a:buNone/>
                  <a:defRPr/>
                </a:pPr>
                <a:r>
                  <a:rPr lang="zh-CN" altLang="en-US" dirty="0" err="1" smtClean="0"/>
                  <a:t>注意</a:t>
                </a:r>
                <a:r>
                  <a:rPr lang="zh-CN" altLang="en-US" dirty="0" smtClean="0"/>
                  <a:t>：</a:t>
                </a:r>
                <a:r>
                  <a:rPr lang="zh-CN" altLang="en-US" dirty="0" err="1" smtClean="0"/>
                  <a:t>置换的合成不满足交换律</a:t>
                </a:r>
                <a:r>
                  <a:rPr lang="zh-CN" altLang="en-US" dirty="0"/>
                  <a:t>。</a:t>
                </a:r>
                <a:endParaRPr dirty="0"/>
              </a:p>
            </p:txBody>
          </p:sp>
        </mc:Choice>
        <mc:Fallback xmlns="">
          <p:sp>
            <p:nvSpPr>
              <p:cNvPr id="135171" name="Rectangle 3"/>
              <p:cNvSpPr>
                <a:spLocks noGrp="1" noRot="1" noChangeAspect="1" noMove="1" noResize="1" noEditPoints="1" noAdjustHandles="1" noChangeArrowheads="1" noChangeShapeType="1" noTextEdit="1"/>
              </p:cNvSpPr>
              <p:nvPr>
                <p:ph idx="1"/>
              </p:nvPr>
            </p:nvSpPr>
            <p:spPr>
              <a:blipFill rotWithShape="1">
                <a:blip r:embed="rId2"/>
                <a:stretch>
                  <a:fillRect l="-607" t="-224" r="-166"/>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97</a:t>
            </a:fld>
            <a:endParaRPr kumimoji="1" lang="en-US" altLang="zh-CN" sz="1500">
              <a:solidFill>
                <a:srgbClr val="000000"/>
              </a:solidFill>
            </a:endParaRPr>
          </a:p>
        </p:txBody>
      </p:sp>
    </p:spTree>
    <p:extLst>
      <p:ext uri="{BB962C8B-B14F-4D97-AF65-F5344CB8AC3E}">
        <p14:creationId xmlns:p14="http://schemas.microsoft.com/office/powerpoint/2010/main" val="277325043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谓词归结的合一和置换</a:t>
            </a:r>
          </a:p>
        </p:txBody>
      </p:sp>
      <p:sp>
        <p:nvSpPr>
          <p:cNvPr id="135171" name="Rectangle 3"/>
          <p:cNvSpPr>
            <a:spLocks noGrp="1" noChangeArrowheads="1"/>
          </p:cNvSpPr>
          <p:nvPr>
            <p:ph idx="1"/>
          </p:nvPr>
        </p:nvSpPr>
        <p:spPr/>
        <p:txBody>
          <a:bodyPr vert="horz" wrap="square" lIns="68580" tIns="34290" rIns="68580" bIns="34290" numCol="1" anchor="t" anchorCtr="0" compatLnSpc="1"/>
          <a:lstStyle/>
          <a:p>
            <a:pPr>
              <a:lnSpc>
                <a:spcPct val="150000"/>
              </a:lnSpc>
              <a:defRPr/>
            </a:pPr>
            <a:r>
              <a:rPr lang="zh-CN" altLang="en-US" dirty="0" smtClean="0"/>
              <a:t>合一</a:t>
            </a:r>
            <a:endParaRPr lang="en-US" altLang="zh-CN" dirty="0" smtClean="0"/>
          </a:p>
          <a:p>
            <a:pPr marL="339090" lvl="1" indent="0">
              <a:buNone/>
              <a:defRPr/>
            </a:pPr>
            <a:r>
              <a:rPr kumimoji="0" lang="zh-CN" altLang="en-US" dirty="0" smtClean="0">
                <a:solidFill>
                  <a:schemeClr val="tx1"/>
                </a:solidFill>
              </a:rPr>
              <a:t>可以</a:t>
            </a:r>
            <a:r>
              <a:rPr kumimoji="0" lang="zh-CN" altLang="en-US" dirty="0">
                <a:solidFill>
                  <a:schemeClr val="tx1"/>
                </a:solidFill>
              </a:rPr>
              <a:t>简单地理解为</a:t>
            </a:r>
            <a:r>
              <a:rPr kumimoji="0" lang="zh-CN" altLang="en-US" dirty="0">
                <a:solidFill>
                  <a:schemeClr val="tx1"/>
                </a:solidFill>
                <a:latin typeface="Arial" panose="020B0604020202020204"/>
              </a:rPr>
              <a:t>“</a:t>
            </a:r>
            <a:r>
              <a:rPr kumimoji="0" lang="zh-CN" altLang="en-US" dirty="0">
                <a:solidFill>
                  <a:srgbClr val="FF0000"/>
                </a:solidFill>
              </a:rPr>
              <a:t>寻找相对变量的置换</a:t>
            </a:r>
            <a:r>
              <a:rPr kumimoji="0" lang="zh-CN" altLang="en-US" dirty="0">
                <a:solidFill>
                  <a:schemeClr val="tx1"/>
                </a:solidFill>
              </a:rPr>
              <a:t>，</a:t>
            </a:r>
            <a:r>
              <a:rPr kumimoji="0" lang="zh-CN" altLang="en-US" dirty="0">
                <a:solidFill>
                  <a:srgbClr val="FF0000"/>
                </a:solidFill>
              </a:rPr>
              <a:t>使两个谓词公式一致</a:t>
            </a:r>
            <a:r>
              <a:rPr kumimoji="0" lang="zh-CN" altLang="en-US" dirty="0">
                <a:solidFill>
                  <a:schemeClr val="tx1"/>
                </a:solidFill>
                <a:latin typeface="Arial" panose="020B0604020202020204"/>
              </a:rPr>
              <a:t>”</a:t>
            </a:r>
            <a:r>
              <a:rPr kumimoji="0" lang="zh-CN" altLang="en-US" dirty="0">
                <a:solidFill>
                  <a:schemeClr val="tx1"/>
                </a:solidFill>
              </a:rPr>
              <a:t>。</a:t>
            </a:r>
          </a:p>
          <a:p>
            <a:pPr lvl="1">
              <a:buClr>
                <a:srgbClr val="000000"/>
              </a:buClr>
              <a:defRPr/>
            </a:pPr>
            <a:r>
              <a:rPr lang="zh-CN" altLang="en-US" dirty="0" smtClean="0">
                <a:solidFill>
                  <a:srgbClr val="000000"/>
                </a:solidFill>
              </a:rPr>
              <a:t>定义</a:t>
            </a:r>
            <a:r>
              <a:rPr lang="zh-CN" altLang="en-US" dirty="0">
                <a:solidFill>
                  <a:srgbClr val="000000"/>
                </a:solidFill>
              </a:rPr>
              <a:t>：设有公式集</a:t>
            </a:r>
            <a:r>
              <a:rPr lang="en-US" altLang="zh-CN" dirty="0">
                <a:solidFill>
                  <a:srgbClr val="000000"/>
                </a:solidFill>
              </a:rPr>
              <a:t>F</a:t>
            </a:r>
            <a:r>
              <a:rPr lang="zh-CN" altLang="en-US" dirty="0">
                <a:solidFill>
                  <a:srgbClr val="000000"/>
                </a:solidFill>
              </a:rPr>
              <a:t>＝</a:t>
            </a:r>
            <a:r>
              <a:rPr lang="en-US" altLang="zh-CN" dirty="0">
                <a:solidFill>
                  <a:srgbClr val="000000"/>
                </a:solidFill>
              </a:rPr>
              <a:t>{</a:t>
            </a:r>
            <a:r>
              <a:rPr lang="en-US" altLang="zh-CN" dirty="0" smtClean="0">
                <a:solidFill>
                  <a:srgbClr val="000000"/>
                </a:solidFill>
              </a:rPr>
              <a:t>F</a:t>
            </a:r>
            <a:r>
              <a:rPr lang="en-US" altLang="zh-CN" baseline="-25000" dirty="0" smtClean="0">
                <a:solidFill>
                  <a:srgbClr val="000000"/>
                </a:solidFill>
              </a:rPr>
              <a:t>1</a:t>
            </a:r>
            <a:r>
              <a:rPr lang="en-US" altLang="zh-CN" dirty="0" smtClean="0">
                <a:solidFill>
                  <a:srgbClr val="000000"/>
                </a:solidFill>
              </a:rPr>
              <a:t>,F</a:t>
            </a:r>
            <a:r>
              <a:rPr lang="en-US" altLang="zh-CN" baseline="-25000" dirty="0" smtClean="0">
                <a:solidFill>
                  <a:srgbClr val="000000"/>
                </a:solidFill>
              </a:rPr>
              <a:t>2</a:t>
            </a:r>
            <a:r>
              <a:rPr lang="en-US" altLang="zh-CN" dirty="0" smtClean="0">
                <a:solidFill>
                  <a:srgbClr val="000000"/>
                </a:solidFill>
              </a:rPr>
              <a:t>,…,</a:t>
            </a:r>
            <a:r>
              <a:rPr lang="en-US" altLang="zh-CN" dirty="0" err="1" smtClean="0">
                <a:solidFill>
                  <a:srgbClr val="000000"/>
                </a:solidFill>
              </a:rPr>
              <a:t>F</a:t>
            </a:r>
            <a:r>
              <a:rPr lang="en-US" altLang="zh-CN" baseline="-25000" dirty="0" err="1" smtClean="0">
                <a:solidFill>
                  <a:srgbClr val="000000"/>
                </a:solidFill>
              </a:rPr>
              <a:t>n</a:t>
            </a:r>
            <a:r>
              <a:rPr lang="en-US" altLang="zh-CN" dirty="0">
                <a:solidFill>
                  <a:srgbClr val="000000"/>
                </a:solidFill>
              </a:rPr>
              <a:t>}</a:t>
            </a:r>
            <a:r>
              <a:rPr lang="zh-CN" altLang="en-US" dirty="0">
                <a:solidFill>
                  <a:srgbClr val="000000"/>
                </a:solidFill>
              </a:rPr>
              <a:t>，若存在一个置换</a:t>
            </a:r>
            <a:r>
              <a:rPr lang="zh-CN" altLang="en-US" dirty="0">
                <a:solidFill>
                  <a:srgbClr val="000000"/>
                </a:solidFill>
                <a:sym typeface="Symbol" panose="05050102010706020507" pitchFamily="18" charset="2"/>
              </a:rPr>
              <a:t></a:t>
            </a:r>
            <a:r>
              <a:rPr lang="zh-CN" altLang="en-US" dirty="0">
                <a:solidFill>
                  <a:srgbClr val="000000"/>
                </a:solidFill>
              </a:rPr>
              <a:t>，可使</a:t>
            </a:r>
            <a:r>
              <a:rPr lang="en-US" altLang="zh-CN" dirty="0">
                <a:solidFill>
                  <a:srgbClr val="000000"/>
                </a:solidFill>
              </a:rPr>
              <a:t>F</a:t>
            </a:r>
            <a:r>
              <a:rPr lang="en-US" altLang="zh-CN" baseline="-25000" dirty="0">
                <a:solidFill>
                  <a:srgbClr val="000000"/>
                </a:solidFill>
              </a:rPr>
              <a:t>1</a:t>
            </a:r>
            <a:r>
              <a:rPr lang="en-US" altLang="zh-CN" dirty="0">
                <a:solidFill>
                  <a:srgbClr val="000000"/>
                </a:solidFill>
                <a:sym typeface="Symbol" panose="05050102010706020507" pitchFamily="18" charset="2"/>
              </a:rPr>
              <a:t></a:t>
            </a:r>
            <a:r>
              <a:rPr lang="zh-CN" altLang="en-US" dirty="0">
                <a:solidFill>
                  <a:srgbClr val="000000"/>
                </a:solidFill>
              </a:rPr>
              <a:t>＝</a:t>
            </a:r>
            <a:r>
              <a:rPr lang="en-US" altLang="zh-CN" dirty="0">
                <a:solidFill>
                  <a:srgbClr val="000000"/>
                </a:solidFill>
              </a:rPr>
              <a:t>F</a:t>
            </a:r>
            <a:r>
              <a:rPr lang="en-US" altLang="zh-CN" baseline="-25000" dirty="0">
                <a:solidFill>
                  <a:srgbClr val="000000"/>
                </a:solidFill>
              </a:rPr>
              <a:t>2</a:t>
            </a:r>
            <a:r>
              <a:rPr lang="en-US" altLang="zh-CN" dirty="0">
                <a:solidFill>
                  <a:srgbClr val="000000"/>
                </a:solidFill>
                <a:sym typeface="Symbol" panose="05050102010706020507" pitchFamily="18" charset="2"/>
              </a:rPr>
              <a:t></a:t>
            </a:r>
            <a:r>
              <a:rPr lang="zh-CN" altLang="en-US" dirty="0">
                <a:solidFill>
                  <a:srgbClr val="000000"/>
                </a:solidFill>
              </a:rPr>
              <a:t>＝</a:t>
            </a:r>
            <a:r>
              <a:rPr lang="en-US" altLang="zh-CN" dirty="0" smtClean="0">
                <a:solidFill>
                  <a:srgbClr val="000000"/>
                </a:solidFill>
              </a:rPr>
              <a:t>…</a:t>
            </a:r>
            <a:r>
              <a:rPr lang="zh-CN" altLang="en-US" dirty="0">
                <a:solidFill>
                  <a:srgbClr val="000000"/>
                </a:solidFill>
              </a:rPr>
              <a:t> </a:t>
            </a:r>
            <a:r>
              <a:rPr lang="zh-CN" altLang="en-US" dirty="0" smtClean="0">
                <a:solidFill>
                  <a:srgbClr val="000000"/>
                </a:solidFill>
              </a:rPr>
              <a:t>＝</a:t>
            </a:r>
            <a:r>
              <a:rPr lang="en-US" altLang="zh-CN" dirty="0" err="1" smtClean="0">
                <a:solidFill>
                  <a:srgbClr val="000000"/>
                </a:solidFill>
              </a:rPr>
              <a:t>F</a:t>
            </a:r>
            <a:r>
              <a:rPr lang="en-US" altLang="zh-CN" baseline="-25000" dirty="0" err="1" smtClean="0">
                <a:solidFill>
                  <a:srgbClr val="000000"/>
                </a:solidFill>
              </a:rPr>
              <a:t>n</a:t>
            </a:r>
            <a:r>
              <a:rPr lang="en-US" altLang="zh-CN" dirty="0">
                <a:solidFill>
                  <a:srgbClr val="000000"/>
                </a:solidFill>
                <a:sym typeface="Symbol" panose="05050102010706020507" pitchFamily="18" charset="2"/>
              </a:rPr>
              <a:t></a:t>
            </a:r>
            <a:r>
              <a:rPr lang="zh-CN" altLang="en-US" dirty="0">
                <a:solidFill>
                  <a:srgbClr val="000000"/>
                </a:solidFill>
              </a:rPr>
              <a:t>，则称</a:t>
            </a:r>
            <a:r>
              <a:rPr lang="zh-CN" altLang="en-US" dirty="0">
                <a:solidFill>
                  <a:srgbClr val="000000"/>
                </a:solidFill>
                <a:sym typeface="Symbol" panose="05050102010706020507" pitchFamily="18" charset="2"/>
              </a:rPr>
              <a:t></a:t>
            </a:r>
            <a:r>
              <a:rPr lang="zh-CN" altLang="en-US" dirty="0">
                <a:solidFill>
                  <a:srgbClr val="000000"/>
                </a:solidFill>
              </a:rPr>
              <a:t>是</a:t>
            </a:r>
            <a:r>
              <a:rPr lang="en-US" altLang="zh-CN" dirty="0">
                <a:solidFill>
                  <a:srgbClr val="000000"/>
                </a:solidFill>
              </a:rPr>
              <a:t>F</a:t>
            </a:r>
            <a:r>
              <a:rPr lang="zh-CN" altLang="en-US" dirty="0">
                <a:solidFill>
                  <a:srgbClr val="000000"/>
                </a:solidFill>
              </a:rPr>
              <a:t>的一个合一。同时称</a:t>
            </a:r>
            <a:r>
              <a:rPr lang="en-US" altLang="zh-CN" dirty="0" smtClean="0">
                <a:solidFill>
                  <a:srgbClr val="000000"/>
                </a:solidFill>
              </a:rPr>
              <a:t>F</a:t>
            </a:r>
            <a:r>
              <a:rPr lang="en-US" altLang="zh-CN" baseline="-25000" dirty="0" smtClean="0">
                <a:solidFill>
                  <a:srgbClr val="000000"/>
                </a:solidFill>
              </a:rPr>
              <a:t>1</a:t>
            </a:r>
            <a:r>
              <a:rPr lang="en-US" altLang="zh-CN" dirty="0" smtClean="0">
                <a:solidFill>
                  <a:srgbClr val="000000"/>
                </a:solidFill>
              </a:rPr>
              <a:t>, F</a:t>
            </a:r>
            <a:r>
              <a:rPr lang="en-US" altLang="zh-CN" baseline="-25000" dirty="0" smtClean="0">
                <a:solidFill>
                  <a:srgbClr val="000000"/>
                </a:solidFill>
              </a:rPr>
              <a:t>2</a:t>
            </a:r>
            <a:r>
              <a:rPr lang="en-US" altLang="zh-CN" dirty="0" smtClean="0">
                <a:solidFill>
                  <a:srgbClr val="000000"/>
                </a:solidFill>
              </a:rPr>
              <a:t>, ..., </a:t>
            </a:r>
            <a:r>
              <a:rPr lang="en-US" altLang="zh-CN" dirty="0" err="1" smtClean="0">
                <a:solidFill>
                  <a:srgbClr val="000000"/>
                </a:solidFill>
              </a:rPr>
              <a:t>F</a:t>
            </a:r>
            <a:r>
              <a:rPr lang="en-US" altLang="zh-CN" baseline="-25000" dirty="0" err="1" smtClean="0">
                <a:solidFill>
                  <a:srgbClr val="000000"/>
                </a:solidFill>
              </a:rPr>
              <a:t>n</a:t>
            </a:r>
            <a:r>
              <a:rPr lang="zh-CN" altLang="en-US" dirty="0">
                <a:solidFill>
                  <a:srgbClr val="000000"/>
                </a:solidFill>
              </a:rPr>
              <a:t>是可合一的。</a:t>
            </a:r>
          </a:p>
          <a:p>
            <a:pPr marL="0" lvl="1" indent="0">
              <a:buClr>
                <a:srgbClr val="0000CC"/>
              </a:buClr>
              <a:buNone/>
              <a:defRPr/>
            </a:pPr>
            <a:r>
              <a:rPr lang="zh-CN" altLang="en-US" dirty="0">
                <a:solidFill>
                  <a:srgbClr val="00008E"/>
                </a:solidFill>
              </a:rPr>
              <a:t>例：设有公式集</a:t>
            </a:r>
            <a:r>
              <a:rPr lang="en-US" altLang="zh-CN" dirty="0">
                <a:solidFill>
                  <a:srgbClr val="00008E"/>
                </a:solidFill>
              </a:rPr>
              <a:t>F</a:t>
            </a:r>
            <a:r>
              <a:rPr lang="zh-CN" altLang="en-US" dirty="0">
                <a:solidFill>
                  <a:srgbClr val="00008E"/>
                </a:solidFill>
              </a:rPr>
              <a:t>＝</a:t>
            </a:r>
            <a:r>
              <a:rPr lang="en-US" altLang="zh-CN" dirty="0">
                <a:solidFill>
                  <a:srgbClr val="00008E"/>
                </a:solidFill>
              </a:rPr>
              <a:t>{P(x, y, f(y)), P(</a:t>
            </a:r>
            <a:r>
              <a:rPr lang="en-US" altLang="zh-CN" dirty="0" err="1">
                <a:solidFill>
                  <a:srgbClr val="00008E"/>
                </a:solidFill>
              </a:rPr>
              <a:t>a,g</a:t>
            </a:r>
            <a:r>
              <a:rPr lang="en-US" altLang="zh-CN" dirty="0">
                <a:solidFill>
                  <a:srgbClr val="00008E"/>
                </a:solidFill>
              </a:rPr>
              <a:t>(x),z)}</a:t>
            </a:r>
            <a:r>
              <a:rPr lang="zh-CN" altLang="en-US" dirty="0">
                <a:solidFill>
                  <a:srgbClr val="00008E"/>
                </a:solidFill>
              </a:rPr>
              <a:t>，则</a:t>
            </a:r>
            <a:r>
              <a:rPr lang="zh-CN" altLang="en-US" dirty="0">
                <a:solidFill>
                  <a:srgbClr val="00008E"/>
                </a:solidFill>
                <a:sym typeface="Symbol" panose="05050102010706020507" pitchFamily="18" charset="2"/>
              </a:rPr>
              <a:t></a:t>
            </a:r>
            <a:r>
              <a:rPr lang="zh-CN" altLang="en-US" dirty="0">
                <a:solidFill>
                  <a:srgbClr val="00008E"/>
                </a:solidFill>
              </a:rPr>
              <a:t>＝</a:t>
            </a:r>
            <a:r>
              <a:rPr lang="en-US" altLang="zh-CN" dirty="0">
                <a:solidFill>
                  <a:srgbClr val="00008E"/>
                </a:solidFill>
              </a:rPr>
              <a:t>{a/x, 	g(a)/y, f(g(a))/z}</a:t>
            </a:r>
            <a:r>
              <a:rPr lang="zh-CN" altLang="en-US" dirty="0">
                <a:solidFill>
                  <a:srgbClr val="00008E"/>
                </a:solidFill>
              </a:rPr>
              <a:t>是它的一个合一</a:t>
            </a:r>
            <a:r>
              <a:rPr lang="zh-CN" altLang="en-US" dirty="0" smtClean="0">
                <a:solidFill>
                  <a:srgbClr val="00008E"/>
                </a:solidFill>
              </a:rPr>
              <a:t>。</a:t>
            </a:r>
            <a:endParaRPr lang="zh-CN" altLang="en-US" dirty="0">
              <a:solidFill>
                <a:srgbClr val="00008E"/>
              </a:solidFill>
            </a:endParaRPr>
          </a:p>
        </p:txBody>
      </p:sp>
      <p:sp>
        <p:nvSpPr>
          <p:cNvPr id="3" name="矩形 2"/>
          <p:cNvSpPr/>
          <p:nvPr/>
        </p:nvSpPr>
        <p:spPr>
          <a:xfrm>
            <a:off x="1763688" y="5049180"/>
            <a:ext cx="5832648" cy="542456"/>
          </a:xfrm>
          <a:prstGeom prst="rect">
            <a:avLst/>
          </a:prstGeom>
          <a:solidFill>
            <a:schemeClr val="accent5">
              <a:lumMod val="20000"/>
              <a:lumOff val="80000"/>
            </a:schemeClr>
          </a:solidFill>
          <a:ln>
            <a:solidFill>
              <a:schemeClr val="accent1"/>
            </a:solidFill>
          </a:ln>
        </p:spPr>
        <p:txBody>
          <a:bodyPr wrap="square">
            <a:spAutoFit/>
          </a:bodyPr>
          <a:lstStyle/>
          <a:p>
            <a:pPr marL="257175" lvl="1" indent="-265748" algn="just" defTabSz="685800" eaLnBrk="0" hangingPunct="0">
              <a:lnSpc>
                <a:spcPct val="150000"/>
              </a:lnSpc>
              <a:spcBef>
                <a:spcPts val="0"/>
              </a:spcBef>
              <a:buClr>
                <a:srgbClr val="000000"/>
              </a:buClr>
              <a:buSzPct val="80000"/>
              <a:defRPr/>
            </a:pPr>
            <a:r>
              <a:rPr kumimoji="1" lang="zh-CN" altLang="en-US" sz="1950" b="1" kern="0" dirty="0">
                <a:solidFill>
                  <a:srgbClr val="000000"/>
                </a:solidFill>
                <a:latin typeface="Consolas" panose="020B0609020204030204"/>
                <a:ea typeface="黑体" panose="02010609060101010101" pitchFamily="49" charset="-122"/>
                <a:cs typeface="Times New Roman" panose="02020603050405020304" pitchFamily="18" charset="0"/>
              </a:rPr>
              <a:t>注意：一般说来，一个公式集的合一不是唯一的。 </a:t>
            </a:r>
          </a:p>
        </p:txBody>
      </p:sp>
      <p:sp>
        <p:nvSpPr>
          <p:cNvPr id="5" name="灯片编号占位符 4"/>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98</a:t>
            </a:fld>
            <a:endParaRPr kumimoji="1" lang="en-US" altLang="zh-CN" sz="1500">
              <a:solidFill>
                <a:srgbClr val="000000"/>
              </a:solidFill>
            </a:endParaRPr>
          </a:p>
        </p:txBody>
      </p:sp>
    </p:spTree>
    <p:extLst>
      <p:ext uri="{BB962C8B-B14F-4D97-AF65-F5344CB8AC3E}">
        <p14:creationId xmlns:p14="http://schemas.microsoft.com/office/powerpoint/2010/main" val="7149877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谓词归结的合一和置换</a:t>
            </a:r>
          </a:p>
        </p:txBody>
      </p:sp>
      <p:sp>
        <p:nvSpPr>
          <p:cNvPr id="135171" name="Rectangle 3"/>
          <p:cNvSpPr>
            <a:spLocks noGrp="1" noChangeArrowheads="1"/>
          </p:cNvSpPr>
          <p:nvPr>
            <p:ph idx="1"/>
          </p:nvPr>
        </p:nvSpPr>
        <p:spPr/>
        <p:txBody>
          <a:bodyPr vert="horz" wrap="square" lIns="68580" tIns="34290" rIns="68580" bIns="34290" numCol="1" anchor="t" anchorCtr="0" compatLnSpc="1"/>
          <a:lstStyle/>
          <a:p>
            <a:pPr>
              <a:lnSpc>
                <a:spcPct val="150000"/>
              </a:lnSpc>
              <a:defRPr/>
            </a:pPr>
            <a:r>
              <a:rPr lang="zh-CN" altLang="en-US" dirty="0" smtClean="0"/>
              <a:t>最</a:t>
            </a:r>
            <a:r>
              <a:rPr lang="zh-CN" altLang="en-US" dirty="0"/>
              <a:t>一般</a:t>
            </a:r>
            <a:r>
              <a:rPr lang="zh-CN" altLang="en-US" dirty="0" smtClean="0"/>
              <a:t>合一</a:t>
            </a:r>
            <a:r>
              <a:rPr lang="zh-CN" altLang="en-US" dirty="0"/>
              <a:t>（</a:t>
            </a:r>
            <a:r>
              <a:rPr lang="en-US" altLang="zh-CN" dirty="0"/>
              <a:t>Most General Unifier</a:t>
            </a:r>
            <a:r>
              <a:rPr lang="zh-CN" altLang="en-US" dirty="0" smtClean="0"/>
              <a:t>，</a:t>
            </a:r>
            <a:r>
              <a:rPr lang="en-US" altLang="zh-CN" dirty="0" err="1" smtClean="0"/>
              <a:t>mgu</a:t>
            </a:r>
            <a:r>
              <a:rPr lang="zh-CN" altLang="en-US" dirty="0"/>
              <a:t>）</a:t>
            </a:r>
          </a:p>
          <a:p>
            <a:pPr lvl="1">
              <a:defRPr/>
            </a:pPr>
            <a:r>
              <a:rPr lang="zh-CN" altLang="en-US" dirty="0"/>
              <a:t>定义：</a:t>
            </a:r>
            <a:r>
              <a:rPr lang="zh-CN" altLang="en-US" dirty="0" smtClean="0"/>
              <a:t>设</a:t>
            </a:r>
            <a:r>
              <a:rPr lang="en-US" altLang="zh-CN" dirty="0" smtClean="0"/>
              <a:t>δ</a:t>
            </a:r>
            <a:r>
              <a:rPr lang="zh-CN" altLang="en-US" dirty="0" smtClean="0"/>
              <a:t>是</a:t>
            </a:r>
            <a:r>
              <a:rPr lang="zh-CN" altLang="en-US" dirty="0"/>
              <a:t>公式集</a:t>
            </a:r>
            <a:r>
              <a:rPr lang="en-US" altLang="zh-CN" dirty="0"/>
              <a:t>F</a:t>
            </a:r>
            <a:r>
              <a:rPr lang="zh-CN" altLang="en-US" dirty="0"/>
              <a:t>的一个合一，如果对</a:t>
            </a:r>
            <a:r>
              <a:rPr lang="en-US" altLang="zh-CN" dirty="0"/>
              <a:t>F</a:t>
            </a:r>
            <a:r>
              <a:rPr lang="zh-CN" altLang="en-US" dirty="0"/>
              <a:t>的任意一个合一</a:t>
            </a:r>
            <a:r>
              <a:rPr lang="en-US" altLang="zh-CN" dirty="0"/>
              <a:t>θ</a:t>
            </a:r>
            <a:r>
              <a:rPr lang="zh-CN" altLang="en-US" dirty="0"/>
              <a:t>都存在一个置换</a:t>
            </a:r>
            <a:r>
              <a:rPr lang="en-US" altLang="zh-CN" dirty="0"/>
              <a:t>λ</a:t>
            </a:r>
            <a:r>
              <a:rPr lang="zh-CN" altLang="en-US" dirty="0"/>
              <a:t>，使得</a:t>
            </a:r>
            <a:r>
              <a:rPr lang="en-US" altLang="zh-CN" dirty="0">
                <a:solidFill>
                  <a:srgbClr val="FF0000"/>
                </a:solidFill>
              </a:rPr>
              <a:t>θ</a:t>
            </a:r>
            <a:r>
              <a:rPr lang="zh-CN" altLang="en-US" dirty="0">
                <a:solidFill>
                  <a:srgbClr val="FF0000"/>
                </a:solidFill>
              </a:rPr>
              <a:t>＝</a:t>
            </a:r>
            <a:r>
              <a:rPr lang="en-US" altLang="zh-CN" dirty="0" err="1">
                <a:solidFill>
                  <a:srgbClr val="FF0000"/>
                </a:solidFill>
              </a:rPr>
              <a:t>δ·λ</a:t>
            </a:r>
            <a:r>
              <a:rPr lang="zh-CN" altLang="en-US" dirty="0"/>
              <a:t>，则称</a:t>
            </a:r>
            <a:r>
              <a:rPr lang="en-US" altLang="zh-CN" dirty="0"/>
              <a:t>δ</a:t>
            </a:r>
            <a:r>
              <a:rPr lang="zh-CN" altLang="en-US" dirty="0"/>
              <a:t>是一个最一般</a:t>
            </a:r>
            <a:r>
              <a:rPr lang="zh-CN" altLang="en-US" dirty="0" smtClean="0"/>
              <a:t>合一。</a:t>
            </a:r>
            <a:endParaRPr lang="zh-CN" altLang="en-US" dirty="0"/>
          </a:p>
          <a:p>
            <a:pPr lvl="1">
              <a:defRPr/>
            </a:pPr>
            <a:r>
              <a:rPr lang="zh-CN" altLang="en-US" dirty="0" smtClean="0"/>
              <a:t>一</a:t>
            </a:r>
            <a:r>
              <a:rPr lang="zh-CN" altLang="en-US" dirty="0"/>
              <a:t>个公式集的</a:t>
            </a:r>
            <a:r>
              <a:rPr lang="zh-CN" altLang="en-US" dirty="0">
                <a:solidFill>
                  <a:srgbClr val="FF0000"/>
                </a:solidFill>
              </a:rPr>
              <a:t>最一般合一</a:t>
            </a:r>
            <a:r>
              <a:rPr lang="zh-CN" altLang="en-US" dirty="0"/>
              <a:t>是</a:t>
            </a:r>
            <a:r>
              <a:rPr lang="zh-CN" altLang="en-US" dirty="0">
                <a:solidFill>
                  <a:srgbClr val="FF0000"/>
                </a:solidFill>
              </a:rPr>
              <a:t>唯一</a:t>
            </a:r>
            <a:r>
              <a:rPr lang="zh-CN" altLang="en-US" dirty="0"/>
              <a:t>的。若用最一般合一去置换那些可合一的谓词公式，可使它们变成完全一致的谓词公式。</a:t>
            </a:r>
          </a:p>
          <a:p>
            <a:pPr lvl="1">
              <a:defRPr/>
            </a:pPr>
            <a:endParaRPr lang="en-US" altLang="zh-CN" dirty="0" smtClean="0"/>
          </a:p>
        </p:txBody>
      </p:sp>
      <p:sp>
        <p:nvSpPr>
          <p:cNvPr id="4" name="矩形 3"/>
          <p:cNvSpPr/>
          <p:nvPr/>
        </p:nvSpPr>
        <p:spPr>
          <a:xfrm>
            <a:off x="1367645" y="4401109"/>
            <a:ext cx="6156684" cy="992579"/>
          </a:xfrm>
          <a:prstGeom prst="rect">
            <a:avLst/>
          </a:prstGeom>
          <a:solidFill>
            <a:schemeClr val="accent5">
              <a:lumMod val="20000"/>
              <a:lumOff val="80000"/>
            </a:schemeClr>
          </a:solidFill>
          <a:ln>
            <a:solidFill>
              <a:schemeClr val="accent1"/>
            </a:solidFill>
          </a:ln>
        </p:spPr>
        <p:txBody>
          <a:bodyPr wrap="square">
            <a:spAutoFit/>
          </a:bodyPr>
          <a:lstStyle/>
          <a:p>
            <a:pPr marL="0" lvl="1" indent="469106" algn="just" defTabSz="685800" eaLnBrk="0" hangingPunct="0">
              <a:lnSpc>
                <a:spcPct val="150000"/>
              </a:lnSpc>
              <a:spcBef>
                <a:spcPts val="0"/>
              </a:spcBef>
              <a:buClr>
                <a:srgbClr val="000000"/>
              </a:buClr>
              <a:buSzPct val="80000"/>
              <a:defRPr/>
            </a:pPr>
            <a:r>
              <a:rPr kumimoji="1" lang="zh-CN" altLang="en-US" sz="1950" b="1" kern="0" dirty="0">
                <a:solidFill>
                  <a:srgbClr val="000000"/>
                </a:solidFill>
                <a:latin typeface="Consolas" panose="020B0609020204030204"/>
                <a:ea typeface="黑体" panose="02010609060101010101" pitchFamily="49" charset="-122"/>
                <a:cs typeface="Times New Roman" panose="02020603050405020304" pitchFamily="18" charset="0"/>
              </a:rPr>
              <a:t>谓词归结原理方法与命题逻辑基本相同。但由于有变量与函数，所以要考虑合一和置换。 </a:t>
            </a:r>
          </a:p>
        </p:txBody>
      </p:sp>
      <p:sp>
        <p:nvSpPr>
          <p:cNvPr id="5" name="灯片编号占位符 4"/>
          <p:cNvSpPr>
            <a:spLocks noGrp="1"/>
          </p:cNvSpPr>
          <p:nvPr>
            <p:ph type="sldNum" sz="quarter" idx="10"/>
          </p:nvPr>
        </p:nvSpPr>
        <p:spPr/>
        <p:txBody>
          <a:bodyPr/>
          <a:lstStyle/>
          <a:p>
            <a:pPr defTabSz="685800" eaLnBrk="0" hangingPunct="0">
              <a:defRPr/>
            </a:pPr>
            <a:fld id="{AE27E545-CC8F-47D3-9740-705DB7094278}" type="slidenum">
              <a:rPr kumimoji="1" lang="en-US" altLang="zh-CN" sz="1500">
                <a:solidFill>
                  <a:srgbClr val="000000"/>
                </a:solidFill>
              </a:rPr>
              <a:pPr defTabSz="685800" eaLnBrk="0" hangingPunct="0">
                <a:defRPr/>
              </a:pPr>
              <a:t>99</a:t>
            </a:fld>
            <a:endParaRPr kumimoji="1" lang="en-US" altLang="zh-CN" sz="1500">
              <a:solidFill>
                <a:srgbClr val="000000"/>
              </a:solidFill>
            </a:endParaRPr>
          </a:p>
        </p:txBody>
      </p:sp>
    </p:spTree>
    <p:extLst>
      <p:ext uri="{BB962C8B-B14F-4D97-AF65-F5344CB8AC3E}">
        <p14:creationId xmlns:p14="http://schemas.microsoft.com/office/powerpoint/2010/main" val="35013418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7e1b227-9ac9-4d73-a301-88d5b1f92879}"/>
</p:tagLst>
</file>

<file path=ppt/theme/theme1.xml><?xml version="1.0" encoding="utf-8"?>
<a:theme xmlns:a="http://schemas.openxmlformats.org/drawingml/2006/main" name="Pulse">
  <a:themeElements>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Puls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Puls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Puls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Puls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Puls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Puls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自定义 1">
      <a:majorFont>
        <a:latin typeface="Arial Black"/>
        <a:ea typeface="隶书"/>
        <a:cs typeface=""/>
      </a:majorFont>
      <a:minorFont>
        <a:latin typeface="Consolas"/>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w="19050">
          <a:solidFill>
            <a:schemeClr val="tx1"/>
          </a:solidFill>
        </a:ln>
      </a:spPr>
      <a:bodyPr wrap="square">
        <a:spAutoFit/>
      </a:bodyPr>
      <a:lstStyle>
        <a:defPPr>
          <a:lnSpc>
            <a:spcPct val="120000"/>
          </a:lnSpc>
          <a:defRPr sz="2400" dirty="0" err="1" smtClean="0">
            <a:latin typeface="+mn-lt"/>
            <a:ea typeface="黑体" panose="02010609060101010101" pitchFamily="49" charset="-122"/>
          </a:defRPr>
        </a:defPPr>
      </a:lstStyle>
    </a:spDef>
    <a:lnDef>
      <a:spPr bwMode="auto">
        <a:solidFill>
          <a:schemeClr val="accent1"/>
        </a:solidFill>
        <a:ln w="19050" cap="flat" cmpd="sng" algn="ctr">
          <a:solidFill>
            <a:schemeClr val="tx1"/>
          </a:solidFill>
          <a:prstDash val="solid"/>
          <a:round/>
          <a:headEnd type="none" w="med" len="med"/>
          <a:tailEnd type="triangle" w="med" len="lg"/>
        </a:ln>
      </a:spPr>
      <a:bodyPr/>
      <a:lstStyle/>
    </a:lnDef>
    <a:txDef>
      <a:spPr>
        <a:noFill/>
        <a:ln w="28575">
          <a:solidFill>
            <a:schemeClr val="tx1"/>
          </a:solidFill>
        </a:ln>
      </a:spPr>
      <a:bodyPr wrap="square" rtlCol="0">
        <a:spAutoFit/>
      </a:bodyPr>
      <a:lstStyle>
        <a:defPPr algn="ctr">
          <a:defRPr dirty="0" smtClean="0"/>
        </a:defPPr>
      </a:lstStyle>
    </a:tx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ulse">
  <a:themeElements>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Puls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Puls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Puls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Puls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Puls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Puls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Designs\Pulse.pot</Template>
  <TotalTime>1354</TotalTime>
  <Words>11884</Words>
  <Application>Microsoft Office PowerPoint</Application>
  <PresentationFormat>全屏显示(4:3)</PresentationFormat>
  <Paragraphs>1479</Paragraphs>
  <Slides>154</Slides>
  <Notes>40</Notes>
  <HiddenSlides>0</HiddenSlides>
  <MMClips>0</MMClips>
  <ScaleCrop>false</ScaleCrop>
  <HeadingPairs>
    <vt:vector size="8" baseType="variant">
      <vt:variant>
        <vt:lpstr>已用的字体</vt:lpstr>
      </vt:variant>
      <vt:variant>
        <vt:i4>23</vt:i4>
      </vt:variant>
      <vt:variant>
        <vt:lpstr>主题</vt:lpstr>
      </vt:variant>
      <vt:variant>
        <vt:i4>3</vt:i4>
      </vt:variant>
      <vt:variant>
        <vt:lpstr>嵌入 OLE 服务器</vt:lpstr>
      </vt:variant>
      <vt:variant>
        <vt:i4>5</vt:i4>
      </vt:variant>
      <vt:variant>
        <vt:lpstr>幻灯片标题</vt:lpstr>
      </vt:variant>
      <vt:variant>
        <vt:i4>154</vt:i4>
      </vt:variant>
    </vt:vector>
  </HeadingPairs>
  <TitlesOfParts>
    <vt:vector size="185" baseType="lpstr">
      <vt:lpstr>Avenir Heavy</vt:lpstr>
      <vt:lpstr>MS Mincho</vt:lpstr>
      <vt:lpstr>仿宋</vt:lpstr>
      <vt:lpstr>仿宋_GB2312</vt:lpstr>
      <vt:lpstr>黑体</vt:lpstr>
      <vt:lpstr>华文新魏</vt:lpstr>
      <vt:lpstr>华文行楷</vt:lpstr>
      <vt:lpstr>华文中宋</vt:lpstr>
      <vt:lpstr>楷体</vt:lpstr>
      <vt:lpstr>隶书</vt:lpstr>
      <vt:lpstr>宋体</vt:lpstr>
      <vt:lpstr>微软雅黑</vt:lpstr>
      <vt:lpstr>Arial</vt:lpstr>
      <vt:lpstr>Arial Black</vt:lpstr>
      <vt:lpstr>Cambria Math</vt:lpstr>
      <vt:lpstr>Consolas</vt:lpstr>
      <vt:lpstr>Courier New</vt:lpstr>
      <vt:lpstr>Garamond</vt:lpstr>
      <vt:lpstr>Symbol</vt:lpstr>
      <vt:lpstr>Tahoma</vt:lpstr>
      <vt:lpstr>Times New Roman</vt:lpstr>
      <vt:lpstr>Wingdings</vt:lpstr>
      <vt:lpstr>楷体_GB2312</vt:lpstr>
      <vt:lpstr>Pulse</vt:lpstr>
      <vt:lpstr>3_默认设计模板</vt:lpstr>
      <vt:lpstr>1_Pulse</vt:lpstr>
      <vt:lpstr>Visio.Drawing.11</vt:lpstr>
      <vt:lpstr>Equation.KSEE3</vt:lpstr>
      <vt:lpstr>Equation.DSMT4</vt:lpstr>
      <vt:lpstr>Microsoft 公式 3.0</vt:lpstr>
      <vt:lpstr>Equation</vt:lpstr>
      <vt:lpstr>PowerPoint 演示文稿</vt:lpstr>
      <vt:lpstr>主要授课内容：</vt:lpstr>
      <vt:lpstr>第1章 绪论 </vt:lpstr>
      <vt:lpstr>1.1  人工智能的定义与发展 </vt:lpstr>
      <vt:lpstr>1. 定义</vt:lpstr>
      <vt:lpstr>PowerPoint 演示文稿</vt:lpstr>
      <vt:lpstr>1.2  人类智能与人工智能</vt:lpstr>
      <vt:lpstr>1.2.1 智能信息处理系统的假设</vt:lpstr>
      <vt:lpstr>PowerPoint 演示文稿</vt:lpstr>
      <vt:lpstr>从4个层次对认知本质进行研究：</vt:lpstr>
      <vt:lpstr>1.3 人工智能各学派的认知观</vt:lpstr>
      <vt:lpstr>1.符号主义学派</vt:lpstr>
      <vt:lpstr>1.符号主义学派</vt:lpstr>
      <vt:lpstr>1.符号主义学派</vt:lpstr>
      <vt:lpstr>1.符号主义学派</vt:lpstr>
      <vt:lpstr>1.符号主义学派</vt:lpstr>
      <vt:lpstr>2.连接主义学派</vt:lpstr>
      <vt:lpstr>PowerPoint 演示文稿</vt:lpstr>
      <vt:lpstr>2.连接主义学派</vt:lpstr>
      <vt:lpstr>3.行为主义学派</vt:lpstr>
      <vt:lpstr>3.行为主义学派</vt:lpstr>
      <vt:lpstr>PowerPoint 演示文稿</vt:lpstr>
      <vt:lpstr>1.4  人工智能的研究与应用领域</vt:lpstr>
      <vt:lpstr>PowerPoint 演示文稿</vt:lpstr>
      <vt:lpstr>1.5 人工智能发展展望</vt:lpstr>
      <vt:lpstr>1.5.1 新一轮人工智能发展特征</vt:lpstr>
      <vt:lpstr>1.5.2 未来40年的人工智能问题</vt:lpstr>
      <vt:lpstr>PowerPoint 演示文稿</vt:lpstr>
      <vt:lpstr>人 工 智 能</vt:lpstr>
      <vt:lpstr>思考题：</vt:lpstr>
      <vt:lpstr>思考题：</vt:lpstr>
      <vt:lpstr>第2章  知识表示和推理</vt:lpstr>
      <vt:lpstr>2.1 概述</vt:lpstr>
      <vt:lpstr>2.1 概述</vt:lpstr>
      <vt:lpstr>2.1 概述</vt:lpstr>
      <vt:lpstr>智能</vt:lpstr>
      <vt:lpstr>智能</vt:lpstr>
      <vt:lpstr>PowerPoint 演示文稿</vt:lpstr>
      <vt:lpstr>PowerPoint 演示文稿</vt:lpstr>
      <vt:lpstr>2.1.3 AI对知识表示方法的要求</vt:lpstr>
      <vt:lpstr>知识表示语言</vt:lpstr>
      <vt:lpstr>2.1.6 现代逻辑学的基本研究方法</vt:lpstr>
      <vt:lpstr>4.现代逻辑学改造数学——形式化</vt:lpstr>
      <vt:lpstr>4.现代逻辑学改造数学——形式化</vt:lpstr>
      <vt:lpstr>第2章  知识表示和推理</vt:lpstr>
      <vt:lpstr>2.2 命题逻辑</vt:lpstr>
      <vt:lpstr>2.2 命题逻辑</vt:lpstr>
      <vt:lpstr>2.2 命题逻辑</vt:lpstr>
      <vt:lpstr>2.2.1 语法</vt:lpstr>
      <vt:lpstr>PowerPoint 演示文稿</vt:lpstr>
      <vt:lpstr>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第2章  知识表示和推理</vt:lpstr>
      <vt:lpstr>谓词逻辑基础</vt:lpstr>
      <vt:lpstr>谓词逻辑基础</vt:lpstr>
      <vt:lpstr>谓词逻辑基础</vt:lpstr>
      <vt:lpstr>谓词逻辑基础</vt:lpstr>
      <vt:lpstr>谓词逻辑基础</vt:lpstr>
      <vt:lpstr>谓词逻辑基础</vt:lpstr>
      <vt:lpstr>2.3.2 语义 </vt:lpstr>
      <vt:lpstr>PowerPoint 演示文稿</vt:lpstr>
      <vt:lpstr>2.3.2 语义 </vt:lpstr>
      <vt:lpstr>PowerPoint 演示文稿</vt:lpstr>
      <vt:lpstr>2.3.4 一阶谓词逻辑的应用 </vt:lpstr>
      <vt:lpstr>PowerPoint 演示文稿</vt:lpstr>
      <vt:lpstr>PowerPoint 演示文稿</vt:lpstr>
      <vt:lpstr>2.4.1  命题逻辑的归结法</vt:lpstr>
      <vt:lpstr>2.4.1  命题逻辑的归结法</vt:lpstr>
      <vt:lpstr>2.4.1  命题逻辑的归结法</vt:lpstr>
      <vt:lpstr>2.4.1  命题逻辑的归结法</vt:lpstr>
      <vt:lpstr>2.4.1  命题逻辑的归结法</vt:lpstr>
      <vt:lpstr>2.4.1  命题逻辑的归结法</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2.4.4 归结演绎推理的归结策略</vt:lpstr>
      <vt:lpstr>2.4.4 归结演绎推理的归结策略</vt:lpstr>
      <vt:lpstr>2.4.4 归结演绎推理的归结策略</vt:lpstr>
      <vt:lpstr>2.4.4 归结演绎推理的归结策略</vt:lpstr>
      <vt:lpstr>经典例题讲解</vt:lpstr>
      <vt:lpstr>经典例题讲解</vt:lpstr>
      <vt:lpstr>2.5  产生式系统</vt:lpstr>
      <vt:lpstr>2.5  产生式系统</vt:lpstr>
      <vt:lpstr>2.5.1 产生式系统的表示</vt:lpstr>
      <vt:lpstr>2.5.1 产生式系统的表示</vt:lpstr>
      <vt:lpstr>2.5.1 产生式系统的表示</vt:lpstr>
      <vt:lpstr>2.5.2 案例：九宫图游戏</vt:lpstr>
      <vt:lpstr>2.5.2 案例：九宫图游戏</vt:lpstr>
      <vt:lpstr>2.5.2  案例：九宫图游戏</vt:lpstr>
      <vt:lpstr>2.5.2  案例：九宫图游戏</vt:lpstr>
      <vt:lpstr>PowerPoint 演示文稿</vt:lpstr>
      <vt:lpstr>2.5.4  产生式系统的控制策略</vt:lpstr>
      <vt:lpstr>2.5.4  产生式系统的控制策略</vt:lpstr>
      <vt:lpstr>2.5.4  产生式系统的控制策略</vt:lpstr>
      <vt:lpstr>2.6   语义网络</vt:lpstr>
      <vt:lpstr>2.6 语义网络</vt:lpstr>
      <vt:lpstr>2.6 语义网络</vt:lpstr>
      <vt:lpstr>2.6 语义网络</vt:lpstr>
      <vt:lpstr>语义网络的表达能力：</vt:lpstr>
      <vt:lpstr>表示方法—语义网络表示法</vt:lpstr>
      <vt:lpstr>表示方法—语义网络表示法</vt:lpstr>
      <vt:lpstr>表示方法—语义网络表示法</vt:lpstr>
      <vt:lpstr>表示方法—语义网络表示法</vt:lpstr>
      <vt:lpstr>表示方法—语义网络表示法</vt:lpstr>
      <vt:lpstr>表示方法—语义网络表示法</vt:lpstr>
      <vt:lpstr>表示方法—语义网络表示法</vt:lpstr>
      <vt:lpstr>表示方法—语义网络表示法</vt:lpstr>
      <vt:lpstr>表示方法—语义网络表示法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2.6.3 语义网络的推理</vt:lpstr>
      <vt:lpstr>PowerPoint 演示文稿</vt:lpstr>
      <vt:lpstr>2.6.4 语义网络表示的特点</vt:lpstr>
      <vt:lpstr>2.6.4 语义网络表示的特点</vt:lpstr>
      <vt:lpstr>作业</vt:lpstr>
      <vt:lpstr>作业</vt:lpstr>
      <vt:lpstr>作业</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人工智能(骨干教师)</dc:title>
  <dc:creator>殷建平</dc:creator>
  <cp:lastModifiedBy>ZHL</cp:lastModifiedBy>
  <cp:revision>326</cp:revision>
  <dcterms:created xsi:type="dcterms:W3CDTF">2000-11-09T11:19:00Z</dcterms:created>
  <dcterms:modified xsi:type="dcterms:W3CDTF">2023-11-08T15:15:44Z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2052-11.1.0.10009</vt:lpwstr>
  </property>
</Properties>
</file>