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2"/>
  </p:sldMasterIdLst>
  <p:notesMasterIdLst>
    <p:notesMasterId r:id="rId52"/>
  </p:notesMasterIdLst>
  <p:handoutMasterIdLst>
    <p:handoutMasterId r:id="rId53"/>
  </p:handoutMasterIdLst>
  <p:sldIdLst>
    <p:sldId id="256" r:id="rId3"/>
    <p:sldId id="483" r:id="rId4"/>
    <p:sldId id="989" r:id="rId5"/>
    <p:sldId id="969" r:id="rId6"/>
    <p:sldId id="970" r:id="rId7"/>
    <p:sldId id="971" r:id="rId8"/>
    <p:sldId id="972" r:id="rId9"/>
    <p:sldId id="973" r:id="rId10"/>
    <p:sldId id="1139" r:id="rId11"/>
    <p:sldId id="908" r:id="rId12"/>
    <p:sldId id="974" r:id="rId13"/>
    <p:sldId id="975" r:id="rId14"/>
    <p:sldId id="976" r:id="rId15"/>
    <p:sldId id="977" r:id="rId16"/>
    <p:sldId id="978" r:id="rId17"/>
    <p:sldId id="1140" r:id="rId18"/>
    <p:sldId id="981" r:id="rId19"/>
    <p:sldId id="1141" r:id="rId20"/>
    <p:sldId id="979" r:id="rId21"/>
    <p:sldId id="980" r:id="rId22"/>
    <p:sldId id="982" r:id="rId23"/>
    <p:sldId id="983" r:id="rId24"/>
    <p:sldId id="987" r:id="rId25"/>
    <p:sldId id="1109" r:id="rId26"/>
    <p:sldId id="1110" r:id="rId27"/>
    <p:sldId id="1111" r:id="rId28"/>
    <p:sldId id="1112" r:id="rId29"/>
    <p:sldId id="949" r:id="rId30"/>
    <p:sldId id="1113" r:id="rId31"/>
    <p:sldId id="1114" r:id="rId32"/>
    <p:sldId id="1115" r:id="rId33"/>
    <p:sldId id="1116" r:id="rId34"/>
    <p:sldId id="1117" r:id="rId35"/>
    <p:sldId id="1137" r:id="rId36"/>
    <p:sldId id="1138" r:id="rId37"/>
    <p:sldId id="1142" r:id="rId38"/>
    <p:sldId id="1143" r:id="rId39"/>
    <p:sldId id="1144" r:id="rId40"/>
    <p:sldId id="1145" r:id="rId41"/>
    <p:sldId id="1146" r:id="rId42"/>
    <p:sldId id="1147" r:id="rId43"/>
    <p:sldId id="1148" r:id="rId44"/>
    <p:sldId id="1149" r:id="rId45"/>
    <p:sldId id="1182" r:id="rId46"/>
    <p:sldId id="1183" r:id="rId47"/>
    <p:sldId id="1184" r:id="rId48"/>
    <p:sldId id="1185" r:id="rId49"/>
    <p:sldId id="1186" r:id="rId50"/>
    <p:sldId id="1187" r:id="rId51"/>
  </p:sldIdLst>
  <p:sldSz cx="12192000" cy="6858000"/>
  <p:notesSz cx="6858000" cy="9144000"/>
  <p:custDataLst>
    <p:tags r:id="rId54"/>
  </p:custDataLst>
  <p:defaultTextStyle>
    <a:defPPr>
      <a:defRPr lang="zh-CN"/>
    </a:defPPr>
    <a:lvl1pPr algn="l" rtl="0" eaLnBrk="0" fontAlgn="base" hangingPunct="0">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1pPr>
    <a:lvl2pPr marL="457200" algn="l" rtl="0" eaLnBrk="0" fontAlgn="base" hangingPunct="0">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2pPr>
    <a:lvl3pPr marL="914400" algn="l" rtl="0" eaLnBrk="0" fontAlgn="base" hangingPunct="0">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3pPr>
    <a:lvl4pPr marL="1371600" algn="l" rtl="0" eaLnBrk="0" fontAlgn="base" hangingPunct="0">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4pPr>
    <a:lvl5pPr marL="1828800" algn="l" rtl="0" eaLnBrk="0" fontAlgn="base" hangingPunct="0">
      <a:spcBef>
        <a:spcPct val="0"/>
      </a:spcBef>
      <a:spcAft>
        <a:spcPct val="0"/>
      </a:spcAft>
      <a:defRPr kumimoji="1" sz="2000" b="1" kern="1200">
        <a:solidFill>
          <a:schemeClr val="tx1"/>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000" b="1" kern="1200">
        <a:solidFill>
          <a:schemeClr val="tx1"/>
        </a:solidFill>
        <a:latin typeface="Times New Roman" panose="02020603050405020304" pitchFamily="18" charset="0"/>
        <a:ea typeface="楷体_GB2312" pitchFamily="49" charset="-122"/>
        <a:cs typeface="+mn-cs"/>
      </a:defRPr>
    </a:lvl9pPr>
  </p:defaultTextStyle>
  <p:extLst>
    <p:ext uri="{EFAFB233-063F-42B5-8137-9DF3F51BA10A}">
      <p15:sldGuideLst xmlns:p15="http://schemas.microsoft.com/office/powerpoint/2012/main">
        <p15:guide id="1" orient="horz" pos="2136">
          <p15:clr>
            <a:srgbClr val="A4A3A4"/>
          </p15:clr>
        </p15:guide>
        <p15:guide id="2" pos="3840">
          <p15:clr>
            <a:srgbClr val="A4A3A4"/>
          </p15:clr>
        </p15:guide>
      </p15:sldGuideLst>
    </p:ext>
    <p:ext uri="{2D200454-40CA-4A62-9FC3-DE9A4176ACB9}">
      <p15:notesGuideLst xmlns:p15="http://schemas.microsoft.com/office/powerpoint/2012/main">
        <p15:guide id="1" orient="horz" pos="2848">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3333FF"/>
    <a:srgbClr val="FF6D6D"/>
    <a:srgbClr val="C0E399"/>
    <a:srgbClr val="FF00FF"/>
    <a:srgbClr val="0000CC"/>
    <a:srgbClr val="5BD4FF"/>
    <a:srgbClr val="ECECFA"/>
    <a:srgbClr val="F2F2F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212" autoAdjust="0"/>
  </p:normalViewPr>
  <p:slideViewPr>
    <p:cSldViewPr showGuides="1">
      <p:cViewPr varScale="1">
        <p:scale>
          <a:sx n="65" d="100"/>
          <a:sy n="65" d="100"/>
        </p:scale>
        <p:origin x="1286" y="43"/>
      </p:cViewPr>
      <p:guideLst>
        <p:guide orient="horz" pos="2136"/>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88"/>
    </p:cViewPr>
  </p:sorterViewPr>
  <p:notesViewPr>
    <p:cSldViewPr>
      <p:cViewPr varScale="1">
        <p:scale>
          <a:sx n="49" d="100"/>
          <a:sy n="49" d="100"/>
        </p:scale>
        <p:origin x="2668" y="44"/>
      </p:cViewPr>
      <p:guideLst>
        <p:guide orient="horz" pos="284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a:defRPr/>
            </a:pPr>
            <a:fld id="{6BC22F37-0451-45D3-B589-AFF242F0B109}" type="slidenum">
              <a:rPr lang="en-US" altLang="zh-CN"/>
              <a:t>‹#›</a:t>
            </a:fld>
            <a:endParaRPr lang="en-US" altLang="zh-CN"/>
          </a:p>
        </p:txBody>
      </p:sp>
    </p:spTree>
    <p:extLst>
      <p:ext uri="{BB962C8B-B14F-4D97-AF65-F5344CB8AC3E}">
        <p14:creationId xmlns:p14="http://schemas.microsoft.com/office/powerpoint/2010/main" val="3140137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b="0">
                <a:latin typeface="Times New Roman" panose="02020603050405020304" pitchFamily="18" charset="0"/>
                <a:ea typeface="宋体" panose="02010600030101010101" pitchFamily="2" charset="-122"/>
              </a:defRPr>
            </a:lvl1pPr>
          </a:lstStyle>
          <a:p>
            <a:pPr>
              <a:defRPr/>
            </a:pPr>
            <a:fld id="{B36A4547-2762-4A26-9290-757821710F2D}" type="datetimeFigureOut">
              <a:rPr lang="zh-CN" altLang="en-US"/>
              <a:t>2023-9-8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b="0">
                <a:latin typeface="Times New Roman" panose="02020603050405020304" pitchFamily="18"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b="0">
                <a:ea typeface="宋体" panose="02010600030101010101" pitchFamily="2" charset="-122"/>
              </a:defRPr>
            </a:lvl1pPr>
          </a:lstStyle>
          <a:p>
            <a:pPr>
              <a:defRPr/>
            </a:pPr>
            <a:fld id="{7F260FAA-84C6-48AE-9C8F-3A06AF749871}" type="slidenum">
              <a:rPr lang="zh-CN" altLang="en-US"/>
              <a:t>‹#›</a:t>
            </a:fld>
            <a:endParaRPr lang="zh-CN" altLang="en-US"/>
          </a:p>
        </p:txBody>
      </p:sp>
    </p:spTree>
    <p:extLst>
      <p:ext uri="{BB962C8B-B14F-4D97-AF65-F5344CB8AC3E}">
        <p14:creationId xmlns:p14="http://schemas.microsoft.com/office/powerpoint/2010/main" val="12228141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a:t>
            </a:fld>
            <a:endParaRPr lang="zh-CN" altLang="en-US"/>
          </a:p>
        </p:txBody>
      </p:sp>
    </p:spTree>
    <p:extLst>
      <p:ext uri="{BB962C8B-B14F-4D97-AF65-F5344CB8AC3E}">
        <p14:creationId xmlns:p14="http://schemas.microsoft.com/office/powerpoint/2010/main" val="11377285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12</a:t>
            </a:fld>
            <a:endParaRPr lang="zh-CN" altLang="en-US"/>
          </a:p>
        </p:txBody>
      </p:sp>
    </p:spTree>
    <p:extLst>
      <p:ext uri="{BB962C8B-B14F-4D97-AF65-F5344CB8AC3E}">
        <p14:creationId xmlns:p14="http://schemas.microsoft.com/office/powerpoint/2010/main" val="30603119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13</a:t>
            </a:fld>
            <a:endParaRPr lang="zh-CN" altLang="en-US"/>
          </a:p>
        </p:txBody>
      </p:sp>
    </p:spTree>
    <p:extLst>
      <p:ext uri="{BB962C8B-B14F-4D97-AF65-F5344CB8AC3E}">
        <p14:creationId xmlns:p14="http://schemas.microsoft.com/office/powerpoint/2010/main" val="325540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14</a:t>
            </a:fld>
            <a:endParaRPr lang="zh-CN" altLang="en-US"/>
          </a:p>
        </p:txBody>
      </p:sp>
    </p:spTree>
    <p:extLst>
      <p:ext uri="{BB962C8B-B14F-4D97-AF65-F5344CB8AC3E}">
        <p14:creationId xmlns:p14="http://schemas.microsoft.com/office/powerpoint/2010/main" val="1455384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15</a:t>
            </a:fld>
            <a:endParaRPr lang="zh-CN" altLang="en-US"/>
          </a:p>
        </p:txBody>
      </p:sp>
    </p:spTree>
    <p:extLst>
      <p:ext uri="{BB962C8B-B14F-4D97-AF65-F5344CB8AC3E}">
        <p14:creationId xmlns:p14="http://schemas.microsoft.com/office/powerpoint/2010/main" val="28264885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16</a:t>
            </a:fld>
            <a:endParaRPr lang="zh-CN" altLang="en-US"/>
          </a:p>
        </p:txBody>
      </p:sp>
    </p:spTree>
    <p:extLst>
      <p:ext uri="{BB962C8B-B14F-4D97-AF65-F5344CB8AC3E}">
        <p14:creationId xmlns:p14="http://schemas.microsoft.com/office/powerpoint/2010/main" val="353468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dirty="0" smtClean="0"/>
              <a:t>求：用一阶谓词逻辑表示这个问题，并建立子句集。</a:t>
            </a: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解：首先引入谓词：</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P(</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的父亲；</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Q(</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的祖父</a:t>
            </a: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ANS(x)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表示问题的解答</a:t>
            </a:r>
          </a:p>
          <a:p>
            <a:endParaRPr lang="en-US" altLang="zh-CN" dirty="0" smtClean="0"/>
          </a:p>
          <a:p>
            <a:endParaRPr lang="en-US" altLang="zh-CN" dirty="0" smtClean="0"/>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对于第一个条件，“如果y是x的父亲，z又是y的父亲，则z是x的祖父”，一阶逻辑表达式如下：</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A1：(</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z)(P(x,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A1：～P(x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对于第二个条件：“每个人都有父亲”，一阶逻辑表达式：</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A2：(</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y)P(x, y)</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A2：P(x, f(x))</a:t>
            </a:r>
          </a:p>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17</a:t>
            </a:fld>
            <a:endParaRPr lang="zh-CN" altLang="en-US"/>
          </a:p>
        </p:txBody>
      </p:sp>
    </p:spTree>
    <p:extLst>
      <p:ext uri="{BB962C8B-B14F-4D97-AF65-F5344CB8AC3E}">
        <p14:creationId xmlns:p14="http://schemas.microsoft.com/office/powerpoint/2010/main" val="12764982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a:rPr>
              <a:t>上述定理是归结原理中的一个重要定理，由它可得到以下两个推论</a:t>
            </a:r>
            <a:r>
              <a:rPr lang="zh-CN" altLang="en-US" sz="2400" dirty="0" smtClean="0">
                <a:latin typeface="Arial"/>
              </a:rPr>
              <a:t>：</a:t>
            </a:r>
            <a:endParaRPr lang="en-US" altLang="zh-CN" sz="2400" dirty="0" smtClean="0">
              <a:latin typeface="Arial"/>
            </a:endParaRPr>
          </a:p>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18</a:t>
            </a:fld>
            <a:endParaRPr lang="zh-CN" altLang="en-US"/>
          </a:p>
        </p:txBody>
      </p:sp>
    </p:spTree>
    <p:extLst>
      <p:ext uri="{BB962C8B-B14F-4D97-AF65-F5344CB8AC3E}">
        <p14:creationId xmlns:p14="http://schemas.microsoft.com/office/powerpoint/2010/main" val="16147343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dirty="0" smtClean="0"/>
              <a:t>求：用一阶谓词逻辑表示这个问题，并建立子句集。</a:t>
            </a: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解：首先引入谓词：</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P(</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的父亲；</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Q(</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的祖父</a:t>
            </a: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ANS(x)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表示问题的解答</a:t>
            </a:r>
          </a:p>
          <a:p>
            <a:endParaRPr lang="en-US" altLang="zh-CN" dirty="0" smtClean="0"/>
          </a:p>
          <a:p>
            <a:endParaRPr lang="en-US" altLang="zh-CN" dirty="0" smtClean="0"/>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对于第一个条件，“如果y是x的父亲，z又是y的父亲，则z是x的祖父”，一阶逻辑表达式如下：</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A1：(</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z)(P(x,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A1：～P(x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对于第二个条件：“每个人都有父亲”，一阶逻辑表达式：</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A2：(</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y)P(x, y)</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A2：P(x, f(x))</a:t>
            </a:r>
          </a:p>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19</a:t>
            </a:fld>
            <a:endParaRPr lang="zh-CN" altLang="en-US"/>
          </a:p>
        </p:txBody>
      </p:sp>
    </p:spTree>
    <p:extLst>
      <p:ext uri="{BB962C8B-B14F-4D97-AF65-F5344CB8AC3E}">
        <p14:creationId xmlns:p14="http://schemas.microsoft.com/office/powerpoint/2010/main" val="473327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0" marR="0" lvl="1" indent="0" algn="l" defTabSz="914400" rtl="0" eaLnBrk="0" fontAlgn="base" latinLnBrk="0" hangingPunct="0">
              <a:lnSpc>
                <a:spcPct val="100000"/>
              </a:lnSpc>
              <a:spcBef>
                <a:spcPct val="30000"/>
              </a:spcBef>
              <a:spcAft>
                <a:spcPct val="0"/>
              </a:spcAft>
              <a:buClrTx/>
              <a:buSzTx/>
              <a:buFontTx/>
              <a:buNone/>
              <a:defRPr/>
            </a:pPr>
            <a:r>
              <a:rPr lang="zh-CN" altLang="en-US" dirty="0" smtClean="0"/>
              <a:t>求：用一阶谓词逻辑表示这个问题，并建立子句集。</a:t>
            </a: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解：首先引入谓词：</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P(</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的父亲；</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0850" marR="0" lvl="1" indent="-45085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Q(</a:t>
            </a:r>
            <a:r>
              <a:rPr kumimoji="1" lang="en-US" altLang="zh-CN" sz="2600" b="1" i="0" u="none" strike="noStrike" kern="0" cap="none" spc="0" normalizeH="0" baseline="0" noProof="0" dirty="0" err="1"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x,y</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y</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是</a:t>
            </a: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x</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的祖父</a:t>
            </a: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endPar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endParaRPr>
          </a:p>
          <a:p>
            <a:pPr marL="452120" marR="0" lvl="1" indent="0" algn="just" defTabSz="914400" rtl="0" eaLnBrk="0" fontAlgn="base" latinLnBrk="0" hangingPunct="0">
              <a:lnSpc>
                <a:spcPct val="120000"/>
              </a:lnSpc>
              <a:spcBef>
                <a:spcPts val="600"/>
              </a:spcBef>
              <a:spcAft>
                <a:spcPct val="0"/>
              </a:spcAft>
              <a:buClr>
                <a:srgbClr val="000000"/>
              </a:buClr>
              <a:buSzPct val="80000"/>
              <a:buFont typeface="Wingdings" panose="05000000000000000000" pitchFamily="2" charset="2"/>
              <a:buNone/>
              <a:tabLst>
                <a:tab pos="3051175" algn="l"/>
              </a:tabLst>
              <a:defRPr/>
            </a:pPr>
            <a:r>
              <a:rPr kumimoji="1" lang="en-US" altLang="zh-CN"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ANS(x) </a:t>
            </a:r>
            <a:r>
              <a:rPr kumimoji="1" lang="zh-CN" altLang="en-US" sz="26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表示问题的解答</a:t>
            </a:r>
          </a:p>
          <a:p>
            <a:endParaRPr lang="en-US" altLang="zh-CN" dirty="0" smtClean="0"/>
          </a:p>
          <a:p>
            <a:endParaRPr lang="en-US" altLang="zh-CN" dirty="0" smtClean="0"/>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对于第一个条件，“如果y是x的父亲，z又是y的父亲，则z是x的祖父”，一阶逻辑表达式如下：</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A1：(</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z)(P(x,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A1：～P(x ,y)∨～P(y, z)∨Q(x, z)</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对于第二个条件：“每个人都有父亲”，一阶逻辑表达式：</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A2：(</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x)(</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sym typeface="Symbol" panose="05050102010706020507" pitchFamily="18" charset="2"/>
              </a:rPr>
              <a:t></a:t>
            </a: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y)P(x, y)</a:t>
            </a:r>
          </a:p>
          <a:p>
            <a:pPr marL="342900" marR="0" lvl="0" indent="-342900" algn="just" defTabSz="914400" rtl="0" eaLnBrk="1" fontAlgn="base" latinLnBrk="0" hangingPunct="1">
              <a:lnSpc>
                <a:spcPct val="90000"/>
              </a:lnSpc>
              <a:spcBef>
                <a:spcPct val="20000"/>
              </a:spcBef>
              <a:spcAft>
                <a:spcPct val="0"/>
              </a:spcAft>
              <a:buClr>
                <a:srgbClr val="3366FF"/>
              </a:buClr>
              <a:buSzPct val="70000"/>
              <a:buFont typeface="Wingdings" panose="05000000000000000000" pitchFamily="2" charset="2"/>
              <a:buNone/>
              <a:defRPr/>
            </a:pPr>
            <a:r>
              <a:rPr kumimoji="0" lang="zh-CN" altLang="en-US" sz="2800" b="1" i="0" u="none" strike="noStrike" kern="0" cap="none" spc="0" normalizeH="0" baseline="0" noProof="0" dirty="0" smtClean="0">
                <a:ln>
                  <a:noFill/>
                </a:ln>
                <a:solidFill>
                  <a:srgbClr val="000066"/>
                </a:solidFill>
                <a:effectLst/>
                <a:uLnTx/>
                <a:uFillTx/>
                <a:latin typeface="Times New Roman" panose="02020603050405020304"/>
                <a:ea typeface="宋体" panose="02010600030101010101" pitchFamily="2" charset="-122"/>
                <a:cs typeface="+mn-ea"/>
              </a:rPr>
              <a:t>		S A2：P(x, f(x))</a:t>
            </a:r>
          </a:p>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20</a:t>
            </a:fld>
            <a:endParaRPr lang="zh-CN" altLang="en-US"/>
          </a:p>
        </p:txBody>
      </p:sp>
    </p:spTree>
    <p:extLst>
      <p:ext uri="{BB962C8B-B14F-4D97-AF65-F5344CB8AC3E}">
        <p14:creationId xmlns:p14="http://schemas.microsoft.com/office/powerpoint/2010/main" val="36883951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70000" lnSpcReduction="20000"/>
              </a:bodyPr>
              <a:lstStyle/>
              <a:p>
                <a:pPr marL="0" indent="0">
                  <a:buNone/>
                </a:pPr>
                <a:r>
                  <a:rPr lang="zh-CN" altLang="en-US" dirty="0" smtClean="0"/>
                  <a:t>例：求下面合式公式的子句集：</a:t>
                </a:r>
                <a:endParaRPr lang="en-US" altLang="zh-CN" dirty="0" smtClean="0"/>
              </a:p>
              <a:p>
                <a:pPr marL="0" indent="0">
                  <a:buNone/>
                </a:pPr>
                <a:r>
                  <a:rPr lang="en-US" altLang="zh-CN" dirty="0"/>
                  <a:t>	</a:t>
                </a:r>
                <a:r>
                  <a:rPr lang="en-US" altLang="zh-CN" dirty="0">
                    <a:solidFill>
                      <a:schemeClr val="tx1"/>
                    </a:solidFill>
                    <a:sym typeface="Symbol" panose="05050102010706020507" pitchFamily="18" charset="2"/>
                  </a:rPr>
                  <a:t> </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P(y)</a:t>
                </a:r>
                <a14:m>
                  <m:oMath xmlns:m="http://schemas.openxmlformats.org/officeDocument/2006/math">
                    <m:r>
                      <a:rPr lang="en-US" altLang="zh-CN" dirty="0">
                        <a:latin typeface="Cambria Math" panose="02040503050406030204" pitchFamily="18" charset="0"/>
                      </a:rPr>
                      <m:t>⟶ </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0" indent="0">
                  <a:buNone/>
                </a:pPr>
                <a:r>
                  <a:rPr kumimoji="0" lang="zh-CN" altLang="en-US" sz="2000" kern="1200" dirty="0" smtClean="0">
                    <a:solidFill>
                      <a:srgbClr val="000066"/>
                    </a:solidFill>
                    <a:latin typeface="Times New Roman" panose="02020603050405020304" pitchFamily="18" charset="0"/>
                    <a:ea typeface="+mn-ea"/>
                    <a:cs typeface="+mn-cs"/>
                  </a:rPr>
                  <a:t>解</a:t>
                </a:r>
                <a:r>
                  <a:rPr kumimoji="0" lang="en-US" altLang="zh-CN" sz="2000" kern="1200" dirty="0">
                    <a:solidFill>
                      <a:srgbClr val="000066"/>
                    </a:solidFill>
                    <a:latin typeface="Times New Roman" panose="02020603050405020304" pitchFamily="18" charset="0"/>
                    <a:ea typeface="+mn-ea"/>
                    <a:cs typeface="+mn-cs"/>
                  </a:rPr>
                  <a:t>: (1) </a:t>
                </a:r>
                <a:r>
                  <a:rPr kumimoji="0" lang="zh-CN" altLang="en-US" sz="2000" kern="1200" dirty="0">
                    <a:solidFill>
                      <a:srgbClr val="000066"/>
                    </a:solidFill>
                    <a:latin typeface="Times New Roman" panose="02020603050405020304" pitchFamily="18" charset="0"/>
                    <a:ea typeface="+mn-ea"/>
                    <a:cs typeface="+mn-cs"/>
                  </a:rPr>
                  <a:t>使用联结词化归律：</a:t>
                </a:r>
                <a:r>
                  <a:rPr kumimoji="0" lang="en-US" altLang="zh-CN" sz="2000" kern="1200" dirty="0">
                    <a:solidFill>
                      <a:srgbClr val="000066"/>
                    </a:solidFill>
                    <a:latin typeface="Times New Roman" panose="02020603050405020304" pitchFamily="18" charset="0"/>
                    <a:ea typeface="+mn-ea"/>
                    <a:cs typeface="+mn-cs"/>
                  </a:rPr>
                  <a:t>P→Q     </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P∨Q</a:t>
                </a:r>
                <a:r>
                  <a:rPr kumimoji="0" lang="zh-CN" altLang="en-US" sz="2000" kern="1200" dirty="0">
                    <a:solidFill>
                      <a:srgbClr val="000066"/>
                    </a:solidFill>
                    <a:latin typeface="Times New Roman" panose="02020603050405020304" pitchFamily="18" charset="0"/>
                    <a:ea typeface="+mn-ea"/>
                    <a:cs typeface="+mn-cs"/>
                  </a:rPr>
                  <a:t>，消去蕴涵符号</a:t>
                </a:r>
                <a:r>
                  <a:rPr kumimoji="0" lang="en-US" altLang="zh-CN" sz="2000" kern="1200" dirty="0">
                    <a:solidFill>
                      <a:srgbClr val="000066"/>
                    </a:solidFill>
                    <a:latin typeface="Times New Roman" panose="02020603050405020304" pitchFamily="18" charset="0"/>
                    <a:ea typeface="+mn-ea"/>
                    <a:cs typeface="+mn-cs"/>
                  </a:rPr>
                  <a:t>: </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[¬Q(x</a:t>
                </a:r>
                <a:r>
                  <a:rPr kumimoji="0" lang="en-US" altLang="zh-CN" sz="2000" kern="1200" dirty="0">
                    <a:solidFill>
                      <a:srgbClr val="000066"/>
                    </a:solidFill>
                    <a:latin typeface="Times New Roman" panose="02020603050405020304" pitchFamily="18" charset="0"/>
                    <a:ea typeface="+mn-ea"/>
                    <a:cs typeface="+mn-cs"/>
                  </a:rPr>
                  <a:t>, y)∨P(y)]]]</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(2)</a:t>
                </a:r>
                <a:r>
                  <a:rPr kumimoji="0" lang="zh-CN" altLang="en-US" sz="2000" kern="1200" dirty="0">
                    <a:solidFill>
                      <a:srgbClr val="000066"/>
                    </a:solidFill>
                    <a:latin typeface="Times New Roman" panose="02020603050405020304" pitchFamily="18" charset="0"/>
                    <a:ea typeface="+mn-ea"/>
                    <a:cs typeface="+mn-cs"/>
                  </a:rPr>
                  <a:t>利用量词转化律</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∀x)P    ∃x </a:t>
                </a:r>
                <a:r>
                  <a:rPr kumimoji="0" lang="en-US" altLang="zh-CN" sz="2000" kern="1200" dirty="0" smtClean="0">
                    <a:solidFill>
                      <a:srgbClr val="000066"/>
                    </a:solidFill>
                    <a:latin typeface="Times New Roman" panose="02020603050405020304" pitchFamily="18" charset="0"/>
                    <a:ea typeface="+mn-ea"/>
                    <a:cs typeface="+mn-cs"/>
                  </a:rPr>
                  <a:t>¬P</a:t>
                </a:r>
                <a:r>
                  <a:rPr kumimoji="0" lang="zh-CN" altLang="en-US" sz="2000" kern="1200" dirty="0">
                    <a:solidFill>
                      <a:srgbClr val="000066"/>
                    </a:solidFill>
                    <a:latin typeface="Times New Roman" panose="02020603050405020304" pitchFamily="18" charset="0"/>
                    <a:ea typeface="+mn-ea"/>
                    <a:cs typeface="+mn-cs"/>
                  </a:rPr>
                  <a:t>，使</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zh-CN" altLang="en-US" sz="2000" kern="1200" dirty="0" smtClean="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内移</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y))]∧∃y[Q(x, 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(3</a:t>
                </a:r>
                <a:r>
                  <a:rPr kumimoji="0" lang="zh-CN" altLang="en-US" sz="2000" kern="1200" dirty="0">
                    <a:solidFill>
                      <a:srgbClr val="000066"/>
                    </a:solidFill>
                    <a:latin typeface="Times New Roman" panose="02020603050405020304" pitchFamily="18" charset="0"/>
                    <a:ea typeface="+mn-ea"/>
                    <a:cs typeface="+mn-cs"/>
                  </a:rPr>
                  <a:t>）变量标准化</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使不同量词约束的变元有不同的名字</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y))]∧∃w[Q(x,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(4</a:t>
                </a:r>
                <a:r>
                  <a:rPr kumimoji="0" lang="zh-CN" altLang="en-US" sz="2000" kern="1200" dirty="0">
                    <a:solidFill>
                      <a:srgbClr val="000066"/>
                    </a:solidFill>
                    <a:latin typeface="Times New Roman" panose="02020603050405020304" pitchFamily="18" charset="0"/>
                    <a:ea typeface="+mn-ea"/>
                    <a:cs typeface="+mn-cs"/>
                  </a:rPr>
                  <a:t>）把所有量词都集中到公式左面</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移动时不改变其相对顺序</a:t>
                </a:r>
              </a:p>
              <a:p>
                <a:pPr marL="0" lvl="0" indent="306070" algn="l">
                  <a:lnSpc>
                    <a:spcPct val="130000"/>
                  </a:lnSpc>
                  <a:spcBef>
                    <a:spcPct val="0"/>
                  </a:spcBef>
                  <a:buClrTx/>
                  <a:buSzTx/>
                  <a:buNone/>
                </a:pPr>
                <a:r>
                  <a:rPr kumimoji="0" lang="zh-CN" altLang="en-US"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x∀y∃w</a:t>
                </a:r>
                <a:r>
                  <a:rPr kumimoji="0" lang="en-US" altLang="zh-CN" sz="2000" kern="1200" dirty="0">
                    <a:solidFill>
                      <a:srgbClr val="000066"/>
                    </a:solidFill>
                    <a:latin typeface="Times New Roman" panose="02020603050405020304" pitchFamily="18" charset="0"/>
                    <a:ea typeface="+mn-ea"/>
                    <a:cs typeface="+mn-cs"/>
                  </a:rPr>
                  <a:t>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(5)</a:t>
                </a:r>
                <a:r>
                  <a:rPr kumimoji="0" lang="zh-CN" altLang="en-US" sz="2000" kern="1200" dirty="0">
                    <a:solidFill>
                      <a:srgbClr val="000066"/>
                    </a:solidFill>
                    <a:latin typeface="Times New Roman" panose="02020603050405020304" pitchFamily="18" charset="0"/>
                    <a:ea typeface="+mn-ea"/>
                    <a:cs typeface="+mn-cs"/>
                  </a:rPr>
                  <a:t>消去存在量词</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前面有任意量词，把变量换成</a:t>
                </a:r>
                <a:r>
                  <a:rPr kumimoji="0" lang="en-US" altLang="zh-CN" sz="2000" kern="1200" dirty="0">
                    <a:solidFill>
                      <a:srgbClr val="000066"/>
                    </a:solidFill>
                    <a:latin typeface="Times New Roman" panose="02020603050405020304" pitchFamily="18" charset="0"/>
                    <a:ea typeface="+mn-ea"/>
                    <a:cs typeface="+mn-cs"/>
                  </a:rPr>
                  <a:t>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∧¬P(g(</a:t>
                </a:r>
                <a:r>
                  <a:rPr kumimoji="0" lang="en-US" altLang="zh-CN" sz="2000" kern="1200" dirty="0" err="1" smtClean="0">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(6)</a:t>
                </a:r>
                <a:r>
                  <a:rPr kumimoji="0" lang="zh-CN" altLang="en-US" sz="2000" kern="1200" dirty="0">
                    <a:solidFill>
                      <a:srgbClr val="000066"/>
                    </a:solidFill>
                    <a:latin typeface="Times New Roman" panose="02020603050405020304" pitchFamily="18" charset="0"/>
                    <a:ea typeface="+mn-ea"/>
                    <a:cs typeface="+mn-cs"/>
                  </a:rPr>
                  <a:t>利用结合律和分配律，化为合取范式</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zh-CN" altLang="en-US"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∨¬P(y</a:t>
                </a:r>
                <a:r>
                  <a:rPr kumimoji="0" lang="en-US" altLang="zh-CN" sz="1800" kern="1200" dirty="0">
                    <a:solidFill>
                      <a:srgbClr val="000066"/>
                    </a:solidFill>
                    <a:latin typeface="Times New Roman" panose="02020603050405020304" pitchFamily="18" charset="0"/>
                    <a:ea typeface="+mn-ea"/>
                    <a:cs typeface="+mn-cs"/>
                  </a:rPr>
                  <a:t>)∨P(f(x, 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)∨Q(</a:t>
                </a:r>
                <a:r>
                  <a:rPr kumimoji="0" lang="en-US" altLang="zh-CN" sz="1800" kern="1200" dirty="0" err="1">
                    <a:solidFill>
                      <a:srgbClr val="000066"/>
                    </a:solidFill>
                    <a:latin typeface="Times New Roman" panose="02020603050405020304" pitchFamily="18" charset="0"/>
                    <a:ea typeface="+mn-ea"/>
                    <a:cs typeface="+mn-cs"/>
                  </a:rPr>
                  <a:t>x,g</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∨¬P(g(</a:t>
                </a:r>
                <a:r>
                  <a:rPr kumimoji="0" lang="en-US" altLang="zh-CN" sz="1800" kern="1200" dirty="0" err="1" smtClean="0">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endParaRPr kumimoji="0" lang="en-US" altLang="en-US" sz="1800" kern="1200" dirty="0">
                  <a:solidFill>
                    <a:srgbClr val="000066"/>
                  </a:solidFill>
                  <a:latin typeface="宋体" panose="02010600030101010101" pitchFamily="2" charset="-122"/>
                  <a:ea typeface="宋体" panose="02010600030101010101" pitchFamily="2" charset="-122"/>
                  <a:cs typeface="+mn-cs"/>
                </a:endParaRPr>
              </a:p>
              <a:p>
                <a:pPr marL="0" indent="0">
                  <a:buNone/>
                </a:pP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21</a:t>
            </a:fld>
            <a:endParaRPr lang="zh-CN" altLang="en-US"/>
          </a:p>
        </p:txBody>
      </p:sp>
    </p:spTree>
    <p:extLst>
      <p:ext uri="{BB962C8B-B14F-4D97-AF65-F5344CB8AC3E}">
        <p14:creationId xmlns:p14="http://schemas.microsoft.com/office/powerpoint/2010/main" val="1778294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4</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4471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normAutofit fontScale="70000" lnSpcReduction="20000"/>
              </a:bodyPr>
              <a:lstStyle/>
              <a:p>
                <a:pPr marL="0" indent="0">
                  <a:buNone/>
                </a:pPr>
                <a:r>
                  <a:rPr lang="zh-CN" altLang="en-US" dirty="0" smtClean="0"/>
                  <a:t>例：求下面合式公式的子句集：</a:t>
                </a:r>
                <a:endParaRPr lang="en-US" altLang="zh-CN" dirty="0" smtClean="0"/>
              </a:p>
              <a:p>
                <a:pPr marL="0" indent="0">
                  <a:buNone/>
                </a:pPr>
                <a:r>
                  <a:rPr lang="en-US" altLang="zh-CN" dirty="0"/>
                  <a:t>	</a:t>
                </a:r>
                <a:r>
                  <a:rPr lang="en-US" altLang="zh-CN" dirty="0">
                    <a:solidFill>
                      <a:schemeClr val="tx1"/>
                    </a:solidFill>
                    <a:sym typeface="Symbol" panose="05050102010706020507" pitchFamily="18" charset="2"/>
                  </a:rPr>
                  <a:t> </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t>P(y)</a:t>
                </a:r>
                <a14:m>
                  <m:oMath xmlns:m="http://schemas.openxmlformats.org/officeDocument/2006/math">
                    <m:r>
                      <a:rPr lang="en-US" altLang="zh-CN" dirty="0">
                        <a:latin typeface="Cambria Math" panose="02040503050406030204" pitchFamily="18" charset="0"/>
                      </a:rPr>
                      <m:t>⟶ </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0" indent="0">
                  <a:buNone/>
                </a:pPr>
                <a:r>
                  <a:rPr kumimoji="0" lang="zh-CN" altLang="en-US" sz="2000" kern="1200" dirty="0" smtClean="0">
                    <a:solidFill>
                      <a:srgbClr val="000066"/>
                    </a:solidFill>
                    <a:latin typeface="Times New Roman" panose="02020603050405020304" pitchFamily="18" charset="0"/>
                    <a:ea typeface="+mn-ea"/>
                    <a:cs typeface="+mn-cs"/>
                  </a:rPr>
                  <a:t>解</a:t>
                </a:r>
                <a:r>
                  <a:rPr kumimoji="0" lang="en-US" altLang="zh-CN" sz="2000" kern="1200" dirty="0">
                    <a:solidFill>
                      <a:srgbClr val="000066"/>
                    </a:solidFill>
                    <a:latin typeface="Times New Roman" panose="02020603050405020304" pitchFamily="18" charset="0"/>
                    <a:ea typeface="+mn-ea"/>
                    <a:cs typeface="+mn-cs"/>
                  </a:rPr>
                  <a:t>: (1) </a:t>
                </a:r>
                <a:r>
                  <a:rPr kumimoji="0" lang="zh-CN" altLang="en-US" sz="2000" kern="1200" dirty="0">
                    <a:solidFill>
                      <a:srgbClr val="000066"/>
                    </a:solidFill>
                    <a:latin typeface="Times New Roman" panose="02020603050405020304" pitchFamily="18" charset="0"/>
                    <a:ea typeface="+mn-ea"/>
                    <a:cs typeface="+mn-cs"/>
                  </a:rPr>
                  <a:t>使用联结词化归律：</a:t>
                </a:r>
                <a:r>
                  <a:rPr kumimoji="0" lang="en-US" altLang="zh-CN" sz="2000" kern="1200" dirty="0">
                    <a:solidFill>
                      <a:srgbClr val="000066"/>
                    </a:solidFill>
                    <a:latin typeface="Times New Roman" panose="02020603050405020304" pitchFamily="18" charset="0"/>
                    <a:ea typeface="+mn-ea"/>
                    <a:cs typeface="+mn-cs"/>
                  </a:rPr>
                  <a:t>P→Q     </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P∨Q</a:t>
                </a:r>
                <a:r>
                  <a:rPr kumimoji="0" lang="zh-CN" altLang="en-US" sz="2000" kern="1200" dirty="0">
                    <a:solidFill>
                      <a:srgbClr val="000066"/>
                    </a:solidFill>
                    <a:latin typeface="Times New Roman" panose="02020603050405020304" pitchFamily="18" charset="0"/>
                    <a:ea typeface="+mn-ea"/>
                    <a:cs typeface="+mn-cs"/>
                  </a:rPr>
                  <a:t>，消去蕴涵符号</a:t>
                </a:r>
                <a:r>
                  <a:rPr kumimoji="0" lang="en-US" altLang="zh-CN" sz="2000" kern="1200" dirty="0">
                    <a:solidFill>
                      <a:srgbClr val="000066"/>
                    </a:solidFill>
                    <a:latin typeface="Times New Roman" panose="02020603050405020304" pitchFamily="18" charset="0"/>
                    <a:ea typeface="+mn-ea"/>
                    <a:cs typeface="+mn-cs"/>
                  </a:rPr>
                  <a:t>: </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[¬Q(x</a:t>
                </a:r>
                <a:r>
                  <a:rPr kumimoji="0" lang="en-US" altLang="zh-CN" sz="2000" kern="1200" dirty="0">
                    <a:solidFill>
                      <a:srgbClr val="000066"/>
                    </a:solidFill>
                    <a:latin typeface="Times New Roman" panose="02020603050405020304" pitchFamily="18" charset="0"/>
                    <a:ea typeface="+mn-ea"/>
                    <a:cs typeface="+mn-cs"/>
                  </a:rPr>
                  <a:t>, y)∨P(y)]]]</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(2)</a:t>
                </a:r>
                <a:r>
                  <a:rPr kumimoji="0" lang="zh-CN" altLang="en-US" sz="2000" kern="1200" dirty="0">
                    <a:solidFill>
                      <a:srgbClr val="000066"/>
                    </a:solidFill>
                    <a:latin typeface="Times New Roman" panose="02020603050405020304" pitchFamily="18" charset="0"/>
                    <a:ea typeface="+mn-ea"/>
                    <a:cs typeface="+mn-cs"/>
                  </a:rPr>
                  <a:t>利用量词转化律</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en-US" altLang="zh-CN" sz="2000" kern="1200" dirty="0">
                    <a:solidFill>
                      <a:srgbClr val="000066"/>
                    </a:solidFill>
                    <a:latin typeface="Times New Roman" panose="02020603050405020304" pitchFamily="18" charset="0"/>
                    <a:ea typeface="+mn-ea"/>
                    <a:cs typeface="+mn-cs"/>
                  </a:rPr>
                  <a:t>∀x)P    ∃x </a:t>
                </a:r>
                <a:r>
                  <a:rPr kumimoji="0" lang="en-US" altLang="zh-CN" sz="2000" kern="1200" dirty="0" smtClean="0">
                    <a:solidFill>
                      <a:srgbClr val="000066"/>
                    </a:solidFill>
                    <a:latin typeface="Times New Roman" panose="02020603050405020304" pitchFamily="18" charset="0"/>
                    <a:ea typeface="+mn-ea"/>
                    <a:cs typeface="+mn-cs"/>
                  </a:rPr>
                  <a:t>¬P</a:t>
                </a:r>
                <a:r>
                  <a:rPr kumimoji="0" lang="zh-CN" altLang="en-US" sz="2000" kern="1200" dirty="0">
                    <a:solidFill>
                      <a:srgbClr val="000066"/>
                    </a:solidFill>
                    <a:latin typeface="Times New Roman" panose="02020603050405020304" pitchFamily="18" charset="0"/>
                    <a:ea typeface="+mn-ea"/>
                    <a:cs typeface="+mn-cs"/>
                  </a:rPr>
                  <a:t>，使</a:t>
                </a:r>
                <a:r>
                  <a:rPr kumimoji="0" lang="zh-CN" altLang="en-US" sz="2000" kern="1200" dirty="0" smtClean="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a:t>
                </a:r>
                <a:r>
                  <a:rPr kumimoji="0" lang="zh-CN" altLang="en-US" sz="2000" kern="1200" dirty="0" smtClean="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内移</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y))]∧∃y[Q(x, 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(3</a:t>
                </a:r>
                <a:r>
                  <a:rPr kumimoji="0" lang="zh-CN" altLang="en-US" sz="2000" kern="1200" dirty="0">
                    <a:solidFill>
                      <a:srgbClr val="000066"/>
                    </a:solidFill>
                    <a:latin typeface="Times New Roman" panose="02020603050405020304" pitchFamily="18" charset="0"/>
                    <a:ea typeface="+mn-ea"/>
                    <a:cs typeface="+mn-cs"/>
                  </a:rPr>
                  <a:t>）变量标准化</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使不同量词约束的变元有不同的名字</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∀x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)∨[∀y</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y))]∧∃w[Q(x,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(4</a:t>
                </a:r>
                <a:r>
                  <a:rPr kumimoji="0" lang="zh-CN" altLang="en-US" sz="2000" kern="1200" dirty="0">
                    <a:solidFill>
                      <a:srgbClr val="000066"/>
                    </a:solidFill>
                    <a:latin typeface="Times New Roman" panose="02020603050405020304" pitchFamily="18" charset="0"/>
                    <a:ea typeface="+mn-ea"/>
                    <a:cs typeface="+mn-cs"/>
                  </a:rPr>
                  <a:t>）把所有量词都集中到公式左面</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移动时不改变其相对顺序</a:t>
                </a:r>
              </a:p>
              <a:p>
                <a:pPr marL="0" lvl="0" indent="306070" algn="l">
                  <a:lnSpc>
                    <a:spcPct val="130000"/>
                  </a:lnSpc>
                  <a:spcBef>
                    <a:spcPct val="0"/>
                  </a:spcBef>
                  <a:buClrTx/>
                  <a:buSzTx/>
                  <a:buNone/>
                </a:pPr>
                <a:r>
                  <a:rPr kumimoji="0" lang="zh-CN" altLang="en-US"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x∀y∃w</a:t>
                </a:r>
                <a:r>
                  <a:rPr kumimoji="0" lang="en-US" altLang="zh-CN" sz="2000" kern="1200" dirty="0">
                    <a:solidFill>
                      <a:srgbClr val="000066"/>
                    </a:solidFill>
                    <a:latin typeface="Times New Roman" panose="02020603050405020304" pitchFamily="18" charset="0"/>
                    <a:ea typeface="+mn-ea"/>
                    <a:cs typeface="+mn-cs"/>
                  </a:rPr>
                  <a:t> </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w)</a:t>
                </a:r>
                <a:r>
                  <a:rPr kumimoji="0" lang="en-US" altLang="zh-CN" sz="2000" kern="1200" dirty="0" smtClean="0">
                    <a:solidFill>
                      <a:srgbClr val="000066"/>
                    </a:solidFill>
                    <a:latin typeface="Times New Roman" panose="02020603050405020304" pitchFamily="18" charset="0"/>
                    <a:ea typeface="+mn-ea"/>
                    <a:cs typeface="+mn-cs"/>
                  </a:rPr>
                  <a:t>∧¬P(w</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(5)</a:t>
                </a:r>
                <a:r>
                  <a:rPr kumimoji="0" lang="zh-CN" altLang="en-US" sz="2000" kern="1200" dirty="0">
                    <a:solidFill>
                      <a:srgbClr val="000066"/>
                    </a:solidFill>
                    <a:latin typeface="Times New Roman" panose="02020603050405020304" pitchFamily="18" charset="0"/>
                    <a:ea typeface="+mn-ea"/>
                    <a:cs typeface="+mn-cs"/>
                  </a:rPr>
                  <a:t>消去存在量词</a:t>
                </a:r>
                <a:r>
                  <a:rPr kumimoji="0" lang="en-US" altLang="zh-CN" sz="2000" kern="1200" dirty="0">
                    <a:solidFill>
                      <a:srgbClr val="000066"/>
                    </a:solidFill>
                    <a:latin typeface="Times New Roman" panose="02020603050405020304" pitchFamily="18" charset="0"/>
                    <a:ea typeface="+mn-ea"/>
                    <a:cs typeface="+mn-cs"/>
                  </a:rPr>
                  <a:t>,</a:t>
                </a:r>
                <a:r>
                  <a:rPr kumimoji="0" lang="zh-CN" altLang="en-US" sz="2000" kern="1200" dirty="0">
                    <a:solidFill>
                      <a:srgbClr val="000066"/>
                    </a:solidFill>
                    <a:latin typeface="Times New Roman" panose="02020603050405020304" pitchFamily="18" charset="0"/>
                    <a:ea typeface="+mn-ea"/>
                    <a:cs typeface="+mn-cs"/>
                  </a:rPr>
                  <a:t>前面有任意量词，把变量换成</a:t>
                </a:r>
                <a:r>
                  <a:rPr kumimoji="0" lang="en-US" altLang="zh-CN" sz="2000" kern="1200" dirty="0">
                    <a:solidFill>
                      <a:srgbClr val="000066"/>
                    </a:solidFill>
                    <a:latin typeface="Times New Roman" panose="02020603050405020304" pitchFamily="18" charset="0"/>
                    <a:ea typeface="+mn-ea"/>
                    <a:cs typeface="+mn-cs"/>
                  </a:rPr>
                  <a:t>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smtClean="0">
                    <a:solidFill>
                      <a:srgbClr val="000066"/>
                    </a:solidFill>
                    <a:latin typeface="Times New Roman" panose="02020603050405020304" pitchFamily="18" charset="0"/>
                    <a:ea typeface="+mn-ea"/>
                    <a:cs typeface="+mn-cs"/>
                  </a:rPr>
                  <a:t>[¬P(x</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[[¬P(y</a:t>
                </a:r>
                <a:r>
                  <a:rPr kumimoji="0" lang="en-US" altLang="zh-CN" sz="2000" kern="1200" dirty="0">
                    <a:solidFill>
                      <a:srgbClr val="000066"/>
                    </a:solidFill>
                    <a:latin typeface="Times New Roman" panose="02020603050405020304" pitchFamily="18" charset="0"/>
                    <a:ea typeface="+mn-ea"/>
                    <a:cs typeface="+mn-cs"/>
                  </a:rPr>
                  <a:t>)∨P(f(x, y))]∧[Q(x, g(</a:t>
                </a:r>
                <a:r>
                  <a:rPr kumimoji="0" lang="en-US" altLang="zh-CN" sz="2000" kern="1200" dirty="0" err="1">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r>
                  <a:rPr kumimoji="0" lang="en-US" altLang="zh-CN" sz="2000" kern="1200" dirty="0" smtClean="0">
                    <a:solidFill>
                      <a:srgbClr val="000066"/>
                    </a:solidFill>
                    <a:latin typeface="Times New Roman" panose="02020603050405020304" pitchFamily="18" charset="0"/>
                    <a:ea typeface="+mn-ea"/>
                    <a:cs typeface="+mn-cs"/>
                  </a:rPr>
                  <a:t>∧¬P(g(</a:t>
                </a:r>
                <a:r>
                  <a:rPr kumimoji="0" lang="en-US" altLang="zh-CN" sz="2000" kern="1200" dirty="0" err="1" smtClean="0">
                    <a:solidFill>
                      <a:srgbClr val="000066"/>
                    </a:solidFill>
                    <a:latin typeface="Times New Roman" panose="02020603050405020304" pitchFamily="18" charset="0"/>
                    <a:ea typeface="+mn-ea"/>
                    <a:cs typeface="+mn-cs"/>
                  </a:rPr>
                  <a:t>x,y</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en-US" altLang="zh-CN" sz="2000" kern="1200" dirty="0">
                    <a:solidFill>
                      <a:srgbClr val="000066"/>
                    </a:solidFill>
                    <a:latin typeface="Times New Roman" panose="02020603050405020304" pitchFamily="18" charset="0"/>
                    <a:ea typeface="+mn-ea"/>
                    <a:cs typeface="+mn-cs"/>
                  </a:rPr>
                  <a:t>(6)</a:t>
                </a:r>
                <a:r>
                  <a:rPr kumimoji="0" lang="zh-CN" altLang="en-US" sz="2000" kern="1200" dirty="0">
                    <a:solidFill>
                      <a:srgbClr val="000066"/>
                    </a:solidFill>
                    <a:latin typeface="Times New Roman" panose="02020603050405020304" pitchFamily="18" charset="0"/>
                    <a:ea typeface="+mn-ea"/>
                    <a:cs typeface="+mn-cs"/>
                  </a:rPr>
                  <a:t>利用结合律和分配律，化为合取范式</a:t>
                </a:r>
                <a:r>
                  <a:rPr kumimoji="0" lang="en-US" altLang="zh-CN" sz="2000" kern="1200" dirty="0">
                    <a:solidFill>
                      <a:srgbClr val="000066"/>
                    </a:solidFill>
                    <a:latin typeface="Times New Roman" panose="02020603050405020304" pitchFamily="18" charset="0"/>
                    <a:ea typeface="+mn-ea"/>
                    <a:cs typeface="+mn-cs"/>
                  </a:rPr>
                  <a:t>:</a:t>
                </a:r>
              </a:p>
              <a:p>
                <a:pPr marL="0" lvl="0" indent="306070" algn="l">
                  <a:lnSpc>
                    <a:spcPct val="130000"/>
                  </a:lnSpc>
                  <a:spcBef>
                    <a:spcPct val="0"/>
                  </a:spcBef>
                  <a:buClrTx/>
                  <a:buSzTx/>
                  <a:buNone/>
                </a:pPr>
                <a:r>
                  <a:rPr kumimoji="0" lang="zh-CN" altLang="en-US"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∨¬P(y</a:t>
                </a:r>
                <a:r>
                  <a:rPr kumimoji="0" lang="en-US" altLang="zh-CN" sz="1800" kern="1200" dirty="0">
                    <a:solidFill>
                      <a:srgbClr val="000066"/>
                    </a:solidFill>
                    <a:latin typeface="Times New Roman" panose="02020603050405020304" pitchFamily="18" charset="0"/>
                    <a:ea typeface="+mn-ea"/>
                    <a:cs typeface="+mn-cs"/>
                  </a:rPr>
                  <a:t>)∨P(f(x, y))]∧</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)∨Q(</a:t>
                </a:r>
                <a:r>
                  <a:rPr kumimoji="0" lang="en-US" altLang="zh-CN" sz="1800" kern="1200" dirty="0" err="1">
                    <a:solidFill>
                      <a:srgbClr val="000066"/>
                    </a:solidFill>
                    <a:latin typeface="Times New Roman" panose="02020603050405020304" pitchFamily="18" charset="0"/>
                    <a:ea typeface="+mn-ea"/>
                    <a:cs typeface="+mn-cs"/>
                  </a:rPr>
                  <a:t>x,g</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err="1">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[¬P(x</a:t>
                </a:r>
                <a:r>
                  <a:rPr kumimoji="0" lang="en-US" altLang="zh-CN" sz="1800" kern="1200" dirty="0">
                    <a:solidFill>
                      <a:srgbClr val="000066"/>
                    </a:solidFill>
                    <a:latin typeface="Times New Roman" panose="02020603050405020304" pitchFamily="18" charset="0"/>
                    <a:ea typeface="+mn-ea"/>
                    <a:cs typeface="+mn-cs"/>
                  </a:rPr>
                  <a:t>)</a:t>
                </a:r>
                <a:r>
                  <a:rPr kumimoji="0" lang="en-US" altLang="zh-CN" sz="1800" kern="1200" dirty="0" smtClean="0">
                    <a:solidFill>
                      <a:srgbClr val="000066"/>
                    </a:solidFill>
                    <a:latin typeface="Times New Roman" panose="02020603050405020304" pitchFamily="18" charset="0"/>
                    <a:ea typeface="+mn-ea"/>
                    <a:cs typeface="+mn-cs"/>
                  </a:rPr>
                  <a:t>∨¬P(g(</a:t>
                </a:r>
                <a:r>
                  <a:rPr kumimoji="0" lang="en-US" altLang="zh-CN" sz="1800" kern="1200" dirty="0" err="1" smtClean="0">
                    <a:solidFill>
                      <a:srgbClr val="000066"/>
                    </a:solidFill>
                    <a:latin typeface="Times New Roman" panose="02020603050405020304" pitchFamily="18" charset="0"/>
                    <a:ea typeface="+mn-ea"/>
                    <a:cs typeface="+mn-cs"/>
                  </a:rPr>
                  <a:t>x,y</a:t>
                </a:r>
                <a:r>
                  <a:rPr kumimoji="0" lang="en-US" altLang="zh-CN" sz="1800" kern="1200" dirty="0">
                    <a:solidFill>
                      <a:srgbClr val="000066"/>
                    </a:solidFill>
                    <a:latin typeface="Times New Roman" panose="02020603050405020304" pitchFamily="18" charset="0"/>
                    <a:ea typeface="+mn-ea"/>
                    <a:cs typeface="+mn-cs"/>
                  </a:rPr>
                  <a:t>))]]</a:t>
                </a:r>
                <a:endParaRPr kumimoji="0" lang="en-US" altLang="en-US" sz="1800" kern="1200" dirty="0">
                  <a:solidFill>
                    <a:srgbClr val="000066"/>
                  </a:solidFill>
                  <a:latin typeface="宋体" panose="02010600030101010101" pitchFamily="2" charset="-122"/>
                  <a:ea typeface="宋体" panose="02010600030101010101" pitchFamily="2" charset="-122"/>
                  <a:cs typeface="+mn-cs"/>
                </a:endParaRPr>
              </a:p>
              <a:p>
                <a:pPr marL="0" indent="0">
                  <a:buNone/>
                </a:pPr>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22</a:t>
            </a:fld>
            <a:endParaRPr lang="zh-CN" altLang="en-US"/>
          </a:p>
        </p:txBody>
      </p:sp>
    </p:spTree>
    <p:extLst>
      <p:ext uri="{BB962C8B-B14F-4D97-AF65-F5344CB8AC3E}">
        <p14:creationId xmlns:p14="http://schemas.microsoft.com/office/powerpoint/2010/main" val="507627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0" lang="en-US" altLang="zh-CN" sz="1200" dirty="0" smtClean="0">
                <a:solidFill>
                  <a:schemeClr val="tx1"/>
                </a:solidFill>
              </a:rPr>
              <a:t>	</a:t>
            </a:r>
            <a:r>
              <a:rPr kumimoji="0" lang="zh-CN" altLang="en-US" sz="1200" dirty="0" smtClean="0">
                <a:solidFill>
                  <a:schemeClr val="tx1"/>
                </a:solidFill>
              </a:rPr>
              <a:t>其中，</a:t>
            </a:r>
            <a:r>
              <a:rPr kumimoji="0" lang="en-US" altLang="zh-CN" sz="1200" dirty="0" smtClean="0">
                <a:solidFill>
                  <a:schemeClr val="tx1"/>
                </a:solidFill>
              </a:rPr>
              <a:t>f(b)/x</a:t>
            </a:r>
            <a:r>
              <a:rPr kumimoji="0" lang="zh-CN" altLang="en-US" sz="1200" dirty="0" smtClean="0">
                <a:solidFill>
                  <a:schemeClr val="tx1"/>
                </a:solidFill>
              </a:rPr>
              <a:t>中的</a:t>
            </a:r>
            <a:r>
              <a:rPr kumimoji="0" lang="en-US" altLang="zh-CN" sz="1200" dirty="0" smtClean="0">
                <a:solidFill>
                  <a:schemeClr val="tx1"/>
                </a:solidFill>
              </a:rPr>
              <a:t>f(b)</a:t>
            </a:r>
            <a:r>
              <a:rPr kumimoji="0" lang="zh-CN" altLang="en-US" sz="1200" dirty="0" smtClean="0">
                <a:solidFill>
                  <a:schemeClr val="tx1"/>
                </a:solidFill>
              </a:rPr>
              <a:t>是置换</a:t>
            </a:r>
            <a:r>
              <a:rPr kumimoji="0" lang="zh-CN" altLang="en-US" sz="1200" dirty="0" smtClean="0">
                <a:solidFill>
                  <a:schemeClr val="tx1"/>
                </a:solidFill>
                <a:sym typeface="Symbol" panose="05050102010706020507" pitchFamily="18" charset="2"/>
              </a:rPr>
              <a:t></a:t>
            </a:r>
            <a:r>
              <a:rPr kumimoji="0" lang="zh-CN" altLang="en-US" sz="1200" dirty="0" smtClean="0">
                <a:solidFill>
                  <a:schemeClr val="tx1"/>
                </a:solidFill>
              </a:rPr>
              <a:t>作用于</a:t>
            </a:r>
            <a:r>
              <a:rPr kumimoji="0" lang="en-US" altLang="zh-CN" sz="1200" dirty="0" smtClean="0">
                <a:solidFill>
                  <a:schemeClr val="tx1"/>
                </a:solidFill>
              </a:rPr>
              <a:t>f(y)</a:t>
            </a:r>
            <a:r>
              <a:rPr kumimoji="0" lang="zh-CN" altLang="en-US" sz="1200" dirty="0" smtClean="0">
                <a:solidFill>
                  <a:schemeClr val="tx1"/>
                </a:solidFill>
              </a:rPr>
              <a:t>的结果；</a:t>
            </a:r>
            <a:r>
              <a:rPr kumimoji="0" lang="en-US" altLang="zh-CN" sz="1200" dirty="0" smtClean="0">
                <a:solidFill>
                  <a:schemeClr val="tx1"/>
                </a:solidFill>
              </a:rPr>
              <a:t>y/y</a:t>
            </a:r>
            <a:r>
              <a:rPr kumimoji="0" lang="zh-CN" altLang="en-US" sz="1200" dirty="0" smtClean="0">
                <a:solidFill>
                  <a:schemeClr val="tx1"/>
                </a:solidFill>
              </a:rPr>
              <a:t>中的</a:t>
            </a:r>
            <a:r>
              <a:rPr kumimoji="0" lang="en-US" altLang="zh-CN" sz="1200" dirty="0" smtClean="0">
                <a:solidFill>
                  <a:schemeClr val="tx1"/>
                </a:solidFill>
              </a:rPr>
              <a:t>y</a:t>
            </a:r>
            <a:r>
              <a:rPr kumimoji="0" lang="zh-CN" altLang="en-US" sz="1200" dirty="0" smtClean="0">
                <a:solidFill>
                  <a:schemeClr val="tx1"/>
                </a:solidFill>
              </a:rPr>
              <a:t>是置换</a:t>
            </a:r>
            <a:r>
              <a:rPr kumimoji="0" lang="zh-CN" altLang="en-US" sz="1200" dirty="0" smtClean="0">
                <a:solidFill>
                  <a:schemeClr val="tx1"/>
                </a:solidFill>
                <a:sym typeface="Symbol" panose="05050102010706020507" pitchFamily="18" charset="2"/>
              </a:rPr>
              <a:t></a:t>
            </a:r>
            <a:r>
              <a:rPr kumimoji="0" lang="zh-CN" altLang="en-US" sz="1200" dirty="0" smtClean="0">
                <a:solidFill>
                  <a:schemeClr val="tx1"/>
                </a:solidFill>
              </a:rPr>
              <a:t>作用于</a:t>
            </a:r>
            <a:r>
              <a:rPr kumimoji="0" lang="en-US" altLang="zh-CN" sz="1200" dirty="0" smtClean="0">
                <a:solidFill>
                  <a:schemeClr val="tx1"/>
                </a:solidFill>
              </a:rPr>
              <a:t>z</a:t>
            </a:r>
            <a:r>
              <a:rPr kumimoji="0" lang="zh-CN" altLang="en-US" sz="1200" dirty="0" smtClean="0">
                <a:solidFill>
                  <a:schemeClr val="tx1"/>
                </a:solidFill>
              </a:rPr>
              <a:t>的结果。</a:t>
            </a: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27</a:t>
            </a:fld>
            <a:endParaRPr lang="zh-CN" altLang="en-US"/>
          </a:p>
        </p:txBody>
      </p:sp>
    </p:spTree>
    <p:extLst>
      <p:ext uri="{BB962C8B-B14F-4D97-AF65-F5344CB8AC3E}">
        <p14:creationId xmlns:p14="http://schemas.microsoft.com/office/powerpoint/2010/main" val="1380492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342900" lvl="0" indent="-342900" algn="just">
                  <a:lnSpc>
                    <a:spcPct val="130000"/>
                  </a:lnSpc>
                  <a:spcBef>
                    <a:spcPct val="20000"/>
                  </a:spcBef>
                  <a:buClr>
                    <a:srgbClr val="CCCCFF"/>
                  </a:buClr>
                  <a:buSzPct val="70000"/>
                  <a:defRPr/>
                </a:pP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合成</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即是</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对</a:t>
                </a:r>
                <a:r>
                  <a:rPr kumimoji="0" lang="en-US" altLang="zh-CN" sz="2600" kern="0" dirty="0" err="1" smtClean="0">
                    <a:solidFill>
                      <a:srgbClr val="FF0000"/>
                    </a:solidFill>
                    <a:latin typeface="Consolas"/>
                    <a:ea typeface="黑体" panose="02010609060101010101" pitchFamily="49" charset="-122"/>
                    <a:cs typeface="Times New Roman" panose="02020603050405020304" pitchFamily="18" charset="0"/>
                  </a:rPr>
                  <a:t>t</a:t>
                </a:r>
                <a:r>
                  <a:rPr kumimoji="0" lang="en-US" altLang="zh-CN" sz="2600" kern="0" baseline="-30000" dirty="0" err="1"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先做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然后</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再做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置换</a:t>
                </a:r>
                <a:r>
                  <a:rPr kumimoji="0" lang="en-US" altLang="zh-CN" sz="2600" kern="0" dirty="0" smtClean="0">
                    <a:solidFill>
                      <a:srgbClr val="FF0000"/>
                    </a:solidFill>
                    <a:latin typeface="Consolas"/>
                    <a:ea typeface="黑体" panose="02010609060101010101" pitchFamily="49" charset="-122"/>
                    <a:cs typeface="Times New Roman" panose="02020603050405020304" pitchFamily="18" charset="0"/>
                  </a:rPr>
                  <a:t>x</a:t>
                </a:r>
                <a:r>
                  <a:rPr kumimoji="0" lang="en-US" altLang="zh-CN" sz="2600" kern="0" baseline="-30000" dirty="0"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p>
              <a:p>
                <a:pPr marL="609600" indent="-609600" eaLnBrk="1" hangingPunct="1">
                  <a:lnSpc>
                    <a:spcPct val="90000"/>
                  </a:lnSpc>
                  <a:buFontTx/>
                  <a:buNone/>
                  <a:defRPr/>
                </a:pPr>
                <a:endParaRPr lang="zh-CN" altLang="en-US" sz="2400" dirty="0">
                  <a:solidFill>
                    <a:srgbClr val="000000"/>
                  </a:solidFill>
                </a:endParaRPr>
              </a:p>
            </p:txBody>
          </p:sp>
        </mc:Choice>
        <mc:Fallback xmlns="">
          <p:sp>
            <p:nvSpPr>
              <p:cNvPr id="3" name="备注占位符 2"/>
              <p:cNvSpPr>
                <a:spLocks noGrp="1"/>
              </p:cNvSpPr>
              <p:nvPr>
                <p:ph type="body" idx="1"/>
              </p:nvPr>
            </p:nvSpPr>
            <p:spPr/>
            <p:txBody>
              <a:bodyPr/>
              <a:lstStyle/>
              <a:p>
                <a:pPr marL="339090" lvl="1" indent="0" eaLnBrk="1" hangingPunct="1">
                  <a:buNone/>
                  <a:defRPr/>
                </a:pPr>
                <a:r>
                  <a:rPr lang="zh-CN" altLang="en-US" sz="2200" dirty="0" smtClean="0">
                    <a:solidFill>
                      <a:schemeClr val="accent6">
                        <a:lumMod val="75000"/>
                      </a:schemeClr>
                    </a:solidFill>
                    <a:latin typeface="Arial"/>
                  </a:rPr>
                  <a:t>例如</a:t>
                </a:r>
                <a:r>
                  <a:rPr lang="zh-CN" altLang="en-US" sz="2200" dirty="0">
                    <a:solidFill>
                      <a:schemeClr val="accent6">
                        <a:lumMod val="75000"/>
                      </a:schemeClr>
                    </a:solidFill>
                    <a:latin typeface="Arial"/>
                  </a:rPr>
                  <a:t>， </a:t>
                </a:r>
                <a:r>
                  <a:rPr lang="en-US" altLang="zh-CN" sz="2200" i="0" dirty="0">
                    <a:solidFill>
                      <a:schemeClr val="accent6">
                        <a:lumMod val="75000"/>
                      </a:schemeClr>
                    </a:solidFill>
                    <a:latin typeface="Cambria Math" panose="02040503050406030204" pitchFamily="18" charset="0"/>
                  </a:rPr>
                  <a:t>{𝑎/𝑥, 𝑐/𝑦, 𝑓(𝑏)/𝑧} </a:t>
                </a:r>
                <a:r>
                  <a:rPr lang="zh-CN" altLang="en-US" sz="2200" dirty="0">
                    <a:solidFill>
                      <a:schemeClr val="accent6">
                        <a:lumMod val="75000"/>
                      </a:schemeClr>
                    </a:solidFill>
                    <a:latin typeface="Arial"/>
                  </a:rPr>
                  <a:t>是一个置换</a:t>
                </a:r>
                <a:r>
                  <a:rPr lang="zh-CN" altLang="en-US" sz="2200" dirty="0" smtClean="0">
                    <a:solidFill>
                      <a:schemeClr val="accent6">
                        <a:lumMod val="75000"/>
                      </a:schemeClr>
                    </a:solidFill>
                    <a:latin typeface="Arial"/>
                  </a:rPr>
                  <a:t>。</a:t>
                </a:r>
                <a:r>
                  <a:rPr lang="zh-CN" altLang="en-US" sz="2200" dirty="0">
                    <a:solidFill>
                      <a:schemeClr val="accent6">
                        <a:lumMod val="75000"/>
                      </a:schemeClr>
                    </a:solidFill>
                    <a:latin typeface="Arial"/>
                  </a:rPr>
                  <a:t>但</a:t>
                </a:r>
                <a:r>
                  <a:rPr lang="en-US" altLang="zh-CN" sz="2200" b="1" i="0" dirty="0" smtClean="0">
                    <a:solidFill>
                      <a:schemeClr val="accent6">
                        <a:lumMod val="75000"/>
                      </a:schemeClr>
                    </a:solidFill>
                    <a:latin typeface="Cambria Math" panose="02040503050406030204" pitchFamily="18" charset="0"/>
                  </a:rPr>
                  <a:t> </a:t>
                </a:r>
                <a:r>
                  <a:rPr lang="en-US" altLang="zh-CN" sz="2200" i="0" dirty="0">
                    <a:solidFill>
                      <a:schemeClr val="accent6">
                        <a:lumMod val="75000"/>
                      </a:schemeClr>
                    </a:solidFill>
                    <a:latin typeface="Cambria Math" panose="02040503050406030204" pitchFamily="18" charset="0"/>
                  </a:rPr>
                  <a:t>{𝑔(𝑦)/𝑥, 𝑓(𝑥)/𝑦}</a:t>
                </a:r>
                <a:r>
                  <a:rPr lang="zh-CN" altLang="en-US" sz="2200" dirty="0" smtClean="0">
                    <a:solidFill>
                      <a:schemeClr val="accent6">
                        <a:lumMod val="75000"/>
                      </a:schemeClr>
                    </a:solidFill>
                    <a:latin typeface="Arial"/>
                  </a:rPr>
                  <a:t> </a:t>
                </a:r>
                <a:r>
                  <a:rPr lang="zh-CN" altLang="en-US" sz="2200" dirty="0">
                    <a:solidFill>
                      <a:schemeClr val="accent6">
                        <a:lumMod val="75000"/>
                      </a:schemeClr>
                    </a:solidFill>
                    <a:latin typeface="Arial"/>
                  </a:rPr>
                  <a:t>不是一个置换。原因是它在</a:t>
                </a:r>
                <a:r>
                  <a:rPr lang="en-US" altLang="zh-CN" sz="2200" i="0" dirty="0">
                    <a:solidFill>
                      <a:schemeClr val="accent6">
                        <a:lumMod val="75000"/>
                      </a:schemeClr>
                    </a:solidFill>
                    <a:latin typeface="Cambria Math" panose="02040503050406030204" pitchFamily="18" charset="0"/>
                  </a:rPr>
                  <a:t>𝑥</a:t>
                </a:r>
                <a:r>
                  <a:rPr lang="zh-CN" altLang="en-US" sz="2200" dirty="0">
                    <a:solidFill>
                      <a:schemeClr val="accent6">
                        <a:lumMod val="75000"/>
                      </a:schemeClr>
                    </a:solidFill>
                    <a:latin typeface="Arial"/>
                  </a:rPr>
                  <a:t>与</a:t>
                </a:r>
                <a:r>
                  <a:rPr lang="en-US" altLang="zh-CN" sz="2200" i="0" dirty="0">
                    <a:solidFill>
                      <a:schemeClr val="accent6">
                        <a:lumMod val="75000"/>
                      </a:schemeClr>
                    </a:solidFill>
                    <a:latin typeface="Cambria Math" panose="02040503050406030204" pitchFamily="18" charset="0"/>
                  </a:rPr>
                  <a:t>𝑦</a:t>
                </a:r>
                <a:r>
                  <a:rPr lang="zh-CN" altLang="en-US" sz="2200" dirty="0">
                    <a:solidFill>
                      <a:schemeClr val="accent6">
                        <a:lumMod val="75000"/>
                      </a:schemeClr>
                    </a:solidFill>
                    <a:latin typeface="Arial"/>
                  </a:rPr>
                  <a:t>之间出现了循环置换现象。</a:t>
                </a:r>
                <a:r>
                  <a:rPr lang="zh-CN" altLang="en-US" sz="2200" dirty="0">
                    <a:latin typeface="Arial"/>
                  </a:rPr>
                  <a:t>即当用</a:t>
                </a:r>
                <a:r>
                  <a:rPr lang="en-US" altLang="zh-CN" sz="2200" i="0" dirty="0">
                    <a:latin typeface="Cambria Math" panose="02040503050406030204" pitchFamily="18" charset="0"/>
                  </a:rPr>
                  <a:t>𝑔(𝑦)</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a:t>
                </a:r>
                <a:r>
                  <a:rPr lang="zh-CN" altLang="en-US" sz="2200" dirty="0">
                    <a:latin typeface="Arial"/>
                  </a:rPr>
                  <a:t>用</a:t>
                </a:r>
                <a:r>
                  <a:rPr lang="en-US" altLang="zh-CN" sz="2200" i="0" dirty="0">
                    <a:latin typeface="Cambria Math" panose="02040503050406030204" pitchFamily="18" charset="0"/>
                  </a:rPr>
                  <a:t>𝑓(𝑔(𝑦))</a:t>
                </a:r>
                <a:r>
                  <a:rPr lang="zh-CN" altLang="en-US" sz="2200" dirty="0">
                    <a:latin typeface="Arial"/>
                  </a:rPr>
                  <a:t>置换</a:t>
                </a:r>
                <a:r>
                  <a:rPr lang="en-US" altLang="zh-CN" sz="2200" i="0" dirty="0">
                    <a:latin typeface="Cambria Math" panose="02040503050406030204" pitchFamily="18" charset="0"/>
                  </a:rPr>
                  <a:t>𝑦</a:t>
                </a:r>
                <a:r>
                  <a:rPr lang="zh-CN" altLang="en-US" sz="2200" dirty="0">
                    <a:latin typeface="Arial"/>
                  </a:rPr>
                  <a:t>时，既没有消去</a:t>
                </a:r>
                <a:r>
                  <a:rPr lang="en-US" altLang="zh-CN" sz="2200" i="0" dirty="0">
                    <a:latin typeface="Cambria Math" panose="02040503050406030204" pitchFamily="18" charset="0"/>
                  </a:rPr>
                  <a:t>𝑥</a:t>
                </a:r>
                <a:r>
                  <a:rPr lang="zh-CN" altLang="en-US" sz="2200" dirty="0">
                    <a:latin typeface="Arial"/>
                  </a:rPr>
                  <a:t>，也没有消去</a:t>
                </a:r>
                <a:r>
                  <a:rPr lang="en-US" altLang="zh-CN" sz="2200" i="0" dirty="0">
                    <a:latin typeface="Cambria Math" panose="02040503050406030204" pitchFamily="18" charset="0"/>
                  </a:rPr>
                  <a:t>𝑦</a:t>
                </a:r>
                <a:r>
                  <a:rPr lang="zh-CN" altLang="en-US" sz="2200" dirty="0">
                    <a:latin typeface="Arial"/>
                  </a:rPr>
                  <a:t>。若改为</a:t>
                </a:r>
                <a:r>
                  <a:rPr lang="en-US" altLang="zh-CN" sz="2200" i="0" dirty="0">
                    <a:latin typeface="Cambria Math" panose="02040503050406030204" pitchFamily="18" charset="0"/>
                  </a:rPr>
                  <a:t>{𝑔(𝑎)/𝑥, 𝑓(𝑥)/𝑦}</a:t>
                </a:r>
                <a:r>
                  <a:rPr lang="zh-CN" altLang="en-US" sz="2200" dirty="0">
                    <a:latin typeface="Arial"/>
                  </a:rPr>
                  <a:t>即可，原因是用</a:t>
                </a:r>
                <a:r>
                  <a:rPr lang="en-US" altLang="zh-CN" sz="2200" i="0" dirty="0">
                    <a:latin typeface="Cambria Math" panose="02040503050406030204" pitchFamily="18" charset="0"/>
                  </a:rPr>
                  <a:t>𝑔(𝑎)</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 </a:t>
                </a:r>
                <a:r>
                  <a:rPr lang="zh-CN" altLang="en-US" sz="2200" dirty="0">
                    <a:latin typeface="Arial"/>
                  </a:rPr>
                  <a:t>，用</a:t>
                </a:r>
                <a:r>
                  <a:rPr lang="en-US" altLang="zh-CN" sz="2200" i="0" dirty="0">
                    <a:latin typeface="Cambria Math" panose="02040503050406030204" pitchFamily="18" charset="0"/>
                  </a:rPr>
                  <a:t>𝑓(𝑔(𝑎))</a:t>
                </a:r>
                <a:r>
                  <a:rPr lang="zh-CN" altLang="en-US" sz="2200" dirty="0">
                    <a:latin typeface="Arial"/>
                  </a:rPr>
                  <a:t>置换</a:t>
                </a:r>
                <a:r>
                  <a:rPr lang="en-US" altLang="zh-CN" sz="2200" i="0" dirty="0">
                    <a:latin typeface="Cambria Math" panose="02040503050406030204" pitchFamily="18" charset="0"/>
                  </a:rPr>
                  <a:t>𝑦</a:t>
                </a:r>
                <a:r>
                  <a:rPr lang="en-US" altLang="zh-CN" sz="2200" dirty="0">
                    <a:latin typeface="Arial"/>
                  </a:rPr>
                  <a:t> </a:t>
                </a:r>
                <a:r>
                  <a:rPr lang="zh-CN" altLang="en-US" sz="2200" dirty="0">
                    <a:latin typeface="Arial"/>
                  </a:rPr>
                  <a:t>，则消去了</a:t>
                </a:r>
                <a:r>
                  <a:rPr lang="en-US" altLang="zh-CN" sz="2200" i="0" dirty="0">
                    <a:latin typeface="Cambria Math" panose="02040503050406030204" pitchFamily="18" charset="0"/>
                  </a:rPr>
                  <a:t>𝑥</a:t>
                </a:r>
                <a:r>
                  <a:rPr lang="zh-CN" altLang="en-US" sz="2200" dirty="0">
                    <a:latin typeface="Arial"/>
                  </a:rPr>
                  <a:t>和</a:t>
                </a:r>
                <a:r>
                  <a:rPr lang="en-US" altLang="zh-CN" sz="2200" i="0" dirty="0">
                    <a:latin typeface="Cambria Math" panose="02040503050406030204" pitchFamily="18" charset="0"/>
                  </a:rPr>
                  <a:t>𝑦</a:t>
                </a:r>
                <a:r>
                  <a:rPr lang="zh-CN" altLang="en-US" sz="2200" dirty="0">
                    <a:latin typeface="Arial"/>
                  </a:rPr>
                  <a:t>。</a:t>
                </a:r>
              </a:p>
              <a:p>
                <a:pPr marL="609600" indent="-609600" eaLnBrk="1" hangingPunct="1">
                  <a:lnSpc>
                    <a:spcPct val="90000"/>
                  </a:lnSpc>
                  <a:buFontTx/>
                  <a:buNone/>
                  <a:defRPr/>
                </a:pPr>
                <a:endParaRPr lang="zh-CN" altLang="en-US" sz="2400" dirty="0">
                  <a:solidFill>
                    <a:srgbClr val="000000"/>
                  </a:solidFill>
                </a:endParaRPr>
              </a:p>
            </p:txBody>
          </p:sp>
        </mc:Fallback>
      </mc:AlternateContent>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34</a:t>
            </a:fld>
            <a:endParaRPr lang="zh-CN" altLang="en-US"/>
          </a:p>
        </p:txBody>
      </p:sp>
    </p:spTree>
    <p:extLst>
      <p:ext uri="{BB962C8B-B14F-4D97-AF65-F5344CB8AC3E}">
        <p14:creationId xmlns:p14="http://schemas.microsoft.com/office/powerpoint/2010/main" val="2350300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342900" lvl="0" indent="-342900" algn="just">
                  <a:lnSpc>
                    <a:spcPct val="130000"/>
                  </a:lnSpc>
                  <a:spcBef>
                    <a:spcPct val="20000"/>
                  </a:spcBef>
                  <a:buClr>
                    <a:srgbClr val="CCCCFF"/>
                  </a:buClr>
                  <a:buSzPct val="70000"/>
                  <a:defRPr/>
                </a:pP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合成</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即是</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对</a:t>
                </a:r>
                <a:r>
                  <a:rPr kumimoji="0" lang="en-US" altLang="zh-CN" sz="2600" kern="0" dirty="0" err="1" smtClean="0">
                    <a:solidFill>
                      <a:srgbClr val="FF0000"/>
                    </a:solidFill>
                    <a:latin typeface="Consolas"/>
                    <a:ea typeface="黑体" panose="02010609060101010101" pitchFamily="49" charset="-122"/>
                    <a:cs typeface="Times New Roman" panose="02020603050405020304" pitchFamily="18" charset="0"/>
                  </a:rPr>
                  <a:t>t</a:t>
                </a:r>
                <a:r>
                  <a:rPr kumimoji="0" lang="en-US" altLang="zh-CN" sz="2600" kern="0" baseline="-30000" dirty="0" err="1"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先做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然后</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再做</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smtClean="0">
                    <a:solidFill>
                      <a:srgbClr val="FF00FF"/>
                    </a:solidFill>
                    <a:latin typeface="Consolas"/>
                    <a:ea typeface="黑体" panose="02010609060101010101" pitchFamily="49" charset="-122"/>
                    <a:cs typeface="Times New Roman" panose="02020603050405020304" pitchFamily="18" charset="0"/>
                  </a:rPr>
                  <a:t>置换</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r>
                  <a:rPr kumimoji="0" lang="zh-CN" altLang="en-US" sz="2600" kern="0" dirty="0" smtClean="0">
                    <a:solidFill>
                      <a:srgbClr val="FF0000"/>
                    </a:solidFill>
                    <a:latin typeface="Consolas"/>
                    <a:ea typeface="黑体" panose="02010609060101010101" pitchFamily="49" charset="-122"/>
                    <a:cs typeface="Times New Roman" panose="02020603050405020304" pitchFamily="18" charset="0"/>
                  </a:rPr>
                  <a:t>置换</a:t>
                </a:r>
                <a:r>
                  <a:rPr kumimoji="0" lang="en-US" altLang="zh-CN" sz="2600" kern="0" dirty="0" smtClean="0">
                    <a:solidFill>
                      <a:srgbClr val="FF0000"/>
                    </a:solidFill>
                    <a:latin typeface="Consolas"/>
                    <a:ea typeface="黑体" panose="02010609060101010101" pitchFamily="49" charset="-122"/>
                    <a:cs typeface="Times New Roman" panose="02020603050405020304" pitchFamily="18" charset="0"/>
                  </a:rPr>
                  <a:t>x</a:t>
                </a:r>
                <a:r>
                  <a:rPr kumimoji="0" lang="en-US" altLang="zh-CN" sz="2600" kern="0" baseline="-30000" dirty="0" smtClean="0">
                    <a:solidFill>
                      <a:srgbClr val="FF0000"/>
                    </a:solidFill>
                    <a:latin typeface="Consolas"/>
                    <a:ea typeface="黑体" panose="02010609060101010101" pitchFamily="49" charset="-122"/>
                    <a:cs typeface="Times New Roman" panose="02020603050405020304" pitchFamily="18" charset="0"/>
                  </a:rPr>
                  <a:t>i</a:t>
                </a:r>
                <a:r>
                  <a:rPr kumimoji="0" lang="zh-CN" altLang="en-US" sz="2600" kern="0" dirty="0" smtClean="0">
                    <a:solidFill>
                      <a:srgbClr val="000000"/>
                    </a:solidFill>
                    <a:latin typeface="Consolas"/>
                    <a:ea typeface="黑体" panose="02010609060101010101" pitchFamily="49" charset="-122"/>
                    <a:cs typeface="Times New Roman" panose="02020603050405020304" pitchFamily="18" charset="0"/>
                  </a:rPr>
                  <a:t>。</a:t>
                </a:r>
              </a:p>
              <a:p>
                <a:pPr marL="609600" indent="-609600" eaLnBrk="1" hangingPunct="1">
                  <a:lnSpc>
                    <a:spcPct val="90000"/>
                  </a:lnSpc>
                  <a:buFontTx/>
                  <a:buNone/>
                  <a:defRPr/>
                </a:pPr>
                <a:endParaRPr lang="zh-CN" altLang="en-US" sz="2400" dirty="0">
                  <a:solidFill>
                    <a:srgbClr val="000000"/>
                  </a:solidFill>
                </a:endParaRPr>
              </a:p>
            </p:txBody>
          </p:sp>
        </mc:Choice>
        <mc:Fallback xmlns="">
          <p:sp>
            <p:nvSpPr>
              <p:cNvPr id="3" name="备注占位符 2"/>
              <p:cNvSpPr>
                <a:spLocks noGrp="1"/>
              </p:cNvSpPr>
              <p:nvPr>
                <p:ph type="body" idx="1"/>
              </p:nvPr>
            </p:nvSpPr>
            <p:spPr/>
            <p:txBody>
              <a:bodyPr/>
              <a:lstStyle/>
              <a:p>
                <a:pPr marL="339090" lvl="1" indent="0" eaLnBrk="1" hangingPunct="1">
                  <a:buNone/>
                  <a:defRPr/>
                </a:pPr>
                <a:r>
                  <a:rPr lang="zh-CN" altLang="en-US" sz="2200" dirty="0" smtClean="0">
                    <a:solidFill>
                      <a:schemeClr val="accent6">
                        <a:lumMod val="75000"/>
                      </a:schemeClr>
                    </a:solidFill>
                    <a:latin typeface="Arial"/>
                  </a:rPr>
                  <a:t>例如</a:t>
                </a:r>
                <a:r>
                  <a:rPr lang="zh-CN" altLang="en-US" sz="2200" dirty="0">
                    <a:solidFill>
                      <a:schemeClr val="accent6">
                        <a:lumMod val="75000"/>
                      </a:schemeClr>
                    </a:solidFill>
                    <a:latin typeface="Arial"/>
                  </a:rPr>
                  <a:t>， </a:t>
                </a:r>
                <a:r>
                  <a:rPr lang="en-US" altLang="zh-CN" sz="2200" i="0" dirty="0">
                    <a:solidFill>
                      <a:schemeClr val="accent6">
                        <a:lumMod val="75000"/>
                      </a:schemeClr>
                    </a:solidFill>
                    <a:latin typeface="Cambria Math" panose="02040503050406030204" pitchFamily="18" charset="0"/>
                  </a:rPr>
                  <a:t>{𝑎/𝑥, 𝑐/𝑦, 𝑓(𝑏)/𝑧} </a:t>
                </a:r>
                <a:r>
                  <a:rPr lang="zh-CN" altLang="en-US" sz="2200" dirty="0">
                    <a:solidFill>
                      <a:schemeClr val="accent6">
                        <a:lumMod val="75000"/>
                      </a:schemeClr>
                    </a:solidFill>
                    <a:latin typeface="Arial"/>
                  </a:rPr>
                  <a:t>是一个置换</a:t>
                </a:r>
                <a:r>
                  <a:rPr lang="zh-CN" altLang="en-US" sz="2200" dirty="0" smtClean="0">
                    <a:solidFill>
                      <a:schemeClr val="accent6">
                        <a:lumMod val="75000"/>
                      </a:schemeClr>
                    </a:solidFill>
                    <a:latin typeface="Arial"/>
                  </a:rPr>
                  <a:t>。</a:t>
                </a:r>
                <a:r>
                  <a:rPr lang="zh-CN" altLang="en-US" sz="2200" dirty="0">
                    <a:solidFill>
                      <a:schemeClr val="accent6">
                        <a:lumMod val="75000"/>
                      </a:schemeClr>
                    </a:solidFill>
                    <a:latin typeface="Arial"/>
                  </a:rPr>
                  <a:t>但</a:t>
                </a:r>
                <a:r>
                  <a:rPr lang="en-US" altLang="zh-CN" sz="2200" b="1" i="0" dirty="0" smtClean="0">
                    <a:solidFill>
                      <a:schemeClr val="accent6">
                        <a:lumMod val="75000"/>
                      </a:schemeClr>
                    </a:solidFill>
                    <a:latin typeface="Cambria Math" panose="02040503050406030204" pitchFamily="18" charset="0"/>
                  </a:rPr>
                  <a:t> </a:t>
                </a:r>
                <a:r>
                  <a:rPr lang="en-US" altLang="zh-CN" sz="2200" i="0" dirty="0">
                    <a:solidFill>
                      <a:schemeClr val="accent6">
                        <a:lumMod val="75000"/>
                      </a:schemeClr>
                    </a:solidFill>
                    <a:latin typeface="Cambria Math" panose="02040503050406030204" pitchFamily="18" charset="0"/>
                  </a:rPr>
                  <a:t>{𝑔(𝑦)/𝑥, 𝑓(𝑥)/𝑦}</a:t>
                </a:r>
                <a:r>
                  <a:rPr lang="zh-CN" altLang="en-US" sz="2200" dirty="0" smtClean="0">
                    <a:solidFill>
                      <a:schemeClr val="accent6">
                        <a:lumMod val="75000"/>
                      </a:schemeClr>
                    </a:solidFill>
                    <a:latin typeface="Arial"/>
                  </a:rPr>
                  <a:t> </a:t>
                </a:r>
                <a:r>
                  <a:rPr lang="zh-CN" altLang="en-US" sz="2200" dirty="0">
                    <a:solidFill>
                      <a:schemeClr val="accent6">
                        <a:lumMod val="75000"/>
                      </a:schemeClr>
                    </a:solidFill>
                    <a:latin typeface="Arial"/>
                  </a:rPr>
                  <a:t>不是一个置换。原因是它在</a:t>
                </a:r>
                <a:r>
                  <a:rPr lang="en-US" altLang="zh-CN" sz="2200" i="0" dirty="0">
                    <a:solidFill>
                      <a:schemeClr val="accent6">
                        <a:lumMod val="75000"/>
                      </a:schemeClr>
                    </a:solidFill>
                    <a:latin typeface="Cambria Math" panose="02040503050406030204" pitchFamily="18" charset="0"/>
                  </a:rPr>
                  <a:t>𝑥</a:t>
                </a:r>
                <a:r>
                  <a:rPr lang="zh-CN" altLang="en-US" sz="2200" dirty="0">
                    <a:solidFill>
                      <a:schemeClr val="accent6">
                        <a:lumMod val="75000"/>
                      </a:schemeClr>
                    </a:solidFill>
                    <a:latin typeface="Arial"/>
                  </a:rPr>
                  <a:t>与</a:t>
                </a:r>
                <a:r>
                  <a:rPr lang="en-US" altLang="zh-CN" sz="2200" i="0" dirty="0">
                    <a:solidFill>
                      <a:schemeClr val="accent6">
                        <a:lumMod val="75000"/>
                      </a:schemeClr>
                    </a:solidFill>
                    <a:latin typeface="Cambria Math" panose="02040503050406030204" pitchFamily="18" charset="0"/>
                  </a:rPr>
                  <a:t>𝑦</a:t>
                </a:r>
                <a:r>
                  <a:rPr lang="zh-CN" altLang="en-US" sz="2200" dirty="0">
                    <a:solidFill>
                      <a:schemeClr val="accent6">
                        <a:lumMod val="75000"/>
                      </a:schemeClr>
                    </a:solidFill>
                    <a:latin typeface="Arial"/>
                  </a:rPr>
                  <a:t>之间出现了循环置换现象。</a:t>
                </a:r>
                <a:r>
                  <a:rPr lang="zh-CN" altLang="en-US" sz="2200" dirty="0">
                    <a:latin typeface="Arial"/>
                  </a:rPr>
                  <a:t>即当用</a:t>
                </a:r>
                <a:r>
                  <a:rPr lang="en-US" altLang="zh-CN" sz="2200" i="0" dirty="0">
                    <a:latin typeface="Cambria Math" panose="02040503050406030204" pitchFamily="18" charset="0"/>
                  </a:rPr>
                  <a:t>𝑔(𝑦)</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a:t>
                </a:r>
                <a:r>
                  <a:rPr lang="zh-CN" altLang="en-US" sz="2200" dirty="0">
                    <a:latin typeface="Arial"/>
                  </a:rPr>
                  <a:t>用</a:t>
                </a:r>
                <a:r>
                  <a:rPr lang="en-US" altLang="zh-CN" sz="2200" i="0" dirty="0">
                    <a:latin typeface="Cambria Math" panose="02040503050406030204" pitchFamily="18" charset="0"/>
                  </a:rPr>
                  <a:t>𝑓(𝑔(𝑦))</a:t>
                </a:r>
                <a:r>
                  <a:rPr lang="zh-CN" altLang="en-US" sz="2200" dirty="0">
                    <a:latin typeface="Arial"/>
                  </a:rPr>
                  <a:t>置换</a:t>
                </a:r>
                <a:r>
                  <a:rPr lang="en-US" altLang="zh-CN" sz="2200" i="0" dirty="0">
                    <a:latin typeface="Cambria Math" panose="02040503050406030204" pitchFamily="18" charset="0"/>
                  </a:rPr>
                  <a:t>𝑦</a:t>
                </a:r>
                <a:r>
                  <a:rPr lang="zh-CN" altLang="en-US" sz="2200" dirty="0">
                    <a:latin typeface="Arial"/>
                  </a:rPr>
                  <a:t>时，既没有消去</a:t>
                </a:r>
                <a:r>
                  <a:rPr lang="en-US" altLang="zh-CN" sz="2200" i="0" dirty="0">
                    <a:latin typeface="Cambria Math" panose="02040503050406030204" pitchFamily="18" charset="0"/>
                  </a:rPr>
                  <a:t>𝑥</a:t>
                </a:r>
                <a:r>
                  <a:rPr lang="zh-CN" altLang="en-US" sz="2200" dirty="0">
                    <a:latin typeface="Arial"/>
                  </a:rPr>
                  <a:t>，也没有消去</a:t>
                </a:r>
                <a:r>
                  <a:rPr lang="en-US" altLang="zh-CN" sz="2200" i="0" dirty="0">
                    <a:latin typeface="Cambria Math" panose="02040503050406030204" pitchFamily="18" charset="0"/>
                  </a:rPr>
                  <a:t>𝑦</a:t>
                </a:r>
                <a:r>
                  <a:rPr lang="zh-CN" altLang="en-US" sz="2200" dirty="0">
                    <a:latin typeface="Arial"/>
                  </a:rPr>
                  <a:t>。若改为</a:t>
                </a:r>
                <a:r>
                  <a:rPr lang="en-US" altLang="zh-CN" sz="2200" i="0" dirty="0">
                    <a:latin typeface="Cambria Math" panose="02040503050406030204" pitchFamily="18" charset="0"/>
                  </a:rPr>
                  <a:t>{𝑔(𝑎)/𝑥, 𝑓(𝑥)/𝑦}</a:t>
                </a:r>
                <a:r>
                  <a:rPr lang="zh-CN" altLang="en-US" sz="2200" dirty="0">
                    <a:latin typeface="Arial"/>
                  </a:rPr>
                  <a:t>即可，原因是用</a:t>
                </a:r>
                <a:r>
                  <a:rPr lang="en-US" altLang="zh-CN" sz="2200" i="0" dirty="0">
                    <a:latin typeface="Cambria Math" panose="02040503050406030204" pitchFamily="18" charset="0"/>
                  </a:rPr>
                  <a:t>𝑔(𝑎)</a:t>
                </a:r>
                <a:r>
                  <a:rPr lang="zh-CN" altLang="en-US" sz="2200" dirty="0">
                    <a:latin typeface="Arial"/>
                  </a:rPr>
                  <a:t>置换</a:t>
                </a:r>
                <a:r>
                  <a:rPr lang="en-US" altLang="zh-CN" sz="2200" i="0" dirty="0">
                    <a:latin typeface="Cambria Math" panose="02040503050406030204" pitchFamily="18" charset="0"/>
                  </a:rPr>
                  <a:t>𝑥</a:t>
                </a:r>
                <a:r>
                  <a:rPr lang="en-US" altLang="zh-CN" sz="2200" dirty="0">
                    <a:latin typeface="Arial"/>
                  </a:rPr>
                  <a:t> </a:t>
                </a:r>
                <a:r>
                  <a:rPr lang="zh-CN" altLang="en-US" sz="2200" dirty="0">
                    <a:latin typeface="Arial"/>
                  </a:rPr>
                  <a:t>，用</a:t>
                </a:r>
                <a:r>
                  <a:rPr lang="en-US" altLang="zh-CN" sz="2200" i="0" dirty="0">
                    <a:latin typeface="Cambria Math" panose="02040503050406030204" pitchFamily="18" charset="0"/>
                  </a:rPr>
                  <a:t>𝑓(𝑔(𝑎))</a:t>
                </a:r>
                <a:r>
                  <a:rPr lang="zh-CN" altLang="en-US" sz="2200" dirty="0">
                    <a:latin typeface="Arial"/>
                  </a:rPr>
                  <a:t>置换</a:t>
                </a:r>
                <a:r>
                  <a:rPr lang="en-US" altLang="zh-CN" sz="2200" i="0" dirty="0">
                    <a:latin typeface="Cambria Math" panose="02040503050406030204" pitchFamily="18" charset="0"/>
                  </a:rPr>
                  <a:t>𝑦</a:t>
                </a:r>
                <a:r>
                  <a:rPr lang="en-US" altLang="zh-CN" sz="2200" dirty="0">
                    <a:latin typeface="Arial"/>
                  </a:rPr>
                  <a:t> </a:t>
                </a:r>
                <a:r>
                  <a:rPr lang="zh-CN" altLang="en-US" sz="2200" dirty="0">
                    <a:latin typeface="Arial"/>
                  </a:rPr>
                  <a:t>，则消去了</a:t>
                </a:r>
                <a:r>
                  <a:rPr lang="en-US" altLang="zh-CN" sz="2200" i="0" dirty="0">
                    <a:latin typeface="Cambria Math" panose="02040503050406030204" pitchFamily="18" charset="0"/>
                  </a:rPr>
                  <a:t>𝑥</a:t>
                </a:r>
                <a:r>
                  <a:rPr lang="zh-CN" altLang="en-US" sz="2200" dirty="0">
                    <a:latin typeface="Arial"/>
                  </a:rPr>
                  <a:t>和</a:t>
                </a:r>
                <a:r>
                  <a:rPr lang="en-US" altLang="zh-CN" sz="2200" i="0" dirty="0">
                    <a:latin typeface="Cambria Math" panose="02040503050406030204" pitchFamily="18" charset="0"/>
                  </a:rPr>
                  <a:t>𝑦</a:t>
                </a:r>
                <a:r>
                  <a:rPr lang="zh-CN" altLang="en-US" sz="2200" dirty="0">
                    <a:latin typeface="Arial"/>
                  </a:rPr>
                  <a:t>。</a:t>
                </a:r>
              </a:p>
              <a:p>
                <a:pPr marL="609600" indent="-609600" eaLnBrk="1" hangingPunct="1">
                  <a:lnSpc>
                    <a:spcPct val="90000"/>
                  </a:lnSpc>
                  <a:buFontTx/>
                  <a:buNone/>
                  <a:defRPr/>
                </a:pPr>
                <a:endParaRPr lang="zh-CN" altLang="en-US" sz="2400" dirty="0">
                  <a:solidFill>
                    <a:srgbClr val="000000"/>
                  </a:solidFill>
                </a:endParaRPr>
              </a:p>
            </p:txBody>
          </p:sp>
        </mc:Fallback>
      </mc:AlternateContent>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35</a:t>
            </a:fld>
            <a:endParaRPr lang="zh-CN" altLang="en-US"/>
          </a:p>
        </p:txBody>
      </p:sp>
    </p:spTree>
    <p:extLst>
      <p:ext uri="{BB962C8B-B14F-4D97-AF65-F5344CB8AC3E}">
        <p14:creationId xmlns:p14="http://schemas.microsoft.com/office/powerpoint/2010/main" val="3696336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36</a:t>
            </a:fld>
            <a:endParaRPr lang="zh-CN" altLang="en-US"/>
          </a:p>
        </p:txBody>
      </p:sp>
    </p:spTree>
    <p:extLst>
      <p:ext uri="{BB962C8B-B14F-4D97-AF65-F5344CB8AC3E}">
        <p14:creationId xmlns:p14="http://schemas.microsoft.com/office/powerpoint/2010/main" val="33179958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37</a:t>
            </a:fld>
            <a:endParaRPr lang="zh-CN" altLang="en-US"/>
          </a:p>
        </p:txBody>
      </p:sp>
    </p:spTree>
    <p:extLst>
      <p:ext uri="{BB962C8B-B14F-4D97-AF65-F5344CB8AC3E}">
        <p14:creationId xmlns:p14="http://schemas.microsoft.com/office/powerpoint/2010/main" val="30485094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38</a:t>
            </a:fld>
            <a:endParaRPr lang="zh-CN" altLang="en-US"/>
          </a:p>
        </p:txBody>
      </p:sp>
    </p:spTree>
    <p:extLst>
      <p:ext uri="{BB962C8B-B14F-4D97-AF65-F5344CB8AC3E}">
        <p14:creationId xmlns:p14="http://schemas.microsoft.com/office/powerpoint/2010/main" val="1059868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39</a:t>
            </a:fld>
            <a:endParaRPr lang="zh-CN" altLang="en-US"/>
          </a:p>
        </p:txBody>
      </p:sp>
    </p:spTree>
    <p:extLst>
      <p:ext uri="{BB962C8B-B14F-4D97-AF65-F5344CB8AC3E}">
        <p14:creationId xmlns:p14="http://schemas.microsoft.com/office/powerpoint/2010/main" val="3508975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40</a:t>
            </a:fld>
            <a:endParaRPr lang="zh-CN" altLang="en-US"/>
          </a:p>
        </p:txBody>
      </p:sp>
    </p:spTree>
    <p:extLst>
      <p:ext uri="{BB962C8B-B14F-4D97-AF65-F5344CB8AC3E}">
        <p14:creationId xmlns:p14="http://schemas.microsoft.com/office/powerpoint/2010/main" val="3448840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41</a:t>
            </a:fld>
            <a:endParaRPr lang="zh-CN" altLang="en-US"/>
          </a:p>
        </p:txBody>
      </p:sp>
    </p:spTree>
    <p:extLst>
      <p:ext uri="{BB962C8B-B14F-4D97-AF65-F5344CB8AC3E}">
        <p14:creationId xmlns:p14="http://schemas.microsoft.com/office/powerpoint/2010/main" val="370314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pPr marL="342900" indent="-342900" eaLnBrk="1" hangingPunct="1">
              <a:lnSpc>
                <a:spcPct val="90000"/>
              </a:lnSpc>
              <a:spcBef>
                <a:spcPct val="20000"/>
              </a:spcBef>
              <a:buClr>
                <a:schemeClr val="hlink"/>
              </a:buClr>
              <a:buSzPct val="70000"/>
              <a:buNone/>
              <a:defRPr/>
            </a:pPr>
            <a:r>
              <a:rPr kumimoji="0" lang="en-US" altLang="zh-CN" sz="3600" dirty="0" smtClean="0">
                <a:solidFill>
                  <a:schemeClr val="tx1"/>
                </a:solidFill>
                <a:effectLst>
                  <a:outerShdw blurRad="38100" dist="38100" dir="2700000" algn="tl">
                    <a:srgbClr val="000000"/>
                  </a:outerShdw>
                </a:effectLst>
                <a:ea typeface="+mn-ea"/>
                <a:cs typeface="+mn-cs"/>
              </a:rPr>
              <a:t> </a:t>
            </a:r>
            <a:r>
              <a:rPr kumimoji="0" lang="zh-CN" altLang="en-US" sz="3600" dirty="0" smtClean="0">
                <a:solidFill>
                  <a:schemeClr val="bg2"/>
                </a:solidFill>
                <a:ea typeface="+mn-ea"/>
                <a:cs typeface="+mn-cs"/>
              </a:rPr>
              <a:t>归结法推理的核心是在子句集之上求两个子句间的归结式。</a:t>
            </a:r>
          </a:p>
          <a:p>
            <a:pPr marL="342900" indent="-342900" eaLnBrk="1" hangingPunct="1">
              <a:lnSpc>
                <a:spcPct val="90000"/>
              </a:lnSpc>
              <a:spcBef>
                <a:spcPct val="20000"/>
              </a:spcBef>
              <a:buClr>
                <a:schemeClr val="hlink"/>
              </a:buClr>
              <a:buSzPct val="70000"/>
              <a:buFont typeface="Wingdings" panose="05000000000000000000" pitchFamily="2" charset="2"/>
              <a:buChar char="n"/>
              <a:defRPr/>
            </a:pPr>
            <a:r>
              <a:rPr kumimoji="0" lang="zh-CN" altLang="en-US" sz="3600" dirty="0" smtClean="0">
                <a:solidFill>
                  <a:schemeClr val="bg2"/>
                </a:solidFill>
                <a:ea typeface="+mn-ea"/>
                <a:cs typeface="+mn-cs"/>
              </a:rPr>
              <a:t>归结式</a:t>
            </a:r>
          </a:p>
          <a:p>
            <a:pPr marL="742950" lvl="1" indent="-285750" eaLnBrk="1" hangingPunct="1">
              <a:lnSpc>
                <a:spcPct val="90000"/>
              </a:lnSpc>
              <a:spcBef>
                <a:spcPct val="20000"/>
              </a:spcBef>
              <a:buClr>
                <a:schemeClr val="accent2"/>
              </a:buClr>
              <a:buSzPct val="70000"/>
              <a:buNone/>
              <a:defRPr/>
            </a:pPr>
            <a:r>
              <a:rPr kumimoji="0" lang="zh-CN" altLang="en-US" sz="3200" dirty="0" smtClean="0">
                <a:solidFill>
                  <a:schemeClr val="bg2"/>
                </a:solidFill>
                <a:latin typeface="华文新魏" panose="02010800040101010101" pitchFamily="2" charset="-122"/>
                <a:ea typeface="+mn-ea"/>
                <a:cs typeface="+mn-ea"/>
              </a:rPr>
              <a:t>   设</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是子句集中的任意两个子句，如果</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中的</a:t>
            </a:r>
            <a:r>
              <a:rPr kumimoji="0" lang="zh-CN" altLang="en-US" sz="3200" dirty="0" smtClean="0">
                <a:solidFill>
                  <a:srgbClr val="FF0000"/>
                </a:solidFill>
                <a:latin typeface="华文新魏" panose="02010800040101010101" pitchFamily="2" charset="-122"/>
                <a:ea typeface="+mn-ea"/>
                <a:cs typeface="+mn-ea"/>
                <a:hlinkClick r:id="" action="ppaction://noaction"/>
              </a:rPr>
              <a:t>文字</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与</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中的文字</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互补，那么可从</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中分别消去</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1</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L</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，并将</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中余下的部分按析取关系构成一个新子句</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12</a:t>
            </a:r>
            <a:r>
              <a:rPr kumimoji="0" lang="zh-CN" altLang="en-US" sz="3200" dirty="0" smtClean="0">
                <a:solidFill>
                  <a:schemeClr val="bg2"/>
                </a:solidFill>
                <a:latin typeface="华文新魏" panose="02010800040101010101" pitchFamily="2" charset="-122"/>
                <a:ea typeface="+mn-ea"/>
                <a:cs typeface="+mn-ea"/>
              </a:rPr>
              <a:t>，则称这个过程为归结，称</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12</a:t>
            </a:r>
            <a:r>
              <a:rPr kumimoji="0" lang="zh-CN" altLang="en-US" sz="3200" dirty="0" smtClean="0">
                <a:solidFill>
                  <a:schemeClr val="bg2"/>
                </a:solidFill>
                <a:latin typeface="华文新魏" panose="02010800040101010101" pitchFamily="2" charset="-122"/>
                <a:ea typeface="+mn-ea"/>
                <a:cs typeface="+mn-ea"/>
              </a:rPr>
              <a:t>为</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的</a:t>
            </a:r>
            <a:r>
              <a:rPr kumimoji="0" lang="zh-CN" altLang="en-US" sz="3200" dirty="0" smtClean="0">
                <a:solidFill>
                  <a:srgbClr val="FF0000"/>
                </a:solidFill>
                <a:latin typeface="华文新魏" panose="02010800040101010101" pitchFamily="2" charset="-122"/>
                <a:ea typeface="+mn-ea"/>
                <a:cs typeface="+mn-ea"/>
              </a:rPr>
              <a:t>归结式</a:t>
            </a:r>
            <a:r>
              <a:rPr kumimoji="0" lang="zh-CN" altLang="en-US" sz="3200" dirty="0" smtClean="0">
                <a:solidFill>
                  <a:schemeClr val="bg2"/>
                </a:solidFill>
                <a:latin typeface="华文新魏" panose="02010800040101010101" pitchFamily="2" charset="-122"/>
                <a:ea typeface="+mn-ea"/>
                <a:cs typeface="+mn-ea"/>
              </a:rPr>
              <a:t>，称</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 </a:t>
            </a:r>
            <a:r>
              <a:rPr kumimoji="0" lang="zh-CN" altLang="en-US" sz="3200" dirty="0" smtClean="0">
                <a:solidFill>
                  <a:schemeClr val="bg2"/>
                </a:solidFill>
                <a:latin typeface="华文新魏" panose="02010800040101010101" pitchFamily="2" charset="-122"/>
                <a:ea typeface="+mn-ea"/>
                <a:cs typeface="+mn-ea"/>
              </a:rPr>
              <a:t>和</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2</a:t>
            </a:r>
            <a:r>
              <a:rPr kumimoji="0" lang="zh-CN" altLang="en-US" sz="3200" dirty="0" smtClean="0">
                <a:solidFill>
                  <a:schemeClr val="bg2"/>
                </a:solidFill>
                <a:latin typeface="华文新魏" panose="02010800040101010101" pitchFamily="2" charset="-122"/>
                <a:ea typeface="+mn-ea"/>
                <a:cs typeface="+mn-ea"/>
              </a:rPr>
              <a:t>为</a:t>
            </a:r>
            <a:r>
              <a:rPr kumimoji="0" lang="en-US" altLang="zh-CN" sz="3200" dirty="0" smtClean="0">
                <a:solidFill>
                  <a:schemeClr val="bg2"/>
                </a:solidFill>
                <a:latin typeface="华文新魏" panose="02010800040101010101" pitchFamily="2" charset="-122"/>
                <a:ea typeface="+mn-ea"/>
                <a:cs typeface="+mn-ea"/>
              </a:rPr>
              <a:t>C</a:t>
            </a:r>
            <a:r>
              <a:rPr kumimoji="0" lang="en-US" altLang="zh-CN" sz="3200" baseline="-25000" dirty="0" smtClean="0">
                <a:solidFill>
                  <a:schemeClr val="bg2"/>
                </a:solidFill>
                <a:latin typeface="华文新魏" panose="02010800040101010101" pitchFamily="2" charset="-122"/>
                <a:ea typeface="+mn-ea"/>
                <a:cs typeface="+mn-ea"/>
              </a:rPr>
              <a:t>12</a:t>
            </a:r>
            <a:r>
              <a:rPr kumimoji="0" lang="zh-CN" altLang="en-US" sz="3200" dirty="0" smtClean="0">
                <a:solidFill>
                  <a:schemeClr val="bg2"/>
                </a:solidFill>
                <a:latin typeface="华文新魏" panose="02010800040101010101" pitchFamily="2" charset="-122"/>
                <a:ea typeface="+mn-ea"/>
                <a:cs typeface="+mn-ea"/>
              </a:rPr>
              <a:t>的亲本子句。</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5</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213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42</a:t>
            </a:fld>
            <a:endParaRPr lang="zh-CN" altLang="en-US"/>
          </a:p>
        </p:txBody>
      </p:sp>
    </p:spTree>
    <p:extLst>
      <p:ext uri="{BB962C8B-B14F-4D97-AF65-F5344CB8AC3E}">
        <p14:creationId xmlns:p14="http://schemas.microsoft.com/office/powerpoint/2010/main" val="1392520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43</a:t>
            </a:fld>
            <a:endParaRPr lang="zh-CN" altLang="en-US"/>
          </a:p>
        </p:txBody>
      </p:sp>
    </p:spTree>
    <p:extLst>
      <p:ext uri="{BB962C8B-B14F-4D97-AF65-F5344CB8AC3E}">
        <p14:creationId xmlns:p14="http://schemas.microsoft.com/office/powerpoint/2010/main" val="375075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6</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68124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7</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288806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7F260FAA-84C6-48AE-9C8F-3A06AF749871}" type="slidenum">
              <a:rPr kumimoji="1" lang="zh-CN" altLang="en-US" sz="1200" b="0" i="0" u="none" strike="noStrike" kern="1200" cap="none" spc="0" normalizeH="0" baseline="0" noProof="0" smtClean="0">
                <a:ln>
                  <a:noFill/>
                </a:ln>
                <a:solidFill>
                  <a:prstClr val="black"/>
                </a:solidFill>
                <a:effectLst/>
                <a:uLnTx/>
                <a:uFillTx/>
                <a:latin typeface="Times New Roman" panose="02020603050405020304" pitchFamily="18" charset="0"/>
                <a:ea typeface="宋体" panose="02010600030101010101" pitchFamily="2" charset="-122"/>
                <a:cs typeface="+mn-cs"/>
              </a:rPr>
              <a:t>8</a:t>
            </a:fld>
            <a:endParaRPr kumimoji="1" lang="zh-CN" altLang="en-US" sz="12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17788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smtClean="0">
                <a:latin typeface="Arial"/>
              </a:rPr>
              <a:t>上述定理是归结原理中的一个重要定理，由它可得到以下两个推论</a:t>
            </a:r>
            <a:r>
              <a:rPr lang="zh-CN" altLang="en-US" sz="2400" dirty="0" smtClean="0">
                <a:latin typeface="Arial"/>
              </a:rPr>
              <a:t>：</a:t>
            </a:r>
            <a:endParaRPr lang="en-US" altLang="zh-CN" sz="2400" dirty="0" smtClean="0">
              <a:latin typeface="Arial"/>
            </a:endParaRPr>
          </a:p>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9</a:t>
            </a:fld>
            <a:endParaRPr lang="zh-CN" altLang="en-US"/>
          </a:p>
        </p:txBody>
      </p:sp>
    </p:spTree>
    <p:extLst>
      <p:ext uri="{BB962C8B-B14F-4D97-AF65-F5344CB8AC3E}">
        <p14:creationId xmlns:p14="http://schemas.microsoft.com/office/powerpoint/2010/main" val="26193909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10</a:t>
            </a:fld>
            <a:endParaRPr lang="zh-CN" altLang="en-US"/>
          </a:p>
        </p:txBody>
      </p:sp>
    </p:spTree>
    <p:extLst>
      <p:ext uri="{BB962C8B-B14F-4D97-AF65-F5344CB8AC3E}">
        <p14:creationId xmlns:p14="http://schemas.microsoft.com/office/powerpoint/2010/main" val="1991583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F260FAA-84C6-48AE-9C8F-3A06AF749871}" type="slidenum">
              <a:rPr lang="zh-CN" altLang="en-US" smtClean="0"/>
              <a:t>11</a:t>
            </a:fld>
            <a:endParaRPr lang="zh-CN" altLang="en-US"/>
          </a:p>
        </p:txBody>
      </p:sp>
    </p:spTree>
    <p:extLst>
      <p:ext uri="{BB962C8B-B14F-4D97-AF65-F5344CB8AC3E}">
        <p14:creationId xmlns:p14="http://schemas.microsoft.com/office/powerpoint/2010/main" val="42657428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280576" y="163061"/>
            <a:ext cx="765416"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890589"/>
            <a:ext cx="12192000" cy="9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575388" y="228600"/>
            <a:ext cx="10705188" cy="609600"/>
          </a:xfrm>
        </p:spPr>
        <p:txBody>
          <a:bodyPr/>
          <a:lstStyle>
            <a:lvl1pPr algn="ctr">
              <a:defRPr sz="3200" b="1">
                <a:effectLst/>
                <a:latin typeface="微软雅黑" panose="020B0503020204020204" pitchFamily="34" charset="-122"/>
                <a:ea typeface="微软雅黑" panose="020B0503020204020204" pitchFamily="34" charset="-122"/>
                <a:cs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75387" y="1027113"/>
            <a:ext cx="11041227" cy="5435147"/>
          </a:xfrm>
        </p:spPr>
        <p:txBody>
          <a:bodyPr/>
          <a:lstStyle>
            <a:lvl1pPr marL="452755" indent="-452755" algn="just">
              <a:lnSpc>
                <a:spcPct val="130000"/>
              </a:lnSpc>
              <a:spcBef>
                <a:spcPts val="0"/>
              </a:spcBef>
              <a:buClr>
                <a:srgbClr val="0000CC"/>
              </a:buClr>
              <a:buSzPct val="80000"/>
              <a:buFont typeface="Wingdings" panose="05000000000000000000" pitchFamily="2" charset="2"/>
              <a:buChar char="Ø"/>
              <a:defRPr sz="2800" b="1">
                <a:solidFill>
                  <a:srgbClr val="00008E"/>
                </a:solidFill>
                <a:latin typeface="+mn-lt"/>
                <a:ea typeface="黑体" panose="02010609060101010101" pitchFamily="49" charset="-122"/>
                <a:cs typeface="Times New Roman" panose="02020603050405020304" pitchFamily="18" charset="0"/>
              </a:defRPr>
            </a:lvl1pPr>
            <a:lvl2pPr marL="806450" indent="-354330" algn="just">
              <a:lnSpc>
                <a:spcPct val="150000"/>
              </a:lnSpc>
              <a:spcBef>
                <a:spcPts val="0"/>
              </a:spcBef>
              <a:buClr>
                <a:schemeClr val="tx1"/>
              </a:buClr>
              <a:defRPr sz="2600" b="1">
                <a:latin typeface="+mn-lt"/>
                <a:ea typeface="黑体" panose="02010609060101010101" pitchFamily="49" charset="-122"/>
                <a:cs typeface="Times New Roman" panose="02020603050405020304" pitchFamily="18" charset="0"/>
              </a:defRPr>
            </a:lvl2pPr>
            <a:lvl3pPr marL="1165225" indent="-358775" algn="just">
              <a:lnSpc>
                <a:spcPct val="120000"/>
              </a:lnSpc>
              <a:spcBef>
                <a:spcPts val="600"/>
              </a:spcBef>
              <a:buClr>
                <a:srgbClr val="3333FF"/>
              </a:buClr>
              <a:buFont typeface="Wingdings" panose="05000000000000000000" pitchFamily="2" charset="2"/>
              <a:buChar char="n"/>
              <a:defRPr sz="2400" b="1">
                <a:solidFill>
                  <a:srgbClr val="3333FF"/>
                </a:solidFill>
                <a:latin typeface="+mn-lt"/>
                <a:ea typeface="楷体" panose="02010609060101010101" pitchFamily="49" charset="-122"/>
                <a:cs typeface="Times New Roman" panose="02020603050405020304" pitchFamily="18" charset="0"/>
              </a:defRPr>
            </a:lvl3pPr>
            <a:lvl4pPr>
              <a:lnSpc>
                <a:spcPct val="120000"/>
              </a:lnSpc>
              <a:spcBef>
                <a:spcPts val="0"/>
              </a:spcBef>
              <a:defRPr b="1">
                <a:latin typeface="Times New Roman" panose="02020603050405020304" pitchFamily="18" charset="0"/>
                <a:ea typeface="宋体" panose="02010600030101010101" pitchFamily="2" charset="-122"/>
                <a:cs typeface="Times New Roman" panose="02020603050405020304" pitchFamily="18" charset="0"/>
              </a:defRPr>
            </a:lvl4pPr>
            <a:lvl5pPr>
              <a:lnSpc>
                <a:spcPct val="120000"/>
              </a:lnSpc>
              <a:spcBef>
                <a:spcPts val="0"/>
              </a:spcBef>
              <a:defRPr b="1">
                <a:latin typeface="Times New Roman" panose="02020603050405020304" pitchFamily="18" charset="0"/>
                <a:ea typeface="宋体" panose="02010600030101010101" pitchFamily="2" charset="-122"/>
                <a:cs typeface="Times New Roman" panose="02020603050405020304"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6" name="Rectangle 6"/>
          <p:cNvSpPr>
            <a:spLocks noGrp="1" noChangeArrowheads="1"/>
          </p:cNvSpPr>
          <p:nvPr>
            <p:ph type="sldNum" sz="quarter" idx="10"/>
          </p:nvPr>
        </p:nvSpPr>
        <p:spPr>
          <a:xfrm>
            <a:off x="11616614" y="6508297"/>
            <a:ext cx="575386" cy="349703"/>
          </a:xfrm>
          <a:prstGeom prst="rect">
            <a:avLst/>
          </a:prstGeom>
        </p:spPr>
        <p:txBody>
          <a:bodyPr/>
          <a:lstStyle>
            <a:lvl1pPr algn="ctr">
              <a:defRPr b="1">
                <a:solidFill>
                  <a:schemeClr val="tx1"/>
                </a:solidFill>
                <a:ea typeface="华文中宋" panose="02010600040101010101" pitchFamily="2" charset="-122"/>
              </a:defRPr>
            </a:lvl1pPr>
          </a:lstStyle>
          <a:p>
            <a:pPr>
              <a:defRPr/>
            </a:pPr>
            <a:fld id="{AE27E545-CC8F-47D3-9740-705DB7094278}"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122"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12" name="日期占位符 1"/>
          <p:cNvSpPr>
            <a:spLocks noGrp="1"/>
          </p:cNvSpPr>
          <p:nvPr>
            <p:ph type="dt" sz="half" idx="2"/>
          </p:nvPr>
        </p:nvSpPr>
        <p:spPr>
          <a:xfrm>
            <a:off x="914400" y="6235700"/>
            <a:ext cx="2540000" cy="457200"/>
          </a:xfrm>
          <a:prstGeom prst="rect">
            <a:avLst/>
          </a:prstGeom>
        </p:spPr>
        <p:txBody>
          <a:bodyPr/>
          <a:lstStyle>
            <a:lvl1pPr>
              <a:defRPr b="1">
                <a:solidFill>
                  <a:schemeClr val="accent2">
                    <a:lumMod val="50000"/>
                    <a:lumOff val="50000"/>
                  </a:schemeClr>
                </a:solidFill>
              </a:defRPr>
            </a:lvl1pPr>
          </a:lstStyle>
          <a:p>
            <a:pPr>
              <a:defRPr/>
            </a:pPr>
            <a:endParaRPr lang="en-US" altLang="zh-CN">
              <a:ea typeface="宋体" panose="02010600030101010101" pitchFamily="2" charset="-122"/>
            </a:endParaRPr>
          </a:p>
        </p:txBody>
      </p:sp>
      <p:sp>
        <p:nvSpPr>
          <p:cNvPr id="13" name="页脚占位符 2"/>
          <p:cNvSpPr>
            <a:spLocks noGrp="1"/>
          </p:cNvSpPr>
          <p:nvPr>
            <p:ph type="ftr" sz="quarter" idx="3"/>
          </p:nvPr>
        </p:nvSpPr>
        <p:spPr>
          <a:xfrm>
            <a:off x="4165600" y="6235700"/>
            <a:ext cx="3860800" cy="457200"/>
          </a:xfrm>
          <a:prstGeom prst="rect">
            <a:avLst/>
          </a:prstGeom>
        </p:spPr>
        <p:txBody>
          <a:bodyPr/>
          <a:lstStyle>
            <a:lvl1pPr>
              <a:defRPr b="1">
                <a:solidFill>
                  <a:schemeClr val="accent2">
                    <a:lumMod val="50000"/>
                    <a:lumOff val="50000"/>
                  </a:schemeClr>
                </a:solidFill>
              </a:defRPr>
            </a:lvl1pPr>
          </a:lstStyle>
          <a:p>
            <a:pPr>
              <a:defRPr/>
            </a:pPr>
            <a:endParaRPr lang="zh-CN" altLang="en-US" b="0">
              <a:solidFill>
                <a:schemeClr val="tx1"/>
              </a:solidFill>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609908E6-17D7-4F0F-AB63-F1F54C0A1D99}"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6146"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609601" y="273050"/>
            <a:ext cx="4011084" cy="1162050"/>
          </a:xfrm>
          <a:prstGeom prst="rect">
            <a:avLst/>
          </a:prstGeom>
        </p:spPr>
        <p:txBody>
          <a:bodyPr anchor="b"/>
          <a:lstStyle>
            <a:lvl1pPr algn="l">
              <a:buNone/>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766733" y="273051"/>
            <a:ext cx="6815667" cy="5853113"/>
          </a:xfrm>
          <a:prstGeom prst="rect">
            <a:avLst/>
          </a:prstGeom>
        </p:spPr>
        <p:txBody>
          <a:bodyPr/>
          <a:lstStyle>
            <a:lvl1pPr>
              <a:buClr>
                <a:schemeClr val="accent2">
                  <a:lumMod val="90000"/>
                  <a:lumOff val="10000"/>
                </a:schemeClr>
              </a:buClr>
              <a:defRPr sz="3200"/>
            </a:lvl1pPr>
            <a:lvl2pPr>
              <a:buClr>
                <a:schemeClr val="accent2">
                  <a:lumMod val="90000"/>
                  <a:lumOff val="10000"/>
                </a:schemeClr>
              </a:buClr>
              <a:defRPr sz="2800"/>
            </a:lvl2pPr>
            <a:lvl3pPr>
              <a:buClr>
                <a:schemeClr val="accent2">
                  <a:lumMod val="90000"/>
                  <a:lumOff val="10000"/>
                </a:schemeClr>
              </a:buClr>
              <a:defRPr sz="2400"/>
            </a:lvl3pPr>
            <a:lvl4pPr>
              <a:buClr>
                <a:schemeClr val="accent2">
                  <a:lumMod val="90000"/>
                  <a:lumOff val="10000"/>
                </a:schemeClr>
              </a:buClr>
              <a:defRPr sz="2000"/>
            </a:lvl4pPr>
            <a:lvl5pPr>
              <a:buClr>
                <a:schemeClr val="accent2">
                  <a:lumMod val="90000"/>
                  <a:lumOff val="10000"/>
                </a:schemeClr>
              </a:buCl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2" name="日期占位符 4"/>
          <p:cNvSpPr>
            <a:spLocks noGrp="1"/>
          </p:cNvSpPr>
          <p:nvPr>
            <p:ph type="dt" sz="half" idx="1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5"/>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15EF5F7F-BD35-4AA8-9259-5452600FAA69}"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170"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2389717" y="4800600"/>
            <a:ext cx="7315200" cy="566738"/>
          </a:xfrm>
          <a:prstGeom prst="rect">
            <a:avLst/>
          </a:prstGeom>
        </p:spPr>
        <p:txBody>
          <a:bodyPr anchor="b"/>
          <a:lstStyle>
            <a:lvl1pPr algn="l">
              <a:buNone/>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2389717" y="612775"/>
            <a:ext cx="7315200" cy="4114800"/>
          </a:xfrm>
          <a:prstGeom prst="rect">
            <a:avLst/>
          </a:prstGeom>
        </p:spPr>
        <p:txBody>
          <a:bodyPr vert="horz" wrap="square" lIns="91440" tIns="45720" rIns="91440" bIns="45720" numCol="1" anchor="t" anchorCtr="0" compatLnSpc="1"/>
          <a:lstStyle>
            <a:lvl1pPr marL="0" indent="0">
              <a:buNone/>
              <a:defRPr sz="3200">
                <a:solidFill>
                  <a:schemeClr val="accent2">
                    <a:lumMod val="90000"/>
                    <a:lumOff val="1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accent2">
                  <a:lumMod val="90000"/>
                  <a:lumOff val="10000"/>
                </a:schemeClr>
              </a:solidFill>
              <a:effectLst/>
              <a:uLnTx/>
              <a:uFillTx/>
              <a:latin typeface="隶书" panose="02010509060101010101" pitchFamily="49" charset="-122"/>
              <a:ea typeface="隶书" panose="02010509060101010101" pitchFamily="49" charset="-122"/>
              <a:cs typeface="+mn-cs"/>
            </a:endParaRPr>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2" name="日期占位符 4"/>
          <p:cNvSpPr>
            <a:spLocks noGrp="1"/>
          </p:cNvSpPr>
          <p:nvPr>
            <p:ph type="dt" sz="half" idx="1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5"/>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5D33427E-129F-4F23-BDC0-B81604049E81}"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8194"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914400" y="379730"/>
            <a:ext cx="10363200" cy="1143000"/>
          </a:xfrm>
          <a:prstGeom prst="rect">
            <a:avLst/>
          </a:prstGeom>
        </p:spPr>
        <p:txBody>
          <a:bodyPr/>
          <a:lstStyle>
            <a:lvl1pPr>
              <a:buNone/>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914400" y="1981200"/>
            <a:ext cx="10363200" cy="41148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4"/>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EA23F533-9C56-4AB5-8781-B211A4DB2FAB}"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9218"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竖排标题 1"/>
          <p:cNvSpPr>
            <a:spLocks noGrp="1"/>
          </p:cNvSpPr>
          <p:nvPr>
            <p:ph type="title" orient="vert"/>
          </p:nvPr>
        </p:nvSpPr>
        <p:spPr>
          <a:xfrm>
            <a:off x="8686800" y="609600"/>
            <a:ext cx="2590800" cy="5486400"/>
          </a:xfrm>
          <a:prstGeom prst="rect">
            <a:avLst/>
          </a:prstGeom>
        </p:spPr>
        <p:txBody>
          <a:bodyPr vert="eaVert"/>
          <a:lstStyle>
            <a:lvl1pPr>
              <a:buNone/>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914400" y="609600"/>
            <a:ext cx="7569200" cy="54864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4"/>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78FC3F8C-A515-46A3-9BEE-62528706FFAD}"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0242"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914400" y="609600"/>
            <a:ext cx="10363200" cy="1143000"/>
          </a:xfrm>
          <a:prstGeom prst="rect">
            <a:avLst/>
          </a:prstGeom>
        </p:spPr>
        <p:txBody>
          <a:bodyPr/>
          <a:lstStyle>
            <a:lvl1pPr>
              <a:buNone/>
              <a:defRPr>
                <a:solidFill>
                  <a:srgbClr val="C0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914400" y="1981200"/>
            <a:ext cx="508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6197600" y="1981200"/>
            <a:ext cx="508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日期占位符 4"/>
          <p:cNvSpPr>
            <a:spLocks noGrp="1"/>
          </p:cNvSpPr>
          <p:nvPr>
            <p:ph type="dt" sz="half" idx="1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5"/>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9F7F6AE3-862F-4FE2-BF88-69BCFD5336C3}"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b="1"/>
            </a:lvl1pPr>
          </a:lstStyle>
          <a:p>
            <a:pPr>
              <a:defRPr/>
            </a:pPr>
            <a:endParaRPr lang="en-US" altLang="zh-CN"/>
          </a:p>
        </p:txBody>
      </p:sp>
      <p:sp>
        <p:nvSpPr>
          <p:cNvPr id="3" name="Rectangle 5"/>
          <p:cNvSpPr>
            <a:spLocks noGrp="1" noChangeArrowheads="1"/>
          </p:cNvSpPr>
          <p:nvPr>
            <p:ph type="ftr" sz="quarter" idx="11"/>
          </p:nvPr>
        </p:nvSpPr>
        <p:spPr/>
        <p:txBody>
          <a:bodyPr/>
          <a:lstStyle>
            <a:lvl1pPr>
              <a:defRPr b="1"/>
            </a:lvl1pPr>
          </a:lstStyle>
          <a:p>
            <a:pPr>
              <a:defRPr/>
            </a:pPr>
            <a:endParaRPr lang="en-US" altLang="zh-CN"/>
          </a:p>
        </p:txBody>
      </p:sp>
      <p:sp>
        <p:nvSpPr>
          <p:cNvPr id="4" name="Rectangle 6"/>
          <p:cNvSpPr>
            <a:spLocks noGrp="1" noChangeArrowheads="1"/>
          </p:cNvSpPr>
          <p:nvPr>
            <p:ph type="sldNum" sz="quarter" idx="12"/>
          </p:nvPr>
        </p:nvSpPr>
        <p:spPr>
          <a:xfrm>
            <a:off x="9652000" y="6400800"/>
            <a:ext cx="2540000" cy="457200"/>
          </a:xfrm>
          <a:prstGeom prst="rect">
            <a:avLst/>
          </a:prstGeom>
        </p:spPr>
        <p:txBody>
          <a:bodyPr/>
          <a:lstStyle>
            <a:lvl1pPr>
              <a:defRPr b="1">
                <a:ea typeface="楷体_GB2312" pitchFamily="49" charset="-122"/>
              </a:defRPr>
            </a:lvl1pPr>
          </a:lstStyle>
          <a:p>
            <a:pPr>
              <a:defRPr/>
            </a:pPr>
            <a:fld id="{7AF17007-E14E-4DED-B283-56B8E6FACDDF}"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b="1"/>
            </a:lvl1pPr>
          </a:lstStyle>
          <a:p>
            <a:pPr>
              <a:defRPr/>
            </a:pPr>
            <a:endParaRPr lang="en-US" altLang="zh-CN"/>
          </a:p>
        </p:txBody>
      </p:sp>
      <p:sp>
        <p:nvSpPr>
          <p:cNvPr id="6" name="Rectangle 6"/>
          <p:cNvSpPr>
            <a:spLocks noGrp="1" noChangeArrowheads="1"/>
          </p:cNvSpPr>
          <p:nvPr>
            <p:ph type="sldNum" sz="quarter" idx="12"/>
          </p:nvPr>
        </p:nvSpPr>
        <p:spPr>
          <a:xfrm>
            <a:off x="9652000" y="6400800"/>
            <a:ext cx="2540000" cy="457200"/>
          </a:xfrm>
          <a:prstGeom prst="rect">
            <a:avLst/>
          </a:prstGeom>
        </p:spPr>
        <p:txBody>
          <a:bodyPr/>
          <a:lstStyle>
            <a:lvl1pPr>
              <a:defRPr b="1">
                <a:ea typeface="楷体_GB2312" pitchFamily="49" charset="-122"/>
              </a:defRPr>
            </a:lvl1pPr>
          </a:lstStyle>
          <a:p>
            <a:pPr>
              <a:defRPr/>
            </a:pPr>
            <a:fld id="{30D18140-9BBB-4EED-8006-74B552BED1C3}"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b="1"/>
            </a:lvl1pPr>
          </a:lstStyle>
          <a:p>
            <a:pPr>
              <a:defRPr/>
            </a:pPr>
            <a:endParaRPr lang="en-US" altLang="zh-CN"/>
          </a:p>
        </p:txBody>
      </p:sp>
      <p:sp>
        <p:nvSpPr>
          <p:cNvPr id="6" name="Rectangle 6"/>
          <p:cNvSpPr>
            <a:spLocks noGrp="1" noChangeArrowheads="1"/>
          </p:cNvSpPr>
          <p:nvPr>
            <p:ph type="sldNum" sz="quarter" idx="12"/>
          </p:nvPr>
        </p:nvSpPr>
        <p:spPr>
          <a:xfrm>
            <a:off x="9652000" y="6400800"/>
            <a:ext cx="2540000" cy="457200"/>
          </a:xfrm>
          <a:prstGeom prst="rect">
            <a:avLst/>
          </a:prstGeom>
        </p:spPr>
        <p:txBody>
          <a:bodyPr/>
          <a:lstStyle>
            <a:lvl1pPr>
              <a:defRPr b="1">
                <a:ea typeface="楷体_GB2312" pitchFamily="49" charset="-122"/>
              </a:defRPr>
            </a:lvl1pPr>
          </a:lstStyle>
          <a:p>
            <a:pPr>
              <a:defRPr/>
            </a:pPr>
            <a:fld id="{2C2812FF-6D74-4BF6-A800-AA9F3834379E}"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b="1"/>
            </a:lvl1pPr>
          </a:lstStyle>
          <a:p>
            <a:pPr>
              <a:defRPr/>
            </a:pPr>
            <a:endParaRPr lang="en-US" altLang="zh-CN"/>
          </a:p>
        </p:txBody>
      </p:sp>
      <p:sp>
        <p:nvSpPr>
          <p:cNvPr id="5" name="Rectangle 5"/>
          <p:cNvSpPr>
            <a:spLocks noGrp="1" noChangeArrowheads="1"/>
          </p:cNvSpPr>
          <p:nvPr>
            <p:ph type="ftr" sz="quarter" idx="11"/>
          </p:nvPr>
        </p:nvSpPr>
        <p:spPr/>
        <p:txBody>
          <a:bodyPr/>
          <a:lstStyle>
            <a:lvl1pPr>
              <a:defRPr b="1"/>
            </a:lvl1pPr>
          </a:lstStyle>
          <a:p>
            <a:pPr>
              <a:defRPr/>
            </a:pPr>
            <a:endParaRPr lang="en-US" altLang="zh-CN"/>
          </a:p>
        </p:txBody>
      </p:sp>
      <p:sp>
        <p:nvSpPr>
          <p:cNvPr id="6" name="Rectangle 6"/>
          <p:cNvSpPr>
            <a:spLocks noGrp="1" noChangeArrowheads="1"/>
          </p:cNvSpPr>
          <p:nvPr>
            <p:ph type="sldNum" sz="quarter" idx="12"/>
          </p:nvPr>
        </p:nvSpPr>
        <p:spPr>
          <a:xfrm>
            <a:off x="9652000" y="6400800"/>
            <a:ext cx="2540000" cy="457200"/>
          </a:xfrm>
          <a:prstGeom prst="rect">
            <a:avLst/>
          </a:prstGeom>
        </p:spPr>
        <p:txBody>
          <a:bodyPr/>
          <a:lstStyle>
            <a:lvl1pPr>
              <a:defRPr b="1">
                <a:ea typeface="楷体_GB2312" pitchFamily="49" charset="-122"/>
              </a:defRPr>
            </a:lvl1pPr>
          </a:lstStyle>
          <a:p>
            <a:pPr>
              <a:defRPr/>
            </a:pPr>
            <a:fld id="{35776D09-13D5-4AAA-9CAE-574B344E6DE4}"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cSld name="节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963084" y="4406901"/>
            <a:ext cx="10363200" cy="1362075"/>
          </a:xfrm>
          <a:prstGeom prst="rect">
            <a:avLst/>
          </a:prstGeom>
        </p:spPr>
        <p:txBody>
          <a:bodyPr anchor="t"/>
          <a:lstStyle>
            <a:lvl1pPr algn="l">
              <a:buNone/>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2" name="日期占位符 3"/>
          <p:cNvSpPr>
            <a:spLocks noGrp="1"/>
          </p:cNvSpPr>
          <p:nvPr>
            <p:ph type="dt" sz="half" idx="2"/>
          </p:nvPr>
        </p:nvSpPr>
        <p:spPr>
          <a:xfrm>
            <a:off x="914400" y="6248400"/>
            <a:ext cx="2540000" cy="457200"/>
          </a:xfrm>
          <a:prstGeom prst="rect">
            <a:avLst/>
          </a:prstGeom>
        </p:spPr>
        <p:txBody>
          <a:bodyPr/>
          <a:lstStyle>
            <a:lvl1pPr>
              <a:defRPr/>
            </a:lvl1pPr>
          </a:lstStyle>
          <a:p>
            <a:pPr>
              <a:defRPr/>
            </a:pPr>
            <a:endParaRPr kumimoji="0" lang="en-US" altLang="zh-CN">
              <a:solidFill>
                <a:schemeClr val="tx1"/>
              </a:solidFill>
              <a:latin typeface="Times New Roman" panose="02020603050405020304" pitchFamily="18" charset="0"/>
            </a:endParaRPr>
          </a:p>
        </p:txBody>
      </p:sp>
      <p:sp>
        <p:nvSpPr>
          <p:cNvPr id="13" name="页脚占位符 4"/>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kumimoji="0" lang="zh-CN" altLang="en-US">
              <a:solidFill>
                <a:schemeClr val="tx1"/>
              </a:solidFill>
              <a:latin typeface="Times New Roman" panose="02020603050405020304" pitchFamily="18" charset="0"/>
            </a:endParaRPr>
          </a:p>
        </p:txBody>
      </p:sp>
      <p:sp>
        <p:nvSpPr>
          <p:cNvPr id="8" name="Rectangle 6"/>
          <p:cNvSpPr>
            <a:spLocks noGrp="1" noChangeArrowheads="1"/>
          </p:cNvSpPr>
          <p:nvPr>
            <p:ph type="sldNum" sz="quarter" idx="10"/>
          </p:nvPr>
        </p:nvSpPr>
        <p:spPr>
          <a:xfrm>
            <a:off x="11616614" y="6508297"/>
            <a:ext cx="575386" cy="349703"/>
          </a:xfrm>
        </p:spPr>
        <p:txBody>
          <a:bodyPr/>
          <a:lstStyle>
            <a:lvl1pPr algn="ctr">
              <a:defRPr b="1">
                <a:solidFill>
                  <a:schemeClr val="tx1"/>
                </a:solidFill>
                <a:ea typeface="华文中宋" panose="02010600040101010101" pitchFamily="2" charset="-122"/>
              </a:defRPr>
            </a:lvl1pPr>
          </a:lstStyle>
          <a:p>
            <a:pPr>
              <a:defRPr/>
            </a:pPr>
            <a:fld id="{AE27E545-CC8F-47D3-9740-705DB7094278}" type="slidenum">
              <a:rPr lang="en-US" altLang="zh-CN" smtClean="0"/>
              <a:t>‹#›</a:t>
            </a:fld>
            <a:endParaRPr lang="en-US" altLang="zh-CN"/>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0"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239349" y="260648"/>
            <a:ext cx="10363200" cy="899592"/>
          </a:xfrm>
          <a:prstGeom prst="rect">
            <a:avLst/>
          </a:prstGeom>
        </p:spPr>
        <p:txBody>
          <a:bodyPr/>
          <a:lstStyle>
            <a:lvl1pPr>
              <a:buNone/>
              <a:defRPr sz="3600" b="1">
                <a:solidFill>
                  <a:srgbClr val="FF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623392" y="1268760"/>
            <a:ext cx="11041227" cy="5231432"/>
          </a:xfrm>
          <a:prstGeom prst="rect">
            <a:avLst/>
          </a:prstGeom>
        </p:spPr>
        <p:txBody>
          <a:bodyPr/>
          <a:lstStyle>
            <a:lvl1pPr marL="84455" indent="452755" algn="just" eaLnBrk="1" hangingPunct="1">
              <a:spcBef>
                <a:spcPts val="600"/>
              </a:spcBef>
              <a:buClr>
                <a:srgbClr val="000070"/>
              </a:buClr>
              <a:buFont typeface="Wingdings" panose="05000000000000000000" charset="0"/>
              <a:buChar char="Ø"/>
              <a:defRPr sz="3200" b="1">
                <a:solidFill>
                  <a:schemeClr val="accent2">
                    <a:lumMod val="90000"/>
                    <a:lumOff val="10000"/>
                  </a:schemeClr>
                </a:solidFill>
                <a:latin typeface="+mn-lt"/>
                <a:ea typeface="黑体" panose="02010609060101010101" pitchFamily="49" charset="-122"/>
              </a:defRPr>
            </a:lvl1pPr>
            <a:lvl2pPr marL="742950" indent="342265" algn="just" eaLnBrk="1" hangingPunct="1">
              <a:spcBef>
                <a:spcPts val="600"/>
              </a:spcBef>
              <a:buClr>
                <a:srgbClr val="0000B3"/>
              </a:buClr>
              <a:buFont typeface="Wingdings" panose="05000000000000000000" pitchFamily="2" charset="2"/>
              <a:buChar char=""/>
              <a:defRPr sz="2800" b="1">
                <a:solidFill>
                  <a:schemeClr val="accent2">
                    <a:lumMod val="75000"/>
                    <a:lumOff val="25000"/>
                  </a:schemeClr>
                </a:solidFill>
                <a:latin typeface="+mn-lt"/>
                <a:ea typeface="黑体" panose="02010609060101010101" pitchFamily="49" charset="-122"/>
              </a:defRPr>
            </a:lvl2pPr>
            <a:lvl3pPr marL="1485900" indent="-342900" algn="just" eaLnBrk="1" hangingPunct="1">
              <a:spcBef>
                <a:spcPts val="600"/>
              </a:spcBef>
              <a:buClr>
                <a:srgbClr val="2222FF"/>
              </a:buClr>
              <a:buFont typeface="Wingdings" panose="05000000000000000000" pitchFamily="2" charset="2"/>
              <a:buChar char=""/>
              <a:defRPr sz="2400" b="1">
                <a:solidFill>
                  <a:schemeClr val="accent2">
                    <a:lumMod val="50000"/>
                    <a:lumOff val="50000"/>
                  </a:schemeClr>
                </a:solidFill>
                <a:latin typeface="+mn-lt"/>
                <a:ea typeface="黑体" panose="02010609060101010101" pitchFamily="49" charset="-122"/>
              </a:defRPr>
            </a:lvl3pPr>
            <a:lvl4pPr indent="342265" algn="just" eaLnBrk="1" hangingPunct="1">
              <a:spcBef>
                <a:spcPts val="600"/>
              </a:spcBef>
              <a:buClr>
                <a:srgbClr val="9191FF"/>
              </a:buClr>
              <a:buFont typeface="Wingdings" panose="05000000000000000000" charset="0"/>
              <a:buChar char="Ø"/>
              <a:defRPr sz="2000" b="1">
                <a:latin typeface="+mn-lt"/>
                <a:ea typeface="黑体" panose="02010609060101010101" pitchFamily="49" charset="-122"/>
              </a:defRPr>
            </a:lvl4pPr>
            <a:lvl5pPr indent="342265" algn="just" eaLnBrk="1" hangingPunct="1">
              <a:spcBef>
                <a:spcPts val="600"/>
              </a:spcBef>
              <a:buClr>
                <a:srgbClr val="9191FF"/>
              </a:buClr>
              <a:buFont typeface="Wingdings" panose="05000000000000000000" charset="0"/>
              <a:buChar char="Ø"/>
              <a:defRPr sz="1800" b="1">
                <a:latin typeface="+mn-lt"/>
                <a:ea typeface="黑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4"/>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buFontTx/>
              <a:buNone/>
              <a:defRPr sz="1600" b="1">
                <a:solidFill>
                  <a:schemeClr val="bg1"/>
                </a:solidFill>
              </a:defRPr>
            </a:lvl1pPr>
          </a:lstStyle>
          <a:p>
            <a:pPr>
              <a:defRPr/>
            </a:pPr>
            <a:fld id="{F2AF2BE3-E428-4A3F-9C95-4C71FF5F4C44}"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963084" y="4406901"/>
            <a:ext cx="10363200" cy="1362075"/>
          </a:xfrm>
          <a:prstGeom prst="rect">
            <a:avLst/>
          </a:prstGeom>
        </p:spPr>
        <p:txBody>
          <a:bodyPr anchor="t"/>
          <a:lstStyle>
            <a:lvl1pPr algn="l">
              <a:buNone/>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2" name="日期占位符 3"/>
          <p:cNvSpPr>
            <a:spLocks noGrp="1"/>
          </p:cNvSpPr>
          <p:nvPr>
            <p:ph type="dt" sz="half" idx="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4"/>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8E0B4C92-A7E7-41F7-9653-62C0AA582CF5}"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098" name="图片 11"/>
          <p:cNvPicPr>
            <a:picLocks noChangeAspect="1"/>
          </p:cNvPicPr>
          <p:nvPr userDrawn="1"/>
        </p:nvPicPr>
        <p:blipFill>
          <a:blip r:embed="rId3"/>
          <a:srcRect l="19495" r="18718" b="34750"/>
          <a:stretch>
            <a:fillRect/>
          </a:stretch>
        </p:blipFill>
        <p:spPr>
          <a:xfrm>
            <a:off x="11214100" y="61914"/>
            <a:ext cx="933451" cy="649287"/>
          </a:xfrm>
          <a:prstGeom prst="rect">
            <a:avLst/>
          </a:prstGeom>
          <a:noFill/>
          <a:ln w="9525">
            <a:noFill/>
          </a:ln>
        </p:spPr>
      </p:pic>
      <p:sp>
        <p:nvSpPr>
          <p:cNvPr id="2" name="标题 1"/>
          <p:cNvSpPr>
            <a:spLocks noGrp="1"/>
          </p:cNvSpPr>
          <p:nvPr>
            <p:ph type="title"/>
          </p:nvPr>
        </p:nvSpPr>
        <p:spPr>
          <a:xfrm>
            <a:off x="914400" y="379730"/>
            <a:ext cx="10363200" cy="1143000"/>
          </a:xfrm>
          <a:prstGeom prst="rect">
            <a:avLst/>
          </a:prstGeom>
        </p:spPr>
        <p:txBody>
          <a:bodyPr/>
          <a:lstStyle>
            <a:lvl1pPr>
              <a:buNone/>
              <a:defRPr>
                <a:solidFill>
                  <a:srgbClr val="C00000"/>
                </a:solidFill>
                <a:latin typeface="微软雅黑" panose="020B0503020204020204" pitchFamily="34" charset="-122"/>
                <a:ea typeface="微软雅黑" panose="020B0503020204020204" pitchFamily="34" charset="-122"/>
              </a:defRPr>
            </a:lvl1pPr>
          </a:lstStyle>
          <a:p>
            <a:r>
              <a:rPr lang="zh-CN" altLang="en-US" dirty="0" smtClean="0"/>
              <a:t>单击此处编辑母版标题样式</a:t>
            </a:r>
            <a:endParaRPr lang="zh-CN" altLang="en-US" dirty="0"/>
          </a:p>
        </p:txBody>
      </p:sp>
      <p:sp>
        <p:nvSpPr>
          <p:cNvPr id="12" name="日期占位符 2"/>
          <p:cNvSpPr>
            <a:spLocks noGrp="1"/>
          </p:cNvSpPr>
          <p:nvPr>
            <p:ph type="dt" sz="half" idx="2"/>
          </p:nvPr>
        </p:nvSpPr>
        <p:spPr>
          <a:xfrm>
            <a:off x="914400" y="6248400"/>
            <a:ext cx="2540000" cy="457200"/>
          </a:xfrm>
          <a:prstGeom prst="rect">
            <a:avLst/>
          </a:prstGeom>
        </p:spPr>
        <p:txBody>
          <a:bodyPr/>
          <a:lstStyle>
            <a:lvl1pPr>
              <a:defRPr/>
            </a:lvl1pPr>
          </a:lstStyle>
          <a:p>
            <a:pPr>
              <a:defRPr/>
            </a:pPr>
            <a:endParaRPr lang="en-US" altLang="zh-CN" b="0">
              <a:ea typeface="宋体" panose="02010600030101010101" pitchFamily="2" charset="-122"/>
            </a:endParaRPr>
          </a:p>
        </p:txBody>
      </p:sp>
      <p:sp>
        <p:nvSpPr>
          <p:cNvPr id="13" name="页脚占位符 3"/>
          <p:cNvSpPr>
            <a:spLocks noGrp="1"/>
          </p:cNvSpPr>
          <p:nvPr>
            <p:ph type="ftr" sz="quarter" idx="3"/>
          </p:nvPr>
        </p:nvSpPr>
        <p:spPr>
          <a:xfrm>
            <a:off x="4165600" y="6248400"/>
            <a:ext cx="3860800" cy="457200"/>
          </a:xfrm>
          <a:prstGeom prst="rect">
            <a:avLst/>
          </a:prstGeom>
        </p:spPr>
        <p:txBody>
          <a:bodyPr/>
          <a:lstStyle>
            <a:lvl1pPr>
              <a:defRPr/>
            </a:lvl1pPr>
          </a:lstStyle>
          <a:p>
            <a:pPr>
              <a:defRPr/>
            </a:pPr>
            <a:endParaRPr lang="zh-CN" altLang="en-US" b="0">
              <a:ea typeface="宋体" panose="02010600030101010101" pitchFamily="2" charset="-122"/>
            </a:endParaRPr>
          </a:p>
        </p:txBody>
      </p:sp>
      <p:sp>
        <p:nvSpPr>
          <p:cNvPr id="14" name="灯片编号占位符 5"/>
          <p:cNvSpPr>
            <a:spLocks noGrp="1"/>
          </p:cNvSpPr>
          <p:nvPr>
            <p:ph type="sldNum" sz="quarter" idx="4"/>
          </p:nvPr>
        </p:nvSpPr>
        <p:spPr>
          <a:xfrm>
            <a:off x="9605433" y="6500813"/>
            <a:ext cx="2540000" cy="357188"/>
          </a:xfrm>
          <a:prstGeom prst="rect">
            <a:avLst/>
          </a:prstGeom>
        </p:spPr>
        <p:txBody>
          <a:bodyPr/>
          <a:lstStyle>
            <a:lvl1pPr algn="r">
              <a:spcBef>
                <a:spcPts val="600"/>
              </a:spcBef>
              <a:defRPr sz="1600" b="1">
                <a:solidFill>
                  <a:schemeClr val="bg1"/>
                </a:solidFill>
              </a:defRPr>
            </a:lvl1pPr>
          </a:lstStyle>
          <a:p>
            <a:pPr>
              <a:defRPr/>
            </a:pPr>
            <a:fld id="{00E21C71-569D-4315-8315-692C253FA464}" type="slidenum">
              <a:rPr lang="zh-CN" altLang="en-US" smtClean="0">
                <a:ea typeface="宋体" panose="02010600030101010101" pitchFamily="2" charset="-122"/>
              </a:rPr>
              <a:t>‹#›</a:t>
            </a:fld>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3.png"/><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228600"/>
            <a:ext cx="10591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06401" y="1066800"/>
            <a:ext cx="11451167"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a:t>
            </a:r>
            <a:endParaRPr lang="en-US" altLang="zh-CN" smtClean="0"/>
          </a:p>
          <a:p>
            <a:pPr lvl="1"/>
            <a:endParaRPr lang="zh-CN" altLang="en-US" smtClean="0"/>
          </a:p>
          <a:p>
            <a:pPr lvl="2"/>
            <a:endParaRPr lang="zh-CN" altLang="en-US" smtClean="0"/>
          </a:p>
          <a:p>
            <a:pPr lvl="3"/>
            <a:endParaRPr lang="zh-CN" altLang="en-US" smtClean="0"/>
          </a:p>
          <a:p>
            <a:pPr lvl="4"/>
            <a:endParaRPr lang="en-US" altLang="zh-CN" smtClean="0"/>
          </a:p>
        </p:txBody>
      </p:sp>
      <p:sp>
        <p:nvSpPr>
          <p:cNvPr id="1028" name="Rectangle 4"/>
          <p:cNvSpPr>
            <a:spLocks noGrp="1" noChangeArrowheads="1"/>
          </p:cNvSpPr>
          <p:nvPr>
            <p:ph type="dt" sz="half" idx="2"/>
          </p:nvPr>
        </p:nvSpPr>
        <p:spPr bwMode="auto">
          <a:xfrm>
            <a:off x="304800" y="6400800"/>
            <a:ext cx="2540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kumimoji="1" sz="1400" b="0">
                <a:solidFill>
                  <a:srgbClr val="000000"/>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4165600" y="6400800"/>
            <a:ext cx="38608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kumimoji="1" sz="1400" b="0">
                <a:solidFill>
                  <a:srgbClr val="000000"/>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7" name="Rectangle 6"/>
          <p:cNvSpPr>
            <a:spLocks noGrp="1" noChangeArrowheads="1"/>
          </p:cNvSpPr>
          <p:nvPr>
            <p:ph type="sldNum" sz="quarter" idx="4"/>
          </p:nvPr>
        </p:nvSpPr>
        <p:spPr>
          <a:xfrm>
            <a:off x="11616614" y="6508297"/>
            <a:ext cx="575386" cy="349703"/>
          </a:xfrm>
          <a:prstGeom prst="rect">
            <a:avLst/>
          </a:prstGeom>
        </p:spPr>
        <p:txBody>
          <a:bodyPr/>
          <a:lstStyle>
            <a:lvl1pPr algn="ctr">
              <a:defRPr b="1">
                <a:solidFill>
                  <a:schemeClr val="tx1"/>
                </a:solidFill>
                <a:ea typeface="华文中宋" panose="02010600040101010101" pitchFamily="2" charset="-122"/>
              </a:defRPr>
            </a:lvl1pPr>
          </a:lstStyle>
          <a:p>
            <a:pPr>
              <a:defRPr/>
            </a:pPr>
            <a:fld id="{AE27E545-CC8F-47D3-9740-705DB7094278}" type="slidenum">
              <a:rPr lang="en-US" altLang="zh-CN" smtClean="0"/>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3200">
          <a:solidFill>
            <a:schemeClr val="tx2"/>
          </a:solidFill>
          <a:latin typeface="+mj-lt"/>
          <a:ea typeface="+mj-ea"/>
          <a:cs typeface="+mj-cs"/>
        </a:defRPr>
      </a:lvl1pPr>
      <a:lvl2pPr algn="l" rtl="0"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2pPr>
      <a:lvl3pPr algn="l" rtl="0"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3pPr>
      <a:lvl4pPr algn="l" rtl="0"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4pPr>
      <a:lvl5pPr algn="l" rtl="0" eaLnBrk="0" fontAlgn="base" hangingPunct="0">
        <a:spcBef>
          <a:spcPct val="0"/>
        </a:spcBef>
        <a:spcAft>
          <a:spcPct val="0"/>
        </a:spcAft>
        <a:defRPr kumimoji="1" sz="3200">
          <a:solidFill>
            <a:schemeClr val="tx2"/>
          </a:solidFill>
          <a:latin typeface="Times New Roman" panose="02020603050405020304" pitchFamily="18" charset="0"/>
          <a:ea typeface="黑体" panose="02010609060101010101" pitchFamily="49" charset="-122"/>
        </a:defRPr>
      </a:lvl5pPr>
      <a:lvl6pPr marL="457200" algn="l" rtl="0" fontAlgn="base">
        <a:spcBef>
          <a:spcPct val="0"/>
        </a:spcBef>
        <a:spcAft>
          <a:spcPct val="0"/>
        </a:spcAft>
        <a:defRPr kumimoji="1" sz="4000">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000">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000">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000">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SzPct val="80000"/>
        <a:buFont typeface="Wingdings" panose="05000000000000000000"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SzPct val="80000"/>
        <a:buFont typeface="Wingdings" panose="05000000000000000000" pitchFamily="2" charset="2"/>
        <a:buChar char="l"/>
        <a:defRPr kumimoji="1" sz="2800">
          <a:solidFill>
            <a:schemeClr val="tx1"/>
          </a:solidFill>
          <a:latin typeface="+mn-lt"/>
          <a:ea typeface="+mn-ea"/>
        </a:defRPr>
      </a:lvl2pPr>
      <a:lvl3pPr marL="1143000" indent="-228600" algn="l" rtl="0" eaLnBrk="0" fontAlgn="base" hangingPunct="0">
        <a:spcBef>
          <a:spcPct val="20000"/>
        </a:spcBef>
        <a:spcAft>
          <a:spcPct val="0"/>
        </a:spcAft>
        <a:buSzPct val="80000"/>
        <a:buFont typeface="Wingdings" panose="05000000000000000000" pitchFamily="2" charset="2"/>
        <a:buChar char="Ø"/>
        <a:defRPr kumimoji="1" sz="2800">
          <a:solidFill>
            <a:schemeClr val="tx1"/>
          </a:solidFill>
          <a:latin typeface="+mn-lt"/>
          <a:ea typeface="+mn-ea"/>
        </a:defRPr>
      </a:lvl3pPr>
      <a:lvl4pPr marL="1600200" indent="-228600" algn="l" rtl="0" eaLnBrk="0" fontAlgn="base" hangingPunct="0">
        <a:spcBef>
          <a:spcPct val="20000"/>
        </a:spcBef>
        <a:spcAft>
          <a:spcPct val="0"/>
        </a:spcAft>
        <a:buSzPct val="80000"/>
        <a:buFont typeface="Wingdings" panose="05000000000000000000" pitchFamily="2" charset="2"/>
        <a:buChar char="Ø"/>
        <a:defRPr kumimoji="1" sz="2800">
          <a:solidFill>
            <a:schemeClr val="tx1"/>
          </a:solidFill>
          <a:latin typeface="+mn-lt"/>
          <a:ea typeface="+mn-ea"/>
        </a:defRPr>
      </a:lvl4pPr>
      <a:lvl5pPr marL="2057400" indent="-228600" algn="l" rtl="0" eaLnBrk="0" fontAlgn="base" hangingPunct="0">
        <a:spcBef>
          <a:spcPct val="20000"/>
        </a:spcBef>
        <a:spcAft>
          <a:spcPct val="0"/>
        </a:spcAft>
        <a:buSzPct val="80000"/>
        <a:buFont typeface="Wingdings" panose="05000000000000000000" pitchFamily="2" charset="2"/>
        <a:buChar char="Ø"/>
        <a:defRPr kumimoji="1" sz="2000">
          <a:solidFill>
            <a:schemeClr val="tx1"/>
          </a:solidFill>
          <a:latin typeface="+mn-lt"/>
          <a:ea typeface="宋体" panose="02010600030101010101" pitchFamily="2" charset="-122"/>
        </a:defRPr>
      </a:lvl5pPr>
      <a:lvl6pPr marL="2514600" indent="-228600" algn="l" rtl="0" fontAlgn="base">
        <a:spcBef>
          <a:spcPct val="20000"/>
        </a:spcBef>
        <a:spcAft>
          <a:spcPct val="0"/>
        </a:spcAft>
        <a:buChar char="»"/>
        <a:defRPr kumimoji="1">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kumimoji="1">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kumimoji="1">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kumimoji="1">
          <a:solidFill>
            <a:schemeClr val="tx1"/>
          </a:solidFill>
          <a:latin typeface="+mn-lt"/>
          <a:ea typeface="宋体" panose="02010600030101010101"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1026" name="标题 1"/>
          <p:cNvSpPr txBox="1"/>
          <p:nvPr/>
        </p:nvSpPr>
        <p:spPr bwMode="auto">
          <a:xfrm>
            <a:off x="239184" y="260351"/>
            <a:ext cx="103632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a:pPr>
            <a:r>
              <a:rPr kumimoji="1" lang="zh-CN" altLang="en-US" sz="3600" b="1" i="0" u="none" strike="noStrike" kern="1200" cap="none" spc="0" normalizeH="0" baseline="0" noProof="0" smtClean="0">
                <a:ln>
                  <a:noFill/>
                </a:ln>
                <a:solidFill>
                  <a:srgbClr val="C00000"/>
                </a:solidFill>
                <a:effectLst/>
                <a:uLnTx/>
                <a:uFillTx/>
                <a:latin typeface="微软雅黑" panose="020B0503020204020204" pitchFamily="34" charset="-122"/>
                <a:ea typeface="微软雅黑" panose="020B0503020204020204" pitchFamily="34" charset="-122"/>
                <a:cs typeface="+mn-cs"/>
              </a:rPr>
              <a:t>单击此处编辑母版标题样式</a:t>
            </a:r>
          </a:p>
        </p:txBody>
      </p:sp>
      <p:sp>
        <p:nvSpPr>
          <p:cNvPr id="1027" name="内容占位符 2"/>
          <p:cNvSpPr txBox="1"/>
          <p:nvPr/>
        </p:nvSpPr>
        <p:spPr bwMode="auto">
          <a:xfrm>
            <a:off x="624418" y="1052513"/>
            <a:ext cx="11040533"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100000"/>
              </a:lnSpc>
              <a:spcBef>
                <a:spcPct val="20000"/>
              </a:spcBef>
              <a:spcAft>
                <a:spcPct val="0"/>
              </a:spcAft>
              <a:buClr>
                <a:srgbClr val="000070"/>
              </a:buClr>
              <a:buSzTx/>
              <a:buFont typeface="Wingdings" panose="05000000000000000000" pitchFamily="2" charset="2"/>
              <a:buChar char="Ø"/>
              <a:defRPr/>
            </a:pPr>
            <a:r>
              <a:rPr kumimoji="1" lang="zh-CN" altLang="en-US" sz="32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单击此处编辑母版文本样式</a:t>
            </a:r>
          </a:p>
          <a:p>
            <a:pPr marL="742950" marR="0" lvl="1" indent="-285750" algn="just" defTabSz="914400" rtl="0" eaLnBrk="1" fontAlgn="base" latinLnBrk="0" hangingPunct="1">
              <a:lnSpc>
                <a:spcPct val="100000"/>
              </a:lnSpc>
              <a:spcBef>
                <a:spcPct val="20000"/>
              </a:spcBef>
              <a:spcAft>
                <a:spcPct val="0"/>
              </a:spcAft>
              <a:buClr>
                <a:srgbClr val="0000B3"/>
              </a:buClr>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第二级</a:t>
            </a:r>
          </a:p>
          <a:p>
            <a:pPr marL="1143000" marR="0" lvl="2" indent="-228600" algn="just" defTabSz="914400" rtl="0" eaLnBrk="1" fontAlgn="base" latinLnBrk="0" hangingPunct="1">
              <a:lnSpc>
                <a:spcPct val="100000"/>
              </a:lnSpc>
              <a:spcBef>
                <a:spcPct val="20000"/>
              </a:spcBef>
              <a:spcAft>
                <a:spcPct val="0"/>
              </a:spcAft>
              <a:buClr>
                <a:srgbClr val="2222FF"/>
              </a:buClr>
              <a:buSzTx/>
              <a:buFont typeface="Wingdings" panose="05000000000000000000" pitchFamily="2" charset="2"/>
              <a:buChar char="Ø"/>
              <a:defRPr/>
            </a:pPr>
            <a:r>
              <a:rPr kumimoji="1" lang="zh-CN" altLang="en-US" sz="24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第三级</a:t>
            </a:r>
          </a:p>
          <a:p>
            <a:pPr marL="1600200" marR="0" lvl="3" indent="-228600" algn="just" defTabSz="914400" rtl="0" eaLnBrk="1" fontAlgn="base" latinLnBrk="0" hangingPunct="1">
              <a:lnSpc>
                <a:spcPct val="100000"/>
              </a:lnSpc>
              <a:spcBef>
                <a:spcPct val="20000"/>
              </a:spcBef>
              <a:spcAft>
                <a:spcPct val="0"/>
              </a:spcAft>
              <a:buClr>
                <a:srgbClr val="9191FF"/>
              </a:buClr>
              <a:buSzTx/>
              <a:buFont typeface="Wingdings" panose="05000000000000000000" pitchFamily="2" charset="2"/>
              <a:buChar char="Ø"/>
              <a:defRPr/>
            </a:pPr>
            <a:r>
              <a:rPr kumimoji="1" lang="zh-CN" altLang="en-US" sz="20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第四级</a:t>
            </a:r>
          </a:p>
          <a:p>
            <a:pPr marL="2057400" marR="0" lvl="4" indent="-228600" algn="just" defTabSz="914400" rtl="0" eaLnBrk="1" fontAlgn="base" latinLnBrk="0" hangingPunct="1">
              <a:lnSpc>
                <a:spcPct val="100000"/>
              </a:lnSpc>
              <a:spcBef>
                <a:spcPct val="20000"/>
              </a:spcBef>
              <a:spcAft>
                <a:spcPct val="0"/>
              </a:spcAft>
              <a:buClr>
                <a:srgbClr val="9191FF"/>
              </a:buClr>
              <a:buSzTx/>
              <a:buFont typeface="Wingdings" panose="05000000000000000000" pitchFamily="2" charset="2"/>
              <a:buChar char="Ø"/>
              <a:defRPr/>
            </a:pPr>
            <a:r>
              <a:rPr kumimoji="1" lang="zh-CN" altLang="en-US" sz="18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49" charset="-122"/>
                <a:cs typeface="+mn-cs"/>
              </a:rPr>
              <a:t>第五级</a:t>
            </a:r>
          </a:p>
        </p:txBody>
      </p:sp>
      <p:sp>
        <p:nvSpPr>
          <p:cNvPr id="9" name="日期占位符 3"/>
          <p:cNvSpPr>
            <a:spLocks noGrp="1"/>
          </p:cNvSpPr>
          <p:nvPr>
            <p:ph type="dt" sz="half" idx="2"/>
          </p:nvPr>
        </p:nvSpPr>
        <p:spPr>
          <a:xfrm>
            <a:off x="914400" y="6248400"/>
            <a:ext cx="2540000" cy="457200"/>
          </a:xfrm>
          <a:prstGeom prst="rect">
            <a:avLst/>
          </a:prstGeom>
        </p:spPr>
        <p:txBody>
          <a:bodyPr/>
          <a:lstStyle>
            <a:lvl1pPr eaLnBrk="1" hangingPunct="1">
              <a:defRPr kumimoji="0" sz="1400"/>
            </a:lvl1pPr>
          </a:lstStyle>
          <a:p>
            <a:pPr>
              <a:defRPr/>
            </a:pPr>
            <a:endParaRPr lang="en-US" altLang="zh-CN" b="0">
              <a:ea typeface="宋体" panose="02010600030101010101" pitchFamily="2" charset="-122"/>
            </a:endParaRPr>
          </a:p>
        </p:txBody>
      </p:sp>
      <p:sp>
        <p:nvSpPr>
          <p:cNvPr id="10" name="页脚占位符 4"/>
          <p:cNvSpPr>
            <a:spLocks noGrp="1"/>
          </p:cNvSpPr>
          <p:nvPr>
            <p:ph type="ftr" sz="quarter" idx="3"/>
          </p:nvPr>
        </p:nvSpPr>
        <p:spPr>
          <a:xfrm>
            <a:off x="4165600" y="6248400"/>
            <a:ext cx="3860800" cy="457200"/>
          </a:xfrm>
          <a:prstGeom prst="rect">
            <a:avLst/>
          </a:prstGeom>
        </p:spPr>
        <p:txBody>
          <a:bodyPr/>
          <a:lstStyle>
            <a:lvl1pPr algn="ctr" eaLnBrk="1" hangingPunct="1">
              <a:defRPr kumimoji="0" sz="1400"/>
            </a:lvl1pPr>
          </a:lstStyle>
          <a:p>
            <a:pPr>
              <a:defRPr/>
            </a:pPr>
            <a:endParaRPr lang="zh-CN" altLang="en-US" b="0">
              <a:ea typeface="宋体" panose="02010600030101010101" pitchFamily="2" charset="-122"/>
            </a:endParaRPr>
          </a:p>
        </p:txBody>
      </p:sp>
      <p:pic>
        <p:nvPicPr>
          <p:cNvPr id="1031" name="图片 1"/>
          <p:cNvPicPr>
            <a:picLocks noChangeAspect="1"/>
          </p:cNvPicPr>
          <p:nvPr userDrawn="1"/>
        </p:nvPicPr>
        <p:blipFill>
          <a:blip r:embed="rId12"/>
          <a:srcRect l="19495" r="18718" b="34750"/>
          <a:stretch>
            <a:fillRect/>
          </a:stretch>
        </p:blipFill>
        <p:spPr>
          <a:xfrm>
            <a:off x="11214100" y="61914"/>
            <a:ext cx="933451" cy="649287"/>
          </a:xfrm>
          <a:prstGeom prst="rect">
            <a:avLst/>
          </a:prstGeom>
          <a:noFill/>
          <a:ln w="9525">
            <a:noFill/>
          </a:ln>
        </p:spPr>
      </p:pic>
      <p:sp>
        <p:nvSpPr>
          <p:cNvPr id="8" name="Rectangle 6"/>
          <p:cNvSpPr>
            <a:spLocks noGrp="1" noChangeArrowheads="1"/>
          </p:cNvSpPr>
          <p:nvPr>
            <p:ph type="sldNum" sz="quarter" idx="4"/>
          </p:nvPr>
        </p:nvSpPr>
        <p:spPr>
          <a:xfrm>
            <a:off x="11616614" y="6508297"/>
            <a:ext cx="575386" cy="349703"/>
          </a:xfrm>
          <a:prstGeom prst="rect">
            <a:avLst/>
          </a:prstGeom>
        </p:spPr>
        <p:txBody>
          <a:bodyPr/>
          <a:lstStyle>
            <a:lvl1pPr algn="ctr">
              <a:defRPr b="1">
                <a:solidFill>
                  <a:srgbClr val="002060"/>
                </a:solidFill>
                <a:ea typeface="华文中宋" panose="02010600040101010101" pitchFamily="2" charset="-122"/>
              </a:defRPr>
            </a:lvl1pPr>
          </a:lstStyle>
          <a:p>
            <a:pPr>
              <a:defRPr/>
            </a:pPr>
            <a:fld id="{AE27E545-CC8F-47D3-9740-705DB7094278}" type="slidenum">
              <a:rPr lang="en-US" altLang="zh-CN" smtClean="0"/>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Lst>
  <p:timing>
    <p:tnLst>
      <p:par>
        <p:cTn id="1" dur="indefinite" restart="never" nodeType="tmRoot"/>
      </p:par>
    </p:tnLst>
  </p:timing>
  <p:hf hdr="0" ftr="0" dt="0"/>
  <p:txStyles>
    <p:title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pitchFamily="34" charset="-122"/>
          <a:ea typeface="微软雅黑" panose="020B0503020204020204" pitchFamily="3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6FFFF"/>
        </a:buClr>
        <a:buFont typeface="Wingdings" panose="05000000000000000000" pitchFamily="2" charset="2"/>
        <a:buChar char="Ø"/>
        <a:defRPr kumimoji="1" sz="3600">
          <a:solidFill>
            <a:srgbClr val="000070"/>
          </a:solidFill>
          <a:latin typeface="隶书" panose="02010509060101010101" pitchFamily="49" charset="-122"/>
          <a:ea typeface="隶书" panose="02010509060101010101" pitchFamily="49" charset="-122"/>
          <a:cs typeface="+mn-cs"/>
        </a:defRPr>
      </a:lvl1pPr>
      <a:lvl2pPr marL="742950" indent="-285750" algn="l" rtl="0" eaLnBrk="0" fontAlgn="base" hangingPunct="0">
        <a:spcBef>
          <a:spcPct val="20000"/>
        </a:spcBef>
        <a:spcAft>
          <a:spcPct val="0"/>
        </a:spcAft>
        <a:buClr>
          <a:srgbClr val="66FFFF"/>
        </a:buClr>
        <a:buFont typeface="Wingdings" panose="05000000000000000000" pitchFamily="2" charset="2"/>
        <a:buChar char="v"/>
        <a:defRPr kumimoji="1" sz="3200">
          <a:solidFill>
            <a:srgbClr val="0000B3"/>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ct val="20000"/>
        </a:spcBef>
        <a:spcAft>
          <a:spcPct val="0"/>
        </a:spcAft>
        <a:buClr>
          <a:srgbClr val="CCECFF"/>
        </a:buClr>
        <a:buFont typeface="Wingdings" panose="05000000000000000000" pitchFamily="2" charset="2"/>
        <a:buChar char="ü"/>
        <a:defRPr kumimoji="1" sz="2800">
          <a:solidFill>
            <a:srgbClr val="2222FF"/>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rgbClr val="CCECFF"/>
        </a:buClr>
        <a:buChar char="•"/>
        <a:defRPr kumimoji="1" sz="2400">
          <a:solidFill>
            <a:srgbClr val="2222FF"/>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lr>
          <a:srgbClr val="CCECFF"/>
        </a:buClr>
        <a:buChar char="»"/>
        <a:defRPr kumimoji="1" sz="2000">
          <a:solidFill>
            <a:srgbClr val="2222FF"/>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71.png"/><Relationship Id="rId7" Type="http://schemas.openxmlformats.org/officeDocument/2006/relationships/image" Target="../media/image75.png"/><Relationship Id="rId12"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74.png"/><Relationship Id="rId11" Type="http://schemas.openxmlformats.org/officeDocument/2006/relationships/image" Target="../media/image28.png"/><Relationship Id="rId5" Type="http://schemas.openxmlformats.org/officeDocument/2006/relationships/image" Target="../media/image73.png"/><Relationship Id="rId10" Type="http://schemas.openxmlformats.org/officeDocument/2006/relationships/image" Target="../media/image78.png"/><Relationship Id="rId4" Type="http://schemas.openxmlformats.org/officeDocument/2006/relationships/image" Target="../media/image72.png"/><Relationship Id="rId9" Type="http://schemas.openxmlformats.org/officeDocument/2006/relationships/image" Target="../media/image77.png"/></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33.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2.pn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4.pn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png"/><Relationship Id="rId4" Type="http://schemas.openxmlformats.org/officeDocument/2006/relationships/image" Target="../media/image11.png"/><Relationship Id="rId9" Type="http://schemas.openxmlformats.org/officeDocument/2006/relationships/image" Target="../media/image4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1992314" y="849314"/>
            <a:ext cx="8358187" cy="1438275"/>
          </a:xfrm>
          <a:prstGeom prst="rect">
            <a:avLst/>
          </a:prstGeom>
          <a:noFill/>
          <a:ln w="9525">
            <a:noFill/>
            <a:miter lim="800000"/>
          </a:ln>
        </p:spPr>
        <p:txBody>
          <a:bodyPr anchor="b"/>
          <a:lstStyle/>
          <a:p>
            <a:pPr algn="ctr" eaLnBrk="1" hangingPunct="1">
              <a:lnSpc>
                <a:spcPct val="90000"/>
              </a:lnSpc>
              <a:defRPr/>
            </a:pPr>
            <a:r>
              <a:rPr lang="zh-CN" altLang="en-US" sz="66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人工智能</a:t>
            </a:r>
            <a:endParaRPr lang="zh-CN" altLang="en-US" sz="6600" dirty="0">
              <a:effectLst>
                <a:outerShdw blurRad="38100" dist="38100" dir="2700000" algn="tl">
                  <a:srgbClr val="C0C0C0"/>
                </a:outerShdw>
              </a:effectLst>
              <a:latin typeface="华文行楷" panose="02010800040101010101" pitchFamily="2" charset="-122"/>
              <a:ea typeface="华文行楷" panose="02010800040101010101" pitchFamily="2" charset="-122"/>
            </a:endParaRPr>
          </a:p>
        </p:txBody>
      </p:sp>
      <p:sp>
        <p:nvSpPr>
          <p:cNvPr id="10244" name="Rectangle 3"/>
          <p:cNvSpPr txBox="1">
            <a:spLocks noChangeArrowheads="1"/>
          </p:cNvSpPr>
          <p:nvPr/>
        </p:nvSpPr>
        <p:spPr bwMode="auto">
          <a:xfrm>
            <a:off x="2711624" y="2420938"/>
            <a:ext cx="72008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SzPct val="80000"/>
              <a:buFont typeface="Wingdings" panose="05000000000000000000" pitchFamily="2" charset="2"/>
              <a:buChar char="l"/>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SzPct val="80000"/>
              <a:buFont typeface="Wingdings" panose="05000000000000000000" pitchFamily="2" charset="2"/>
              <a:buChar char="Ø"/>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SzPct val="80000"/>
              <a:buFont typeface="Wingdings" panose="05000000000000000000" pitchFamily="2" charset="2"/>
              <a:buChar char="Ø"/>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SzPct val="80000"/>
              <a:buFont typeface="Wingdings" panose="05000000000000000000" pitchFamily="2" charset="2"/>
              <a:buChar char="Ø"/>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SzPct val="80000"/>
              <a:buFont typeface="Wingdings" panose="05000000000000000000" pitchFamily="2" charset="2"/>
              <a:buChar char="Ø"/>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SzPct val="80000"/>
              <a:buFont typeface="Wingdings" panose="05000000000000000000" pitchFamily="2" charset="2"/>
              <a:buChar char="Ø"/>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SzPct val="80000"/>
              <a:buFont typeface="Wingdings" panose="05000000000000000000" pitchFamily="2" charset="2"/>
              <a:buChar char="Ø"/>
              <a:defRPr kumimoji="1" sz="2000">
                <a:solidFill>
                  <a:schemeClr val="tx1"/>
                </a:solidFill>
                <a:latin typeface="Times New Roman" panose="02020603050405020304" pitchFamily="18" charset="0"/>
                <a:ea typeface="宋体" panose="02010600030101010101" pitchFamily="2" charset="-122"/>
              </a:defRPr>
            </a:lvl9pPr>
          </a:lstStyle>
          <a:p>
            <a:pPr algn="ctr">
              <a:buSzTx/>
              <a:buFontTx/>
              <a:buNone/>
            </a:pPr>
            <a:r>
              <a:rPr lang="en-US" altLang="zh-CN" sz="4000" i="1" dirty="0">
                <a:solidFill>
                  <a:schemeClr val="accent1"/>
                </a:solidFill>
                <a:ea typeface="楷体_GB2312" pitchFamily="49" charset="-122"/>
              </a:rPr>
              <a:t>Artificial </a:t>
            </a:r>
            <a:r>
              <a:rPr lang="en-US" altLang="zh-CN" sz="4000" i="1" dirty="0" smtClean="0">
                <a:solidFill>
                  <a:schemeClr val="accent1"/>
                </a:solidFill>
                <a:ea typeface="楷体_GB2312" pitchFamily="49" charset="-122"/>
              </a:rPr>
              <a:t> Intelligence</a:t>
            </a:r>
            <a:endParaRPr lang="en-US" altLang="zh-CN" b="0" i="1" dirty="0">
              <a:solidFill>
                <a:schemeClr val="accent1"/>
              </a:solidFill>
              <a:ea typeface="楷体_GB2312" pitchFamily="49" charset="-122"/>
            </a:endParaRPr>
          </a:p>
        </p:txBody>
      </p:sp>
      <p:sp>
        <p:nvSpPr>
          <p:cNvPr id="2" name="矩形 1"/>
          <p:cNvSpPr/>
          <p:nvPr/>
        </p:nvSpPr>
        <p:spPr>
          <a:xfrm>
            <a:off x="2970852" y="4365104"/>
            <a:ext cx="6401111" cy="830997"/>
          </a:xfrm>
          <a:prstGeom prst="rect">
            <a:avLst/>
          </a:prstGeom>
        </p:spPr>
        <p:txBody>
          <a:bodyPr wrap="none">
            <a:spAutoFit/>
          </a:bodyPr>
          <a:lstStyle/>
          <a:p>
            <a:pPr algn="ctr"/>
            <a:r>
              <a:rPr lang="zh-CN" altLang="en-US" sz="4800" dirty="0" smtClean="0">
                <a:latin typeface="+mn-lt"/>
                <a:ea typeface="+mn-ea"/>
              </a:rPr>
              <a:t>第</a:t>
            </a:r>
            <a:r>
              <a:rPr lang="en-US" altLang="zh-CN" sz="4800" dirty="0" smtClean="0">
                <a:latin typeface="+mn-lt"/>
                <a:ea typeface="+mn-ea"/>
              </a:rPr>
              <a:t>2</a:t>
            </a:r>
            <a:r>
              <a:rPr lang="zh-CN" altLang="en-US" sz="4800" dirty="0" smtClean="0">
                <a:latin typeface="+mn-lt"/>
                <a:ea typeface="+mn-ea"/>
              </a:rPr>
              <a:t>章 知识表示与推理</a:t>
            </a:r>
            <a:endParaRPr lang="zh-CN" altLang="en-US" sz="480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2120" lvl="1" indent="0">
                  <a:lnSpc>
                    <a:spcPct val="135000"/>
                  </a:lnSpc>
                  <a:buClr>
                    <a:srgbClr val="000000"/>
                  </a:buClr>
                  <a:buNone/>
                </a:pPr>
                <a:r>
                  <a:rPr lang="zh-CN" altLang="en-US" dirty="0" smtClean="0">
                    <a:solidFill>
                      <a:srgbClr val="FF0000"/>
                    </a:solidFill>
                  </a:rPr>
                  <a:t>谓词归结</a:t>
                </a:r>
                <a:r>
                  <a:rPr lang="zh-CN" altLang="en-US" dirty="0">
                    <a:solidFill>
                      <a:srgbClr val="000000"/>
                    </a:solidFill>
                  </a:rPr>
                  <a:t>：除了有</a:t>
                </a:r>
                <a:r>
                  <a:rPr lang="zh-CN" altLang="en-US" dirty="0">
                    <a:solidFill>
                      <a:srgbClr val="FF00FF"/>
                    </a:solidFill>
                  </a:rPr>
                  <a:t>量词</a:t>
                </a:r>
                <a:r>
                  <a:rPr lang="zh-CN" altLang="en-US" dirty="0">
                    <a:solidFill>
                      <a:srgbClr val="000000"/>
                    </a:solidFill>
                  </a:rPr>
                  <a:t>和</a:t>
                </a:r>
                <a:r>
                  <a:rPr lang="zh-CN" altLang="en-US" dirty="0">
                    <a:solidFill>
                      <a:srgbClr val="FF00FF"/>
                    </a:solidFill>
                  </a:rPr>
                  <a:t>函数</a:t>
                </a:r>
                <a:r>
                  <a:rPr lang="zh-CN" altLang="en-US" dirty="0">
                    <a:solidFill>
                      <a:srgbClr val="000000"/>
                    </a:solidFill>
                  </a:rPr>
                  <a:t>以外，其余和命题归结过程一样。 </a:t>
                </a:r>
              </a:p>
              <a:p>
                <a:pPr>
                  <a:lnSpc>
                    <a:spcPct val="135000"/>
                  </a:lnSpc>
                </a:pPr>
                <a:r>
                  <a:rPr lang="en-US" altLang="zh-CN" dirty="0" err="1" smtClean="0"/>
                  <a:t>Skolem</a:t>
                </a:r>
                <a:r>
                  <a:rPr lang="en-US" altLang="zh-CN" dirty="0" smtClean="0"/>
                  <a:t> </a:t>
                </a:r>
                <a:r>
                  <a:rPr kumimoji="0" lang="en-US" altLang="zh-CN" dirty="0">
                    <a:solidFill>
                      <a:srgbClr val="0000CC"/>
                    </a:solidFill>
                    <a:latin typeface="华文新魏" panose="02010800040101010101" pitchFamily="2" charset="-122"/>
                  </a:rPr>
                  <a:t>(</a:t>
                </a:r>
                <a:r>
                  <a:rPr lang="zh-CN" altLang="en-US" dirty="0"/>
                  <a:t>斯科朗</a:t>
                </a:r>
                <a:r>
                  <a:rPr lang="en-US" altLang="zh-CN" dirty="0"/>
                  <a:t>)</a:t>
                </a:r>
                <a:r>
                  <a:rPr lang="zh-CN" altLang="en-US" dirty="0"/>
                  <a:t>标准型</a:t>
                </a:r>
                <a:endParaRPr lang="en-US" altLang="zh-CN" dirty="0" smtClean="0"/>
              </a:p>
              <a:p>
                <a:pPr lvl="1">
                  <a:lnSpc>
                    <a:spcPct val="135000"/>
                  </a:lnSpc>
                </a:pPr>
                <a:r>
                  <a:rPr lang="zh-CN" altLang="en-US" dirty="0" smtClean="0">
                    <a:solidFill>
                      <a:srgbClr val="FF0000"/>
                    </a:solidFill>
                  </a:rPr>
                  <a:t>前束范式</a:t>
                </a:r>
                <a:r>
                  <a:rPr lang="zh-CN" altLang="en-US" dirty="0" smtClean="0"/>
                  <a:t>：如果</a:t>
                </a:r>
                <a:r>
                  <a:rPr lang="zh-CN" altLang="en-US" dirty="0">
                    <a:solidFill>
                      <a:srgbClr val="FF00FF"/>
                    </a:solidFill>
                  </a:rPr>
                  <a:t>谓词</a:t>
                </a:r>
                <a:r>
                  <a:rPr lang="zh-CN" altLang="en-US" dirty="0" smtClean="0">
                    <a:solidFill>
                      <a:srgbClr val="FF00FF"/>
                    </a:solidFill>
                  </a:rPr>
                  <a:t>公式</a:t>
                </a:r>
                <a:r>
                  <a:rPr lang="en-US" altLang="zh-CN" dirty="0" smtClean="0">
                    <a:solidFill>
                      <a:srgbClr val="FF00FF"/>
                    </a:solidFill>
                  </a:rPr>
                  <a:t>A</a:t>
                </a:r>
                <a:r>
                  <a:rPr lang="zh-CN" altLang="en-US" dirty="0"/>
                  <a:t>中的一切</a:t>
                </a:r>
                <a:r>
                  <a:rPr lang="zh-CN" altLang="en-US" dirty="0">
                    <a:solidFill>
                      <a:srgbClr val="FF00FF"/>
                    </a:solidFill>
                  </a:rPr>
                  <a:t>量词</a:t>
                </a:r>
                <a:r>
                  <a:rPr lang="zh-CN" altLang="en-US" dirty="0"/>
                  <a:t>都位于该公式的</a:t>
                </a:r>
                <a:r>
                  <a:rPr lang="zh-CN" altLang="en-US" dirty="0">
                    <a:solidFill>
                      <a:srgbClr val="FF00FF"/>
                    </a:solidFill>
                  </a:rPr>
                  <a:t>最左边</a:t>
                </a:r>
                <a:r>
                  <a:rPr lang="zh-CN" altLang="en-US" dirty="0"/>
                  <a:t>（不含否定词），且这些量词的</a:t>
                </a:r>
                <a:r>
                  <a:rPr lang="zh-CN" altLang="en-US" dirty="0">
                    <a:solidFill>
                      <a:srgbClr val="3333FF"/>
                    </a:solidFill>
                  </a:rPr>
                  <a:t>辖域</a:t>
                </a:r>
                <a:r>
                  <a:rPr lang="zh-CN" altLang="en-US" dirty="0"/>
                  <a:t>都延伸到公式的</a:t>
                </a:r>
                <a:r>
                  <a:rPr lang="zh-CN" altLang="en-US" dirty="0">
                    <a:solidFill>
                      <a:srgbClr val="3333FF"/>
                    </a:solidFill>
                  </a:rPr>
                  <a:t>末端</a:t>
                </a:r>
                <a:r>
                  <a:rPr lang="zh-CN" altLang="en-US" dirty="0"/>
                  <a:t>。即：把所有的量词都提到最左端</a:t>
                </a:r>
                <a:r>
                  <a:rPr lang="zh-CN" altLang="en-US" dirty="0" smtClean="0"/>
                  <a:t>去，则称公式</a:t>
                </a:r>
                <a:r>
                  <a:rPr lang="en-US" altLang="zh-CN" dirty="0"/>
                  <a:t>A</a:t>
                </a:r>
                <a:r>
                  <a:rPr lang="zh-CN" altLang="en-US" dirty="0"/>
                  <a:t>是一个</a:t>
                </a:r>
                <a:r>
                  <a:rPr lang="zh-CN" altLang="en-US" dirty="0" smtClean="0"/>
                  <a:t>前束范式。</a:t>
                </a:r>
                <a:endParaRPr lang="zh-CN" altLang="en-US" dirty="0"/>
              </a:p>
              <a:p>
                <a:pPr marL="452120" lvl="1" indent="0">
                  <a:lnSpc>
                    <a:spcPct val="135000"/>
                  </a:lnSpc>
                  <a:buNone/>
                </a:pPr>
                <a:r>
                  <a:rPr lang="zh-CN" altLang="en-US" dirty="0"/>
                  <a:t>	</a:t>
                </a:r>
                <a:r>
                  <a:rPr lang="en-US" altLang="zh-CN" dirty="0" smtClean="0"/>
                  <a:t>	</a:t>
                </a:r>
                <a:r>
                  <a:rPr lang="zh-CN" altLang="en-US" dirty="0" smtClean="0"/>
                  <a:t>形如：</a:t>
                </a:r>
                <a:r>
                  <a:rPr lang="en-US" altLang="zh-CN" dirty="0" smtClean="0"/>
                  <a:t>(Q</a:t>
                </a:r>
                <a:r>
                  <a:rPr lang="en-US" altLang="zh-CN" baseline="-25000" dirty="0" smtClean="0"/>
                  <a:t>1</a:t>
                </a:r>
                <a:r>
                  <a:rPr lang="en-US" altLang="zh-CN" dirty="0" smtClean="0"/>
                  <a:t>x</a:t>
                </a:r>
                <a:r>
                  <a:rPr lang="en-US" altLang="zh-CN" baseline="-25000" dirty="0" smtClean="0"/>
                  <a:t>1</a:t>
                </a:r>
                <a:r>
                  <a:rPr lang="en-US" altLang="zh-CN" dirty="0"/>
                  <a:t>)(Q</a:t>
                </a:r>
                <a:r>
                  <a:rPr lang="en-US" altLang="zh-CN" baseline="-25000" dirty="0"/>
                  <a:t>2</a:t>
                </a:r>
                <a:r>
                  <a:rPr lang="en-US" altLang="zh-CN" dirty="0"/>
                  <a:t>x</a:t>
                </a:r>
                <a:r>
                  <a:rPr lang="en-US" altLang="zh-CN" baseline="-25000" dirty="0"/>
                  <a:t>2</a:t>
                </a:r>
                <a:r>
                  <a:rPr lang="en-US" altLang="zh-CN" dirty="0"/>
                  <a:t>)…(</a:t>
                </a:r>
                <a:r>
                  <a:rPr lang="en-US" altLang="zh-CN" dirty="0" err="1"/>
                  <a:t>Q</a:t>
                </a:r>
                <a:r>
                  <a:rPr lang="en-US" altLang="zh-CN" baseline="-25000" dirty="0" err="1"/>
                  <a:t>n</a:t>
                </a:r>
                <a:r>
                  <a:rPr lang="en-US" altLang="zh-CN" dirty="0" err="1"/>
                  <a:t>x</a:t>
                </a:r>
                <a:r>
                  <a:rPr lang="en-US" altLang="zh-CN" baseline="-25000" dirty="0" err="1"/>
                  <a:t>n</a:t>
                </a:r>
                <a:r>
                  <a:rPr lang="en-US" altLang="zh-CN" dirty="0"/>
                  <a:t>)M(x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en-US" altLang="zh-CN" dirty="0"/>
                  <a:t>)</a:t>
                </a:r>
              </a:p>
              <a:p>
                <a:pPr lvl="1">
                  <a:lnSpc>
                    <a:spcPct val="135000"/>
                  </a:lnSpc>
                </a:pPr>
                <a:r>
                  <a:rPr lang="zh-CN" altLang="en-US" dirty="0" smtClean="0">
                    <a:solidFill>
                      <a:srgbClr val="FF00FF"/>
                    </a:solidFill>
                  </a:rPr>
                  <a:t>前束范式</a:t>
                </a:r>
                <a:r>
                  <a:rPr lang="zh-CN" altLang="en-US" dirty="0"/>
                  <a:t>中</a:t>
                </a:r>
                <a:r>
                  <a:rPr lang="zh-CN" altLang="en-US" dirty="0">
                    <a:solidFill>
                      <a:srgbClr val="3333FF"/>
                    </a:solidFill>
                  </a:rPr>
                  <a:t>消去</a:t>
                </a:r>
                <a:r>
                  <a:rPr lang="zh-CN" altLang="en-US" dirty="0" smtClean="0"/>
                  <a:t>所有</a:t>
                </a:r>
                <a:r>
                  <a:rPr lang="zh-CN" altLang="en-US" dirty="0" smtClean="0">
                    <a:solidFill>
                      <a:srgbClr val="3333FF"/>
                    </a:solidFill>
                  </a:rPr>
                  <a:t>量词</a:t>
                </a:r>
                <a:r>
                  <a:rPr lang="zh-CN" altLang="en-US" dirty="0"/>
                  <a:t>，则</a:t>
                </a:r>
                <a:r>
                  <a:rPr lang="zh-CN" altLang="en-US" dirty="0" smtClean="0"/>
                  <a:t>称此形式</a:t>
                </a:r>
                <a:r>
                  <a:rPr lang="zh-CN" altLang="en-US" dirty="0"/>
                  <a:t>的谓词公式为</a:t>
                </a:r>
                <a:r>
                  <a:rPr lang="en-US" altLang="zh-CN" dirty="0" err="1">
                    <a:solidFill>
                      <a:srgbClr val="FF0000"/>
                    </a:solidFill>
                  </a:rPr>
                  <a:t>Skolem</a:t>
                </a:r>
                <a:r>
                  <a:rPr lang="zh-CN" altLang="en-US" dirty="0" smtClean="0">
                    <a:solidFill>
                      <a:srgbClr val="FF0000"/>
                    </a:solidFill>
                  </a:rPr>
                  <a:t>标准</a:t>
                </a:r>
                <a:r>
                  <a:rPr lang="zh-CN" altLang="en-US" dirty="0"/>
                  <a:t>型。</a:t>
                </a:r>
              </a:p>
              <a:p>
                <a:pPr lvl="1">
                  <a:lnSpc>
                    <a:spcPct val="135000"/>
                  </a:lnSpc>
                </a:pPr>
                <a:r>
                  <a:rPr lang="zh-CN" altLang="en-US" dirty="0" smtClean="0"/>
                  <a:t>任何谓词</a:t>
                </a:r>
                <a:r>
                  <a:rPr lang="zh-CN" altLang="en-US" dirty="0"/>
                  <a:t>公式都可以化为与之对应的</a:t>
                </a:r>
                <a:r>
                  <a:rPr lang="en-US" altLang="zh-CN" dirty="0" err="1"/>
                  <a:t>Skolem</a:t>
                </a:r>
                <a:r>
                  <a:rPr lang="zh-CN" altLang="en-US" dirty="0"/>
                  <a:t>标准型（</a:t>
                </a:r>
                <a:r>
                  <a:rPr lang="zh-CN" altLang="en-US" dirty="0">
                    <a:solidFill>
                      <a:srgbClr val="FF00FF"/>
                    </a:solidFill>
                  </a:rPr>
                  <a:t>不唯一</a:t>
                </a:r>
                <a:r>
                  <a:rPr lang="zh-CN" altLang="en-US" dirty="0" smtClean="0"/>
                  <a:t>）。</a:t>
                </a:r>
                <a:endParaRPr lang="zh-CN" altLang="en-US" dirty="0"/>
              </a:p>
              <a:p>
                <a:pPr lvl="1">
                  <a:lnSpc>
                    <a:spcPct val="135000"/>
                  </a:lnSpc>
                </a:pPr>
                <a:r>
                  <a:rPr lang="zh-CN" altLang="en-US" dirty="0">
                    <a:solidFill>
                      <a:srgbClr val="FF0000"/>
                    </a:solidFill>
                  </a:rPr>
                  <a:t>约束变项换名规则</a:t>
                </a:r>
                <a:r>
                  <a:rPr lang="zh-CN" altLang="en-US" dirty="0" smtClean="0"/>
                  <a:t>：</a:t>
                </a:r>
                <a:r>
                  <a:rPr lang="en-US" altLang="zh-CN" dirty="0" smtClean="0"/>
                  <a:t>	(</a:t>
                </a:r>
                <a:r>
                  <a:rPr lang="en-US" altLang="zh-CN" dirty="0" err="1" smtClean="0"/>
                  <a:t>Qx</a:t>
                </a:r>
                <a:r>
                  <a:rPr lang="en-US" altLang="zh-CN" dirty="0" smtClean="0"/>
                  <a:t>)M(x)</a:t>
                </a:r>
                <a:r>
                  <a:rPr lang="zh-CN" altLang="en-US" dirty="0" smtClean="0"/>
                  <a:t> </a:t>
                </a:r>
                <a14:m>
                  <m:oMath xmlns:m="http://schemas.openxmlformats.org/officeDocument/2006/math">
                    <m:r>
                      <a:rPr lang="en-US" altLang="zh-CN" sz="2800">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smtClean="0"/>
                  <a:t>(</a:t>
                </a:r>
                <a:r>
                  <a:rPr lang="en-US" altLang="zh-CN" dirty="0" err="1" smtClean="0"/>
                  <a:t>Qy</a:t>
                </a:r>
                <a:r>
                  <a:rPr lang="en-US" altLang="zh-CN" dirty="0" smtClean="0"/>
                  <a:t>)M(y)</a:t>
                </a:r>
                <a:r>
                  <a:rPr lang="zh-CN" altLang="en-US" dirty="0" smtClean="0"/>
                  <a:t> </a:t>
                </a:r>
                <a:endParaRPr lang="zh-CN" altLang="en-US" dirty="0"/>
              </a:p>
              <a:p>
                <a:pPr marL="452120" lvl="1" indent="0">
                  <a:lnSpc>
                    <a:spcPct val="135000"/>
                  </a:lnSpc>
                  <a:buNone/>
                </a:pPr>
                <a:r>
                  <a:rPr lang="en-US" altLang="zh-CN" dirty="0" smtClean="0"/>
                  <a:t>					(</a:t>
                </a:r>
                <a:r>
                  <a:rPr lang="en-US" altLang="zh-CN" dirty="0" err="1" smtClean="0"/>
                  <a:t>Qx</a:t>
                </a:r>
                <a:r>
                  <a:rPr lang="en-US" altLang="zh-CN" dirty="0" smtClean="0"/>
                  <a:t>)M(</a:t>
                </a:r>
                <a:r>
                  <a:rPr lang="en-US" altLang="zh-CN" dirty="0" err="1" smtClean="0"/>
                  <a:t>x,z</a:t>
                </a:r>
                <a:r>
                  <a:rPr lang="en-US" altLang="zh-CN" dirty="0" smtClean="0"/>
                  <a:t>)</a:t>
                </a:r>
                <a:r>
                  <a:rPr lang="zh-CN" altLang="en-US" dirty="0" smtClean="0"/>
                  <a:t> </a:t>
                </a:r>
                <a14:m>
                  <m:oMath xmlns:m="http://schemas.openxmlformats.org/officeDocument/2006/math">
                    <m:r>
                      <a:rPr lang="en-US" altLang="zh-CN" sz="2800">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smtClean="0"/>
                  <a:t>(</a:t>
                </a:r>
                <a:r>
                  <a:rPr lang="en-US" altLang="zh-CN" dirty="0" err="1" smtClean="0"/>
                  <a:t>Qy</a:t>
                </a:r>
                <a:r>
                  <a:rPr lang="en-US" altLang="zh-CN" dirty="0" smtClean="0"/>
                  <a:t>)M(</a:t>
                </a:r>
                <a:r>
                  <a:rPr lang="en-US" altLang="zh-CN" dirty="0" err="1" smtClean="0"/>
                  <a:t>y,z</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607" r="-938" b="-3700"/>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10</a:t>
            </a:fld>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两</a:t>
                </a:r>
                <a:r>
                  <a:rPr lang="zh-CN" altLang="en-US" dirty="0"/>
                  <a:t>个问题：</a:t>
                </a:r>
              </a:p>
              <a:p>
                <a:pPr lvl="1" indent="0">
                  <a:lnSpc>
                    <a:spcPct val="140000"/>
                  </a:lnSpc>
                  <a:buNone/>
                </a:pPr>
                <a:r>
                  <a:rPr lang="zh-CN" altLang="en-US" dirty="0"/>
                  <a:t>1</a:t>
                </a:r>
                <a:r>
                  <a:rPr lang="zh-CN" altLang="en-US" dirty="0" smtClean="0"/>
                  <a:t>）把</a:t>
                </a:r>
                <a:r>
                  <a:rPr lang="zh-CN" altLang="en-US" dirty="0"/>
                  <a:t>一个公式化成</a:t>
                </a:r>
                <a:r>
                  <a:rPr lang="zh-CN" altLang="en-US" dirty="0" smtClean="0">
                    <a:solidFill>
                      <a:srgbClr val="FF00FF"/>
                    </a:solidFill>
                  </a:rPr>
                  <a:t>前束范式</a:t>
                </a:r>
                <a:r>
                  <a:rPr lang="zh-CN" altLang="en-US" dirty="0" smtClean="0"/>
                  <a:t>？</a:t>
                </a:r>
                <a:r>
                  <a:rPr lang="en-US" altLang="zh-CN" dirty="0" smtClean="0"/>
                  <a:t>	(Q</a:t>
                </a:r>
                <a:r>
                  <a:rPr lang="en-US" altLang="zh-CN" baseline="-25000" dirty="0" smtClean="0"/>
                  <a:t>1</a:t>
                </a:r>
                <a:r>
                  <a:rPr lang="en-US" altLang="zh-CN" dirty="0" smtClean="0"/>
                  <a:t>x</a:t>
                </a:r>
                <a:r>
                  <a:rPr lang="en-US" altLang="zh-CN" baseline="-25000" dirty="0" smtClean="0"/>
                  <a:t>1</a:t>
                </a:r>
                <a:r>
                  <a:rPr lang="en-US" altLang="zh-CN" dirty="0" smtClean="0"/>
                  <a:t>)(Q</a:t>
                </a:r>
                <a:r>
                  <a:rPr lang="en-US" altLang="zh-CN" baseline="-25000" dirty="0" smtClean="0"/>
                  <a:t>2</a:t>
                </a:r>
                <a:r>
                  <a:rPr lang="en-US" altLang="zh-CN" dirty="0" smtClean="0"/>
                  <a:t>x</a:t>
                </a:r>
                <a:r>
                  <a:rPr lang="en-US" altLang="zh-CN" baseline="-25000" dirty="0" smtClean="0"/>
                  <a:t>2</a:t>
                </a:r>
                <a:r>
                  <a:rPr lang="en-US" altLang="zh-CN" dirty="0" smtClean="0"/>
                  <a:t>)…(</a:t>
                </a:r>
                <a:r>
                  <a:rPr lang="en-US" altLang="zh-CN" dirty="0" err="1" smtClean="0"/>
                  <a:t>Q</a:t>
                </a:r>
                <a:r>
                  <a:rPr lang="en-US" altLang="zh-CN" baseline="-25000" dirty="0" err="1" smtClean="0"/>
                  <a:t>n</a:t>
                </a:r>
                <a:r>
                  <a:rPr lang="en-US" altLang="zh-CN" dirty="0" err="1" smtClean="0"/>
                  <a:t>x</a:t>
                </a:r>
                <a:r>
                  <a:rPr lang="en-US" altLang="zh-CN" baseline="-25000" dirty="0" err="1" smtClean="0"/>
                  <a:t>n</a:t>
                </a:r>
                <a:r>
                  <a:rPr lang="en-US" altLang="zh-CN" dirty="0" smtClean="0"/>
                  <a:t>)M(x</a:t>
                </a:r>
                <a:r>
                  <a:rPr lang="en-US" altLang="zh-CN" baseline="-25000" dirty="0" smtClean="0"/>
                  <a:t>1</a:t>
                </a:r>
                <a:r>
                  <a:rPr lang="en-US" altLang="zh-CN" dirty="0" smtClean="0"/>
                  <a:t>,x</a:t>
                </a:r>
                <a:r>
                  <a:rPr lang="en-US" altLang="zh-CN" baseline="-25000" dirty="0" smtClean="0"/>
                  <a:t>2</a:t>
                </a:r>
                <a:r>
                  <a:rPr lang="en-US" altLang="zh-CN" dirty="0" smtClean="0"/>
                  <a:t>,…,</a:t>
                </a:r>
                <a:r>
                  <a:rPr lang="en-US" altLang="zh-CN" dirty="0" err="1" smtClean="0"/>
                  <a:t>x</a:t>
                </a:r>
                <a:r>
                  <a:rPr lang="en-US" altLang="zh-CN" baseline="-25000" dirty="0" err="1" smtClean="0"/>
                  <a:t>n</a:t>
                </a:r>
                <a:r>
                  <a:rPr lang="en-US" altLang="zh-CN" dirty="0" smtClean="0"/>
                  <a:t>)</a:t>
                </a:r>
              </a:p>
              <a:p>
                <a:pPr lvl="1" indent="0">
                  <a:lnSpc>
                    <a:spcPct val="140000"/>
                  </a:lnSpc>
                  <a:buNone/>
                </a:pPr>
                <a:r>
                  <a:rPr lang="zh-CN" altLang="en-US" dirty="0" smtClean="0"/>
                  <a:t>2</a:t>
                </a:r>
                <a:r>
                  <a:rPr lang="zh-CN" altLang="en-US" dirty="0"/>
                  <a:t>）如何</a:t>
                </a:r>
                <a:r>
                  <a:rPr lang="zh-CN" altLang="en-US" dirty="0">
                    <a:solidFill>
                      <a:srgbClr val="FF00FF"/>
                    </a:solidFill>
                  </a:rPr>
                  <a:t>消去</a:t>
                </a:r>
                <a:r>
                  <a:rPr lang="zh-CN" altLang="en-US" dirty="0"/>
                  <a:t>前束范式中</a:t>
                </a:r>
                <a:r>
                  <a:rPr lang="zh-CN" altLang="en-US" dirty="0" smtClean="0">
                    <a:solidFill>
                      <a:srgbClr val="FF00FF"/>
                    </a:solidFill>
                  </a:rPr>
                  <a:t>量词</a:t>
                </a:r>
                <a:r>
                  <a:rPr lang="zh-CN" altLang="en-US" dirty="0" smtClean="0"/>
                  <a:t>？</a:t>
                </a:r>
                <a:r>
                  <a:rPr lang="en-US" altLang="zh-CN" dirty="0" smtClean="0">
                    <a:solidFill>
                      <a:srgbClr val="FF00FF"/>
                    </a:solidFill>
                  </a:rPr>
                  <a:t>	</a:t>
                </a:r>
                <a:r>
                  <a:rPr lang="en-US" altLang="zh-CN" dirty="0" smtClean="0"/>
                  <a:t>M(x</a:t>
                </a:r>
                <a:r>
                  <a:rPr lang="en-US" altLang="zh-CN" baseline="-25000" dirty="0" smtClean="0"/>
                  <a:t>1</a:t>
                </a:r>
                <a:r>
                  <a:rPr lang="en-US" altLang="zh-CN" dirty="0" smtClean="0"/>
                  <a:t>,x</a:t>
                </a:r>
                <a:r>
                  <a:rPr lang="en-US" altLang="zh-CN" baseline="-25000" dirty="0" smtClean="0"/>
                  <a:t>2</a:t>
                </a:r>
                <a:r>
                  <a:rPr lang="en-US" altLang="zh-CN" dirty="0"/>
                  <a:t>,…,</a:t>
                </a:r>
                <a:r>
                  <a:rPr lang="en-US" altLang="zh-CN" dirty="0" err="1"/>
                  <a:t>x</a:t>
                </a:r>
                <a:r>
                  <a:rPr lang="en-US" altLang="zh-CN" baseline="-25000" dirty="0" err="1"/>
                  <a:t>n</a:t>
                </a:r>
                <a:r>
                  <a:rPr lang="en-US" altLang="zh-CN" dirty="0"/>
                  <a:t>)</a:t>
                </a:r>
              </a:p>
              <a:p>
                <a:pPr lvl="1">
                  <a:lnSpc>
                    <a:spcPct val="140000"/>
                  </a:lnSpc>
                </a:pPr>
                <a:r>
                  <a:rPr lang="zh-CN" altLang="en-US" dirty="0" smtClean="0"/>
                  <a:t>解决问题 1</a:t>
                </a:r>
                <a:r>
                  <a:rPr lang="en-US" altLang="zh-CN" dirty="0" smtClean="0"/>
                  <a:t>)</a:t>
                </a:r>
                <a:r>
                  <a:rPr lang="zh-CN" altLang="en-US" dirty="0" smtClean="0"/>
                  <a:t>：由于</a:t>
                </a:r>
                <a:r>
                  <a:rPr lang="zh-CN" altLang="en-US" dirty="0">
                    <a:solidFill>
                      <a:srgbClr val="FF0000"/>
                    </a:solidFill>
                  </a:rPr>
                  <a:t>M</a:t>
                </a:r>
                <a:r>
                  <a:rPr lang="zh-CN" altLang="en-US" dirty="0"/>
                  <a:t>中不含量词，所以总可以把它变换成</a:t>
                </a:r>
                <a:r>
                  <a:rPr lang="zh-CN" altLang="en-US" dirty="0">
                    <a:solidFill>
                      <a:srgbClr val="FF00FF"/>
                    </a:solidFill>
                  </a:rPr>
                  <a:t>合取范式</a:t>
                </a:r>
                <a:r>
                  <a:rPr lang="zh-CN" altLang="en-US" dirty="0"/>
                  <a:t>。无论是</a:t>
                </a:r>
                <a:r>
                  <a:rPr lang="zh-CN" altLang="en-US" dirty="0">
                    <a:solidFill>
                      <a:srgbClr val="FF00FF"/>
                    </a:solidFill>
                  </a:rPr>
                  <a:t>前束范式</a:t>
                </a:r>
                <a:r>
                  <a:rPr lang="zh-CN" altLang="en-US" dirty="0"/>
                  <a:t>，还是合取范式，都是与原来的谓词公式</a:t>
                </a:r>
                <a:r>
                  <a:rPr lang="zh-CN" altLang="en-US" dirty="0">
                    <a:solidFill>
                      <a:srgbClr val="FF00FF"/>
                    </a:solidFill>
                  </a:rPr>
                  <a:t>等价</a:t>
                </a:r>
                <a:r>
                  <a:rPr lang="zh-CN" altLang="en-US" dirty="0"/>
                  <a:t>的。</a:t>
                </a:r>
              </a:p>
              <a:p>
                <a:pPr lvl="1">
                  <a:lnSpc>
                    <a:spcPct val="140000"/>
                  </a:lnSpc>
                </a:pPr>
                <a:r>
                  <a:rPr lang="zh-CN" altLang="en-US" dirty="0" smtClean="0"/>
                  <a:t>解决问题 2</a:t>
                </a:r>
                <a:r>
                  <a:rPr lang="en-US" altLang="zh-CN" dirty="0" smtClean="0"/>
                  <a:t>)</a:t>
                </a:r>
                <a:r>
                  <a:rPr lang="zh-CN" altLang="en-US" dirty="0" smtClean="0"/>
                  <a:t>：量词消去</a:t>
                </a:r>
                <a:r>
                  <a:rPr lang="zh-CN" altLang="en-US" dirty="0"/>
                  <a:t>原则：</a:t>
                </a:r>
                <a:r>
                  <a:rPr lang="zh-CN" altLang="en-US" dirty="0">
                    <a:solidFill>
                      <a:srgbClr val="FF00FF"/>
                    </a:solidFill>
                  </a:rPr>
                  <a:t>消去存在量词</a:t>
                </a:r>
                <a:r>
                  <a:rPr lang="zh-CN" altLang="en-US" dirty="0"/>
                  <a:t>；</a:t>
                </a:r>
                <a:r>
                  <a:rPr lang="zh-CN" altLang="en-US" dirty="0">
                    <a:solidFill>
                      <a:srgbClr val="FF00FF"/>
                    </a:solidFill>
                  </a:rPr>
                  <a:t>略去任意</a:t>
                </a:r>
                <a:r>
                  <a:rPr lang="zh-CN" altLang="en-US" dirty="0" smtClean="0">
                    <a:solidFill>
                      <a:srgbClr val="FF00FF"/>
                    </a:solidFill>
                  </a:rPr>
                  <a:t>量词</a:t>
                </a:r>
                <a:endParaRPr lang="en-US" altLang="zh-CN" dirty="0" smtClean="0">
                  <a:solidFill>
                    <a:srgbClr val="FF00FF"/>
                  </a:solidFill>
                </a:endParaRPr>
              </a:p>
              <a:p>
                <a:pPr marL="452120" lvl="1" indent="0">
                  <a:lnSpc>
                    <a:spcPct val="140000"/>
                  </a:lnSpc>
                  <a:buNone/>
                </a:pPr>
                <a:r>
                  <a:rPr lang="zh-CN" altLang="en-US" dirty="0">
                    <a:solidFill>
                      <a:srgbClr val="FF00FF"/>
                    </a:solidFill>
                  </a:rPr>
                  <a:t>注意</a:t>
                </a:r>
                <a:r>
                  <a:rPr lang="zh-CN" altLang="en-US" dirty="0" smtClean="0">
                    <a:solidFill>
                      <a:srgbClr val="FF00FF"/>
                    </a:solidFill>
                  </a:rPr>
                  <a:t>：</a:t>
                </a:r>
                <a:r>
                  <a:rPr lang="zh-CN" altLang="en-US" dirty="0"/>
                  <a:t>对</a:t>
                </a:r>
                <a:r>
                  <a:rPr lang="zh-CN" altLang="en-US" dirty="0" smtClean="0"/>
                  <a:t>存在量词，若左边</a:t>
                </a:r>
                <a:r>
                  <a:rPr lang="zh-CN" altLang="en-US" dirty="0"/>
                  <a:t>有任意</a:t>
                </a:r>
                <a:r>
                  <a:rPr lang="zh-CN" altLang="en-US" dirty="0" smtClean="0"/>
                  <a:t>量词，</a:t>
                </a:r>
                <a:r>
                  <a:rPr lang="zh-CN" altLang="en-US" dirty="0"/>
                  <a:t>消去时该变量</a:t>
                </a:r>
                <a:r>
                  <a:rPr lang="zh-CN" altLang="en-US" dirty="0" smtClean="0"/>
                  <a:t>改写为</a:t>
                </a:r>
                <a:r>
                  <a:rPr lang="zh-CN" altLang="en-US" dirty="0"/>
                  <a:t>任意量词的函数</a:t>
                </a:r>
                <a:r>
                  <a:rPr lang="zh-CN" altLang="en-US" dirty="0" smtClean="0"/>
                  <a:t>；否则，</a:t>
                </a:r>
                <a:r>
                  <a:rPr lang="zh-CN" altLang="en-US" dirty="0"/>
                  <a:t>改写成为常量。 </a:t>
                </a:r>
              </a:p>
              <a:p>
                <a:pPr marL="452120" lvl="1" indent="0">
                  <a:lnSpc>
                    <a:spcPct val="140000"/>
                  </a:lnSpc>
                  <a:buNone/>
                </a:pPr>
                <a:r>
                  <a:rPr lang="zh-CN" altLang="en-US" dirty="0">
                    <a:solidFill>
                      <a:srgbClr val="FF00FF"/>
                    </a:solidFill>
                  </a:rPr>
                  <a:t>  </a:t>
                </a:r>
                <a:r>
                  <a:rPr lang="zh-CN" altLang="en-US" dirty="0"/>
                  <a:t>例</a:t>
                </a:r>
                <a:r>
                  <a:rPr lang="en-US" altLang="zh-CN" dirty="0"/>
                  <a:t>1</a:t>
                </a:r>
                <a:r>
                  <a:rPr lang="zh-CN" altLang="en-US" dirty="0"/>
                  <a:t>： </a:t>
                </a:r>
                <a:r>
                  <a:rPr lang="en-US" altLang="zh-CN" dirty="0" smtClean="0"/>
                  <a:t>(</a:t>
                </a:r>
                <a14:m>
                  <m:oMath xmlns:m="http://schemas.openxmlformats.org/officeDocument/2006/math">
                    <m:r>
                      <a:rPr lang="en-US" altLang="zh-CN" i="1" kern="1200" dirty="0" smtClean="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en-US" altLang="zh-CN" dirty="0"/>
                  <a:t>x)(</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smtClean="0"/>
                  <a:t>y)P(x,y</a:t>
                </a:r>
                <a:r>
                  <a:rPr lang="en-US" altLang="zh-CN" dirty="0"/>
                  <a:t>) </a:t>
                </a:r>
                <a:r>
                  <a:rPr lang="zh-CN" altLang="en-US" dirty="0"/>
                  <a:t>消去</a:t>
                </a:r>
                <a:r>
                  <a:rPr lang="zh-CN" altLang="en-US"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y </a:t>
                </a:r>
                <a:r>
                  <a:rPr lang="zh-CN" altLang="en-US" dirty="0" smtClean="0"/>
                  <a:t>为 </a:t>
                </a:r>
                <a:r>
                  <a:rPr lang="en-US" altLang="zh-CN" dirty="0"/>
                  <a:t>(</a:t>
                </a:r>
                <a14:m>
                  <m:oMath xmlns:m="http://schemas.openxmlformats.org/officeDocument/2006/math">
                    <m:r>
                      <a:rPr lang="en-US" altLang="zh-CN"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en-US" altLang="zh-CN" dirty="0"/>
                  <a:t>x)P(</a:t>
                </a:r>
                <a:r>
                  <a:rPr lang="en-US" altLang="zh-CN" dirty="0" err="1"/>
                  <a:t>x,f</a:t>
                </a:r>
                <a:r>
                  <a:rPr lang="en-US" altLang="zh-CN" dirty="0"/>
                  <a:t>(x)) </a:t>
                </a:r>
              </a:p>
              <a:p>
                <a:pPr marL="452120" lvl="1" indent="0">
                  <a:lnSpc>
                    <a:spcPct val="140000"/>
                  </a:lnSpc>
                  <a:buNone/>
                </a:pPr>
                <a:r>
                  <a:rPr lang="en-US" altLang="zh-CN" dirty="0"/>
                  <a:t> </a:t>
                </a:r>
                <a:r>
                  <a:rPr lang="en-US" altLang="zh-CN"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x)P(x,y</a:t>
                </a:r>
                <a:r>
                  <a:rPr lang="en-US" altLang="zh-CN" dirty="0"/>
                  <a:t>) </a:t>
                </a:r>
                <a:r>
                  <a:rPr lang="zh-CN" altLang="en-US" dirty="0"/>
                  <a:t>消去</a:t>
                </a:r>
                <a:r>
                  <a:rPr lang="zh-CN" altLang="en-US"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x</a:t>
                </a:r>
                <a:r>
                  <a:rPr lang="zh-CN" altLang="en-US" dirty="0"/>
                  <a:t>为 </a:t>
                </a:r>
                <a:r>
                  <a:rPr lang="en-US" altLang="zh-CN" dirty="0"/>
                  <a:t>P(</a:t>
                </a:r>
                <a:r>
                  <a:rPr lang="en-US" altLang="zh-CN" dirty="0" err="1"/>
                  <a:t>a,y</a:t>
                </a:r>
                <a:r>
                  <a:rPr lang="en-US" altLang="zh-CN" dirty="0"/>
                  <a:t>) </a:t>
                </a:r>
              </a:p>
              <a:p>
                <a:pPr lvl="1"/>
                <a:endParaRPr lang="zh-CN" altLang="en-US" dirty="0">
                  <a:solidFill>
                    <a:srgbClr val="FF00FF"/>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607" t="-224" r="-938" b="-5605"/>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例：将</a:t>
                </a:r>
                <a:r>
                  <a:rPr lang="zh-CN" altLang="en-US" dirty="0"/>
                  <a:t>下式化为</a:t>
                </a:r>
                <a:r>
                  <a:rPr lang="en-US" altLang="zh-CN" dirty="0" err="1"/>
                  <a:t>Skolem</a:t>
                </a:r>
                <a:r>
                  <a:rPr lang="zh-CN" altLang="en-US" dirty="0"/>
                  <a:t>标准型：</a:t>
                </a:r>
                <a:endParaRPr lang="en-US" altLang="zh-CN" dirty="0" smtClean="0"/>
              </a:p>
              <a:p>
                <a:pPr marL="452120" lvl="1" indent="0">
                  <a:buNone/>
                </a:pPr>
                <a:r>
                  <a:rPr lang="zh-CN" altLang="en-US" dirty="0">
                    <a:sym typeface="Wingdings" panose="05000000000000000000" pitchFamily="2" charset="2"/>
                  </a:rPr>
                  <a:t>	</a:t>
                </a:r>
                <a:r>
                  <a:rPr lang="en-US" altLang="zh-CN" sz="2800" dirty="0">
                    <a:solidFill>
                      <a:srgbClr val="00008E"/>
                    </a:solidFill>
                  </a:rPr>
                  <a:t> </a:t>
                </a:r>
                <a14:m>
                  <m:oMath xmlns:m="http://schemas.openxmlformats.org/officeDocument/2006/math">
                    <m:r>
                      <a:rPr lang="en-US" altLang="zh-CN" sz="2800" dirty="0">
                        <a:solidFill>
                          <a:srgbClr val="00008E"/>
                        </a:solidFill>
                        <a:latin typeface="Cambria Math" panose="02040503050406030204" pitchFamily="18" charset="0"/>
                      </a:rPr>
                      <m:t>¬</m:t>
                    </m:r>
                  </m:oMath>
                </a14:m>
                <a:r>
                  <a:rPr lang="zh-CN" altLang="en-US" sz="2800" dirty="0">
                    <a:solidFill>
                      <a:srgbClr val="00008E"/>
                    </a:solidFill>
                    <a:sym typeface="Wingdings" panose="05000000000000000000" pitchFamily="2" charset="2"/>
                  </a:rPr>
                  <a:t>(</a:t>
                </a:r>
                <a14:m>
                  <m:oMath xmlns:m="http://schemas.openxmlformats.org/officeDocument/2006/math">
                    <m:r>
                      <a:rPr lang="en-US" altLang="zh-CN" sz="2800" dirty="0">
                        <a:solidFill>
                          <a:srgbClr val="00008E"/>
                        </a:solidFill>
                        <a:latin typeface="Cambria Math" panose="02040503050406030204" pitchFamily="18" charset="0"/>
                        <a:sym typeface="Symbol" panose="05050102010706020507" pitchFamily="18" charset="2"/>
                      </a:rPr>
                      <m:t>∀</m:t>
                    </m:r>
                  </m:oMath>
                </a14:m>
                <a:r>
                  <a:rPr lang="zh-CN" altLang="en-US" sz="2800" dirty="0">
                    <a:solidFill>
                      <a:srgbClr val="00008E"/>
                    </a:solidFill>
                    <a:sym typeface="Wingdings" panose="05000000000000000000" pitchFamily="2" charset="2"/>
                  </a:rPr>
                  <a:t>x)(</a:t>
                </a:r>
                <a14:m>
                  <m:oMath xmlns:m="http://schemas.openxmlformats.org/officeDocument/2006/math">
                    <m:r>
                      <a:rPr lang="en-US" altLang="zh-CN" sz="2800" dirty="0">
                        <a:solidFill>
                          <a:srgbClr val="00008E"/>
                        </a:solidFill>
                        <a:latin typeface="Cambria Math" panose="02040503050406030204" pitchFamily="18" charset="0"/>
                      </a:rPr>
                      <m:t>∃</m:t>
                    </m:r>
                  </m:oMath>
                </a14:m>
                <a:r>
                  <a:rPr lang="zh-CN" altLang="en-US" sz="2800" dirty="0">
                    <a:solidFill>
                      <a:srgbClr val="00008E"/>
                    </a:solidFill>
                    <a:sym typeface="Wingdings" panose="05000000000000000000" pitchFamily="2" charset="2"/>
                  </a:rPr>
                  <a:t>y)P(a,x,y)</a:t>
                </a:r>
                <a14:m>
                  <m:oMath xmlns:m="http://schemas.openxmlformats.org/officeDocument/2006/math">
                    <m:r>
                      <a:rPr lang="en-US" altLang="zh-CN" sz="2800" dirty="0">
                        <a:solidFill>
                          <a:srgbClr val="00008E"/>
                        </a:solidFill>
                        <a:latin typeface="Cambria Math" panose="02040503050406030204" pitchFamily="18" charset="0"/>
                      </a:rPr>
                      <m:t>⟶</m:t>
                    </m:r>
                  </m:oMath>
                </a14:m>
                <a:r>
                  <a:rPr lang="zh-CN" altLang="en-US" sz="2800" dirty="0">
                    <a:solidFill>
                      <a:srgbClr val="00008E"/>
                    </a:solidFill>
                    <a:sym typeface="Wingdings" panose="05000000000000000000" pitchFamily="2" charset="2"/>
                  </a:rPr>
                  <a:t>(</a:t>
                </a:r>
                <a14:m>
                  <m:oMath xmlns:m="http://schemas.openxmlformats.org/officeDocument/2006/math">
                    <m:r>
                      <a:rPr lang="en-US" altLang="zh-CN" sz="2800" dirty="0">
                        <a:solidFill>
                          <a:srgbClr val="00008E"/>
                        </a:solidFill>
                        <a:latin typeface="Cambria Math" panose="02040503050406030204" pitchFamily="18" charset="0"/>
                      </a:rPr>
                      <m:t>∃</m:t>
                    </m:r>
                  </m:oMath>
                </a14:m>
                <a:r>
                  <a:rPr lang="zh-CN" altLang="en-US" sz="2800" dirty="0">
                    <a:solidFill>
                      <a:srgbClr val="00008E"/>
                    </a:solidFill>
                    <a:sym typeface="Wingdings" panose="05000000000000000000" pitchFamily="2" charset="2"/>
                  </a:rPr>
                  <a:t>x)(</a:t>
                </a:r>
                <a14:m>
                  <m:oMath xmlns:m="http://schemas.openxmlformats.org/officeDocument/2006/math">
                    <m:r>
                      <a:rPr lang="en-US" altLang="zh-CN" sz="2800" dirty="0">
                        <a:solidFill>
                          <a:srgbClr val="00008E"/>
                        </a:solidFill>
                        <a:latin typeface="Cambria Math" panose="02040503050406030204" pitchFamily="18" charset="0"/>
                      </a:rPr>
                      <m:t>¬</m:t>
                    </m:r>
                  </m:oMath>
                </a14:m>
                <a:r>
                  <a:rPr lang="zh-CN" altLang="en-US" sz="2800" dirty="0">
                    <a:solidFill>
                      <a:srgbClr val="00008E"/>
                    </a:solidFill>
                    <a:sym typeface="Wingdings" panose="05000000000000000000" pitchFamily="2" charset="2"/>
                  </a:rPr>
                  <a:t>(</a:t>
                </a:r>
                <a:r>
                  <a:rPr lang="zh-CN" altLang="en-US" sz="2800" dirty="0">
                    <a:solidFill>
                      <a:srgbClr val="00008E"/>
                    </a:solidFill>
                    <a:sym typeface="Symbol" panose="05050102010706020507" pitchFamily="18" charset="2"/>
                  </a:rPr>
                  <a:t></a:t>
                </a:r>
                <a:r>
                  <a:rPr lang="zh-CN" altLang="en-US" sz="2800" dirty="0">
                    <a:solidFill>
                      <a:srgbClr val="00008E"/>
                    </a:solidFill>
                    <a:sym typeface="Wingdings" panose="05000000000000000000" pitchFamily="2" charset="2"/>
                  </a:rPr>
                  <a:t>y)Q(y,b)</a:t>
                </a:r>
                <a14:m>
                  <m:oMath xmlns:m="http://schemas.openxmlformats.org/officeDocument/2006/math">
                    <m:r>
                      <a:rPr lang="en-US" altLang="zh-CN" sz="2800" dirty="0">
                        <a:solidFill>
                          <a:srgbClr val="00008E"/>
                        </a:solidFill>
                        <a:latin typeface="Cambria Math" panose="02040503050406030204" pitchFamily="18" charset="0"/>
                      </a:rPr>
                      <m:t>⟶ </m:t>
                    </m:r>
                  </m:oMath>
                </a14:m>
                <a:r>
                  <a:rPr lang="zh-CN" altLang="en-US" sz="2800" dirty="0">
                    <a:solidFill>
                      <a:srgbClr val="00008E"/>
                    </a:solidFill>
                    <a:sym typeface="Wingdings" panose="05000000000000000000" pitchFamily="2" charset="2"/>
                  </a:rPr>
                  <a:t>R(x))</a:t>
                </a:r>
              </a:p>
              <a:p>
                <a:pPr marL="452120" lvl="1" indent="0">
                  <a:lnSpc>
                    <a:spcPct val="145000"/>
                  </a:lnSpc>
                  <a:buNone/>
                  <a:tabLst>
                    <a:tab pos="1250950" algn="l"/>
                  </a:tabLst>
                  <a:defRPr/>
                </a:pPr>
                <a:r>
                  <a:rPr lang="zh-CN" altLang="en-US" sz="2400" dirty="0">
                    <a:sym typeface="Wingdings" panose="05000000000000000000" pitchFamily="2" charset="2"/>
                  </a:rPr>
                  <a:t>解</a:t>
                </a:r>
                <a:r>
                  <a:rPr lang="zh-CN" altLang="en-US" sz="2400" dirty="0" smtClean="0">
                    <a:sym typeface="Wingdings" panose="05000000000000000000" pitchFamily="2" charset="2"/>
                  </a:rPr>
                  <a:t>：</a:t>
                </a:r>
                <a:r>
                  <a:rPr lang="en-US" altLang="zh-CN" sz="2400" dirty="0" smtClean="0">
                    <a:sym typeface="Wingdings" panose="05000000000000000000" pitchFamily="2" charset="2"/>
                  </a:rPr>
                  <a:t>	1</a:t>
                </a:r>
                <a:r>
                  <a:rPr lang="zh-CN" altLang="en-US" sz="2400" dirty="0" smtClean="0">
                    <a:sym typeface="Wingdings" panose="05000000000000000000" pitchFamily="2" charset="2"/>
                  </a:rPr>
                  <a:t>）消</a:t>
                </a:r>
                <a:r>
                  <a:rPr lang="zh-CN" altLang="en-US" sz="2400" dirty="0">
                    <a:sym typeface="Wingdings" panose="05000000000000000000" pitchFamily="2" charset="2"/>
                  </a:rPr>
                  <a:t>去</a:t>
                </a:r>
                <a14:m>
                  <m:oMath xmlns:m="http://schemas.openxmlformats.org/officeDocument/2006/math">
                    <m:r>
                      <a:rPr lang="en-US" altLang="zh-CN" sz="2400" dirty="0">
                        <a:latin typeface="Cambria Math" panose="02040503050406030204" pitchFamily="18" charset="0"/>
                      </a:rPr>
                      <m:t>⟶</m:t>
                    </m:r>
                  </m:oMath>
                </a14:m>
                <a:r>
                  <a:rPr lang="zh-CN" altLang="en-US" sz="2400" dirty="0" smtClean="0">
                    <a:sym typeface="Wingdings" panose="05000000000000000000" pitchFamily="2" charset="2"/>
                  </a:rPr>
                  <a:t>号：</a:t>
                </a:r>
              </a:p>
              <a:p>
                <a:pPr marL="452120" lvl="1" indent="0">
                  <a:lnSpc>
                    <a:spcPct val="145000"/>
                  </a:lnSpc>
                  <a:buNone/>
                  <a:tabLst>
                    <a:tab pos="1250950" algn="l"/>
                  </a:tabLst>
                  <a:defRPr/>
                </a:pPr>
                <a:r>
                  <a:rPr lang="en-US" altLang="zh-CN" sz="2400" dirty="0" smtClean="0">
                    <a:solidFill>
                      <a:srgbClr val="000000"/>
                    </a:solidFill>
                    <a:ea typeface="Cambria Math" panose="02040503050406030204" pitchFamily="18" charset="0"/>
                  </a:rPr>
                  <a:t>		</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a:t>
                </a:r>
                <a14:m>
                  <m:oMath xmlns:m="http://schemas.openxmlformats.org/officeDocument/2006/math">
                    <m:r>
                      <a:rPr lang="en-US" altLang="zh-CN" sz="24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x)(</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y)P(a</a:t>
                </a:r>
                <a:r>
                  <a:rPr lang="zh-CN" altLang="en-US" sz="2400" dirty="0" smtClean="0">
                    <a:sym typeface="Wingdings" panose="05000000000000000000" pitchFamily="2" charset="2"/>
                  </a:rPr>
                  <a:t>,x,y</a:t>
                </a:r>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x</a:t>
                </a:r>
                <a:r>
                  <a:rPr lang="zh-CN" altLang="en-US" sz="2400" dirty="0" smtClean="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a:t>
                </a:r>
                <a14:m>
                  <m:oMath xmlns:m="http://schemas.openxmlformats.org/officeDocument/2006/math">
                    <m:r>
                      <a:rPr lang="en-US" altLang="zh-CN" sz="24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y)Q(y</a:t>
                </a:r>
                <a:r>
                  <a:rPr lang="zh-CN" altLang="en-US" sz="2400" dirty="0" smtClean="0">
                    <a:sym typeface="Wingdings" panose="05000000000000000000" pitchFamily="2" charset="2"/>
                  </a:rPr>
                  <a:t>,b</a:t>
                </a:r>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R(x))</a:t>
                </a:r>
              </a:p>
              <a:p>
                <a:pPr marL="452120" lvl="1" indent="0">
                  <a:lnSpc>
                    <a:spcPct val="145000"/>
                  </a:lnSpc>
                  <a:buNone/>
                  <a:tabLst>
                    <a:tab pos="1250950" algn="l"/>
                  </a:tabLst>
                  <a:defRPr/>
                </a:pPr>
                <a:r>
                  <a:rPr lang="en-US" altLang="zh-CN" sz="2400" dirty="0">
                    <a:sym typeface="Wingdings" panose="05000000000000000000" pitchFamily="2" charset="2"/>
                  </a:rPr>
                  <a:t>	</a:t>
                </a:r>
                <a:r>
                  <a:rPr lang="en-US" altLang="zh-CN" sz="2400" dirty="0" smtClean="0">
                    <a:sym typeface="Wingdings" panose="05000000000000000000" pitchFamily="2" charset="2"/>
                  </a:rPr>
                  <a:t>2</a:t>
                </a:r>
                <a:r>
                  <a:rPr lang="zh-CN" altLang="en-US" sz="2400" dirty="0">
                    <a:sym typeface="Wingdings" panose="05000000000000000000" pitchFamily="2" charset="2"/>
                  </a:rPr>
                  <a:t>）</a:t>
                </a:r>
                <a14:m>
                  <m:oMath xmlns:m="http://schemas.openxmlformats.org/officeDocument/2006/math">
                    <m:r>
                      <a:rPr lang="en-US" altLang="zh-CN" sz="2400" dirty="0" smtClean="0">
                        <a:latin typeface="Cambria Math" panose="02040503050406030204" pitchFamily="18" charset="0"/>
                      </a:rPr>
                      <m:t>¬</m:t>
                    </m:r>
                  </m:oMath>
                </a14:m>
                <a:r>
                  <a:rPr lang="zh-CN" altLang="en-US" sz="2400" dirty="0">
                    <a:sym typeface="Wingdings" panose="05000000000000000000" pitchFamily="2" charset="2"/>
                  </a:rPr>
                  <a:t>移到量词</a:t>
                </a:r>
                <a:r>
                  <a:rPr lang="zh-CN" altLang="en-US" sz="2400" dirty="0" smtClean="0">
                    <a:sym typeface="Wingdings" panose="05000000000000000000" pitchFamily="2" charset="2"/>
                  </a:rPr>
                  <a:t>内部：</a:t>
                </a:r>
                <a:endParaRPr lang="en-US" altLang="zh-CN" sz="2400" dirty="0" smtClean="0">
                  <a:sym typeface="Wingdings" panose="05000000000000000000" pitchFamily="2" charset="2"/>
                </a:endParaRPr>
              </a:p>
              <a:p>
                <a:pPr marL="452120" lvl="1" indent="0">
                  <a:lnSpc>
                    <a:spcPct val="145000"/>
                  </a:lnSpc>
                  <a:buNone/>
                  <a:tabLst>
                    <a:tab pos="1250950" algn="l"/>
                  </a:tabLst>
                  <a:defRPr/>
                </a:pPr>
                <a:r>
                  <a:rPr lang="en-US" altLang="zh-CN" sz="2400" dirty="0">
                    <a:sym typeface="Wingdings" panose="05000000000000000000" pitchFamily="2" charset="2"/>
                  </a:rPr>
                  <a:t>	</a:t>
                </a:r>
                <a:r>
                  <a:rPr lang="en-US" altLang="zh-CN" sz="2400" dirty="0" smtClean="0">
                    <a:sym typeface="Wingdings" panose="05000000000000000000" pitchFamily="2" charset="2"/>
                  </a:rPr>
                  <a:t>	</a:t>
                </a:r>
                <a:r>
                  <a:rPr lang="zh-CN" altLang="en-US" sz="2400" dirty="0" smtClean="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x)(</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y)P(a,x,y)</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x)((</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y)Q(y,b)</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R(x))</a:t>
                </a:r>
              </a:p>
              <a:p>
                <a:pPr marL="452120" lvl="1" indent="0">
                  <a:lnSpc>
                    <a:spcPct val="145000"/>
                  </a:lnSpc>
                  <a:buNone/>
                  <a:tabLst>
                    <a:tab pos="1250950" algn="l"/>
                  </a:tabLst>
                  <a:defRPr/>
                </a:pPr>
                <a:r>
                  <a:rPr lang="en-US" altLang="zh-CN" sz="2400" dirty="0" smtClean="0">
                    <a:sym typeface="Wingdings" panose="05000000000000000000" pitchFamily="2" charset="2"/>
                  </a:rPr>
                  <a:t>	3</a:t>
                </a:r>
                <a:r>
                  <a:rPr lang="zh-CN" altLang="en-US" sz="2400" dirty="0" smtClean="0">
                    <a:sym typeface="Wingdings" panose="05000000000000000000" pitchFamily="2" charset="2"/>
                  </a:rPr>
                  <a:t>）变</a:t>
                </a:r>
                <a:r>
                  <a:rPr lang="zh-CN" altLang="en-US" sz="2400" dirty="0">
                    <a:sym typeface="Wingdings" panose="05000000000000000000" pitchFamily="2" charset="2"/>
                  </a:rPr>
                  <a:t>元易</a:t>
                </a:r>
                <a:r>
                  <a:rPr lang="zh-CN" altLang="en-US" sz="2400" dirty="0" smtClean="0">
                    <a:sym typeface="Wingdings" panose="05000000000000000000" pitchFamily="2" charset="2"/>
                  </a:rPr>
                  <a:t>名：</a:t>
                </a:r>
                <a:endParaRPr lang="zh-CN" altLang="en-US" sz="2400" dirty="0">
                  <a:sym typeface="Wingdings" panose="05000000000000000000" pitchFamily="2" charset="2"/>
                </a:endParaRPr>
              </a:p>
              <a:p>
                <a:pPr marL="452120" lvl="1" indent="0">
                  <a:lnSpc>
                    <a:spcPct val="145000"/>
                  </a:lnSpc>
                  <a:buNone/>
                  <a:tabLst>
                    <a:tab pos="1250950" algn="l"/>
                  </a:tabLst>
                  <a:defRPr/>
                </a:pPr>
                <a:r>
                  <a:rPr lang="en-US" altLang="zh-CN" sz="2400" dirty="0" smtClean="0">
                    <a:sym typeface="Wingdings" panose="05000000000000000000" pitchFamily="2" charset="2"/>
                  </a:rPr>
                  <a:t>		</a:t>
                </a:r>
                <a:r>
                  <a:rPr lang="zh-CN" altLang="en-US" sz="2400" dirty="0" smtClean="0">
                    <a:sym typeface="Wingdings" panose="05000000000000000000" pitchFamily="2" charset="2"/>
                  </a:rPr>
                  <a:t>(</a:t>
                </a:r>
                <a14:m>
                  <m:oMath xmlns:m="http://schemas.openxmlformats.org/officeDocument/2006/math">
                    <m:r>
                      <a:rPr lang="en-US" altLang="zh-CN" sz="24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x)((</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y)P(a</a:t>
                </a:r>
                <a:r>
                  <a:rPr lang="zh-CN" altLang="en-US" sz="2400" dirty="0" smtClean="0">
                    <a:sym typeface="Wingdings" panose="05000000000000000000" pitchFamily="2" charset="2"/>
                  </a:rPr>
                  <a:t>,x,y</a:t>
                </a:r>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a:sym typeface="Symbol" panose="05050102010706020507" pitchFamily="18" charset="2"/>
                  </a:rPr>
                  <a:t>u</a:t>
                </a:r>
                <a:r>
                  <a:rPr lang="zh-CN" altLang="en-US" sz="2400" dirty="0" smtClean="0">
                    <a:sym typeface="Wingdings" panose="05000000000000000000" pitchFamily="2" charset="2"/>
                  </a:rPr>
                  <a:t>)(</a:t>
                </a:r>
                <a14:m>
                  <m:oMath xmlns:m="http://schemas.openxmlformats.org/officeDocument/2006/math">
                    <m:r>
                      <a:rPr lang="en-US" altLang="zh-CN" sz="24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2400" dirty="0">
                    <a:sym typeface="Symbol" panose="05050102010706020507" pitchFamily="18" charset="2"/>
                  </a:rPr>
                  <a:t>v</a:t>
                </a:r>
                <a:r>
                  <a:rPr lang="zh-CN" altLang="en-US" sz="2400" dirty="0">
                    <a:sym typeface="Wingdings" panose="05000000000000000000" pitchFamily="2" charset="2"/>
                  </a:rPr>
                  <a:t>)(Q(v</a:t>
                </a:r>
                <a:r>
                  <a:rPr lang="zh-CN" altLang="en-US" sz="2400" dirty="0" smtClean="0">
                    <a:sym typeface="Wingdings" panose="05000000000000000000" pitchFamily="2" charset="2"/>
                  </a:rPr>
                  <a:t>,b</a:t>
                </a:r>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R(u))</a:t>
                </a:r>
              </a:p>
              <a:p>
                <a:pPr marL="452120" lvl="1" indent="0">
                  <a:lnSpc>
                    <a:spcPct val="145000"/>
                  </a:lnSpc>
                  <a:buNone/>
                  <a:tabLst>
                    <a:tab pos="1250950" algn="l"/>
                  </a:tabLst>
                  <a:defRPr/>
                </a:pPr>
                <a:r>
                  <a:rPr lang="en-US" altLang="zh-CN" sz="2400" dirty="0" smtClean="0">
                    <a:sym typeface="Wingdings" panose="05000000000000000000" pitchFamily="2" charset="2"/>
                  </a:rPr>
                  <a:t>	4</a:t>
                </a:r>
                <a:r>
                  <a:rPr lang="zh-CN" altLang="en-US" sz="2400" dirty="0" smtClean="0">
                    <a:sym typeface="Wingdings" panose="05000000000000000000" pitchFamily="2" charset="2"/>
                  </a:rPr>
                  <a:t>）</a:t>
                </a:r>
                <a14:m>
                  <m:oMath xmlns:m="http://schemas.openxmlformats.org/officeDocument/2006/math">
                    <m:r>
                      <a:rPr lang="zh-CN" altLang="en-US" sz="2400" dirty="0">
                        <a:latin typeface="Cambria Math" panose="02040503050406030204" pitchFamily="18" charset="0"/>
                        <a:sym typeface="Wingdings" panose="05000000000000000000" pitchFamily="2" charset="2"/>
                      </a:rPr>
                      <m:t>量词</m:t>
                    </m:r>
                  </m:oMath>
                </a14:m>
                <a:r>
                  <a:rPr lang="zh-CN" altLang="en-US" sz="2400" dirty="0" smtClean="0">
                    <a:sym typeface="Wingdings" panose="05000000000000000000" pitchFamily="2" charset="2"/>
                  </a:rPr>
                  <a:t>左移：</a:t>
                </a:r>
                <a:endParaRPr lang="en-US" altLang="zh-CN" sz="2400" dirty="0" smtClean="0">
                  <a:sym typeface="Wingdings" panose="05000000000000000000" pitchFamily="2" charset="2"/>
                </a:endParaRPr>
              </a:p>
              <a:p>
                <a:pPr marL="452120" lvl="1" indent="0">
                  <a:lnSpc>
                    <a:spcPct val="145000"/>
                  </a:lnSpc>
                  <a:buNone/>
                  <a:tabLst>
                    <a:tab pos="1250950" algn="l"/>
                  </a:tabLst>
                  <a:defRPr/>
                </a:pPr>
                <a:r>
                  <a:rPr lang="en-US" altLang="zh-CN" sz="2400" dirty="0" smtClean="0">
                    <a:sym typeface="Wingdings" panose="05000000000000000000" pitchFamily="2" charset="2"/>
                  </a:rPr>
                  <a:t>		</a:t>
                </a:r>
                <a:r>
                  <a:rPr lang="zh-CN" altLang="en-US" sz="2400" dirty="0" smtClean="0">
                    <a:sym typeface="Wingdings" panose="05000000000000000000" pitchFamily="2" charset="2"/>
                  </a:rPr>
                  <a:t>(</a:t>
                </a:r>
                <a14:m>
                  <m:oMath xmlns:m="http://schemas.openxmlformats.org/officeDocument/2006/math">
                    <m:r>
                      <a:rPr lang="en-US" altLang="zh-CN" sz="24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x</a:t>
                </a:r>
                <a:r>
                  <a:rPr lang="zh-CN" altLang="en-US" sz="2400" dirty="0" smtClean="0">
                    <a:sym typeface="Wingdings" panose="05000000000000000000" pitchFamily="2" charset="2"/>
                  </a:rPr>
                  <a:t>)(</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y</a:t>
                </a:r>
                <a:r>
                  <a:rPr lang="zh-CN" altLang="en-US" sz="2400" dirty="0" smtClean="0">
                    <a:sym typeface="Wingdings" panose="05000000000000000000" pitchFamily="2" charset="2"/>
                  </a:rPr>
                  <a:t>)(</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a:sym typeface="Symbol" panose="05050102010706020507" pitchFamily="18" charset="2"/>
                  </a:rPr>
                  <a:t>u</a:t>
                </a:r>
                <a:r>
                  <a:rPr lang="zh-CN" altLang="en-US" sz="2400" dirty="0" smtClean="0">
                    <a:sym typeface="Wingdings" panose="05000000000000000000" pitchFamily="2" charset="2"/>
                  </a:rPr>
                  <a:t>)(</a:t>
                </a:r>
                <a14:m>
                  <m:oMath xmlns:m="http://schemas.openxmlformats.org/officeDocument/2006/math">
                    <m:r>
                      <a:rPr lang="en-US" altLang="zh-CN" sz="2400" i="1" kern="1200" dirty="0">
                        <a:solidFill>
                          <a:srgbClr val="000000"/>
                        </a:solidFill>
                        <a:latin typeface="Cambria Math" panose="02040503050406030204" pitchFamily="18" charset="0"/>
                        <a:ea typeface="Cambria Math" panose="02040503050406030204" pitchFamily="18" charset="0"/>
                        <a:sym typeface="Symbol" panose="05050102010706020507" pitchFamily="18" charset="2"/>
                      </a:rPr>
                      <m:t>∀</m:t>
                    </m:r>
                  </m:oMath>
                </a14:m>
                <a:r>
                  <a:rPr lang="zh-CN" altLang="en-US" sz="2400" dirty="0">
                    <a:sym typeface="Symbol" panose="05050102010706020507" pitchFamily="18" charset="2"/>
                  </a:rPr>
                  <a:t>v</a:t>
                </a:r>
                <a:r>
                  <a:rPr lang="zh-CN" altLang="en-US" sz="2400" dirty="0">
                    <a:sym typeface="Wingdings" panose="05000000000000000000" pitchFamily="2" charset="2"/>
                  </a:rPr>
                  <a:t>)P(a</a:t>
                </a:r>
                <a:r>
                  <a:rPr lang="zh-CN" altLang="en-US" sz="2400" dirty="0" smtClean="0">
                    <a:sym typeface="Wingdings" panose="05000000000000000000" pitchFamily="2" charset="2"/>
                  </a:rPr>
                  <a:t>,x,y</a:t>
                </a:r>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(Q(v</a:t>
                </a:r>
                <a:r>
                  <a:rPr lang="zh-CN" altLang="en-US" sz="2400" dirty="0" smtClean="0">
                    <a:sym typeface="Wingdings" panose="05000000000000000000" pitchFamily="2" charset="2"/>
                  </a:rPr>
                  <a:t>,b</a:t>
                </a:r>
                <a:r>
                  <a:rPr lang="zh-CN" altLang="en-US" sz="2400" dirty="0">
                    <a:sym typeface="Wingdings" panose="05000000000000000000" pitchFamily="2" charset="2"/>
                  </a:rPr>
                  <a:t>)</a:t>
                </a:r>
                <a14:m>
                  <m:oMath xmlns:m="http://schemas.openxmlformats.org/officeDocument/2006/math">
                    <m:r>
                      <a:rPr lang="en-US" altLang="zh-CN" sz="2400" i="1" dirty="0">
                        <a:solidFill>
                          <a:srgbClr val="000000"/>
                        </a:solidFill>
                        <a:latin typeface="Cambria Math" panose="02040503050406030204" pitchFamily="18" charset="0"/>
                        <a:ea typeface="Cambria Math" panose="02040503050406030204" pitchFamily="18" charset="0"/>
                      </a:rPr>
                      <m:t>∨</m:t>
                    </m:r>
                  </m:oMath>
                </a14:m>
                <a:r>
                  <a:rPr lang="zh-CN" altLang="en-US" sz="2400" dirty="0">
                    <a:sym typeface="Wingdings" panose="05000000000000000000" pitchFamily="2" charset="2"/>
                  </a:rPr>
                  <a:t>R(u))</a:t>
                </a:r>
                <a:r>
                  <a:rPr lang="en-US" altLang="zh-CN" sz="2400" dirty="0">
                    <a:sym typeface="Wingdings" panose="05000000000000000000" pitchFamily="2" charset="2"/>
                  </a:rPr>
                  <a:t> </a:t>
                </a:r>
                <a:r>
                  <a:rPr lang="en-US" altLang="zh-CN" sz="2400" dirty="0" smtClean="0">
                    <a:sym typeface="Wingdings" panose="05000000000000000000" pitchFamily="2" charset="2"/>
                  </a:rPr>
                  <a:t>---</a:t>
                </a:r>
                <a:r>
                  <a:rPr lang="zh-CN" altLang="en-US" sz="2400" dirty="0" smtClean="0">
                    <a:sym typeface="Wingdings" panose="05000000000000000000" pitchFamily="2" charset="2"/>
                  </a:rPr>
                  <a:t>前束范式</a:t>
                </a:r>
                <a:endParaRPr lang="zh-CN" altLang="en-US" sz="2400" dirty="0">
                  <a:sym typeface="Wingdings" panose="05000000000000000000" pitchFamily="2" charset="2"/>
                </a:endParaRP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1104" t="-224" b="-3251"/>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谓词归结的子句型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2120" lvl="1" indent="0">
                  <a:buNone/>
                  <a:tabLst>
                    <a:tab pos="1250950" algn="l"/>
                  </a:tabLst>
                  <a:defRPr/>
                </a:pPr>
                <a:r>
                  <a:rPr lang="zh-CN" altLang="en-US"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zh-CN" altLang="en-US" sz="2400" dirty="0">
                    <a:sym typeface="Wingdings" panose="05000000000000000000" pitchFamily="2" charset="2"/>
                  </a:rPr>
                  <a:t>x)(</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y)(</a:t>
                </a:r>
                <a14:m>
                  <m:oMath xmlns:m="http://schemas.openxmlformats.org/officeDocument/2006/math">
                    <m:r>
                      <a:rPr lang="en-US" altLang="zh-CN" sz="2400" dirty="0">
                        <a:latin typeface="Cambria Math" panose="02040503050406030204" pitchFamily="18" charset="0"/>
                      </a:rPr>
                      <m:t>∃</m:t>
                    </m:r>
                  </m:oMath>
                </a14:m>
                <a:r>
                  <a:rPr lang="zh-CN" altLang="en-US" sz="2400" dirty="0">
                    <a:sym typeface="Symbol" panose="05050102010706020507" pitchFamily="18" charset="2"/>
                  </a:rPr>
                  <a:t>u</a:t>
                </a:r>
                <a:r>
                  <a:rPr lang="zh-CN" altLang="en-US"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zh-CN" altLang="en-US" sz="2400" dirty="0">
                    <a:sym typeface="Symbol" panose="05050102010706020507" pitchFamily="18" charset="2"/>
                  </a:rPr>
                  <a:t>v</a:t>
                </a:r>
                <a:r>
                  <a:rPr lang="zh-CN" altLang="en-US" sz="2400" dirty="0">
                    <a:sym typeface="Wingdings" panose="05000000000000000000" pitchFamily="2" charset="2"/>
                  </a:rPr>
                  <a:t>)P(a,x,y)</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(Q(v,b)</a:t>
                </a:r>
                <a14:m>
                  <m:oMath xmlns:m="http://schemas.openxmlformats.org/officeDocument/2006/math">
                    <m:r>
                      <a:rPr lang="en-US" altLang="zh-CN" sz="2400" dirty="0">
                        <a:latin typeface="Cambria Math" panose="02040503050406030204" pitchFamily="18" charset="0"/>
                      </a:rPr>
                      <m:t>∨</m:t>
                    </m:r>
                  </m:oMath>
                </a14:m>
                <a:r>
                  <a:rPr lang="zh-CN" altLang="en-US" sz="2400" dirty="0">
                    <a:sym typeface="Wingdings" panose="05000000000000000000" pitchFamily="2" charset="2"/>
                  </a:rPr>
                  <a:t>R(u))</a:t>
                </a:r>
                <a:r>
                  <a:rPr lang="en-US" altLang="zh-CN" sz="2400" dirty="0">
                    <a:sym typeface="Wingdings" panose="05000000000000000000" pitchFamily="2" charset="2"/>
                  </a:rPr>
                  <a:t> 		---</a:t>
                </a:r>
                <a:r>
                  <a:rPr lang="zh-CN" altLang="en-US" sz="2400" dirty="0">
                    <a:sym typeface="Wingdings" panose="05000000000000000000" pitchFamily="2" charset="2"/>
                  </a:rPr>
                  <a:t>前束范式</a:t>
                </a:r>
                <a:endParaRPr lang="en-US" altLang="zh-CN" sz="2400" dirty="0">
                  <a:sym typeface="Wingdings" panose="05000000000000000000" pitchFamily="2" charset="2"/>
                </a:endParaRPr>
              </a:p>
              <a:p>
                <a:pPr marL="452120" lvl="1" indent="0">
                  <a:buNone/>
                  <a:tabLst>
                    <a:tab pos="1250950" algn="l"/>
                  </a:tabLst>
                  <a:defRPr/>
                </a:pPr>
                <a:r>
                  <a:rPr lang="en-US" altLang="zh-CN" sz="2400" dirty="0" smtClean="0">
                    <a:sym typeface="Wingdings" panose="05000000000000000000" pitchFamily="2" charset="2"/>
                  </a:rPr>
                  <a:t>5</a:t>
                </a:r>
                <a:r>
                  <a:rPr lang="zh-CN" altLang="en-US" sz="2400" dirty="0" smtClean="0">
                    <a:sym typeface="Wingdings" panose="05000000000000000000" pitchFamily="2" charset="2"/>
                  </a:rPr>
                  <a:t>）消</a:t>
                </a:r>
                <a:r>
                  <a:rPr lang="zh-CN" altLang="en-US" sz="2400" dirty="0">
                    <a:sym typeface="Wingdings" panose="05000000000000000000" pitchFamily="2" charset="2"/>
                  </a:rPr>
                  <a:t>去</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m:t>
                    </m:r>
                  </m:oMath>
                </a14:m>
                <a:r>
                  <a:rPr lang="zh-CN" altLang="en-US" sz="2400" dirty="0" smtClean="0">
                    <a:sym typeface="Wingdings" panose="05000000000000000000" pitchFamily="2" charset="2"/>
                  </a:rPr>
                  <a:t>：</a:t>
                </a:r>
                <a:endParaRPr lang="en-US" altLang="zh-CN" sz="2400" dirty="0" smtClean="0">
                  <a:sym typeface="Wingdings" panose="05000000000000000000" pitchFamily="2" charset="2"/>
                </a:endParaRPr>
              </a:p>
              <a:p>
                <a:pPr lvl="2">
                  <a:tabLst>
                    <a:tab pos="1250950" algn="l"/>
                  </a:tabLst>
                  <a:defRPr/>
                </a:pPr>
                <a:r>
                  <a:rPr lang="zh-CN" altLang="en-US" dirty="0" smtClean="0">
                    <a:sym typeface="Wingdings" panose="05000000000000000000" pitchFamily="2" charset="2"/>
                  </a:rPr>
                  <a:t>消</a:t>
                </a:r>
                <a:r>
                  <a:rPr lang="zh-CN" altLang="en-US" dirty="0">
                    <a:sym typeface="Wingdings" panose="05000000000000000000" pitchFamily="2" charset="2"/>
                  </a:rPr>
                  <a:t>去</a:t>
                </a:r>
                <a:r>
                  <a:rPr lang="en-US" altLang="zh-CN" dirty="0">
                    <a:sym typeface="Wingdings" panose="05000000000000000000" pitchFamily="2" charset="2"/>
                  </a:rPr>
                  <a:t>(</a:t>
                </a:r>
                <a14:m>
                  <m:oMath xmlns:m="http://schemas.openxmlformats.org/officeDocument/2006/math">
                    <m:r>
                      <a:rPr lang="en-US" altLang="zh-CN" dirty="0">
                        <a:latin typeface="Cambria Math" panose="02040503050406030204" pitchFamily="18" charset="0"/>
                      </a:rPr>
                      <m:t>∃</m:t>
                    </m:r>
                  </m:oMath>
                </a14:m>
                <a:r>
                  <a:rPr lang="en-US" altLang="zh-CN" dirty="0">
                    <a:sym typeface="Wingdings" panose="05000000000000000000" pitchFamily="2" charset="2"/>
                  </a:rPr>
                  <a:t>y)</a:t>
                </a:r>
                <a:r>
                  <a:rPr lang="zh-CN" altLang="en-US" dirty="0">
                    <a:sym typeface="Wingdings" panose="05000000000000000000" pitchFamily="2" charset="2"/>
                  </a:rPr>
                  <a:t>，因为它左边只有</a:t>
                </a:r>
                <a:r>
                  <a:rPr lang="en-US" altLang="zh-CN" dirty="0">
                    <a:sym typeface="Wingdings" panose="05000000000000000000" pitchFamily="2" charset="2"/>
                  </a:rPr>
                  <a:t>(</a:t>
                </a:r>
                <a14:m>
                  <m:oMath xmlns:m="http://schemas.openxmlformats.org/officeDocument/2006/math">
                    <m:r>
                      <a:rPr lang="en-US" altLang="zh-CN" dirty="0">
                        <a:latin typeface="Cambria Math" panose="02040503050406030204" pitchFamily="18" charset="0"/>
                        <a:sym typeface="Symbol" panose="05050102010706020507" pitchFamily="18" charset="2"/>
                      </a:rPr>
                      <m:t>∀</m:t>
                    </m:r>
                  </m:oMath>
                </a14:m>
                <a:r>
                  <a:rPr lang="en-US" altLang="zh-CN" dirty="0">
                    <a:sym typeface="Wingdings" panose="05000000000000000000" pitchFamily="2" charset="2"/>
                  </a:rPr>
                  <a:t>x)</a:t>
                </a:r>
                <a:r>
                  <a:rPr lang="zh-CN" altLang="en-US" dirty="0">
                    <a:sym typeface="Wingdings" panose="05000000000000000000" pitchFamily="2" charset="2"/>
                  </a:rPr>
                  <a:t>，</a:t>
                </a:r>
                <a:r>
                  <a:rPr lang="zh-CN" altLang="en-US" dirty="0" smtClean="0">
                    <a:sym typeface="Wingdings" panose="05000000000000000000" pitchFamily="2" charset="2"/>
                  </a:rPr>
                  <a:t>所以用</a:t>
                </a:r>
                <a:r>
                  <a:rPr lang="en-US" altLang="zh-CN" dirty="0">
                    <a:sym typeface="Wingdings" panose="05000000000000000000" pitchFamily="2" charset="2"/>
                  </a:rPr>
                  <a:t>x</a:t>
                </a:r>
                <a:r>
                  <a:rPr lang="zh-CN" altLang="en-US" dirty="0">
                    <a:sym typeface="Wingdings" panose="05000000000000000000" pitchFamily="2" charset="2"/>
                  </a:rPr>
                  <a:t>的函数</a:t>
                </a:r>
                <a:r>
                  <a:rPr lang="en-US" altLang="zh-CN" dirty="0">
                    <a:sym typeface="Wingdings" panose="05000000000000000000" pitchFamily="2" charset="2"/>
                  </a:rPr>
                  <a:t>f(x)</a:t>
                </a:r>
                <a:r>
                  <a:rPr lang="zh-CN" altLang="en-US" dirty="0" smtClean="0">
                    <a:sym typeface="Wingdings" panose="05000000000000000000" pitchFamily="2" charset="2"/>
                  </a:rPr>
                  <a:t>代替</a:t>
                </a:r>
                <a:r>
                  <a:rPr lang="en-US" altLang="zh-CN" dirty="0" smtClean="0">
                    <a:sym typeface="Wingdings" panose="05000000000000000000" pitchFamily="2" charset="2"/>
                  </a:rPr>
                  <a:t>y</a:t>
                </a:r>
                <a:r>
                  <a:rPr lang="zh-CN" altLang="en-US" dirty="0" smtClean="0">
                    <a:sym typeface="Wingdings" panose="05000000000000000000" pitchFamily="2" charset="2"/>
                  </a:rPr>
                  <a:t>：</a:t>
                </a:r>
                <a:endParaRPr lang="zh-CN" altLang="en-US" dirty="0">
                  <a:sym typeface="Wingdings" panose="05000000000000000000" pitchFamily="2" charset="2"/>
                </a:endParaRPr>
              </a:p>
              <a:p>
                <a:pPr marL="742950" lvl="1" indent="-285750" eaLnBrk="1" hangingPunct="1">
                  <a:buClr>
                    <a:srgbClr val="000044"/>
                  </a:buClr>
                  <a:buSzPct val="70000"/>
                  <a:buNone/>
                  <a:defRPr/>
                </a:pPr>
                <a:r>
                  <a:rPr lang="zh-CN" altLang="en-US" sz="2400" dirty="0">
                    <a:sym typeface="Wingdings" panose="05000000000000000000" pitchFamily="2" charset="2"/>
                  </a:rPr>
                  <a:t>		</a:t>
                </a:r>
                <a:r>
                  <a:rPr lang="en-US" altLang="zh-CN"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en-US" altLang="zh-CN" sz="2400" dirty="0">
                    <a:sym typeface="Wingdings" panose="05000000000000000000" pitchFamily="2" charset="2"/>
                  </a:rPr>
                  <a:t>x)(</a:t>
                </a:r>
                <a:r>
                  <a:rPr lang="en-US" altLang="zh-CN" sz="2400" dirty="0">
                    <a:sym typeface="Symbol" panose="05050102010706020507" pitchFamily="18" charset="2"/>
                  </a:rPr>
                  <a:t></a:t>
                </a:r>
                <a:r>
                  <a:rPr lang="en-US" altLang="zh-CN" sz="2400" dirty="0">
                    <a:sym typeface="Wingdings" panose="05000000000000000000" pitchFamily="2" charset="2"/>
                  </a:rPr>
                  <a:t>u</a:t>
                </a:r>
                <a:r>
                  <a:rPr lang="en-US" altLang="zh-CN" sz="2400" dirty="0" smtClean="0">
                    <a:sym typeface="Wingdings" panose="05000000000000000000" pitchFamily="2" charset="2"/>
                  </a:rPr>
                  <a:t>)</a:t>
                </a:r>
                <a:r>
                  <a:rPr lang="zh-CN" altLang="en-US" sz="2400" dirty="0" smtClean="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zh-CN" altLang="en-US" sz="2400" dirty="0">
                    <a:sym typeface="Symbol" panose="05050102010706020507" pitchFamily="18" charset="2"/>
                  </a:rPr>
                  <a:t>v</a:t>
                </a:r>
                <a:r>
                  <a:rPr lang="zh-CN" altLang="en-US" sz="2400" dirty="0">
                    <a:sym typeface="Wingdings" panose="05000000000000000000" pitchFamily="2" charset="2"/>
                  </a:rPr>
                  <a:t>)</a:t>
                </a:r>
                <a:r>
                  <a:rPr lang="en-US" altLang="zh-CN" sz="2400" dirty="0" smtClean="0">
                    <a:sym typeface="Wingdings" panose="05000000000000000000" pitchFamily="2" charset="2"/>
                  </a:rPr>
                  <a:t>(P(</a:t>
                </a:r>
                <a:r>
                  <a:rPr lang="en-US" altLang="zh-CN" sz="2400" dirty="0" err="1" smtClean="0">
                    <a:sym typeface="Wingdings" panose="05000000000000000000" pitchFamily="2" charset="2"/>
                  </a:rPr>
                  <a:t>a,x,f</a:t>
                </a:r>
                <a:r>
                  <a:rPr lang="en-US" altLang="zh-CN" sz="2400" dirty="0" smtClean="0">
                    <a:sym typeface="Wingdings" panose="05000000000000000000" pitchFamily="2" charset="2"/>
                  </a:rPr>
                  <a:t>(x</a:t>
                </a:r>
                <a:r>
                  <a:rPr lang="en-US" altLang="zh-CN"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smtClean="0">
                    <a:sym typeface="Wingdings" panose="05000000000000000000" pitchFamily="2" charset="2"/>
                  </a:rPr>
                  <a:t>Q(v,b</a:t>
                </a:r>
                <a:r>
                  <a:rPr lang="en-US" altLang="zh-CN"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a:sym typeface="Wingdings" panose="05000000000000000000" pitchFamily="2" charset="2"/>
                  </a:rPr>
                  <a:t>R(u))</a:t>
                </a:r>
              </a:p>
              <a:p>
                <a:pPr lvl="2">
                  <a:tabLst>
                    <a:tab pos="1250950" algn="l"/>
                  </a:tabLst>
                  <a:defRPr/>
                </a:pPr>
                <a:r>
                  <a:rPr lang="zh-CN" altLang="en-US" dirty="0">
                    <a:sym typeface="Wingdings" panose="05000000000000000000" pitchFamily="2" charset="2"/>
                  </a:rPr>
                  <a:t>消去</a:t>
                </a:r>
                <a:r>
                  <a:rPr lang="en-US" altLang="zh-CN" dirty="0">
                    <a:sym typeface="Wingdings" panose="05000000000000000000" pitchFamily="2" charset="2"/>
                  </a:rPr>
                  <a:t>(</a:t>
                </a:r>
                <a:r>
                  <a:rPr lang="en-US" altLang="zh-CN" dirty="0">
                    <a:sym typeface="Symbol" panose="05050102010706020507" pitchFamily="18" charset="2"/>
                  </a:rPr>
                  <a:t></a:t>
                </a:r>
                <a:r>
                  <a:rPr lang="en-US" altLang="zh-CN" dirty="0">
                    <a:sym typeface="Wingdings" panose="05000000000000000000" pitchFamily="2" charset="2"/>
                  </a:rPr>
                  <a:t>u)</a:t>
                </a:r>
                <a:r>
                  <a:rPr lang="zh-CN" altLang="en-US" dirty="0">
                    <a:sym typeface="Wingdings" panose="05000000000000000000" pitchFamily="2" charset="2"/>
                  </a:rPr>
                  <a:t>，同理使用</a:t>
                </a:r>
                <a:r>
                  <a:rPr lang="en-US" altLang="zh-CN" dirty="0">
                    <a:sym typeface="Wingdings" panose="05000000000000000000" pitchFamily="2" charset="2"/>
                  </a:rPr>
                  <a:t>g(x)</a:t>
                </a:r>
                <a:r>
                  <a:rPr lang="zh-CN" altLang="en-US" dirty="0" smtClean="0">
                    <a:sym typeface="Wingdings" panose="05000000000000000000" pitchFamily="2" charset="2"/>
                  </a:rPr>
                  <a:t>代替</a:t>
                </a:r>
                <a:r>
                  <a:rPr lang="en-US" altLang="zh-CN" dirty="0" smtClean="0">
                    <a:sym typeface="Wingdings" panose="05000000000000000000" pitchFamily="2" charset="2"/>
                  </a:rPr>
                  <a:t>u</a:t>
                </a:r>
                <a:r>
                  <a:rPr lang="zh-CN" altLang="en-US" dirty="0" smtClean="0">
                    <a:sym typeface="Wingdings" panose="05000000000000000000" pitchFamily="2" charset="2"/>
                  </a:rPr>
                  <a:t>：</a:t>
                </a:r>
                <a:endParaRPr lang="zh-CN" altLang="en-US" dirty="0">
                  <a:sym typeface="Wingdings" panose="05000000000000000000" pitchFamily="2" charset="2"/>
                </a:endParaRPr>
              </a:p>
              <a:p>
                <a:pPr marL="742950" lvl="1" indent="-285750" eaLnBrk="1" hangingPunct="1">
                  <a:buClr>
                    <a:srgbClr val="000044"/>
                  </a:buClr>
                  <a:buSzPct val="70000"/>
                  <a:buNone/>
                  <a:defRPr/>
                </a:pPr>
                <a:r>
                  <a:rPr kumimoji="0" lang="zh-CN" altLang="en-US" sz="2800" dirty="0">
                    <a:solidFill>
                      <a:srgbClr val="000066"/>
                    </a:solidFill>
                    <a:latin typeface="Times New Roman" panose="02020603050405020304"/>
                    <a:ea typeface="宋体" panose="02010600030101010101" pitchFamily="2" charset="-122"/>
                    <a:cs typeface="+mn-ea"/>
                    <a:sym typeface="Wingdings" panose="05000000000000000000" pitchFamily="2" charset="2"/>
                  </a:rPr>
                  <a:t>	</a:t>
                </a:r>
                <a:r>
                  <a:rPr kumimoji="0" lang="zh-CN" altLang="en-US" sz="2400" dirty="0">
                    <a:solidFill>
                      <a:srgbClr val="000066"/>
                    </a:solidFill>
                    <a:latin typeface="Times New Roman" panose="02020603050405020304"/>
                    <a:ea typeface="宋体" panose="02010600030101010101" pitchFamily="2" charset="-122"/>
                    <a:cs typeface="+mn-ea"/>
                    <a:sym typeface="Wingdings" panose="05000000000000000000" pitchFamily="2" charset="2"/>
                  </a:rPr>
                  <a:t>	</a:t>
                </a:r>
                <a:r>
                  <a:rPr lang="en-US" altLang="zh-CN" sz="2400" dirty="0" smtClean="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en-US" altLang="zh-CN" sz="2400" dirty="0" smtClean="0">
                    <a:sym typeface="Wingdings" panose="05000000000000000000" pitchFamily="2" charset="2"/>
                  </a:rPr>
                  <a:t>x)</a:t>
                </a:r>
                <a:r>
                  <a:rPr lang="zh-CN" altLang="en-US" sz="2400" dirty="0" smtClean="0">
                    <a:sym typeface="Wingdings" panose="05000000000000000000" pitchFamily="2" charset="2"/>
                  </a:rPr>
                  <a:t>(</a:t>
                </a:r>
                <a14:m>
                  <m:oMath xmlns:m="http://schemas.openxmlformats.org/officeDocument/2006/math">
                    <m:r>
                      <a:rPr lang="en-US" altLang="zh-CN" sz="2400" dirty="0">
                        <a:latin typeface="Cambria Math" panose="02040503050406030204" pitchFamily="18" charset="0"/>
                        <a:sym typeface="Symbol" panose="05050102010706020507" pitchFamily="18" charset="2"/>
                      </a:rPr>
                      <m:t>∀</m:t>
                    </m:r>
                  </m:oMath>
                </a14:m>
                <a:r>
                  <a:rPr lang="zh-CN" altLang="en-US" sz="2400" dirty="0">
                    <a:sym typeface="Symbol" panose="05050102010706020507" pitchFamily="18" charset="2"/>
                  </a:rPr>
                  <a:t>v</a:t>
                </a:r>
                <a:r>
                  <a:rPr lang="zh-CN" altLang="en-US" sz="2400" dirty="0">
                    <a:sym typeface="Wingdings" panose="05000000000000000000" pitchFamily="2" charset="2"/>
                  </a:rPr>
                  <a:t>)</a:t>
                </a:r>
                <a:r>
                  <a:rPr lang="en-US" altLang="zh-CN" sz="2400" dirty="0" smtClean="0">
                    <a:sym typeface="Wingdings" panose="05000000000000000000" pitchFamily="2" charset="2"/>
                  </a:rPr>
                  <a:t>(P(</a:t>
                </a:r>
                <a:r>
                  <a:rPr lang="en-US" altLang="zh-CN" sz="2400" dirty="0" err="1" smtClean="0">
                    <a:sym typeface="Wingdings" panose="05000000000000000000" pitchFamily="2" charset="2"/>
                  </a:rPr>
                  <a:t>a,x,f</a:t>
                </a:r>
                <a:r>
                  <a:rPr lang="en-US" altLang="zh-CN" sz="2400" dirty="0" smtClean="0">
                    <a:sym typeface="Wingdings" panose="05000000000000000000" pitchFamily="2" charset="2"/>
                  </a:rPr>
                  <a:t>(x))</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smtClean="0">
                    <a:sym typeface="Wingdings" panose="05000000000000000000" pitchFamily="2" charset="2"/>
                  </a:rPr>
                  <a:t>Q(v,b</a:t>
                </a:r>
                <a:r>
                  <a:rPr lang="en-US" altLang="zh-CN" sz="2400" dirty="0">
                    <a:sym typeface="Wingdings" panose="05000000000000000000" pitchFamily="2" charset="2"/>
                  </a:rPr>
                  <a:t>)</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a:sym typeface="Wingdings" panose="05000000000000000000" pitchFamily="2" charset="2"/>
                  </a:rPr>
                  <a:t>R(g(x))</a:t>
                </a:r>
              </a:p>
              <a:p>
                <a:pPr marL="452120" lvl="1" indent="0">
                  <a:buNone/>
                  <a:tabLst>
                    <a:tab pos="1250950" algn="l"/>
                  </a:tabLst>
                  <a:defRPr/>
                </a:pPr>
                <a:r>
                  <a:rPr lang="en-US" altLang="zh-CN" sz="2400" dirty="0" smtClean="0">
                    <a:sym typeface="Wingdings" panose="05000000000000000000" pitchFamily="2" charset="2"/>
                  </a:rPr>
                  <a:t>6</a:t>
                </a:r>
                <a:r>
                  <a:rPr lang="zh-CN" altLang="en-US" sz="2400" dirty="0" smtClean="0">
                    <a:sym typeface="Wingdings" panose="05000000000000000000" pitchFamily="2" charset="2"/>
                  </a:rPr>
                  <a:t>）略去</a:t>
                </a:r>
                <a:r>
                  <a:rPr lang="en-US" altLang="zh-CN" sz="2400" dirty="0" smtClean="0">
                    <a:sym typeface="Symbol" panose="05050102010706020507" pitchFamily="18" charset="2"/>
                  </a:rPr>
                  <a:t></a:t>
                </a:r>
                <a:r>
                  <a:rPr lang="zh-CN" altLang="en-US" sz="2400" dirty="0" smtClean="0">
                    <a:sym typeface="Wingdings" panose="05000000000000000000" pitchFamily="2" charset="2"/>
                  </a:rPr>
                  <a:t>：</a:t>
                </a:r>
              </a:p>
              <a:p>
                <a:pPr marL="742950" lvl="1" indent="-285750" eaLnBrk="1" hangingPunct="1">
                  <a:buClr>
                    <a:srgbClr val="000044"/>
                  </a:buClr>
                  <a:buSzPct val="70000"/>
                  <a:buNone/>
                  <a:defRPr/>
                </a:pPr>
                <a:r>
                  <a:rPr kumimoji="0" lang="zh-CN" altLang="en-US" sz="2800" dirty="0" smtClean="0">
                    <a:solidFill>
                      <a:srgbClr val="000066"/>
                    </a:solidFill>
                    <a:latin typeface="Times New Roman" panose="02020603050405020304"/>
                    <a:ea typeface="宋体" panose="02010600030101010101" pitchFamily="2" charset="-122"/>
                    <a:sym typeface="Wingdings" panose="05000000000000000000" pitchFamily="2" charset="2"/>
                  </a:rPr>
                  <a:t>		</a:t>
                </a:r>
                <a:r>
                  <a:rPr lang="zh-CN" altLang="en-US" sz="2400" dirty="0" smtClean="0">
                    <a:sym typeface="Wingdings" panose="05000000000000000000" pitchFamily="2" charset="2"/>
                  </a:rPr>
                  <a:t> </a:t>
                </a:r>
                <a:r>
                  <a:rPr lang="en-US" altLang="zh-CN" sz="2400" dirty="0" smtClean="0">
                    <a:sym typeface="Wingdings" panose="05000000000000000000" pitchFamily="2" charset="2"/>
                  </a:rPr>
                  <a:t>P(</a:t>
                </a:r>
                <a:r>
                  <a:rPr lang="en-US" altLang="zh-CN" sz="2400" dirty="0" err="1" smtClean="0">
                    <a:sym typeface="Wingdings" panose="05000000000000000000" pitchFamily="2" charset="2"/>
                  </a:rPr>
                  <a:t>a,x,f</a:t>
                </a:r>
                <a:r>
                  <a:rPr lang="en-US" altLang="zh-CN" sz="2400" dirty="0" smtClean="0">
                    <a:sym typeface="Wingdings" panose="05000000000000000000" pitchFamily="2" charset="2"/>
                  </a:rPr>
                  <a:t>(x))</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smtClean="0">
                    <a:sym typeface="Wingdings" panose="05000000000000000000" pitchFamily="2" charset="2"/>
                  </a:rPr>
                  <a:t>Q(v,b)</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smtClean="0">
                    <a:sym typeface="Wingdings" panose="05000000000000000000" pitchFamily="2" charset="2"/>
                  </a:rPr>
                  <a:t>R(g(x)) 		</a:t>
                </a:r>
                <a:r>
                  <a:rPr lang="en-US" altLang="zh-CN" sz="2400" dirty="0" smtClean="0">
                    <a:solidFill>
                      <a:srgbClr val="FF0000"/>
                    </a:solidFill>
                    <a:sym typeface="Wingdings" panose="05000000000000000000" pitchFamily="2" charset="2"/>
                  </a:rPr>
                  <a:t>--- </a:t>
                </a:r>
                <a:r>
                  <a:rPr lang="en-US" altLang="zh-CN" sz="2400" dirty="0" err="1">
                    <a:solidFill>
                      <a:srgbClr val="FF0000"/>
                    </a:solidFill>
                    <a:sym typeface="Wingdings" panose="05000000000000000000" pitchFamily="2" charset="2"/>
                  </a:rPr>
                  <a:t>Skolem</a:t>
                </a:r>
                <a:r>
                  <a:rPr lang="zh-CN" altLang="en-US" sz="2400" dirty="0">
                    <a:solidFill>
                      <a:srgbClr val="FF0000"/>
                    </a:solidFill>
                    <a:sym typeface="Wingdings" panose="05000000000000000000" pitchFamily="2" charset="2"/>
                  </a:rPr>
                  <a:t>标准型</a:t>
                </a:r>
                <a:endParaRPr lang="en-US" altLang="zh-CN" sz="2400" dirty="0" smtClean="0">
                  <a:solidFill>
                    <a:srgbClr val="FF0000"/>
                  </a:solidFill>
                  <a:sym typeface="Wingdings" panose="05000000000000000000" pitchFamily="2" charset="2"/>
                </a:endParaRPr>
              </a:p>
              <a:p>
                <a:pPr lvl="1"/>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谓词归结的子句型	</a:t>
            </a:r>
          </a:p>
        </p:txBody>
      </p:sp>
      <p:sp>
        <p:nvSpPr>
          <p:cNvPr id="3" name="内容占位符 2"/>
          <p:cNvSpPr>
            <a:spLocks noGrp="1"/>
          </p:cNvSpPr>
          <p:nvPr>
            <p:ph idx="1"/>
          </p:nvPr>
        </p:nvSpPr>
        <p:spPr/>
        <p:txBody>
          <a:bodyPr/>
          <a:lstStyle/>
          <a:p>
            <a:r>
              <a:rPr lang="en-US" altLang="zh-CN" dirty="0" err="1"/>
              <a:t>Skolem</a:t>
            </a:r>
            <a:r>
              <a:rPr lang="zh-CN" altLang="en-US" dirty="0" smtClean="0"/>
              <a:t>定理</a:t>
            </a:r>
            <a:endParaRPr lang="zh-CN" altLang="en-US" dirty="0"/>
          </a:p>
          <a:p>
            <a:pPr lvl="1"/>
            <a:r>
              <a:rPr lang="zh-CN" altLang="en-US" dirty="0" smtClean="0"/>
              <a:t>谓词逻辑</a:t>
            </a:r>
            <a:r>
              <a:rPr lang="zh-CN" altLang="en-US" dirty="0"/>
              <a:t>的任意公式都可以化为与之等价的前束范式，但其前束范式不唯一</a:t>
            </a:r>
            <a:r>
              <a:rPr lang="zh-CN" altLang="en-US" dirty="0" smtClean="0"/>
              <a:t>。 </a:t>
            </a:r>
            <a:endParaRPr lang="zh-CN" altLang="en-US" dirty="0"/>
          </a:p>
          <a:p>
            <a:r>
              <a:rPr lang="en-US" altLang="zh-CN" dirty="0" err="1"/>
              <a:t>Skolem</a:t>
            </a:r>
            <a:r>
              <a:rPr lang="zh-CN" altLang="en-US" dirty="0" smtClean="0"/>
              <a:t>标准</a:t>
            </a:r>
            <a:r>
              <a:rPr lang="zh-CN" altLang="en-US" dirty="0"/>
              <a:t>形定义：</a:t>
            </a:r>
          </a:p>
          <a:p>
            <a:pPr lvl="1"/>
            <a:r>
              <a:rPr lang="zh-CN" altLang="en-US" dirty="0" smtClean="0"/>
              <a:t>消</a:t>
            </a:r>
            <a:r>
              <a:rPr lang="zh-CN" altLang="en-US" dirty="0"/>
              <a:t>去量词后的谓词公式。</a:t>
            </a:r>
          </a:p>
          <a:p>
            <a:pPr lvl="1"/>
            <a:r>
              <a:rPr lang="zh-CN" altLang="en-US" dirty="0" smtClean="0"/>
              <a:t>注意：谓词</a:t>
            </a:r>
            <a:r>
              <a:rPr lang="zh-CN" altLang="en-US" dirty="0"/>
              <a:t>公式</a:t>
            </a:r>
            <a:r>
              <a:rPr lang="en-US" altLang="zh-CN" dirty="0"/>
              <a:t>G</a:t>
            </a:r>
            <a:r>
              <a:rPr lang="zh-CN" altLang="en-US" dirty="0"/>
              <a:t>的</a:t>
            </a:r>
            <a:r>
              <a:rPr lang="en-US" altLang="zh-CN" dirty="0"/>
              <a:t>SKOLEM</a:t>
            </a:r>
            <a:r>
              <a:rPr lang="zh-CN" altLang="en-US" dirty="0"/>
              <a:t>标准型同</a:t>
            </a:r>
            <a:r>
              <a:rPr lang="en-US" altLang="zh-CN" dirty="0"/>
              <a:t>G</a:t>
            </a:r>
            <a:r>
              <a:rPr lang="zh-CN" altLang="en-US" dirty="0"/>
              <a:t>并</a:t>
            </a:r>
            <a:r>
              <a:rPr lang="zh-CN" altLang="en-US" dirty="0" smtClean="0"/>
              <a:t>不等价。 </a:t>
            </a:r>
            <a:endParaRPr lang="en-US" altLang="zh-CN" dirty="0" smtClean="0"/>
          </a:p>
          <a:p>
            <a:pPr lvl="1"/>
            <a:endParaRPr lang="en-US" altLang="zh-CN" dirty="0"/>
          </a:p>
          <a:p>
            <a:pPr lvl="1"/>
            <a:endParaRPr lang="en-US" altLang="zh-CN" dirty="0" smtClean="0"/>
          </a:p>
          <a:p>
            <a:pPr lvl="1"/>
            <a:endParaRPr lang="en-US" altLang="zh-CN" dirty="0"/>
          </a:p>
          <a:p>
            <a:pPr lvl="1"/>
            <a:endParaRPr lang="zh-CN" altLang="en-US" dirty="0" smtClean="0"/>
          </a:p>
          <a:p>
            <a:pPr lvl="1"/>
            <a:endParaRPr lang="zh-CN" altLang="en-US" dirty="0">
              <a:solidFill>
                <a:srgbClr val="FF00FF"/>
              </a:solidFill>
            </a:endParaRP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14</a:t>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575387" y="1027113"/>
                <a:ext cx="11041227" cy="5714255"/>
              </a:xfrm>
            </p:spPr>
            <p:txBody>
              <a:bodyPr/>
              <a:lstStyle/>
              <a:p>
                <a:r>
                  <a:rPr lang="zh-CN" altLang="en-US" dirty="0" smtClean="0"/>
                  <a:t>子句</a:t>
                </a:r>
                <a:r>
                  <a:rPr lang="zh-CN" altLang="en-US" dirty="0"/>
                  <a:t>与子句</a:t>
                </a:r>
                <a:r>
                  <a:rPr lang="zh-CN" altLang="en-US" dirty="0" smtClean="0"/>
                  <a:t>集</a:t>
                </a:r>
                <a:endParaRPr lang="en-US" altLang="zh-CN" dirty="0" smtClean="0"/>
              </a:p>
              <a:p>
                <a:pPr lvl="1">
                  <a:lnSpc>
                    <a:spcPct val="140000"/>
                  </a:lnSpc>
                </a:pPr>
                <a:r>
                  <a:rPr lang="zh-CN" altLang="en-US" dirty="0"/>
                  <a:t>文字：不含</a:t>
                </a:r>
                <a:r>
                  <a:rPr lang="zh-CN" altLang="en-US" dirty="0" smtClean="0"/>
                  <a:t>任何联结词</a:t>
                </a:r>
                <a:r>
                  <a:rPr lang="zh-CN" altLang="en-US" dirty="0"/>
                  <a:t>的谓词公式。</a:t>
                </a:r>
                <a:endParaRPr lang="en-US" altLang="zh-CN" dirty="0"/>
              </a:p>
              <a:p>
                <a:pPr lvl="1">
                  <a:lnSpc>
                    <a:spcPct val="140000"/>
                  </a:lnSpc>
                </a:pPr>
                <a:r>
                  <a:rPr lang="zh-CN" altLang="en-US" dirty="0"/>
                  <a:t>子句：一些文字的析取（谓词的和）</a:t>
                </a:r>
                <a:r>
                  <a:rPr lang="zh-CN" altLang="en-US" dirty="0" smtClean="0"/>
                  <a:t>。</a:t>
                </a:r>
                <a:endParaRPr lang="en-US" altLang="zh-CN" dirty="0" smtClean="0"/>
              </a:p>
              <a:p>
                <a:pPr lvl="1">
                  <a:lnSpc>
                    <a:spcPct val="140000"/>
                  </a:lnSpc>
                </a:pPr>
                <a:r>
                  <a:rPr lang="zh-CN" altLang="en-US" dirty="0">
                    <a:latin typeface="Arial"/>
                  </a:rPr>
                  <a:t>在</a:t>
                </a:r>
                <a:r>
                  <a:rPr lang="zh-CN" altLang="en-US" dirty="0">
                    <a:solidFill>
                      <a:srgbClr val="FF0000"/>
                    </a:solidFill>
                    <a:latin typeface="Arial"/>
                  </a:rPr>
                  <a:t>谓词逻辑</a:t>
                </a:r>
                <a:r>
                  <a:rPr lang="zh-CN" altLang="en-US" dirty="0">
                    <a:latin typeface="Arial"/>
                  </a:rPr>
                  <a:t>中，由于</a:t>
                </a:r>
                <a:r>
                  <a:rPr lang="zh-CN" altLang="en-US" dirty="0">
                    <a:solidFill>
                      <a:srgbClr val="FF0000"/>
                    </a:solidFill>
                    <a:latin typeface="Arial"/>
                  </a:rPr>
                  <a:t>子句集</a:t>
                </a:r>
                <a:r>
                  <a:rPr lang="zh-CN" altLang="en-US" dirty="0">
                    <a:latin typeface="Arial"/>
                  </a:rPr>
                  <a:t>中的</a:t>
                </a:r>
                <a:r>
                  <a:rPr lang="zh-CN" altLang="en-US" dirty="0">
                    <a:solidFill>
                      <a:srgbClr val="FF0000"/>
                    </a:solidFill>
                    <a:latin typeface="Arial"/>
                  </a:rPr>
                  <a:t>谓词</a:t>
                </a:r>
                <a:r>
                  <a:rPr lang="zh-CN" altLang="en-US" dirty="0">
                    <a:latin typeface="Arial"/>
                  </a:rPr>
                  <a:t>一般都含有</a:t>
                </a:r>
                <a:r>
                  <a:rPr lang="zh-CN" altLang="en-US" dirty="0">
                    <a:solidFill>
                      <a:srgbClr val="FF0000"/>
                    </a:solidFill>
                    <a:latin typeface="Arial"/>
                  </a:rPr>
                  <a:t>变元</a:t>
                </a:r>
                <a:r>
                  <a:rPr lang="zh-CN" altLang="en-US" dirty="0">
                    <a:latin typeface="Arial"/>
                  </a:rPr>
                  <a:t>，因此不能象命题逻辑那样直接消去互补文字。而需要先用一个</a:t>
                </a:r>
                <a:r>
                  <a:rPr lang="zh-CN" altLang="en-US" dirty="0">
                    <a:solidFill>
                      <a:srgbClr val="FF0000"/>
                    </a:solidFill>
                    <a:latin typeface="Arial"/>
                  </a:rPr>
                  <a:t>最一般合一</a:t>
                </a:r>
                <a:r>
                  <a:rPr lang="zh-CN" altLang="en-US" dirty="0">
                    <a:latin typeface="Arial"/>
                  </a:rPr>
                  <a:t>对</a:t>
                </a:r>
                <a:r>
                  <a:rPr lang="zh-CN" altLang="en-US" dirty="0">
                    <a:solidFill>
                      <a:srgbClr val="FF0000"/>
                    </a:solidFill>
                    <a:latin typeface="Arial"/>
                  </a:rPr>
                  <a:t>变元</a:t>
                </a:r>
                <a:r>
                  <a:rPr lang="zh-CN" altLang="en-US" dirty="0">
                    <a:latin typeface="Arial"/>
                  </a:rPr>
                  <a:t>进行</a:t>
                </a:r>
                <a:r>
                  <a:rPr lang="zh-CN" altLang="en-US" dirty="0">
                    <a:solidFill>
                      <a:srgbClr val="FF0000"/>
                    </a:solidFill>
                    <a:latin typeface="Arial"/>
                  </a:rPr>
                  <a:t>代换</a:t>
                </a:r>
                <a:r>
                  <a:rPr lang="zh-CN" altLang="en-US" dirty="0">
                    <a:latin typeface="Arial"/>
                  </a:rPr>
                  <a:t>，然后才能进行归结。</a:t>
                </a:r>
                <a:endParaRPr lang="en-US" altLang="zh-CN" dirty="0">
                  <a:latin typeface="Arial"/>
                </a:endParaRPr>
              </a:p>
              <a:p>
                <a:pPr lvl="1" algn="l"/>
                <a:r>
                  <a:rPr lang="zh-CN" altLang="en-US" dirty="0">
                    <a:latin typeface="Arial"/>
                  </a:rPr>
                  <a:t>谓词逻辑中的归结式：设</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oMath>
                </a14:m>
                <a:r>
                  <a:rPr lang="zh-CN" altLang="en-US" dirty="0">
                    <a:latin typeface="Arial"/>
                  </a:rPr>
                  <a:t>是两个</a:t>
                </a:r>
                <a:r>
                  <a:rPr lang="zh-CN" altLang="en-US" dirty="0">
                    <a:solidFill>
                      <a:srgbClr val="FF0000"/>
                    </a:solidFill>
                    <a:latin typeface="Arial"/>
                  </a:rPr>
                  <a:t>没有公共变元</a:t>
                </a:r>
                <a:r>
                  <a:rPr lang="zh-CN" altLang="en-US" dirty="0">
                    <a:latin typeface="Arial"/>
                  </a:rPr>
                  <a:t>的子句，</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oMath>
                </a14:m>
                <a:r>
                  <a:rPr lang="zh-CN" altLang="en-US" dirty="0">
                    <a:latin typeface="Arial"/>
                  </a:rPr>
                  <a:t>分别是</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oMath>
                </a14:m>
                <a:r>
                  <a:rPr lang="zh-CN" altLang="en-US" dirty="0">
                    <a:latin typeface="Arial"/>
                  </a:rPr>
                  <a:t>中的文字。如果</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m:t>
                    </m:r>
                    <m:r>
                      <a:rPr lang="en-US" altLang="zh-CN" i="1" dirty="0">
                        <a:latin typeface="Cambria Math" panose="02040503050406030204" pitchFamily="18" charset="0"/>
                      </a:rPr>
                      <m:t> </m:t>
                    </m:r>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oMath>
                </a14:m>
                <a:r>
                  <a:rPr lang="zh-CN" altLang="en-US" dirty="0">
                    <a:latin typeface="Arial"/>
                  </a:rPr>
                  <a:t>存在最一般合一</a:t>
                </a:r>
                <a14:m>
                  <m:oMath xmlns:m="http://schemas.openxmlformats.org/officeDocument/2006/math">
                    <m:r>
                      <a:rPr lang="en-US" altLang="zh-CN" i="1" dirty="0">
                        <a:latin typeface="Cambria Math" panose="02040503050406030204" pitchFamily="18" charset="0"/>
                      </a:rPr>
                      <m:t>𝜎</m:t>
                    </m:r>
                  </m:oMath>
                </a14:m>
                <a:r>
                  <a:rPr lang="zh-CN" altLang="en-US" dirty="0">
                    <a:latin typeface="Arial"/>
                  </a:rPr>
                  <a:t>，则称</a:t>
                </a:r>
                <a:endParaRPr lang="en-US" altLang="zh-CN" dirty="0">
                  <a:latin typeface="Arial"/>
                </a:endParaRPr>
              </a:p>
              <a:p>
                <a:pPr marL="339090" lvl="1" indent="0" algn="l">
                  <a:buNone/>
                </a:pPr>
                <a14:m>
                  <m:oMathPara xmlns:m="http://schemas.openxmlformats.org/officeDocument/2006/math">
                    <m:oMathParaPr>
                      <m:jc m:val="centerGroup"/>
                    </m:oMathParaPr>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12</m:t>
                      </m:r>
                      <m:r>
                        <a:rPr lang="en-US" altLang="zh-CN" i="1" dirty="0">
                          <a:latin typeface="Cambria Math" panose="02040503050406030204" pitchFamily="18" charset="0"/>
                        </a:rPr>
                        <m:t>=({</m:t>
                      </m:r>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r>
                        <a:rPr lang="en-US" altLang="zh-CN" i="1" dirty="0">
                          <a:latin typeface="Cambria Math" panose="02040503050406030204" pitchFamily="18" charset="0"/>
                        </a:rPr>
                        <m:t>𝜎</m:t>
                      </m:r>
                      <m:r>
                        <a:rPr lang="en-US" altLang="zh-CN" i="1" dirty="0">
                          <a:latin typeface="Cambria Math" panose="02040503050406030204" pitchFamily="18" charset="0"/>
                        </a:rPr>
                        <m:t>}−{ </m:t>
                      </m:r>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r>
                        <a:rPr lang="en-US" altLang="zh-CN" i="1" dirty="0">
                          <a:latin typeface="Cambria Math" panose="02040503050406030204" pitchFamily="18" charset="0"/>
                        </a:rPr>
                        <m:t>𝜎</m:t>
                      </m:r>
                      <m:r>
                        <a:rPr lang="en-US" altLang="zh-CN" i="1" dirty="0">
                          <a:latin typeface="Cambria Math" panose="02040503050406030204" pitchFamily="18" charset="0"/>
                        </a:rPr>
                        <m:t>})∪({ </m:t>
                      </m:r>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r>
                        <a:rPr lang="en-US" altLang="zh-CN" i="1" dirty="0">
                          <a:latin typeface="Cambria Math" panose="02040503050406030204" pitchFamily="18" charset="0"/>
                        </a:rPr>
                        <m:t>𝜎</m:t>
                      </m:r>
                      <m:r>
                        <a:rPr lang="en-US" altLang="zh-CN" i="1" dirty="0">
                          <a:latin typeface="Cambria Math" panose="02040503050406030204" pitchFamily="18" charset="0"/>
                        </a:rPr>
                        <m:t>}−{ </m:t>
                      </m:r>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r>
                        <a:rPr lang="en-US" altLang="zh-CN" i="1" dirty="0">
                          <a:latin typeface="Cambria Math" panose="02040503050406030204" pitchFamily="18" charset="0"/>
                        </a:rPr>
                        <m:t>𝜎</m:t>
                      </m:r>
                      <m:r>
                        <a:rPr lang="en-US" altLang="zh-CN" i="1" dirty="0">
                          <a:latin typeface="Cambria Math" panose="02040503050406030204" pitchFamily="18" charset="0"/>
                        </a:rPr>
                        <m:t>})</m:t>
                      </m:r>
                    </m:oMath>
                  </m:oMathPara>
                </a14:m>
                <a:endParaRPr lang="en-US" altLang="zh-CN" dirty="0">
                  <a:latin typeface="Arial"/>
                </a:endParaRPr>
              </a:p>
              <a:p>
                <a:pPr marL="339090" lvl="1" indent="0" algn="l">
                  <a:buNone/>
                </a:pPr>
                <a:r>
                  <a:rPr lang="zh-CN" altLang="en-US" dirty="0">
                    <a:latin typeface="Arial"/>
                  </a:rPr>
                  <a:t>为</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𝐶</m:t>
                    </m:r>
                    <m:r>
                      <a:rPr lang="en-US" altLang="zh-CN" i="1" baseline="-25000" dirty="0">
                        <a:latin typeface="Cambria Math" panose="02040503050406030204" pitchFamily="18" charset="0"/>
                      </a:rPr>
                      <m:t>2</m:t>
                    </m:r>
                  </m:oMath>
                </a14:m>
                <a:r>
                  <a:rPr lang="zh-CN" altLang="en-US" dirty="0">
                    <a:latin typeface="Arial"/>
                  </a:rPr>
                  <a:t>的</a:t>
                </a:r>
                <a:r>
                  <a:rPr lang="zh-CN" altLang="en-US" dirty="0">
                    <a:solidFill>
                      <a:srgbClr val="FF0000"/>
                    </a:solidFill>
                    <a:latin typeface="Arial"/>
                  </a:rPr>
                  <a:t>二元归结式</a:t>
                </a:r>
                <a:r>
                  <a:rPr lang="zh-CN" altLang="en-US" dirty="0">
                    <a:latin typeface="Arial"/>
                  </a:rPr>
                  <a:t>，而</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1</m:t>
                    </m:r>
                  </m:oMath>
                </a14:m>
                <a:r>
                  <a:rPr lang="zh-CN" altLang="en-US" dirty="0">
                    <a:latin typeface="Arial"/>
                  </a:rPr>
                  <a:t>和</a:t>
                </a:r>
                <a14:m>
                  <m:oMath xmlns:m="http://schemas.openxmlformats.org/officeDocument/2006/math">
                    <m:r>
                      <a:rPr lang="en-US" altLang="zh-CN" i="1" dirty="0">
                        <a:latin typeface="Cambria Math" panose="02040503050406030204" pitchFamily="18" charset="0"/>
                      </a:rPr>
                      <m:t>𝐿</m:t>
                    </m:r>
                    <m:r>
                      <a:rPr lang="en-US" altLang="zh-CN" i="1" baseline="-25000" dirty="0">
                        <a:latin typeface="Cambria Math" panose="02040503050406030204" pitchFamily="18" charset="0"/>
                      </a:rPr>
                      <m:t>2</m:t>
                    </m:r>
                  </m:oMath>
                </a14:m>
                <a:r>
                  <a:rPr lang="zh-CN" altLang="en-US" dirty="0">
                    <a:latin typeface="Arial"/>
                  </a:rPr>
                  <a:t>为归结式上的</a:t>
                </a:r>
                <a:r>
                  <a:rPr lang="zh-CN" altLang="en-US" dirty="0" smtClean="0">
                    <a:latin typeface="Arial"/>
                  </a:rPr>
                  <a:t>文字。</a:t>
                </a:r>
                <a:endParaRPr kumimoji="0" lang="zh-CN" altLang="en-US" dirty="0">
                  <a:solidFill>
                    <a:srgbClr val="3333FF"/>
                  </a:solidFill>
                  <a:cs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575387" y="1027113"/>
                <a:ext cx="11041227" cy="5714255"/>
              </a:xfrm>
              <a:blipFill>
                <a:blip r:embed="rId3"/>
                <a:stretch>
                  <a:fillRect l="-607" t="-213" r="-938" b="-2665"/>
                </a:stretch>
              </a:blipFill>
            </p:spPr>
            <p:txBody>
              <a:bodyPr/>
              <a:lstStyle/>
              <a:p>
                <a:r>
                  <a:rPr lang="zh-CN" altLang="en-US">
                    <a:noFill/>
                  </a:rPr>
                  <a:t> </a:t>
                </a:r>
              </a:p>
            </p:txBody>
          </p:sp>
        </mc:Fallback>
      </mc:AlternateContent>
      <p:sp>
        <p:nvSpPr>
          <p:cNvPr id="6" name="灯片编号占位符 5"/>
          <p:cNvSpPr>
            <a:spLocks noGrp="1"/>
          </p:cNvSpPr>
          <p:nvPr>
            <p:ph type="sldNum" sz="quarter" idx="10"/>
          </p:nvPr>
        </p:nvSpPr>
        <p:spPr/>
        <p:txBody>
          <a:bodyPr/>
          <a:lstStyle/>
          <a:p>
            <a:pPr>
              <a:defRPr/>
            </a:pPr>
            <a:fld id="{AE27E545-CC8F-47D3-9740-705DB7094278}" type="slidenum">
              <a:rPr lang="en-US" altLang="zh-CN" smtClean="0"/>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smtClean="0"/>
                  <a:t>子句</a:t>
                </a:r>
                <a:r>
                  <a:rPr lang="zh-CN" altLang="en-US" dirty="0"/>
                  <a:t>与子句</a:t>
                </a:r>
                <a:r>
                  <a:rPr lang="zh-CN" altLang="en-US" dirty="0" smtClean="0"/>
                  <a:t>集</a:t>
                </a:r>
                <a:endParaRPr lang="en-US" altLang="zh-CN" dirty="0" smtClean="0"/>
              </a:p>
              <a:p>
                <a:pPr lvl="1">
                  <a:lnSpc>
                    <a:spcPct val="140000"/>
                  </a:lnSpc>
                </a:pPr>
                <a:r>
                  <a:rPr lang="zh-CN" altLang="en-US" dirty="0" smtClean="0"/>
                  <a:t>子句</a:t>
                </a:r>
                <a:r>
                  <a:rPr lang="zh-CN" altLang="en-US" dirty="0"/>
                  <a:t>集S的求</a:t>
                </a:r>
                <a:r>
                  <a:rPr lang="zh-CN" altLang="en-US" dirty="0" smtClean="0"/>
                  <a:t>取</a:t>
                </a:r>
                <a:endParaRPr lang="en-US" altLang="zh-CN" dirty="0" smtClean="0"/>
              </a:p>
              <a:p>
                <a:pPr lvl="2">
                  <a:lnSpc>
                    <a:spcPct val="140000"/>
                  </a:lnSpc>
                  <a:spcBef>
                    <a:spcPts val="0"/>
                  </a:spcBef>
                </a:pPr>
                <a:r>
                  <a:rPr lang="zh-CN" altLang="en-US" dirty="0"/>
                  <a:t>谓词公式G </a:t>
                </a:r>
                <a:r>
                  <a:rPr lang="zh-CN" altLang="en-US" dirty="0">
                    <a:latin typeface="黑体" panose="02010609060101010101" pitchFamily="49" charset="-122"/>
                    <a:ea typeface="黑体" panose="02010609060101010101" pitchFamily="49" charset="-122"/>
                  </a:rPr>
                  <a:t>→</a:t>
                </a:r>
                <a:r>
                  <a:rPr lang="zh-CN" altLang="en-US" dirty="0"/>
                  <a:t> </a:t>
                </a:r>
                <a:r>
                  <a:rPr lang="en-US" altLang="zh-CN" dirty="0" err="1"/>
                  <a:t>Skolem</a:t>
                </a:r>
                <a:r>
                  <a:rPr lang="zh-CN" altLang="en-US" dirty="0"/>
                  <a:t>标准形 </a:t>
                </a:r>
                <a:r>
                  <a:rPr lang="zh-CN" altLang="en-US" dirty="0">
                    <a:latin typeface="黑体" panose="02010609060101010101" pitchFamily="49" charset="-122"/>
                    <a:ea typeface="黑体" panose="02010609060101010101" pitchFamily="49" charset="-122"/>
                  </a:rPr>
                  <a:t>→</a:t>
                </a:r>
                <a:r>
                  <a:rPr lang="zh-CN" altLang="en-US" dirty="0"/>
                  <a:t> 消去</a:t>
                </a:r>
                <a:r>
                  <a:rPr lang="en-US" altLang="zh-CN" dirty="0">
                    <a:sym typeface="Symbol" panose="05050102010706020507" pitchFamily="18" charset="2"/>
                  </a:rPr>
                  <a:t></a:t>
                </a:r>
                <a:r>
                  <a:rPr lang="zh-CN" altLang="en-US" dirty="0"/>
                  <a:t> </a:t>
                </a:r>
                <a:r>
                  <a:rPr lang="zh-CN" altLang="en-US" dirty="0">
                    <a:latin typeface="黑体" panose="02010609060101010101" pitchFamily="49" charset="-122"/>
                    <a:ea typeface="黑体" panose="02010609060101010101" pitchFamily="49" charset="-122"/>
                  </a:rPr>
                  <a:t>→</a:t>
                </a:r>
                <a:r>
                  <a:rPr lang="zh-CN" altLang="en-US" dirty="0"/>
                  <a:t> </a:t>
                </a:r>
                <a:r>
                  <a:rPr lang="zh-CN" altLang="en-US" dirty="0" smtClean="0"/>
                  <a:t>以</a:t>
                </a:r>
                <a:r>
                  <a:rPr lang="en-US" altLang="zh-CN" dirty="0" smtClean="0"/>
                  <a:t>,</a:t>
                </a:r>
                <a:r>
                  <a:rPr lang="zh-CN" altLang="en-US" dirty="0" smtClean="0"/>
                  <a:t>取代</a:t>
                </a:r>
                <a14:m>
                  <m:oMath xmlns:m="http://schemas.openxmlformats.org/officeDocument/2006/math">
                    <m:r>
                      <a:rPr lang="en-US" altLang="zh-CN" dirty="0">
                        <a:latin typeface="Cambria Math" panose="02040503050406030204" pitchFamily="18" charset="0"/>
                      </a:rPr>
                      <m:t>∧</m:t>
                    </m:r>
                  </m:oMath>
                </a14:m>
                <a:r>
                  <a:rPr lang="zh-CN" altLang="en-US" dirty="0" smtClean="0"/>
                  <a:t>的集合形式</a:t>
                </a:r>
                <a:endParaRPr lang="en-US" altLang="zh-CN" dirty="0"/>
              </a:p>
              <a:p>
                <a:pPr>
                  <a:lnSpc>
                    <a:spcPct val="140000"/>
                  </a:lnSpc>
                  <a:defRPr/>
                </a:pPr>
                <a:r>
                  <a:rPr lang="en-US" altLang="zh-CN" dirty="0"/>
                  <a:t>G</a:t>
                </a:r>
                <a:r>
                  <a:rPr lang="zh-CN" altLang="en-US" dirty="0"/>
                  <a:t>是不可满足的 </a:t>
                </a:r>
                <a14:m>
                  <m:oMath xmlns:m="http://schemas.openxmlformats.org/officeDocument/2006/math">
                    <m:r>
                      <a:rPr lang="en-US" altLang="zh-CN">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a:t>S</a:t>
                </a:r>
                <a:r>
                  <a:rPr lang="zh-CN" altLang="en-US" dirty="0"/>
                  <a:t>是不可满足</a:t>
                </a:r>
                <a:r>
                  <a:rPr lang="zh-CN" altLang="en-US" dirty="0" smtClean="0"/>
                  <a:t>的</a:t>
                </a:r>
                <a:endParaRPr lang="en-US" altLang="zh-CN" dirty="0" smtClean="0"/>
              </a:p>
              <a:p>
                <a:pPr lvl="1">
                  <a:lnSpc>
                    <a:spcPct val="140000"/>
                  </a:lnSpc>
                  <a:defRPr/>
                </a:pPr>
                <a:r>
                  <a:rPr lang="en-US" altLang="zh-CN" dirty="0"/>
                  <a:t>G</a:t>
                </a:r>
                <a:r>
                  <a:rPr lang="zh-CN" altLang="en-US" dirty="0"/>
                  <a:t>与</a:t>
                </a:r>
                <a:r>
                  <a:rPr lang="en-US" altLang="zh-CN" dirty="0"/>
                  <a:t>S</a:t>
                </a:r>
                <a:r>
                  <a:rPr lang="zh-CN" altLang="en-US" dirty="0"/>
                  <a:t>不等价，但在不可满足得意义下是一致的。 </a:t>
                </a:r>
              </a:p>
              <a:p>
                <a:pPr lvl="1">
                  <a:lnSpc>
                    <a:spcPct val="140000"/>
                  </a:lnSpc>
                  <a:defRPr/>
                </a:pPr>
                <a:r>
                  <a:rPr lang="zh-CN" altLang="en-US" dirty="0" smtClean="0"/>
                  <a:t>定理：若</a:t>
                </a:r>
                <a:r>
                  <a:rPr lang="zh-CN" altLang="en-US" dirty="0"/>
                  <a:t>G是给定的公式，而S是相应的子句集，</a:t>
                </a:r>
                <a:r>
                  <a:rPr lang="zh-CN" altLang="en-US" dirty="0" smtClean="0"/>
                  <a:t>则：</a:t>
                </a:r>
                <a:endParaRPr lang="en-US" altLang="zh-CN" dirty="0" smtClean="0"/>
              </a:p>
              <a:p>
                <a:pPr marL="452120" lvl="1" indent="0" algn="ctr">
                  <a:lnSpc>
                    <a:spcPct val="140000"/>
                  </a:lnSpc>
                  <a:buNone/>
                  <a:defRPr/>
                </a:pPr>
                <a:r>
                  <a:rPr lang="zh-CN" altLang="en-US" dirty="0" smtClean="0"/>
                  <a:t>G</a:t>
                </a:r>
                <a:r>
                  <a:rPr lang="zh-CN" altLang="en-US" dirty="0"/>
                  <a:t>是不可满足的</a:t>
                </a:r>
                <a:r>
                  <a:rPr lang="zh-CN" altLang="en-US" dirty="0" smtClean="0"/>
                  <a:t> </a:t>
                </a:r>
                <a14:m>
                  <m:oMath xmlns:m="http://schemas.openxmlformats.org/officeDocument/2006/math">
                    <m:r>
                      <a:rPr lang="en-US" altLang="zh-CN" sz="2400">
                        <a:latin typeface="Cambria Math" panose="02040503050406030204" pitchFamily="18" charset="0"/>
                        <a:ea typeface="MS Mincho" charset="0"/>
                        <a:cs typeface="Cambria Math" panose="02040503050406030204" pitchFamily="18" charset="0"/>
                        <a:sym typeface="+mn-ea"/>
                      </a:rPr>
                      <m:t>⟺</m:t>
                    </m:r>
                  </m:oMath>
                </a14:m>
                <a:r>
                  <a:rPr lang="zh-CN" altLang="en-US" dirty="0"/>
                  <a:t> S是不可满足的。</a:t>
                </a:r>
              </a:p>
              <a:p>
                <a:pPr marL="452120" lvl="1" indent="0">
                  <a:lnSpc>
                    <a:spcPct val="140000"/>
                  </a:lnSpc>
                  <a:buNone/>
                  <a:defRPr/>
                </a:pPr>
                <a:r>
                  <a:rPr lang="zh-CN" altLang="en-US" dirty="0" smtClean="0"/>
                  <a:t>注意</a:t>
                </a:r>
                <a:r>
                  <a:rPr lang="zh-CN" altLang="en-US" dirty="0"/>
                  <a:t>：G真不一定S真，而S真必有G真</a:t>
                </a:r>
                <a:r>
                  <a:rPr lang="zh-CN" altLang="en-US" dirty="0" smtClean="0"/>
                  <a:t>。即</a:t>
                </a:r>
                <a:r>
                  <a:rPr lang="zh-CN" altLang="en-US" dirty="0"/>
                  <a:t>： S </a:t>
                </a:r>
                <a14:m>
                  <m:oMath xmlns:m="http://schemas.openxmlformats.org/officeDocument/2006/math">
                    <m:r>
                      <a:rPr lang="en-US" altLang="zh-CN" sz="2800" i="1" dirty="0">
                        <a:latin typeface="Cambria Math" panose="02040503050406030204" pitchFamily="18" charset="0"/>
                        <a:cs typeface="Cambria Math" panose="02040503050406030204" pitchFamily="18" charset="0"/>
                        <a:sym typeface="+mn-ea"/>
                      </a:rPr>
                      <m:t>⟹</m:t>
                    </m:r>
                  </m:oMath>
                </a14:m>
                <a:r>
                  <a:rPr lang="zh-CN" altLang="en-US" dirty="0"/>
                  <a:t> G</a:t>
                </a:r>
              </a:p>
              <a:p>
                <a:pPr lvl="1"/>
                <a:endParaRPr kumimoji="0" lang="zh-CN" altLang="en-US" dirty="0">
                  <a:solidFill>
                    <a:srgbClr val="3333FF"/>
                  </a:solidFill>
                  <a:cs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607" t="-22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16</a:t>
            </a:fld>
            <a:endParaRPr lang="en-US" altLang="zh-CN"/>
          </a:p>
        </p:txBody>
      </p:sp>
    </p:spTree>
    <p:extLst>
      <p:ext uri="{BB962C8B-B14F-4D97-AF65-F5344CB8AC3E}">
        <p14:creationId xmlns:p14="http://schemas.microsoft.com/office/powerpoint/2010/main" val="16896297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r>
                  <a:rPr lang="en-US" altLang="zh-CN" dirty="0" smtClean="0"/>
                  <a:t>G = G1 </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 </a:t>
                </a:r>
                <a:r>
                  <a:rPr lang="en-US" altLang="zh-CN" dirty="0"/>
                  <a:t>G2</a:t>
                </a:r>
                <a:r>
                  <a:rPr lang="en-US" altLang="zh-CN" dirty="0" smtClean="0"/>
                  <a:t> </a:t>
                </a:r>
                <a14:m>
                  <m:oMath xmlns:m="http://schemas.openxmlformats.org/officeDocument/2006/math">
                    <m:r>
                      <a:rPr lang="en-US" altLang="zh-CN" dirty="0">
                        <a:latin typeface="Cambria Math" panose="02040503050406030204" pitchFamily="18" charset="0"/>
                        <a:cs typeface="Cambria Math" panose="02040503050406030204" pitchFamily="18" charset="0"/>
                      </a:rPr>
                      <m:t>∧</m:t>
                    </m:r>
                    <m:r>
                      <a:rPr lang="en-US" altLang="zh-CN" b="1" i="0" dirty="0" smtClean="0">
                        <a:latin typeface="Cambria Math" panose="02040503050406030204" pitchFamily="18" charset="0"/>
                        <a:cs typeface="Cambria Math" panose="02040503050406030204" pitchFamily="18" charset="0"/>
                      </a:rPr>
                      <m:t> </m:t>
                    </m:r>
                  </m:oMath>
                </a14:m>
                <a:r>
                  <a:rPr lang="en-US" altLang="zh-CN" dirty="0"/>
                  <a:t>G3</a:t>
                </a:r>
                <a:r>
                  <a:rPr lang="en-US" altLang="zh-CN" dirty="0" smtClean="0"/>
                  <a:t> </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l-GR" altLang="zh-CN" dirty="0"/>
                  <a:t> </a:t>
                </a:r>
                <a:r>
                  <a:rPr lang="el-GR" altLang="zh-CN" dirty="0" smtClean="0"/>
                  <a:t>…</a:t>
                </a:r>
                <a:r>
                  <a:rPr lang="en-US" altLang="zh-CN" dirty="0" smtClean="0"/>
                  <a:t> </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 </a:t>
                </a:r>
                <a:r>
                  <a:rPr lang="en-US" altLang="zh-CN" dirty="0" err="1"/>
                  <a:t>Gn</a:t>
                </a:r>
                <a:r>
                  <a:rPr lang="en-US" altLang="zh-CN" dirty="0"/>
                  <a:t> </a:t>
                </a:r>
                <a:r>
                  <a:rPr lang="zh-CN" altLang="en-US" dirty="0"/>
                  <a:t>的子句型</a:t>
                </a:r>
              </a:p>
              <a:p>
                <a:pPr lvl="1"/>
                <a:r>
                  <a:rPr lang="en-US" altLang="zh-CN" dirty="0"/>
                  <a:t>G</a:t>
                </a:r>
                <a:r>
                  <a:rPr lang="zh-CN" altLang="en-US" dirty="0"/>
                  <a:t>的子句集可以分解成几个单独</a:t>
                </a:r>
                <a:r>
                  <a:rPr lang="zh-CN" altLang="en-US" dirty="0" smtClean="0"/>
                  <a:t>处理（</a:t>
                </a:r>
                <a:r>
                  <a:rPr lang="en-US" altLang="zh-CN" dirty="0"/>
                  <a:t> </a:t>
                </a:r>
                <a:r>
                  <a:rPr lang="en-US" altLang="zh-CN" dirty="0" smtClean="0"/>
                  <a:t>Si</a:t>
                </a:r>
                <a:r>
                  <a:rPr lang="zh-CN" altLang="en-US" dirty="0" smtClean="0"/>
                  <a:t>是</a:t>
                </a:r>
                <a:r>
                  <a:rPr lang="en-US" altLang="zh-CN" dirty="0" err="1" smtClean="0"/>
                  <a:t>Gi</a:t>
                </a:r>
                <a:r>
                  <a:rPr lang="zh-CN" altLang="en-US" dirty="0" smtClean="0"/>
                  <a:t>的子句集</a:t>
                </a:r>
                <a:r>
                  <a:rPr lang="en-US" altLang="zh-CN" dirty="0" smtClean="0"/>
                  <a:t> </a:t>
                </a:r>
                <a:r>
                  <a:rPr lang="zh-CN" altLang="en-US" dirty="0" smtClean="0"/>
                  <a:t>）。</a:t>
                </a:r>
                <a:endParaRPr lang="zh-CN" altLang="en-US" dirty="0"/>
              </a:p>
              <a:p>
                <a:pPr lvl="1"/>
                <a:r>
                  <a:rPr lang="zh-CN" altLang="en-US" dirty="0" smtClean="0"/>
                  <a:t>有</a:t>
                </a:r>
                <a:r>
                  <a:rPr lang="en-US" altLang="zh-CN" dirty="0" smtClean="0"/>
                  <a:t>SG </a:t>
                </a:r>
                <a:r>
                  <a:rPr lang="en-US" altLang="zh-CN" dirty="0"/>
                  <a:t>= S1</a:t>
                </a:r>
                <a:r>
                  <a:rPr lang="en-US" altLang="zh-CN" dirty="0" smtClean="0"/>
                  <a:t> </a:t>
                </a:r>
                <a14:m>
                  <m:oMath xmlns:m="http://schemas.openxmlformats.org/officeDocument/2006/math">
                    <m:r>
                      <a:rPr lang="en-US" altLang="zh-CN" i="1" dirty="0" smtClean="0">
                        <a:latin typeface="Cambria Math" panose="02040503050406030204" pitchFamily="18" charset="0"/>
                        <a:ea typeface="Cambria Math" panose="02040503050406030204" pitchFamily="18" charset="0"/>
                      </a:rPr>
                      <m:t>∪</m:t>
                    </m:r>
                  </m:oMath>
                </a14:m>
                <a:r>
                  <a:rPr lang="en-US" altLang="zh-CN" dirty="0" smtClean="0"/>
                  <a:t> </a:t>
                </a:r>
                <a:r>
                  <a:rPr lang="en-US" altLang="zh-CN" dirty="0"/>
                  <a:t>S2</a:t>
                </a:r>
                <a:r>
                  <a:rPr lang="en-US" altLang="zh-CN"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 </a:t>
                </a:r>
                <a:r>
                  <a:rPr lang="en-US" altLang="zh-CN" dirty="0"/>
                  <a:t>S3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en-US" altLang="zh-CN"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 </a:t>
                </a:r>
                <a:r>
                  <a:rPr lang="en-US" altLang="zh-CN" dirty="0"/>
                  <a:t>Sn</a:t>
                </a:r>
              </a:p>
              <a:p>
                <a:pPr marL="805180" lvl="1" indent="-354330">
                  <a:buNone/>
                </a:pPr>
                <a:r>
                  <a:rPr lang="en-US" altLang="zh-CN" dirty="0" smtClean="0"/>
                  <a:t>	</a:t>
                </a:r>
                <a:r>
                  <a:rPr lang="zh-CN" altLang="en-US" dirty="0" smtClean="0"/>
                  <a:t>则</a:t>
                </a:r>
                <a:r>
                  <a:rPr lang="en-US" altLang="zh-CN" dirty="0"/>
                  <a:t>SG </a:t>
                </a:r>
                <a:r>
                  <a:rPr lang="zh-CN" altLang="en-US" dirty="0"/>
                  <a:t>与 </a:t>
                </a:r>
                <a:r>
                  <a:rPr lang="en-US" altLang="zh-CN" dirty="0"/>
                  <a:t>S1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S2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S3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en-US" altLang="zh-CN" dirty="0">
                    <a:ea typeface="Cambria Math" panose="02040503050406030204" pitchFamily="18" charset="0"/>
                  </a:rPr>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en-US" altLang="zh-CN" dirty="0" smtClean="0"/>
                  <a:t>Sn </a:t>
                </a:r>
                <a:r>
                  <a:rPr lang="zh-CN" altLang="en-US" dirty="0" smtClean="0"/>
                  <a:t>在</a:t>
                </a:r>
                <a:r>
                  <a:rPr lang="zh-CN" altLang="en-US" dirty="0">
                    <a:solidFill>
                      <a:srgbClr val="FF0000"/>
                    </a:solidFill>
                  </a:rPr>
                  <a:t>不可满足</a:t>
                </a:r>
                <a:r>
                  <a:rPr lang="zh-CN" altLang="en-US" dirty="0"/>
                  <a:t>的意义上是一致</a:t>
                </a:r>
                <a:r>
                  <a:rPr lang="zh-CN" altLang="en-US" dirty="0" smtClean="0"/>
                  <a:t>的</a:t>
                </a:r>
                <a:endParaRPr lang="zh-CN" altLang="en-US" dirty="0"/>
              </a:p>
              <a:p>
                <a:pPr marL="805180" lvl="1" indent="-354330">
                  <a:buNone/>
                </a:pPr>
                <a:r>
                  <a:rPr lang="en-US" altLang="zh-CN" dirty="0" smtClean="0"/>
                  <a:t>	</a:t>
                </a:r>
                <a:r>
                  <a:rPr lang="zh-CN" altLang="en-US" dirty="0" smtClean="0"/>
                  <a:t>即</a:t>
                </a:r>
                <a:r>
                  <a:rPr lang="en-US" altLang="zh-CN" dirty="0"/>
                  <a:t>SG </a:t>
                </a:r>
                <a:r>
                  <a:rPr lang="zh-CN" altLang="en-US" dirty="0"/>
                  <a:t>不可满足 </a:t>
                </a:r>
                <a14:m>
                  <m:oMath xmlns:m="http://schemas.openxmlformats.org/officeDocument/2006/math">
                    <m:r>
                      <a:rPr lang="en-US" altLang="zh-CN">
                        <a:latin typeface="Cambria Math" panose="02040503050406030204" pitchFamily="18" charset="0"/>
                        <a:ea typeface="MS Mincho" charset="0"/>
                        <a:cs typeface="Cambria Math" panose="02040503050406030204" pitchFamily="18" charset="0"/>
                        <a:sym typeface="+mn-ea"/>
                      </a:rPr>
                      <m:t>⟺</m:t>
                    </m:r>
                  </m:oMath>
                </a14:m>
                <a:r>
                  <a:rPr lang="zh-CN" altLang="en-US" dirty="0"/>
                  <a:t> </a:t>
                </a:r>
                <a:r>
                  <a:rPr lang="en-US" altLang="zh-CN" dirty="0"/>
                  <a:t>S1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S2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S3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a:t> </a:t>
                </a:r>
                <a:r>
                  <a:rPr lang="en-US" altLang="zh-CN" dirty="0" smtClean="0"/>
                  <a:t>… </a:t>
                </a:r>
                <a14:m>
                  <m:oMath xmlns:m="http://schemas.openxmlformats.org/officeDocument/2006/math">
                    <m:r>
                      <a:rPr lang="en-US" altLang="zh-CN" i="1" dirty="0">
                        <a:latin typeface="Cambria Math" panose="02040503050406030204" pitchFamily="18" charset="0"/>
                        <a:ea typeface="Cambria Math" panose="02040503050406030204" pitchFamily="18" charset="0"/>
                      </a:rPr>
                      <m:t>∪</m:t>
                    </m:r>
                  </m:oMath>
                </a14:m>
                <a:r>
                  <a:rPr lang="en-US" altLang="zh-CN" dirty="0" smtClean="0"/>
                  <a:t> </a:t>
                </a:r>
                <a:r>
                  <a:rPr lang="en-US" altLang="zh-CN" dirty="0"/>
                  <a:t>Sn</a:t>
                </a:r>
                <a:r>
                  <a:rPr lang="zh-CN" altLang="en-US" dirty="0"/>
                  <a:t>不可满足。</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a:blip r:embed="rId3"/>
                <a:stretch>
                  <a:fillRect l="-607" t="-224"/>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17</a:t>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indent="0">
                  <a:buNone/>
                </a:pPr>
                <a:r>
                  <a:rPr lang="zh-CN" altLang="en-US" dirty="0" smtClean="0"/>
                  <a:t>谓词逻辑</a:t>
                </a:r>
                <a:r>
                  <a:rPr lang="zh-CN" altLang="en-US" dirty="0"/>
                  <a:t>的</a:t>
                </a:r>
                <a:r>
                  <a:rPr lang="zh-CN" altLang="en-US" dirty="0" smtClean="0"/>
                  <a:t>归结原理</a:t>
                </a:r>
                <a:endParaRPr lang="zh-CN" altLang="en-US" dirty="0"/>
              </a:p>
              <a:p>
                <a:pPr lvl="1" algn="l"/>
                <a:r>
                  <a:rPr lang="zh-CN" altLang="en-US" dirty="0">
                    <a:latin typeface="Arial"/>
                  </a:rPr>
                  <a:t>谓词逻辑的归结</a:t>
                </a:r>
                <a:r>
                  <a:rPr lang="zh-CN" altLang="en-US" dirty="0" smtClean="0">
                    <a:latin typeface="Arial"/>
                  </a:rPr>
                  <a:t>反演</a:t>
                </a:r>
                <a:endParaRPr lang="en-US" altLang="zh-CN" dirty="0" smtClean="0">
                  <a:latin typeface="Arial"/>
                </a:endParaRPr>
              </a:p>
              <a:p>
                <a:pPr marL="338138" lvl="1" indent="468313" algn="l">
                  <a:buNone/>
                </a:pPr>
                <a:r>
                  <a:rPr lang="zh-CN" altLang="zh-CN" sz="2200" dirty="0">
                    <a:latin typeface="Times New Roman" panose="02020603050405020304" pitchFamily="18" charset="0"/>
                  </a:rPr>
                  <a:t>设要证明的定理可用谓词公式表示为如下的形式：</a:t>
                </a:r>
                <a:endParaRPr lang="en-US" altLang="zh-CN" sz="2200" dirty="0">
                  <a:latin typeface="Times New Roman" panose="02020603050405020304" pitchFamily="18" charset="0"/>
                </a:endParaRPr>
              </a:p>
              <a:p>
                <a:pPr marL="339090" lvl="1" indent="0" algn="l">
                  <a:lnSpc>
                    <a:spcPct val="130000"/>
                  </a:lnSpc>
                  <a:buNone/>
                </a:pPr>
                <a14:m>
                  <m:oMathPara xmlns:m="http://schemas.openxmlformats.org/officeDocument/2006/math">
                    <m:oMathParaPr>
                      <m:jc m:val="centerGroup"/>
                    </m:oMathParaPr>
                    <m:oMath xmlns:m="http://schemas.openxmlformats.org/officeDocument/2006/math">
                      <m:sSub>
                        <m:sSubPr>
                          <m:ctrlPr>
                            <a:rPr lang="en-US" altLang="zh-CN" sz="2200" b="0" i="1" dirty="0">
                              <a:solidFill>
                                <a:srgbClr val="000000"/>
                              </a:solidFill>
                              <a:latin typeface="Cambria Math" panose="02040503050406030204" pitchFamily="18" charset="0"/>
                            </a:rPr>
                          </m:ctrlPr>
                        </m:sSubPr>
                        <m:e>
                          <m:r>
                            <a:rPr lang="en-US" altLang="zh-CN" sz="2200" b="0" i="1" dirty="0">
                              <a:solidFill>
                                <a:srgbClr val="000000"/>
                              </a:solidFill>
                              <a:latin typeface="Cambria Math" panose="02040503050406030204" pitchFamily="18" charset="0"/>
                            </a:rPr>
                            <m:t>𝐴</m:t>
                          </m:r>
                        </m:e>
                        <m:sub>
                          <m:r>
                            <a:rPr lang="en-US" altLang="zh-CN" sz="2200" b="0" i="1" dirty="0">
                              <a:solidFill>
                                <a:srgbClr val="000000"/>
                              </a:solidFill>
                              <a:latin typeface="Cambria Math" panose="02040503050406030204" pitchFamily="18" charset="0"/>
                            </a:rPr>
                            <m:t>1</m:t>
                          </m:r>
                        </m:sub>
                      </m:sSub>
                      <m:r>
                        <a:rPr lang="en-US" altLang="zh-CN" sz="2200" b="0" i="1" dirty="0">
                          <a:solidFill>
                            <a:srgbClr val="000000"/>
                          </a:solidFill>
                          <a:latin typeface="Cambria Math" panose="02040503050406030204" pitchFamily="18" charset="0"/>
                          <a:ea typeface="Cambria Math" panose="02040503050406030204" pitchFamily="18" charset="0"/>
                        </a:rPr>
                        <m:t>∧</m:t>
                      </m:r>
                      <m:sSub>
                        <m:sSubPr>
                          <m:ctrlPr>
                            <a:rPr lang="en-US" altLang="zh-CN" sz="2200" b="0" i="1" dirty="0">
                              <a:solidFill>
                                <a:srgbClr val="000000"/>
                              </a:solidFill>
                              <a:latin typeface="Cambria Math" panose="02040503050406030204" pitchFamily="18" charset="0"/>
                            </a:rPr>
                          </m:ctrlPr>
                        </m:sSubPr>
                        <m:e>
                          <m:r>
                            <a:rPr lang="en-US" altLang="zh-CN" sz="2200" b="0" i="1" dirty="0">
                              <a:solidFill>
                                <a:srgbClr val="000000"/>
                              </a:solidFill>
                              <a:latin typeface="Cambria Math" panose="02040503050406030204" pitchFamily="18" charset="0"/>
                            </a:rPr>
                            <m:t>𝐴</m:t>
                          </m:r>
                        </m:e>
                        <m:sub>
                          <m:r>
                            <a:rPr lang="en-US" altLang="zh-CN" sz="2200" b="0" i="1" dirty="0">
                              <a:solidFill>
                                <a:srgbClr val="000000"/>
                              </a:solidFill>
                              <a:latin typeface="Cambria Math" panose="02040503050406030204" pitchFamily="18" charset="0"/>
                            </a:rPr>
                            <m:t>2</m:t>
                          </m:r>
                        </m:sub>
                      </m:sSub>
                      <m:sSub>
                        <m:sSubPr>
                          <m:ctrlPr>
                            <a:rPr lang="en-US" altLang="zh-CN" sz="2200" b="0" i="1" dirty="0">
                              <a:solidFill>
                                <a:srgbClr val="000000"/>
                              </a:solidFill>
                              <a:latin typeface="Cambria Math" panose="02040503050406030204" pitchFamily="18" charset="0"/>
                            </a:rPr>
                          </m:ctrlPr>
                        </m:sSubPr>
                        <m:e>
                          <m:r>
                            <a:rPr lang="en-US" altLang="zh-CN" sz="2200" b="0" i="1" dirty="0">
                              <a:solidFill>
                                <a:srgbClr val="000000"/>
                              </a:solidFill>
                              <a:latin typeface="Cambria Math" panose="02040503050406030204" pitchFamily="18" charset="0"/>
                              <a:ea typeface="Cambria Math" panose="02040503050406030204" pitchFamily="18" charset="0"/>
                            </a:rPr>
                            <m:t>∧⋯∧</m:t>
                          </m:r>
                          <m:r>
                            <a:rPr lang="en-US" altLang="zh-CN" sz="2200" b="0" i="1" dirty="0">
                              <a:solidFill>
                                <a:srgbClr val="000000"/>
                              </a:solidFill>
                              <a:latin typeface="Cambria Math" panose="02040503050406030204" pitchFamily="18" charset="0"/>
                            </a:rPr>
                            <m:t>𝐴</m:t>
                          </m:r>
                        </m:e>
                        <m:sub>
                          <m:r>
                            <a:rPr lang="en-US" altLang="zh-CN" sz="2200" b="0" i="1" dirty="0">
                              <a:solidFill>
                                <a:srgbClr val="000000"/>
                              </a:solidFill>
                              <a:latin typeface="Cambria Math" panose="02040503050406030204" pitchFamily="18" charset="0"/>
                            </a:rPr>
                            <m:t>𝑛</m:t>
                          </m:r>
                        </m:sub>
                      </m:sSub>
                      <m:r>
                        <a:rPr lang="en-US" altLang="zh-CN" sz="2200" b="0" i="1" dirty="0">
                          <a:solidFill>
                            <a:srgbClr val="000000"/>
                          </a:solidFill>
                          <a:latin typeface="Cambria Math" panose="02040503050406030204" pitchFamily="18" charset="0"/>
                          <a:ea typeface="Cambria Math" panose="02040503050406030204" pitchFamily="18" charset="0"/>
                        </a:rPr>
                        <m:t>→</m:t>
                      </m:r>
                      <m:r>
                        <a:rPr lang="en-US" altLang="zh-CN" sz="2200" b="0" i="1" dirty="0">
                          <a:solidFill>
                            <a:srgbClr val="000000"/>
                          </a:solidFill>
                          <a:latin typeface="Cambria Math" panose="02040503050406030204" pitchFamily="18" charset="0"/>
                          <a:ea typeface="Cambria Math" panose="02040503050406030204" pitchFamily="18" charset="0"/>
                        </a:rPr>
                        <m:t>𝐵</m:t>
                      </m:r>
                    </m:oMath>
                  </m:oMathPara>
                </a14:m>
                <a:endParaRPr lang="zh-CN" altLang="zh-CN" sz="2200" b="0" dirty="0">
                  <a:solidFill>
                    <a:srgbClr val="000000"/>
                  </a:solidFill>
                  <a:latin typeface="Times New Roman" panose="02020603050405020304" pitchFamily="18" charset="0"/>
                </a:endParaRPr>
              </a:p>
              <a:p>
                <a:pPr lvl="1" indent="-468313" eaLnBrk="1" hangingPunct="1">
                  <a:buNone/>
                </a:pPr>
                <a:r>
                  <a:rPr lang="en-US" altLang="zh-CN" sz="2200" dirty="0">
                    <a:latin typeface="Times New Roman" panose="02020603050405020304" pitchFamily="18" charset="0"/>
                  </a:rPr>
                  <a:t>(1) </a:t>
                </a:r>
                <a:r>
                  <a:rPr lang="zh-CN" altLang="zh-CN" sz="2200" dirty="0">
                    <a:latin typeface="Times New Roman" panose="02020603050405020304" pitchFamily="18" charset="0"/>
                  </a:rPr>
                  <a:t>首先否定结论</a:t>
                </a:r>
                <a14:m>
                  <m:oMath xmlns:m="http://schemas.openxmlformats.org/officeDocument/2006/math">
                    <m:r>
                      <a:rPr lang="en-US" altLang="zh-CN" sz="2200" dirty="0">
                        <a:latin typeface="Cambria Math" panose="02040503050406030204" pitchFamily="18" charset="0"/>
                      </a:rPr>
                      <m:t>𝐵</m:t>
                    </m:r>
                  </m:oMath>
                </a14:m>
                <a:r>
                  <a:rPr lang="zh-CN" altLang="zh-CN" sz="2200" dirty="0">
                    <a:latin typeface="Times New Roman" panose="02020603050405020304" pitchFamily="18" charset="0"/>
                  </a:rPr>
                  <a:t>，并将否定后的公式</a:t>
                </a:r>
                <a14:m>
                  <m:oMath xmlns:m="http://schemas.openxmlformats.org/officeDocument/2006/math">
                    <m:r>
                      <a:rPr lang="zh-CN" altLang="zh-CN" sz="2200" dirty="0">
                        <a:latin typeface="Cambria Math" panose="02040503050406030204" pitchFamily="18" charset="0"/>
                      </a:rPr>
                      <m:t>﹁</m:t>
                    </m:r>
                    <m:r>
                      <a:rPr lang="en-US" altLang="zh-CN" sz="2200" dirty="0">
                        <a:latin typeface="Cambria Math" panose="02040503050406030204" pitchFamily="18" charset="0"/>
                      </a:rPr>
                      <m:t>𝐵</m:t>
                    </m:r>
                  </m:oMath>
                </a14:m>
                <a:r>
                  <a:rPr lang="zh-CN" altLang="zh-CN" sz="2200" dirty="0">
                    <a:latin typeface="Times New Roman" panose="02020603050405020304" pitchFamily="18" charset="0"/>
                  </a:rPr>
                  <a:t>与前提公式集组成如下形式的谓词公式：</a:t>
                </a:r>
                <a:endParaRPr lang="en-US" altLang="zh-CN" sz="2200" dirty="0">
                  <a:latin typeface="Times New Roman" panose="02020603050405020304" pitchFamily="18" charset="0"/>
                </a:endParaRPr>
              </a:p>
              <a:p>
                <a:pPr lvl="1" indent="-468313" eaLnBrk="1" hangingPunct="1">
                  <a:lnSpc>
                    <a:spcPct val="130000"/>
                  </a:lnSpc>
                  <a:buNone/>
                </a:pPr>
                <a14:m>
                  <m:oMathPara xmlns:m="http://schemas.openxmlformats.org/officeDocument/2006/math">
                    <m:oMathParaPr>
                      <m:jc m:val="centerGroup"/>
                    </m:oMathParaPr>
                    <m:oMath xmlns:m="http://schemas.openxmlformats.org/officeDocument/2006/math">
                      <m:r>
                        <a:rPr lang="en-US" altLang="zh-CN" sz="2200" dirty="0">
                          <a:latin typeface="Cambria Math" panose="02040503050406030204" pitchFamily="18" charset="0"/>
                        </a:rPr>
                        <m:t>𝐺</m:t>
                      </m:r>
                      <m:r>
                        <a:rPr lang="en-US" altLang="zh-CN" sz="2200" dirty="0">
                          <a:latin typeface="Cambria Math" panose="02040503050406030204" pitchFamily="18" charset="0"/>
                        </a:rPr>
                        <m:t>=</m:t>
                      </m:r>
                      <m:sSub>
                        <m:sSubPr>
                          <m:ctrlPr>
                            <a:rPr lang="en-US" altLang="zh-CN" sz="2200" i="1" dirty="0">
                              <a:latin typeface="Cambria Math" panose="02040503050406030204" pitchFamily="18" charset="0"/>
                            </a:rPr>
                          </m:ctrlPr>
                        </m:sSubPr>
                        <m:e>
                          <m:r>
                            <a:rPr lang="en-US" altLang="zh-CN" sz="2200" dirty="0">
                              <a:latin typeface="Cambria Math" panose="02040503050406030204" pitchFamily="18" charset="0"/>
                            </a:rPr>
                            <m:t>𝐴</m:t>
                          </m:r>
                        </m:e>
                        <m:sub>
                          <m:r>
                            <a:rPr lang="en-US" altLang="zh-CN" sz="2200" dirty="0">
                              <a:latin typeface="Cambria Math" panose="02040503050406030204" pitchFamily="18" charset="0"/>
                            </a:rPr>
                            <m:t>1</m:t>
                          </m:r>
                        </m:sub>
                      </m:sSub>
                      <m:r>
                        <a:rPr lang="en-US" altLang="zh-CN" sz="2200" dirty="0">
                          <a:latin typeface="Cambria Math" panose="02040503050406030204" pitchFamily="18" charset="0"/>
                        </a:rPr>
                        <m:t>∧</m:t>
                      </m:r>
                      <m:sSub>
                        <m:sSubPr>
                          <m:ctrlPr>
                            <a:rPr lang="en-US" altLang="zh-CN" sz="2200" i="1" dirty="0">
                              <a:latin typeface="Cambria Math" panose="02040503050406030204" pitchFamily="18" charset="0"/>
                            </a:rPr>
                          </m:ctrlPr>
                        </m:sSubPr>
                        <m:e>
                          <m:r>
                            <a:rPr lang="en-US" altLang="zh-CN" sz="2200" dirty="0">
                              <a:latin typeface="Cambria Math" panose="02040503050406030204" pitchFamily="18" charset="0"/>
                            </a:rPr>
                            <m:t>𝐴</m:t>
                          </m:r>
                        </m:e>
                        <m:sub>
                          <m:r>
                            <a:rPr lang="en-US" altLang="zh-CN" sz="2200" dirty="0">
                              <a:latin typeface="Cambria Math" panose="02040503050406030204" pitchFamily="18" charset="0"/>
                            </a:rPr>
                            <m:t>2</m:t>
                          </m:r>
                        </m:sub>
                      </m:sSub>
                      <m:sSub>
                        <m:sSubPr>
                          <m:ctrlPr>
                            <a:rPr lang="en-US" altLang="zh-CN" sz="2200" i="1" dirty="0">
                              <a:latin typeface="Cambria Math" panose="02040503050406030204" pitchFamily="18" charset="0"/>
                            </a:rPr>
                          </m:ctrlPr>
                        </m:sSubPr>
                        <m:e>
                          <m:r>
                            <a:rPr lang="en-US" altLang="zh-CN" sz="2200" dirty="0">
                              <a:latin typeface="Cambria Math" panose="02040503050406030204" pitchFamily="18" charset="0"/>
                            </a:rPr>
                            <m:t>∧⋯∧</m:t>
                          </m:r>
                          <m:r>
                            <a:rPr lang="en-US" altLang="zh-CN" sz="2200" dirty="0">
                              <a:latin typeface="Cambria Math" panose="02040503050406030204" pitchFamily="18" charset="0"/>
                            </a:rPr>
                            <m:t>𝐴</m:t>
                          </m:r>
                        </m:e>
                        <m:sub>
                          <m:r>
                            <a:rPr lang="en-US" altLang="zh-CN" sz="2200" dirty="0">
                              <a:latin typeface="Cambria Math" panose="02040503050406030204" pitchFamily="18" charset="0"/>
                            </a:rPr>
                            <m:t>𝑛</m:t>
                          </m:r>
                        </m:sub>
                      </m:sSub>
                      <m:r>
                        <a:rPr lang="en-US" altLang="zh-CN" sz="2200" dirty="0">
                          <a:latin typeface="Cambria Math" panose="02040503050406030204" pitchFamily="18" charset="0"/>
                        </a:rPr>
                        <m:t>∧¬</m:t>
                      </m:r>
                      <m:r>
                        <a:rPr lang="en-US" altLang="zh-CN" sz="2200" dirty="0">
                          <a:latin typeface="Cambria Math" panose="02040503050406030204" pitchFamily="18" charset="0"/>
                        </a:rPr>
                        <m:t>𝐵</m:t>
                      </m:r>
                    </m:oMath>
                  </m:oMathPara>
                </a14:m>
                <a:endParaRPr lang="zh-CN" altLang="zh-CN" sz="2200" dirty="0">
                  <a:latin typeface="Times New Roman" panose="02020603050405020304" pitchFamily="18" charset="0"/>
                </a:endParaRPr>
              </a:p>
              <a:p>
                <a:pPr lvl="1" indent="-468313" eaLnBrk="1" hangingPunct="1">
                  <a:buNone/>
                </a:pPr>
                <a:r>
                  <a:rPr lang="en-US" altLang="zh-CN" sz="2200" dirty="0">
                    <a:latin typeface="Times New Roman" panose="02020603050405020304" pitchFamily="18" charset="0"/>
                  </a:rPr>
                  <a:t>(2)  </a:t>
                </a:r>
                <a:r>
                  <a:rPr lang="zh-CN" altLang="zh-CN" sz="2200" dirty="0">
                    <a:latin typeface="Times New Roman" panose="02020603050405020304" pitchFamily="18" charset="0"/>
                  </a:rPr>
                  <a:t>求谓词公式</a:t>
                </a:r>
                <a14:m>
                  <m:oMath xmlns:m="http://schemas.openxmlformats.org/officeDocument/2006/math">
                    <m:r>
                      <a:rPr lang="en-US" altLang="zh-CN" sz="2200" dirty="0">
                        <a:latin typeface="Cambria Math" panose="02040503050406030204" pitchFamily="18" charset="0"/>
                      </a:rPr>
                      <m:t>𝐺</m:t>
                    </m:r>
                  </m:oMath>
                </a14:m>
                <a:r>
                  <a:rPr lang="zh-CN" altLang="zh-CN" sz="2200" dirty="0">
                    <a:latin typeface="Times New Roman" panose="02020603050405020304" pitchFamily="18" charset="0"/>
                  </a:rPr>
                  <a:t>的子句集</a:t>
                </a:r>
                <a14:m>
                  <m:oMath xmlns:m="http://schemas.openxmlformats.org/officeDocument/2006/math">
                    <m:r>
                      <a:rPr lang="en-US" altLang="zh-CN" sz="2200" dirty="0">
                        <a:latin typeface="Cambria Math" panose="02040503050406030204" pitchFamily="18" charset="0"/>
                      </a:rPr>
                      <m:t>𝑆</m:t>
                    </m:r>
                  </m:oMath>
                </a14:m>
                <a:r>
                  <a:rPr lang="zh-CN" altLang="zh-CN" sz="2200" dirty="0">
                    <a:latin typeface="Times New Roman" panose="02020603050405020304" pitchFamily="18" charset="0"/>
                  </a:rPr>
                  <a:t>。</a:t>
                </a:r>
              </a:p>
              <a:p>
                <a:pPr lvl="1" indent="-468313" eaLnBrk="1" hangingPunct="1">
                  <a:buNone/>
                </a:pPr>
                <a:r>
                  <a:rPr lang="en-US" altLang="zh-CN" sz="2200" dirty="0">
                    <a:latin typeface="Times New Roman" panose="02020603050405020304" pitchFamily="18" charset="0"/>
                  </a:rPr>
                  <a:t>(3) </a:t>
                </a:r>
                <a:r>
                  <a:rPr lang="zh-CN" altLang="zh-CN" sz="2200" dirty="0">
                    <a:latin typeface="Times New Roman" panose="02020603050405020304" pitchFamily="18" charset="0"/>
                  </a:rPr>
                  <a:t>应用归结原理，证明子句集</a:t>
                </a:r>
                <a14:m>
                  <m:oMath xmlns:m="http://schemas.openxmlformats.org/officeDocument/2006/math">
                    <m:r>
                      <a:rPr lang="en-US" altLang="zh-CN" sz="2200" i="1" dirty="0">
                        <a:latin typeface="Cambria Math" panose="02040503050406030204" pitchFamily="18" charset="0"/>
                      </a:rPr>
                      <m:t>𝑆</m:t>
                    </m:r>
                  </m:oMath>
                </a14:m>
                <a:r>
                  <a:rPr lang="zh-CN" altLang="zh-CN" sz="2200" dirty="0">
                    <a:latin typeface="Times New Roman" panose="02020603050405020304" pitchFamily="18" charset="0"/>
                  </a:rPr>
                  <a:t>的不可满足性，从而证明谓词公式</a:t>
                </a:r>
                <a14:m>
                  <m:oMath xmlns:m="http://schemas.openxmlformats.org/officeDocument/2006/math">
                    <m:r>
                      <a:rPr lang="en-US" altLang="zh-CN" sz="2200" i="1" dirty="0">
                        <a:latin typeface="Cambria Math" panose="02040503050406030204" pitchFamily="18" charset="0"/>
                      </a:rPr>
                      <m:t>𝐺</m:t>
                    </m:r>
                  </m:oMath>
                </a14:m>
                <a:r>
                  <a:rPr lang="zh-CN" altLang="zh-CN" sz="2200" dirty="0">
                    <a:latin typeface="Times New Roman" panose="02020603050405020304" pitchFamily="18" charset="0"/>
                  </a:rPr>
                  <a:t>的不可满足性。这就说明对结论</a:t>
                </a:r>
                <a14:m>
                  <m:oMath xmlns:m="http://schemas.openxmlformats.org/officeDocument/2006/math">
                    <m:r>
                      <a:rPr lang="en-US" altLang="zh-CN" sz="2200" i="1" dirty="0">
                        <a:latin typeface="Cambria Math" panose="02040503050406030204" pitchFamily="18" charset="0"/>
                      </a:rPr>
                      <m:t>𝐵</m:t>
                    </m:r>
                  </m:oMath>
                </a14:m>
                <a:r>
                  <a:rPr lang="zh-CN" altLang="zh-CN" sz="2200" dirty="0">
                    <a:latin typeface="Times New Roman" panose="02020603050405020304" pitchFamily="18" charset="0"/>
                  </a:rPr>
                  <a:t>的否定是错误的，推断出定理的成立。</a:t>
                </a:r>
              </a:p>
              <a:p>
                <a:pPr lvl="1" algn="l"/>
                <a:endParaRPr lang="zh-CN" altLang="en-US" sz="2400" dirty="0">
                  <a:latin typeface="Aria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1104" t="-224" r="-662"/>
                </a:stretch>
              </a:blipFill>
            </p:spPr>
            <p:txBody>
              <a:bodyPr/>
              <a:lstStyle/>
              <a:p>
                <a:r>
                  <a:rPr lang="zh-CN" altLang="en-US">
                    <a:noFill/>
                  </a:rPr>
                  <a:t> </a:t>
                </a:r>
              </a:p>
            </p:txBody>
          </p:sp>
        </mc:Fallback>
      </mc:AlternateContent>
      <p:sp>
        <p:nvSpPr>
          <p:cNvPr id="6"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18</a:t>
            </a:fld>
            <a:endParaRPr lang="en-US" altLang="zh-CN"/>
          </a:p>
        </p:txBody>
      </p:sp>
    </p:spTree>
    <p:extLst>
      <p:ext uri="{BB962C8B-B14F-4D97-AF65-F5344CB8AC3E}">
        <p14:creationId xmlns:p14="http://schemas.microsoft.com/office/powerpoint/2010/main" val="5679268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p:sp>
        <p:nvSpPr>
          <p:cNvPr id="3" name="内容占位符 2"/>
          <p:cNvSpPr>
            <a:spLocks noGrp="1"/>
          </p:cNvSpPr>
          <p:nvPr>
            <p:ph idx="1"/>
          </p:nvPr>
        </p:nvSpPr>
        <p:spPr/>
        <p:txBody>
          <a:bodyPr/>
          <a:lstStyle/>
          <a:p>
            <a:pPr marL="0" indent="0">
              <a:buNone/>
            </a:pPr>
            <a:r>
              <a:rPr lang="zh-CN" altLang="en-US" dirty="0"/>
              <a:t>例：对所有的</a:t>
            </a:r>
            <a:r>
              <a:rPr lang="en-US" altLang="zh-CN" dirty="0" err="1" smtClean="0"/>
              <a:t>x,y,z</a:t>
            </a:r>
            <a:r>
              <a:rPr lang="zh-CN" altLang="en-US" dirty="0"/>
              <a:t>来说，</a:t>
            </a:r>
            <a:r>
              <a:rPr lang="zh-CN" altLang="en-US" dirty="0">
                <a:solidFill>
                  <a:srgbClr val="FF0000"/>
                </a:solidFill>
              </a:rPr>
              <a:t>如果</a:t>
            </a:r>
            <a:r>
              <a:rPr lang="en-US" altLang="zh-CN" dirty="0">
                <a:solidFill>
                  <a:srgbClr val="FF0000"/>
                </a:solidFill>
              </a:rPr>
              <a:t>y</a:t>
            </a:r>
            <a:r>
              <a:rPr lang="zh-CN" altLang="en-US" dirty="0">
                <a:solidFill>
                  <a:srgbClr val="FF0000"/>
                </a:solidFill>
              </a:rPr>
              <a:t>是</a:t>
            </a:r>
            <a:r>
              <a:rPr lang="en-US" altLang="zh-CN" dirty="0">
                <a:solidFill>
                  <a:srgbClr val="FF0000"/>
                </a:solidFill>
              </a:rPr>
              <a:t>x</a:t>
            </a:r>
            <a:r>
              <a:rPr lang="zh-CN" altLang="en-US" dirty="0">
                <a:solidFill>
                  <a:srgbClr val="FF0000"/>
                </a:solidFill>
              </a:rPr>
              <a:t>的父亲，</a:t>
            </a:r>
            <a:r>
              <a:rPr lang="en-US" altLang="zh-CN" dirty="0">
                <a:solidFill>
                  <a:srgbClr val="FF0000"/>
                </a:solidFill>
              </a:rPr>
              <a:t>z</a:t>
            </a:r>
            <a:r>
              <a:rPr lang="zh-CN" altLang="en-US" dirty="0">
                <a:solidFill>
                  <a:srgbClr val="FF0000"/>
                </a:solidFill>
              </a:rPr>
              <a:t>又是</a:t>
            </a:r>
            <a:r>
              <a:rPr lang="en-US" altLang="zh-CN" dirty="0">
                <a:solidFill>
                  <a:srgbClr val="FF0000"/>
                </a:solidFill>
              </a:rPr>
              <a:t>y</a:t>
            </a:r>
            <a:r>
              <a:rPr lang="zh-CN" altLang="en-US" dirty="0">
                <a:solidFill>
                  <a:srgbClr val="FF0000"/>
                </a:solidFill>
              </a:rPr>
              <a:t>的父亲，则</a:t>
            </a:r>
            <a:r>
              <a:rPr lang="en-US" altLang="zh-CN" dirty="0">
                <a:solidFill>
                  <a:srgbClr val="FF0000"/>
                </a:solidFill>
              </a:rPr>
              <a:t>z</a:t>
            </a:r>
            <a:r>
              <a:rPr lang="zh-CN" altLang="en-US" dirty="0">
                <a:solidFill>
                  <a:srgbClr val="FF0000"/>
                </a:solidFill>
              </a:rPr>
              <a:t>是</a:t>
            </a:r>
            <a:r>
              <a:rPr lang="en-US" altLang="zh-CN" dirty="0">
                <a:solidFill>
                  <a:srgbClr val="FF0000"/>
                </a:solidFill>
              </a:rPr>
              <a:t>x</a:t>
            </a:r>
            <a:r>
              <a:rPr lang="zh-CN" altLang="en-US" dirty="0">
                <a:solidFill>
                  <a:srgbClr val="FF0000"/>
                </a:solidFill>
              </a:rPr>
              <a:t>的祖父</a:t>
            </a:r>
            <a:r>
              <a:rPr lang="zh-CN" altLang="en-US" dirty="0"/>
              <a:t>。又知</a:t>
            </a:r>
            <a:r>
              <a:rPr lang="zh-CN" altLang="en-US" dirty="0">
                <a:solidFill>
                  <a:srgbClr val="FF00FF"/>
                </a:solidFill>
              </a:rPr>
              <a:t>每个人都有父亲</a:t>
            </a:r>
            <a:r>
              <a:rPr lang="zh-CN" altLang="en-US" dirty="0"/>
              <a:t>，试问对某个人来说</a:t>
            </a:r>
            <a:r>
              <a:rPr lang="zh-CN" altLang="en-US" dirty="0">
                <a:solidFill>
                  <a:srgbClr val="00B0F0"/>
                </a:solidFill>
              </a:rPr>
              <a:t>谁是它的祖父</a:t>
            </a:r>
            <a:r>
              <a:rPr lang="zh-CN" altLang="en-US" dirty="0" smtClean="0"/>
              <a:t>？</a:t>
            </a:r>
            <a:endParaRPr lang="en-US" altLang="zh-CN" dirty="0" smtClean="0"/>
          </a:p>
          <a:p>
            <a:pPr marL="441325" indent="-441325">
              <a:lnSpc>
                <a:spcPct val="140000"/>
              </a:lnSpc>
              <a:buNone/>
              <a:tabLst>
                <a:tab pos="1163320" algn="l"/>
              </a:tabLst>
            </a:pPr>
            <a:r>
              <a:rPr lang="en-US" altLang="zh-CN" sz="2600" dirty="0" smtClean="0">
                <a:solidFill>
                  <a:schemeClr val="tx1"/>
                </a:solidFill>
              </a:rPr>
              <a:t>	</a:t>
            </a:r>
            <a:r>
              <a:rPr lang="zh-CN" altLang="en-US" sz="2600" dirty="0" smtClean="0">
                <a:solidFill>
                  <a:schemeClr val="tx1"/>
                </a:solidFill>
              </a:rPr>
              <a:t>求：</a:t>
            </a:r>
            <a:r>
              <a:rPr lang="en-US" altLang="zh-CN" sz="2600" dirty="0" smtClean="0">
                <a:solidFill>
                  <a:schemeClr val="tx1"/>
                </a:solidFill>
              </a:rPr>
              <a:t>	</a:t>
            </a:r>
            <a:r>
              <a:rPr lang="zh-CN" altLang="en-US" sz="2600" dirty="0" smtClean="0">
                <a:solidFill>
                  <a:schemeClr val="tx1"/>
                </a:solidFill>
              </a:rPr>
              <a:t>用</a:t>
            </a:r>
            <a:r>
              <a:rPr lang="zh-CN" altLang="en-US" sz="2600" dirty="0">
                <a:solidFill>
                  <a:schemeClr val="tx1"/>
                </a:solidFill>
              </a:rPr>
              <a:t>一阶谓词逻辑表示这个问题，并建立子句集。</a:t>
            </a:r>
          </a:p>
          <a:p>
            <a:pPr marL="441325" lvl="1" indent="-441325">
              <a:lnSpc>
                <a:spcPct val="140000"/>
              </a:lnSpc>
              <a:buClr>
                <a:srgbClr val="0000CC"/>
              </a:buClr>
              <a:buNone/>
              <a:tabLst>
                <a:tab pos="1163320" algn="l"/>
              </a:tabLst>
            </a:pPr>
            <a:r>
              <a:rPr lang="en-US" altLang="zh-CN" dirty="0" smtClean="0"/>
              <a:t>	</a:t>
            </a:r>
            <a:r>
              <a:rPr lang="zh-CN" altLang="en-US" dirty="0" smtClean="0"/>
              <a:t>解：</a:t>
            </a:r>
            <a:r>
              <a:rPr lang="en-US" altLang="zh-CN" dirty="0" smtClean="0"/>
              <a:t>	</a:t>
            </a:r>
            <a:r>
              <a:rPr lang="zh-CN" altLang="en-US" dirty="0" smtClean="0"/>
              <a:t>首先引入</a:t>
            </a:r>
            <a:r>
              <a:rPr lang="zh-CN" altLang="en-US" dirty="0"/>
              <a:t>谓词</a:t>
            </a:r>
            <a:r>
              <a:rPr lang="zh-CN" altLang="en-US" dirty="0" smtClean="0"/>
              <a:t>：</a:t>
            </a:r>
            <a:endParaRPr lang="en-US" altLang="zh-CN" dirty="0" smtClean="0"/>
          </a:p>
          <a:p>
            <a:pPr marL="441325" lvl="1" indent="-441325">
              <a:lnSpc>
                <a:spcPct val="140000"/>
              </a:lnSpc>
              <a:buClr>
                <a:srgbClr val="0000CC"/>
              </a:buClr>
              <a:buNone/>
              <a:tabLst>
                <a:tab pos="1163320" algn="l"/>
              </a:tabLst>
            </a:pPr>
            <a:r>
              <a:rPr lang="en-US" altLang="zh-CN" dirty="0" smtClean="0"/>
              <a:t>			P(</a:t>
            </a:r>
            <a:r>
              <a:rPr lang="en-US" altLang="zh-CN" dirty="0" err="1" smtClean="0"/>
              <a:t>x,y</a:t>
            </a:r>
            <a:r>
              <a:rPr lang="en-US" altLang="zh-CN" dirty="0"/>
              <a:t>) </a:t>
            </a:r>
            <a:r>
              <a:rPr lang="zh-CN" altLang="en-US" dirty="0"/>
              <a:t>表示</a:t>
            </a:r>
            <a:r>
              <a:rPr lang="en-US" altLang="zh-CN" dirty="0"/>
              <a:t>y</a:t>
            </a:r>
            <a:r>
              <a:rPr lang="zh-CN" altLang="en-US" dirty="0"/>
              <a:t>是</a:t>
            </a:r>
            <a:r>
              <a:rPr lang="en-US" altLang="zh-CN" dirty="0"/>
              <a:t>x</a:t>
            </a:r>
            <a:r>
              <a:rPr lang="zh-CN" altLang="en-US" dirty="0"/>
              <a:t>的</a:t>
            </a:r>
            <a:r>
              <a:rPr lang="zh-CN" altLang="en-US" dirty="0" smtClean="0"/>
              <a:t>父亲</a:t>
            </a:r>
            <a:endParaRPr lang="en-US" altLang="zh-CN" dirty="0" smtClean="0"/>
          </a:p>
          <a:p>
            <a:pPr marL="441325" lvl="1" indent="-441325">
              <a:lnSpc>
                <a:spcPct val="140000"/>
              </a:lnSpc>
              <a:buClr>
                <a:srgbClr val="0000CC"/>
              </a:buClr>
              <a:buNone/>
              <a:tabLst>
                <a:tab pos="1163320" algn="l"/>
              </a:tabLst>
            </a:pPr>
            <a:r>
              <a:rPr lang="en-US" altLang="zh-CN" dirty="0" smtClean="0"/>
              <a:t>			Q(</a:t>
            </a:r>
            <a:r>
              <a:rPr lang="en-US" altLang="zh-CN" dirty="0" err="1" smtClean="0"/>
              <a:t>x,y</a:t>
            </a:r>
            <a:r>
              <a:rPr lang="en-US" altLang="zh-CN" dirty="0"/>
              <a:t>) </a:t>
            </a:r>
            <a:r>
              <a:rPr lang="zh-CN" altLang="en-US" dirty="0"/>
              <a:t>表示</a:t>
            </a:r>
            <a:r>
              <a:rPr lang="en-US" altLang="zh-CN" dirty="0"/>
              <a:t>y</a:t>
            </a:r>
            <a:r>
              <a:rPr lang="zh-CN" altLang="en-US" dirty="0"/>
              <a:t>是</a:t>
            </a:r>
            <a:r>
              <a:rPr lang="en-US" altLang="zh-CN" dirty="0"/>
              <a:t>x</a:t>
            </a:r>
            <a:r>
              <a:rPr lang="zh-CN" altLang="en-US" dirty="0"/>
              <a:t>的祖父</a:t>
            </a:r>
          </a:p>
          <a:p>
            <a:pPr marL="441325" lvl="1" indent="-441325">
              <a:lnSpc>
                <a:spcPct val="140000"/>
              </a:lnSpc>
              <a:buClr>
                <a:srgbClr val="0000CC"/>
              </a:buClr>
              <a:buNone/>
              <a:tabLst>
                <a:tab pos="1163320" algn="l"/>
              </a:tabLst>
            </a:pPr>
            <a:r>
              <a:rPr lang="zh-CN" altLang="en-US" dirty="0"/>
              <a:t>	</a:t>
            </a:r>
            <a:r>
              <a:rPr lang="en-US" altLang="zh-CN" dirty="0" smtClean="0"/>
              <a:t>		ANS(x</a:t>
            </a:r>
            <a:r>
              <a:rPr lang="en-US" altLang="zh-CN" dirty="0"/>
              <a:t>) </a:t>
            </a:r>
            <a:r>
              <a:rPr lang="zh-CN" altLang="en-US" dirty="0"/>
              <a:t>表示问题的解答</a:t>
            </a:r>
          </a:p>
          <a:p>
            <a:pPr marL="452120" lvl="1" indent="0">
              <a:lnSpc>
                <a:spcPct val="140000"/>
              </a:lnSpc>
              <a:buNone/>
              <a:tabLst>
                <a:tab pos="1163320" algn="l"/>
              </a:tabLst>
            </a:pPr>
            <a:r>
              <a:rPr kumimoji="0" lang="en-US" altLang="zh-CN" dirty="0" smtClean="0">
                <a:solidFill>
                  <a:srgbClr val="FF0000"/>
                </a:solidFill>
                <a:cs typeface="+mn-ea"/>
              </a:rPr>
              <a:t>	</a:t>
            </a:r>
            <a:r>
              <a:rPr kumimoji="0" lang="zh-CN" altLang="en-US" dirty="0" smtClean="0">
                <a:solidFill>
                  <a:srgbClr val="FF0000"/>
                </a:solidFill>
                <a:cs typeface="+mn-ea"/>
              </a:rPr>
              <a:t>条件</a:t>
            </a:r>
            <a:r>
              <a:rPr kumimoji="0" lang="en-US" altLang="zh-CN" dirty="0" smtClean="0">
                <a:solidFill>
                  <a:srgbClr val="FF0000"/>
                </a:solidFill>
                <a:cs typeface="+mn-ea"/>
              </a:rPr>
              <a:t>1</a:t>
            </a:r>
            <a:r>
              <a:rPr lang="zh-CN" altLang="en-US" dirty="0"/>
              <a:t>：如果y是x的父亲，z又是y的父亲，则z是x的祖父</a:t>
            </a:r>
            <a:endParaRPr lang="en-US" altLang="zh-CN" dirty="0"/>
          </a:p>
          <a:p>
            <a:pPr marL="452120" lvl="1" indent="0">
              <a:lnSpc>
                <a:spcPct val="140000"/>
              </a:lnSpc>
              <a:buNone/>
              <a:tabLst>
                <a:tab pos="1163320" algn="l"/>
              </a:tabLst>
              <a:defRPr/>
            </a:pPr>
            <a:r>
              <a:rPr kumimoji="0" lang="en-US" altLang="zh-CN" dirty="0" smtClean="0">
                <a:solidFill>
                  <a:srgbClr val="FF00FF"/>
                </a:solidFill>
                <a:cs typeface="+mn-ea"/>
              </a:rPr>
              <a:t>	</a:t>
            </a:r>
            <a:r>
              <a:rPr kumimoji="0" lang="zh-CN" altLang="en-US" dirty="0" smtClean="0">
                <a:solidFill>
                  <a:srgbClr val="FF00FF"/>
                </a:solidFill>
                <a:cs typeface="+mn-ea"/>
              </a:rPr>
              <a:t>条件</a:t>
            </a:r>
            <a:r>
              <a:rPr kumimoji="0" lang="en-US" altLang="zh-CN" dirty="0">
                <a:solidFill>
                  <a:srgbClr val="FF00FF"/>
                </a:solidFill>
                <a:cs typeface="+mn-ea"/>
              </a:rPr>
              <a:t>2</a:t>
            </a:r>
            <a:r>
              <a:rPr lang="zh-CN" altLang="en-US" dirty="0"/>
              <a:t>：每个人都有父亲</a:t>
            </a:r>
          </a:p>
          <a:p>
            <a:pPr marL="452120" lvl="1" indent="0">
              <a:lnSpc>
                <a:spcPct val="140000"/>
              </a:lnSpc>
              <a:buNone/>
              <a:tabLst>
                <a:tab pos="1163320" algn="l"/>
              </a:tabLst>
              <a:defRPr/>
            </a:pPr>
            <a:r>
              <a:rPr lang="en-US" altLang="zh-CN" dirty="0" smtClean="0">
                <a:solidFill>
                  <a:srgbClr val="00B0F0"/>
                </a:solidFill>
              </a:rPr>
              <a:t>	</a:t>
            </a:r>
            <a:r>
              <a:rPr lang="zh-CN" altLang="en-US" dirty="0" smtClean="0">
                <a:solidFill>
                  <a:srgbClr val="00B0F0"/>
                </a:solidFill>
              </a:rPr>
              <a:t>结论 </a:t>
            </a:r>
            <a:r>
              <a:rPr lang="zh-CN" altLang="en-US" dirty="0"/>
              <a:t>：某人</a:t>
            </a:r>
            <a:r>
              <a:rPr lang="zh-CN" altLang="en-US" dirty="0" smtClean="0"/>
              <a:t>是它的</a:t>
            </a:r>
            <a:r>
              <a:rPr lang="zh-CN" altLang="en-US" dirty="0"/>
              <a:t>祖父</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a:t>本章</a:t>
            </a:r>
            <a:r>
              <a:rPr lang="zh-CN" altLang="en-US" dirty="0" smtClean="0"/>
              <a:t>内容</a:t>
            </a:r>
            <a:endParaRPr lang="zh-CN" altLang="en-US" dirty="0"/>
          </a:p>
        </p:txBody>
      </p:sp>
      <p:sp>
        <p:nvSpPr>
          <p:cNvPr id="6" name="内容占位符 5"/>
          <p:cNvSpPr>
            <a:spLocks noGrp="1"/>
          </p:cNvSpPr>
          <p:nvPr>
            <p:ph idx="1"/>
          </p:nvPr>
        </p:nvSpPr>
        <p:spPr>
          <a:xfrm>
            <a:off x="1127448" y="1196752"/>
            <a:ext cx="4732040" cy="3319916"/>
          </a:xfrm>
          <a:solidFill>
            <a:schemeClr val="accent5">
              <a:lumMod val="20000"/>
              <a:lumOff val="80000"/>
            </a:schemeClr>
          </a:solidFill>
          <a:ln w="19050">
            <a:solidFill>
              <a:srgbClr val="00B050"/>
            </a:solidFill>
          </a:ln>
        </p:spPr>
        <p:txBody>
          <a:bodyPr numCol="1"/>
          <a:lstStyle/>
          <a:p>
            <a:pPr marL="0" indent="0" eaLnBrk="1" hangingPunct="1">
              <a:lnSpc>
                <a:spcPct val="150000"/>
              </a:lnSpc>
              <a:buNone/>
              <a:defRPr/>
            </a:pPr>
            <a:r>
              <a:rPr lang="en-US" altLang="zh-CN" dirty="0">
                <a:latin typeface="微软雅黑" panose="020B0503020204020204" pitchFamily="34" charset="-122"/>
                <a:ea typeface="微软雅黑" panose="020B0503020204020204" pitchFamily="34" charset="-122"/>
              </a:rPr>
              <a:t>2.1  </a:t>
            </a:r>
            <a:r>
              <a:rPr lang="zh-CN" altLang="en-US" dirty="0">
                <a:latin typeface="微软雅黑" panose="020B0503020204020204" pitchFamily="34" charset="-122"/>
                <a:ea typeface="微软雅黑" panose="020B0503020204020204" pitchFamily="34" charset="-122"/>
              </a:rPr>
              <a:t>概述	</a:t>
            </a:r>
          </a:p>
          <a:p>
            <a:pPr marL="0" indent="0" eaLnBrk="1" hangingPunct="1">
              <a:lnSpc>
                <a:spcPct val="150000"/>
              </a:lnSpc>
              <a:buNone/>
              <a:defRPr/>
            </a:pPr>
            <a:r>
              <a:rPr lang="en-US" altLang="zh-CN" dirty="0" smtClean="0">
                <a:latin typeface="微软雅黑" panose="020B0503020204020204" pitchFamily="34" charset="-122"/>
                <a:ea typeface="微软雅黑" panose="020B0503020204020204" pitchFamily="34" charset="-122"/>
              </a:rPr>
              <a:t>2.2  </a:t>
            </a:r>
            <a:r>
              <a:rPr lang="zh-CN" altLang="en-US" dirty="0" smtClean="0">
                <a:latin typeface="微软雅黑" panose="020B0503020204020204" pitchFamily="34" charset="-122"/>
                <a:ea typeface="微软雅黑" panose="020B0503020204020204" pitchFamily="34" charset="-122"/>
              </a:rPr>
              <a:t>命题逻辑	</a:t>
            </a:r>
          </a:p>
          <a:p>
            <a:pPr marL="0" indent="0" eaLnBrk="1" hangingPunct="1">
              <a:lnSpc>
                <a:spcPct val="150000"/>
              </a:lnSpc>
              <a:buNone/>
              <a:defRPr/>
            </a:pPr>
            <a:r>
              <a:rPr lang="en-US" altLang="zh-CN" dirty="0" smtClean="0">
                <a:latin typeface="微软雅黑" panose="020B0503020204020204" pitchFamily="34" charset="-122"/>
                <a:ea typeface="微软雅黑" panose="020B0503020204020204" pitchFamily="34" charset="-122"/>
              </a:rPr>
              <a:t>2.3  </a:t>
            </a:r>
            <a:r>
              <a:rPr lang="zh-CN" altLang="en-US" dirty="0" smtClean="0">
                <a:latin typeface="微软雅黑" panose="020B0503020204020204" pitchFamily="34" charset="-122"/>
                <a:ea typeface="微软雅黑" panose="020B0503020204020204" pitchFamily="34" charset="-122"/>
              </a:rPr>
              <a:t>谓词逻辑	</a:t>
            </a:r>
          </a:p>
          <a:p>
            <a:pPr marL="0" indent="0" eaLnBrk="1" hangingPunct="1">
              <a:lnSpc>
                <a:spcPct val="150000"/>
              </a:lnSpc>
              <a:buNone/>
              <a:defRPr/>
            </a:pPr>
            <a:r>
              <a:rPr lang="en-US" altLang="zh-CN" dirty="0" smtClean="0">
                <a:solidFill>
                  <a:srgbClr val="C00000"/>
                </a:solidFill>
                <a:latin typeface="微软雅黑" panose="020B0503020204020204" pitchFamily="34" charset="-122"/>
                <a:ea typeface="微软雅黑" panose="020B0503020204020204" pitchFamily="34" charset="-122"/>
              </a:rPr>
              <a:t>2.4  </a:t>
            </a:r>
            <a:r>
              <a:rPr lang="zh-CN" altLang="en-US" dirty="0" smtClean="0">
                <a:solidFill>
                  <a:srgbClr val="C00000"/>
                </a:solidFill>
                <a:latin typeface="微软雅黑" panose="020B0503020204020204" pitchFamily="34" charset="-122"/>
                <a:ea typeface="微软雅黑" panose="020B0503020204020204" pitchFamily="34" charset="-122"/>
              </a:rPr>
              <a:t>归结推理</a:t>
            </a:r>
            <a:r>
              <a:rPr lang="zh-CN" altLang="en-US" dirty="0" smtClean="0">
                <a:latin typeface="微软雅黑" panose="020B0503020204020204" pitchFamily="34" charset="-122"/>
                <a:ea typeface="微软雅黑" panose="020B0503020204020204" pitchFamily="34" charset="-122"/>
              </a:rPr>
              <a:t>	</a:t>
            </a:r>
          </a:p>
          <a:p>
            <a:pPr marL="0" indent="0" eaLnBrk="1" hangingPunct="1">
              <a:lnSpc>
                <a:spcPct val="150000"/>
              </a:lnSpc>
              <a:buNone/>
              <a:defRPr/>
            </a:pPr>
            <a:r>
              <a:rPr lang="en-US" altLang="zh-CN" dirty="0" smtClean="0">
                <a:latin typeface="微软雅黑" panose="020B0503020204020204" pitchFamily="34" charset="-122"/>
                <a:ea typeface="微软雅黑" panose="020B0503020204020204" pitchFamily="34" charset="-122"/>
              </a:rPr>
              <a:t>2.5  </a:t>
            </a:r>
            <a:r>
              <a:rPr lang="zh-CN" altLang="en-US" dirty="0" smtClean="0">
                <a:latin typeface="微软雅黑" panose="020B0503020204020204" pitchFamily="34" charset="-122"/>
                <a:ea typeface="微软雅黑" panose="020B0503020204020204" pitchFamily="34" charset="-122"/>
              </a:rPr>
              <a:t>产生式系统</a:t>
            </a:r>
          </a:p>
        </p:txBody>
      </p:sp>
      <p:sp>
        <p:nvSpPr>
          <p:cNvPr id="2" name="矩形 1"/>
          <p:cNvSpPr/>
          <p:nvPr/>
        </p:nvSpPr>
        <p:spPr>
          <a:xfrm>
            <a:off x="6744072" y="2823882"/>
            <a:ext cx="4704522" cy="3472938"/>
          </a:xfrm>
          <a:prstGeom prst="rect">
            <a:avLst/>
          </a:prstGeom>
          <a:solidFill>
            <a:srgbClr val="ECECFA"/>
          </a:solidFill>
          <a:ln w="19050">
            <a:solidFill>
              <a:srgbClr val="3333FF"/>
            </a:solidFill>
          </a:ln>
        </p:spPr>
        <p:txBody>
          <a:bodyPr wrap="square">
            <a:spAutoFit/>
          </a:bodyPr>
          <a:lstStyle/>
          <a:p>
            <a:pPr lvl="0" algn="just" eaLnBrk="1" hangingPunct="1">
              <a:lnSpc>
                <a:spcPct val="150000"/>
              </a:lnSpc>
              <a:spcBef>
                <a:spcPts val="0"/>
              </a:spcBef>
              <a:buClr>
                <a:srgbClr val="0000CC"/>
              </a:buClr>
              <a:buSzPct val="80000"/>
              <a:defRPr/>
            </a:pPr>
            <a:r>
              <a:rPr lang="en-US" altLang="zh-CN"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2.6  </a:t>
            </a:r>
            <a:r>
              <a:rPr lang="zh-CN" altLang="en-US"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语义网络	</a:t>
            </a:r>
          </a:p>
          <a:p>
            <a:pPr lvl="0" algn="just" eaLnBrk="1" hangingPunct="1">
              <a:lnSpc>
                <a:spcPct val="150000"/>
              </a:lnSpc>
              <a:spcBef>
                <a:spcPts val="0"/>
              </a:spcBef>
              <a:buClr>
                <a:srgbClr val="0000CC"/>
              </a:buClr>
              <a:buSzPct val="80000"/>
              <a:defRPr/>
            </a:pPr>
            <a:r>
              <a:rPr lang="en-US" altLang="zh-CN"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2.7  </a:t>
            </a:r>
            <a:r>
              <a:rPr lang="zh-CN" altLang="en-US"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框架	</a:t>
            </a:r>
          </a:p>
          <a:p>
            <a:pPr lvl="0" algn="just" eaLnBrk="1" hangingPunct="1">
              <a:lnSpc>
                <a:spcPct val="150000"/>
              </a:lnSpc>
              <a:spcBef>
                <a:spcPts val="0"/>
              </a:spcBef>
              <a:buClr>
                <a:srgbClr val="0000CC"/>
              </a:buClr>
              <a:buSzPct val="80000"/>
              <a:defRPr/>
            </a:pPr>
            <a:r>
              <a:rPr lang="en-US" altLang="zh-CN"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2.8  </a:t>
            </a:r>
            <a:r>
              <a:rPr lang="zh-CN" altLang="en-US"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脚本	</a:t>
            </a:r>
          </a:p>
          <a:p>
            <a:pPr lvl="0" algn="just" eaLnBrk="1" hangingPunct="1">
              <a:lnSpc>
                <a:spcPct val="150000"/>
              </a:lnSpc>
              <a:spcBef>
                <a:spcPts val="0"/>
              </a:spcBef>
              <a:buClr>
                <a:srgbClr val="0000CC"/>
              </a:buClr>
              <a:buSzPct val="80000"/>
              <a:defRPr/>
            </a:pPr>
            <a:r>
              <a:rPr lang="en-US" altLang="zh-CN"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2.9  </a:t>
            </a:r>
            <a:r>
              <a:rPr lang="zh-CN" altLang="en-US"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知识图谱	</a:t>
            </a:r>
          </a:p>
          <a:p>
            <a:pPr lvl="0" algn="just" eaLnBrk="1" hangingPunct="1">
              <a:lnSpc>
                <a:spcPct val="150000"/>
              </a:lnSpc>
              <a:spcBef>
                <a:spcPts val="0"/>
              </a:spcBef>
              <a:buClr>
                <a:srgbClr val="0000CC"/>
              </a:buClr>
              <a:buSzPct val="80000"/>
              <a:defRPr/>
            </a:pPr>
            <a:r>
              <a:rPr lang="en-US" altLang="zh-CN"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2.10 </a:t>
            </a:r>
            <a:r>
              <a:rPr lang="zh-CN" altLang="en-US" sz="3000" kern="0" dirty="0">
                <a:solidFill>
                  <a:srgbClr val="00008E"/>
                </a:solidFill>
                <a:latin typeface="微软雅黑" panose="020B0503020204020204" pitchFamily="34" charset="-122"/>
                <a:ea typeface="微软雅黑" panose="020B0503020204020204" pitchFamily="34" charset="-122"/>
                <a:cs typeface="Times New Roman" panose="02020603050405020304" pitchFamily="18" charset="0"/>
              </a:rPr>
              <a:t>基于知识的系统</a:t>
            </a:r>
            <a:endParaRPr lang="zh-CN" altLang="en-US" dirty="0"/>
          </a:p>
        </p:txBody>
      </p:sp>
      <p:sp>
        <p:nvSpPr>
          <p:cNvPr id="7" name="灯片编号占位符 6"/>
          <p:cNvSpPr>
            <a:spLocks noGrp="1"/>
          </p:cNvSpPr>
          <p:nvPr>
            <p:ph type="sldNum" sz="quarter" idx="10"/>
          </p:nvPr>
        </p:nvSpPr>
        <p:spPr/>
        <p:txBody>
          <a:bodyPr/>
          <a:lstStyle/>
          <a:p>
            <a:pPr>
              <a:defRPr/>
            </a:pPr>
            <a:fld id="{AE27E545-CC8F-47D3-9740-705DB7094278}" type="slidenum">
              <a:rPr lang="en-US" altLang="zh-CN" smtClean="0"/>
              <a:t>2</a:t>
            </a:fld>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2120" lvl="1" indent="0">
                  <a:buNone/>
                </a:pPr>
                <a:r>
                  <a:rPr kumimoji="0" lang="zh-CN" altLang="en-US" dirty="0" smtClean="0">
                    <a:solidFill>
                      <a:srgbClr val="FF0000"/>
                    </a:solidFill>
                    <a:cs typeface="+mn-ea"/>
                  </a:rPr>
                  <a:t>条件</a:t>
                </a:r>
                <a:r>
                  <a:rPr kumimoji="0" lang="en-US" altLang="zh-CN" dirty="0" smtClean="0">
                    <a:solidFill>
                      <a:srgbClr val="FF0000"/>
                    </a:solidFill>
                    <a:cs typeface="+mn-ea"/>
                  </a:rPr>
                  <a:t>1</a:t>
                </a:r>
                <a:r>
                  <a:rPr lang="zh-CN" altLang="en-US" dirty="0"/>
                  <a:t>：如果y是x的父亲，z又是y的父亲，则z是x的祖父</a:t>
                </a:r>
                <a:endParaRPr lang="en-US" altLang="zh-CN" dirty="0"/>
              </a:p>
              <a:p>
                <a:pPr marL="342900" lvl="0" indent="-342900" eaLnBrk="1" hangingPunct="1">
                  <a:buClr>
                    <a:srgbClr val="3366FF"/>
                  </a:buClr>
                  <a:buSzPct val="70000"/>
                  <a:buNone/>
                  <a:tabLst>
                    <a:tab pos="1609725" algn="l"/>
                    <a:tab pos="2147570" algn="l"/>
                  </a:tabLst>
                  <a:defRPr/>
                </a:pPr>
                <a:r>
                  <a:rPr lang="zh-CN" altLang="en-US" sz="2600" dirty="0" smtClean="0">
                    <a:solidFill>
                      <a:schemeClr val="tx1"/>
                    </a:solidFill>
                  </a:rPr>
                  <a:t>		A1：</a:t>
                </a:r>
                <a:r>
                  <a:rPr lang="en-US" altLang="zh-CN" sz="2600" dirty="0" smtClean="0">
                    <a:solidFill>
                      <a:schemeClr val="tx1"/>
                    </a:solidFill>
                  </a:rPr>
                  <a:t>	</a:t>
                </a:r>
                <a:r>
                  <a:rPr lang="zh-CN" altLang="en-US" sz="2600" dirty="0" smtClean="0">
                    <a:solidFill>
                      <a:schemeClr val="tx1"/>
                    </a:solidFill>
                  </a:rPr>
                  <a:t>(</a:t>
                </a:r>
                <a14:m>
                  <m:oMath xmlns:m="http://schemas.openxmlformats.org/officeDocument/2006/math">
                    <m:r>
                      <a:rPr lang="en-US" altLang="zh-CN" sz="2600" dirty="0">
                        <a:solidFill>
                          <a:schemeClr val="tx1"/>
                        </a:solidFill>
                        <a:latin typeface="Cambria Math" panose="02040503050406030204" pitchFamily="18" charset="0"/>
                        <a:sym typeface="Symbol" panose="05050102010706020507" pitchFamily="18" charset="2"/>
                      </a:rPr>
                      <m:t>∀</m:t>
                    </m:r>
                  </m:oMath>
                </a14:m>
                <a:r>
                  <a:rPr lang="zh-CN" altLang="en-US" sz="2600" dirty="0">
                    <a:solidFill>
                      <a:schemeClr val="tx1"/>
                    </a:solidFill>
                  </a:rPr>
                  <a:t>x)(</a:t>
                </a:r>
                <a14:m>
                  <m:oMath xmlns:m="http://schemas.openxmlformats.org/officeDocument/2006/math">
                    <m:r>
                      <a:rPr lang="en-US" altLang="zh-CN" sz="2600" dirty="0">
                        <a:solidFill>
                          <a:schemeClr val="tx1"/>
                        </a:solidFill>
                        <a:latin typeface="Cambria Math" panose="02040503050406030204" pitchFamily="18" charset="0"/>
                        <a:sym typeface="Symbol" panose="05050102010706020507" pitchFamily="18" charset="2"/>
                      </a:rPr>
                      <m:t>∀</m:t>
                    </m:r>
                  </m:oMath>
                </a14:m>
                <a:r>
                  <a:rPr lang="zh-CN" altLang="en-US" sz="2600" dirty="0">
                    <a:solidFill>
                      <a:schemeClr val="tx1"/>
                    </a:solidFill>
                  </a:rPr>
                  <a:t>y)(</a:t>
                </a:r>
                <a14:m>
                  <m:oMath xmlns:m="http://schemas.openxmlformats.org/officeDocument/2006/math">
                    <m:r>
                      <a:rPr lang="en-US" altLang="zh-CN" sz="2600" dirty="0">
                        <a:solidFill>
                          <a:schemeClr val="tx1"/>
                        </a:solidFill>
                        <a:latin typeface="Cambria Math" panose="02040503050406030204" pitchFamily="18" charset="0"/>
                        <a:sym typeface="Symbol" panose="05050102010706020507" pitchFamily="18" charset="2"/>
                      </a:rPr>
                      <m:t>∀</m:t>
                    </m:r>
                  </m:oMath>
                </a14:m>
                <a:r>
                  <a:rPr lang="zh-CN" altLang="en-US" sz="2600" dirty="0">
                    <a:solidFill>
                      <a:schemeClr val="tx1"/>
                    </a:solidFill>
                  </a:rPr>
                  <a:t>z)(P(x</a:t>
                </a:r>
                <a:r>
                  <a:rPr lang="zh-CN" altLang="en-US" sz="2600" dirty="0" smtClean="0">
                    <a:solidFill>
                      <a:schemeClr val="tx1"/>
                    </a:solidFill>
                  </a:rPr>
                  <a:t>,y</a:t>
                </a:r>
                <a:r>
                  <a:rPr lang="zh-CN" altLang="en-US" sz="2600" dirty="0">
                    <a:solidFill>
                      <a:schemeClr val="tx1"/>
                    </a:solidFill>
                  </a:rPr>
                  <a:t>)</a:t>
                </a:r>
                <a14:m>
                  <m:oMath xmlns:m="http://schemas.openxmlformats.org/officeDocument/2006/math">
                    <m:r>
                      <a:rPr lang="en-US" altLang="zh-CN" sz="2600" dirty="0">
                        <a:solidFill>
                          <a:schemeClr val="tx1"/>
                        </a:solidFill>
                        <a:latin typeface="Cambria Math" panose="02040503050406030204" pitchFamily="18" charset="0"/>
                        <a:cs typeface="Cambria Math" panose="02040503050406030204" pitchFamily="18" charset="0"/>
                      </a:rPr>
                      <m:t>∧</m:t>
                    </m:r>
                    <m:r>
                      <a:rPr lang="en-US" altLang="zh-CN" sz="2600" i="1" dirty="0">
                        <a:solidFill>
                          <a:schemeClr val="tx1"/>
                        </a:solidFill>
                        <a:latin typeface="Cambria Math" panose="02040503050406030204" pitchFamily="18" charset="0"/>
                        <a:cs typeface="Cambria Math" panose="02040503050406030204" pitchFamily="18" charset="0"/>
                      </a:rPr>
                      <m:t> </m:t>
                    </m:r>
                  </m:oMath>
                </a14:m>
                <a:r>
                  <a:rPr lang="zh-CN" altLang="en-US" sz="2600" dirty="0">
                    <a:solidFill>
                      <a:schemeClr val="tx1"/>
                    </a:solidFill>
                  </a:rPr>
                  <a:t>P(y</a:t>
                </a:r>
                <a:r>
                  <a:rPr lang="zh-CN" altLang="en-US" sz="2600" dirty="0" smtClean="0">
                    <a:solidFill>
                      <a:schemeClr val="tx1"/>
                    </a:solidFill>
                  </a:rPr>
                  <a:t>,z</a:t>
                </a:r>
                <a:r>
                  <a:rPr lang="zh-CN" altLang="en-US" sz="2600" dirty="0">
                    <a:solidFill>
                      <a:schemeClr val="tx1"/>
                    </a:solidFill>
                  </a:rPr>
                  <a:t>)</a:t>
                </a:r>
                <a14:m>
                  <m:oMath xmlns:m="http://schemas.openxmlformats.org/officeDocument/2006/math">
                    <m:r>
                      <a:rPr lang="en-US" altLang="zh-CN" sz="2600" dirty="0">
                        <a:solidFill>
                          <a:schemeClr val="tx1"/>
                        </a:solidFill>
                        <a:latin typeface="Cambria Math" panose="02040503050406030204" pitchFamily="18" charset="0"/>
                      </a:rPr>
                      <m:t>⟶</m:t>
                    </m:r>
                    <m:r>
                      <a:rPr lang="en-US" altLang="zh-CN" sz="2600" i="1" dirty="0">
                        <a:solidFill>
                          <a:schemeClr val="tx1"/>
                        </a:solidFill>
                        <a:latin typeface="Cambria Math" panose="02040503050406030204" pitchFamily="18" charset="0"/>
                      </a:rPr>
                      <m:t> </m:t>
                    </m:r>
                  </m:oMath>
                </a14:m>
                <a:r>
                  <a:rPr lang="zh-CN" altLang="en-US" sz="2600" dirty="0">
                    <a:solidFill>
                      <a:schemeClr val="tx1"/>
                    </a:solidFill>
                  </a:rPr>
                  <a:t>Q(x</a:t>
                </a:r>
                <a:r>
                  <a:rPr lang="zh-CN" altLang="en-US" sz="2600" dirty="0" smtClean="0">
                    <a:solidFill>
                      <a:schemeClr val="tx1"/>
                    </a:solidFill>
                  </a:rPr>
                  <a:t>,z</a:t>
                </a:r>
                <a:r>
                  <a:rPr lang="zh-CN" altLang="en-US" sz="2600" dirty="0">
                    <a:solidFill>
                      <a:schemeClr val="tx1"/>
                    </a:solidFill>
                  </a:rPr>
                  <a:t>))</a:t>
                </a:r>
              </a:p>
              <a:p>
                <a:pPr marL="342900" lvl="0" indent="-342900" eaLnBrk="1" hangingPunct="1">
                  <a:buClr>
                    <a:srgbClr val="3366FF"/>
                  </a:buClr>
                  <a:buSzPct val="70000"/>
                  <a:buNone/>
                  <a:tabLst>
                    <a:tab pos="1609725" algn="l"/>
                    <a:tab pos="2147570" algn="l"/>
                  </a:tabLst>
                  <a:defRPr/>
                </a:pPr>
                <a:r>
                  <a:rPr lang="zh-CN" altLang="en-US" sz="2600" dirty="0">
                    <a:solidFill>
                      <a:schemeClr val="tx1"/>
                    </a:solidFill>
                  </a:rPr>
                  <a:t>		</a:t>
                </a:r>
                <a:r>
                  <a:rPr lang="zh-CN" altLang="en-US" sz="2600" dirty="0" smtClean="0">
                    <a:solidFill>
                      <a:schemeClr val="tx1"/>
                    </a:solidFill>
                  </a:rPr>
                  <a:t>S</a:t>
                </a:r>
                <a:r>
                  <a:rPr lang="zh-CN" altLang="en-US" sz="2600" baseline="-25000" dirty="0" smtClean="0">
                    <a:solidFill>
                      <a:schemeClr val="tx1"/>
                    </a:solidFill>
                  </a:rPr>
                  <a:t>A</a:t>
                </a:r>
                <a:r>
                  <a:rPr lang="zh-CN" altLang="en-US" sz="2600" baseline="-25000" dirty="0">
                    <a:solidFill>
                      <a:schemeClr val="tx1"/>
                    </a:solidFill>
                  </a:rPr>
                  <a:t>1</a:t>
                </a:r>
                <a:r>
                  <a:rPr lang="zh-CN" altLang="en-US" sz="2600" dirty="0">
                    <a:solidFill>
                      <a:schemeClr val="tx1"/>
                    </a:solidFill>
                  </a:rPr>
                  <a:t>：</a:t>
                </a:r>
                <a:r>
                  <a:rPr lang="en-US" altLang="zh-CN" sz="2600" dirty="0">
                    <a:solidFill>
                      <a:schemeClr val="tx1"/>
                    </a:solidFill>
                    <a:ea typeface="Cambria Math" panose="02040503050406030204" pitchFamily="18" charset="0"/>
                  </a:rPr>
                  <a:t> </a:t>
                </a:r>
                <a14:m>
                  <m:oMath xmlns:m="http://schemas.openxmlformats.org/officeDocument/2006/math">
                    <m:r>
                      <a:rPr lang="en-US" altLang="zh-CN" sz="2600" i="1" dirty="0" smtClean="0">
                        <a:solidFill>
                          <a:schemeClr val="tx1"/>
                        </a:solidFill>
                        <a:latin typeface="Cambria Math" panose="02040503050406030204" pitchFamily="18" charset="0"/>
                        <a:ea typeface="Cambria Math" panose="02040503050406030204" pitchFamily="18" charset="0"/>
                      </a:rPr>
                      <m:t>¬</m:t>
                    </m:r>
                  </m:oMath>
                </a14:m>
                <a:r>
                  <a:rPr lang="zh-CN" altLang="en-US" sz="2600" dirty="0" smtClean="0">
                    <a:solidFill>
                      <a:schemeClr val="tx1"/>
                    </a:solidFill>
                  </a:rPr>
                  <a:t>P</a:t>
                </a:r>
                <a:r>
                  <a:rPr lang="zh-CN" altLang="en-US" sz="2600" dirty="0">
                    <a:solidFill>
                      <a:schemeClr val="tx1"/>
                    </a:solidFill>
                  </a:rPr>
                  <a:t>(</a:t>
                </a:r>
                <a:r>
                  <a:rPr lang="zh-CN" altLang="en-US" sz="2600" dirty="0" smtClean="0">
                    <a:solidFill>
                      <a:schemeClr val="tx1"/>
                    </a:solidFill>
                  </a:rPr>
                  <a:t>x,</a:t>
                </a:r>
                <a:r>
                  <a:rPr lang="zh-CN" altLang="en-US" sz="2600" dirty="0">
                    <a:solidFill>
                      <a:schemeClr val="tx1"/>
                    </a:solidFill>
                  </a:rPr>
                  <a:t>y)</a:t>
                </a:r>
                <a14:m>
                  <m:oMath xmlns:m="http://schemas.openxmlformats.org/officeDocument/2006/math">
                    <m:r>
                      <a:rPr lang="en-US" altLang="zh-CN" sz="2600" dirty="0">
                        <a:solidFill>
                          <a:schemeClr val="tx1"/>
                        </a:solidFill>
                        <a:latin typeface="Cambria Math" panose="02040503050406030204" pitchFamily="18" charset="0"/>
                      </a:rPr>
                      <m:t>∨</m:t>
                    </m:r>
                    <m:r>
                      <a:rPr lang="en-US" altLang="zh-CN" sz="2600" i="1" dirty="0">
                        <a:solidFill>
                          <a:schemeClr val="tx1"/>
                        </a:solidFill>
                        <a:latin typeface="Cambria Math" panose="02040503050406030204" pitchFamily="18" charset="0"/>
                        <a:ea typeface="Cambria Math" panose="02040503050406030204" pitchFamily="18" charset="0"/>
                      </a:rPr>
                      <m:t>¬</m:t>
                    </m:r>
                  </m:oMath>
                </a14:m>
                <a:r>
                  <a:rPr lang="zh-CN" altLang="en-US" sz="2600" dirty="0">
                    <a:solidFill>
                      <a:schemeClr val="tx1"/>
                    </a:solidFill>
                  </a:rPr>
                  <a:t>P(y</a:t>
                </a:r>
                <a:r>
                  <a:rPr lang="zh-CN" altLang="en-US" sz="2600" dirty="0" smtClean="0">
                    <a:solidFill>
                      <a:schemeClr val="tx1"/>
                    </a:solidFill>
                  </a:rPr>
                  <a:t>,z</a:t>
                </a:r>
                <a:r>
                  <a:rPr lang="zh-CN" altLang="en-US" sz="2600" dirty="0">
                    <a:solidFill>
                      <a:schemeClr val="tx1"/>
                    </a:solidFill>
                  </a:rPr>
                  <a:t>)</a:t>
                </a:r>
                <a14:m>
                  <m:oMath xmlns:m="http://schemas.openxmlformats.org/officeDocument/2006/math">
                    <m:r>
                      <a:rPr lang="en-US" altLang="zh-CN" sz="2600" dirty="0">
                        <a:solidFill>
                          <a:schemeClr val="tx1"/>
                        </a:solidFill>
                        <a:latin typeface="Cambria Math" panose="02040503050406030204" pitchFamily="18" charset="0"/>
                      </a:rPr>
                      <m:t>∨</m:t>
                    </m:r>
                  </m:oMath>
                </a14:m>
                <a:r>
                  <a:rPr lang="zh-CN" altLang="en-US" sz="2600" dirty="0">
                    <a:solidFill>
                      <a:schemeClr val="tx1"/>
                    </a:solidFill>
                  </a:rPr>
                  <a:t>Q(x</a:t>
                </a:r>
                <a:r>
                  <a:rPr lang="zh-CN" altLang="en-US" sz="2600" dirty="0" smtClean="0">
                    <a:solidFill>
                      <a:schemeClr val="tx1"/>
                    </a:solidFill>
                  </a:rPr>
                  <a:t>,z</a:t>
                </a:r>
                <a:r>
                  <a:rPr lang="zh-CN" altLang="en-US" sz="2600" dirty="0">
                    <a:solidFill>
                      <a:schemeClr val="tx1"/>
                    </a:solidFill>
                  </a:rPr>
                  <a:t>)</a:t>
                </a:r>
              </a:p>
              <a:p>
                <a:pPr marL="452120" lvl="1" indent="0">
                  <a:buNone/>
                  <a:defRPr/>
                </a:pPr>
                <a:r>
                  <a:rPr kumimoji="0" lang="zh-CN" altLang="en-US" dirty="0" smtClean="0">
                    <a:solidFill>
                      <a:srgbClr val="FF00FF"/>
                    </a:solidFill>
                    <a:cs typeface="+mn-ea"/>
                  </a:rPr>
                  <a:t>条件</a:t>
                </a:r>
                <a:r>
                  <a:rPr kumimoji="0" lang="en-US" altLang="zh-CN" dirty="0" smtClean="0">
                    <a:solidFill>
                      <a:srgbClr val="FF00FF"/>
                    </a:solidFill>
                    <a:cs typeface="+mn-ea"/>
                  </a:rPr>
                  <a:t>2</a:t>
                </a:r>
                <a:r>
                  <a:rPr lang="zh-CN" altLang="en-US" dirty="0"/>
                  <a:t>：</a:t>
                </a:r>
                <a:r>
                  <a:rPr lang="zh-CN" altLang="en-US" dirty="0" smtClean="0"/>
                  <a:t>每个人</a:t>
                </a:r>
                <a:r>
                  <a:rPr lang="zh-CN" altLang="en-US" dirty="0"/>
                  <a:t>都有</a:t>
                </a:r>
                <a:r>
                  <a:rPr lang="zh-CN" altLang="en-US" dirty="0" smtClean="0"/>
                  <a:t>父亲</a:t>
                </a:r>
                <a:endParaRPr kumimoji="0" lang="zh-CN" altLang="en-US" dirty="0">
                  <a:solidFill>
                    <a:srgbClr val="3333FF"/>
                  </a:solidFill>
                  <a:cs typeface="+mn-ea"/>
                </a:endParaRPr>
              </a:p>
              <a:p>
                <a:pPr marL="342900" indent="-342900" eaLnBrk="1" hangingPunct="1">
                  <a:buClr>
                    <a:srgbClr val="3366FF"/>
                  </a:buClr>
                  <a:buSzPct val="70000"/>
                  <a:buNone/>
                  <a:tabLst>
                    <a:tab pos="1609725" algn="l"/>
                    <a:tab pos="2147570" algn="l"/>
                  </a:tabLst>
                  <a:defRPr/>
                </a:pPr>
                <a:r>
                  <a:rPr lang="zh-CN" altLang="en-US" sz="2600" dirty="0">
                    <a:solidFill>
                      <a:schemeClr val="tx1"/>
                    </a:solidFill>
                  </a:rPr>
                  <a:t>		A2：</a:t>
                </a:r>
                <a:r>
                  <a:rPr lang="en-US" altLang="zh-CN" sz="2600" dirty="0">
                    <a:solidFill>
                      <a:schemeClr val="tx1"/>
                    </a:solidFill>
                  </a:rPr>
                  <a:t>	</a:t>
                </a:r>
                <a:r>
                  <a:rPr lang="zh-CN" altLang="en-US" sz="2600" dirty="0">
                    <a:solidFill>
                      <a:schemeClr val="tx1"/>
                    </a:solidFill>
                  </a:rPr>
                  <a:t>(</a:t>
                </a:r>
                <a14:m>
                  <m:oMath xmlns:m="http://schemas.openxmlformats.org/officeDocument/2006/math">
                    <m:r>
                      <a:rPr lang="en-US" altLang="zh-CN" sz="2600" dirty="0">
                        <a:solidFill>
                          <a:schemeClr val="tx1"/>
                        </a:solidFill>
                        <a:latin typeface="Cambria Math" panose="02040503050406030204" pitchFamily="18" charset="0"/>
                        <a:sym typeface="Symbol" panose="05050102010706020507" pitchFamily="18" charset="2"/>
                      </a:rPr>
                      <m:t>∀</m:t>
                    </m:r>
                  </m:oMath>
                </a14:m>
                <a:r>
                  <a:rPr lang="zh-CN" altLang="en-US" sz="2600" dirty="0">
                    <a:solidFill>
                      <a:schemeClr val="tx1"/>
                    </a:solidFill>
                  </a:rPr>
                  <a:t>x)(</a:t>
                </a:r>
                <a14:m>
                  <m:oMath xmlns:m="http://schemas.openxmlformats.org/officeDocument/2006/math">
                    <m:r>
                      <a:rPr lang="en-US" altLang="zh-CN" sz="2600" dirty="0">
                        <a:solidFill>
                          <a:schemeClr val="tx1"/>
                        </a:solidFill>
                        <a:latin typeface="Cambria Math" panose="02040503050406030204" pitchFamily="18" charset="0"/>
                      </a:rPr>
                      <m:t>∃</m:t>
                    </m:r>
                  </m:oMath>
                </a14:m>
                <a:r>
                  <a:rPr lang="zh-CN" altLang="en-US" sz="2600" dirty="0">
                    <a:solidFill>
                      <a:schemeClr val="tx1"/>
                    </a:solidFill>
                  </a:rPr>
                  <a:t>y)P(x,y)</a:t>
                </a:r>
              </a:p>
              <a:p>
                <a:pPr marL="342900" indent="-342900" eaLnBrk="1" hangingPunct="1">
                  <a:buClr>
                    <a:srgbClr val="3366FF"/>
                  </a:buClr>
                  <a:buSzPct val="70000"/>
                  <a:buNone/>
                  <a:tabLst>
                    <a:tab pos="1609725" algn="l"/>
                    <a:tab pos="2147570" algn="l"/>
                  </a:tabLst>
                  <a:defRPr/>
                </a:pPr>
                <a:r>
                  <a:rPr lang="zh-CN" altLang="en-US" sz="2600" dirty="0">
                    <a:solidFill>
                      <a:schemeClr val="tx1"/>
                    </a:solidFill>
                  </a:rPr>
                  <a:t>		</a:t>
                </a:r>
                <a:r>
                  <a:rPr lang="zh-CN" altLang="en-US" sz="2600" dirty="0" smtClean="0">
                    <a:solidFill>
                      <a:schemeClr val="tx1"/>
                    </a:solidFill>
                  </a:rPr>
                  <a:t>S</a:t>
                </a:r>
                <a:r>
                  <a:rPr lang="zh-CN" altLang="en-US" sz="2600" baseline="-25000" dirty="0" smtClean="0">
                    <a:solidFill>
                      <a:schemeClr val="tx1"/>
                    </a:solidFill>
                  </a:rPr>
                  <a:t>A</a:t>
                </a:r>
                <a:r>
                  <a:rPr lang="zh-CN" altLang="en-US" sz="2600" baseline="-25000" dirty="0">
                    <a:solidFill>
                      <a:schemeClr val="tx1"/>
                    </a:solidFill>
                  </a:rPr>
                  <a:t>2</a:t>
                </a:r>
                <a:r>
                  <a:rPr lang="zh-CN" altLang="en-US" sz="2600" dirty="0">
                    <a:solidFill>
                      <a:schemeClr val="tx1"/>
                    </a:solidFill>
                  </a:rPr>
                  <a:t>：</a:t>
                </a:r>
                <a:r>
                  <a:rPr lang="en-US" altLang="zh-CN" sz="2600" dirty="0">
                    <a:solidFill>
                      <a:schemeClr val="tx1"/>
                    </a:solidFill>
                  </a:rPr>
                  <a:t>	</a:t>
                </a:r>
                <a:r>
                  <a:rPr lang="zh-CN" altLang="en-US" sz="2600" dirty="0">
                    <a:solidFill>
                      <a:schemeClr val="tx1"/>
                    </a:solidFill>
                  </a:rPr>
                  <a:t>P(x,f(x))</a:t>
                </a:r>
              </a:p>
              <a:p>
                <a:pPr marL="452120" lvl="1" indent="0">
                  <a:buNone/>
                </a:pPr>
                <a:r>
                  <a:rPr lang="zh-CN" altLang="en-US" dirty="0" smtClean="0">
                    <a:solidFill>
                      <a:srgbClr val="00B0F0"/>
                    </a:solidFill>
                  </a:rPr>
                  <a:t>结论 </a:t>
                </a:r>
                <a:r>
                  <a:rPr lang="zh-CN" altLang="en-US" dirty="0"/>
                  <a:t>：某人是</a:t>
                </a:r>
                <a:r>
                  <a:rPr lang="zh-CN" altLang="en-US" dirty="0" smtClean="0"/>
                  <a:t>它的祖父</a:t>
                </a:r>
                <a:endParaRPr lang="en-US" altLang="zh-CN" dirty="0" smtClean="0"/>
              </a:p>
              <a:p>
                <a:pPr marL="342900" lvl="0" indent="-342900" eaLnBrk="1" hangingPunct="1">
                  <a:buClr>
                    <a:srgbClr val="3366FF"/>
                  </a:buClr>
                  <a:buSzPct val="70000"/>
                  <a:buNone/>
                  <a:tabLst>
                    <a:tab pos="1609725" algn="l"/>
                    <a:tab pos="2147570" algn="l"/>
                  </a:tabLst>
                  <a:defRPr/>
                </a:pPr>
                <a:r>
                  <a:rPr lang="en-US" altLang="zh-CN" sz="2600" dirty="0">
                    <a:solidFill>
                      <a:schemeClr val="tx1"/>
                    </a:solidFill>
                  </a:rPr>
                  <a:t>		</a:t>
                </a:r>
                <a:r>
                  <a:rPr lang="zh-CN" altLang="en-US" sz="2600" dirty="0">
                    <a:solidFill>
                      <a:schemeClr val="tx1"/>
                    </a:solidFill>
                  </a:rPr>
                  <a:t>B：</a:t>
                </a:r>
                <a:r>
                  <a:rPr lang="en-US" altLang="zh-CN" sz="2600" dirty="0">
                    <a:solidFill>
                      <a:schemeClr val="tx1"/>
                    </a:solidFill>
                  </a:rPr>
                  <a:t>	</a:t>
                </a:r>
                <a:r>
                  <a:rPr lang="en-US" altLang="zh-CN" sz="2600" dirty="0" smtClean="0">
                    <a:solidFill>
                      <a:schemeClr val="tx1"/>
                    </a:solidFill>
                  </a:rPr>
                  <a:t>	</a:t>
                </a:r>
                <a:r>
                  <a:rPr lang="zh-CN" altLang="en-US" sz="2600" dirty="0" smtClean="0">
                    <a:solidFill>
                      <a:schemeClr val="tx1"/>
                    </a:solidFill>
                  </a:rPr>
                  <a:t>(</a:t>
                </a:r>
                <a:r>
                  <a:rPr lang="zh-CN" altLang="en-US" sz="2600" dirty="0">
                    <a:solidFill>
                      <a:schemeClr val="tx1"/>
                    </a:solidFill>
                    <a:sym typeface="Symbol" panose="05050102010706020507" pitchFamily="18" charset="2"/>
                  </a:rPr>
                  <a:t></a:t>
                </a:r>
                <a:r>
                  <a:rPr lang="zh-CN" altLang="en-US" sz="2600" dirty="0">
                    <a:solidFill>
                      <a:schemeClr val="tx1"/>
                    </a:solidFill>
                  </a:rPr>
                  <a:t>x)(</a:t>
                </a:r>
                <a:r>
                  <a:rPr lang="zh-CN" altLang="en-US" sz="2600" dirty="0">
                    <a:solidFill>
                      <a:schemeClr val="tx1"/>
                    </a:solidFill>
                    <a:sym typeface="Symbol" panose="05050102010706020507" pitchFamily="18" charset="2"/>
                  </a:rPr>
                  <a:t></a:t>
                </a:r>
                <a:r>
                  <a:rPr lang="zh-CN" altLang="en-US" sz="2600" dirty="0">
                    <a:solidFill>
                      <a:schemeClr val="tx1"/>
                    </a:solidFill>
                  </a:rPr>
                  <a:t>y)Q(x</a:t>
                </a:r>
                <a:r>
                  <a:rPr lang="zh-CN" altLang="en-US" sz="2600" dirty="0" smtClean="0">
                    <a:solidFill>
                      <a:schemeClr val="tx1"/>
                    </a:solidFill>
                  </a:rPr>
                  <a:t>,y)</a:t>
                </a:r>
                <a:r>
                  <a:rPr lang="zh-CN" altLang="en-US" sz="2600" dirty="0">
                    <a:solidFill>
                      <a:schemeClr val="tx1"/>
                    </a:solidFill>
                  </a:rPr>
                  <a:t>		</a:t>
                </a:r>
                <a:endParaRPr lang="en-US" altLang="zh-CN" sz="2600" dirty="0" smtClean="0">
                  <a:solidFill>
                    <a:schemeClr val="tx1"/>
                  </a:solidFill>
                </a:endParaRPr>
              </a:p>
              <a:p>
                <a:pPr marL="342900" lvl="0" indent="-342900" eaLnBrk="1" hangingPunct="1">
                  <a:buClr>
                    <a:srgbClr val="3366FF"/>
                  </a:buClr>
                  <a:buSzPct val="70000"/>
                  <a:buNone/>
                  <a:tabLst>
                    <a:tab pos="1609725" algn="l"/>
                    <a:tab pos="2147570" algn="l"/>
                  </a:tabLst>
                  <a:defRPr/>
                </a:pPr>
                <a:r>
                  <a:rPr lang="zh-CN" altLang="en-US" sz="2600" dirty="0" smtClean="0">
                    <a:solidFill>
                      <a:schemeClr val="tx1"/>
                    </a:solidFill>
                  </a:rPr>
                  <a:t>  </a:t>
                </a:r>
                <a:r>
                  <a:rPr lang="zh-CN" altLang="en-US" sz="2600" dirty="0" smtClean="0">
                    <a:solidFill>
                      <a:srgbClr val="FF0000"/>
                    </a:solidFill>
                  </a:rPr>
                  <a:t>否定</a:t>
                </a:r>
                <a:r>
                  <a:rPr lang="zh-CN" altLang="en-US" sz="2600" dirty="0">
                    <a:solidFill>
                      <a:srgbClr val="FF0000"/>
                    </a:solidFill>
                  </a:rPr>
                  <a:t>后得到子句</a:t>
                </a:r>
                <a:r>
                  <a:rPr lang="zh-CN" altLang="en-US" sz="2600" dirty="0" smtClean="0">
                    <a:solidFill>
                      <a:srgbClr val="FF0000"/>
                    </a:solidFill>
                  </a:rPr>
                  <a:t>：</a:t>
                </a:r>
                <a:r>
                  <a:rPr lang="zh-CN" altLang="en-US" sz="2600" dirty="0" smtClean="0">
                    <a:solidFill>
                      <a:schemeClr val="tx1"/>
                    </a:solidFill>
                  </a:rPr>
                  <a:t>S</a:t>
                </a:r>
                <a14:m>
                  <m:oMath xmlns:m="http://schemas.openxmlformats.org/officeDocument/2006/math">
                    <m:r>
                      <a:rPr lang="en-US" altLang="zh-CN" sz="2600" i="1" baseline="-25000" dirty="0">
                        <a:solidFill>
                          <a:schemeClr val="tx1"/>
                        </a:solidFill>
                        <a:latin typeface="Cambria Math" panose="02040503050406030204" pitchFamily="18" charset="0"/>
                        <a:ea typeface="Cambria Math" panose="02040503050406030204" pitchFamily="18" charset="0"/>
                      </a:rPr>
                      <m:t>¬</m:t>
                    </m:r>
                  </m:oMath>
                </a14:m>
                <a:r>
                  <a:rPr lang="zh-CN" altLang="en-US" sz="2600" baseline="-25000" dirty="0" smtClean="0">
                    <a:solidFill>
                      <a:schemeClr val="tx1"/>
                    </a:solidFill>
                  </a:rPr>
                  <a:t>B</a:t>
                </a:r>
                <a:r>
                  <a:rPr lang="zh-CN" altLang="en-US" sz="2600" dirty="0" smtClean="0">
                    <a:solidFill>
                      <a:schemeClr val="tx1"/>
                    </a:solidFill>
                  </a:rPr>
                  <a:t>：</a:t>
                </a:r>
                <a14:m>
                  <m:oMath xmlns:m="http://schemas.openxmlformats.org/officeDocument/2006/math">
                    <m:r>
                      <a:rPr lang="en-US" altLang="zh-CN" sz="2600" i="1" dirty="0">
                        <a:solidFill>
                          <a:schemeClr val="tx1"/>
                        </a:solidFill>
                        <a:latin typeface="Cambria Math" panose="02040503050406030204" pitchFamily="18" charset="0"/>
                        <a:ea typeface="Cambria Math" panose="02040503050406030204" pitchFamily="18" charset="0"/>
                      </a:rPr>
                      <m:t>¬</m:t>
                    </m:r>
                  </m:oMath>
                </a14:m>
                <a:r>
                  <a:rPr lang="zh-CN" altLang="en-US" sz="2600" dirty="0">
                    <a:solidFill>
                      <a:schemeClr val="tx1"/>
                    </a:solidFill>
                  </a:rPr>
                  <a:t>Q(x</a:t>
                </a:r>
                <a:r>
                  <a:rPr lang="zh-CN" altLang="en-US" sz="2600" dirty="0" smtClean="0">
                    <a:solidFill>
                      <a:schemeClr val="tx1"/>
                    </a:solidFill>
                  </a:rPr>
                  <a:t>,y</a:t>
                </a:r>
                <a:r>
                  <a:rPr lang="zh-CN" altLang="en-US" sz="2600" dirty="0">
                    <a:solidFill>
                      <a:schemeClr val="tx1"/>
                    </a:solidFill>
                  </a:rPr>
                  <a:t>)</a:t>
                </a:r>
                <a14:m>
                  <m:oMath xmlns:m="http://schemas.openxmlformats.org/officeDocument/2006/math">
                    <m:r>
                      <a:rPr lang="en-US" altLang="zh-CN" sz="2600" dirty="0">
                        <a:solidFill>
                          <a:schemeClr val="tx1"/>
                        </a:solidFill>
                        <a:latin typeface="Cambria Math" panose="02040503050406030204" pitchFamily="18" charset="0"/>
                      </a:rPr>
                      <m:t>∨</m:t>
                    </m:r>
                  </m:oMath>
                </a14:m>
                <a:r>
                  <a:rPr lang="zh-CN" altLang="en-US" sz="2600" dirty="0">
                    <a:solidFill>
                      <a:schemeClr val="tx1"/>
                    </a:solidFill>
                  </a:rPr>
                  <a:t>ANS(y)</a:t>
                </a:r>
              </a:p>
              <a:p>
                <a:pPr marL="342900" lvl="0" indent="-342900" eaLnBrk="1" hangingPunct="1">
                  <a:buClr>
                    <a:srgbClr val="3366FF"/>
                  </a:buClr>
                  <a:buSzPct val="70000"/>
                  <a:buNone/>
                  <a:tabLst>
                    <a:tab pos="892175" algn="l"/>
                    <a:tab pos="2147570" algn="l"/>
                  </a:tabLst>
                  <a:defRPr/>
                </a:pPr>
                <a:r>
                  <a:rPr lang="en-US" altLang="zh-CN" sz="2600" dirty="0" smtClean="0">
                    <a:solidFill>
                      <a:schemeClr val="tx1"/>
                    </a:solidFill>
                  </a:rPr>
                  <a:t>	</a:t>
                </a:r>
                <a:r>
                  <a:rPr lang="zh-CN" altLang="en-US" sz="2600" dirty="0" smtClean="0">
                    <a:solidFill>
                      <a:schemeClr val="tx1"/>
                    </a:solidFill>
                  </a:rPr>
                  <a:t>则</a:t>
                </a:r>
                <a:r>
                  <a:rPr lang="zh-CN" altLang="en-US" sz="2600" dirty="0">
                    <a:solidFill>
                      <a:schemeClr val="tx1"/>
                    </a:solidFill>
                  </a:rPr>
                  <a:t>得到的相应的子句集为：{S</a:t>
                </a:r>
                <a:r>
                  <a:rPr lang="zh-CN" altLang="en-US" sz="2600" baseline="-25000" dirty="0">
                    <a:solidFill>
                      <a:schemeClr val="tx1"/>
                    </a:solidFill>
                  </a:rPr>
                  <a:t>A1 </a:t>
                </a:r>
                <a:r>
                  <a:rPr lang="zh-CN" altLang="en-US" sz="2600" dirty="0" smtClean="0">
                    <a:solidFill>
                      <a:schemeClr val="tx1"/>
                    </a:solidFill>
                  </a:rPr>
                  <a:t>， </a:t>
                </a:r>
                <a:r>
                  <a:rPr lang="zh-CN" altLang="en-US" sz="2600" dirty="0">
                    <a:solidFill>
                      <a:schemeClr val="tx1"/>
                    </a:solidFill>
                  </a:rPr>
                  <a:t>S</a:t>
                </a:r>
                <a:r>
                  <a:rPr lang="zh-CN" altLang="en-US" sz="2600" baseline="-25000" dirty="0">
                    <a:solidFill>
                      <a:schemeClr val="tx1"/>
                    </a:solidFill>
                  </a:rPr>
                  <a:t>A2 </a:t>
                </a:r>
                <a:r>
                  <a:rPr lang="zh-CN" altLang="en-US" sz="2600" dirty="0" smtClean="0">
                    <a:solidFill>
                      <a:schemeClr val="tx1"/>
                    </a:solidFill>
                  </a:rPr>
                  <a:t>， </a:t>
                </a:r>
                <a:r>
                  <a:rPr lang="zh-CN" altLang="en-US" sz="2600" dirty="0">
                    <a:solidFill>
                      <a:schemeClr val="tx1"/>
                    </a:solidFill>
                  </a:rPr>
                  <a:t>S</a:t>
                </a:r>
                <a14:m>
                  <m:oMath xmlns:m="http://schemas.openxmlformats.org/officeDocument/2006/math">
                    <m:r>
                      <a:rPr lang="en-US" altLang="zh-CN" sz="2600" i="1" baseline="-25000" dirty="0">
                        <a:solidFill>
                          <a:schemeClr val="tx1"/>
                        </a:solidFill>
                        <a:latin typeface="Cambria Math" panose="02040503050406030204" pitchFamily="18" charset="0"/>
                        <a:ea typeface="Cambria Math" panose="02040503050406030204" pitchFamily="18" charset="0"/>
                      </a:rPr>
                      <m:t>¬</m:t>
                    </m:r>
                  </m:oMath>
                </a14:m>
                <a:r>
                  <a:rPr lang="zh-CN" altLang="en-US" sz="2600" baseline="-25000" dirty="0">
                    <a:solidFill>
                      <a:schemeClr val="tx1"/>
                    </a:solidFill>
                  </a:rPr>
                  <a:t>B</a:t>
                </a:r>
                <a:r>
                  <a:rPr lang="zh-CN" altLang="en-US" sz="2600" dirty="0" smtClean="0">
                    <a:solidFill>
                      <a:schemeClr val="tx1"/>
                    </a:solidFill>
                  </a:rPr>
                  <a:t> </a:t>
                </a:r>
                <a:r>
                  <a:rPr lang="zh-CN" altLang="en-US" sz="2600" dirty="0">
                    <a:solidFill>
                      <a:schemeClr val="tx1"/>
                    </a:solidFill>
                  </a:rPr>
                  <a:t>}</a:t>
                </a:r>
              </a:p>
              <a:p>
                <a:pPr lvl="1"/>
                <a:endParaRPr kumimoji="0" lang="zh-CN" altLang="en-US" dirty="0">
                  <a:solidFill>
                    <a:srgbClr val="3333FF"/>
                  </a:solidFill>
                  <a:cs typeface="+mn-ea"/>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b="-291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r>
                  <a:rPr lang="zh-CN" altLang="en-US" dirty="0" smtClean="0"/>
                  <a:t>例：求下面合式公式的子句集：</a:t>
                </a:r>
                <a:endParaRPr lang="en-US" altLang="zh-CN" dirty="0" smtClean="0"/>
              </a:p>
              <a:p>
                <a:pPr marL="0" indent="0" algn="ctr">
                  <a:buNone/>
                </a:pPr>
                <a:r>
                  <a:rPr lang="en-US" altLang="zh-CN" dirty="0"/>
                  <a:t>	</a:t>
                </a:r>
                <a14:m>
                  <m:oMath xmlns:m="http://schemas.openxmlformats.org/officeDocument/2006/math">
                    <m:r>
                      <a:rPr lang="en-US" altLang="zh-CN" dirty="0" smtClean="0">
                        <a:latin typeface="Cambria Math" panose="02040503050406030204" pitchFamily="18" charset="0"/>
                        <a:sym typeface="Symbol" panose="05050102010706020507" pitchFamily="18" charset="2"/>
                      </a:rPr>
                      <m:t>∀</m:t>
                    </m:r>
                  </m:oMath>
                </a14:m>
                <a:r>
                  <a:rPr lang="en-US" altLang="zh-CN" dirty="0"/>
                  <a:t>x[P(x)</a:t>
                </a:r>
                <a14:m>
                  <m:oMath xmlns:m="http://schemas.openxmlformats.org/officeDocument/2006/math">
                    <m:r>
                      <a:rPr lang="en-US" altLang="zh-CN" dirty="0" smtClean="0">
                        <a:latin typeface="Cambria Math" panose="02040503050406030204" pitchFamily="18" charset="0"/>
                      </a:rPr>
                      <m:t>⟶</m:t>
                    </m:r>
                  </m:oMath>
                </a14:m>
                <a:r>
                  <a:rPr lang="en-US" altLang="zh-CN" dirty="0"/>
                  <a:t>[</a:t>
                </a:r>
                <a14:m>
                  <m:oMath xmlns:m="http://schemas.openxmlformats.org/officeDocument/2006/math">
                    <m:r>
                      <a:rPr lang="en-US" altLang="zh-CN" dirty="0" smtClean="0">
                        <a:latin typeface="Cambria Math" panose="02040503050406030204" pitchFamily="18" charset="0"/>
                        <a:sym typeface="Symbol" panose="05050102010706020507" pitchFamily="18" charset="2"/>
                      </a:rPr>
                      <m:t>∀</m:t>
                    </m:r>
                  </m:oMath>
                </a14:m>
                <a:r>
                  <a:rPr lang="en-US" altLang="zh-CN" dirty="0" smtClean="0"/>
                  <a:t>yP(y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P(f(</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r>
                      <a:rPr lang="en-US" altLang="zh-CN" dirty="0">
                        <a:latin typeface="Cambria Math" panose="02040503050406030204" pitchFamily="18" charset="0"/>
                        <a:sym typeface="Symbol" panose="05050102010706020507" pitchFamily="18" charset="2"/>
                      </a:rPr>
                      <m:t>∀</m:t>
                    </m:r>
                  </m:oMath>
                </a14:m>
                <a:r>
                  <a:rPr lang="en-US" altLang="zh-CN" dirty="0"/>
                  <a:t>y[Q(</a:t>
                </a:r>
                <a:r>
                  <a:rPr lang="en-US" altLang="zh-CN" dirty="0" err="1"/>
                  <a:t>x,y</a:t>
                </a:r>
                <a:r>
                  <a:rPr lang="en-US" altLang="zh-CN" dirty="0"/>
                  <a:t>)</a:t>
                </a:r>
                <a14:m>
                  <m:oMath xmlns:m="http://schemas.openxmlformats.org/officeDocument/2006/math">
                    <m:r>
                      <a:rPr lang="en-US" altLang="zh-CN" dirty="0">
                        <a:latin typeface="Cambria Math" panose="02040503050406030204" pitchFamily="18" charset="0"/>
                      </a:rPr>
                      <m:t>⟶</m:t>
                    </m:r>
                  </m:oMath>
                </a14:m>
                <a:r>
                  <a:rPr lang="en-US" altLang="zh-CN" dirty="0"/>
                  <a:t>P(y)]]]</a:t>
                </a:r>
              </a:p>
              <a:p>
                <a:pPr marL="625475" lvl="1" indent="-536575">
                  <a:buNone/>
                  <a:tabLst>
                    <a:tab pos="1341120" algn="l"/>
                  </a:tabLst>
                </a:pPr>
                <a:r>
                  <a:rPr lang="zh-CN" altLang="en-US" sz="2400" dirty="0" smtClean="0"/>
                  <a:t>解</a:t>
                </a:r>
                <a:r>
                  <a:rPr lang="en-US" altLang="zh-CN" sz="2400" dirty="0"/>
                  <a:t>:	(1) </a:t>
                </a:r>
                <a:r>
                  <a:rPr lang="zh-CN" altLang="en-US" sz="2400" dirty="0"/>
                  <a:t>使用联结词化归律：</a:t>
                </a:r>
                <a:r>
                  <a:rPr lang="en-US" altLang="zh-CN" sz="2400" dirty="0"/>
                  <a:t>P</a:t>
                </a:r>
                <a14:m>
                  <m:oMath xmlns:m="http://schemas.openxmlformats.org/officeDocument/2006/math">
                    <m:r>
                      <a:rPr lang="en-US" altLang="zh-CN" sz="2400" dirty="0">
                        <a:latin typeface="Cambria Math" panose="02040503050406030204" pitchFamily="18" charset="0"/>
                      </a:rPr>
                      <m:t>⟶</m:t>
                    </m:r>
                  </m:oMath>
                </a14:m>
                <a:r>
                  <a:rPr lang="en-US" altLang="zh-CN" sz="2400" dirty="0"/>
                  <a:t>Q</a:t>
                </a:r>
                <a:r>
                  <a:rPr lang="en-US" altLang="zh-CN" sz="2400" dirty="0">
                    <a:ea typeface="MS Mincho" charset="0"/>
                    <a:cs typeface="Cambria Math" panose="02040503050406030204" pitchFamily="18" charset="0"/>
                    <a:sym typeface="+mn-ea"/>
                  </a:rPr>
                  <a:t> </a:t>
                </a:r>
                <a14:m>
                  <m:oMath xmlns:m="http://schemas.openxmlformats.org/officeDocument/2006/math">
                    <m:r>
                      <a:rPr lang="en-US" altLang="zh-CN" sz="2400">
                        <a:latin typeface="Cambria Math" panose="02040503050406030204" pitchFamily="18" charset="0"/>
                        <a:ea typeface="MS Mincho" charset="0"/>
                        <a:cs typeface="Cambria Math" panose="02040503050406030204" pitchFamily="18" charset="0"/>
                        <a:sym typeface="+mn-ea"/>
                      </a:rPr>
                      <m:t>⟺</m:t>
                    </m:r>
                    <m:r>
                      <a:rPr lang="en-US" altLang="zh-CN" sz="2400" dirty="0">
                        <a:latin typeface="Cambria Math" panose="02040503050406030204" pitchFamily="18" charset="0"/>
                      </a:rPr>
                      <m:t>¬</m:t>
                    </m:r>
                  </m:oMath>
                </a14:m>
                <a:r>
                  <a:rPr lang="en-US" altLang="zh-CN" sz="2400" dirty="0"/>
                  <a:t>P</a:t>
                </a:r>
                <a14:m>
                  <m:oMath xmlns:m="http://schemas.openxmlformats.org/officeDocument/2006/math">
                    <m:r>
                      <a:rPr lang="en-US" altLang="zh-CN" sz="2400" dirty="0">
                        <a:latin typeface="Cambria Math" panose="02040503050406030204" pitchFamily="18" charset="0"/>
                      </a:rPr>
                      <m:t>∨</m:t>
                    </m:r>
                  </m:oMath>
                </a14:m>
                <a:r>
                  <a:rPr lang="en-US" altLang="zh-CN" sz="2400" dirty="0"/>
                  <a:t>Q</a:t>
                </a:r>
                <a:r>
                  <a:rPr lang="zh-CN" altLang="en-US" sz="2400" dirty="0"/>
                  <a:t>，消去蕴涵符号</a:t>
                </a:r>
                <a:r>
                  <a:rPr lang="en-US" altLang="zh-CN" sz="2400" dirty="0"/>
                  <a:t>: </a:t>
                </a:r>
              </a:p>
              <a:p>
                <a:pPr marL="625475" lvl="1" indent="-174625">
                  <a:buNone/>
                  <a:tabLst>
                    <a:tab pos="1341120" algn="l"/>
                  </a:tabLst>
                </a:pPr>
                <a:r>
                  <a:rPr lang="en-US" altLang="zh-CN" sz="2400" dirty="0"/>
                  <a:t>		</a:t>
                </a:r>
                <a14:m>
                  <m:oMath xmlns:m="http://schemas.openxmlformats.org/officeDocument/2006/math">
                    <m:r>
                      <a:rPr lang="en-US" altLang="zh-CN" sz="2000" i="1" dirty="0">
                        <a:latin typeface="Cambria Math" panose="02040503050406030204" pitchFamily="18" charset="0"/>
                      </a:rPr>
                      <m:t>∀</m:t>
                    </m:r>
                  </m:oMath>
                </a14:m>
                <a:r>
                  <a:rPr lang="en-US" altLang="zh-CN" sz="2000" dirty="0"/>
                  <a:t>x[</a:t>
                </a:r>
                <a14:m>
                  <m:oMath xmlns:m="http://schemas.openxmlformats.org/officeDocument/2006/math">
                    <m:r>
                      <a:rPr lang="en-US" altLang="zh-CN" sz="2000" dirty="0">
                        <a:latin typeface="Cambria Math" panose="02040503050406030204" pitchFamily="18" charset="0"/>
                      </a:rPr>
                      <m:t>¬</m:t>
                    </m:r>
                  </m:oMath>
                </a14:m>
                <a:r>
                  <a:rPr lang="en-US" altLang="zh-CN" sz="2000" dirty="0"/>
                  <a:t>P(x)</a:t>
                </a:r>
                <a14:m>
                  <m:oMath xmlns:m="http://schemas.openxmlformats.org/officeDocument/2006/math">
                    <m:r>
                      <a:rPr lang="en-US" altLang="zh-CN" sz="2000" dirty="0">
                        <a:latin typeface="Cambria Math" panose="02040503050406030204" pitchFamily="18" charset="0"/>
                      </a:rPr>
                      <m:t>∨</m:t>
                    </m:r>
                  </m:oMath>
                </a14:m>
                <a:r>
                  <a:rPr lang="en-US" altLang="zh-CN" sz="2000" dirty="0"/>
                  <a:t>[</a:t>
                </a:r>
                <a14:m>
                  <m:oMath xmlns:m="http://schemas.openxmlformats.org/officeDocument/2006/math">
                    <m:r>
                      <a:rPr lang="en-US" altLang="zh-CN" sz="2000" i="1" dirty="0">
                        <a:latin typeface="Cambria Math" panose="02040503050406030204" pitchFamily="18" charset="0"/>
                      </a:rPr>
                      <m:t>∀</m:t>
                    </m:r>
                  </m:oMath>
                </a14:m>
                <a:r>
                  <a:rPr lang="en-US" altLang="zh-CN" sz="2000" dirty="0"/>
                  <a:t>y[¬P(y)</a:t>
                </a:r>
                <a14:m>
                  <m:oMath xmlns:m="http://schemas.openxmlformats.org/officeDocument/2006/math">
                    <m:r>
                      <a:rPr lang="en-US" altLang="zh-CN" sz="2000" dirty="0">
                        <a:latin typeface="Cambria Math" panose="02040503050406030204" pitchFamily="18" charset="0"/>
                      </a:rPr>
                      <m:t>∨</m:t>
                    </m:r>
                  </m:oMath>
                </a14:m>
                <a:r>
                  <a:rPr lang="en-US" altLang="zh-CN" sz="2000" dirty="0"/>
                  <a:t>P(f(x,y))]</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r>
                      <a:rPr lang="en-US" altLang="zh-CN" sz="2000" dirty="0">
                        <a:latin typeface="Cambria Math" panose="02040503050406030204" pitchFamily="18" charset="0"/>
                      </a:rPr>
                      <m:t>¬</m:t>
                    </m:r>
                    <m:r>
                      <a:rPr lang="en-US" altLang="zh-CN" sz="2000" i="1" dirty="0">
                        <a:latin typeface="Cambria Math" panose="02040503050406030204" pitchFamily="18" charset="0"/>
                      </a:rPr>
                      <m:t>∀</m:t>
                    </m:r>
                  </m:oMath>
                </a14:m>
                <a:r>
                  <a:rPr lang="en-US" altLang="zh-CN" sz="2000" dirty="0"/>
                  <a:t>y[</a:t>
                </a:r>
                <a14:m>
                  <m:oMath xmlns:m="http://schemas.openxmlformats.org/officeDocument/2006/math">
                    <m:r>
                      <a:rPr lang="en-US" altLang="zh-CN" sz="2000" dirty="0">
                        <a:latin typeface="Cambria Math" panose="02040503050406030204" pitchFamily="18" charset="0"/>
                      </a:rPr>
                      <m:t>¬</m:t>
                    </m:r>
                  </m:oMath>
                </a14:m>
                <a:r>
                  <a:rPr lang="en-US" altLang="zh-CN" sz="2000" dirty="0"/>
                  <a:t>Q(</a:t>
                </a:r>
                <a:r>
                  <a:rPr lang="en-US" altLang="zh-CN" sz="2000" dirty="0" err="1"/>
                  <a:t>x,y</a:t>
                </a:r>
                <a:r>
                  <a:rPr lang="en-US" altLang="zh-CN" sz="2000" dirty="0"/>
                  <a:t>)</a:t>
                </a:r>
                <a14:m>
                  <m:oMath xmlns:m="http://schemas.openxmlformats.org/officeDocument/2006/math">
                    <m:r>
                      <a:rPr lang="en-US" altLang="zh-CN" sz="2000" dirty="0">
                        <a:latin typeface="Cambria Math" panose="02040503050406030204" pitchFamily="18" charset="0"/>
                      </a:rPr>
                      <m:t>∨</m:t>
                    </m:r>
                    <m:r>
                      <a:rPr lang="en-US" altLang="zh-CN" sz="2000" i="1" dirty="0">
                        <a:latin typeface="Cambria Math" panose="02040503050406030204" pitchFamily="18" charset="0"/>
                      </a:rPr>
                      <m:t> </m:t>
                    </m:r>
                  </m:oMath>
                </a14:m>
                <a:r>
                  <a:rPr lang="en-US" altLang="zh-CN" sz="2000" dirty="0"/>
                  <a:t>P(y)]]]</a:t>
                </a:r>
              </a:p>
              <a:p>
                <a:pPr marL="625475" lvl="1" indent="-174625">
                  <a:buNone/>
                  <a:tabLst>
                    <a:tab pos="1341120" algn="l"/>
                  </a:tabLst>
                </a:pPr>
                <a:r>
                  <a:rPr lang="en-US" altLang="zh-CN" sz="2400" dirty="0"/>
                  <a:t>	(2) </a:t>
                </a:r>
                <a:r>
                  <a:rPr lang="zh-CN" altLang="en-US" sz="2400" dirty="0"/>
                  <a:t>利用量词转化律：</a:t>
                </a:r>
                <a:r>
                  <a:rPr lang="en-US" altLang="zh-CN" sz="2400" dirty="0"/>
                  <a:t> </a:t>
                </a:r>
                <a14:m>
                  <m:oMath xmlns:m="http://schemas.openxmlformats.org/officeDocument/2006/math">
                    <m:r>
                      <a:rPr lang="en-US" altLang="zh-CN" sz="2400" dirty="0">
                        <a:latin typeface="Cambria Math" panose="02040503050406030204" pitchFamily="18" charset="0"/>
                      </a:rPr>
                      <m:t>¬</m:t>
                    </m:r>
                  </m:oMath>
                </a14:m>
                <a:r>
                  <a:rPr lang="en-US" altLang="zh-CN" sz="2400" dirty="0"/>
                  <a:t>(∀x)P </a:t>
                </a:r>
                <a14:m>
                  <m:oMath xmlns:m="http://schemas.openxmlformats.org/officeDocument/2006/math">
                    <m:r>
                      <a:rPr lang="en-US" altLang="zh-CN" sz="2400">
                        <a:latin typeface="Cambria Math" panose="02040503050406030204" pitchFamily="18" charset="0"/>
                        <a:ea typeface="MS Mincho" charset="0"/>
                        <a:cs typeface="Cambria Math" panose="02040503050406030204" pitchFamily="18" charset="0"/>
                        <a:sym typeface="+mn-ea"/>
                      </a:rPr>
                      <m:t>⟺</m:t>
                    </m:r>
                  </m:oMath>
                </a14:m>
                <a:r>
                  <a:rPr lang="en-US" altLang="zh-CN" sz="2400" dirty="0"/>
                  <a:t> </a:t>
                </a:r>
                <a14:m>
                  <m:oMath xmlns:m="http://schemas.openxmlformats.org/officeDocument/2006/math">
                    <m:r>
                      <a:rPr lang="en-US" altLang="zh-CN" sz="2400" dirty="0">
                        <a:latin typeface="Cambria Math" panose="02040503050406030204" pitchFamily="18" charset="0"/>
                      </a:rPr>
                      <m:t>∃</m:t>
                    </m:r>
                  </m:oMath>
                </a14:m>
                <a:r>
                  <a:rPr lang="en-US" altLang="zh-CN" sz="2400" dirty="0"/>
                  <a:t>x </a:t>
                </a:r>
                <a14:m>
                  <m:oMath xmlns:m="http://schemas.openxmlformats.org/officeDocument/2006/math">
                    <m:r>
                      <a:rPr lang="en-US" altLang="zh-CN" sz="2400" dirty="0">
                        <a:latin typeface="Cambria Math" panose="02040503050406030204" pitchFamily="18" charset="0"/>
                      </a:rPr>
                      <m:t>¬</m:t>
                    </m:r>
                    <m:r>
                      <a:rPr lang="en-US" altLang="zh-CN" sz="2400" i="1" dirty="0">
                        <a:latin typeface="Cambria Math" panose="02040503050406030204" pitchFamily="18" charset="0"/>
                      </a:rPr>
                      <m:t> </m:t>
                    </m:r>
                  </m:oMath>
                </a14:m>
                <a:r>
                  <a:rPr lang="en-US" altLang="zh-CN" sz="2400" dirty="0"/>
                  <a:t>P</a:t>
                </a:r>
                <a:r>
                  <a:rPr lang="zh-CN" altLang="en-US" sz="2400" dirty="0"/>
                  <a:t>，使“</a:t>
                </a:r>
                <a14:m>
                  <m:oMath xmlns:m="http://schemas.openxmlformats.org/officeDocument/2006/math">
                    <m:r>
                      <a:rPr lang="en-US" altLang="zh-CN" sz="2400" dirty="0">
                        <a:latin typeface="Cambria Math" panose="02040503050406030204" pitchFamily="18" charset="0"/>
                      </a:rPr>
                      <m:t>¬</m:t>
                    </m:r>
                  </m:oMath>
                </a14:m>
                <a:r>
                  <a:rPr lang="zh-CN" altLang="en-US" sz="2400" dirty="0"/>
                  <a:t>”内移</a:t>
                </a:r>
                <a:r>
                  <a:rPr lang="en-US" altLang="zh-CN" sz="2400" dirty="0"/>
                  <a:t>:</a:t>
                </a:r>
              </a:p>
              <a:p>
                <a:pPr marL="625475" lvl="1" indent="-174625">
                  <a:buNone/>
                  <a:tabLst>
                    <a:tab pos="1341120" algn="l"/>
                  </a:tabLst>
                </a:pPr>
                <a:r>
                  <a:rPr lang="en-US" altLang="zh-CN" sz="2400" dirty="0"/>
                  <a:t>		</a:t>
                </a:r>
                <a14:m>
                  <m:oMath xmlns:m="http://schemas.openxmlformats.org/officeDocument/2006/math">
                    <m:r>
                      <a:rPr lang="en-US" altLang="zh-CN" sz="2000" i="1" dirty="0">
                        <a:latin typeface="Cambria Math" panose="02040503050406030204" pitchFamily="18" charset="0"/>
                      </a:rPr>
                      <m:t>∀</m:t>
                    </m:r>
                  </m:oMath>
                </a14:m>
                <a:r>
                  <a:rPr lang="en-US" altLang="zh-CN" sz="2000" dirty="0"/>
                  <a:t>x[</a:t>
                </a:r>
                <a14:m>
                  <m:oMath xmlns:m="http://schemas.openxmlformats.org/officeDocument/2006/math">
                    <m:r>
                      <a:rPr lang="en-US" altLang="zh-CN" sz="2000" dirty="0">
                        <a:latin typeface="Cambria Math" panose="02040503050406030204" pitchFamily="18" charset="0"/>
                      </a:rPr>
                      <m:t>¬</m:t>
                    </m:r>
                    <m:r>
                      <a:rPr lang="en-US" altLang="zh-CN" sz="2000" i="1" dirty="0">
                        <a:latin typeface="Cambria Math" panose="02040503050406030204" pitchFamily="18" charset="0"/>
                      </a:rPr>
                      <m:t> </m:t>
                    </m:r>
                  </m:oMath>
                </a14:m>
                <a:r>
                  <a:rPr lang="en-US" altLang="zh-CN" sz="2000" dirty="0"/>
                  <a:t>P(x)</a:t>
                </a:r>
                <a14:m>
                  <m:oMath xmlns:m="http://schemas.openxmlformats.org/officeDocument/2006/math">
                    <m:r>
                      <a:rPr lang="en-US" altLang="zh-CN" sz="2000" dirty="0">
                        <a:latin typeface="Cambria Math" panose="02040503050406030204" pitchFamily="18" charset="0"/>
                      </a:rPr>
                      <m:t>∨</m:t>
                    </m:r>
                  </m:oMath>
                </a14:m>
                <a:r>
                  <a:rPr lang="en-US" altLang="zh-CN" sz="2000" dirty="0"/>
                  <a:t>[</a:t>
                </a:r>
                <a14:m>
                  <m:oMath xmlns:m="http://schemas.openxmlformats.org/officeDocument/2006/math">
                    <m:r>
                      <a:rPr lang="en-US" altLang="zh-CN" sz="2000" i="1" dirty="0">
                        <a:latin typeface="Cambria Math" panose="02040503050406030204" pitchFamily="18" charset="0"/>
                      </a:rPr>
                      <m:t>∀</m:t>
                    </m:r>
                  </m:oMath>
                </a14:m>
                <a:r>
                  <a:rPr lang="en-US" altLang="zh-CN" sz="2000" dirty="0"/>
                  <a:t>y[</a:t>
                </a:r>
                <a14:m>
                  <m:oMath xmlns:m="http://schemas.openxmlformats.org/officeDocument/2006/math">
                    <m:r>
                      <a:rPr lang="en-US" altLang="zh-CN" sz="2000" dirty="0">
                        <a:latin typeface="Cambria Math" panose="02040503050406030204" pitchFamily="18" charset="0"/>
                      </a:rPr>
                      <m:t>¬</m:t>
                    </m:r>
                  </m:oMath>
                </a14:m>
                <a:r>
                  <a:rPr lang="en-US" altLang="zh-CN" sz="2000" dirty="0"/>
                  <a:t>P(y)</a:t>
                </a:r>
                <a14:m>
                  <m:oMath xmlns:m="http://schemas.openxmlformats.org/officeDocument/2006/math">
                    <m:r>
                      <a:rPr lang="en-US" altLang="zh-CN" sz="2000" dirty="0">
                        <a:latin typeface="Cambria Math" panose="02040503050406030204" pitchFamily="18" charset="0"/>
                      </a:rPr>
                      <m:t>∨</m:t>
                    </m:r>
                  </m:oMath>
                </a14:m>
                <a:r>
                  <a:rPr lang="en-US" altLang="zh-CN" sz="2000" dirty="0"/>
                  <a:t>P(f(x,y))]</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r>
                      <a:rPr lang="en-US" altLang="zh-CN" sz="2000" i="1" dirty="0">
                        <a:latin typeface="Cambria Math" panose="02040503050406030204" pitchFamily="18" charset="0"/>
                        <a:cs typeface="Cambria Math" panose="02040503050406030204" pitchFamily="18" charset="0"/>
                      </a:rPr>
                      <m:t> </m:t>
                    </m:r>
                    <m:r>
                      <a:rPr lang="en-US" altLang="zh-CN" sz="2000" dirty="0">
                        <a:latin typeface="Cambria Math" panose="02040503050406030204" pitchFamily="18" charset="0"/>
                      </a:rPr>
                      <m:t>∃</m:t>
                    </m:r>
                  </m:oMath>
                </a14:m>
                <a:r>
                  <a:rPr lang="en-US" altLang="zh-CN" sz="2000" dirty="0"/>
                  <a:t>y[Q(</a:t>
                </a:r>
                <a:r>
                  <a:rPr lang="en-US" altLang="zh-CN" sz="2000" dirty="0" err="1"/>
                  <a:t>x,y</a:t>
                </a:r>
                <a:r>
                  <a:rPr lang="en-US" altLang="zh-CN" sz="2000" dirty="0"/>
                  <a:t>)</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r>
                      <a:rPr lang="en-US" altLang="zh-CN" sz="2000" dirty="0">
                        <a:latin typeface="Cambria Math" panose="02040503050406030204" pitchFamily="18" charset="0"/>
                      </a:rPr>
                      <m:t>¬</m:t>
                    </m:r>
                  </m:oMath>
                </a14:m>
                <a:r>
                  <a:rPr lang="en-US" altLang="zh-CN" sz="2000" dirty="0"/>
                  <a:t>P(y)]]]</a:t>
                </a:r>
                <a:endParaRPr lang="en-US" altLang="zh-CN" sz="2400" dirty="0"/>
              </a:p>
              <a:p>
                <a:pPr marL="625475" lvl="1" indent="-174625">
                  <a:buNone/>
                  <a:tabLst>
                    <a:tab pos="1341120" algn="l"/>
                  </a:tabLst>
                </a:pPr>
                <a:r>
                  <a:rPr lang="en-US" altLang="zh-CN" sz="2400" dirty="0"/>
                  <a:t>	(3) </a:t>
                </a:r>
                <a:r>
                  <a:rPr lang="zh-CN" altLang="en-US" sz="2400" dirty="0"/>
                  <a:t>变量标准化</a:t>
                </a:r>
                <a:r>
                  <a:rPr lang="en-US" altLang="zh-CN" sz="2400" dirty="0"/>
                  <a:t>,</a:t>
                </a:r>
                <a:r>
                  <a:rPr lang="zh-CN" altLang="en-US" sz="2400" dirty="0"/>
                  <a:t>使不同量词约束的变元有不同的名字</a:t>
                </a:r>
                <a:r>
                  <a:rPr lang="en-US" altLang="zh-CN" sz="2400" dirty="0"/>
                  <a:t>:</a:t>
                </a:r>
              </a:p>
              <a:p>
                <a:pPr marL="625475" lvl="1" indent="-174625">
                  <a:buNone/>
                  <a:tabLst>
                    <a:tab pos="1341120" algn="l"/>
                  </a:tabLst>
                </a:pPr>
                <a:r>
                  <a:rPr lang="en-US" altLang="zh-CN" sz="2400" dirty="0"/>
                  <a:t>		</a:t>
                </a:r>
                <a14:m>
                  <m:oMath xmlns:m="http://schemas.openxmlformats.org/officeDocument/2006/math">
                    <m:r>
                      <a:rPr lang="en-US" altLang="zh-CN" sz="2000" i="1" dirty="0">
                        <a:latin typeface="Cambria Math" panose="02040503050406030204" pitchFamily="18" charset="0"/>
                      </a:rPr>
                      <m:t>∀</m:t>
                    </m:r>
                  </m:oMath>
                </a14:m>
                <a:r>
                  <a:rPr lang="en-US" altLang="zh-CN" sz="2000" dirty="0"/>
                  <a:t>x[</a:t>
                </a:r>
                <a14:m>
                  <m:oMath xmlns:m="http://schemas.openxmlformats.org/officeDocument/2006/math">
                    <m:r>
                      <a:rPr lang="en-US" altLang="zh-CN" sz="2000" dirty="0">
                        <a:latin typeface="Cambria Math" panose="02040503050406030204" pitchFamily="18" charset="0"/>
                      </a:rPr>
                      <m:t>¬</m:t>
                    </m:r>
                    <m:r>
                      <a:rPr lang="en-US" altLang="zh-CN" sz="2000" i="1" dirty="0">
                        <a:latin typeface="Cambria Math" panose="02040503050406030204" pitchFamily="18" charset="0"/>
                      </a:rPr>
                      <m:t> </m:t>
                    </m:r>
                  </m:oMath>
                </a14:m>
                <a:r>
                  <a:rPr lang="en-US" altLang="zh-CN" sz="2000" dirty="0"/>
                  <a:t>P(x)</a:t>
                </a:r>
                <a14:m>
                  <m:oMath xmlns:m="http://schemas.openxmlformats.org/officeDocument/2006/math">
                    <m:r>
                      <a:rPr lang="en-US" altLang="zh-CN" sz="2000" dirty="0">
                        <a:latin typeface="Cambria Math" panose="02040503050406030204" pitchFamily="18" charset="0"/>
                      </a:rPr>
                      <m:t>∨</m:t>
                    </m:r>
                  </m:oMath>
                </a14:m>
                <a:r>
                  <a:rPr lang="en-US" altLang="zh-CN" sz="2000" dirty="0"/>
                  <a:t>[</a:t>
                </a:r>
                <a14:m>
                  <m:oMath xmlns:m="http://schemas.openxmlformats.org/officeDocument/2006/math">
                    <m:r>
                      <a:rPr lang="en-US" altLang="zh-CN" sz="2000" i="1" dirty="0">
                        <a:latin typeface="Cambria Math" panose="02040503050406030204" pitchFamily="18" charset="0"/>
                      </a:rPr>
                      <m:t>∀</m:t>
                    </m:r>
                  </m:oMath>
                </a14:m>
                <a:r>
                  <a:rPr lang="en-US" altLang="zh-CN" sz="2000" dirty="0"/>
                  <a:t>y[</a:t>
                </a:r>
                <a14:m>
                  <m:oMath xmlns:m="http://schemas.openxmlformats.org/officeDocument/2006/math">
                    <m:r>
                      <a:rPr lang="en-US" altLang="zh-CN" sz="2000" dirty="0">
                        <a:latin typeface="Cambria Math" panose="02040503050406030204" pitchFamily="18" charset="0"/>
                      </a:rPr>
                      <m:t>¬</m:t>
                    </m:r>
                  </m:oMath>
                </a14:m>
                <a:r>
                  <a:rPr lang="en-US" altLang="zh-CN" sz="2000" dirty="0"/>
                  <a:t>P(y)</a:t>
                </a:r>
                <a14:m>
                  <m:oMath xmlns:m="http://schemas.openxmlformats.org/officeDocument/2006/math">
                    <m:r>
                      <a:rPr lang="en-US" altLang="zh-CN" sz="2000" dirty="0">
                        <a:latin typeface="Cambria Math" panose="02040503050406030204" pitchFamily="18" charset="0"/>
                      </a:rPr>
                      <m:t>∨</m:t>
                    </m:r>
                  </m:oMath>
                </a14:m>
                <a:r>
                  <a:rPr lang="en-US" altLang="zh-CN" sz="2000" dirty="0"/>
                  <a:t>P(f(x,y))]</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r>
                      <a:rPr lang="en-US" altLang="zh-CN" sz="2000" dirty="0">
                        <a:latin typeface="Cambria Math" panose="02040503050406030204" pitchFamily="18" charset="0"/>
                      </a:rPr>
                      <m:t>∃</m:t>
                    </m:r>
                  </m:oMath>
                </a14:m>
                <a:r>
                  <a:rPr lang="en-US" altLang="zh-CN" sz="2000" dirty="0"/>
                  <a:t>w[Q(x, w)</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r>
                      <a:rPr lang="en-US" altLang="zh-CN" sz="2000" dirty="0">
                        <a:latin typeface="Cambria Math" panose="02040503050406030204" pitchFamily="18" charset="0"/>
                      </a:rPr>
                      <m:t>¬</m:t>
                    </m:r>
                  </m:oMath>
                </a14:m>
                <a:r>
                  <a:rPr lang="en-US" altLang="zh-CN" sz="2000" dirty="0"/>
                  <a:t>P(w)]]]</a:t>
                </a:r>
              </a:p>
              <a:p>
                <a:pPr marL="625475" lvl="1" indent="-174625">
                  <a:buNone/>
                  <a:tabLst>
                    <a:tab pos="1341120" algn="l"/>
                  </a:tabLst>
                </a:pPr>
                <a:r>
                  <a:rPr lang="en-US" altLang="zh-CN" sz="2400" dirty="0"/>
                  <a:t>	(4) </a:t>
                </a:r>
                <a:r>
                  <a:rPr lang="zh-CN" altLang="en-US" sz="2400" dirty="0"/>
                  <a:t>把所有量词都集中到公式左面</a:t>
                </a:r>
                <a:r>
                  <a:rPr lang="en-US" altLang="zh-CN" sz="2400" dirty="0"/>
                  <a:t>,</a:t>
                </a:r>
                <a:r>
                  <a:rPr lang="zh-CN" altLang="en-US" sz="2400" dirty="0"/>
                  <a:t>移动时不改变其相对顺序</a:t>
                </a:r>
              </a:p>
              <a:p>
                <a:pPr marL="625475" lvl="1" indent="-174625">
                  <a:buNone/>
                  <a:tabLst>
                    <a:tab pos="1341120" algn="l"/>
                  </a:tabLst>
                </a:pPr>
                <a:r>
                  <a:rPr lang="en-US" altLang="zh-CN" sz="2400" dirty="0"/>
                  <a:t>		</a:t>
                </a:r>
                <a14:m>
                  <m:oMath xmlns:m="http://schemas.openxmlformats.org/officeDocument/2006/math">
                    <m:r>
                      <a:rPr lang="en-US" altLang="zh-CN" sz="2000" i="1" dirty="0">
                        <a:latin typeface="Cambria Math" panose="02040503050406030204" pitchFamily="18" charset="0"/>
                      </a:rPr>
                      <m:t>∀</m:t>
                    </m:r>
                  </m:oMath>
                </a14:m>
                <a:r>
                  <a:rPr lang="en-US" altLang="zh-CN" sz="2000" dirty="0" err="1"/>
                  <a:t>x</a:t>
                </a:r>
                <a14:m>
                  <m:oMath xmlns:m="http://schemas.openxmlformats.org/officeDocument/2006/math">
                    <m:r>
                      <a:rPr lang="en-US" altLang="zh-CN" sz="2000" i="1" dirty="0">
                        <a:latin typeface="Cambria Math" panose="02040503050406030204" pitchFamily="18" charset="0"/>
                      </a:rPr>
                      <m:t>∀</m:t>
                    </m:r>
                  </m:oMath>
                </a14:m>
                <a:r>
                  <a:rPr lang="en-US" altLang="zh-CN" sz="2000" dirty="0" err="1"/>
                  <a:t>y</a:t>
                </a:r>
                <a14:m>
                  <m:oMath xmlns:m="http://schemas.openxmlformats.org/officeDocument/2006/math">
                    <m:r>
                      <a:rPr lang="en-US" altLang="zh-CN" sz="2000" dirty="0">
                        <a:latin typeface="Cambria Math" panose="02040503050406030204" pitchFamily="18" charset="0"/>
                      </a:rPr>
                      <m:t>∃</m:t>
                    </m:r>
                  </m:oMath>
                </a14:m>
                <a:r>
                  <a:rPr lang="en-US" altLang="zh-CN" sz="2000" dirty="0" err="1"/>
                  <a:t>w</a:t>
                </a:r>
                <a:r>
                  <a:rPr lang="en-US" altLang="zh-CN" sz="2000" dirty="0"/>
                  <a:t>[</a:t>
                </a:r>
                <a14:m>
                  <m:oMath xmlns:m="http://schemas.openxmlformats.org/officeDocument/2006/math">
                    <m:r>
                      <a:rPr lang="en-US" altLang="zh-CN" sz="2000" dirty="0">
                        <a:latin typeface="Cambria Math" panose="02040503050406030204" pitchFamily="18" charset="0"/>
                      </a:rPr>
                      <m:t>¬</m:t>
                    </m:r>
                  </m:oMath>
                </a14:m>
                <a:r>
                  <a:rPr lang="en-US" altLang="zh-CN" sz="2000" dirty="0"/>
                  <a:t>P(x)</a:t>
                </a:r>
                <a14:m>
                  <m:oMath xmlns:m="http://schemas.openxmlformats.org/officeDocument/2006/math">
                    <m:r>
                      <a:rPr lang="en-US" altLang="zh-CN" sz="2000" dirty="0">
                        <a:latin typeface="Cambria Math" panose="02040503050406030204" pitchFamily="18" charset="0"/>
                      </a:rPr>
                      <m:t>∨</m:t>
                    </m:r>
                  </m:oMath>
                </a14:m>
                <a:r>
                  <a:rPr lang="en-US" altLang="zh-CN" sz="2000" dirty="0"/>
                  <a:t>[[</a:t>
                </a:r>
                <a14:m>
                  <m:oMath xmlns:m="http://schemas.openxmlformats.org/officeDocument/2006/math">
                    <m:r>
                      <a:rPr lang="en-US" altLang="zh-CN" sz="2000" dirty="0">
                        <a:latin typeface="Cambria Math" panose="02040503050406030204" pitchFamily="18" charset="0"/>
                      </a:rPr>
                      <m:t>¬</m:t>
                    </m:r>
                  </m:oMath>
                </a14:m>
                <a:r>
                  <a:rPr lang="en-US" altLang="zh-CN" sz="2000" dirty="0"/>
                  <a:t>P(y)</a:t>
                </a:r>
                <a14:m>
                  <m:oMath xmlns:m="http://schemas.openxmlformats.org/officeDocument/2006/math">
                    <m:r>
                      <a:rPr lang="en-US" altLang="zh-CN" sz="2000" dirty="0">
                        <a:latin typeface="Cambria Math" panose="02040503050406030204" pitchFamily="18" charset="0"/>
                      </a:rPr>
                      <m:t>∨</m:t>
                    </m:r>
                  </m:oMath>
                </a14:m>
                <a:r>
                  <a:rPr lang="en-US" altLang="zh-CN" sz="2000" dirty="0"/>
                  <a:t>P(f(x,y))]</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oMath>
                </a14:m>
                <a:r>
                  <a:rPr lang="en-US" altLang="zh-CN" sz="2000" dirty="0"/>
                  <a:t>[Q(</a:t>
                </a:r>
                <a:r>
                  <a:rPr lang="en-US" altLang="zh-CN" sz="2000" dirty="0" err="1"/>
                  <a:t>x,w</a:t>
                </a:r>
                <a:r>
                  <a:rPr lang="en-US" altLang="zh-CN" sz="2000" dirty="0"/>
                  <a:t>)</a:t>
                </a:r>
                <a14:m>
                  <m:oMath xmlns:m="http://schemas.openxmlformats.org/officeDocument/2006/math">
                    <m:r>
                      <a:rPr lang="en-US" altLang="zh-CN" sz="2000" dirty="0">
                        <a:latin typeface="Cambria Math" panose="02040503050406030204" pitchFamily="18" charset="0"/>
                        <a:cs typeface="Cambria Math" panose="02040503050406030204" pitchFamily="18" charset="0"/>
                      </a:rPr>
                      <m:t>∧</m:t>
                    </m:r>
                    <m:r>
                      <a:rPr lang="en-US" altLang="zh-CN" sz="2000" dirty="0">
                        <a:latin typeface="Cambria Math" panose="02040503050406030204" pitchFamily="18" charset="0"/>
                      </a:rPr>
                      <m:t>¬</m:t>
                    </m:r>
                  </m:oMath>
                </a14:m>
                <a:r>
                  <a:rPr lang="en-US" altLang="zh-CN" sz="2000" dirty="0"/>
                  <a:t>P(w)]]]</a:t>
                </a: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1" t="-6" r="5" b="9"/>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21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539750" lvl="1" indent="-447675">
                  <a:buClr>
                    <a:srgbClr val="000000"/>
                  </a:buClr>
                  <a:buNone/>
                </a:pPr>
                <a:r>
                  <a:rPr lang="en-US" altLang="zh-CN" sz="2400" dirty="0">
                    <a:solidFill>
                      <a:srgbClr val="000000"/>
                    </a:solidFill>
                  </a:rPr>
                  <a:t>(5</a:t>
                </a:r>
                <a:r>
                  <a:rPr lang="en-US" altLang="zh-CN" sz="2400" dirty="0" smtClean="0">
                    <a:solidFill>
                      <a:srgbClr val="000000"/>
                    </a:solidFill>
                  </a:rPr>
                  <a:t>) </a:t>
                </a:r>
                <a:r>
                  <a:rPr lang="zh-CN" altLang="en-US" sz="2400" dirty="0" smtClean="0">
                    <a:solidFill>
                      <a:srgbClr val="000000"/>
                    </a:solidFill>
                  </a:rPr>
                  <a:t>消</a:t>
                </a:r>
                <a:r>
                  <a:rPr lang="zh-CN" altLang="en-US" sz="2400" dirty="0">
                    <a:solidFill>
                      <a:srgbClr val="000000"/>
                    </a:solidFill>
                  </a:rPr>
                  <a:t>去存在量词</a:t>
                </a:r>
                <a:r>
                  <a:rPr lang="en-US" altLang="zh-CN" sz="2400" dirty="0">
                    <a:solidFill>
                      <a:srgbClr val="000000"/>
                    </a:solidFill>
                  </a:rPr>
                  <a:t>,</a:t>
                </a:r>
                <a:r>
                  <a:rPr lang="zh-CN" altLang="en-US" sz="2400" dirty="0">
                    <a:solidFill>
                      <a:srgbClr val="000000"/>
                    </a:solidFill>
                  </a:rPr>
                  <a:t>前面有任意量词，把变量换成</a:t>
                </a:r>
                <a:r>
                  <a:rPr lang="en-US" altLang="zh-CN" sz="2400" dirty="0">
                    <a:solidFill>
                      <a:srgbClr val="000000"/>
                    </a:solidFill>
                  </a:rPr>
                  <a:t>g(</a:t>
                </a:r>
                <a:r>
                  <a:rPr lang="en-US" altLang="zh-CN" sz="2400" dirty="0" err="1">
                    <a:solidFill>
                      <a:srgbClr val="000000"/>
                    </a:solidFill>
                  </a:rPr>
                  <a:t>x,y</a:t>
                </a:r>
                <a:r>
                  <a:rPr lang="en-US" altLang="zh-CN" sz="2400" dirty="0">
                    <a:solidFill>
                      <a:srgbClr val="000000"/>
                    </a:solidFill>
                  </a:rPr>
                  <a:t>)</a:t>
                </a:r>
              </a:p>
              <a:p>
                <a:pPr marL="539750" lvl="1" indent="-447675">
                  <a:buClr>
                    <a:srgbClr val="000000"/>
                  </a:buClr>
                  <a:buNone/>
                </a:pPr>
                <a:r>
                  <a:rPr lang="en-US" altLang="zh-CN" sz="2400" dirty="0">
                    <a:solidFill>
                      <a:srgbClr val="000000"/>
                    </a:solidFill>
                  </a:rPr>
                  <a:t>	</a:t>
                </a:r>
                <a14:m>
                  <m:oMath xmlns:m="http://schemas.openxmlformats.org/officeDocument/2006/math">
                    <m:r>
                      <a:rPr lang="en-US" altLang="zh-CN" sz="2000" i="1" dirty="0">
                        <a:latin typeface="Cambria Math" panose="02040503050406030204" pitchFamily="18" charset="0"/>
                      </a:rPr>
                      <m:t>∀</m:t>
                    </m:r>
                  </m:oMath>
                </a14:m>
                <a:r>
                  <a:rPr lang="en-US" altLang="zh-CN" sz="2000" dirty="0" err="1">
                    <a:solidFill>
                      <a:srgbClr val="000000"/>
                    </a:solidFill>
                  </a:rPr>
                  <a:t>x</a:t>
                </a:r>
                <a14:m>
                  <m:oMath xmlns:m="http://schemas.openxmlformats.org/officeDocument/2006/math">
                    <m:r>
                      <a:rPr lang="en-US" altLang="zh-CN" sz="2000" i="1" dirty="0">
                        <a:latin typeface="Cambria Math" panose="02040503050406030204" pitchFamily="18" charset="0"/>
                      </a:rPr>
                      <m:t>∀</m:t>
                    </m:r>
                  </m:oMath>
                </a14:m>
                <a:r>
                  <a:rPr lang="en-US" altLang="zh-CN" sz="2000" dirty="0" err="1">
                    <a:solidFill>
                      <a:srgbClr val="000000"/>
                    </a:solidFill>
                  </a:rPr>
                  <a:t>y</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P(y)</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P(f(x,y))]</a:t>
                </a:r>
                <a14:m>
                  <m:oMath xmlns:m="http://schemas.openxmlformats.org/officeDocument/2006/math">
                    <m:r>
                      <a:rPr lang="en-US" altLang="zh-CN" sz="2000" dirty="0">
                        <a:solidFill>
                          <a:srgbClr val="000000"/>
                        </a:solidFill>
                        <a:latin typeface="Cambria Math" panose="02040503050406030204" pitchFamily="18" charset="0"/>
                        <a:cs typeface="Cambria Math" panose="02040503050406030204" pitchFamily="18" charset="0"/>
                      </a:rPr>
                      <m:t>∧</m:t>
                    </m:r>
                  </m:oMath>
                </a14:m>
                <a:r>
                  <a:rPr lang="en-US" altLang="zh-CN" sz="2000" dirty="0">
                    <a:solidFill>
                      <a:srgbClr val="000000"/>
                    </a:solidFill>
                  </a:rPr>
                  <a:t>[Q(</a:t>
                </a:r>
                <a:r>
                  <a:rPr lang="en-US" altLang="zh-CN" sz="2000" dirty="0" err="1">
                    <a:solidFill>
                      <a:srgbClr val="000000"/>
                    </a:solidFill>
                  </a:rPr>
                  <a:t>x,g</a:t>
                </a:r>
                <a:r>
                  <a:rPr lang="en-US" altLang="zh-CN" sz="2000" dirty="0">
                    <a:solidFill>
                      <a:srgbClr val="000000"/>
                    </a:solidFill>
                  </a:rPr>
                  <a:t>(</a:t>
                </a:r>
                <a:r>
                  <a:rPr lang="en-US" altLang="zh-CN" sz="2000" dirty="0" err="1">
                    <a:solidFill>
                      <a:srgbClr val="000000"/>
                    </a:solidFill>
                  </a:rPr>
                  <a:t>x,y</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cs typeface="Cambria Math" panose="02040503050406030204" pitchFamily="18" charset="0"/>
                      </a:rPr>
                      <m:t>∧</m:t>
                    </m:r>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P(g(</a:t>
                </a:r>
                <a:r>
                  <a:rPr lang="en-US" altLang="zh-CN" sz="2000" dirty="0" err="1">
                    <a:solidFill>
                      <a:srgbClr val="000000"/>
                    </a:solidFill>
                  </a:rPr>
                  <a:t>x,y</a:t>
                </a:r>
                <a:r>
                  <a:rPr lang="en-US" altLang="zh-CN" sz="2000" dirty="0">
                    <a:solidFill>
                      <a:srgbClr val="000000"/>
                    </a:solidFill>
                  </a:rPr>
                  <a:t>))]]]</a:t>
                </a:r>
              </a:p>
              <a:p>
                <a:pPr marL="539750" lvl="1" indent="-447675">
                  <a:buClr>
                    <a:srgbClr val="000000"/>
                  </a:buClr>
                  <a:buNone/>
                </a:pPr>
                <a:r>
                  <a:rPr lang="en-US" altLang="zh-CN" sz="2400" dirty="0" smtClean="0">
                    <a:solidFill>
                      <a:srgbClr val="000000"/>
                    </a:solidFill>
                  </a:rPr>
                  <a:t>(</a:t>
                </a:r>
                <a:r>
                  <a:rPr lang="en-US" altLang="zh-CN" sz="2400" dirty="0">
                    <a:solidFill>
                      <a:srgbClr val="000000"/>
                    </a:solidFill>
                  </a:rPr>
                  <a:t>6</a:t>
                </a:r>
                <a:r>
                  <a:rPr lang="en-US" altLang="zh-CN" sz="2400" dirty="0" smtClean="0">
                    <a:solidFill>
                      <a:srgbClr val="000000"/>
                    </a:solidFill>
                  </a:rPr>
                  <a:t>) </a:t>
                </a:r>
                <a:r>
                  <a:rPr lang="zh-CN" altLang="en-US" sz="2400" dirty="0" smtClean="0">
                    <a:solidFill>
                      <a:srgbClr val="000000"/>
                    </a:solidFill>
                  </a:rPr>
                  <a:t>利用</a:t>
                </a:r>
                <a:r>
                  <a:rPr lang="zh-CN" altLang="en-US" sz="2400" dirty="0">
                    <a:solidFill>
                      <a:srgbClr val="000000"/>
                    </a:solidFill>
                  </a:rPr>
                  <a:t>结合律和分配律，化为合取范式</a:t>
                </a:r>
                <a:r>
                  <a:rPr lang="en-US" altLang="zh-CN" sz="2400" dirty="0">
                    <a:solidFill>
                      <a:srgbClr val="000000"/>
                    </a:solidFill>
                  </a:rPr>
                  <a:t>:</a:t>
                </a:r>
              </a:p>
              <a:p>
                <a:pPr marL="539750" lvl="1" indent="-447675">
                  <a:buClr>
                    <a:srgbClr val="000000"/>
                  </a:buClr>
                  <a:buNone/>
                </a:pPr>
                <a:r>
                  <a:rPr lang="en-US" altLang="zh-CN" sz="2000" dirty="0" smtClean="0"/>
                  <a:t>	</a:t>
                </a:r>
                <a14:m>
                  <m:oMath xmlns:m="http://schemas.openxmlformats.org/officeDocument/2006/math">
                    <m:r>
                      <a:rPr lang="en-US" altLang="zh-CN" sz="2000" i="1" dirty="0">
                        <a:latin typeface="Cambria Math" panose="02040503050406030204" pitchFamily="18" charset="0"/>
                      </a:rPr>
                      <m:t>∀</m:t>
                    </m:r>
                  </m:oMath>
                </a14:m>
                <a:r>
                  <a:rPr lang="en-US" altLang="zh-CN" sz="2000" dirty="0" err="1" smtClean="0">
                    <a:solidFill>
                      <a:srgbClr val="000000"/>
                    </a:solidFill>
                  </a:rPr>
                  <a:t>x</a:t>
                </a:r>
                <a14:m>
                  <m:oMath xmlns:m="http://schemas.openxmlformats.org/officeDocument/2006/math">
                    <m:r>
                      <a:rPr lang="en-US" altLang="zh-CN" sz="2000" i="1" dirty="0">
                        <a:latin typeface="Cambria Math" panose="02040503050406030204" pitchFamily="18" charset="0"/>
                      </a:rPr>
                      <m:t>∀</m:t>
                    </m:r>
                  </m:oMath>
                </a14:m>
                <a:r>
                  <a:rPr lang="en-US" altLang="zh-CN" sz="2000" dirty="0" err="1">
                    <a:solidFill>
                      <a:srgbClr val="000000"/>
                    </a:solidFill>
                  </a:rPr>
                  <a:t>y</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P(y)</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smtClean="0">
                    <a:solidFill>
                      <a:srgbClr val="000000"/>
                    </a:solidFill>
                  </a:rPr>
                  <a:t>P(f(x,y</a:t>
                </a:r>
                <a:r>
                  <a:rPr lang="en-US" altLang="zh-CN" sz="2000" dirty="0">
                    <a:solidFill>
                      <a:srgbClr val="000000"/>
                    </a:solidFill>
                  </a:rPr>
                  <a:t>))]</a:t>
                </a:r>
                <a14:m>
                  <m:oMath xmlns:m="http://schemas.openxmlformats.org/officeDocument/2006/math">
                    <m:r>
                      <a:rPr lang="en-US" altLang="zh-CN" sz="2000" dirty="0" smtClean="0">
                        <a:solidFill>
                          <a:srgbClr val="000000"/>
                        </a:solidFill>
                        <a:latin typeface="Cambria Math" panose="02040503050406030204" pitchFamily="18" charset="0"/>
                        <a:cs typeface="Cambria Math" panose="02040503050406030204" pitchFamily="18" charset="0"/>
                      </a:rPr>
                      <m:t>∧</m:t>
                    </m:r>
                  </m:oMath>
                </a14:m>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r>
                      <a:rPr lang="en-US" altLang="zh-CN" sz="2000" i="1" dirty="0">
                        <a:solidFill>
                          <a:srgbClr val="000000"/>
                        </a:solidFill>
                        <a:latin typeface="Cambria Math" panose="02040503050406030204" pitchFamily="18" charset="0"/>
                      </a:rPr>
                      <m:t> </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Q(</a:t>
                </a:r>
                <a:r>
                  <a:rPr lang="en-US" altLang="zh-CN" sz="2000" dirty="0" err="1">
                    <a:solidFill>
                      <a:srgbClr val="000000"/>
                    </a:solidFill>
                  </a:rPr>
                  <a:t>x,g</a:t>
                </a:r>
                <a:r>
                  <a:rPr lang="en-US" altLang="zh-CN" sz="2000" dirty="0">
                    <a:solidFill>
                      <a:srgbClr val="000000"/>
                    </a:solidFill>
                  </a:rPr>
                  <a:t>(</a:t>
                </a:r>
                <a:r>
                  <a:rPr lang="en-US" altLang="zh-CN" sz="2000" dirty="0" err="1">
                    <a:solidFill>
                      <a:srgbClr val="000000"/>
                    </a:solidFill>
                  </a:rPr>
                  <a:t>x,y</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cs typeface="Cambria Math" panose="02040503050406030204" pitchFamily="18" charset="0"/>
                      </a:rPr>
                      <m:t>∧</m:t>
                    </m:r>
                  </m:oMath>
                </a14:m>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P(g(</a:t>
                </a:r>
                <a:r>
                  <a:rPr lang="en-US" altLang="zh-CN" sz="2000" dirty="0" err="1">
                    <a:solidFill>
                      <a:srgbClr val="000000"/>
                    </a:solidFill>
                  </a:rPr>
                  <a:t>x,y</a:t>
                </a:r>
                <a:r>
                  <a:rPr lang="en-US" altLang="zh-CN" sz="2000" dirty="0">
                    <a:solidFill>
                      <a:srgbClr val="000000"/>
                    </a:solidFill>
                  </a:rPr>
                  <a:t>))]]</a:t>
                </a:r>
              </a:p>
              <a:p>
                <a:pPr marL="539750" lvl="1" indent="-447675">
                  <a:buClr>
                    <a:srgbClr val="000000"/>
                  </a:buClr>
                  <a:buNone/>
                </a:pPr>
                <a:r>
                  <a:rPr lang="en-US" altLang="zh-CN" sz="2400" dirty="0">
                    <a:solidFill>
                      <a:srgbClr val="000000"/>
                    </a:solidFill>
                  </a:rPr>
                  <a:t>(7</a:t>
                </a:r>
                <a:r>
                  <a:rPr lang="zh-CN" altLang="en-US" sz="2400" dirty="0">
                    <a:solidFill>
                      <a:srgbClr val="000000"/>
                    </a:solidFill>
                  </a:rPr>
                  <a:t>）隐略去前束式（任意量词）</a:t>
                </a:r>
              </a:p>
              <a:p>
                <a:pPr marL="539750" lvl="1" indent="-447675">
                  <a:buClr>
                    <a:srgbClr val="000000"/>
                  </a:buClr>
                  <a:buNone/>
                </a:pPr>
                <a:r>
                  <a:rPr lang="en-US" altLang="zh-CN" sz="2000" dirty="0" smtClean="0">
                    <a:solidFill>
                      <a:srgbClr val="000000"/>
                    </a:solidFill>
                  </a:rPr>
                  <a:t>	[[</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P(y)</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smtClean="0">
                    <a:solidFill>
                      <a:srgbClr val="000000"/>
                    </a:solidFill>
                  </a:rPr>
                  <a:t>P(f(x,y</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cs typeface="Cambria Math" panose="02040503050406030204" pitchFamily="18" charset="0"/>
                      </a:rPr>
                      <m:t>∧</m:t>
                    </m:r>
                  </m:oMath>
                </a14:m>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Q(</a:t>
                </a:r>
                <a:r>
                  <a:rPr lang="en-US" altLang="zh-CN" sz="2000" dirty="0" err="1">
                    <a:solidFill>
                      <a:srgbClr val="000000"/>
                    </a:solidFill>
                  </a:rPr>
                  <a:t>x,g</a:t>
                </a:r>
                <a:r>
                  <a:rPr lang="en-US" altLang="zh-CN" sz="2000" dirty="0">
                    <a:solidFill>
                      <a:srgbClr val="000000"/>
                    </a:solidFill>
                  </a:rPr>
                  <a:t>(</a:t>
                </a:r>
                <a:r>
                  <a:rPr lang="en-US" altLang="zh-CN" sz="2000" dirty="0" err="1">
                    <a:solidFill>
                      <a:srgbClr val="000000"/>
                    </a:solidFill>
                  </a:rPr>
                  <a:t>x,y</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cs typeface="Cambria Math" panose="02040503050406030204" pitchFamily="18" charset="0"/>
                      </a:rPr>
                      <m:t>∧</m:t>
                    </m:r>
                  </m:oMath>
                </a14:m>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P(g(</a:t>
                </a:r>
                <a:r>
                  <a:rPr lang="en-US" altLang="zh-CN" sz="2000" dirty="0" err="1">
                    <a:solidFill>
                      <a:srgbClr val="000000"/>
                    </a:solidFill>
                  </a:rPr>
                  <a:t>x,y</a:t>
                </a:r>
                <a:r>
                  <a:rPr lang="en-US" altLang="zh-CN" sz="2000" dirty="0">
                    <a:solidFill>
                      <a:srgbClr val="000000"/>
                    </a:solidFill>
                  </a:rPr>
                  <a:t>))]]</a:t>
                </a:r>
              </a:p>
              <a:p>
                <a:pPr marL="539750" lvl="1" indent="-447675">
                  <a:buClr>
                    <a:srgbClr val="000000"/>
                  </a:buClr>
                  <a:buNone/>
                </a:pPr>
                <a:r>
                  <a:rPr lang="en-US" altLang="zh-CN" sz="2400" dirty="0">
                    <a:solidFill>
                      <a:srgbClr val="000000"/>
                    </a:solidFill>
                  </a:rPr>
                  <a:t>(8) </a:t>
                </a:r>
                <a:r>
                  <a:rPr lang="zh-CN" altLang="en-US" sz="2400" dirty="0">
                    <a:solidFill>
                      <a:srgbClr val="000000"/>
                    </a:solidFill>
                  </a:rPr>
                  <a:t>以逗号</a:t>
                </a:r>
                <a:r>
                  <a:rPr lang="zh-CN" altLang="en-US" sz="2400" dirty="0" smtClean="0">
                    <a:solidFill>
                      <a:srgbClr val="000000"/>
                    </a:solidFill>
                  </a:rPr>
                  <a:t>“</a:t>
                </a:r>
                <a:r>
                  <a:rPr lang="en-US" altLang="zh-CN" sz="2400" dirty="0" smtClean="0">
                    <a:solidFill>
                      <a:srgbClr val="000000"/>
                    </a:solidFill>
                  </a:rPr>
                  <a:t>,</a:t>
                </a:r>
                <a:r>
                  <a:rPr lang="zh-CN" altLang="en-US" sz="2400" dirty="0" smtClean="0">
                    <a:solidFill>
                      <a:srgbClr val="000000"/>
                    </a:solidFill>
                  </a:rPr>
                  <a:t>”</a:t>
                </a:r>
                <a:r>
                  <a:rPr lang="zh-CN" altLang="en-US" sz="2400" dirty="0">
                    <a:solidFill>
                      <a:srgbClr val="000000"/>
                    </a:solidFill>
                  </a:rPr>
                  <a:t>取代合取“∧”，并表示为集合形式</a:t>
                </a:r>
              </a:p>
              <a:p>
                <a:pPr marL="539750" lvl="1" indent="-447675">
                  <a:buClr>
                    <a:srgbClr val="000000"/>
                  </a:buClr>
                  <a:buNone/>
                </a:pPr>
                <a:r>
                  <a:rPr lang="en-US" altLang="zh-CN" sz="2000" dirty="0" smtClean="0">
                    <a:solidFill>
                      <a:srgbClr val="000000"/>
                    </a:solidFill>
                  </a:rPr>
                  <a:t>	{</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P(y)</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smtClean="0">
                    <a:solidFill>
                      <a:srgbClr val="000000"/>
                    </a:solidFill>
                  </a:rPr>
                  <a:t>P(f(x,y</a:t>
                </a:r>
                <a:r>
                  <a:rPr lang="en-US" altLang="zh-CN" sz="2000" dirty="0">
                    <a:solidFill>
                      <a:srgbClr val="000000"/>
                    </a:solidFill>
                  </a:rPr>
                  <a:t>)),</a:t>
                </a:r>
                <a:r>
                  <a:rPr lang="en-US" altLang="zh-CN" sz="2000" dirty="0" smtClean="0">
                    <a:solidFill>
                      <a:srgbClr val="000000"/>
                    </a:solidFill>
                  </a:rPr>
                  <a:t> </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Q(</a:t>
                </a:r>
                <a:r>
                  <a:rPr lang="en-US" altLang="zh-CN" sz="2000" dirty="0" err="1">
                    <a:solidFill>
                      <a:srgbClr val="000000"/>
                    </a:solidFill>
                  </a:rPr>
                  <a:t>x,g</a:t>
                </a:r>
                <a:r>
                  <a:rPr lang="en-US" altLang="zh-CN" sz="2000" dirty="0">
                    <a:solidFill>
                      <a:srgbClr val="000000"/>
                    </a:solidFill>
                  </a:rPr>
                  <a:t>(</a:t>
                </a:r>
                <a:r>
                  <a:rPr lang="en-US" altLang="zh-CN" sz="2000" dirty="0" err="1">
                    <a:solidFill>
                      <a:srgbClr val="000000"/>
                    </a:solidFill>
                  </a:rPr>
                  <a:t>x,y</a:t>
                </a:r>
                <a:r>
                  <a:rPr lang="en-US" altLang="zh-CN" sz="2000" dirty="0">
                    <a:solidFill>
                      <a:srgbClr val="000000"/>
                    </a:solidFill>
                  </a:rPr>
                  <a:t>)),</a:t>
                </a:r>
                <a:r>
                  <a:rPr lang="en-US" altLang="zh-CN" sz="2000" dirty="0" smtClean="0">
                    <a:solidFill>
                      <a:srgbClr val="000000"/>
                    </a:solidFill>
                  </a:rPr>
                  <a:t> </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P(g(</a:t>
                </a:r>
                <a:r>
                  <a:rPr lang="en-US" altLang="zh-CN" sz="2000" dirty="0" err="1">
                    <a:solidFill>
                      <a:srgbClr val="000000"/>
                    </a:solidFill>
                  </a:rPr>
                  <a:t>x,y</a:t>
                </a:r>
                <a:r>
                  <a:rPr lang="en-US" altLang="zh-CN" sz="2000" dirty="0">
                    <a:solidFill>
                      <a:srgbClr val="000000"/>
                    </a:solidFill>
                  </a:rPr>
                  <a:t>))}</a:t>
                </a:r>
              </a:p>
              <a:p>
                <a:pPr marL="539750" lvl="1" indent="-447675">
                  <a:buClr>
                    <a:srgbClr val="000000"/>
                  </a:buClr>
                  <a:buNone/>
                </a:pPr>
                <a:r>
                  <a:rPr lang="en-US" altLang="zh-CN" sz="2400" dirty="0">
                    <a:solidFill>
                      <a:srgbClr val="000000"/>
                    </a:solidFill>
                  </a:rPr>
                  <a:t>(9)</a:t>
                </a:r>
                <a:r>
                  <a:rPr lang="zh-CN" altLang="en-US" sz="2400" dirty="0">
                    <a:solidFill>
                      <a:srgbClr val="000000"/>
                    </a:solidFill>
                  </a:rPr>
                  <a:t>变量分离标准化得到子句集</a:t>
                </a:r>
              </a:p>
              <a:p>
                <a:pPr marL="539750" lvl="1" indent="-447675">
                  <a:buClr>
                    <a:srgbClr val="000000"/>
                  </a:buClr>
                  <a:buNone/>
                </a:pPr>
                <a:r>
                  <a:rPr lang="en-US" altLang="zh-CN" sz="2000" dirty="0" smtClean="0">
                    <a:solidFill>
                      <a:srgbClr val="000000"/>
                    </a:solidFill>
                  </a:rPr>
                  <a:t>	{</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P(x1)</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P(y1)</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smtClean="0">
                    <a:solidFill>
                      <a:srgbClr val="000000"/>
                    </a:solidFill>
                  </a:rPr>
                  <a:t>P(f(x1,y1)),</a:t>
                </a:r>
                <a14:m>
                  <m:oMath xmlns:m="http://schemas.openxmlformats.org/officeDocument/2006/math">
                    <m:r>
                      <a:rPr lang="en-US" altLang="zh-CN" sz="2000" dirty="0" smtClean="0">
                        <a:solidFill>
                          <a:srgbClr val="000000"/>
                        </a:solidFill>
                        <a:latin typeface="Cambria Math" panose="02040503050406030204" pitchFamily="18" charset="0"/>
                      </a:rPr>
                      <m:t>¬</m:t>
                    </m:r>
                  </m:oMath>
                </a14:m>
                <a:r>
                  <a:rPr lang="en-US" altLang="zh-CN" sz="2000" dirty="0" smtClean="0">
                    <a:solidFill>
                      <a:srgbClr val="000000"/>
                    </a:solidFill>
                  </a:rPr>
                  <a:t>P(x2</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Q(x2,g(x2,y2)),</a:t>
                </a:r>
                <a:r>
                  <a:rPr lang="en-US" altLang="zh-CN" sz="2000" dirty="0" smtClean="0">
                    <a:solidFill>
                      <a:srgbClr val="000000"/>
                    </a:solidFill>
                  </a:rPr>
                  <a:t>[</a:t>
                </a:r>
                <a14:m>
                  <m:oMath xmlns:m="http://schemas.openxmlformats.org/officeDocument/2006/math">
                    <m:r>
                      <a:rPr lang="en-US" altLang="zh-CN" sz="2000" dirty="0" smtClean="0">
                        <a:solidFill>
                          <a:srgbClr val="000000"/>
                        </a:solidFill>
                        <a:latin typeface="Cambria Math" panose="02040503050406030204" pitchFamily="18" charset="0"/>
                      </a:rPr>
                      <m:t>¬</m:t>
                    </m:r>
                  </m:oMath>
                </a14:m>
                <a:r>
                  <a:rPr lang="en-US" altLang="zh-CN" sz="2000" dirty="0" smtClean="0">
                    <a:solidFill>
                      <a:srgbClr val="000000"/>
                    </a:solidFill>
                  </a:rPr>
                  <a:t>P(x3</a:t>
                </a:r>
                <a:r>
                  <a:rPr lang="en-US" altLang="zh-CN" sz="2000" dirty="0">
                    <a:solidFill>
                      <a:srgbClr val="000000"/>
                    </a:solidFill>
                  </a:rPr>
                  <a:t>)</a:t>
                </a:r>
                <a14:m>
                  <m:oMath xmlns:m="http://schemas.openxmlformats.org/officeDocument/2006/math">
                    <m:r>
                      <a:rPr lang="en-US" altLang="zh-CN" sz="2000" dirty="0">
                        <a:solidFill>
                          <a:srgbClr val="000000"/>
                        </a:solidFill>
                        <a:latin typeface="Cambria Math" panose="02040503050406030204" pitchFamily="18" charset="0"/>
                      </a:rPr>
                      <m:t>∨¬</m:t>
                    </m:r>
                  </m:oMath>
                </a14:m>
                <a:r>
                  <a:rPr lang="en-US" altLang="zh-CN" sz="2000" dirty="0">
                    <a:solidFill>
                      <a:srgbClr val="000000"/>
                    </a:solidFill>
                  </a:rPr>
                  <a:t>P(g(x3,y3))}</a:t>
                </a:r>
              </a:p>
              <a:p>
                <a:pPr marL="625475" lvl="1" indent="-174625">
                  <a:buClr>
                    <a:srgbClr val="000000"/>
                  </a:buClr>
                  <a:buNone/>
                </a:pPr>
                <a:endParaRPr lang="zh-CN" altLang="en-US" sz="2400" dirty="0">
                  <a:solidFill>
                    <a:srgbClr val="000000"/>
                  </a:solidFill>
                </a:endParaRPr>
              </a:p>
              <a:p>
                <a:pPr marL="625475" lvl="1" indent="-174625">
                  <a:buClr>
                    <a:srgbClr val="000000"/>
                  </a:buClr>
                  <a:buNone/>
                </a:pPr>
                <a:endParaRPr lang="zh-CN" altLang="en-US" sz="2400" dirty="0">
                  <a:solidFill>
                    <a:srgbClr val="000000"/>
                  </a:solidFill>
                </a:endParaRPr>
              </a:p>
            </p:txBody>
          </p:sp>
        </mc:Choice>
        <mc:Fallback xmlns="">
          <p:sp>
            <p:nvSpPr>
              <p:cNvPr id="3" name="内容占位符 2"/>
              <p:cNvSpPr>
                <a:spLocks noRot="1" noChangeAspect="1" noMove="1" noResize="1" noEditPoints="1" noAdjustHandles="1" noChangeArrowheads="1" noChangeShapeType="1" noTextEdit="1"/>
              </p:cNvSpPr>
              <p:nvPr>
                <p:ph idx="1"/>
              </p:nvPr>
            </p:nvSpPr>
            <p:spPr>
              <a:blipFill rotWithShape="1">
                <a:blip r:embed="rId3"/>
                <a:stretch>
                  <a:fillRect l="-1" t="-6" r="5" b="-7760"/>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marL="0" indent="0" eaLnBrk="1" hangingPunct="1">
              <a:buNone/>
              <a:defRPr/>
            </a:pPr>
            <a:r>
              <a:rPr lang="en-US" altLang="zh-CN" dirty="0"/>
              <a:t>2.4.2  </a:t>
            </a:r>
            <a:r>
              <a:rPr lang="zh-CN" altLang="en-US" dirty="0"/>
              <a:t>谓词</a:t>
            </a:r>
            <a:r>
              <a:rPr lang="zh-CN" altLang="en-US" dirty="0" smtClean="0"/>
              <a:t>归结的子</a:t>
            </a:r>
            <a:r>
              <a:rPr lang="zh-CN" altLang="en-US" dirty="0"/>
              <a:t>句型	</a:t>
            </a:r>
          </a:p>
        </p:txBody>
      </p:sp>
      <p:sp>
        <p:nvSpPr>
          <p:cNvPr id="4" name="内容占位符 3"/>
          <p:cNvSpPr>
            <a:spLocks noGrp="1"/>
          </p:cNvSpPr>
          <p:nvPr>
            <p:ph idx="1"/>
          </p:nvPr>
        </p:nvSpPr>
        <p:spPr/>
        <p:txBody>
          <a:bodyPr/>
          <a:lstStyle/>
          <a:p>
            <a:pPr>
              <a:lnSpc>
                <a:spcPct val="150000"/>
              </a:lnSpc>
            </a:pPr>
            <a:r>
              <a:rPr lang="zh-CN" altLang="en-US" dirty="0"/>
              <a:t>不含变量的原子称为</a:t>
            </a:r>
            <a:r>
              <a:rPr lang="zh-CN" altLang="en-US" dirty="0">
                <a:solidFill>
                  <a:srgbClr val="FF0000"/>
                </a:solidFill>
              </a:rPr>
              <a:t>基原子</a:t>
            </a:r>
          </a:p>
          <a:p>
            <a:pPr>
              <a:lnSpc>
                <a:spcPct val="150000"/>
              </a:lnSpc>
            </a:pPr>
            <a:r>
              <a:rPr lang="zh-CN" altLang="en-US" dirty="0"/>
              <a:t>不含变量的文字称为</a:t>
            </a:r>
            <a:r>
              <a:rPr lang="zh-CN" altLang="en-US" dirty="0">
                <a:solidFill>
                  <a:srgbClr val="FF0000"/>
                </a:solidFill>
              </a:rPr>
              <a:t>基文字</a:t>
            </a:r>
          </a:p>
          <a:p>
            <a:pPr>
              <a:lnSpc>
                <a:spcPct val="150000"/>
              </a:lnSpc>
            </a:pPr>
            <a:r>
              <a:rPr lang="zh-CN" altLang="en-US" dirty="0"/>
              <a:t>不含变量的子句称为</a:t>
            </a:r>
            <a:r>
              <a:rPr lang="zh-CN" altLang="en-US" dirty="0">
                <a:solidFill>
                  <a:srgbClr val="FF0000"/>
                </a:solidFill>
              </a:rPr>
              <a:t>基子句</a:t>
            </a:r>
          </a:p>
          <a:p>
            <a:pPr>
              <a:lnSpc>
                <a:spcPct val="150000"/>
              </a:lnSpc>
            </a:pPr>
            <a:r>
              <a:rPr lang="zh-CN" altLang="en-US" dirty="0"/>
              <a:t>不含变量的子句集称为</a:t>
            </a:r>
            <a:r>
              <a:rPr lang="zh-CN" altLang="en-US" dirty="0">
                <a:solidFill>
                  <a:srgbClr val="FF0000"/>
                </a:solidFill>
              </a:rPr>
              <a:t>基子句集</a:t>
            </a:r>
          </a:p>
          <a:p>
            <a:pPr>
              <a:lnSpc>
                <a:spcPct val="150000"/>
              </a:lnSpc>
            </a:pPr>
            <a:r>
              <a:rPr lang="zh-CN" altLang="en-US" dirty="0"/>
              <a:t>不含变量的项称为</a:t>
            </a:r>
            <a:r>
              <a:rPr lang="zh-CN" altLang="en-US" dirty="0">
                <a:solidFill>
                  <a:srgbClr val="FF0000"/>
                </a:solidFill>
              </a:rPr>
              <a:t>基项</a:t>
            </a:r>
          </a:p>
          <a:p>
            <a:pPr>
              <a:lnSpc>
                <a:spcPct val="150000"/>
              </a:lnSpc>
            </a:pPr>
            <a:r>
              <a:rPr lang="zh-CN" altLang="en-US" dirty="0"/>
              <a:t>如果一个表达式</a:t>
            </a:r>
            <a:r>
              <a:rPr lang="en-US" altLang="zh-CN" dirty="0"/>
              <a:t>C</a:t>
            </a:r>
            <a:r>
              <a:rPr lang="zh-CN" altLang="en-US" dirty="0"/>
              <a:t>中的变量被不含变量的项替代</a:t>
            </a:r>
            <a:r>
              <a:rPr lang="en-US" altLang="zh-CN" dirty="0"/>
              <a:t>,</a:t>
            </a:r>
            <a:r>
              <a:rPr lang="zh-CN" altLang="en-US" dirty="0"/>
              <a:t>得到不含变量的基表达式</a:t>
            </a:r>
            <a:r>
              <a:rPr lang="en-US" altLang="zh-CN" dirty="0" smtClean="0"/>
              <a:t>C',</a:t>
            </a:r>
            <a:r>
              <a:rPr lang="zh-CN" altLang="en-US" dirty="0"/>
              <a:t>则称</a:t>
            </a:r>
            <a:r>
              <a:rPr lang="en-US" altLang="zh-CN" dirty="0"/>
              <a:t>C</a:t>
            </a:r>
            <a:r>
              <a:rPr lang="zh-CN" altLang="en-US" dirty="0"/>
              <a:t>是</a:t>
            </a:r>
            <a:r>
              <a:rPr lang="en-US" altLang="zh-CN" dirty="0" smtClean="0"/>
              <a:t>C'</a:t>
            </a:r>
            <a:r>
              <a:rPr lang="zh-CN" altLang="en-US" dirty="0" smtClean="0"/>
              <a:t>的</a:t>
            </a:r>
            <a:r>
              <a:rPr lang="zh-CN" altLang="en-US" dirty="0">
                <a:solidFill>
                  <a:srgbClr val="FF0000"/>
                </a:solidFill>
              </a:rPr>
              <a:t>基例</a:t>
            </a:r>
            <a:r>
              <a:rPr lang="zh-CN" altLang="en-US" dirty="0"/>
              <a:t>。</a:t>
            </a:r>
          </a:p>
          <a:p>
            <a:pPr>
              <a:lnSpc>
                <a:spcPct val="150000"/>
              </a:lnSpc>
            </a:pPr>
            <a:endParaRPr lang="zh-CN" altLang="en-US" dirty="0"/>
          </a:p>
        </p:txBody>
      </p:sp>
      <p:sp>
        <p:nvSpPr>
          <p:cNvPr id="6" name="灯片编号占位符 5"/>
          <p:cNvSpPr>
            <a:spLocks noGrp="1"/>
          </p:cNvSpPr>
          <p:nvPr>
            <p:ph type="sldNum" sz="quarter" idx="10"/>
          </p:nvPr>
        </p:nvSpPr>
        <p:spPr/>
        <p:txBody>
          <a:bodyPr/>
          <a:lstStyle/>
          <a:p>
            <a:pPr>
              <a:defRPr/>
            </a:pPr>
            <a:fld id="{AE27E545-CC8F-47D3-9740-705DB7094278}" type="slidenum">
              <a:rPr lang="en-US" altLang="zh-CN" smtClean="0"/>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p:sp>
        <p:nvSpPr>
          <p:cNvPr id="4" name="内容占位符 3"/>
          <p:cNvSpPr>
            <a:spLocks noGrp="1"/>
          </p:cNvSpPr>
          <p:nvPr>
            <p:ph idx="1"/>
          </p:nvPr>
        </p:nvSpPr>
        <p:spPr/>
        <p:txBody>
          <a:bodyPr/>
          <a:lstStyle/>
          <a:p>
            <a:pPr marL="0" indent="716280">
              <a:buNone/>
            </a:pPr>
            <a:r>
              <a:rPr lang="zh-CN" altLang="en-US" dirty="0" smtClean="0">
                <a:solidFill>
                  <a:srgbClr val="FF0000"/>
                </a:solidFill>
              </a:rPr>
              <a:t>归结原理</a:t>
            </a:r>
            <a:r>
              <a:rPr lang="zh-CN" altLang="en-US" dirty="0">
                <a:solidFill>
                  <a:srgbClr val="FF0000"/>
                </a:solidFill>
              </a:rPr>
              <a:t>正确性</a:t>
            </a:r>
            <a:r>
              <a:rPr lang="zh-CN" altLang="en-US" dirty="0"/>
              <a:t>的根本在于，</a:t>
            </a:r>
            <a:r>
              <a:rPr lang="zh-CN" altLang="en-US" dirty="0">
                <a:solidFill>
                  <a:srgbClr val="FF0000"/>
                </a:solidFill>
              </a:rPr>
              <a:t>找到矛盾可以肯定不真</a:t>
            </a:r>
            <a:r>
              <a:rPr lang="zh-CN" altLang="en-US" dirty="0" smtClean="0"/>
              <a:t>。所用方法和</a:t>
            </a:r>
            <a:r>
              <a:rPr lang="zh-CN" altLang="en-US" dirty="0"/>
              <a:t>命题逻辑一样。但由于有</a:t>
            </a:r>
            <a:r>
              <a:rPr lang="zh-CN" altLang="en-US" dirty="0">
                <a:solidFill>
                  <a:srgbClr val="FF0000"/>
                </a:solidFill>
              </a:rPr>
              <a:t>函数</a:t>
            </a:r>
            <a:r>
              <a:rPr lang="zh-CN" altLang="en-US" dirty="0"/>
              <a:t>，所以要考虑</a:t>
            </a:r>
            <a:r>
              <a:rPr lang="zh-CN" altLang="en-US" dirty="0">
                <a:solidFill>
                  <a:srgbClr val="FF0000"/>
                </a:solidFill>
              </a:rPr>
              <a:t>合一</a:t>
            </a:r>
            <a:r>
              <a:rPr lang="zh-CN" altLang="en-US" dirty="0"/>
              <a:t>和</a:t>
            </a:r>
            <a:r>
              <a:rPr lang="zh-CN" altLang="en-US" dirty="0">
                <a:solidFill>
                  <a:srgbClr val="FF0000"/>
                </a:solidFill>
              </a:rPr>
              <a:t>置换</a:t>
            </a:r>
            <a:r>
              <a:rPr lang="zh-CN" altLang="en-US" dirty="0"/>
              <a:t>。</a:t>
            </a:r>
          </a:p>
          <a:p>
            <a:r>
              <a:rPr lang="zh-CN" altLang="en-US" dirty="0" smtClean="0"/>
              <a:t>置换</a:t>
            </a:r>
            <a:endParaRPr lang="en-US" altLang="zh-CN" dirty="0" smtClean="0"/>
          </a:p>
          <a:p>
            <a:pPr marL="452120" lvl="1" indent="0">
              <a:buNone/>
            </a:pPr>
            <a:r>
              <a:rPr lang="zh-CN" altLang="en-US" dirty="0" smtClean="0"/>
              <a:t>可以</a:t>
            </a:r>
            <a:r>
              <a:rPr lang="zh-CN" altLang="en-US" dirty="0"/>
              <a:t>简单的理解为是在一个</a:t>
            </a:r>
            <a:r>
              <a:rPr lang="zh-CN" altLang="en-US" dirty="0">
                <a:solidFill>
                  <a:srgbClr val="FF0000"/>
                </a:solidFill>
              </a:rPr>
              <a:t>谓词公式</a:t>
            </a:r>
            <a:r>
              <a:rPr lang="zh-CN" altLang="en-US" dirty="0"/>
              <a:t>中用</a:t>
            </a:r>
            <a:r>
              <a:rPr lang="zh-CN" altLang="en-US" dirty="0">
                <a:solidFill>
                  <a:srgbClr val="FF0000"/>
                </a:solidFill>
              </a:rPr>
              <a:t>置换项</a:t>
            </a:r>
            <a:r>
              <a:rPr lang="zh-CN" altLang="en-US" dirty="0"/>
              <a:t>去置换</a:t>
            </a:r>
            <a:r>
              <a:rPr lang="zh-CN" altLang="en-US" dirty="0">
                <a:solidFill>
                  <a:srgbClr val="FF0000"/>
                </a:solidFill>
              </a:rPr>
              <a:t>变量</a:t>
            </a:r>
            <a:r>
              <a:rPr lang="zh-CN" altLang="en-US" dirty="0"/>
              <a:t>。</a:t>
            </a:r>
          </a:p>
          <a:p>
            <a:pPr lvl="1"/>
            <a:r>
              <a:rPr lang="zh-CN" altLang="en-US" dirty="0"/>
              <a:t>定义</a:t>
            </a:r>
            <a:r>
              <a:rPr lang="zh-CN" altLang="en-US" dirty="0" smtClean="0"/>
              <a:t>：</a:t>
            </a:r>
            <a:r>
              <a:rPr lang="zh-CN" altLang="en-US" dirty="0"/>
              <a:t>	置换是形如</a:t>
            </a:r>
            <a:r>
              <a:rPr lang="en-US" altLang="zh-CN" dirty="0"/>
              <a:t>{t1/x1, t2/x2, …, </a:t>
            </a:r>
            <a:r>
              <a:rPr lang="en-US" altLang="zh-CN" dirty="0" err="1"/>
              <a:t>tn</a:t>
            </a:r>
            <a:r>
              <a:rPr lang="en-US" altLang="zh-CN" dirty="0"/>
              <a:t>/</a:t>
            </a:r>
            <a:r>
              <a:rPr lang="en-US" altLang="zh-CN" dirty="0" err="1"/>
              <a:t>xn</a:t>
            </a:r>
            <a:r>
              <a:rPr lang="en-US" altLang="zh-CN" dirty="0"/>
              <a:t>}</a:t>
            </a:r>
            <a:r>
              <a:rPr lang="zh-CN" altLang="en-US" dirty="0"/>
              <a:t>的有限集合。其中，</a:t>
            </a:r>
            <a:r>
              <a:rPr lang="en-US" altLang="zh-CN" dirty="0"/>
              <a:t>x1, x2, …, </a:t>
            </a:r>
            <a:r>
              <a:rPr lang="en-US" altLang="zh-CN" dirty="0" err="1"/>
              <a:t>xn</a:t>
            </a:r>
            <a:r>
              <a:rPr lang="zh-CN" altLang="en-US" dirty="0"/>
              <a:t>是互不相同的变量，</a:t>
            </a:r>
            <a:r>
              <a:rPr lang="en-US" altLang="zh-CN" dirty="0"/>
              <a:t>t1, t2, …, </a:t>
            </a:r>
            <a:r>
              <a:rPr lang="en-US" altLang="zh-CN" dirty="0" err="1"/>
              <a:t>tn</a:t>
            </a:r>
            <a:r>
              <a:rPr lang="zh-CN" altLang="en-US" dirty="0"/>
              <a:t>是不同于</a:t>
            </a:r>
            <a:r>
              <a:rPr lang="en-US" altLang="zh-CN" dirty="0"/>
              <a:t>xi</a:t>
            </a:r>
            <a:r>
              <a:rPr lang="zh-CN" altLang="en-US" dirty="0"/>
              <a:t>的项（常量、变量、函数）；</a:t>
            </a:r>
            <a:r>
              <a:rPr lang="en-US" altLang="zh-CN" dirty="0" err="1">
                <a:solidFill>
                  <a:srgbClr val="FF0000"/>
                </a:solidFill>
              </a:rPr>
              <a:t>ti</a:t>
            </a:r>
            <a:r>
              <a:rPr lang="en-US" altLang="zh-CN" dirty="0">
                <a:solidFill>
                  <a:srgbClr val="FF0000"/>
                </a:solidFill>
              </a:rPr>
              <a:t>/xi</a:t>
            </a:r>
            <a:r>
              <a:rPr lang="zh-CN" altLang="en-US" dirty="0">
                <a:solidFill>
                  <a:srgbClr val="FF0000"/>
                </a:solidFill>
              </a:rPr>
              <a:t>表示用</a:t>
            </a:r>
            <a:r>
              <a:rPr lang="en-US" altLang="zh-CN" dirty="0" err="1">
                <a:solidFill>
                  <a:srgbClr val="FF0000"/>
                </a:solidFill>
              </a:rPr>
              <a:t>ti</a:t>
            </a:r>
            <a:r>
              <a:rPr lang="zh-CN" altLang="en-US" dirty="0">
                <a:solidFill>
                  <a:srgbClr val="FF0000"/>
                </a:solidFill>
              </a:rPr>
              <a:t>置换</a:t>
            </a:r>
            <a:r>
              <a:rPr lang="en-US" altLang="zh-CN" dirty="0">
                <a:solidFill>
                  <a:srgbClr val="FF0000"/>
                </a:solidFill>
              </a:rPr>
              <a:t>xi</a:t>
            </a:r>
            <a:r>
              <a:rPr lang="zh-CN" altLang="en-US" dirty="0"/>
              <a:t>，并且要求</a:t>
            </a:r>
            <a:r>
              <a:rPr lang="en-US" altLang="zh-CN" dirty="0" err="1"/>
              <a:t>ti</a:t>
            </a:r>
            <a:r>
              <a:rPr lang="zh-CN" altLang="en-US" dirty="0"/>
              <a:t>与</a:t>
            </a:r>
            <a:r>
              <a:rPr lang="en-US" altLang="zh-CN" dirty="0"/>
              <a:t>xi</a:t>
            </a:r>
            <a:r>
              <a:rPr lang="zh-CN" altLang="en-US" dirty="0"/>
              <a:t>不能相同，而且</a:t>
            </a:r>
            <a:r>
              <a:rPr lang="en-US" altLang="zh-CN" dirty="0"/>
              <a:t>xi</a:t>
            </a:r>
            <a:r>
              <a:rPr lang="zh-CN" altLang="en-US" dirty="0"/>
              <a:t>不能循环地出现在另一个</a:t>
            </a:r>
            <a:r>
              <a:rPr lang="en-US" altLang="zh-CN" dirty="0" err="1"/>
              <a:t>ti</a:t>
            </a:r>
            <a:r>
              <a:rPr lang="zh-CN" altLang="en-US" dirty="0"/>
              <a:t>中。</a:t>
            </a:r>
          </a:p>
          <a:p>
            <a:pPr marL="452120" lvl="1" indent="0">
              <a:buNone/>
            </a:pPr>
            <a:r>
              <a:rPr lang="zh-CN" altLang="en-US" dirty="0" smtClean="0"/>
              <a:t>例：</a:t>
            </a:r>
            <a:r>
              <a:rPr lang="en-US" altLang="zh-CN" dirty="0" smtClean="0"/>
              <a:t>{a/</a:t>
            </a:r>
            <a:r>
              <a:rPr lang="en-US" altLang="zh-CN" dirty="0" err="1" smtClean="0"/>
              <a:t>x,c</a:t>
            </a:r>
            <a:r>
              <a:rPr lang="en-US" altLang="zh-CN" dirty="0" smtClean="0"/>
              <a:t>/y, f(b</a:t>
            </a:r>
            <a:r>
              <a:rPr lang="en-US" altLang="zh-CN" dirty="0"/>
              <a:t>)/z}</a:t>
            </a:r>
            <a:r>
              <a:rPr lang="zh-CN" altLang="en-US" dirty="0"/>
              <a:t>是一个</a:t>
            </a:r>
            <a:r>
              <a:rPr lang="zh-CN" altLang="en-US" dirty="0" smtClean="0"/>
              <a:t>置换，</a:t>
            </a:r>
            <a:r>
              <a:rPr lang="en-US" altLang="zh-CN" dirty="0" smtClean="0"/>
              <a:t>{</a:t>
            </a:r>
            <a:r>
              <a:rPr lang="en-US" altLang="zh-CN" dirty="0"/>
              <a:t>g(y)/</a:t>
            </a:r>
            <a:r>
              <a:rPr lang="en-US" altLang="zh-CN" dirty="0" smtClean="0"/>
              <a:t>x, f(x</a:t>
            </a:r>
            <a:r>
              <a:rPr lang="en-US" altLang="zh-CN" dirty="0"/>
              <a:t>)/y}</a:t>
            </a:r>
            <a:r>
              <a:rPr lang="zh-CN" altLang="en-US" dirty="0" smtClean="0"/>
              <a:t>不是置换</a:t>
            </a:r>
            <a:r>
              <a:rPr lang="zh-CN" altLang="en-US" dirty="0"/>
              <a:t>。</a:t>
            </a:r>
          </a:p>
        </p:txBody>
      </p:sp>
      <p:sp>
        <p:nvSpPr>
          <p:cNvPr id="6" name="灯片编号占位符 5"/>
          <p:cNvSpPr>
            <a:spLocks noGrp="1"/>
          </p:cNvSpPr>
          <p:nvPr>
            <p:ph type="sldNum" sz="quarter" idx="10"/>
          </p:nvPr>
        </p:nvSpPr>
        <p:spPr/>
        <p:txBody>
          <a:bodyPr/>
          <a:lstStyle/>
          <a:p>
            <a:pPr>
              <a:defRPr/>
            </a:pPr>
            <a:fld id="{AE27E545-CC8F-47D3-9740-705DB7094278}" type="slidenum">
              <a:rPr lang="en-US" altLang="zh-CN" smtClean="0"/>
              <a:t>24</a:t>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mc:AlternateContent xmlns:mc="http://schemas.openxmlformats.org/markup-compatibility/2006" xmlns:a14="http://schemas.microsoft.com/office/drawing/2010/main">
        <mc:Choice Requires="a14">
          <p:sp>
            <p:nvSpPr>
              <p:cNvPr id="4" name="内容占位符 3"/>
              <p:cNvSpPr>
                <a:spLocks noGrp="1"/>
              </p:cNvSpPr>
              <p:nvPr>
                <p:ph idx="1"/>
              </p:nvPr>
            </p:nvSpPr>
            <p:spPr/>
            <p:txBody>
              <a:bodyPr/>
              <a:lstStyle/>
              <a:p>
                <a:r>
                  <a:rPr lang="zh-CN" altLang="en-US" dirty="0" smtClean="0"/>
                  <a:t>置换</a:t>
                </a:r>
                <a:endParaRPr lang="en-US" altLang="zh-CN" dirty="0" smtClean="0"/>
              </a:p>
              <a:p>
                <a:pPr marL="452120" lvl="1" indent="0">
                  <a:buNone/>
                </a:pPr>
                <a:r>
                  <a:rPr lang="zh-CN" altLang="en-US" dirty="0"/>
                  <a:t>当</a:t>
                </a:r>
                <a:r>
                  <a:rPr lang="en-US" altLang="zh-CN" dirty="0"/>
                  <a:t>t</a:t>
                </a:r>
                <a:r>
                  <a:rPr lang="en-US" altLang="zh-CN" baseline="-25000" dirty="0"/>
                  <a:t>1</a:t>
                </a:r>
                <a:r>
                  <a:rPr lang="en-US" altLang="zh-CN" dirty="0"/>
                  <a:t>, t</a:t>
                </a:r>
                <a:r>
                  <a:rPr lang="en-US" altLang="zh-CN" baseline="-25000" dirty="0"/>
                  <a:t>2</a:t>
                </a:r>
                <a:r>
                  <a:rPr lang="en-US" altLang="zh-CN" dirty="0"/>
                  <a:t>, …, </a:t>
                </a:r>
                <a:r>
                  <a:rPr lang="en-US" altLang="zh-CN" dirty="0" err="1"/>
                  <a:t>t</a:t>
                </a:r>
                <a:r>
                  <a:rPr lang="en-US" altLang="zh-CN" baseline="-25000" dirty="0" err="1"/>
                  <a:t>n</a:t>
                </a:r>
                <a:r>
                  <a:rPr lang="zh-CN" altLang="en-US" dirty="0"/>
                  <a:t>是基项时，置换称为</a:t>
                </a:r>
                <a:r>
                  <a:rPr lang="zh-CN" altLang="en-US" dirty="0">
                    <a:solidFill>
                      <a:srgbClr val="FF0000"/>
                    </a:solidFill>
                  </a:rPr>
                  <a:t>基置换</a:t>
                </a:r>
                <a:r>
                  <a:rPr lang="zh-CN" altLang="en-US" dirty="0" smtClean="0"/>
                  <a:t>。</a:t>
                </a:r>
                <a:endParaRPr lang="en-US" altLang="zh-CN" dirty="0" smtClean="0"/>
              </a:p>
              <a:p>
                <a:pPr marL="452120" lvl="1" indent="0">
                  <a:buNone/>
                </a:pPr>
                <a:r>
                  <a:rPr lang="zh-CN" altLang="en-US" dirty="0" smtClean="0"/>
                  <a:t>不</a:t>
                </a:r>
                <a:r>
                  <a:rPr lang="zh-CN" altLang="en-US" dirty="0"/>
                  <a:t>含任何元素的置换称为</a:t>
                </a:r>
                <a:r>
                  <a:rPr lang="zh-CN" altLang="en-US" dirty="0">
                    <a:solidFill>
                      <a:srgbClr val="FF0000"/>
                    </a:solidFill>
                  </a:rPr>
                  <a:t>空置换</a:t>
                </a:r>
                <a:r>
                  <a:rPr lang="zh-CN" altLang="en-US" dirty="0"/>
                  <a:t>，用</a:t>
                </a:r>
                <a:r>
                  <a:rPr lang="en-US" altLang="zh-CN" dirty="0">
                    <a:solidFill>
                      <a:srgbClr val="FF0000"/>
                    </a:solidFill>
                  </a:rPr>
                  <a:t>ε</a:t>
                </a:r>
                <a:r>
                  <a:rPr lang="zh-CN" altLang="en-US" dirty="0"/>
                  <a:t>表示。</a:t>
                </a:r>
              </a:p>
              <a:p>
                <a:pPr marL="452120" lvl="1" indent="0">
                  <a:buNone/>
                </a:pPr>
                <a:r>
                  <a:rPr lang="zh-CN" altLang="en-US" dirty="0"/>
                  <a:t>若</a:t>
                </a:r>
                <a:r>
                  <a:rPr lang="en-US" altLang="zh-CN" dirty="0"/>
                  <a:t>θ={</a:t>
                </a:r>
                <a:r>
                  <a:rPr lang="en-US" altLang="zh-CN" dirty="0" smtClean="0"/>
                  <a:t>t</a:t>
                </a:r>
                <a:r>
                  <a:rPr lang="en-US" altLang="zh-CN" baseline="-25000" dirty="0" smtClean="0"/>
                  <a:t>1</a:t>
                </a:r>
                <a:r>
                  <a:rPr lang="en-US" altLang="zh-CN" dirty="0" smtClean="0"/>
                  <a:t>/v</a:t>
                </a:r>
                <a:r>
                  <a:rPr lang="en-US" altLang="zh-CN" baseline="-25000" dirty="0" smtClean="0"/>
                  <a:t>1</a:t>
                </a:r>
                <a:r>
                  <a:rPr lang="zh-CN" altLang="en-US" dirty="0"/>
                  <a:t>，</a:t>
                </a:r>
                <a:r>
                  <a:rPr lang="en-US" altLang="zh-CN" dirty="0" smtClean="0"/>
                  <a:t>t</a:t>
                </a:r>
                <a:r>
                  <a:rPr lang="en-US" altLang="zh-CN" baseline="-25000" dirty="0" smtClean="0"/>
                  <a:t>2</a:t>
                </a:r>
                <a:r>
                  <a:rPr lang="en-US" altLang="zh-CN" dirty="0" smtClean="0"/>
                  <a:t>/v</a:t>
                </a:r>
                <a:r>
                  <a:rPr lang="en-US" altLang="zh-CN" baseline="-25000" dirty="0" smtClean="0"/>
                  <a:t>2</a:t>
                </a:r>
                <a:r>
                  <a:rPr lang="en-US" altLang="zh-CN" dirty="0" smtClean="0"/>
                  <a:t>, </a:t>
                </a:r>
                <a:r>
                  <a:rPr lang="en-US" altLang="zh-CN" dirty="0"/>
                  <a:t>…,</a:t>
                </a:r>
                <a:r>
                  <a:rPr lang="en-US" altLang="zh-CN" dirty="0" err="1"/>
                  <a:t>t</a:t>
                </a:r>
                <a:r>
                  <a:rPr lang="en-US" altLang="zh-CN" baseline="-25000" dirty="0" err="1"/>
                  <a:t>n</a:t>
                </a:r>
                <a:r>
                  <a:rPr lang="en-US" altLang="zh-CN" dirty="0"/>
                  <a:t>/</a:t>
                </a:r>
                <a:r>
                  <a:rPr lang="en-US" altLang="zh-CN" dirty="0" err="1"/>
                  <a:t>v</a:t>
                </a:r>
                <a:r>
                  <a:rPr lang="en-US" altLang="zh-CN" baseline="-25000" dirty="0" err="1"/>
                  <a:t>n</a:t>
                </a:r>
                <a:r>
                  <a:rPr lang="en-US" altLang="zh-CN" dirty="0"/>
                  <a:t>}</a:t>
                </a:r>
                <a:r>
                  <a:rPr lang="zh-CN" altLang="en-US" dirty="0"/>
                  <a:t>为置换</a:t>
                </a:r>
                <a:r>
                  <a:rPr lang="en-US" altLang="zh-CN" dirty="0"/>
                  <a:t>, E</a:t>
                </a:r>
                <a:r>
                  <a:rPr lang="zh-CN" altLang="en-US" dirty="0"/>
                  <a:t>为表达式。设</a:t>
                </a:r>
                <a:r>
                  <a:rPr lang="en-US" altLang="zh-CN" dirty="0" err="1"/>
                  <a:t>Eθ</a:t>
                </a:r>
                <a:r>
                  <a:rPr lang="zh-CN" altLang="en-US" dirty="0"/>
                  <a:t>是用项</a:t>
                </a:r>
                <a:r>
                  <a:rPr lang="en-US" altLang="zh-CN" dirty="0" err="1"/>
                  <a:t>t</a:t>
                </a:r>
                <a:r>
                  <a:rPr lang="en-US" altLang="zh-CN" baseline="-25000" dirty="0" err="1"/>
                  <a:t>i</a:t>
                </a:r>
                <a:r>
                  <a:rPr lang="zh-CN" altLang="en-US" dirty="0"/>
                  <a:t>同时代替</a:t>
                </a:r>
                <a:r>
                  <a:rPr lang="en-US" altLang="zh-CN" dirty="0"/>
                  <a:t>E</a:t>
                </a:r>
                <a:r>
                  <a:rPr lang="zh-CN" altLang="en-US" dirty="0"/>
                  <a:t>中出现的所有变量</a:t>
                </a:r>
                <a:r>
                  <a:rPr lang="en-US" altLang="zh-CN" dirty="0"/>
                  <a:t>v</a:t>
                </a:r>
                <a:r>
                  <a:rPr lang="en-US" altLang="zh-CN" baseline="-25000" dirty="0"/>
                  <a:t>i</a:t>
                </a:r>
                <a:r>
                  <a:rPr lang="en-US" altLang="zh-CN" dirty="0"/>
                  <a:t>(1</a:t>
                </a:r>
                <a14:m>
                  <m:oMath xmlns:m="http://schemas.openxmlformats.org/officeDocument/2006/math">
                    <m:r>
                      <a:rPr lang="en-US" altLang="zh-CN" i="1" dirty="0" smtClean="0">
                        <a:latin typeface="Cambria Math" panose="02040503050406030204" pitchFamily="18" charset="0"/>
                      </a:rPr>
                      <m:t>≤</m:t>
                    </m:r>
                  </m:oMath>
                </a14:m>
                <a:r>
                  <a:rPr lang="en-US" altLang="zh-CN" dirty="0"/>
                  <a:t>i</a:t>
                </a:r>
                <a14:m>
                  <m:oMath xmlns:m="http://schemas.openxmlformats.org/officeDocument/2006/math">
                    <m:r>
                      <a:rPr lang="en-US" altLang="zh-CN" i="1" dirty="0" smtClean="0">
                        <a:latin typeface="Cambria Math" panose="02040503050406030204" pitchFamily="18" charset="0"/>
                      </a:rPr>
                      <m:t>≤</m:t>
                    </m:r>
                  </m:oMath>
                </a14:m>
                <a:r>
                  <a:rPr lang="en-US" altLang="zh-CN" dirty="0"/>
                  <a:t>n)</a:t>
                </a:r>
                <a:r>
                  <a:rPr lang="zh-CN" altLang="en-US" dirty="0"/>
                  <a:t>得出的表达式。通常称</a:t>
                </a:r>
                <a:r>
                  <a:rPr lang="en-US" altLang="zh-CN" dirty="0" err="1"/>
                  <a:t>Eθ</a:t>
                </a:r>
                <a:r>
                  <a:rPr lang="zh-CN" altLang="en-US" dirty="0"/>
                  <a:t>为</a:t>
                </a:r>
                <a:r>
                  <a:rPr lang="en-US" altLang="zh-CN" dirty="0">
                    <a:solidFill>
                      <a:srgbClr val="FF0000"/>
                    </a:solidFill>
                  </a:rPr>
                  <a:t>E</a:t>
                </a:r>
                <a:r>
                  <a:rPr lang="zh-CN" altLang="en-US" dirty="0">
                    <a:solidFill>
                      <a:srgbClr val="FF0000"/>
                    </a:solidFill>
                  </a:rPr>
                  <a:t>的例</a:t>
                </a:r>
                <a:r>
                  <a:rPr lang="zh-CN" altLang="en-US" dirty="0"/>
                  <a:t>。</a:t>
                </a:r>
              </a:p>
            </p:txBody>
          </p:sp>
        </mc:Choice>
        <mc:Fallback xmlns="">
          <p:sp>
            <p:nvSpPr>
              <p:cNvPr id="4" name="内容占位符 3"/>
              <p:cNvSpPr>
                <a:spLocks noGrp="1" noRot="1" noChangeAspect="1" noMove="1" noResize="1" noEditPoints="1" noAdjustHandles="1" noChangeArrowheads="1" noChangeShapeType="1" noTextEdit="1"/>
              </p:cNvSpPr>
              <p:nvPr>
                <p:ph idx="1"/>
              </p:nvPr>
            </p:nvSpPr>
            <p:spPr>
              <a:blipFill rotWithShape="1">
                <a:blip r:embed="rId2"/>
                <a:stretch>
                  <a:fillRect l="-607" t="-224" r="-938"/>
                </a:stretch>
              </a:blipFill>
            </p:spPr>
            <p:txBody>
              <a:bodyPr/>
              <a:lstStyle/>
              <a:p>
                <a:r>
                  <a:rPr lang="zh-CN" altLang="en-US">
                    <a:noFill/>
                  </a:rPr>
                  <a:t> </a:t>
                </a:r>
                <a:endParaRPr lang="zh-CN" altLang="en-US">
                  <a:noFill/>
                </a:endParaRPr>
              </a:p>
            </p:txBody>
          </p:sp>
        </mc:Fallback>
      </mc:AlternateContent>
      <p:sp>
        <p:nvSpPr>
          <p:cNvPr id="6" name="灯片编号占位符 5"/>
          <p:cNvSpPr>
            <a:spLocks noGrp="1"/>
          </p:cNvSpPr>
          <p:nvPr>
            <p:ph type="sldNum" sz="quarter" idx="10"/>
          </p:nvPr>
        </p:nvSpPr>
        <p:spPr/>
        <p:txBody>
          <a:bodyPr/>
          <a:lstStyle/>
          <a:p>
            <a:pPr>
              <a:defRPr/>
            </a:pPr>
            <a:fld id="{AE27E545-CC8F-47D3-9740-705DB7094278}" type="slidenum">
              <a:rPr lang="en-US" altLang="zh-CN" smtClean="0"/>
              <a:t>25</a:t>
            </a:fld>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p:sp>
        <p:nvSpPr>
          <p:cNvPr id="4" name="内容占位符 3"/>
          <p:cNvSpPr>
            <a:spLocks noGrp="1"/>
          </p:cNvSpPr>
          <p:nvPr>
            <p:ph idx="1"/>
          </p:nvPr>
        </p:nvSpPr>
        <p:spPr/>
        <p:txBody>
          <a:bodyPr/>
          <a:lstStyle/>
          <a:p>
            <a:r>
              <a:rPr lang="zh-CN" altLang="en-US" dirty="0"/>
              <a:t>置换的</a:t>
            </a:r>
            <a:r>
              <a:rPr lang="zh-CN" altLang="en-US" dirty="0" smtClean="0"/>
              <a:t>合成</a:t>
            </a:r>
            <a:endParaRPr lang="en-US" altLang="zh-CN" dirty="0" smtClean="0"/>
          </a:p>
          <a:p>
            <a:pPr marL="353695" lvl="1" indent="0">
              <a:buSzPct val="70000"/>
              <a:buNone/>
              <a:defRPr/>
            </a:pPr>
            <a:r>
              <a:rPr kumimoji="0" lang="zh-CN" altLang="en-US" dirty="0">
                <a:solidFill>
                  <a:schemeClr val="tx1"/>
                </a:solidFill>
              </a:rPr>
              <a:t>设</a:t>
            </a:r>
            <a:r>
              <a:rPr kumimoji="0" lang="zh-CN" altLang="en-US" dirty="0">
                <a:solidFill>
                  <a:schemeClr val="tx1"/>
                </a:solidFill>
                <a:sym typeface="Symbol" panose="05050102010706020507" pitchFamily="18" charset="2"/>
              </a:rPr>
              <a:t></a:t>
            </a:r>
            <a:r>
              <a:rPr kumimoji="0" lang="zh-CN" altLang="en-US" dirty="0">
                <a:solidFill>
                  <a:schemeClr val="tx1"/>
                </a:solidFill>
              </a:rPr>
              <a:t>＝</a:t>
            </a:r>
            <a:r>
              <a:rPr kumimoji="0" lang="en-US" altLang="zh-CN" dirty="0">
                <a:solidFill>
                  <a:schemeClr val="tx1"/>
                </a:solidFill>
              </a:rPr>
              <a:t>{t</a:t>
            </a:r>
            <a:r>
              <a:rPr kumimoji="0" lang="en-US" altLang="zh-CN" baseline="-30000" dirty="0">
                <a:solidFill>
                  <a:schemeClr val="tx1"/>
                </a:solidFill>
              </a:rPr>
              <a:t>1</a:t>
            </a:r>
            <a:r>
              <a:rPr kumimoji="0" lang="en-US" altLang="zh-CN" dirty="0">
                <a:solidFill>
                  <a:schemeClr val="tx1"/>
                </a:solidFill>
              </a:rPr>
              <a:t>/x</a:t>
            </a:r>
            <a:r>
              <a:rPr kumimoji="0" lang="en-US" altLang="zh-CN" baseline="-30000" dirty="0">
                <a:solidFill>
                  <a:schemeClr val="tx1"/>
                </a:solidFill>
              </a:rPr>
              <a:t>1</a:t>
            </a:r>
            <a:r>
              <a:rPr kumimoji="0" lang="en-US" altLang="zh-CN" dirty="0">
                <a:solidFill>
                  <a:schemeClr val="tx1"/>
                </a:solidFill>
              </a:rPr>
              <a:t>, t</a:t>
            </a:r>
            <a:r>
              <a:rPr kumimoji="0" lang="en-US" altLang="zh-CN" baseline="-30000" dirty="0">
                <a:solidFill>
                  <a:schemeClr val="tx1"/>
                </a:solidFill>
              </a:rPr>
              <a:t>2</a:t>
            </a:r>
            <a:r>
              <a:rPr kumimoji="0" lang="en-US" altLang="zh-CN" dirty="0">
                <a:solidFill>
                  <a:schemeClr val="tx1"/>
                </a:solidFill>
              </a:rPr>
              <a:t>/x</a:t>
            </a:r>
            <a:r>
              <a:rPr kumimoji="0" lang="en-US" altLang="zh-CN" baseline="-30000" dirty="0">
                <a:solidFill>
                  <a:schemeClr val="tx1"/>
                </a:solidFill>
              </a:rPr>
              <a:t>2</a:t>
            </a:r>
            <a:r>
              <a:rPr kumimoji="0" lang="en-US" altLang="zh-CN" dirty="0">
                <a:solidFill>
                  <a:schemeClr val="tx1"/>
                </a:solidFill>
              </a:rPr>
              <a:t>, </a:t>
            </a:r>
            <a:r>
              <a:rPr kumimoji="0" lang="en-US" altLang="zh-CN" dirty="0">
                <a:solidFill>
                  <a:schemeClr val="tx1"/>
                </a:solidFill>
                <a:latin typeface="Arial" panose="020B0604020202020204"/>
              </a:rPr>
              <a:t>…</a:t>
            </a:r>
            <a:r>
              <a:rPr kumimoji="0" lang="en-US" altLang="zh-CN" dirty="0">
                <a:solidFill>
                  <a:schemeClr val="tx1"/>
                </a:solidFill>
              </a:rPr>
              <a:t>, </a:t>
            </a:r>
            <a:r>
              <a:rPr kumimoji="0" lang="en-US" altLang="zh-CN" dirty="0" err="1">
                <a:solidFill>
                  <a:schemeClr val="tx1"/>
                </a:solidFill>
              </a:rPr>
              <a:t>t</a:t>
            </a:r>
            <a:r>
              <a:rPr kumimoji="0" lang="en-US" altLang="zh-CN" baseline="-30000" dirty="0" err="1">
                <a:solidFill>
                  <a:schemeClr val="tx1"/>
                </a:solidFill>
              </a:rPr>
              <a:t>n</a:t>
            </a:r>
            <a:r>
              <a:rPr kumimoji="0" lang="en-US" altLang="zh-CN" dirty="0">
                <a:solidFill>
                  <a:schemeClr val="tx1"/>
                </a:solidFill>
              </a:rPr>
              <a:t>/</a:t>
            </a:r>
            <a:r>
              <a:rPr kumimoji="0" lang="en-US" altLang="zh-CN" dirty="0" err="1">
                <a:solidFill>
                  <a:schemeClr val="tx1"/>
                </a:solidFill>
              </a:rPr>
              <a:t>x</a:t>
            </a:r>
            <a:r>
              <a:rPr kumimoji="0" lang="en-US" altLang="zh-CN" baseline="-30000" dirty="0" err="1">
                <a:solidFill>
                  <a:schemeClr val="tx1"/>
                </a:solidFill>
              </a:rPr>
              <a:t>n</a:t>
            </a:r>
            <a:r>
              <a:rPr kumimoji="0" lang="en-US" altLang="zh-CN" dirty="0">
                <a:solidFill>
                  <a:schemeClr val="tx1"/>
                </a:solidFill>
              </a:rPr>
              <a:t>}</a:t>
            </a:r>
            <a:r>
              <a:rPr kumimoji="0" lang="zh-CN" altLang="en-US" dirty="0" smtClean="0">
                <a:solidFill>
                  <a:schemeClr val="tx1"/>
                </a:solidFill>
              </a:rPr>
              <a:t>，</a:t>
            </a:r>
            <a:r>
              <a:rPr kumimoji="0" lang="zh-CN" altLang="en-US" sz="2600" dirty="0" smtClean="0">
                <a:solidFill>
                  <a:schemeClr val="tx1"/>
                </a:solidFill>
                <a:sym typeface="Symbol" panose="05050102010706020507" pitchFamily="18" charset="2"/>
              </a:rPr>
              <a:t></a:t>
            </a:r>
            <a:r>
              <a:rPr kumimoji="0" lang="zh-CN" altLang="en-US" sz="2600" dirty="0">
                <a:solidFill>
                  <a:schemeClr val="tx1"/>
                </a:solidFill>
              </a:rPr>
              <a:t>＝</a:t>
            </a:r>
            <a:r>
              <a:rPr kumimoji="0" lang="en-US" altLang="zh-CN" sz="2600" dirty="0">
                <a:solidFill>
                  <a:schemeClr val="tx1"/>
                </a:solidFill>
              </a:rPr>
              <a:t>{u</a:t>
            </a:r>
            <a:r>
              <a:rPr kumimoji="0" lang="en-US" altLang="zh-CN" sz="2600" baseline="-30000" dirty="0">
                <a:solidFill>
                  <a:schemeClr val="tx1"/>
                </a:solidFill>
              </a:rPr>
              <a:t>1</a:t>
            </a:r>
            <a:r>
              <a:rPr kumimoji="0" lang="en-US" altLang="zh-CN" sz="2600" dirty="0">
                <a:solidFill>
                  <a:schemeClr val="tx1"/>
                </a:solidFill>
              </a:rPr>
              <a:t>/y</a:t>
            </a:r>
            <a:r>
              <a:rPr kumimoji="0" lang="en-US" altLang="zh-CN" sz="2600" baseline="-30000" dirty="0">
                <a:solidFill>
                  <a:schemeClr val="tx1"/>
                </a:solidFill>
              </a:rPr>
              <a:t>1</a:t>
            </a:r>
            <a:r>
              <a:rPr kumimoji="0" lang="en-US" altLang="zh-CN" sz="2600" dirty="0">
                <a:solidFill>
                  <a:schemeClr val="tx1"/>
                </a:solidFill>
              </a:rPr>
              <a:t>, u</a:t>
            </a:r>
            <a:r>
              <a:rPr kumimoji="0" lang="en-US" altLang="zh-CN" sz="2600" baseline="-30000" dirty="0">
                <a:solidFill>
                  <a:schemeClr val="tx1"/>
                </a:solidFill>
              </a:rPr>
              <a:t>2</a:t>
            </a:r>
            <a:r>
              <a:rPr kumimoji="0" lang="en-US" altLang="zh-CN" sz="2600" dirty="0">
                <a:solidFill>
                  <a:schemeClr val="tx1"/>
                </a:solidFill>
              </a:rPr>
              <a:t>/y</a:t>
            </a:r>
            <a:r>
              <a:rPr kumimoji="0" lang="en-US" altLang="zh-CN" sz="2600" baseline="-30000" dirty="0">
                <a:solidFill>
                  <a:schemeClr val="tx1"/>
                </a:solidFill>
              </a:rPr>
              <a:t>2</a:t>
            </a:r>
            <a:r>
              <a:rPr kumimoji="0" lang="en-US" altLang="zh-CN" sz="2600" dirty="0">
                <a:solidFill>
                  <a:schemeClr val="tx1"/>
                </a:solidFill>
              </a:rPr>
              <a:t>, </a:t>
            </a:r>
            <a:r>
              <a:rPr kumimoji="0" lang="en-US" altLang="zh-CN" sz="2600" dirty="0">
                <a:solidFill>
                  <a:schemeClr val="tx1"/>
                </a:solidFill>
                <a:latin typeface="Arial" panose="020B0604020202020204"/>
              </a:rPr>
              <a:t>…</a:t>
            </a:r>
            <a:r>
              <a:rPr kumimoji="0" lang="en-US" altLang="zh-CN" sz="2600" dirty="0">
                <a:solidFill>
                  <a:schemeClr val="tx1"/>
                </a:solidFill>
              </a:rPr>
              <a:t>, u</a:t>
            </a:r>
            <a:r>
              <a:rPr kumimoji="0" lang="en-US" altLang="zh-CN" sz="2600" baseline="-30000" dirty="0">
                <a:solidFill>
                  <a:schemeClr val="tx1"/>
                </a:solidFill>
              </a:rPr>
              <a:t>n</a:t>
            </a:r>
            <a:r>
              <a:rPr kumimoji="0" lang="en-US" altLang="zh-CN" sz="2600" dirty="0">
                <a:solidFill>
                  <a:schemeClr val="tx1"/>
                </a:solidFill>
              </a:rPr>
              <a:t>/</a:t>
            </a:r>
            <a:r>
              <a:rPr kumimoji="0" lang="en-US" altLang="zh-CN" sz="2600" dirty="0" err="1">
                <a:solidFill>
                  <a:schemeClr val="tx1"/>
                </a:solidFill>
              </a:rPr>
              <a:t>y</a:t>
            </a:r>
            <a:r>
              <a:rPr kumimoji="0" lang="en-US" altLang="zh-CN" sz="2600" baseline="-30000" dirty="0" err="1">
                <a:solidFill>
                  <a:schemeClr val="tx1"/>
                </a:solidFill>
              </a:rPr>
              <a:t>n</a:t>
            </a:r>
            <a:r>
              <a:rPr kumimoji="0" lang="en-US" altLang="zh-CN" sz="2600" dirty="0">
                <a:solidFill>
                  <a:schemeClr val="tx1"/>
                </a:solidFill>
              </a:rPr>
              <a:t>}</a:t>
            </a:r>
            <a:r>
              <a:rPr kumimoji="0" lang="zh-CN" altLang="en-US" sz="2600" dirty="0">
                <a:solidFill>
                  <a:schemeClr val="tx1"/>
                </a:solidFill>
              </a:rPr>
              <a:t>，是两个置换</a:t>
            </a:r>
            <a:r>
              <a:rPr kumimoji="0" lang="zh-CN" altLang="en-US" sz="2600" dirty="0" smtClean="0">
                <a:solidFill>
                  <a:schemeClr val="tx1"/>
                </a:solidFill>
              </a:rPr>
              <a:t>。则</a:t>
            </a:r>
            <a:r>
              <a:rPr kumimoji="0" lang="zh-CN" altLang="en-US" sz="2600" dirty="0">
                <a:solidFill>
                  <a:srgbClr val="FF0000"/>
                </a:solidFill>
                <a:sym typeface="Symbol" panose="05050102010706020507" pitchFamily="18" charset="2"/>
              </a:rPr>
              <a:t></a:t>
            </a:r>
            <a:r>
              <a:rPr kumimoji="0" lang="zh-CN" altLang="en-US" sz="2600" dirty="0">
                <a:solidFill>
                  <a:srgbClr val="FF0000"/>
                </a:solidFill>
              </a:rPr>
              <a:t>与</a:t>
            </a:r>
            <a:r>
              <a:rPr kumimoji="0" lang="zh-CN" altLang="en-US" sz="2600" dirty="0">
                <a:solidFill>
                  <a:srgbClr val="FF0000"/>
                </a:solidFill>
                <a:sym typeface="Symbol" panose="05050102010706020507" pitchFamily="18" charset="2"/>
              </a:rPr>
              <a:t></a:t>
            </a:r>
            <a:r>
              <a:rPr kumimoji="0" lang="zh-CN" altLang="en-US" sz="2600" dirty="0">
                <a:solidFill>
                  <a:srgbClr val="FF0000"/>
                </a:solidFill>
              </a:rPr>
              <a:t>的合成</a:t>
            </a:r>
            <a:r>
              <a:rPr kumimoji="0" lang="zh-CN" altLang="en-US" sz="2600" dirty="0">
                <a:solidFill>
                  <a:schemeClr val="tx1"/>
                </a:solidFill>
              </a:rPr>
              <a:t>也是一个置换，记作</a:t>
            </a:r>
            <a:r>
              <a:rPr kumimoji="0" lang="zh-CN" altLang="en-US" sz="2600" dirty="0">
                <a:solidFill>
                  <a:srgbClr val="FF0000"/>
                </a:solidFill>
                <a:sym typeface="Symbol" panose="05050102010706020507" pitchFamily="18" charset="2"/>
              </a:rPr>
              <a:t></a:t>
            </a:r>
            <a:r>
              <a:rPr kumimoji="0" lang="en-US" altLang="zh-CN" sz="2600" dirty="0">
                <a:solidFill>
                  <a:srgbClr val="FF0000"/>
                </a:solidFill>
                <a:latin typeface="Arial" panose="020B0604020202020204"/>
              </a:rPr>
              <a:t>·</a:t>
            </a:r>
            <a:r>
              <a:rPr kumimoji="0" lang="en-US" altLang="zh-CN" sz="2600" dirty="0">
                <a:solidFill>
                  <a:srgbClr val="FF0000"/>
                </a:solidFill>
                <a:sym typeface="Symbol" panose="05050102010706020507" pitchFamily="18" charset="2"/>
              </a:rPr>
              <a:t></a:t>
            </a:r>
            <a:r>
              <a:rPr kumimoji="0" lang="zh-CN" altLang="en-US" sz="2600" dirty="0">
                <a:solidFill>
                  <a:schemeClr val="tx1"/>
                </a:solidFill>
              </a:rPr>
              <a:t>。它是从集合</a:t>
            </a:r>
            <a:r>
              <a:rPr kumimoji="0" lang="en-US" altLang="zh-CN" sz="2600" dirty="0">
                <a:solidFill>
                  <a:schemeClr val="tx1"/>
                </a:solidFill>
              </a:rPr>
              <a:t>{</a:t>
            </a:r>
            <a:r>
              <a:rPr kumimoji="0" lang="en-US" altLang="zh-CN" sz="2600" dirty="0" smtClean="0">
                <a:solidFill>
                  <a:schemeClr val="tx1"/>
                </a:solidFill>
              </a:rPr>
              <a:t>t</a:t>
            </a:r>
            <a:r>
              <a:rPr kumimoji="0" lang="en-US" altLang="zh-CN" sz="2600" baseline="-30000" dirty="0" smtClean="0">
                <a:solidFill>
                  <a:schemeClr val="tx1"/>
                </a:solidFill>
              </a:rPr>
              <a:t>1</a:t>
            </a:r>
            <a:r>
              <a:rPr kumimoji="0" lang="en-US" altLang="zh-CN" sz="2600" dirty="0" smtClean="0">
                <a:solidFill>
                  <a:schemeClr val="tx1"/>
                </a:solidFill>
                <a:sym typeface="Symbol" panose="05050102010706020507" pitchFamily="18" charset="2"/>
              </a:rPr>
              <a:t></a:t>
            </a:r>
            <a:r>
              <a:rPr kumimoji="0" lang="en-US" altLang="zh-CN" sz="2600" dirty="0">
                <a:solidFill>
                  <a:schemeClr val="tx1"/>
                </a:solidFill>
              </a:rPr>
              <a:t>/x</a:t>
            </a:r>
            <a:r>
              <a:rPr kumimoji="0" lang="en-US" altLang="zh-CN" sz="2600" baseline="-30000" dirty="0">
                <a:solidFill>
                  <a:schemeClr val="tx1"/>
                </a:solidFill>
              </a:rPr>
              <a:t>1</a:t>
            </a:r>
            <a:r>
              <a:rPr kumimoji="0" lang="en-US" altLang="zh-CN" sz="2600" dirty="0">
                <a:solidFill>
                  <a:schemeClr val="tx1"/>
                </a:solidFill>
              </a:rPr>
              <a:t>, </a:t>
            </a:r>
            <a:r>
              <a:rPr kumimoji="0" lang="en-US" altLang="zh-CN" sz="2600" dirty="0" smtClean="0">
                <a:solidFill>
                  <a:schemeClr val="tx1"/>
                </a:solidFill>
              </a:rPr>
              <a:t>t</a:t>
            </a:r>
            <a:r>
              <a:rPr kumimoji="0" lang="en-US" altLang="zh-CN" sz="2600" baseline="-30000" dirty="0" smtClean="0">
                <a:solidFill>
                  <a:schemeClr val="tx1"/>
                </a:solidFill>
              </a:rPr>
              <a:t>2</a:t>
            </a:r>
            <a:r>
              <a:rPr kumimoji="0" lang="en-US" altLang="zh-CN" sz="2600" dirty="0" smtClean="0">
                <a:solidFill>
                  <a:schemeClr val="tx1"/>
                </a:solidFill>
                <a:sym typeface="Symbol" panose="05050102010706020507" pitchFamily="18" charset="2"/>
              </a:rPr>
              <a:t></a:t>
            </a:r>
            <a:r>
              <a:rPr kumimoji="0" lang="en-US" altLang="zh-CN" sz="2600" dirty="0">
                <a:solidFill>
                  <a:schemeClr val="tx1"/>
                </a:solidFill>
              </a:rPr>
              <a:t>/x</a:t>
            </a:r>
            <a:r>
              <a:rPr kumimoji="0" lang="en-US" altLang="zh-CN" sz="2600" baseline="-30000" dirty="0">
                <a:solidFill>
                  <a:schemeClr val="tx1"/>
                </a:solidFill>
              </a:rPr>
              <a:t>2</a:t>
            </a:r>
            <a:r>
              <a:rPr kumimoji="0" lang="en-US" altLang="zh-CN" sz="2600" dirty="0">
                <a:solidFill>
                  <a:schemeClr val="tx1"/>
                </a:solidFill>
              </a:rPr>
              <a:t>, </a:t>
            </a:r>
            <a:r>
              <a:rPr kumimoji="0" lang="en-US" altLang="zh-CN" sz="2600" dirty="0">
                <a:solidFill>
                  <a:schemeClr val="tx1"/>
                </a:solidFill>
                <a:latin typeface="Arial" panose="020B0604020202020204"/>
              </a:rPr>
              <a:t>…</a:t>
            </a:r>
            <a:r>
              <a:rPr kumimoji="0" lang="en-US" altLang="zh-CN" sz="2600" dirty="0">
                <a:solidFill>
                  <a:schemeClr val="tx1"/>
                </a:solidFill>
              </a:rPr>
              <a:t>, </a:t>
            </a:r>
            <a:r>
              <a:rPr kumimoji="0" lang="en-US" altLang="zh-CN" sz="2600" dirty="0" err="1" smtClean="0">
                <a:solidFill>
                  <a:schemeClr val="tx1"/>
                </a:solidFill>
              </a:rPr>
              <a:t>t</a:t>
            </a:r>
            <a:r>
              <a:rPr kumimoji="0" lang="en-US" altLang="zh-CN" sz="2600" baseline="-30000" dirty="0" err="1" smtClean="0">
                <a:solidFill>
                  <a:schemeClr val="tx1"/>
                </a:solidFill>
              </a:rPr>
              <a:t>n</a:t>
            </a:r>
            <a:r>
              <a:rPr kumimoji="0" lang="en-US" altLang="zh-CN" sz="2600" dirty="0" smtClean="0">
                <a:solidFill>
                  <a:schemeClr val="tx1"/>
                </a:solidFill>
                <a:sym typeface="Symbol" panose="05050102010706020507" pitchFamily="18" charset="2"/>
              </a:rPr>
              <a:t></a:t>
            </a:r>
            <a:r>
              <a:rPr kumimoji="0" lang="en-US" altLang="zh-CN" sz="2600" dirty="0">
                <a:solidFill>
                  <a:schemeClr val="tx1"/>
                </a:solidFill>
              </a:rPr>
              <a:t>/</a:t>
            </a:r>
            <a:r>
              <a:rPr kumimoji="0" lang="en-US" altLang="zh-CN" sz="2600" dirty="0" err="1" smtClean="0">
                <a:solidFill>
                  <a:schemeClr val="tx1"/>
                </a:solidFill>
              </a:rPr>
              <a:t>x</a:t>
            </a:r>
            <a:r>
              <a:rPr kumimoji="0" lang="en-US" altLang="zh-CN" sz="2600" baseline="-30000" dirty="0" err="1" smtClean="0">
                <a:solidFill>
                  <a:schemeClr val="tx1"/>
                </a:solidFill>
              </a:rPr>
              <a:t>n</a:t>
            </a:r>
            <a:r>
              <a:rPr kumimoji="0" lang="en-US" altLang="zh-CN" sz="2600" dirty="0" smtClean="0">
                <a:solidFill>
                  <a:schemeClr val="tx1"/>
                </a:solidFill>
              </a:rPr>
              <a:t>, u</a:t>
            </a:r>
            <a:r>
              <a:rPr kumimoji="0" lang="en-US" altLang="zh-CN" sz="2600" baseline="-30000" dirty="0" smtClean="0">
                <a:solidFill>
                  <a:schemeClr val="tx1"/>
                </a:solidFill>
              </a:rPr>
              <a:t>1</a:t>
            </a:r>
            <a:r>
              <a:rPr kumimoji="0" lang="en-US" altLang="zh-CN" sz="2600" dirty="0" smtClean="0">
                <a:solidFill>
                  <a:schemeClr val="tx1"/>
                </a:solidFill>
              </a:rPr>
              <a:t>/y</a:t>
            </a:r>
            <a:r>
              <a:rPr kumimoji="0" lang="en-US" altLang="zh-CN" sz="2600" baseline="-30000" dirty="0" smtClean="0">
                <a:solidFill>
                  <a:schemeClr val="tx1"/>
                </a:solidFill>
              </a:rPr>
              <a:t>1</a:t>
            </a:r>
            <a:r>
              <a:rPr kumimoji="0" lang="en-US" altLang="zh-CN" sz="2600" dirty="0">
                <a:solidFill>
                  <a:schemeClr val="tx1"/>
                </a:solidFill>
              </a:rPr>
              <a:t>, u</a:t>
            </a:r>
            <a:r>
              <a:rPr kumimoji="0" lang="en-US" altLang="zh-CN" sz="2600" baseline="-30000" dirty="0">
                <a:solidFill>
                  <a:schemeClr val="tx1"/>
                </a:solidFill>
              </a:rPr>
              <a:t>2</a:t>
            </a:r>
            <a:r>
              <a:rPr kumimoji="0" lang="en-US" altLang="zh-CN" sz="2600" dirty="0">
                <a:solidFill>
                  <a:schemeClr val="tx1"/>
                </a:solidFill>
              </a:rPr>
              <a:t>/y</a:t>
            </a:r>
            <a:r>
              <a:rPr kumimoji="0" lang="en-US" altLang="zh-CN" sz="2600" baseline="-30000" dirty="0">
                <a:solidFill>
                  <a:schemeClr val="tx1"/>
                </a:solidFill>
              </a:rPr>
              <a:t>2</a:t>
            </a:r>
            <a:r>
              <a:rPr kumimoji="0" lang="en-US" altLang="zh-CN" sz="2600" dirty="0">
                <a:solidFill>
                  <a:schemeClr val="tx1"/>
                </a:solidFill>
              </a:rPr>
              <a:t>, </a:t>
            </a:r>
            <a:r>
              <a:rPr kumimoji="0" lang="en-US" altLang="zh-CN" sz="2600" dirty="0">
                <a:solidFill>
                  <a:schemeClr val="tx1"/>
                </a:solidFill>
                <a:latin typeface="Arial" panose="020B0604020202020204"/>
              </a:rPr>
              <a:t>…</a:t>
            </a:r>
            <a:r>
              <a:rPr kumimoji="0" lang="en-US" altLang="zh-CN" sz="2600" dirty="0">
                <a:solidFill>
                  <a:schemeClr val="tx1"/>
                </a:solidFill>
              </a:rPr>
              <a:t>, </a:t>
            </a:r>
            <a:r>
              <a:rPr kumimoji="0" lang="en-US" altLang="zh-CN" sz="2600" dirty="0" smtClean="0">
                <a:solidFill>
                  <a:schemeClr val="tx1"/>
                </a:solidFill>
              </a:rPr>
              <a:t>u</a:t>
            </a:r>
            <a:r>
              <a:rPr kumimoji="0" lang="en-US" altLang="zh-CN" sz="2600" baseline="-30000" dirty="0" smtClean="0">
                <a:solidFill>
                  <a:schemeClr val="tx1"/>
                </a:solidFill>
              </a:rPr>
              <a:t>n</a:t>
            </a:r>
            <a:r>
              <a:rPr kumimoji="0" lang="en-US" altLang="zh-CN" sz="2600" dirty="0" smtClean="0">
                <a:solidFill>
                  <a:schemeClr val="tx1"/>
                </a:solidFill>
              </a:rPr>
              <a:t>/</a:t>
            </a:r>
            <a:r>
              <a:rPr kumimoji="0" lang="en-US" altLang="zh-CN" sz="2600" dirty="0" err="1" smtClean="0">
                <a:solidFill>
                  <a:schemeClr val="tx1"/>
                </a:solidFill>
              </a:rPr>
              <a:t>y</a:t>
            </a:r>
            <a:r>
              <a:rPr kumimoji="0" lang="en-US" altLang="zh-CN" sz="2600" baseline="-30000" dirty="0" err="1" smtClean="0">
                <a:solidFill>
                  <a:schemeClr val="tx1"/>
                </a:solidFill>
              </a:rPr>
              <a:t>n</a:t>
            </a:r>
            <a:r>
              <a:rPr kumimoji="0" lang="en-US" altLang="zh-CN" sz="2600" dirty="0" smtClean="0">
                <a:solidFill>
                  <a:schemeClr val="tx1"/>
                </a:solidFill>
              </a:rPr>
              <a:t>}</a:t>
            </a:r>
            <a:r>
              <a:rPr kumimoji="0" lang="zh-CN" altLang="en-US" sz="2600" dirty="0" smtClean="0">
                <a:solidFill>
                  <a:schemeClr val="tx1"/>
                </a:solidFill>
              </a:rPr>
              <a:t>中</a:t>
            </a:r>
            <a:r>
              <a:rPr kumimoji="0" lang="zh-CN" altLang="en-US" sz="2600" dirty="0">
                <a:solidFill>
                  <a:schemeClr val="tx1"/>
                </a:solidFill>
              </a:rPr>
              <a:t>删去以下两种元素：</a:t>
            </a:r>
          </a:p>
          <a:p>
            <a:pPr marL="520700" lvl="1" indent="0">
              <a:buClr>
                <a:schemeClr val="accent2"/>
              </a:buClr>
              <a:buSzPct val="70000"/>
              <a:buNone/>
              <a:defRPr/>
            </a:pPr>
            <a:r>
              <a:rPr kumimoji="0" lang="en-US" altLang="zh-CN" dirty="0" smtClean="0">
                <a:cs typeface="+mn-ea"/>
              </a:rPr>
              <a:t>1</a:t>
            </a:r>
            <a:r>
              <a:rPr kumimoji="0" lang="zh-CN" altLang="en-US" dirty="0" smtClean="0">
                <a:cs typeface="+mn-ea"/>
              </a:rPr>
              <a:t>）当</a:t>
            </a:r>
            <a:r>
              <a:rPr kumimoji="0" lang="en-US" altLang="zh-CN" dirty="0" err="1">
                <a:cs typeface="+mn-ea"/>
              </a:rPr>
              <a:t>t</a:t>
            </a:r>
            <a:r>
              <a:rPr kumimoji="0" lang="en-US" altLang="zh-CN" baseline="-30000" dirty="0" err="1">
                <a:cs typeface="+mn-ea"/>
              </a:rPr>
              <a:t>i</a:t>
            </a:r>
            <a:r>
              <a:rPr kumimoji="0" lang="en-US" altLang="zh-CN" dirty="0" smtClean="0">
                <a:cs typeface="+mn-ea"/>
                <a:sym typeface="Symbol" panose="05050102010706020507" pitchFamily="18" charset="2"/>
              </a:rPr>
              <a:t> </a:t>
            </a:r>
            <a:r>
              <a:rPr kumimoji="0" lang="en-US" altLang="zh-CN" dirty="0" smtClean="0">
                <a:cs typeface="+mn-ea"/>
              </a:rPr>
              <a:t>= x</a:t>
            </a:r>
            <a:r>
              <a:rPr kumimoji="0" lang="en-US" altLang="zh-CN" baseline="-30000" dirty="0" smtClean="0">
                <a:cs typeface="+mn-ea"/>
              </a:rPr>
              <a:t>i</a:t>
            </a:r>
            <a:r>
              <a:rPr kumimoji="0" lang="zh-CN" altLang="en-US" dirty="0">
                <a:cs typeface="+mn-ea"/>
              </a:rPr>
              <a:t>时，删去</a:t>
            </a:r>
            <a:r>
              <a:rPr kumimoji="0" lang="en-US" altLang="zh-CN" dirty="0" err="1">
                <a:cs typeface="+mn-ea"/>
              </a:rPr>
              <a:t>t</a:t>
            </a:r>
            <a:r>
              <a:rPr kumimoji="0" lang="en-US" altLang="zh-CN" baseline="-30000" dirty="0" err="1">
                <a:cs typeface="+mn-ea"/>
              </a:rPr>
              <a:t>i</a:t>
            </a:r>
            <a:r>
              <a:rPr kumimoji="0" lang="en-US" altLang="zh-CN" dirty="0">
                <a:cs typeface="+mn-ea"/>
                <a:sym typeface="Symbol" panose="05050102010706020507" pitchFamily="18" charset="2"/>
              </a:rPr>
              <a:t></a:t>
            </a:r>
            <a:r>
              <a:rPr kumimoji="0" lang="en-US" altLang="zh-CN" dirty="0">
                <a:cs typeface="+mn-ea"/>
              </a:rPr>
              <a:t>/x</a:t>
            </a:r>
            <a:r>
              <a:rPr kumimoji="0" lang="en-US" altLang="zh-CN" baseline="-30000" dirty="0">
                <a:cs typeface="+mn-ea"/>
              </a:rPr>
              <a:t>i</a:t>
            </a:r>
            <a:r>
              <a:rPr kumimoji="0" lang="en-US" altLang="zh-CN" dirty="0">
                <a:cs typeface="+mn-ea"/>
              </a:rPr>
              <a:t> (</a:t>
            </a:r>
            <a:r>
              <a:rPr kumimoji="0" lang="en-US" altLang="zh-CN" dirty="0" err="1" smtClean="0">
                <a:cs typeface="+mn-ea"/>
              </a:rPr>
              <a:t>i</a:t>
            </a:r>
            <a:r>
              <a:rPr kumimoji="0" lang="en-US" altLang="zh-CN" dirty="0" smtClean="0">
                <a:cs typeface="+mn-ea"/>
              </a:rPr>
              <a:t>=1,2,</a:t>
            </a:r>
            <a:r>
              <a:rPr kumimoji="0" lang="en-US" altLang="zh-CN" dirty="0" smtClean="0">
                <a:latin typeface="Arial" panose="020B0604020202020204"/>
                <a:cs typeface="+mn-ea"/>
              </a:rPr>
              <a:t>…</a:t>
            </a:r>
            <a:r>
              <a:rPr kumimoji="0" lang="en-US" altLang="zh-CN" dirty="0" smtClean="0">
                <a:cs typeface="+mn-ea"/>
              </a:rPr>
              <a:t>,n</a:t>
            </a:r>
            <a:r>
              <a:rPr kumimoji="0" lang="en-US" altLang="zh-CN" dirty="0">
                <a:cs typeface="+mn-ea"/>
              </a:rPr>
              <a:t>);</a:t>
            </a:r>
          </a:p>
          <a:p>
            <a:pPr marL="520700" lvl="1" indent="0">
              <a:buClr>
                <a:schemeClr val="accent2"/>
              </a:buClr>
              <a:buSzPct val="70000"/>
              <a:buNone/>
              <a:defRPr/>
            </a:pPr>
            <a:r>
              <a:rPr kumimoji="0" lang="en-US" altLang="zh-CN" dirty="0" smtClean="0">
                <a:cs typeface="+mn-ea"/>
              </a:rPr>
              <a:t>2</a:t>
            </a:r>
            <a:r>
              <a:rPr kumimoji="0" lang="zh-CN" altLang="en-US" dirty="0" smtClean="0">
                <a:cs typeface="+mn-ea"/>
              </a:rPr>
              <a:t>）当</a:t>
            </a:r>
            <a:r>
              <a:rPr kumimoji="0" lang="en-US" altLang="zh-CN" dirty="0" err="1">
                <a:cs typeface="+mn-ea"/>
              </a:rPr>
              <a:t>y</a:t>
            </a:r>
            <a:r>
              <a:rPr kumimoji="0" lang="en-US" altLang="zh-CN" baseline="-30000" dirty="0" err="1">
                <a:cs typeface="+mn-ea"/>
              </a:rPr>
              <a:t>i</a:t>
            </a:r>
            <a:r>
              <a:rPr kumimoji="0" lang="en-US" altLang="zh-CN" dirty="0">
                <a:cs typeface="+mn-ea"/>
                <a:sym typeface="Symbol" panose="05050102010706020507" pitchFamily="18" charset="2"/>
              </a:rPr>
              <a:t></a:t>
            </a:r>
            <a:r>
              <a:rPr kumimoji="0" lang="en-US" altLang="zh-CN" dirty="0">
                <a:cs typeface="+mn-ea"/>
              </a:rPr>
              <a:t>{x</a:t>
            </a:r>
            <a:r>
              <a:rPr kumimoji="0" lang="en-US" altLang="zh-CN" baseline="-30000" dirty="0">
                <a:cs typeface="+mn-ea"/>
              </a:rPr>
              <a:t>1</a:t>
            </a:r>
            <a:r>
              <a:rPr kumimoji="0" lang="en-US" altLang="zh-CN" dirty="0">
                <a:cs typeface="+mn-ea"/>
              </a:rPr>
              <a:t>,x</a:t>
            </a:r>
            <a:r>
              <a:rPr kumimoji="0" lang="en-US" altLang="zh-CN" baseline="-30000" dirty="0">
                <a:cs typeface="+mn-ea"/>
              </a:rPr>
              <a:t>2</a:t>
            </a:r>
            <a:r>
              <a:rPr kumimoji="0" lang="en-US" altLang="zh-CN" dirty="0">
                <a:cs typeface="+mn-ea"/>
              </a:rPr>
              <a:t>, </a:t>
            </a:r>
            <a:r>
              <a:rPr kumimoji="0" lang="en-US" altLang="zh-CN" dirty="0">
                <a:latin typeface="Arial" panose="020B0604020202020204"/>
                <a:cs typeface="+mn-ea"/>
              </a:rPr>
              <a:t>…</a:t>
            </a:r>
            <a:r>
              <a:rPr kumimoji="0" lang="en-US" altLang="zh-CN" dirty="0">
                <a:cs typeface="+mn-ea"/>
              </a:rPr>
              <a:t>, </a:t>
            </a:r>
            <a:r>
              <a:rPr kumimoji="0" lang="en-US" altLang="zh-CN" dirty="0" err="1">
                <a:cs typeface="+mn-ea"/>
              </a:rPr>
              <a:t>x</a:t>
            </a:r>
            <a:r>
              <a:rPr kumimoji="0" lang="en-US" altLang="zh-CN" baseline="-30000" dirty="0" err="1">
                <a:cs typeface="+mn-ea"/>
              </a:rPr>
              <a:t>n</a:t>
            </a:r>
            <a:r>
              <a:rPr kumimoji="0" lang="en-US" altLang="zh-CN" dirty="0">
                <a:cs typeface="+mn-ea"/>
              </a:rPr>
              <a:t>}</a:t>
            </a:r>
            <a:r>
              <a:rPr kumimoji="0" lang="zh-CN" altLang="en-US" dirty="0">
                <a:cs typeface="+mn-ea"/>
              </a:rPr>
              <a:t>时，删去</a:t>
            </a:r>
            <a:r>
              <a:rPr kumimoji="0" lang="en-US" altLang="zh-CN" dirty="0" err="1">
                <a:cs typeface="+mn-ea"/>
              </a:rPr>
              <a:t>u</a:t>
            </a:r>
            <a:r>
              <a:rPr kumimoji="0" lang="en-US" altLang="zh-CN" baseline="-30000" dirty="0" err="1">
                <a:cs typeface="+mn-ea"/>
              </a:rPr>
              <a:t>j</a:t>
            </a:r>
            <a:r>
              <a:rPr kumimoji="0" lang="en-US" altLang="zh-CN" dirty="0">
                <a:cs typeface="+mn-ea"/>
              </a:rPr>
              <a:t>/</a:t>
            </a:r>
            <a:r>
              <a:rPr kumimoji="0" lang="en-US" altLang="zh-CN" dirty="0" err="1">
                <a:cs typeface="+mn-ea"/>
              </a:rPr>
              <a:t>y</a:t>
            </a:r>
            <a:r>
              <a:rPr kumimoji="0" lang="en-US" altLang="zh-CN" baseline="-30000" dirty="0" err="1">
                <a:cs typeface="+mn-ea"/>
              </a:rPr>
              <a:t>j</a:t>
            </a:r>
            <a:r>
              <a:rPr kumimoji="0" lang="en-US" altLang="zh-CN" baseline="-30000" dirty="0">
                <a:cs typeface="+mn-ea"/>
              </a:rPr>
              <a:t> </a:t>
            </a:r>
            <a:r>
              <a:rPr kumimoji="0" lang="en-US" altLang="zh-CN" dirty="0">
                <a:cs typeface="+mn-ea"/>
              </a:rPr>
              <a:t>(</a:t>
            </a:r>
            <a:r>
              <a:rPr kumimoji="0" lang="en-US" altLang="zh-CN" dirty="0" smtClean="0">
                <a:cs typeface="+mn-ea"/>
              </a:rPr>
              <a:t>j=1,2,</a:t>
            </a:r>
            <a:r>
              <a:rPr kumimoji="0" lang="en-US" altLang="zh-CN" dirty="0" smtClean="0">
                <a:latin typeface="Arial" panose="020B0604020202020204"/>
                <a:cs typeface="+mn-ea"/>
              </a:rPr>
              <a:t>…</a:t>
            </a:r>
            <a:r>
              <a:rPr kumimoji="0" lang="en-US" altLang="zh-CN" dirty="0" smtClean="0">
                <a:cs typeface="+mn-ea"/>
              </a:rPr>
              <a:t>,m</a:t>
            </a:r>
            <a:r>
              <a:rPr kumimoji="0" lang="en-US" altLang="zh-CN" dirty="0">
                <a:cs typeface="+mn-ea"/>
              </a:rPr>
              <a:t>)</a:t>
            </a:r>
          </a:p>
          <a:p>
            <a:pPr marL="342900" indent="-342900">
              <a:spcBef>
                <a:spcPct val="20000"/>
              </a:spcBef>
              <a:buClr>
                <a:schemeClr val="hlink"/>
              </a:buClr>
              <a:buSzPct val="70000"/>
              <a:buNone/>
              <a:defRPr/>
            </a:pPr>
            <a:r>
              <a:rPr kumimoji="0" lang="en-US" altLang="zh-CN" sz="2600" dirty="0">
                <a:solidFill>
                  <a:schemeClr val="tx1"/>
                </a:solidFill>
              </a:rPr>
              <a:t>	</a:t>
            </a:r>
            <a:r>
              <a:rPr kumimoji="0" lang="zh-CN" altLang="en-US" sz="2600" dirty="0">
                <a:solidFill>
                  <a:schemeClr val="tx1"/>
                </a:solidFill>
              </a:rPr>
              <a:t>最后剩下的元素所构成的集合。 </a:t>
            </a:r>
          </a:p>
          <a:p>
            <a:pPr marL="342900" indent="-342900">
              <a:spcBef>
                <a:spcPct val="20000"/>
              </a:spcBef>
              <a:buClr>
                <a:schemeClr val="hlink"/>
              </a:buClr>
              <a:buSzPct val="70000"/>
              <a:buNone/>
              <a:defRPr/>
            </a:pPr>
            <a:r>
              <a:rPr kumimoji="0" lang="zh-CN" altLang="en-US" sz="2600" dirty="0">
                <a:solidFill>
                  <a:schemeClr val="tx1"/>
                </a:solidFill>
              </a:rPr>
              <a:t>    </a:t>
            </a:r>
          </a:p>
        </p:txBody>
      </p:sp>
      <p:sp>
        <p:nvSpPr>
          <p:cNvPr id="5" name="矩形 4"/>
          <p:cNvSpPr/>
          <p:nvPr/>
        </p:nvSpPr>
        <p:spPr>
          <a:xfrm>
            <a:off x="2207568" y="5820978"/>
            <a:ext cx="7992888" cy="612475"/>
          </a:xfrm>
          <a:prstGeom prst="rect">
            <a:avLst/>
          </a:prstGeom>
          <a:solidFill>
            <a:schemeClr val="accent5">
              <a:lumMod val="20000"/>
              <a:lumOff val="80000"/>
            </a:schemeClr>
          </a:solidFill>
          <a:ln>
            <a:solidFill>
              <a:schemeClr val="accent1"/>
            </a:solidFill>
          </a:ln>
        </p:spPr>
        <p:txBody>
          <a:bodyPr wrap="square">
            <a:spAutoFit/>
          </a:bodyPr>
          <a:lstStyle/>
          <a:p>
            <a:pPr marL="342900" lvl="0" indent="-342900" algn="just">
              <a:lnSpc>
                <a:spcPct val="130000"/>
              </a:lnSpc>
              <a:spcBef>
                <a:spcPct val="20000"/>
              </a:spcBef>
              <a:buClr>
                <a:srgbClr val="CCCCFF"/>
              </a:buClr>
              <a:buSzPct val="70000"/>
              <a:defRPr/>
            </a:pPr>
            <a:r>
              <a:rPr kumimoji="0" lang="zh-CN" altLang="en-US" sz="2600" kern="0" dirty="0">
                <a:solidFill>
                  <a:srgbClr val="FF0000"/>
                </a:solidFill>
                <a:latin typeface="Consolas" panose="020B0609020204030204"/>
                <a:ea typeface="黑体" panose="02010609060101010101" pitchFamily="49" charset="-122"/>
                <a:cs typeface="Times New Roman" panose="02020603050405020304" pitchFamily="18" charset="0"/>
              </a:rPr>
              <a:t>合成</a:t>
            </a:r>
            <a:r>
              <a:rPr kumimoji="0" lang="zh-CN" altLang="en-US" sz="2600" kern="0" dirty="0">
                <a:solidFill>
                  <a:srgbClr val="000000"/>
                </a:solidFill>
                <a:latin typeface="Consolas" panose="020B0609020204030204"/>
                <a:ea typeface="黑体" panose="02010609060101010101" pitchFamily="49" charset="-122"/>
                <a:cs typeface="Times New Roman" panose="02020603050405020304" pitchFamily="18" charset="0"/>
              </a:rPr>
              <a:t>即是</a:t>
            </a:r>
            <a:r>
              <a:rPr kumimoji="0" lang="zh-CN" altLang="en-US" sz="2600" kern="0" dirty="0">
                <a:solidFill>
                  <a:srgbClr val="FF0000"/>
                </a:solidFill>
                <a:latin typeface="Consolas" panose="020B0609020204030204"/>
                <a:ea typeface="黑体" panose="02010609060101010101" pitchFamily="49" charset="-122"/>
                <a:cs typeface="Times New Roman" panose="02020603050405020304" pitchFamily="18" charset="0"/>
              </a:rPr>
              <a:t>对</a:t>
            </a:r>
            <a:r>
              <a:rPr kumimoji="0" lang="en-US" altLang="zh-CN" sz="2600" kern="0" dirty="0" err="1">
                <a:solidFill>
                  <a:srgbClr val="FF0000"/>
                </a:solidFill>
                <a:latin typeface="Consolas" panose="020B0609020204030204"/>
                <a:ea typeface="黑体" panose="02010609060101010101" pitchFamily="49" charset="-122"/>
                <a:cs typeface="Times New Roman" panose="02020603050405020304" pitchFamily="18" charset="0"/>
              </a:rPr>
              <a:t>t</a:t>
            </a:r>
            <a:r>
              <a:rPr kumimoji="0" lang="en-US" altLang="zh-CN" sz="2600" kern="0" baseline="-30000" dirty="0" err="1">
                <a:solidFill>
                  <a:srgbClr val="FF0000"/>
                </a:solidFill>
                <a:latin typeface="Consolas" panose="020B0609020204030204"/>
                <a:ea typeface="黑体" panose="02010609060101010101" pitchFamily="49" charset="-122"/>
                <a:cs typeface="Times New Roman" panose="02020603050405020304" pitchFamily="18" charset="0"/>
              </a:rPr>
              <a:t>i</a:t>
            </a:r>
            <a:r>
              <a:rPr kumimoji="0" lang="zh-CN" altLang="en-US" sz="2600" kern="0" dirty="0">
                <a:solidFill>
                  <a:srgbClr val="FF00FF"/>
                </a:solidFill>
                <a:latin typeface="Consolas" panose="020B0609020204030204"/>
                <a:ea typeface="黑体" panose="02010609060101010101" pitchFamily="49" charset="-122"/>
                <a:cs typeface="Times New Roman" panose="02020603050405020304" pitchFamily="18" charset="0"/>
              </a:rPr>
              <a:t>先做</a:t>
            </a:r>
            <a:r>
              <a:rPr kumimoji="0" lang="zh-CN" altLang="en-US" sz="2600" kern="0" dirty="0">
                <a:solidFill>
                  <a:srgbClr val="FF00FF"/>
                </a:solidFill>
                <a:latin typeface="Consolas" panose="020B0609020204030204"/>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a:solidFill>
                  <a:srgbClr val="FF00FF"/>
                </a:solidFill>
                <a:latin typeface="Consolas" panose="020B0609020204030204"/>
                <a:ea typeface="黑体" panose="02010609060101010101" pitchFamily="49" charset="-122"/>
                <a:cs typeface="Times New Roman" panose="02020603050405020304" pitchFamily="18" charset="0"/>
              </a:rPr>
              <a:t>置换</a:t>
            </a:r>
            <a:r>
              <a:rPr kumimoji="0" lang="zh-CN" altLang="en-US" sz="2600" kern="0" dirty="0">
                <a:solidFill>
                  <a:srgbClr val="000000"/>
                </a:solidFill>
                <a:latin typeface="Consolas" panose="020B0609020204030204"/>
                <a:ea typeface="黑体" panose="02010609060101010101" pitchFamily="49" charset="-122"/>
                <a:cs typeface="Times New Roman" panose="02020603050405020304" pitchFamily="18" charset="0"/>
              </a:rPr>
              <a:t>然后</a:t>
            </a:r>
            <a:r>
              <a:rPr kumimoji="0" lang="zh-CN" altLang="en-US" sz="2600" kern="0" dirty="0">
                <a:solidFill>
                  <a:srgbClr val="FF00FF"/>
                </a:solidFill>
                <a:latin typeface="Consolas" panose="020B0609020204030204"/>
                <a:ea typeface="黑体" panose="02010609060101010101" pitchFamily="49" charset="-122"/>
                <a:cs typeface="Times New Roman" panose="02020603050405020304" pitchFamily="18" charset="0"/>
              </a:rPr>
              <a:t>再做</a:t>
            </a:r>
            <a:r>
              <a:rPr kumimoji="0" lang="zh-CN" altLang="en-US" sz="2600" kern="0" dirty="0">
                <a:solidFill>
                  <a:srgbClr val="FF00FF"/>
                </a:solidFill>
                <a:latin typeface="Consolas" panose="020B0609020204030204"/>
                <a:ea typeface="黑体" panose="02010609060101010101" pitchFamily="49" charset="-122"/>
                <a:cs typeface="Times New Roman" panose="02020603050405020304" pitchFamily="18" charset="0"/>
                <a:sym typeface="Symbol" panose="05050102010706020507" pitchFamily="18" charset="2"/>
              </a:rPr>
              <a:t></a:t>
            </a:r>
            <a:r>
              <a:rPr kumimoji="0" lang="zh-CN" altLang="en-US" sz="2600" kern="0" dirty="0">
                <a:solidFill>
                  <a:srgbClr val="FF00FF"/>
                </a:solidFill>
                <a:latin typeface="Consolas" panose="020B0609020204030204"/>
                <a:ea typeface="黑体" panose="02010609060101010101" pitchFamily="49" charset="-122"/>
                <a:cs typeface="Times New Roman" panose="02020603050405020304" pitchFamily="18" charset="0"/>
              </a:rPr>
              <a:t>置换</a:t>
            </a:r>
            <a:r>
              <a:rPr kumimoji="0" lang="zh-CN" altLang="en-US" sz="2600" kern="0" dirty="0">
                <a:solidFill>
                  <a:srgbClr val="000000"/>
                </a:solidFill>
                <a:latin typeface="Consolas" panose="020B0609020204030204"/>
                <a:ea typeface="黑体" panose="02010609060101010101" pitchFamily="49" charset="-122"/>
                <a:cs typeface="Times New Roman" panose="02020603050405020304" pitchFamily="18" charset="0"/>
              </a:rPr>
              <a:t>，</a:t>
            </a:r>
            <a:r>
              <a:rPr kumimoji="0" lang="zh-CN" altLang="en-US" sz="2600" kern="0" dirty="0">
                <a:solidFill>
                  <a:srgbClr val="FF0000"/>
                </a:solidFill>
                <a:latin typeface="Consolas" panose="020B0609020204030204"/>
                <a:ea typeface="黑体" panose="02010609060101010101" pitchFamily="49" charset="-122"/>
                <a:cs typeface="Times New Roman" panose="02020603050405020304" pitchFamily="18" charset="0"/>
              </a:rPr>
              <a:t>置换</a:t>
            </a:r>
            <a:r>
              <a:rPr kumimoji="0" lang="en-US" altLang="zh-CN" sz="2600" kern="0" dirty="0">
                <a:solidFill>
                  <a:srgbClr val="FF0000"/>
                </a:solidFill>
                <a:latin typeface="Consolas" panose="020B0609020204030204"/>
                <a:ea typeface="黑体" panose="02010609060101010101" pitchFamily="49" charset="-122"/>
                <a:cs typeface="Times New Roman" panose="02020603050405020304" pitchFamily="18" charset="0"/>
              </a:rPr>
              <a:t>x</a:t>
            </a:r>
            <a:r>
              <a:rPr kumimoji="0" lang="en-US" altLang="zh-CN" sz="2600" kern="0" baseline="-30000" dirty="0">
                <a:solidFill>
                  <a:srgbClr val="FF0000"/>
                </a:solidFill>
                <a:latin typeface="Consolas" panose="020B0609020204030204"/>
                <a:ea typeface="黑体" panose="02010609060101010101" pitchFamily="49" charset="-122"/>
                <a:cs typeface="Times New Roman" panose="02020603050405020304" pitchFamily="18" charset="0"/>
              </a:rPr>
              <a:t>i</a:t>
            </a:r>
            <a:r>
              <a:rPr kumimoji="0" lang="zh-CN" altLang="en-US" sz="2600" kern="0" dirty="0">
                <a:solidFill>
                  <a:srgbClr val="000000"/>
                </a:solidFill>
                <a:latin typeface="Consolas" panose="020B0609020204030204"/>
                <a:ea typeface="黑体" panose="02010609060101010101" pitchFamily="49" charset="-122"/>
                <a:cs typeface="Times New Roman" panose="02020603050405020304" pitchFamily="18" charset="0"/>
              </a:rPr>
              <a:t>。</a:t>
            </a:r>
          </a:p>
        </p:txBody>
      </p:sp>
      <p:sp>
        <p:nvSpPr>
          <p:cNvPr id="7" name="灯片编号占位符 6"/>
          <p:cNvSpPr>
            <a:spLocks noGrp="1"/>
          </p:cNvSpPr>
          <p:nvPr>
            <p:ph type="sldNum" sz="quarter" idx="10"/>
          </p:nvPr>
        </p:nvSpPr>
        <p:spPr/>
        <p:txBody>
          <a:bodyPr/>
          <a:lstStyle/>
          <a:p>
            <a:pPr>
              <a:defRPr/>
            </a:pPr>
            <a:fld id="{AE27E545-CC8F-47D3-9740-705DB7094278}" type="slidenum">
              <a:rPr lang="en-US" altLang="zh-CN" smtClean="0"/>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2.4.3 </a:t>
            </a:r>
            <a:r>
              <a:rPr lang="zh-CN" altLang="en-US" dirty="0" smtClean="0"/>
              <a:t>谓词归结的合一</a:t>
            </a:r>
            <a:r>
              <a:rPr lang="zh-CN" altLang="en-US" dirty="0"/>
              <a:t>和</a:t>
            </a:r>
            <a:r>
              <a:rPr lang="zh-CN" altLang="en-US" dirty="0" smtClean="0"/>
              <a:t>置换</a:t>
            </a:r>
            <a:endParaRPr lang="zh-CN" altLang="en-US" dirty="0"/>
          </a:p>
        </p:txBody>
      </p:sp>
      <p:sp>
        <p:nvSpPr>
          <p:cNvPr id="4" name="内容占位符 3"/>
          <p:cNvSpPr>
            <a:spLocks noGrp="1"/>
          </p:cNvSpPr>
          <p:nvPr>
            <p:ph idx="1"/>
          </p:nvPr>
        </p:nvSpPr>
        <p:spPr/>
        <p:txBody>
          <a:bodyPr/>
          <a:lstStyle/>
          <a:p>
            <a:pPr marL="0" indent="0">
              <a:buNone/>
              <a:defRPr/>
            </a:pPr>
            <a:r>
              <a:rPr lang="zh-CN" altLang="en-US" sz="2700" dirty="0"/>
              <a:t>例：设</a:t>
            </a:r>
            <a:r>
              <a:rPr lang="zh-CN" altLang="en-US" sz="2700" dirty="0">
                <a:sym typeface="Symbol" panose="05050102010706020507" pitchFamily="18" charset="2"/>
              </a:rPr>
              <a:t></a:t>
            </a:r>
            <a:r>
              <a:rPr lang="zh-CN" altLang="en-US" sz="2700" dirty="0"/>
              <a:t>＝</a:t>
            </a:r>
            <a:r>
              <a:rPr lang="en-US" altLang="zh-CN" sz="2700" dirty="0"/>
              <a:t>{f(y)/x</a:t>
            </a:r>
            <a:r>
              <a:rPr lang="en-US" altLang="zh-CN" sz="2700" dirty="0" smtClean="0"/>
              <a:t>, z/y</a:t>
            </a:r>
            <a:r>
              <a:rPr lang="en-US" altLang="zh-CN" sz="2700" dirty="0"/>
              <a:t>}</a:t>
            </a:r>
            <a:r>
              <a:rPr lang="zh-CN" altLang="en-US" sz="2700" dirty="0"/>
              <a:t>，</a:t>
            </a:r>
            <a:r>
              <a:rPr lang="zh-CN" altLang="en-US" sz="2700" dirty="0">
                <a:sym typeface="Symbol" panose="05050102010706020507" pitchFamily="18" charset="2"/>
              </a:rPr>
              <a:t></a:t>
            </a:r>
            <a:r>
              <a:rPr lang="zh-CN" altLang="en-US" sz="2700" dirty="0"/>
              <a:t>＝</a:t>
            </a:r>
            <a:r>
              <a:rPr lang="en-US" altLang="zh-CN" sz="2700" dirty="0"/>
              <a:t>{a/x, b/y, y/z}</a:t>
            </a:r>
            <a:r>
              <a:rPr lang="zh-CN" altLang="en-US" sz="2700" dirty="0"/>
              <a:t>，求</a:t>
            </a:r>
            <a:r>
              <a:rPr lang="zh-CN" altLang="en-US" sz="2700" dirty="0">
                <a:sym typeface="Symbol" panose="05050102010706020507" pitchFamily="18" charset="2"/>
              </a:rPr>
              <a:t></a:t>
            </a:r>
            <a:r>
              <a:rPr lang="zh-CN" altLang="en-US" sz="2700" dirty="0"/>
              <a:t>与</a:t>
            </a:r>
            <a:r>
              <a:rPr lang="zh-CN" altLang="en-US" sz="2700" dirty="0">
                <a:sym typeface="Symbol" panose="05050102010706020507" pitchFamily="18" charset="2"/>
              </a:rPr>
              <a:t></a:t>
            </a:r>
            <a:r>
              <a:rPr lang="zh-CN" altLang="en-US" sz="2700" dirty="0"/>
              <a:t>的合成。</a:t>
            </a:r>
          </a:p>
          <a:p>
            <a:pPr marL="0" indent="539750">
              <a:lnSpc>
                <a:spcPct val="150000"/>
              </a:lnSpc>
              <a:buClr>
                <a:schemeClr val="hlink"/>
              </a:buClr>
              <a:buSzPct val="70000"/>
              <a:buNone/>
              <a:defRPr/>
            </a:pPr>
            <a:r>
              <a:rPr kumimoji="0" lang="zh-CN" altLang="en-US" sz="2600" dirty="0">
                <a:solidFill>
                  <a:schemeClr val="tx1"/>
                </a:solidFill>
              </a:rPr>
              <a:t>解：</a:t>
            </a:r>
            <a:r>
              <a:rPr kumimoji="0" lang="zh-CN" altLang="en-US" sz="2600" dirty="0" smtClean="0">
                <a:solidFill>
                  <a:schemeClr val="tx1"/>
                </a:solidFill>
              </a:rPr>
              <a:t>先将</a:t>
            </a:r>
            <a:r>
              <a:rPr kumimoji="0" lang="zh-CN" altLang="en-US" sz="2600" dirty="0">
                <a:solidFill>
                  <a:schemeClr val="tx1"/>
                </a:solidFill>
                <a:sym typeface="Symbol" panose="05050102010706020507" pitchFamily="18" charset="2"/>
              </a:rPr>
              <a:t>和</a:t>
            </a:r>
            <a:r>
              <a:rPr kumimoji="0" lang="zh-CN" altLang="en-US" sz="2600" dirty="0" smtClean="0">
                <a:solidFill>
                  <a:schemeClr val="tx1"/>
                </a:solidFill>
                <a:sym typeface="Symbol" panose="05050102010706020507" pitchFamily="18" charset="2"/>
              </a:rPr>
              <a:t></a:t>
            </a:r>
            <a:r>
              <a:rPr kumimoji="0" lang="zh-CN" altLang="en-US" sz="2600" dirty="0" smtClean="0">
                <a:solidFill>
                  <a:schemeClr val="tx1"/>
                </a:solidFill>
              </a:rPr>
              <a:t>写到一个集合里：</a:t>
            </a:r>
            <a:r>
              <a:rPr kumimoji="0" lang="en-US" altLang="zh-CN" sz="2600" dirty="0" smtClean="0">
                <a:solidFill>
                  <a:schemeClr val="tx1"/>
                </a:solidFill>
              </a:rPr>
              <a:t>{f(y</a:t>
            </a:r>
            <a:r>
              <a:rPr kumimoji="0" lang="en-US" altLang="zh-CN" sz="2600" dirty="0">
                <a:solidFill>
                  <a:schemeClr val="tx1"/>
                </a:solidFill>
              </a:rPr>
              <a:t>)/x, </a:t>
            </a:r>
            <a:r>
              <a:rPr kumimoji="0" lang="en-US" altLang="zh-CN" sz="2600" dirty="0" smtClean="0">
                <a:solidFill>
                  <a:schemeClr val="tx1"/>
                </a:solidFill>
              </a:rPr>
              <a:t>z/y</a:t>
            </a:r>
            <a:r>
              <a:rPr kumimoji="0" lang="en-US" altLang="zh-CN" sz="2600" dirty="0">
                <a:solidFill>
                  <a:schemeClr val="tx1"/>
                </a:solidFill>
              </a:rPr>
              <a:t>, a/x, b/y, y/z}</a:t>
            </a:r>
          </a:p>
          <a:p>
            <a:pPr marL="0" indent="539750">
              <a:lnSpc>
                <a:spcPct val="150000"/>
              </a:lnSpc>
              <a:buClr>
                <a:schemeClr val="hlink"/>
              </a:buClr>
              <a:buSzPct val="70000"/>
              <a:buNone/>
              <a:defRPr/>
            </a:pPr>
            <a:r>
              <a:rPr kumimoji="0" lang="zh-CN" altLang="en-US" sz="2600" dirty="0" smtClean="0">
                <a:solidFill>
                  <a:schemeClr val="tx1"/>
                </a:solidFill>
              </a:rPr>
              <a:t>（</a:t>
            </a:r>
            <a:r>
              <a:rPr kumimoji="0" lang="en-US" altLang="zh-CN" sz="2600" dirty="0" smtClean="0">
                <a:solidFill>
                  <a:schemeClr val="tx1"/>
                </a:solidFill>
              </a:rPr>
              <a:t>1</a:t>
            </a:r>
            <a:r>
              <a:rPr kumimoji="0" lang="zh-CN" altLang="en-US" sz="2600" dirty="0" smtClean="0">
                <a:solidFill>
                  <a:schemeClr val="tx1"/>
                </a:solidFill>
              </a:rPr>
              <a:t>）</a:t>
            </a:r>
            <a:r>
              <a:rPr kumimoji="0" lang="zh-CN" altLang="en-US" sz="2600" dirty="0" smtClean="0">
                <a:solidFill>
                  <a:srgbClr val="FF0000"/>
                </a:solidFill>
              </a:rPr>
              <a:t>对</a:t>
            </a:r>
            <a:r>
              <a:rPr kumimoji="0" lang="en-US" altLang="zh-CN" sz="2600" dirty="0" err="1" smtClean="0">
                <a:solidFill>
                  <a:srgbClr val="FF0000"/>
                </a:solidFill>
              </a:rPr>
              <a:t>t</a:t>
            </a:r>
            <a:r>
              <a:rPr kumimoji="0" lang="en-US" altLang="zh-CN" sz="2600" baseline="-30000" dirty="0" err="1" smtClean="0">
                <a:solidFill>
                  <a:srgbClr val="FF0000"/>
                </a:solidFill>
              </a:rPr>
              <a:t>i</a:t>
            </a:r>
            <a:r>
              <a:rPr kumimoji="0" lang="zh-CN" altLang="en-US" sz="2600" dirty="0" smtClean="0">
                <a:solidFill>
                  <a:srgbClr val="FF00FF"/>
                </a:solidFill>
              </a:rPr>
              <a:t>做</a:t>
            </a:r>
            <a:r>
              <a:rPr kumimoji="0" lang="zh-CN" altLang="en-US" sz="2600" dirty="0">
                <a:solidFill>
                  <a:srgbClr val="FF00FF"/>
                </a:solidFill>
                <a:sym typeface="Symbol" panose="05050102010706020507" pitchFamily="18" charset="2"/>
              </a:rPr>
              <a:t></a:t>
            </a:r>
            <a:r>
              <a:rPr kumimoji="0" lang="zh-CN" altLang="en-US" sz="2600" dirty="0" smtClean="0">
                <a:solidFill>
                  <a:srgbClr val="FF00FF"/>
                </a:solidFill>
              </a:rPr>
              <a:t>置换：</a:t>
            </a:r>
            <a:endParaRPr kumimoji="0" lang="en-US" altLang="zh-CN" sz="2600" dirty="0" smtClean="0">
              <a:solidFill>
                <a:srgbClr val="FF00FF"/>
              </a:solidFill>
            </a:endParaRPr>
          </a:p>
          <a:p>
            <a:pPr marL="0" indent="539750">
              <a:lnSpc>
                <a:spcPct val="150000"/>
              </a:lnSpc>
              <a:buClr>
                <a:schemeClr val="hlink"/>
              </a:buClr>
              <a:buSzPct val="70000"/>
              <a:buNone/>
              <a:defRPr/>
            </a:pPr>
            <a:r>
              <a:rPr kumimoji="0" lang="en-US" altLang="zh-CN" sz="2600" dirty="0">
                <a:solidFill>
                  <a:schemeClr val="tx1"/>
                </a:solidFill>
              </a:rPr>
              <a:t>{f(y</a:t>
            </a:r>
            <a:r>
              <a:rPr kumimoji="0" lang="en-US" altLang="zh-CN" sz="2600" dirty="0" smtClean="0">
                <a:solidFill>
                  <a:schemeClr val="tx1"/>
                </a:solidFill>
              </a:rPr>
              <a:t>)</a:t>
            </a:r>
            <a:r>
              <a:rPr kumimoji="0" lang="zh-CN" altLang="en-US" sz="2600" dirty="0" smtClean="0">
                <a:solidFill>
                  <a:srgbClr val="FF00FF"/>
                </a:solidFill>
                <a:sym typeface="Symbol" panose="05050102010706020507" pitchFamily="18" charset="2"/>
              </a:rPr>
              <a:t></a:t>
            </a:r>
            <a:r>
              <a:rPr kumimoji="0" lang="en-US" altLang="zh-CN" sz="2600" dirty="0" smtClean="0">
                <a:solidFill>
                  <a:schemeClr val="tx1"/>
                </a:solidFill>
              </a:rPr>
              <a:t>/</a:t>
            </a:r>
            <a:r>
              <a:rPr kumimoji="0" lang="en-US" altLang="zh-CN" sz="2600" dirty="0">
                <a:solidFill>
                  <a:schemeClr val="tx1"/>
                </a:solidFill>
              </a:rPr>
              <a:t>x, </a:t>
            </a:r>
            <a:r>
              <a:rPr kumimoji="0" lang="en-US" altLang="zh-CN" sz="2600" dirty="0" smtClean="0">
                <a:solidFill>
                  <a:schemeClr val="tx1"/>
                </a:solidFill>
              </a:rPr>
              <a:t>z</a:t>
            </a:r>
            <a:r>
              <a:rPr kumimoji="0" lang="zh-CN" altLang="en-US" sz="2600" dirty="0" smtClean="0">
                <a:solidFill>
                  <a:srgbClr val="FF00FF"/>
                </a:solidFill>
                <a:sym typeface="Symbol" panose="05050102010706020507" pitchFamily="18" charset="2"/>
              </a:rPr>
              <a:t></a:t>
            </a:r>
            <a:r>
              <a:rPr kumimoji="0" lang="en-US" altLang="zh-CN" sz="2600" dirty="0" smtClean="0">
                <a:solidFill>
                  <a:schemeClr val="tx1"/>
                </a:solidFill>
              </a:rPr>
              <a:t>/</a:t>
            </a:r>
            <a:r>
              <a:rPr kumimoji="0" lang="en-US" altLang="zh-CN" sz="2600" dirty="0">
                <a:solidFill>
                  <a:schemeClr val="tx1"/>
                </a:solidFill>
              </a:rPr>
              <a:t>y, a/x, b/y, y/z</a:t>
            </a:r>
            <a:r>
              <a:rPr kumimoji="0" lang="en-US" altLang="zh-CN" sz="2600" dirty="0" smtClean="0">
                <a:solidFill>
                  <a:schemeClr val="tx1"/>
                </a:solidFill>
              </a:rPr>
              <a:t>}</a:t>
            </a:r>
            <a:endParaRPr kumimoji="0" lang="en-US" altLang="zh-CN" sz="2600" dirty="0">
              <a:solidFill>
                <a:schemeClr val="tx1"/>
              </a:solidFill>
            </a:endParaRPr>
          </a:p>
          <a:p>
            <a:pPr marL="0" indent="539750">
              <a:lnSpc>
                <a:spcPct val="150000"/>
              </a:lnSpc>
              <a:buClr>
                <a:schemeClr val="hlink"/>
              </a:buClr>
              <a:buSzPct val="70000"/>
              <a:buNone/>
              <a:defRPr/>
            </a:pPr>
            <a:r>
              <a:rPr kumimoji="0" lang="zh-CN" altLang="en-US" sz="2600" dirty="0" smtClean="0">
                <a:solidFill>
                  <a:schemeClr val="tx1"/>
                </a:solidFill>
              </a:rPr>
              <a:t>＝</a:t>
            </a:r>
            <a:r>
              <a:rPr kumimoji="0" lang="en-US" altLang="zh-CN" sz="2600" dirty="0" smtClean="0">
                <a:solidFill>
                  <a:schemeClr val="tx1"/>
                </a:solidFill>
              </a:rPr>
              <a:t>{</a:t>
            </a:r>
            <a:r>
              <a:rPr kumimoji="0" lang="en-US" altLang="zh-CN" sz="2600" dirty="0">
                <a:solidFill>
                  <a:schemeClr val="tx1"/>
                </a:solidFill>
              </a:rPr>
              <a:t>f(</a:t>
            </a:r>
            <a:r>
              <a:rPr kumimoji="0" lang="en-US" altLang="zh-CN" sz="2600" dirty="0">
                <a:solidFill>
                  <a:srgbClr val="FF00FF"/>
                </a:solidFill>
              </a:rPr>
              <a:t>b/y</a:t>
            </a:r>
            <a:r>
              <a:rPr kumimoji="0" lang="en-US" altLang="zh-CN" sz="2600" dirty="0">
                <a:solidFill>
                  <a:schemeClr val="tx1"/>
                </a:solidFill>
              </a:rPr>
              <a:t>)/x, (</a:t>
            </a:r>
            <a:r>
              <a:rPr kumimoji="0" lang="en-US" altLang="zh-CN" sz="2600" dirty="0">
                <a:solidFill>
                  <a:srgbClr val="FF00FF"/>
                </a:solidFill>
              </a:rPr>
              <a:t>y/z</a:t>
            </a:r>
            <a:r>
              <a:rPr kumimoji="0" lang="en-US" altLang="zh-CN" sz="2600" dirty="0">
                <a:solidFill>
                  <a:schemeClr val="tx1"/>
                </a:solidFill>
              </a:rPr>
              <a:t>)/y, a/x, b/y, y/z</a:t>
            </a:r>
            <a:r>
              <a:rPr kumimoji="0" lang="en-US" altLang="zh-CN" sz="2600" dirty="0" smtClean="0">
                <a:solidFill>
                  <a:schemeClr val="tx1"/>
                </a:solidFill>
              </a:rPr>
              <a:t>}</a:t>
            </a:r>
          </a:p>
          <a:p>
            <a:pPr marL="0" indent="539750">
              <a:lnSpc>
                <a:spcPct val="150000"/>
              </a:lnSpc>
              <a:buClr>
                <a:schemeClr val="hlink"/>
              </a:buClr>
              <a:buSzPct val="70000"/>
              <a:buNone/>
              <a:defRPr/>
            </a:pPr>
            <a:r>
              <a:rPr kumimoji="0" lang="zh-CN" altLang="en-US" sz="2600" dirty="0" smtClean="0">
                <a:solidFill>
                  <a:schemeClr val="tx1"/>
                </a:solidFill>
              </a:rPr>
              <a:t>＝</a:t>
            </a:r>
            <a:r>
              <a:rPr kumimoji="0" lang="en-US" altLang="zh-CN" sz="2600" dirty="0">
                <a:solidFill>
                  <a:schemeClr val="tx1"/>
                </a:solidFill>
              </a:rPr>
              <a:t>{f(b)/x, y/y, a/x, b/y, y/z}</a:t>
            </a:r>
          </a:p>
          <a:p>
            <a:pPr marL="0" indent="539750">
              <a:lnSpc>
                <a:spcPct val="150000"/>
              </a:lnSpc>
              <a:buClr>
                <a:schemeClr val="hlink"/>
              </a:buClr>
              <a:buSzPct val="70000"/>
              <a:buNone/>
              <a:defRPr/>
            </a:pPr>
            <a:r>
              <a:rPr kumimoji="0" lang="zh-CN" altLang="en-US" sz="2600" dirty="0" smtClean="0">
                <a:solidFill>
                  <a:schemeClr val="tx1"/>
                </a:solidFill>
              </a:rPr>
              <a:t>（</a:t>
            </a:r>
            <a:r>
              <a:rPr kumimoji="0" lang="en-US" altLang="zh-CN" sz="2600" dirty="0" smtClean="0">
                <a:solidFill>
                  <a:schemeClr val="tx1"/>
                </a:solidFill>
              </a:rPr>
              <a:t>2</a:t>
            </a:r>
            <a:r>
              <a:rPr kumimoji="0" lang="zh-CN" altLang="en-US" sz="2600" dirty="0" smtClean="0">
                <a:solidFill>
                  <a:schemeClr val="tx1"/>
                </a:solidFill>
              </a:rPr>
              <a:t>）删除两种元素：</a:t>
            </a:r>
            <a:r>
              <a:rPr kumimoji="0" lang="en-US" altLang="zh-CN" sz="2600" dirty="0" smtClean="0">
                <a:solidFill>
                  <a:schemeClr val="tx1"/>
                </a:solidFill>
              </a:rPr>
              <a:t>y/y</a:t>
            </a:r>
            <a:r>
              <a:rPr kumimoji="0" lang="zh-CN" altLang="en-US" sz="2600" dirty="0">
                <a:solidFill>
                  <a:schemeClr val="tx1"/>
                </a:solidFill>
              </a:rPr>
              <a:t>满足定义中的</a:t>
            </a:r>
            <a:r>
              <a:rPr kumimoji="0" lang="zh-CN" altLang="en-US" sz="2600" dirty="0" smtClean="0">
                <a:solidFill>
                  <a:schemeClr val="tx1"/>
                </a:solidFill>
              </a:rPr>
              <a:t>条件</a:t>
            </a:r>
            <a:r>
              <a:rPr kumimoji="0" lang="en-US" altLang="zh-CN" sz="2600" dirty="0" smtClean="0">
                <a:solidFill>
                  <a:schemeClr val="tx1"/>
                </a:solidFill>
              </a:rPr>
              <a:t>1</a:t>
            </a:r>
            <a:r>
              <a:rPr kumimoji="0" lang="zh-CN" altLang="en-US" sz="2600" dirty="0" smtClean="0">
                <a:solidFill>
                  <a:schemeClr val="tx1"/>
                </a:solidFill>
              </a:rPr>
              <a:t>），需要</a:t>
            </a:r>
            <a:r>
              <a:rPr kumimoji="0" lang="zh-CN" altLang="en-US" sz="2600" dirty="0">
                <a:solidFill>
                  <a:schemeClr val="tx1"/>
                </a:solidFill>
              </a:rPr>
              <a:t>删除</a:t>
            </a:r>
            <a:r>
              <a:rPr kumimoji="0" lang="zh-CN" altLang="en-US" sz="2600" dirty="0" smtClean="0">
                <a:solidFill>
                  <a:schemeClr val="tx1"/>
                </a:solidFill>
              </a:rPr>
              <a:t>；</a:t>
            </a:r>
            <a:r>
              <a:rPr kumimoji="0" lang="en-US" altLang="zh-CN" sz="2600" dirty="0" smtClean="0">
                <a:solidFill>
                  <a:schemeClr val="tx1"/>
                </a:solidFill>
              </a:rPr>
              <a:t>a/x</a:t>
            </a:r>
            <a:r>
              <a:rPr kumimoji="0" lang="zh-CN" altLang="en-US" sz="2600" dirty="0">
                <a:solidFill>
                  <a:schemeClr val="tx1"/>
                </a:solidFill>
              </a:rPr>
              <a:t>，</a:t>
            </a:r>
            <a:r>
              <a:rPr kumimoji="0" lang="en-US" altLang="zh-CN" sz="2600" dirty="0">
                <a:solidFill>
                  <a:schemeClr val="tx1"/>
                </a:solidFill>
              </a:rPr>
              <a:t>b/y</a:t>
            </a:r>
            <a:r>
              <a:rPr kumimoji="0" lang="zh-CN" altLang="en-US" sz="2600" dirty="0">
                <a:solidFill>
                  <a:schemeClr val="tx1"/>
                </a:solidFill>
              </a:rPr>
              <a:t>满足定义中的</a:t>
            </a:r>
            <a:r>
              <a:rPr kumimoji="0" lang="zh-CN" altLang="en-US" sz="2600" dirty="0" smtClean="0">
                <a:solidFill>
                  <a:schemeClr val="tx1"/>
                </a:solidFill>
              </a:rPr>
              <a:t>条件</a:t>
            </a:r>
            <a:r>
              <a:rPr kumimoji="0" lang="en-US" altLang="zh-CN" sz="2600" dirty="0" smtClean="0">
                <a:solidFill>
                  <a:schemeClr val="tx1"/>
                </a:solidFill>
              </a:rPr>
              <a:t>2</a:t>
            </a:r>
            <a:r>
              <a:rPr kumimoji="0" lang="zh-CN" altLang="en-US" sz="2600" dirty="0" smtClean="0">
                <a:solidFill>
                  <a:schemeClr val="tx1"/>
                </a:solidFill>
              </a:rPr>
              <a:t>），</a:t>
            </a:r>
            <a:r>
              <a:rPr kumimoji="0" lang="zh-CN" altLang="en-US" sz="2600" dirty="0">
                <a:solidFill>
                  <a:schemeClr val="tx1"/>
                </a:solidFill>
              </a:rPr>
              <a:t>也需要删除</a:t>
            </a:r>
            <a:r>
              <a:rPr kumimoji="0" lang="zh-CN" altLang="en-US" sz="2600" dirty="0" smtClean="0">
                <a:solidFill>
                  <a:schemeClr val="tx1"/>
                </a:solidFill>
              </a:rPr>
              <a:t>。</a:t>
            </a:r>
            <a:endParaRPr kumimoji="0" lang="en-US" altLang="zh-CN" sz="2600" dirty="0" smtClean="0">
              <a:solidFill>
                <a:schemeClr val="tx1"/>
              </a:solidFill>
            </a:endParaRPr>
          </a:p>
          <a:p>
            <a:pPr marL="0" indent="539750">
              <a:lnSpc>
                <a:spcPct val="150000"/>
              </a:lnSpc>
              <a:buClr>
                <a:schemeClr val="hlink"/>
              </a:buClr>
              <a:buSzPct val="70000"/>
              <a:buNone/>
              <a:defRPr/>
            </a:pPr>
            <a:r>
              <a:rPr kumimoji="0" lang="zh-CN" altLang="en-US" sz="2600" dirty="0" smtClean="0">
                <a:solidFill>
                  <a:schemeClr val="tx1"/>
                </a:solidFill>
              </a:rPr>
              <a:t>最后</a:t>
            </a:r>
            <a:r>
              <a:rPr kumimoji="0" lang="zh-CN" altLang="en-US" sz="2600" dirty="0">
                <a:solidFill>
                  <a:schemeClr val="tx1"/>
                </a:solidFill>
              </a:rPr>
              <a:t>得：</a:t>
            </a:r>
            <a:r>
              <a:rPr kumimoji="0" lang="zh-CN" altLang="en-US" sz="2600" dirty="0">
                <a:solidFill>
                  <a:schemeClr val="tx1"/>
                </a:solidFill>
                <a:sym typeface="Symbol" panose="05050102010706020507" pitchFamily="18" charset="2"/>
              </a:rPr>
              <a:t> </a:t>
            </a:r>
            <a:r>
              <a:rPr kumimoji="0" lang="zh-CN" altLang="en-US" sz="2600" dirty="0">
                <a:solidFill>
                  <a:schemeClr val="tx1"/>
                </a:solidFill>
              </a:rPr>
              <a:t>与</a:t>
            </a:r>
            <a:r>
              <a:rPr kumimoji="0" lang="zh-CN" altLang="en-US" sz="2600" dirty="0">
                <a:solidFill>
                  <a:schemeClr val="tx1"/>
                </a:solidFill>
                <a:sym typeface="Symbol" panose="05050102010706020507" pitchFamily="18" charset="2"/>
              </a:rPr>
              <a:t></a:t>
            </a:r>
            <a:r>
              <a:rPr kumimoji="0" lang="zh-CN" altLang="en-US" sz="2600" dirty="0">
                <a:solidFill>
                  <a:schemeClr val="tx1"/>
                </a:solidFill>
              </a:rPr>
              <a:t>的</a:t>
            </a:r>
            <a:r>
              <a:rPr kumimoji="0" lang="zh-CN" altLang="en-US" sz="2600" dirty="0" smtClean="0">
                <a:solidFill>
                  <a:schemeClr val="tx1"/>
                </a:solidFill>
              </a:rPr>
              <a:t>合成  </a:t>
            </a:r>
            <a:r>
              <a:rPr kumimoji="0" lang="zh-CN" altLang="en-US" sz="2600" dirty="0" smtClean="0">
                <a:solidFill>
                  <a:schemeClr val="tx1"/>
                </a:solidFill>
                <a:sym typeface="Symbol" panose="05050102010706020507" pitchFamily="18" charset="2"/>
              </a:rPr>
              <a:t></a:t>
            </a:r>
            <a:r>
              <a:rPr kumimoji="0" lang="en-US" altLang="zh-CN" sz="2600" dirty="0">
                <a:solidFill>
                  <a:schemeClr val="tx1"/>
                </a:solidFill>
                <a:latin typeface="Arial" panose="020B0604020202020204"/>
              </a:rPr>
              <a:t>·</a:t>
            </a:r>
            <a:r>
              <a:rPr kumimoji="0" lang="en-US" altLang="zh-CN" sz="2600" dirty="0">
                <a:solidFill>
                  <a:schemeClr val="tx1"/>
                </a:solidFill>
                <a:sym typeface="Symbol" panose="05050102010706020507" pitchFamily="18" charset="2"/>
              </a:rPr>
              <a:t></a:t>
            </a:r>
            <a:r>
              <a:rPr kumimoji="0" lang="zh-CN" altLang="en-US" sz="2600" dirty="0">
                <a:solidFill>
                  <a:schemeClr val="tx1"/>
                </a:solidFill>
              </a:rPr>
              <a:t>＝</a:t>
            </a:r>
            <a:r>
              <a:rPr kumimoji="0" lang="en-US" altLang="zh-CN" sz="2600" dirty="0">
                <a:solidFill>
                  <a:schemeClr val="tx1"/>
                </a:solidFill>
              </a:rPr>
              <a:t>{f(b)/x</a:t>
            </a:r>
            <a:r>
              <a:rPr kumimoji="0" lang="zh-CN" altLang="en-US" sz="2600" dirty="0">
                <a:solidFill>
                  <a:schemeClr val="tx1"/>
                </a:solidFill>
              </a:rPr>
              <a:t>，</a:t>
            </a:r>
            <a:r>
              <a:rPr kumimoji="0" lang="en-US" altLang="zh-CN" sz="2600" dirty="0">
                <a:solidFill>
                  <a:schemeClr val="tx1"/>
                </a:solidFill>
              </a:rPr>
              <a:t>y/z}</a:t>
            </a:r>
          </a:p>
          <a:p>
            <a:pPr marL="452120" lvl="1" indent="0">
              <a:buNone/>
            </a:pPr>
            <a:endParaRPr lang="en-US" altLang="zh-CN" sz="2000" dirty="0" smtClean="0"/>
          </a:p>
        </p:txBody>
      </p:sp>
      <p:sp>
        <p:nvSpPr>
          <p:cNvPr id="6" name="灯片编号占位符 5"/>
          <p:cNvSpPr>
            <a:spLocks noGrp="1"/>
          </p:cNvSpPr>
          <p:nvPr>
            <p:ph type="sldNum" sz="quarter" idx="10"/>
          </p:nvPr>
        </p:nvSpPr>
        <p:spPr/>
        <p:txBody>
          <a:bodyPr/>
          <a:lstStyle/>
          <a:p>
            <a:pPr>
              <a:defRPr/>
            </a:pPr>
            <a:fld id="{AE27E545-CC8F-47D3-9740-705DB7094278}" type="slidenum">
              <a:rPr lang="en-US" altLang="zh-CN" smtClean="0"/>
              <a:t>27</a:t>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mc:AlternateContent xmlns:mc="http://schemas.openxmlformats.org/markup-compatibility/2006" xmlns:a14="http://schemas.microsoft.com/office/drawing/2010/main">
        <mc:Choice Requires="a14">
          <p:sp>
            <p:nvSpPr>
              <p:cNvPr id="135171" name="Rectangle 3"/>
              <p:cNvSpPr>
                <a:spLocks noGrp="1" noChangeArrowheads="1"/>
              </p:cNvSpPr>
              <p:nvPr>
                <p:ph idx="1"/>
              </p:nvPr>
            </p:nvSpPr>
            <p:spPr/>
            <p:txBody>
              <a:bodyPr vert="horz" wrap="square" lIns="91440" tIns="45720" rIns="91440" bIns="45720" numCol="1" anchor="t" anchorCtr="0" compatLnSpc="1"/>
              <a:lstStyle/>
              <a:p>
                <a:pPr>
                  <a:defRPr/>
                </a:pPr>
                <a:r>
                  <a:rPr lang="zh-CN" altLang="en-US" dirty="0" smtClean="0"/>
                  <a:t>置换的性质</a:t>
                </a:r>
                <a:r>
                  <a:rPr lang="zh-CN" altLang="en-US" dirty="0"/>
                  <a:t>：</a:t>
                </a:r>
              </a:p>
              <a:p>
                <a:pPr marL="452120" lvl="1" indent="0">
                  <a:buNone/>
                  <a:defRPr/>
                </a:pPr>
                <a:r>
                  <a:rPr lang="en-US" altLang="zh-CN" dirty="0"/>
                  <a:t>(1)</a:t>
                </a:r>
                <a:r>
                  <a:rPr lang="zh-CN" altLang="en-US" dirty="0" err="1"/>
                  <a:t>空置换</a:t>
                </a:r>
                <a:r>
                  <a:rPr lang="en-US" altLang="zh-CN" dirty="0" err="1"/>
                  <a:t>ε</a:t>
                </a:r>
                <a:r>
                  <a:rPr lang="zh-CN" altLang="en-US" dirty="0" err="1"/>
                  <a:t>是左幺元和右幺元。即，对任意置换</a:t>
                </a:r>
                <a:r>
                  <a:rPr lang="en-US" altLang="zh-CN" dirty="0" err="1"/>
                  <a:t>θ,</a:t>
                </a:r>
                <a:r>
                  <a:rPr lang="zh-CN" altLang="en-US" dirty="0" err="1" smtClean="0"/>
                  <a:t>恒有</a:t>
                </a:r>
                <a:r>
                  <a:rPr lang="zh-CN" altLang="en-US" dirty="0" smtClean="0"/>
                  <a:t> </a:t>
                </a:r>
                <a:r>
                  <a:rPr lang="en-US" altLang="zh-CN" dirty="0" smtClean="0">
                    <a:solidFill>
                      <a:srgbClr val="FF0000"/>
                    </a:solidFill>
                  </a:rPr>
                  <a:t>ε·θ</a:t>
                </a:r>
                <a14:m>
                  <m:oMath xmlns:m="http://schemas.openxmlformats.org/officeDocument/2006/math">
                    <m:r>
                      <a:rPr lang="en-US" altLang="zh-CN" i="1" dirty="0" smtClean="0">
                        <a:solidFill>
                          <a:srgbClr val="FF0000"/>
                        </a:solidFill>
                        <a:latin typeface="Cambria Math" panose="02040503050406030204" pitchFamily="18" charset="0"/>
                      </a:rPr>
                      <m:t>=</m:t>
                    </m:r>
                  </m:oMath>
                </a14:m>
                <a:r>
                  <a:rPr lang="en-US" altLang="zh-CN" dirty="0" err="1" smtClean="0">
                    <a:solidFill>
                      <a:srgbClr val="FF0000"/>
                    </a:solidFill>
                  </a:rPr>
                  <a:t>θ·ε</a:t>
                </a:r>
                <a14:m>
                  <m:oMath xmlns:m="http://schemas.openxmlformats.org/officeDocument/2006/math">
                    <m:r>
                      <a:rPr lang="en-US" altLang="zh-CN" i="1" dirty="0" smtClean="0">
                        <a:solidFill>
                          <a:srgbClr val="FF0000"/>
                        </a:solidFill>
                        <a:latin typeface="Cambria Math" panose="02040503050406030204" pitchFamily="18" charset="0"/>
                      </a:rPr>
                      <m:t>=</m:t>
                    </m:r>
                  </m:oMath>
                </a14:m>
                <a:r>
                  <a:rPr lang="en-US" altLang="zh-CN" dirty="0" smtClean="0">
                    <a:solidFill>
                      <a:srgbClr val="FF0000"/>
                    </a:solidFill>
                  </a:rPr>
                  <a:t>θ</a:t>
                </a:r>
                <a:r>
                  <a:rPr lang="zh-CN" altLang="en-US" dirty="0"/>
                  <a:t>，</a:t>
                </a:r>
              </a:p>
              <a:p>
                <a:pPr marL="452120" lvl="1" indent="0">
                  <a:buNone/>
                  <a:defRPr/>
                </a:pPr>
                <a:r>
                  <a:rPr lang="en-US" altLang="zh-CN" dirty="0"/>
                  <a:t>(2)</a:t>
                </a:r>
                <a:r>
                  <a:rPr lang="zh-CN" altLang="en-US" dirty="0" err="1"/>
                  <a:t>对任意表达式</a:t>
                </a:r>
                <a:r>
                  <a:rPr lang="en-US" altLang="zh-CN" dirty="0" err="1"/>
                  <a:t>E</a:t>
                </a:r>
                <a:r>
                  <a:rPr lang="zh-CN" altLang="en-US" dirty="0" err="1"/>
                  <a:t>，</a:t>
                </a:r>
                <a:r>
                  <a:rPr lang="zh-CN" altLang="en-US" dirty="0" err="1" smtClean="0"/>
                  <a:t>恒有</a:t>
                </a:r>
                <a:r>
                  <a:rPr lang="zh-CN" altLang="en-US" dirty="0" smtClean="0"/>
                  <a:t> </a:t>
                </a:r>
                <a:r>
                  <a:rPr lang="en-US" altLang="zh-CN" dirty="0" smtClean="0">
                    <a:solidFill>
                      <a:srgbClr val="FF0000"/>
                    </a:solidFill>
                  </a:rPr>
                  <a:t>E(</a:t>
                </a:r>
                <a:r>
                  <a:rPr lang="en-US" altLang="zh-CN" dirty="0" err="1" smtClean="0">
                    <a:solidFill>
                      <a:srgbClr val="FF0000"/>
                    </a:solidFill>
                  </a:rPr>
                  <a:t>θ·λ</a:t>
                </a:r>
                <a:r>
                  <a:rPr lang="en-US" altLang="zh-CN" dirty="0">
                    <a:solidFill>
                      <a:srgbClr val="FF0000"/>
                    </a:solidFill>
                  </a:rPr>
                  <a:t>)</a:t>
                </a:r>
                <a14:m>
                  <m:oMath xmlns:m="http://schemas.openxmlformats.org/officeDocument/2006/math">
                    <m:r>
                      <a:rPr lang="en-US" altLang="zh-CN" i="1" dirty="0" smtClean="0">
                        <a:solidFill>
                          <a:srgbClr val="FF0000"/>
                        </a:solidFill>
                        <a:latin typeface="Cambria Math" panose="02040503050406030204" pitchFamily="18" charset="0"/>
                      </a:rPr>
                      <m:t>=</m:t>
                    </m:r>
                  </m:oMath>
                </a14:m>
                <a:r>
                  <a:rPr lang="en-US" altLang="zh-CN" dirty="0">
                    <a:solidFill>
                      <a:srgbClr val="FF0000"/>
                    </a:solidFill>
                  </a:rPr>
                  <a:t>(</a:t>
                </a:r>
                <a:r>
                  <a:rPr lang="en-US" altLang="zh-CN" dirty="0" err="1">
                    <a:solidFill>
                      <a:srgbClr val="FF0000"/>
                    </a:solidFill>
                  </a:rPr>
                  <a:t>Eθ</a:t>
                </a:r>
                <a:r>
                  <a:rPr lang="en-US" altLang="zh-CN" dirty="0">
                    <a:solidFill>
                      <a:srgbClr val="FF0000"/>
                    </a:solidFill>
                  </a:rPr>
                  <a:t>)λ</a:t>
                </a:r>
                <a:r>
                  <a:rPr lang="zh-CN" altLang="en-US" dirty="0"/>
                  <a:t>。</a:t>
                </a:r>
              </a:p>
              <a:p>
                <a:pPr marL="452120" lvl="1" indent="0">
                  <a:buNone/>
                  <a:defRPr/>
                </a:pPr>
                <a:r>
                  <a:rPr lang="en-US" altLang="zh-CN" dirty="0"/>
                  <a:t>(3)</a:t>
                </a:r>
                <a:r>
                  <a:rPr lang="zh-CN" altLang="en-US" dirty="0" err="1"/>
                  <a:t>若对任意表达式</a:t>
                </a:r>
                <a:r>
                  <a:rPr lang="en-US" altLang="zh-CN" dirty="0" err="1" smtClean="0"/>
                  <a:t>E</a:t>
                </a:r>
                <a:r>
                  <a:rPr lang="zh-CN" altLang="en-US" dirty="0" smtClean="0"/>
                  <a:t>，</a:t>
                </a:r>
                <a:r>
                  <a:rPr lang="zh-CN" altLang="en-US" dirty="0" err="1" smtClean="0"/>
                  <a:t>恒有</a:t>
                </a:r>
                <a:r>
                  <a:rPr lang="zh-CN" altLang="en-US" dirty="0" smtClean="0"/>
                  <a:t> </a:t>
                </a:r>
                <a:r>
                  <a:rPr lang="en-US" altLang="zh-CN" dirty="0" err="1" smtClean="0"/>
                  <a:t>Eθ</a:t>
                </a:r>
                <a14:m>
                  <m:oMath xmlns:m="http://schemas.openxmlformats.org/officeDocument/2006/math">
                    <m:r>
                      <a:rPr lang="en-US" altLang="zh-CN" i="1" dirty="0" smtClean="0">
                        <a:latin typeface="Cambria Math" panose="02040503050406030204" pitchFamily="18" charset="0"/>
                      </a:rPr>
                      <m:t>= </m:t>
                    </m:r>
                  </m:oMath>
                </a14:m>
                <a:r>
                  <a:rPr lang="en-US" altLang="zh-CN" dirty="0" smtClean="0"/>
                  <a:t>Eλ</a:t>
                </a:r>
                <a:r>
                  <a:rPr lang="zh-CN" altLang="en-US" dirty="0" smtClean="0"/>
                  <a:t>，则 </a:t>
                </a:r>
                <a:r>
                  <a:rPr lang="en-US" altLang="zh-CN" dirty="0" smtClean="0"/>
                  <a:t>θ</a:t>
                </a:r>
                <a14:m>
                  <m:oMath xmlns:m="http://schemas.openxmlformats.org/officeDocument/2006/math">
                    <m:r>
                      <a:rPr lang="en-US" altLang="zh-CN" i="1" dirty="0" smtClean="0">
                        <a:latin typeface="Cambria Math" panose="02040503050406030204" pitchFamily="18" charset="0"/>
                      </a:rPr>
                      <m:t>=</m:t>
                    </m:r>
                  </m:oMath>
                </a14:m>
                <a:r>
                  <a:rPr lang="en-US" altLang="zh-CN" dirty="0"/>
                  <a:t>λ</a:t>
                </a:r>
                <a:r>
                  <a:rPr lang="zh-CN" altLang="en-US" dirty="0"/>
                  <a:t>。</a:t>
                </a:r>
              </a:p>
              <a:p>
                <a:pPr marL="452120" lvl="1" indent="0">
                  <a:buNone/>
                  <a:defRPr/>
                </a:pPr>
                <a:r>
                  <a:rPr lang="en-US" altLang="zh-CN" dirty="0"/>
                  <a:t>(4)</a:t>
                </a:r>
                <a:r>
                  <a:rPr lang="zh-CN" altLang="en-US" dirty="0" err="1"/>
                  <a:t>置换的合成满足结合律</a:t>
                </a:r>
                <a:r>
                  <a:rPr lang="zh-CN" altLang="en-US" dirty="0"/>
                  <a:t>。</a:t>
                </a:r>
              </a:p>
              <a:p>
                <a:pPr marL="452120" lvl="1" indent="0">
                  <a:buNone/>
                  <a:defRPr/>
                </a:pPr>
                <a:r>
                  <a:rPr lang="en-US" altLang="zh-CN" dirty="0"/>
                  <a:t>(5)</a:t>
                </a:r>
                <a:r>
                  <a:rPr lang="zh-CN" altLang="en-US" dirty="0" err="1"/>
                  <a:t>设</a:t>
                </a:r>
                <a:r>
                  <a:rPr lang="en-US" altLang="zh-CN" dirty="0" err="1"/>
                  <a:t>A</a:t>
                </a:r>
                <a:r>
                  <a:rPr lang="zh-CN" altLang="en-US" dirty="0" err="1"/>
                  <a:t>和</a:t>
                </a:r>
                <a:r>
                  <a:rPr lang="en-US" altLang="zh-CN" dirty="0" err="1"/>
                  <a:t>B</a:t>
                </a:r>
                <a:r>
                  <a:rPr lang="zh-CN" altLang="en-US" dirty="0" err="1"/>
                  <a:t>为表达式集合</a:t>
                </a:r>
                <a:r>
                  <a:rPr lang="en-US" altLang="zh-CN" dirty="0" err="1"/>
                  <a:t>,</a:t>
                </a:r>
                <a:r>
                  <a:rPr lang="zh-CN" altLang="en-US" dirty="0" err="1"/>
                  <a:t>则</a:t>
                </a:r>
                <a:r>
                  <a:rPr lang="en-US" altLang="zh-CN" dirty="0"/>
                  <a:t>(A∪B)θ</a:t>
                </a:r>
                <a14:m>
                  <m:oMath xmlns:m="http://schemas.openxmlformats.org/officeDocument/2006/math">
                    <m:r>
                      <a:rPr lang="zh-CN" altLang="en-US" b="1" i="0" dirty="0" smtClean="0">
                        <a:latin typeface="Cambria Math" panose="02040503050406030204" pitchFamily="18" charset="0"/>
                      </a:rPr>
                      <m:t> </m:t>
                    </m:r>
                    <m:r>
                      <a:rPr lang="en-US" altLang="zh-CN" i="1" dirty="0" smtClean="0">
                        <a:latin typeface="Cambria Math" panose="02040503050406030204" pitchFamily="18" charset="0"/>
                      </a:rPr>
                      <m:t>=</m:t>
                    </m:r>
                  </m:oMath>
                </a14:m>
                <a:r>
                  <a:rPr lang="zh-CN" altLang="en-US" dirty="0"/>
                  <a:t> </a:t>
                </a:r>
                <a:r>
                  <a:rPr lang="en-US" altLang="zh-CN" dirty="0" err="1"/>
                  <a:t>Aθ∪Bθ</a:t>
                </a:r>
                <a:endParaRPr lang="zh-CN" altLang="en-US" dirty="0"/>
              </a:p>
              <a:p>
                <a:pPr marL="452120" lvl="1" indent="0">
                  <a:buNone/>
                  <a:defRPr/>
                </a:pPr>
                <a:r>
                  <a:rPr lang="zh-CN" altLang="en-US" dirty="0" err="1" smtClean="0"/>
                  <a:t>注意</a:t>
                </a:r>
                <a:r>
                  <a:rPr lang="zh-CN" altLang="en-US" dirty="0" smtClean="0"/>
                  <a:t>：</a:t>
                </a:r>
                <a:r>
                  <a:rPr lang="zh-CN" altLang="en-US" dirty="0" err="1" smtClean="0"/>
                  <a:t>置换的合成不满足交换律</a:t>
                </a:r>
                <a:r>
                  <a:rPr lang="zh-CN" altLang="en-US" dirty="0"/>
                  <a:t>。</a:t>
                </a:r>
                <a:endParaRPr dirty="0"/>
              </a:p>
            </p:txBody>
          </p:sp>
        </mc:Choice>
        <mc:Fallback xmlns="">
          <p:sp>
            <p:nvSpPr>
              <p:cNvPr id="135171" name="Rectangle 3"/>
              <p:cNvSpPr>
                <a:spLocks noGrp="1" noRot="1" noChangeAspect="1" noMove="1" noResize="1" noEditPoints="1" noAdjustHandles="1" noChangeArrowheads="1" noChangeShapeType="1" noTextEdit="1"/>
              </p:cNvSpPr>
              <p:nvPr>
                <p:ph idx="1"/>
              </p:nvPr>
            </p:nvSpPr>
            <p:spPr>
              <a:blipFill rotWithShape="1">
                <a:blip r:embed="rId2"/>
                <a:stretch>
                  <a:fillRect l="-607" t="-224" r="-16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28</a:t>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91440" tIns="45720" rIns="91440" bIns="45720" numCol="1" anchor="t" anchorCtr="0" compatLnSpc="1"/>
          <a:lstStyle/>
          <a:p>
            <a:pPr>
              <a:lnSpc>
                <a:spcPct val="150000"/>
              </a:lnSpc>
              <a:defRPr/>
            </a:pPr>
            <a:r>
              <a:rPr lang="zh-CN" altLang="en-US" dirty="0" smtClean="0"/>
              <a:t>合一</a:t>
            </a:r>
            <a:endParaRPr lang="en-US" altLang="zh-CN" dirty="0" smtClean="0"/>
          </a:p>
          <a:p>
            <a:pPr marL="452120" lvl="1" indent="0">
              <a:buNone/>
              <a:defRPr/>
            </a:pPr>
            <a:r>
              <a:rPr kumimoji="0" lang="zh-CN" altLang="en-US" dirty="0" smtClean="0">
                <a:solidFill>
                  <a:schemeClr val="tx1"/>
                </a:solidFill>
              </a:rPr>
              <a:t>可以</a:t>
            </a:r>
            <a:r>
              <a:rPr kumimoji="0" lang="zh-CN" altLang="en-US" dirty="0">
                <a:solidFill>
                  <a:schemeClr val="tx1"/>
                </a:solidFill>
              </a:rPr>
              <a:t>简单地理解为</a:t>
            </a:r>
            <a:r>
              <a:rPr kumimoji="0" lang="zh-CN" altLang="en-US" dirty="0">
                <a:solidFill>
                  <a:schemeClr val="tx1"/>
                </a:solidFill>
                <a:latin typeface="Arial" panose="020B0604020202020204"/>
              </a:rPr>
              <a:t>“</a:t>
            </a:r>
            <a:r>
              <a:rPr kumimoji="0" lang="zh-CN" altLang="en-US" dirty="0">
                <a:solidFill>
                  <a:srgbClr val="FF0000"/>
                </a:solidFill>
              </a:rPr>
              <a:t>寻找相对变量的置换</a:t>
            </a:r>
            <a:r>
              <a:rPr kumimoji="0" lang="zh-CN" altLang="en-US" dirty="0">
                <a:solidFill>
                  <a:schemeClr val="tx1"/>
                </a:solidFill>
              </a:rPr>
              <a:t>，</a:t>
            </a:r>
            <a:r>
              <a:rPr kumimoji="0" lang="zh-CN" altLang="en-US" dirty="0">
                <a:solidFill>
                  <a:srgbClr val="FF0000"/>
                </a:solidFill>
              </a:rPr>
              <a:t>使两个谓词公式一致</a:t>
            </a:r>
            <a:r>
              <a:rPr kumimoji="0" lang="zh-CN" altLang="en-US" dirty="0">
                <a:solidFill>
                  <a:schemeClr val="tx1"/>
                </a:solidFill>
                <a:latin typeface="Arial" panose="020B0604020202020204"/>
              </a:rPr>
              <a:t>”</a:t>
            </a:r>
            <a:r>
              <a:rPr kumimoji="0" lang="zh-CN" altLang="en-US" dirty="0">
                <a:solidFill>
                  <a:schemeClr val="tx1"/>
                </a:solidFill>
              </a:rPr>
              <a:t>。</a:t>
            </a:r>
          </a:p>
          <a:p>
            <a:pPr lvl="1">
              <a:buClr>
                <a:srgbClr val="000000"/>
              </a:buClr>
              <a:defRPr/>
            </a:pPr>
            <a:r>
              <a:rPr lang="zh-CN" altLang="en-US" dirty="0" smtClean="0">
                <a:solidFill>
                  <a:srgbClr val="000000"/>
                </a:solidFill>
              </a:rPr>
              <a:t>定义</a:t>
            </a:r>
            <a:r>
              <a:rPr lang="zh-CN" altLang="en-US" dirty="0">
                <a:solidFill>
                  <a:srgbClr val="000000"/>
                </a:solidFill>
              </a:rPr>
              <a:t>：设有公式集</a:t>
            </a:r>
            <a:r>
              <a:rPr lang="en-US" altLang="zh-CN" dirty="0">
                <a:solidFill>
                  <a:srgbClr val="000000"/>
                </a:solidFill>
              </a:rPr>
              <a:t>F</a:t>
            </a:r>
            <a:r>
              <a:rPr lang="zh-CN" altLang="en-US" dirty="0">
                <a:solidFill>
                  <a:srgbClr val="000000"/>
                </a:solidFill>
              </a:rPr>
              <a:t>＝</a:t>
            </a:r>
            <a:r>
              <a:rPr lang="en-US" altLang="zh-CN" dirty="0">
                <a:solidFill>
                  <a:srgbClr val="000000"/>
                </a:solidFill>
              </a:rPr>
              <a:t>{</a:t>
            </a:r>
            <a:r>
              <a:rPr lang="en-US" altLang="zh-CN" dirty="0" smtClean="0">
                <a:solidFill>
                  <a:srgbClr val="000000"/>
                </a:solidFill>
              </a:rPr>
              <a:t>F</a:t>
            </a:r>
            <a:r>
              <a:rPr lang="en-US" altLang="zh-CN" baseline="-25000" dirty="0" smtClean="0">
                <a:solidFill>
                  <a:srgbClr val="000000"/>
                </a:solidFill>
              </a:rPr>
              <a:t>1</a:t>
            </a:r>
            <a:r>
              <a:rPr lang="en-US" altLang="zh-CN" dirty="0" smtClean="0">
                <a:solidFill>
                  <a:srgbClr val="000000"/>
                </a:solidFill>
              </a:rPr>
              <a:t>,F</a:t>
            </a:r>
            <a:r>
              <a:rPr lang="en-US" altLang="zh-CN" baseline="-25000" dirty="0" smtClean="0">
                <a:solidFill>
                  <a:srgbClr val="000000"/>
                </a:solidFill>
              </a:rPr>
              <a:t>2</a:t>
            </a:r>
            <a:r>
              <a:rPr lang="en-US" altLang="zh-CN" dirty="0" smtClean="0">
                <a:solidFill>
                  <a:srgbClr val="000000"/>
                </a:solidFill>
              </a:rPr>
              <a:t>,…,</a:t>
            </a:r>
            <a:r>
              <a:rPr lang="en-US" altLang="zh-CN" dirty="0" err="1" smtClean="0">
                <a:solidFill>
                  <a:srgbClr val="000000"/>
                </a:solidFill>
              </a:rPr>
              <a:t>F</a:t>
            </a:r>
            <a:r>
              <a:rPr lang="en-US" altLang="zh-CN" baseline="-25000" dirty="0" err="1" smtClean="0">
                <a:solidFill>
                  <a:srgbClr val="000000"/>
                </a:solidFill>
              </a:rPr>
              <a:t>n</a:t>
            </a:r>
            <a:r>
              <a:rPr lang="en-US" altLang="zh-CN" dirty="0">
                <a:solidFill>
                  <a:srgbClr val="000000"/>
                </a:solidFill>
              </a:rPr>
              <a:t>}</a:t>
            </a:r>
            <a:r>
              <a:rPr lang="zh-CN" altLang="en-US" dirty="0">
                <a:solidFill>
                  <a:srgbClr val="000000"/>
                </a:solidFill>
              </a:rPr>
              <a:t>，若存在一个置换</a:t>
            </a:r>
            <a:r>
              <a:rPr lang="zh-CN" altLang="en-US" dirty="0">
                <a:solidFill>
                  <a:srgbClr val="000000"/>
                </a:solidFill>
                <a:sym typeface="Symbol" panose="05050102010706020507" pitchFamily="18" charset="2"/>
              </a:rPr>
              <a:t></a:t>
            </a:r>
            <a:r>
              <a:rPr lang="zh-CN" altLang="en-US" dirty="0">
                <a:solidFill>
                  <a:srgbClr val="000000"/>
                </a:solidFill>
              </a:rPr>
              <a:t>，可使</a:t>
            </a:r>
            <a:r>
              <a:rPr lang="en-US" altLang="zh-CN" dirty="0">
                <a:solidFill>
                  <a:srgbClr val="000000"/>
                </a:solidFill>
              </a:rPr>
              <a:t>F</a:t>
            </a:r>
            <a:r>
              <a:rPr lang="en-US" altLang="zh-CN" baseline="-25000" dirty="0">
                <a:solidFill>
                  <a:srgbClr val="000000"/>
                </a:solidFill>
              </a:rPr>
              <a:t>1</a:t>
            </a:r>
            <a:r>
              <a:rPr lang="en-US" altLang="zh-CN" dirty="0">
                <a:solidFill>
                  <a:srgbClr val="000000"/>
                </a:solidFill>
                <a:sym typeface="Symbol" panose="05050102010706020507" pitchFamily="18" charset="2"/>
              </a:rPr>
              <a:t></a:t>
            </a:r>
            <a:r>
              <a:rPr lang="zh-CN" altLang="en-US" dirty="0">
                <a:solidFill>
                  <a:srgbClr val="000000"/>
                </a:solidFill>
              </a:rPr>
              <a:t>＝</a:t>
            </a:r>
            <a:r>
              <a:rPr lang="en-US" altLang="zh-CN" dirty="0">
                <a:solidFill>
                  <a:srgbClr val="000000"/>
                </a:solidFill>
              </a:rPr>
              <a:t>F</a:t>
            </a:r>
            <a:r>
              <a:rPr lang="en-US" altLang="zh-CN" baseline="-25000" dirty="0">
                <a:solidFill>
                  <a:srgbClr val="000000"/>
                </a:solidFill>
              </a:rPr>
              <a:t>2</a:t>
            </a:r>
            <a:r>
              <a:rPr lang="en-US" altLang="zh-CN" dirty="0">
                <a:solidFill>
                  <a:srgbClr val="000000"/>
                </a:solidFill>
                <a:sym typeface="Symbol" panose="05050102010706020507" pitchFamily="18" charset="2"/>
              </a:rPr>
              <a:t></a:t>
            </a:r>
            <a:r>
              <a:rPr lang="zh-CN" altLang="en-US" dirty="0">
                <a:solidFill>
                  <a:srgbClr val="000000"/>
                </a:solidFill>
              </a:rPr>
              <a:t>＝</a:t>
            </a:r>
            <a:r>
              <a:rPr lang="en-US" altLang="zh-CN" dirty="0" smtClean="0">
                <a:solidFill>
                  <a:srgbClr val="000000"/>
                </a:solidFill>
              </a:rPr>
              <a:t>…</a:t>
            </a:r>
            <a:r>
              <a:rPr lang="zh-CN" altLang="en-US" dirty="0">
                <a:solidFill>
                  <a:srgbClr val="000000"/>
                </a:solidFill>
              </a:rPr>
              <a:t> </a:t>
            </a:r>
            <a:r>
              <a:rPr lang="zh-CN" altLang="en-US" dirty="0" smtClean="0">
                <a:solidFill>
                  <a:srgbClr val="000000"/>
                </a:solidFill>
              </a:rPr>
              <a:t>＝</a:t>
            </a:r>
            <a:r>
              <a:rPr lang="en-US" altLang="zh-CN" dirty="0" err="1" smtClean="0">
                <a:solidFill>
                  <a:srgbClr val="000000"/>
                </a:solidFill>
              </a:rPr>
              <a:t>F</a:t>
            </a:r>
            <a:r>
              <a:rPr lang="en-US" altLang="zh-CN" baseline="-25000" dirty="0" err="1" smtClean="0">
                <a:solidFill>
                  <a:srgbClr val="000000"/>
                </a:solidFill>
              </a:rPr>
              <a:t>n</a:t>
            </a:r>
            <a:r>
              <a:rPr lang="en-US" altLang="zh-CN" dirty="0">
                <a:solidFill>
                  <a:srgbClr val="000000"/>
                </a:solidFill>
                <a:sym typeface="Symbol" panose="05050102010706020507" pitchFamily="18" charset="2"/>
              </a:rPr>
              <a:t></a:t>
            </a:r>
            <a:r>
              <a:rPr lang="zh-CN" altLang="en-US" dirty="0">
                <a:solidFill>
                  <a:srgbClr val="000000"/>
                </a:solidFill>
              </a:rPr>
              <a:t>，则称</a:t>
            </a:r>
            <a:r>
              <a:rPr lang="zh-CN" altLang="en-US" dirty="0">
                <a:solidFill>
                  <a:srgbClr val="000000"/>
                </a:solidFill>
                <a:sym typeface="Symbol" panose="05050102010706020507" pitchFamily="18" charset="2"/>
              </a:rPr>
              <a:t></a:t>
            </a:r>
            <a:r>
              <a:rPr lang="zh-CN" altLang="en-US" dirty="0">
                <a:solidFill>
                  <a:srgbClr val="000000"/>
                </a:solidFill>
              </a:rPr>
              <a:t>是</a:t>
            </a:r>
            <a:r>
              <a:rPr lang="en-US" altLang="zh-CN" dirty="0">
                <a:solidFill>
                  <a:srgbClr val="000000"/>
                </a:solidFill>
              </a:rPr>
              <a:t>F</a:t>
            </a:r>
            <a:r>
              <a:rPr lang="zh-CN" altLang="en-US" dirty="0">
                <a:solidFill>
                  <a:srgbClr val="000000"/>
                </a:solidFill>
              </a:rPr>
              <a:t>的一个合一。同时称</a:t>
            </a:r>
            <a:r>
              <a:rPr lang="en-US" altLang="zh-CN" dirty="0" smtClean="0">
                <a:solidFill>
                  <a:srgbClr val="000000"/>
                </a:solidFill>
              </a:rPr>
              <a:t>F</a:t>
            </a:r>
            <a:r>
              <a:rPr lang="en-US" altLang="zh-CN" baseline="-25000" dirty="0" smtClean="0">
                <a:solidFill>
                  <a:srgbClr val="000000"/>
                </a:solidFill>
              </a:rPr>
              <a:t>1</a:t>
            </a:r>
            <a:r>
              <a:rPr lang="en-US" altLang="zh-CN" dirty="0" smtClean="0">
                <a:solidFill>
                  <a:srgbClr val="000000"/>
                </a:solidFill>
              </a:rPr>
              <a:t>, F</a:t>
            </a:r>
            <a:r>
              <a:rPr lang="en-US" altLang="zh-CN" baseline="-25000" dirty="0" smtClean="0">
                <a:solidFill>
                  <a:srgbClr val="000000"/>
                </a:solidFill>
              </a:rPr>
              <a:t>2</a:t>
            </a:r>
            <a:r>
              <a:rPr lang="en-US" altLang="zh-CN" dirty="0" smtClean="0">
                <a:solidFill>
                  <a:srgbClr val="000000"/>
                </a:solidFill>
              </a:rPr>
              <a:t>, ..., </a:t>
            </a:r>
            <a:r>
              <a:rPr lang="en-US" altLang="zh-CN" dirty="0" err="1" smtClean="0">
                <a:solidFill>
                  <a:srgbClr val="000000"/>
                </a:solidFill>
              </a:rPr>
              <a:t>F</a:t>
            </a:r>
            <a:r>
              <a:rPr lang="en-US" altLang="zh-CN" baseline="-25000" dirty="0" err="1" smtClean="0">
                <a:solidFill>
                  <a:srgbClr val="000000"/>
                </a:solidFill>
              </a:rPr>
              <a:t>n</a:t>
            </a:r>
            <a:r>
              <a:rPr lang="zh-CN" altLang="en-US" dirty="0">
                <a:solidFill>
                  <a:srgbClr val="000000"/>
                </a:solidFill>
              </a:rPr>
              <a:t>是可合一的。</a:t>
            </a:r>
          </a:p>
          <a:p>
            <a:pPr marL="0" lvl="1" indent="0">
              <a:buClr>
                <a:srgbClr val="0000CC"/>
              </a:buClr>
              <a:buNone/>
              <a:defRPr/>
            </a:pPr>
            <a:r>
              <a:rPr lang="zh-CN" altLang="en-US" dirty="0">
                <a:solidFill>
                  <a:srgbClr val="00008E"/>
                </a:solidFill>
              </a:rPr>
              <a:t>例：设有公式集</a:t>
            </a:r>
            <a:r>
              <a:rPr lang="en-US" altLang="zh-CN" dirty="0">
                <a:solidFill>
                  <a:srgbClr val="00008E"/>
                </a:solidFill>
              </a:rPr>
              <a:t>F</a:t>
            </a:r>
            <a:r>
              <a:rPr lang="zh-CN" altLang="en-US" dirty="0">
                <a:solidFill>
                  <a:srgbClr val="00008E"/>
                </a:solidFill>
              </a:rPr>
              <a:t>＝</a:t>
            </a:r>
            <a:r>
              <a:rPr lang="en-US" altLang="zh-CN" dirty="0">
                <a:solidFill>
                  <a:srgbClr val="00008E"/>
                </a:solidFill>
              </a:rPr>
              <a:t>{P(x, y, f(y)), P(</a:t>
            </a:r>
            <a:r>
              <a:rPr lang="en-US" altLang="zh-CN" dirty="0" err="1">
                <a:solidFill>
                  <a:srgbClr val="00008E"/>
                </a:solidFill>
              </a:rPr>
              <a:t>a,g</a:t>
            </a:r>
            <a:r>
              <a:rPr lang="en-US" altLang="zh-CN" dirty="0">
                <a:solidFill>
                  <a:srgbClr val="00008E"/>
                </a:solidFill>
              </a:rPr>
              <a:t>(x),z)}</a:t>
            </a:r>
            <a:r>
              <a:rPr lang="zh-CN" altLang="en-US" dirty="0">
                <a:solidFill>
                  <a:srgbClr val="00008E"/>
                </a:solidFill>
              </a:rPr>
              <a:t>，则</a:t>
            </a:r>
            <a:r>
              <a:rPr lang="zh-CN" altLang="en-US" dirty="0">
                <a:solidFill>
                  <a:srgbClr val="00008E"/>
                </a:solidFill>
                <a:sym typeface="Symbol" panose="05050102010706020507" pitchFamily="18" charset="2"/>
              </a:rPr>
              <a:t></a:t>
            </a:r>
            <a:r>
              <a:rPr lang="zh-CN" altLang="en-US" dirty="0">
                <a:solidFill>
                  <a:srgbClr val="00008E"/>
                </a:solidFill>
              </a:rPr>
              <a:t>＝</a:t>
            </a:r>
            <a:r>
              <a:rPr lang="en-US" altLang="zh-CN" dirty="0">
                <a:solidFill>
                  <a:srgbClr val="00008E"/>
                </a:solidFill>
              </a:rPr>
              <a:t>{a/x, 	g(a)/y, f(g(a))/z}</a:t>
            </a:r>
            <a:r>
              <a:rPr lang="zh-CN" altLang="en-US" dirty="0">
                <a:solidFill>
                  <a:srgbClr val="00008E"/>
                </a:solidFill>
              </a:rPr>
              <a:t>是它的一个合一</a:t>
            </a:r>
            <a:r>
              <a:rPr lang="zh-CN" altLang="en-US" dirty="0" smtClean="0">
                <a:solidFill>
                  <a:srgbClr val="00008E"/>
                </a:solidFill>
              </a:rPr>
              <a:t>。</a:t>
            </a:r>
            <a:endParaRPr lang="zh-CN" altLang="en-US" dirty="0">
              <a:solidFill>
                <a:srgbClr val="00008E"/>
              </a:solidFill>
            </a:endParaRPr>
          </a:p>
        </p:txBody>
      </p:sp>
      <p:sp>
        <p:nvSpPr>
          <p:cNvPr id="3" name="矩形 2"/>
          <p:cNvSpPr/>
          <p:nvPr/>
        </p:nvSpPr>
        <p:spPr>
          <a:xfrm>
            <a:off x="2351584" y="5589240"/>
            <a:ext cx="7776864" cy="692497"/>
          </a:xfrm>
          <a:prstGeom prst="rect">
            <a:avLst/>
          </a:prstGeom>
          <a:solidFill>
            <a:schemeClr val="accent5">
              <a:lumMod val="20000"/>
              <a:lumOff val="80000"/>
            </a:schemeClr>
          </a:solidFill>
          <a:ln>
            <a:solidFill>
              <a:schemeClr val="accent1"/>
            </a:solidFill>
          </a:ln>
        </p:spPr>
        <p:txBody>
          <a:bodyPr wrap="square">
            <a:spAutoFit/>
          </a:bodyPr>
          <a:lstStyle/>
          <a:p>
            <a:pPr marL="342900" lvl="1" indent="-354330" algn="just">
              <a:lnSpc>
                <a:spcPct val="150000"/>
              </a:lnSpc>
              <a:spcBef>
                <a:spcPts val="0"/>
              </a:spcBef>
              <a:buClr>
                <a:srgbClr val="000000"/>
              </a:buClr>
              <a:buSzPct val="80000"/>
              <a:defRPr/>
            </a:pPr>
            <a:r>
              <a:rPr lang="zh-CN" altLang="en-US" sz="2600" kern="0" dirty="0">
                <a:solidFill>
                  <a:srgbClr val="000000"/>
                </a:solidFill>
                <a:latin typeface="Consolas" panose="020B0609020204030204"/>
                <a:ea typeface="黑体" panose="02010609060101010101" pitchFamily="49" charset="-122"/>
                <a:cs typeface="Times New Roman" panose="02020603050405020304" pitchFamily="18" charset="0"/>
              </a:rPr>
              <a:t>注意：一般说来，一个公式集的合一不是唯一的。 </a:t>
            </a:r>
          </a:p>
        </p:txBody>
      </p:sp>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2.4  </a:t>
            </a:r>
            <a:r>
              <a:rPr lang="zh-CN" altLang="en-US" dirty="0" smtClean="0"/>
              <a:t>归结推理</a:t>
            </a:r>
            <a:endParaRPr lang="zh-CN" altLang="en-US" dirty="0"/>
          </a:p>
        </p:txBody>
      </p:sp>
      <p:sp>
        <p:nvSpPr>
          <p:cNvPr id="6" name="内容占位符 5"/>
          <p:cNvSpPr>
            <a:spLocks noGrp="1"/>
          </p:cNvSpPr>
          <p:nvPr>
            <p:ph idx="1"/>
          </p:nvPr>
        </p:nvSpPr>
        <p:spPr>
          <a:xfrm>
            <a:off x="2495600" y="1943558"/>
            <a:ext cx="7488832" cy="3319916"/>
          </a:xfrm>
          <a:noFill/>
          <a:ln w="19050">
            <a:noFill/>
          </a:ln>
        </p:spPr>
        <p:txBody>
          <a:bodyPr numCol="1"/>
          <a:lstStyle/>
          <a:p>
            <a:pPr marL="0" indent="0" eaLnBrk="1" hangingPunct="1">
              <a:lnSpc>
                <a:spcPct val="150000"/>
              </a:lnSpc>
              <a:buNone/>
              <a:defRPr/>
            </a:pPr>
            <a:r>
              <a:rPr lang="en-US" altLang="zh-CN" dirty="0">
                <a:latin typeface="微软雅黑" panose="020B0503020204020204" pitchFamily="34" charset="-122"/>
                <a:ea typeface="微软雅黑" panose="020B0503020204020204" pitchFamily="34" charset="-122"/>
              </a:rPr>
              <a:t>2.4.1  </a:t>
            </a:r>
            <a:r>
              <a:rPr lang="zh-CN" altLang="en-US" dirty="0">
                <a:latin typeface="微软雅黑" panose="020B0503020204020204" pitchFamily="34" charset="-122"/>
                <a:ea typeface="微软雅黑" panose="020B0503020204020204" pitchFamily="34" charset="-122"/>
              </a:rPr>
              <a:t>命题逻辑的归结法	</a:t>
            </a:r>
          </a:p>
          <a:p>
            <a:pPr marL="0" indent="0" eaLnBrk="1" hangingPunct="1">
              <a:lnSpc>
                <a:spcPct val="150000"/>
              </a:lnSpc>
              <a:buNone/>
              <a:defRPr/>
            </a:pPr>
            <a:r>
              <a:rPr lang="en-US" altLang="zh-CN" dirty="0">
                <a:latin typeface="微软雅黑" panose="020B0503020204020204" pitchFamily="34" charset="-122"/>
                <a:ea typeface="微软雅黑" panose="020B0503020204020204" pitchFamily="34" charset="-122"/>
              </a:rPr>
              <a:t>2.4.2  </a:t>
            </a:r>
            <a:r>
              <a:rPr lang="zh-CN" altLang="en-US" dirty="0" smtClean="0">
                <a:latin typeface="微软雅黑" panose="020B0503020204020204" pitchFamily="34" charset="-122"/>
                <a:ea typeface="微软雅黑" panose="020B0503020204020204" pitchFamily="34" charset="-122"/>
              </a:rPr>
              <a:t>谓词归结</a:t>
            </a:r>
            <a:r>
              <a:rPr lang="zh-CN" altLang="en-US" dirty="0">
                <a:latin typeface="微软雅黑" panose="020B0503020204020204" pitchFamily="34" charset="-122"/>
                <a:ea typeface="微软雅黑" panose="020B0503020204020204" pitchFamily="34" charset="-122"/>
              </a:rPr>
              <a:t>的</a:t>
            </a:r>
            <a:r>
              <a:rPr lang="zh-CN" altLang="en-US" dirty="0" smtClean="0">
                <a:latin typeface="微软雅黑" panose="020B0503020204020204" pitchFamily="34" charset="-122"/>
                <a:ea typeface="微软雅黑" panose="020B0503020204020204" pitchFamily="34" charset="-122"/>
              </a:rPr>
              <a:t>子句型</a:t>
            </a:r>
            <a:r>
              <a:rPr lang="zh-CN" altLang="en-US" dirty="0">
                <a:latin typeface="微软雅黑" panose="020B0503020204020204" pitchFamily="34" charset="-122"/>
                <a:ea typeface="微软雅黑" panose="020B0503020204020204" pitchFamily="34" charset="-122"/>
              </a:rPr>
              <a:t>	</a:t>
            </a:r>
          </a:p>
          <a:p>
            <a:pPr marL="0" indent="0" eaLnBrk="1" hangingPunct="1">
              <a:lnSpc>
                <a:spcPct val="150000"/>
              </a:lnSpc>
              <a:buNone/>
              <a:defRPr/>
            </a:pPr>
            <a:r>
              <a:rPr lang="en-US" altLang="zh-CN" dirty="0" smtClean="0">
                <a:latin typeface="微软雅黑" panose="020B0503020204020204" pitchFamily="34" charset="-122"/>
                <a:ea typeface="微软雅黑" panose="020B0503020204020204" pitchFamily="34" charset="-122"/>
              </a:rPr>
              <a:t>2.4.3  </a:t>
            </a:r>
            <a:r>
              <a:rPr lang="zh-CN" altLang="en-US" dirty="0" smtClean="0">
                <a:latin typeface="微软雅黑" panose="020B0503020204020204" pitchFamily="34" charset="-122"/>
                <a:ea typeface="微软雅黑" panose="020B0503020204020204" pitchFamily="34" charset="-122"/>
              </a:rPr>
              <a:t>谓词</a:t>
            </a:r>
            <a:r>
              <a:rPr lang="zh-CN" altLang="en-US" dirty="0">
                <a:latin typeface="微软雅黑" panose="020B0503020204020204" pitchFamily="34" charset="-122"/>
                <a:ea typeface="微软雅黑" panose="020B0503020204020204" pitchFamily="34" charset="-122"/>
              </a:rPr>
              <a:t>归结的合一和</a:t>
            </a:r>
            <a:r>
              <a:rPr lang="zh-CN" altLang="en-US" dirty="0" smtClean="0">
                <a:latin typeface="微软雅黑" panose="020B0503020204020204" pitchFamily="34" charset="-122"/>
                <a:ea typeface="微软雅黑" panose="020B0503020204020204" pitchFamily="34" charset="-122"/>
              </a:rPr>
              <a:t>置换</a:t>
            </a:r>
            <a:endParaRPr lang="en-US" altLang="zh-CN" dirty="0" smtClean="0">
              <a:latin typeface="微软雅黑" panose="020B0503020204020204" pitchFamily="34" charset="-122"/>
              <a:ea typeface="微软雅黑" panose="020B0503020204020204" pitchFamily="34" charset="-122"/>
            </a:endParaRPr>
          </a:p>
          <a:p>
            <a:pPr marL="0" indent="0" eaLnBrk="1" hangingPunct="1">
              <a:lnSpc>
                <a:spcPct val="150000"/>
              </a:lnSpc>
              <a:buNone/>
              <a:defRPr/>
            </a:pPr>
            <a:r>
              <a:rPr lang="en-US" altLang="zh-CN" dirty="0" smtClean="0">
                <a:latin typeface="微软雅黑" panose="020B0503020204020204" pitchFamily="34" charset="-122"/>
                <a:ea typeface="微软雅黑" panose="020B0503020204020204" pitchFamily="34" charset="-122"/>
              </a:rPr>
              <a:t>2.4.4  </a:t>
            </a:r>
            <a:r>
              <a:rPr lang="zh-CN" altLang="en-US" dirty="0" smtClean="0">
                <a:latin typeface="微软雅黑" panose="020B0503020204020204" pitchFamily="34" charset="-122"/>
                <a:ea typeface="微软雅黑" panose="020B0503020204020204" pitchFamily="34" charset="-122"/>
              </a:rPr>
              <a:t>案例：一个基于逻辑的财务顾问</a:t>
            </a:r>
          </a:p>
          <a:p>
            <a:pPr marL="0" indent="0" eaLnBrk="1" hangingPunct="1">
              <a:lnSpc>
                <a:spcPct val="150000"/>
              </a:lnSpc>
              <a:buNone/>
              <a:defRPr/>
            </a:pPr>
            <a:r>
              <a:rPr lang="zh-CN" altLang="en-US" dirty="0">
                <a:latin typeface="微软雅黑" panose="020B0503020204020204" pitchFamily="34" charset="-122"/>
                <a:ea typeface="微软雅黑" panose="020B0503020204020204" pitchFamily="34" charset="-122"/>
              </a:rPr>
              <a:t>	</a:t>
            </a:r>
          </a:p>
        </p:txBody>
      </p:sp>
      <p:sp>
        <p:nvSpPr>
          <p:cNvPr id="3" name="灯片编号占位符 2"/>
          <p:cNvSpPr>
            <a:spLocks noGrp="1"/>
          </p:cNvSpPr>
          <p:nvPr>
            <p:ph type="sldNum" sz="quarter" idx="10"/>
          </p:nvPr>
        </p:nvSpPr>
        <p:spPr/>
        <p:txBody>
          <a:bodyPr/>
          <a:lstStyle/>
          <a:p>
            <a:pPr>
              <a:defRPr/>
            </a:pPr>
            <a:fld id="{AE27E545-CC8F-47D3-9740-705DB7094278}" type="slidenum">
              <a:rPr lang="en-US" altLang="zh-CN" smtClean="0"/>
              <a:t>3</a:t>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91440" tIns="45720" rIns="91440" bIns="45720" numCol="1" anchor="t" anchorCtr="0" compatLnSpc="1"/>
          <a:lstStyle/>
          <a:p>
            <a:pPr>
              <a:lnSpc>
                <a:spcPct val="150000"/>
              </a:lnSpc>
              <a:defRPr/>
            </a:pPr>
            <a:r>
              <a:rPr lang="zh-CN" altLang="en-US" dirty="0" smtClean="0"/>
              <a:t>最</a:t>
            </a:r>
            <a:r>
              <a:rPr lang="zh-CN" altLang="en-US" dirty="0"/>
              <a:t>一般</a:t>
            </a:r>
            <a:r>
              <a:rPr lang="zh-CN" altLang="en-US" dirty="0" smtClean="0"/>
              <a:t>合一</a:t>
            </a:r>
            <a:r>
              <a:rPr lang="zh-CN" altLang="en-US" dirty="0"/>
              <a:t>（</a:t>
            </a:r>
            <a:r>
              <a:rPr lang="en-US" altLang="zh-CN" dirty="0"/>
              <a:t>Most General Unifier</a:t>
            </a:r>
            <a:r>
              <a:rPr lang="zh-CN" altLang="en-US" dirty="0" smtClean="0"/>
              <a:t>，</a:t>
            </a:r>
            <a:r>
              <a:rPr lang="en-US" altLang="zh-CN" dirty="0" err="1" smtClean="0"/>
              <a:t>mgu</a:t>
            </a:r>
            <a:r>
              <a:rPr lang="zh-CN" altLang="en-US" dirty="0"/>
              <a:t>）</a:t>
            </a:r>
          </a:p>
          <a:p>
            <a:pPr lvl="1">
              <a:defRPr/>
            </a:pPr>
            <a:r>
              <a:rPr lang="zh-CN" altLang="en-US" dirty="0"/>
              <a:t>定义：</a:t>
            </a:r>
            <a:r>
              <a:rPr lang="zh-CN" altLang="en-US" dirty="0" smtClean="0"/>
              <a:t>设</a:t>
            </a:r>
            <a:r>
              <a:rPr lang="en-US" altLang="zh-CN" dirty="0" smtClean="0"/>
              <a:t>δ</a:t>
            </a:r>
            <a:r>
              <a:rPr lang="zh-CN" altLang="en-US" dirty="0" smtClean="0"/>
              <a:t>是</a:t>
            </a:r>
            <a:r>
              <a:rPr lang="zh-CN" altLang="en-US" dirty="0"/>
              <a:t>公式集</a:t>
            </a:r>
            <a:r>
              <a:rPr lang="en-US" altLang="zh-CN" dirty="0"/>
              <a:t>F</a:t>
            </a:r>
            <a:r>
              <a:rPr lang="zh-CN" altLang="en-US" dirty="0"/>
              <a:t>的一个合一，如果对</a:t>
            </a:r>
            <a:r>
              <a:rPr lang="en-US" altLang="zh-CN" dirty="0"/>
              <a:t>F</a:t>
            </a:r>
            <a:r>
              <a:rPr lang="zh-CN" altLang="en-US" dirty="0"/>
              <a:t>的任意一个合一</a:t>
            </a:r>
            <a:r>
              <a:rPr lang="en-US" altLang="zh-CN" dirty="0"/>
              <a:t>θ</a:t>
            </a:r>
            <a:r>
              <a:rPr lang="zh-CN" altLang="en-US" dirty="0"/>
              <a:t>都存在一个置换</a:t>
            </a:r>
            <a:r>
              <a:rPr lang="en-US" altLang="zh-CN" dirty="0"/>
              <a:t>λ</a:t>
            </a:r>
            <a:r>
              <a:rPr lang="zh-CN" altLang="en-US" dirty="0"/>
              <a:t>，使得</a:t>
            </a:r>
            <a:r>
              <a:rPr lang="en-US" altLang="zh-CN" dirty="0">
                <a:solidFill>
                  <a:srgbClr val="FF0000"/>
                </a:solidFill>
              </a:rPr>
              <a:t>θ</a:t>
            </a:r>
            <a:r>
              <a:rPr lang="zh-CN" altLang="en-US" dirty="0">
                <a:solidFill>
                  <a:srgbClr val="FF0000"/>
                </a:solidFill>
              </a:rPr>
              <a:t>＝</a:t>
            </a:r>
            <a:r>
              <a:rPr lang="en-US" altLang="zh-CN" dirty="0" err="1">
                <a:solidFill>
                  <a:srgbClr val="FF0000"/>
                </a:solidFill>
              </a:rPr>
              <a:t>δ·λ</a:t>
            </a:r>
            <a:r>
              <a:rPr lang="zh-CN" altLang="en-US" dirty="0"/>
              <a:t>，则称</a:t>
            </a:r>
            <a:r>
              <a:rPr lang="en-US" altLang="zh-CN" dirty="0"/>
              <a:t>δ</a:t>
            </a:r>
            <a:r>
              <a:rPr lang="zh-CN" altLang="en-US" dirty="0"/>
              <a:t>是一个最一般</a:t>
            </a:r>
            <a:r>
              <a:rPr lang="zh-CN" altLang="en-US" dirty="0" smtClean="0"/>
              <a:t>合一。</a:t>
            </a:r>
            <a:endParaRPr lang="zh-CN" altLang="en-US" dirty="0"/>
          </a:p>
          <a:p>
            <a:pPr lvl="1">
              <a:defRPr/>
            </a:pPr>
            <a:r>
              <a:rPr lang="zh-CN" altLang="en-US" dirty="0" smtClean="0"/>
              <a:t>一</a:t>
            </a:r>
            <a:r>
              <a:rPr lang="zh-CN" altLang="en-US" dirty="0"/>
              <a:t>个公式集的</a:t>
            </a:r>
            <a:r>
              <a:rPr lang="zh-CN" altLang="en-US" dirty="0">
                <a:solidFill>
                  <a:srgbClr val="FF0000"/>
                </a:solidFill>
              </a:rPr>
              <a:t>最一般合一</a:t>
            </a:r>
            <a:r>
              <a:rPr lang="zh-CN" altLang="en-US" dirty="0"/>
              <a:t>是</a:t>
            </a:r>
            <a:r>
              <a:rPr lang="zh-CN" altLang="en-US" dirty="0">
                <a:solidFill>
                  <a:srgbClr val="FF0000"/>
                </a:solidFill>
              </a:rPr>
              <a:t>唯一</a:t>
            </a:r>
            <a:r>
              <a:rPr lang="zh-CN" altLang="en-US" dirty="0"/>
              <a:t>的。若用最一般合一去置换那些可合一的谓词公式，可使它们变成完全一致的谓词公式。</a:t>
            </a:r>
          </a:p>
          <a:p>
            <a:pPr lvl="1">
              <a:defRPr/>
            </a:pPr>
            <a:endParaRPr lang="en-US" altLang="zh-CN" dirty="0" smtClean="0"/>
          </a:p>
        </p:txBody>
      </p:sp>
      <p:sp>
        <p:nvSpPr>
          <p:cNvPr id="4" name="矩形 3"/>
          <p:cNvSpPr/>
          <p:nvPr/>
        </p:nvSpPr>
        <p:spPr>
          <a:xfrm>
            <a:off x="1823526" y="4725144"/>
            <a:ext cx="8208912" cy="1292662"/>
          </a:xfrm>
          <a:prstGeom prst="rect">
            <a:avLst/>
          </a:prstGeom>
          <a:solidFill>
            <a:schemeClr val="accent5">
              <a:lumMod val="20000"/>
              <a:lumOff val="80000"/>
            </a:schemeClr>
          </a:solidFill>
          <a:ln>
            <a:solidFill>
              <a:schemeClr val="accent1"/>
            </a:solidFill>
          </a:ln>
        </p:spPr>
        <p:txBody>
          <a:bodyPr wrap="square">
            <a:spAutoFit/>
          </a:bodyPr>
          <a:lstStyle/>
          <a:p>
            <a:pPr marL="0" lvl="1" indent="625475" algn="just">
              <a:lnSpc>
                <a:spcPct val="150000"/>
              </a:lnSpc>
              <a:spcBef>
                <a:spcPts val="0"/>
              </a:spcBef>
              <a:buClr>
                <a:srgbClr val="000000"/>
              </a:buClr>
              <a:buSzPct val="80000"/>
              <a:defRPr/>
            </a:pPr>
            <a:r>
              <a:rPr lang="zh-CN" altLang="en-US" sz="2600" kern="0" dirty="0" smtClean="0">
                <a:solidFill>
                  <a:srgbClr val="000000"/>
                </a:solidFill>
                <a:latin typeface="Consolas" panose="020B0609020204030204"/>
                <a:ea typeface="黑体" panose="02010609060101010101" pitchFamily="49" charset="-122"/>
                <a:cs typeface="Times New Roman" panose="02020603050405020304" pitchFamily="18" charset="0"/>
              </a:rPr>
              <a:t>谓词归结原理</a:t>
            </a:r>
            <a:r>
              <a:rPr lang="zh-CN" altLang="en-US" sz="2600" kern="0" dirty="0">
                <a:solidFill>
                  <a:srgbClr val="000000"/>
                </a:solidFill>
                <a:latin typeface="Consolas" panose="020B0609020204030204"/>
                <a:ea typeface="黑体" panose="02010609060101010101" pitchFamily="49" charset="-122"/>
                <a:cs typeface="Times New Roman" panose="02020603050405020304" pitchFamily="18" charset="0"/>
              </a:rPr>
              <a:t>方法与命题逻辑基本相同。但由于有变量与函数，所以要考虑合一和置换。 </a:t>
            </a:r>
          </a:p>
        </p:txBody>
      </p:sp>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91440" tIns="45720" rIns="91440" bIns="45720" numCol="1" anchor="t" anchorCtr="0" compatLnSpc="1"/>
          <a:lstStyle/>
          <a:p>
            <a:pPr>
              <a:lnSpc>
                <a:spcPct val="150000"/>
              </a:lnSpc>
              <a:defRPr/>
            </a:pPr>
            <a:r>
              <a:rPr lang="zh-CN" altLang="en-US" dirty="0"/>
              <a:t>合一算法</a:t>
            </a:r>
          </a:p>
          <a:p>
            <a:pPr lvl="1">
              <a:defRPr/>
            </a:pPr>
            <a:r>
              <a:rPr lang="zh-CN" altLang="en-US" dirty="0">
                <a:solidFill>
                  <a:srgbClr val="FF0000"/>
                </a:solidFill>
              </a:rPr>
              <a:t>差异</a:t>
            </a:r>
            <a:r>
              <a:rPr lang="zh-CN" altLang="en-US" dirty="0" smtClean="0">
                <a:solidFill>
                  <a:srgbClr val="FF0000"/>
                </a:solidFill>
              </a:rPr>
              <a:t>集</a:t>
            </a:r>
            <a:r>
              <a:rPr lang="zh-CN" altLang="en-US" dirty="0" smtClean="0"/>
              <a:t>的定义：设有</a:t>
            </a:r>
            <a:r>
              <a:rPr lang="zh-CN" altLang="en-US" dirty="0"/>
              <a:t>一非空有限公式集合 </a:t>
            </a:r>
            <a:r>
              <a:rPr lang="en-US" altLang="zh-CN" dirty="0" smtClean="0"/>
              <a:t>W={F</a:t>
            </a:r>
            <a:r>
              <a:rPr lang="en-US" altLang="zh-CN" baseline="-25000" dirty="0" smtClean="0"/>
              <a:t>1</a:t>
            </a:r>
            <a:r>
              <a:rPr lang="en-US" altLang="zh-CN" dirty="0" smtClean="0"/>
              <a:t>, …, </a:t>
            </a:r>
            <a:r>
              <a:rPr lang="en-US" altLang="zh-CN" dirty="0" err="1"/>
              <a:t>F</a:t>
            </a:r>
            <a:r>
              <a:rPr lang="en-US" altLang="zh-CN" baseline="-25000" dirty="0" err="1"/>
              <a:t>n</a:t>
            </a:r>
            <a:r>
              <a:rPr lang="en-US" altLang="zh-CN" dirty="0"/>
              <a:t>}</a:t>
            </a:r>
            <a:r>
              <a:rPr lang="zh-CN" altLang="en-US" dirty="0" smtClean="0"/>
              <a:t>，</a:t>
            </a:r>
            <a:r>
              <a:rPr lang="zh-CN" altLang="en-US" dirty="0"/>
              <a:t>其中，</a:t>
            </a:r>
            <a:r>
              <a:rPr lang="en-US" altLang="zh-CN" dirty="0"/>
              <a:t>F</a:t>
            </a:r>
            <a:r>
              <a:rPr lang="en-US" altLang="zh-CN" baseline="-25000" dirty="0"/>
              <a:t>i</a:t>
            </a:r>
            <a:r>
              <a:rPr lang="en-US" altLang="zh-CN" dirty="0"/>
              <a:t>(</a:t>
            </a:r>
            <a:r>
              <a:rPr lang="en-US" altLang="zh-CN" dirty="0" err="1"/>
              <a:t>i</a:t>
            </a:r>
            <a:r>
              <a:rPr lang="en-US" altLang="zh-CN" dirty="0"/>
              <a:t>=1, …, n)</a:t>
            </a:r>
            <a:r>
              <a:rPr lang="zh-CN" altLang="en-US" dirty="0"/>
              <a:t>是原子谓词</a:t>
            </a:r>
            <a:r>
              <a:rPr lang="zh-CN" altLang="en-US" dirty="0" smtClean="0"/>
              <a:t>公式，从</a:t>
            </a:r>
            <a:r>
              <a:rPr lang="en-US" altLang="zh-CN" dirty="0" smtClean="0"/>
              <a:t>W</a:t>
            </a:r>
            <a:r>
              <a:rPr lang="zh-CN" altLang="en-US" dirty="0"/>
              <a:t>中各个公式的第一个符号同时向右比较，直到发现第一个彼此不尽相同的符号为止，</a:t>
            </a:r>
            <a:r>
              <a:rPr lang="zh-CN" altLang="en-US" dirty="0" smtClean="0"/>
              <a:t>从</a:t>
            </a:r>
            <a:r>
              <a:rPr lang="en-US" altLang="zh-CN" dirty="0" smtClean="0"/>
              <a:t>W</a:t>
            </a:r>
            <a:r>
              <a:rPr lang="zh-CN" altLang="en-US" dirty="0" smtClean="0"/>
              <a:t>中</a:t>
            </a:r>
            <a:r>
              <a:rPr lang="zh-CN" altLang="en-US" dirty="0"/>
              <a:t>的各个公式中取出那些以第一个不一致符号开始的最大的子表达式为元素，组成一个</a:t>
            </a:r>
            <a:r>
              <a:rPr lang="zh-CN" altLang="en-US" dirty="0" smtClean="0"/>
              <a:t>集合</a:t>
            </a:r>
            <a:r>
              <a:rPr lang="en-US" altLang="zh-CN" dirty="0" smtClean="0"/>
              <a:t>D</a:t>
            </a:r>
            <a:r>
              <a:rPr lang="zh-CN" altLang="en-US" dirty="0" smtClean="0"/>
              <a:t>，称为</a:t>
            </a:r>
            <a:r>
              <a:rPr lang="en-US" altLang="zh-CN" dirty="0" smtClean="0"/>
              <a:t>W</a:t>
            </a:r>
            <a:r>
              <a:rPr lang="zh-CN" altLang="en-US" dirty="0" smtClean="0"/>
              <a:t>的</a:t>
            </a:r>
            <a:r>
              <a:rPr lang="zh-CN" altLang="en-US" dirty="0"/>
              <a:t>差异集</a:t>
            </a:r>
            <a:r>
              <a:rPr lang="zh-CN" altLang="en-US" dirty="0" smtClean="0"/>
              <a:t>。</a:t>
            </a:r>
            <a:endParaRPr lang="zh-CN" altLang="en-US" dirty="0"/>
          </a:p>
          <a:p>
            <a:pPr marL="452120" lvl="1" indent="0">
              <a:buNone/>
              <a:defRPr/>
            </a:pPr>
            <a:r>
              <a:rPr lang="zh-CN" altLang="en-US" dirty="0">
                <a:solidFill>
                  <a:srgbClr val="00008E"/>
                </a:solidFill>
              </a:rPr>
              <a:t>例：公式集：</a:t>
            </a:r>
            <a:r>
              <a:rPr lang="en-US" altLang="zh-CN" dirty="0">
                <a:solidFill>
                  <a:srgbClr val="00008E"/>
                </a:solidFill>
              </a:rPr>
              <a:t>W={</a:t>
            </a:r>
            <a:r>
              <a:rPr lang="en-US" altLang="zh-CN" dirty="0" smtClean="0">
                <a:solidFill>
                  <a:srgbClr val="00008E"/>
                </a:solidFill>
              </a:rPr>
              <a:t>P(x, g(f(y, </a:t>
            </a:r>
            <a:r>
              <a:rPr lang="en-US" altLang="zh-CN" dirty="0">
                <a:solidFill>
                  <a:srgbClr val="00008E"/>
                </a:solidFill>
              </a:rPr>
              <a:t>z</a:t>
            </a:r>
            <a:r>
              <a:rPr lang="en-US" altLang="zh-CN" dirty="0" smtClean="0">
                <a:solidFill>
                  <a:srgbClr val="00008E"/>
                </a:solidFill>
              </a:rPr>
              <a:t>), </a:t>
            </a:r>
            <a:r>
              <a:rPr lang="en-US" altLang="zh-CN" dirty="0">
                <a:solidFill>
                  <a:srgbClr val="00008E"/>
                </a:solidFill>
              </a:rPr>
              <a:t>x</a:t>
            </a:r>
            <a:r>
              <a:rPr lang="en-US" altLang="zh-CN" dirty="0" smtClean="0">
                <a:solidFill>
                  <a:srgbClr val="00008E"/>
                </a:solidFill>
              </a:rPr>
              <a:t>), </a:t>
            </a:r>
            <a:r>
              <a:rPr lang="en-US" altLang="zh-CN" dirty="0">
                <a:solidFill>
                  <a:srgbClr val="00008E"/>
                </a:solidFill>
              </a:rPr>
              <a:t>y),</a:t>
            </a:r>
            <a:r>
              <a:rPr lang="en-US" altLang="zh-CN" dirty="0" smtClean="0">
                <a:solidFill>
                  <a:srgbClr val="00008E"/>
                </a:solidFill>
              </a:rPr>
              <a:t>P(x, g(a, </a:t>
            </a:r>
            <a:r>
              <a:rPr lang="en-US" altLang="zh-CN" dirty="0">
                <a:solidFill>
                  <a:srgbClr val="00008E"/>
                </a:solidFill>
              </a:rPr>
              <a:t>b</a:t>
            </a:r>
            <a:r>
              <a:rPr lang="en-US" altLang="zh-CN" dirty="0" smtClean="0">
                <a:solidFill>
                  <a:srgbClr val="00008E"/>
                </a:solidFill>
              </a:rPr>
              <a:t>), </a:t>
            </a:r>
            <a:r>
              <a:rPr lang="en-US" altLang="zh-CN" dirty="0">
                <a:solidFill>
                  <a:srgbClr val="00008E"/>
                </a:solidFill>
              </a:rPr>
              <a:t>b</a:t>
            </a:r>
            <a:r>
              <a:rPr lang="en-US" altLang="zh-CN" dirty="0" smtClean="0">
                <a:solidFill>
                  <a:srgbClr val="00008E"/>
                </a:solidFill>
              </a:rPr>
              <a:t>), P(x, g(g(h(x), </a:t>
            </a:r>
            <a:r>
              <a:rPr lang="en-US" altLang="zh-CN" dirty="0">
                <a:solidFill>
                  <a:srgbClr val="00008E"/>
                </a:solidFill>
              </a:rPr>
              <a:t>a</a:t>
            </a:r>
            <a:r>
              <a:rPr lang="en-US" altLang="zh-CN" dirty="0" smtClean="0">
                <a:solidFill>
                  <a:srgbClr val="00008E"/>
                </a:solidFill>
              </a:rPr>
              <a:t>), </a:t>
            </a:r>
            <a:r>
              <a:rPr lang="en-US" altLang="zh-CN" dirty="0">
                <a:solidFill>
                  <a:srgbClr val="00008E"/>
                </a:solidFill>
              </a:rPr>
              <a:t>y</a:t>
            </a:r>
            <a:r>
              <a:rPr lang="en-US" altLang="zh-CN" dirty="0" smtClean="0">
                <a:solidFill>
                  <a:srgbClr val="00008E"/>
                </a:solidFill>
              </a:rPr>
              <a:t>), </a:t>
            </a:r>
            <a:r>
              <a:rPr lang="en-US" altLang="zh-CN" dirty="0">
                <a:solidFill>
                  <a:srgbClr val="00008E"/>
                </a:solidFill>
              </a:rPr>
              <a:t>h(x))}</a:t>
            </a:r>
          </a:p>
          <a:p>
            <a:pPr marL="452120" lvl="1" indent="0">
              <a:buNone/>
              <a:defRPr/>
            </a:pPr>
            <a:r>
              <a:rPr lang="zh-CN" altLang="en-US" dirty="0" smtClean="0"/>
              <a:t>差异集</a:t>
            </a:r>
            <a:r>
              <a:rPr lang="zh-CN" altLang="en-US" dirty="0"/>
              <a:t>为：  </a:t>
            </a:r>
            <a:r>
              <a:rPr lang="en-US" altLang="zh-CN" dirty="0"/>
              <a:t>D={</a:t>
            </a:r>
            <a:r>
              <a:rPr lang="en-US" altLang="zh-CN" dirty="0" smtClean="0"/>
              <a:t>f(y, </a:t>
            </a:r>
            <a:r>
              <a:rPr lang="en-US" altLang="zh-CN" dirty="0"/>
              <a:t>z</a:t>
            </a:r>
            <a:r>
              <a:rPr lang="en-US" altLang="zh-CN" dirty="0" smtClean="0"/>
              <a:t>), a, </a:t>
            </a:r>
            <a:r>
              <a:rPr lang="en-US" altLang="zh-CN" dirty="0"/>
              <a:t>g(h(x</a:t>
            </a:r>
            <a:r>
              <a:rPr lang="en-US" altLang="zh-CN" dirty="0" smtClean="0"/>
              <a:t>), </a:t>
            </a:r>
            <a:r>
              <a:rPr lang="en-US" altLang="zh-CN" dirty="0"/>
              <a:t>a</a:t>
            </a:r>
            <a:r>
              <a:rPr lang="en-US" altLang="zh-CN" dirty="0" smtClean="0"/>
              <a:t>)}</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91440" tIns="45720" rIns="91440" bIns="45720" numCol="1" anchor="t" anchorCtr="0" compatLnSpc="1"/>
          <a:lstStyle/>
          <a:p>
            <a:pPr>
              <a:lnSpc>
                <a:spcPct val="150000"/>
              </a:lnSpc>
              <a:defRPr/>
            </a:pPr>
            <a:r>
              <a:rPr lang="zh-CN" altLang="en-US" dirty="0"/>
              <a:t>合一算法</a:t>
            </a:r>
          </a:p>
          <a:p>
            <a:pPr marL="452120" lvl="1" indent="0">
              <a:buNone/>
              <a:defRPr/>
            </a:pPr>
            <a:r>
              <a:rPr lang="zh-CN" altLang="en-US" dirty="0" smtClean="0"/>
              <a:t>设 </a:t>
            </a:r>
            <a:r>
              <a:rPr lang="en-US" altLang="zh-CN" dirty="0"/>
              <a:t>W </a:t>
            </a:r>
            <a:r>
              <a:rPr lang="zh-CN" altLang="en-US" dirty="0"/>
              <a:t>为非空有限表达式集合，则可以按下列步骤</a:t>
            </a:r>
            <a:r>
              <a:rPr lang="zh-CN" altLang="en-US" dirty="0">
                <a:solidFill>
                  <a:srgbClr val="FF0000"/>
                </a:solidFill>
              </a:rPr>
              <a:t>求</a:t>
            </a:r>
            <a:r>
              <a:rPr lang="zh-CN" altLang="en-US" dirty="0" smtClean="0">
                <a:solidFill>
                  <a:srgbClr val="FF0000"/>
                </a:solidFill>
              </a:rPr>
              <a:t>出最</a:t>
            </a:r>
            <a:r>
              <a:rPr lang="zh-CN" altLang="en-US" dirty="0">
                <a:solidFill>
                  <a:srgbClr val="FF0000"/>
                </a:solidFill>
              </a:rPr>
              <a:t>一般合一</a:t>
            </a:r>
            <a:r>
              <a:rPr lang="zh-CN" altLang="en-US" dirty="0"/>
              <a:t>：</a:t>
            </a:r>
          </a:p>
          <a:p>
            <a:pPr marL="452120" lvl="1" indent="0">
              <a:buNone/>
              <a:defRPr/>
            </a:pPr>
            <a:r>
              <a:rPr lang="zh-CN" altLang="en-US" dirty="0"/>
              <a:t>① </a:t>
            </a:r>
            <a:r>
              <a:rPr lang="zh-CN" altLang="en-US" dirty="0" smtClean="0"/>
              <a:t>置</a:t>
            </a:r>
            <a:r>
              <a:rPr lang="en-US" altLang="zh-CN" dirty="0" smtClean="0"/>
              <a:t>k=0, </a:t>
            </a:r>
            <a:r>
              <a:rPr lang="en-US" altLang="zh-CN" dirty="0" err="1" smtClean="0"/>
              <a:t>W</a:t>
            </a:r>
            <a:r>
              <a:rPr lang="en-US" altLang="zh-CN" baseline="-25000" dirty="0" err="1" smtClean="0"/>
              <a:t>k</a:t>
            </a:r>
            <a:r>
              <a:rPr lang="en-US" altLang="zh-CN" dirty="0" smtClean="0"/>
              <a:t>=W, </a:t>
            </a:r>
            <a:r>
              <a:rPr lang="en-US" altLang="zh-CN" dirty="0" err="1" smtClean="0"/>
              <a:t>σ</a:t>
            </a:r>
            <a:r>
              <a:rPr lang="en-US" altLang="zh-CN" baseline="-25000" dirty="0" err="1" smtClean="0"/>
              <a:t>k</a:t>
            </a:r>
            <a:r>
              <a:rPr lang="en-US" altLang="zh-CN" dirty="0" smtClean="0"/>
              <a:t>=ε</a:t>
            </a:r>
            <a:r>
              <a:rPr lang="en-US" altLang="zh-CN" dirty="0"/>
              <a:t>(</a:t>
            </a:r>
            <a:r>
              <a:rPr lang="zh-CN" altLang="en-US" dirty="0"/>
              <a:t>空置换，即不含元素的置换</a:t>
            </a:r>
            <a:r>
              <a:rPr lang="en-US" altLang="zh-CN" dirty="0"/>
              <a:t>)</a:t>
            </a:r>
            <a:r>
              <a:rPr lang="zh-CN" altLang="en-US" dirty="0"/>
              <a:t>。</a:t>
            </a:r>
          </a:p>
          <a:p>
            <a:pPr marL="452120" lvl="1" indent="0">
              <a:buNone/>
              <a:defRPr/>
            </a:pPr>
            <a:r>
              <a:rPr lang="zh-CN" altLang="en-US" dirty="0"/>
              <a:t>② </a:t>
            </a:r>
            <a:r>
              <a:rPr lang="zh-CN" altLang="en-US" dirty="0" smtClean="0"/>
              <a:t>若</a:t>
            </a:r>
            <a:r>
              <a:rPr lang="en-US" altLang="zh-CN" dirty="0" err="1" smtClean="0"/>
              <a:t>W</a:t>
            </a:r>
            <a:r>
              <a:rPr lang="en-US" altLang="zh-CN" baseline="-25000" dirty="0" err="1" smtClean="0"/>
              <a:t>k</a:t>
            </a:r>
            <a:r>
              <a:rPr lang="zh-CN" altLang="en-US" dirty="0" smtClean="0"/>
              <a:t>只有</a:t>
            </a:r>
            <a:r>
              <a:rPr lang="zh-CN" altLang="en-US" dirty="0"/>
              <a:t>一个表达式，则算法终止</a:t>
            </a:r>
            <a:r>
              <a:rPr lang="zh-CN" altLang="en-US" dirty="0" smtClean="0"/>
              <a:t>，</a:t>
            </a:r>
            <a:r>
              <a:rPr lang="en-US" altLang="zh-CN" dirty="0" err="1" smtClean="0"/>
              <a:t>σ</a:t>
            </a:r>
            <a:r>
              <a:rPr lang="en-US" altLang="zh-CN" baseline="-25000" dirty="0" err="1" smtClean="0"/>
              <a:t>k</a:t>
            </a:r>
            <a:r>
              <a:rPr lang="zh-CN" altLang="en-US" dirty="0"/>
              <a:t>就是要求的最一般合一。</a:t>
            </a:r>
          </a:p>
          <a:p>
            <a:pPr marL="452120" lvl="1" indent="0">
              <a:buNone/>
              <a:defRPr/>
            </a:pPr>
            <a:r>
              <a:rPr lang="zh-CN" altLang="en-US" dirty="0"/>
              <a:t>③ </a:t>
            </a:r>
            <a:r>
              <a:rPr lang="zh-CN" altLang="en-US" dirty="0" smtClean="0"/>
              <a:t>找出</a:t>
            </a:r>
            <a:r>
              <a:rPr lang="en-US" altLang="zh-CN" dirty="0" err="1" smtClean="0"/>
              <a:t>W</a:t>
            </a:r>
            <a:r>
              <a:rPr lang="en-US" altLang="zh-CN" baseline="-25000" dirty="0" err="1" smtClean="0"/>
              <a:t>k</a:t>
            </a:r>
            <a:r>
              <a:rPr lang="zh-CN" altLang="en-US" dirty="0" smtClean="0"/>
              <a:t>的</a:t>
            </a:r>
            <a:r>
              <a:rPr lang="zh-CN" altLang="en-US" dirty="0"/>
              <a:t>差异</a:t>
            </a:r>
            <a:r>
              <a:rPr lang="zh-CN" altLang="en-US" dirty="0" smtClean="0"/>
              <a:t>集</a:t>
            </a:r>
            <a:r>
              <a:rPr lang="en-US" altLang="zh-CN" dirty="0" err="1" smtClean="0"/>
              <a:t>D</a:t>
            </a:r>
            <a:r>
              <a:rPr lang="en-US" altLang="zh-CN" baseline="-25000" dirty="0" err="1" smtClean="0"/>
              <a:t>k</a:t>
            </a:r>
            <a:r>
              <a:rPr lang="zh-CN" altLang="en-US" dirty="0" smtClean="0"/>
              <a:t>。</a:t>
            </a:r>
            <a:endParaRPr lang="en-US" altLang="zh-CN" dirty="0" smtClean="0"/>
          </a:p>
          <a:p>
            <a:pPr marL="452120" lvl="1" indent="0">
              <a:buNone/>
              <a:defRPr/>
            </a:pPr>
            <a:r>
              <a:rPr lang="zh-CN" altLang="en-US" dirty="0" smtClean="0"/>
              <a:t>④ 若</a:t>
            </a:r>
            <a:r>
              <a:rPr lang="en-US" altLang="zh-CN" dirty="0" err="1" smtClean="0"/>
              <a:t>D</a:t>
            </a:r>
            <a:r>
              <a:rPr lang="en-US" altLang="zh-CN" baseline="-25000" dirty="0" err="1" smtClean="0"/>
              <a:t>k</a:t>
            </a:r>
            <a:r>
              <a:rPr lang="zh-CN" altLang="en-US" dirty="0" smtClean="0"/>
              <a:t>中</a:t>
            </a:r>
            <a:r>
              <a:rPr lang="zh-CN" altLang="en-US" dirty="0"/>
              <a:t>存在</a:t>
            </a:r>
            <a:r>
              <a:rPr lang="zh-CN" altLang="en-US" dirty="0" smtClean="0"/>
              <a:t>元素</a:t>
            </a:r>
            <a:r>
              <a:rPr lang="en-US" altLang="zh-CN" dirty="0" err="1" smtClean="0"/>
              <a:t>a</a:t>
            </a:r>
            <a:r>
              <a:rPr lang="en-US" altLang="zh-CN" baseline="-25000" dirty="0" err="1" smtClean="0"/>
              <a:t>k</a:t>
            </a:r>
            <a:r>
              <a:rPr lang="en-US" altLang="zh-CN" dirty="0" smtClean="0"/>
              <a:t>(</a:t>
            </a:r>
            <a:r>
              <a:rPr lang="zh-CN" altLang="en-US" dirty="0" smtClean="0"/>
              <a:t>变元</a:t>
            </a:r>
            <a:r>
              <a:rPr lang="en-US" altLang="zh-CN" dirty="0" smtClean="0"/>
              <a:t>)</a:t>
            </a:r>
            <a:r>
              <a:rPr lang="zh-CN" altLang="en-US" dirty="0" smtClean="0"/>
              <a:t>和</a:t>
            </a:r>
            <a:r>
              <a:rPr lang="en-US" altLang="zh-CN" dirty="0" err="1" smtClean="0"/>
              <a:t>t</a:t>
            </a:r>
            <a:r>
              <a:rPr lang="en-US" altLang="zh-CN" baseline="-25000" dirty="0" err="1" smtClean="0"/>
              <a:t>k</a:t>
            </a:r>
            <a:r>
              <a:rPr lang="en-US" altLang="zh-CN" dirty="0" smtClean="0"/>
              <a:t>(</a:t>
            </a:r>
            <a:r>
              <a:rPr lang="zh-CN" altLang="en-US" dirty="0" smtClean="0"/>
              <a:t>项</a:t>
            </a:r>
            <a:r>
              <a:rPr lang="en-US" altLang="zh-CN" dirty="0" smtClean="0"/>
              <a:t>)</a:t>
            </a:r>
            <a:r>
              <a:rPr lang="zh-CN" altLang="en-US" dirty="0" smtClean="0"/>
              <a:t>，且</a:t>
            </a:r>
            <a:r>
              <a:rPr lang="en-US" altLang="zh-CN" dirty="0" err="1" smtClean="0"/>
              <a:t>a</a:t>
            </a:r>
            <a:r>
              <a:rPr lang="en-US" altLang="zh-CN" baseline="-25000" dirty="0" err="1" smtClean="0"/>
              <a:t>k</a:t>
            </a:r>
            <a:r>
              <a:rPr lang="zh-CN" altLang="en-US" dirty="0" smtClean="0"/>
              <a:t>不在</a:t>
            </a:r>
            <a:r>
              <a:rPr lang="en-US" altLang="zh-CN" dirty="0" err="1" smtClean="0"/>
              <a:t>t</a:t>
            </a:r>
            <a:r>
              <a:rPr lang="en-US" altLang="zh-CN" baseline="-25000" dirty="0" err="1" smtClean="0"/>
              <a:t>k</a:t>
            </a:r>
            <a:r>
              <a:rPr lang="zh-CN" altLang="en-US" dirty="0" smtClean="0"/>
              <a:t>中</a:t>
            </a:r>
            <a:r>
              <a:rPr lang="zh-CN" altLang="en-US" dirty="0"/>
              <a:t>出现，则置：</a:t>
            </a:r>
          </a:p>
          <a:p>
            <a:pPr marL="452120" lvl="1" indent="0">
              <a:buNone/>
              <a:defRPr/>
            </a:pPr>
            <a:r>
              <a:rPr lang="en-US" altLang="zh-CN" dirty="0" smtClean="0"/>
              <a:t>	</a:t>
            </a:r>
            <a:r>
              <a:rPr lang="el-GR" altLang="zh-CN" dirty="0" smtClean="0"/>
              <a:t>σ</a:t>
            </a:r>
            <a:r>
              <a:rPr lang="en-US" altLang="zh-CN" baseline="-25000" dirty="0"/>
              <a:t>k+1</a:t>
            </a:r>
            <a:r>
              <a:rPr lang="en-US" altLang="zh-CN" dirty="0"/>
              <a:t> =</a:t>
            </a:r>
            <a:r>
              <a:rPr lang="el-GR" altLang="zh-CN" dirty="0"/>
              <a:t>σ</a:t>
            </a:r>
            <a:r>
              <a:rPr lang="en-US" altLang="zh-CN" baseline="-25000" dirty="0" smtClean="0"/>
              <a:t>k</a:t>
            </a:r>
            <a:r>
              <a:rPr lang="en-US" altLang="zh-CN" dirty="0" smtClean="0"/>
              <a:t>{</a:t>
            </a:r>
            <a:r>
              <a:rPr lang="en-US" altLang="zh-CN" dirty="0" err="1" smtClean="0"/>
              <a:t>t</a:t>
            </a:r>
            <a:r>
              <a:rPr lang="en-US" altLang="zh-CN" baseline="-25000" dirty="0" err="1" smtClean="0"/>
              <a:t>k</a:t>
            </a:r>
            <a:r>
              <a:rPr lang="en-US" altLang="zh-CN" dirty="0" smtClean="0"/>
              <a:t>/</a:t>
            </a:r>
            <a:r>
              <a:rPr lang="en-US" altLang="zh-CN" dirty="0" err="1" smtClean="0"/>
              <a:t>a</a:t>
            </a:r>
            <a:r>
              <a:rPr lang="en-US" altLang="zh-CN" baseline="-25000" dirty="0" err="1" smtClean="0"/>
              <a:t>k</a:t>
            </a:r>
            <a:r>
              <a:rPr lang="en-US" altLang="zh-CN" dirty="0" smtClean="0"/>
              <a:t>}</a:t>
            </a:r>
            <a:r>
              <a:rPr lang="zh-CN" altLang="en-US" dirty="0" smtClean="0"/>
              <a:t>， </a:t>
            </a:r>
            <a:r>
              <a:rPr lang="en-US" altLang="zh-CN" dirty="0" smtClean="0"/>
              <a:t>W</a:t>
            </a:r>
            <a:r>
              <a:rPr lang="en-US" altLang="zh-CN" baseline="-25000" dirty="0" smtClean="0"/>
              <a:t>k+1</a:t>
            </a:r>
            <a:r>
              <a:rPr lang="en-US" altLang="zh-CN" dirty="0" smtClean="0"/>
              <a:t> </a:t>
            </a:r>
            <a:r>
              <a:rPr lang="en-US" altLang="zh-CN" dirty="0"/>
              <a:t>= </a:t>
            </a:r>
            <a:r>
              <a:rPr lang="en-US" altLang="zh-CN" dirty="0" err="1" smtClean="0"/>
              <a:t>W</a:t>
            </a:r>
            <a:r>
              <a:rPr lang="en-US" altLang="zh-CN" baseline="-25000" dirty="0" err="1" smtClean="0"/>
              <a:t>k</a:t>
            </a:r>
            <a:r>
              <a:rPr lang="en-US" altLang="zh-CN" dirty="0" smtClean="0"/>
              <a:t>{</a:t>
            </a:r>
            <a:r>
              <a:rPr lang="en-US" altLang="zh-CN" dirty="0" err="1" smtClean="0"/>
              <a:t>t</a:t>
            </a:r>
            <a:r>
              <a:rPr lang="en-US" altLang="zh-CN" baseline="-25000" dirty="0" err="1" smtClean="0"/>
              <a:t>k</a:t>
            </a:r>
            <a:r>
              <a:rPr lang="en-US" altLang="zh-CN" dirty="0" smtClean="0"/>
              <a:t>/</a:t>
            </a:r>
            <a:r>
              <a:rPr lang="en-US" altLang="zh-CN" dirty="0" err="1" smtClean="0"/>
              <a:t>a</a:t>
            </a:r>
            <a:r>
              <a:rPr lang="en-US" altLang="zh-CN" baseline="-25000" dirty="0" err="1" smtClean="0"/>
              <a:t>k</a:t>
            </a:r>
            <a:r>
              <a:rPr lang="en-US" altLang="zh-CN" dirty="0" smtClean="0"/>
              <a:t>}</a:t>
            </a:r>
            <a:r>
              <a:rPr lang="zh-CN" altLang="en-US" dirty="0" smtClean="0"/>
              <a:t>， </a:t>
            </a:r>
            <a:r>
              <a:rPr lang="en-US" altLang="zh-CN" dirty="0" smtClean="0"/>
              <a:t>k </a:t>
            </a:r>
            <a:r>
              <a:rPr lang="en-US" altLang="zh-CN" dirty="0"/>
              <a:t>= k+1</a:t>
            </a:r>
          </a:p>
          <a:p>
            <a:pPr marL="452120" lvl="1" indent="0">
              <a:buNone/>
              <a:defRPr/>
            </a:pPr>
            <a:r>
              <a:rPr lang="en-US" altLang="zh-CN" dirty="0" smtClean="0"/>
              <a:t>	</a:t>
            </a:r>
            <a:r>
              <a:rPr lang="zh-CN" altLang="en-US" dirty="0" smtClean="0"/>
              <a:t>然后</a:t>
            </a:r>
            <a:r>
              <a:rPr lang="zh-CN" altLang="en-US" dirty="0"/>
              <a:t>转向②。否则，继续。</a:t>
            </a:r>
          </a:p>
          <a:p>
            <a:pPr marL="452120" lvl="1" indent="0">
              <a:buNone/>
              <a:defRPr/>
            </a:pPr>
            <a:r>
              <a:rPr lang="zh-CN" altLang="en-US" dirty="0" smtClean="0"/>
              <a:t>⑤ 算法</a:t>
            </a:r>
            <a:r>
              <a:rPr lang="zh-CN" altLang="en-US" dirty="0"/>
              <a:t>终止，</a:t>
            </a:r>
            <a:r>
              <a:rPr lang="en-US" altLang="zh-CN" dirty="0"/>
              <a:t>W</a:t>
            </a:r>
            <a:r>
              <a:rPr lang="zh-CN" altLang="en-US" dirty="0" smtClean="0"/>
              <a:t>的最</a:t>
            </a:r>
            <a:r>
              <a:rPr lang="zh-CN" altLang="en-US" dirty="0"/>
              <a:t>一般</a:t>
            </a:r>
            <a:r>
              <a:rPr lang="zh-CN" altLang="en-US" dirty="0" smtClean="0"/>
              <a:t>合一不</a:t>
            </a:r>
            <a:r>
              <a:rPr lang="zh-CN" altLang="en-US" dirty="0"/>
              <a:t>存在。 </a:t>
            </a:r>
          </a:p>
          <a:p>
            <a:pPr marL="452120" lvl="1" indent="0">
              <a:buNone/>
              <a:defRPr/>
            </a:pPr>
            <a:endParaRPr lang="zh-CN" altLang="en-US" dirty="0"/>
          </a:p>
          <a:p>
            <a:pPr>
              <a:lnSpc>
                <a:spcPct val="150000"/>
              </a:lnSpc>
              <a:defRPr/>
            </a:pPr>
            <a:endParaRPr lang="en-US" altLang="zh-CN" dirty="0" smtClean="0"/>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2.4.3 </a:t>
            </a:r>
            <a:r>
              <a:rPr lang="zh-CN" altLang="en-US" dirty="0"/>
              <a:t>谓词归结的合一和置换</a:t>
            </a:r>
          </a:p>
        </p:txBody>
      </p:sp>
      <p:sp>
        <p:nvSpPr>
          <p:cNvPr id="135171" name="Rectangle 3"/>
          <p:cNvSpPr>
            <a:spLocks noGrp="1" noChangeArrowheads="1"/>
          </p:cNvSpPr>
          <p:nvPr>
            <p:ph idx="1"/>
          </p:nvPr>
        </p:nvSpPr>
        <p:spPr/>
        <p:txBody>
          <a:bodyPr vert="horz" wrap="square" lIns="91440" tIns="45720" rIns="91440" bIns="45720" numCol="1" anchor="t" anchorCtr="0" compatLnSpc="1"/>
          <a:lstStyle/>
          <a:p>
            <a:pPr>
              <a:lnSpc>
                <a:spcPct val="150000"/>
              </a:lnSpc>
              <a:defRPr/>
            </a:pPr>
            <a:r>
              <a:rPr lang="zh-CN" altLang="en-US" dirty="0"/>
              <a:t>合一算法的流程图</a:t>
            </a:r>
          </a:p>
          <a:p>
            <a:pPr>
              <a:lnSpc>
                <a:spcPct val="150000"/>
              </a:lnSpc>
              <a:defRPr/>
            </a:pPr>
            <a:endParaRPr lang="en-US" altLang="zh-CN" dirty="0" smtClean="0"/>
          </a:p>
        </p:txBody>
      </p:sp>
      <p:sp>
        <p:nvSpPr>
          <p:cNvPr id="6" name="AutoShape 3"/>
          <p:cNvSpPr/>
          <p:nvPr/>
        </p:nvSpPr>
        <p:spPr>
          <a:xfrm>
            <a:off x="3534428" y="1776061"/>
            <a:ext cx="3291629" cy="533575"/>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en-US" altLang="zh-CN" sz="2400" dirty="0">
                <a:latin typeface="+mn-lt"/>
                <a:ea typeface="黑体" panose="02010609060101010101" pitchFamily="49" charset="-122"/>
              </a:rPr>
              <a:t>k=0, </a:t>
            </a:r>
            <a:r>
              <a:rPr kumimoji="0" lang="en-US" altLang="zh-CN" sz="2400" dirty="0" err="1">
                <a:latin typeface="+mn-lt"/>
                <a:ea typeface="黑体" panose="02010609060101010101" pitchFamily="49" charset="-122"/>
              </a:rPr>
              <a:t>W</a:t>
            </a:r>
            <a:r>
              <a:rPr kumimoji="0" lang="en-US" altLang="zh-CN" sz="2400" i="1" baseline="-30000" dirty="0" err="1">
                <a:latin typeface="+mn-lt"/>
                <a:ea typeface="黑体" panose="02010609060101010101" pitchFamily="49" charset="-122"/>
              </a:rPr>
              <a:t>k</a:t>
            </a:r>
            <a:r>
              <a:rPr kumimoji="0" lang="en-US" altLang="zh-CN" sz="2400" dirty="0">
                <a:latin typeface="+mn-lt"/>
                <a:ea typeface="黑体" panose="02010609060101010101" pitchFamily="49" charset="-122"/>
              </a:rPr>
              <a:t>=W</a:t>
            </a:r>
            <a:r>
              <a:rPr kumimoji="0" lang="en-US" altLang="zh-CN" sz="2400" dirty="0" smtClean="0">
                <a:latin typeface="+mn-lt"/>
                <a:ea typeface="黑体" panose="02010609060101010101" pitchFamily="49" charset="-122"/>
              </a:rPr>
              <a:t>, </a:t>
            </a:r>
            <a:r>
              <a:rPr kumimoji="0" lang="en-US" altLang="zh-CN" sz="2400" dirty="0" err="1" smtClean="0">
                <a:latin typeface="+mn-lt"/>
                <a:ea typeface="黑体" panose="02010609060101010101" pitchFamily="49" charset="-122"/>
              </a:rPr>
              <a:t>σ</a:t>
            </a:r>
            <a:r>
              <a:rPr kumimoji="0" lang="en-US" altLang="zh-CN" sz="2400" i="1" baseline="-30000" dirty="0" err="1" smtClean="0">
                <a:latin typeface="+mn-lt"/>
                <a:ea typeface="黑体" panose="02010609060101010101" pitchFamily="49" charset="-122"/>
              </a:rPr>
              <a:t>k</a:t>
            </a:r>
            <a:r>
              <a:rPr kumimoji="0" lang="en-US" altLang="zh-CN" sz="2400" dirty="0" smtClean="0">
                <a:latin typeface="+mn-lt"/>
                <a:ea typeface="黑体" panose="02010609060101010101" pitchFamily="49" charset="-122"/>
              </a:rPr>
              <a:t>=ε</a:t>
            </a:r>
            <a:endParaRPr kumimoji="0" lang="en-US" altLang="zh-CN" sz="2400" dirty="0">
              <a:latin typeface="+mn-lt"/>
              <a:ea typeface="黑体" panose="02010609060101010101" pitchFamily="49" charset="-122"/>
            </a:endParaRPr>
          </a:p>
        </p:txBody>
      </p:sp>
      <p:sp>
        <p:nvSpPr>
          <p:cNvPr id="7" name="AutoShape 4"/>
          <p:cNvSpPr/>
          <p:nvPr/>
        </p:nvSpPr>
        <p:spPr>
          <a:xfrm>
            <a:off x="3972066" y="2643121"/>
            <a:ext cx="2416351" cy="733666"/>
          </a:xfrm>
          <a:prstGeom prst="flowChartDecision">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en-US" altLang="zh-CN" sz="2400" dirty="0">
                <a:latin typeface="+mn-lt"/>
                <a:ea typeface="黑体" panose="02010609060101010101" pitchFamily="49" charset="-122"/>
              </a:rPr>
              <a:t>|</a:t>
            </a:r>
            <a:r>
              <a:rPr kumimoji="0" lang="en-US" altLang="zh-CN" sz="2400" dirty="0" err="1" smtClean="0">
                <a:latin typeface="+mn-lt"/>
                <a:ea typeface="黑体" panose="02010609060101010101" pitchFamily="49" charset="-122"/>
              </a:rPr>
              <a:t>W</a:t>
            </a:r>
            <a:r>
              <a:rPr kumimoji="0" lang="en-US" altLang="zh-CN" sz="2400" i="1" baseline="-30000" dirty="0" err="1" smtClean="0">
                <a:latin typeface="+mn-lt"/>
                <a:ea typeface="黑体" panose="02010609060101010101" pitchFamily="49" charset="-122"/>
              </a:rPr>
              <a:t>k</a:t>
            </a:r>
            <a:r>
              <a:rPr kumimoji="0" lang="en-US" altLang="zh-CN" sz="2400" dirty="0">
                <a:ea typeface="黑体" panose="02010609060101010101" pitchFamily="49" charset="-122"/>
              </a:rPr>
              <a:t> | </a:t>
            </a:r>
            <a:r>
              <a:rPr kumimoji="0" lang="zh-CN" altLang="en-US" sz="2400" dirty="0" smtClean="0">
                <a:latin typeface="+mn-lt"/>
                <a:ea typeface="黑体" panose="02010609060101010101" pitchFamily="49" charset="-122"/>
              </a:rPr>
              <a:t>＝</a:t>
            </a:r>
            <a:r>
              <a:rPr kumimoji="0" lang="en-US" altLang="zh-CN" sz="2400" dirty="0">
                <a:latin typeface="+mn-lt"/>
                <a:ea typeface="黑体" panose="02010609060101010101" pitchFamily="49" charset="-122"/>
              </a:rPr>
              <a:t>1</a:t>
            </a:r>
            <a:r>
              <a:rPr kumimoji="0" lang="zh-CN" altLang="en-US" sz="2400" dirty="0">
                <a:latin typeface="+mn-lt"/>
                <a:ea typeface="黑体" panose="02010609060101010101" pitchFamily="49" charset="-122"/>
              </a:rPr>
              <a:t>？</a:t>
            </a:r>
          </a:p>
        </p:txBody>
      </p:sp>
      <p:sp>
        <p:nvSpPr>
          <p:cNvPr id="8" name="AutoShape 5"/>
          <p:cNvSpPr/>
          <p:nvPr/>
        </p:nvSpPr>
        <p:spPr>
          <a:xfrm>
            <a:off x="7659738" y="2743166"/>
            <a:ext cx="2728138" cy="533575"/>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zh-CN" altLang="en-US" sz="2400" dirty="0">
                <a:latin typeface="+mn-lt"/>
                <a:ea typeface="黑体" panose="02010609060101010101" pitchFamily="49" charset="-122"/>
              </a:rPr>
              <a:t>求得</a:t>
            </a:r>
            <a:r>
              <a:rPr kumimoji="0" lang="en-US" altLang="zh-CN" sz="2400" dirty="0">
                <a:latin typeface="+mn-lt"/>
                <a:ea typeface="黑体" panose="02010609060101010101" pitchFamily="49" charset="-122"/>
              </a:rPr>
              <a:t>mgu</a:t>
            </a:r>
            <a:r>
              <a:rPr kumimoji="0" lang="zh-CN" altLang="en-US" sz="2400" dirty="0">
                <a:latin typeface="+mn-lt"/>
                <a:ea typeface="黑体" panose="02010609060101010101" pitchFamily="49" charset="-122"/>
              </a:rPr>
              <a:t>、结束</a:t>
            </a:r>
          </a:p>
        </p:txBody>
      </p:sp>
      <p:sp>
        <p:nvSpPr>
          <p:cNvPr id="9" name="AutoShape 6"/>
          <p:cNvSpPr/>
          <p:nvPr/>
        </p:nvSpPr>
        <p:spPr>
          <a:xfrm>
            <a:off x="3816172" y="3689881"/>
            <a:ext cx="2728138" cy="533575"/>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zh-CN" altLang="en-US" sz="2400" dirty="0">
                <a:latin typeface="+mn-lt"/>
                <a:ea typeface="黑体" panose="02010609060101010101" pitchFamily="49" charset="-122"/>
              </a:rPr>
              <a:t>求出不一致集合</a:t>
            </a:r>
          </a:p>
        </p:txBody>
      </p:sp>
      <p:sp>
        <p:nvSpPr>
          <p:cNvPr id="10" name="AutoShape 7"/>
          <p:cNvSpPr/>
          <p:nvPr/>
        </p:nvSpPr>
        <p:spPr>
          <a:xfrm>
            <a:off x="4088986" y="4575749"/>
            <a:ext cx="2182511" cy="736944"/>
          </a:xfrm>
          <a:prstGeom prst="flowChartDecision">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zh-CN" altLang="en-US" sz="2400" dirty="0">
                <a:latin typeface="+mn-lt"/>
                <a:ea typeface="黑体" panose="02010609060101010101" pitchFamily="49" charset="-122"/>
              </a:rPr>
              <a:t>有置换？</a:t>
            </a:r>
          </a:p>
        </p:txBody>
      </p:sp>
      <p:sp>
        <p:nvSpPr>
          <p:cNvPr id="11" name="AutoShape 8"/>
          <p:cNvSpPr/>
          <p:nvPr/>
        </p:nvSpPr>
        <p:spPr>
          <a:xfrm>
            <a:off x="2058744" y="5611875"/>
            <a:ext cx="6242992" cy="800363"/>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zh-CN" altLang="en-US" sz="2400" dirty="0">
                <a:latin typeface="+mn-lt"/>
                <a:ea typeface="黑体" panose="02010609060101010101" pitchFamily="49" charset="-122"/>
              </a:rPr>
              <a:t>求出新置换；更新公式集合与旧置换，</a:t>
            </a:r>
            <a:r>
              <a:rPr kumimoji="0" lang="en-US" altLang="zh-CN" sz="2400" dirty="0">
                <a:latin typeface="+mn-lt"/>
                <a:ea typeface="黑体" panose="02010609060101010101" pitchFamily="49" charset="-122"/>
              </a:rPr>
              <a:t>k++</a:t>
            </a:r>
          </a:p>
        </p:txBody>
      </p:sp>
      <p:sp>
        <p:nvSpPr>
          <p:cNvPr id="12" name="AutoShape 9"/>
          <p:cNvSpPr/>
          <p:nvPr/>
        </p:nvSpPr>
        <p:spPr>
          <a:xfrm>
            <a:off x="7659738" y="4677433"/>
            <a:ext cx="2104564" cy="533575"/>
          </a:xfrm>
          <a:prstGeom prst="flowChartProcess">
            <a:avLst/>
          </a:prstGeom>
          <a:noFill/>
          <a:ln w="19050" cap="flat" cmpd="sng">
            <a:solidFill>
              <a:schemeClr val="tx1"/>
            </a:solidFill>
            <a:prstDash val="solid"/>
            <a:miter/>
            <a:headEnd type="none" w="med" len="med"/>
            <a:tailEnd type="none" w="med" len="med"/>
          </a:ln>
          <a:extLst>
            <a:ext uri="{909E8E84-426E-40DD-AFC4-6F175D3DCCD1}">
              <a14:hiddenFill xmlns:a14="http://schemas.microsoft.com/office/drawing/2010/main">
                <a:solidFill>
                  <a:schemeClr val="bg1"/>
                </a:solidFill>
              </a14:hiddenFill>
            </a:ext>
          </a:extLst>
        </p:spPr>
        <p:txBody>
          <a:bodyPr wrap="none" anchor="ctr" anchorCtr="0"/>
          <a:lstStyle/>
          <a:p>
            <a:pPr algn="ctr"/>
            <a:r>
              <a:rPr kumimoji="0" lang="zh-CN" altLang="en-US" sz="2400" dirty="0">
                <a:latin typeface="+mn-lt"/>
                <a:ea typeface="黑体" panose="02010609060101010101" pitchFamily="49" charset="-122"/>
              </a:rPr>
              <a:t>无解、结束</a:t>
            </a:r>
          </a:p>
        </p:txBody>
      </p:sp>
      <p:cxnSp>
        <p:nvCxnSpPr>
          <p:cNvPr id="4" name="直接箭头连接符 3"/>
          <p:cNvCxnSpPr>
            <a:stCxn id="6" idx="2"/>
            <a:endCxn id="7" idx="0"/>
          </p:cNvCxnSpPr>
          <p:nvPr/>
        </p:nvCxnSpPr>
        <p:spPr bwMode="auto">
          <a:xfrm flipH="1">
            <a:off x="5180242" y="2309636"/>
            <a:ext cx="1" cy="333485"/>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23" name="直接箭头连接符 22"/>
          <p:cNvCxnSpPr>
            <a:stCxn id="7" idx="3"/>
            <a:endCxn id="8" idx="1"/>
          </p:cNvCxnSpPr>
          <p:nvPr/>
        </p:nvCxnSpPr>
        <p:spPr bwMode="auto">
          <a:xfrm>
            <a:off x="6388417" y="3009954"/>
            <a:ext cx="1271321" cy="0"/>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24" name="直接箭头连接符 23"/>
          <p:cNvCxnSpPr>
            <a:stCxn id="9" idx="2"/>
            <a:endCxn id="10" idx="0"/>
          </p:cNvCxnSpPr>
          <p:nvPr/>
        </p:nvCxnSpPr>
        <p:spPr bwMode="auto">
          <a:xfrm>
            <a:off x="5180241" y="4223456"/>
            <a:ext cx="1" cy="352293"/>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25" name="直接箭头连接符 24"/>
          <p:cNvCxnSpPr>
            <a:stCxn id="10" idx="3"/>
            <a:endCxn id="12" idx="1"/>
          </p:cNvCxnSpPr>
          <p:nvPr/>
        </p:nvCxnSpPr>
        <p:spPr bwMode="auto">
          <a:xfrm>
            <a:off x="6271497" y="4944221"/>
            <a:ext cx="1388241" cy="0"/>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36" name="直接箭头连接符 35"/>
          <p:cNvCxnSpPr>
            <a:stCxn id="7" idx="2"/>
            <a:endCxn id="9" idx="0"/>
          </p:cNvCxnSpPr>
          <p:nvPr/>
        </p:nvCxnSpPr>
        <p:spPr bwMode="auto">
          <a:xfrm flipH="1">
            <a:off x="5180241" y="3376787"/>
            <a:ext cx="1" cy="313094"/>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41" name="直接箭头连接符 40"/>
          <p:cNvCxnSpPr>
            <a:stCxn id="10" idx="2"/>
            <a:endCxn id="11" idx="0"/>
          </p:cNvCxnSpPr>
          <p:nvPr/>
        </p:nvCxnSpPr>
        <p:spPr bwMode="auto">
          <a:xfrm flipH="1">
            <a:off x="5180240" y="5312693"/>
            <a:ext cx="2" cy="299182"/>
          </a:xfrm>
          <a:prstGeom prst="straightConnector1">
            <a:avLst/>
          </a:prstGeom>
          <a:solidFill>
            <a:schemeClr val="accent1"/>
          </a:solidFill>
          <a:ln w="19050" cap="flat" cmpd="sng" algn="ctr">
            <a:solidFill>
              <a:schemeClr val="tx1"/>
            </a:solidFill>
            <a:prstDash val="solid"/>
            <a:round/>
            <a:headEnd type="none" w="med" len="med"/>
            <a:tailEnd type="triangle" w="med" len="lg"/>
          </a:ln>
        </p:spPr>
      </p:cxnSp>
      <p:cxnSp>
        <p:nvCxnSpPr>
          <p:cNvPr id="57" name="肘形连接符 56"/>
          <p:cNvCxnSpPr>
            <a:stCxn id="11" idx="1"/>
            <a:endCxn id="7" idx="1"/>
          </p:cNvCxnSpPr>
          <p:nvPr/>
        </p:nvCxnSpPr>
        <p:spPr bwMode="auto">
          <a:xfrm rot="10800000" flipH="1">
            <a:off x="2058744" y="3009955"/>
            <a:ext cx="1913322" cy="3002103"/>
          </a:xfrm>
          <a:prstGeom prst="bentConnector3">
            <a:avLst>
              <a:gd name="adj1" fmla="val -11948"/>
            </a:avLst>
          </a:prstGeom>
          <a:solidFill>
            <a:schemeClr val="accent1"/>
          </a:solidFill>
          <a:ln w="19050" cap="flat" cmpd="sng" algn="ctr">
            <a:solidFill>
              <a:schemeClr val="tx1"/>
            </a:solidFill>
            <a:prstDash val="solid"/>
            <a:round/>
            <a:headEnd type="none" w="med" len="med"/>
            <a:tailEnd type="triangle" w="med" len="lg"/>
          </a:ln>
        </p:spPr>
      </p:cxnSp>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2.4.3 </a:t>
            </a:r>
            <a:r>
              <a:rPr lang="zh-CN" altLang="en-US" dirty="0"/>
              <a:t>谓词归结的合一和置换</a:t>
            </a:r>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p:txBody>
              <a:bodyPr/>
              <a:lstStyle/>
              <a:p>
                <a:pPr marL="0" indent="0">
                  <a:buNone/>
                </a:pPr>
                <a:r>
                  <a:rPr lang="zh-CN" altLang="en-US" dirty="0"/>
                  <a:t>例：求</a:t>
                </a:r>
                <a14:m>
                  <m:oMath xmlns:m="http://schemas.openxmlformats.org/officeDocument/2006/math">
                    <m:r>
                      <a:rPr lang="pl-PL" altLang="zh-CN" sz="2400" i="1" dirty="0">
                        <a:latin typeface="Cambria Math" panose="02040503050406030204" pitchFamily="18" charset="0"/>
                      </a:rPr>
                      <m:t>𝑤</m:t>
                    </m:r>
                    <m:r>
                      <a:rPr lang="pl-PL" altLang="zh-CN" sz="2400" i="1" dirty="0">
                        <a:latin typeface="Cambria Math" panose="02040503050406030204" pitchFamily="18" charset="0"/>
                      </a:rPr>
                      <m:t>={</m:t>
                    </m:r>
                    <m:r>
                      <a:rPr lang="pl-PL" altLang="zh-CN" sz="2400" i="1" dirty="0">
                        <a:latin typeface="Cambria Math" panose="02040503050406030204" pitchFamily="18" charset="0"/>
                      </a:rPr>
                      <m:t>𝑃</m:t>
                    </m:r>
                    <m:r>
                      <a:rPr lang="pl-PL" altLang="zh-CN" sz="2400" i="1" dirty="0">
                        <a:latin typeface="Cambria Math" panose="02040503050406030204" pitchFamily="18" charset="0"/>
                      </a:rPr>
                      <m:t>(</m:t>
                    </m:r>
                    <m:r>
                      <a:rPr lang="pl-PL" altLang="zh-CN" sz="2400" i="1" dirty="0">
                        <a:latin typeface="Cambria Math" panose="02040503050406030204" pitchFamily="18" charset="0"/>
                      </a:rPr>
                      <m:t>𝑎</m:t>
                    </m:r>
                    <m:r>
                      <a:rPr lang="pl-PL" altLang="zh-CN" sz="2400" i="1" dirty="0">
                        <a:latin typeface="Cambria Math" panose="02040503050406030204" pitchFamily="18" charset="0"/>
                      </a:rPr>
                      <m:t>,</m:t>
                    </m:r>
                    <m:r>
                      <a:rPr lang="pl-PL" altLang="zh-CN" sz="2400" i="1" dirty="0">
                        <a:latin typeface="Cambria Math" panose="02040503050406030204" pitchFamily="18" charset="0"/>
                      </a:rPr>
                      <m:t>𝑥</m:t>
                    </m:r>
                    <m:r>
                      <a:rPr lang="en-US" altLang="zh-CN" sz="2400" i="1" dirty="0">
                        <a:latin typeface="Cambria Math" panose="02040503050406030204" pitchFamily="18" charset="0"/>
                      </a:rPr>
                      <m:t>,</m:t>
                    </m:r>
                    <m:r>
                      <a:rPr lang="pl-PL" altLang="zh-CN" sz="2400" i="1" dirty="0">
                        <a:latin typeface="Cambria Math" panose="02040503050406030204" pitchFamily="18" charset="0"/>
                      </a:rPr>
                      <m:t>𝑓</m:t>
                    </m:r>
                    <m:r>
                      <a:rPr lang="pl-PL" altLang="zh-CN" sz="2400" i="1" dirty="0">
                        <a:latin typeface="Cambria Math" panose="02040503050406030204" pitchFamily="18" charset="0"/>
                      </a:rPr>
                      <m:t>(</m:t>
                    </m:r>
                    <m:r>
                      <a:rPr lang="pl-PL" altLang="zh-CN" sz="2400" i="1" dirty="0">
                        <a:latin typeface="Cambria Math" panose="02040503050406030204" pitchFamily="18" charset="0"/>
                      </a:rPr>
                      <m:t>𝑔</m:t>
                    </m:r>
                    <m:r>
                      <a:rPr lang="pl-PL" altLang="zh-CN" sz="2400" i="1" dirty="0">
                        <a:latin typeface="Cambria Math" panose="02040503050406030204" pitchFamily="18" charset="0"/>
                      </a:rPr>
                      <m:t>(</m:t>
                    </m:r>
                    <m:r>
                      <a:rPr lang="pl-PL" altLang="zh-CN" sz="2400" i="1" dirty="0">
                        <a:latin typeface="Cambria Math" panose="02040503050406030204" pitchFamily="18" charset="0"/>
                      </a:rPr>
                      <m:t>𝑦</m:t>
                    </m:r>
                    <m:r>
                      <a:rPr lang="pl-PL" altLang="zh-CN" sz="2400" i="1" dirty="0">
                        <a:latin typeface="Cambria Math" panose="02040503050406030204" pitchFamily="18" charset="0"/>
                      </a:rPr>
                      <m:t>))),</m:t>
                    </m:r>
                    <m:r>
                      <a:rPr lang="pl-PL" altLang="zh-CN" sz="2400" i="1" dirty="0">
                        <a:latin typeface="Cambria Math" panose="02040503050406030204" pitchFamily="18" charset="0"/>
                      </a:rPr>
                      <m:t>𝑃</m:t>
                    </m:r>
                    <m:r>
                      <a:rPr lang="pl-PL" altLang="zh-CN" sz="2400" i="1" dirty="0">
                        <a:latin typeface="Cambria Math" panose="02040503050406030204" pitchFamily="18" charset="0"/>
                      </a:rPr>
                      <m:t>(</m:t>
                    </m:r>
                    <m:r>
                      <a:rPr lang="pl-PL" altLang="zh-CN" sz="2400" i="1" dirty="0">
                        <a:latin typeface="Cambria Math" panose="02040503050406030204" pitchFamily="18" charset="0"/>
                      </a:rPr>
                      <m:t>𝑧</m:t>
                    </m:r>
                    <m:r>
                      <a:rPr lang="pl-PL" altLang="zh-CN" sz="2400" i="1" dirty="0">
                        <a:latin typeface="Cambria Math" panose="02040503050406030204" pitchFamily="18" charset="0"/>
                      </a:rPr>
                      <m:t>,</m:t>
                    </m:r>
                    <m:r>
                      <a:rPr lang="pl-PL" altLang="zh-CN" sz="2400" i="1" dirty="0">
                        <a:latin typeface="Cambria Math" panose="02040503050406030204" pitchFamily="18" charset="0"/>
                      </a:rPr>
                      <m:t>𝑓</m:t>
                    </m:r>
                    <m:r>
                      <a:rPr lang="pl-PL" altLang="zh-CN" sz="2400" i="1" dirty="0">
                        <a:latin typeface="Cambria Math" panose="02040503050406030204" pitchFamily="18" charset="0"/>
                      </a:rPr>
                      <m:t>(</m:t>
                    </m:r>
                    <m:r>
                      <a:rPr lang="pl-PL" altLang="zh-CN" sz="2400" i="1" dirty="0">
                        <a:latin typeface="Cambria Math" panose="02040503050406030204" pitchFamily="18" charset="0"/>
                      </a:rPr>
                      <m:t>𝑧</m:t>
                    </m:r>
                    <m:r>
                      <a:rPr lang="pl-PL" altLang="zh-CN" sz="2400" i="1" dirty="0">
                        <a:latin typeface="Cambria Math" panose="02040503050406030204" pitchFamily="18" charset="0"/>
                      </a:rPr>
                      <m:t>),</m:t>
                    </m:r>
                    <m:r>
                      <a:rPr lang="pl-PL" altLang="zh-CN" sz="2400" i="1" dirty="0">
                        <a:latin typeface="Cambria Math" panose="02040503050406030204" pitchFamily="18" charset="0"/>
                      </a:rPr>
                      <m:t>𝑓</m:t>
                    </m:r>
                    <m:r>
                      <a:rPr lang="pl-PL" altLang="zh-CN" sz="2400" i="1" dirty="0">
                        <a:latin typeface="Cambria Math" panose="02040503050406030204" pitchFamily="18" charset="0"/>
                      </a:rPr>
                      <m:t>(</m:t>
                    </m:r>
                    <m:r>
                      <a:rPr lang="en-US" altLang="zh-CN" sz="2400" b="0" i="1" dirty="0">
                        <a:latin typeface="Cambria Math" panose="02040503050406030204" pitchFamily="18" charset="0"/>
                      </a:rPr>
                      <m:t>𝑢</m:t>
                    </m:r>
                    <m:r>
                      <a:rPr lang="pl-PL" altLang="zh-CN" sz="2400" i="1" dirty="0">
                        <a:latin typeface="Cambria Math" panose="02040503050406030204" pitchFamily="18" charset="0"/>
                      </a:rPr>
                      <m:t>))}</m:t>
                    </m:r>
                  </m:oMath>
                </a14:m>
                <a:r>
                  <a:rPr lang="zh-CN" altLang="en-US" dirty="0"/>
                  <a:t>的最一般合一。 </a:t>
                </a:r>
                <a:endParaRPr lang="en-US" altLang="zh-CN" dirty="0"/>
              </a:p>
              <a:p>
                <a:pPr marL="0" lvl="1" indent="0">
                  <a:buNone/>
                </a:pPr>
                <a:r>
                  <a:rPr lang="zh-CN" altLang="en-US" sz="2400" dirty="0">
                    <a:solidFill>
                      <a:srgbClr val="FF0000"/>
                    </a:solidFill>
                    <a:latin typeface="Cambria Math" panose="02040503050406030204" pitchFamily="18" charset="0"/>
                  </a:rPr>
                  <a:t>解</a:t>
                </a:r>
                <a:r>
                  <a:rPr lang="zh-CN" altLang="en-US" sz="2400" dirty="0">
                    <a:latin typeface="Cambria Math" panose="02040503050406030204" pitchFamily="18" charset="0"/>
                  </a:rPr>
                  <a:t>：</a:t>
                </a:r>
                <a:endParaRPr lang="en-US" altLang="zh-CN" sz="2400" dirty="0">
                  <a:latin typeface="Cambria Math" panose="02040503050406030204" pitchFamily="18" charset="0"/>
                </a:endParaRPr>
              </a:p>
              <a:p>
                <a:pPr marL="539750" lvl="1" indent="0">
                  <a:buNone/>
                </a:pPr>
                <a:r>
                  <a:rPr lang="en-US" altLang="zh-CN" sz="2400" dirty="0">
                    <a:latin typeface="黑体" panose="02010609060101010101" pitchFamily="49" charset="-122"/>
                    <a:sym typeface="Wingdings" panose="05000000000000000000" pitchFamily="2" charset="2"/>
                  </a:rPr>
                  <a:t>(1) </a:t>
                </a:r>
                <a:r>
                  <a:rPr lang="zh-CN" altLang="en-US" sz="2400" dirty="0">
                    <a:latin typeface="Cambria Math" panose="02040503050406030204" pitchFamily="18" charset="0"/>
                  </a:rPr>
                  <a:t>令</a:t>
                </a:r>
                <a14:m>
                  <m:oMath xmlns:m="http://schemas.openxmlformats.org/officeDocument/2006/math">
                    <m:r>
                      <a:rPr lang="en-US" altLang="zh-CN" sz="2400" i="1" dirty="0">
                        <a:latin typeface="Cambria Math" panose="02040503050406030204" pitchFamily="18" charset="0"/>
                      </a:rPr>
                      <m:t>𝑊</m:t>
                    </m:r>
                    <m:r>
                      <a:rPr lang="en-US" altLang="zh-CN" sz="2400" b="0" i="1" baseline="-25000" dirty="0">
                        <a:latin typeface="Cambria Math" panose="02040503050406030204" pitchFamily="18" charset="0"/>
                      </a:rPr>
                      <m:t>0</m:t>
                    </m:r>
                    <m:r>
                      <a:rPr lang="en-US" altLang="zh-CN" sz="2400" i="1" dirty="0">
                        <a:latin typeface="Cambria Math" panose="02040503050406030204" pitchFamily="18" charset="0"/>
                      </a:rPr>
                      <m:t>=</m:t>
                    </m:r>
                    <m:r>
                      <a:rPr lang="en-US" altLang="zh-CN" sz="2400" i="1" dirty="0">
                        <a:latin typeface="Cambria Math" panose="02040503050406030204" pitchFamily="18" charset="0"/>
                      </a:rPr>
                      <m:t>𝑊</m:t>
                    </m:r>
                    <m:r>
                      <a:rPr lang="zh-CN" altLang="en-US" sz="2400" i="1" dirty="0">
                        <a:latin typeface="Cambria Math" panose="02040503050406030204" pitchFamily="18" charset="0"/>
                      </a:rPr>
                      <m:t>，</m:t>
                    </m:r>
                    <m:r>
                      <a:rPr lang="en-US" altLang="zh-CN" sz="2400" i="1" dirty="0">
                        <a:latin typeface="Cambria Math" panose="02040503050406030204" pitchFamily="18" charset="0"/>
                      </a:rPr>
                      <m:t>𝜎</m:t>
                    </m:r>
                    <m:r>
                      <a:rPr lang="en-US" altLang="zh-CN" sz="2400" b="0" i="1" baseline="-25000" dirty="0">
                        <a:latin typeface="Cambria Math" panose="02040503050406030204" pitchFamily="18" charset="0"/>
                      </a:rPr>
                      <m:t>0</m:t>
                    </m:r>
                    <m:r>
                      <a:rPr lang="en-US" altLang="zh-CN" sz="2400" i="1" dirty="0">
                        <a:latin typeface="Cambria Math" panose="02040503050406030204" pitchFamily="18" charset="0"/>
                      </a:rPr>
                      <m:t>=</m:t>
                    </m:r>
                    <m:r>
                      <a:rPr lang="en-US" altLang="zh-CN" sz="2400" i="1" dirty="0">
                        <a:latin typeface="Cambria Math" panose="02040503050406030204" pitchFamily="18" charset="0"/>
                      </a:rPr>
                      <m:t>𝜀</m:t>
                    </m:r>
                  </m:oMath>
                </a14:m>
                <a:r>
                  <a:rPr lang="zh-CN" altLang="en-US" sz="2400" dirty="0">
                    <a:latin typeface="Cambria Math" panose="02040503050406030204" pitchFamily="18" charset="0"/>
                  </a:rPr>
                  <a:t>。</a:t>
                </a:r>
                <a:endParaRPr lang="en-US" altLang="zh-CN" sz="2400" dirty="0">
                  <a:latin typeface="Cambria Math" panose="02040503050406030204" pitchFamily="18" charset="0"/>
                </a:endParaRPr>
              </a:p>
              <a:p>
                <a:pPr marL="338138" lvl="1" indent="201613">
                  <a:buNone/>
                </a:pPr>
                <a:r>
                  <a:rPr lang="en-US" altLang="zh-CN" sz="2400" dirty="0">
                    <a:latin typeface="黑体" panose="02010609060101010101" pitchFamily="49" charset="-122"/>
                  </a:rPr>
                  <a:t>(2)</a:t>
                </a:r>
                <a:r>
                  <a:rPr lang="en-US" altLang="zh-CN" sz="2400" dirty="0"/>
                  <a:t> </a:t>
                </a:r>
                <a14:m>
                  <m:oMath xmlns:m="http://schemas.openxmlformats.org/officeDocument/2006/math">
                    <m:r>
                      <a:rPr lang="en-US" altLang="zh-CN" sz="2400" i="1" dirty="0">
                        <a:latin typeface="Cambria Math" panose="02040503050406030204" pitchFamily="18" charset="0"/>
                      </a:rPr>
                      <m:t>𝑊</m:t>
                    </m:r>
                    <m:r>
                      <a:rPr lang="en-US" altLang="zh-CN" sz="2400" b="0" i="1" baseline="-25000" dirty="0">
                        <a:latin typeface="Cambria Math" panose="02040503050406030204" pitchFamily="18" charset="0"/>
                      </a:rPr>
                      <m:t>0</m:t>
                    </m:r>
                  </m:oMath>
                </a14:m>
                <a:r>
                  <a:rPr lang="zh-CN" altLang="en-US" sz="2400" dirty="0">
                    <a:latin typeface="Cambria Math" panose="02040503050406030204" pitchFamily="18" charset="0"/>
                  </a:rPr>
                  <a:t>未合一，不一致集为</a:t>
                </a:r>
                <a14:m>
                  <m:oMath xmlns:m="http://schemas.openxmlformats.org/officeDocument/2006/math">
                    <m:r>
                      <a:rPr lang="en-US" altLang="zh-CN" sz="2400" b="0" i="1" dirty="0">
                        <a:latin typeface="Cambria Math" panose="02040503050406030204" pitchFamily="18" charset="0"/>
                      </a:rPr>
                      <m:t>𝐷</m:t>
                    </m:r>
                    <m:r>
                      <a:rPr lang="en-US" altLang="zh-CN" sz="2400" b="0" i="1" baseline="-25000" dirty="0">
                        <a:latin typeface="Cambria Math" panose="02040503050406030204" pitchFamily="18" charset="0"/>
                      </a:rPr>
                      <m:t>0</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𝑎</m:t>
                    </m:r>
                    <m:r>
                      <a:rPr lang="en-US" altLang="zh-CN" sz="2400" i="1" dirty="0" err="1">
                        <a:latin typeface="Cambria Math" panose="02040503050406030204" pitchFamily="18" charset="0"/>
                      </a:rPr>
                      <m:t>,  </m:t>
                    </m:r>
                    <m:r>
                      <a:rPr lang="en-US" altLang="zh-CN" sz="2400" i="1" dirty="0" err="1">
                        <a:latin typeface="Cambria Math" panose="02040503050406030204" pitchFamily="18" charset="0"/>
                      </a:rPr>
                      <m:t>𝑧</m:t>
                    </m:r>
                    <m:r>
                      <a:rPr lang="en-US" altLang="zh-CN" sz="2400" i="1" dirty="0">
                        <a:latin typeface="Cambria Math" panose="02040503050406030204" pitchFamily="18" charset="0"/>
                      </a:rPr>
                      <m:t>}</m:t>
                    </m:r>
                  </m:oMath>
                </a14:m>
                <a:r>
                  <a:rPr lang="zh-CN" altLang="en-US" sz="2400" dirty="0">
                    <a:latin typeface="Cambria Math" panose="02040503050406030204" pitchFamily="18" charset="0"/>
                  </a:rPr>
                  <a:t>。</a:t>
                </a:r>
                <a:endParaRPr lang="en-US" altLang="zh-CN" sz="2400" dirty="0">
                  <a:latin typeface="Cambria Math" panose="02040503050406030204" pitchFamily="18" charset="0"/>
                </a:endParaRPr>
              </a:p>
              <a:p>
                <a:pPr marL="338138" lvl="1" indent="201613">
                  <a:buNone/>
                </a:pPr>
                <a:r>
                  <a:rPr lang="en-US" altLang="zh-CN" sz="2400" dirty="0">
                    <a:latin typeface="黑体" panose="02010609060101010101" pitchFamily="49" charset="-122"/>
                  </a:rPr>
                  <a:t>(3) </a:t>
                </a:r>
                <a14:m>
                  <m:oMath xmlns:m="http://schemas.openxmlformats.org/officeDocument/2006/math">
                    <m:r>
                      <a:rPr lang="en-US" altLang="zh-CN" sz="2400" b="0" i="1" dirty="0">
                        <a:latin typeface="Cambria Math" panose="02040503050406030204" pitchFamily="18" charset="0"/>
                      </a:rPr>
                      <m:t>𝐷</m:t>
                    </m:r>
                    <m:r>
                      <a:rPr lang="en-US" altLang="zh-CN" sz="2400" b="0" i="1" baseline="-25000" dirty="0">
                        <a:latin typeface="Cambria Math" panose="02040503050406030204" pitchFamily="18" charset="0"/>
                      </a:rPr>
                      <m:t>0</m:t>
                    </m:r>
                  </m:oMath>
                </a14:m>
                <a:r>
                  <a:rPr lang="zh-CN" altLang="en-US" sz="2400" dirty="0">
                    <a:latin typeface="Cambria Math" panose="02040503050406030204" pitchFamily="18" charset="0"/>
                  </a:rPr>
                  <a:t>中存在变量</a:t>
                </a:r>
                <a14:m>
                  <m:oMath xmlns:m="http://schemas.openxmlformats.org/officeDocument/2006/math">
                    <m:r>
                      <a:rPr lang="en-US" altLang="zh-CN" sz="2400" i="1" dirty="0">
                        <a:latin typeface="Cambria Math" panose="02040503050406030204" pitchFamily="18" charset="0"/>
                      </a:rPr>
                      <m:t>𝑥</m:t>
                    </m:r>
                    <m:r>
                      <a:rPr lang="en-US" altLang="zh-CN" sz="2400" i="1" baseline="-25000" dirty="0">
                        <a:latin typeface="Cambria Math" panose="02040503050406030204" pitchFamily="18" charset="0"/>
                      </a:rPr>
                      <m:t>0</m:t>
                    </m:r>
                    <m:r>
                      <a:rPr lang="en-US" altLang="zh-CN" sz="2400" i="1" dirty="0">
                        <a:latin typeface="Cambria Math" panose="02040503050406030204" pitchFamily="18" charset="0"/>
                      </a:rPr>
                      <m:t>=</m:t>
                    </m:r>
                    <m:r>
                      <a:rPr lang="en-US" altLang="zh-CN" sz="2400" i="1" dirty="0">
                        <a:latin typeface="Cambria Math" panose="02040503050406030204" pitchFamily="18" charset="0"/>
                      </a:rPr>
                      <m:t>𝑧</m:t>
                    </m:r>
                  </m:oMath>
                </a14:m>
                <a:r>
                  <a:rPr lang="zh-CN" altLang="en-US" sz="2400" dirty="0">
                    <a:latin typeface="Cambria Math" panose="02040503050406030204" pitchFamily="18" charset="0"/>
                  </a:rPr>
                  <a:t>和常量</a:t>
                </a:r>
                <a14:m>
                  <m:oMath xmlns:m="http://schemas.openxmlformats.org/officeDocument/2006/math">
                    <m:r>
                      <a:rPr lang="en-US" altLang="zh-CN" sz="2400" b="0" i="1" dirty="0">
                        <a:latin typeface="Cambria Math" panose="02040503050406030204" pitchFamily="18" charset="0"/>
                      </a:rPr>
                      <m:t>𝑡</m:t>
                    </m:r>
                    <m:r>
                      <a:rPr lang="en-US" altLang="zh-CN" sz="2400" i="1" baseline="-25000" dirty="0">
                        <a:latin typeface="Cambria Math" panose="02040503050406030204" pitchFamily="18" charset="0"/>
                      </a:rPr>
                      <m:t>0</m:t>
                    </m:r>
                    <m:r>
                      <a:rPr lang="en-US" altLang="zh-CN" sz="2400" i="1" dirty="0">
                        <a:latin typeface="Cambria Math" panose="02040503050406030204" pitchFamily="18" charset="0"/>
                      </a:rPr>
                      <m:t>=</m:t>
                    </m:r>
                    <m:r>
                      <a:rPr lang="en-US" altLang="zh-CN" sz="2400" b="0" i="1" dirty="0">
                        <a:latin typeface="Cambria Math" panose="02040503050406030204" pitchFamily="18" charset="0"/>
                      </a:rPr>
                      <m:t>𝑎</m:t>
                    </m:r>
                    <m:r>
                      <a:rPr lang="en-US" altLang="zh-CN" sz="2400" i="1" dirty="0">
                        <a:latin typeface="Cambria Math" panose="02040503050406030204" pitchFamily="18" charset="0"/>
                      </a:rPr>
                      <m:t> </m:t>
                    </m:r>
                  </m:oMath>
                </a14:m>
                <a:r>
                  <a:rPr lang="zh-CN" altLang="en-US" sz="2400" dirty="0">
                    <a:latin typeface="Cambria Math" panose="02040503050406030204" pitchFamily="18" charset="0"/>
                  </a:rPr>
                  <a:t>。</a:t>
                </a:r>
                <a:endParaRPr lang="en-US" altLang="zh-CN" sz="2400" dirty="0">
                  <a:latin typeface="Cambria Math" panose="02040503050406030204" pitchFamily="18" charset="0"/>
                </a:endParaRPr>
              </a:p>
              <a:p>
                <a:pPr marL="338138" lvl="1" indent="201613">
                  <a:buNone/>
                </a:pPr>
                <a:r>
                  <a:rPr lang="en-US" altLang="zh-CN" sz="2400" dirty="0">
                    <a:latin typeface="黑体" panose="02010609060101010101" pitchFamily="49" charset="-122"/>
                  </a:rPr>
                  <a:t>(4) </a:t>
                </a:r>
                <a:r>
                  <a:rPr lang="zh-CN" altLang="en-US" sz="2400" dirty="0">
                    <a:latin typeface="Cambria Math" panose="02040503050406030204" pitchFamily="18" charset="0"/>
                  </a:rPr>
                  <a:t>令</a:t>
                </a:r>
                <a14:m>
                  <m:oMath xmlns:m="http://schemas.openxmlformats.org/officeDocument/2006/math">
                    <m:r>
                      <a:rPr lang="en-US" altLang="zh-CN" sz="2400" i="1" dirty="0">
                        <a:latin typeface="Cambria Math" panose="02040503050406030204" pitchFamily="18" charset="0"/>
                      </a:rPr>
                      <m:t>𝜎</m:t>
                    </m:r>
                    <m:r>
                      <a:rPr lang="en-US" altLang="zh-CN" sz="2400" b="0" i="1" baseline="-25000" dirty="0">
                        <a:latin typeface="Cambria Math" panose="02040503050406030204" pitchFamily="18" charset="0"/>
                      </a:rPr>
                      <m:t>1</m:t>
                    </m:r>
                    <m:r>
                      <a:rPr lang="en-US" altLang="zh-CN" sz="2400" i="1" dirty="0">
                        <a:latin typeface="Cambria Math" panose="02040503050406030204" pitchFamily="18" charset="0"/>
                      </a:rPr>
                      <m:t>=</m:t>
                    </m:r>
                    <m:r>
                      <a:rPr lang="en-US" altLang="zh-CN" sz="2400" i="1" dirty="0">
                        <a:latin typeface="Cambria Math" panose="02040503050406030204" pitchFamily="18" charset="0"/>
                      </a:rPr>
                      <m:t>𝜎</m:t>
                    </m:r>
                    <m:r>
                      <a:rPr lang="en-US" altLang="zh-CN" sz="2400" b="0" i="1" baseline="-25000" dirty="0">
                        <a:latin typeface="Cambria Math" panose="02040503050406030204" pitchFamily="18" charset="0"/>
                      </a:rPr>
                      <m:t>0</m:t>
                    </m:r>
                    <m:r>
                      <a:rPr lang="en-US" altLang="zh-CN" sz="2400" b="0" i="1" dirty="0">
                        <a:latin typeface="Cambria Math" panose="02040503050406030204" pitchFamily="18" charset="0"/>
                        <a:ea typeface="Cambria Math" panose="02040503050406030204" pitchFamily="18" charset="0"/>
                      </a:rPr>
                      <m:t>∙</m:t>
                    </m:r>
                    <m:r>
                      <a:rPr lang="en-US" altLang="zh-CN" sz="2400" b="0" i="1" dirty="0">
                        <a:latin typeface="Cambria Math" panose="02040503050406030204" pitchFamily="18" charset="0"/>
                      </a:rPr>
                      <m:t>(</m:t>
                    </m:r>
                    <m:r>
                      <a:rPr lang="en-US" altLang="zh-CN" sz="2400" b="0" i="1" dirty="0">
                        <a:latin typeface="Cambria Math" panose="02040503050406030204" pitchFamily="18" charset="0"/>
                      </a:rPr>
                      <m:t>𝑡</m:t>
                    </m:r>
                    <m:r>
                      <a:rPr lang="en-US" altLang="zh-CN" sz="2400" i="1" baseline="-25000" dirty="0">
                        <a:latin typeface="Cambria Math" panose="02040503050406030204" pitchFamily="18" charset="0"/>
                      </a:rPr>
                      <m:t>0</m:t>
                    </m:r>
                    <m:r>
                      <a:rPr lang="en-US" altLang="zh-CN" sz="2400" b="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baseline="-25000" dirty="0">
                        <a:latin typeface="Cambria Math" panose="02040503050406030204" pitchFamily="18" charset="0"/>
                      </a:rPr>
                      <m:t>0</m:t>
                    </m:r>
                  </m:oMath>
                </a14:m>
                <a:r>
                  <a:rPr lang="en-US" altLang="zh-CN" sz="2400" b="0" dirty="0">
                    <a:latin typeface="Cambria Math" panose="02040503050406030204" pitchFamily="18" charset="0"/>
                  </a:rPr>
                  <a:t>)</a:t>
                </a:r>
              </a:p>
              <a:p>
                <a:pPr marL="1079500" lvl="2" indent="-274638">
                  <a:buNone/>
                </a:pPr>
                <a:r>
                  <a:rPr lang="en-US" altLang="zh-CN" dirty="0">
                    <a:latin typeface="Cambria Math" panose="02040503050406030204" pitchFamily="18" charset="0"/>
                  </a:rPr>
                  <a:t>①  </a:t>
                </a:r>
                <a14:m>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0</m:t>
                    </m:r>
                    <m:r>
                      <a:rPr lang="en-US" altLang="zh-CN" b="0" i="1" dirty="0">
                        <a:latin typeface="Cambria Math" panose="02040503050406030204" pitchFamily="18" charset="0"/>
                        <a:ea typeface="Cambria Math" panose="02040503050406030204" pitchFamily="18" charset="0"/>
                      </a:rPr>
                      <m:t>∙</m:t>
                    </m:r>
                    <m:d>
                      <m:dPr>
                        <m:begChr m:val="{"/>
                        <m:endChr m:val="}"/>
                        <m:ctrlPr>
                          <a:rPr lang="en-US" altLang="zh-CN" b="0" i="1" dirty="0">
                            <a:latin typeface="Cambria Math" panose="02040503050406030204" pitchFamily="18" charset="0"/>
                          </a:rPr>
                        </m:ctrlPr>
                      </m:dPr>
                      <m:e>
                        <m:r>
                          <a:rPr lang="en-US" altLang="zh-CN" b="0" i="1" dirty="0">
                            <a:latin typeface="Cambria Math" panose="02040503050406030204" pitchFamily="18" charset="0"/>
                          </a:rPr>
                          <m:t>𝑡</m:t>
                        </m:r>
                        <m:r>
                          <a:rPr lang="en-US" altLang="zh-CN" i="1" baseline="-25000" dirty="0">
                            <a:latin typeface="Cambria Math" panose="02040503050406030204" pitchFamily="18" charset="0"/>
                          </a:rPr>
                          <m:t>0</m:t>
                        </m:r>
                        <m:r>
                          <a:rPr lang="en-US" altLang="zh-CN" b="0" i="1" dirty="0">
                            <a:latin typeface="Cambria Math" panose="02040503050406030204" pitchFamily="18" charset="0"/>
                          </a:rPr>
                          <m:t>/</m:t>
                        </m:r>
                        <m:r>
                          <a:rPr lang="en-US" altLang="zh-CN" i="1" dirty="0">
                            <a:latin typeface="Cambria Math" panose="02040503050406030204" pitchFamily="18" charset="0"/>
                          </a:rPr>
                          <m:t>𝑥</m:t>
                        </m:r>
                        <m:r>
                          <a:rPr lang="en-US" altLang="zh-CN" i="1" baseline="-25000" dirty="0">
                            <a:latin typeface="Cambria Math" panose="02040503050406030204" pitchFamily="18" charset="0"/>
                          </a:rPr>
                          <m:t>0</m:t>
                        </m:r>
                      </m:e>
                    </m:d>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 </m:t>
                    </m:r>
                    <m:r>
                      <a:rPr lang="en-US" altLang="zh-CN" b="0" i="1" dirty="0" err="1">
                        <a:latin typeface="Cambria Math" panose="02040503050406030204" pitchFamily="18" charset="0"/>
                      </a:rPr>
                      <m:t>𝑥</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err="1">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𝑧</m:t>
                    </m:r>
                    <m:r>
                      <a:rPr lang="en-US" altLang="zh-CN" b="0" i="1" dirty="0">
                        <a:latin typeface="Cambria Math" panose="02040503050406030204" pitchFamily="18" charset="0"/>
                      </a:rPr>
                      <m:t>, </m:t>
                    </m:r>
                    <m:r>
                      <a:rPr lang="en-US" altLang="zh-CN" b="0" i="1" dirty="0" err="1">
                        <a:latin typeface="Cambria Math" panose="02040503050406030204" pitchFamily="18" charset="0"/>
                      </a:rPr>
                      <m:t>𝑓</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𝑧</m:t>
                        </m:r>
                      </m:e>
                    </m:d>
                    <m:r>
                      <a:rPr lang="en-US" altLang="zh-CN" b="0" i="1" dirty="0">
                        <a:latin typeface="Cambria Math" panose="02040503050406030204" pitchFamily="18" charset="0"/>
                      </a:rPr>
                      <m:t>,</m:t>
                    </m:r>
                    <m:r>
                      <a:rPr lang="en-US" altLang="zh-CN" b="0" i="1" dirty="0">
                        <a:latin typeface="Cambria Math" panose="02040503050406030204" pitchFamily="18" charset="0"/>
                      </a:rPr>
                      <m:t>𝑓</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𝑢</m:t>
                        </m:r>
                      </m:e>
                    </m:d>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m:t>
                    </m:r>
                  </m:oMath>
                </a14:m>
                <a:endParaRPr lang="en-US" altLang="zh-CN" b="0" i="1" dirty="0">
                  <a:latin typeface="Cambria Math" panose="02040503050406030204" pitchFamily="18" charset="0"/>
                </a:endParaRPr>
              </a:p>
              <a:p>
                <a:pPr marL="1527175" lvl="2" indent="-722313">
                  <a:buNone/>
                </a:pPr>
                <a14:m>
                  <m:oMathPara xmlns:m="http://schemas.openxmlformats.org/officeDocument/2006/math">
                    <m:oMathParaPr>
                      <m:jc m:val="left"/>
                    </m:oMathParaPr>
                    <m:oMath xmlns:m="http://schemas.openxmlformats.org/officeDocument/2006/math">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m:oMathPara>
                </a14:m>
                <a:endParaRPr lang="en-US" altLang="zh-CN" b="0" dirty="0">
                  <a:latin typeface="Cambria Math" panose="02040503050406030204" pitchFamily="18" charset="0"/>
                </a:endParaRPr>
              </a:p>
              <a:p>
                <a:pPr marL="1079500" lvl="2" indent="-274638">
                  <a:buNone/>
                </a:pPr>
                <a:r>
                  <a:rPr lang="en-US" altLang="zh-CN" dirty="0">
                    <a:latin typeface="Cambria Math" panose="02040503050406030204" pitchFamily="18" charset="0"/>
                  </a:rPr>
                  <a:t>②  </a:t>
                </a:r>
                <a14:m>
                  <m:oMath xmlns:m="http://schemas.openxmlformats.org/officeDocument/2006/math">
                    <m:r>
                      <a:rPr lang="en-US" altLang="zh-CN" dirty="0">
                        <a:latin typeface="Cambria Math" panose="02040503050406030204" pitchFamily="18" charset="0"/>
                      </a:rPr>
                      <m:t> </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1</m:t>
                    </m:r>
                  </m:oMath>
                </a14:m>
                <a:r>
                  <a:rPr lang="zh-CN" altLang="en-US" dirty="0">
                    <a:latin typeface="Cambria Math" panose="02040503050406030204" pitchFamily="18" charset="0"/>
                  </a:rPr>
                  <a:t>未合一，不一致集为</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𝐷</m:t>
                        </m:r>
                      </m:e>
                      <m:sub>
                        <m:r>
                          <a:rPr lang="en-US" altLang="zh-CN" b="0" dirty="0">
                            <a:latin typeface="Cambria Math" panose="02040503050406030204" pitchFamily="18" charset="0"/>
                          </a:rPr>
                          <m:t>1</m:t>
                        </m:r>
                      </m:sub>
                    </m:sSub>
                    <m:r>
                      <a:rPr lang="en-US" altLang="zh-CN" i="1" dirty="0">
                        <a:latin typeface="Cambria Math" panose="02040503050406030204" pitchFamily="18" charset="0"/>
                      </a:rPr>
                      <m:t>={</m:t>
                    </m:r>
                    <m:r>
                      <a:rPr lang="en-US" altLang="zh-CN" i="1" dirty="0">
                        <a:latin typeface="Cambria Math" panose="02040503050406030204" pitchFamily="18" charset="0"/>
                      </a:rPr>
                      <m:t>𝑥</m:t>
                    </m:r>
                    <m:r>
                      <a:rPr lang="en-US" altLang="zh-CN" i="1" dirty="0">
                        <a:latin typeface="Cambria Math" panose="02040503050406030204" pitchFamily="18" charset="0"/>
                      </a:rPr>
                      <m:t>, </m:t>
                    </m:r>
                    <m:r>
                      <a:rPr lang="en-US" altLang="zh-CN" i="1" dirty="0">
                        <a:latin typeface="Cambria Math" panose="02040503050406030204" pitchFamily="18" charset="0"/>
                      </a:rPr>
                      <m:t>𝑓</m:t>
                    </m:r>
                    <m:r>
                      <a:rPr lang="en-US" altLang="zh-CN" i="1" dirty="0">
                        <a:latin typeface="Cambria Math" panose="02040503050406030204" pitchFamily="18" charset="0"/>
                      </a:rPr>
                      <m:t>(</m:t>
                    </m:r>
                    <m:r>
                      <a:rPr lang="en-US" altLang="zh-CN" i="1" dirty="0">
                        <a:latin typeface="Cambria Math" panose="02040503050406030204" pitchFamily="18" charset="0"/>
                      </a:rPr>
                      <m:t>𝑎</m:t>
                    </m:r>
                    <m:r>
                      <a:rPr lang="en-US" altLang="zh-CN" i="1" dirty="0">
                        <a:latin typeface="Cambria Math" panose="02040503050406030204" pitchFamily="18" charset="0"/>
                      </a:rPr>
                      <m:t>)}</m:t>
                    </m:r>
                  </m:oMath>
                </a14:m>
                <a:r>
                  <a:rPr lang="zh-CN" altLang="en-US" dirty="0">
                    <a:latin typeface="Cambria Math" panose="02040503050406030204" pitchFamily="18" charset="0"/>
                  </a:rPr>
                  <a:t>。</a:t>
                </a:r>
                <a:endParaRPr lang="en-US" altLang="zh-CN" dirty="0">
                  <a:latin typeface="Cambria Math" panose="02040503050406030204" pitchFamily="18" charset="0"/>
                </a:endParaRPr>
              </a:p>
              <a:p>
                <a:pPr marL="1079500" lvl="2" indent="-274638">
                  <a:buNone/>
                </a:pPr>
                <a:r>
                  <a:rPr lang="zh-CN" altLang="en-US" dirty="0">
                    <a:latin typeface="Cambria Math" panose="02040503050406030204" pitchFamily="18" charset="0"/>
                  </a:rPr>
                  <a:t>③ </a:t>
                </a:r>
                <a14:m>
                  <m:oMath xmlns:m="http://schemas.openxmlformats.org/officeDocument/2006/math">
                    <m:r>
                      <a:rPr lang="en-US" altLang="zh-CN" b="0" i="1" dirty="0">
                        <a:latin typeface="Cambria Math" panose="02040503050406030204" pitchFamily="18" charset="0"/>
                      </a:rPr>
                      <m:t>𝐷</m:t>
                    </m:r>
                    <m:r>
                      <a:rPr lang="en-US" altLang="zh-CN" b="0" i="1" baseline="-25000" dirty="0">
                        <a:latin typeface="Cambria Math" panose="02040503050406030204" pitchFamily="18" charset="0"/>
                      </a:rPr>
                      <m:t>1</m:t>
                    </m:r>
                  </m:oMath>
                </a14:m>
                <a:r>
                  <a:rPr lang="zh-CN" altLang="en-US" dirty="0">
                    <a:latin typeface="Cambria Math" panose="02040503050406030204" pitchFamily="18" charset="0"/>
                  </a:rPr>
                  <a:t>中存在元素</a:t>
                </a:r>
                <a14:m>
                  <m:oMath xmlns:m="http://schemas.openxmlformats.org/officeDocument/2006/math">
                    <m:r>
                      <a:rPr lang="en-US" altLang="zh-CN" b="0" i="1" dirty="0">
                        <a:latin typeface="Cambria Math" panose="02040503050406030204" pitchFamily="18" charset="0"/>
                      </a:rPr>
                      <m:t>𝑥</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 =</m:t>
                    </m:r>
                    <m:r>
                      <a:rPr lang="en-US" altLang="zh-CN" b="0" i="1" dirty="0">
                        <a:latin typeface="Cambria Math" panose="02040503050406030204" pitchFamily="18" charset="0"/>
                      </a:rPr>
                      <m:t>𝑥</m:t>
                    </m:r>
                  </m:oMath>
                </a14:m>
                <a:r>
                  <a:rPr lang="zh-CN" altLang="en-US" dirty="0">
                    <a:latin typeface="Cambria Math" panose="02040503050406030204" pitchFamily="18" charset="0"/>
                  </a:rPr>
                  <a:t>不出现在</a:t>
                </a:r>
                <a14:m>
                  <m:oMath xmlns:m="http://schemas.openxmlformats.org/officeDocument/2006/math">
                    <m:r>
                      <a:rPr lang="en-US" altLang="zh-CN" i="1" dirty="0">
                        <a:latin typeface="Cambria Math" panose="02040503050406030204" pitchFamily="18" charset="0"/>
                      </a:rPr>
                      <m:t>𝑡</m:t>
                    </m:r>
                    <m:r>
                      <a:rPr lang="en-US" altLang="zh-CN" b="0" i="1" baseline="-25000" dirty="0">
                        <a:latin typeface="Cambria Math" panose="02040503050406030204" pitchFamily="18" charset="0"/>
                      </a:rPr>
                      <m:t>1</m:t>
                    </m:r>
                    <m:r>
                      <a:rPr lang="en-US" altLang="zh-CN"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oMath>
                </a14:m>
                <a:r>
                  <a:rPr lang="zh-CN" altLang="en-US" dirty="0">
                    <a:latin typeface="Cambria Math" panose="02040503050406030204" pitchFamily="18" charset="0"/>
                  </a:rPr>
                  <a:t>中。</a:t>
                </a:r>
                <a:endParaRPr lang="en-US" altLang="zh-CN" dirty="0">
                  <a:latin typeface="Cambria Math" panose="020405030504060302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blipFill>
                <a:blip r:embed="rId3"/>
                <a:stretch>
                  <a:fillRect l="-1104" t="-224" b="-336"/>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34</a:t>
            </a:fld>
            <a:endParaRPr lang="en-US" altLang="zh-CN"/>
          </a:p>
        </p:txBody>
      </p:sp>
    </p:spTree>
    <p:extLst>
      <p:ext uri="{BB962C8B-B14F-4D97-AF65-F5344CB8AC3E}">
        <p14:creationId xmlns:p14="http://schemas.microsoft.com/office/powerpoint/2010/main" val="245188321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2.4.3 </a:t>
            </a:r>
            <a:r>
              <a:rPr lang="zh-CN" altLang="en-US" dirty="0"/>
              <a:t>谓词归结的合一和置换</a:t>
            </a:r>
          </a:p>
        </p:txBody>
      </p:sp>
      <mc:AlternateContent xmlns:mc="http://schemas.openxmlformats.org/markup-compatibility/2006" xmlns:a14="http://schemas.microsoft.com/office/drawing/2010/main">
        <mc:Choice Requires="a14">
          <p:sp>
            <p:nvSpPr>
              <p:cNvPr id="6" name="内容占位符 5"/>
              <p:cNvSpPr>
                <a:spLocks noGrp="1"/>
              </p:cNvSpPr>
              <p:nvPr>
                <p:ph idx="1"/>
              </p:nvPr>
            </p:nvSpPr>
            <p:spPr>
              <a:xfrm>
                <a:off x="191343" y="1027113"/>
                <a:ext cx="11809313" cy="5435147"/>
              </a:xfrm>
            </p:spPr>
            <p:txBody>
              <a:bodyPr/>
              <a:lstStyle/>
              <a:p>
                <a:pPr marL="0" indent="0">
                  <a:buNone/>
                </a:pPr>
                <a:r>
                  <a:rPr lang="zh-CN" altLang="en-US" dirty="0"/>
                  <a:t>例：求</a:t>
                </a:r>
                <a14:m>
                  <m:oMath xmlns:m="http://schemas.openxmlformats.org/officeDocument/2006/math">
                    <m:r>
                      <a:rPr lang="pl-PL" altLang="zh-CN" sz="2400" i="1" dirty="0">
                        <a:latin typeface="Cambria Math" panose="02040503050406030204" pitchFamily="18" charset="0"/>
                      </a:rPr>
                      <m:t>𝑤</m:t>
                    </m:r>
                    <m:r>
                      <a:rPr lang="pl-PL" altLang="zh-CN" sz="2400" i="1" dirty="0">
                        <a:latin typeface="Cambria Math" panose="02040503050406030204" pitchFamily="18" charset="0"/>
                      </a:rPr>
                      <m:t>={</m:t>
                    </m:r>
                    <m:r>
                      <a:rPr lang="pl-PL" altLang="zh-CN" sz="2400" i="1" dirty="0">
                        <a:latin typeface="Cambria Math" panose="02040503050406030204" pitchFamily="18" charset="0"/>
                      </a:rPr>
                      <m:t>𝑃</m:t>
                    </m:r>
                    <m:r>
                      <a:rPr lang="pl-PL" altLang="zh-CN" sz="2400" i="1" dirty="0">
                        <a:latin typeface="Cambria Math" panose="02040503050406030204" pitchFamily="18" charset="0"/>
                      </a:rPr>
                      <m:t>(</m:t>
                    </m:r>
                    <m:r>
                      <a:rPr lang="pl-PL" altLang="zh-CN" sz="2400" i="1" dirty="0">
                        <a:latin typeface="Cambria Math" panose="02040503050406030204" pitchFamily="18" charset="0"/>
                      </a:rPr>
                      <m:t>𝑎</m:t>
                    </m:r>
                    <m:r>
                      <a:rPr lang="pl-PL" altLang="zh-CN" sz="2400" i="1" dirty="0">
                        <a:latin typeface="Cambria Math" panose="02040503050406030204" pitchFamily="18" charset="0"/>
                      </a:rPr>
                      <m:t>,</m:t>
                    </m:r>
                    <m:r>
                      <a:rPr lang="pl-PL" altLang="zh-CN" sz="2400" i="1" dirty="0">
                        <a:latin typeface="Cambria Math" panose="02040503050406030204" pitchFamily="18" charset="0"/>
                      </a:rPr>
                      <m:t>𝑥</m:t>
                    </m:r>
                    <m:r>
                      <a:rPr lang="en-US" altLang="zh-CN" sz="2400" i="1" dirty="0">
                        <a:latin typeface="Cambria Math" panose="02040503050406030204" pitchFamily="18" charset="0"/>
                      </a:rPr>
                      <m:t>,</m:t>
                    </m:r>
                    <m:r>
                      <a:rPr lang="pl-PL" altLang="zh-CN" sz="2400" i="1" dirty="0">
                        <a:latin typeface="Cambria Math" panose="02040503050406030204" pitchFamily="18" charset="0"/>
                      </a:rPr>
                      <m:t>𝑓</m:t>
                    </m:r>
                    <m:r>
                      <a:rPr lang="pl-PL" altLang="zh-CN" sz="2400" i="1" dirty="0">
                        <a:latin typeface="Cambria Math" panose="02040503050406030204" pitchFamily="18" charset="0"/>
                      </a:rPr>
                      <m:t>(</m:t>
                    </m:r>
                    <m:r>
                      <a:rPr lang="pl-PL" altLang="zh-CN" sz="2400" i="1" dirty="0">
                        <a:latin typeface="Cambria Math" panose="02040503050406030204" pitchFamily="18" charset="0"/>
                      </a:rPr>
                      <m:t>𝑔</m:t>
                    </m:r>
                    <m:r>
                      <a:rPr lang="pl-PL" altLang="zh-CN" sz="2400" i="1" dirty="0">
                        <a:latin typeface="Cambria Math" panose="02040503050406030204" pitchFamily="18" charset="0"/>
                      </a:rPr>
                      <m:t>(</m:t>
                    </m:r>
                    <m:r>
                      <a:rPr lang="pl-PL" altLang="zh-CN" sz="2400" i="1" dirty="0">
                        <a:latin typeface="Cambria Math" panose="02040503050406030204" pitchFamily="18" charset="0"/>
                      </a:rPr>
                      <m:t>𝑦</m:t>
                    </m:r>
                    <m:r>
                      <a:rPr lang="pl-PL" altLang="zh-CN" sz="2400" i="1" dirty="0">
                        <a:latin typeface="Cambria Math" panose="02040503050406030204" pitchFamily="18" charset="0"/>
                      </a:rPr>
                      <m:t>))),</m:t>
                    </m:r>
                    <m:r>
                      <a:rPr lang="pl-PL" altLang="zh-CN" sz="2400" i="1" dirty="0">
                        <a:latin typeface="Cambria Math" panose="02040503050406030204" pitchFamily="18" charset="0"/>
                      </a:rPr>
                      <m:t>𝑃</m:t>
                    </m:r>
                    <m:r>
                      <a:rPr lang="pl-PL" altLang="zh-CN" sz="2400" i="1" dirty="0">
                        <a:latin typeface="Cambria Math" panose="02040503050406030204" pitchFamily="18" charset="0"/>
                      </a:rPr>
                      <m:t>(</m:t>
                    </m:r>
                    <m:r>
                      <a:rPr lang="pl-PL" altLang="zh-CN" sz="2400" i="1" dirty="0">
                        <a:latin typeface="Cambria Math" panose="02040503050406030204" pitchFamily="18" charset="0"/>
                      </a:rPr>
                      <m:t>𝑧</m:t>
                    </m:r>
                    <m:r>
                      <a:rPr lang="pl-PL" altLang="zh-CN" sz="2400" i="1" dirty="0">
                        <a:latin typeface="Cambria Math" panose="02040503050406030204" pitchFamily="18" charset="0"/>
                      </a:rPr>
                      <m:t>,</m:t>
                    </m:r>
                    <m:r>
                      <a:rPr lang="pl-PL" altLang="zh-CN" sz="2400" i="1" dirty="0">
                        <a:latin typeface="Cambria Math" panose="02040503050406030204" pitchFamily="18" charset="0"/>
                      </a:rPr>
                      <m:t>𝑓</m:t>
                    </m:r>
                    <m:r>
                      <a:rPr lang="pl-PL" altLang="zh-CN" sz="2400" i="1" dirty="0">
                        <a:latin typeface="Cambria Math" panose="02040503050406030204" pitchFamily="18" charset="0"/>
                      </a:rPr>
                      <m:t>(</m:t>
                    </m:r>
                    <m:r>
                      <a:rPr lang="pl-PL" altLang="zh-CN" sz="2400" i="1" dirty="0">
                        <a:latin typeface="Cambria Math" panose="02040503050406030204" pitchFamily="18" charset="0"/>
                      </a:rPr>
                      <m:t>𝑧</m:t>
                    </m:r>
                    <m:r>
                      <a:rPr lang="pl-PL" altLang="zh-CN" sz="2400" i="1" dirty="0">
                        <a:latin typeface="Cambria Math" panose="02040503050406030204" pitchFamily="18" charset="0"/>
                      </a:rPr>
                      <m:t>),</m:t>
                    </m:r>
                    <m:r>
                      <a:rPr lang="pl-PL" altLang="zh-CN" sz="2400" i="1" dirty="0">
                        <a:latin typeface="Cambria Math" panose="02040503050406030204" pitchFamily="18" charset="0"/>
                      </a:rPr>
                      <m:t>𝑓</m:t>
                    </m:r>
                    <m:r>
                      <a:rPr lang="pl-PL" altLang="zh-CN" sz="2400" i="1" dirty="0">
                        <a:latin typeface="Cambria Math" panose="02040503050406030204" pitchFamily="18" charset="0"/>
                      </a:rPr>
                      <m:t>(</m:t>
                    </m:r>
                    <m:r>
                      <a:rPr lang="en-US" altLang="zh-CN" sz="2400" b="0" i="1" dirty="0">
                        <a:latin typeface="Cambria Math" panose="02040503050406030204" pitchFamily="18" charset="0"/>
                      </a:rPr>
                      <m:t>𝑢</m:t>
                    </m:r>
                    <m:r>
                      <a:rPr lang="pl-PL" altLang="zh-CN" sz="2400" i="1" dirty="0">
                        <a:latin typeface="Cambria Math" panose="02040503050406030204" pitchFamily="18" charset="0"/>
                      </a:rPr>
                      <m:t>))}</m:t>
                    </m:r>
                  </m:oMath>
                </a14:m>
                <a:r>
                  <a:rPr lang="zh-CN" altLang="en-US" dirty="0"/>
                  <a:t>的最一般合一。 </a:t>
                </a:r>
                <a:endParaRPr lang="en-US" altLang="zh-CN" dirty="0"/>
              </a:p>
              <a:p>
                <a:pPr marL="0" lvl="1" indent="0">
                  <a:lnSpc>
                    <a:spcPct val="140000"/>
                  </a:lnSpc>
                  <a:buNone/>
                </a:pPr>
                <a:r>
                  <a:rPr lang="zh-CN" altLang="en-US" sz="2400" dirty="0">
                    <a:solidFill>
                      <a:srgbClr val="FF0000"/>
                    </a:solidFill>
                    <a:latin typeface="Cambria Math" panose="02040503050406030204" pitchFamily="18" charset="0"/>
                  </a:rPr>
                  <a:t>解</a:t>
                </a:r>
                <a:r>
                  <a:rPr lang="zh-CN" altLang="en-US" sz="2400" dirty="0">
                    <a:latin typeface="Cambria Math" panose="02040503050406030204" pitchFamily="18" charset="0"/>
                  </a:rPr>
                  <a:t>：</a:t>
                </a:r>
                <a:r>
                  <a:rPr lang="zh-CN" altLang="en-US" sz="2400" b="0" dirty="0">
                    <a:solidFill>
                      <a:srgbClr val="3333FF"/>
                    </a:solidFill>
                    <a:latin typeface="Cambria Math" panose="02040503050406030204" pitchFamily="18" charset="0"/>
                    <a:ea typeface="楷体" panose="02010609060101010101" pitchFamily="49" charset="-122"/>
                  </a:rPr>
                  <a:t>④ 令</a:t>
                </a:r>
                <a14:m>
                  <m:oMath xmlns:m="http://schemas.openxmlformats.org/officeDocument/2006/math">
                    <m:r>
                      <a:rPr lang="en-US" altLang="zh-CN" sz="2400" b="0" i="1" dirty="0">
                        <a:solidFill>
                          <a:srgbClr val="3333FF"/>
                        </a:solidFill>
                        <a:latin typeface="Cambria Math" panose="02040503050406030204" pitchFamily="18" charset="0"/>
                        <a:ea typeface="楷体" panose="02010609060101010101" pitchFamily="49" charset="-122"/>
                      </a:rPr>
                      <m:t>𝜎</m:t>
                    </m:r>
                    <m:r>
                      <a:rPr lang="en-US" altLang="zh-CN" sz="2400" b="0" i="1" dirty="0">
                        <a:solidFill>
                          <a:srgbClr val="3333FF"/>
                        </a:solidFill>
                        <a:latin typeface="Cambria Math" panose="02040503050406030204" pitchFamily="18" charset="0"/>
                        <a:ea typeface="楷体" panose="02010609060101010101" pitchFamily="49" charset="-122"/>
                      </a:rPr>
                      <m:t>2=</m:t>
                    </m:r>
                    <m:r>
                      <a:rPr lang="en-US" altLang="zh-CN" sz="2400" b="0" i="1" dirty="0">
                        <a:solidFill>
                          <a:srgbClr val="3333FF"/>
                        </a:solidFill>
                        <a:latin typeface="Cambria Math" panose="02040503050406030204" pitchFamily="18" charset="0"/>
                        <a:ea typeface="楷体" panose="02010609060101010101" pitchFamily="49" charset="-122"/>
                      </a:rPr>
                      <m:t>𝜎</m:t>
                    </m:r>
                    <m:r>
                      <a:rPr lang="en-US" altLang="zh-CN" sz="2400" b="0" i="1" dirty="0">
                        <a:solidFill>
                          <a:srgbClr val="3333FF"/>
                        </a:solidFill>
                        <a:latin typeface="Cambria Math" panose="02040503050406030204" pitchFamily="18" charset="0"/>
                        <a:ea typeface="楷体" panose="02010609060101010101" pitchFamily="49" charset="-122"/>
                      </a:rPr>
                      <m:t>1∙{</m:t>
                    </m:r>
                    <m:r>
                      <a:rPr lang="en-US" altLang="zh-CN" sz="2400" b="0" i="1" dirty="0">
                        <a:solidFill>
                          <a:srgbClr val="3333FF"/>
                        </a:solidFill>
                        <a:latin typeface="Cambria Math" panose="02040503050406030204" pitchFamily="18" charset="0"/>
                        <a:ea typeface="楷体" panose="02010609060101010101" pitchFamily="49" charset="-122"/>
                      </a:rPr>
                      <m:t>𝑡</m:t>
                    </m:r>
                    <m:r>
                      <a:rPr lang="en-US" altLang="zh-CN" sz="2400" b="0" i="1" dirty="0">
                        <a:solidFill>
                          <a:srgbClr val="3333FF"/>
                        </a:solidFill>
                        <a:latin typeface="Cambria Math" panose="02040503050406030204" pitchFamily="18" charset="0"/>
                        <a:ea typeface="楷体" panose="02010609060101010101" pitchFamily="49" charset="-122"/>
                      </a:rPr>
                      <m:t>1/</m:t>
                    </m:r>
                    <m:r>
                      <a:rPr lang="en-US" altLang="zh-CN" sz="2400" b="0" i="1" dirty="0">
                        <a:solidFill>
                          <a:srgbClr val="3333FF"/>
                        </a:solidFill>
                        <a:latin typeface="Cambria Math" panose="02040503050406030204" pitchFamily="18" charset="0"/>
                        <a:ea typeface="楷体" panose="02010609060101010101" pitchFamily="49" charset="-122"/>
                      </a:rPr>
                      <m:t>𝑥</m:t>
                    </m:r>
                    <m:r>
                      <a:rPr lang="en-US" altLang="zh-CN" sz="2400" b="0" i="1" dirty="0">
                        <a:solidFill>
                          <a:srgbClr val="3333FF"/>
                        </a:solidFill>
                        <a:latin typeface="Cambria Math" panose="02040503050406030204" pitchFamily="18" charset="0"/>
                        <a:ea typeface="楷体" panose="02010609060101010101" pitchFamily="49" charset="-122"/>
                      </a:rPr>
                      <m:t>1}=</m:t>
                    </m:r>
                    <m:r>
                      <a:rPr lang="en-US" altLang="zh-CN" sz="2400" b="0" i="1" dirty="0">
                        <a:solidFill>
                          <a:srgbClr val="3333FF"/>
                        </a:solidFill>
                        <a:latin typeface="Cambria Math" panose="02040503050406030204" pitchFamily="18" charset="0"/>
                        <a:ea typeface="楷体" panose="02010609060101010101" pitchFamily="49" charset="-122"/>
                      </a:rPr>
                      <m:t>𝜎</m:t>
                    </m:r>
                    <m:r>
                      <a:rPr lang="en-US" altLang="zh-CN" sz="2400" b="0" i="1" dirty="0">
                        <a:solidFill>
                          <a:srgbClr val="3333FF"/>
                        </a:solidFill>
                        <a:latin typeface="Cambria Math" panose="02040503050406030204" pitchFamily="18" charset="0"/>
                        <a:ea typeface="楷体" panose="02010609060101010101" pitchFamily="49" charset="-122"/>
                      </a:rPr>
                      <m:t>1∙{</m:t>
                    </m:r>
                    <m:r>
                      <a:rPr lang="zh-CN" altLang="en-US" sz="2400" b="0" i="1" dirty="0">
                        <a:solidFill>
                          <a:srgbClr val="3333FF"/>
                        </a:solidFill>
                        <a:latin typeface="Cambria Math" panose="02040503050406030204" pitchFamily="18" charset="0"/>
                        <a:ea typeface="楷体" panose="02010609060101010101" pitchFamily="49" charset="-122"/>
                      </a:rPr>
                      <m:t>𝑓</m:t>
                    </m:r>
                    <m:r>
                      <a:rPr lang="en-US" altLang="zh-CN" sz="2400" b="0" i="1" dirty="0">
                        <a:solidFill>
                          <a:srgbClr val="3333FF"/>
                        </a:solidFill>
                        <a:latin typeface="Cambria Math" panose="02040503050406030204" pitchFamily="18" charset="0"/>
                        <a:ea typeface="楷体" panose="02010609060101010101" pitchFamily="49" charset="-122"/>
                      </a:rPr>
                      <m:t>(</m:t>
                    </m:r>
                    <m:r>
                      <a:rPr lang="zh-CN" altLang="en-US" sz="2400" b="0" i="1" dirty="0">
                        <a:solidFill>
                          <a:srgbClr val="3333FF"/>
                        </a:solidFill>
                        <a:latin typeface="Cambria Math" panose="02040503050406030204" pitchFamily="18" charset="0"/>
                        <a:ea typeface="楷体" panose="02010609060101010101" pitchFamily="49" charset="-122"/>
                      </a:rPr>
                      <m:t>𝑎</m:t>
                    </m:r>
                    <m:r>
                      <a:rPr lang="en-US" altLang="zh-CN" sz="2400" b="0" i="1" dirty="0">
                        <a:solidFill>
                          <a:srgbClr val="3333FF"/>
                        </a:solidFill>
                        <a:latin typeface="Cambria Math" panose="02040503050406030204" pitchFamily="18" charset="0"/>
                        <a:ea typeface="楷体" panose="02010609060101010101" pitchFamily="49" charset="-122"/>
                      </a:rPr>
                      <m:t>)/</m:t>
                    </m:r>
                    <m:r>
                      <a:rPr lang="en-US" altLang="zh-CN" sz="2400" b="0" i="1" dirty="0">
                        <a:solidFill>
                          <a:srgbClr val="3333FF"/>
                        </a:solidFill>
                        <a:latin typeface="Cambria Math" panose="02040503050406030204" pitchFamily="18" charset="0"/>
                        <a:ea typeface="楷体" panose="02010609060101010101" pitchFamily="49" charset="-122"/>
                      </a:rPr>
                      <m:t>𝑥</m:t>
                    </m:r>
                    <m:r>
                      <a:rPr lang="en-US" altLang="zh-CN" sz="2400" b="0" i="1" dirty="0">
                        <a:solidFill>
                          <a:srgbClr val="3333FF"/>
                        </a:solidFill>
                        <a:latin typeface="Cambria Math" panose="02040503050406030204" pitchFamily="18" charset="0"/>
                        <a:ea typeface="楷体" panose="02010609060101010101" pitchFamily="49" charset="-122"/>
                      </a:rPr>
                      <m:t>}=</m:t>
                    </m:r>
                  </m:oMath>
                </a14:m>
                <a:r>
                  <a:rPr lang="en-US" altLang="zh-CN" sz="2400" b="0" dirty="0">
                    <a:solidFill>
                      <a:srgbClr val="3333FF"/>
                    </a:solidFill>
                    <a:latin typeface="Cambria Math" panose="02040503050406030204" pitchFamily="18" charset="0"/>
                    <a:ea typeface="楷体" panose="02010609060101010101" pitchFamily="49" charset="-122"/>
                  </a:rPr>
                  <a:t>{</a:t>
                </a:r>
                <a14:m>
                  <m:oMath xmlns:m="http://schemas.openxmlformats.org/officeDocument/2006/math">
                    <m:r>
                      <a:rPr lang="en-US" altLang="zh-CN" sz="2400" b="0" i="1" dirty="0">
                        <a:solidFill>
                          <a:srgbClr val="3333FF"/>
                        </a:solidFill>
                        <a:latin typeface="Cambria Math" panose="02040503050406030204" pitchFamily="18" charset="0"/>
                        <a:ea typeface="楷体" panose="02010609060101010101" pitchFamily="49" charset="-122"/>
                      </a:rPr>
                      <m:t>𝑎</m:t>
                    </m:r>
                    <m:r>
                      <a:rPr lang="en-US" altLang="zh-CN" sz="2400" b="0" i="1" dirty="0">
                        <a:solidFill>
                          <a:srgbClr val="3333FF"/>
                        </a:solidFill>
                        <a:latin typeface="Cambria Math" panose="02040503050406030204" pitchFamily="18" charset="0"/>
                        <a:ea typeface="楷体" panose="02010609060101010101" pitchFamily="49" charset="-122"/>
                      </a:rPr>
                      <m:t>/</m:t>
                    </m:r>
                    <m:r>
                      <a:rPr lang="en-US" altLang="zh-CN" sz="2400" b="0" i="1" dirty="0">
                        <a:solidFill>
                          <a:srgbClr val="3333FF"/>
                        </a:solidFill>
                        <a:latin typeface="Cambria Math" panose="02040503050406030204" pitchFamily="18" charset="0"/>
                        <a:ea typeface="楷体" panose="02010609060101010101" pitchFamily="49" charset="-122"/>
                      </a:rPr>
                      <m:t>𝑧</m:t>
                    </m:r>
                    <m:r>
                      <a:rPr lang="en-US" altLang="zh-CN" sz="2400" b="0" i="1" dirty="0">
                        <a:solidFill>
                          <a:srgbClr val="3333FF"/>
                        </a:solidFill>
                        <a:latin typeface="Cambria Math" panose="02040503050406030204" pitchFamily="18" charset="0"/>
                        <a:ea typeface="楷体" panose="02010609060101010101" pitchFamily="49" charset="-122"/>
                      </a:rPr>
                      <m:t> ,</m:t>
                    </m:r>
                    <m:r>
                      <a:rPr lang="en-US" altLang="zh-CN" sz="2400" b="0" i="1" dirty="0">
                        <a:solidFill>
                          <a:srgbClr val="3333FF"/>
                        </a:solidFill>
                        <a:latin typeface="Cambria Math" panose="02040503050406030204" pitchFamily="18" charset="0"/>
                        <a:ea typeface="楷体" panose="02010609060101010101" pitchFamily="49" charset="-122"/>
                      </a:rPr>
                      <m:t>𝑓</m:t>
                    </m:r>
                    <m:r>
                      <a:rPr lang="en-US" altLang="zh-CN" sz="2400" b="0" i="1" dirty="0">
                        <a:solidFill>
                          <a:srgbClr val="3333FF"/>
                        </a:solidFill>
                        <a:latin typeface="Cambria Math" panose="02040503050406030204" pitchFamily="18" charset="0"/>
                        <a:ea typeface="楷体" panose="02010609060101010101" pitchFamily="49" charset="-122"/>
                      </a:rPr>
                      <m:t>(</m:t>
                    </m:r>
                    <m:r>
                      <a:rPr lang="en-US" altLang="zh-CN" sz="2400" b="0" i="1" dirty="0">
                        <a:solidFill>
                          <a:srgbClr val="3333FF"/>
                        </a:solidFill>
                        <a:latin typeface="Cambria Math" panose="02040503050406030204" pitchFamily="18" charset="0"/>
                        <a:ea typeface="楷体" panose="02010609060101010101" pitchFamily="49" charset="-122"/>
                      </a:rPr>
                      <m:t>𝑎</m:t>
                    </m:r>
                    <m:r>
                      <a:rPr lang="en-US" altLang="zh-CN" sz="2400" b="0" i="1" dirty="0">
                        <a:solidFill>
                          <a:srgbClr val="3333FF"/>
                        </a:solidFill>
                        <a:latin typeface="Cambria Math" panose="02040503050406030204" pitchFamily="18" charset="0"/>
                        <a:ea typeface="楷体" panose="02010609060101010101" pitchFamily="49" charset="-122"/>
                      </a:rPr>
                      <m:t>)/</m:t>
                    </m:r>
                    <m:r>
                      <a:rPr lang="en-US" altLang="zh-CN" sz="2400" b="0" i="1" dirty="0">
                        <a:solidFill>
                          <a:srgbClr val="3333FF"/>
                        </a:solidFill>
                        <a:latin typeface="Cambria Math" panose="02040503050406030204" pitchFamily="18" charset="0"/>
                        <a:ea typeface="楷体" panose="02010609060101010101" pitchFamily="49" charset="-122"/>
                      </a:rPr>
                      <m:t>𝑥</m:t>
                    </m:r>
                    <m:r>
                      <a:rPr lang="en-US" altLang="zh-CN" sz="2400" b="0" i="1" dirty="0">
                        <a:solidFill>
                          <a:srgbClr val="3333FF"/>
                        </a:solidFill>
                        <a:latin typeface="Cambria Math" panose="02040503050406030204" pitchFamily="18" charset="0"/>
                        <a:ea typeface="楷体" panose="02010609060101010101" pitchFamily="49" charset="-122"/>
                      </a:rPr>
                      <m:t> </m:t>
                    </m:r>
                  </m:oMath>
                </a14:m>
                <a:r>
                  <a:rPr lang="en-US" altLang="zh-CN" sz="2400" b="0" dirty="0">
                    <a:solidFill>
                      <a:srgbClr val="3333FF"/>
                    </a:solidFill>
                    <a:latin typeface="Cambria Math" panose="02040503050406030204" pitchFamily="18" charset="0"/>
                    <a:ea typeface="楷体" panose="02010609060101010101" pitchFamily="49" charset="-122"/>
                  </a:rPr>
                  <a:t>}</a:t>
                </a:r>
              </a:p>
              <a:p>
                <a:pPr marL="539750" lvl="2" indent="0">
                  <a:lnSpc>
                    <a:spcPct val="140000"/>
                  </a:lnSpc>
                  <a:buNone/>
                </a:pPr>
                <a14:m>
                  <m:oMathPara xmlns:m="http://schemas.openxmlformats.org/officeDocument/2006/math">
                    <m:oMathParaPr>
                      <m:jc m:val="centerGroup"/>
                    </m:oMathParaPr>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1</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𝑡</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1</m:t>
                      </m:r>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𝑧</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 </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m:oMathPara>
                </a14:m>
                <a:endParaRPr lang="en-US" altLang="zh-CN" b="0" dirty="0">
                  <a:latin typeface="Cambria Math" panose="02040503050406030204" pitchFamily="18" charset="0"/>
                </a:endParaRPr>
              </a:p>
              <a:p>
                <a:pPr marL="539750" lvl="2" indent="0">
                  <a:lnSpc>
                    <a:spcPct val="140000"/>
                  </a:lnSpc>
                  <a:buNone/>
                </a:pPr>
                <a14:m>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2</m:t>
                    </m:r>
                  </m:oMath>
                </a14:m>
                <a:r>
                  <a:rPr lang="zh-CN" altLang="en-US" dirty="0">
                    <a:latin typeface="Cambria Math" panose="02040503050406030204" pitchFamily="18" charset="0"/>
                  </a:rPr>
                  <a:t>未合一，不一致集</a:t>
                </a:r>
                <a14:m>
                  <m:oMath xmlns:m="http://schemas.openxmlformats.org/officeDocument/2006/math">
                    <m:r>
                      <a:rPr lang="en-US" altLang="zh-CN" b="0" i="1" dirty="0">
                        <a:latin typeface="Cambria Math" panose="02040503050406030204" pitchFamily="18" charset="0"/>
                      </a:rPr>
                      <m:t>𝐷</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𝑔</m:t>
                    </m:r>
                    <m:r>
                      <a:rPr lang="en-US" altLang="zh-CN" b="0" i="1" dirty="0">
                        <a:latin typeface="Cambria Math" panose="02040503050406030204" pitchFamily="18" charset="0"/>
                      </a:rPr>
                      <m:t>(</m:t>
                    </m:r>
                    <m:r>
                      <a:rPr lang="en-US" altLang="zh-CN" b="0" i="1" dirty="0">
                        <a:latin typeface="Cambria Math" panose="02040503050406030204" pitchFamily="18" charset="0"/>
                      </a:rPr>
                      <m:t>𝑦</m:t>
                    </m:r>
                    <m:r>
                      <a:rPr lang="en-US" altLang="zh-CN" b="0" i="1" dirty="0">
                        <a:latin typeface="Cambria Math" panose="02040503050406030204" pitchFamily="18" charset="0"/>
                      </a:rPr>
                      <m:t>), </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a14:m>
                <a:r>
                  <a:rPr lang="zh-CN" altLang="en-US" dirty="0">
                    <a:latin typeface="Cambria Math" panose="02040503050406030204" pitchFamily="18" charset="0"/>
                  </a:rPr>
                  <a:t>。</a:t>
                </a:r>
                <a:r>
                  <a:rPr lang="en-US" altLang="zh-CN" b="0" dirty="0"/>
                  <a:t> </a:t>
                </a:r>
                <a14:m>
                  <m:oMath xmlns:m="http://schemas.openxmlformats.org/officeDocument/2006/math">
                    <m:r>
                      <a:rPr lang="en-US" altLang="zh-CN" b="0" i="1" dirty="0">
                        <a:latin typeface="Cambria Math" panose="02040503050406030204" pitchFamily="18" charset="0"/>
                      </a:rPr>
                      <m:t>𝐷</m:t>
                    </m:r>
                    <m:r>
                      <a:rPr lang="en-US" altLang="zh-CN" b="0" i="1" baseline="-25000" dirty="0">
                        <a:latin typeface="Cambria Math" panose="02040503050406030204" pitchFamily="18" charset="0"/>
                      </a:rPr>
                      <m:t>2</m:t>
                    </m:r>
                  </m:oMath>
                </a14:m>
                <a:r>
                  <a:rPr lang="zh-CN" altLang="en-US" dirty="0">
                    <a:latin typeface="Cambria Math" panose="02040503050406030204" pitchFamily="18" charset="0"/>
                  </a:rPr>
                  <a:t>中存在元素</a:t>
                </a:r>
                <a14:m>
                  <m:oMath xmlns:m="http://schemas.openxmlformats.org/officeDocument/2006/math">
                    <m:r>
                      <a:rPr lang="en-US" altLang="zh-CN" i="1" dirty="0">
                        <a:latin typeface="Cambria Math" panose="02040503050406030204" pitchFamily="18" charset="0"/>
                      </a:rPr>
                      <m:t>𝑥</m:t>
                    </m:r>
                    <m:r>
                      <a:rPr lang="en-US" altLang="zh-CN" i="1" baseline="-25000" dirty="0">
                        <a:latin typeface="Cambria Math" panose="02040503050406030204" pitchFamily="18" charset="0"/>
                      </a:rPr>
                      <m:t>2</m:t>
                    </m:r>
                    <m:r>
                      <a:rPr lang="en-US" altLang="zh-CN" i="1" dirty="0">
                        <a:latin typeface="Cambria Math" panose="02040503050406030204" pitchFamily="18" charset="0"/>
                      </a:rPr>
                      <m:t> =</m:t>
                    </m:r>
                    <m:r>
                      <a:rPr lang="en-US" altLang="zh-CN" i="1" dirty="0">
                        <a:latin typeface="Cambria Math" panose="02040503050406030204" pitchFamily="18" charset="0"/>
                      </a:rPr>
                      <m:t>𝑢</m:t>
                    </m:r>
                  </m:oMath>
                </a14:m>
                <a:r>
                  <a:rPr lang="zh-CN" altLang="en-US" dirty="0">
                    <a:latin typeface="Cambria Math" panose="02040503050406030204" pitchFamily="18" charset="0"/>
                  </a:rPr>
                  <a:t>不出现在</a:t>
                </a:r>
                <a14:m>
                  <m:oMath xmlns:m="http://schemas.openxmlformats.org/officeDocument/2006/math">
                    <m:r>
                      <a:rPr lang="en-US" altLang="zh-CN" i="1" dirty="0">
                        <a:latin typeface="Cambria Math" panose="02040503050406030204" pitchFamily="18" charset="0"/>
                      </a:rPr>
                      <m:t>𝑡</m:t>
                    </m:r>
                    <m:r>
                      <a:rPr lang="en-US" altLang="zh-CN" b="0" i="1" baseline="-25000" dirty="0">
                        <a:latin typeface="Cambria Math" panose="02040503050406030204" pitchFamily="18" charset="0"/>
                      </a:rPr>
                      <m:t>2</m:t>
                    </m:r>
                    <m:r>
                      <a:rPr lang="en-US" altLang="zh-CN" i="1" dirty="0">
                        <a:latin typeface="Cambria Math" panose="02040503050406030204" pitchFamily="18" charset="0"/>
                      </a:rPr>
                      <m:t>=</m:t>
                    </m:r>
                    <m:r>
                      <a:rPr lang="en-US" altLang="zh-CN" i="1" dirty="0">
                        <a:latin typeface="Cambria Math" panose="02040503050406030204" pitchFamily="18" charset="0"/>
                      </a:rPr>
                      <m:t>𝑔</m:t>
                    </m:r>
                    <m:r>
                      <a:rPr lang="en-US" altLang="zh-CN" i="1" dirty="0">
                        <a:latin typeface="Cambria Math" panose="02040503050406030204" pitchFamily="18" charset="0"/>
                      </a:rPr>
                      <m:t>(</m:t>
                    </m:r>
                    <m:r>
                      <a:rPr lang="en-US" altLang="zh-CN" i="1" dirty="0">
                        <a:latin typeface="Cambria Math" panose="02040503050406030204" pitchFamily="18" charset="0"/>
                      </a:rPr>
                      <m:t>𝑦</m:t>
                    </m:r>
                    <m:r>
                      <a:rPr lang="en-US" altLang="zh-CN" i="1" dirty="0">
                        <a:latin typeface="Cambria Math" panose="02040503050406030204" pitchFamily="18" charset="0"/>
                      </a:rPr>
                      <m:t>)</m:t>
                    </m:r>
                  </m:oMath>
                </a14:m>
                <a:r>
                  <a:rPr lang="zh-CN" altLang="en-US" dirty="0">
                    <a:latin typeface="Cambria Math" panose="02040503050406030204" pitchFamily="18" charset="0"/>
                  </a:rPr>
                  <a:t>中。</a:t>
                </a:r>
                <a:endParaRPr lang="en-US" altLang="zh-CN" dirty="0">
                  <a:latin typeface="Cambria Math" panose="02040503050406030204" pitchFamily="18" charset="0"/>
                </a:endParaRPr>
              </a:p>
              <a:p>
                <a:pPr marL="539750" lvl="2" indent="0">
                  <a:lnSpc>
                    <a:spcPct val="140000"/>
                  </a:lnSpc>
                  <a:buNone/>
                </a:pPr>
                <a:r>
                  <a:rPr lang="zh-CN" altLang="en-US" dirty="0">
                    <a:latin typeface="Cambria Math" panose="02040503050406030204" pitchFamily="18" charset="0"/>
                  </a:rPr>
                  <a:t>⑤ </a:t>
                </a:r>
                <a14:m>
                  <m:oMath xmlns:m="http://schemas.openxmlformats.org/officeDocument/2006/math">
                    <m:r>
                      <a:rPr lang="en-US" altLang="zh-CN" b="0" i="1" dirty="0">
                        <a:latin typeface="Cambria Math" panose="02040503050406030204" pitchFamily="18" charset="0"/>
                      </a:rPr>
                      <m:t>𝜎</m:t>
                    </m:r>
                    <m:r>
                      <a:rPr lang="en-US" altLang="zh-CN" b="0" i="1" baseline="-25000" dirty="0">
                        <a:latin typeface="Cambria Math" panose="02040503050406030204" pitchFamily="18" charset="0"/>
                      </a:rPr>
                      <m:t>3</m:t>
                    </m:r>
                    <m:r>
                      <a:rPr lang="en-US" altLang="zh-CN" b="0" i="1" dirty="0">
                        <a:latin typeface="Cambria Math" panose="02040503050406030204" pitchFamily="18" charset="0"/>
                      </a:rPr>
                      <m:t>=</m:t>
                    </m:r>
                    <m:r>
                      <a:rPr lang="en-US" altLang="zh-CN" b="0" i="1" dirty="0">
                        <a:latin typeface="Cambria Math" panose="02040503050406030204" pitchFamily="18" charset="0"/>
                      </a:rPr>
                      <m:t>𝜎</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𝑡</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m:t>
                    </m:r>
                    <m:r>
                      <a:rPr lang="en-US" altLang="zh-CN" b="0" i="1" dirty="0">
                        <a:latin typeface="Cambria Math" panose="02040503050406030204" pitchFamily="18" charset="0"/>
                      </a:rPr>
                      <m:t>𝜎</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m:t>
                    </m:r>
                  </m:oMath>
                </a14:m>
                <a:r>
                  <a:rPr lang="en-US" altLang="zh-CN" b="0" dirty="0">
                    <a:latin typeface="Cambria Math" panose="02040503050406030204" pitchFamily="18" charset="0"/>
                  </a:rPr>
                  <a:t>{</a:t>
                </a:r>
                <a14:m>
                  <m:oMath xmlns:m="http://schemas.openxmlformats.org/officeDocument/2006/math">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oMath>
                </a14:m>
                <a:r>
                  <a:rPr lang="en-US" altLang="zh-CN" b="0" dirty="0">
                    <a:latin typeface="Cambria Math" panose="02040503050406030204" pitchFamily="18" charset="0"/>
                  </a:rPr>
                  <a:t>}</a:t>
                </a:r>
              </a:p>
              <a:p>
                <a:pPr marL="987425" lvl="2" indent="-447675">
                  <a:lnSpc>
                    <a:spcPct val="140000"/>
                  </a:lnSpc>
                  <a:buNone/>
                </a:pPr>
                <a14:m>
                  <m:oMathPara xmlns:m="http://schemas.openxmlformats.org/officeDocument/2006/math">
                    <m:oMathParaPr>
                      <m:jc m:val="centerGroup"/>
                    </m:oMathParaPr>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3</m:t>
                      </m:r>
                      <m:r>
                        <a:rPr lang="en-US" altLang="zh-CN" b="0" i="1" dirty="0">
                          <a:latin typeface="Cambria Math" panose="02040503050406030204" pitchFamily="18" charset="0"/>
                        </a:rPr>
                        <m:t>=</m:t>
                      </m:r>
                      <m:r>
                        <a:rPr lang="en-US" altLang="zh-CN" b="0" i="1" dirty="0">
                          <a:latin typeface="Cambria Math" panose="02040503050406030204" pitchFamily="18" charset="0"/>
                        </a:rPr>
                        <m:t>𝑊</m:t>
                      </m:r>
                      <m:r>
                        <a:rPr lang="en-US" altLang="zh-CN" b="0" i="1" baseline="-25000" dirty="0">
                          <a:latin typeface="Cambria Math" panose="02040503050406030204" pitchFamily="18" charset="0"/>
                        </a:rPr>
                        <m:t>2</m:t>
                      </m:r>
                      <m:r>
                        <a:rPr lang="en-US" altLang="zh-CN" b="0" i="1" dirty="0">
                          <a:latin typeface="Cambria Math" panose="02040503050406030204" pitchFamily="18" charset="0"/>
                          <a:ea typeface="Cambria Math" panose="02040503050406030204" pitchFamily="18" charset="0"/>
                        </a:rPr>
                        <m:t>∙{</m:t>
                      </m:r>
                      <m:r>
                        <a:rPr lang="en-US" altLang="zh-CN" b="0" i="1" dirty="0">
                          <a:latin typeface="Cambria Math" panose="02040503050406030204" pitchFamily="18" charset="0"/>
                        </a:rPr>
                        <m:t>𝑡</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baseline="-25000" dirty="0">
                          <a:latin typeface="Cambria Math" panose="02040503050406030204" pitchFamily="18" charset="0"/>
                        </a:rPr>
                        <m:t>2</m:t>
                      </m:r>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𝑢</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 </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r>
                        <a:rPr lang="en-US" altLang="zh-CN" b="0" i="1" dirty="0">
                          <a:latin typeface="Cambria Math" panose="02040503050406030204" pitchFamily="18" charset="0"/>
                        </a:rPr>
                        <m:t>}</m:t>
                      </m:r>
                    </m:oMath>
                  </m:oMathPara>
                </a14:m>
                <a:endParaRPr lang="en-US" altLang="zh-CN" b="0" dirty="0">
                  <a:latin typeface="Cambria Math" panose="02040503050406030204" pitchFamily="18" charset="0"/>
                </a:endParaRPr>
              </a:p>
              <a:p>
                <a:pPr marL="987425" lvl="2" indent="-447675">
                  <a:lnSpc>
                    <a:spcPct val="140000"/>
                  </a:lnSpc>
                  <a:buNone/>
                </a:pPr>
                <a14:m>
                  <m:oMathPara xmlns:m="http://schemas.openxmlformats.org/officeDocument/2006/math">
                    <m:oMathParaPr>
                      <m:jc m:val="left"/>
                    </m:oMathParaPr>
                    <m:oMath xmlns:m="http://schemas.openxmlformats.org/officeDocument/2006/math">
                      <m:r>
                        <a:rPr lang="en-US" altLang="zh-CN" b="0" i="1" dirty="0">
                          <a:latin typeface="Cambria Math" panose="02040503050406030204" pitchFamily="18" charset="0"/>
                        </a:rPr>
                        <m:t>={</m:t>
                      </m:r>
                      <m:r>
                        <a:rPr lang="en-US" altLang="zh-CN" b="0" i="1" dirty="0">
                          <a:latin typeface="Cambria Math" panose="02040503050406030204" pitchFamily="18" charset="0"/>
                        </a:rPr>
                        <m:t>𝑃</m:t>
                      </m:r>
                      <m:r>
                        <a:rPr lang="en-US" altLang="zh-CN" b="0" i="1" dirty="0">
                          <a:latin typeface="Cambria Math" panose="02040503050406030204" pitchFamily="18" charset="0"/>
                        </a:rPr>
                        <m:t>(</m:t>
                      </m:r>
                      <m:r>
                        <a:rPr lang="en-US" altLang="zh-CN" b="0" i="1" dirty="0" err="1">
                          <a:latin typeface="Cambria Math" panose="02040503050406030204" pitchFamily="18" charset="0"/>
                        </a:rPr>
                        <m:t>𝑎</m:t>
                      </m:r>
                      <m:r>
                        <a:rPr lang="en-US" altLang="zh-CN" b="0" i="1" dirty="0" err="1">
                          <a:latin typeface="Cambria Math" panose="02040503050406030204" pitchFamily="18" charset="0"/>
                        </a:rPr>
                        <m:t>,</m:t>
                      </m:r>
                      <m:r>
                        <a:rPr lang="en-US" altLang="zh-CN" b="0" i="1" dirty="0" err="1">
                          <a:latin typeface="Cambria Math" panose="02040503050406030204" pitchFamily="18" charset="0"/>
                        </a:rPr>
                        <m:t>𝑥</m:t>
                      </m:r>
                      <m:r>
                        <a:rPr lang="en-US" altLang="zh-CN" b="0" i="1" dirty="0" err="1">
                          <a:latin typeface="Cambria Math" panose="02040503050406030204" pitchFamily="18" charset="0"/>
                        </a:rPr>
                        <m:t>,</m:t>
                      </m:r>
                      <m:r>
                        <a:rPr lang="en-US" altLang="zh-CN" b="0" i="1" dirty="0" err="1">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𝑔</m:t>
                      </m:r>
                      <m:d>
                        <m:dPr>
                          <m:ctrlPr>
                            <a:rPr lang="en-US" altLang="zh-CN" b="0" i="1" dirty="0">
                              <a:latin typeface="Cambria Math" panose="02040503050406030204" pitchFamily="18" charset="0"/>
                            </a:rPr>
                          </m:ctrlPr>
                        </m:dPr>
                        <m:e>
                          <m:r>
                            <a:rPr lang="en-US" altLang="zh-CN" b="0" i="1" dirty="0">
                              <a:latin typeface="Cambria Math" panose="02040503050406030204" pitchFamily="18" charset="0"/>
                            </a:rPr>
                            <m:t>𝑦</m:t>
                          </m:r>
                        </m:e>
                      </m:d>
                      <m:r>
                        <a:rPr lang="en-US" altLang="zh-CN" b="0" i="1" dirty="0">
                          <a:latin typeface="Cambria Math" panose="02040503050406030204" pitchFamily="18" charset="0"/>
                        </a:rPr>
                        <m:t>))} </m:t>
                      </m:r>
                    </m:oMath>
                  </m:oMathPara>
                </a14:m>
                <a:endParaRPr lang="en-US" altLang="zh-CN" dirty="0">
                  <a:latin typeface="Cambria Math" panose="02040503050406030204" pitchFamily="18" charset="0"/>
                </a:endParaRPr>
              </a:p>
              <a:p>
                <a:pPr marL="539750" lvl="2" indent="0">
                  <a:lnSpc>
                    <a:spcPct val="140000"/>
                  </a:lnSpc>
                  <a:buNone/>
                </a:pPr>
                <a14:m>
                  <m:oMath xmlns:m="http://schemas.openxmlformats.org/officeDocument/2006/math">
                    <m:r>
                      <a:rPr lang="en-US" altLang="zh-CN" b="0" i="1" dirty="0">
                        <a:latin typeface="Cambria Math" panose="02040503050406030204" pitchFamily="18" charset="0"/>
                      </a:rPr>
                      <m:t>𝑊</m:t>
                    </m:r>
                    <m:r>
                      <a:rPr lang="en-US" altLang="zh-CN" b="0" i="1" baseline="-25000" dirty="0">
                        <a:latin typeface="Cambria Math" panose="02040503050406030204" pitchFamily="18" charset="0"/>
                      </a:rPr>
                      <m:t>3</m:t>
                    </m:r>
                  </m:oMath>
                </a14:m>
                <a:r>
                  <a:rPr lang="zh-CN" altLang="en-US" dirty="0">
                    <a:latin typeface="Cambria Math" panose="02040503050406030204" pitchFamily="18" charset="0"/>
                  </a:rPr>
                  <a:t>中只含一个元素，所以</a:t>
                </a:r>
                <a14:m>
                  <m:oMath xmlns:m="http://schemas.openxmlformats.org/officeDocument/2006/math">
                    <m:r>
                      <a:rPr lang="en-US" altLang="zh-CN" b="0" i="1" dirty="0">
                        <a:latin typeface="Cambria Math" panose="02040503050406030204" pitchFamily="18" charset="0"/>
                      </a:rPr>
                      <m:t>𝜎</m:t>
                    </m:r>
                    <m:r>
                      <a:rPr lang="en-US" altLang="zh-CN" b="0" i="1" baseline="-25000" dirty="0">
                        <a:latin typeface="Cambria Math" panose="02040503050406030204" pitchFamily="18" charset="0"/>
                      </a:rPr>
                      <m:t>3</m:t>
                    </m:r>
                    <m:r>
                      <a:rPr lang="en-US" altLang="zh-CN" b="0" i="1" dirty="0">
                        <a:latin typeface="Cambria Math" panose="02040503050406030204" pitchFamily="18" charset="0"/>
                      </a:rPr>
                      <m:t>=</m:t>
                    </m:r>
                  </m:oMath>
                </a14:m>
                <a:r>
                  <a:rPr lang="en-US" altLang="zh-CN" b="0" dirty="0">
                    <a:latin typeface="Cambria Math" panose="02040503050406030204" pitchFamily="18" charset="0"/>
                  </a:rPr>
                  <a:t>{</a:t>
                </a:r>
                <a14:m>
                  <m:oMath xmlns:m="http://schemas.openxmlformats.org/officeDocument/2006/math">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𝑧</m:t>
                    </m:r>
                    <m:r>
                      <a:rPr lang="en-US" altLang="zh-CN" b="0" i="1" dirty="0">
                        <a:latin typeface="Cambria Math" panose="02040503050406030204" pitchFamily="18" charset="0"/>
                      </a:rPr>
                      <m:t> ,</m:t>
                    </m:r>
                    <m:r>
                      <a:rPr lang="en-US" altLang="zh-CN" b="0" i="1" dirty="0">
                        <a:latin typeface="Cambria Math" panose="02040503050406030204" pitchFamily="18" charset="0"/>
                      </a:rPr>
                      <m:t>𝑓</m:t>
                    </m:r>
                    <m:r>
                      <a:rPr lang="en-US" altLang="zh-CN" b="0" i="1" dirty="0">
                        <a:latin typeface="Cambria Math" panose="02040503050406030204" pitchFamily="18" charset="0"/>
                      </a:rPr>
                      <m:t>(</m:t>
                    </m:r>
                    <m:r>
                      <a:rPr lang="en-US" altLang="zh-CN" b="0" i="1" dirty="0">
                        <a:latin typeface="Cambria Math" panose="02040503050406030204" pitchFamily="18" charset="0"/>
                      </a:rPr>
                      <m:t>𝑎</m:t>
                    </m:r>
                    <m:r>
                      <a:rPr lang="en-US" altLang="zh-CN" b="0" i="1" dirty="0">
                        <a:latin typeface="Cambria Math" panose="02040503050406030204" pitchFamily="18" charset="0"/>
                      </a:rPr>
                      <m:t>)/</m:t>
                    </m:r>
                    <m:r>
                      <a:rPr lang="en-US" altLang="zh-CN" b="0" i="1" dirty="0">
                        <a:latin typeface="Cambria Math" panose="02040503050406030204" pitchFamily="18" charset="0"/>
                      </a:rPr>
                      <m:t>𝑥</m:t>
                    </m:r>
                    <m:r>
                      <a:rPr lang="en-US" altLang="zh-CN" b="0" i="1" dirty="0">
                        <a:latin typeface="Cambria Math" panose="02040503050406030204" pitchFamily="18" charset="0"/>
                      </a:rPr>
                      <m:t>,</m:t>
                    </m:r>
                    <m:r>
                      <a:rPr lang="en-US" altLang="zh-CN" b="0" i="1" dirty="0">
                        <a:latin typeface="Cambria Math" panose="02040503050406030204" pitchFamily="18" charset="0"/>
                        <a:ea typeface="Cambria Math" panose="02040503050406030204" pitchFamily="18" charset="0"/>
                      </a:rPr>
                      <m:t>𝑔</m:t>
                    </m:r>
                    <m:r>
                      <a:rPr lang="en-US" altLang="zh-CN" b="0" i="1" dirty="0">
                        <a:latin typeface="Cambria Math" panose="02040503050406030204" pitchFamily="18" charset="0"/>
                        <a:ea typeface="Cambria Math" panose="02040503050406030204" pitchFamily="18" charset="0"/>
                      </a:rPr>
                      <m:t> (</m:t>
                    </m:r>
                    <m:r>
                      <a:rPr lang="en-US" altLang="zh-CN" b="0" i="1" dirty="0">
                        <a:latin typeface="Cambria Math" panose="02040503050406030204" pitchFamily="18" charset="0"/>
                      </a:rPr>
                      <m:t>𝑦</m:t>
                    </m:r>
                    <m:r>
                      <a:rPr lang="en-US" altLang="zh-CN" b="0" i="1" dirty="0">
                        <a:latin typeface="Cambria Math" panose="02040503050406030204" pitchFamily="18" charset="0"/>
                      </a:rPr>
                      <m:t>)/</m:t>
                    </m:r>
                    <m:r>
                      <a:rPr lang="en-US" altLang="zh-CN" b="0" i="1" dirty="0">
                        <a:latin typeface="Cambria Math" panose="02040503050406030204" pitchFamily="18" charset="0"/>
                      </a:rPr>
                      <m:t>𝑢</m:t>
                    </m:r>
                  </m:oMath>
                </a14:m>
                <a:r>
                  <a:rPr lang="en-US" altLang="zh-CN" b="0" dirty="0">
                    <a:latin typeface="Cambria Math" panose="02040503050406030204" pitchFamily="18" charset="0"/>
                  </a:rPr>
                  <a:t>}</a:t>
                </a:r>
                <a:r>
                  <a:rPr lang="zh-CN" altLang="en-US" dirty="0">
                    <a:latin typeface="Cambria Math" panose="02040503050406030204" pitchFamily="18" charset="0"/>
                  </a:rPr>
                  <a:t>是</a:t>
                </a:r>
                <a14:m>
                  <m:oMath xmlns:m="http://schemas.openxmlformats.org/officeDocument/2006/math">
                    <m:r>
                      <a:rPr lang="en-US" altLang="zh-CN" b="0" i="1" dirty="0">
                        <a:latin typeface="Cambria Math" panose="02040503050406030204" pitchFamily="18" charset="0"/>
                      </a:rPr>
                      <m:t>𝑊</m:t>
                    </m:r>
                  </m:oMath>
                </a14:m>
                <a:r>
                  <a:rPr lang="zh-CN" altLang="en-US" dirty="0">
                    <a:latin typeface="Cambria Math" panose="02040503050406030204" pitchFamily="18" charset="0"/>
                  </a:rPr>
                  <a:t>的最一般合一，终止。</a:t>
                </a:r>
                <a:endParaRPr lang="en-US" altLang="zh-CN" dirty="0">
                  <a:latin typeface="Cambria Math" panose="02040503050406030204" pitchFamily="18" charset="0"/>
                </a:endParaRPr>
              </a:p>
              <a:p>
                <a:pPr marL="1079500" lvl="2" indent="0">
                  <a:buNone/>
                </a:pPr>
                <a:endParaRPr lang="en-US" altLang="zh-CN" b="0" dirty="0">
                  <a:latin typeface="Cambria Math" panose="02040503050406030204" pitchFamily="18" charset="0"/>
                </a:endParaRPr>
              </a:p>
            </p:txBody>
          </p:sp>
        </mc:Choice>
        <mc:Fallback xmlns="">
          <p:sp>
            <p:nvSpPr>
              <p:cNvPr id="6" name="内容占位符 5"/>
              <p:cNvSpPr>
                <a:spLocks noGrp="1" noRot="1" noChangeAspect="1" noMove="1" noResize="1" noEditPoints="1" noAdjustHandles="1" noChangeArrowheads="1" noChangeShapeType="1" noTextEdit="1"/>
              </p:cNvSpPr>
              <p:nvPr>
                <p:ph idx="1"/>
              </p:nvPr>
            </p:nvSpPr>
            <p:spPr>
              <a:xfrm>
                <a:off x="191343" y="1027113"/>
                <a:ext cx="11809313" cy="5435147"/>
              </a:xfrm>
              <a:blipFill>
                <a:blip r:embed="rId3"/>
                <a:stretch>
                  <a:fillRect l="-1032" t="-224" r="-619"/>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35</a:t>
            </a:fld>
            <a:endParaRPr lang="en-US" altLang="zh-CN"/>
          </a:p>
        </p:txBody>
      </p:sp>
    </p:spTree>
    <p:extLst>
      <p:ext uri="{BB962C8B-B14F-4D97-AF65-F5344CB8AC3E}">
        <p14:creationId xmlns:p14="http://schemas.microsoft.com/office/powerpoint/2010/main" val="158378407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575387" y="1027113"/>
            <a:ext cx="11041227" cy="5435147"/>
          </a:xfrm>
        </p:spPr>
        <p:txBody>
          <a:bodyPr/>
          <a:lstStyle/>
          <a:p>
            <a:pPr marL="0" lvl="1" indent="630238" algn="l">
              <a:lnSpc>
                <a:spcPct val="120000"/>
              </a:lnSpc>
              <a:buNone/>
            </a:pPr>
            <a:r>
              <a:rPr lang="zh-CN" altLang="en-US" sz="2800" dirty="0">
                <a:latin typeface="Arial"/>
              </a:rPr>
              <a:t>归结</a:t>
            </a:r>
            <a:r>
              <a:rPr lang="zh-CN" altLang="en-US" sz="2800" dirty="0" smtClean="0">
                <a:latin typeface="Arial"/>
              </a:rPr>
              <a:t>演绎推理是</a:t>
            </a:r>
            <a:r>
              <a:rPr lang="zh-CN" altLang="en-US" sz="2800" dirty="0">
                <a:latin typeface="Arial"/>
              </a:rPr>
              <a:t>从子句集中不断寻找可进行归结的子句对</a:t>
            </a:r>
            <a:r>
              <a:rPr lang="zh-CN" altLang="en-US" sz="2800" dirty="0" smtClean="0">
                <a:latin typeface="Arial"/>
              </a:rPr>
              <a:t>，通过对子句</a:t>
            </a:r>
            <a:r>
              <a:rPr lang="zh-CN" altLang="en-US" sz="2800" dirty="0">
                <a:latin typeface="Arial"/>
              </a:rPr>
              <a:t>对的归结，最终得出一个空子句的过程。</a:t>
            </a:r>
            <a:endParaRPr lang="en-US" altLang="zh-CN" sz="2800" dirty="0" smtClean="0">
              <a:latin typeface="Arial"/>
            </a:endParaRPr>
          </a:p>
          <a:p>
            <a:pPr marL="339725" lvl="1" indent="-339725" algn="l">
              <a:lnSpc>
                <a:spcPct val="120000"/>
              </a:lnSpc>
              <a:buNone/>
            </a:pPr>
            <a:r>
              <a:rPr lang="zh-CN" altLang="en-US" sz="2800" dirty="0" smtClean="0">
                <a:solidFill>
                  <a:srgbClr val="FF0000"/>
                </a:solidFill>
                <a:latin typeface="Arial"/>
              </a:rPr>
              <a:t>问题</a:t>
            </a:r>
            <a:r>
              <a:rPr lang="zh-CN" altLang="en-US" sz="2800" dirty="0" smtClean="0">
                <a:latin typeface="Arial"/>
              </a:rPr>
              <a:t>：事先</a:t>
            </a:r>
            <a:r>
              <a:rPr lang="zh-CN" altLang="en-US" sz="2800" dirty="0">
                <a:latin typeface="Arial"/>
              </a:rPr>
              <a:t>并不知道哪些子句对可进行</a:t>
            </a:r>
            <a:r>
              <a:rPr lang="zh-CN" altLang="en-US" sz="2800" dirty="0" smtClean="0">
                <a:latin typeface="Arial"/>
              </a:rPr>
              <a:t>归结？更</a:t>
            </a:r>
            <a:r>
              <a:rPr lang="zh-CN" altLang="en-US" sz="2800" dirty="0">
                <a:latin typeface="Arial"/>
              </a:rPr>
              <a:t>不知道通过对哪些子句对的归结能尽快得到空子</a:t>
            </a:r>
            <a:r>
              <a:rPr lang="zh-CN" altLang="en-US" sz="2800" dirty="0" smtClean="0">
                <a:latin typeface="Arial"/>
              </a:rPr>
              <a:t>句？</a:t>
            </a:r>
            <a:r>
              <a:rPr lang="zh-CN" altLang="en-US" sz="2800" dirty="0" smtClean="0">
                <a:solidFill>
                  <a:srgbClr val="FF0000"/>
                </a:solidFill>
                <a:latin typeface="Arial"/>
              </a:rPr>
              <a:t>导致</a:t>
            </a:r>
            <a:r>
              <a:rPr lang="zh-CN" altLang="en-US" sz="2800" dirty="0">
                <a:latin typeface="Arial"/>
              </a:rPr>
              <a:t>：盲目对所有子句对进行归结的方法</a:t>
            </a:r>
            <a:r>
              <a:rPr lang="zh-CN" altLang="en-US" sz="2800" dirty="0" smtClean="0">
                <a:latin typeface="Arial"/>
              </a:rPr>
              <a:t>，会</a:t>
            </a:r>
            <a:r>
              <a:rPr lang="zh-CN" altLang="en-US" sz="2800" dirty="0">
                <a:latin typeface="Arial"/>
              </a:rPr>
              <a:t>产生许多无用的归结式</a:t>
            </a:r>
            <a:r>
              <a:rPr lang="zh-CN" altLang="en-US" sz="2800" dirty="0" smtClean="0">
                <a:latin typeface="Arial"/>
              </a:rPr>
              <a:t>，甚至产生</a:t>
            </a:r>
            <a:r>
              <a:rPr lang="zh-CN" altLang="en-US" sz="2800" dirty="0" smtClean="0">
                <a:solidFill>
                  <a:srgbClr val="FF0000"/>
                </a:solidFill>
                <a:latin typeface="Arial"/>
              </a:rPr>
              <a:t>组合爆炸</a:t>
            </a:r>
            <a:r>
              <a:rPr lang="zh-CN" altLang="en-US" sz="2800" dirty="0" smtClean="0">
                <a:latin typeface="Arial"/>
              </a:rPr>
              <a:t>问题。</a:t>
            </a:r>
            <a:r>
              <a:rPr lang="zh-CN" altLang="en-US" sz="2800" dirty="0" smtClean="0">
                <a:solidFill>
                  <a:srgbClr val="FF0000"/>
                </a:solidFill>
                <a:latin typeface="Arial"/>
              </a:rPr>
              <a:t>解决</a:t>
            </a:r>
            <a:r>
              <a:rPr lang="zh-CN" altLang="en-US" sz="2800" dirty="0" smtClean="0">
                <a:latin typeface="Arial"/>
              </a:rPr>
              <a:t>：研究有效的归结策略。</a:t>
            </a:r>
          </a:p>
          <a:p>
            <a:pPr algn="l">
              <a:lnSpc>
                <a:spcPct val="120000"/>
              </a:lnSpc>
            </a:pPr>
            <a:r>
              <a:rPr lang="zh-CN" altLang="en-US" sz="3200" dirty="0" smtClean="0">
                <a:latin typeface="Arial"/>
              </a:rPr>
              <a:t>常用的</a:t>
            </a:r>
            <a:r>
              <a:rPr lang="zh-CN" altLang="en-US" sz="3200" dirty="0">
                <a:latin typeface="Arial"/>
              </a:rPr>
              <a:t>两大类</a:t>
            </a:r>
            <a:r>
              <a:rPr lang="zh-CN" altLang="en-US" sz="3200" dirty="0" smtClean="0">
                <a:latin typeface="Arial"/>
              </a:rPr>
              <a:t>归结策略：</a:t>
            </a:r>
            <a:endParaRPr lang="zh-CN" altLang="en-US" sz="3200" dirty="0">
              <a:latin typeface="Arial"/>
            </a:endParaRPr>
          </a:p>
          <a:p>
            <a:pPr marL="630238" lvl="1" indent="-342900" algn="l">
              <a:lnSpc>
                <a:spcPct val="120000"/>
              </a:lnSpc>
            </a:pPr>
            <a:r>
              <a:rPr lang="zh-CN" altLang="en-US" sz="2800" dirty="0">
                <a:solidFill>
                  <a:srgbClr val="FF0000"/>
                </a:solidFill>
                <a:latin typeface="Arial"/>
              </a:rPr>
              <a:t>删除</a:t>
            </a:r>
            <a:r>
              <a:rPr lang="zh-CN" altLang="en-US" sz="2800" dirty="0" smtClean="0">
                <a:solidFill>
                  <a:srgbClr val="FF0000"/>
                </a:solidFill>
                <a:latin typeface="Arial"/>
              </a:rPr>
              <a:t>策略</a:t>
            </a:r>
            <a:r>
              <a:rPr lang="en-US" altLang="zh-CN" sz="2800" dirty="0">
                <a:latin typeface="Arial"/>
              </a:rPr>
              <a:t> </a:t>
            </a:r>
            <a:r>
              <a:rPr lang="en-US" altLang="zh-CN" sz="2800" dirty="0" smtClean="0">
                <a:latin typeface="Arial"/>
              </a:rPr>
              <a:t>   </a:t>
            </a:r>
            <a:r>
              <a:rPr lang="zh-CN" altLang="en-US" sz="2800" dirty="0" smtClean="0">
                <a:latin typeface="Arial"/>
              </a:rPr>
              <a:t>通过</a:t>
            </a:r>
            <a:r>
              <a:rPr lang="zh-CN" altLang="en-US" sz="2800" dirty="0">
                <a:solidFill>
                  <a:srgbClr val="FF0000"/>
                </a:solidFill>
                <a:latin typeface="Arial"/>
              </a:rPr>
              <a:t>删除</a:t>
            </a:r>
            <a:r>
              <a:rPr lang="zh-CN" altLang="en-US" sz="2800" dirty="0">
                <a:latin typeface="Arial"/>
              </a:rPr>
              <a:t>某些无用的</a:t>
            </a:r>
            <a:r>
              <a:rPr lang="zh-CN" altLang="en-US" sz="2800" dirty="0">
                <a:solidFill>
                  <a:srgbClr val="FF0000"/>
                </a:solidFill>
                <a:latin typeface="Arial"/>
              </a:rPr>
              <a:t>子句</a:t>
            </a:r>
            <a:r>
              <a:rPr lang="zh-CN" altLang="en-US" sz="2800" dirty="0">
                <a:latin typeface="Arial"/>
              </a:rPr>
              <a:t>来</a:t>
            </a:r>
            <a:r>
              <a:rPr lang="zh-CN" altLang="en-US" sz="2800" dirty="0">
                <a:solidFill>
                  <a:srgbClr val="FF0000"/>
                </a:solidFill>
                <a:latin typeface="Arial"/>
              </a:rPr>
              <a:t>缩小归结范围</a:t>
            </a:r>
            <a:r>
              <a:rPr lang="zh-CN" altLang="en-US" sz="2800" dirty="0">
                <a:latin typeface="Arial"/>
              </a:rPr>
              <a:t>。</a:t>
            </a:r>
          </a:p>
          <a:p>
            <a:pPr marL="630238" lvl="1" indent="-342900" algn="l">
              <a:lnSpc>
                <a:spcPct val="120000"/>
              </a:lnSpc>
            </a:pPr>
            <a:r>
              <a:rPr lang="zh-CN" altLang="en-US" sz="2800" dirty="0">
                <a:solidFill>
                  <a:srgbClr val="FF0000"/>
                </a:solidFill>
                <a:latin typeface="Arial"/>
              </a:rPr>
              <a:t>限制</a:t>
            </a:r>
            <a:r>
              <a:rPr lang="zh-CN" altLang="en-US" sz="2800" dirty="0" smtClean="0">
                <a:solidFill>
                  <a:srgbClr val="FF0000"/>
                </a:solidFill>
                <a:latin typeface="Arial"/>
              </a:rPr>
              <a:t>策略</a:t>
            </a:r>
            <a:r>
              <a:rPr lang="en-US" altLang="zh-CN" sz="2800" dirty="0" smtClean="0">
                <a:latin typeface="Arial"/>
              </a:rPr>
              <a:t>    </a:t>
            </a:r>
            <a:r>
              <a:rPr lang="zh-CN" altLang="en-US" sz="2800" dirty="0" smtClean="0">
                <a:latin typeface="Arial"/>
              </a:rPr>
              <a:t>通过</a:t>
            </a:r>
            <a:r>
              <a:rPr lang="zh-CN" altLang="en-US" sz="2800" dirty="0">
                <a:latin typeface="Arial"/>
              </a:rPr>
              <a:t>对参加归结的</a:t>
            </a:r>
            <a:r>
              <a:rPr lang="zh-CN" altLang="en-US" sz="2800" dirty="0">
                <a:solidFill>
                  <a:srgbClr val="FF0000"/>
                </a:solidFill>
                <a:latin typeface="Arial"/>
              </a:rPr>
              <a:t>子句</a:t>
            </a:r>
            <a:r>
              <a:rPr lang="zh-CN" altLang="en-US" sz="2800" dirty="0">
                <a:latin typeface="Arial"/>
              </a:rPr>
              <a:t>进行某些</a:t>
            </a:r>
            <a:r>
              <a:rPr lang="zh-CN" altLang="en-US" sz="2800" dirty="0">
                <a:solidFill>
                  <a:srgbClr val="FF0000"/>
                </a:solidFill>
                <a:latin typeface="Arial"/>
              </a:rPr>
              <a:t>限制</a:t>
            </a:r>
            <a:r>
              <a:rPr lang="zh-CN" altLang="en-US" sz="2800" dirty="0">
                <a:latin typeface="Arial"/>
              </a:rPr>
              <a:t>，来</a:t>
            </a:r>
            <a:r>
              <a:rPr lang="zh-CN" altLang="en-US" sz="2800" dirty="0">
                <a:solidFill>
                  <a:srgbClr val="FF0000"/>
                </a:solidFill>
                <a:latin typeface="Arial"/>
              </a:rPr>
              <a:t>减少归结的盲目性</a:t>
            </a:r>
            <a:r>
              <a:rPr lang="zh-CN" altLang="en-US" sz="2800" dirty="0">
                <a:latin typeface="Arial"/>
              </a:rPr>
              <a:t>，以尽快得到空子句。</a:t>
            </a:r>
          </a:p>
        </p:txBody>
      </p:sp>
      <p:sp>
        <p:nvSpPr>
          <p:cNvPr id="3" name="标题 2"/>
          <p:cNvSpPr>
            <a:spLocks noGrp="1"/>
          </p:cNvSpPr>
          <p:nvPr>
            <p:ph type="title"/>
          </p:nvPr>
        </p:nvSpPr>
        <p:spPr/>
        <p:txBody>
          <a:bodyPr/>
          <a:lstStyle/>
          <a:p>
            <a:r>
              <a:rPr lang="en-US" altLang="zh-CN" dirty="0" smtClean="0"/>
              <a:t>2.4.4 </a:t>
            </a:r>
            <a:r>
              <a:rPr lang="zh-CN" altLang="en-US" dirty="0" smtClean="0"/>
              <a:t>归结</a:t>
            </a:r>
            <a:r>
              <a:rPr lang="zh-CN" altLang="en-US" dirty="0"/>
              <a:t>演绎推理的归结策略</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36</a:t>
            </a:fld>
            <a:endParaRPr lang="en-US" altLang="zh-CN"/>
          </a:p>
        </p:txBody>
      </p:sp>
    </p:spTree>
    <p:extLst>
      <p:ext uri="{BB962C8B-B14F-4D97-AF65-F5344CB8AC3E}">
        <p14:creationId xmlns:p14="http://schemas.microsoft.com/office/powerpoint/2010/main" val="24273373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algn="l"/>
                <a:r>
                  <a:rPr lang="zh-CN" altLang="en-US" dirty="0" smtClean="0">
                    <a:latin typeface="Arial"/>
                  </a:rPr>
                  <a:t>广度</a:t>
                </a:r>
                <a:r>
                  <a:rPr lang="zh-CN" altLang="en-US" dirty="0">
                    <a:latin typeface="Arial"/>
                  </a:rPr>
                  <a:t>优先策略</a:t>
                </a:r>
                <a:endParaRPr lang="en-US" altLang="zh-CN" dirty="0">
                  <a:latin typeface="Arial"/>
                </a:endParaRPr>
              </a:p>
              <a:p>
                <a:pPr marL="287338" lvl="1" indent="342900" algn="l">
                  <a:buNone/>
                </a:pPr>
                <a:r>
                  <a:rPr lang="zh-CN" altLang="en-US" dirty="0">
                    <a:latin typeface="Arial"/>
                  </a:rPr>
                  <a:t>一种</a:t>
                </a:r>
                <a:r>
                  <a:rPr lang="zh-CN" altLang="en-US" dirty="0">
                    <a:solidFill>
                      <a:srgbClr val="FF0000"/>
                    </a:solidFill>
                    <a:latin typeface="Arial"/>
                  </a:rPr>
                  <a:t>穷尽子句</a:t>
                </a:r>
                <a:r>
                  <a:rPr lang="zh-CN" altLang="en-US" dirty="0">
                    <a:latin typeface="Arial"/>
                  </a:rPr>
                  <a:t>比较的</a:t>
                </a:r>
                <a:r>
                  <a:rPr lang="zh-CN" altLang="en-US" dirty="0">
                    <a:solidFill>
                      <a:srgbClr val="FF0000"/>
                    </a:solidFill>
                    <a:latin typeface="Arial"/>
                  </a:rPr>
                  <a:t>复杂搜索</a:t>
                </a:r>
                <a:r>
                  <a:rPr lang="zh-CN" altLang="en-US" dirty="0" smtClean="0">
                    <a:solidFill>
                      <a:srgbClr val="FF0000"/>
                    </a:solidFill>
                    <a:latin typeface="Arial"/>
                  </a:rPr>
                  <a:t>方法</a:t>
                </a:r>
                <a:r>
                  <a:rPr lang="zh-CN" altLang="en-US" dirty="0" smtClean="0">
                    <a:latin typeface="Arial"/>
                  </a:rPr>
                  <a:t>。</a:t>
                </a:r>
                <a:endParaRPr lang="en-US" altLang="zh-CN" dirty="0" smtClean="0">
                  <a:latin typeface="Arial"/>
                </a:endParaRPr>
              </a:p>
              <a:p>
                <a:pPr marL="630238" lvl="1" indent="-342900" algn="l"/>
                <a:r>
                  <a:rPr lang="zh-CN" altLang="en-US" sz="2400" dirty="0">
                    <a:latin typeface="Arial"/>
                  </a:rPr>
                  <a:t>设初始子句集为</a:t>
                </a:r>
                <a14:m>
                  <m:oMath xmlns:m="http://schemas.openxmlformats.org/officeDocument/2006/math">
                    <m:r>
                      <a:rPr lang="en-US" altLang="zh-CN" sz="2400" i="1" dirty="0">
                        <a:latin typeface="Cambria Math" panose="02040503050406030204" pitchFamily="18" charset="0"/>
                      </a:rPr>
                      <m:t>𝑆</m:t>
                    </m:r>
                    <m:r>
                      <a:rPr lang="en-US" altLang="zh-CN" sz="2400" i="1" baseline="-25000" dirty="0">
                        <a:latin typeface="Cambria Math" panose="02040503050406030204" pitchFamily="18" charset="0"/>
                      </a:rPr>
                      <m:t>0</m:t>
                    </m:r>
                  </m:oMath>
                </a14:m>
                <a:r>
                  <a:rPr lang="zh-CN" altLang="en-US" sz="2400" dirty="0">
                    <a:latin typeface="Arial"/>
                  </a:rPr>
                  <a:t>，归结过程可描述如下：</a:t>
                </a:r>
              </a:p>
              <a:p>
                <a:pPr marL="809625" indent="-809625" eaLnBrk="1" hangingPunct="1">
                  <a:lnSpc>
                    <a:spcPct val="150000"/>
                  </a:lnSpc>
                  <a:buNone/>
                  <a:defRPr/>
                </a:pPr>
                <a:r>
                  <a:rPr lang="zh-CN" altLang="en-US" sz="2400" dirty="0">
                    <a:solidFill>
                      <a:schemeClr val="tx1"/>
                    </a:solidFill>
                    <a:latin typeface="Arial"/>
                  </a:rPr>
                  <a:t>    </a:t>
                </a:r>
                <a:r>
                  <a:rPr lang="en-US" altLang="zh-CN" sz="2400" dirty="0">
                    <a:solidFill>
                      <a:schemeClr val="tx1"/>
                    </a:solidFill>
                    <a:latin typeface="Arial"/>
                  </a:rPr>
                  <a:t>(1) </a:t>
                </a:r>
                <a:r>
                  <a:rPr lang="zh-CN" altLang="en-US" sz="2400" dirty="0">
                    <a:solidFill>
                      <a:schemeClr val="tx1"/>
                    </a:solidFill>
                    <a:latin typeface="Arial"/>
                  </a:rPr>
                  <a:t>从</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0</m:t>
                    </m:r>
                  </m:oMath>
                </a14:m>
                <a:r>
                  <a:rPr lang="zh-CN" altLang="en-US" sz="2400" dirty="0">
                    <a:solidFill>
                      <a:schemeClr val="tx1"/>
                    </a:solidFill>
                    <a:latin typeface="Arial"/>
                  </a:rPr>
                  <a:t>出发，对</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0</m:t>
                    </m:r>
                  </m:oMath>
                </a14:m>
                <a:r>
                  <a:rPr lang="zh-CN" altLang="en-US" sz="2400" dirty="0">
                    <a:solidFill>
                      <a:schemeClr val="tx1"/>
                    </a:solidFill>
                    <a:latin typeface="Arial"/>
                  </a:rPr>
                  <a:t>中的全部子句作所有可能的归结，得到第一层归结式，把这些归结式的集合记为</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1</m:t>
                    </m:r>
                  </m:oMath>
                </a14:m>
                <a:r>
                  <a:rPr lang="en-US" altLang="zh-CN" sz="2400" dirty="0">
                    <a:solidFill>
                      <a:schemeClr val="tx1"/>
                    </a:solidFill>
                    <a:latin typeface="Arial"/>
                  </a:rPr>
                  <a:t>;</a:t>
                </a:r>
              </a:p>
              <a:p>
                <a:pPr marL="809625" indent="-809625" eaLnBrk="1" hangingPunct="1">
                  <a:lnSpc>
                    <a:spcPct val="150000"/>
                  </a:lnSpc>
                  <a:buNone/>
                  <a:defRPr/>
                </a:pPr>
                <a:r>
                  <a:rPr lang="en-US" altLang="zh-CN" sz="2400" dirty="0">
                    <a:solidFill>
                      <a:schemeClr val="tx1"/>
                    </a:solidFill>
                    <a:latin typeface="Arial"/>
                  </a:rPr>
                  <a:t>    (2) </a:t>
                </a:r>
                <a:r>
                  <a:rPr lang="zh-CN" altLang="en-US" sz="2400" dirty="0">
                    <a:solidFill>
                      <a:schemeClr val="tx1"/>
                    </a:solidFill>
                    <a:latin typeface="Arial"/>
                  </a:rPr>
                  <a:t>用</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0</m:t>
                    </m:r>
                  </m:oMath>
                </a14:m>
                <a:r>
                  <a:rPr lang="zh-CN" altLang="en-US" sz="2400" dirty="0">
                    <a:solidFill>
                      <a:schemeClr val="tx1"/>
                    </a:solidFill>
                    <a:latin typeface="Arial"/>
                  </a:rPr>
                  <a:t>中的子句与</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1</m:t>
                    </m:r>
                  </m:oMath>
                </a14:m>
                <a:r>
                  <a:rPr lang="zh-CN" altLang="en-US" sz="2400" dirty="0">
                    <a:solidFill>
                      <a:schemeClr val="tx1"/>
                    </a:solidFill>
                    <a:latin typeface="Arial"/>
                  </a:rPr>
                  <a:t>中的子句进行所有可能的归结，得到第二层归结式，把这些归结式的集合记为</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2</m:t>
                    </m:r>
                  </m:oMath>
                </a14:m>
                <a:r>
                  <a:rPr lang="en-US" altLang="zh-CN" sz="2400" dirty="0">
                    <a:solidFill>
                      <a:schemeClr val="tx1"/>
                    </a:solidFill>
                    <a:latin typeface="Arial"/>
                  </a:rPr>
                  <a:t>;</a:t>
                </a:r>
              </a:p>
              <a:p>
                <a:pPr marL="809625" indent="-809625" eaLnBrk="1" hangingPunct="1">
                  <a:lnSpc>
                    <a:spcPct val="150000"/>
                  </a:lnSpc>
                  <a:buNone/>
                  <a:defRPr/>
                </a:pPr>
                <a:r>
                  <a:rPr lang="en-US" altLang="zh-CN" sz="2400" dirty="0">
                    <a:solidFill>
                      <a:schemeClr val="tx1"/>
                    </a:solidFill>
                    <a:latin typeface="Arial"/>
                  </a:rPr>
                  <a:t>    (3) </a:t>
                </a:r>
                <a:r>
                  <a:rPr lang="zh-CN" altLang="en-US" sz="2400" dirty="0">
                    <a:solidFill>
                      <a:schemeClr val="tx1"/>
                    </a:solidFill>
                    <a:latin typeface="Arial"/>
                  </a:rPr>
                  <a:t>用</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0</m:t>
                    </m:r>
                  </m:oMath>
                </a14:m>
                <a:r>
                  <a:rPr lang="zh-CN" altLang="en-US" sz="2400" dirty="0">
                    <a:solidFill>
                      <a:schemeClr val="tx1"/>
                    </a:solidFill>
                    <a:latin typeface="Arial"/>
                  </a:rPr>
                  <a:t>和</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1</m:t>
                    </m:r>
                  </m:oMath>
                </a14:m>
                <a:r>
                  <a:rPr lang="zh-CN" altLang="en-US" sz="2400" dirty="0">
                    <a:solidFill>
                      <a:schemeClr val="tx1"/>
                    </a:solidFill>
                    <a:latin typeface="Arial"/>
                  </a:rPr>
                  <a:t>中的子句与</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2</m:t>
                    </m:r>
                  </m:oMath>
                </a14:m>
                <a:r>
                  <a:rPr lang="zh-CN" altLang="en-US" sz="2400" dirty="0">
                    <a:solidFill>
                      <a:schemeClr val="tx1"/>
                    </a:solidFill>
                    <a:latin typeface="Arial"/>
                  </a:rPr>
                  <a:t>中的子句进行所有可能的归结，得到第三层归结式，把这些归结式的集合记为</a:t>
                </a:r>
                <a14:m>
                  <m:oMath xmlns:m="http://schemas.openxmlformats.org/officeDocument/2006/math">
                    <m:r>
                      <a:rPr lang="en-US" altLang="zh-CN" sz="2400" i="1" dirty="0">
                        <a:solidFill>
                          <a:schemeClr val="tx1"/>
                        </a:solidFill>
                        <a:latin typeface="Cambria Math" panose="02040503050406030204" pitchFamily="18" charset="0"/>
                      </a:rPr>
                      <m:t>𝑆</m:t>
                    </m:r>
                    <m:r>
                      <a:rPr lang="en-US" altLang="zh-CN" sz="2400" i="1" baseline="-25000" dirty="0">
                        <a:solidFill>
                          <a:schemeClr val="tx1"/>
                        </a:solidFill>
                        <a:latin typeface="Cambria Math" panose="02040503050406030204" pitchFamily="18" charset="0"/>
                      </a:rPr>
                      <m:t>3</m:t>
                    </m:r>
                  </m:oMath>
                </a14:m>
                <a:r>
                  <a:rPr lang="en-US" altLang="zh-CN" sz="2400" dirty="0">
                    <a:solidFill>
                      <a:schemeClr val="tx1"/>
                    </a:solidFill>
                    <a:latin typeface="Arial"/>
                  </a:rPr>
                  <a:t>;</a:t>
                </a:r>
              </a:p>
              <a:p>
                <a:pPr marL="809625" indent="-809625" eaLnBrk="1" hangingPunct="1">
                  <a:lnSpc>
                    <a:spcPct val="150000"/>
                  </a:lnSpc>
                  <a:buNone/>
                  <a:defRPr/>
                </a:pPr>
                <a:r>
                  <a:rPr lang="zh-CN" altLang="en-US" sz="2400" dirty="0">
                    <a:solidFill>
                      <a:schemeClr val="tx1"/>
                    </a:solidFill>
                    <a:latin typeface="Arial"/>
                  </a:rPr>
                  <a:t>    如此继续，直到得出空子句或不能再继续归结为止。</a:t>
                </a:r>
              </a:p>
              <a:p>
                <a:pPr marL="630238" lvl="1" indent="-342900" algn="l"/>
                <a:endParaRPr lang="zh-CN" altLang="en-US" dirty="0">
                  <a:solidFill>
                    <a:srgbClr val="FF0000"/>
                  </a:solidFill>
                  <a:latin typeface="Aria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736" t="-561" r="-1105" b="-2357"/>
                </a:stretch>
              </a:blipFill>
            </p:spPr>
            <p:txBody>
              <a:bodyPr/>
              <a:lstStyle/>
              <a:p>
                <a:r>
                  <a:rPr lang="zh-CN" altLang="en-US">
                    <a:noFill/>
                  </a:rPr>
                  <a:t> </a:t>
                </a:r>
              </a:p>
            </p:txBody>
          </p:sp>
        </mc:Fallback>
      </mc:AlternateContent>
      <p:sp>
        <p:nvSpPr>
          <p:cNvPr id="3" name="标题 2"/>
          <p:cNvSpPr>
            <a:spLocks noGrp="1"/>
          </p:cNvSpPr>
          <p:nvPr>
            <p:ph type="title"/>
          </p:nvPr>
        </p:nvSpPr>
        <p:spPr/>
        <p:txBody>
          <a:bodyPr/>
          <a:lstStyle/>
          <a:p>
            <a:r>
              <a:rPr lang="en-US" altLang="zh-CN" dirty="0"/>
              <a:t>2.4.4 </a:t>
            </a:r>
            <a:r>
              <a:rPr lang="zh-CN" altLang="en-US" dirty="0"/>
              <a:t>归结演绎推理的归结策略</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37</a:t>
            </a:fld>
            <a:endParaRPr lang="en-US" altLang="zh-CN"/>
          </a:p>
        </p:txBody>
      </p:sp>
    </p:spTree>
    <p:extLst>
      <p:ext uri="{BB962C8B-B14F-4D97-AF65-F5344CB8AC3E}">
        <p14:creationId xmlns:p14="http://schemas.microsoft.com/office/powerpoint/2010/main" val="177319343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indent="0" algn="l">
                  <a:buNone/>
                </a:pPr>
                <a:r>
                  <a:rPr lang="zh-CN" altLang="en-US" sz="2400" dirty="0">
                    <a:latin typeface="Arial"/>
                  </a:rPr>
                  <a:t>例：设有如下子句集：</a:t>
                </a:r>
              </a:p>
              <a:p>
                <a:pPr marL="339725" lvl="1" indent="0" algn="ctr">
                  <a:buNone/>
                  <a:defRPr/>
                </a:pPr>
                <a14:m>
                  <m:oMath xmlns:m="http://schemas.openxmlformats.org/officeDocument/2006/math">
                    <m:r>
                      <a:rPr lang="en-US" altLang="zh-CN" dirty="0">
                        <a:solidFill>
                          <a:srgbClr val="00008E"/>
                        </a:solidFill>
                        <a:latin typeface="Cambria Math" panose="02040503050406030204" pitchFamily="18" charset="0"/>
                      </a:rPr>
                      <m:t>𝑆</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𝐼</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𝑥</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𝑅</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𝑥</m:t>
                    </m:r>
                    <m:r>
                      <a:rPr lang="en-US" altLang="zh-CN" dirty="0">
                        <a:solidFill>
                          <a:srgbClr val="00008E"/>
                        </a:solidFill>
                        <a:latin typeface="Cambria Math" panose="02040503050406030204" pitchFamily="18" charset="0"/>
                      </a:rPr>
                      <m:t>),  </m:t>
                    </m:r>
                    <m:r>
                      <a:rPr lang="en-US" altLang="zh-CN" dirty="0">
                        <a:solidFill>
                          <a:srgbClr val="00008E"/>
                        </a:solidFill>
                        <a:latin typeface="Cambria Math" panose="02040503050406030204" pitchFamily="18" charset="0"/>
                      </a:rPr>
                      <m:t>𝐼</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𝑎</m:t>
                    </m:r>
                    <m:r>
                      <a:rPr lang="en-US" altLang="zh-CN" dirty="0">
                        <a:solidFill>
                          <a:srgbClr val="00008E"/>
                        </a:solidFill>
                        <a:latin typeface="Cambria Math" panose="02040503050406030204" pitchFamily="18" charset="0"/>
                      </a:rPr>
                      <m:t>), </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𝑅</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𝑦</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𝐿</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𝑦</m:t>
                    </m:r>
                    <m:r>
                      <a:rPr lang="en-US" altLang="zh-CN" dirty="0">
                        <a:solidFill>
                          <a:srgbClr val="00008E"/>
                        </a:solidFill>
                        <a:latin typeface="Cambria Math" panose="02040503050406030204" pitchFamily="18" charset="0"/>
                      </a:rPr>
                      <m:t>), </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𝐿</m:t>
                    </m:r>
                    <m:r>
                      <a:rPr lang="en-US" altLang="zh-CN" dirty="0">
                        <a:solidFill>
                          <a:srgbClr val="00008E"/>
                        </a:solidFill>
                        <a:latin typeface="Cambria Math" panose="02040503050406030204" pitchFamily="18" charset="0"/>
                      </a:rPr>
                      <m:t>(</m:t>
                    </m:r>
                    <m:r>
                      <a:rPr lang="en-US" altLang="zh-CN" dirty="0">
                        <a:solidFill>
                          <a:srgbClr val="00008E"/>
                        </a:solidFill>
                        <a:latin typeface="Cambria Math" panose="02040503050406030204" pitchFamily="18" charset="0"/>
                      </a:rPr>
                      <m:t>𝑎</m:t>
                    </m:r>
                    <m:r>
                      <a:rPr lang="en-US" altLang="zh-CN" dirty="0">
                        <a:solidFill>
                          <a:srgbClr val="00008E"/>
                        </a:solidFill>
                        <a:latin typeface="Cambria Math" panose="02040503050406030204" pitchFamily="18" charset="0"/>
                      </a:rPr>
                      <m:t>) }</m:t>
                    </m:r>
                  </m:oMath>
                </a14:m>
                <a:r>
                  <a:rPr lang="en-US" altLang="zh-CN" dirty="0">
                    <a:solidFill>
                      <a:srgbClr val="00008E"/>
                    </a:solidFill>
                    <a:latin typeface="Arial"/>
                  </a:rPr>
                  <a:t> </a:t>
                </a:r>
              </a:p>
              <a:p>
                <a:pPr marL="339725" lvl="1" indent="0" algn="l">
                  <a:buNone/>
                  <a:defRPr/>
                </a:pPr>
                <a:r>
                  <a:rPr lang="zh-CN" altLang="en-US" dirty="0">
                    <a:solidFill>
                      <a:srgbClr val="00008E"/>
                    </a:solidFill>
                    <a:latin typeface="Arial"/>
                  </a:rPr>
                  <a:t>用广度优先策略证明</a:t>
                </a:r>
                <a14:m>
                  <m:oMath xmlns:m="http://schemas.openxmlformats.org/officeDocument/2006/math">
                    <m:r>
                      <a:rPr lang="en-US" altLang="zh-CN" dirty="0">
                        <a:solidFill>
                          <a:srgbClr val="00008E"/>
                        </a:solidFill>
                        <a:latin typeface="Cambria Math" panose="02040503050406030204" pitchFamily="18" charset="0"/>
                      </a:rPr>
                      <m:t>𝑆</m:t>
                    </m:r>
                  </m:oMath>
                </a14:m>
                <a:r>
                  <a:rPr lang="zh-CN" altLang="en-US" dirty="0">
                    <a:solidFill>
                      <a:srgbClr val="00008E"/>
                    </a:solidFill>
                    <a:latin typeface="Arial"/>
                  </a:rPr>
                  <a:t>为不可满足。</a:t>
                </a:r>
              </a:p>
              <a:p>
                <a:pPr marL="339725" lvl="1" indent="0" algn="l">
                  <a:buNone/>
                  <a:defRPr/>
                </a:pPr>
                <a:r>
                  <a:rPr lang="zh-CN" altLang="en-US" sz="2200" dirty="0">
                    <a:latin typeface="Arial"/>
                  </a:rPr>
                  <a:t>证明：从初始子句集</a:t>
                </a:r>
                <a14:m>
                  <m:oMath xmlns:m="http://schemas.openxmlformats.org/officeDocument/2006/math">
                    <m:r>
                      <a:rPr lang="en-US" altLang="zh-CN" sz="2200" i="1" dirty="0">
                        <a:latin typeface="Cambria Math" panose="02040503050406030204" pitchFamily="18" charset="0"/>
                      </a:rPr>
                      <m:t>𝑆</m:t>
                    </m:r>
                  </m:oMath>
                </a14:m>
                <a:r>
                  <a:rPr lang="zh-CN" altLang="en-US" sz="2200" dirty="0">
                    <a:latin typeface="Arial"/>
                  </a:rPr>
                  <a:t>出发，依次构造</a:t>
                </a:r>
                <a14:m>
                  <m:oMath xmlns:m="http://schemas.openxmlformats.org/officeDocument/2006/math">
                    <m:r>
                      <a:rPr lang="en-US" altLang="zh-CN" sz="2200" i="1" dirty="0">
                        <a:latin typeface="Cambria Math" panose="02040503050406030204" pitchFamily="18" charset="0"/>
                      </a:rPr>
                      <m:t>𝑆</m:t>
                    </m:r>
                    <m:r>
                      <a:rPr lang="en-US" altLang="zh-CN" sz="2200" i="1" dirty="0">
                        <a:latin typeface="Cambria Math" panose="02040503050406030204" pitchFamily="18" charset="0"/>
                      </a:rPr>
                      <m:t>1</m:t>
                    </m:r>
                  </m:oMath>
                </a14:m>
                <a:r>
                  <a:rPr lang="zh-CN" altLang="en-US" sz="2200" dirty="0">
                    <a:latin typeface="Arial"/>
                  </a:rPr>
                  <a:t>，</a:t>
                </a:r>
                <a14:m>
                  <m:oMath xmlns:m="http://schemas.openxmlformats.org/officeDocument/2006/math">
                    <m:r>
                      <a:rPr lang="en-US" altLang="zh-CN" sz="2200" i="1" dirty="0">
                        <a:latin typeface="Cambria Math" panose="02040503050406030204" pitchFamily="18" charset="0"/>
                      </a:rPr>
                      <m:t>𝑆</m:t>
                    </m:r>
                    <m:r>
                      <a:rPr lang="en-US" altLang="zh-CN" sz="2200" i="1" dirty="0">
                        <a:latin typeface="Cambria Math" panose="02040503050406030204" pitchFamily="18" charset="0"/>
                      </a:rPr>
                      <m:t>2</m:t>
                    </m:r>
                  </m:oMath>
                </a14:m>
                <a:r>
                  <a:rPr lang="zh-CN" altLang="en-US" sz="2200" dirty="0">
                    <a:latin typeface="Arial"/>
                  </a:rPr>
                  <a:t>，</a:t>
                </a:r>
                <a:r>
                  <a:rPr lang="en-US" altLang="zh-CN" sz="2200" dirty="0">
                    <a:latin typeface="Arial"/>
                  </a:rPr>
                  <a:t>…</a:t>
                </a:r>
                <a:r>
                  <a:rPr lang="zh-CN" altLang="en-US" sz="2200" dirty="0">
                    <a:latin typeface="Arial"/>
                  </a:rPr>
                  <a:t>，直到出现空字句结束，其归结树如下：</a:t>
                </a:r>
                <a:endParaRPr lang="en-US" altLang="zh-CN" sz="2200" dirty="0">
                  <a:latin typeface="Aria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1178" t="-673"/>
                </a:stretch>
              </a:blipFill>
            </p:spPr>
            <p:txBody>
              <a:bodyPr/>
              <a:lstStyle/>
              <a:p>
                <a:r>
                  <a:rPr lang="zh-CN" altLang="en-US">
                    <a:noFill/>
                  </a:rPr>
                  <a:t> </a:t>
                </a:r>
              </a:p>
            </p:txBody>
          </p:sp>
        </mc:Fallback>
      </mc:AlternateContent>
      <p:sp>
        <p:nvSpPr>
          <p:cNvPr id="8" name="Text Box 4"/>
          <p:cNvSpPr txBox="1">
            <a:spLocks noChangeArrowheads="1"/>
          </p:cNvSpPr>
          <p:nvPr/>
        </p:nvSpPr>
        <p:spPr bwMode="auto">
          <a:xfrm>
            <a:off x="3016208" y="3797904"/>
            <a:ext cx="1618676"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﹁I(x)∨R(x)</a:t>
            </a:r>
          </a:p>
        </p:txBody>
      </p:sp>
      <p:sp>
        <p:nvSpPr>
          <p:cNvPr id="9" name="Text Box 5"/>
          <p:cNvSpPr txBox="1">
            <a:spLocks noChangeArrowheads="1"/>
          </p:cNvSpPr>
          <p:nvPr/>
        </p:nvSpPr>
        <p:spPr bwMode="auto">
          <a:xfrm>
            <a:off x="5198241" y="3797904"/>
            <a:ext cx="633193"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I(a)</a:t>
            </a:r>
          </a:p>
        </p:txBody>
      </p:sp>
      <p:sp>
        <p:nvSpPr>
          <p:cNvPr id="10" name="Text Box 6"/>
          <p:cNvSpPr txBox="1">
            <a:spLocks noChangeArrowheads="1"/>
          </p:cNvSpPr>
          <p:nvPr/>
        </p:nvSpPr>
        <p:spPr bwMode="auto">
          <a:xfrm>
            <a:off x="6536014" y="3797904"/>
            <a:ext cx="1759904"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﹁R(y)∨L(y)</a:t>
            </a:r>
          </a:p>
        </p:txBody>
      </p:sp>
      <p:sp>
        <p:nvSpPr>
          <p:cNvPr id="11" name="Text Box 7"/>
          <p:cNvSpPr txBox="1">
            <a:spLocks noChangeArrowheads="1"/>
          </p:cNvSpPr>
          <p:nvPr/>
        </p:nvSpPr>
        <p:spPr bwMode="auto">
          <a:xfrm>
            <a:off x="8859274" y="3797904"/>
            <a:ext cx="914095"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a:solidFill>
                  <a:srgbClr val="000000"/>
                </a:solidFill>
                <a:latin typeface="Comic Sans MS" panose="030F0702030302020204" pitchFamily="66" charset="0"/>
                <a:ea typeface="宋体" panose="02010600030101010101" pitchFamily="2" charset="-122"/>
              </a:rPr>
              <a:t>﹁L(a)</a:t>
            </a:r>
          </a:p>
        </p:txBody>
      </p:sp>
      <p:sp>
        <p:nvSpPr>
          <p:cNvPr id="12" name="Text Box 8"/>
          <p:cNvSpPr txBox="1">
            <a:spLocks noChangeArrowheads="1"/>
          </p:cNvSpPr>
          <p:nvPr/>
        </p:nvSpPr>
        <p:spPr bwMode="auto">
          <a:xfrm>
            <a:off x="3364634" y="4859868"/>
            <a:ext cx="845810" cy="369332"/>
          </a:xfrm>
          <a:prstGeom prst="rect">
            <a:avLst/>
          </a:prstGeom>
          <a:solidFill>
            <a:srgbClr val="FFB800"/>
          </a:solidFill>
          <a:ln w="952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a:solidFill>
                  <a:srgbClr val="000000"/>
                </a:solidFill>
                <a:latin typeface="Comic Sans MS" panose="030F0702030302020204" pitchFamily="66" charset="0"/>
                <a:ea typeface="宋体" panose="02010600030101010101" pitchFamily="2" charset="-122"/>
              </a:rPr>
              <a:t>R(a)</a:t>
            </a:r>
          </a:p>
        </p:txBody>
      </p:sp>
      <p:sp>
        <p:nvSpPr>
          <p:cNvPr id="13" name="Text Box 9"/>
          <p:cNvSpPr txBox="1">
            <a:spLocks noChangeArrowheads="1"/>
          </p:cNvSpPr>
          <p:nvPr/>
        </p:nvSpPr>
        <p:spPr bwMode="auto">
          <a:xfrm>
            <a:off x="6464625" y="4859868"/>
            <a:ext cx="1759904"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﹁I(x) ∨L(x)</a:t>
            </a:r>
          </a:p>
        </p:txBody>
      </p:sp>
      <p:sp>
        <p:nvSpPr>
          <p:cNvPr id="14" name="Text Box 10"/>
          <p:cNvSpPr txBox="1">
            <a:spLocks noChangeArrowheads="1"/>
          </p:cNvSpPr>
          <p:nvPr/>
        </p:nvSpPr>
        <p:spPr bwMode="auto">
          <a:xfrm>
            <a:off x="8859273" y="4859868"/>
            <a:ext cx="985484"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algn="ct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﹁R(a)</a:t>
            </a:r>
          </a:p>
        </p:txBody>
      </p:sp>
      <p:sp>
        <p:nvSpPr>
          <p:cNvPr id="15" name="Text Box 11"/>
          <p:cNvSpPr txBox="1">
            <a:spLocks noChangeArrowheads="1"/>
          </p:cNvSpPr>
          <p:nvPr/>
        </p:nvSpPr>
        <p:spPr bwMode="auto">
          <a:xfrm>
            <a:off x="3379536" y="6072668"/>
            <a:ext cx="844257"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a:solidFill>
                  <a:srgbClr val="000000"/>
                </a:solidFill>
                <a:latin typeface="Comic Sans MS" panose="030F0702030302020204" pitchFamily="66" charset="0"/>
                <a:ea typeface="宋体" panose="02010600030101010101" pitchFamily="2" charset="-122"/>
              </a:rPr>
              <a:t>L(a)</a:t>
            </a:r>
          </a:p>
        </p:txBody>
      </p:sp>
      <p:sp>
        <p:nvSpPr>
          <p:cNvPr id="16" name="Text Box 12"/>
          <p:cNvSpPr txBox="1">
            <a:spLocks noChangeArrowheads="1"/>
          </p:cNvSpPr>
          <p:nvPr/>
        </p:nvSpPr>
        <p:spPr bwMode="auto">
          <a:xfrm>
            <a:off x="5057012" y="6066060"/>
            <a:ext cx="915646"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a:solidFill>
                  <a:srgbClr val="000000"/>
                </a:solidFill>
                <a:latin typeface="Comic Sans MS" panose="030F0702030302020204" pitchFamily="66" charset="0"/>
                <a:ea typeface="宋体" panose="02010600030101010101" pitchFamily="2" charset="-122"/>
              </a:rPr>
              <a:t>L(a)</a:t>
            </a:r>
          </a:p>
        </p:txBody>
      </p:sp>
      <p:sp>
        <p:nvSpPr>
          <p:cNvPr id="17" name="Text Box 13"/>
          <p:cNvSpPr txBox="1">
            <a:spLocks noChangeArrowheads="1"/>
          </p:cNvSpPr>
          <p:nvPr/>
        </p:nvSpPr>
        <p:spPr bwMode="auto">
          <a:xfrm>
            <a:off x="6183723" y="6066060"/>
            <a:ext cx="915646"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a:solidFill>
                  <a:srgbClr val="000000"/>
                </a:solidFill>
                <a:latin typeface="Comic Sans MS" panose="030F0702030302020204" pitchFamily="66" charset="0"/>
                <a:ea typeface="宋体" panose="02010600030101010101" pitchFamily="2" charset="-122"/>
              </a:rPr>
              <a:t>﹁I(a)</a:t>
            </a:r>
          </a:p>
        </p:txBody>
      </p:sp>
      <p:sp>
        <p:nvSpPr>
          <p:cNvPr id="18" name="Text Box 14"/>
          <p:cNvSpPr txBox="1">
            <a:spLocks noChangeArrowheads="1"/>
          </p:cNvSpPr>
          <p:nvPr/>
        </p:nvSpPr>
        <p:spPr bwMode="auto">
          <a:xfrm>
            <a:off x="7625478" y="6046543"/>
            <a:ext cx="915646"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a:solidFill>
                  <a:srgbClr val="000000"/>
                </a:solidFill>
                <a:latin typeface="Comic Sans MS" panose="030F0702030302020204" pitchFamily="66" charset="0"/>
                <a:ea typeface="宋体" panose="02010600030101010101" pitchFamily="2" charset="-122"/>
              </a:rPr>
              <a:t>﹁I(a)</a:t>
            </a:r>
          </a:p>
        </p:txBody>
      </p:sp>
      <p:sp>
        <p:nvSpPr>
          <p:cNvPr id="19" name="Text Box 15"/>
          <p:cNvSpPr txBox="1">
            <a:spLocks noChangeArrowheads="1"/>
          </p:cNvSpPr>
          <p:nvPr/>
        </p:nvSpPr>
        <p:spPr bwMode="auto">
          <a:xfrm>
            <a:off x="8883357" y="6060748"/>
            <a:ext cx="914095" cy="369332"/>
          </a:xfrm>
          <a:prstGeom prst="rect">
            <a:avLst/>
          </a:prstGeom>
          <a:solidFill>
            <a:srgbClr val="FFB800"/>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NIL</a:t>
            </a:r>
          </a:p>
        </p:txBody>
      </p:sp>
      <p:sp>
        <p:nvSpPr>
          <p:cNvPr id="35" name="Text Box 31"/>
          <p:cNvSpPr txBox="1">
            <a:spLocks noChangeArrowheads="1"/>
          </p:cNvSpPr>
          <p:nvPr/>
        </p:nvSpPr>
        <p:spPr bwMode="auto">
          <a:xfrm>
            <a:off x="2310300" y="3862218"/>
            <a:ext cx="576000" cy="369332"/>
          </a:xfrm>
          <a:prstGeom prst="rect">
            <a:avLst/>
          </a:prstGeom>
          <a:solidFill>
            <a:srgbClr val="FFB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S</a:t>
            </a:r>
          </a:p>
        </p:txBody>
      </p:sp>
      <p:sp>
        <p:nvSpPr>
          <p:cNvPr id="36" name="Text Box 32"/>
          <p:cNvSpPr txBox="1">
            <a:spLocks noChangeArrowheads="1"/>
          </p:cNvSpPr>
          <p:nvPr/>
        </p:nvSpPr>
        <p:spPr bwMode="auto">
          <a:xfrm>
            <a:off x="2310300" y="4859868"/>
            <a:ext cx="576000" cy="369332"/>
          </a:xfrm>
          <a:prstGeom prst="rect">
            <a:avLst/>
          </a:prstGeom>
          <a:solidFill>
            <a:srgbClr val="FFB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S</a:t>
            </a:r>
            <a:r>
              <a:rPr kumimoji="0" lang="en-US" altLang="zh-CN" sz="1800" b="0" kern="0" baseline="-25000" dirty="0">
                <a:solidFill>
                  <a:srgbClr val="000000"/>
                </a:solidFill>
                <a:latin typeface="Comic Sans MS" panose="030F0702030302020204" pitchFamily="66" charset="0"/>
                <a:ea typeface="宋体" panose="02010600030101010101" pitchFamily="2" charset="-122"/>
              </a:rPr>
              <a:t>1</a:t>
            </a:r>
          </a:p>
        </p:txBody>
      </p:sp>
      <p:sp>
        <p:nvSpPr>
          <p:cNvPr id="37" name="Text Box 33"/>
          <p:cNvSpPr txBox="1">
            <a:spLocks noChangeArrowheads="1"/>
          </p:cNvSpPr>
          <p:nvPr/>
        </p:nvSpPr>
        <p:spPr bwMode="auto">
          <a:xfrm>
            <a:off x="2310300" y="6066060"/>
            <a:ext cx="576000" cy="369332"/>
          </a:xfrm>
          <a:prstGeom prst="rect">
            <a:avLst/>
          </a:prstGeom>
          <a:solidFill>
            <a:srgbClr val="FFB8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spAutoFit/>
          </a:bodyPr>
          <a:lstStyle/>
          <a:p>
            <a:pPr eaLnBrk="1" fontAlgn="auto" hangingPunct="1">
              <a:spcBef>
                <a:spcPct val="50000"/>
              </a:spcBef>
              <a:spcAft>
                <a:spcPts val="0"/>
              </a:spcAft>
              <a:defRPr/>
            </a:pPr>
            <a:r>
              <a:rPr kumimoji="0" lang="en-US" altLang="zh-CN" sz="1800" b="0" kern="0" dirty="0">
                <a:solidFill>
                  <a:srgbClr val="000000"/>
                </a:solidFill>
                <a:latin typeface="Comic Sans MS" panose="030F0702030302020204" pitchFamily="66" charset="0"/>
                <a:ea typeface="宋体" panose="02010600030101010101" pitchFamily="2" charset="-122"/>
              </a:rPr>
              <a:t>S</a:t>
            </a:r>
            <a:r>
              <a:rPr kumimoji="0" lang="en-US" altLang="zh-CN" sz="1800" b="0" kern="0" baseline="-25000" dirty="0">
                <a:solidFill>
                  <a:srgbClr val="000000"/>
                </a:solidFill>
                <a:latin typeface="Comic Sans MS" panose="030F0702030302020204" pitchFamily="66" charset="0"/>
                <a:ea typeface="宋体" panose="02010600030101010101" pitchFamily="2" charset="-122"/>
              </a:rPr>
              <a:t>2</a:t>
            </a:r>
          </a:p>
        </p:txBody>
      </p:sp>
      <p:cxnSp>
        <p:nvCxnSpPr>
          <p:cNvPr id="4" name="直接连接符 3"/>
          <p:cNvCxnSpPr>
            <a:stCxn id="8" idx="2"/>
            <a:endCxn id="12" idx="0"/>
          </p:cNvCxnSpPr>
          <p:nvPr/>
        </p:nvCxnSpPr>
        <p:spPr bwMode="auto">
          <a:xfrm flipH="1">
            <a:off x="3787540" y="4167236"/>
            <a:ext cx="38007" cy="6926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39" name="直接连接符 38"/>
          <p:cNvCxnSpPr>
            <a:stCxn id="8" idx="2"/>
            <a:endCxn id="13" idx="0"/>
          </p:cNvCxnSpPr>
          <p:nvPr/>
        </p:nvCxnSpPr>
        <p:spPr bwMode="auto">
          <a:xfrm>
            <a:off x="3825547" y="4167236"/>
            <a:ext cx="3519031" cy="6926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44" name="直接连接符 43"/>
          <p:cNvCxnSpPr>
            <a:stCxn id="10" idx="2"/>
            <a:endCxn id="13" idx="0"/>
          </p:cNvCxnSpPr>
          <p:nvPr/>
        </p:nvCxnSpPr>
        <p:spPr bwMode="auto">
          <a:xfrm flipH="1">
            <a:off x="7344578" y="4167236"/>
            <a:ext cx="71389" cy="6926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47" name="直接连接符 46"/>
          <p:cNvCxnSpPr>
            <a:stCxn id="8" idx="2"/>
            <a:endCxn id="17" idx="0"/>
          </p:cNvCxnSpPr>
          <p:nvPr/>
        </p:nvCxnSpPr>
        <p:spPr bwMode="auto">
          <a:xfrm>
            <a:off x="3825546" y="4167236"/>
            <a:ext cx="2816000" cy="1898824"/>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48" name="直接连接符 47"/>
          <p:cNvCxnSpPr>
            <a:stCxn id="9" idx="2"/>
            <a:endCxn id="16" idx="0"/>
          </p:cNvCxnSpPr>
          <p:nvPr/>
        </p:nvCxnSpPr>
        <p:spPr bwMode="auto">
          <a:xfrm flipH="1">
            <a:off x="5514835" y="4167236"/>
            <a:ext cx="2" cy="1898824"/>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53" name="直接连接符 52"/>
          <p:cNvCxnSpPr>
            <a:stCxn id="9" idx="2"/>
            <a:endCxn id="12" idx="0"/>
          </p:cNvCxnSpPr>
          <p:nvPr/>
        </p:nvCxnSpPr>
        <p:spPr bwMode="auto">
          <a:xfrm flipH="1">
            <a:off x="3787539" y="4167236"/>
            <a:ext cx="1727298" cy="6926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56" name="直接连接符 55"/>
          <p:cNvCxnSpPr>
            <a:stCxn id="10" idx="2"/>
            <a:endCxn id="14" idx="0"/>
          </p:cNvCxnSpPr>
          <p:nvPr/>
        </p:nvCxnSpPr>
        <p:spPr bwMode="auto">
          <a:xfrm>
            <a:off x="7415967" y="4167236"/>
            <a:ext cx="1936049" cy="6926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59" name="直接连接符 58"/>
          <p:cNvCxnSpPr>
            <a:stCxn id="11" idx="2"/>
            <a:endCxn id="18" idx="0"/>
          </p:cNvCxnSpPr>
          <p:nvPr/>
        </p:nvCxnSpPr>
        <p:spPr bwMode="auto">
          <a:xfrm flipH="1">
            <a:off x="8083301" y="4167237"/>
            <a:ext cx="1233020" cy="1879307"/>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60" name="直接连接符 59"/>
          <p:cNvCxnSpPr>
            <a:stCxn id="11" idx="2"/>
            <a:endCxn id="14" idx="0"/>
          </p:cNvCxnSpPr>
          <p:nvPr/>
        </p:nvCxnSpPr>
        <p:spPr bwMode="auto">
          <a:xfrm>
            <a:off x="9316321" y="4167236"/>
            <a:ext cx="35694" cy="6926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65" name="直接连接符 64"/>
          <p:cNvCxnSpPr>
            <a:stCxn id="14" idx="2"/>
            <a:endCxn id="17" idx="0"/>
          </p:cNvCxnSpPr>
          <p:nvPr/>
        </p:nvCxnSpPr>
        <p:spPr bwMode="auto">
          <a:xfrm flipH="1">
            <a:off x="6641547" y="5229200"/>
            <a:ext cx="2710469" cy="836860"/>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66" name="直接连接符 65"/>
          <p:cNvCxnSpPr>
            <a:stCxn id="14" idx="2"/>
            <a:endCxn id="19" idx="0"/>
          </p:cNvCxnSpPr>
          <p:nvPr/>
        </p:nvCxnSpPr>
        <p:spPr bwMode="auto">
          <a:xfrm flipH="1">
            <a:off x="9340405" y="5229200"/>
            <a:ext cx="11611" cy="831548"/>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72" name="直接连接符 71"/>
          <p:cNvCxnSpPr>
            <a:stCxn id="13" idx="2"/>
            <a:endCxn id="18" idx="0"/>
          </p:cNvCxnSpPr>
          <p:nvPr/>
        </p:nvCxnSpPr>
        <p:spPr bwMode="auto">
          <a:xfrm>
            <a:off x="7344577" y="5229201"/>
            <a:ext cx="738724" cy="817343"/>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73" name="直接连接符 72"/>
          <p:cNvCxnSpPr>
            <a:stCxn id="12" idx="2"/>
            <a:endCxn id="19" idx="0"/>
          </p:cNvCxnSpPr>
          <p:nvPr/>
        </p:nvCxnSpPr>
        <p:spPr bwMode="auto">
          <a:xfrm>
            <a:off x="3787540" y="5229200"/>
            <a:ext cx="5552865" cy="831548"/>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78" name="直接连接符 77"/>
          <p:cNvCxnSpPr>
            <a:stCxn id="13" idx="2"/>
            <a:endCxn id="16" idx="0"/>
          </p:cNvCxnSpPr>
          <p:nvPr/>
        </p:nvCxnSpPr>
        <p:spPr bwMode="auto">
          <a:xfrm flipH="1">
            <a:off x="5514835" y="5229200"/>
            <a:ext cx="1829742" cy="836860"/>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81" name="直接连接符 80"/>
          <p:cNvCxnSpPr>
            <a:stCxn id="10" idx="2"/>
            <a:endCxn id="15" idx="0"/>
          </p:cNvCxnSpPr>
          <p:nvPr/>
        </p:nvCxnSpPr>
        <p:spPr bwMode="auto">
          <a:xfrm flipH="1">
            <a:off x="3801664" y="4167236"/>
            <a:ext cx="3614302" cy="1905432"/>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84" name="直接连接符 83"/>
          <p:cNvCxnSpPr>
            <a:stCxn id="12" idx="2"/>
            <a:endCxn id="15" idx="0"/>
          </p:cNvCxnSpPr>
          <p:nvPr/>
        </p:nvCxnSpPr>
        <p:spPr bwMode="auto">
          <a:xfrm>
            <a:off x="3787540" y="5229200"/>
            <a:ext cx="14125" cy="843468"/>
          </a:xfrm>
          <a:prstGeom prst="line">
            <a:avLst/>
          </a:prstGeom>
          <a:solidFill>
            <a:schemeClr val="accent1"/>
          </a:solidFill>
          <a:ln w="19050" cap="flat" cmpd="sng" algn="ctr">
            <a:solidFill>
              <a:schemeClr val="tx1"/>
            </a:solidFill>
            <a:prstDash val="solid"/>
            <a:round/>
            <a:headEnd type="none" w="med" len="med"/>
            <a:tailEnd type="none" w="med" len="lg"/>
          </a:ln>
        </p:spPr>
      </p:cxnSp>
      <p:sp>
        <p:nvSpPr>
          <p:cNvPr id="3" name="标题 2"/>
          <p:cNvSpPr>
            <a:spLocks noGrp="1"/>
          </p:cNvSpPr>
          <p:nvPr>
            <p:ph type="title"/>
          </p:nvPr>
        </p:nvSpPr>
        <p:spPr/>
        <p:txBody>
          <a:bodyPr/>
          <a:lstStyle/>
          <a:p>
            <a:r>
              <a:rPr lang="en-US" altLang="zh-CN" dirty="0"/>
              <a:t>2.4.4 </a:t>
            </a:r>
            <a:r>
              <a:rPr lang="zh-CN" altLang="en-US" dirty="0"/>
              <a:t>归结演绎推理的归结策略</a:t>
            </a:r>
          </a:p>
        </p:txBody>
      </p:sp>
      <p:sp>
        <p:nvSpPr>
          <p:cNvPr id="6" name="灯片编号占位符 5"/>
          <p:cNvSpPr>
            <a:spLocks noGrp="1"/>
          </p:cNvSpPr>
          <p:nvPr>
            <p:ph type="sldNum" sz="quarter" idx="10"/>
          </p:nvPr>
        </p:nvSpPr>
        <p:spPr/>
        <p:txBody>
          <a:bodyPr/>
          <a:lstStyle/>
          <a:p>
            <a:pPr>
              <a:defRPr/>
            </a:pPr>
            <a:fld id="{AE27E545-CC8F-47D3-9740-705DB7094278}" type="slidenum">
              <a:rPr lang="en-US" altLang="zh-CN" smtClean="0"/>
              <a:t>38</a:t>
            </a:fld>
            <a:endParaRPr lang="en-US" altLang="zh-CN"/>
          </a:p>
        </p:txBody>
      </p:sp>
    </p:spTree>
    <p:extLst>
      <p:ext uri="{BB962C8B-B14F-4D97-AF65-F5344CB8AC3E}">
        <p14:creationId xmlns:p14="http://schemas.microsoft.com/office/powerpoint/2010/main" val="424934861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407368" y="1027113"/>
            <a:ext cx="11281253" cy="5435147"/>
          </a:xfrm>
        </p:spPr>
        <p:txBody>
          <a:bodyPr/>
          <a:lstStyle/>
          <a:p>
            <a:pPr eaLnBrk="1" hangingPunct="1">
              <a:buFont typeface="Arial" panose="020B0604020202020204" pitchFamily="34" charset="0"/>
              <a:buChar char="•"/>
              <a:defRPr/>
            </a:pPr>
            <a:r>
              <a:rPr lang="zh-CN" altLang="en-US" dirty="0">
                <a:solidFill>
                  <a:srgbClr val="FF0000"/>
                </a:solidFill>
                <a:latin typeface="Arial"/>
              </a:rPr>
              <a:t>支持集策略</a:t>
            </a:r>
            <a:endParaRPr lang="en-US" altLang="zh-CN" dirty="0">
              <a:solidFill>
                <a:srgbClr val="FF0000"/>
              </a:solidFill>
              <a:latin typeface="Arial"/>
            </a:endParaRPr>
          </a:p>
          <a:p>
            <a:pPr marL="0" indent="0" eaLnBrk="1" hangingPunct="1">
              <a:buNone/>
              <a:defRPr/>
            </a:pPr>
            <a:r>
              <a:rPr lang="zh-CN" altLang="en-US" dirty="0">
                <a:latin typeface="Arial"/>
              </a:rPr>
              <a:t>    支持集策略是沃斯等人在</a:t>
            </a:r>
            <a:r>
              <a:rPr lang="en-US" altLang="zh-CN" dirty="0">
                <a:latin typeface="Arial"/>
              </a:rPr>
              <a:t>1965</a:t>
            </a:r>
            <a:r>
              <a:rPr lang="zh-CN" altLang="en-US" dirty="0">
                <a:latin typeface="Arial"/>
              </a:rPr>
              <a:t>年提出的一种归结策略。它要求每一次参加归结的两个亲本子句中，至少应该有一个是由目标公式的否定所得到的子句或它们的后裔。可以证明支持集策略是完备的，即当子句集为不可满足时，则由支持集策略一定能够归结出一个空子句。也可以把支持集策略看成是在宽度优先策略中引入了某种限制条件，这种限制条件代表一种启发信息，因而有较高的效率。 </a:t>
            </a:r>
          </a:p>
          <a:p>
            <a:pPr marL="0" indent="0" eaLnBrk="1" hangingPunct="1">
              <a:buNone/>
              <a:defRPr/>
            </a:pPr>
            <a:r>
              <a:rPr lang="zh-CN" altLang="en-US" dirty="0">
                <a:latin typeface="Arial"/>
              </a:rPr>
              <a:t>     </a:t>
            </a:r>
            <a:r>
              <a:rPr lang="zh-CN" altLang="en-US" dirty="0" smtClean="0">
                <a:latin typeface="Arial"/>
              </a:rPr>
              <a:t>例</a:t>
            </a:r>
            <a:r>
              <a:rPr lang="zh-CN" altLang="en-US" dirty="0">
                <a:latin typeface="Arial"/>
              </a:rPr>
              <a:t>：</a:t>
            </a:r>
            <a:r>
              <a:rPr lang="en-US" altLang="zh-CN" dirty="0" smtClean="0">
                <a:latin typeface="Arial"/>
              </a:rPr>
              <a:t> </a:t>
            </a:r>
            <a:r>
              <a:rPr lang="zh-CN" altLang="en-US" dirty="0">
                <a:latin typeface="Arial"/>
              </a:rPr>
              <a:t>设有如下子句集：</a:t>
            </a:r>
          </a:p>
          <a:p>
            <a:pPr marL="0" indent="0" eaLnBrk="1" hangingPunct="1">
              <a:buNone/>
              <a:defRPr/>
            </a:pPr>
            <a:r>
              <a:rPr lang="zh-CN" altLang="en-US" dirty="0">
                <a:latin typeface="Arial"/>
              </a:rPr>
              <a:t>          </a:t>
            </a:r>
            <a:r>
              <a:rPr lang="en-US" altLang="zh-CN" dirty="0">
                <a:latin typeface="Arial"/>
              </a:rPr>
              <a:t>S={﹁I(x)∨R(x),  I(a),﹁ R(y)∨L(y), ﹁L(a) }</a:t>
            </a:r>
          </a:p>
          <a:p>
            <a:pPr marL="0" indent="0" eaLnBrk="1" hangingPunct="1">
              <a:buNone/>
              <a:defRPr/>
            </a:pPr>
            <a:r>
              <a:rPr lang="zh-CN" altLang="en-US" dirty="0">
                <a:latin typeface="Arial"/>
              </a:rPr>
              <a:t>式中，</a:t>
            </a:r>
            <a:r>
              <a:rPr lang="en-US" altLang="zh-CN" dirty="0">
                <a:latin typeface="Arial"/>
              </a:rPr>
              <a:t>﹁I(x)∨R(x)</a:t>
            </a:r>
            <a:r>
              <a:rPr lang="zh-CN" altLang="en-US" dirty="0">
                <a:latin typeface="Arial"/>
              </a:rPr>
              <a:t>为目标公式的否定。用支持集策略证明</a:t>
            </a:r>
            <a:r>
              <a:rPr lang="en-US" altLang="zh-CN" dirty="0">
                <a:latin typeface="Arial"/>
              </a:rPr>
              <a:t>S</a:t>
            </a:r>
            <a:r>
              <a:rPr lang="zh-CN" altLang="en-US" dirty="0">
                <a:latin typeface="Arial"/>
              </a:rPr>
              <a:t>为不可满足。</a:t>
            </a:r>
          </a:p>
          <a:p>
            <a:pPr marL="630238" lvl="1" indent="-342900" algn="l"/>
            <a:endParaRPr lang="zh-CN" altLang="en-US" sz="2800" dirty="0">
              <a:solidFill>
                <a:srgbClr val="FF0000"/>
              </a:solidFill>
              <a:latin typeface="Arial"/>
            </a:endParaRPr>
          </a:p>
        </p:txBody>
      </p:sp>
      <p:sp>
        <p:nvSpPr>
          <p:cNvPr id="3" name="标题 2"/>
          <p:cNvSpPr>
            <a:spLocks noGrp="1"/>
          </p:cNvSpPr>
          <p:nvPr>
            <p:ph type="title"/>
          </p:nvPr>
        </p:nvSpPr>
        <p:spPr/>
        <p:txBody>
          <a:bodyPr/>
          <a:lstStyle/>
          <a:p>
            <a:r>
              <a:rPr lang="en-US" altLang="zh-CN" dirty="0"/>
              <a:t>2.4.4 </a:t>
            </a:r>
            <a:r>
              <a:rPr lang="zh-CN" altLang="en-US" dirty="0"/>
              <a:t>归结演绎推理的归结策略</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39</a:t>
            </a:fld>
            <a:endParaRPr lang="en-US" altLang="zh-CN"/>
          </a:p>
        </p:txBody>
      </p:sp>
    </p:spTree>
    <p:extLst>
      <p:ext uri="{BB962C8B-B14F-4D97-AF65-F5344CB8AC3E}">
        <p14:creationId xmlns:p14="http://schemas.microsoft.com/office/powerpoint/2010/main" val="23458832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2120" lvl="1" indent="0">
                  <a:lnSpc>
                    <a:spcPct val="130000"/>
                  </a:lnSpc>
                  <a:buNone/>
                </a:pPr>
                <a:r>
                  <a:rPr lang="zh-CN" altLang="en-US" dirty="0" smtClean="0"/>
                  <a:t>命题逻辑的归结法是</a:t>
                </a:r>
                <a:r>
                  <a:rPr lang="zh-CN" altLang="en-US" dirty="0" smtClean="0">
                    <a:solidFill>
                      <a:srgbClr val="FF00FF"/>
                    </a:solidFill>
                  </a:rPr>
                  <a:t>一种推理方法</a:t>
                </a:r>
                <a:r>
                  <a:rPr lang="zh-CN" altLang="en-US" dirty="0" smtClean="0"/>
                  <a:t>，与命题定理证明中的归谬法</a:t>
                </a:r>
                <a:r>
                  <a:rPr lang="zh-CN" altLang="en-US" dirty="0"/>
                  <a:t>类似</a:t>
                </a:r>
                <a:r>
                  <a:rPr lang="zh-CN" altLang="en-US" dirty="0" smtClean="0"/>
                  <a:t>。</a:t>
                </a:r>
              </a:p>
              <a:p>
                <a:pPr marL="452755" lvl="1" indent="-452755">
                  <a:lnSpc>
                    <a:spcPct val="130000"/>
                  </a:lnSpc>
                  <a:buClr>
                    <a:srgbClr val="0000CC"/>
                  </a:buClr>
                  <a:buFont typeface="Wingdings" panose="05000000000000000000" pitchFamily="2" charset="2"/>
                  <a:buChar char="Ø"/>
                </a:pPr>
                <a:r>
                  <a:rPr lang="zh-CN" altLang="en-US" sz="2800" dirty="0" smtClean="0">
                    <a:solidFill>
                      <a:srgbClr val="00008E"/>
                    </a:solidFill>
                  </a:rPr>
                  <a:t>归谬法</a:t>
                </a:r>
                <a:endParaRPr lang="zh-CN" altLang="en-US" dirty="0" smtClean="0"/>
              </a:p>
              <a:p>
                <a:pPr marL="452120" lvl="1" indent="0">
                  <a:lnSpc>
                    <a:spcPct val="130000"/>
                  </a:lnSpc>
                  <a:buClr>
                    <a:srgbClr val="000000"/>
                  </a:buClr>
                  <a:buNone/>
                </a:pPr>
                <a:r>
                  <a:rPr lang="en-US" altLang="zh-CN" dirty="0" smtClean="0">
                    <a:solidFill>
                      <a:srgbClr val="000000"/>
                    </a:solidFill>
                  </a:rPr>
                  <a:t>	</a:t>
                </a:r>
                <a:r>
                  <a:rPr lang="zh-CN" altLang="en-US" dirty="0" smtClean="0">
                    <a:solidFill>
                      <a:srgbClr val="000000"/>
                    </a:solidFill>
                  </a:rPr>
                  <a:t>例</a:t>
                </a:r>
                <a:r>
                  <a:rPr lang="zh-CN" altLang="en-US" dirty="0">
                    <a:solidFill>
                      <a:srgbClr val="000000"/>
                    </a:solidFill>
                  </a:rPr>
                  <a:t>：命题： </a:t>
                </a:r>
                <a:r>
                  <a:rPr lang="en-US" altLang="zh-CN" dirty="0">
                    <a:solidFill>
                      <a:srgbClr val="000000"/>
                    </a:solidFill>
                  </a:rPr>
                  <a:t>A1</a:t>
                </a:r>
                <a:r>
                  <a:rPr lang="zh-CN" altLang="en-US" dirty="0">
                    <a:solidFill>
                      <a:srgbClr val="000000"/>
                    </a:solidFill>
                  </a:rPr>
                  <a:t>、</a:t>
                </a:r>
                <a:r>
                  <a:rPr lang="en-US" altLang="zh-CN" dirty="0">
                    <a:solidFill>
                      <a:srgbClr val="000000"/>
                    </a:solidFill>
                  </a:rPr>
                  <a:t>A2</a:t>
                </a:r>
                <a:r>
                  <a:rPr lang="zh-CN" altLang="en-US" dirty="0">
                    <a:solidFill>
                      <a:srgbClr val="000000"/>
                    </a:solidFill>
                  </a:rPr>
                  <a:t>、</a:t>
                </a:r>
                <a:r>
                  <a:rPr lang="en-US" altLang="zh-CN" dirty="0">
                    <a:solidFill>
                      <a:srgbClr val="000000"/>
                    </a:solidFill>
                  </a:rPr>
                  <a:t>A3 </a:t>
                </a:r>
                <a:r>
                  <a:rPr lang="zh-CN" altLang="en-US" dirty="0">
                    <a:solidFill>
                      <a:srgbClr val="000000"/>
                    </a:solidFill>
                  </a:rPr>
                  <a:t>和 </a:t>
                </a:r>
                <a:r>
                  <a:rPr lang="en-US" altLang="zh-CN" dirty="0">
                    <a:solidFill>
                      <a:srgbClr val="000000"/>
                    </a:solidFill>
                  </a:rPr>
                  <a:t>B       </a:t>
                </a:r>
                <a:r>
                  <a:rPr lang="zh-CN" altLang="en-US" dirty="0">
                    <a:solidFill>
                      <a:srgbClr val="000000"/>
                    </a:solidFill>
                  </a:rPr>
                  <a:t>（基本单元：简单命题）</a:t>
                </a:r>
                <a:endParaRPr lang="en-US" altLang="zh-CN" dirty="0">
                  <a:solidFill>
                    <a:srgbClr val="000000"/>
                  </a:solidFill>
                </a:endParaRPr>
              </a:p>
              <a:p>
                <a:pPr marL="452120" lvl="1" indent="0">
                  <a:lnSpc>
                    <a:spcPct val="130000"/>
                  </a:lnSpc>
                  <a:buNone/>
                  <a:tabLst>
                    <a:tab pos="1439545" algn="l"/>
                    <a:tab pos="1974850" algn="l"/>
                  </a:tabLst>
                </a:pPr>
                <a:r>
                  <a:rPr lang="en-US" altLang="zh-CN" dirty="0" smtClean="0"/>
                  <a:t>      </a:t>
                </a:r>
                <a:r>
                  <a:rPr lang="zh-CN" altLang="en-US" dirty="0" smtClean="0"/>
                  <a:t>求证</a:t>
                </a:r>
                <a:r>
                  <a:rPr lang="zh-CN" altLang="en-US" dirty="0"/>
                  <a:t>： </a:t>
                </a:r>
                <a:r>
                  <a:rPr lang="en-US" altLang="zh-CN" dirty="0" smtClean="0"/>
                  <a:t>A</a:t>
                </a:r>
                <a:r>
                  <a:rPr lang="en-US" altLang="zh-CN" baseline="-25000" dirty="0" smtClean="0"/>
                  <a:t>1</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A</a:t>
                </a:r>
                <a:r>
                  <a:rPr lang="en-US" altLang="zh-CN" baseline="-25000" dirty="0" smtClean="0"/>
                  <a:t>2</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A</a:t>
                </a:r>
                <a:r>
                  <a:rPr lang="en-US" altLang="zh-CN" baseline="-25000" dirty="0" smtClean="0"/>
                  <a:t>3</a:t>
                </a:r>
                <a:r>
                  <a:rPr lang="zh-CN" altLang="en-US" dirty="0"/>
                  <a:t>成立，则</a:t>
                </a:r>
                <a:r>
                  <a:rPr lang="en-US" altLang="zh-CN" dirty="0"/>
                  <a:t>B</a:t>
                </a:r>
                <a:r>
                  <a:rPr lang="zh-CN" altLang="en-US" dirty="0"/>
                  <a:t>成立</a:t>
                </a:r>
                <a:r>
                  <a:rPr lang="zh-CN" altLang="en-US" dirty="0" smtClean="0"/>
                  <a:t>， 即</a:t>
                </a:r>
                <a:r>
                  <a:rPr lang="zh-CN" altLang="en-US" dirty="0"/>
                  <a:t>：</a:t>
                </a:r>
                <a:r>
                  <a:rPr lang="en-US" altLang="zh-CN" dirty="0"/>
                  <a:t> A</a:t>
                </a:r>
                <a:r>
                  <a:rPr lang="en-US" altLang="zh-CN" baseline="-25000" dirty="0"/>
                  <a:t>1</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2</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3</a:t>
                </a:r>
                <a14:m>
                  <m:oMath xmlns:m="http://schemas.openxmlformats.org/officeDocument/2006/math">
                    <m:r>
                      <a:rPr lang="en-US" altLang="zh-CN" b="0" i="1" dirty="0">
                        <a:latin typeface="Cambria Math" panose="02040503050406030204" pitchFamily="18" charset="0"/>
                        <a:ea typeface="Cambria Math" panose="02040503050406030204" pitchFamily="18" charset="0"/>
                      </a:rPr>
                      <m:t>⟶</m:t>
                    </m:r>
                  </m:oMath>
                </a14:m>
                <a:r>
                  <a:rPr lang="en-US" altLang="zh-CN" dirty="0"/>
                  <a:t>B</a:t>
                </a:r>
              </a:p>
              <a:p>
                <a:pPr marL="452120" lvl="1" indent="0">
                  <a:lnSpc>
                    <a:spcPct val="130000"/>
                  </a:lnSpc>
                  <a:buNone/>
                </a:pPr>
                <a:r>
                  <a:rPr lang="zh-CN" altLang="en-US" dirty="0" smtClean="0">
                    <a:solidFill>
                      <a:srgbClr val="FF00FF"/>
                    </a:solidFill>
                  </a:rPr>
                  <a:t>反证法</a:t>
                </a:r>
                <a:r>
                  <a:rPr lang="zh-CN" altLang="en-US" dirty="0"/>
                  <a:t>：</a:t>
                </a:r>
                <a:r>
                  <a:rPr lang="zh-CN" altLang="en-US" dirty="0" smtClean="0"/>
                  <a:t>证明  </a:t>
                </a:r>
                <a:r>
                  <a:rPr lang="en-US" altLang="zh-CN" dirty="0" smtClean="0"/>
                  <a:t>A</a:t>
                </a:r>
                <a:r>
                  <a:rPr lang="en-US" altLang="zh-CN" baseline="-25000" dirty="0" smtClean="0"/>
                  <a:t>1</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2</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a:t>A</a:t>
                </a:r>
                <a:r>
                  <a:rPr lang="en-US" altLang="zh-CN" baseline="-25000" dirty="0"/>
                  <a:t>3</a:t>
                </a:r>
                <a14:m>
                  <m:oMath xmlns:m="http://schemas.openxmlformats.org/officeDocument/2006/math">
                    <m:r>
                      <a:rPr lang="en-US" altLang="zh-CN" dirty="0" smtClean="0">
                        <a:latin typeface="Cambria Math" panose="02040503050406030204" pitchFamily="18" charset="0"/>
                        <a:cs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m:t>
                    </m:r>
                  </m:oMath>
                </a14:m>
                <a:r>
                  <a:rPr lang="en-US" altLang="zh-CN" dirty="0"/>
                  <a:t>B </a:t>
                </a:r>
                <a:r>
                  <a:rPr lang="zh-CN" altLang="en-US" dirty="0"/>
                  <a:t>是矛盾式（永假式）</a:t>
                </a:r>
              </a:p>
              <a:p>
                <a:pPr marL="452120" lvl="1" indent="0">
                  <a:lnSpc>
                    <a:spcPct val="130000"/>
                  </a:lnSpc>
                  <a:buNone/>
                </a:pPr>
                <a:r>
                  <a:rPr lang="zh-CN" altLang="en-US" dirty="0" smtClean="0"/>
                  <a:t>这种</a:t>
                </a:r>
                <a:r>
                  <a:rPr lang="zh-CN" altLang="en-US" dirty="0"/>
                  <a:t>将</a:t>
                </a:r>
                <a:r>
                  <a:rPr lang="zh-CN" altLang="en-US" dirty="0" smtClean="0"/>
                  <a:t> </a:t>
                </a:r>
                <a14:m>
                  <m:oMath xmlns:m="http://schemas.openxmlformats.org/officeDocument/2006/math">
                    <m:r>
                      <a:rPr lang="en-US" altLang="zh-CN" sz="2800" i="1" dirty="0">
                        <a:latin typeface="Cambria Math" panose="02040503050406030204" pitchFamily="18" charset="0"/>
                        <a:ea typeface="Cambria Math" panose="02040503050406030204" pitchFamily="18" charset="0"/>
                      </a:rPr>
                      <m:t>¬</m:t>
                    </m:r>
                  </m:oMath>
                </a14:m>
                <a:r>
                  <a:rPr lang="en-US" altLang="zh-CN" dirty="0"/>
                  <a:t>B </a:t>
                </a:r>
                <a:r>
                  <a:rPr lang="zh-CN" altLang="en-US" dirty="0"/>
                  <a:t>作为附加前提</a:t>
                </a:r>
                <a:r>
                  <a:rPr lang="zh-CN" altLang="en-US" dirty="0">
                    <a:solidFill>
                      <a:srgbClr val="FF00FF"/>
                    </a:solidFill>
                  </a:rPr>
                  <a:t>推出矛盾的证明方法</a:t>
                </a:r>
                <a:r>
                  <a:rPr lang="zh-CN" altLang="en-US" dirty="0"/>
                  <a:t>称为</a:t>
                </a:r>
                <a:r>
                  <a:rPr lang="zh-CN" altLang="en-US" dirty="0">
                    <a:solidFill>
                      <a:srgbClr val="FF0000"/>
                    </a:solidFill>
                  </a:rPr>
                  <a:t>归谬法</a:t>
                </a:r>
                <a:r>
                  <a:rPr lang="zh-CN" altLang="en-US" dirty="0" smtClean="0"/>
                  <a:t>。</a:t>
                </a:r>
                <a:endParaRPr lang="en-US" altLang="zh-CN" dirty="0" smtClean="0"/>
              </a:p>
              <a:p>
                <a:pPr lvl="0"/>
                <a:r>
                  <a:rPr lang="zh-CN" altLang="en-US" dirty="0"/>
                  <a:t>子句集</a:t>
                </a:r>
              </a:p>
              <a:p>
                <a:pPr lvl="1">
                  <a:lnSpc>
                    <a:spcPct val="130000"/>
                  </a:lnSpc>
                  <a:buClr>
                    <a:srgbClr val="000000"/>
                  </a:buClr>
                </a:pPr>
                <a:r>
                  <a:rPr lang="zh-CN" altLang="en-US" dirty="0">
                    <a:solidFill>
                      <a:srgbClr val="000000"/>
                    </a:solidFill>
                  </a:rPr>
                  <a:t>命题公式</a:t>
                </a:r>
                <a:r>
                  <a:rPr lang="en-US" altLang="zh-CN" dirty="0">
                    <a:solidFill>
                      <a:srgbClr val="000000"/>
                    </a:solidFill>
                  </a:rPr>
                  <a:t>G</a:t>
                </a:r>
                <a:r>
                  <a:rPr lang="zh-CN" altLang="en-US" dirty="0">
                    <a:solidFill>
                      <a:srgbClr val="000000"/>
                    </a:solidFill>
                  </a:rPr>
                  <a:t>的</a:t>
                </a:r>
                <a:r>
                  <a:rPr lang="zh-CN" altLang="en-US" dirty="0">
                    <a:solidFill>
                      <a:srgbClr val="FF00FF"/>
                    </a:solidFill>
                  </a:rPr>
                  <a:t>合取范式</a:t>
                </a:r>
                <a:r>
                  <a:rPr lang="zh-CN" altLang="en-US" dirty="0">
                    <a:solidFill>
                      <a:srgbClr val="000000"/>
                    </a:solidFill>
                  </a:rPr>
                  <a:t>形式下的</a:t>
                </a:r>
                <a:r>
                  <a:rPr lang="zh-CN" altLang="en-US" dirty="0">
                    <a:solidFill>
                      <a:srgbClr val="FF00FF"/>
                    </a:solidFill>
                  </a:rPr>
                  <a:t>子命题</a:t>
                </a:r>
                <a:r>
                  <a:rPr lang="en-US" altLang="zh-CN" dirty="0">
                    <a:solidFill>
                      <a:srgbClr val="000000"/>
                    </a:solidFill>
                  </a:rPr>
                  <a:t>(</a:t>
                </a:r>
                <a:r>
                  <a:rPr lang="zh-CN" altLang="en-US" dirty="0">
                    <a:solidFill>
                      <a:srgbClr val="000000"/>
                    </a:solidFill>
                  </a:rPr>
                  <a:t>元素</a:t>
                </a:r>
                <a:r>
                  <a:rPr lang="en-US" altLang="zh-CN" dirty="0">
                    <a:solidFill>
                      <a:srgbClr val="000000"/>
                    </a:solidFill>
                  </a:rPr>
                  <a:t>)</a:t>
                </a:r>
                <a:r>
                  <a:rPr lang="zh-CN" altLang="en-US" dirty="0">
                    <a:solidFill>
                      <a:srgbClr val="000000"/>
                    </a:solidFill>
                  </a:rPr>
                  <a:t>的集合称为</a:t>
                </a:r>
                <a:r>
                  <a:rPr lang="en-US" altLang="zh-CN" dirty="0">
                    <a:solidFill>
                      <a:srgbClr val="000000"/>
                    </a:solidFill>
                  </a:rPr>
                  <a:t>G</a:t>
                </a:r>
                <a:r>
                  <a:rPr lang="zh-CN" altLang="en-US" dirty="0">
                    <a:solidFill>
                      <a:srgbClr val="000000"/>
                    </a:solidFill>
                  </a:rPr>
                  <a:t>的</a:t>
                </a:r>
                <a:r>
                  <a:rPr lang="zh-CN" altLang="en-US" dirty="0">
                    <a:solidFill>
                      <a:srgbClr val="FF0000"/>
                    </a:solidFill>
                  </a:rPr>
                  <a:t>子句集</a:t>
                </a:r>
                <a:r>
                  <a:rPr lang="zh-CN" altLang="en-US" dirty="0">
                    <a:solidFill>
                      <a:srgbClr val="000000"/>
                    </a:solidFill>
                  </a:rPr>
                  <a:t>。</a:t>
                </a:r>
              </a:p>
              <a:p>
                <a:pPr marL="452120" lvl="1" indent="0">
                  <a:lnSpc>
                    <a:spcPct val="130000"/>
                  </a:lnSpc>
                  <a:buClr>
                    <a:srgbClr val="000000"/>
                  </a:buClr>
                  <a:buNone/>
                </a:pPr>
                <a:r>
                  <a:rPr lang="en-US" altLang="zh-CN" dirty="0">
                    <a:solidFill>
                      <a:srgbClr val="000000"/>
                    </a:solidFill>
                  </a:rPr>
                  <a:t>	</a:t>
                </a:r>
                <a:r>
                  <a:rPr lang="zh-CN" altLang="en-US" dirty="0">
                    <a:solidFill>
                      <a:srgbClr val="000000"/>
                    </a:solidFill>
                  </a:rPr>
                  <a:t>例：</a:t>
                </a:r>
                <a:r>
                  <a:rPr lang="en-US" altLang="zh-CN" dirty="0">
                    <a:solidFill>
                      <a:srgbClr val="000000"/>
                    </a:solidFill>
                  </a:rPr>
                  <a:t>	</a:t>
                </a:r>
                <a:r>
                  <a:rPr lang="zh-CN" altLang="en-US" dirty="0">
                    <a:solidFill>
                      <a:srgbClr val="000000"/>
                    </a:solidFill>
                  </a:rPr>
                  <a:t>命题公式：</a:t>
                </a:r>
                <a:r>
                  <a:rPr lang="en-US" altLang="zh-CN" dirty="0">
                    <a:solidFill>
                      <a:srgbClr val="000000"/>
                    </a:solidFill>
                  </a:rPr>
                  <a:t>	P</a:t>
                </a:r>
                <a14:m>
                  <m:oMath xmlns:m="http://schemas.openxmlformats.org/officeDocument/2006/math">
                    <m:r>
                      <a:rPr lang="en-US" altLang="zh-CN" dirty="0">
                        <a:solidFill>
                          <a:srgbClr val="000000"/>
                        </a:solidFill>
                        <a:latin typeface="Cambria Math" panose="02040503050406030204" pitchFamily="18" charset="0"/>
                        <a:cs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14:m>
                  <m:oMath xmlns:m="http://schemas.openxmlformats.org/officeDocument/2006/math">
                    <m:r>
                      <a:rPr lang="en-US" altLang="zh-CN" dirty="0">
                        <a:solidFill>
                          <a:srgbClr val="000000"/>
                        </a:solidFill>
                        <a:latin typeface="Cambria Math" panose="02040503050406030204" pitchFamily="18" charset="0"/>
                        <a:cs typeface="Cambria Math" panose="02040503050406030204" pitchFamily="18" charset="0"/>
                      </a:rPr>
                      <m:t>∧</m:t>
                    </m:r>
                  </m:oMath>
                </a14:m>
                <a:r>
                  <a:rPr lang="en-US" altLang="zh-CN" dirty="0">
                    <a:solidFill>
                      <a:srgbClr val="000000"/>
                    </a:solidFill>
                  </a:rPr>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p>
              <a:p>
                <a:pPr marL="452120" lvl="1" indent="0">
                  <a:lnSpc>
                    <a:spcPct val="130000"/>
                  </a:lnSpc>
                  <a:buClr>
                    <a:srgbClr val="000000"/>
                  </a:buClr>
                  <a:buNone/>
                </a:pPr>
                <a:r>
                  <a:rPr lang="en-US" altLang="zh-CN" dirty="0">
                    <a:solidFill>
                      <a:srgbClr val="000000"/>
                    </a:solidFill>
                  </a:rPr>
                  <a:t>		</a:t>
                </a:r>
                <a:r>
                  <a:rPr lang="zh-CN" altLang="en-US" dirty="0">
                    <a:solidFill>
                      <a:srgbClr val="000000"/>
                    </a:solidFill>
                  </a:rPr>
                  <a:t>子句集 </a:t>
                </a:r>
                <a:r>
                  <a:rPr lang="en-US" altLang="zh-CN" dirty="0">
                    <a:solidFill>
                      <a:srgbClr val="000000"/>
                    </a:solidFill>
                  </a:rPr>
                  <a:t>S</a:t>
                </a:r>
                <a:r>
                  <a:rPr lang="zh-CN" altLang="en-US" dirty="0">
                    <a:solidFill>
                      <a:srgbClr val="000000"/>
                    </a:solidFill>
                  </a:rPr>
                  <a:t>：</a:t>
                </a:r>
                <a:r>
                  <a:rPr lang="en-US" altLang="zh-CN" dirty="0">
                    <a:solidFill>
                      <a:srgbClr val="000000"/>
                    </a:solidFill>
                  </a:rPr>
                  <a:t>	S = {P, 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Q</a:t>
                </a:r>
                <a:r>
                  <a:rPr lang="en-US" altLang="zh-CN" dirty="0" smtClean="0">
                    <a:solidFill>
                      <a:srgbClr val="000000"/>
                    </a:solidFill>
                  </a:rPr>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607" t="-112" r="-607" b="-448"/>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p:txBody>
          <a:bodyPr/>
          <a:lstStyle/>
          <a:p>
            <a:pPr marL="339566" lvl="1" indent="-339566" algn="l">
              <a:lnSpc>
                <a:spcPct val="120000"/>
              </a:lnSpc>
              <a:spcBef>
                <a:spcPts val="300"/>
              </a:spcBef>
              <a:buClr>
                <a:srgbClr val="0000CC"/>
              </a:buClr>
              <a:buFont typeface="Wingdings" panose="05000000000000000000" pitchFamily="2" charset="2"/>
              <a:buChar char="Ø"/>
            </a:pPr>
            <a:r>
              <a:rPr lang="zh-CN" altLang="en-US" sz="3200" dirty="0" smtClean="0">
                <a:solidFill>
                  <a:srgbClr val="00008E"/>
                </a:solidFill>
                <a:latin typeface="Arial"/>
              </a:rPr>
              <a:t>用归结演绎推理求</a:t>
            </a:r>
            <a:r>
              <a:rPr lang="zh-CN" altLang="en-US" sz="3200" dirty="0">
                <a:solidFill>
                  <a:srgbClr val="00008E"/>
                </a:solidFill>
                <a:latin typeface="Arial"/>
              </a:rPr>
              <a:t>取问题的解其一般步骤为：</a:t>
            </a:r>
            <a:endParaRPr lang="en-US" altLang="zh-CN" sz="3200" dirty="0">
              <a:solidFill>
                <a:srgbClr val="00008E"/>
              </a:solidFill>
              <a:latin typeface="Arial"/>
            </a:endParaRPr>
          </a:p>
          <a:p>
            <a:pPr marL="714375" lvl="1" indent="-441325">
              <a:buClr>
                <a:srgbClr val="0000CC"/>
              </a:buClr>
              <a:buNone/>
            </a:pPr>
            <a:r>
              <a:rPr lang="en-US" altLang="zh-CN" dirty="0" smtClean="0">
                <a:latin typeface="Arial" panose="020B0604020202020204" pitchFamily="34" charset="0"/>
              </a:rPr>
              <a:t>(1) </a:t>
            </a:r>
            <a:r>
              <a:rPr lang="zh-CN" altLang="en-US" dirty="0" smtClean="0">
                <a:latin typeface="Arial" panose="020B0604020202020204" pitchFamily="34" charset="0"/>
              </a:rPr>
              <a:t>把问题的</a:t>
            </a:r>
            <a:r>
              <a:rPr lang="zh-CN" altLang="en-US" dirty="0" smtClean="0">
                <a:solidFill>
                  <a:srgbClr val="FF0000"/>
                </a:solidFill>
                <a:latin typeface="Arial" panose="020B0604020202020204" pitchFamily="34" charset="0"/>
              </a:rPr>
              <a:t>已知条件</a:t>
            </a:r>
            <a:r>
              <a:rPr lang="zh-CN" altLang="en-US" dirty="0" smtClean="0">
                <a:latin typeface="Arial" panose="020B0604020202020204" pitchFamily="34" charset="0"/>
              </a:rPr>
              <a:t>表示成</a:t>
            </a:r>
            <a:r>
              <a:rPr lang="zh-CN" altLang="en-US" dirty="0" smtClean="0">
                <a:solidFill>
                  <a:srgbClr val="FF0000"/>
                </a:solidFill>
                <a:latin typeface="Arial" panose="020B0604020202020204" pitchFamily="34" charset="0"/>
              </a:rPr>
              <a:t>谓词公式</a:t>
            </a:r>
            <a:r>
              <a:rPr lang="zh-CN" altLang="en-US" dirty="0" smtClean="0">
                <a:latin typeface="Arial" panose="020B0604020202020204" pitchFamily="34" charset="0"/>
              </a:rPr>
              <a:t>，并化为</a:t>
            </a:r>
            <a:r>
              <a:rPr lang="zh-CN" altLang="en-US" dirty="0" smtClean="0">
                <a:solidFill>
                  <a:srgbClr val="FF0000"/>
                </a:solidFill>
                <a:latin typeface="Arial" panose="020B0604020202020204" pitchFamily="34" charset="0"/>
              </a:rPr>
              <a:t>子句集</a:t>
            </a:r>
            <a:r>
              <a:rPr lang="zh-CN" altLang="en-US" dirty="0" smtClean="0">
                <a:latin typeface="Arial" panose="020B0604020202020204" pitchFamily="34" charset="0"/>
              </a:rPr>
              <a:t>；</a:t>
            </a:r>
          </a:p>
          <a:p>
            <a:pPr marL="714375" lvl="1" indent="-441325" algn="l">
              <a:buNone/>
            </a:pPr>
            <a:r>
              <a:rPr lang="en-US" altLang="zh-CN" dirty="0" smtClean="0">
                <a:latin typeface="Arial" panose="020B0604020202020204" pitchFamily="34" charset="0"/>
              </a:rPr>
              <a:t>(</a:t>
            </a:r>
            <a:r>
              <a:rPr lang="en-US" altLang="zh-CN" dirty="0">
                <a:latin typeface="Arial" panose="020B0604020202020204" pitchFamily="34" charset="0"/>
              </a:rPr>
              <a:t>2) </a:t>
            </a:r>
            <a:r>
              <a:rPr lang="zh-CN" altLang="en-US" dirty="0">
                <a:latin typeface="Arial" panose="020B0604020202020204" pitchFamily="34" charset="0"/>
              </a:rPr>
              <a:t>把问题的</a:t>
            </a:r>
            <a:r>
              <a:rPr lang="zh-CN" altLang="en-US" dirty="0">
                <a:solidFill>
                  <a:srgbClr val="FF0000"/>
                </a:solidFill>
                <a:latin typeface="Arial" panose="020B0604020202020204" pitchFamily="34" charset="0"/>
              </a:rPr>
              <a:t>目标</a:t>
            </a:r>
            <a:r>
              <a:rPr lang="zh-CN" altLang="en-US" dirty="0">
                <a:latin typeface="Arial" panose="020B0604020202020204" pitchFamily="34" charset="0"/>
              </a:rPr>
              <a:t>的</a:t>
            </a:r>
            <a:r>
              <a:rPr lang="zh-CN" altLang="en-US" dirty="0" smtClean="0">
                <a:solidFill>
                  <a:srgbClr val="FF0000"/>
                </a:solidFill>
                <a:latin typeface="Arial" panose="020B0604020202020204" pitchFamily="34" charset="0"/>
              </a:rPr>
              <a:t>否定</a:t>
            </a:r>
            <a:r>
              <a:rPr lang="zh-CN" altLang="en-US" dirty="0" smtClean="0">
                <a:latin typeface="Arial" panose="020B0604020202020204" pitchFamily="34" charset="0"/>
              </a:rPr>
              <a:t>表示成</a:t>
            </a:r>
            <a:r>
              <a:rPr lang="zh-CN" altLang="en-US" dirty="0" smtClean="0">
                <a:solidFill>
                  <a:srgbClr val="FF0000"/>
                </a:solidFill>
                <a:latin typeface="Arial" panose="020B0604020202020204" pitchFamily="34" charset="0"/>
              </a:rPr>
              <a:t>谓词公式</a:t>
            </a:r>
            <a:r>
              <a:rPr lang="zh-CN" altLang="en-US" dirty="0" smtClean="0">
                <a:latin typeface="Arial" panose="020B0604020202020204" pitchFamily="34" charset="0"/>
              </a:rPr>
              <a:t>，</a:t>
            </a:r>
            <a:r>
              <a:rPr lang="zh-CN" altLang="en-US" dirty="0">
                <a:latin typeface="Arial" panose="020B0604020202020204" pitchFamily="34" charset="0"/>
              </a:rPr>
              <a:t>并化为</a:t>
            </a:r>
            <a:r>
              <a:rPr lang="zh-CN" altLang="en-US" dirty="0">
                <a:solidFill>
                  <a:srgbClr val="FF0000"/>
                </a:solidFill>
                <a:latin typeface="Arial" panose="020B0604020202020204" pitchFamily="34" charset="0"/>
              </a:rPr>
              <a:t>子句集</a:t>
            </a:r>
            <a:r>
              <a:rPr lang="zh-CN" altLang="en-US" dirty="0">
                <a:latin typeface="Arial" panose="020B0604020202020204" pitchFamily="34" charset="0"/>
              </a:rPr>
              <a:t>；</a:t>
            </a:r>
          </a:p>
          <a:p>
            <a:pPr marL="714375" lvl="1" indent="-441325" algn="l">
              <a:buNone/>
            </a:pPr>
            <a:r>
              <a:rPr lang="en-US" altLang="zh-CN" dirty="0" smtClean="0">
                <a:latin typeface="Arial" panose="020B0604020202020204" pitchFamily="34" charset="0"/>
              </a:rPr>
              <a:t>(</a:t>
            </a:r>
            <a:r>
              <a:rPr lang="en-US" altLang="zh-CN" dirty="0">
                <a:latin typeface="Arial" panose="020B0604020202020204" pitchFamily="34" charset="0"/>
              </a:rPr>
              <a:t>3) </a:t>
            </a:r>
            <a:r>
              <a:rPr lang="zh-CN" altLang="en-US" dirty="0">
                <a:latin typeface="Arial" panose="020B0604020202020204" pitchFamily="34" charset="0"/>
              </a:rPr>
              <a:t>对</a:t>
            </a:r>
            <a:r>
              <a:rPr lang="zh-CN" altLang="en-US" dirty="0">
                <a:solidFill>
                  <a:srgbClr val="FF0000"/>
                </a:solidFill>
                <a:latin typeface="Arial" panose="020B0604020202020204" pitchFamily="34" charset="0"/>
              </a:rPr>
              <a:t>目标否定子句集</a:t>
            </a:r>
            <a:r>
              <a:rPr lang="zh-CN" altLang="en-US" dirty="0">
                <a:latin typeface="Arial" panose="020B0604020202020204" pitchFamily="34" charset="0"/>
              </a:rPr>
              <a:t>中的每个</a:t>
            </a:r>
            <a:r>
              <a:rPr lang="zh-CN" altLang="en-US" dirty="0">
                <a:solidFill>
                  <a:srgbClr val="FF0000"/>
                </a:solidFill>
                <a:latin typeface="Arial" panose="020B0604020202020204" pitchFamily="34" charset="0"/>
              </a:rPr>
              <a:t>子句</a:t>
            </a:r>
            <a:r>
              <a:rPr lang="zh-CN" altLang="en-US" dirty="0" smtClean="0">
                <a:latin typeface="Arial" panose="020B0604020202020204" pitchFamily="34" charset="0"/>
              </a:rPr>
              <a:t>，用该</a:t>
            </a:r>
            <a:r>
              <a:rPr lang="zh-CN" altLang="en-US" dirty="0">
                <a:latin typeface="Arial" panose="020B0604020202020204" pitchFamily="34" charset="0"/>
              </a:rPr>
              <a:t>子句的</a:t>
            </a:r>
            <a:r>
              <a:rPr lang="zh-CN" altLang="en-US" dirty="0" smtClean="0">
                <a:solidFill>
                  <a:srgbClr val="FF0000"/>
                </a:solidFill>
                <a:latin typeface="Arial" panose="020B0604020202020204" pitchFamily="34" charset="0"/>
              </a:rPr>
              <a:t>重言式</a:t>
            </a:r>
            <a:r>
              <a:rPr lang="zh-CN" altLang="en-US" dirty="0" smtClean="0">
                <a:latin typeface="Arial" panose="020B0604020202020204" pitchFamily="34" charset="0"/>
              </a:rPr>
              <a:t>代替</a:t>
            </a:r>
            <a:r>
              <a:rPr lang="zh-CN" altLang="en-US" dirty="0">
                <a:latin typeface="Arial" panose="020B0604020202020204" pitchFamily="34" charset="0"/>
              </a:rPr>
              <a:t>相应的</a:t>
            </a:r>
            <a:r>
              <a:rPr lang="zh-CN" altLang="en-US" dirty="0">
                <a:solidFill>
                  <a:srgbClr val="FF0000"/>
                </a:solidFill>
                <a:latin typeface="Arial" panose="020B0604020202020204" pitchFamily="34" charset="0"/>
              </a:rPr>
              <a:t>目标否定</a:t>
            </a:r>
            <a:r>
              <a:rPr lang="zh-CN" altLang="en-US" dirty="0" smtClean="0">
                <a:solidFill>
                  <a:srgbClr val="FF0000"/>
                </a:solidFill>
                <a:latin typeface="Arial" panose="020B0604020202020204" pitchFamily="34" charset="0"/>
              </a:rPr>
              <a:t>子句</a:t>
            </a:r>
            <a:r>
              <a:rPr lang="zh-CN" altLang="en-US" dirty="0" smtClean="0">
                <a:latin typeface="Arial" panose="020B0604020202020204" pitchFamily="34" charset="0"/>
              </a:rPr>
              <a:t>，</a:t>
            </a:r>
            <a:r>
              <a:rPr lang="zh-CN" altLang="en-US" dirty="0">
                <a:latin typeface="Arial" panose="020B0604020202020204" pitchFamily="34" charset="0"/>
              </a:rPr>
              <a:t>并把这些重言式</a:t>
            </a:r>
            <a:r>
              <a:rPr lang="zh-CN" altLang="en-US" dirty="0">
                <a:solidFill>
                  <a:srgbClr val="FF0000"/>
                </a:solidFill>
                <a:latin typeface="Arial" panose="020B0604020202020204" pitchFamily="34" charset="0"/>
              </a:rPr>
              <a:t>加入</a:t>
            </a:r>
            <a:r>
              <a:rPr lang="zh-CN" altLang="en-US" dirty="0">
                <a:latin typeface="Arial" panose="020B0604020202020204" pitchFamily="34" charset="0"/>
              </a:rPr>
              <a:t>到</a:t>
            </a:r>
            <a:r>
              <a:rPr lang="zh-CN" altLang="en-US" dirty="0">
                <a:solidFill>
                  <a:srgbClr val="FF0000"/>
                </a:solidFill>
                <a:latin typeface="Arial" panose="020B0604020202020204" pitchFamily="34" charset="0"/>
              </a:rPr>
              <a:t>前提子句集</a:t>
            </a:r>
            <a:r>
              <a:rPr lang="zh-CN" altLang="en-US" dirty="0">
                <a:latin typeface="Arial" panose="020B0604020202020204" pitchFamily="34" charset="0"/>
              </a:rPr>
              <a:t>中，得到一个</a:t>
            </a:r>
            <a:r>
              <a:rPr lang="zh-CN" altLang="en-US" dirty="0">
                <a:solidFill>
                  <a:srgbClr val="FF0000"/>
                </a:solidFill>
                <a:latin typeface="Arial" panose="020B0604020202020204" pitchFamily="34" charset="0"/>
              </a:rPr>
              <a:t>新的子句集</a:t>
            </a:r>
            <a:r>
              <a:rPr lang="zh-CN" altLang="en-US" dirty="0">
                <a:latin typeface="Arial" panose="020B0604020202020204" pitchFamily="34" charset="0"/>
              </a:rPr>
              <a:t>；</a:t>
            </a:r>
          </a:p>
          <a:p>
            <a:pPr marL="714375" lvl="1" indent="-441325" algn="l">
              <a:buNone/>
            </a:pPr>
            <a:r>
              <a:rPr lang="en-US" altLang="zh-CN" dirty="0" smtClean="0">
                <a:latin typeface="Arial" panose="020B0604020202020204" pitchFamily="34" charset="0"/>
              </a:rPr>
              <a:t>(</a:t>
            </a:r>
            <a:r>
              <a:rPr lang="en-US" altLang="zh-CN" dirty="0">
                <a:latin typeface="Arial" panose="020B0604020202020204" pitchFamily="34" charset="0"/>
              </a:rPr>
              <a:t>4) </a:t>
            </a:r>
            <a:r>
              <a:rPr lang="zh-CN" altLang="en-US" dirty="0">
                <a:latin typeface="Arial" panose="020B0604020202020204" pitchFamily="34" charset="0"/>
              </a:rPr>
              <a:t>对这个新的子句集</a:t>
            </a:r>
            <a:r>
              <a:rPr lang="zh-CN" altLang="en-US" dirty="0" smtClean="0">
                <a:latin typeface="Arial" panose="020B0604020202020204" pitchFamily="34" charset="0"/>
              </a:rPr>
              <a:t>，用</a:t>
            </a:r>
            <a:r>
              <a:rPr lang="zh-CN" altLang="en-US" dirty="0">
                <a:solidFill>
                  <a:srgbClr val="FF0000"/>
                </a:solidFill>
                <a:latin typeface="Arial" panose="020B0604020202020204" pitchFamily="34" charset="0"/>
              </a:rPr>
              <a:t>归结原理</a:t>
            </a:r>
            <a:r>
              <a:rPr lang="zh-CN" altLang="en-US" dirty="0">
                <a:latin typeface="Arial" panose="020B0604020202020204" pitchFamily="34" charset="0"/>
              </a:rPr>
              <a:t>求出其</a:t>
            </a:r>
            <a:r>
              <a:rPr lang="zh-CN" altLang="en-US" dirty="0">
                <a:solidFill>
                  <a:srgbClr val="FF0000"/>
                </a:solidFill>
                <a:latin typeface="Arial" panose="020B0604020202020204" pitchFamily="34" charset="0"/>
              </a:rPr>
              <a:t>证明树</a:t>
            </a:r>
            <a:r>
              <a:rPr lang="zh-CN" altLang="en-US" dirty="0">
                <a:latin typeface="Arial" panose="020B0604020202020204" pitchFamily="34" charset="0"/>
              </a:rPr>
              <a:t>，这时证明树的根子句不为空，称这个证明树为</a:t>
            </a:r>
            <a:r>
              <a:rPr lang="zh-CN" altLang="en-US" dirty="0">
                <a:solidFill>
                  <a:srgbClr val="FF0000"/>
                </a:solidFill>
                <a:latin typeface="Arial" panose="020B0604020202020204" pitchFamily="34" charset="0"/>
              </a:rPr>
              <a:t>修改的证明树</a:t>
            </a:r>
            <a:r>
              <a:rPr lang="zh-CN" altLang="en-US" dirty="0">
                <a:latin typeface="Arial" panose="020B0604020202020204" pitchFamily="34" charset="0"/>
              </a:rPr>
              <a:t>；</a:t>
            </a:r>
          </a:p>
          <a:p>
            <a:pPr marL="714375" lvl="1" indent="-441325" algn="l">
              <a:buNone/>
            </a:pPr>
            <a:r>
              <a:rPr lang="zh-CN" altLang="en-US" dirty="0" smtClean="0">
                <a:latin typeface="Arial" panose="020B0604020202020204" pitchFamily="34" charset="0"/>
              </a:rPr>
              <a:t> </a:t>
            </a:r>
            <a:r>
              <a:rPr lang="en-US" altLang="zh-CN" dirty="0">
                <a:latin typeface="Arial" panose="020B0604020202020204" pitchFamily="34" charset="0"/>
              </a:rPr>
              <a:t>(5) </a:t>
            </a:r>
            <a:r>
              <a:rPr lang="zh-CN" altLang="en-US" dirty="0">
                <a:latin typeface="Arial" panose="020B0604020202020204" pitchFamily="34" charset="0"/>
              </a:rPr>
              <a:t>用修改的证明树的</a:t>
            </a:r>
            <a:r>
              <a:rPr lang="zh-CN" altLang="en-US" dirty="0">
                <a:solidFill>
                  <a:srgbClr val="FF0000"/>
                </a:solidFill>
                <a:latin typeface="Arial" panose="020B0604020202020204" pitchFamily="34" charset="0"/>
              </a:rPr>
              <a:t>根</a:t>
            </a:r>
            <a:r>
              <a:rPr lang="zh-CN" altLang="en-US" dirty="0">
                <a:latin typeface="Arial" panose="020B0604020202020204" pitchFamily="34" charset="0"/>
              </a:rPr>
              <a:t>子句作为</a:t>
            </a:r>
            <a:r>
              <a:rPr lang="zh-CN" altLang="en-US" dirty="0">
                <a:solidFill>
                  <a:srgbClr val="FF0000"/>
                </a:solidFill>
                <a:latin typeface="Arial" panose="020B0604020202020204" pitchFamily="34" charset="0"/>
              </a:rPr>
              <a:t>回答</a:t>
            </a:r>
            <a:r>
              <a:rPr lang="zh-CN" altLang="en-US" dirty="0">
                <a:latin typeface="Arial" panose="020B0604020202020204" pitchFamily="34" charset="0"/>
              </a:rPr>
              <a:t>语句，则答案就在此根子句中。</a:t>
            </a:r>
            <a:endParaRPr lang="zh-CN" altLang="en-US" sz="2800" dirty="0">
              <a:solidFill>
                <a:srgbClr val="FF0000"/>
              </a:solidFill>
              <a:latin typeface="Arial"/>
            </a:endParaRPr>
          </a:p>
        </p:txBody>
      </p:sp>
      <p:sp>
        <p:nvSpPr>
          <p:cNvPr id="3" name="标题 2"/>
          <p:cNvSpPr>
            <a:spLocks noGrp="1"/>
          </p:cNvSpPr>
          <p:nvPr>
            <p:ph type="title"/>
          </p:nvPr>
        </p:nvSpPr>
        <p:spPr/>
        <p:txBody>
          <a:bodyPr/>
          <a:lstStyle/>
          <a:p>
            <a:r>
              <a:rPr lang="en-US" altLang="zh-CN" dirty="0"/>
              <a:t>2.4.4 </a:t>
            </a:r>
            <a:r>
              <a:rPr lang="zh-CN" altLang="en-US" dirty="0"/>
              <a:t>归结演绎推理的归结策略</a:t>
            </a:r>
            <a:endParaRPr lang="zh-CN" altLang="en-US" dirty="0"/>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40</a:t>
            </a:fld>
            <a:endParaRPr lang="en-US" altLang="zh-CN"/>
          </a:p>
        </p:txBody>
      </p:sp>
    </p:spTree>
    <p:extLst>
      <p:ext uri="{BB962C8B-B14F-4D97-AF65-F5344CB8AC3E}">
        <p14:creationId xmlns:p14="http://schemas.microsoft.com/office/powerpoint/2010/main" val="338717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75387" y="1027113"/>
                <a:ext cx="11041227" cy="5714255"/>
              </a:xfrm>
            </p:spPr>
            <p:txBody>
              <a:bodyPr/>
              <a:lstStyle/>
              <a:p>
                <a:pPr marL="0" indent="0">
                  <a:buNone/>
                </a:pPr>
                <a:r>
                  <a:rPr lang="zh-CN" altLang="en-US" dirty="0">
                    <a:solidFill>
                      <a:schemeClr val="tx1"/>
                    </a:solidFill>
                    <a:latin typeface="Arial" panose="020B0604020202020204" pitchFamily="34" charset="0"/>
                  </a:rPr>
                  <a:t>例：</a:t>
                </a:r>
                <a:r>
                  <a:rPr lang="zh-CN" altLang="en-US" dirty="0">
                    <a:solidFill>
                      <a:srgbClr val="FF0000"/>
                    </a:solidFill>
                    <a:latin typeface="Arial" panose="020B0604020202020204" pitchFamily="34" charset="0"/>
                  </a:rPr>
                  <a:t>已知</a:t>
                </a:r>
                <a:r>
                  <a:rPr lang="zh-CN" altLang="en-US" dirty="0">
                    <a:solidFill>
                      <a:schemeClr val="tx1"/>
                    </a:solidFill>
                    <a:latin typeface="Arial" panose="020B0604020202020204" pitchFamily="34" charset="0"/>
                  </a:rPr>
                  <a:t>：“张和李是同班同学，如果</a:t>
                </a:r>
                <a14:m>
                  <m:oMath xmlns:m="http://schemas.openxmlformats.org/officeDocument/2006/math">
                    <m:r>
                      <a:rPr lang="en-US" altLang="zh-CN" dirty="0">
                        <a:solidFill>
                          <a:schemeClr val="tx1"/>
                        </a:solidFill>
                        <a:latin typeface="Cambria Math" panose="02040503050406030204" pitchFamily="18" charset="0"/>
                      </a:rPr>
                      <m:t>𝑥</m:t>
                    </m:r>
                  </m:oMath>
                </a14:m>
                <a:r>
                  <a:rPr lang="zh-CN" altLang="en-US" dirty="0">
                    <a:solidFill>
                      <a:schemeClr val="tx1"/>
                    </a:solidFill>
                    <a:latin typeface="Arial" panose="020B0604020202020204" pitchFamily="34" charset="0"/>
                  </a:rPr>
                  <a:t>和</a:t>
                </a:r>
                <a14:m>
                  <m:oMath xmlns:m="http://schemas.openxmlformats.org/officeDocument/2006/math">
                    <m:r>
                      <a:rPr lang="en-US" altLang="zh-CN" dirty="0">
                        <a:solidFill>
                          <a:schemeClr val="tx1"/>
                        </a:solidFill>
                        <a:latin typeface="Cambria Math" panose="02040503050406030204" pitchFamily="18" charset="0"/>
                      </a:rPr>
                      <m:t>𝑦</m:t>
                    </m:r>
                  </m:oMath>
                </a14:m>
                <a:r>
                  <a:rPr lang="zh-CN" altLang="en-US" dirty="0">
                    <a:solidFill>
                      <a:schemeClr val="tx1"/>
                    </a:solidFill>
                    <a:latin typeface="Arial" panose="020B0604020202020204" pitchFamily="34" charset="0"/>
                  </a:rPr>
                  <a:t>是同班同学，则</a:t>
                </a:r>
                <a14:m>
                  <m:oMath xmlns:m="http://schemas.openxmlformats.org/officeDocument/2006/math">
                    <m:r>
                      <a:rPr lang="en-US" altLang="zh-CN" dirty="0">
                        <a:solidFill>
                          <a:schemeClr val="tx1"/>
                        </a:solidFill>
                        <a:latin typeface="Cambria Math" panose="02040503050406030204" pitchFamily="18" charset="0"/>
                      </a:rPr>
                      <m:t>𝑥</m:t>
                    </m:r>
                  </m:oMath>
                </a14:m>
                <a:r>
                  <a:rPr lang="zh-CN" altLang="en-US" dirty="0">
                    <a:solidFill>
                      <a:schemeClr val="tx1"/>
                    </a:solidFill>
                    <a:latin typeface="Arial" panose="020B0604020202020204" pitchFamily="34" charset="0"/>
                  </a:rPr>
                  <a:t>的教室也是</a:t>
                </a:r>
                <a14:m>
                  <m:oMath xmlns:m="http://schemas.openxmlformats.org/officeDocument/2006/math">
                    <m:r>
                      <a:rPr lang="en-US" altLang="zh-CN" dirty="0">
                        <a:solidFill>
                          <a:schemeClr val="tx1"/>
                        </a:solidFill>
                        <a:latin typeface="Cambria Math" panose="02040503050406030204" pitchFamily="18" charset="0"/>
                      </a:rPr>
                      <m:t>𝑦</m:t>
                    </m:r>
                  </m:oMath>
                </a14:m>
                <a:r>
                  <a:rPr lang="zh-CN" altLang="en-US" dirty="0">
                    <a:solidFill>
                      <a:schemeClr val="tx1"/>
                    </a:solidFill>
                    <a:latin typeface="Arial" panose="020B0604020202020204" pitchFamily="34" charset="0"/>
                  </a:rPr>
                  <a:t>的教室，现在张在</a:t>
                </a:r>
                <a:r>
                  <a:rPr lang="en-US" altLang="zh-CN" dirty="0">
                    <a:solidFill>
                      <a:schemeClr val="tx1"/>
                    </a:solidFill>
                    <a:latin typeface="Arial" panose="020B0604020202020204" pitchFamily="34" charset="0"/>
                  </a:rPr>
                  <a:t>302</a:t>
                </a:r>
                <a:r>
                  <a:rPr lang="zh-CN" altLang="en-US" dirty="0">
                    <a:solidFill>
                      <a:schemeClr val="tx1"/>
                    </a:solidFill>
                    <a:latin typeface="Arial" panose="020B0604020202020204" pitchFamily="34" charset="0"/>
                  </a:rPr>
                  <a:t>教室上课。”</a:t>
                </a:r>
                <a:r>
                  <a:rPr lang="zh-CN" altLang="en-US" dirty="0">
                    <a:solidFill>
                      <a:srgbClr val="FF0000"/>
                    </a:solidFill>
                    <a:latin typeface="Arial" panose="020B0604020202020204" pitchFamily="34" charset="0"/>
                  </a:rPr>
                  <a:t>问</a:t>
                </a:r>
                <a:r>
                  <a:rPr lang="zh-CN" altLang="en-US" dirty="0">
                    <a:solidFill>
                      <a:schemeClr val="tx1"/>
                    </a:solidFill>
                    <a:latin typeface="Arial" panose="020B0604020202020204" pitchFamily="34" charset="0"/>
                  </a:rPr>
                  <a:t>：“现在李在哪个教室上课？”  </a:t>
                </a:r>
                <a:endParaRPr lang="en-US" altLang="zh-CN" dirty="0">
                  <a:solidFill>
                    <a:schemeClr val="tx1"/>
                  </a:solidFill>
                  <a:latin typeface="Arial" panose="020B0604020202020204" pitchFamily="34" charset="0"/>
                </a:endParaRPr>
              </a:p>
              <a:p>
                <a:pPr marL="0" indent="0">
                  <a:buNone/>
                </a:pPr>
                <a:r>
                  <a:rPr lang="zh-CN" altLang="en-US" dirty="0">
                    <a:solidFill>
                      <a:srgbClr val="FF0000"/>
                    </a:solidFill>
                    <a:latin typeface="Arial" panose="020B0604020202020204" pitchFamily="34" charset="0"/>
                  </a:rPr>
                  <a:t>解</a:t>
                </a:r>
                <a:r>
                  <a:rPr lang="zh-CN" altLang="en-US" dirty="0">
                    <a:solidFill>
                      <a:schemeClr val="tx1"/>
                    </a:solidFill>
                    <a:latin typeface="Arial" panose="020B0604020202020204" pitchFamily="34" charset="0"/>
                  </a:rPr>
                  <a:t>：</a:t>
                </a:r>
                <a:r>
                  <a:rPr lang="zh-CN" altLang="en-US" sz="2400" dirty="0">
                    <a:solidFill>
                      <a:srgbClr val="3333FF"/>
                    </a:solidFill>
                  </a:rPr>
                  <a:t>（</a:t>
                </a:r>
                <a:r>
                  <a:rPr lang="en-US" altLang="zh-CN" sz="2400" dirty="0">
                    <a:solidFill>
                      <a:srgbClr val="3333FF"/>
                    </a:solidFill>
                  </a:rPr>
                  <a:t>1</a:t>
                </a:r>
                <a:r>
                  <a:rPr lang="zh-CN" altLang="en-US" sz="2400" dirty="0">
                    <a:solidFill>
                      <a:srgbClr val="3333FF"/>
                    </a:solidFill>
                  </a:rPr>
                  <a:t>）首先定义谓词</a:t>
                </a:r>
                <a:r>
                  <a:rPr lang="zh-CN" altLang="en-US" sz="2400" dirty="0">
                    <a:solidFill>
                      <a:schemeClr val="tx1"/>
                    </a:solidFill>
                  </a:rPr>
                  <a:t>：</a:t>
                </a:r>
                <a:endParaRPr lang="en-US" altLang="zh-CN" sz="2400" dirty="0">
                  <a:solidFill>
                    <a:schemeClr val="tx1"/>
                  </a:solidFill>
                </a:endParaRPr>
              </a:p>
              <a:p>
                <a:pPr marL="1250950" indent="0" eaLnBrk="1" hangingPunct="1">
                  <a:buNone/>
                </a:pPr>
                <a14:m>
                  <m:oMath xmlns:m="http://schemas.openxmlformats.org/officeDocument/2006/math">
                    <m:r>
                      <a:rPr lang="en-US" altLang="zh-CN" sz="2400" dirty="0">
                        <a:solidFill>
                          <a:schemeClr val="tx1"/>
                        </a:solidFill>
                        <a:latin typeface="Cambria Math" panose="02040503050406030204" pitchFamily="18" charset="0"/>
                      </a:rPr>
                      <m:t>𝐶</m:t>
                    </m:r>
                    <m:r>
                      <a:rPr lang="en-US" altLang="zh-CN" sz="2400" dirty="0">
                        <a:solidFill>
                          <a:schemeClr val="tx1"/>
                        </a:solidFill>
                        <a:latin typeface="Cambria Math" panose="02040503050406030204" pitchFamily="18" charset="0"/>
                      </a:rPr>
                      <m:t>(</m:t>
                    </m:r>
                    <m:r>
                      <a:rPr lang="en-US" altLang="zh-CN" sz="2400" dirty="0">
                        <a:solidFill>
                          <a:schemeClr val="tx1"/>
                        </a:solidFill>
                        <a:latin typeface="Cambria Math" panose="02040503050406030204" pitchFamily="18" charset="0"/>
                      </a:rPr>
                      <m:t>𝑥</m:t>
                    </m:r>
                    <m:r>
                      <a:rPr lang="en-US" altLang="zh-CN" sz="2400" dirty="0">
                        <a:solidFill>
                          <a:schemeClr val="tx1"/>
                        </a:solidFill>
                        <a:latin typeface="Cambria Math" panose="02040503050406030204" pitchFamily="18" charset="0"/>
                      </a:rPr>
                      <m:t>, </m:t>
                    </m:r>
                    <m:r>
                      <a:rPr lang="en-US" altLang="zh-CN" sz="2400" dirty="0">
                        <a:solidFill>
                          <a:schemeClr val="tx1"/>
                        </a:solidFill>
                        <a:latin typeface="Cambria Math" panose="02040503050406030204" pitchFamily="18" charset="0"/>
                      </a:rPr>
                      <m:t>𝑦</m:t>
                    </m:r>
                    <m:r>
                      <a:rPr lang="en-US" altLang="zh-CN" sz="2400" dirty="0">
                        <a:solidFill>
                          <a:schemeClr val="tx1"/>
                        </a:solidFill>
                        <a:latin typeface="Cambria Math" panose="02040503050406030204" pitchFamily="18" charset="0"/>
                      </a:rPr>
                      <m:t>)</m:t>
                    </m:r>
                  </m:oMath>
                </a14:m>
                <a:r>
                  <a:rPr lang="zh-CN" altLang="en-US" sz="2400" dirty="0">
                    <a:solidFill>
                      <a:schemeClr val="tx1"/>
                    </a:solidFill>
                    <a:latin typeface="Arial" panose="020B0604020202020204" pitchFamily="34" charset="0"/>
                  </a:rPr>
                  <a:t>：</a:t>
                </a:r>
                <a14:m>
                  <m:oMath xmlns:m="http://schemas.openxmlformats.org/officeDocument/2006/math">
                    <m:r>
                      <a:rPr lang="en-US" altLang="zh-CN" sz="2400" dirty="0">
                        <a:solidFill>
                          <a:schemeClr val="tx1"/>
                        </a:solidFill>
                        <a:latin typeface="Cambria Math" panose="02040503050406030204" pitchFamily="18" charset="0"/>
                      </a:rPr>
                      <m:t>𝑥</m:t>
                    </m:r>
                  </m:oMath>
                </a14:m>
                <a:r>
                  <a:rPr lang="zh-CN" altLang="en-US" sz="2400" dirty="0">
                    <a:solidFill>
                      <a:schemeClr val="tx1"/>
                    </a:solidFill>
                    <a:latin typeface="Arial" panose="020B0604020202020204" pitchFamily="34" charset="0"/>
                  </a:rPr>
                  <a:t>和</a:t>
                </a:r>
                <a14:m>
                  <m:oMath xmlns:m="http://schemas.openxmlformats.org/officeDocument/2006/math">
                    <m:r>
                      <a:rPr lang="en-US" altLang="zh-CN" sz="2400" dirty="0">
                        <a:solidFill>
                          <a:schemeClr val="tx1"/>
                        </a:solidFill>
                        <a:latin typeface="Cambria Math" panose="02040503050406030204" pitchFamily="18" charset="0"/>
                      </a:rPr>
                      <m:t>𝑦</m:t>
                    </m:r>
                  </m:oMath>
                </a14:m>
                <a:r>
                  <a:rPr lang="zh-CN" altLang="en-US" sz="2400" dirty="0">
                    <a:solidFill>
                      <a:schemeClr val="tx1"/>
                    </a:solidFill>
                    <a:latin typeface="Arial" panose="020B0604020202020204" pitchFamily="34" charset="0"/>
                  </a:rPr>
                  <a:t>是同班同学；</a:t>
                </a:r>
                <a14:m>
                  <m:oMath xmlns:m="http://schemas.openxmlformats.org/officeDocument/2006/math">
                    <m:r>
                      <a:rPr lang="en-US" altLang="zh-CN" sz="2400" dirty="0">
                        <a:solidFill>
                          <a:schemeClr val="tx1"/>
                        </a:solidFill>
                        <a:latin typeface="Cambria Math" panose="02040503050406030204" pitchFamily="18" charset="0"/>
                      </a:rPr>
                      <m:t>𝐴𝑡</m:t>
                    </m:r>
                    <m:r>
                      <a:rPr lang="en-US" altLang="zh-CN" sz="2400" dirty="0">
                        <a:solidFill>
                          <a:schemeClr val="tx1"/>
                        </a:solidFill>
                        <a:latin typeface="Cambria Math" panose="02040503050406030204" pitchFamily="18" charset="0"/>
                      </a:rPr>
                      <m:t>(</m:t>
                    </m:r>
                    <m:r>
                      <a:rPr lang="en-US" altLang="zh-CN" sz="2400" dirty="0">
                        <a:solidFill>
                          <a:schemeClr val="tx1"/>
                        </a:solidFill>
                        <a:latin typeface="Cambria Math" panose="02040503050406030204" pitchFamily="18" charset="0"/>
                      </a:rPr>
                      <m:t>𝑥</m:t>
                    </m:r>
                    <m:r>
                      <a:rPr lang="en-US" altLang="zh-CN" sz="2400" dirty="0">
                        <a:solidFill>
                          <a:schemeClr val="tx1"/>
                        </a:solidFill>
                        <a:latin typeface="Cambria Math" panose="02040503050406030204" pitchFamily="18" charset="0"/>
                      </a:rPr>
                      <m:t>, </m:t>
                    </m:r>
                    <m:r>
                      <a:rPr lang="en-US" altLang="zh-CN" sz="2400" dirty="0">
                        <a:solidFill>
                          <a:schemeClr val="tx1"/>
                        </a:solidFill>
                        <a:latin typeface="Cambria Math" panose="02040503050406030204" pitchFamily="18" charset="0"/>
                      </a:rPr>
                      <m:t>𝑢</m:t>
                    </m:r>
                    <m:r>
                      <a:rPr lang="en-US" altLang="zh-CN" sz="2400" dirty="0">
                        <a:solidFill>
                          <a:schemeClr val="tx1"/>
                        </a:solidFill>
                        <a:latin typeface="Cambria Math" panose="02040503050406030204" pitchFamily="18" charset="0"/>
                      </a:rPr>
                      <m:t>)</m:t>
                    </m:r>
                  </m:oMath>
                </a14:m>
                <a:r>
                  <a:rPr lang="zh-CN" altLang="en-US" sz="2400" dirty="0">
                    <a:solidFill>
                      <a:schemeClr val="tx1"/>
                    </a:solidFill>
                    <a:latin typeface="Arial" panose="020B0604020202020204" pitchFamily="34" charset="0"/>
                  </a:rPr>
                  <a:t>：</a:t>
                </a:r>
                <a14:m>
                  <m:oMath xmlns:m="http://schemas.openxmlformats.org/officeDocument/2006/math">
                    <m:r>
                      <a:rPr lang="en-US" altLang="zh-CN" sz="2400" dirty="0">
                        <a:solidFill>
                          <a:schemeClr val="tx1"/>
                        </a:solidFill>
                        <a:latin typeface="Cambria Math" panose="02040503050406030204" pitchFamily="18" charset="0"/>
                      </a:rPr>
                      <m:t>𝑥</m:t>
                    </m:r>
                  </m:oMath>
                </a14:m>
                <a:r>
                  <a:rPr lang="zh-CN" altLang="en-US" sz="2400" dirty="0">
                    <a:solidFill>
                      <a:schemeClr val="tx1"/>
                    </a:solidFill>
                    <a:latin typeface="Arial" panose="020B0604020202020204" pitchFamily="34" charset="0"/>
                  </a:rPr>
                  <a:t>在</a:t>
                </a:r>
                <a14:m>
                  <m:oMath xmlns:m="http://schemas.openxmlformats.org/officeDocument/2006/math">
                    <m:r>
                      <a:rPr lang="en-US" altLang="zh-CN" sz="2400" dirty="0">
                        <a:solidFill>
                          <a:schemeClr val="tx1"/>
                        </a:solidFill>
                        <a:latin typeface="Cambria Math" panose="02040503050406030204" pitchFamily="18" charset="0"/>
                      </a:rPr>
                      <m:t>𝑢</m:t>
                    </m:r>
                  </m:oMath>
                </a14:m>
                <a:r>
                  <a:rPr lang="zh-CN" altLang="en-US" sz="2400" dirty="0">
                    <a:solidFill>
                      <a:schemeClr val="tx1"/>
                    </a:solidFill>
                    <a:latin typeface="Arial" panose="020B0604020202020204" pitchFamily="34" charset="0"/>
                  </a:rPr>
                  <a:t>教室上课。</a:t>
                </a:r>
              </a:p>
              <a:p>
                <a:pPr marL="714375" indent="-177800" eaLnBrk="1" hangingPunct="1">
                  <a:buNone/>
                </a:pPr>
                <a:r>
                  <a:rPr lang="zh-CN" altLang="en-US" sz="2400" dirty="0">
                    <a:solidFill>
                      <a:srgbClr val="3333FF"/>
                    </a:solidFill>
                  </a:rPr>
                  <a:t>（</a:t>
                </a:r>
                <a:r>
                  <a:rPr lang="en-US" altLang="zh-CN" sz="2400" dirty="0">
                    <a:solidFill>
                      <a:srgbClr val="3333FF"/>
                    </a:solidFill>
                  </a:rPr>
                  <a:t>2</a:t>
                </a:r>
                <a:r>
                  <a:rPr lang="zh-CN" altLang="en-US" sz="2400" dirty="0">
                    <a:solidFill>
                      <a:srgbClr val="3333FF"/>
                    </a:solidFill>
                  </a:rPr>
                  <a:t>）把已知前提用谓词公式表示</a:t>
                </a:r>
                <a:r>
                  <a:rPr lang="zh-CN" altLang="en-US" sz="2400" dirty="0">
                    <a:solidFill>
                      <a:schemeClr val="tx1"/>
                    </a:solidFill>
                  </a:rPr>
                  <a:t>：</a:t>
                </a:r>
              </a:p>
              <a:p>
                <a:pPr marL="1250950" indent="0" algn="l" eaLnBrk="1" hangingPunct="1">
                  <a:buNone/>
                </a:pPr>
                <a14:m>
                  <m:oMathPara xmlns:m="http://schemas.openxmlformats.org/officeDocument/2006/math">
                    <m:oMathParaPr>
                      <m:jc m:val="left"/>
                    </m:oMathParaPr>
                    <m:oMath xmlns:m="http://schemas.openxmlformats.org/officeDocument/2006/math">
                      <m:r>
                        <a:rPr lang="en-US" altLang="zh-CN" sz="2400" i="1" dirty="0">
                          <a:solidFill>
                            <a:schemeClr val="tx1"/>
                          </a:solidFill>
                          <a:latin typeface="Cambria Math" panose="02040503050406030204" pitchFamily="18" charset="0"/>
                        </a:rPr>
                        <m:t>𝐶</m:t>
                      </m:r>
                      <m:r>
                        <a:rPr lang="en-US" altLang="zh-CN" sz="2400" i="1" dirty="0">
                          <a:solidFill>
                            <a:schemeClr val="tx1"/>
                          </a:solidFill>
                          <a:latin typeface="Cambria Math" panose="02040503050406030204" pitchFamily="18" charset="0"/>
                        </a:rPr>
                        <m:t>(</m:t>
                      </m:r>
                      <m:r>
                        <a:rPr lang="en-US" altLang="zh-CN" sz="2400" i="1" dirty="0" err="1">
                          <a:solidFill>
                            <a:schemeClr val="tx1"/>
                          </a:solidFill>
                          <a:latin typeface="Cambria Math" panose="02040503050406030204" pitchFamily="18" charset="0"/>
                        </a:rPr>
                        <m:t>𝑧h𝑎𝑛𝑔</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𝑙𝑖</m:t>
                      </m:r>
                      <m:r>
                        <a:rPr lang="en-US" altLang="zh-CN" sz="2400" i="1" dirty="0">
                          <a:solidFill>
                            <a:schemeClr val="tx1"/>
                          </a:solidFill>
                          <a:latin typeface="Cambria Math" panose="02040503050406030204" pitchFamily="18" charset="0"/>
                        </a:rPr>
                        <m:t>)</m:t>
                      </m:r>
                    </m:oMath>
                  </m:oMathPara>
                </a14:m>
                <a:endParaRPr lang="en-US" altLang="zh-CN" sz="2400" dirty="0">
                  <a:solidFill>
                    <a:schemeClr val="tx1"/>
                  </a:solidFill>
                  <a:latin typeface="Arial" panose="020B0604020202020204" pitchFamily="34" charset="0"/>
                </a:endParaRPr>
              </a:p>
              <a:p>
                <a:pPr marL="1250950" indent="0" algn="l" eaLnBrk="1" hangingPunct="1">
                  <a:buNone/>
                </a:pPr>
                <a14:m>
                  <m:oMathPara xmlns:m="http://schemas.openxmlformats.org/officeDocument/2006/math">
                    <m:oMathParaPr>
                      <m:jc m:val="left"/>
                    </m:oMathParaPr>
                    <m:oMath xmlns:m="http://schemas.openxmlformats.org/officeDocument/2006/math">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𝑥</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𝑦</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𝑢</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𝐶</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𝑥</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𝑦</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𝐴𝑡</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𝑥</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𝑢</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𝐴𝑡</m:t>
                      </m:r>
                      <m:r>
                        <a:rPr lang="en-US" altLang="zh-CN" sz="2400" i="1" dirty="0">
                          <a:solidFill>
                            <a:schemeClr val="tx1"/>
                          </a:solidFill>
                          <a:latin typeface="Cambria Math" panose="02040503050406030204" pitchFamily="18" charset="0"/>
                        </a:rPr>
                        <m:t>(</m:t>
                      </m:r>
                      <m:r>
                        <a:rPr lang="en-US" altLang="zh-CN" sz="2400" i="1" dirty="0" err="1">
                          <a:solidFill>
                            <a:schemeClr val="tx1"/>
                          </a:solidFill>
                          <a:latin typeface="Cambria Math" panose="02040503050406030204" pitchFamily="18" charset="0"/>
                        </a:rPr>
                        <m:t>𝑦</m:t>
                      </m:r>
                      <m:r>
                        <a:rPr lang="en-US" altLang="zh-CN" sz="2400" i="1" dirty="0" err="1">
                          <a:solidFill>
                            <a:schemeClr val="tx1"/>
                          </a:solidFill>
                          <a:latin typeface="Cambria Math" panose="02040503050406030204" pitchFamily="18" charset="0"/>
                        </a:rPr>
                        <m:t>,</m:t>
                      </m:r>
                      <m:r>
                        <a:rPr lang="en-US" altLang="zh-CN" sz="2400" i="1" dirty="0" err="1">
                          <a:solidFill>
                            <a:schemeClr val="tx1"/>
                          </a:solidFill>
                          <a:latin typeface="Cambria Math" panose="02040503050406030204" pitchFamily="18" charset="0"/>
                        </a:rPr>
                        <m:t>𝑢</m:t>
                      </m:r>
                      <m:r>
                        <a:rPr lang="en-US" altLang="zh-CN" sz="2400" i="1" dirty="0">
                          <a:solidFill>
                            <a:schemeClr val="tx1"/>
                          </a:solidFill>
                          <a:latin typeface="Cambria Math" panose="02040503050406030204" pitchFamily="18" charset="0"/>
                        </a:rPr>
                        <m:t>))</m:t>
                      </m:r>
                    </m:oMath>
                  </m:oMathPara>
                </a14:m>
                <a:endParaRPr lang="en-US" altLang="zh-CN" sz="2400" dirty="0">
                  <a:solidFill>
                    <a:schemeClr val="tx1"/>
                  </a:solidFill>
                  <a:latin typeface="Arial" panose="020B0604020202020204" pitchFamily="34" charset="0"/>
                </a:endParaRPr>
              </a:p>
              <a:p>
                <a:pPr marL="1250950" indent="0" algn="l" eaLnBrk="1" hangingPunct="1">
                  <a:buNone/>
                </a:pPr>
                <a14:m>
                  <m:oMathPara xmlns:m="http://schemas.openxmlformats.org/officeDocument/2006/math">
                    <m:oMathParaPr>
                      <m:jc m:val="left"/>
                    </m:oMathParaPr>
                    <m:oMath xmlns:m="http://schemas.openxmlformats.org/officeDocument/2006/math">
                      <m:r>
                        <a:rPr lang="en-US" altLang="zh-CN" sz="2400" i="1" dirty="0">
                          <a:solidFill>
                            <a:schemeClr val="tx1"/>
                          </a:solidFill>
                          <a:latin typeface="Cambria Math" panose="02040503050406030204" pitchFamily="18" charset="0"/>
                        </a:rPr>
                        <m:t>𝐴𝑡</m:t>
                      </m:r>
                      <m:r>
                        <a:rPr lang="en-US" altLang="zh-CN" sz="2400" i="1" dirty="0">
                          <a:solidFill>
                            <a:schemeClr val="tx1"/>
                          </a:solidFill>
                          <a:latin typeface="Cambria Math" panose="02040503050406030204" pitchFamily="18" charset="0"/>
                        </a:rPr>
                        <m:t>(</m:t>
                      </m:r>
                      <m:r>
                        <a:rPr lang="en-US" altLang="zh-CN" sz="2400" i="1" dirty="0" err="1">
                          <a:solidFill>
                            <a:schemeClr val="tx1"/>
                          </a:solidFill>
                          <a:latin typeface="Cambria Math" panose="02040503050406030204" pitchFamily="18" charset="0"/>
                        </a:rPr>
                        <m:t>𝑧h𝑎𝑛𝑔</m:t>
                      </m:r>
                      <m:r>
                        <a:rPr lang="en-US" altLang="zh-CN" sz="2400" i="1" dirty="0">
                          <a:solidFill>
                            <a:schemeClr val="tx1"/>
                          </a:solidFill>
                          <a:latin typeface="Cambria Math" panose="02040503050406030204" pitchFamily="18" charset="0"/>
                        </a:rPr>
                        <m:t>, 302)  </m:t>
                      </m:r>
                    </m:oMath>
                  </m:oMathPara>
                </a14:m>
                <a:endParaRPr lang="en-US" altLang="zh-CN" sz="2400" dirty="0">
                  <a:solidFill>
                    <a:schemeClr val="tx1"/>
                  </a:solidFill>
                  <a:latin typeface="Arial" panose="020B0604020202020204" pitchFamily="34" charset="0"/>
                </a:endParaRPr>
              </a:p>
              <a:p>
                <a:pPr marL="714375" indent="-177800" eaLnBrk="1" hangingPunct="1">
                  <a:buNone/>
                </a:pPr>
                <a:r>
                  <a:rPr lang="zh-CN" altLang="en-US" sz="2400" dirty="0">
                    <a:solidFill>
                      <a:srgbClr val="3333FF"/>
                    </a:solidFill>
                  </a:rPr>
                  <a:t>（</a:t>
                </a:r>
                <a:r>
                  <a:rPr lang="en-US" altLang="zh-CN" sz="2400" dirty="0">
                    <a:solidFill>
                      <a:srgbClr val="3333FF"/>
                    </a:solidFill>
                  </a:rPr>
                  <a:t>3</a:t>
                </a:r>
                <a:r>
                  <a:rPr lang="zh-CN" altLang="en-US" sz="2400" dirty="0">
                    <a:solidFill>
                      <a:srgbClr val="3333FF"/>
                    </a:solidFill>
                  </a:rPr>
                  <a:t>）把目标的否定用谓词公式表示：</a:t>
                </a:r>
              </a:p>
              <a:p>
                <a:pPr marL="1250950" indent="0" algn="l" eaLnBrk="1" hangingPunct="1">
                  <a:buNone/>
                </a:pPr>
                <a14:m>
                  <m:oMathPara xmlns:m="http://schemas.openxmlformats.org/officeDocument/2006/math">
                    <m:oMathParaPr>
                      <m:jc m:val="left"/>
                    </m:oMathParaPr>
                    <m:oMath xmlns:m="http://schemas.openxmlformats.org/officeDocument/2006/math">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𝑣</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𝐴𝑡</m:t>
                      </m:r>
                      <m:r>
                        <a:rPr lang="en-US" altLang="zh-CN" sz="2400" i="1" dirty="0">
                          <a:solidFill>
                            <a:schemeClr val="tx1"/>
                          </a:solidFill>
                          <a:latin typeface="Cambria Math" panose="02040503050406030204" pitchFamily="18" charset="0"/>
                        </a:rPr>
                        <m:t>(</m:t>
                      </m:r>
                      <m:r>
                        <a:rPr lang="en-US" altLang="zh-CN" sz="2400" i="1" dirty="0">
                          <a:solidFill>
                            <a:schemeClr val="tx1"/>
                          </a:solidFill>
                          <a:latin typeface="Cambria Math" panose="02040503050406030204" pitchFamily="18" charset="0"/>
                        </a:rPr>
                        <m:t>𝑙𝑖</m:t>
                      </m:r>
                      <m:r>
                        <a:rPr lang="en-US" altLang="zh-CN" sz="2400" i="1" dirty="0">
                          <a:solidFill>
                            <a:schemeClr val="tx1"/>
                          </a:solidFill>
                          <a:latin typeface="Cambria Math" panose="02040503050406030204" pitchFamily="18" charset="0"/>
                        </a:rPr>
                        <m:t>, </m:t>
                      </m:r>
                      <m:r>
                        <a:rPr lang="en-US" altLang="zh-CN" sz="2400" i="1" dirty="0">
                          <a:solidFill>
                            <a:schemeClr val="tx1"/>
                          </a:solidFill>
                          <a:latin typeface="Cambria Math" panose="02040503050406030204" pitchFamily="18" charset="0"/>
                        </a:rPr>
                        <m:t>𝑣</m:t>
                      </m:r>
                      <m:r>
                        <a:rPr lang="en-US" altLang="zh-CN" sz="2400" i="1" dirty="0">
                          <a:solidFill>
                            <a:schemeClr val="tx1"/>
                          </a:solidFill>
                          <a:latin typeface="Cambria Math" panose="02040503050406030204" pitchFamily="18" charset="0"/>
                        </a:rPr>
                        <m:t>)    </m:t>
                      </m:r>
                    </m:oMath>
                  </m:oMathPara>
                </a14:m>
                <a:endParaRPr lang="zh-CN" altLang="en-US" sz="2400" dirty="0">
                  <a:solidFill>
                    <a:schemeClr val="tx1"/>
                  </a:solidFill>
                  <a:latin typeface="Arial" panose="020B0604020202020204" pitchFamily="34"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575387" y="1027113"/>
                <a:ext cx="11041227" cy="5714255"/>
              </a:xfrm>
              <a:blipFill rotWithShape="0">
                <a:blip r:embed="rId3"/>
                <a:stretch>
                  <a:fillRect l="-1104" t="-213" r="-1104"/>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dirty="0"/>
              <a:t>2.4.4 </a:t>
            </a:r>
            <a:r>
              <a:rPr lang="zh-CN" altLang="en-US" dirty="0"/>
              <a:t>归结演绎推理的归结策略</a:t>
            </a:r>
            <a:endParaRPr lang="zh-CN" altLang="en-US" dirty="0"/>
          </a:p>
        </p:txBody>
      </p:sp>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41</a:t>
            </a:fld>
            <a:endParaRPr lang="en-US" altLang="zh-CN"/>
          </a:p>
        </p:txBody>
      </p:sp>
    </p:spTree>
    <p:extLst>
      <p:ext uri="{BB962C8B-B14F-4D97-AF65-F5344CB8AC3E}">
        <p14:creationId xmlns:p14="http://schemas.microsoft.com/office/powerpoint/2010/main" val="27421036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055440" y="980729"/>
                <a:ext cx="9793088" cy="5877271"/>
              </a:xfrm>
            </p:spPr>
            <p:txBody>
              <a:bodyPr/>
              <a:lstStyle/>
              <a:p>
                <a:pPr marL="714375" indent="-714375" eaLnBrk="1" hangingPunct="1">
                  <a:lnSpc>
                    <a:spcPct val="140000"/>
                  </a:lnSpc>
                  <a:buNone/>
                </a:pPr>
                <a:r>
                  <a:rPr lang="zh-CN" altLang="en-US" sz="2400" dirty="0">
                    <a:solidFill>
                      <a:srgbClr val="FF0000"/>
                    </a:solidFill>
                    <a:latin typeface="Arial" panose="020B0604020202020204" pitchFamily="34" charset="0"/>
                  </a:rPr>
                  <a:t>解</a:t>
                </a:r>
                <a:r>
                  <a:rPr lang="zh-CN" altLang="en-US" sz="2400" dirty="0">
                    <a:solidFill>
                      <a:schemeClr val="tx1"/>
                    </a:solidFill>
                    <a:latin typeface="Arial" panose="020B0604020202020204" pitchFamily="34" charset="0"/>
                  </a:rPr>
                  <a:t>： </a:t>
                </a:r>
                <a:r>
                  <a:rPr lang="zh-CN" altLang="en-US" sz="2400" dirty="0">
                    <a:solidFill>
                      <a:srgbClr val="3333FF"/>
                    </a:solidFill>
                  </a:rPr>
                  <a:t>（</a:t>
                </a:r>
                <a:r>
                  <a:rPr lang="en-US" altLang="zh-CN" sz="2400" dirty="0">
                    <a:solidFill>
                      <a:srgbClr val="3333FF"/>
                    </a:solidFill>
                  </a:rPr>
                  <a:t>3</a:t>
                </a:r>
                <a:r>
                  <a:rPr lang="zh-CN" altLang="en-US" sz="2400" dirty="0">
                    <a:solidFill>
                      <a:srgbClr val="3333FF"/>
                    </a:solidFill>
                  </a:rPr>
                  <a:t>）把上述公式化为子句集：</a:t>
                </a:r>
              </a:p>
              <a:p>
                <a:pPr marL="1250950" lvl="1" indent="0" algn="l" eaLnBrk="1" hangingPunct="1">
                  <a:lnSpc>
                    <a:spcPct val="140000"/>
                  </a:lnSpc>
                  <a:buNone/>
                </a:pPr>
                <a14:m>
                  <m:oMathPara xmlns:m="http://schemas.openxmlformats.org/officeDocument/2006/math">
                    <m:oMathParaPr>
                      <m:jc m:val="left"/>
                    </m:oMathParaPr>
                    <m:oMath xmlns:m="http://schemas.openxmlformats.org/officeDocument/2006/math">
                      <m:r>
                        <a:rPr lang="en-US" altLang="zh-CN" sz="2400" i="1" dirty="0">
                          <a:latin typeface="Cambria Math" panose="02040503050406030204" pitchFamily="18" charset="0"/>
                        </a:rPr>
                        <m:t>𝐶</m:t>
                      </m:r>
                      <m:d>
                        <m:dPr>
                          <m:ctrlPr>
                            <a:rPr lang="en-US" altLang="zh-CN" sz="2400" i="1" dirty="0">
                              <a:latin typeface="Cambria Math" panose="02040503050406030204" pitchFamily="18" charset="0"/>
                            </a:rPr>
                          </m:ctrlPr>
                        </m:dPr>
                        <m:e>
                          <m:r>
                            <a:rPr lang="en-US" altLang="zh-CN" sz="2400" i="1" dirty="0" err="1">
                              <a:latin typeface="Cambria Math" panose="02040503050406030204" pitchFamily="18" charset="0"/>
                            </a:rPr>
                            <m:t>𝑧h𝑎𝑛𝑔</m:t>
                          </m:r>
                          <m:r>
                            <a:rPr lang="en-US" altLang="zh-CN" sz="2400" i="1" dirty="0">
                              <a:latin typeface="Cambria Math" panose="02040503050406030204" pitchFamily="18" charset="0"/>
                            </a:rPr>
                            <m:t>, </m:t>
                          </m:r>
                          <m:r>
                            <a:rPr lang="en-US" altLang="zh-CN" sz="2400" i="1" dirty="0">
                              <a:latin typeface="Cambria Math" panose="02040503050406030204" pitchFamily="18" charset="0"/>
                            </a:rPr>
                            <m:t>𝑙𝑖</m:t>
                          </m:r>
                        </m:e>
                      </m:d>
                    </m:oMath>
                  </m:oMathPara>
                </a14:m>
                <a:endParaRPr lang="en-US" altLang="zh-CN" sz="2400" i="1" dirty="0">
                  <a:latin typeface="Cambria Math" panose="02040503050406030204" pitchFamily="18" charset="0"/>
                </a:endParaRPr>
              </a:p>
              <a:p>
                <a:pPr marL="1250950" lvl="1" indent="0" algn="l" eaLnBrk="1" hangingPunct="1">
                  <a:lnSpc>
                    <a:spcPct val="140000"/>
                  </a:lnSpc>
                  <a:buNone/>
                </a:pPr>
                <a14:m>
                  <m:oMathPara xmlns:m="http://schemas.openxmlformats.org/officeDocument/2006/math">
                    <m:oMathParaPr>
                      <m:jc m:val="left"/>
                    </m:oMathParaPr>
                    <m:oMath xmlns:m="http://schemas.openxmlformats.org/officeDocument/2006/math">
                      <m:r>
                        <a:rPr lang="en-US" altLang="zh-CN" sz="2400" i="1" dirty="0">
                          <a:latin typeface="Cambria Math" panose="02040503050406030204" pitchFamily="18" charset="0"/>
                        </a:rPr>
                        <m:t>﹁</m:t>
                      </m:r>
                      <m:r>
                        <a:rPr lang="en-US" altLang="zh-CN" sz="2400" i="1" dirty="0">
                          <a:latin typeface="Cambria Math" panose="02040503050406030204" pitchFamily="18" charset="0"/>
                        </a:rPr>
                        <m:t>𝐶</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r>
                            <a:rPr lang="en-US" altLang="zh-CN" sz="2400" i="1" dirty="0">
                              <a:latin typeface="Cambria Math" panose="02040503050406030204" pitchFamily="18" charset="0"/>
                            </a:rPr>
                            <m:t>, </m:t>
                          </m:r>
                          <m:r>
                            <a:rPr lang="en-US" altLang="zh-CN" sz="2400" i="1" dirty="0">
                              <a:latin typeface="Cambria Math" panose="02040503050406030204" pitchFamily="18" charset="0"/>
                            </a:rPr>
                            <m:t>𝑦</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m:t>
                      </m:r>
                      <m:r>
                        <a:rPr lang="en-US" altLang="zh-CN" sz="2400" i="1" dirty="0">
                          <a:latin typeface="Cambria Math" panose="02040503050406030204" pitchFamily="18" charset="0"/>
                        </a:rPr>
                        <m:t>𝐴𝑡</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𝑥</m:t>
                          </m:r>
                          <m:r>
                            <a:rPr lang="en-US" altLang="zh-CN" sz="2400" i="1" dirty="0">
                              <a:latin typeface="Cambria Math" panose="02040503050406030204" pitchFamily="18" charset="0"/>
                            </a:rPr>
                            <m:t>, </m:t>
                          </m:r>
                          <m:r>
                            <a:rPr lang="en-US" altLang="zh-CN" sz="2400" i="1" dirty="0">
                              <a:latin typeface="Cambria Math" panose="02040503050406030204" pitchFamily="18" charset="0"/>
                            </a:rPr>
                            <m:t>𝑢</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𝐴𝑡</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𝑦</m:t>
                          </m:r>
                          <m:r>
                            <a:rPr lang="en-US" altLang="zh-CN" sz="2400" i="1" dirty="0">
                              <a:latin typeface="Cambria Math" panose="02040503050406030204" pitchFamily="18" charset="0"/>
                            </a:rPr>
                            <m:t>, </m:t>
                          </m:r>
                          <m:r>
                            <a:rPr lang="en-US" altLang="zh-CN" sz="2400" i="1" dirty="0">
                              <a:latin typeface="Cambria Math" panose="02040503050406030204" pitchFamily="18" charset="0"/>
                            </a:rPr>
                            <m:t>𝑢</m:t>
                          </m:r>
                        </m:e>
                      </m:d>
                    </m:oMath>
                  </m:oMathPara>
                </a14:m>
                <a:endParaRPr lang="en-US" altLang="zh-CN" sz="2400" dirty="0">
                  <a:latin typeface="Cambria Math" panose="02040503050406030204" pitchFamily="18" charset="0"/>
                </a:endParaRPr>
              </a:p>
              <a:p>
                <a:pPr marL="1250950" lvl="1" indent="0" algn="l" eaLnBrk="1" hangingPunct="1">
                  <a:lnSpc>
                    <a:spcPct val="140000"/>
                  </a:lnSpc>
                  <a:buNone/>
                </a:pPr>
                <a14:m>
                  <m:oMathPara xmlns:m="http://schemas.openxmlformats.org/officeDocument/2006/math">
                    <m:oMathParaPr>
                      <m:jc m:val="left"/>
                    </m:oMathParaPr>
                    <m:oMath xmlns:m="http://schemas.openxmlformats.org/officeDocument/2006/math">
                      <m:r>
                        <a:rPr lang="en-US" altLang="zh-CN" sz="2400" i="1" dirty="0">
                          <a:latin typeface="Cambria Math" panose="02040503050406030204" pitchFamily="18" charset="0"/>
                        </a:rPr>
                        <m:t>𝐴𝑡</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𝑧h𝑎𝑛𝑔</m:t>
                      </m:r>
                      <m:r>
                        <a:rPr lang="en-US" altLang="zh-CN" sz="2400" i="1" dirty="0">
                          <a:latin typeface="Cambria Math" panose="02040503050406030204" pitchFamily="18" charset="0"/>
                        </a:rPr>
                        <m:t>, 302)</m:t>
                      </m:r>
                    </m:oMath>
                  </m:oMathPara>
                </a14:m>
                <a:endParaRPr lang="en-US" altLang="zh-CN" sz="2400" dirty="0"/>
              </a:p>
              <a:p>
                <a:pPr marL="536575" lvl="1" indent="0" algn="l" eaLnBrk="1" hangingPunct="1">
                  <a:lnSpc>
                    <a:spcPct val="140000"/>
                  </a:lnSpc>
                  <a:buNone/>
                </a:pPr>
                <a:r>
                  <a:rPr lang="zh-CN" altLang="en-US" sz="2400" dirty="0">
                    <a:solidFill>
                      <a:srgbClr val="3333FF"/>
                    </a:solidFill>
                  </a:rPr>
                  <a:t>（</a:t>
                </a:r>
                <a:r>
                  <a:rPr lang="en-US" altLang="zh-CN" sz="2400" dirty="0">
                    <a:solidFill>
                      <a:srgbClr val="3333FF"/>
                    </a:solidFill>
                  </a:rPr>
                  <a:t>4</a:t>
                </a:r>
                <a:r>
                  <a:rPr lang="zh-CN" altLang="en-US" sz="2400" dirty="0">
                    <a:solidFill>
                      <a:srgbClr val="3333FF"/>
                    </a:solidFill>
                  </a:rPr>
                  <a:t>）把目标的否定化成子句式，并用重言式代替：</a:t>
                </a:r>
              </a:p>
              <a:p>
                <a:pPr marL="1250950" lvl="1" indent="0" eaLnBrk="1" hangingPunct="1">
                  <a:lnSpc>
                    <a:spcPct val="140000"/>
                  </a:lnSpc>
                  <a:buNone/>
                </a:pPr>
                <a14:m>
                  <m:oMathPara xmlns:m="http://schemas.openxmlformats.org/officeDocument/2006/math">
                    <m:oMathParaPr>
                      <m:jc m:val="left"/>
                    </m:oMathParaPr>
                    <m:oMath xmlns:m="http://schemas.openxmlformats.org/officeDocument/2006/math">
                      <m:r>
                        <a:rPr lang="en-US" altLang="zh-CN" sz="2400" i="1" dirty="0">
                          <a:latin typeface="Cambria Math" panose="02040503050406030204" pitchFamily="18" charset="0"/>
                        </a:rPr>
                        <m:t>﹁</m:t>
                      </m:r>
                      <m:r>
                        <a:rPr lang="en-US" altLang="zh-CN" sz="2400" i="1" dirty="0">
                          <a:latin typeface="Cambria Math" panose="02040503050406030204" pitchFamily="18" charset="0"/>
                        </a:rPr>
                        <m:t>𝐴𝑡</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𝑙𝑖</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𝑣</m:t>
                      </m:r>
                      <m:r>
                        <a:rPr lang="en-US" altLang="zh-CN" sz="2400" i="1" dirty="0">
                          <a:latin typeface="Cambria Math" panose="02040503050406030204" pitchFamily="18" charset="0"/>
                        </a:rPr>
                        <m:t>) ∨</m:t>
                      </m:r>
                      <m:r>
                        <a:rPr lang="en-US" altLang="zh-CN" sz="2400" i="1" dirty="0">
                          <a:latin typeface="Cambria Math" panose="02040503050406030204" pitchFamily="18" charset="0"/>
                        </a:rPr>
                        <m:t>𝐴𝑡</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𝑙𝑖</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𝑣</m:t>
                      </m:r>
                      <m:r>
                        <a:rPr lang="en-US" altLang="zh-CN" sz="2400" i="1" dirty="0">
                          <a:latin typeface="Cambria Math" panose="02040503050406030204" pitchFamily="18" charset="0"/>
                        </a:rPr>
                        <m:t>)</m:t>
                      </m:r>
                    </m:oMath>
                  </m:oMathPara>
                </a14:m>
                <a:endParaRPr lang="zh-CN" altLang="en-US" sz="2400" dirty="0">
                  <a:solidFill>
                    <a:schemeClr val="tx2"/>
                  </a:solidFill>
                  <a:latin typeface="Times New Roman" panose="02020603050405020304" pitchFamily="18" charset="0"/>
                </a:endParaRPr>
              </a:p>
              <a:p>
                <a:pPr marL="536575" lvl="1" indent="0" eaLnBrk="1" hangingPunct="1">
                  <a:lnSpc>
                    <a:spcPct val="140000"/>
                  </a:lnSpc>
                  <a:buClr>
                    <a:srgbClr val="0000CC"/>
                  </a:buClr>
                  <a:buNone/>
                </a:pPr>
                <a:r>
                  <a:rPr lang="zh-CN" altLang="en-US" sz="2400" dirty="0">
                    <a:solidFill>
                      <a:srgbClr val="3333FF"/>
                    </a:solidFill>
                  </a:rPr>
                  <a:t>（</a:t>
                </a:r>
                <a:r>
                  <a:rPr lang="en-US" altLang="zh-CN" sz="2400" dirty="0">
                    <a:solidFill>
                      <a:srgbClr val="3333FF"/>
                    </a:solidFill>
                  </a:rPr>
                  <a:t>5</a:t>
                </a:r>
                <a:r>
                  <a:rPr lang="zh-CN" altLang="en-US" sz="2400" dirty="0">
                    <a:solidFill>
                      <a:srgbClr val="3333FF"/>
                    </a:solidFill>
                  </a:rPr>
                  <a:t>）把此重言式加入前提子句集中，得到一个新的子句集；</a:t>
                </a:r>
                <a:endParaRPr lang="en-US" altLang="zh-CN" sz="2400" dirty="0">
                  <a:solidFill>
                    <a:srgbClr val="3333FF"/>
                  </a:solidFill>
                </a:endParaRPr>
              </a:p>
              <a:p>
                <a:pPr marL="1250950"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2400" i="1" dirty="0">
                          <a:solidFill>
                            <a:srgbClr val="000000"/>
                          </a:solidFill>
                          <a:latin typeface="Cambria Math" panose="02040503050406030204" pitchFamily="18" charset="0"/>
                        </a:rPr>
                        <m:t>𝐶</m:t>
                      </m:r>
                      <m:d>
                        <m:dPr>
                          <m:ctrlPr>
                            <a:rPr lang="en-US" altLang="zh-CN" sz="2400" i="1" dirty="0">
                              <a:solidFill>
                                <a:srgbClr val="000000"/>
                              </a:solidFill>
                              <a:latin typeface="Cambria Math" panose="02040503050406030204" pitchFamily="18" charset="0"/>
                            </a:rPr>
                          </m:ctrlPr>
                        </m:dPr>
                        <m:e>
                          <m:r>
                            <a:rPr lang="en-US" altLang="zh-CN" sz="2400" i="1" dirty="0" err="1">
                              <a:solidFill>
                                <a:srgbClr val="000000"/>
                              </a:solidFill>
                              <a:latin typeface="Cambria Math" panose="02040503050406030204" pitchFamily="18" charset="0"/>
                            </a:rPr>
                            <m:t>𝑧h𝑎𝑛𝑔</m:t>
                          </m:r>
                          <m:r>
                            <a:rPr lang="en-US" altLang="zh-CN" sz="2400" i="1" dirty="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𝑙𝑖</m:t>
                          </m:r>
                        </m:e>
                      </m:d>
                    </m:oMath>
                  </m:oMathPara>
                </a14:m>
                <a:endParaRPr lang="en-US" altLang="zh-CN" sz="2400" i="1" dirty="0">
                  <a:solidFill>
                    <a:srgbClr val="000000"/>
                  </a:solidFill>
                  <a:latin typeface="Cambria Math" panose="02040503050406030204" pitchFamily="18" charset="0"/>
                </a:endParaRPr>
              </a:p>
              <a:p>
                <a:pPr marL="1250950"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2400" i="1" dirty="0">
                          <a:solidFill>
                            <a:srgbClr val="000000"/>
                          </a:solidFill>
                          <a:latin typeface="Cambria Math" panose="02040503050406030204" pitchFamily="18" charset="0"/>
                        </a:rPr>
                        <m:t>﹁</m:t>
                      </m:r>
                      <m:r>
                        <a:rPr lang="en-US" altLang="zh-CN" sz="2400" i="1" dirty="0">
                          <a:solidFill>
                            <a:srgbClr val="000000"/>
                          </a:solidFill>
                          <a:latin typeface="Cambria Math" panose="02040503050406030204" pitchFamily="18" charset="0"/>
                        </a:rPr>
                        <m:t>𝐶</m:t>
                      </m:r>
                      <m:d>
                        <m:dPr>
                          <m:ctrlPr>
                            <a:rPr lang="en-US" altLang="zh-CN" sz="2400" i="1" dirty="0">
                              <a:solidFill>
                                <a:srgbClr val="000000"/>
                              </a:solidFill>
                              <a:latin typeface="Cambria Math" panose="02040503050406030204" pitchFamily="18" charset="0"/>
                            </a:rPr>
                          </m:ctrlPr>
                        </m:dPr>
                        <m:e>
                          <m:r>
                            <a:rPr lang="en-US" altLang="zh-CN" sz="2400" i="1" dirty="0">
                              <a:solidFill>
                                <a:srgbClr val="000000"/>
                              </a:solidFill>
                              <a:latin typeface="Cambria Math" panose="02040503050406030204" pitchFamily="18" charset="0"/>
                            </a:rPr>
                            <m:t>𝑥</m:t>
                          </m:r>
                          <m:r>
                            <a:rPr lang="en-US" altLang="zh-CN" sz="2400" i="1" dirty="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𝑦</m:t>
                          </m:r>
                        </m:e>
                      </m:d>
                      <m:r>
                        <a:rPr lang="en-US" altLang="zh-CN" sz="2400" i="1" dirty="0">
                          <a:solidFill>
                            <a:srgbClr val="000000"/>
                          </a:solidFill>
                          <a:latin typeface="Cambria Math" panose="02040503050406030204" pitchFamily="18" charset="0"/>
                        </a:rPr>
                        <m:t>∨</m:t>
                      </m:r>
                      <m:r>
                        <a:rPr lang="en-US" altLang="zh-CN" sz="2400" i="1" dirty="0">
                          <a:solidFill>
                            <a:srgbClr val="000000"/>
                          </a:solidFill>
                          <a:latin typeface="Cambria Math" panose="02040503050406030204" pitchFamily="18" charset="0"/>
                        </a:rPr>
                        <m:t>﹁</m:t>
                      </m:r>
                      <m:r>
                        <a:rPr lang="en-US" altLang="zh-CN" sz="2400" i="1" dirty="0">
                          <a:solidFill>
                            <a:srgbClr val="000000"/>
                          </a:solidFill>
                          <a:latin typeface="Cambria Math" panose="02040503050406030204" pitchFamily="18" charset="0"/>
                        </a:rPr>
                        <m:t>𝐴𝑡</m:t>
                      </m:r>
                      <m:d>
                        <m:dPr>
                          <m:ctrlPr>
                            <a:rPr lang="en-US" altLang="zh-CN" sz="2400" i="1" dirty="0">
                              <a:solidFill>
                                <a:srgbClr val="000000"/>
                              </a:solidFill>
                              <a:latin typeface="Cambria Math" panose="02040503050406030204" pitchFamily="18" charset="0"/>
                            </a:rPr>
                          </m:ctrlPr>
                        </m:dPr>
                        <m:e>
                          <m:r>
                            <a:rPr lang="en-US" altLang="zh-CN" sz="2400" i="1" dirty="0">
                              <a:solidFill>
                                <a:srgbClr val="000000"/>
                              </a:solidFill>
                              <a:latin typeface="Cambria Math" panose="02040503050406030204" pitchFamily="18" charset="0"/>
                            </a:rPr>
                            <m:t>𝑥</m:t>
                          </m:r>
                          <m:r>
                            <a:rPr lang="en-US" altLang="zh-CN" sz="2400" i="1" dirty="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𝑢</m:t>
                          </m:r>
                        </m:e>
                      </m:d>
                      <m:r>
                        <a:rPr lang="en-US" altLang="zh-CN" sz="2400" i="1" dirty="0">
                          <a:solidFill>
                            <a:srgbClr val="000000"/>
                          </a:solidFill>
                          <a:latin typeface="Cambria Math" panose="02040503050406030204" pitchFamily="18" charset="0"/>
                        </a:rPr>
                        <m:t>∨</m:t>
                      </m:r>
                      <m:r>
                        <a:rPr lang="en-US" altLang="zh-CN" sz="2400" i="1" dirty="0">
                          <a:solidFill>
                            <a:srgbClr val="000000"/>
                          </a:solidFill>
                          <a:latin typeface="Cambria Math" panose="02040503050406030204" pitchFamily="18" charset="0"/>
                        </a:rPr>
                        <m:t>𝐴𝑡</m:t>
                      </m:r>
                      <m:d>
                        <m:dPr>
                          <m:ctrlPr>
                            <a:rPr lang="en-US" altLang="zh-CN" sz="2400" i="1" dirty="0">
                              <a:solidFill>
                                <a:srgbClr val="000000"/>
                              </a:solidFill>
                              <a:latin typeface="Cambria Math" panose="02040503050406030204" pitchFamily="18" charset="0"/>
                            </a:rPr>
                          </m:ctrlPr>
                        </m:dPr>
                        <m:e>
                          <m:r>
                            <a:rPr lang="en-US" altLang="zh-CN" sz="2400" i="1" dirty="0">
                              <a:solidFill>
                                <a:srgbClr val="000000"/>
                              </a:solidFill>
                              <a:latin typeface="Cambria Math" panose="02040503050406030204" pitchFamily="18" charset="0"/>
                            </a:rPr>
                            <m:t>𝑦</m:t>
                          </m:r>
                          <m:r>
                            <a:rPr lang="en-US" altLang="zh-CN" sz="2400" i="1" dirty="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𝑢</m:t>
                          </m:r>
                        </m:e>
                      </m:d>
                    </m:oMath>
                  </m:oMathPara>
                </a14:m>
                <a:endParaRPr lang="en-US" altLang="zh-CN" sz="2400" dirty="0">
                  <a:solidFill>
                    <a:srgbClr val="000000"/>
                  </a:solidFill>
                  <a:latin typeface="Cambria Math" panose="02040503050406030204" pitchFamily="18" charset="0"/>
                </a:endParaRPr>
              </a:p>
              <a:p>
                <a:pPr marL="1250950"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2400" i="1" dirty="0">
                          <a:solidFill>
                            <a:srgbClr val="000000"/>
                          </a:solidFill>
                          <a:latin typeface="Cambria Math" panose="02040503050406030204" pitchFamily="18" charset="0"/>
                        </a:rPr>
                        <m:t>𝐴𝑡</m:t>
                      </m:r>
                      <m:r>
                        <a:rPr lang="en-US" altLang="zh-CN" sz="2400" i="1" dirty="0">
                          <a:solidFill>
                            <a:srgbClr val="000000"/>
                          </a:solidFill>
                          <a:latin typeface="Cambria Math" panose="02040503050406030204" pitchFamily="18" charset="0"/>
                        </a:rPr>
                        <m:t>(</m:t>
                      </m:r>
                      <m:r>
                        <a:rPr lang="en-US" altLang="zh-CN" sz="2400" i="1" dirty="0" err="1">
                          <a:solidFill>
                            <a:srgbClr val="000000"/>
                          </a:solidFill>
                          <a:latin typeface="Cambria Math" panose="02040503050406030204" pitchFamily="18" charset="0"/>
                        </a:rPr>
                        <m:t>𝑧h𝑎𝑛𝑔</m:t>
                      </m:r>
                      <m:r>
                        <a:rPr lang="en-US" altLang="zh-CN" sz="2400" i="1" dirty="0">
                          <a:solidFill>
                            <a:srgbClr val="000000"/>
                          </a:solidFill>
                          <a:latin typeface="Cambria Math" panose="02040503050406030204" pitchFamily="18" charset="0"/>
                        </a:rPr>
                        <m:t>, 302)</m:t>
                      </m:r>
                    </m:oMath>
                  </m:oMathPara>
                </a14:m>
                <a:endParaRPr lang="en-US" altLang="zh-CN" sz="2400" dirty="0">
                  <a:latin typeface="Times New Roman" panose="02020603050405020304" pitchFamily="18" charset="0"/>
                </a:endParaRPr>
              </a:p>
              <a:p>
                <a:pPr marL="1250950" lvl="1" indent="0" algn="l" eaLnBrk="1" hangingPunct="1">
                  <a:lnSpc>
                    <a:spcPct val="140000"/>
                  </a:lnSpc>
                  <a:buClr>
                    <a:srgbClr val="000000"/>
                  </a:buClr>
                  <a:buNone/>
                </a:pPr>
                <a14:m>
                  <m:oMathPara xmlns:m="http://schemas.openxmlformats.org/officeDocument/2006/math">
                    <m:oMathParaPr>
                      <m:jc m:val="left"/>
                    </m:oMathParaPr>
                    <m:oMath xmlns:m="http://schemas.openxmlformats.org/officeDocument/2006/math">
                      <m:r>
                        <a:rPr lang="en-US" altLang="zh-CN" sz="2400" i="1" dirty="0">
                          <a:solidFill>
                            <a:srgbClr val="000000"/>
                          </a:solidFill>
                          <a:latin typeface="Cambria Math" panose="02040503050406030204" pitchFamily="18" charset="0"/>
                        </a:rPr>
                        <m:t>﹁</m:t>
                      </m:r>
                      <m:r>
                        <a:rPr lang="en-US" altLang="zh-CN" sz="2400" i="1" dirty="0">
                          <a:solidFill>
                            <a:srgbClr val="000000"/>
                          </a:solidFill>
                          <a:latin typeface="Cambria Math" panose="02040503050406030204" pitchFamily="18" charset="0"/>
                        </a:rPr>
                        <m:t>𝐴𝑡</m:t>
                      </m:r>
                      <m:r>
                        <a:rPr lang="en-US" altLang="zh-CN" sz="2400" i="1" dirty="0">
                          <a:solidFill>
                            <a:srgbClr val="000000"/>
                          </a:solidFill>
                          <a:latin typeface="Cambria Math" panose="02040503050406030204" pitchFamily="18" charset="0"/>
                        </a:rPr>
                        <m:t>(</m:t>
                      </m:r>
                      <m:r>
                        <a:rPr lang="en-US" altLang="zh-CN" sz="2400" i="1" dirty="0" err="1">
                          <a:solidFill>
                            <a:srgbClr val="000000"/>
                          </a:solidFill>
                          <a:latin typeface="Cambria Math" panose="02040503050406030204" pitchFamily="18" charset="0"/>
                        </a:rPr>
                        <m:t>𝑙𝑖</m:t>
                      </m:r>
                      <m:r>
                        <a:rPr lang="en-US" altLang="zh-CN" sz="2400" i="1" dirty="0" err="1">
                          <a:solidFill>
                            <a:srgbClr val="000000"/>
                          </a:solidFill>
                          <a:latin typeface="Cambria Math" panose="02040503050406030204" pitchFamily="18" charset="0"/>
                        </a:rPr>
                        <m:t>,</m:t>
                      </m:r>
                      <m:r>
                        <a:rPr lang="en-US" altLang="zh-CN" sz="2400" i="1" dirty="0" err="1">
                          <a:solidFill>
                            <a:srgbClr val="000000"/>
                          </a:solidFill>
                          <a:latin typeface="Cambria Math" panose="02040503050406030204" pitchFamily="18" charset="0"/>
                        </a:rPr>
                        <m:t>𝑣</m:t>
                      </m:r>
                      <m:r>
                        <a:rPr lang="en-US" altLang="zh-CN" sz="2400" i="1" dirty="0">
                          <a:solidFill>
                            <a:srgbClr val="000000"/>
                          </a:solidFill>
                          <a:latin typeface="Cambria Math" panose="02040503050406030204" pitchFamily="18" charset="0"/>
                        </a:rPr>
                        <m:t>) ∨</m:t>
                      </m:r>
                      <m:r>
                        <a:rPr lang="en-US" altLang="zh-CN" sz="2400" i="1" dirty="0">
                          <a:solidFill>
                            <a:srgbClr val="000000"/>
                          </a:solidFill>
                          <a:latin typeface="Cambria Math" panose="02040503050406030204" pitchFamily="18" charset="0"/>
                        </a:rPr>
                        <m:t>𝐴𝑡</m:t>
                      </m:r>
                      <m:r>
                        <a:rPr lang="en-US" altLang="zh-CN" sz="2400" i="1" dirty="0">
                          <a:solidFill>
                            <a:srgbClr val="000000"/>
                          </a:solidFill>
                          <a:latin typeface="Cambria Math" panose="02040503050406030204" pitchFamily="18" charset="0"/>
                        </a:rPr>
                        <m:t>(</m:t>
                      </m:r>
                      <m:r>
                        <a:rPr lang="en-US" altLang="zh-CN" sz="2400" i="1" dirty="0" err="1">
                          <a:solidFill>
                            <a:srgbClr val="000000"/>
                          </a:solidFill>
                          <a:latin typeface="Cambria Math" panose="02040503050406030204" pitchFamily="18" charset="0"/>
                        </a:rPr>
                        <m:t>𝑙𝑖</m:t>
                      </m:r>
                      <m:r>
                        <a:rPr lang="en-US" altLang="zh-CN" sz="2400" i="1" dirty="0" err="1">
                          <a:solidFill>
                            <a:srgbClr val="000000"/>
                          </a:solidFill>
                          <a:latin typeface="Cambria Math" panose="02040503050406030204" pitchFamily="18" charset="0"/>
                        </a:rPr>
                        <m:t>,</m:t>
                      </m:r>
                      <m:r>
                        <a:rPr lang="en-US" altLang="zh-CN" sz="2400" i="1" dirty="0" err="1">
                          <a:solidFill>
                            <a:srgbClr val="000000"/>
                          </a:solidFill>
                          <a:latin typeface="Cambria Math" panose="02040503050406030204" pitchFamily="18" charset="0"/>
                        </a:rPr>
                        <m:t>𝑣</m:t>
                      </m:r>
                      <m:r>
                        <a:rPr lang="en-US" altLang="zh-CN" sz="2400" i="1" dirty="0">
                          <a:solidFill>
                            <a:srgbClr val="000000"/>
                          </a:solidFill>
                          <a:latin typeface="Cambria Math" panose="02040503050406030204" pitchFamily="18" charset="0"/>
                        </a:rPr>
                        <m:t>)</m:t>
                      </m:r>
                    </m:oMath>
                  </m:oMathPara>
                </a14:m>
                <a:endParaRPr lang="zh-CN" altLang="en-US" sz="2400" dirty="0">
                  <a:latin typeface="Times New Roman" panose="02020603050405020304" pitchFamily="18" charset="0"/>
                </a:endParaRP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055440" y="980729"/>
                <a:ext cx="9793088" cy="5877271"/>
              </a:xfrm>
              <a:blipFill rotWithShape="0">
                <a:blip r:embed="rId3"/>
                <a:stretch>
                  <a:fillRect l="-933"/>
                </a:stretch>
              </a:blipFill>
            </p:spPr>
            <p:txBody>
              <a:bodyPr/>
              <a:lstStyle/>
              <a:p>
                <a:r>
                  <a:rPr lang="zh-CN" altLang="en-US">
                    <a:noFill/>
                  </a:rPr>
                  <a:t> </a:t>
                </a:r>
              </a:p>
            </p:txBody>
          </p:sp>
        </mc:Fallback>
      </mc:AlternateContent>
      <p:sp>
        <p:nvSpPr>
          <p:cNvPr id="4" name="标题 3"/>
          <p:cNvSpPr>
            <a:spLocks noGrp="1"/>
          </p:cNvSpPr>
          <p:nvPr>
            <p:ph type="title"/>
          </p:nvPr>
        </p:nvSpPr>
        <p:spPr/>
        <p:txBody>
          <a:bodyPr/>
          <a:lstStyle/>
          <a:p>
            <a:r>
              <a:rPr lang="en-US" altLang="zh-CN" dirty="0"/>
              <a:t>2.4.4 </a:t>
            </a:r>
            <a:r>
              <a:rPr lang="zh-CN" altLang="en-US" dirty="0"/>
              <a:t>归结演绎推理的归结策略</a:t>
            </a:r>
            <a:endParaRPr lang="zh-CN" altLang="en-US" dirty="0"/>
          </a:p>
        </p:txBody>
      </p:sp>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42</a:t>
            </a:fld>
            <a:endParaRPr lang="en-US" altLang="zh-CN"/>
          </a:p>
        </p:txBody>
      </p:sp>
    </p:spTree>
    <p:extLst>
      <p:ext uri="{BB962C8B-B14F-4D97-AF65-F5344CB8AC3E}">
        <p14:creationId xmlns:p14="http://schemas.microsoft.com/office/powerpoint/2010/main" val="22882821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980729"/>
            <a:ext cx="10513168" cy="5435147"/>
          </a:xfrm>
        </p:spPr>
        <p:txBody>
          <a:bodyPr/>
          <a:lstStyle/>
          <a:p>
            <a:pPr marL="1250950" indent="-1250950" eaLnBrk="1" hangingPunct="1">
              <a:lnSpc>
                <a:spcPct val="140000"/>
              </a:lnSpc>
              <a:buNone/>
            </a:pPr>
            <a:r>
              <a:rPr lang="zh-CN" altLang="en-US" sz="2400" dirty="0">
                <a:solidFill>
                  <a:srgbClr val="FF0000"/>
                </a:solidFill>
                <a:latin typeface="Arial" panose="020B0604020202020204" pitchFamily="34" charset="0"/>
              </a:rPr>
              <a:t>解</a:t>
            </a:r>
            <a:r>
              <a:rPr lang="zh-CN" altLang="en-US" sz="2400" dirty="0">
                <a:solidFill>
                  <a:schemeClr val="tx1"/>
                </a:solidFill>
                <a:latin typeface="Arial" panose="020B0604020202020204" pitchFamily="34" charset="0"/>
              </a:rPr>
              <a:t>：</a:t>
            </a:r>
            <a:r>
              <a:rPr lang="zh-CN" altLang="en-US" sz="2400" dirty="0">
                <a:solidFill>
                  <a:srgbClr val="3333FF"/>
                </a:solidFill>
              </a:rPr>
              <a:t>（</a:t>
            </a:r>
            <a:r>
              <a:rPr lang="en-US" altLang="zh-CN" sz="2400" dirty="0">
                <a:solidFill>
                  <a:srgbClr val="3333FF"/>
                </a:solidFill>
              </a:rPr>
              <a:t>6</a:t>
            </a:r>
            <a:r>
              <a:rPr lang="zh-CN" altLang="en-US" sz="2400" dirty="0">
                <a:solidFill>
                  <a:srgbClr val="3333FF"/>
                </a:solidFill>
              </a:rPr>
              <a:t>）对这个新的子句集，应用归结原理求出其证明树。其求解过程如下图所示。</a:t>
            </a:r>
          </a:p>
        </p:txBody>
      </p:sp>
      <p:grpSp>
        <p:nvGrpSpPr>
          <p:cNvPr id="75" name="组合 74"/>
          <p:cNvGrpSpPr/>
          <p:nvPr/>
        </p:nvGrpSpPr>
        <p:grpSpPr>
          <a:xfrm>
            <a:off x="2948154" y="2140746"/>
            <a:ext cx="6295693" cy="3592510"/>
            <a:chOff x="1640232" y="3498766"/>
            <a:chExt cx="6295693" cy="3115109"/>
          </a:xfrm>
        </p:grpSpPr>
        <mc:AlternateContent xmlns:mc="http://schemas.openxmlformats.org/markup-compatibility/2006" xmlns:a14="http://schemas.microsoft.com/office/drawing/2010/main">
          <mc:Choice Requires="a14">
            <p:sp>
              <p:nvSpPr>
                <p:cNvPr id="5" name="Text Box 4">
                  <a:extLst>
                    <a:ext uri="{FF2B5EF4-FFF2-40B4-BE49-F238E27FC236}">
                      <a16:creationId xmlns:a16="http://schemas.microsoft.com/office/drawing/2014/main" xmlns="" id="{4A98463E-4E56-4047-AB97-0DFF5BACA603}"/>
                    </a:ext>
                  </a:extLst>
                </p:cNvPr>
                <p:cNvSpPr txBox="1">
                  <a:spLocks noChangeArrowheads="1"/>
                </p:cNvSpPr>
                <p:nvPr/>
              </p:nvSpPr>
              <p:spPr bwMode="auto">
                <a:xfrm>
                  <a:off x="1640232" y="3498766"/>
                  <a:ext cx="2304255"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𝑙𝑖</m:t>
                        </m:r>
                        <m:r>
                          <a:rPr lang="en-US" altLang="zh-CN" sz="1800" i="1" dirty="0" err="1">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𝑙𝑖</m:t>
                        </m:r>
                        <m:r>
                          <a:rPr lang="en-US" altLang="zh-CN" sz="1800" i="1" dirty="0" err="1">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5" name="Text Box 4">
                  <a:extLst>
                    <a:ext uri="{FF2B5EF4-FFF2-40B4-BE49-F238E27FC236}">
                      <a16:creationId xmlns:a16="http://schemas.microsoft.com/office/drawing/2014/main" id="{4A98463E-4E56-4047-AB97-0DFF5BACA603}"/>
                    </a:ext>
                  </a:extLst>
                </p:cNvPr>
                <p:cNvSpPr txBox="1">
                  <a:spLocks noRot="1" noChangeAspect="1" noMove="1" noResize="1" noEditPoints="1" noAdjustHandles="1" noChangeArrowheads="1" noChangeShapeType="1" noTextEdit="1"/>
                </p:cNvSpPr>
                <p:nvPr/>
              </p:nvSpPr>
              <p:spPr bwMode="auto">
                <a:xfrm>
                  <a:off x="1640232" y="3498766"/>
                  <a:ext cx="2304255" cy="396000"/>
                </a:xfrm>
                <a:prstGeom prst="rect">
                  <a:avLst/>
                </a:prstGeom>
                <a:blipFill>
                  <a:blip r:embed="rId3"/>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5">
                  <a:extLst>
                    <a:ext uri="{FF2B5EF4-FFF2-40B4-BE49-F238E27FC236}">
                      <a16:creationId xmlns:a16="http://schemas.microsoft.com/office/drawing/2014/main" xmlns="" id="{57B68EBC-AE85-3640-9718-D6CAD4670A1E}"/>
                    </a:ext>
                  </a:extLst>
                </p:cNvPr>
                <p:cNvSpPr txBox="1">
                  <a:spLocks noChangeArrowheads="1"/>
                </p:cNvSpPr>
                <p:nvPr/>
              </p:nvSpPr>
              <p:spPr bwMode="auto">
                <a:xfrm>
                  <a:off x="4134799" y="3515887"/>
                  <a:ext cx="3384376"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𝐶</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𝑥</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𝑦</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𝑥</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𝑢</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𝑦</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𝑢</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6" name="Text Box 5">
                  <a:extLst>
                    <a:ext uri="{FF2B5EF4-FFF2-40B4-BE49-F238E27FC236}">
                      <a16:creationId xmlns:a16="http://schemas.microsoft.com/office/drawing/2014/main" id="{57B68EBC-AE85-3640-9718-D6CAD4670A1E}"/>
                    </a:ext>
                  </a:extLst>
                </p:cNvPr>
                <p:cNvSpPr txBox="1">
                  <a:spLocks noRot="1" noChangeAspect="1" noMove="1" noResize="1" noEditPoints="1" noAdjustHandles="1" noChangeArrowheads="1" noChangeShapeType="1" noTextEdit="1"/>
                </p:cNvSpPr>
                <p:nvPr/>
              </p:nvSpPr>
              <p:spPr bwMode="auto">
                <a:xfrm>
                  <a:off x="4134799" y="3515887"/>
                  <a:ext cx="3384376" cy="396000"/>
                </a:xfrm>
                <a:prstGeom prst="rect">
                  <a:avLst/>
                </a:prstGeom>
                <a:blipFill>
                  <a:blip r:embed="rId4"/>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 Box 6">
                  <a:extLst>
                    <a:ext uri="{FF2B5EF4-FFF2-40B4-BE49-F238E27FC236}">
                      <a16:creationId xmlns:a16="http://schemas.microsoft.com/office/drawing/2014/main" xmlns="" id="{7E4D580A-197D-304A-A34B-884D4D1D01E0}"/>
                    </a:ext>
                  </a:extLst>
                </p:cNvPr>
                <p:cNvSpPr txBox="1">
                  <a:spLocks noChangeArrowheads="1"/>
                </p:cNvSpPr>
                <p:nvPr/>
              </p:nvSpPr>
              <p:spPr bwMode="auto">
                <a:xfrm>
                  <a:off x="1784247" y="4498737"/>
                  <a:ext cx="3519326"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𝑙𝑖</m:t>
                        </m:r>
                        <m:r>
                          <a:rPr lang="en-US" altLang="zh-CN" sz="1800" i="1" dirty="0" err="1">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𝐶</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𝑥</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𝑙𝑖</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𝑥</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8" name="Text Box 6">
                  <a:extLst>
                    <a:ext uri="{FF2B5EF4-FFF2-40B4-BE49-F238E27FC236}">
                      <a16:creationId xmlns:a16="http://schemas.microsoft.com/office/drawing/2014/main" id="{7E4D580A-197D-304A-A34B-884D4D1D01E0}"/>
                    </a:ext>
                  </a:extLst>
                </p:cNvPr>
                <p:cNvSpPr txBox="1">
                  <a:spLocks noRot="1" noChangeAspect="1" noMove="1" noResize="1" noEditPoints="1" noAdjustHandles="1" noChangeArrowheads="1" noChangeShapeType="1" noTextEdit="1"/>
                </p:cNvSpPr>
                <p:nvPr/>
              </p:nvSpPr>
              <p:spPr bwMode="auto">
                <a:xfrm>
                  <a:off x="1784247" y="4498737"/>
                  <a:ext cx="3519326" cy="396000"/>
                </a:xfrm>
                <a:prstGeom prst="rect">
                  <a:avLst/>
                </a:prstGeom>
                <a:blipFill>
                  <a:blip r:embed="rId5"/>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 Box 7">
                  <a:extLst>
                    <a:ext uri="{FF2B5EF4-FFF2-40B4-BE49-F238E27FC236}">
                      <a16:creationId xmlns:a16="http://schemas.microsoft.com/office/drawing/2014/main" xmlns="" id="{1C1F8786-A1D4-0B4D-B1F9-28110C914820}"/>
                    </a:ext>
                  </a:extLst>
                </p:cNvPr>
                <p:cNvSpPr txBox="1">
                  <a:spLocks noChangeArrowheads="1"/>
                </p:cNvSpPr>
                <p:nvPr/>
              </p:nvSpPr>
              <p:spPr bwMode="auto">
                <a:xfrm>
                  <a:off x="5487156" y="4493342"/>
                  <a:ext cx="1597586"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𝐶</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𝑧h𝑎𝑛𝑔</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𝑙𝑖</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9" name="Text Box 7">
                  <a:extLst>
                    <a:ext uri="{FF2B5EF4-FFF2-40B4-BE49-F238E27FC236}">
                      <a16:creationId xmlns:a16="http://schemas.microsoft.com/office/drawing/2014/main" id="{1C1F8786-A1D4-0B4D-B1F9-28110C914820}"/>
                    </a:ext>
                  </a:extLst>
                </p:cNvPr>
                <p:cNvSpPr txBox="1">
                  <a:spLocks noRot="1" noChangeAspect="1" noMove="1" noResize="1" noEditPoints="1" noAdjustHandles="1" noChangeArrowheads="1" noChangeShapeType="1" noTextEdit="1"/>
                </p:cNvSpPr>
                <p:nvPr/>
              </p:nvSpPr>
              <p:spPr bwMode="auto">
                <a:xfrm>
                  <a:off x="5487156" y="4493342"/>
                  <a:ext cx="1597586" cy="396000"/>
                </a:xfrm>
                <a:prstGeom prst="rect">
                  <a:avLst/>
                </a:prstGeom>
                <a:blipFill>
                  <a:blip r:embed="rId6"/>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8">
                  <a:extLst>
                    <a:ext uri="{FF2B5EF4-FFF2-40B4-BE49-F238E27FC236}">
                      <a16:creationId xmlns:a16="http://schemas.microsoft.com/office/drawing/2014/main" xmlns="" id="{43F83350-BC96-9144-B39E-AEB417A43311}"/>
                    </a:ext>
                  </a:extLst>
                </p:cNvPr>
                <p:cNvSpPr txBox="1">
                  <a:spLocks noChangeArrowheads="1"/>
                </p:cNvSpPr>
                <p:nvPr/>
              </p:nvSpPr>
              <p:spPr bwMode="auto">
                <a:xfrm>
                  <a:off x="2971476" y="5401117"/>
                  <a:ext cx="2898504"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𝑧h𝑎𝑛𝑔</m:t>
                        </m:r>
                        <m:r>
                          <a:rPr lang="en-US" altLang="zh-CN" sz="1800" i="1" dirty="0" err="1">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𝑙𝑖</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10" name="Text Box 8">
                  <a:extLst>
                    <a:ext uri="{FF2B5EF4-FFF2-40B4-BE49-F238E27FC236}">
                      <a16:creationId xmlns:a16="http://schemas.microsoft.com/office/drawing/2014/main" id="{43F83350-BC96-9144-B39E-AEB417A43311}"/>
                    </a:ext>
                  </a:extLst>
                </p:cNvPr>
                <p:cNvSpPr txBox="1">
                  <a:spLocks noRot="1" noChangeAspect="1" noMove="1" noResize="1" noEditPoints="1" noAdjustHandles="1" noChangeArrowheads="1" noChangeShapeType="1" noTextEdit="1"/>
                </p:cNvSpPr>
                <p:nvPr/>
              </p:nvSpPr>
              <p:spPr bwMode="auto">
                <a:xfrm>
                  <a:off x="2971476" y="5401117"/>
                  <a:ext cx="2898504" cy="396000"/>
                </a:xfrm>
                <a:prstGeom prst="rect">
                  <a:avLst/>
                </a:prstGeom>
                <a:blipFill>
                  <a:blip r:embed="rId7"/>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9">
                  <a:extLst>
                    <a:ext uri="{FF2B5EF4-FFF2-40B4-BE49-F238E27FC236}">
                      <a16:creationId xmlns:a16="http://schemas.microsoft.com/office/drawing/2014/main" xmlns="" id="{0110DE16-C3F7-994B-8011-81B31BABEBA2}"/>
                    </a:ext>
                  </a:extLst>
                </p:cNvPr>
                <p:cNvSpPr txBox="1">
                  <a:spLocks noChangeArrowheads="1"/>
                </p:cNvSpPr>
                <p:nvPr/>
              </p:nvSpPr>
              <p:spPr bwMode="auto">
                <a:xfrm>
                  <a:off x="6069783" y="5389604"/>
                  <a:ext cx="1866142"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𝑧h𝑎𝑛𝑔</m:t>
                        </m:r>
                        <m:r>
                          <a:rPr lang="en-US" altLang="zh-CN" sz="1800" i="1" dirty="0">
                            <a:latin typeface="Cambria Math" panose="02040503050406030204" pitchFamily="18" charset="0"/>
                            <a:cs typeface="Times New Roman" panose="02020603050405020304" pitchFamily="18" charset="0"/>
                          </a:rPr>
                          <m:t>, 302)</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11" name="Text Box 9">
                  <a:extLst>
                    <a:ext uri="{FF2B5EF4-FFF2-40B4-BE49-F238E27FC236}">
                      <a16:creationId xmlns:a16="http://schemas.microsoft.com/office/drawing/2014/main" id="{0110DE16-C3F7-994B-8011-81B31BABEBA2}"/>
                    </a:ext>
                  </a:extLst>
                </p:cNvPr>
                <p:cNvSpPr txBox="1">
                  <a:spLocks noRot="1" noChangeAspect="1" noMove="1" noResize="1" noEditPoints="1" noAdjustHandles="1" noChangeArrowheads="1" noChangeShapeType="1" noTextEdit="1"/>
                </p:cNvSpPr>
                <p:nvPr/>
              </p:nvSpPr>
              <p:spPr bwMode="auto">
                <a:xfrm>
                  <a:off x="6069783" y="5389604"/>
                  <a:ext cx="1866142" cy="396000"/>
                </a:xfrm>
                <a:prstGeom prst="rect">
                  <a:avLst/>
                </a:prstGeom>
                <a:blipFill>
                  <a:blip r:embed="rId8"/>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10">
                  <a:extLst>
                    <a:ext uri="{FF2B5EF4-FFF2-40B4-BE49-F238E27FC236}">
                      <a16:creationId xmlns:a16="http://schemas.microsoft.com/office/drawing/2014/main" xmlns="" id="{EAB937D6-A09E-A946-A4DD-5E21C2060945}"/>
                    </a:ext>
                  </a:extLst>
                </p:cNvPr>
                <p:cNvSpPr txBox="1">
                  <a:spLocks noChangeArrowheads="1"/>
                </p:cNvSpPr>
                <p:nvPr/>
              </p:nvSpPr>
              <p:spPr bwMode="auto">
                <a:xfrm>
                  <a:off x="5004048" y="6217875"/>
                  <a:ext cx="1413457" cy="396000"/>
                </a:xfrm>
                <a:prstGeom prst="rect">
                  <a:avLst/>
                </a:prstGeom>
                <a:solidFill>
                  <a:srgbClr val="EBEBFF"/>
                </a:solidFill>
                <a:ln w="19050">
                  <a:solidFill>
                    <a:schemeClr val="tx1"/>
                  </a:solidFill>
                  <a:miter lim="800000"/>
                  <a:headEnd/>
                  <a:tailEnd/>
                </a:ln>
                <a:extLst/>
              </p:spPr>
              <p:txBody>
                <a:bodyPr lIns="72000" tIns="36000" rIns="72000" bIns="36000" anchor="ctr" anchorCtr="1"/>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𝐴𝑡</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𝑙𝑖</m:t>
                        </m:r>
                        <m:r>
                          <a:rPr lang="en-US" altLang="zh-CN" sz="1800" i="1" dirty="0">
                            <a:latin typeface="Cambria Math" panose="02040503050406030204" pitchFamily="18" charset="0"/>
                            <a:cs typeface="Times New Roman" panose="02020603050405020304" pitchFamily="18" charset="0"/>
                          </a:rPr>
                          <m:t>, 302)</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12" name="Text Box 10">
                  <a:extLst>
                    <a:ext uri="{FF2B5EF4-FFF2-40B4-BE49-F238E27FC236}">
                      <a16:creationId xmlns:a16="http://schemas.microsoft.com/office/drawing/2014/main" id="{EAB937D6-A09E-A946-A4DD-5E21C2060945}"/>
                    </a:ext>
                  </a:extLst>
                </p:cNvPr>
                <p:cNvSpPr txBox="1">
                  <a:spLocks noRot="1" noChangeAspect="1" noMove="1" noResize="1" noEditPoints="1" noAdjustHandles="1" noChangeArrowheads="1" noChangeShapeType="1" noTextEdit="1"/>
                </p:cNvSpPr>
                <p:nvPr/>
              </p:nvSpPr>
              <p:spPr bwMode="auto">
                <a:xfrm>
                  <a:off x="5004048" y="6217875"/>
                  <a:ext cx="1413457" cy="396000"/>
                </a:xfrm>
                <a:prstGeom prst="rect">
                  <a:avLst/>
                </a:prstGeom>
                <a:blipFill>
                  <a:blip r:embed="rId9"/>
                  <a:stretch>
                    <a:fillRect b="-1299"/>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Text Box 17">
                  <a:extLst>
                    <a:ext uri="{FF2B5EF4-FFF2-40B4-BE49-F238E27FC236}">
                      <a16:creationId xmlns:a16="http://schemas.microsoft.com/office/drawing/2014/main" xmlns="" id="{71A2436A-02FD-CB41-B761-DB7B6F930A92}"/>
                    </a:ext>
                  </a:extLst>
                </p:cNvPr>
                <p:cNvSpPr txBox="1">
                  <a:spLocks noChangeArrowheads="1"/>
                </p:cNvSpPr>
                <p:nvPr/>
              </p:nvSpPr>
              <p:spPr bwMode="auto">
                <a:xfrm>
                  <a:off x="1851722" y="4056160"/>
                  <a:ext cx="1301579" cy="320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nchorCtr="1">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𝑙𝑖</m:t>
                        </m:r>
                        <m:r>
                          <a:rPr lang="en-US" altLang="zh-CN" sz="1800" i="1" dirty="0">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𝑦</m:t>
                        </m:r>
                        <m:r>
                          <a:rPr lang="en-US" altLang="zh-CN" sz="1800" i="1" dirty="0" err="1">
                            <a:latin typeface="Cambria Math" panose="02040503050406030204" pitchFamily="18" charset="0"/>
                            <a:cs typeface="Times New Roman" panose="02020603050405020304" pitchFamily="18" charset="0"/>
                          </a:rPr>
                          <m:t>,</m:t>
                        </m:r>
                        <m:r>
                          <a:rPr lang="en-US" altLang="zh-CN" sz="1800" i="1" dirty="0" err="1">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𝑢</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19" name="Text Box 17">
                  <a:extLst>
                    <a:ext uri="{FF2B5EF4-FFF2-40B4-BE49-F238E27FC236}">
                      <a16:creationId xmlns:a16="http://schemas.microsoft.com/office/drawing/2014/main" id="{71A2436A-02FD-CB41-B761-DB7B6F930A92}"/>
                    </a:ext>
                  </a:extLst>
                </p:cNvPr>
                <p:cNvSpPr txBox="1">
                  <a:spLocks noRot="1" noChangeAspect="1" noMove="1" noResize="1" noEditPoints="1" noAdjustHandles="1" noChangeArrowheads="1" noChangeShapeType="1" noTextEdit="1"/>
                </p:cNvSpPr>
                <p:nvPr/>
              </p:nvSpPr>
              <p:spPr bwMode="auto">
                <a:xfrm>
                  <a:off x="1851722" y="4056160"/>
                  <a:ext cx="1301579" cy="320252"/>
                </a:xfrm>
                <a:prstGeom prst="rect">
                  <a:avLst/>
                </a:prstGeom>
                <a:blipFill>
                  <a:blip r:embed="rId10"/>
                  <a:stretch>
                    <a:fillRect l="-935" b="-1833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Text Box 18">
                  <a:extLst>
                    <a:ext uri="{FF2B5EF4-FFF2-40B4-BE49-F238E27FC236}">
                      <a16:creationId xmlns:a16="http://schemas.microsoft.com/office/drawing/2014/main" xmlns="" id="{A20539CE-BE7E-A747-BD0E-36324FA1738B}"/>
                    </a:ext>
                  </a:extLst>
                </p:cNvPr>
                <p:cNvSpPr txBox="1">
                  <a:spLocks noChangeArrowheads="1"/>
                </p:cNvSpPr>
                <p:nvPr/>
              </p:nvSpPr>
              <p:spPr bwMode="auto">
                <a:xfrm>
                  <a:off x="2379215" y="5004898"/>
                  <a:ext cx="1579792" cy="320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nchorCtr="1">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𝑍h𝑎𝑛𝑔</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𝑥</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20" name="Text Box 18">
                  <a:extLst>
                    <a:ext uri="{FF2B5EF4-FFF2-40B4-BE49-F238E27FC236}">
                      <a16:creationId xmlns:a16="http://schemas.microsoft.com/office/drawing/2014/main" id="{A20539CE-BE7E-A747-BD0E-36324FA1738B}"/>
                    </a:ext>
                  </a:extLst>
                </p:cNvPr>
                <p:cNvSpPr txBox="1">
                  <a:spLocks noRot="1" noChangeAspect="1" noMove="1" noResize="1" noEditPoints="1" noAdjustHandles="1" noChangeArrowheads="1" noChangeShapeType="1" noTextEdit="1"/>
                </p:cNvSpPr>
                <p:nvPr/>
              </p:nvSpPr>
              <p:spPr bwMode="auto">
                <a:xfrm>
                  <a:off x="2379215" y="5004898"/>
                  <a:ext cx="1579792" cy="320252"/>
                </a:xfrm>
                <a:prstGeom prst="rect">
                  <a:avLst/>
                </a:prstGeom>
                <a:blipFill>
                  <a:blip r:embed="rId11"/>
                  <a:stretch>
                    <a:fillRect b="-163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Text Box 19">
                  <a:extLst>
                    <a:ext uri="{FF2B5EF4-FFF2-40B4-BE49-F238E27FC236}">
                      <a16:creationId xmlns:a16="http://schemas.microsoft.com/office/drawing/2014/main" xmlns="" id="{D58389A3-EA22-1843-A959-B7EEB17C28F1}"/>
                    </a:ext>
                  </a:extLst>
                </p:cNvPr>
                <p:cNvSpPr txBox="1">
                  <a:spLocks noChangeArrowheads="1"/>
                </p:cNvSpPr>
                <p:nvPr/>
              </p:nvSpPr>
              <p:spPr bwMode="auto">
                <a:xfrm>
                  <a:off x="3754134" y="5881392"/>
                  <a:ext cx="1200296" cy="32025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nchor="ctr" anchorCtr="1">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{302/</m:t>
                        </m:r>
                        <m:r>
                          <a:rPr lang="en-US" altLang="zh-CN" sz="1800" i="1" dirty="0">
                            <a:latin typeface="Cambria Math" panose="02040503050406030204" pitchFamily="18" charset="0"/>
                            <a:cs typeface="Times New Roman" panose="02020603050405020304" pitchFamily="18" charset="0"/>
                          </a:rPr>
                          <m:t>𝑣</m:t>
                        </m:r>
                        <m:r>
                          <a:rPr lang="en-US" altLang="zh-CN" sz="1800" i="1" dirty="0">
                            <a:latin typeface="Cambria Math" panose="02040503050406030204" pitchFamily="18" charset="0"/>
                            <a:cs typeface="Times New Roman" panose="02020603050405020304" pitchFamily="18" charset="0"/>
                          </a:rPr>
                          <m:t>}</m:t>
                        </m:r>
                      </m:oMath>
                    </m:oMathPara>
                  </a14:m>
                  <a:endParaRPr lang="en-US" altLang="zh-CN" sz="1800" dirty="0">
                    <a:latin typeface="Times New Roman" panose="02020603050405020304" pitchFamily="18" charset="0"/>
                    <a:cs typeface="Times New Roman" panose="02020603050405020304" pitchFamily="18" charset="0"/>
                  </a:endParaRPr>
                </a:p>
              </p:txBody>
            </p:sp>
          </mc:Choice>
          <mc:Fallback xmlns="">
            <p:sp>
              <p:nvSpPr>
                <p:cNvPr id="21" name="Text Box 19">
                  <a:extLst>
                    <a:ext uri="{FF2B5EF4-FFF2-40B4-BE49-F238E27FC236}">
                      <a16:creationId xmlns:a16="http://schemas.microsoft.com/office/drawing/2014/main" id="{D58389A3-EA22-1843-A959-B7EEB17C28F1}"/>
                    </a:ext>
                  </a:extLst>
                </p:cNvPr>
                <p:cNvSpPr txBox="1">
                  <a:spLocks noRot="1" noChangeAspect="1" noMove="1" noResize="1" noEditPoints="1" noAdjustHandles="1" noChangeArrowheads="1" noChangeShapeType="1" noTextEdit="1"/>
                </p:cNvSpPr>
                <p:nvPr/>
              </p:nvSpPr>
              <p:spPr bwMode="auto">
                <a:xfrm>
                  <a:off x="3754134" y="5881392"/>
                  <a:ext cx="1200296" cy="320252"/>
                </a:xfrm>
                <a:prstGeom prst="rect">
                  <a:avLst/>
                </a:prstGeom>
                <a:blipFill>
                  <a:blip r:embed="rId12"/>
                  <a:stretch>
                    <a:fillRect b="-1639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cxnSp>
          <p:nvCxnSpPr>
            <p:cNvPr id="23" name="直接连接符 22"/>
            <p:cNvCxnSpPr>
              <a:stCxn id="5" idx="2"/>
              <a:endCxn id="8" idx="0"/>
            </p:cNvCxnSpPr>
            <p:nvPr/>
          </p:nvCxnSpPr>
          <p:spPr bwMode="auto">
            <a:xfrm>
              <a:off x="2792360" y="3894766"/>
              <a:ext cx="751550" cy="603971"/>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6" name="直接连接符 25"/>
            <p:cNvCxnSpPr>
              <a:stCxn id="6" idx="2"/>
              <a:endCxn id="8" idx="0"/>
            </p:cNvCxnSpPr>
            <p:nvPr/>
          </p:nvCxnSpPr>
          <p:spPr bwMode="auto">
            <a:xfrm flipH="1">
              <a:off x="3543910" y="3911887"/>
              <a:ext cx="2283077" cy="586850"/>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7" name="直接连接符 26"/>
            <p:cNvCxnSpPr>
              <a:stCxn id="8" idx="2"/>
              <a:endCxn id="10" idx="0"/>
            </p:cNvCxnSpPr>
            <p:nvPr/>
          </p:nvCxnSpPr>
          <p:spPr bwMode="auto">
            <a:xfrm>
              <a:off x="3543910" y="4894737"/>
              <a:ext cx="876818" cy="506380"/>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8" name="直接连接符 27"/>
            <p:cNvCxnSpPr>
              <a:stCxn id="9" idx="2"/>
              <a:endCxn id="10" idx="0"/>
            </p:cNvCxnSpPr>
            <p:nvPr/>
          </p:nvCxnSpPr>
          <p:spPr bwMode="auto">
            <a:xfrm flipH="1">
              <a:off x="4420728" y="4889342"/>
              <a:ext cx="1865221" cy="511775"/>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29" name="直接连接符 28"/>
            <p:cNvCxnSpPr>
              <a:stCxn id="10" idx="2"/>
              <a:endCxn id="12" idx="0"/>
            </p:cNvCxnSpPr>
            <p:nvPr/>
          </p:nvCxnSpPr>
          <p:spPr bwMode="auto">
            <a:xfrm>
              <a:off x="4420728" y="5797117"/>
              <a:ext cx="1290049" cy="420758"/>
            </a:xfrm>
            <a:prstGeom prst="line">
              <a:avLst/>
            </a:prstGeom>
            <a:solidFill>
              <a:schemeClr val="accent1"/>
            </a:solidFill>
            <a:ln w="19050" cap="flat" cmpd="sng" algn="ctr">
              <a:solidFill>
                <a:schemeClr val="tx1"/>
              </a:solidFill>
              <a:prstDash val="solid"/>
              <a:round/>
              <a:headEnd type="none" w="med" len="med"/>
              <a:tailEnd type="none" w="med" len="lg"/>
            </a:ln>
          </p:spPr>
        </p:cxnSp>
        <p:cxnSp>
          <p:nvCxnSpPr>
            <p:cNvPr id="38" name="直接连接符 37"/>
            <p:cNvCxnSpPr>
              <a:stCxn id="11" idx="2"/>
              <a:endCxn id="12" idx="0"/>
            </p:cNvCxnSpPr>
            <p:nvPr/>
          </p:nvCxnSpPr>
          <p:spPr bwMode="auto">
            <a:xfrm flipH="1">
              <a:off x="5710777" y="5785604"/>
              <a:ext cx="1292077" cy="432271"/>
            </a:xfrm>
            <a:prstGeom prst="line">
              <a:avLst/>
            </a:prstGeom>
            <a:solidFill>
              <a:schemeClr val="accent1"/>
            </a:solidFill>
            <a:ln w="19050" cap="flat" cmpd="sng" algn="ctr">
              <a:solidFill>
                <a:schemeClr val="tx1"/>
              </a:solidFill>
              <a:prstDash val="solid"/>
              <a:round/>
              <a:headEnd type="none" w="med" len="med"/>
              <a:tailEnd type="none" w="med" len="lg"/>
            </a:ln>
          </p:spPr>
        </p:cxnSp>
      </p:grpSp>
      <p:sp>
        <p:nvSpPr>
          <p:cNvPr id="4" name="矩形 3"/>
          <p:cNvSpPr/>
          <p:nvPr/>
        </p:nvSpPr>
        <p:spPr>
          <a:xfrm>
            <a:off x="2248792" y="5965496"/>
            <a:ext cx="8013383" cy="430887"/>
          </a:xfrm>
          <a:prstGeom prst="rect">
            <a:avLst/>
          </a:prstGeom>
        </p:spPr>
        <p:txBody>
          <a:bodyPr wrap="square">
            <a:spAutoFit/>
          </a:bodyPr>
          <a:lstStyle/>
          <a:p>
            <a:r>
              <a:rPr lang="zh-CN" altLang="en-US" sz="2200" kern="0" dirty="0">
                <a:solidFill>
                  <a:srgbClr val="3333FF"/>
                </a:solidFill>
                <a:latin typeface="Consolas"/>
                <a:ea typeface="黑体" panose="02010609060101010101" pitchFamily="49" charset="-122"/>
                <a:cs typeface="Times New Roman" panose="02020603050405020304" pitchFamily="18" charset="0"/>
              </a:rPr>
              <a:t>该证明树的根子句就是所求的答案，即“李明在</a:t>
            </a:r>
            <a:r>
              <a:rPr lang="en-US" altLang="zh-CN" sz="2200" kern="0" dirty="0">
                <a:solidFill>
                  <a:srgbClr val="3333FF"/>
                </a:solidFill>
                <a:latin typeface="Consolas"/>
                <a:ea typeface="黑体" panose="02010609060101010101" pitchFamily="49" charset="-122"/>
                <a:cs typeface="Times New Roman" panose="02020603050405020304" pitchFamily="18" charset="0"/>
              </a:rPr>
              <a:t>302</a:t>
            </a:r>
            <a:r>
              <a:rPr lang="zh-CN" altLang="en-US" sz="2200" kern="0" dirty="0">
                <a:solidFill>
                  <a:srgbClr val="3333FF"/>
                </a:solidFill>
                <a:latin typeface="Consolas"/>
                <a:ea typeface="黑体" panose="02010609060101010101" pitchFamily="49" charset="-122"/>
                <a:cs typeface="Times New Roman" panose="02020603050405020304" pitchFamily="18" charset="0"/>
              </a:rPr>
              <a:t>教室”。</a:t>
            </a:r>
            <a:endParaRPr lang="zh-CN" altLang="en-US" dirty="0"/>
          </a:p>
        </p:txBody>
      </p:sp>
      <p:sp>
        <p:nvSpPr>
          <p:cNvPr id="13" name="标题 12"/>
          <p:cNvSpPr>
            <a:spLocks noGrp="1"/>
          </p:cNvSpPr>
          <p:nvPr>
            <p:ph type="title"/>
          </p:nvPr>
        </p:nvSpPr>
        <p:spPr/>
        <p:txBody>
          <a:bodyPr/>
          <a:lstStyle/>
          <a:p>
            <a:r>
              <a:rPr lang="en-US" altLang="zh-CN" dirty="0"/>
              <a:t>2.4.4 </a:t>
            </a:r>
            <a:r>
              <a:rPr lang="zh-CN" altLang="en-US" dirty="0"/>
              <a:t>归结演绎推理的归结策略</a:t>
            </a:r>
            <a:endParaRPr lang="zh-CN" altLang="en-US" dirty="0"/>
          </a:p>
        </p:txBody>
      </p:sp>
      <p:sp>
        <p:nvSpPr>
          <p:cNvPr id="14" name="灯片编号占位符 13"/>
          <p:cNvSpPr>
            <a:spLocks noGrp="1"/>
          </p:cNvSpPr>
          <p:nvPr>
            <p:ph type="sldNum" sz="quarter" idx="10"/>
          </p:nvPr>
        </p:nvSpPr>
        <p:spPr/>
        <p:txBody>
          <a:bodyPr/>
          <a:lstStyle/>
          <a:p>
            <a:pPr>
              <a:defRPr/>
            </a:pPr>
            <a:fld id="{AE27E545-CC8F-47D3-9740-705DB7094278}" type="slidenum">
              <a:rPr lang="en-US" altLang="zh-CN" smtClean="0"/>
              <a:t>43</a:t>
            </a:fld>
            <a:endParaRPr lang="en-US" altLang="zh-CN"/>
          </a:p>
        </p:txBody>
      </p:sp>
    </p:spTree>
    <p:extLst>
      <p:ext uri="{BB962C8B-B14F-4D97-AF65-F5344CB8AC3E}">
        <p14:creationId xmlns:p14="http://schemas.microsoft.com/office/powerpoint/2010/main" val="34796343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经典例题讲解</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buNone/>
                </a:pPr>
                <a:r>
                  <a:rPr lang="zh-CN" altLang="en-US" dirty="0" smtClean="0"/>
                  <a:t>例：已知：（</a:t>
                </a:r>
                <a:r>
                  <a:rPr lang="en-US" altLang="zh-CN" dirty="0" smtClean="0"/>
                  <a:t>1</a:t>
                </a:r>
                <a:r>
                  <a:rPr lang="zh-CN" altLang="en-US" dirty="0"/>
                  <a:t>） 会朗读的人是识字的，</a:t>
                </a:r>
              </a:p>
              <a:p>
                <a:pPr marL="0" indent="0">
                  <a:buNone/>
                </a:pPr>
                <a:r>
                  <a:rPr lang="zh-CN" altLang="en-US" dirty="0"/>
                  <a:t>    </a:t>
                </a:r>
                <a:r>
                  <a:rPr lang="zh-CN" altLang="en-US" dirty="0" smtClean="0"/>
                  <a:t>     （</a:t>
                </a:r>
                <a:r>
                  <a:rPr lang="en-US" altLang="zh-CN" dirty="0"/>
                  <a:t>2</a:t>
                </a:r>
                <a:r>
                  <a:rPr lang="zh-CN" altLang="en-US" dirty="0"/>
                  <a:t>） 海豚都不识字，</a:t>
                </a:r>
              </a:p>
              <a:p>
                <a:pPr marL="0" indent="0">
                  <a:buNone/>
                </a:pPr>
                <a:r>
                  <a:rPr lang="zh-CN" altLang="en-US" dirty="0"/>
                  <a:t>    </a:t>
                </a:r>
                <a:r>
                  <a:rPr lang="zh-CN" altLang="en-US" dirty="0" smtClean="0"/>
                  <a:t>     （</a:t>
                </a:r>
                <a:r>
                  <a:rPr lang="en-US" altLang="zh-CN" dirty="0"/>
                  <a:t>3</a:t>
                </a:r>
                <a:r>
                  <a:rPr lang="zh-CN" altLang="en-US" dirty="0"/>
                  <a:t>） 有些海豚是很机灵的。</a:t>
                </a:r>
              </a:p>
              <a:p>
                <a:pPr marL="0" indent="0">
                  <a:buNone/>
                </a:pPr>
                <a:r>
                  <a:rPr lang="zh-CN" altLang="en-US" dirty="0"/>
                  <a:t>证明：有些很机灵的东西不会朗读</a:t>
                </a:r>
                <a:r>
                  <a:rPr lang="zh-CN" altLang="en-US" dirty="0" smtClean="0"/>
                  <a:t>。</a:t>
                </a:r>
                <a:endParaRPr lang="zh-CN" altLang="en-US" dirty="0" smtClean="0"/>
              </a:p>
              <a:p>
                <a:pPr>
                  <a:spcBef>
                    <a:spcPct val="20000"/>
                  </a:spcBef>
                  <a:buClr>
                    <a:srgbClr val="66FFFF"/>
                  </a:buClr>
                  <a:buNone/>
                </a:pPr>
                <a:r>
                  <a:rPr lang="zh-CN" altLang="en-US" dirty="0" smtClean="0">
                    <a:solidFill>
                      <a:srgbClr val="002060"/>
                    </a:solidFill>
                    <a:latin typeface="黑体" panose="02010609060101010101" pitchFamily="49" charset="-122"/>
                  </a:rPr>
                  <a:t>解：把问题用谓词逻辑描述如下：</a:t>
                </a:r>
              </a:p>
              <a:p>
                <a:pPr>
                  <a:spcBef>
                    <a:spcPct val="20000"/>
                  </a:spcBef>
                  <a:buClr>
                    <a:srgbClr val="66FFFF"/>
                  </a:buClr>
                  <a:buNone/>
                </a:pPr>
                <a:r>
                  <a:rPr lang="zh-CN" altLang="en-US" dirty="0" smtClean="0">
                    <a:solidFill>
                      <a:srgbClr val="002060"/>
                    </a:solidFill>
                    <a:latin typeface="黑体" panose="02010609060101010101" pitchFamily="49" charset="-122"/>
                  </a:rPr>
                  <a:t>       已知：</a:t>
                </a:r>
                <a:r>
                  <a:rPr lang="en-US" altLang="zh-CN" dirty="0" smtClean="0">
                    <a:solidFill>
                      <a:srgbClr val="002060"/>
                    </a:solidFill>
                    <a:latin typeface="黑体" panose="02010609060101010101" pitchFamily="49" charset="-122"/>
                  </a:rPr>
                  <a:t>(</a:t>
                </a:r>
                <a:r>
                  <a:rPr lang="zh-CN" altLang="en-US" dirty="0" smtClean="0">
                    <a:solidFill>
                      <a:srgbClr val="002060"/>
                    </a:solidFill>
                    <a:latin typeface="黑体" panose="02010609060101010101" pitchFamily="49" charset="-122"/>
                  </a:rPr>
                  <a:t>1</a:t>
                </a:r>
                <a:r>
                  <a:rPr lang="en-US" altLang="zh-CN" dirty="0" smtClean="0">
                    <a:solidFill>
                      <a:srgbClr val="002060"/>
                    </a:solidFill>
                    <a:latin typeface="黑体" panose="02010609060101010101" pitchFamily="49" charset="-122"/>
                  </a:rPr>
                  <a:t>)</a:t>
                </a:r>
                <a14:m>
                  <m:oMath xmlns:m="http://schemas.openxmlformats.org/officeDocument/2006/math">
                    <m:r>
                      <a:rPr lang="en-US" altLang="zh-CN" b="1" i="0" dirty="0" smtClean="0">
                        <a:solidFill>
                          <a:srgbClr val="002060"/>
                        </a:solidFill>
                        <a:latin typeface="Cambria Math" panose="02040503050406030204" pitchFamily="18" charset="0"/>
                      </a:rPr>
                      <m:t> </m:t>
                    </m:r>
                    <m:r>
                      <a:rPr lang="zh-CN" altLang="en-US" i="1" dirty="0" smtClean="0">
                        <a:solidFill>
                          <a:srgbClr val="002060"/>
                        </a:solidFill>
                        <a:latin typeface="Cambria Math" panose="02040503050406030204" pitchFamily="18" charset="0"/>
                      </a:rPr>
                      <m:t>(</m:t>
                    </m:r>
                    <m:r>
                      <a:rPr lang="zh-CN" altLang="en-US" i="1" dirty="0">
                        <a:solidFill>
                          <a:srgbClr val="002060"/>
                        </a:solidFill>
                        <a:latin typeface="Cambria Math" panose="02040503050406030204" pitchFamily="18" charset="0"/>
                        <a:sym typeface="Symbol" panose="05050102010706020507" pitchFamily="18" charset="2"/>
                      </a:rPr>
                      <m:t></m:t>
                    </m:r>
                    <m:r>
                      <a:rPr lang="zh-CN" altLang="en-US"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𝑅</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𝐿</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a:spcBef>
                    <a:spcPct val="20000"/>
                  </a:spcBef>
                  <a:buClr>
                    <a:srgbClr val="66FFFF"/>
                  </a:buClr>
                  <a:buNone/>
                </a:pPr>
                <a:r>
                  <a:rPr lang="en-US" altLang="zh-CN" dirty="0">
                    <a:solidFill>
                      <a:srgbClr val="002060"/>
                    </a:solidFill>
                    <a:latin typeface="黑体" panose="02010609060101010101" pitchFamily="49" charset="-122"/>
                  </a:rPr>
                  <a:t>             (2)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sym typeface="Symbol" panose="05050102010706020507" pitchFamily="18" charset="2"/>
                      </a:rPr>
                      <m:t></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𝐷</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𝐿</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a:spcBef>
                    <a:spcPct val="20000"/>
                  </a:spcBef>
                  <a:buClr>
                    <a:srgbClr val="66FFFF"/>
                  </a:buClr>
                  <a:buNone/>
                </a:pPr>
                <a:r>
                  <a:rPr lang="en-US" altLang="zh-CN" dirty="0">
                    <a:solidFill>
                      <a:srgbClr val="002060"/>
                    </a:solidFill>
                    <a:latin typeface="黑体" panose="02010609060101010101" pitchFamily="49" charset="-122"/>
                  </a:rPr>
                  <a:t>             (3)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sym typeface="Symbol" panose="05050102010706020507" pitchFamily="18" charset="2"/>
                      </a:rPr>
                      <m:t></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𝐷</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𝐼</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a:spcBef>
                    <a:spcPct val="20000"/>
                  </a:spcBef>
                  <a:buClr>
                    <a:srgbClr val="66FFFF"/>
                  </a:buClr>
                  <a:buNone/>
                </a:pPr>
                <a:r>
                  <a:rPr lang="zh-CN" altLang="en-US" dirty="0" smtClean="0">
                    <a:solidFill>
                      <a:srgbClr val="002060"/>
                    </a:solidFill>
                    <a:latin typeface="黑体" panose="02010609060101010101" pitchFamily="49" charset="-122"/>
                  </a:rPr>
                  <a:t>       求证:  </a:t>
                </a:r>
                <a14:m>
                  <m:oMath xmlns:m="http://schemas.openxmlformats.org/officeDocument/2006/math">
                    <m:r>
                      <a:rPr lang="zh-CN" altLang="en-US" i="1" dirty="0" smtClean="0">
                        <a:solidFill>
                          <a:srgbClr val="002060"/>
                        </a:solidFill>
                        <a:latin typeface="Cambria Math" panose="02040503050406030204" pitchFamily="18" charset="0"/>
                      </a:rPr>
                      <m:t>(</m:t>
                    </m:r>
                    <m:r>
                      <a:rPr lang="zh-CN" altLang="en-US" i="1" dirty="0">
                        <a:solidFill>
                          <a:srgbClr val="002060"/>
                        </a:solidFill>
                        <a:latin typeface="Cambria Math" panose="02040503050406030204" pitchFamily="18" charset="0"/>
                        <a:sym typeface="Symbol" panose="05050102010706020507" pitchFamily="18" charset="2"/>
                      </a:rPr>
                      <m:t></m:t>
                    </m:r>
                    <m:r>
                      <a:rPr lang="zh-CN" altLang="en-US"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 (</m:t>
                    </m:r>
                    <m:r>
                      <a:rPr lang="en-US" altLang="zh-CN" i="1" dirty="0">
                        <a:solidFill>
                          <a:srgbClr val="002060"/>
                        </a:solidFill>
                        <a:latin typeface="Cambria Math" panose="02040503050406030204" pitchFamily="18" charset="0"/>
                      </a:rPr>
                      <m:t>𝐼</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𝑅</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smtClean="0">
                        <a:solidFill>
                          <a:srgbClr val="002060"/>
                        </a:solidFill>
                        <a:latin typeface="Cambria Math" panose="02040503050406030204" pitchFamily="18" charset="0"/>
                      </a:rPr>
                      <m:t>))</m:t>
                    </m:r>
                    <m:r>
                      <a:rPr lang="zh-CN" altLang="en-US" i="1" dirty="0" smtClean="0">
                        <a:latin typeface="Cambria Math" panose="02040503050406030204" pitchFamily="18" charset="0"/>
                      </a:rPr>
                      <m:t> </m:t>
                    </m:r>
                  </m:oMath>
                </a14:m>
                <a:endParaRPr lang="zh-CN" altLang="en-US" dirty="0" smtClean="0"/>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04" t="-224" b="-3027"/>
                </a:stretch>
              </a:blipFill>
            </p:spPr>
            <p:txBody>
              <a:bodyPr/>
              <a:lstStyle/>
              <a:p>
                <a:r>
                  <a:rPr lang="zh-CN" altLang="en-US">
                    <a:noFill/>
                  </a:rPr>
                  <a:t> </a:t>
                </a:r>
              </a:p>
            </p:txBody>
          </p:sp>
        </mc:Fallback>
      </mc:AlternateContent>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44</a:t>
            </a:fld>
            <a:endParaRPr lang="en-US" altLang="zh-CN"/>
          </a:p>
        </p:txBody>
      </p:sp>
    </p:spTree>
    <p:extLst>
      <p:ext uri="{BB962C8B-B14F-4D97-AF65-F5344CB8AC3E}">
        <p14:creationId xmlns:p14="http://schemas.microsoft.com/office/powerpoint/2010/main" val="23322280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经典例题讲解</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marL="0" indent="0">
                  <a:lnSpc>
                    <a:spcPct val="110000"/>
                  </a:lnSpc>
                  <a:buNone/>
                </a:pPr>
                <a:r>
                  <a:rPr lang="zh-CN" altLang="en-US" dirty="0">
                    <a:solidFill>
                      <a:srgbClr val="002060"/>
                    </a:solidFill>
                    <a:latin typeface="黑体" panose="02010609060101010101" pitchFamily="49" charset="-122"/>
                  </a:rPr>
                  <a:t>前提化简，待证结论取反并化成子句形，求得子句集:</a:t>
                </a:r>
              </a:p>
              <a:p>
                <a:pPr indent="341313">
                  <a:lnSpc>
                    <a:spcPct val="110000"/>
                  </a:lnSpc>
                  <a:buNone/>
                </a:pPr>
                <a:r>
                  <a:rPr lang="zh-CN" altLang="en-US" dirty="0">
                    <a:solidFill>
                      <a:srgbClr val="002060"/>
                    </a:solidFill>
                    <a:latin typeface="黑体" panose="02010609060101010101" pitchFamily="49" charset="-122"/>
                  </a:rPr>
                  <a:t>(1) </a:t>
                </a:r>
                <a14:m>
                  <m:oMath xmlns:m="http://schemas.openxmlformats.org/officeDocument/2006/math">
                    <m:r>
                      <a:rPr lang="zh-CN" altLang="en-US" i="1" dirty="0" smtClean="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𝑅</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𝐿</m:t>
                    </m:r>
                    <m:r>
                      <a:rPr lang="en-US" altLang="zh-CN" i="1" dirty="0">
                        <a:solidFill>
                          <a:srgbClr val="002060"/>
                        </a:solidFill>
                        <a:latin typeface="Cambria Math" panose="02040503050406030204" pitchFamily="18" charset="0"/>
                      </a:rPr>
                      <m:t>(</m:t>
                    </m:r>
                    <m:r>
                      <a:rPr lang="en-US" altLang="zh-CN" i="1" dirty="0">
                        <a:solidFill>
                          <a:srgbClr val="002060"/>
                        </a:solidFill>
                        <a:latin typeface="Cambria Math" panose="02040503050406030204" pitchFamily="18" charset="0"/>
                      </a:rPr>
                      <m:t>𝑥</m:t>
                    </m:r>
                    <m:r>
                      <a:rPr lang="en-US" altLang="zh-CN" i="1" dirty="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341313">
                  <a:lnSpc>
                    <a:spcPct val="110000"/>
                  </a:lnSpc>
                  <a:buNone/>
                </a:pPr>
                <a:r>
                  <a:rPr lang="en-US" altLang="zh-CN" dirty="0">
                    <a:solidFill>
                      <a:srgbClr val="002060"/>
                    </a:solidFill>
                    <a:latin typeface="黑体" panose="02010609060101010101" pitchFamily="49" charset="-122"/>
                  </a:rPr>
                  <a:t>(2)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𝐷</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𝑦</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𝐿</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𝑦</m:t>
                    </m:r>
                    <m:r>
                      <a:rPr lang="en-US" altLang="zh-CN" i="1" dirty="0" smtClean="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341313">
                  <a:lnSpc>
                    <a:spcPct val="110000"/>
                  </a:lnSpc>
                  <a:buNone/>
                </a:pPr>
                <a:r>
                  <a:rPr lang="en-US" altLang="zh-CN" dirty="0">
                    <a:solidFill>
                      <a:srgbClr val="002060"/>
                    </a:solidFill>
                    <a:latin typeface="黑体" panose="02010609060101010101" pitchFamily="49" charset="-122"/>
                  </a:rPr>
                  <a:t>(3a) </a:t>
                </a:r>
                <a14:m>
                  <m:oMath xmlns:m="http://schemas.openxmlformats.org/officeDocument/2006/math">
                    <m:r>
                      <a:rPr lang="en-US" altLang="zh-CN" i="1" dirty="0" smtClean="0">
                        <a:solidFill>
                          <a:srgbClr val="002060"/>
                        </a:solidFill>
                        <a:latin typeface="Cambria Math" panose="02040503050406030204" pitchFamily="18" charset="0"/>
                      </a:rPr>
                      <m:t>𝐷</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𝐴</m:t>
                    </m:r>
                    <m:r>
                      <a:rPr lang="en-US" altLang="zh-CN" i="1" dirty="0" smtClean="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341313">
                  <a:lnSpc>
                    <a:spcPct val="110000"/>
                  </a:lnSpc>
                  <a:buNone/>
                </a:pPr>
                <a:r>
                  <a:rPr lang="en-US" altLang="zh-CN" dirty="0">
                    <a:solidFill>
                      <a:srgbClr val="002060"/>
                    </a:solidFill>
                    <a:latin typeface="黑体" panose="02010609060101010101" pitchFamily="49" charset="-122"/>
                  </a:rPr>
                  <a:t>(3b) </a:t>
                </a:r>
                <a14:m>
                  <m:oMath xmlns:m="http://schemas.openxmlformats.org/officeDocument/2006/math">
                    <m:r>
                      <a:rPr lang="en-US" altLang="zh-CN" i="1" dirty="0" smtClean="0">
                        <a:solidFill>
                          <a:srgbClr val="002060"/>
                        </a:solidFill>
                        <a:latin typeface="Cambria Math" panose="02040503050406030204" pitchFamily="18" charset="0"/>
                      </a:rPr>
                      <m:t>𝐼</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𝐴</m:t>
                    </m:r>
                    <m:r>
                      <a:rPr lang="en-US" altLang="zh-CN" i="1" dirty="0" smtClean="0">
                        <a:solidFill>
                          <a:srgbClr val="002060"/>
                        </a:solidFill>
                        <a:latin typeface="Cambria Math" panose="02040503050406030204" pitchFamily="18" charset="0"/>
                      </a:rPr>
                      <m:t>)</m:t>
                    </m:r>
                  </m:oMath>
                </a14:m>
                <a:endParaRPr lang="en-US" altLang="zh-CN" dirty="0">
                  <a:solidFill>
                    <a:srgbClr val="002060"/>
                  </a:solidFill>
                  <a:latin typeface="黑体" panose="02010609060101010101" pitchFamily="49" charset="-122"/>
                </a:endParaRPr>
              </a:p>
              <a:p>
                <a:pPr indent="341313">
                  <a:lnSpc>
                    <a:spcPct val="110000"/>
                  </a:lnSpc>
                  <a:buNone/>
                </a:pPr>
                <a:r>
                  <a:rPr lang="en-US" altLang="zh-CN" dirty="0">
                    <a:solidFill>
                      <a:srgbClr val="002060"/>
                    </a:solidFill>
                    <a:latin typeface="黑体" panose="02010609060101010101" pitchFamily="49" charset="-122"/>
                  </a:rPr>
                  <a:t>(4) </a:t>
                </a:r>
                <a14:m>
                  <m:oMath xmlns:m="http://schemas.openxmlformats.org/officeDocument/2006/math">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𝐼</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𝑧</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𝑅</m:t>
                    </m:r>
                    <m:r>
                      <a:rPr lang="en-US" altLang="zh-CN" i="1" dirty="0" smtClean="0">
                        <a:solidFill>
                          <a:srgbClr val="002060"/>
                        </a:solidFill>
                        <a:latin typeface="Cambria Math" panose="02040503050406030204" pitchFamily="18" charset="0"/>
                      </a:rPr>
                      <m:t>(</m:t>
                    </m:r>
                    <m:r>
                      <a:rPr lang="en-US" altLang="zh-CN" i="1" dirty="0" smtClean="0">
                        <a:solidFill>
                          <a:srgbClr val="002060"/>
                        </a:solidFill>
                        <a:latin typeface="Cambria Math" panose="02040503050406030204" pitchFamily="18" charset="0"/>
                      </a:rPr>
                      <m:t>𝑧</m:t>
                    </m:r>
                    <m:r>
                      <a:rPr lang="en-US" altLang="zh-CN" i="1" dirty="0" smtClean="0">
                        <a:solidFill>
                          <a:srgbClr val="002060"/>
                        </a:solidFill>
                        <a:latin typeface="Cambria Math" panose="02040503050406030204" pitchFamily="18" charset="0"/>
                      </a:rPr>
                      <m:t>)</m:t>
                    </m:r>
                  </m:oMath>
                </a14:m>
                <a:endParaRPr lang="zh-CN" altLang="en-US" dirty="0">
                  <a:solidFill>
                    <a:srgbClr val="002060"/>
                  </a:solidFill>
                  <a:latin typeface="黑体" panose="02010609060101010101" pitchFamily="49" charset="-122"/>
                </a:endParaRPr>
              </a:p>
              <a:p>
                <a:pPr marL="0" lvl="0" indent="0" eaLnBrk="1" hangingPunct="1">
                  <a:lnSpc>
                    <a:spcPct val="110000"/>
                  </a:lnSpc>
                  <a:buClr>
                    <a:srgbClr val="66FFFF"/>
                  </a:buClr>
                  <a:buSzTx/>
                  <a:buNone/>
                </a:pPr>
                <a:r>
                  <a:rPr kumimoji="0" lang="zh-CN" altLang="en-US" kern="1200" dirty="0">
                    <a:solidFill>
                      <a:srgbClr val="FF0000"/>
                    </a:solidFill>
                    <a:latin typeface="黑体" panose="02010609060101010101" pitchFamily="49" charset="-122"/>
                    <a:cs typeface="+mn-cs"/>
                  </a:rPr>
                  <a:t>一个可行的证明过程:</a:t>
                </a:r>
              </a:p>
              <a:p>
                <a:pPr marL="457200" lvl="1" indent="0" eaLnBrk="1" hangingPunct="1">
                  <a:lnSpc>
                    <a:spcPct val="110000"/>
                  </a:lnSpc>
                  <a:buClr>
                    <a:srgbClr val="66FFFF"/>
                  </a:buClr>
                  <a:buSzTx/>
                  <a:buNone/>
                </a:pPr>
                <a:r>
                  <a:rPr kumimoji="0" lang="en-US" altLang="zh-CN" sz="2800" kern="1200" dirty="0">
                    <a:solidFill>
                      <a:srgbClr val="002060"/>
                    </a:solidFill>
                    <a:latin typeface="黑体" panose="02010609060101010101" pitchFamily="49" charset="-122"/>
                    <a:cs typeface="+mn-cs"/>
                  </a:rPr>
                  <a:t>	</a:t>
                </a:r>
                <a:r>
                  <a:rPr kumimoji="0" lang="zh-CN" altLang="en-US" sz="2800" kern="1200" dirty="0" smtClean="0">
                    <a:solidFill>
                      <a:srgbClr val="002060"/>
                    </a:solidFill>
                    <a:latin typeface="黑体" panose="02010609060101010101" pitchFamily="49" charset="-122"/>
                    <a:cs typeface="+mn-cs"/>
                  </a:rPr>
                  <a:t>(</a:t>
                </a:r>
                <a:r>
                  <a:rPr kumimoji="0" lang="zh-CN" altLang="en-US" sz="2800" kern="1200" dirty="0">
                    <a:solidFill>
                      <a:srgbClr val="002060"/>
                    </a:solidFill>
                    <a:latin typeface="黑体" panose="02010609060101010101" pitchFamily="49" charset="-122"/>
                    <a:cs typeface="+mn-cs"/>
                  </a:rPr>
                  <a:t>5)</a:t>
                </a:r>
                <a14:m>
                  <m:oMath xmlns:m="http://schemas.openxmlformats.org/officeDocument/2006/math">
                    <m:r>
                      <a:rPr kumimoji="0" lang="en-US" altLang="zh-CN" sz="2800" i="1" kern="1200" dirty="0" smtClean="0">
                        <a:solidFill>
                          <a:srgbClr val="002060"/>
                        </a:solidFill>
                        <a:latin typeface="Cambria Math" panose="02040503050406030204" pitchFamily="18" charset="0"/>
                        <a:cs typeface="+mn-cs"/>
                      </a:rPr>
                      <m:t>𝑅</m:t>
                    </m:r>
                    <m:r>
                      <a:rPr kumimoji="0" lang="en-US" altLang="zh-CN" sz="2800" i="1" kern="1200" dirty="0" smtClean="0">
                        <a:solidFill>
                          <a:srgbClr val="002060"/>
                        </a:solidFill>
                        <a:latin typeface="Cambria Math" panose="02040503050406030204" pitchFamily="18" charset="0"/>
                        <a:cs typeface="+mn-cs"/>
                      </a:rPr>
                      <m:t>(</m:t>
                    </m:r>
                    <m:r>
                      <a:rPr kumimoji="0" lang="en-US" altLang="zh-CN" sz="2800" i="1" kern="1200" dirty="0" smtClean="0">
                        <a:solidFill>
                          <a:srgbClr val="002060"/>
                        </a:solidFill>
                        <a:latin typeface="Cambria Math" panose="02040503050406030204" pitchFamily="18" charset="0"/>
                        <a:cs typeface="+mn-cs"/>
                      </a:rPr>
                      <m:t>𝐴</m:t>
                    </m:r>
                    <m:r>
                      <a:rPr kumimoji="0" lang="en-US" altLang="zh-CN" sz="2800" i="1" kern="1200" dirty="0" smtClean="0">
                        <a:solidFill>
                          <a:srgbClr val="002060"/>
                        </a:solidFill>
                        <a:latin typeface="Cambria Math" panose="02040503050406030204" pitchFamily="18" charset="0"/>
                        <a:cs typeface="+mn-cs"/>
                      </a:rPr>
                      <m:t>)</m:t>
                    </m:r>
                  </m:oMath>
                </a14:m>
                <a:r>
                  <a:rPr kumimoji="0" lang="en-US" altLang="zh-CN" sz="2800" kern="1200" dirty="0">
                    <a:solidFill>
                      <a:srgbClr val="002060"/>
                    </a:solidFill>
                    <a:latin typeface="黑体" panose="02010609060101010101" pitchFamily="49" charset="-122"/>
                    <a:cs typeface="+mn-cs"/>
                  </a:rPr>
                  <a:t>    	</a:t>
                </a:r>
                <a:r>
                  <a:rPr kumimoji="0" lang="en-US" altLang="zh-CN" sz="2800" kern="1200" dirty="0" smtClean="0">
                    <a:solidFill>
                      <a:srgbClr val="002060"/>
                    </a:solidFill>
                    <a:latin typeface="黑体" panose="02010609060101010101" pitchFamily="49" charset="-122"/>
                    <a:cs typeface="+mn-cs"/>
                  </a:rPr>
                  <a:t>(</a:t>
                </a:r>
                <a:r>
                  <a:rPr kumimoji="0" lang="en-US" altLang="zh-CN" sz="2800" kern="1200" dirty="0">
                    <a:solidFill>
                      <a:srgbClr val="002060"/>
                    </a:solidFill>
                    <a:latin typeface="黑体" panose="02010609060101010101" pitchFamily="49" charset="-122"/>
                    <a:cs typeface="+mn-cs"/>
                  </a:rPr>
                  <a:t>3b)</a:t>
                </a:r>
                <a:r>
                  <a:rPr kumimoji="0" lang="zh-CN" altLang="en-US" sz="2800" kern="1200" dirty="0">
                    <a:solidFill>
                      <a:srgbClr val="002060"/>
                    </a:solidFill>
                    <a:latin typeface="黑体" panose="02010609060101010101" pitchFamily="49" charset="-122"/>
                    <a:cs typeface="+mn-cs"/>
                  </a:rPr>
                  <a:t>和(4)的归结式</a:t>
                </a:r>
              </a:p>
              <a:p>
                <a:pPr marL="457200" lvl="1" indent="0" eaLnBrk="1" hangingPunct="1">
                  <a:lnSpc>
                    <a:spcPct val="110000"/>
                  </a:lnSpc>
                  <a:buClr>
                    <a:srgbClr val="66FFFF"/>
                  </a:buClr>
                  <a:buSzTx/>
                  <a:buNone/>
                </a:pPr>
                <a:r>
                  <a:rPr kumimoji="0" lang="en-US" altLang="zh-CN" sz="2800" kern="1200" dirty="0" smtClean="0">
                    <a:solidFill>
                      <a:srgbClr val="002060"/>
                    </a:solidFill>
                    <a:latin typeface="黑体" panose="02010609060101010101" pitchFamily="49" charset="-122"/>
                    <a:cs typeface="+mn-cs"/>
                  </a:rPr>
                  <a:t>	</a:t>
                </a:r>
                <a:r>
                  <a:rPr kumimoji="0" lang="zh-CN" altLang="en-US" sz="2800" kern="1200" dirty="0" smtClean="0">
                    <a:solidFill>
                      <a:srgbClr val="002060"/>
                    </a:solidFill>
                    <a:latin typeface="黑体" panose="02010609060101010101" pitchFamily="49" charset="-122"/>
                    <a:cs typeface="+mn-cs"/>
                  </a:rPr>
                  <a:t>(</a:t>
                </a:r>
                <a:r>
                  <a:rPr kumimoji="0" lang="zh-CN" altLang="en-US" sz="2800" kern="1200" dirty="0">
                    <a:solidFill>
                      <a:srgbClr val="002060"/>
                    </a:solidFill>
                    <a:latin typeface="黑体" panose="02010609060101010101" pitchFamily="49" charset="-122"/>
                    <a:cs typeface="+mn-cs"/>
                  </a:rPr>
                  <a:t>6)</a:t>
                </a:r>
                <a14:m>
                  <m:oMath xmlns:m="http://schemas.openxmlformats.org/officeDocument/2006/math">
                    <m:r>
                      <a:rPr kumimoji="0" lang="en-US" altLang="zh-CN" sz="2800" i="1" kern="1200" dirty="0" smtClean="0">
                        <a:solidFill>
                          <a:srgbClr val="002060"/>
                        </a:solidFill>
                        <a:latin typeface="Cambria Math" panose="02040503050406030204" pitchFamily="18" charset="0"/>
                        <a:cs typeface="+mn-cs"/>
                      </a:rPr>
                      <m:t>𝐿</m:t>
                    </m:r>
                    <m:r>
                      <a:rPr kumimoji="0" lang="en-US" altLang="zh-CN" sz="2800" i="1" kern="1200" dirty="0" smtClean="0">
                        <a:solidFill>
                          <a:srgbClr val="002060"/>
                        </a:solidFill>
                        <a:latin typeface="Cambria Math" panose="02040503050406030204" pitchFamily="18" charset="0"/>
                        <a:cs typeface="+mn-cs"/>
                      </a:rPr>
                      <m:t>(</m:t>
                    </m:r>
                    <m:r>
                      <a:rPr kumimoji="0" lang="en-US" altLang="zh-CN" sz="2800" i="1" kern="1200" dirty="0" smtClean="0">
                        <a:solidFill>
                          <a:srgbClr val="002060"/>
                        </a:solidFill>
                        <a:latin typeface="Cambria Math" panose="02040503050406030204" pitchFamily="18" charset="0"/>
                        <a:cs typeface="+mn-cs"/>
                      </a:rPr>
                      <m:t>𝐴</m:t>
                    </m:r>
                    <m:r>
                      <a:rPr kumimoji="0" lang="en-US" altLang="zh-CN" sz="2800" i="1" kern="1200" dirty="0" smtClean="0">
                        <a:solidFill>
                          <a:srgbClr val="002060"/>
                        </a:solidFill>
                        <a:latin typeface="Cambria Math" panose="02040503050406030204" pitchFamily="18" charset="0"/>
                        <a:cs typeface="+mn-cs"/>
                      </a:rPr>
                      <m:t>)</m:t>
                    </m:r>
                  </m:oMath>
                </a14:m>
                <a:r>
                  <a:rPr kumimoji="0" lang="en-US" altLang="zh-CN" sz="2800" kern="1200" dirty="0">
                    <a:solidFill>
                      <a:srgbClr val="002060"/>
                    </a:solidFill>
                    <a:latin typeface="黑体" panose="02010609060101010101" pitchFamily="49" charset="-122"/>
                    <a:cs typeface="+mn-cs"/>
                  </a:rPr>
                  <a:t>     	(5)</a:t>
                </a:r>
                <a:r>
                  <a:rPr kumimoji="0" lang="zh-CN" altLang="en-US" sz="2800" kern="1200" dirty="0">
                    <a:solidFill>
                      <a:srgbClr val="002060"/>
                    </a:solidFill>
                    <a:latin typeface="黑体" panose="02010609060101010101" pitchFamily="49" charset="-122"/>
                    <a:cs typeface="+mn-cs"/>
                  </a:rPr>
                  <a:t>和(1)的归结式</a:t>
                </a:r>
              </a:p>
              <a:p>
                <a:pPr marL="457200" lvl="1" indent="0" eaLnBrk="1" hangingPunct="1">
                  <a:lnSpc>
                    <a:spcPct val="110000"/>
                  </a:lnSpc>
                  <a:buClr>
                    <a:srgbClr val="66FFFF"/>
                  </a:buClr>
                  <a:buSzTx/>
                  <a:buNone/>
                </a:pPr>
                <a:r>
                  <a:rPr kumimoji="0" lang="en-US" altLang="zh-CN" sz="2800" kern="1200" dirty="0" smtClean="0">
                    <a:solidFill>
                      <a:srgbClr val="002060"/>
                    </a:solidFill>
                    <a:latin typeface="黑体" panose="02010609060101010101" pitchFamily="49" charset="-122"/>
                    <a:cs typeface="+mn-cs"/>
                  </a:rPr>
                  <a:t>	</a:t>
                </a:r>
                <a:r>
                  <a:rPr kumimoji="0" lang="zh-CN" altLang="en-US" sz="2800" kern="1200" dirty="0" smtClean="0">
                    <a:solidFill>
                      <a:srgbClr val="002060"/>
                    </a:solidFill>
                    <a:latin typeface="黑体" panose="02010609060101010101" pitchFamily="49" charset="-122"/>
                    <a:cs typeface="+mn-cs"/>
                  </a:rPr>
                  <a:t>(</a:t>
                </a:r>
                <a:r>
                  <a:rPr kumimoji="0" lang="zh-CN" altLang="en-US" sz="2800" kern="1200" dirty="0">
                    <a:solidFill>
                      <a:srgbClr val="002060"/>
                    </a:solidFill>
                    <a:latin typeface="黑体" panose="02010609060101010101" pitchFamily="49" charset="-122"/>
                    <a:cs typeface="+mn-cs"/>
                  </a:rPr>
                  <a:t>7)</a:t>
                </a:r>
                <a14:m>
                  <m:oMath xmlns:m="http://schemas.openxmlformats.org/officeDocument/2006/math">
                    <m:r>
                      <a:rPr kumimoji="0" lang="zh-CN" altLang="en-US" sz="2800" i="1" kern="1200" dirty="0" smtClean="0">
                        <a:solidFill>
                          <a:srgbClr val="002060"/>
                        </a:solidFill>
                        <a:latin typeface="Cambria Math" panose="02040503050406030204" pitchFamily="18" charset="0"/>
                        <a:cs typeface="+mn-cs"/>
                      </a:rPr>
                      <m:t>┐</m:t>
                    </m:r>
                    <m:r>
                      <a:rPr kumimoji="0" lang="en-US" altLang="zh-CN" sz="2800" i="1" kern="1200" dirty="0">
                        <a:solidFill>
                          <a:srgbClr val="002060"/>
                        </a:solidFill>
                        <a:latin typeface="Cambria Math" panose="02040503050406030204" pitchFamily="18" charset="0"/>
                        <a:cs typeface="+mn-cs"/>
                      </a:rPr>
                      <m:t>𝐷</m:t>
                    </m:r>
                    <m:r>
                      <a:rPr kumimoji="0" lang="en-US" altLang="zh-CN" sz="2800" i="1" kern="1200" dirty="0">
                        <a:solidFill>
                          <a:srgbClr val="002060"/>
                        </a:solidFill>
                        <a:latin typeface="Cambria Math" panose="02040503050406030204" pitchFamily="18" charset="0"/>
                        <a:cs typeface="+mn-cs"/>
                      </a:rPr>
                      <m:t>(</m:t>
                    </m:r>
                    <m:r>
                      <a:rPr kumimoji="0" lang="en-US" altLang="zh-CN" sz="2800" i="1" kern="1200" dirty="0">
                        <a:solidFill>
                          <a:srgbClr val="002060"/>
                        </a:solidFill>
                        <a:latin typeface="Cambria Math" panose="02040503050406030204" pitchFamily="18" charset="0"/>
                        <a:cs typeface="+mn-cs"/>
                      </a:rPr>
                      <m:t>𝐴</m:t>
                    </m:r>
                    <m:r>
                      <a:rPr kumimoji="0" lang="en-US" altLang="zh-CN" sz="2800" i="1" kern="1200" dirty="0">
                        <a:solidFill>
                          <a:srgbClr val="002060"/>
                        </a:solidFill>
                        <a:latin typeface="Cambria Math" panose="02040503050406030204" pitchFamily="18" charset="0"/>
                        <a:cs typeface="+mn-cs"/>
                      </a:rPr>
                      <m:t>)   </m:t>
                    </m:r>
                  </m:oMath>
                </a14:m>
                <a:r>
                  <a:rPr kumimoji="0" lang="en-US" altLang="zh-CN" sz="2800" kern="1200" dirty="0">
                    <a:solidFill>
                      <a:srgbClr val="002060"/>
                    </a:solidFill>
                    <a:latin typeface="黑体" panose="02010609060101010101" pitchFamily="49" charset="-122"/>
                    <a:cs typeface="+mn-cs"/>
                  </a:rPr>
                  <a:t>	(6)</a:t>
                </a:r>
                <a:r>
                  <a:rPr kumimoji="0" lang="zh-CN" altLang="en-US" sz="2800" kern="1200" dirty="0">
                    <a:solidFill>
                      <a:srgbClr val="002060"/>
                    </a:solidFill>
                    <a:latin typeface="黑体" panose="02010609060101010101" pitchFamily="49" charset="-122"/>
                    <a:cs typeface="+mn-cs"/>
                  </a:rPr>
                  <a:t>和(2)的归结式</a:t>
                </a:r>
                <a:endParaRPr kumimoji="0" lang="en-US" altLang="zh-CN" sz="2800" kern="1200" dirty="0">
                  <a:solidFill>
                    <a:srgbClr val="002060"/>
                  </a:solidFill>
                  <a:latin typeface="黑体" panose="02010609060101010101" pitchFamily="49" charset="-122"/>
                  <a:cs typeface="+mn-cs"/>
                </a:endParaRPr>
              </a:p>
              <a:p>
                <a:pPr marL="457200" lvl="1" indent="0" eaLnBrk="1" hangingPunct="1">
                  <a:lnSpc>
                    <a:spcPct val="110000"/>
                  </a:lnSpc>
                  <a:buClr>
                    <a:srgbClr val="66FFFF"/>
                  </a:buClr>
                  <a:buSzTx/>
                  <a:buNone/>
                </a:pPr>
                <a:r>
                  <a:rPr kumimoji="0" lang="en-US" altLang="zh-CN" sz="2800" kern="1200" dirty="0" smtClean="0">
                    <a:solidFill>
                      <a:srgbClr val="002060"/>
                    </a:solidFill>
                    <a:latin typeface="黑体" panose="02010609060101010101" pitchFamily="49" charset="-122"/>
                    <a:cs typeface="+mn-cs"/>
                  </a:rPr>
                  <a:t>	</a:t>
                </a:r>
                <a:r>
                  <a:rPr kumimoji="0" lang="zh-CN" altLang="en-US" sz="2800" kern="1200" dirty="0" smtClean="0">
                    <a:solidFill>
                      <a:srgbClr val="002060"/>
                    </a:solidFill>
                    <a:latin typeface="黑体" panose="02010609060101010101" pitchFamily="49" charset="-122"/>
                    <a:cs typeface="+mn-cs"/>
                  </a:rPr>
                  <a:t>(</a:t>
                </a:r>
                <a:r>
                  <a:rPr kumimoji="0" lang="zh-CN" altLang="en-US" sz="2800" kern="1200" dirty="0">
                    <a:solidFill>
                      <a:srgbClr val="002060"/>
                    </a:solidFill>
                    <a:latin typeface="黑体" panose="02010609060101010101" pitchFamily="49" charset="-122"/>
                    <a:cs typeface="+mn-cs"/>
                  </a:rPr>
                  <a:t>8)</a:t>
                </a:r>
                <a14:m>
                  <m:oMath xmlns:m="http://schemas.openxmlformats.org/officeDocument/2006/math">
                    <m:r>
                      <a:rPr kumimoji="0" lang="en-US" altLang="zh-CN" sz="2800" i="1" kern="1200" dirty="0" smtClean="0">
                        <a:solidFill>
                          <a:srgbClr val="002060"/>
                        </a:solidFill>
                        <a:latin typeface="Cambria Math" panose="02040503050406030204" pitchFamily="18" charset="0"/>
                        <a:cs typeface="+mn-cs"/>
                      </a:rPr>
                      <m:t>𝑁𝐼𝐿</m:t>
                    </m:r>
                  </m:oMath>
                </a14:m>
                <a:r>
                  <a:rPr kumimoji="0" lang="en-US" altLang="zh-CN" sz="2800" kern="1200" dirty="0">
                    <a:solidFill>
                      <a:srgbClr val="002060"/>
                    </a:solidFill>
                    <a:latin typeface="黑体" panose="02010609060101010101" pitchFamily="49" charset="-122"/>
                    <a:cs typeface="+mn-cs"/>
                  </a:rPr>
                  <a:t> </a:t>
                </a:r>
                <a:r>
                  <a:rPr kumimoji="0" lang="en-US" altLang="zh-CN" sz="2800" kern="1200" dirty="0" smtClean="0">
                    <a:solidFill>
                      <a:srgbClr val="002060"/>
                    </a:solidFill>
                    <a:latin typeface="黑体" panose="02010609060101010101" pitchFamily="49" charset="-122"/>
                    <a:cs typeface="+mn-cs"/>
                  </a:rPr>
                  <a:t>      (</a:t>
                </a:r>
                <a:r>
                  <a:rPr kumimoji="0" lang="en-US" altLang="zh-CN" sz="2800" kern="1200" dirty="0">
                    <a:solidFill>
                      <a:srgbClr val="002060"/>
                    </a:solidFill>
                    <a:latin typeface="黑体" panose="02010609060101010101" pitchFamily="49" charset="-122"/>
                    <a:cs typeface="+mn-cs"/>
                  </a:rPr>
                  <a:t>7)</a:t>
                </a:r>
                <a:r>
                  <a:rPr kumimoji="0" lang="zh-CN" altLang="en-US" sz="2800" kern="1200" dirty="0">
                    <a:solidFill>
                      <a:srgbClr val="002060"/>
                    </a:solidFill>
                    <a:latin typeface="黑体" panose="02010609060101010101" pitchFamily="49" charset="-122"/>
                    <a:cs typeface="+mn-cs"/>
                  </a:rPr>
                  <a:t>和(3</a:t>
                </a:r>
                <a:r>
                  <a:rPr kumimoji="0" lang="en-US" altLang="zh-CN" sz="2800" kern="1200" dirty="0">
                    <a:solidFill>
                      <a:srgbClr val="002060"/>
                    </a:solidFill>
                    <a:latin typeface="黑体" panose="02010609060101010101" pitchFamily="49" charset="-122"/>
                    <a:cs typeface="+mn-cs"/>
                  </a:rPr>
                  <a:t>a)</a:t>
                </a:r>
                <a:r>
                  <a:rPr kumimoji="0" lang="zh-CN" altLang="en-US" sz="2800" kern="1200" dirty="0">
                    <a:solidFill>
                      <a:srgbClr val="002060"/>
                    </a:solidFill>
                    <a:latin typeface="黑体" panose="02010609060101010101" pitchFamily="49" charset="-122"/>
                    <a:cs typeface="+mn-cs"/>
                  </a:rPr>
                  <a:t>的归结式</a:t>
                </a:r>
              </a:p>
              <a:p>
                <a:pPr>
                  <a:lnSpc>
                    <a:spcPct val="110000"/>
                  </a:lnSpc>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1104" t="-1345"/>
                </a:stretch>
              </a:blipFill>
            </p:spPr>
            <p:txBody>
              <a:bodyPr/>
              <a:lstStyle/>
              <a:p>
                <a:r>
                  <a:rPr lang="zh-CN" altLang="en-US">
                    <a:noFill/>
                  </a:rPr>
                  <a:t> </a:t>
                </a:r>
              </a:p>
            </p:txBody>
          </p:sp>
        </mc:Fallback>
      </mc:AlternateContent>
      <p:sp>
        <p:nvSpPr>
          <p:cNvPr id="5" name="灯片编号占位符 4"/>
          <p:cNvSpPr>
            <a:spLocks noGrp="1"/>
          </p:cNvSpPr>
          <p:nvPr>
            <p:ph type="sldNum" sz="quarter" idx="10"/>
          </p:nvPr>
        </p:nvSpPr>
        <p:spPr/>
        <p:txBody>
          <a:bodyPr/>
          <a:lstStyle/>
          <a:p>
            <a:pPr>
              <a:defRPr/>
            </a:pPr>
            <a:fld id="{AE27E545-CC8F-47D3-9740-705DB7094278}" type="slidenum">
              <a:rPr lang="en-US" altLang="zh-CN" smtClean="0"/>
              <a:t>45</a:t>
            </a:fld>
            <a:endParaRPr lang="en-US" altLang="zh-CN"/>
          </a:p>
        </p:txBody>
      </p:sp>
    </p:spTree>
    <p:extLst>
      <p:ext uri="{BB962C8B-B14F-4D97-AF65-F5344CB8AC3E}">
        <p14:creationId xmlns:p14="http://schemas.microsoft.com/office/powerpoint/2010/main" val="238503954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rrowheads="1"/>
          </p:cNvSpPr>
          <p:nvPr>
            <p:ph type="title"/>
          </p:nvPr>
        </p:nvSpPr>
        <p:spPr/>
        <p:txBody>
          <a:bodyPr/>
          <a:lstStyle/>
          <a:p>
            <a:pPr eaLnBrk="1" hangingPunct="1">
              <a:defRPr/>
            </a:pPr>
            <a:r>
              <a:rPr lang="en-US" altLang="zh-CN" dirty="0"/>
              <a:t>“</a:t>
            </a:r>
            <a:r>
              <a:rPr lang="zh-CN" altLang="en-US" dirty="0"/>
              <a:t>快乐学生”问题</a:t>
            </a:r>
          </a:p>
        </p:txBody>
      </p:sp>
      <mc:AlternateContent xmlns:mc="http://schemas.openxmlformats.org/markup-compatibility/2006">
        <mc:Choice xmlns:a14="http://schemas.microsoft.com/office/drawing/2010/main" Requires="a14">
          <p:sp>
            <p:nvSpPr>
              <p:cNvPr id="137219" name="Rectangle 3"/>
              <p:cNvSpPr>
                <a:spLocks noGrp="1" noChangeArrowheads="1"/>
              </p:cNvSpPr>
              <p:nvPr>
                <p:ph type="body" idx="1"/>
              </p:nvPr>
            </p:nvSpPr>
            <p:spPr>
              <a:xfrm>
                <a:off x="839416" y="980728"/>
                <a:ext cx="10585176" cy="5733257"/>
              </a:xfrm>
            </p:spPr>
            <p:txBody>
              <a:bodyPr/>
              <a:lstStyle/>
              <a:p>
                <a:pPr eaLnBrk="1" hangingPunct="1">
                  <a:lnSpc>
                    <a:spcPct val="110000"/>
                  </a:lnSpc>
                  <a:defRPr/>
                </a:pPr>
                <a:r>
                  <a:rPr lang="zh-CN" altLang="en-US" sz="2400" dirty="0" smtClean="0">
                    <a:latin typeface="黑体" panose="02010609060101010101" pitchFamily="49" charset="-122"/>
                  </a:rPr>
                  <a:t>假设任何通过计算机考试并获奖的人都是快乐的，任何肯学习或幸运的人都可以通过所有的考试，张不肯学习但他是幸运的，任何幸运的人都能获奖。求证：张是快乐的。</a:t>
                </a:r>
              </a:p>
              <a:p>
                <a:pPr marL="0" indent="0" eaLnBrk="1" hangingPunct="1">
                  <a:lnSpc>
                    <a:spcPct val="110000"/>
                  </a:lnSpc>
                  <a:buNone/>
                  <a:defRPr/>
                </a:pPr>
                <a:r>
                  <a:rPr lang="zh-CN" altLang="en-US" sz="2400" dirty="0" smtClean="0"/>
                  <a:t>解</a:t>
                </a:r>
                <a:r>
                  <a:rPr lang="zh-CN" altLang="en-US" sz="2400" dirty="0"/>
                  <a:t>：先将问题用谓词表示如下：</a:t>
                </a:r>
              </a:p>
              <a:p>
                <a:pPr marL="0" indent="539750" eaLnBrk="1" hangingPunct="1">
                  <a:lnSpc>
                    <a:spcPct val="110000"/>
                  </a:lnSpc>
                  <a:buNone/>
                  <a:defRPr/>
                </a:pPr>
                <a:r>
                  <a:rPr lang="en-US" altLang="zh-CN" sz="2400" dirty="0"/>
                  <a:t>R1:</a:t>
                </a:r>
                <a:r>
                  <a:rPr lang="en-US" altLang="zh-CN" sz="2400" dirty="0">
                    <a:latin typeface="Arial"/>
                  </a:rPr>
                  <a:t>“</a:t>
                </a:r>
                <a:r>
                  <a:rPr lang="zh-CN" altLang="en-US" sz="2400" dirty="0"/>
                  <a:t>任何通过计算机考试并获奖的人都是快乐的</a:t>
                </a:r>
                <a:r>
                  <a:rPr lang="zh-CN" altLang="en-US" sz="2400" dirty="0">
                    <a:latin typeface="Arial"/>
                  </a:rPr>
                  <a:t>”</a:t>
                </a:r>
                <a:endParaRPr lang="zh-CN" altLang="en-US" sz="2400" dirty="0"/>
              </a:p>
              <a:p>
                <a:pPr marL="0" indent="539750" eaLnBrk="1" hangingPunct="1">
                  <a:lnSpc>
                    <a:spcPct val="110000"/>
                  </a:lnSpc>
                  <a:buNone/>
                  <a:defRPr/>
                </a:pPr>
                <a:r>
                  <a:rPr lang="zh-CN" altLang="en-US" sz="2400" dirty="0"/>
                  <a:t>	</a:t>
                </a:r>
                <a14:m>
                  <m:oMath xmlns:m="http://schemas.openxmlformats.org/officeDocument/2006/math">
                    <m:r>
                      <a:rPr lang="en-US" altLang="zh-CN" sz="2400" i="1" dirty="0" smtClean="0">
                        <a:latin typeface="Cambria Math" panose="02040503050406030204" pitchFamily="18" charset="0"/>
                      </a:rPr>
                      <m:t>(</m:t>
                    </m:r>
                    <m:r>
                      <a:rPr lang="en-US" altLang="zh-CN" sz="2400" i="1" dirty="0">
                        <a:latin typeface="Cambria Math" panose="02040503050406030204" pitchFamily="18" charset="0"/>
                        <a:sym typeface="Symbol" pitchFamily="18" charset="2"/>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𝑃𝑎𝑠𝑠</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 </m:t>
                    </m:r>
                    <m:r>
                      <a:rPr lang="en-US" altLang="zh-CN" sz="2400" i="1" dirty="0">
                        <a:latin typeface="Cambria Math" panose="02040503050406030204" pitchFamily="18" charset="0"/>
                      </a:rPr>
                      <m:t>𝑐𝑜𝑚𝑝𝑢𝑡𝑒𝑟</m:t>
                    </m:r>
                    <m:r>
                      <a:rPr lang="en-US" altLang="zh-CN" sz="2400" i="1" dirty="0">
                        <a:latin typeface="Cambria Math" panose="02040503050406030204" pitchFamily="18" charset="0"/>
                      </a:rPr>
                      <m:t>)∧</m:t>
                    </m:r>
                    <m:r>
                      <a:rPr lang="en-US" altLang="zh-CN" sz="2400" i="1" dirty="0">
                        <a:latin typeface="Cambria Math" panose="02040503050406030204" pitchFamily="18" charset="0"/>
                      </a:rPr>
                      <m:t>𝑊𝑖𝑛</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 </m:t>
                    </m:r>
                    <m:r>
                      <a:rPr lang="en-US" altLang="zh-CN" sz="2400" i="1" dirty="0">
                        <a:latin typeface="Cambria Math" panose="02040503050406030204" pitchFamily="18" charset="0"/>
                      </a:rPr>
                      <m:t>𝑝𝑟𝑖𝑧𝑒</m:t>
                    </m:r>
                    <m:r>
                      <a:rPr lang="en-US" altLang="zh-CN" sz="2400" i="1" dirty="0">
                        <a:latin typeface="Cambria Math" panose="02040503050406030204" pitchFamily="18" charset="0"/>
                      </a:rPr>
                      <m:t>))→</m:t>
                    </m:r>
                    <m:r>
                      <a:rPr lang="en-US" altLang="zh-CN" sz="2400" i="1" dirty="0">
                        <a:latin typeface="Cambria Math" panose="02040503050406030204" pitchFamily="18" charset="0"/>
                      </a:rPr>
                      <m:t>𝐻𝑎𝑝𝑝𝑦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oMath>
                </a14:m>
                <a:endParaRPr lang="en-US" altLang="zh-CN" sz="2400" dirty="0"/>
              </a:p>
              <a:p>
                <a:pPr marL="0" indent="539750" eaLnBrk="1" hangingPunct="1">
                  <a:lnSpc>
                    <a:spcPct val="110000"/>
                  </a:lnSpc>
                  <a:buNone/>
                  <a:defRPr/>
                </a:pPr>
                <a:r>
                  <a:rPr lang="en-US" altLang="zh-CN" sz="2400" dirty="0"/>
                  <a:t>R2:</a:t>
                </a:r>
                <a:r>
                  <a:rPr lang="en-US" altLang="zh-CN" sz="2400" dirty="0">
                    <a:latin typeface="Arial"/>
                  </a:rPr>
                  <a:t>“</a:t>
                </a:r>
                <a:r>
                  <a:rPr lang="zh-CN" altLang="en-US" sz="2400" dirty="0"/>
                  <a:t>任何肯学习或幸运的人都可以通过所有考试</a:t>
                </a:r>
                <a:r>
                  <a:rPr lang="zh-CN" altLang="en-US" sz="2400" dirty="0">
                    <a:latin typeface="Arial"/>
                  </a:rPr>
                  <a:t>”</a:t>
                </a:r>
                <a:endParaRPr lang="zh-CN" altLang="en-US" sz="2400" dirty="0"/>
              </a:p>
              <a:p>
                <a:pPr marL="0" indent="539750" eaLnBrk="1" hangingPunct="1">
                  <a:lnSpc>
                    <a:spcPct val="110000"/>
                  </a:lnSpc>
                  <a:buNone/>
                  <a:defRPr/>
                </a:pPr>
                <a:r>
                  <a:rPr lang="zh-CN" altLang="en-US" sz="2400" dirty="0"/>
                  <a:t>	</a:t>
                </a:r>
                <a14:m>
                  <m:oMath xmlns:m="http://schemas.openxmlformats.org/officeDocument/2006/math">
                    <m:r>
                      <a:rPr lang="en-US" altLang="zh-CN" sz="2400" i="1" dirty="0" smtClean="0">
                        <a:latin typeface="Cambria Math" panose="02040503050406030204" pitchFamily="18" charset="0"/>
                      </a:rPr>
                      <m:t>(</m:t>
                    </m:r>
                    <m:r>
                      <a:rPr lang="en-US" altLang="zh-CN" sz="2400" i="1" dirty="0">
                        <a:latin typeface="Cambria Math" panose="02040503050406030204" pitchFamily="18" charset="0"/>
                        <a:sym typeface="Symbol" pitchFamily="18" charset="2"/>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𝑆𝑡𝑢𝑑𝑦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𝐿𝑢𝑐𝑘𝑦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𝑃𝑎𝑠𝑠</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 </m:t>
                    </m:r>
                    <m:r>
                      <a:rPr lang="en-US" altLang="zh-CN" sz="2400" i="1" dirty="0">
                        <a:latin typeface="Cambria Math" panose="02040503050406030204" pitchFamily="18" charset="0"/>
                      </a:rPr>
                      <m:t>𝑦</m:t>
                    </m:r>
                    <m:r>
                      <a:rPr lang="en-US" altLang="zh-CN" sz="2400" i="1" dirty="0">
                        <a:latin typeface="Cambria Math" panose="02040503050406030204" pitchFamily="18" charset="0"/>
                      </a:rPr>
                      <m:t>))</m:t>
                    </m:r>
                  </m:oMath>
                </a14:m>
                <a:endParaRPr lang="en-US" altLang="zh-CN" sz="2400" dirty="0"/>
              </a:p>
              <a:p>
                <a:pPr marL="0" indent="539750" eaLnBrk="1" hangingPunct="1">
                  <a:lnSpc>
                    <a:spcPct val="110000"/>
                  </a:lnSpc>
                  <a:buNone/>
                  <a:defRPr/>
                </a:pPr>
                <a:r>
                  <a:rPr lang="en-US" altLang="zh-CN" sz="2400" dirty="0"/>
                  <a:t>R3:</a:t>
                </a:r>
                <a:r>
                  <a:rPr lang="en-US" altLang="zh-CN" sz="2400" dirty="0">
                    <a:latin typeface="Arial"/>
                  </a:rPr>
                  <a:t>“</a:t>
                </a:r>
                <a:r>
                  <a:rPr lang="zh-CN" altLang="en-US" sz="2400" dirty="0"/>
                  <a:t>张不肯学习但他是幸运的</a:t>
                </a:r>
                <a:r>
                  <a:rPr lang="zh-CN" altLang="en-US" sz="2400" dirty="0" smtClean="0">
                    <a:latin typeface="Arial"/>
                  </a:rPr>
                  <a:t>”</a:t>
                </a:r>
                <a:endParaRPr lang="en-US" altLang="zh-CN" sz="2400" dirty="0" smtClean="0"/>
              </a:p>
              <a:p>
                <a:pPr marL="0" indent="539750" eaLnBrk="1" hangingPunct="1">
                  <a:lnSpc>
                    <a:spcPct val="110000"/>
                  </a:lnSpc>
                  <a:buNone/>
                  <a:defRPr/>
                </a:pPr>
                <a:r>
                  <a:rPr lang="zh-CN" altLang="en-US" sz="2400" dirty="0" smtClean="0"/>
                  <a:t>  </a:t>
                </a:r>
                <a14:m>
                  <m:oMath xmlns:m="http://schemas.openxmlformats.org/officeDocument/2006/math">
                    <m:r>
                      <a:rPr lang="zh-CN" altLang="en-US" sz="2400" i="1" dirty="0" smtClean="0">
                        <a:latin typeface="Cambria Math" panose="02040503050406030204" pitchFamily="18" charset="0"/>
                      </a:rPr>
                      <m:t>	</m:t>
                    </m:r>
                    <m:r>
                      <a:rPr lang="zh-CN" altLang="en-US" sz="2400" i="1" dirty="0" smtClean="0">
                        <a:latin typeface="Cambria Math" panose="02040503050406030204" pitchFamily="18" charset="0"/>
                      </a:rPr>
                      <m:t>～</m:t>
                    </m:r>
                    <m:r>
                      <a:rPr lang="en-US" altLang="zh-CN" sz="2400" i="1" dirty="0">
                        <a:latin typeface="Cambria Math" panose="02040503050406030204" pitchFamily="18" charset="0"/>
                      </a:rPr>
                      <m:t>𝑆𝑡𝑢𝑑𝑦</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𝑧h𝑎𝑛𝑔</m:t>
                    </m:r>
                    <m:r>
                      <a:rPr lang="en-US" altLang="zh-CN" sz="2400" i="1" dirty="0">
                        <a:latin typeface="Cambria Math" panose="02040503050406030204" pitchFamily="18" charset="0"/>
                      </a:rPr>
                      <m:t>)∧</m:t>
                    </m:r>
                    <m:r>
                      <a:rPr lang="en-US" altLang="zh-CN" sz="2400" i="1" dirty="0">
                        <a:latin typeface="Cambria Math" panose="02040503050406030204" pitchFamily="18" charset="0"/>
                      </a:rPr>
                      <m:t>𝐿𝑢𝑐𝑘𝑦</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𝑧h𝑎𝑛𝑔</m:t>
                    </m:r>
                    <m:r>
                      <a:rPr lang="en-US" altLang="zh-CN" sz="2400" i="1" dirty="0">
                        <a:latin typeface="Cambria Math" panose="02040503050406030204" pitchFamily="18" charset="0"/>
                      </a:rPr>
                      <m:t>)</m:t>
                    </m:r>
                  </m:oMath>
                </a14:m>
                <a:endParaRPr lang="en-US" altLang="zh-CN" sz="2400" dirty="0"/>
              </a:p>
              <a:p>
                <a:pPr marL="0" indent="539750" eaLnBrk="1" hangingPunct="1">
                  <a:lnSpc>
                    <a:spcPct val="110000"/>
                  </a:lnSpc>
                  <a:buNone/>
                  <a:defRPr/>
                </a:pPr>
                <a:r>
                  <a:rPr lang="en-US" altLang="zh-CN" sz="2400" dirty="0"/>
                  <a:t>R4:</a:t>
                </a:r>
                <a:r>
                  <a:rPr lang="en-US" altLang="zh-CN" sz="2400" dirty="0">
                    <a:latin typeface="Arial"/>
                  </a:rPr>
                  <a:t>“</a:t>
                </a:r>
                <a:r>
                  <a:rPr lang="zh-CN" altLang="en-US" sz="2400" dirty="0"/>
                  <a:t>任何幸运的人都能获奖</a:t>
                </a:r>
                <a:r>
                  <a:rPr lang="zh-CN" altLang="en-US" sz="2400" dirty="0">
                    <a:latin typeface="Arial"/>
                  </a:rPr>
                  <a:t>”</a:t>
                </a:r>
                <a:endParaRPr lang="zh-CN" altLang="en-US" sz="2400" dirty="0"/>
              </a:p>
              <a:p>
                <a:pPr marL="0" indent="539750" eaLnBrk="1" hangingPunct="1">
                  <a:lnSpc>
                    <a:spcPct val="110000"/>
                  </a:lnSpc>
                  <a:buNone/>
                  <a:defRPr/>
                </a:pPr>
                <a:r>
                  <a:rPr lang="zh-CN" altLang="en-US" sz="2400" dirty="0"/>
                  <a:t>	</a:t>
                </a:r>
                <a14:m>
                  <m:oMath xmlns:m="http://schemas.openxmlformats.org/officeDocument/2006/math">
                    <m:r>
                      <a:rPr lang="en-US" altLang="zh-CN" sz="2400" i="1" dirty="0" smtClean="0">
                        <a:latin typeface="Cambria Math" panose="02040503050406030204" pitchFamily="18" charset="0"/>
                      </a:rPr>
                      <m:t>(</m:t>
                    </m:r>
                    <m:r>
                      <a:rPr lang="en-US" altLang="zh-CN" sz="2400" i="1" dirty="0">
                        <a:latin typeface="Cambria Math" panose="02040503050406030204" pitchFamily="18" charset="0"/>
                        <a:sym typeface="Symbol" pitchFamily="18" charset="2"/>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𝐿𝑢𝑐𝑘𝑦</m:t>
                    </m:r>
                    <m:r>
                      <a:rPr lang="en-US" altLang="zh-CN" sz="2400" i="1" dirty="0">
                        <a:latin typeface="Cambria Math" panose="02040503050406030204" pitchFamily="18" charset="0"/>
                      </a:rPr>
                      <m:t>(</m:t>
                    </m:r>
                    <m:r>
                      <a:rPr lang="en-US" altLang="zh-CN" sz="2400" i="1" dirty="0">
                        <a:latin typeface="Cambria Math" panose="02040503050406030204" pitchFamily="18" charset="0"/>
                      </a:rPr>
                      <m:t>𝑥</m:t>
                    </m:r>
                    <m:r>
                      <a:rPr lang="en-US" altLang="zh-CN" sz="2400" i="1" dirty="0">
                        <a:latin typeface="Cambria Math" panose="02040503050406030204" pitchFamily="18" charset="0"/>
                      </a:rPr>
                      <m:t>)→</m:t>
                    </m:r>
                    <m:r>
                      <a:rPr lang="en-US" altLang="zh-CN" sz="2400" i="1" dirty="0">
                        <a:latin typeface="Cambria Math" panose="02040503050406030204" pitchFamily="18" charset="0"/>
                      </a:rPr>
                      <m:t>𝑊𝑖𝑛</m:t>
                    </m:r>
                    <m:r>
                      <a:rPr lang="en-US" altLang="zh-CN" sz="2400" i="1" dirty="0">
                        <a:latin typeface="Cambria Math" panose="02040503050406030204" pitchFamily="18" charset="0"/>
                      </a:rPr>
                      <m:t>(</m:t>
                    </m:r>
                    <m:r>
                      <a:rPr lang="en-US" altLang="zh-CN" sz="2400" i="1" dirty="0" err="1">
                        <a:latin typeface="Cambria Math" panose="02040503050406030204" pitchFamily="18" charset="0"/>
                      </a:rPr>
                      <m:t>𝑥</m:t>
                    </m:r>
                    <m:r>
                      <a:rPr lang="en-US" altLang="zh-CN" sz="2400" i="1" dirty="0" err="1">
                        <a:latin typeface="Cambria Math" panose="02040503050406030204" pitchFamily="18" charset="0"/>
                      </a:rPr>
                      <m:t>,</m:t>
                    </m:r>
                    <m:r>
                      <a:rPr lang="en-US" altLang="zh-CN" sz="2400" i="1" dirty="0" err="1">
                        <a:latin typeface="Cambria Math" panose="02040503050406030204" pitchFamily="18" charset="0"/>
                      </a:rPr>
                      <m:t>𝑝𝑟𝑖𝑧𝑒</m:t>
                    </m:r>
                    <m:r>
                      <a:rPr lang="en-US" altLang="zh-CN" sz="2400" i="1" dirty="0">
                        <a:latin typeface="Cambria Math" panose="02040503050406030204" pitchFamily="18" charset="0"/>
                      </a:rPr>
                      <m:t>))</m:t>
                    </m:r>
                  </m:oMath>
                </a14:m>
                <a:endParaRPr lang="en-US" altLang="zh-CN" sz="2400" dirty="0"/>
              </a:p>
              <a:p>
                <a:pPr marL="0" indent="539750" eaLnBrk="1" hangingPunct="1">
                  <a:lnSpc>
                    <a:spcPct val="110000"/>
                  </a:lnSpc>
                  <a:buNone/>
                  <a:defRPr/>
                </a:pPr>
                <a:r>
                  <a:rPr lang="zh-CN" altLang="en-US" sz="2400" dirty="0"/>
                  <a:t>结论：</a:t>
                </a:r>
                <a:r>
                  <a:rPr lang="zh-CN" altLang="en-US" sz="2400" dirty="0">
                    <a:latin typeface="Arial"/>
                  </a:rPr>
                  <a:t>“</a:t>
                </a:r>
                <a:r>
                  <a:rPr lang="zh-CN" altLang="en-US" sz="2400" dirty="0"/>
                  <a:t>张是快乐的</a:t>
                </a:r>
                <a:r>
                  <a:rPr lang="zh-CN" altLang="en-US" sz="2400" dirty="0">
                    <a:latin typeface="Arial"/>
                  </a:rPr>
                  <a:t>”</a:t>
                </a:r>
                <a:r>
                  <a:rPr lang="zh-CN" altLang="en-US" sz="2400" dirty="0"/>
                  <a:t>的否定</a:t>
                </a:r>
              </a:p>
              <a:p>
                <a:pPr marL="0" indent="539750" eaLnBrk="1" hangingPunct="1">
                  <a:lnSpc>
                    <a:spcPct val="110000"/>
                  </a:lnSpc>
                  <a:buNone/>
                  <a:defRPr/>
                </a:pPr>
                <a:r>
                  <a:rPr lang="zh-CN" altLang="en-US" sz="2400" dirty="0"/>
                  <a:t>   </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𝐻𝑎𝑝𝑝𝑦</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m:t>
                    </m:r>
                  </m:oMath>
                </a14:m>
                <a:endParaRPr lang="en-US" altLang="zh-CN" sz="2400" dirty="0"/>
              </a:p>
            </p:txBody>
          </p:sp>
        </mc:Choice>
        <mc:Fallback>
          <p:sp>
            <p:nvSpPr>
              <p:cNvPr id="137219" name="Rectangle 3"/>
              <p:cNvSpPr>
                <a:spLocks noGrp="1" noRot="1" noChangeAspect="1" noMove="1" noResize="1" noEditPoints="1" noAdjustHandles="1" noChangeArrowheads="1" noChangeShapeType="1" noTextEdit="1"/>
              </p:cNvSpPr>
              <p:nvPr>
                <p:ph type="body" idx="1"/>
              </p:nvPr>
            </p:nvSpPr>
            <p:spPr>
              <a:xfrm>
                <a:off x="839416" y="980728"/>
                <a:ext cx="10585176" cy="5733257"/>
              </a:xfrm>
              <a:blipFill rotWithShape="0">
                <a:blip r:embed="rId2"/>
                <a:stretch>
                  <a:fillRect l="-922" t="-1064" r="-864" b="-10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037262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7219">
                                            <p:txEl>
                                              <p:pRg st="1" end="1"/>
                                            </p:txEl>
                                          </p:spTgt>
                                        </p:tgtEl>
                                        <p:attrNameLst>
                                          <p:attrName>style.visibility</p:attrName>
                                        </p:attrNameLst>
                                      </p:cBhvr>
                                      <p:to>
                                        <p:strVal val="visible"/>
                                      </p:to>
                                    </p:set>
                                    <p:animEffect transition="in" filter="blinds(horizontal)">
                                      <p:cBhvr>
                                        <p:cTn id="7" dur="500"/>
                                        <p:tgtEl>
                                          <p:spTgt spid="137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37219">
                                            <p:txEl>
                                              <p:pRg st="2" end="2"/>
                                            </p:txEl>
                                          </p:spTgt>
                                        </p:tgtEl>
                                        <p:attrNameLst>
                                          <p:attrName>style.visibility</p:attrName>
                                        </p:attrNameLst>
                                      </p:cBhvr>
                                      <p:to>
                                        <p:strVal val="visible"/>
                                      </p:to>
                                    </p:set>
                                    <p:animEffect transition="in" filter="diamond(in)">
                                      <p:cBhvr>
                                        <p:cTn id="12" dur="2000"/>
                                        <p:tgtEl>
                                          <p:spTgt spid="137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37219">
                                            <p:txEl>
                                              <p:pRg st="3" end="3"/>
                                            </p:txEl>
                                          </p:spTgt>
                                        </p:tgtEl>
                                        <p:attrNameLst>
                                          <p:attrName>style.visibility</p:attrName>
                                        </p:attrNameLst>
                                      </p:cBhvr>
                                      <p:to>
                                        <p:strVal val="visible"/>
                                      </p:to>
                                    </p:set>
                                    <p:animEffect transition="in" filter="box(in)">
                                      <p:cBhvr>
                                        <p:cTn id="17" dur="500"/>
                                        <p:tgtEl>
                                          <p:spTgt spid="13721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7219">
                                            <p:txEl>
                                              <p:pRg st="4" end="4"/>
                                            </p:txEl>
                                          </p:spTgt>
                                        </p:tgtEl>
                                        <p:attrNameLst>
                                          <p:attrName>style.visibility</p:attrName>
                                        </p:attrNameLst>
                                      </p:cBhvr>
                                      <p:to>
                                        <p:strVal val="visible"/>
                                      </p:to>
                                    </p:set>
                                    <p:animEffect transition="in" filter="blinds(horizontal)">
                                      <p:cBhvr>
                                        <p:cTn id="22" dur="500"/>
                                        <p:tgtEl>
                                          <p:spTgt spid="13721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137219">
                                            <p:txEl>
                                              <p:pRg st="5" end="5"/>
                                            </p:txEl>
                                          </p:spTgt>
                                        </p:tgtEl>
                                        <p:attrNameLst>
                                          <p:attrName>style.visibility</p:attrName>
                                        </p:attrNameLst>
                                      </p:cBhvr>
                                      <p:to>
                                        <p:strVal val="visible"/>
                                      </p:to>
                                    </p:set>
                                    <p:animEffect transition="in" filter="diamond(in)">
                                      <p:cBhvr>
                                        <p:cTn id="27" dur="2000"/>
                                        <p:tgtEl>
                                          <p:spTgt spid="137219">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37219">
                                            <p:txEl>
                                              <p:pRg st="6" end="6"/>
                                            </p:txEl>
                                          </p:spTgt>
                                        </p:tgtEl>
                                        <p:attrNameLst>
                                          <p:attrName>style.visibility</p:attrName>
                                        </p:attrNameLst>
                                      </p:cBhvr>
                                      <p:to>
                                        <p:strVal val="visible"/>
                                      </p:to>
                                    </p:set>
                                    <p:animEffect transition="in" filter="blinds(horizontal)">
                                      <p:cBhvr>
                                        <p:cTn id="32" dur="500"/>
                                        <p:tgtEl>
                                          <p:spTgt spid="13721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7219">
                                            <p:txEl>
                                              <p:pRg st="7" end="7"/>
                                            </p:txEl>
                                          </p:spTgt>
                                        </p:tgtEl>
                                        <p:attrNameLst>
                                          <p:attrName>style.visibility</p:attrName>
                                        </p:attrNameLst>
                                      </p:cBhvr>
                                      <p:to>
                                        <p:strVal val="visible"/>
                                      </p:to>
                                    </p:set>
                                    <p:animEffect transition="in" filter="blinds(horizontal)">
                                      <p:cBhvr>
                                        <p:cTn id="37" dur="500"/>
                                        <p:tgtEl>
                                          <p:spTgt spid="137219">
                                            <p:txEl>
                                              <p:pRg st="7" end="7"/>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37219">
                                            <p:txEl>
                                              <p:pRg st="8" end="8"/>
                                            </p:txEl>
                                          </p:spTgt>
                                        </p:tgtEl>
                                        <p:attrNameLst>
                                          <p:attrName>style.visibility</p:attrName>
                                        </p:attrNameLst>
                                      </p:cBhvr>
                                      <p:to>
                                        <p:strVal val="visible"/>
                                      </p:to>
                                    </p:set>
                                    <p:animEffect transition="in" filter="blinds(horizontal)">
                                      <p:cBhvr>
                                        <p:cTn id="42" dur="500"/>
                                        <p:tgtEl>
                                          <p:spTgt spid="137219">
                                            <p:txEl>
                                              <p:pRg st="8" end="8"/>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nodeType="clickEffect">
                                  <p:stCondLst>
                                    <p:cond delay="0"/>
                                  </p:stCondLst>
                                  <p:childTnLst>
                                    <p:set>
                                      <p:cBhvr>
                                        <p:cTn id="46" dur="1" fill="hold">
                                          <p:stCondLst>
                                            <p:cond delay="0"/>
                                          </p:stCondLst>
                                        </p:cTn>
                                        <p:tgtEl>
                                          <p:spTgt spid="137219">
                                            <p:txEl>
                                              <p:pRg st="9" end="9"/>
                                            </p:txEl>
                                          </p:spTgt>
                                        </p:tgtEl>
                                        <p:attrNameLst>
                                          <p:attrName>style.visibility</p:attrName>
                                        </p:attrNameLst>
                                      </p:cBhvr>
                                      <p:to>
                                        <p:strVal val="visible"/>
                                      </p:to>
                                    </p:set>
                                    <p:animEffect transition="in" filter="box(in)">
                                      <p:cBhvr>
                                        <p:cTn id="47" dur="500"/>
                                        <p:tgtEl>
                                          <p:spTgt spid="137219">
                                            <p:txEl>
                                              <p:pRg st="9" end="9"/>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137219">
                                            <p:txEl>
                                              <p:pRg st="10" end="10"/>
                                            </p:txEl>
                                          </p:spTgt>
                                        </p:tgtEl>
                                        <p:attrNameLst>
                                          <p:attrName>style.visibility</p:attrName>
                                        </p:attrNameLst>
                                      </p:cBhvr>
                                      <p:to>
                                        <p:strVal val="visible"/>
                                      </p:to>
                                    </p:set>
                                    <p:animEffect transition="in" filter="blinds(horizontal)">
                                      <p:cBhvr>
                                        <p:cTn id="52" dur="500"/>
                                        <p:tgtEl>
                                          <p:spTgt spid="137219">
                                            <p:txEl>
                                              <p:pRg st="10" end="1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8" presetClass="entr" presetSubtype="16" fill="hold" nodeType="clickEffect">
                                  <p:stCondLst>
                                    <p:cond delay="0"/>
                                  </p:stCondLst>
                                  <p:childTnLst>
                                    <p:set>
                                      <p:cBhvr>
                                        <p:cTn id="56" dur="1" fill="hold">
                                          <p:stCondLst>
                                            <p:cond delay="0"/>
                                          </p:stCondLst>
                                        </p:cTn>
                                        <p:tgtEl>
                                          <p:spTgt spid="137219">
                                            <p:txEl>
                                              <p:pRg st="11" end="11"/>
                                            </p:txEl>
                                          </p:spTgt>
                                        </p:tgtEl>
                                        <p:attrNameLst>
                                          <p:attrName>style.visibility</p:attrName>
                                        </p:attrNameLst>
                                      </p:cBhvr>
                                      <p:to>
                                        <p:strVal val="visible"/>
                                      </p:to>
                                    </p:set>
                                    <p:animEffect transition="in" filter="diamond(in)">
                                      <p:cBhvr>
                                        <p:cTn id="57" dur="2000"/>
                                        <p:tgtEl>
                                          <p:spTgt spid="13721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pPr eaLnBrk="1" hangingPunct="1">
              <a:defRPr/>
            </a:pPr>
            <a:r>
              <a:rPr lang="en-US" altLang="zh-CN" dirty="0"/>
              <a:t>“</a:t>
            </a:r>
            <a:r>
              <a:rPr lang="zh-CN" altLang="en-US" dirty="0"/>
              <a:t>快乐学生”问题</a:t>
            </a:r>
          </a:p>
        </p:txBody>
      </p:sp>
      <mc:AlternateContent xmlns:mc="http://schemas.openxmlformats.org/markup-compatibility/2006">
        <mc:Choice xmlns:a14="http://schemas.microsoft.com/office/drawing/2010/main" Requires="a14">
          <p:sp>
            <p:nvSpPr>
              <p:cNvPr id="138243" name="Rectangle 3"/>
              <p:cNvSpPr>
                <a:spLocks noGrp="1" noChangeArrowheads="1"/>
              </p:cNvSpPr>
              <p:nvPr>
                <p:ph type="body" idx="1"/>
              </p:nvPr>
            </p:nvSpPr>
            <p:spPr>
              <a:xfrm>
                <a:off x="695400" y="1052736"/>
                <a:ext cx="10729192" cy="5616353"/>
              </a:xfrm>
            </p:spPr>
            <p:txBody>
              <a:bodyPr/>
              <a:lstStyle/>
              <a:p>
                <a:pPr marL="0" indent="0" eaLnBrk="1" hangingPunct="1">
                  <a:lnSpc>
                    <a:spcPct val="110000"/>
                  </a:lnSpc>
                  <a:buNone/>
                  <a:defRPr/>
                </a:pPr>
                <a:r>
                  <a:rPr lang="zh-CN" altLang="en-US" sz="2400" dirty="0" smtClean="0"/>
                  <a:t>由</a:t>
                </a:r>
                <a:r>
                  <a:rPr lang="en-US" altLang="zh-CN" sz="2400" dirty="0"/>
                  <a:t>R1</a:t>
                </a:r>
                <a:r>
                  <a:rPr lang="zh-CN" altLang="en-US" sz="2400" dirty="0"/>
                  <a:t>及逻辑转换公式</a:t>
                </a:r>
                <a:r>
                  <a:rPr lang="en-US" altLang="zh-CN" sz="2400" dirty="0"/>
                  <a:t>:</a:t>
                </a:r>
                <a14:m>
                  <m:oMath xmlns:m="http://schemas.openxmlformats.org/officeDocument/2006/math">
                    <m:r>
                      <a:rPr lang="en-US" altLang="zh-CN" sz="2400" i="1" dirty="0" smtClean="0">
                        <a:latin typeface="Cambria Math" panose="02040503050406030204" pitchFamily="18" charset="0"/>
                      </a:rPr>
                      <m:t>𝑃</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𝑊</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𝐻</m:t>
                    </m:r>
                    <m:r>
                      <a:rPr lang="en-US" altLang="zh-CN" sz="2400" i="1" dirty="0" smtClean="0">
                        <a:latin typeface="Cambria Math" panose="02040503050406030204" pitchFamily="18" charset="0"/>
                      </a:rPr>
                      <m:t> = </m:t>
                    </m:r>
                    <m:r>
                      <a:rPr lang="zh-CN" altLang="en-US" sz="2400" i="1" dirty="0">
                        <a:latin typeface="Cambria Math" panose="02040503050406030204" pitchFamily="18" charset="0"/>
                      </a:rPr>
                      <m:t>～（</m:t>
                    </m:r>
                    <m:r>
                      <a:rPr lang="en-US" altLang="zh-CN" sz="2400" i="1" dirty="0">
                        <a:latin typeface="Cambria Math" panose="02040503050406030204" pitchFamily="18" charset="0"/>
                      </a:rPr>
                      <m:t>𝑃</m:t>
                    </m:r>
                    <m:r>
                      <a:rPr lang="en-US" altLang="zh-CN" sz="2400" i="1" dirty="0">
                        <a:latin typeface="Cambria Math" panose="02040503050406030204" pitchFamily="18" charset="0"/>
                      </a:rPr>
                      <m:t>∧</m:t>
                    </m:r>
                    <m:r>
                      <a:rPr lang="en-US" altLang="zh-CN" sz="2400" i="1" dirty="0">
                        <a:latin typeface="Cambria Math" panose="02040503050406030204" pitchFamily="18" charset="0"/>
                      </a:rPr>
                      <m:t>𝑊</m:t>
                    </m:r>
                    <m:r>
                      <a:rPr lang="zh-CN" altLang="en-US" sz="2400" i="1" dirty="0">
                        <a:latin typeface="Cambria Math" panose="02040503050406030204" pitchFamily="18" charset="0"/>
                      </a:rPr>
                      <m:t>）</m:t>
                    </m:r>
                    <m:r>
                      <a:rPr lang="zh-CN" altLang="en-US" sz="2400" i="1" dirty="0">
                        <a:latin typeface="Cambria Math" panose="02040503050406030204" pitchFamily="18" charset="0"/>
                      </a:rPr>
                      <m:t>∨ </m:t>
                    </m:r>
                    <m:r>
                      <a:rPr lang="en-US" altLang="zh-CN" sz="2400" i="1" dirty="0">
                        <a:latin typeface="Cambria Math" panose="02040503050406030204" pitchFamily="18" charset="0"/>
                      </a:rPr>
                      <m:t>𝐻</m:t>
                    </m:r>
                    <m:r>
                      <a:rPr lang="en-US" altLang="zh-CN" sz="2400" i="1" dirty="0">
                        <a:latin typeface="Cambria Math" panose="02040503050406030204" pitchFamily="18" charset="0"/>
                      </a:rPr>
                      <m:t> </m:t>
                    </m:r>
                  </m:oMath>
                </a14:m>
                <a:r>
                  <a:rPr lang="zh-CN" altLang="en-US" sz="2400" dirty="0"/>
                  <a:t>，可得：</a:t>
                </a:r>
              </a:p>
              <a:p>
                <a:pPr marL="0" indent="0" eaLnBrk="1" hangingPunct="1">
                  <a:lnSpc>
                    <a:spcPct val="110000"/>
                  </a:lnSpc>
                  <a:buNone/>
                  <a:defRPr/>
                </a:pPr>
                <a:r>
                  <a:rPr lang="zh-CN" altLang="en-US" sz="2400" dirty="0"/>
                  <a:t>    </a:t>
                </a:r>
                <a:r>
                  <a:rPr lang="zh-CN" altLang="en-US" sz="2400" dirty="0" smtClean="0"/>
                  <a:t> </a:t>
                </a:r>
                <a:r>
                  <a:rPr lang="en-US" altLang="zh-CN" sz="2400" dirty="0" smtClean="0"/>
                  <a:t>(1)</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𝑃𝑎𝑠𝑠</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𝑐𝑜𝑚𝑝𝑢𝑡𝑒𝑟</m:t>
                    </m:r>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𝑊𝑖𝑛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𝑝𝑟𝑖𝑧𝑒</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𝐻𝑎𝑝𝑝𝑦</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zh-CN" altLang="en-US" sz="2400" dirty="0" smtClean="0"/>
                  <a:t>由</a:t>
                </a:r>
                <a:r>
                  <a:rPr lang="en-US" altLang="zh-CN" sz="2400" dirty="0" smtClean="0"/>
                  <a:t>R2</a:t>
                </a:r>
                <a:r>
                  <a:rPr lang="zh-CN" altLang="en-US" sz="2400" dirty="0" smtClean="0"/>
                  <a:t>：</a:t>
                </a:r>
                <a:r>
                  <a:rPr lang="en-US" altLang="zh-CN" sz="2400" dirty="0" smtClean="0"/>
                  <a:t>(2)</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𝑆𝑡𝑢𝑑𝑦</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𝑦</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𝑃𝑎𝑠𝑠</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𝑦</m:t>
                    </m:r>
                    <m:r>
                      <a:rPr lang="en-US" altLang="zh-CN" sz="2400" i="1" dirty="0" err="1" smtClean="0">
                        <a:latin typeface="Cambria Math" panose="02040503050406030204" pitchFamily="18" charset="0"/>
                      </a:rPr>
                      <m:t>,</m:t>
                    </m:r>
                    <m:r>
                      <a:rPr lang="en-US" altLang="zh-CN" sz="2400" i="1" dirty="0" err="1" smtClean="0">
                        <a:latin typeface="Cambria Math" panose="02040503050406030204" pitchFamily="18" charset="0"/>
                      </a:rPr>
                      <m:t>𝑧</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en-US" altLang="zh-CN" sz="2400" dirty="0" smtClean="0"/>
                  <a:t>     (3)</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𝐿𝑢𝑐𝑘𝑦</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𝑢</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𝑃𝑎𝑠𝑠</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𝑢</m:t>
                    </m:r>
                    <m:r>
                      <a:rPr lang="en-US" altLang="zh-CN" sz="2400" i="1" dirty="0" err="1" smtClean="0">
                        <a:latin typeface="Cambria Math" panose="02040503050406030204" pitchFamily="18" charset="0"/>
                      </a:rPr>
                      <m:t>,</m:t>
                    </m:r>
                    <m:r>
                      <a:rPr lang="en-US" altLang="zh-CN" sz="2400" i="1" dirty="0" err="1" smtClean="0">
                        <a:latin typeface="Cambria Math" panose="02040503050406030204" pitchFamily="18" charset="0"/>
                      </a:rPr>
                      <m:t>𝑣</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zh-CN" altLang="en-US" sz="2400" dirty="0" smtClean="0"/>
                  <a:t>由</a:t>
                </a:r>
                <a:r>
                  <a:rPr lang="en-US" altLang="zh-CN" sz="2400" dirty="0" smtClean="0"/>
                  <a:t>R3</a:t>
                </a:r>
                <a:r>
                  <a:rPr lang="zh-CN" altLang="en-US" sz="2400" dirty="0" smtClean="0"/>
                  <a:t>：</a:t>
                </a:r>
                <a:r>
                  <a:rPr lang="en-US" altLang="zh-CN" sz="2400" dirty="0" smtClean="0"/>
                  <a:t>(4)</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𝑆𝑡𝑢𝑑𝑦</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en-US" altLang="zh-CN" sz="2400" dirty="0" smtClean="0"/>
                  <a:t>      (5)</a:t>
                </a:r>
                <a14:m>
                  <m:oMath xmlns:m="http://schemas.openxmlformats.org/officeDocument/2006/math">
                    <m:r>
                      <a:rPr lang="en-US" altLang="zh-CN" sz="2400" i="1" dirty="0" smtClean="0">
                        <a:latin typeface="Cambria Math" panose="02040503050406030204" pitchFamily="18" charset="0"/>
                      </a:rPr>
                      <m:t>𝐿𝑢𝑐𝑘𝑦</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zh-CN" altLang="en-US" sz="2400" dirty="0" smtClean="0"/>
                  <a:t>由</a:t>
                </a:r>
                <a:r>
                  <a:rPr lang="en-US" altLang="zh-CN" sz="2400" dirty="0" smtClean="0"/>
                  <a:t>R4</a:t>
                </a:r>
                <a:r>
                  <a:rPr lang="zh-CN" altLang="en-US" sz="2400" dirty="0" smtClean="0"/>
                  <a:t>：</a:t>
                </a:r>
                <a:r>
                  <a:rPr lang="en-US" altLang="zh-CN" sz="2400" dirty="0" smtClean="0"/>
                  <a:t>(6)</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𝐿𝑢𝑐𝑘𝑦</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𝑊𝑖𝑛</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𝑝𝑟𝑖𝑧𝑒</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zh-CN" altLang="en-US" sz="2400" dirty="0" smtClean="0"/>
                  <a:t>由结论：</a:t>
                </a:r>
                <a:r>
                  <a:rPr lang="en-US" altLang="zh-CN" sz="2400" dirty="0" smtClean="0"/>
                  <a:t>(7)</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𝐻𝑎𝑝𝑝𝑦</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	</m:t>
                    </m:r>
                    <m:r>
                      <a:rPr lang="zh-CN" altLang="en-US" sz="2400" i="1" dirty="0" smtClean="0">
                        <a:latin typeface="Cambria Math" panose="02040503050406030204" pitchFamily="18" charset="0"/>
                      </a:rPr>
                      <m:t>（结论的否定）</m:t>
                    </m:r>
                  </m:oMath>
                </a14:m>
                <a:endParaRPr lang="zh-CN" altLang="en-US" sz="2400" dirty="0"/>
              </a:p>
              <a:p>
                <a:pPr marL="0" indent="0" eaLnBrk="1" hangingPunct="1">
                  <a:lnSpc>
                    <a:spcPct val="110000"/>
                  </a:lnSpc>
                  <a:buNone/>
                  <a:defRPr/>
                </a:pPr>
                <a:r>
                  <a:rPr lang="en-US" altLang="zh-CN" sz="2400" dirty="0" smtClean="0"/>
                  <a:t>(8)</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𝑃𝑎𝑠𝑠</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𝑐𝑜𝑚𝑝𝑢𝑡𝑒𝑟</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𝐻𝑎𝑝𝑝𝑦</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𝐿𝑢𝑐𝑘</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 </m:t>
                    </m:r>
                    <m:r>
                      <a:rPr lang="en-US" altLang="zh-CN" sz="2400" b="1" i="1" dirty="0" smtClean="0">
                        <a:latin typeface="Cambria Math" panose="02040503050406030204" pitchFamily="18" charset="0"/>
                      </a:rPr>
                      <m:t>     </m:t>
                    </m:r>
                    <m:r>
                      <a:rPr lang="en-US" altLang="zh-CN" sz="2400" i="1" dirty="0" smtClean="0">
                        <a:latin typeface="Cambria Math" panose="02040503050406030204" pitchFamily="18" charset="0"/>
                      </a:rPr>
                      <m:t>	(1)(6)</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𝑥</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en-US" altLang="zh-CN" sz="2400" dirty="0" smtClean="0"/>
                  <a:t>(9)</a:t>
                </a:r>
                <a14:m>
                  <m:oMath xmlns:m="http://schemas.openxmlformats.org/officeDocument/2006/math">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𝑃𝑎𝑠𝑠</m:t>
                    </m:r>
                    <m:d>
                      <m:dPr>
                        <m:ctrlPr>
                          <a:rPr lang="en-US" altLang="zh-CN" sz="2400" i="1" dirty="0" smtClean="0">
                            <a:latin typeface="Cambria Math" panose="02040503050406030204" pitchFamily="18" charset="0"/>
                          </a:rPr>
                        </m:ctrlPr>
                      </m:dPr>
                      <m:e>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𝑐𝑜𝑚𝑝𝑢𝑡𝑒𝑟</m:t>
                        </m:r>
                      </m:e>
                    </m:d>
                    <m:r>
                      <a:rPr lang="en-US" altLang="zh-CN" sz="2400" i="1" dirty="0" smtClean="0">
                        <a:latin typeface="Cambria Math" panose="02040503050406030204" pitchFamily="18" charset="0"/>
                      </a:rPr>
                      <m:t>∨</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𝐿𝑢𝑐𝑘𝑦</m:t>
                    </m:r>
                    <m:d>
                      <m:dPr>
                        <m:ctrlPr>
                          <a:rPr lang="en-US" altLang="zh-CN" sz="2400" i="1" dirty="0" smtClean="0">
                            <a:latin typeface="Cambria Math" panose="02040503050406030204" pitchFamily="18" charset="0"/>
                          </a:rPr>
                        </m:ctrlPr>
                      </m:dPr>
                      <m:e>
                        <m:r>
                          <a:rPr lang="en-US" altLang="zh-CN" sz="2400" i="1" dirty="0" err="1" smtClean="0">
                            <a:latin typeface="Cambria Math" panose="02040503050406030204" pitchFamily="18" charset="0"/>
                          </a:rPr>
                          <m:t>𝑧h𝑎𝑛𝑔</m:t>
                        </m:r>
                      </m:e>
                    </m:d>
                    <m:r>
                      <a:rPr lang="en-US" altLang="zh-CN" sz="2400" i="1" dirty="0" smtClean="0">
                        <a:latin typeface="Cambria Math" panose="02040503050406030204" pitchFamily="18" charset="0"/>
                      </a:rPr>
                      <m:t>	</m:t>
                    </m:r>
                    <m:r>
                      <a:rPr lang="en-US" altLang="zh-CN" sz="2400" b="1" i="1" dirty="0" smtClean="0">
                        <a:latin typeface="Cambria Math" panose="02040503050406030204" pitchFamily="18" charset="0"/>
                      </a:rPr>
                      <m:t>           </m:t>
                    </m:r>
                    <m:r>
                      <a:rPr lang="en-US" altLang="zh-CN" sz="2400" i="1" dirty="0" smtClean="0">
                        <a:latin typeface="Cambria Math" panose="02040503050406030204" pitchFamily="18" charset="0"/>
                      </a:rPr>
                      <m:t>(8)(7)</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𝑤</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en-US" altLang="zh-CN" sz="2400" dirty="0" smtClean="0"/>
                  <a:t>(10)</a:t>
                </a:r>
                <a14:m>
                  <m:oMath xmlns:m="http://schemas.openxmlformats.org/officeDocument/2006/math">
                    <m:r>
                      <a:rPr lang="en-US" altLang="zh-CN" sz="2400" i="1" dirty="0" smtClean="0">
                        <a:latin typeface="Cambria Math" panose="02040503050406030204" pitchFamily="18" charset="0"/>
                      </a:rPr>
                      <m:t> </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𝑃𝑎𝑠𝑠</m:t>
                    </m:r>
                    <m:d>
                      <m:dPr>
                        <m:ctrlPr>
                          <a:rPr lang="en-US" altLang="zh-CN" sz="2400" i="1" dirty="0" smtClean="0">
                            <a:latin typeface="Cambria Math" panose="02040503050406030204" pitchFamily="18" charset="0"/>
                          </a:rPr>
                        </m:ctrlPr>
                      </m:dPr>
                      <m:e>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𝑐𝑜𝑚𝑝𝑢𝑡𝑒𝑟</m:t>
                        </m:r>
                      </m:e>
                    </m:d>
                    <m:r>
                      <a:rPr lang="en-US" altLang="zh-CN" sz="2400" i="1" dirty="0" smtClean="0">
                        <a:latin typeface="Cambria Math" panose="02040503050406030204" pitchFamily="18" charset="0"/>
                      </a:rPr>
                      <m:t>	</m:t>
                    </m:r>
                    <m:r>
                      <a:rPr lang="en-US" altLang="zh-CN" sz="2400" b="1" i="1" dirty="0" smtClean="0">
                        <a:latin typeface="Cambria Math" panose="02040503050406030204" pitchFamily="18" charset="0"/>
                      </a:rPr>
                      <m:t>                  </m:t>
                    </m:r>
                    <m:r>
                      <a:rPr lang="en-US" altLang="zh-CN" sz="2400" i="1" dirty="0" smtClean="0">
                        <a:latin typeface="Cambria Math" panose="02040503050406030204" pitchFamily="18" charset="0"/>
                      </a:rPr>
                      <m:t>(9)(5)</m:t>
                    </m:r>
                  </m:oMath>
                </a14:m>
                <a:endParaRPr lang="en-US" altLang="zh-CN" sz="2400" dirty="0"/>
              </a:p>
              <a:p>
                <a:pPr marL="0" indent="0" eaLnBrk="1" hangingPunct="1">
                  <a:lnSpc>
                    <a:spcPct val="110000"/>
                  </a:lnSpc>
                  <a:buNone/>
                  <a:defRPr/>
                </a:pPr>
                <a:r>
                  <a:rPr lang="en-US" altLang="zh-CN" sz="2400" dirty="0" smtClean="0"/>
                  <a:t>(11)</a:t>
                </a:r>
                <a14:m>
                  <m:oMath xmlns:m="http://schemas.openxmlformats.org/officeDocument/2006/math">
                    <m:r>
                      <a:rPr lang="en-US" altLang="zh-CN" sz="2400" i="1" dirty="0" smtClean="0">
                        <a:latin typeface="Cambria Math" panose="02040503050406030204" pitchFamily="18" charset="0"/>
                      </a:rPr>
                      <m:t> </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𝐿𝑢𝑐𝑘𝑦</m:t>
                    </m:r>
                    <m:d>
                      <m:dPr>
                        <m:ctrlPr>
                          <a:rPr lang="en-US" altLang="zh-CN" sz="2400" i="1" dirty="0" smtClean="0">
                            <a:latin typeface="Cambria Math" panose="02040503050406030204" pitchFamily="18" charset="0"/>
                          </a:rPr>
                        </m:ctrlPr>
                      </m:dPr>
                      <m:e>
                        <m:r>
                          <a:rPr lang="en-US" altLang="zh-CN" sz="2400" i="1" dirty="0" err="1" smtClean="0">
                            <a:latin typeface="Cambria Math" panose="02040503050406030204" pitchFamily="18" charset="0"/>
                          </a:rPr>
                          <m:t>𝑧h𝑎𝑛𝑔</m:t>
                        </m:r>
                      </m:e>
                    </m:d>
                    <m:r>
                      <a:rPr lang="en-US" altLang="zh-CN" sz="2400" i="1" dirty="0" smtClean="0">
                        <a:latin typeface="Cambria Math" panose="02040503050406030204" pitchFamily="18" charset="0"/>
                      </a:rPr>
                      <m:t>	</m:t>
                    </m:r>
                    <m:r>
                      <a:rPr lang="en-US" altLang="zh-CN" sz="2400" b="1" i="1" dirty="0" smtClean="0">
                        <a:latin typeface="Cambria Math" panose="02040503050406030204" pitchFamily="18" charset="0"/>
                      </a:rPr>
                      <m:t>                                   </m:t>
                    </m:r>
                    <m:r>
                      <a:rPr lang="en-US" altLang="zh-CN" sz="2400" i="1" dirty="0" smtClean="0">
                        <a:latin typeface="Cambria Math" panose="02040503050406030204" pitchFamily="18" charset="0"/>
                      </a:rPr>
                      <m:t>		(10)(3)</m:t>
                    </m:r>
                    <m:r>
                      <a:rPr lang="zh-CN" altLang="en-US" sz="2400" i="1" dirty="0" smtClean="0">
                        <a:latin typeface="Cambria Math" panose="02040503050406030204" pitchFamily="18" charset="0"/>
                      </a:rPr>
                      <m:t>，</m:t>
                    </m:r>
                    <m:r>
                      <a:rPr lang="en-US" altLang="zh-CN" sz="2400" i="1" dirty="0" smtClean="0">
                        <a:latin typeface="Cambria Math" panose="02040503050406030204" pitchFamily="18" charset="0"/>
                      </a:rPr>
                      <m:t>{</m:t>
                    </m:r>
                    <m:r>
                      <a:rPr lang="en-US" altLang="zh-CN" sz="2400" i="1" dirty="0" err="1" smtClean="0">
                        <a:latin typeface="Cambria Math" panose="02040503050406030204" pitchFamily="18" charset="0"/>
                      </a:rPr>
                      <m:t>𝑧h𝑎𝑛𝑔</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𝑢</m:t>
                    </m:r>
                    <m:r>
                      <a:rPr lang="en-US" altLang="zh-CN" sz="2400" i="1" dirty="0" smtClean="0">
                        <a:latin typeface="Cambria Math" panose="02040503050406030204" pitchFamily="18" charset="0"/>
                      </a:rPr>
                      <m:t>, </m:t>
                    </m:r>
                    <m:r>
                      <a:rPr lang="en-US" altLang="zh-CN" sz="2400" i="1" dirty="0" smtClean="0">
                        <a:latin typeface="Cambria Math" panose="02040503050406030204" pitchFamily="18" charset="0"/>
                      </a:rPr>
                      <m:t>𝑐𝑜𝑚𝑝𝑢𝑡𝑒𝑟</m:t>
                    </m:r>
                    <m:r>
                      <a:rPr lang="en-US" altLang="zh-CN" sz="2400" i="1" dirty="0" smtClean="0">
                        <a:latin typeface="Cambria Math" panose="02040503050406030204" pitchFamily="18" charset="0"/>
                      </a:rPr>
                      <m:t>/</m:t>
                    </m:r>
                    <m:r>
                      <a:rPr lang="en-US" altLang="zh-CN" sz="2400" i="1" dirty="0" smtClean="0">
                        <a:latin typeface="Cambria Math" panose="02040503050406030204" pitchFamily="18" charset="0"/>
                      </a:rPr>
                      <m:t>𝑣</m:t>
                    </m:r>
                    <m:r>
                      <a:rPr lang="en-US" altLang="zh-CN" sz="2400" i="1" dirty="0" smtClean="0">
                        <a:latin typeface="Cambria Math" panose="02040503050406030204" pitchFamily="18" charset="0"/>
                      </a:rPr>
                      <m:t>}</m:t>
                    </m:r>
                  </m:oMath>
                </a14:m>
                <a:endParaRPr lang="en-US" altLang="zh-CN" sz="2400" dirty="0"/>
              </a:p>
              <a:p>
                <a:pPr marL="0" indent="0" eaLnBrk="1" hangingPunct="1">
                  <a:lnSpc>
                    <a:spcPct val="110000"/>
                  </a:lnSpc>
                  <a:buNone/>
                  <a:defRPr/>
                </a:pPr>
                <a:r>
                  <a:rPr lang="en-US" altLang="zh-CN" sz="2400" dirty="0" smtClean="0"/>
                  <a:t>(12)</a:t>
                </a:r>
                <a:r>
                  <a:rPr lang="en-US" altLang="zh-CN" sz="2400" dirty="0" smtClean="0">
                    <a:latin typeface="Arial"/>
                  </a:rPr>
                  <a:t> </a:t>
                </a:r>
                <a14:m>
                  <m:oMath xmlns:m="http://schemas.openxmlformats.org/officeDocument/2006/math">
                    <m:r>
                      <a:rPr lang="zh-CN" altLang="en-US" sz="2400" i="1" dirty="0" smtClean="0">
                        <a:latin typeface="Cambria Math" panose="02040503050406030204" pitchFamily="18" charset="0"/>
                      </a:rPr>
                      <m:t>□ </m:t>
                    </m:r>
                    <m:r>
                      <a:rPr lang="en-US" altLang="zh-CN" sz="2400" i="1" dirty="0" smtClean="0">
                        <a:latin typeface="Cambria Math" panose="02040503050406030204" pitchFamily="18" charset="0"/>
                      </a:rPr>
                      <m:t>		       		(11)(5) </m:t>
                    </m:r>
                  </m:oMath>
                </a14:m>
                <a:endParaRPr lang="en-US" altLang="zh-CN" sz="2400" dirty="0"/>
              </a:p>
            </p:txBody>
          </p:sp>
        </mc:Choice>
        <mc:Fallback>
          <p:sp>
            <p:nvSpPr>
              <p:cNvPr id="138243" name="Rectangle 3"/>
              <p:cNvSpPr>
                <a:spLocks noGrp="1" noRot="1" noChangeAspect="1" noMove="1" noResize="1" noEditPoints="1" noAdjustHandles="1" noChangeArrowheads="1" noChangeShapeType="1" noTextEdit="1"/>
              </p:cNvSpPr>
              <p:nvPr>
                <p:ph type="body" idx="1"/>
              </p:nvPr>
            </p:nvSpPr>
            <p:spPr>
              <a:xfrm>
                <a:off x="695400" y="1052736"/>
                <a:ext cx="10729192" cy="5616353"/>
              </a:xfrm>
              <a:blipFill rotWithShape="0">
                <a:blip r:embed="rId2"/>
                <a:stretch>
                  <a:fillRect l="-852" t="-108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79929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7" dur="500"/>
                                        <p:tgtEl>
                                          <p:spTgt spid="138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32" dur="500"/>
                                        <p:tgtEl>
                                          <p:spTgt spid="138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8243">
                                            <p:txEl>
                                              <p:pRg st="6" end="6"/>
                                            </p:txEl>
                                          </p:spTgt>
                                        </p:tgtEl>
                                        <p:attrNameLst>
                                          <p:attrName>style.visibility</p:attrName>
                                        </p:attrNameLst>
                                      </p:cBhvr>
                                      <p:to>
                                        <p:strVal val="visible"/>
                                      </p:to>
                                    </p:set>
                                    <p:animEffect transition="in" filter="blinds(horizontal)">
                                      <p:cBhvr>
                                        <p:cTn id="37" dur="500"/>
                                        <p:tgtEl>
                                          <p:spTgt spid="138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8243">
                                            <p:txEl>
                                              <p:pRg st="7" end="7"/>
                                            </p:txEl>
                                          </p:spTgt>
                                        </p:tgtEl>
                                        <p:attrNameLst>
                                          <p:attrName>style.visibility</p:attrName>
                                        </p:attrNameLst>
                                      </p:cBhvr>
                                      <p:to>
                                        <p:strVal val="visible"/>
                                      </p:to>
                                    </p:set>
                                    <p:animEffect transition="in" filter="blinds(horizontal)">
                                      <p:cBhvr>
                                        <p:cTn id="42" dur="500"/>
                                        <p:tgtEl>
                                          <p:spTgt spid="138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8243">
                                            <p:txEl>
                                              <p:pRg st="8" end="8"/>
                                            </p:txEl>
                                          </p:spTgt>
                                        </p:tgtEl>
                                        <p:attrNameLst>
                                          <p:attrName>style.visibility</p:attrName>
                                        </p:attrNameLst>
                                      </p:cBhvr>
                                      <p:to>
                                        <p:strVal val="visible"/>
                                      </p:to>
                                    </p:set>
                                    <p:animEffect transition="in" filter="blinds(horizontal)">
                                      <p:cBhvr>
                                        <p:cTn id="47" dur="500"/>
                                        <p:tgtEl>
                                          <p:spTgt spid="13824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38243">
                                            <p:txEl>
                                              <p:pRg st="9" end="9"/>
                                            </p:txEl>
                                          </p:spTgt>
                                        </p:tgtEl>
                                        <p:attrNameLst>
                                          <p:attrName>style.visibility</p:attrName>
                                        </p:attrNameLst>
                                      </p:cBhvr>
                                      <p:to>
                                        <p:strVal val="visible"/>
                                      </p:to>
                                    </p:set>
                                    <p:animEffect transition="in" filter="blinds(horizontal)">
                                      <p:cBhvr>
                                        <p:cTn id="52" dur="500"/>
                                        <p:tgtEl>
                                          <p:spTgt spid="13824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8243">
                                            <p:txEl>
                                              <p:pRg st="10" end="10"/>
                                            </p:txEl>
                                          </p:spTgt>
                                        </p:tgtEl>
                                        <p:attrNameLst>
                                          <p:attrName>style.visibility</p:attrName>
                                        </p:attrNameLst>
                                      </p:cBhvr>
                                      <p:to>
                                        <p:strVal val="visible"/>
                                      </p:to>
                                    </p:set>
                                    <p:animEffect transition="in" filter="blinds(horizontal)">
                                      <p:cBhvr>
                                        <p:cTn id="57" dur="500"/>
                                        <p:tgtEl>
                                          <p:spTgt spid="13824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38243">
                                            <p:txEl>
                                              <p:pRg st="11" end="11"/>
                                            </p:txEl>
                                          </p:spTgt>
                                        </p:tgtEl>
                                        <p:attrNameLst>
                                          <p:attrName>style.visibility</p:attrName>
                                        </p:attrNameLst>
                                      </p:cBhvr>
                                      <p:to>
                                        <p:strVal val="visible"/>
                                      </p:to>
                                    </p:set>
                                    <p:animEffect transition="in" filter="blinds(horizontal)">
                                      <p:cBhvr>
                                        <p:cTn id="62" dur="500"/>
                                        <p:tgtEl>
                                          <p:spTgt spid="13824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8243">
                                            <p:txEl>
                                              <p:pRg st="12" end="12"/>
                                            </p:txEl>
                                          </p:spTgt>
                                        </p:tgtEl>
                                        <p:attrNameLst>
                                          <p:attrName>style.visibility</p:attrName>
                                        </p:attrNameLst>
                                      </p:cBhvr>
                                      <p:to>
                                        <p:strVal val="visible"/>
                                      </p:to>
                                    </p:set>
                                    <p:animEffect transition="in" filter="blinds(horizontal)">
                                      <p:cBhvr>
                                        <p:cTn id="67" dur="500"/>
                                        <p:tgtEl>
                                          <p:spTgt spid="138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a:lstStyle/>
          <a:p>
            <a:pPr eaLnBrk="1" hangingPunct="1">
              <a:defRPr/>
            </a:pPr>
            <a:r>
              <a:rPr lang="zh-CN" altLang="en-US" dirty="0" smtClean="0"/>
              <a:t>作  业</a:t>
            </a:r>
            <a:endParaRPr lang="zh-CN" altLang="en-US" dirty="0"/>
          </a:p>
        </p:txBody>
      </p:sp>
      <p:sp>
        <p:nvSpPr>
          <p:cNvPr id="138243" name="Rectangle 3"/>
          <p:cNvSpPr>
            <a:spLocks noGrp="1" noChangeArrowheads="1"/>
          </p:cNvSpPr>
          <p:nvPr>
            <p:ph type="body" idx="1"/>
          </p:nvPr>
        </p:nvSpPr>
        <p:spPr>
          <a:xfrm>
            <a:off x="695400" y="1052736"/>
            <a:ext cx="10729192" cy="5616353"/>
          </a:xfrm>
        </p:spPr>
        <p:txBody>
          <a:bodyPr/>
          <a:lstStyle/>
          <a:p>
            <a:pPr>
              <a:defRPr/>
            </a:pPr>
            <a:r>
              <a:rPr lang="en-US" altLang="zh-CN" sz="2400" dirty="0"/>
              <a:t>2.27</a:t>
            </a:r>
            <a:r>
              <a:rPr lang="zh-CN" altLang="zh-CN" sz="2400" dirty="0"/>
              <a:t>下述公式集合执行合一算法，判断是否可合一，如果可以合一，给出最一般合一。</a:t>
            </a:r>
          </a:p>
          <a:p>
            <a:pPr marL="0" indent="0">
              <a:buNone/>
              <a:defRPr/>
            </a:pPr>
            <a:r>
              <a:rPr lang="en-US" altLang="zh-CN" sz="2400" dirty="0"/>
              <a:t>         </a:t>
            </a:r>
            <a:r>
              <a:rPr lang="es-ES" altLang="zh-CN" sz="2400" dirty="0"/>
              <a:t>(l)S={P(a,x,f(g(y))),P(z,h(z,u),f(u))}</a:t>
            </a:r>
            <a:endParaRPr lang="zh-CN" altLang="zh-CN" sz="2400" dirty="0"/>
          </a:p>
          <a:p>
            <a:pPr marL="0" indent="0">
              <a:buNone/>
              <a:defRPr/>
            </a:pPr>
            <a:r>
              <a:rPr lang="es-ES" altLang="zh-CN" sz="2400" dirty="0"/>
              <a:t>         (2)S={P(f(a),g(s)),P(y,y)}</a:t>
            </a:r>
            <a:endParaRPr lang="zh-CN" altLang="zh-CN" sz="2400" dirty="0"/>
          </a:p>
          <a:p>
            <a:pPr marL="0" indent="0">
              <a:buNone/>
              <a:defRPr/>
            </a:pPr>
            <a:r>
              <a:rPr lang="es-ES" altLang="zh-CN" sz="2400" dirty="0"/>
              <a:t>         (3)S={P(a,x,h(g(z))),P(z,h(y),h(y</a:t>
            </a:r>
            <a:r>
              <a:rPr lang="es-ES" altLang="zh-CN" sz="2400" dirty="0" smtClean="0"/>
              <a:t>))}</a:t>
            </a:r>
          </a:p>
          <a:p>
            <a:pPr>
              <a:defRPr/>
            </a:pPr>
            <a:r>
              <a:rPr lang="en-US" altLang="zh-CN" sz="2400" dirty="0"/>
              <a:t>2.30</a:t>
            </a:r>
            <a:r>
              <a:rPr lang="zh-CN" altLang="en-US" sz="2400" dirty="0"/>
              <a:t>求证</a:t>
            </a:r>
            <a:r>
              <a:rPr lang="en-US" altLang="zh-CN" sz="2400" dirty="0"/>
              <a:t>G</a:t>
            </a:r>
            <a:r>
              <a:rPr lang="zh-CN" altLang="en-US" sz="2400" dirty="0"/>
              <a:t>是</a:t>
            </a:r>
            <a:r>
              <a:rPr lang="en-US" altLang="zh-CN" sz="2400" dirty="0"/>
              <a:t>F</a:t>
            </a:r>
            <a:r>
              <a:rPr lang="en-US" altLang="zh-CN" sz="2400" baseline="-25000" dirty="0"/>
              <a:t>1</a:t>
            </a:r>
            <a:r>
              <a:rPr lang="zh-CN" altLang="en-US" sz="2400" dirty="0"/>
              <a:t>和</a:t>
            </a:r>
            <a:r>
              <a:rPr lang="en-US" altLang="zh-CN" sz="2400" dirty="0"/>
              <a:t>F</a:t>
            </a:r>
            <a:r>
              <a:rPr lang="en-US" altLang="zh-CN" sz="2400" baseline="-25000" dirty="0"/>
              <a:t>2</a:t>
            </a:r>
            <a:r>
              <a:rPr lang="zh-CN" altLang="en-US" sz="2400" dirty="0"/>
              <a:t>的逻辑推论</a:t>
            </a:r>
            <a:r>
              <a:rPr lang="zh-CN" altLang="en-US" sz="2400" dirty="0" smtClean="0"/>
              <a:t>。</a:t>
            </a:r>
            <a:endParaRPr lang="en-US" altLang="zh-CN" sz="2400" dirty="0" smtClean="0"/>
          </a:p>
          <a:p>
            <a:pPr marL="0" indent="0">
              <a:buNone/>
              <a:defRPr/>
            </a:pPr>
            <a:endParaRPr lang="zh-CN" altLang="en-US" sz="2400" dirty="0"/>
          </a:p>
          <a:p>
            <a:pPr marL="0" indent="0">
              <a:buNone/>
              <a:defRPr/>
            </a:pPr>
            <a:endParaRPr lang="zh-CN" altLang="zh-CN" sz="2400" dirty="0"/>
          </a:p>
        </p:txBody>
      </p:sp>
      <p:graphicFrame>
        <p:nvGraphicFramePr>
          <p:cNvPr id="5" name="对象 15"/>
          <p:cNvGraphicFramePr>
            <a:graphicFrameLocks noChangeAspect="1"/>
          </p:cNvGraphicFramePr>
          <p:nvPr>
            <p:extLst>
              <p:ext uri="{D42A27DB-BD31-4B8C-83A1-F6EECF244321}">
                <p14:modId xmlns:p14="http://schemas.microsoft.com/office/powerpoint/2010/main" val="260080251"/>
              </p:ext>
            </p:extLst>
          </p:nvPr>
        </p:nvGraphicFramePr>
        <p:xfrm>
          <a:off x="2351584" y="4077072"/>
          <a:ext cx="4724734" cy="1231676"/>
        </p:xfrm>
        <a:graphic>
          <a:graphicData uri="http://schemas.openxmlformats.org/presentationml/2006/ole">
            <mc:AlternateContent xmlns:mc="http://schemas.openxmlformats.org/markup-compatibility/2006">
              <mc:Choice xmlns:v="urn:schemas-microsoft-com:vml" Requires="v">
                <p:oleObj spid="_x0000_s1027" name="Equation" r:id="rId3" imgW="2578100" imgH="673100" progId="Equation.DSMT4">
                  <p:embed/>
                </p:oleObj>
              </mc:Choice>
              <mc:Fallback>
                <p:oleObj name="Equation" r:id="rId3" imgW="2578100" imgH="6731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1584" y="4077072"/>
                        <a:ext cx="4724734" cy="123167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775464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0" end="0"/>
                                            </p:txEl>
                                          </p:spTgt>
                                        </p:tgtEl>
                                        <p:attrNameLst>
                                          <p:attrName>style.visibility</p:attrName>
                                        </p:attrNameLst>
                                      </p:cBhvr>
                                      <p:to>
                                        <p:strVal val="visible"/>
                                      </p:to>
                                    </p:set>
                                    <p:animEffect transition="in" filter="blinds(horizontal)">
                                      <p:cBhvr>
                                        <p:cTn id="7" dur="500"/>
                                        <p:tgtEl>
                                          <p:spTgt spid="138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12" dur="500"/>
                                        <p:tgtEl>
                                          <p:spTgt spid="138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8243">
                                            <p:txEl>
                                              <p:pRg st="2" end="2"/>
                                            </p:txEl>
                                          </p:spTgt>
                                        </p:tgtEl>
                                        <p:attrNameLst>
                                          <p:attrName>style.visibility</p:attrName>
                                        </p:attrNameLst>
                                      </p:cBhvr>
                                      <p:to>
                                        <p:strVal val="visible"/>
                                      </p:to>
                                    </p:set>
                                    <p:animEffect transition="in" filter="blinds(horizontal)">
                                      <p:cBhvr>
                                        <p:cTn id="17" dur="500"/>
                                        <p:tgtEl>
                                          <p:spTgt spid="138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8243">
                                            <p:txEl>
                                              <p:pRg st="3" end="3"/>
                                            </p:txEl>
                                          </p:spTgt>
                                        </p:tgtEl>
                                        <p:attrNameLst>
                                          <p:attrName>style.visibility</p:attrName>
                                        </p:attrNameLst>
                                      </p:cBhvr>
                                      <p:to>
                                        <p:strVal val="visible"/>
                                      </p:to>
                                    </p:set>
                                    <p:animEffect transition="in" filter="blinds(horizontal)">
                                      <p:cBhvr>
                                        <p:cTn id="22" dur="500"/>
                                        <p:tgtEl>
                                          <p:spTgt spid="138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7" dur="500"/>
                                        <p:tgtEl>
                                          <p:spTgt spid="138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a:spLocks noGrp="1"/>
          </p:cNvSpPr>
          <p:nvPr>
            <p:ph type="sldNum" sz="quarter" idx="4294967295"/>
          </p:nvPr>
        </p:nvSpPr>
        <p:spPr bwMode="auto">
          <a:xfrm>
            <a:off x="8728075" y="6500814"/>
            <a:ext cx="1905000" cy="357187"/>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3600">
                <a:solidFill>
                  <a:schemeClr val="tx1"/>
                </a:solidFill>
                <a:latin typeface="Times New Roman" panose="02020603050405020304" pitchFamily="18" charset="0"/>
                <a:ea typeface="宋体" panose="02010600030101010101" pitchFamily="2" charset="-122"/>
              </a:defRPr>
            </a:lvl1pPr>
            <a:lvl2pPr marL="742950" indent="-285750">
              <a:defRPr kumimoji="1" sz="3600">
                <a:solidFill>
                  <a:schemeClr val="tx1"/>
                </a:solidFill>
                <a:latin typeface="Times New Roman" panose="02020603050405020304" pitchFamily="18" charset="0"/>
                <a:ea typeface="宋体" panose="02010600030101010101" pitchFamily="2" charset="-122"/>
              </a:defRPr>
            </a:lvl2pPr>
            <a:lvl3pPr marL="1143000" indent="-228600">
              <a:defRPr kumimoji="1" sz="3600">
                <a:solidFill>
                  <a:schemeClr val="tx1"/>
                </a:solidFill>
                <a:latin typeface="Times New Roman" panose="02020603050405020304" pitchFamily="18" charset="0"/>
                <a:ea typeface="宋体" panose="02010600030101010101" pitchFamily="2" charset="-122"/>
              </a:defRPr>
            </a:lvl3pPr>
            <a:lvl4pPr marL="1600200" indent="-228600">
              <a:defRPr kumimoji="1" sz="3600">
                <a:solidFill>
                  <a:schemeClr val="tx1"/>
                </a:solidFill>
                <a:latin typeface="Times New Roman" panose="02020603050405020304" pitchFamily="18" charset="0"/>
                <a:ea typeface="宋体" panose="02010600030101010101" pitchFamily="2" charset="-122"/>
              </a:defRPr>
            </a:lvl4pPr>
            <a:lvl5pPr marL="2057400" indent="-228600">
              <a:defRPr kumimoji="1" sz="36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3600">
                <a:solidFill>
                  <a:schemeClr val="tx1"/>
                </a:solidFill>
                <a:latin typeface="Times New Roman" panose="02020603050405020304" pitchFamily="18" charset="0"/>
                <a:ea typeface="宋体" panose="02010600030101010101" pitchFamily="2" charset="-122"/>
              </a:defRPr>
            </a:lvl9pPr>
          </a:lstStyle>
          <a:p>
            <a:fld id="{E6ED5CC3-7F86-4187-A5E2-BA401A4AE921}" type="slidenum">
              <a:rPr lang="zh-CN" altLang="en-US" sz="1600">
                <a:solidFill>
                  <a:schemeClr val="bg1"/>
                </a:solidFill>
              </a:rPr>
              <a:pPr/>
              <a:t>49</a:t>
            </a:fld>
            <a:endParaRPr lang="zh-CN" altLang="en-US" sz="1600">
              <a:solidFill>
                <a:schemeClr val="bg1"/>
              </a:solidFill>
            </a:endParaRPr>
          </a:p>
        </p:txBody>
      </p:sp>
      <p:sp>
        <p:nvSpPr>
          <p:cNvPr id="6" name="Rectangle 3"/>
          <p:cNvSpPr txBox="1">
            <a:spLocks noChangeArrowheads="1"/>
          </p:cNvSpPr>
          <p:nvPr/>
        </p:nvSpPr>
        <p:spPr bwMode="auto">
          <a:xfrm>
            <a:off x="695400" y="1052736"/>
            <a:ext cx="10729192" cy="561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452755" indent="-452755" algn="just" rtl="0" eaLnBrk="0" fontAlgn="base" hangingPunct="0">
              <a:lnSpc>
                <a:spcPct val="130000"/>
              </a:lnSpc>
              <a:spcBef>
                <a:spcPts val="0"/>
              </a:spcBef>
              <a:spcAft>
                <a:spcPct val="0"/>
              </a:spcAft>
              <a:buClr>
                <a:srgbClr val="0000CC"/>
              </a:buClr>
              <a:buSzPct val="80000"/>
              <a:buFont typeface="Wingdings" panose="05000000000000000000" pitchFamily="2" charset="2"/>
              <a:buChar char="Ø"/>
              <a:defRPr kumimoji="1" sz="2800" b="1">
                <a:solidFill>
                  <a:srgbClr val="00008E"/>
                </a:solidFill>
                <a:latin typeface="+mn-lt"/>
                <a:ea typeface="黑体" panose="02010609060101010101" pitchFamily="49" charset="-122"/>
                <a:cs typeface="Times New Roman" panose="02020603050405020304" pitchFamily="18" charset="0"/>
              </a:defRPr>
            </a:lvl1pPr>
            <a:lvl2pPr marL="806450" indent="-354330" algn="just" rtl="0" eaLnBrk="0" fontAlgn="base" hangingPunct="0">
              <a:lnSpc>
                <a:spcPct val="150000"/>
              </a:lnSpc>
              <a:spcBef>
                <a:spcPts val="0"/>
              </a:spcBef>
              <a:spcAft>
                <a:spcPct val="0"/>
              </a:spcAft>
              <a:buClr>
                <a:schemeClr val="tx1"/>
              </a:buClr>
              <a:buSzPct val="80000"/>
              <a:buFont typeface="Wingdings" panose="05000000000000000000" pitchFamily="2" charset="2"/>
              <a:buChar char="l"/>
              <a:defRPr kumimoji="1" sz="2600" b="1">
                <a:solidFill>
                  <a:schemeClr val="tx1"/>
                </a:solidFill>
                <a:latin typeface="+mn-lt"/>
                <a:ea typeface="黑体" panose="02010609060101010101" pitchFamily="49" charset="-122"/>
                <a:cs typeface="Times New Roman" panose="02020603050405020304" pitchFamily="18" charset="0"/>
              </a:defRPr>
            </a:lvl2pPr>
            <a:lvl3pPr marL="1165225" indent="-358775" algn="just" rtl="0" eaLnBrk="0" fontAlgn="base" hangingPunct="0">
              <a:lnSpc>
                <a:spcPct val="120000"/>
              </a:lnSpc>
              <a:spcBef>
                <a:spcPts val="600"/>
              </a:spcBef>
              <a:spcAft>
                <a:spcPct val="0"/>
              </a:spcAft>
              <a:buClr>
                <a:srgbClr val="3333FF"/>
              </a:buClr>
              <a:buSzPct val="80000"/>
              <a:buFont typeface="Wingdings" panose="05000000000000000000" pitchFamily="2" charset="2"/>
              <a:buChar char="n"/>
              <a:defRPr kumimoji="1" sz="2400" b="1">
                <a:solidFill>
                  <a:srgbClr val="3333FF"/>
                </a:solidFill>
                <a:latin typeface="+mn-lt"/>
                <a:ea typeface="楷体" panose="02010609060101010101" pitchFamily="49" charset="-122"/>
                <a:cs typeface="Times New Roman" panose="02020603050405020304" pitchFamily="18" charset="0"/>
              </a:defRPr>
            </a:lvl3pPr>
            <a:lvl4pPr marL="1600200" indent="-228600" algn="l" rtl="0" eaLnBrk="0" fontAlgn="base" hangingPunct="0">
              <a:lnSpc>
                <a:spcPct val="120000"/>
              </a:lnSpc>
              <a:spcBef>
                <a:spcPts val="0"/>
              </a:spcBef>
              <a:spcAft>
                <a:spcPct val="0"/>
              </a:spcAft>
              <a:buSzPct val="80000"/>
              <a:buFont typeface="Wingdings" panose="05000000000000000000" pitchFamily="2" charset="2"/>
              <a:buChar char="Ø"/>
              <a:defRPr kumimoji="1" sz="28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4pPr>
            <a:lvl5pPr marL="2057400" indent="-228600" algn="l" rtl="0" eaLnBrk="0" fontAlgn="base" hangingPunct="0">
              <a:lnSpc>
                <a:spcPct val="120000"/>
              </a:lnSpc>
              <a:spcBef>
                <a:spcPts val="0"/>
              </a:spcBef>
              <a:spcAft>
                <a:spcPct val="0"/>
              </a:spcAft>
              <a:buSzPct val="80000"/>
              <a:buFont typeface="Wingdings" panose="05000000000000000000" pitchFamily="2" charset="2"/>
              <a:buChar char="Ø"/>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algn="l" rtl="0" fontAlgn="base">
              <a:spcBef>
                <a:spcPct val="20000"/>
              </a:spcBef>
              <a:spcAft>
                <a:spcPct val="0"/>
              </a:spcAft>
              <a:buChar char="»"/>
              <a:defRPr kumimoji="1">
                <a:solidFill>
                  <a:schemeClr val="tx1"/>
                </a:solidFill>
                <a:latin typeface="+mn-lt"/>
                <a:ea typeface="宋体" panose="02010600030101010101" pitchFamily="2" charset="-122"/>
              </a:defRPr>
            </a:lvl6pPr>
            <a:lvl7pPr marL="2971800" indent="-228600" algn="l" rtl="0" fontAlgn="base">
              <a:spcBef>
                <a:spcPct val="20000"/>
              </a:spcBef>
              <a:spcAft>
                <a:spcPct val="0"/>
              </a:spcAft>
              <a:buChar char="»"/>
              <a:defRPr kumimoji="1">
                <a:solidFill>
                  <a:schemeClr val="tx1"/>
                </a:solidFill>
                <a:latin typeface="+mn-lt"/>
                <a:ea typeface="宋体" panose="02010600030101010101" pitchFamily="2" charset="-122"/>
              </a:defRPr>
            </a:lvl7pPr>
            <a:lvl8pPr marL="3429000" indent="-228600" algn="l" rtl="0" fontAlgn="base">
              <a:spcBef>
                <a:spcPct val="20000"/>
              </a:spcBef>
              <a:spcAft>
                <a:spcPct val="0"/>
              </a:spcAft>
              <a:buChar char="»"/>
              <a:defRPr kumimoji="1">
                <a:solidFill>
                  <a:schemeClr val="tx1"/>
                </a:solidFill>
                <a:latin typeface="+mn-lt"/>
                <a:ea typeface="宋体" panose="02010600030101010101" pitchFamily="2" charset="-122"/>
              </a:defRPr>
            </a:lvl8pPr>
            <a:lvl9pPr marL="3886200" indent="-228600" algn="l" rtl="0" fontAlgn="base">
              <a:spcBef>
                <a:spcPct val="20000"/>
              </a:spcBef>
              <a:spcAft>
                <a:spcPct val="0"/>
              </a:spcAft>
              <a:buChar char="»"/>
              <a:defRPr kumimoji="1">
                <a:solidFill>
                  <a:schemeClr val="tx1"/>
                </a:solidFill>
                <a:latin typeface="+mn-lt"/>
                <a:ea typeface="宋体" panose="02010600030101010101" pitchFamily="2" charset="-122"/>
              </a:defRPr>
            </a:lvl9pPr>
          </a:lstStyle>
          <a:p>
            <a:pPr>
              <a:defRPr/>
            </a:pPr>
            <a:r>
              <a:rPr lang="en-US" altLang="zh-CN" sz="2400" dirty="0" smtClean="0"/>
              <a:t>2.31</a:t>
            </a:r>
            <a:r>
              <a:rPr lang="zh-CN" altLang="zh-CN" sz="2400" dirty="0"/>
              <a:t>已知：</a:t>
            </a:r>
            <a:endParaRPr lang="en-US" altLang="zh-CN" sz="2400" dirty="0"/>
          </a:p>
          <a:p>
            <a:pPr marL="0" indent="0">
              <a:buNone/>
              <a:defRPr/>
            </a:pPr>
            <a:r>
              <a:rPr lang="en-US" altLang="zh-CN" sz="2400" dirty="0"/>
              <a:t>   </a:t>
            </a:r>
            <a:r>
              <a:rPr lang="zh-CN" altLang="en-US" sz="2400" dirty="0"/>
              <a:t>规则</a:t>
            </a:r>
            <a:r>
              <a:rPr lang="en-US" altLang="zh-CN" sz="2400" dirty="0"/>
              <a:t>1</a:t>
            </a:r>
            <a:r>
              <a:rPr lang="zh-CN" altLang="en-US" sz="2400" dirty="0"/>
              <a:t>：</a:t>
            </a:r>
            <a:r>
              <a:rPr lang="zh-CN" altLang="zh-CN" sz="2400" dirty="0"/>
              <a:t>任何人的兄弟不是女性</a:t>
            </a:r>
            <a:r>
              <a:rPr lang="zh-CN" altLang="en-US" sz="2400" dirty="0"/>
              <a:t>。</a:t>
            </a:r>
            <a:endParaRPr lang="zh-CN" altLang="zh-CN" sz="2400" dirty="0"/>
          </a:p>
          <a:p>
            <a:pPr marL="0" indent="0">
              <a:buNone/>
              <a:defRPr/>
            </a:pPr>
            <a:r>
              <a:rPr lang="en-US" altLang="zh-CN" sz="2400" dirty="0"/>
              <a:t>   </a:t>
            </a:r>
            <a:r>
              <a:rPr lang="zh-CN" altLang="en-US" sz="2400" dirty="0"/>
              <a:t>规则</a:t>
            </a:r>
            <a:r>
              <a:rPr lang="en-US" altLang="zh-CN" sz="2400" dirty="0"/>
              <a:t>2</a:t>
            </a:r>
            <a:r>
              <a:rPr lang="zh-CN" altLang="en-US" sz="2400" dirty="0"/>
              <a:t>：</a:t>
            </a:r>
            <a:r>
              <a:rPr lang="zh-CN" altLang="zh-CN" sz="2400" dirty="0"/>
              <a:t>任何人的姐妹必是女性</a:t>
            </a:r>
            <a:r>
              <a:rPr lang="zh-CN" altLang="en-US" sz="2400" dirty="0"/>
              <a:t>。</a:t>
            </a:r>
            <a:endParaRPr lang="zh-CN" altLang="zh-CN" sz="2400" dirty="0"/>
          </a:p>
          <a:p>
            <a:pPr marL="0" indent="0">
              <a:buNone/>
              <a:defRPr/>
            </a:pPr>
            <a:r>
              <a:rPr lang="en-US" altLang="zh-CN" sz="2400" dirty="0"/>
              <a:t>   </a:t>
            </a:r>
            <a:r>
              <a:rPr lang="zh-CN" altLang="en-US" sz="2400" dirty="0"/>
              <a:t>事实：</a:t>
            </a:r>
            <a:r>
              <a:rPr lang="en-US" altLang="zh-CN" sz="2400" dirty="0"/>
              <a:t>Mary</a:t>
            </a:r>
            <a:r>
              <a:rPr lang="zh-CN" altLang="zh-CN" sz="2400" dirty="0"/>
              <a:t>是</a:t>
            </a:r>
            <a:r>
              <a:rPr lang="en-US" altLang="zh-CN" sz="2400" dirty="0"/>
              <a:t>Bill</a:t>
            </a:r>
            <a:r>
              <a:rPr lang="zh-CN" altLang="zh-CN" sz="2400" dirty="0"/>
              <a:t>的姐妹</a:t>
            </a:r>
            <a:r>
              <a:rPr lang="zh-CN" altLang="en-US" sz="2400" dirty="0"/>
              <a:t>。</a:t>
            </a:r>
            <a:endParaRPr lang="zh-CN" altLang="zh-CN" sz="2400" dirty="0"/>
          </a:p>
          <a:p>
            <a:pPr marL="0" indent="0">
              <a:buNone/>
              <a:defRPr/>
            </a:pPr>
            <a:r>
              <a:rPr lang="en-US" altLang="zh-CN" sz="2400" dirty="0"/>
              <a:t>   </a:t>
            </a:r>
            <a:r>
              <a:rPr lang="zh-CN" altLang="zh-CN" sz="2400" dirty="0"/>
              <a:t>求证：用归结推理方法证明</a:t>
            </a:r>
            <a:r>
              <a:rPr lang="en-US" altLang="zh-CN" sz="2400" dirty="0"/>
              <a:t>Mary</a:t>
            </a:r>
            <a:r>
              <a:rPr lang="zh-CN" altLang="zh-CN" sz="2400" dirty="0"/>
              <a:t>不是</a:t>
            </a:r>
            <a:r>
              <a:rPr lang="en-US" altLang="zh-CN" sz="2400" dirty="0"/>
              <a:t>Tom</a:t>
            </a:r>
            <a:r>
              <a:rPr lang="zh-CN" altLang="zh-CN" sz="2400" dirty="0"/>
              <a:t>的兄弟。</a:t>
            </a:r>
          </a:p>
          <a:p>
            <a:pPr>
              <a:defRPr/>
            </a:pPr>
            <a:r>
              <a:rPr lang="en-US" altLang="zh-CN" sz="2400" dirty="0"/>
              <a:t>2.39</a:t>
            </a:r>
            <a:r>
              <a:rPr lang="zh-CN" altLang="zh-CN" sz="2400" dirty="0"/>
              <a:t>任何通过了历史考试并中了彩票的人都是快乐的。任何肯学习或幸运的人可以通过所有考试，小张不学习，但很幸运，任何人只要是幸运的就能中彩。</a:t>
            </a:r>
          </a:p>
          <a:p>
            <a:pPr indent="0">
              <a:buNone/>
              <a:defRPr/>
            </a:pPr>
            <a:r>
              <a:rPr lang="zh-CN" altLang="zh-CN" sz="2400" dirty="0"/>
              <a:t>求证：小张是快乐的</a:t>
            </a:r>
            <a:r>
              <a:rPr lang="zh-CN" altLang="zh-CN" sz="2400" dirty="0" smtClean="0"/>
              <a:t>。</a:t>
            </a:r>
            <a:endParaRPr lang="zh-CN" altLang="zh-CN" sz="2400" kern="0" dirty="0"/>
          </a:p>
        </p:txBody>
      </p:sp>
      <p:sp>
        <p:nvSpPr>
          <p:cNvPr id="8" name="Rectangle 2"/>
          <p:cNvSpPr>
            <a:spLocks noGrp="1" noRot="1" noChangeArrowheads="1"/>
          </p:cNvSpPr>
          <p:nvPr>
            <p:ph type="title"/>
          </p:nvPr>
        </p:nvSpPr>
        <p:spPr>
          <a:xfrm>
            <a:off x="575388" y="228600"/>
            <a:ext cx="10705188" cy="609600"/>
          </a:xfrm>
        </p:spPr>
        <p:txBody>
          <a:bodyPr/>
          <a:lstStyle/>
          <a:p>
            <a:pPr eaLnBrk="1" hangingPunct="1">
              <a:defRPr/>
            </a:pPr>
            <a:r>
              <a:rPr lang="zh-CN" altLang="en-US" dirty="0" smtClean="0"/>
              <a:t>作  业</a:t>
            </a:r>
            <a:endParaRPr lang="zh-CN" altLang="en-US" dirty="0"/>
          </a:p>
        </p:txBody>
      </p:sp>
    </p:spTree>
    <p:extLst>
      <p:ext uri="{BB962C8B-B14F-4D97-AF65-F5344CB8AC3E}">
        <p14:creationId xmlns:p14="http://schemas.microsoft.com/office/powerpoint/2010/main" val="2193661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blinds(horizontal)">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blinds(horizontal)">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blinds(horizontal)">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blinds(horizontal)">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452755" lvl="1" indent="-452755">
                  <a:lnSpc>
                    <a:spcPct val="130000"/>
                  </a:lnSpc>
                  <a:buClr>
                    <a:srgbClr val="0000CC"/>
                  </a:buClr>
                  <a:buFont typeface="Wingdings" panose="05000000000000000000" pitchFamily="2" charset="2"/>
                  <a:buChar char="Ø"/>
                </a:pPr>
                <a:r>
                  <a:rPr lang="zh-CN" altLang="en-US" sz="2800" dirty="0" smtClean="0">
                    <a:solidFill>
                      <a:srgbClr val="00008E"/>
                    </a:solidFill>
                  </a:rPr>
                  <a:t>归结</a:t>
                </a:r>
                <a:r>
                  <a:rPr lang="zh-CN" altLang="en-US" sz="2800" dirty="0">
                    <a:solidFill>
                      <a:srgbClr val="00008E"/>
                    </a:solidFill>
                  </a:rPr>
                  <a:t>式</a:t>
                </a:r>
              </a:p>
              <a:p>
                <a:pPr lvl="1"/>
                <a:r>
                  <a:rPr lang="zh-CN" altLang="en-US" dirty="0" smtClean="0"/>
                  <a:t>设</a:t>
                </a:r>
                <a:r>
                  <a:rPr lang="en-US" altLang="zh-CN" dirty="0"/>
                  <a:t>C</a:t>
                </a:r>
                <a:r>
                  <a:rPr lang="en-US" altLang="zh-CN" baseline="-25000" dirty="0"/>
                  <a:t>1</a:t>
                </a:r>
                <a:r>
                  <a:rPr lang="zh-CN" altLang="en-US" dirty="0"/>
                  <a:t>和</a:t>
                </a:r>
                <a:r>
                  <a:rPr lang="en-US" altLang="zh-CN" dirty="0"/>
                  <a:t>C</a:t>
                </a:r>
                <a:r>
                  <a:rPr lang="en-US" altLang="zh-CN" baseline="-25000" dirty="0"/>
                  <a:t>2</a:t>
                </a:r>
                <a:r>
                  <a:rPr lang="zh-CN" altLang="en-US" dirty="0"/>
                  <a:t>是子句集中的任意两个</a:t>
                </a:r>
                <a:r>
                  <a:rPr lang="zh-CN" altLang="en-US" dirty="0">
                    <a:solidFill>
                      <a:srgbClr val="FF00FF"/>
                    </a:solidFill>
                  </a:rPr>
                  <a:t>子句</a:t>
                </a:r>
                <a:r>
                  <a:rPr lang="zh-CN" altLang="en-US" dirty="0"/>
                  <a:t>，如果</a:t>
                </a:r>
                <a:r>
                  <a:rPr lang="en-US" altLang="zh-CN" dirty="0"/>
                  <a:t>C</a:t>
                </a:r>
                <a:r>
                  <a:rPr lang="en-US" altLang="zh-CN" baseline="-25000" dirty="0"/>
                  <a:t>1</a:t>
                </a:r>
                <a:r>
                  <a:rPr lang="zh-CN" altLang="en-US" dirty="0"/>
                  <a:t>中的文字</a:t>
                </a:r>
                <a:r>
                  <a:rPr lang="en-US" altLang="zh-CN" dirty="0"/>
                  <a:t>L</a:t>
                </a:r>
                <a:r>
                  <a:rPr lang="en-US" altLang="zh-CN" baseline="-25000" dirty="0"/>
                  <a:t>1</a:t>
                </a:r>
                <a:r>
                  <a:rPr lang="zh-CN" altLang="en-US" dirty="0"/>
                  <a:t>与</a:t>
                </a:r>
                <a:r>
                  <a:rPr lang="en-US" altLang="zh-CN" dirty="0"/>
                  <a:t>C</a:t>
                </a:r>
                <a:r>
                  <a:rPr lang="en-US" altLang="zh-CN" baseline="-25000" dirty="0"/>
                  <a:t>2</a:t>
                </a:r>
                <a:r>
                  <a:rPr lang="zh-CN" altLang="en-US" dirty="0"/>
                  <a:t>中的</a:t>
                </a:r>
                <a:r>
                  <a:rPr lang="zh-CN" altLang="en-US" dirty="0">
                    <a:solidFill>
                      <a:srgbClr val="FF00FF"/>
                    </a:solidFill>
                  </a:rPr>
                  <a:t>文字</a:t>
                </a:r>
                <a:r>
                  <a:rPr lang="en-US" altLang="zh-CN" dirty="0"/>
                  <a:t>L</a:t>
                </a:r>
                <a:r>
                  <a:rPr lang="en-US" altLang="zh-CN" baseline="-25000" dirty="0"/>
                  <a:t>2</a:t>
                </a:r>
                <a:r>
                  <a:rPr lang="zh-CN" altLang="en-US" dirty="0">
                    <a:solidFill>
                      <a:srgbClr val="FF00FF"/>
                    </a:solidFill>
                  </a:rPr>
                  <a:t>互补</a:t>
                </a:r>
                <a:r>
                  <a:rPr lang="zh-CN" altLang="en-US" dirty="0"/>
                  <a:t>，那么可从</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中分别</a:t>
                </a:r>
                <a:r>
                  <a:rPr lang="zh-CN" altLang="en-US" dirty="0">
                    <a:solidFill>
                      <a:srgbClr val="FF00FF"/>
                    </a:solidFill>
                  </a:rPr>
                  <a:t>消去</a:t>
                </a:r>
                <a:r>
                  <a:rPr lang="en-US" altLang="zh-CN" dirty="0"/>
                  <a:t>L</a:t>
                </a:r>
                <a:r>
                  <a:rPr lang="en-US" altLang="zh-CN" baseline="-25000" dirty="0"/>
                  <a:t>1</a:t>
                </a:r>
                <a:r>
                  <a:rPr lang="zh-CN" altLang="en-US" dirty="0"/>
                  <a:t>和</a:t>
                </a:r>
                <a:r>
                  <a:rPr lang="en-US" altLang="zh-CN" dirty="0"/>
                  <a:t>L</a:t>
                </a:r>
                <a:r>
                  <a:rPr lang="en-US" altLang="zh-CN" baseline="-25000" dirty="0"/>
                  <a:t>2</a:t>
                </a:r>
                <a:r>
                  <a:rPr lang="zh-CN" altLang="en-US" dirty="0"/>
                  <a:t>，并将</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中余下的部分按析取关系构成一个新子句</a:t>
                </a:r>
                <a:r>
                  <a:rPr lang="en-US" altLang="zh-CN" dirty="0"/>
                  <a:t>C</a:t>
                </a:r>
                <a:r>
                  <a:rPr lang="en-US" altLang="zh-CN" baseline="-25000" dirty="0"/>
                  <a:t>12</a:t>
                </a:r>
                <a:r>
                  <a:rPr lang="zh-CN" altLang="en-US" dirty="0"/>
                  <a:t>，则称这个过程为</a:t>
                </a:r>
                <a:r>
                  <a:rPr lang="zh-CN" altLang="en-US" dirty="0">
                    <a:solidFill>
                      <a:srgbClr val="FF0000"/>
                    </a:solidFill>
                  </a:rPr>
                  <a:t>归结</a:t>
                </a:r>
                <a:r>
                  <a:rPr lang="zh-CN" altLang="en-US" dirty="0"/>
                  <a:t>，称</a:t>
                </a:r>
                <a:r>
                  <a:rPr lang="en-US" altLang="zh-CN" dirty="0"/>
                  <a:t>C</a:t>
                </a:r>
                <a:r>
                  <a:rPr lang="en-US" altLang="zh-CN" baseline="-25000" dirty="0"/>
                  <a:t>12</a:t>
                </a:r>
                <a:r>
                  <a:rPr lang="zh-CN" altLang="en-US" dirty="0"/>
                  <a:t>为</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的</a:t>
                </a:r>
                <a:r>
                  <a:rPr lang="zh-CN" altLang="en-US" dirty="0">
                    <a:solidFill>
                      <a:srgbClr val="FF0000"/>
                    </a:solidFill>
                  </a:rPr>
                  <a:t>归结式</a:t>
                </a:r>
                <a:r>
                  <a:rPr lang="zh-CN" altLang="en-US" dirty="0"/>
                  <a:t>，称</a:t>
                </a:r>
                <a:r>
                  <a:rPr lang="en-US" altLang="zh-CN" dirty="0" smtClean="0"/>
                  <a:t>C</a:t>
                </a:r>
                <a:r>
                  <a:rPr lang="en-US" altLang="zh-CN" baseline="-25000" dirty="0" smtClean="0"/>
                  <a:t>1</a:t>
                </a:r>
                <a:r>
                  <a:rPr lang="zh-CN" altLang="en-US" dirty="0" smtClean="0"/>
                  <a:t>和</a:t>
                </a:r>
                <a:r>
                  <a:rPr lang="en-US" altLang="zh-CN" dirty="0"/>
                  <a:t>C</a:t>
                </a:r>
                <a:r>
                  <a:rPr lang="en-US" altLang="zh-CN" baseline="-25000" dirty="0"/>
                  <a:t>2</a:t>
                </a:r>
                <a:r>
                  <a:rPr lang="zh-CN" altLang="en-US" dirty="0"/>
                  <a:t>为</a:t>
                </a:r>
                <a:r>
                  <a:rPr lang="en-US" altLang="zh-CN" dirty="0"/>
                  <a:t>C</a:t>
                </a:r>
                <a:r>
                  <a:rPr lang="en-US" altLang="zh-CN" baseline="-25000" dirty="0"/>
                  <a:t>12</a:t>
                </a:r>
                <a:r>
                  <a:rPr lang="zh-CN" altLang="en-US" dirty="0"/>
                  <a:t>的</a:t>
                </a:r>
                <a:r>
                  <a:rPr lang="zh-CN" altLang="en-US" dirty="0">
                    <a:solidFill>
                      <a:srgbClr val="FF0000"/>
                    </a:solidFill>
                  </a:rPr>
                  <a:t>亲本子句</a:t>
                </a:r>
                <a:r>
                  <a:rPr lang="zh-CN" altLang="en-US" dirty="0" smtClean="0"/>
                  <a:t>。</a:t>
                </a:r>
                <a:endParaRPr lang="en-US" altLang="zh-CN" dirty="0" smtClean="0"/>
              </a:p>
              <a:p>
                <a:pPr marL="809625" lvl="1" indent="-358775">
                  <a:buClr>
                    <a:srgbClr val="000000"/>
                  </a:buClr>
                  <a:buNone/>
                </a:pPr>
                <a:r>
                  <a:rPr lang="en-US" altLang="zh-CN" dirty="0" smtClean="0">
                    <a:solidFill>
                      <a:srgbClr val="000000"/>
                    </a:solidFill>
                  </a:rPr>
                  <a:t>	</a:t>
                </a:r>
                <a:r>
                  <a:rPr lang="zh-CN" altLang="en-US" dirty="0" smtClean="0">
                    <a:solidFill>
                      <a:srgbClr val="000000"/>
                    </a:solidFill>
                  </a:rPr>
                  <a:t>例：</a:t>
                </a:r>
                <a:r>
                  <a:rPr lang="en-US" altLang="zh-CN" dirty="0" smtClean="0">
                    <a:solidFill>
                      <a:srgbClr val="000000"/>
                    </a:solidFill>
                  </a:rPr>
                  <a:t>	</a:t>
                </a:r>
                <a:r>
                  <a:rPr lang="zh-CN" altLang="en-US" dirty="0" smtClean="0">
                    <a:solidFill>
                      <a:srgbClr val="000000"/>
                    </a:solidFill>
                  </a:rPr>
                  <a:t>子句：</a:t>
                </a:r>
                <a:r>
                  <a:rPr lang="en-US" altLang="zh-CN" dirty="0">
                    <a:solidFill>
                      <a:srgbClr val="000000"/>
                    </a:solidFill>
                  </a:rPr>
                  <a:t> </a:t>
                </a:r>
                <a:r>
                  <a:rPr lang="en-US" altLang="zh-CN" dirty="0" smtClean="0">
                    <a:solidFill>
                      <a:srgbClr val="000000"/>
                    </a:solidFill>
                  </a:rPr>
                  <a:t> C1 </a:t>
                </a:r>
                <a:r>
                  <a:rPr lang="en-US" altLang="zh-CN" dirty="0">
                    <a:solidFill>
                      <a:srgbClr val="000000"/>
                    </a:solidFill>
                  </a:rPr>
                  <a:t>= 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solidFill>
                      <a:srgbClr val="000000"/>
                    </a:solidFill>
                  </a:rPr>
                  <a:t>C1', </a:t>
                </a:r>
                <a:r>
                  <a:rPr lang="en-US" altLang="zh-CN" dirty="0">
                    <a:solidFill>
                      <a:srgbClr val="000000"/>
                    </a:solidFill>
                  </a:rPr>
                  <a:t>C2 =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solidFill>
                      <a:srgbClr val="000000"/>
                    </a:solidFill>
                  </a:rPr>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solidFill>
                      <a:srgbClr val="000000"/>
                    </a:solidFill>
                  </a:rPr>
                  <a:t>C2' </a:t>
                </a:r>
                <a:endParaRPr lang="en-US" altLang="zh-CN" dirty="0">
                  <a:solidFill>
                    <a:srgbClr val="000000"/>
                  </a:solidFill>
                </a:endParaRPr>
              </a:p>
              <a:p>
                <a:pPr marL="809625" lvl="1" indent="-358775">
                  <a:buClr>
                    <a:srgbClr val="000000"/>
                  </a:buClr>
                  <a:buNone/>
                </a:pPr>
                <a:r>
                  <a:rPr lang="en-US" altLang="zh-CN" dirty="0">
                    <a:solidFill>
                      <a:srgbClr val="000000"/>
                    </a:solidFill>
                  </a:rPr>
                  <a:t>	</a:t>
                </a:r>
                <a:r>
                  <a:rPr lang="en-US" altLang="zh-CN" dirty="0" smtClean="0">
                    <a:solidFill>
                      <a:srgbClr val="000000"/>
                    </a:solidFill>
                  </a:rPr>
                  <a:t>		</a:t>
                </a:r>
                <a:r>
                  <a:rPr lang="zh-CN" altLang="en-US" dirty="0" smtClean="0">
                    <a:solidFill>
                      <a:srgbClr val="000000"/>
                    </a:solidFill>
                  </a:rPr>
                  <a:t>归结</a:t>
                </a:r>
                <a:r>
                  <a:rPr lang="zh-CN" altLang="en-US" dirty="0">
                    <a:solidFill>
                      <a:srgbClr val="000000"/>
                    </a:solidFill>
                  </a:rPr>
                  <a:t>式：</a:t>
                </a:r>
                <a:r>
                  <a:rPr lang="en-US" altLang="zh-CN" dirty="0">
                    <a:solidFill>
                      <a:srgbClr val="000000"/>
                    </a:solidFill>
                  </a:rPr>
                  <a:t>C12 = </a:t>
                </a:r>
                <a:r>
                  <a:rPr lang="en-US" altLang="zh-CN" dirty="0" smtClean="0">
                    <a:solidFill>
                      <a:srgbClr val="000000"/>
                    </a:solidFill>
                  </a:rPr>
                  <a:t>C1'</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 </m:t>
                    </m:r>
                  </m:oMath>
                </a14:m>
                <a:r>
                  <a:rPr lang="en-US" altLang="zh-CN" dirty="0" smtClean="0">
                    <a:solidFill>
                      <a:srgbClr val="000000"/>
                    </a:solidFill>
                  </a:rPr>
                  <a:t>C2'</a:t>
                </a:r>
                <a:endParaRPr lang="en-US" altLang="zh-CN" dirty="0">
                  <a:solidFill>
                    <a:srgbClr val="000000"/>
                  </a:solidFill>
                </a:endParaRPr>
              </a:p>
              <a:p>
                <a:pPr lvl="1"/>
                <a:r>
                  <a:rPr lang="zh-CN" altLang="en-US" dirty="0">
                    <a:solidFill>
                      <a:srgbClr val="000000"/>
                    </a:solidFill>
                  </a:rPr>
                  <a:t>性质：</a:t>
                </a:r>
                <a:r>
                  <a:rPr lang="zh-CN" altLang="en-US" dirty="0" smtClean="0">
                    <a:solidFill>
                      <a:srgbClr val="FF0000"/>
                    </a:solidFill>
                  </a:rPr>
                  <a:t>归结</a:t>
                </a:r>
                <a:r>
                  <a:rPr lang="zh-CN" altLang="en-US" dirty="0">
                    <a:solidFill>
                      <a:srgbClr val="FF0000"/>
                    </a:solidFill>
                  </a:rPr>
                  <a:t>式</a:t>
                </a:r>
                <a:r>
                  <a:rPr lang="en-US" altLang="zh-CN" dirty="0">
                    <a:solidFill>
                      <a:srgbClr val="000000"/>
                    </a:solidFill>
                  </a:rPr>
                  <a:t>C</a:t>
                </a:r>
                <a:r>
                  <a:rPr lang="en-US" altLang="zh-CN" baseline="-25000" dirty="0">
                    <a:solidFill>
                      <a:srgbClr val="000000"/>
                    </a:solidFill>
                  </a:rPr>
                  <a:t>12</a:t>
                </a:r>
                <a:r>
                  <a:rPr lang="zh-CN" altLang="en-US" dirty="0">
                    <a:solidFill>
                      <a:srgbClr val="000000"/>
                    </a:solidFill>
                  </a:rPr>
                  <a:t>是亲本子句</a:t>
                </a:r>
                <a:r>
                  <a:rPr lang="en-US" altLang="zh-CN" dirty="0" smtClean="0">
                    <a:solidFill>
                      <a:srgbClr val="000000"/>
                    </a:solidFill>
                  </a:rPr>
                  <a:t>C</a:t>
                </a:r>
                <a:r>
                  <a:rPr lang="en-US" altLang="zh-CN" baseline="-25000" dirty="0" smtClean="0">
                    <a:solidFill>
                      <a:srgbClr val="000000"/>
                    </a:solidFill>
                  </a:rPr>
                  <a:t>1</a:t>
                </a:r>
                <a:r>
                  <a:rPr lang="zh-CN" altLang="en-US" dirty="0" smtClean="0">
                    <a:solidFill>
                      <a:srgbClr val="000000"/>
                    </a:solidFill>
                  </a:rPr>
                  <a:t>和</a:t>
                </a:r>
                <a:r>
                  <a:rPr lang="en-US" altLang="zh-CN" dirty="0">
                    <a:solidFill>
                      <a:srgbClr val="000000"/>
                    </a:solidFill>
                  </a:rPr>
                  <a:t>C</a:t>
                </a:r>
                <a:r>
                  <a:rPr lang="en-US" altLang="zh-CN" baseline="-25000" dirty="0">
                    <a:solidFill>
                      <a:srgbClr val="000000"/>
                    </a:solidFill>
                  </a:rPr>
                  <a:t>2</a:t>
                </a:r>
                <a:r>
                  <a:rPr lang="zh-CN" altLang="en-US" dirty="0">
                    <a:solidFill>
                      <a:srgbClr val="000000"/>
                    </a:solidFill>
                  </a:rPr>
                  <a:t>的</a:t>
                </a:r>
                <a:r>
                  <a:rPr lang="zh-CN" altLang="en-US" dirty="0">
                    <a:solidFill>
                      <a:srgbClr val="FF0000"/>
                    </a:solidFill>
                  </a:rPr>
                  <a:t>逻辑结论</a:t>
                </a:r>
                <a:r>
                  <a:rPr lang="zh-CN" altLang="en-US" dirty="0" smtClean="0">
                    <a:solidFill>
                      <a:srgbClr val="000000"/>
                    </a:solidFill>
                  </a:rPr>
                  <a:t>。即：</a:t>
                </a:r>
                <a:r>
                  <a:rPr lang="en-US" altLang="zh-CN" dirty="0" smtClean="0">
                    <a:solidFill>
                      <a:srgbClr val="FF0000"/>
                    </a:solidFill>
                  </a:rPr>
                  <a:t>C</a:t>
                </a:r>
                <a:r>
                  <a:rPr lang="en-US" altLang="zh-CN" baseline="-25000" dirty="0" smtClean="0">
                    <a:solidFill>
                      <a:srgbClr val="FF0000"/>
                    </a:solidFill>
                  </a:rPr>
                  <a:t>1</a:t>
                </a:r>
                <a14:m>
                  <m:oMath xmlns:m="http://schemas.openxmlformats.org/officeDocument/2006/math">
                    <m:r>
                      <a:rPr lang="en-US" altLang="zh-CN" dirty="0">
                        <a:solidFill>
                          <a:srgbClr val="FF0000"/>
                        </a:solidFill>
                        <a:latin typeface="Cambria Math" panose="02040503050406030204" pitchFamily="18" charset="0"/>
                        <a:cs typeface="Cambria Math" panose="02040503050406030204" pitchFamily="18" charset="0"/>
                      </a:rPr>
                      <m:t>∧</m:t>
                    </m:r>
                  </m:oMath>
                </a14:m>
                <a:r>
                  <a:rPr lang="en-US" altLang="zh-CN" dirty="0">
                    <a:solidFill>
                      <a:srgbClr val="FF0000"/>
                    </a:solidFill>
                  </a:rPr>
                  <a:t>C</a:t>
                </a:r>
                <a:r>
                  <a:rPr lang="en-US" altLang="zh-CN" baseline="-25000" dirty="0">
                    <a:solidFill>
                      <a:srgbClr val="FF0000"/>
                    </a:solidFill>
                  </a:rPr>
                  <a:t>2</a:t>
                </a:r>
                <a14:m>
                  <m:oMath xmlns:m="http://schemas.openxmlformats.org/officeDocument/2006/math">
                    <m:r>
                      <a:rPr lang="en-US" altLang="zh-CN" b="0" i="1" dirty="0">
                        <a:solidFill>
                          <a:srgbClr val="FF0000"/>
                        </a:solidFill>
                        <a:latin typeface="Cambria Math" panose="02040503050406030204" pitchFamily="18" charset="0"/>
                        <a:ea typeface="Cambria Math" panose="02040503050406030204" pitchFamily="18" charset="0"/>
                      </a:rPr>
                      <m:t>⟶</m:t>
                    </m:r>
                  </m:oMath>
                </a14:m>
                <a:r>
                  <a:rPr lang="en-US" altLang="zh-CN" dirty="0" smtClean="0">
                    <a:solidFill>
                      <a:srgbClr val="FF0000"/>
                    </a:solidFill>
                  </a:rPr>
                  <a:t>C</a:t>
                </a:r>
                <a:r>
                  <a:rPr lang="en-US" altLang="zh-CN" baseline="-25000" dirty="0" smtClean="0">
                    <a:solidFill>
                      <a:srgbClr val="FF0000"/>
                    </a:solidFill>
                  </a:rPr>
                  <a:t>12 </a:t>
                </a:r>
                <a:r>
                  <a:rPr lang="en-US" altLang="zh-CN" dirty="0" smtClean="0">
                    <a:solidFill>
                      <a:srgbClr val="000000"/>
                    </a:solidFill>
                  </a:rPr>
                  <a:t>, 		</a:t>
                </a:r>
                <a:r>
                  <a:rPr lang="zh-CN" altLang="en-US" dirty="0" smtClean="0">
                    <a:solidFill>
                      <a:srgbClr val="000000"/>
                    </a:solidFill>
                  </a:rPr>
                  <a:t>反之</a:t>
                </a:r>
                <a:r>
                  <a:rPr lang="zh-CN" altLang="en-US" dirty="0" smtClean="0">
                    <a:solidFill>
                      <a:srgbClr val="3333FF"/>
                    </a:solidFill>
                  </a:rPr>
                  <a:t>不一定</a:t>
                </a:r>
                <a:r>
                  <a:rPr lang="zh-CN" altLang="en-US" dirty="0" smtClean="0">
                    <a:solidFill>
                      <a:srgbClr val="000000"/>
                    </a:solidFill>
                  </a:rPr>
                  <a:t>成立。 </a:t>
                </a:r>
                <a:endParaRPr lang="zh-CN" altLang="en-US" dirty="0">
                  <a:solidFill>
                    <a:srgbClr val="000000"/>
                  </a:solidFill>
                </a:endParaRPr>
              </a:p>
              <a:p>
                <a:pPr marL="452120" lvl="1"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607" t="-224" r="-938" b="-673"/>
                </a:stretch>
              </a:blipFill>
            </p:spPr>
            <p:txBody>
              <a:bodyPr/>
              <a:lstStyle/>
              <a:p>
                <a:r>
                  <a:rPr lang="zh-CN" altLang="en-US">
                    <a:noFill/>
                  </a:rPr>
                  <a:t> </a:t>
                </a:r>
                <a:endParaRPr lang="zh-CN" altLang="en-US">
                  <a:noFill/>
                </a:endParaRPr>
              </a:p>
            </p:txBody>
          </p:sp>
        </mc:Fallback>
      </mc:AlternateContent>
      <p:sp>
        <p:nvSpPr>
          <p:cNvPr id="2" name="矩形 1"/>
          <p:cNvSpPr/>
          <p:nvPr/>
        </p:nvSpPr>
        <p:spPr>
          <a:xfrm>
            <a:off x="8962999" y="3744686"/>
            <a:ext cx="2653615" cy="1000980"/>
          </a:xfrm>
          <a:prstGeom prst="rect">
            <a:avLst/>
          </a:prstGeom>
          <a:solidFill>
            <a:schemeClr val="accent5">
              <a:lumMod val="20000"/>
              <a:lumOff val="80000"/>
            </a:schemeClr>
          </a:solidFill>
          <a:ln w="19050">
            <a:solidFill>
              <a:schemeClr val="accent1"/>
            </a:solidFill>
          </a:ln>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1" lang="zh-CN" altLang="en-US" sz="2400" b="1" i="0" u="none" strike="noStrike" kern="0" cap="none" spc="0" normalizeH="0" baseline="0" noProof="0" dirty="0">
                <a:ln>
                  <a:noFill/>
                </a:ln>
                <a:solidFill>
                  <a:srgbClr val="FF00FF"/>
                </a:solidFill>
                <a:effectLst/>
                <a:uLnTx/>
                <a:uFillTx/>
                <a:latin typeface="Consolas" panose="020B0609020204030204"/>
                <a:ea typeface="黑体" panose="02010609060101010101" pitchFamily="49" charset="-122"/>
                <a:cs typeface="Times New Roman" panose="02020603050405020304" pitchFamily="18" charset="0"/>
              </a:rPr>
              <a:t>消除互补对</a:t>
            </a:r>
            <a:r>
              <a:rPr kumimoji="1" lang="zh-CN" altLang="en-US" sz="2400" b="1" i="0" u="none" strike="noStrike" kern="0" cap="none" spc="0" normalizeH="0" baseline="0" noProof="0" dirty="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a:t>
            </a:r>
            <a:r>
              <a:rPr kumimoji="1" lang="zh-CN" altLang="en-US" sz="2400" b="1" i="0" u="none" strike="noStrike" kern="0" cap="none" spc="0" normalizeH="0" baseline="0" noProof="0" dirty="0">
                <a:ln>
                  <a:noFill/>
                </a:ln>
                <a:solidFill>
                  <a:srgbClr val="FF00FF"/>
                </a:solidFill>
                <a:effectLst/>
                <a:uLnTx/>
                <a:uFillTx/>
                <a:latin typeface="Consolas" panose="020B0609020204030204"/>
                <a:ea typeface="黑体" panose="02010609060101010101" pitchFamily="49" charset="-122"/>
                <a:cs typeface="Times New Roman" panose="02020603050405020304" pitchFamily="18" charset="0"/>
              </a:rPr>
              <a:t>求新子句</a:t>
            </a:r>
            <a:r>
              <a:rPr kumimoji="1" lang="zh-CN" altLang="en-US" sz="2400" b="1" i="0" u="none" strike="noStrike" kern="0" cap="none" spc="0" normalizeH="0" baseline="0" noProof="0" dirty="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，得到归结式</a:t>
            </a:r>
            <a:endParaRPr kumimoji="1" lang="zh-CN"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楷体_GB2312" pitchFamily="49" charset="-122"/>
              <a:cs typeface="+mn-cs"/>
            </a:endParaRPr>
          </a:p>
        </p:txBody>
      </p:sp>
      <p:sp>
        <p:nvSpPr>
          <p:cNvPr id="4" name="矩形 3"/>
          <p:cNvSpPr/>
          <p:nvPr/>
        </p:nvSpPr>
        <p:spPr>
          <a:xfrm>
            <a:off x="4007768" y="6176028"/>
            <a:ext cx="8064895" cy="572464"/>
          </a:xfrm>
          <a:prstGeom prst="rect">
            <a:avLst/>
          </a:prstGeom>
          <a:solidFill>
            <a:schemeClr val="accent5">
              <a:lumMod val="20000"/>
              <a:lumOff val="80000"/>
            </a:schemeClr>
          </a:solidFill>
          <a:ln w="19050">
            <a:solidFill>
              <a:schemeClr val="accent1"/>
            </a:solidFill>
          </a:ln>
        </p:spPr>
        <p:txBody>
          <a:bodyPr wrap="square">
            <a:spAutoFit/>
          </a:bodyPr>
          <a:lstStyle/>
          <a:p>
            <a:pPr marL="0" marR="0" lvl="0" indent="0" algn="l" defTabSz="914400" rtl="0" eaLnBrk="0" fontAlgn="base" latinLnBrk="0" hangingPunct="0">
              <a:lnSpc>
                <a:spcPct val="130000"/>
              </a:lnSpc>
              <a:spcBef>
                <a:spcPct val="0"/>
              </a:spcBef>
              <a:spcAft>
                <a:spcPct val="0"/>
              </a:spcAft>
              <a:buClrTx/>
              <a:buSzTx/>
              <a:buFontTx/>
              <a:buNone/>
              <a:defRPr/>
            </a:pPr>
            <a:r>
              <a:rPr kumimoji="1" lang="en-US" altLang="zh-CN" sz="2400" b="1" i="0" u="none" strike="noStrike" kern="0" cap="none" spc="0" normalizeH="0" baseline="0" noProof="0" dirty="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 </a:t>
            </a:r>
            <a:r>
              <a:rPr kumimoji="1" lang="zh-CN" altLang="en-US" sz="2400" b="1" i="0" u="none" strike="noStrike" kern="0" cap="none" spc="0" normalizeH="0" baseline="0" noProof="0" dirty="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归结法</a:t>
            </a:r>
            <a:r>
              <a:rPr kumimoji="1" lang="zh-CN" altLang="en-US" sz="2400" b="1" i="0" u="none" strike="noStrike" kern="0" cap="none" spc="0" normalizeH="0" baseline="0" noProof="0" dirty="0">
                <a:ln>
                  <a:noFill/>
                </a:ln>
                <a:solidFill>
                  <a:srgbClr val="FF0000"/>
                </a:solidFill>
                <a:effectLst/>
                <a:uLnTx/>
                <a:uFillTx/>
                <a:latin typeface="Consolas" panose="020B0609020204030204"/>
                <a:ea typeface="黑体" panose="02010609060101010101" pitchFamily="49" charset="-122"/>
                <a:cs typeface="Times New Roman" panose="02020603050405020304" pitchFamily="18" charset="0"/>
              </a:rPr>
              <a:t>推理</a:t>
            </a:r>
            <a:r>
              <a:rPr kumimoji="1" lang="zh-CN" altLang="en-US" sz="2400" b="1" i="0" u="none" strike="noStrike" kern="0" cap="none" spc="0" normalizeH="0" baseline="0" noProof="0" dirty="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的核心是在子句</a:t>
            </a:r>
            <a:r>
              <a:rPr kumimoji="1" lang="zh-CN" altLang="en-US" sz="2400" b="1" i="0" u="none" strike="noStrike" kern="0" cap="none" spc="0" normalizeH="0" baseline="0" noProof="0" dirty="0" smtClean="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集上</a:t>
            </a:r>
            <a:r>
              <a:rPr kumimoji="1" lang="zh-CN" altLang="en-US" sz="2400" b="1" i="0" u="none" strike="noStrike" kern="0" cap="none" spc="0" normalizeH="0" baseline="0" noProof="0" dirty="0">
                <a:ln>
                  <a:noFill/>
                </a:ln>
                <a:solidFill>
                  <a:srgbClr val="000000"/>
                </a:solidFill>
                <a:effectLst/>
                <a:uLnTx/>
                <a:uFillTx/>
                <a:latin typeface="Consolas" panose="020B0609020204030204"/>
                <a:ea typeface="黑体" panose="02010609060101010101" pitchFamily="49" charset="-122"/>
                <a:cs typeface="Times New Roman" panose="02020603050405020304" pitchFamily="18" charset="0"/>
              </a:rPr>
              <a:t>求两个子句间的归结式。</a:t>
            </a:r>
          </a:p>
        </p:txBody>
      </p:sp>
      <p:sp>
        <p:nvSpPr>
          <p:cNvPr id="7" name="灯片编号占位符 6"/>
          <p:cNvSpPr>
            <a:spLocks noGrp="1"/>
          </p:cNvSpPr>
          <p:nvPr>
            <p:ph type="sldNum" sz="quarter" idx="10"/>
          </p:nvPr>
        </p:nvSpPr>
        <p:spPr/>
        <p:txBody>
          <a:bodyPr/>
          <a:lstStyle/>
          <a:p>
            <a:pPr>
              <a:defRPr/>
            </a:pPr>
            <a:fld id="{AE27E545-CC8F-47D3-9740-705DB7094278}" type="slidenum">
              <a:rPr lang="en-US" altLang="zh-CN" smtClean="0"/>
              <a:t>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p:sp>
        <p:nvSpPr>
          <p:cNvPr id="2" name="内容占位符 1"/>
          <p:cNvSpPr>
            <a:spLocks noGrp="1"/>
          </p:cNvSpPr>
          <p:nvPr>
            <p:ph idx="1"/>
          </p:nvPr>
        </p:nvSpPr>
        <p:spPr/>
        <p:txBody>
          <a:bodyPr/>
          <a:lstStyle/>
          <a:p>
            <a:r>
              <a:rPr lang="zh-CN" altLang="en-US" dirty="0"/>
              <a:t>归结法证明过程： </a:t>
            </a:r>
          </a:p>
          <a:p>
            <a:pPr marL="966470" lvl="1" indent="-514350">
              <a:buFont typeface="+mj-ea"/>
              <a:buAutoNum type="circleNumDbPlain"/>
            </a:pPr>
            <a:r>
              <a:rPr lang="zh-CN" altLang="en-US" dirty="0"/>
              <a:t>将命题写成合取范式；</a:t>
            </a:r>
          </a:p>
          <a:p>
            <a:pPr marL="966470" lvl="1" indent="-514350">
              <a:buFont typeface="+mj-ea"/>
              <a:buAutoNum type="circleNumDbPlain"/>
            </a:pPr>
            <a:r>
              <a:rPr lang="zh-CN" altLang="en-US" dirty="0"/>
              <a:t>求出子句集；</a:t>
            </a:r>
          </a:p>
          <a:p>
            <a:pPr marL="966470" lvl="1" indent="-514350">
              <a:buFont typeface="+mj-ea"/>
              <a:buAutoNum type="circleNumDbPlain"/>
            </a:pPr>
            <a:r>
              <a:rPr lang="zh-CN" altLang="en-US" dirty="0"/>
              <a:t>对子句集使用归结推理规则；</a:t>
            </a:r>
          </a:p>
          <a:p>
            <a:pPr marL="966470" lvl="1" indent="-514350">
              <a:buFont typeface="+mj-ea"/>
              <a:buAutoNum type="circleNumDbPlain"/>
            </a:pPr>
            <a:r>
              <a:rPr lang="zh-CN" altLang="en-US" dirty="0"/>
              <a:t>归结式作为新子句参加归结；</a:t>
            </a:r>
          </a:p>
          <a:p>
            <a:pPr marL="966470" lvl="1" indent="-514350">
              <a:buFont typeface="+mj-ea"/>
              <a:buAutoNum type="circleNumDbPlain"/>
            </a:pPr>
            <a:r>
              <a:rPr lang="zh-CN" altLang="en-US" dirty="0"/>
              <a:t>归结式为空子</a:t>
            </a:r>
            <a:r>
              <a:rPr lang="zh-CN" altLang="en-US" dirty="0" smtClean="0"/>
              <a:t>句□ ，</a:t>
            </a:r>
            <a:r>
              <a:rPr lang="en-US" altLang="zh-CN" dirty="0"/>
              <a:t>S</a:t>
            </a:r>
            <a:r>
              <a:rPr lang="zh-CN" altLang="en-US" dirty="0"/>
              <a:t>是不可满足的（矛盾），原命题成立。</a:t>
            </a:r>
          </a:p>
          <a:p>
            <a:pPr marL="452120" lvl="1" indent="0">
              <a:buNone/>
            </a:pPr>
            <a:r>
              <a:rPr lang="zh-CN" altLang="en-US" dirty="0" smtClean="0"/>
              <a:t>（</a:t>
            </a:r>
            <a:r>
              <a:rPr lang="zh-CN" altLang="en-US" dirty="0"/>
              <a:t>证明完毕）</a:t>
            </a:r>
          </a:p>
          <a:p>
            <a:endParaRPr lang="zh-CN" altLang="en-US" dirty="0"/>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a:t>
            </a:r>
            <a:r>
              <a:rPr lang="zh-CN" altLang="en-US" dirty="0" smtClean="0"/>
              <a:t>归结</a:t>
            </a:r>
            <a:r>
              <a:rPr lang="zh-CN" altLang="en-US" dirty="0"/>
              <a:t>法</a:t>
            </a:r>
            <a:endParaRPr dirty="0" smtClean="0">
              <a:sym typeface="+mn-ea"/>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indent="0">
                  <a:buNone/>
                </a:pPr>
                <a:r>
                  <a:rPr lang="zh-CN" altLang="en-US" dirty="0" smtClean="0"/>
                  <a:t>例：证明</a:t>
                </a:r>
                <a:r>
                  <a:rPr lang="zh-CN" altLang="en-US" dirty="0"/>
                  <a:t>公式：</a:t>
                </a:r>
                <a:r>
                  <a:rPr lang="en-US" altLang="zh-CN" dirty="0"/>
                  <a:t>(P</a:t>
                </a:r>
                <a14:m>
                  <m:oMath xmlns:m="http://schemas.openxmlformats.org/officeDocument/2006/math">
                    <m:r>
                      <a:rPr lang="en-US" altLang="zh-CN" dirty="0">
                        <a:latin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smtClean="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p>
              <a:p>
                <a:pPr marL="452120" lvl="1" indent="0">
                  <a:spcBef>
                    <a:spcPts val="600"/>
                  </a:spcBef>
                  <a:buNone/>
                </a:pPr>
                <a:r>
                  <a:rPr lang="zh-CN" altLang="en-US" dirty="0" smtClean="0"/>
                  <a:t>证明：（</a:t>
                </a:r>
                <a:r>
                  <a:rPr lang="en-US" altLang="zh-CN" dirty="0" smtClean="0"/>
                  <a:t>1</a:t>
                </a:r>
                <a:r>
                  <a:rPr lang="zh-CN" altLang="en-US" dirty="0" smtClean="0"/>
                  <a:t>）</a:t>
                </a:r>
                <a:r>
                  <a:rPr lang="zh-CN" altLang="en-US" dirty="0"/>
                  <a:t>待归结命题公式：</a:t>
                </a:r>
                <a:r>
                  <a:rPr lang="en-US" altLang="zh-CN" dirty="0" smtClean="0"/>
                  <a:t>	</a:t>
                </a:r>
              </a:p>
              <a:p>
                <a:pPr marL="452120" lvl="1" indent="0">
                  <a:buNone/>
                </a:pPr>
                <a:r>
                  <a:rPr lang="en-US" altLang="zh-CN" dirty="0"/>
                  <a:t>	</a:t>
                </a:r>
                <a:r>
                  <a:rPr lang="en-US" altLang="zh-CN" dirty="0" smtClean="0"/>
                  <a:t>		(</a:t>
                </a:r>
                <a:r>
                  <a:rPr lang="en-US" altLang="zh-CN" dirty="0"/>
                  <a:t>P</a:t>
                </a:r>
                <a14:m>
                  <m:oMath xmlns:m="http://schemas.openxmlformats.org/officeDocument/2006/math">
                    <m:r>
                      <a:rPr lang="en-US" altLang="zh-CN" dirty="0">
                        <a:latin typeface="Cambria Math" panose="02040503050406030204" pitchFamily="18" charset="0"/>
                      </a:rPr>
                      <m:t>⟶</m:t>
                    </m:r>
                  </m:oMath>
                </a14:m>
                <a:r>
                  <a:rPr lang="en-US" altLang="zh-CN" dirty="0"/>
                  <a:t>Q</a:t>
                </a:r>
                <a:r>
                  <a:rPr lang="en-US" altLang="zh-CN" dirty="0" smtClean="0"/>
                  <a:t>)</a:t>
                </a:r>
                <a14:m>
                  <m:oMath xmlns:m="http://schemas.openxmlformats.org/officeDocument/2006/math">
                    <m:r>
                      <a:rPr lang="en-US" altLang="zh-CN" dirty="0">
                        <a:latin typeface="Cambria Math" panose="02040503050406030204" pitchFamily="18" charset="0"/>
                        <a:cs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r>
                  <a:rPr lang="en-US" altLang="zh-CN" dirty="0" smtClean="0"/>
                  <a:t>)	</a:t>
                </a:r>
              </a:p>
              <a:p>
                <a:pPr marL="452120" lvl="1" indent="0">
                  <a:buNone/>
                  <a:tabLst>
                    <a:tab pos="1439545" algn="l"/>
                  </a:tabLst>
                </a:pPr>
                <a:r>
                  <a:rPr lang="en-US" altLang="zh-CN" dirty="0" smtClean="0"/>
                  <a:t>	</a:t>
                </a:r>
                <a:r>
                  <a:rPr lang="zh-CN" altLang="en-US" dirty="0" smtClean="0"/>
                  <a:t>（</a:t>
                </a:r>
                <a:r>
                  <a:rPr lang="en-US" altLang="zh-CN" dirty="0"/>
                  <a:t>2</a:t>
                </a:r>
                <a:r>
                  <a:rPr lang="zh-CN" altLang="en-US" dirty="0"/>
                  <a:t>）将命题写成合取范式：</a:t>
                </a:r>
                <a:endParaRPr lang="en-US" altLang="zh-CN" dirty="0"/>
              </a:p>
              <a:p>
                <a:pPr marL="452120" lvl="1" indent="0">
                  <a:buNone/>
                  <a:tabLst>
                    <a:tab pos="1439545" algn="l"/>
                  </a:tabLst>
                </a:pPr>
                <a:r>
                  <a:rPr lang="en-US" altLang="zh-CN" dirty="0"/>
                  <a:t>	</a:t>
                </a:r>
                <a:r>
                  <a:rPr lang="en-US" altLang="zh-CN" dirty="0" smtClean="0"/>
                  <a:t>		P</a:t>
                </a:r>
                <a14:m>
                  <m:oMath xmlns:m="http://schemas.openxmlformats.org/officeDocument/2006/math">
                    <m:r>
                      <a:rPr lang="en-US" altLang="zh-CN" dirty="0">
                        <a:latin typeface="Cambria Math" panose="02040503050406030204" pitchFamily="18" charset="0"/>
                      </a:rPr>
                      <m:t>⟶</m:t>
                    </m:r>
                  </m:oMath>
                </a14:m>
                <a:r>
                  <a:rPr lang="en-US" altLang="zh-CN" dirty="0"/>
                  <a:t>Q </a:t>
                </a:r>
                <a:r>
                  <a:rPr lang="zh-CN" altLang="en-US" dirty="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a:t>
                </a:r>
              </a:p>
              <a:p>
                <a:pPr marL="452120" lvl="1" indent="0">
                  <a:buNone/>
                  <a:tabLst>
                    <a:tab pos="1439545" algn="l"/>
                  </a:tabLst>
                </a:pPr>
                <a:r>
                  <a:rPr lang="en-US" altLang="zh-CN" dirty="0" smtClean="0">
                    <a:solidFill>
                      <a:srgbClr val="000000"/>
                    </a:solidFill>
                    <a:ea typeface="Cambria Math" panose="02040503050406030204" pitchFamily="18" charset="0"/>
                  </a:rPr>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r>
                  <a:rPr lang="en-US" altLang="zh-CN" dirty="0" smtClean="0"/>
                  <a:t>)</a:t>
                </a:r>
              </a:p>
              <a:p>
                <a:pPr marL="452120" lvl="1" indent="0">
                  <a:buNone/>
                  <a:tabLst>
                    <a:tab pos="1439545" algn="l"/>
                  </a:tabLst>
                </a:pPr>
                <a:r>
                  <a:rPr lang="en-US" altLang="zh-CN" dirty="0"/>
                  <a:t>	</a:t>
                </a:r>
                <a:r>
                  <a:rPr lang="en-US" altLang="zh-CN" dirty="0" smtClean="0"/>
                  <a:t>		</a:t>
                </a:r>
                <a:r>
                  <a:rPr lang="zh-CN" altLang="en-US" dirty="0" smtClean="0"/>
                  <a:t>＝</a:t>
                </a:r>
                <a:r>
                  <a:rPr lang="en-US" altLang="zh-CN" dirty="0" smtClean="0">
                    <a:solidFill>
                      <a:srgbClr val="000000"/>
                    </a:solidFill>
                    <a:ea typeface="Cambria Math" panose="02040503050406030204" pitchFamily="18" charset="0"/>
                  </a:rPr>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i="1" dirty="0" smtClean="0">
                        <a:solidFill>
                          <a:srgbClr val="000000"/>
                        </a:solidFill>
                        <a:latin typeface="Cambria Math" panose="02040503050406030204" pitchFamily="18" charset="0"/>
                        <a:ea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r>
                  <a:rPr lang="en-US" altLang="zh-CN" dirty="0" smtClean="0"/>
                  <a:t>)</a:t>
                </a:r>
              </a:p>
              <a:p>
                <a:pPr marL="452120" lvl="1" indent="0">
                  <a:buNone/>
                  <a:tabLst>
                    <a:tab pos="1439545" algn="l"/>
                  </a:tabLst>
                </a:pPr>
                <a:r>
                  <a:rPr lang="en-US" altLang="zh-CN" dirty="0"/>
                  <a:t>	</a:t>
                </a:r>
                <a:r>
                  <a:rPr lang="en-US" altLang="zh-CN" dirty="0" smtClean="0"/>
                  <a:t>		</a:t>
                </a:r>
                <a:r>
                  <a:rPr lang="zh-CN" altLang="en-US" dirty="0" smtClean="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P</a:t>
                </a:r>
                <a:endParaRPr lang="en-US" altLang="zh-CN" dirty="0"/>
              </a:p>
              <a:p>
                <a:pPr marL="452120" lvl="1" indent="0">
                  <a:buNone/>
                  <a:tabLst>
                    <a:tab pos="1439545" algn="l"/>
                  </a:tabLst>
                </a:pPr>
                <a:r>
                  <a:rPr lang="en-US" altLang="zh-CN" dirty="0" smtClean="0"/>
                  <a:t>	</a:t>
                </a:r>
                <a:r>
                  <a:rPr lang="zh-CN" altLang="en-US" dirty="0" smtClean="0"/>
                  <a:t>两</a:t>
                </a:r>
                <a:r>
                  <a:rPr lang="zh-CN" altLang="en-US" dirty="0"/>
                  <a:t>项合并后化为合取范式</a:t>
                </a:r>
                <a:r>
                  <a:rPr lang="zh-CN" altLang="en-US" dirty="0" smtClean="0"/>
                  <a:t>：</a:t>
                </a:r>
                <a:r>
                  <a:rPr lang="en-US" altLang="zh-CN" dirty="0" smtClean="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a:t>
                </a:r>
                <a14:m>
                  <m:oMath xmlns:m="http://schemas.openxmlformats.org/officeDocument/2006/math">
                    <m:r>
                      <a:rPr lang="en-US" altLang="zh-CN" dirty="0">
                        <a:latin typeface="Cambria Math" panose="02040503050406030204" pitchFamily="18" charset="0"/>
                        <a:cs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cs typeface="Cambria Math" panose="02040503050406030204" pitchFamily="18" charset="0"/>
                      </a:rPr>
                      <m:t>∧</m:t>
                    </m:r>
                  </m:oMath>
                </a14:m>
                <a:r>
                  <a:rPr lang="en-US" altLang="zh-CN" dirty="0" smtClean="0"/>
                  <a:t>P</a:t>
                </a:r>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l="-1104" t="-224" b="-2466"/>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7</a:t>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2.4.1  </a:t>
            </a:r>
            <a:r>
              <a:rPr lang="zh-CN" altLang="en-US" dirty="0"/>
              <a:t>命题逻辑的归结法</a:t>
            </a:r>
            <a:endParaRPr dirty="0" smtClean="0">
              <a:sym typeface="+mn-ea"/>
            </a:endParaRPr>
          </a:p>
        </p:txBody>
      </p:sp>
      <mc:AlternateContent xmlns:mc="http://schemas.openxmlformats.org/markup-compatibility/2006" xmlns:a14="http://schemas.microsoft.com/office/drawing/2010/main">
        <mc:Choice Requires="a14">
          <p:sp>
            <p:nvSpPr>
              <p:cNvPr id="2" name="内容占位符 1"/>
              <p:cNvSpPr>
                <a:spLocks noGrp="1"/>
              </p:cNvSpPr>
              <p:nvPr>
                <p:ph idx="1"/>
              </p:nvPr>
            </p:nvSpPr>
            <p:spPr/>
            <p:txBody>
              <a:bodyPr/>
              <a:lstStyle/>
              <a:p>
                <a:pPr marL="0" lvl="0" indent="0">
                  <a:buNone/>
                </a:pPr>
                <a:r>
                  <a:rPr lang="zh-CN" altLang="en-US" dirty="0" smtClean="0"/>
                  <a:t>例</a:t>
                </a:r>
                <a:r>
                  <a:rPr lang="zh-CN" altLang="en-US" dirty="0"/>
                  <a:t>：证明公式：</a:t>
                </a:r>
                <a:r>
                  <a:rPr lang="en-US" altLang="zh-CN" dirty="0"/>
                  <a:t>(P</a:t>
                </a:r>
                <a14:m>
                  <m:oMath xmlns:m="http://schemas.openxmlformats.org/officeDocument/2006/math">
                    <m:r>
                      <a:rPr lang="en-US" altLang="zh-CN" dirty="0">
                        <a:latin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oMath>
                </a14:m>
                <a:r>
                  <a:rPr lang="en-US" altLang="zh-CN" dirty="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14:m>
                  <m:oMath xmlns:m="http://schemas.openxmlformats.org/officeDocument/2006/math">
                    <m:r>
                      <a:rPr lang="en-US" altLang="zh-CN" dirty="0">
                        <a:latin typeface="Cambria Math" panose="02040503050406030204" pitchFamily="18" charset="0"/>
                      </a:rPr>
                      <m:t>⟶</m:t>
                    </m:r>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p>
              <a:p>
                <a:pPr marL="452120" lvl="1" indent="0">
                  <a:spcBef>
                    <a:spcPts val="600"/>
                  </a:spcBef>
                  <a:buNone/>
                  <a:tabLst>
                    <a:tab pos="1439545" algn="l"/>
                  </a:tabLst>
                </a:pPr>
                <a:r>
                  <a:rPr lang="zh-CN" altLang="en-US" dirty="0" smtClean="0"/>
                  <a:t>（</a:t>
                </a:r>
                <a:r>
                  <a:rPr lang="en-US" altLang="zh-CN" dirty="0" smtClean="0"/>
                  <a:t>3</a:t>
                </a:r>
                <a:r>
                  <a:rPr lang="zh-CN" altLang="en-US" dirty="0"/>
                  <a:t>）子句集为</a:t>
                </a:r>
                <a:r>
                  <a:rPr lang="zh-CN" altLang="en-US" dirty="0" smtClean="0"/>
                  <a:t>：</a:t>
                </a:r>
                <a:r>
                  <a:rPr lang="en-US" altLang="zh-CN" dirty="0" smtClean="0"/>
                  <a:t>{</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a:t>
                </a:r>
                <a:r>
                  <a:rPr lang="en-US" altLang="zh-CN" dirty="0" smtClean="0"/>
                  <a:t>,</a:t>
                </a:r>
                <a:r>
                  <a:rPr lang="en-US" altLang="zh-CN" dirty="0" smtClean="0">
                    <a:solidFill>
                      <a:srgbClr val="000000"/>
                    </a:solidFill>
                    <a:ea typeface="Cambria Math" panose="02040503050406030204" pitchFamily="18" charset="0"/>
                  </a:rPr>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 P</a:t>
                </a:r>
                <a:r>
                  <a:rPr lang="en-US" altLang="zh-CN" dirty="0"/>
                  <a:t>}</a:t>
                </a:r>
              </a:p>
              <a:p>
                <a:pPr marL="452120" lvl="1" indent="0">
                  <a:buNone/>
                  <a:tabLst>
                    <a:tab pos="1439545" algn="l"/>
                  </a:tabLst>
                </a:pPr>
                <a:r>
                  <a:rPr lang="zh-CN" altLang="en-US" dirty="0" smtClean="0"/>
                  <a:t>（</a:t>
                </a:r>
                <a:r>
                  <a:rPr lang="en-US" altLang="zh-CN" dirty="0"/>
                  <a:t>4</a:t>
                </a:r>
                <a:r>
                  <a:rPr lang="zh-CN" altLang="en-US" dirty="0"/>
                  <a:t>）对子句集中的子句进行归结可得：</a:t>
                </a:r>
              </a:p>
              <a:p>
                <a:pPr marL="452120" lvl="1" indent="0">
                  <a:buNone/>
                  <a:tabLst>
                    <a:tab pos="1439545" algn="l"/>
                  </a:tabLst>
                </a:pPr>
                <a:r>
                  <a:rPr lang="en-US" altLang="zh-CN" dirty="0" smtClean="0"/>
                  <a:t>	1</a:t>
                </a:r>
                <a:r>
                  <a:rPr lang="en-US" altLang="zh-CN" dirty="0"/>
                  <a:t>.  </a:t>
                </a:r>
                <a:r>
                  <a:rPr lang="en-US" altLang="zh-CN" dirty="0" smtClean="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P</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smtClean="0"/>
                  <a:t>Q</a:t>
                </a:r>
              </a:p>
              <a:p>
                <a:pPr marL="452120" lvl="1" indent="0">
                  <a:buNone/>
                  <a:tabLst>
                    <a:tab pos="1439545" algn="l"/>
                  </a:tabLst>
                </a:pPr>
                <a:r>
                  <a:rPr lang="en-US" altLang="zh-CN" dirty="0" smtClean="0"/>
                  <a:t>	2</a:t>
                </a:r>
                <a:r>
                  <a:rPr lang="en-US" altLang="zh-CN" dirty="0"/>
                  <a:t>.   </a:t>
                </a:r>
                <a14:m>
                  <m:oMath xmlns:m="http://schemas.openxmlformats.org/officeDocument/2006/math">
                    <m:r>
                      <a:rPr lang="en-US" altLang="zh-CN" i="1" dirty="0">
                        <a:solidFill>
                          <a:srgbClr val="000000"/>
                        </a:solidFill>
                        <a:latin typeface="Cambria Math" panose="02040503050406030204" pitchFamily="18" charset="0"/>
                        <a:ea typeface="Cambria Math" panose="02040503050406030204" pitchFamily="18" charset="0"/>
                      </a:rPr>
                      <m:t>¬</m:t>
                    </m:r>
                  </m:oMath>
                </a14:m>
                <a:r>
                  <a:rPr lang="en-US" altLang="zh-CN" dirty="0"/>
                  <a:t>Q </a:t>
                </a:r>
                <a:r>
                  <a:rPr lang="en-US" altLang="zh-CN" dirty="0" smtClean="0"/>
                  <a:t>			</a:t>
                </a:r>
              </a:p>
              <a:p>
                <a:pPr marL="452120" lvl="1" indent="0">
                  <a:buNone/>
                  <a:tabLst>
                    <a:tab pos="1439545" algn="l"/>
                  </a:tabLst>
                </a:pPr>
                <a:r>
                  <a:rPr lang="en-US" altLang="zh-CN" dirty="0"/>
                  <a:t>	</a:t>
                </a:r>
                <a:r>
                  <a:rPr lang="en-US" altLang="zh-CN" dirty="0" smtClean="0"/>
                  <a:t>3</a:t>
                </a:r>
                <a:r>
                  <a:rPr lang="en-US" altLang="zh-CN" dirty="0"/>
                  <a:t>.   </a:t>
                </a:r>
                <a:r>
                  <a:rPr lang="en-US" altLang="zh-CN" dirty="0" smtClean="0"/>
                  <a:t>P</a:t>
                </a:r>
                <a:endParaRPr lang="en-US" altLang="zh-CN" dirty="0"/>
              </a:p>
              <a:p>
                <a:pPr marL="452120" lvl="1" indent="0">
                  <a:buNone/>
                  <a:tabLst>
                    <a:tab pos="1439545" algn="l"/>
                  </a:tabLst>
                </a:pPr>
                <a:r>
                  <a:rPr lang="en-US" altLang="zh-CN" dirty="0" smtClean="0"/>
                  <a:t>	4</a:t>
                </a:r>
                <a:r>
                  <a:rPr lang="en-US" altLang="zh-CN" dirty="0"/>
                  <a:t>.   </a:t>
                </a:r>
                <a:r>
                  <a:rPr lang="en-US" altLang="zh-CN" dirty="0" smtClean="0"/>
                  <a:t>Q</a:t>
                </a:r>
                <a:r>
                  <a:rPr lang="zh-CN" altLang="en-US" dirty="0"/>
                  <a:t>		（</a:t>
                </a:r>
                <a:r>
                  <a:rPr lang="en-US" altLang="zh-CN" dirty="0"/>
                  <a:t>1</a:t>
                </a:r>
                <a:r>
                  <a:rPr lang="zh-CN" altLang="en-US" dirty="0"/>
                  <a:t>，</a:t>
                </a:r>
                <a:r>
                  <a:rPr lang="en-US" altLang="zh-CN" dirty="0"/>
                  <a:t>3</a:t>
                </a:r>
                <a:r>
                  <a:rPr lang="zh-CN" altLang="en-US" dirty="0"/>
                  <a:t>归结）</a:t>
                </a:r>
              </a:p>
              <a:p>
                <a:pPr marL="452120" lvl="1" indent="0">
                  <a:buNone/>
                  <a:tabLst>
                    <a:tab pos="1439545" algn="l"/>
                  </a:tabLst>
                </a:pPr>
                <a:r>
                  <a:rPr lang="en-US" altLang="zh-CN" dirty="0" smtClean="0"/>
                  <a:t>	5</a:t>
                </a:r>
                <a:r>
                  <a:rPr lang="en-US" altLang="zh-CN" dirty="0"/>
                  <a:t>.   </a:t>
                </a:r>
                <a:r>
                  <a:rPr lang="en-US" altLang="zh-CN" dirty="0" smtClean="0"/>
                  <a:t>□</a:t>
                </a:r>
                <a:r>
                  <a:rPr lang="zh-CN" altLang="en-US" dirty="0"/>
                  <a:t>		（</a:t>
                </a:r>
                <a:r>
                  <a:rPr lang="en-US" altLang="zh-CN" dirty="0"/>
                  <a:t>2</a:t>
                </a:r>
                <a:r>
                  <a:rPr lang="zh-CN" altLang="en-US" dirty="0"/>
                  <a:t>，</a:t>
                </a:r>
                <a:r>
                  <a:rPr lang="en-US" altLang="zh-CN" dirty="0"/>
                  <a:t>4</a:t>
                </a:r>
                <a:r>
                  <a:rPr lang="zh-CN" altLang="en-US" dirty="0"/>
                  <a:t>归结）	</a:t>
                </a:r>
              </a:p>
              <a:p>
                <a:pPr marL="452120" lvl="1" indent="0">
                  <a:buNone/>
                  <a:tabLst>
                    <a:tab pos="1439545" algn="l"/>
                  </a:tabLst>
                </a:pPr>
                <a:r>
                  <a:rPr lang="zh-CN" altLang="en-US" dirty="0" smtClean="0"/>
                  <a:t>由</a:t>
                </a:r>
                <a:r>
                  <a:rPr lang="zh-CN" altLang="en-US" dirty="0"/>
                  <a:t>上可得原公式成立</a:t>
                </a:r>
                <a:r>
                  <a:rPr lang="zh-CN" altLang="en-US" dirty="0" smtClean="0"/>
                  <a:t>。</a:t>
                </a:r>
                <a:endParaRPr lang="en-US" altLang="zh-CN" dirty="0" smtClean="0"/>
              </a:p>
              <a:p>
                <a:pPr marL="452120" lvl="1" indent="0">
                  <a:buNone/>
                  <a:tabLst>
                    <a:tab pos="1439545" algn="l"/>
                  </a:tabLst>
                </a:pPr>
                <a:endParaRPr lang="zh-CN" altLang="en-US" dirty="0"/>
              </a:p>
            </p:txBody>
          </p:sp>
        </mc:Choice>
        <mc:Fallback xmlns="">
          <p:sp>
            <p:nvSpPr>
              <p:cNvPr id="2" name="内容占位符 1"/>
              <p:cNvSpPr>
                <a:spLocks noGrp="1" noRot="1" noChangeAspect="1" noMove="1" noResize="1" noEditPoints="1" noAdjustHandles="1" noChangeArrowheads="1" noChangeShapeType="1" noTextEdit="1"/>
              </p:cNvSpPr>
              <p:nvPr>
                <p:ph idx="1"/>
              </p:nvPr>
            </p:nvSpPr>
            <p:spPr>
              <a:blipFill rotWithShape="1">
                <a:blip r:embed="rId3"/>
                <a:stretch>
                  <a:fillRect l="-1104" t="-224" b="-2018"/>
                </a:stretch>
              </a:blipFill>
            </p:spPr>
            <p:txBody>
              <a:bodyPr/>
              <a:lstStyle/>
              <a:p>
                <a:r>
                  <a:rPr lang="zh-CN" altLang="en-US">
                    <a:noFill/>
                  </a:rPr>
                  <a:t> </a:t>
                </a:r>
                <a:endParaRPr lang="zh-CN" altLang="en-US">
                  <a:noFill/>
                </a:endParaRPr>
              </a:p>
            </p:txBody>
          </p:sp>
        </mc:Fallback>
      </mc:AlternateContent>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8</a:t>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内容占位符 4"/>
              <p:cNvSpPr>
                <a:spLocks noGrp="1"/>
              </p:cNvSpPr>
              <p:nvPr>
                <p:ph idx="1"/>
              </p:nvPr>
            </p:nvSpPr>
            <p:spPr/>
            <p:txBody>
              <a:bodyPr/>
              <a:lstStyle/>
              <a:p>
                <a:pPr marL="0" lvl="1" indent="0" algn="l">
                  <a:buNone/>
                </a:pPr>
                <a:r>
                  <a:rPr lang="zh-CN" altLang="en-US" dirty="0" smtClean="0">
                    <a:solidFill>
                      <a:srgbClr val="FF00FF"/>
                    </a:solidFill>
                    <a:latin typeface="Times New Roman" panose="02020603050405020304" pitchFamily="18" charset="0"/>
                  </a:rPr>
                  <a:t>例</a:t>
                </a:r>
                <a:r>
                  <a:rPr lang="zh-CN" altLang="en-US" dirty="0">
                    <a:latin typeface="Times New Roman" panose="02020603050405020304" pitchFamily="18" charset="0"/>
                  </a:rPr>
                  <a:t>：设已知的公式集为：</a:t>
                </a:r>
              </a:p>
              <a:p>
                <a:pPr marL="0" lvl="1" indent="627063" algn="l">
                  <a:buNone/>
                </a:pPr>
                <a14:m>
                  <m:oMath xmlns:m="http://schemas.openxmlformats.org/officeDocument/2006/math">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𝑃</m:t>
                    </m:r>
                    <m:r>
                      <a:rPr lang="en-US" altLang="zh-CN" dirty="0">
                        <a:solidFill>
                          <a:schemeClr val="tx1"/>
                        </a:solidFill>
                        <a:latin typeface="Cambria Math" panose="02040503050406030204" pitchFamily="18" charset="0"/>
                      </a:rPr>
                      <m:t>, (</m:t>
                    </m:r>
                    <m:r>
                      <a:rPr lang="en-US" altLang="zh-CN" dirty="0">
                        <a:solidFill>
                          <a:schemeClr val="tx1"/>
                        </a:solidFill>
                        <a:latin typeface="Cambria Math" panose="02040503050406030204" pitchFamily="18" charset="0"/>
                      </a:rPr>
                      <m:t>𝑃</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𝑄</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𝑅</m:t>
                    </m:r>
                    <m:r>
                      <a:rPr lang="en-US" altLang="zh-CN" dirty="0">
                        <a:solidFill>
                          <a:schemeClr val="tx1"/>
                        </a:solidFill>
                        <a:latin typeface="Cambria Math" panose="02040503050406030204" pitchFamily="18" charset="0"/>
                      </a:rPr>
                      <m:t>, (</m:t>
                    </m:r>
                    <m:r>
                      <a:rPr lang="en-US" altLang="zh-CN" dirty="0">
                        <a:solidFill>
                          <a:schemeClr val="tx1"/>
                        </a:solidFill>
                        <a:latin typeface="Cambria Math" panose="02040503050406030204" pitchFamily="18" charset="0"/>
                      </a:rPr>
                      <m:t>𝑆</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𝑇</m:t>
                    </m:r>
                    <m:r>
                      <a:rPr lang="en-US" altLang="zh-CN" dirty="0">
                        <a:solidFill>
                          <a:schemeClr val="tx1"/>
                        </a:solidFill>
                        <a:latin typeface="Cambria Math" panose="02040503050406030204" pitchFamily="18" charset="0"/>
                      </a:rPr>
                      <m:t>)→</m:t>
                    </m:r>
                    <m:r>
                      <a:rPr lang="en-US" altLang="zh-CN" dirty="0">
                        <a:solidFill>
                          <a:schemeClr val="tx1"/>
                        </a:solidFill>
                        <a:latin typeface="Cambria Math" panose="02040503050406030204" pitchFamily="18" charset="0"/>
                      </a:rPr>
                      <m:t>𝑄</m:t>
                    </m:r>
                    <m:r>
                      <a:rPr lang="en-US" altLang="zh-CN" dirty="0">
                        <a:solidFill>
                          <a:schemeClr val="tx1"/>
                        </a:solidFill>
                        <a:latin typeface="Cambria Math" panose="02040503050406030204" pitchFamily="18" charset="0"/>
                      </a:rPr>
                      <m:t>, </m:t>
                    </m:r>
                    <m:r>
                      <a:rPr lang="en-US" altLang="zh-CN" dirty="0">
                        <a:solidFill>
                          <a:schemeClr val="tx1"/>
                        </a:solidFill>
                        <a:latin typeface="Cambria Math" panose="02040503050406030204" pitchFamily="18" charset="0"/>
                      </a:rPr>
                      <m:t>𝑇</m:t>
                    </m:r>
                    <m:r>
                      <a:rPr lang="en-US" altLang="zh-CN" dirty="0">
                        <a:solidFill>
                          <a:schemeClr val="tx1"/>
                        </a:solidFill>
                        <a:latin typeface="Cambria Math" panose="02040503050406030204" pitchFamily="18" charset="0"/>
                      </a:rPr>
                      <m:t>} </m:t>
                    </m:r>
                  </m:oMath>
                </a14:m>
                <a:r>
                  <a:rPr lang="zh-CN" altLang="en-US" dirty="0" smtClean="0">
                    <a:solidFill>
                      <a:schemeClr val="tx1"/>
                    </a:solidFill>
                    <a:latin typeface="Times New Roman" panose="02020603050405020304" pitchFamily="18" charset="0"/>
                  </a:rPr>
                  <a:t>，求证</a:t>
                </a:r>
                <a:r>
                  <a:rPr lang="zh-CN" altLang="en-US" dirty="0">
                    <a:solidFill>
                      <a:schemeClr val="tx1"/>
                    </a:solidFill>
                    <a:latin typeface="Times New Roman" panose="02020603050405020304" pitchFamily="18" charset="0"/>
                  </a:rPr>
                  <a:t>结论</a:t>
                </a:r>
                <a14:m>
                  <m:oMath xmlns:m="http://schemas.openxmlformats.org/officeDocument/2006/math">
                    <m:r>
                      <a:rPr lang="en-US" altLang="zh-CN" dirty="0">
                        <a:solidFill>
                          <a:schemeClr val="tx1"/>
                        </a:solidFill>
                        <a:latin typeface="Cambria Math" panose="02040503050406030204" pitchFamily="18" charset="0"/>
                      </a:rPr>
                      <m:t>𝑅</m:t>
                    </m:r>
                  </m:oMath>
                </a14:m>
                <a:r>
                  <a:rPr lang="zh-CN" altLang="en-US" dirty="0" smtClean="0">
                    <a:solidFill>
                      <a:schemeClr val="tx1"/>
                    </a:solidFill>
                    <a:latin typeface="Times New Roman" panose="02020603050405020304" pitchFamily="18" charset="0"/>
                  </a:rPr>
                  <a:t>。</a:t>
                </a:r>
                <a:endParaRPr lang="en-US" altLang="zh-CN" dirty="0" smtClean="0">
                  <a:solidFill>
                    <a:srgbClr val="00008E"/>
                  </a:solidFill>
                  <a:latin typeface="Times New Roman" panose="02020603050405020304" pitchFamily="18" charset="0"/>
                </a:endParaRPr>
              </a:p>
              <a:p>
                <a:pPr marL="0" lvl="1" indent="0" algn="l">
                  <a:buNone/>
                </a:pPr>
                <a:r>
                  <a:rPr lang="zh-CN" altLang="en-US" dirty="0">
                    <a:solidFill>
                      <a:srgbClr val="FF00FF"/>
                    </a:solidFill>
                    <a:latin typeface="Arial"/>
                  </a:rPr>
                  <a:t>解</a:t>
                </a:r>
                <a:r>
                  <a:rPr lang="zh-CN" altLang="en-US" dirty="0">
                    <a:latin typeface="Arial"/>
                  </a:rPr>
                  <a:t>：假设结论</a:t>
                </a:r>
                <a14:m>
                  <m:oMath xmlns:m="http://schemas.openxmlformats.org/officeDocument/2006/math">
                    <m:r>
                      <a:rPr lang="en-US" altLang="zh-CN" i="1" dirty="0" smtClean="0">
                        <a:latin typeface="Cambria Math" panose="02040503050406030204" pitchFamily="18" charset="0"/>
                      </a:rPr>
                      <m:t>𝑅</m:t>
                    </m:r>
                  </m:oMath>
                </a14:m>
                <a:r>
                  <a:rPr lang="zh-CN" altLang="en-US" dirty="0">
                    <a:latin typeface="Arial"/>
                  </a:rPr>
                  <a:t>为假</a:t>
                </a:r>
                <a:r>
                  <a:rPr lang="en-US" altLang="zh-CN" dirty="0">
                    <a:latin typeface="Arial"/>
                  </a:rPr>
                  <a:t>, </a:t>
                </a:r>
                <a:r>
                  <a:rPr lang="zh-CN" altLang="en-US" dirty="0">
                    <a:latin typeface="Arial"/>
                  </a:rPr>
                  <a:t>将</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oMath>
                </a14:m>
                <a:r>
                  <a:rPr lang="zh-CN" altLang="en-US" dirty="0">
                    <a:latin typeface="Arial"/>
                  </a:rPr>
                  <a:t>加入公式集，并化为子句集：</a:t>
                </a:r>
              </a:p>
              <a:p>
                <a:pPr marL="0" lvl="1" indent="0" algn="l">
                  <a:lnSpc>
                    <a:spcPct val="130000"/>
                  </a:lnSpc>
                  <a:buNone/>
                </a:pPr>
                <a14:m>
                  <m:oMathPara xmlns:m="http://schemas.openxmlformats.org/officeDocument/2006/math">
                    <m:oMathParaPr>
                      <m:jc m:val="centerGroup"/>
                    </m:oMathParaPr>
                    <m:oMath xmlns:m="http://schemas.openxmlformats.org/officeDocument/2006/math">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𝑆</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𝑄</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𝑇</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𝑅</m:t>
                      </m:r>
                      <m:r>
                        <a:rPr lang="en-US" altLang="zh-CN" i="1" dirty="0" smtClean="0">
                          <a:latin typeface="Cambria Math" panose="02040503050406030204" pitchFamily="18" charset="0"/>
                        </a:rPr>
                        <m:t>}</m:t>
                      </m:r>
                    </m:oMath>
                  </m:oMathPara>
                </a14:m>
                <a:endParaRPr lang="en-US" altLang="zh-CN" dirty="0">
                  <a:latin typeface="Arial"/>
                </a:endParaRPr>
              </a:p>
              <a:p>
                <a:pPr lvl="1" algn="l"/>
                <a:endParaRPr lang="zh-CN" altLang="en-US" sz="2400" dirty="0">
                  <a:latin typeface="Arial"/>
                </a:endParaRPr>
              </a:p>
            </p:txBody>
          </p:sp>
        </mc:Choice>
        <mc:Fallback xmlns="">
          <p:sp>
            <p:nvSpPr>
              <p:cNvPr id="5" name="内容占位符 4"/>
              <p:cNvSpPr>
                <a:spLocks noGrp="1" noRot="1" noChangeAspect="1" noMove="1" noResize="1" noEditPoints="1" noAdjustHandles="1" noChangeArrowheads="1" noChangeShapeType="1" noTextEdit="1"/>
              </p:cNvSpPr>
              <p:nvPr>
                <p:ph idx="1"/>
              </p:nvPr>
            </p:nvSpPr>
            <p:spPr>
              <a:blipFill>
                <a:blip r:embed="rId3"/>
                <a:stretch>
                  <a:fillRect l="-11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829770" y="3333068"/>
                <a:ext cx="5055769" cy="3015441"/>
              </a:xfrm>
              <a:prstGeom prst="rect">
                <a:avLst/>
              </a:prstGeom>
            </p:spPr>
            <p:txBody>
              <a:bodyPr wrap="square">
                <a:spAutoFit/>
              </a:bodyPr>
              <a:lstStyle/>
              <a:p>
                <a:pPr algn="just">
                  <a:lnSpc>
                    <a:spcPct val="150000"/>
                  </a:lnSpc>
                </a:pPr>
                <a:r>
                  <a:rPr lang="zh-CN" altLang="en-US" sz="2600" dirty="0">
                    <a:latin typeface="Arial"/>
                    <a:ea typeface="黑体" panose="02010609060101010101" pitchFamily="49" charset="-122"/>
                    <a:cs typeface="Times New Roman" panose="02020603050405020304" pitchFamily="18" charset="0"/>
                  </a:rPr>
                  <a:t>其归结过程如右图的</a:t>
                </a:r>
                <a:r>
                  <a:rPr lang="zh-CN" altLang="en-US" sz="2600" dirty="0">
                    <a:solidFill>
                      <a:srgbClr val="FF0000"/>
                    </a:solidFill>
                    <a:latin typeface="Arial"/>
                    <a:ea typeface="黑体" panose="02010609060101010101" pitchFamily="49" charset="-122"/>
                    <a:cs typeface="Times New Roman" panose="02020603050405020304" pitchFamily="18" charset="0"/>
                  </a:rPr>
                  <a:t>归结演绎树</a:t>
                </a:r>
                <a:r>
                  <a:rPr lang="zh-CN" altLang="en-US" sz="2600" dirty="0">
                    <a:latin typeface="Arial"/>
                    <a:ea typeface="黑体" panose="02010609060101010101" pitchFamily="49" charset="-122"/>
                    <a:cs typeface="Times New Roman" panose="02020603050405020304" pitchFamily="18" charset="0"/>
                  </a:rPr>
                  <a:t>所示。根据归结原理的完备性，可知子句集</a:t>
                </a:r>
                <a14:m>
                  <m:oMath xmlns:m="http://schemas.openxmlformats.org/officeDocument/2006/math">
                    <m:r>
                      <a:rPr lang="en-US" altLang="zh-CN" sz="2600" dirty="0">
                        <a:latin typeface="Cambria Math" panose="02040503050406030204" pitchFamily="18" charset="0"/>
                        <a:ea typeface="黑体" panose="02010609060101010101" pitchFamily="49" charset="-122"/>
                        <a:cs typeface="Times New Roman" panose="02020603050405020304" pitchFamily="18" charset="0"/>
                      </a:rPr>
                      <m:t>𝑆</m:t>
                    </m:r>
                  </m:oMath>
                </a14:m>
                <a:r>
                  <a:rPr lang="zh-CN" altLang="en-US" sz="2600" dirty="0">
                    <a:latin typeface="Arial"/>
                    <a:ea typeface="黑体" panose="02010609060101010101" pitchFamily="49" charset="-122"/>
                    <a:cs typeface="Times New Roman" panose="02020603050405020304" pitchFamily="18" charset="0"/>
                  </a:rPr>
                  <a:t>是不可满足的，即开始时假设</a:t>
                </a:r>
                <a14:m>
                  <m:oMath xmlns:m="http://schemas.openxmlformats.org/officeDocument/2006/math">
                    <m:r>
                      <a:rPr lang="en-US" altLang="zh-CN" sz="2600" dirty="0">
                        <a:latin typeface="Cambria Math" panose="02040503050406030204" pitchFamily="18" charset="0"/>
                        <a:ea typeface="黑体" panose="02010609060101010101" pitchFamily="49" charset="-122"/>
                        <a:cs typeface="Times New Roman" panose="02020603050405020304" pitchFamily="18" charset="0"/>
                      </a:rPr>
                      <m:t>﹁</m:t>
                    </m:r>
                    <m:r>
                      <a:rPr lang="en-US" altLang="zh-CN" sz="2600" dirty="0">
                        <a:latin typeface="Cambria Math" panose="02040503050406030204" pitchFamily="18" charset="0"/>
                        <a:ea typeface="黑体" panose="02010609060101010101" pitchFamily="49" charset="-122"/>
                        <a:cs typeface="Times New Roman" panose="02020603050405020304" pitchFamily="18" charset="0"/>
                      </a:rPr>
                      <m:t>𝑅</m:t>
                    </m:r>
                  </m:oMath>
                </a14:m>
                <a:r>
                  <a:rPr lang="zh-CN" altLang="en-US" sz="2600" dirty="0">
                    <a:latin typeface="Arial"/>
                    <a:ea typeface="黑体" panose="02010609060101010101" pitchFamily="49" charset="-122"/>
                    <a:cs typeface="Times New Roman" panose="02020603050405020304" pitchFamily="18" charset="0"/>
                  </a:rPr>
                  <a:t>为真是错误的，这就证明了</a:t>
                </a:r>
                <a14:m>
                  <m:oMath xmlns:m="http://schemas.openxmlformats.org/officeDocument/2006/math">
                    <m:r>
                      <a:rPr lang="en-US" altLang="zh-CN" sz="2600" dirty="0">
                        <a:latin typeface="Cambria Math" panose="02040503050406030204" pitchFamily="18" charset="0"/>
                        <a:ea typeface="黑体" panose="02010609060101010101" pitchFamily="49" charset="-122"/>
                        <a:cs typeface="Times New Roman" panose="02020603050405020304" pitchFamily="18" charset="0"/>
                      </a:rPr>
                      <m:t>𝑅</m:t>
                    </m:r>
                  </m:oMath>
                </a14:m>
                <a:r>
                  <a:rPr lang="zh-CN" altLang="en-US" sz="2600" dirty="0">
                    <a:latin typeface="Arial"/>
                    <a:ea typeface="黑体" panose="02010609060101010101" pitchFamily="49" charset="-122"/>
                    <a:cs typeface="Times New Roman" panose="02020603050405020304" pitchFamily="18" charset="0"/>
                  </a:rPr>
                  <a:t>为真。 </a:t>
                </a:r>
              </a:p>
            </p:txBody>
          </p:sp>
        </mc:Choice>
        <mc:Fallback xmlns="">
          <p:sp>
            <p:nvSpPr>
              <p:cNvPr id="6" name="矩形 5"/>
              <p:cNvSpPr>
                <a:spLocks noRot="1" noChangeAspect="1" noMove="1" noResize="1" noEditPoints="1" noAdjustHandles="1" noChangeArrowheads="1" noChangeShapeType="1" noTextEdit="1"/>
              </p:cNvSpPr>
              <p:nvPr/>
            </p:nvSpPr>
            <p:spPr>
              <a:xfrm>
                <a:off x="829770" y="3333068"/>
                <a:ext cx="5055769" cy="3015441"/>
              </a:xfrm>
              <a:prstGeom prst="rect">
                <a:avLst/>
              </a:prstGeom>
              <a:blipFill>
                <a:blip r:embed="rId4"/>
                <a:stretch>
                  <a:fillRect l="-2171" r="-2171" b="-3846"/>
                </a:stretch>
              </a:blipFill>
            </p:spPr>
            <p:txBody>
              <a:bodyPr/>
              <a:lstStyle/>
              <a:p>
                <a:r>
                  <a:rPr lang="zh-CN" altLang="en-US">
                    <a:noFill/>
                  </a:rPr>
                  <a:t> </a:t>
                </a:r>
              </a:p>
            </p:txBody>
          </p:sp>
        </mc:Fallback>
      </mc:AlternateContent>
      <p:grpSp>
        <p:nvGrpSpPr>
          <p:cNvPr id="8" name="组合 7"/>
          <p:cNvGrpSpPr/>
          <p:nvPr/>
        </p:nvGrpSpPr>
        <p:grpSpPr>
          <a:xfrm>
            <a:off x="6139590" y="3326312"/>
            <a:ext cx="3744416" cy="3181986"/>
            <a:chOff x="2339752" y="2555850"/>
            <a:chExt cx="3744416" cy="3181986"/>
          </a:xfrm>
        </p:grpSpPr>
        <mc:AlternateContent xmlns:mc="http://schemas.openxmlformats.org/markup-compatibility/2006" xmlns:a14="http://schemas.microsoft.com/office/drawing/2010/main">
          <mc:Choice Requires="a14">
            <p:sp>
              <p:nvSpPr>
                <p:cNvPr id="9" name="Text Box 5">
                  <a:extLst>
                    <a:ext uri="{FF2B5EF4-FFF2-40B4-BE49-F238E27FC236}">
                      <a16:creationId xmlns:a16="http://schemas.microsoft.com/office/drawing/2014/main" xmlns="" id="{DA338DCD-79E0-1D43-B7B8-40D73AD361F8}"/>
                    </a:ext>
                  </a:extLst>
                </p:cNvPr>
                <p:cNvSpPr txBox="1">
                  <a:spLocks noChangeArrowheads="1"/>
                </p:cNvSpPr>
                <p:nvPr/>
              </p:nvSpPr>
              <p:spPr bwMode="auto">
                <a:xfrm>
                  <a:off x="2339752" y="2555850"/>
                  <a:ext cx="1873250"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𝑃</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𝑄</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𝑅</m:t>
                        </m:r>
                      </m:oMath>
                    </m:oMathPara>
                  </a14:m>
                  <a:endParaRPr lang="en-US" altLang="zh-CN" sz="1800" dirty="0">
                    <a:latin typeface="+mn-lt"/>
                    <a:cs typeface="Times New Roman" panose="02020603050405020304" pitchFamily="18" charset="0"/>
                  </a:endParaRPr>
                </a:p>
              </p:txBody>
            </p:sp>
          </mc:Choice>
          <mc:Fallback xmlns="">
            <p:sp>
              <p:nvSpPr>
                <p:cNvPr id="9" name="Text Box 5">
                  <a:extLst>
                    <a:ext uri="{FF2B5EF4-FFF2-40B4-BE49-F238E27FC236}">
                      <a16:creationId xmlns:a16="http://schemas.microsoft.com/office/drawing/2014/main" id="{DA338DCD-79E0-1D43-B7B8-40D73AD361F8}"/>
                    </a:ext>
                  </a:extLst>
                </p:cNvPr>
                <p:cNvSpPr txBox="1">
                  <a:spLocks noRot="1" noChangeAspect="1" noMove="1" noResize="1" noEditPoints="1" noAdjustHandles="1" noChangeArrowheads="1" noChangeShapeType="1" noTextEdit="1"/>
                </p:cNvSpPr>
                <p:nvPr/>
              </p:nvSpPr>
              <p:spPr bwMode="auto">
                <a:xfrm>
                  <a:off x="2339752" y="2555850"/>
                  <a:ext cx="1873250" cy="349702"/>
                </a:xfrm>
                <a:prstGeom prst="rect">
                  <a:avLst/>
                </a:prstGeom>
                <a:blipFill>
                  <a:blip r:embed="rId5"/>
                  <a:stretch>
                    <a:fillRect b="-10000"/>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 Box 6">
                  <a:extLst>
                    <a:ext uri="{FF2B5EF4-FFF2-40B4-BE49-F238E27FC236}">
                      <a16:creationId xmlns:a16="http://schemas.microsoft.com/office/drawing/2014/main" xmlns="" id="{D620850B-D331-B042-83A1-123384FCBD9F}"/>
                    </a:ext>
                  </a:extLst>
                </p:cNvPr>
                <p:cNvSpPr txBox="1">
                  <a:spLocks noChangeArrowheads="1"/>
                </p:cNvSpPr>
                <p:nvPr/>
              </p:nvSpPr>
              <p:spPr bwMode="auto">
                <a:xfrm>
                  <a:off x="4607817" y="2555850"/>
                  <a:ext cx="720725"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𝑅</m:t>
                        </m:r>
                      </m:oMath>
                    </m:oMathPara>
                  </a14:m>
                  <a:endParaRPr lang="en-US" altLang="zh-CN" sz="1800" dirty="0">
                    <a:latin typeface="+mn-lt"/>
                    <a:cs typeface="Times New Roman" panose="02020603050405020304" pitchFamily="18" charset="0"/>
                  </a:endParaRPr>
                </a:p>
              </p:txBody>
            </p:sp>
          </mc:Choice>
          <mc:Fallback xmlns="">
            <p:sp>
              <p:nvSpPr>
                <p:cNvPr id="10" name="Text Box 6">
                  <a:extLst>
                    <a:ext uri="{FF2B5EF4-FFF2-40B4-BE49-F238E27FC236}">
                      <a16:creationId xmlns:a16="http://schemas.microsoft.com/office/drawing/2014/main" id="{D620850B-D331-B042-83A1-123384FCBD9F}"/>
                    </a:ext>
                  </a:extLst>
                </p:cNvPr>
                <p:cNvSpPr txBox="1">
                  <a:spLocks noRot="1" noChangeAspect="1" noMove="1" noResize="1" noEditPoints="1" noAdjustHandles="1" noChangeArrowheads="1" noChangeShapeType="1" noTextEdit="1"/>
                </p:cNvSpPr>
                <p:nvPr/>
              </p:nvSpPr>
              <p:spPr bwMode="auto">
                <a:xfrm>
                  <a:off x="4607817" y="2555850"/>
                  <a:ext cx="720725" cy="349702"/>
                </a:xfrm>
                <a:prstGeom prst="rect">
                  <a:avLst/>
                </a:prstGeom>
                <a:blipFill>
                  <a:blip r:embed="rId6"/>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 Box 7">
                  <a:extLst>
                    <a:ext uri="{FF2B5EF4-FFF2-40B4-BE49-F238E27FC236}">
                      <a16:creationId xmlns:a16="http://schemas.microsoft.com/office/drawing/2014/main" xmlns="" id="{31115A04-164B-6D44-BD68-6053EB5740A6}"/>
                    </a:ext>
                  </a:extLst>
                </p:cNvPr>
                <p:cNvSpPr txBox="1">
                  <a:spLocks noChangeArrowheads="1"/>
                </p:cNvSpPr>
                <p:nvPr/>
              </p:nvSpPr>
              <p:spPr bwMode="auto">
                <a:xfrm>
                  <a:off x="3060006" y="3276575"/>
                  <a:ext cx="1368425"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𝑃</m:t>
                        </m:r>
                        <m:r>
                          <a:rPr lang="en-US" altLang="zh-CN" sz="1800" i="1" dirty="0">
                            <a:latin typeface="Cambria Math" panose="02040503050406030204" pitchFamily="18" charset="0"/>
                            <a:cs typeface="Times New Roman" panose="02020603050405020304" pitchFamily="18" charset="0"/>
                          </a:rPr>
                          <m:t> ∨</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𝑄</m:t>
                        </m:r>
                      </m:oMath>
                    </m:oMathPara>
                  </a14:m>
                  <a:endParaRPr lang="en-US" altLang="zh-CN" sz="1800" dirty="0">
                    <a:latin typeface="+mn-lt"/>
                    <a:cs typeface="Times New Roman" panose="02020603050405020304" pitchFamily="18" charset="0"/>
                  </a:endParaRPr>
                </a:p>
              </p:txBody>
            </p:sp>
          </mc:Choice>
          <mc:Fallback xmlns="">
            <p:sp>
              <p:nvSpPr>
                <p:cNvPr id="11" name="Text Box 7">
                  <a:extLst>
                    <a:ext uri="{FF2B5EF4-FFF2-40B4-BE49-F238E27FC236}">
                      <a16:creationId xmlns:a16="http://schemas.microsoft.com/office/drawing/2014/main" id="{31115A04-164B-6D44-BD68-6053EB5740A6}"/>
                    </a:ext>
                  </a:extLst>
                </p:cNvPr>
                <p:cNvSpPr txBox="1">
                  <a:spLocks noRot="1" noChangeAspect="1" noMove="1" noResize="1" noEditPoints="1" noAdjustHandles="1" noChangeArrowheads="1" noChangeShapeType="1" noTextEdit="1"/>
                </p:cNvSpPr>
                <p:nvPr/>
              </p:nvSpPr>
              <p:spPr bwMode="auto">
                <a:xfrm>
                  <a:off x="3060006" y="3276575"/>
                  <a:ext cx="1368425" cy="349702"/>
                </a:xfrm>
                <a:prstGeom prst="rect">
                  <a:avLst/>
                </a:prstGeom>
                <a:blipFill>
                  <a:blip r:embed="rId7"/>
                  <a:stretch>
                    <a:fillRect b="-10000"/>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 Box 8">
                  <a:extLst>
                    <a:ext uri="{FF2B5EF4-FFF2-40B4-BE49-F238E27FC236}">
                      <a16:creationId xmlns:a16="http://schemas.microsoft.com/office/drawing/2014/main" xmlns="" id="{6548531D-A797-1A4F-B855-7F8B0DC953A5}"/>
                    </a:ext>
                  </a:extLst>
                </p:cNvPr>
                <p:cNvSpPr txBox="1">
                  <a:spLocks noChangeArrowheads="1"/>
                </p:cNvSpPr>
                <p:nvPr/>
              </p:nvSpPr>
              <p:spPr bwMode="auto">
                <a:xfrm>
                  <a:off x="5147891" y="3276575"/>
                  <a:ext cx="576262"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𝑃</m:t>
                        </m:r>
                      </m:oMath>
                    </m:oMathPara>
                  </a14:m>
                  <a:endParaRPr lang="en-US" altLang="zh-CN" sz="1800" dirty="0">
                    <a:latin typeface="+mn-lt"/>
                    <a:cs typeface="Times New Roman" panose="02020603050405020304" pitchFamily="18" charset="0"/>
                  </a:endParaRPr>
                </a:p>
              </p:txBody>
            </p:sp>
          </mc:Choice>
          <mc:Fallback xmlns="">
            <p:sp>
              <p:nvSpPr>
                <p:cNvPr id="12" name="Text Box 8">
                  <a:extLst>
                    <a:ext uri="{FF2B5EF4-FFF2-40B4-BE49-F238E27FC236}">
                      <a16:creationId xmlns:a16="http://schemas.microsoft.com/office/drawing/2014/main" id="{6548531D-A797-1A4F-B855-7F8B0DC953A5}"/>
                    </a:ext>
                  </a:extLst>
                </p:cNvPr>
                <p:cNvSpPr txBox="1">
                  <a:spLocks noRot="1" noChangeAspect="1" noMove="1" noResize="1" noEditPoints="1" noAdjustHandles="1" noChangeArrowheads="1" noChangeShapeType="1" noTextEdit="1"/>
                </p:cNvSpPr>
                <p:nvPr/>
              </p:nvSpPr>
              <p:spPr bwMode="auto">
                <a:xfrm>
                  <a:off x="5147891" y="3276575"/>
                  <a:ext cx="576262" cy="349702"/>
                </a:xfrm>
                <a:prstGeom prst="rect">
                  <a:avLst/>
                </a:prstGeom>
                <a:blipFill>
                  <a:blip r:embed="rId8"/>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Text Box 9">
                  <a:extLst>
                    <a:ext uri="{FF2B5EF4-FFF2-40B4-BE49-F238E27FC236}">
                      <a16:creationId xmlns:a16="http://schemas.microsoft.com/office/drawing/2014/main" xmlns="" id="{C1387A29-261E-E247-8036-E8E9B505C378}"/>
                    </a:ext>
                  </a:extLst>
                </p:cNvPr>
                <p:cNvSpPr txBox="1">
                  <a:spLocks noChangeArrowheads="1"/>
                </p:cNvSpPr>
                <p:nvPr/>
              </p:nvSpPr>
              <p:spPr bwMode="auto">
                <a:xfrm>
                  <a:off x="3707681" y="3997300"/>
                  <a:ext cx="669925"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𝑄</m:t>
                        </m:r>
                      </m:oMath>
                    </m:oMathPara>
                  </a14:m>
                  <a:endParaRPr lang="en-US" altLang="zh-CN" sz="1800" dirty="0">
                    <a:latin typeface="+mn-lt"/>
                    <a:cs typeface="Times New Roman" panose="02020603050405020304" pitchFamily="18" charset="0"/>
                  </a:endParaRPr>
                </a:p>
              </p:txBody>
            </p:sp>
          </mc:Choice>
          <mc:Fallback xmlns="">
            <p:sp>
              <p:nvSpPr>
                <p:cNvPr id="13" name="Text Box 9">
                  <a:extLst>
                    <a:ext uri="{FF2B5EF4-FFF2-40B4-BE49-F238E27FC236}">
                      <a16:creationId xmlns:a16="http://schemas.microsoft.com/office/drawing/2014/main" id="{C1387A29-261E-E247-8036-E8E9B505C378}"/>
                    </a:ext>
                  </a:extLst>
                </p:cNvPr>
                <p:cNvSpPr txBox="1">
                  <a:spLocks noRot="1" noChangeAspect="1" noMove="1" noResize="1" noEditPoints="1" noAdjustHandles="1" noChangeArrowheads="1" noChangeShapeType="1" noTextEdit="1"/>
                </p:cNvSpPr>
                <p:nvPr/>
              </p:nvSpPr>
              <p:spPr bwMode="auto">
                <a:xfrm>
                  <a:off x="3707681" y="3997300"/>
                  <a:ext cx="669925" cy="349702"/>
                </a:xfrm>
                <a:prstGeom prst="rect">
                  <a:avLst/>
                </a:prstGeom>
                <a:blipFill>
                  <a:blip r:embed="rId9"/>
                  <a:stretch>
                    <a:fillRect b="-10000"/>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 Box 10">
                  <a:extLst>
                    <a:ext uri="{FF2B5EF4-FFF2-40B4-BE49-F238E27FC236}">
                      <a16:creationId xmlns:a16="http://schemas.microsoft.com/office/drawing/2014/main" xmlns="" id="{CB15A65D-EABC-E848-8626-09A697D968DC}"/>
                    </a:ext>
                  </a:extLst>
                </p:cNvPr>
                <p:cNvSpPr txBox="1">
                  <a:spLocks noChangeArrowheads="1"/>
                </p:cNvSpPr>
                <p:nvPr/>
              </p:nvSpPr>
              <p:spPr bwMode="auto">
                <a:xfrm>
                  <a:off x="4715743" y="4022700"/>
                  <a:ext cx="1368425"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𝑇</m:t>
                        </m:r>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𝑄</m:t>
                        </m:r>
                      </m:oMath>
                    </m:oMathPara>
                  </a14:m>
                  <a:endParaRPr lang="en-US" altLang="zh-CN" sz="1800" dirty="0">
                    <a:latin typeface="+mn-lt"/>
                    <a:cs typeface="Times New Roman" panose="02020603050405020304" pitchFamily="18" charset="0"/>
                  </a:endParaRPr>
                </a:p>
              </p:txBody>
            </p:sp>
          </mc:Choice>
          <mc:Fallback xmlns="">
            <p:sp>
              <p:nvSpPr>
                <p:cNvPr id="14" name="Text Box 10">
                  <a:extLst>
                    <a:ext uri="{FF2B5EF4-FFF2-40B4-BE49-F238E27FC236}">
                      <a16:creationId xmlns:a16="http://schemas.microsoft.com/office/drawing/2014/main" id="{CB15A65D-EABC-E848-8626-09A697D968DC}"/>
                    </a:ext>
                  </a:extLst>
                </p:cNvPr>
                <p:cNvSpPr txBox="1">
                  <a:spLocks noRot="1" noChangeAspect="1" noMove="1" noResize="1" noEditPoints="1" noAdjustHandles="1" noChangeArrowheads="1" noChangeShapeType="1" noTextEdit="1"/>
                </p:cNvSpPr>
                <p:nvPr/>
              </p:nvSpPr>
              <p:spPr bwMode="auto">
                <a:xfrm>
                  <a:off x="4715743" y="4022700"/>
                  <a:ext cx="1368425" cy="349702"/>
                </a:xfrm>
                <a:prstGeom prst="rect">
                  <a:avLst/>
                </a:prstGeom>
                <a:blipFill>
                  <a:blip r:embed="rId10"/>
                  <a:stretch>
                    <a:fillRect b="-8197"/>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 Box 11">
                  <a:extLst>
                    <a:ext uri="{FF2B5EF4-FFF2-40B4-BE49-F238E27FC236}">
                      <a16:creationId xmlns:a16="http://schemas.microsoft.com/office/drawing/2014/main" xmlns="" id="{8FA9AAE4-52E3-8E40-B9C6-5D94FC1BA630}"/>
                    </a:ext>
                  </a:extLst>
                </p:cNvPr>
                <p:cNvSpPr txBox="1">
                  <a:spLocks noChangeArrowheads="1"/>
                </p:cNvSpPr>
                <p:nvPr/>
              </p:nvSpPr>
              <p:spPr bwMode="auto">
                <a:xfrm>
                  <a:off x="4177854" y="4740062"/>
                  <a:ext cx="792162"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en-US" altLang="zh-CN" sz="1800" dirty="0">
                      <a:latin typeface="+mn-lt"/>
                      <a:cs typeface="Times New Roman" panose="02020603050405020304" pitchFamily="18" charset="0"/>
                    </a:rPr>
                    <a:t> </a:t>
                  </a:r>
                  <a14:m>
                    <m:oMath xmlns:m="http://schemas.openxmlformats.org/officeDocument/2006/math">
                      <m:r>
                        <a:rPr lang="en-US" altLang="zh-CN" sz="1800" i="1" dirty="0">
                          <a:latin typeface="Cambria Math" panose="02040503050406030204" pitchFamily="18" charset="0"/>
                          <a:cs typeface="Times New Roman" panose="02020603050405020304" pitchFamily="18" charset="0"/>
                        </a:rPr>
                        <m:t>﹁</m:t>
                      </m:r>
                      <m:r>
                        <a:rPr lang="en-US" altLang="zh-CN" sz="1800" i="1" dirty="0">
                          <a:latin typeface="Cambria Math" panose="02040503050406030204" pitchFamily="18" charset="0"/>
                          <a:cs typeface="Times New Roman" panose="02020603050405020304" pitchFamily="18" charset="0"/>
                        </a:rPr>
                        <m:t>𝑇</m:t>
                      </m:r>
                    </m:oMath>
                  </a14:m>
                  <a:endParaRPr lang="en-US" altLang="zh-CN" sz="1800" dirty="0">
                    <a:latin typeface="+mn-lt"/>
                    <a:cs typeface="Times New Roman" panose="02020603050405020304" pitchFamily="18" charset="0"/>
                  </a:endParaRPr>
                </a:p>
              </p:txBody>
            </p:sp>
          </mc:Choice>
          <mc:Fallback xmlns="">
            <p:sp>
              <p:nvSpPr>
                <p:cNvPr id="15" name="Text Box 11">
                  <a:extLst>
                    <a:ext uri="{FF2B5EF4-FFF2-40B4-BE49-F238E27FC236}">
                      <a16:creationId xmlns:a16="http://schemas.microsoft.com/office/drawing/2014/main" id="{8FA9AAE4-52E3-8E40-B9C6-5D94FC1BA630}"/>
                    </a:ext>
                  </a:extLst>
                </p:cNvPr>
                <p:cNvSpPr txBox="1">
                  <a:spLocks noRot="1" noChangeAspect="1" noMove="1" noResize="1" noEditPoints="1" noAdjustHandles="1" noChangeArrowheads="1" noChangeShapeType="1" noTextEdit="1"/>
                </p:cNvSpPr>
                <p:nvPr/>
              </p:nvSpPr>
              <p:spPr bwMode="auto">
                <a:xfrm>
                  <a:off x="4177854" y="4740062"/>
                  <a:ext cx="792162" cy="349702"/>
                </a:xfrm>
                <a:prstGeom prst="rect">
                  <a:avLst/>
                </a:prstGeom>
                <a:blipFill>
                  <a:blip r:embed="rId11"/>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 Box 12">
                  <a:extLst>
                    <a:ext uri="{FF2B5EF4-FFF2-40B4-BE49-F238E27FC236}">
                      <a16:creationId xmlns:a16="http://schemas.microsoft.com/office/drawing/2014/main" xmlns="" id="{38716146-D98B-014F-A57F-4AD382EA5740}"/>
                    </a:ext>
                  </a:extLst>
                </p:cNvPr>
                <p:cNvSpPr txBox="1">
                  <a:spLocks noChangeArrowheads="1"/>
                </p:cNvSpPr>
                <p:nvPr/>
              </p:nvSpPr>
              <p:spPr bwMode="auto">
                <a:xfrm>
                  <a:off x="5330379" y="4740062"/>
                  <a:ext cx="720725"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Group"/>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𝑇</m:t>
                        </m:r>
                      </m:oMath>
                    </m:oMathPara>
                  </a14:m>
                  <a:endParaRPr lang="en-US" altLang="zh-CN" sz="1800" dirty="0">
                    <a:latin typeface="+mn-lt"/>
                    <a:cs typeface="Times New Roman" panose="02020603050405020304" pitchFamily="18" charset="0"/>
                  </a:endParaRPr>
                </a:p>
              </p:txBody>
            </p:sp>
          </mc:Choice>
          <mc:Fallback xmlns="">
            <p:sp>
              <p:nvSpPr>
                <p:cNvPr id="16" name="Text Box 12">
                  <a:extLst>
                    <a:ext uri="{FF2B5EF4-FFF2-40B4-BE49-F238E27FC236}">
                      <a16:creationId xmlns:a16="http://schemas.microsoft.com/office/drawing/2014/main" id="{38716146-D98B-014F-A57F-4AD382EA5740}"/>
                    </a:ext>
                  </a:extLst>
                </p:cNvPr>
                <p:cNvSpPr txBox="1">
                  <a:spLocks noRot="1" noChangeAspect="1" noMove="1" noResize="1" noEditPoints="1" noAdjustHandles="1" noChangeArrowheads="1" noChangeShapeType="1" noTextEdit="1"/>
                </p:cNvSpPr>
                <p:nvPr/>
              </p:nvSpPr>
              <p:spPr bwMode="auto">
                <a:xfrm>
                  <a:off x="5330379" y="4740062"/>
                  <a:ext cx="720725" cy="349702"/>
                </a:xfrm>
                <a:prstGeom prst="rect">
                  <a:avLst/>
                </a:prstGeom>
                <a:blipFill>
                  <a:blip r:embed="rId12"/>
                  <a:stretch>
                    <a:fillRect/>
                  </a:stretch>
                </a:blipFill>
                <a:ln w="19050">
                  <a:solidFill>
                    <a:schemeClr val="tx1"/>
                  </a:solidFill>
                  <a:miter lim="800000"/>
                  <a:headEnd/>
                  <a:tailEnd/>
                </a:ln>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 Box 13">
                  <a:extLst>
                    <a:ext uri="{FF2B5EF4-FFF2-40B4-BE49-F238E27FC236}">
                      <a16:creationId xmlns:a16="http://schemas.microsoft.com/office/drawing/2014/main" xmlns="" id="{88884578-456A-5C46-84D8-4CC373800A41}"/>
                    </a:ext>
                  </a:extLst>
                </p:cNvPr>
                <p:cNvSpPr txBox="1">
                  <a:spLocks noChangeArrowheads="1"/>
                </p:cNvSpPr>
                <p:nvPr/>
              </p:nvSpPr>
              <p:spPr bwMode="auto">
                <a:xfrm>
                  <a:off x="4755456" y="5388134"/>
                  <a:ext cx="863600" cy="349702"/>
                </a:xfrm>
                <a:prstGeom prst="rect">
                  <a:avLst/>
                </a:prstGeom>
                <a:solidFill>
                  <a:schemeClr val="accent5">
                    <a:lumMod val="40000"/>
                    <a:lumOff val="60000"/>
                  </a:schemeClr>
                </a:solidFill>
                <a:ln w="19050">
                  <a:solidFill>
                    <a:schemeClr val="tx1"/>
                  </a:solidFill>
                  <a:miter lim="800000"/>
                  <a:headEnd/>
                  <a:tailEnd/>
                </a:ln>
                <a:extLst/>
              </p:spPr>
              <p:txBody>
                <a:bodyPr lIns="108000" tIns="36000" rIns="108000" bIns="36000">
                  <a:spAutoFit/>
                </a:bodyPr>
                <a:lstStyle>
                  <a:lvl1pPr>
                    <a:spcBef>
                      <a:spcPct val="20000"/>
                    </a:spcBef>
                    <a:defRPr sz="1000">
                      <a:solidFill>
                        <a:schemeClr val="tx1"/>
                      </a:solidFill>
                      <a:latin typeface="Tahoma" panose="020B0604030504040204" pitchFamily="34" charset="0"/>
                      <a:ea typeface="宋体" panose="02010600030101010101" pitchFamily="2" charset="-122"/>
                    </a:defRPr>
                  </a:lvl1pPr>
                  <a:lvl2pPr marL="742950" indent="-285750">
                    <a:spcBef>
                      <a:spcPct val="20000"/>
                    </a:spcBef>
                    <a:defRPr sz="1000">
                      <a:solidFill>
                        <a:schemeClr val="tx1"/>
                      </a:solidFill>
                      <a:latin typeface="Tahoma" panose="020B0604030504040204" pitchFamily="34" charset="0"/>
                      <a:ea typeface="宋体" panose="02010600030101010101" pitchFamily="2" charset="-122"/>
                    </a:defRPr>
                  </a:lvl2pPr>
                  <a:lvl3pPr marL="1143000" indent="-228600">
                    <a:spcBef>
                      <a:spcPct val="20000"/>
                    </a:spcBef>
                    <a:defRPr sz="1000">
                      <a:solidFill>
                        <a:schemeClr val="tx1"/>
                      </a:solidFill>
                      <a:latin typeface="Tahoma" panose="020B0604030504040204" pitchFamily="34" charset="0"/>
                      <a:ea typeface="宋体" panose="02010600030101010101" pitchFamily="2" charset="-122"/>
                    </a:defRPr>
                  </a:lvl3pPr>
                  <a:lvl4pPr marL="1600200" indent="-228600">
                    <a:spcBef>
                      <a:spcPct val="20000"/>
                    </a:spcBef>
                    <a:defRPr sz="1000">
                      <a:solidFill>
                        <a:schemeClr val="tx1"/>
                      </a:solidFill>
                      <a:latin typeface="Tahoma" panose="020B0604030504040204" pitchFamily="34" charset="0"/>
                      <a:ea typeface="宋体" panose="02010600030101010101" pitchFamily="2" charset="-122"/>
                    </a:defRPr>
                  </a:lvl4pPr>
                  <a:lvl5pPr marL="2057400" indent="-228600">
                    <a:spcBef>
                      <a:spcPct val="20000"/>
                    </a:spcBef>
                    <a:defRPr sz="1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defRPr sz="10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14:m>
                    <m:oMathPara xmlns:m="http://schemas.openxmlformats.org/officeDocument/2006/math">
                      <m:oMathParaPr>
                        <m:jc m:val="center"/>
                      </m:oMathParaPr>
                      <m:oMath xmlns:m="http://schemas.openxmlformats.org/officeDocument/2006/math">
                        <m:r>
                          <a:rPr lang="en-US" altLang="zh-CN" sz="1800" i="1" dirty="0">
                            <a:latin typeface="Cambria Math" panose="02040503050406030204" pitchFamily="18" charset="0"/>
                            <a:cs typeface="Times New Roman" panose="02020603050405020304" pitchFamily="18" charset="0"/>
                          </a:rPr>
                          <m:t>𝑁𝐼𝐿</m:t>
                        </m:r>
                      </m:oMath>
                    </m:oMathPara>
                  </a14:m>
                  <a:endParaRPr lang="en-US" altLang="zh-CN" sz="1800" dirty="0">
                    <a:latin typeface="+mn-lt"/>
                    <a:cs typeface="Times New Roman" panose="02020603050405020304" pitchFamily="18" charset="0"/>
                  </a:endParaRPr>
                </a:p>
              </p:txBody>
            </p:sp>
          </mc:Choice>
          <mc:Fallback xmlns="">
            <p:sp>
              <p:nvSpPr>
                <p:cNvPr id="17" name="Text Box 13">
                  <a:extLst>
                    <a:ext uri="{FF2B5EF4-FFF2-40B4-BE49-F238E27FC236}">
                      <a16:creationId xmlns:a16="http://schemas.microsoft.com/office/drawing/2014/main" id="{88884578-456A-5C46-84D8-4CC373800A41}"/>
                    </a:ext>
                  </a:extLst>
                </p:cNvPr>
                <p:cNvSpPr txBox="1">
                  <a:spLocks noRot="1" noChangeAspect="1" noMove="1" noResize="1" noEditPoints="1" noAdjustHandles="1" noChangeArrowheads="1" noChangeShapeType="1" noTextEdit="1"/>
                </p:cNvSpPr>
                <p:nvPr/>
              </p:nvSpPr>
              <p:spPr bwMode="auto">
                <a:xfrm>
                  <a:off x="4755456" y="5388134"/>
                  <a:ext cx="863600" cy="349702"/>
                </a:xfrm>
                <a:prstGeom prst="rect">
                  <a:avLst/>
                </a:prstGeom>
                <a:blipFill>
                  <a:blip r:embed="rId13"/>
                  <a:stretch>
                    <a:fillRect/>
                  </a:stretch>
                </a:blipFill>
                <a:ln w="19050">
                  <a:solidFill>
                    <a:schemeClr val="tx1"/>
                  </a:solidFill>
                  <a:miter lim="800000"/>
                  <a:headEnd/>
                  <a:tailEnd/>
                </a:ln>
                <a:extLst/>
              </p:spPr>
              <p:txBody>
                <a:bodyPr/>
                <a:lstStyle/>
                <a:p>
                  <a:r>
                    <a:rPr lang="zh-CN" altLang="en-US">
                      <a:noFill/>
                    </a:rPr>
                    <a:t> </a:t>
                  </a:r>
                </a:p>
              </p:txBody>
            </p:sp>
          </mc:Fallback>
        </mc:AlternateContent>
        <p:cxnSp>
          <p:nvCxnSpPr>
            <p:cNvPr id="18" name="直接连接符 17"/>
            <p:cNvCxnSpPr>
              <a:stCxn id="9" idx="2"/>
              <a:endCxn id="11" idx="0"/>
            </p:cNvCxnSpPr>
            <p:nvPr/>
          </p:nvCxnSpPr>
          <p:spPr bwMode="auto">
            <a:xfrm>
              <a:off x="3276377" y="2905552"/>
              <a:ext cx="467842"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9" name="直接连接符 18"/>
            <p:cNvCxnSpPr>
              <a:stCxn id="10" idx="2"/>
              <a:endCxn id="11" idx="0"/>
            </p:cNvCxnSpPr>
            <p:nvPr/>
          </p:nvCxnSpPr>
          <p:spPr bwMode="auto">
            <a:xfrm flipH="1">
              <a:off x="3744219" y="2905552"/>
              <a:ext cx="1223961"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0" name="直接连接符 19"/>
            <p:cNvCxnSpPr>
              <a:stCxn id="11" idx="2"/>
              <a:endCxn id="13" idx="0"/>
            </p:cNvCxnSpPr>
            <p:nvPr/>
          </p:nvCxnSpPr>
          <p:spPr bwMode="auto">
            <a:xfrm>
              <a:off x="3744219" y="3626277"/>
              <a:ext cx="298425"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1" name="直接连接符 20"/>
            <p:cNvCxnSpPr>
              <a:stCxn id="12" idx="2"/>
              <a:endCxn id="13" idx="0"/>
            </p:cNvCxnSpPr>
            <p:nvPr/>
          </p:nvCxnSpPr>
          <p:spPr bwMode="auto">
            <a:xfrm flipH="1">
              <a:off x="4042644" y="3626277"/>
              <a:ext cx="1393378" cy="371023"/>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2" name="直接连接符 21"/>
            <p:cNvCxnSpPr>
              <a:stCxn id="13" idx="2"/>
              <a:endCxn id="15" idx="0"/>
            </p:cNvCxnSpPr>
            <p:nvPr/>
          </p:nvCxnSpPr>
          <p:spPr bwMode="auto">
            <a:xfrm>
              <a:off x="4042644" y="4347002"/>
              <a:ext cx="531291" cy="39306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3" name="直接连接符 22"/>
            <p:cNvCxnSpPr>
              <a:stCxn id="14" idx="2"/>
              <a:endCxn id="15" idx="0"/>
            </p:cNvCxnSpPr>
            <p:nvPr/>
          </p:nvCxnSpPr>
          <p:spPr bwMode="auto">
            <a:xfrm flipH="1">
              <a:off x="4573935" y="4372402"/>
              <a:ext cx="826021" cy="36766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4" name="直接连接符 23"/>
            <p:cNvCxnSpPr>
              <a:stCxn id="15" idx="2"/>
              <a:endCxn id="17" idx="0"/>
            </p:cNvCxnSpPr>
            <p:nvPr/>
          </p:nvCxnSpPr>
          <p:spPr bwMode="auto">
            <a:xfrm>
              <a:off x="4573935" y="5089764"/>
              <a:ext cx="613321" cy="29837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5" name="直接连接符 24"/>
            <p:cNvCxnSpPr>
              <a:stCxn id="16" idx="2"/>
              <a:endCxn id="17" idx="0"/>
            </p:cNvCxnSpPr>
            <p:nvPr/>
          </p:nvCxnSpPr>
          <p:spPr bwMode="auto">
            <a:xfrm flipH="1">
              <a:off x="5187256" y="5089764"/>
              <a:ext cx="503486" cy="298370"/>
            </a:xfrm>
            <a:prstGeom prst="line">
              <a:avLst/>
            </a:prstGeom>
            <a:solidFill>
              <a:schemeClr val="accent1"/>
            </a:solidFill>
            <a:ln w="19050" cap="flat" cmpd="sng" algn="ctr">
              <a:solidFill>
                <a:schemeClr val="tx1"/>
              </a:solidFill>
              <a:prstDash val="solid"/>
              <a:round/>
              <a:headEnd type="none" w="med" len="med"/>
              <a:tailEnd type="none" w="med" len="med"/>
            </a:ln>
          </p:spPr>
        </p:cxnSp>
      </p:grpSp>
      <p:sp>
        <p:nvSpPr>
          <p:cNvPr id="3" name="标题 2"/>
          <p:cNvSpPr>
            <a:spLocks noGrp="1"/>
          </p:cNvSpPr>
          <p:nvPr>
            <p:ph type="title"/>
          </p:nvPr>
        </p:nvSpPr>
        <p:spPr/>
        <p:txBody>
          <a:bodyPr/>
          <a:lstStyle/>
          <a:p>
            <a:r>
              <a:rPr lang="en-US" altLang="zh-CN" dirty="0"/>
              <a:t>2.4.1  </a:t>
            </a:r>
            <a:r>
              <a:rPr lang="zh-CN" altLang="en-US" dirty="0"/>
              <a:t>命题逻辑的归结法</a:t>
            </a:r>
          </a:p>
        </p:txBody>
      </p:sp>
      <p:sp>
        <p:nvSpPr>
          <p:cNvPr id="4" name="灯片编号占位符 3"/>
          <p:cNvSpPr>
            <a:spLocks noGrp="1"/>
          </p:cNvSpPr>
          <p:nvPr>
            <p:ph type="sldNum" sz="quarter" idx="10"/>
          </p:nvPr>
        </p:nvSpPr>
        <p:spPr/>
        <p:txBody>
          <a:bodyPr/>
          <a:lstStyle/>
          <a:p>
            <a:pPr>
              <a:defRPr/>
            </a:pPr>
            <a:fld id="{AE27E545-CC8F-47D3-9740-705DB7094278}" type="slidenum">
              <a:rPr lang="en-US" altLang="zh-CN" smtClean="0"/>
              <a:t>9</a:t>
            </a:fld>
            <a:endParaRPr lang="en-US" altLang="zh-CN"/>
          </a:p>
        </p:txBody>
      </p:sp>
    </p:spTree>
    <p:extLst>
      <p:ext uri="{BB962C8B-B14F-4D97-AF65-F5344CB8AC3E}">
        <p14:creationId xmlns:p14="http://schemas.microsoft.com/office/powerpoint/2010/main" val="2056315219"/>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9617e25a-c645-4472-86df-3606650fdbe5"/>
  <p:tag name="COMMONDATA" val="eyJoZGlkIjoiZjRmNzVhYWM1NzlkYzZlMjgyY2JmYjgzOTRiMmU0MjkifQ=="/>
</p:tagLst>
</file>

<file path=ppt/theme/theme1.xml><?xml version="1.0" encoding="utf-8"?>
<a:theme xmlns:a="http://schemas.openxmlformats.org/drawingml/2006/main" name="3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自定义 1">
      <a:majorFont>
        <a:latin typeface="Arial Black"/>
        <a:ea typeface="隶书"/>
        <a:cs typeface=""/>
      </a:majorFont>
      <a:minorFont>
        <a:latin typeface="Consolas"/>
        <a:ea typeface="华文中宋"/>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w="19050">
          <a:solidFill>
            <a:schemeClr val="tx1"/>
          </a:solidFill>
        </a:ln>
      </a:spPr>
      <a:bodyPr wrap="square">
        <a:spAutoFit/>
      </a:bodyPr>
      <a:lstStyle>
        <a:defPPr>
          <a:lnSpc>
            <a:spcPct val="120000"/>
          </a:lnSpc>
          <a:defRPr sz="2400" dirty="0" err="1" smtClean="0">
            <a:latin typeface="+mn-lt"/>
            <a:ea typeface="黑体" panose="02010609060101010101" pitchFamily="49" charset="-122"/>
          </a:defRPr>
        </a:defPPr>
      </a:lstStyle>
    </a:spDef>
    <a:lnDef>
      <a:spPr bwMode="auto">
        <a:solidFill>
          <a:schemeClr val="accent1"/>
        </a:solidFill>
        <a:ln w="19050" cap="flat" cmpd="sng" algn="ctr">
          <a:solidFill>
            <a:schemeClr val="tx1"/>
          </a:solidFill>
          <a:prstDash val="solid"/>
          <a:round/>
          <a:headEnd type="none" w="med" len="med"/>
          <a:tailEnd type="triangle" w="med" len="lg"/>
        </a:ln>
      </a:spPr>
      <a:bodyPr/>
      <a:lstStyle/>
    </a:lnDef>
    <a:txDef>
      <a:spPr>
        <a:noFill/>
        <a:ln w="28575">
          <a:solidFill>
            <a:schemeClr val="tx1"/>
          </a:solidFill>
        </a:ln>
      </a:spPr>
      <a:bodyPr wrap="square" rtlCol="0">
        <a:spAutoFit/>
      </a:bodyPr>
      <a:lstStyle>
        <a:defPPr algn="ctr">
          <a:defRPr dirty="0" smtClean="0"/>
        </a:defPPr>
      </a:lstStyle>
    </a:tx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4674</Words>
  <Application>Microsoft Office PowerPoint</Application>
  <PresentationFormat>宽屏</PresentationFormat>
  <Paragraphs>601</Paragraphs>
  <Slides>49</Slides>
  <Notes>31</Notes>
  <HiddenSlides>0</HiddenSlides>
  <MMClips>0</MMClips>
  <ScaleCrop>false</ScaleCrop>
  <HeadingPairs>
    <vt:vector size="8" baseType="variant">
      <vt:variant>
        <vt:lpstr>已用的字体</vt:lpstr>
      </vt:variant>
      <vt:variant>
        <vt:i4>19</vt:i4>
      </vt:variant>
      <vt:variant>
        <vt:lpstr>主题</vt:lpstr>
      </vt:variant>
      <vt:variant>
        <vt:i4>2</vt:i4>
      </vt:variant>
      <vt:variant>
        <vt:lpstr>嵌入 OLE 服务器</vt:lpstr>
      </vt:variant>
      <vt:variant>
        <vt:i4>1</vt:i4>
      </vt:variant>
      <vt:variant>
        <vt:lpstr>幻灯片标题</vt:lpstr>
      </vt:variant>
      <vt:variant>
        <vt:i4>49</vt:i4>
      </vt:variant>
    </vt:vector>
  </HeadingPairs>
  <TitlesOfParts>
    <vt:vector size="71" baseType="lpstr">
      <vt:lpstr>MS Mincho</vt:lpstr>
      <vt:lpstr>黑体</vt:lpstr>
      <vt:lpstr>华文行楷</vt:lpstr>
      <vt:lpstr>华文新魏</vt:lpstr>
      <vt:lpstr>华文中宋</vt:lpstr>
      <vt:lpstr>楷体</vt:lpstr>
      <vt:lpstr>隶书</vt:lpstr>
      <vt:lpstr>宋体</vt:lpstr>
      <vt:lpstr>微软雅黑</vt:lpstr>
      <vt:lpstr>Arial</vt:lpstr>
      <vt:lpstr>Arial Black</vt:lpstr>
      <vt:lpstr>Calibri</vt:lpstr>
      <vt:lpstr>Cambria Math</vt:lpstr>
      <vt:lpstr>Comic Sans MS</vt:lpstr>
      <vt:lpstr>Consolas</vt:lpstr>
      <vt:lpstr>Symbol</vt:lpstr>
      <vt:lpstr>Times New Roman</vt:lpstr>
      <vt:lpstr>Wingdings</vt:lpstr>
      <vt:lpstr>楷体_GB2312</vt:lpstr>
      <vt:lpstr>3_默认设计模板</vt:lpstr>
      <vt:lpstr>1_Pulse</vt:lpstr>
      <vt:lpstr>MathType 6.0 Equation</vt:lpstr>
      <vt:lpstr>PowerPoint 演示文稿</vt:lpstr>
      <vt:lpstr>本章内容</vt:lpstr>
      <vt:lpstr>2.4  归结推理</vt:lpstr>
      <vt:lpstr>2.4.1  命题逻辑的归结法</vt:lpstr>
      <vt:lpstr>2.4.1  命题逻辑的归结法</vt:lpstr>
      <vt:lpstr>2.4.1  命题逻辑的归结法</vt:lpstr>
      <vt:lpstr>2.4.1  命题逻辑的归结法</vt:lpstr>
      <vt:lpstr>2.4.1  命题逻辑的归结法</vt:lpstr>
      <vt:lpstr>2.4.1  命题逻辑的归结法</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2.4.2  谓词归结的子句型 </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2.4.3 谓词归结的合一和置换</vt:lpstr>
      <vt:lpstr>2.4.4 归结演绎推理的归结策略</vt:lpstr>
      <vt:lpstr>2.4.4 归结演绎推理的归结策略</vt:lpstr>
      <vt:lpstr>2.4.4 归结演绎推理的归结策略</vt:lpstr>
      <vt:lpstr>2.4.4 归结演绎推理的归结策略</vt:lpstr>
      <vt:lpstr>2.4.4 归结演绎推理的归结策略</vt:lpstr>
      <vt:lpstr>2.4.4 归结演绎推理的归结策略</vt:lpstr>
      <vt:lpstr>2.4.4 归结演绎推理的归结策略</vt:lpstr>
      <vt:lpstr>2.4.4 归结演绎推理的归结策略</vt:lpstr>
      <vt:lpstr>经典例题讲解</vt:lpstr>
      <vt:lpstr>经典例题讲解</vt:lpstr>
      <vt:lpstr>“快乐学生”问题</vt:lpstr>
      <vt:lpstr>“快乐学生”问题</vt:lpstr>
      <vt:lpstr>作  业</vt:lpstr>
      <vt:lpstr>作  业</vt:lpstr>
    </vt:vector>
  </TitlesOfParts>
  <Company>ctbu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汇编语言程序设计</dc:title>
  <dc:creator>刘树群</dc:creator>
  <cp:lastModifiedBy>朱红蕾</cp:lastModifiedBy>
  <cp:revision>748</cp:revision>
  <dcterms:created xsi:type="dcterms:W3CDTF">2005-03-11T03:56:00Z</dcterms:created>
  <dcterms:modified xsi:type="dcterms:W3CDTF">2023-09-08T07:24:40Z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050C1251C908414E84D1FFC6D3BF0D0F</vt:lpwstr>
  </property>
  <property fmtid="{D5CDD505-2E9C-101B-9397-08002B2CF9AE}" pid="3" name="KSOProductBuildVer">
    <vt:lpwstr>2052-11.1.0.10314</vt:lpwstr>
  </property>
</Properties>
</file>