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6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7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8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tags/tag9.xml" ContentType="application/vnd.openxmlformats-officedocument.presentationml.tags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ags/tag10.xml" ContentType="application/vnd.openxmlformats-officedocument.presentationml.tags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0"/>
  </p:notesMasterIdLst>
  <p:handoutMasterIdLst>
    <p:handoutMasterId r:id="rId101"/>
  </p:handoutMasterIdLst>
  <p:sldIdLst>
    <p:sldId id="284" r:id="rId2"/>
    <p:sldId id="384" r:id="rId3"/>
    <p:sldId id="257" r:id="rId4"/>
    <p:sldId id="398" r:id="rId5"/>
    <p:sldId id="286" r:id="rId6"/>
    <p:sldId id="399" r:id="rId7"/>
    <p:sldId id="288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432" r:id="rId39"/>
    <p:sldId id="433" r:id="rId40"/>
    <p:sldId id="434" r:id="rId41"/>
    <p:sldId id="435" r:id="rId42"/>
    <p:sldId id="436" r:id="rId43"/>
    <p:sldId id="437" r:id="rId44"/>
    <p:sldId id="438" r:id="rId45"/>
    <p:sldId id="439" r:id="rId46"/>
    <p:sldId id="440" r:id="rId47"/>
    <p:sldId id="441" r:id="rId48"/>
    <p:sldId id="442" r:id="rId49"/>
    <p:sldId id="443" r:id="rId50"/>
    <p:sldId id="444" r:id="rId51"/>
    <p:sldId id="445" r:id="rId52"/>
    <p:sldId id="446" r:id="rId53"/>
    <p:sldId id="447" r:id="rId54"/>
    <p:sldId id="448" r:id="rId55"/>
    <p:sldId id="449" r:id="rId56"/>
    <p:sldId id="450" r:id="rId57"/>
    <p:sldId id="451" r:id="rId58"/>
    <p:sldId id="452" r:id="rId59"/>
    <p:sldId id="453" r:id="rId60"/>
    <p:sldId id="454" r:id="rId61"/>
    <p:sldId id="455" r:id="rId62"/>
    <p:sldId id="456" r:id="rId63"/>
    <p:sldId id="457" r:id="rId64"/>
    <p:sldId id="458" r:id="rId65"/>
    <p:sldId id="460" r:id="rId66"/>
    <p:sldId id="459" r:id="rId67"/>
    <p:sldId id="483" r:id="rId68"/>
    <p:sldId id="484" r:id="rId69"/>
    <p:sldId id="485" r:id="rId70"/>
    <p:sldId id="486" r:id="rId71"/>
    <p:sldId id="487" r:id="rId72"/>
    <p:sldId id="488" r:id="rId73"/>
    <p:sldId id="489" r:id="rId74"/>
    <p:sldId id="490" r:id="rId75"/>
    <p:sldId id="491" r:id="rId76"/>
    <p:sldId id="492" r:id="rId77"/>
    <p:sldId id="461" r:id="rId78"/>
    <p:sldId id="462" r:id="rId79"/>
    <p:sldId id="463" r:id="rId80"/>
    <p:sldId id="464" r:id="rId81"/>
    <p:sldId id="465" r:id="rId82"/>
    <p:sldId id="466" r:id="rId83"/>
    <p:sldId id="467" r:id="rId84"/>
    <p:sldId id="468" r:id="rId85"/>
    <p:sldId id="469" r:id="rId86"/>
    <p:sldId id="470" r:id="rId87"/>
    <p:sldId id="471" r:id="rId88"/>
    <p:sldId id="472" r:id="rId89"/>
    <p:sldId id="473" r:id="rId90"/>
    <p:sldId id="474" r:id="rId91"/>
    <p:sldId id="475" r:id="rId92"/>
    <p:sldId id="476" r:id="rId93"/>
    <p:sldId id="477" r:id="rId94"/>
    <p:sldId id="478" r:id="rId95"/>
    <p:sldId id="479" r:id="rId96"/>
    <p:sldId id="480" r:id="rId97"/>
    <p:sldId id="481" r:id="rId98"/>
    <p:sldId id="482" r:id="rId99"/>
  </p:sldIdLst>
  <p:sldSz cx="9144000" cy="6858000" type="screen4x3"/>
  <p:notesSz cx="6858000" cy="9144000"/>
  <p:custDataLst>
    <p:tags r:id="rId102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90000"/>
      </a:lnSpc>
      <a:spcBef>
        <a:spcPct val="20000"/>
      </a:spcBef>
      <a:spcAft>
        <a:spcPct val="0"/>
      </a:spcAft>
      <a:buClr>
        <a:srgbClr val="66FFFF"/>
      </a:buClr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90000"/>
      </a:lnSpc>
      <a:spcBef>
        <a:spcPct val="20000"/>
      </a:spcBef>
      <a:spcAft>
        <a:spcPct val="0"/>
      </a:spcAft>
      <a:buClr>
        <a:srgbClr val="66FFFF"/>
      </a:buClr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90000"/>
      </a:lnSpc>
      <a:spcBef>
        <a:spcPct val="20000"/>
      </a:spcBef>
      <a:spcAft>
        <a:spcPct val="0"/>
      </a:spcAft>
      <a:buClr>
        <a:srgbClr val="66FFFF"/>
      </a:buClr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90000"/>
      </a:lnSpc>
      <a:spcBef>
        <a:spcPct val="20000"/>
      </a:spcBef>
      <a:spcAft>
        <a:spcPct val="0"/>
      </a:spcAft>
      <a:buClr>
        <a:srgbClr val="66FFFF"/>
      </a:buClr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90000"/>
      </a:lnSpc>
      <a:spcBef>
        <a:spcPct val="20000"/>
      </a:spcBef>
      <a:spcAft>
        <a:spcPct val="0"/>
      </a:spcAft>
      <a:buClr>
        <a:srgbClr val="66FFFF"/>
      </a:buClr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90000"/>
      </a:lnSpc>
      <a:spcBef>
        <a:spcPct val="20000"/>
      </a:spcBef>
      <a:spcAft>
        <a:spcPct val="0"/>
      </a:spcAft>
      <a:buClr>
        <a:srgbClr val="66FFFF"/>
      </a:buClr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90000"/>
      </a:lnSpc>
      <a:spcBef>
        <a:spcPct val="20000"/>
      </a:spcBef>
      <a:spcAft>
        <a:spcPct val="0"/>
      </a:spcAft>
      <a:buClr>
        <a:srgbClr val="66FFFF"/>
      </a:buClr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90000"/>
      </a:lnSpc>
      <a:spcBef>
        <a:spcPct val="20000"/>
      </a:spcBef>
      <a:spcAft>
        <a:spcPct val="0"/>
      </a:spcAft>
      <a:buClr>
        <a:srgbClr val="66FFFF"/>
      </a:buClr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90000"/>
      </a:lnSpc>
      <a:spcBef>
        <a:spcPct val="20000"/>
      </a:spcBef>
      <a:spcAft>
        <a:spcPct val="0"/>
      </a:spcAft>
      <a:buClr>
        <a:srgbClr val="66FFFF"/>
      </a:buClr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witzerakowski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FF"/>
    <a:srgbClr val="003300"/>
    <a:srgbClr val="990000"/>
    <a:srgbClr val="018A95"/>
    <a:srgbClr val="0033CC"/>
    <a:srgbClr val="CCEC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581"/>
  </p:normalViewPr>
  <p:slideViewPr>
    <p:cSldViewPr showGuides="1">
      <p:cViewPr varScale="1">
        <p:scale>
          <a:sx n="61" d="100"/>
          <a:sy n="61" d="100"/>
        </p:scale>
        <p:origin x="48" y="48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2023-9-25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526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08055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044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10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94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11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605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lnSpc>
                <a:spcPct val="80000"/>
              </a:lnSpc>
              <a:buNone/>
            </a:pPr>
            <a:r>
              <a:rPr lang="zh-CN" alt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局部极大值是一个比它的每个邻居状态都高的峰顶，但是比全局最大值要低。爬山法算法到达局部极大值附近就会被拉向峰顶，然后被卡在局部极大值处无处可走。更具体地，图</a:t>
            </a:r>
            <a:r>
              <a:rPr lang="en-US" altLang="zh-CN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4-1</a:t>
            </a:r>
            <a:r>
              <a:rPr lang="zh-CN" alt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（</a:t>
            </a:r>
            <a:r>
              <a:rPr lang="en-US" altLang="zh-CN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b</a:t>
            </a:r>
            <a:r>
              <a:rPr lang="zh-CN" alt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）中的状态事实上是一个局部极大值（即耗散</a:t>
            </a:r>
            <a:r>
              <a:rPr lang="en-US" altLang="zh-CN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h</a:t>
            </a:r>
            <a:r>
              <a:rPr lang="zh-CN" alt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的局部极小值）；不管移动哪个皇后得到的情况都会比原来差</a:t>
            </a:r>
            <a:r>
              <a:rPr lang="zh-CN" alt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sym typeface="+mn-ea"/>
              </a:rPr>
              <a:t>。</a:t>
            </a:r>
            <a:endParaRPr lang="zh-CN" altLang="en-US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山脊造成的是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一系列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局部极大值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，贪婪算法处理这种情况是很难的。    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ea typeface="黑体" panose="02010609060101010101" pitchFamily="2" charset="-122"/>
                <a:sym typeface="+mn-ea"/>
              </a:rPr>
              <a:t>高原是在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状态空间地形图</a:t>
            </a:r>
            <a:r>
              <a:rPr lang="zh-CN" alt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ea typeface="黑体" panose="02010609060101010101" pitchFamily="2" charset="-122"/>
                <a:sym typeface="+mn-ea"/>
              </a:rPr>
              <a:t>上评价函数值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平坦的一块区域</a:t>
            </a:r>
            <a:r>
              <a:rPr lang="zh-CN" alt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ea typeface="黑体" panose="02010609060101010101" pitchFamily="2" charset="-122"/>
                <a:sym typeface="+mn-ea"/>
              </a:rPr>
              <a:t>。它可能是一块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平的</a:t>
            </a:r>
            <a:r>
              <a:rPr lang="zh-CN" alt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ea typeface="黑体" panose="02010609060101010101" pitchFamily="2" charset="-122"/>
                <a:sym typeface="+mn-ea"/>
              </a:rPr>
              <a:t>局部极大值，不存在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上山</a:t>
            </a:r>
            <a:r>
              <a:rPr lang="zh-CN" alt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ea typeface="黑体" panose="02010609060101010101" pitchFamily="2" charset="-122"/>
                <a:sym typeface="+mn-ea"/>
              </a:rPr>
              <a:t>的出路，或者是一个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山肩</a:t>
            </a:r>
            <a:r>
              <a:rPr lang="zh-CN" alt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ea typeface="黑体" panose="02010609060101010101" pitchFamily="2" charset="-122"/>
                <a:sym typeface="+mn-ea"/>
              </a:rPr>
              <a:t>，从山肩还有可能取得进展。爬山法搜索可能无法找到离开高原的道路</a:t>
            </a:r>
            <a:r>
              <a:rPr lang="zh-CN" altLang="en-US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sym typeface="+mn-ea"/>
              </a:rPr>
              <a:t>。</a:t>
            </a:r>
            <a:endParaRPr lang="zh-CN" altLang="en-US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atin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12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13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861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14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492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15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370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16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129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17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465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18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69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Metropolis）</a:t>
            </a:r>
            <a:r>
              <a:rPr lang="en-US" altLang="zh-CN"/>
              <a:t> </a:t>
            </a:r>
            <a:r>
              <a:rPr lang="zh-CN" altLang="en-US"/>
              <a:t>（英）梅特罗波利斯（人名）</a:t>
            </a:r>
          </a:p>
          <a:p>
            <a:r>
              <a:rPr 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KirKpatrick      </a:t>
            </a:r>
            <a:r>
              <a:rPr lang="en-US" altLang="zh-CN">
                <a:sym typeface="+mn-ea"/>
              </a:rPr>
              <a:t>柯克帕特里克（人名）</a:t>
            </a:r>
            <a:endParaRPr lang="en-US" altLang="zh-CN"/>
          </a:p>
          <a:p>
            <a:r>
              <a:rPr lang="zh-CN" altLang="en-US"/>
              <a:t>Monte Carlo</a:t>
            </a:r>
            <a:r>
              <a:rPr lang="en-US" altLang="zh-CN"/>
              <a:t>  </a:t>
            </a:r>
            <a:r>
              <a:rPr lang="zh-CN" altLang="en-US"/>
              <a:t> 蒙特卡洛</a:t>
            </a:r>
            <a:r>
              <a:rPr lang="en-US" altLang="zh-CN"/>
              <a:t>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19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34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2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561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Metropolis）</a:t>
            </a:r>
            <a:r>
              <a:rPr lang="en-US" altLang="zh-CN"/>
              <a:t> </a:t>
            </a:r>
            <a:r>
              <a:rPr lang="zh-CN" altLang="en-US"/>
              <a:t>（英）梅特罗波利斯（人名）</a:t>
            </a:r>
          </a:p>
          <a:p>
            <a:r>
              <a:rPr 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KirKpatrick      </a:t>
            </a:r>
            <a:r>
              <a:rPr lang="en-US" altLang="zh-CN">
                <a:sym typeface="+mn-ea"/>
              </a:rPr>
              <a:t>柯克帕特里克（人名）</a:t>
            </a:r>
            <a:endParaRPr lang="en-US" altLang="zh-CN"/>
          </a:p>
          <a:p>
            <a:r>
              <a:rPr lang="zh-CN" altLang="en-US"/>
              <a:t>Monte Carlo</a:t>
            </a:r>
            <a:r>
              <a:rPr lang="en-US" altLang="zh-CN"/>
              <a:t>  </a:t>
            </a:r>
            <a:r>
              <a:rPr lang="zh-CN" altLang="en-US"/>
              <a:t> 蒙特卡洛</a:t>
            </a:r>
            <a:r>
              <a:rPr lang="en-US" altLang="zh-CN"/>
              <a:t>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20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946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Metropolis）</a:t>
            </a:r>
            <a:r>
              <a:rPr lang="en-US" altLang="zh-CN"/>
              <a:t> </a:t>
            </a:r>
            <a:r>
              <a:rPr lang="zh-CN" altLang="en-US"/>
              <a:t>（英）梅特罗波利斯（人名）</a:t>
            </a:r>
          </a:p>
          <a:p>
            <a:r>
              <a:rPr 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KirKpatrick      </a:t>
            </a:r>
            <a:r>
              <a:rPr lang="en-US" altLang="zh-CN">
                <a:sym typeface="+mn-ea"/>
              </a:rPr>
              <a:t>柯克帕特里克（人名）</a:t>
            </a:r>
            <a:endParaRPr lang="en-US" altLang="zh-CN"/>
          </a:p>
          <a:p>
            <a:r>
              <a:rPr lang="zh-CN" altLang="en-US"/>
              <a:t>Monte Carlo</a:t>
            </a:r>
            <a:r>
              <a:rPr lang="en-US" altLang="zh-CN"/>
              <a:t>  </a:t>
            </a:r>
            <a:r>
              <a:rPr lang="zh-CN" altLang="en-US"/>
              <a:t> 蒙特卡洛</a:t>
            </a:r>
            <a:r>
              <a:rPr lang="en-US" altLang="zh-CN"/>
              <a:t>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21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496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Metropolis）</a:t>
            </a:r>
            <a:r>
              <a:rPr lang="en-US" altLang="zh-CN"/>
              <a:t> </a:t>
            </a:r>
            <a:r>
              <a:rPr lang="zh-CN" altLang="en-US"/>
              <a:t>（英）梅特罗波利斯（人名）</a:t>
            </a:r>
          </a:p>
          <a:p>
            <a:r>
              <a:rPr 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KirKpatrick      </a:t>
            </a:r>
            <a:r>
              <a:rPr lang="en-US" altLang="zh-CN">
                <a:sym typeface="+mn-ea"/>
              </a:rPr>
              <a:t>柯克帕特里克（人名）</a:t>
            </a:r>
            <a:endParaRPr lang="en-US" altLang="zh-CN"/>
          </a:p>
          <a:p>
            <a:r>
              <a:rPr lang="zh-CN" altLang="en-US"/>
              <a:t>Monte Carlo</a:t>
            </a:r>
            <a:r>
              <a:rPr lang="en-US" altLang="zh-CN"/>
              <a:t>  </a:t>
            </a:r>
            <a:r>
              <a:rPr lang="zh-CN" altLang="en-US"/>
              <a:t> 蒙特卡洛</a:t>
            </a:r>
            <a:r>
              <a:rPr lang="en-US" altLang="zh-CN"/>
              <a:t>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22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653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23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115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24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815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25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1192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26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316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27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054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28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28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29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47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3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7518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30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080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31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1869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32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896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33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5868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34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558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35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9838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36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2837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37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6693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38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4208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39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667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4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2497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40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3155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41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5033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42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3369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zh-CN" altLang="en-US" sz="1200" dirty="0"/>
              <a:t>43</a:t>
            </a:fld>
            <a:endParaRPr lang="zh-CN" altLang="en-US" sz="1200" dirty="0"/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algn="just" eaLnBrk="1" hangingPunct="1"/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8949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zh-CN" altLang="en-US" sz="1200" dirty="0"/>
              <a:t>44</a:t>
            </a:fld>
            <a:endParaRPr lang="zh-CN" altLang="en-US" sz="1200" dirty="0"/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algn="just" eaLnBrk="1" hangingPunct="1"/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72312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zh-CN" altLang="en-US" sz="1200" dirty="0"/>
              <a:t>45</a:t>
            </a:fld>
            <a:endParaRPr lang="zh-CN" altLang="en-US" sz="1200" dirty="0"/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algn="just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遗传以密码方式存在细胞中，并以基因形式包含在染色体内。每个基因有特殊的位置并控制某种特殊性质；每个基因产生的个体对环境具有某种适应性。基因突变和基因杂交可产生更适应环境的后代。经过存优去劣的子让淘汰，适应性高的基因结构得以保存下来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algn="just" eaLnBrk="1" hangingPunct="1"/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1462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46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4350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47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59950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zh-CN" altLang="en-US" sz="1200" dirty="0"/>
              <a:t>48</a:t>
            </a:fld>
            <a:endParaRPr lang="zh-CN" altLang="en-US" sz="1200" dirty="0"/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algn="just" eaLnBrk="1" hangingPunct="1"/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9396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49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507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5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6248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50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194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51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2548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52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8946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．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自组织、自适应和自学习性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（智能性）。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0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应用遗传算法求解问题时，在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编码方案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适应度函数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及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遗传算子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确定后，算法将利用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进化过程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中获得的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信息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自行组织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搜索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。由于基于自然的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选择策略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为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“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适者生存，不适应者被淘汰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”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，因而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适应度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大的个体具有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较高的生存概率。</a:t>
            </a:r>
          </a:p>
          <a:p>
            <a:pPr marL="342900" algn="l"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适应度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大的个体具有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更适应环境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的基因结构，再通过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基因重组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和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基因突变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等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遗传操作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，就可能产生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更适应环境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的后代。</a:t>
            </a:r>
            <a:endParaRPr lang="zh-CN" altLang="en-US" dirty="0">
              <a:solidFill>
                <a:schemeClr val="accent2">
                  <a:lumMod val="90000"/>
                  <a:lumOff val="1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algn="l">
              <a:spcBef>
                <a:spcPts val="0"/>
              </a:spcBef>
            </a:pP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       利用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遗传算法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，可以解决那些复杂的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非结构化问题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。</a:t>
            </a:r>
            <a:endParaRPr lang="zh-CN" altLang="en-US" dirty="0">
              <a:solidFill>
                <a:schemeClr val="accent2">
                  <a:lumMod val="90000"/>
                  <a:lumOff val="1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indent="0" eaLnBrk="1" hangingPunct="1">
              <a:lnSpc>
                <a:spcPct val="90000"/>
              </a:lnSpc>
              <a:buNone/>
            </a:pPr>
            <a:endParaRPr lang="zh-CN" altLang="en-US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53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3656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zh-CN" altLang="en-US" sz="1200" dirty="0"/>
              <a:t>54</a:t>
            </a:fld>
            <a:endParaRPr lang="zh-CN" altLang="en-US" sz="1200" dirty="0"/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algn="just" eaLnBrk="1" hangingPunct="1"/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043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accent2">
                    <a:lumMod val="90000"/>
                    <a:lumOff val="10000"/>
                  </a:schemeClr>
                </a:solidFill>
                <a:sym typeface="+mn-ea"/>
              </a:rPr>
              <a:t>遗传算法包括</a:t>
            </a:r>
            <a:r>
              <a:rPr lang="en-US" altLang="zh-CN" b="1">
                <a:solidFill>
                  <a:schemeClr val="accent2">
                    <a:lumMod val="90000"/>
                    <a:lumOff val="10000"/>
                  </a:schemeClr>
                </a:solidFill>
                <a:sym typeface="+mn-ea"/>
              </a:rPr>
              <a:t>3</a:t>
            </a:r>
            <a:r>
              <a:rPr lang="zh-CN" altLang="en-US" b="1">
                <a:solidFill>
                  <a:schemeClr val="accent2">
                    <a:lumMod val="90000"/>
                    <a:lumOff val="10000"/>
                  </a:schemeClr>
                </a:solidFill>
                <a:sym typeface="+mn-ea"/>
              </a:rPr>
              <a:t>个基本操作：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选择、交叉和变异</a:t>
            </a:r>
            <a:r>
              <a:rPr lang="zh-CN" altLang="en-US" b="1">
                <a:solidFill>
                  <a:schemeClr val="accent2">
                    <a:lumMod val="90000"/>
                    <a:lumOff val="10000"/>
                  </a:schemeClr>
                </a:solidFill>
                <a:sym typeface="+mn-ea"/>
              </a:rPr>
              <a:t>。这些基本操作又有许多不同的方法。下面逐一进行介绍。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55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50400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56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2764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57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17421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58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3342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59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904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6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53163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60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9720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61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7305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62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52493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63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2037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zh-CN" altLang="en-US" sz="1200" dirty="0"/>
              <a:t>64</a:t>
            </a:fld>
            <a:endParaRPr lang="zh-CN" altLang="en-US" sz="1200" dirty="0"/>
          </a:p>
        </p:txBody>
      </p:sp>
      <p:sp>
        <p:nvSpPr>
          <p:cNvPr id="737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如果只考虑交叉操作实现进化机制，在多数情况下是不行的，这与生物界近亲繁殖影响进化历程是类似的。因为，种群的个体数是有限的，经过若干代交叉操作，因为源于一个较好祖先的子个体逐渐充斥整个种群的现象，问题会过早收敛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，当然，最后获得的个体不能代表问题的最优解。</a:t>
            </a:r>
          </a:p>
          <a:p>
            <a:pPr lvl="0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生物性状的变异实际上是控制该性状的基因码发生了突变，这对于保持生物多样性是非常重要的。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98864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65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97212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66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9421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zh-CN" altLang="en-US" sz="1200" dirty="0"/>
              <a:t>70</a:t>
            </a:fld>
            <a:endParaRPr lang="zh-CN" altLang="en-US" sz="1200" dirty="0"/>
          </a:p>
        </p:txBody>
      </p:sp>
      <p:sp>
        <p:nvSpPr>
          <p:cNvPr id="747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algn="just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遗传算法提供了一种求解复杂系统优化问题的通用框架，它不依赖于问题的具体领域，对问题的种类有很强的鲁棒性，所以广泛应用于很多学科。</a:t>
            </a:r>
          </a:p>
          <a:p>
            <a:pPr lvl="0" algn="just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下面是遗传算法的一些主要应用领域：</a:t>
            </a:r>
          </a:p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1243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73</a:t>
            </a:fld>
            <a:endParaRPr lang="en-US" altLang="zh-CN" sz="12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TextEdi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62474229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74</a:t>
            </a:fld>
            <a:endParaRPr lang="en-US" altLang="zh-CN" sz="12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 noRot="1" noChangeAspect="1" noTextEdi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00497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7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5763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75</a:t>
            </a:fld>
            <a:endParaRPr lang="en-US" altLang="zh-CN" sz="12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771779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en-US" altLang="zh-CN" sz="1200" dirty="0">
                <a:solidFill>
                  <a:schemeClr val="bg1"/>
                </a:solidFill>
                <a:latin typeface="宋体" panose="02010600030101010101" pitchFamily="2" charset="-122"/>
              </a:rPr>
              <a:t>76</a:t>
            </a:fld>
            <a:endParaRPr lang="en-US" altLang="zh-CN" sz="12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5964687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77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992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78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01731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79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65746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80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66026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81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129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82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8680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83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99893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84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807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sym typeface="+mn-ea"/>
              </a:rPr>
              <a:t>类似于人爬山</a:t>
            </a:r>
            <a:r>
              <a:rPr lang="en-US" altLang="zh-CN">
                <a:sym typeface="+mn-ea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只要好爬，总是选取最陡处，以求快速登顶。</a:t>
            </a:r>
          </a:p>
          <a:p>
            <a:pPr lvl="0" algn="just">
              <a:buNone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爬山法特点：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0" algn="just">
              <a:buNone/>
            </a:pP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只能向上，不准后退，从而简化了搜索算法；体现在：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0" algn="just">
              <a:buNone/>
            </a:pPr>
            <a:r>
              <a:rPr lang="zh-CN" altLang="en-US" dirty="0">
                <a:latin typeface="宋体" panose="02010600030101010101" pitchFamily="2" charset="-122"/>
                <a:sym typeface="+mn-ea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*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从当前状态节点扩展出的子节点（相当于找到上爬的路径）中，将</a:t>
            </a:r>
            <a:r>
              <a:rPr lang="en-US" altLang="zh-CN" err="1">
                <a:latin typeface="宋体" panose="02010600030101010101" pitchFamily="2" charset="-122"/>
                <a:sym typeface="+mn-ea"/>
              </a:rPr>
              <a:t>h(n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)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最小的子节点（对应于到顶峰最近的上爬路径）作为下一次考察和扩展的节点，其余子节点全部丢弃。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0" algn="just">
              <a:buNone/>
            </a:pP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不需设置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OPEN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和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CLOSE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表，因为没有必要保存任何待扩展节点；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0" algn="just">
              <a:buNone/>
            </a:pPr>
            <a:r>
              <a:rPr lang="zh-CN" altLang="en-US" dirty="0">
                <a:latin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爬山法对于单一极值问题（登单一山峰）十分有效而又简便</a:t>
            </a:r>
            <a:r>
              <a:rPr lang="en-US" altLang="zh-CN"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对于具有多极值的问题无能为力</a:t>
            </a:r>
            <a:r>
              <a:rPr lang="en-US" altLang="zh-CN">
                <a:sym typeface="+mn-ea"/>
              </a:rPr>
              <a:t>——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会错登上次高峰而失败：不能到达最高峰。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8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9635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85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01879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86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585245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87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91294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zh-CN" dirty="0"/>
              <a:t>方正天（</a:t>
            </a:r>
            <a:r>
              <a:rPr lang="en-US" altLang="zh-CN" dirty="0"/>
              <a:t>Simon Fong</a:t>
            </a:r>
            <a:r>
              <a:rPr lang="zh-CN" altLang="zh-CN" dirty="0"/>
              <a:t>）</a:t>
            </a:r>
            <a:r>
              <a:rPr lang="en-US" altLang="zh-CN" dirty="0"/>
              <a:t>,</a:t>
            </a:r>
            <a:r>
              <a:rPr lang="zh-CN" altLang="zh-CN" dirty="0"/>
              <a:t>澳门大学（</a:t>
            </a:r>
            <a:r>
              <a:rPr lang="en-US" altLang="zh-CN" dirty="0"/>
              <a:t>University of Macau</a:t>
            </a:r>
            <a:r>
              <a:rPr lang="zh-CN" altLang="zh-CN" dirty="0"/>
              <a:t>）</a:t>
            </a:r>
          </a:p>
          <a:p>
            <a:pPr lvl="0"/>
            <a:r>
              <a:rPr lang="en-US" altLang="zh-CN" dirty="0"/>
              <a:t>    </a:t>
            </a:r>
            <a:r>
              <a:rPr lang="zh-CN" altLang="zh-CN" dirty="0"/>
              <a:t>贺兴时，西安工程大学</a:t>
            </a:r>
          </a:p>
          <a:p>
            <a:pPr lvl="0"/>
            <a:r>
              <a:rPr lang="en-US" altLang="zh-CN" dirty="0"/>
              <a:t>    </a:t>
            </a:r>
            <a:r>
              <a:rPr lang="zh-CN" altLang="zh-CN" dirty="0"/>
              <a:t>赵玉新，哈尔滨工程大学</a:t>
            </a:r>
          </a:p>
          <a:p>
            <a:pPr lvl="0"/>
            <a:endParaRPr lang="zh-CN" altLang="en-US" dirty="0"/>
          </a:p>
        </p:txBody>
      </p:sp>
      <p:sp>
        <p:nvSpPr>
          <p:cNvPr id="798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zh-CN" altLang="en-US" sz="1200" dirty="0"/>
              <a:t>88</a:t>
            </a:fld>
            <a:endParaRPr lang="zh-CN" altLang="en-US" sz="12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44314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zh-CN" dirty="0"/>
              <a:t>方正天（</a:t>
            </a:r>
            <a:r>
              <a:rPr lang="en-US" altLang="zh-CN" dirty="0"/>
              <a:t>Simon Fong</a:t>
            </a:r>
            <a:r>
              <a:rPr lang="zh-CN" altLang="zh-CN" dirty="0"/>
              <a:t>）</a:t>
            </a:r>
            <a:r>
              <a:rPr lang="en-US" altLang="zh-CN" dirty="0"/>
              <a:t>,</a:t>
            </a:r>
            <a:r>
              <a:rPr lang="zh-CN" altLang="zh-CN" dirty="0"/>
              <a:t>澳门大学（</a:t>
            </a:r>
            <a:r>
              <a:rPr lang="en-US" altLang="zh-CN" dirty="0"/>
              <a:t>University of Macau</a:t>
            </a:r>
            <a:r>
              <a:rPr lang="zh-CN" altLang="zh-CN" dirty="0"/>
              <a:t>）</a:t>
            </a:r>
          </a:p>
          <a:p>
            <a:pPr lvl="0"/>
            <a:r>
              <a:rPr lang="en-US" altLang="zh-CN" dirty="0"/>
              <a:t>    </a:t>
            </a:r>
            <a:r>
              <a:rPr lang="zh-CN" altLang="zh-CN" dirty="0"/>
              <a:t>贺兴时，西安工程大学</a:t>
            </a:r>
          </a:p>
          <a:p>
            <a:pPr lvl="0"/>
            <a:r>
              <a:rPr lang="en-US" altLang="zh-CN" dirty="0"/>
              <a:t>    </a:t>
            </a:r>
            <a:r>
              <a:rPr lang="zh-CN" altLang="zh-CN" dirty="0"/>
              <a:t>赵玉新，哈尔滨工程大学</a:t>
            </a:r>
          </a:p>
          <a:p>
            <a:pPr lvl="0"/>
            <a:endParaRPr lang="zh-CN" altLang="en-US" dirty="0"/>
          </a:p>
        </p:txBody>
      </p:sp>
      <p:sp>
        <p:nvSpPr>
          <p:cNvPr id="798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</a:pPr>
            <a:fld id="{9A0DB2DC-4C9A-4742-B13C-FB6460FD3503}" type="slidenum">
              <a:rPr lang="zh-CN" altLang="en-US" sz="1200" dirty="0"/>
              <a:t>89</a:t>
            </a:fld>
            <a:endParaRPr lang="zh-CN" altLang="en-US" sz="12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938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/>
              <a:t>9</a:t>
            </a:fld>
            <a:endParaRPr lang="zh-CN" altLang="en-US" sz="120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56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1"/>
          <p:cNvPicPr>
            <a:picLocks noChangeAspect="1"/>
          </p:cNvPicPr>
          <p:nvPr userDrawn="1"/>
        </p:nvPicPr>
        <p:blipFill>
          <a:blip r:embed="rId3"/>
          <a:srcRect l="19495" r="18718" b="34750"/>
          <a:stretch>
            <a:fillRect/>
          </a:stretch>
        </p:blipFill>
        <p:spPr>
          <a:xfrm>
            <a:off x="8410575" y="61913"/>
            <a:ext cx="700088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2400" cy="899592"/>
          </a:xfrm>
          <a:prstGeom prst="rect">
            <a:avLst/>
          </a:prstGeom>
        </p:spPr>
        <p:txBody>
          <a:bodyPr/>
          <a:lstStyle>
            <a:lvl1pPr>
              <a:buNone/>
              <a:defRPr sz="3600"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80920" cy="5231432"/>
          </a:xfrm>
          <a:prstGeom prst="rect">
            <a:avLst/>
          </a:prstGeom>
        </p:spPr>
        <p:txBody>
          <a:bodyPr/>
          <a:lstStyle>
            <a:lvl1pPr indent="342265" algn="just" eaLnBrk="1" hangingPunct="1">
              <a:spcBef>
                <a:spcPts val="600"/>
              </a:spcBef>
              <a:buClr>
                <a:srgbClr val="000070"/>
              </a:buClr>
              <a:buFont typeface="Wingdings" panose="05000000000000000000" charset="0"/>
              <a:buChar char="Ø"/>
              <a:defRPr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</a:defRPr>
            </a:lvl1pPr>
            <a:lvl2pPr marL="742950" indent="342265" algn="just" eaLnBrk="1" hangingPunct="1">
              <a:spcBef>
                <a:spcPts val="600"/>
              </a:spcBef>
              <a:buClr>
                <a:srgbClr val="0000B3"/>
              </a:buClr>
              <a:buFont typeface="Wingdings" panose="05000000000000000000" pitchFamily="2" charset="2"/>
              <a:buChar char=""/>
              <a:defRPr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eaLnBrk="1" hangingPunct="1">
              <a:spcBef>
                <a:spcPts val="600"/>
              </a:spcBef>
              <a:buClr>
                <a:srgbClr val="2222FF"/>
              </a:buClr>
              <a:buFont typeface="Wingdings" panose="05000000000000000000" pitchFamily="2" charset="2"/>
              <a:buChar char=""/>
              <a:defRPr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indent="342265" algn="just" eaLnBrk="1" hangingPunct="1">
              <a:spcBef>
                <a:spcPts val="600"/>
              </a:spcBef>
              <a:buClr>
                <a:srgbClr val="9191FF"/>
              </a:buClr>
              <a:buFont typeface="Wingdings" panose="05000000000000000000" charset="0"/>
              <a:buChar char="Ø"/>
              <a:defRPr sz="2000" b="1">
                <a:latin typeface="+mn-lt"/>
                <a:ea typeface="黑体" panose="02010609060101010101" pitchFamily="2" charset="-122"/>
              </a:defRPr>
            </a:lvl4pPr>
            <a:lvl5pPr indent="342265" algn="just" eaLnBrk="1" hangingPunct="1">
              <a:spcBef>
                <a:spcPts val="600"/>
              </a:spcBef>
              <a:buClr>
                <a:srgbClr val="9191FF"/>
              </a:buClr>
              <a:buFont typeface="Wingdings" panose="05000000000000000000" charset="0"/>
              <a:buChar char="Ø"/>
              <a:defRPr sz="1800" b="1">
                <a:latin typeface="+mn-lt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4075" y="6500813"/>
            <a:ext cx="1905000" cy="357188"/>
          </a:xfrm>
          <a:prstGeom prst="rect">
            <a:avLst/>
          </a:prstGeom>
        </p:spPr>
        <p:txBody>
          <a:bodyPr/>
          <a:lstStyle>
            <a:lvl1pPr algn="r">
              <a:spcBef>
                <a:spcPts val="600"/>
              </a:spcBef>
              <a:buFontTx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1"/>
          <p:cNvPicPr>
            <a:picLocks noChangeAspect="1"/>
          </p:cNvPicPr>
          <p:nvPr userDrawn="1"/>
        </p:nvPicPr>
        <p:blipFill>
          <a:blip r:embed="rId3"/>
          <a:srcRect l="19495" r="18718" b="34750"/>
          <a:stretch>
            <a:fillRect/>
          </a:stretch>
        </p:blipFill>
        <p:spPr>
          <a:xfrm>
            <a:off x="8410575" y="61913"/>
            <a:ext cx="700088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79730"/>
            <a:ext cx="7772400" cy="114300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4075" y="6500813"/>
            <a:ext cx="1905000" cy="357188"/>
          </a:xfrm>
          <a:prstGeom prst="rect">
            <a:avLst/>
          </a:prstGeom>
        </p:spPr>
        <p:txBody>
          <a:bodyPr/>
          <a:lstStyle>
            <a:lvl1pPr algn="r">
              <a:spcBef>
                <a:spcPts val="600"/>
              </a:spcBef>
              <a:defRPr sz="1800" b="1">
                <a:solidFill>
                  <a:schemeClr val="bg2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7682F7EE-287A-4E1A-B1C4-B6820BCAA650}" type="slidenum">
              <a:rPr kumimoji="1" lang="zh-CN" altLang="en-US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1"/>
          <p:cNvPicPr>
            <a:picLocks noChangeAspect="1"/>
          </p:cNvPicPr>
          <p:nvPr userDrawn="1"/>
        </p:nvPicPr>
        <p:blipFill>
          <a:blip r:embed="rId3"/>
          <a:srcRect l="19495" r="18718" b="34750"/>
          <a:stretch>
            <a:fillRect/>
          </a:stretch>
        </p:blipFill>
        <p:spPr>
          <a:xfrm>
            <a:off x="8410575" y="61913"/>
            <a:ext cx="700088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4075" y="6500813"/>
            <a:ext cx="1905000" cy="357188"/>
          </a:xfrm>
          <a:prstGeom prst="rect">
            <a:avLst/>
          </a:prstGeom>
        </p:spPr>
        <p:txBody>
          <a:bodyPr/>
          <a:lstStyle>
            <a:lvl1pPr algn="r">
              <a:spcBef>
                <a:spcPts val="600"/>
              </a:spcBef>
              <a:defRPr sz="1800" b="1">
                <a:solidFill>
                  <a:schemeClr val="bg2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  <a:defRPr/>
            </a:pPr>
            <a:fld id="{8707B276-ACF4-488E-94FE-DE5BBDB3E7C0}" type="slidenum">
              <a:rPr kumimoji="1" lang="zh-CN" altLang="en-US" smtClean="0"/>
              <a:pPr>
                <a:lnSpc>
                  <a:spcPct val="100000"/>
                </a:lnSpc>
                <a:defRPr/>
              </a:pPr>
              <a:t>‹#›</a:t>
            </a:fld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"/>
          <p:cNvSpPr txBox="1"/>
          <p:nvPr/>
        </p:nvSpPr>
        <p:spPr bwMode="auto">
          <a:xfrm>
            <a:off x="179388" y="260350"/>
            <a:ext cx="7772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单击此处编辑母版标题样式</a:t>
            </a:r>
          </a:p>
        </p:txBody>
      </p:sp>
      <p:sp>
        <p:nvSpPr>
          <p:cNvPr id="1027" name="内容占位符 2"/>
          <p:cNvSpPr txBox="1"/>
          <p:nvPr/>
        </p:nvSpPr>
        <p:spPr bwMode="auto">
          <a:xfrm>
            <a:off x="468313" y="1052513"/>
            <a:ext cx="82804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7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单击此处编辑母版文本样式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B3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7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第二级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2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7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第三级</a:t>
            </a:r>
          </a:p>
          <a:p>
            <a:pPr marL="1600200" marR="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91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7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第四级</a:t>
            </a:r>
          </a:p>
          <a:p>
            <a:pPr marL="2057400" marR="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91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7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4075" y="6500813"/>
            <a:ext cx="1905000" cy="357188"/>
          </a:xfrm>
          <a:prstGeom prst="rect">
            <a:avLst/>
          </a:prstGeom>
        </p:spPr>
        <p:txBody>
          <a:bodyPr/>
          <a:lstStyle>
            <a:lvl1pPr algn="r" eaLnBrk="1" hangingPunct="1">
              <a:spcBef>
                <a:spcPts val="600"/>
              </a:spcBef>
              <a:buClr>
                <a:srgbClr val="66FFFF"/>
              </a:buClr>
              <a:buFontTx/>
              <a:buNone/>
              <a:defRPr sz="1800" b="1">
                <a:solidFill>
                  <a:schemeClr val="bg2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B0C74AC6-D5BF-4088-BD54-445C1A8DFC9B}" type="slidenum">
              <a:rPr kumimoji="1" lang="zh-CN" altLang="en-US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1" name="图片 1"/>
          <p:cNvPicPr>
            <a:picLocks noChangeAspect="1"/>
          </p:cNvPicPr>
          <p:nvPr userDrawn="1"/>
        </p:nvPicPr>
        <p:blipFill>
          <a:blip r:embed="rId6"/>
          <a:srcRect l="19495" r="18718" b="34750"/>
          <a:stretch>
            <a:fillRect/>
          </a:stretch>
        </p:blipFill>
        <p:spPr>
          <a:xfrm>
            <a:off x="8410575" y="61913"/>
            <a:ext cx="700088" cy="649287"/>
          </a:xfrm>
          <a:prstGeom prst="rect">
            <a:avLst/>
          </a:prstGeom>
          <a:noFill/>
          <a:ln w="9525">
            <a:noFill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rgbClr val="C00000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rgbClr val="C00000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rgbClr val="C00000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rgbClr val="C00000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rgbClr val="C00000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Font typeface="Wingdings" panose="05000000000000000000" pitchFamily="2" charset="2"/>
        <a:buChar char="Ø"/>
        <a:defRPr kumimoji="1" sz="3600">
          <a:solidFill>
            <a:srgbClr val="000070"/>
          </a:solidFill>
          <a:latin typeface="隶书" panose="02010509060101010101" pitchFamily="49" charset="-122"/>
          <a:ea typeface="隶书" panose="020105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Font typeface="Wingdings" panose="05000000000000000000" pitchFamily="2" charset="2"/>
        <a:buChar char="v"/>
        <a:defRPr kumimoji="1" sz="3200">
          <a:solidFill>
            <a:srgbClr val="0000B3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ECFF"/>
        </a:buClr>
        <a:buFont typeface="Wingdings" panose="05000000000000000000" pitchFamily="2" charset="2"/>
        <a:buChar char="ü"/>
        <a:defRPr kumimoji="1" sz="2800">
          <a:solidFill>
            <a:srgbClr val="2222FF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ECFF"/>
        </a:buClr>
        <a:buChar char="•"/>
        <a:defRPr kumimoji="1" sz="2400">
          <a:solidFill>
            <a:srgbClr val="2222FF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ECFF"/>
        </a:buClr>
        <a:buChar char="»"/>
        <a:defRPr kumimoji="1" sz="2000">
          <a:solidFill>
            <a:srgbClr val="2222FF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ECFF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ECFF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ECFF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ECFF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19" Type="http://schemas.openxmlformats.org/officeDocument/2006/relationships/image" Target="../media/image11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3.bin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wmf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4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26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png"/><Relationship Id="rId4" Type="http://schemas.openxmlformats.org/officeDocument/2006/relationships/oleObject" Target="../embeddings/oleObject27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28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29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30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notesSlide" Target="../notesSlides/notesSlide69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notesSlide" Target="../notesSlides/notesSlide70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3.wmf"/><Relationship Id="rId4" Type="http://schemas.openxmlformats.org/officeDocument/2006/relationships/image" Target="../media/image35.png"/><Relationship Id="rId9" Type="http://schemas.openxmlformats.org/officeDocument/2006/relationships/oleObject" Target="../embeddings/oleObject38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notesSlide" Target="../notesSlides/notesSlide71.xml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0.wmf"/><Relationship Id="rId4" Type="http://schemas.openxmlformats.org/officeDocument/2006/relationships/image" Target="../media/image35.png"/><Relationship Id="rId9" Type="http://schemas.openxmlformats.org/officeDocument/2006/relationships/oleObject" Target="../embeddings/oleObject41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3.bin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30"/>
          <p:cNvSpPr/>
          <p:nvPr/>
        </p:nvSpPr>
        <p:spPr>
          <a:xfrm>
            <a:off x="611505" y="1700530"/>
            <a:ext cx="8153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</a:pPr>
            <a:r>
              <a:rPr lang="zh-CN" altLang="en-US" sz="72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人工智能</a:t>
            </a:r>
          </a:p>
        </p:txBody>
      </p:sp>
      <p:sp>
        <p:nvSpPr>
          <p:cNvPr id="4100" name="Rectangle 1031"/>
          <p:cNvSpPr/>
          <p:nvPr/>
        </p:nvSpPr>
        <p:spPr>
          <a:xfrm>
            <a:off x="1403350" y="4364990"/>
            <a:ext cx="6400800" cy="9175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ctr">
              <a:lnSpc>
                <a:spcPct val="100000"/>
              </a:lnSpc>
            </a:pPr>
            <a:r>
              <a:rPr lang="zh-CN" altLang="en-US" sz="4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第四章   高级搜索</a:t>
            </a:r>
            <a:endParaRPr lang="zh-CN" altLang="en-US" sz="4000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algn="ctr">
              <a:lnSpc>
                <a:spcPct val="100000"/>
              </a:lnSpc>
            </a:pPr>
            <a:endParaRPr lang="zh-CN" altLang="en-US" sz="4000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251460" y="3933190"/>
            <a:ext cx="8725535" cy="2595880"/>
          </a:xfrm>
        </p:spPr>
        <p:txBody>
          <a:bodyPr vert="horz" wrap="square" lIns="91440" tIns="45720" rIns="91440" bIns="45720" anchor="t"/>
          <a:lstStyle/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  <wpsdc:marlchars xmlns="" xmlns:wpsdc="http://www.wps.cn/officeDocument/2017/drawingmlCustomData" val="0" checksum="0"/>
                </a:ext>
              </a:extLst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图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4.1(a)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显示了一个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h=17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的状态。图中还显示了它的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所有后继的值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最好的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后继是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h=12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。爬山法算法通常在最佳后继的集合中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随机选择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一个进行扩展，如果这样的后继多于一个的话。</a:t>
            </a:r>
          </a:p>
        </p:txBody>
      </p:sp>
      <p:graphicFrame>
        <p:nvGraphicFramePr>
          <p:cNvPr id="209757" name="Group 86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71775" y="405130"/>
          <a:ext cx="3380105" cy="2731135"/>
        </p:xfrm>
        <a:graphic>
          <a:graphicData uri="http://schemas.openxmlformats.org/drawingml/2006/table">
            <a:tbl>
              <a:tblPr/>
              <a:tblGrid>
                <a:gridCol w="424180"/>
                <a:gridCol w="420370"/>
                <a:gridCol w="424180"/>
                <a:gridCol w="422275"/>
                <a:gridCol w="420370"/>
                <a:gridCol w="424180"/>
                <a:gridCol w="420370"/>
                <a:gridCol w="424180"/>
              </a:tblGrid>
              <a:tr h="3708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Q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067810" y="3285490"/>
            <a:ext cx="1452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图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4.1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853"/>
          <p:cNvSpPr>
            <a:spLocks noGrp="1"/>
          </p:cNvSpPr>
          <p:nvPr>
            <p:ph type="title" idx="4294967295"/>
          </p:nvPr>
        </p:nvSpPr>
        <p:spPr>
          <a:xfrm>
            <a:off x="1859915" y="3717290"/>
            <a:ext cx="6237605" cy="65913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zh-CN" altLang="en-US" sz="20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</a:t>
            </a:r>
            <a:r>
              <a:rPr lang="en-US" altLang="zh-CN" sz="20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4.1</a:t>
            </a:r>
            <a:r>
              <a:rPr lang="zh-CN" altLang="en-US" sz="20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sz="20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                       （</a:t>
            </a:r>
            <a:r>
              <a:rPr lang="en-US" altLang="zh-CN" sz="20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b）</a:t>
            </a:r>
            <a:br>
              <a:rPr lang="en-US" altLang="zh-CN" sz="20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endParaRPr lang="en-US" altLang="zh-CN" sz="2000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09757" name="Group 861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1043305" y="621030"/>
          <a:ext cx="3380105" cy="2731135"/>
        </p:xfrm>
        <a:graphic>
          <a:graphicData uri="http://schemas.openxmlformats.org/drawingml/2006/table">
            <a:tbl>
              <a:tblPr/>
              <a:tblGrid>
                <a:gridCol w="424180"/>
                <a:gridCol w="420370"/>
                <a:gridCol w="424180"/>
                <a:gridCol w="422275"/>
                <a:gridCol w="420370"/>
                <a:gridCol w="424180"/>
                <a:gridCol w="420370"/>
                <a:gridCol w="424180"/>
              </a:tblGrid>
              <a:tr h="3708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Q</a:t>
                      </a: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9759" name="Group 863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5186045" y="530860"/>
          <a:ext cx="2527300" cy="2926080"/>
        </p:xfrm>
        <a:graphic>
          <a:graphicData uri="http://schemas.openxmlformats.org/drawingml/2006/table">
            <a:tbl>
              <a:tblPr/>
              <a:tblGrid>
                <a:gridCol w="288290"/>
                <a:gridCol w="344170"/>
                <a:gridCol w="316230"/>
                <a:gridCol w="314960"/>
                <a:gridCol w="314960"/>
                <a:gridCol w="316865"/>
                <a:gridCol w="316230"/>
                <a:gridCol w="315595"/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 w="12700" cmpd="sng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 w="12700" cmpd="sng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 w="12700" cmpd="sng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 w="12700" cmpd="sng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 w="12700" cmpd="sng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 w="12700" cmpd="sng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 w="12700" cmpd="sng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smtClean="0">
                          <a:ln w="12700" cmpd="sng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FFFF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1800" b="0" i="0" u="none" strike="noStrike" cap="none" normalizeH="0" baseline="0" smtClean="0">
                        <a:ln w="12700" cmpd="sng">
                          <a:solidFill>
                            <a:schemeClr val="bg1"/>
                          </a:solidFill>
                          <a:prstDash val="solid"/>
                        </a:ln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434" name="Rectangle 862"/>
          <p:cNvSpPr/>
          <p:nvPr/>
        </p:nvSpPr>
        <p:spPr>
          <a:xfrm>
            <a:off x="467360" y="4797425"/>
            <a:ext cx="8353425" cy="148018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爬山法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能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很快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朝着解的方向进展。例如，从图</a:t>
            </a: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4-1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）中的状态，它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只需要五步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就能到达图</a:t>
            </a: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4-1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）中的状态，它的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h=1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，这基本上很接近于解了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1475105" y="1124585"/>
            <a:ext cx="3489960" cy="2322195"/>
          </a:xfrm>
        </p:spPr>
        <p:txBody>
          <a:bodyPr vert="horz" wrap="square" lIns="91440" tIns="45720" rIns="91440" bIns="45720" anchor="t"/>
          <a:lstStyle/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  <wpsdc:marlchars xmlns="" xmlns:wpsdc="http://www.wps.cn/officeDocument/2017/drawingmlCustomData" val="0" checksum="0"/>
                </a:ext>
              </a:extLst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(1)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局部极大值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</a:p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  <wpsdc:marlchars xmlns="" xmlns:wpsdc="http://www.wps.cn/officeDocument/2017/drawingmlCustomData" val="0" checksum="0"/>
                </a:ext>
              </a:extLst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(2)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山脊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             </a:t>
            </a:r>
          </a:p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  <wpsdc:marlchars xmlns="" xmlns:wpsdc="http://www.wps.cn/officeDocument/2017/drawingmlCustomData" val="0" checksum="0"/>
                </a:ext>
              </a:extLst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(3)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高原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9160" y="404495"/>
            <a:ext cx="62604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可是，爬山法</a:t>
            </a:r>
            <a:r>
              <a:rPr lang="zh-CN" altLang="en-US" b="1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经常会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遇到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下面的问题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：</a:t>
            </a:r>
            <a:endParaRPr lang="zh-CN" altLang="en-US" b="1"/>
          </a:p>
        </p:txBody>
      </p:sp>
      <p:sp>
        <p:nvSpPr>
          <p:cNvPr id="13315" name="Rectangle 3"/>
          <p:cNvSpPr>
            <a:spLocks noGrp="1"/>
          </p:cNvSpPr>
          <p:nvPr/>
        </p:nvSpPr>
        <p:spPr>
          <a:xfrm>
            <a:off x="323215" y="3446780"/>
            <a:ext cx="8645525" cy="321373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90000"/>
              </a:lnSpc>
              <a:spcAft>
                <a:spcPts val="600"/>
              </a:spcAft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在各种情况下，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爬山法算法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都会达到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无法取得进展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状态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从一个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随机生成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的八皇后问题的状态开始，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最陡上升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爬山法</a:t>
            </a:r>
            <a:r>
              <a:rPr lang="en-US" altLang="zh-CN" sz="2800" dirty="0">
                <a:solidFill>
                  <a:srgbClr val="00B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86</a:t>
            </a:r>
            <a:r>
              <a:rPr lang="zh-CN" altLang="en-US" sz="2800" dirty="0">
                <a:solidFill>
                  <a:srgbClr val="00B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％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的情况下会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被卡住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，只有</a:t>
            </a:r>
            <a:r>
              <a:rPr lang="en-US" altLang="zh-CN" sz="2800" dirty="0">
                <a:solidFill>
                  <a:srgbClr val="00B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14%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的问题实例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能求解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这个算法速度很快，成功找到最优解的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平均步数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是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4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步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被卡住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的平均步数是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步</a:t>
            </a:r>
            <a:r>
              <a:rPr lang="en-US" altLang="zh-CN" sz="2800" dirty="0">
                <a:sym typeface="+mn-ea"/>
              </a:rPr>
              <a:t>——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对于包含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8</a:t>
            </a:r>
            <a:r>
              <a:rPr lang="en-US" altLang="zh-CN" sz="2800" baseline="300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8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个状态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的状空间，这已经是不错的结果了。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280670" y="332740"/>
            <a:ext cx="8432165" cy="6437630"/>
          </a:xfrm>
        </p:spPr>
        <p:txBody>
          <a:bodyPr vert="horz" wrap="square" lIns="91440" tIns="45720" rIns="91440" bIns="45720" anchor="t"/>
          <a:lstStyle/>
          <a:p>
            <a:pPr latinLnBrk="0">
              <a:lnSpc>
                <a:spcPct val="90000"/>
              </a:lnSpc>
              <a:spcAft>
                <a:spcPts val="600"/>
              </a:spcAft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前述算法中，如果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到达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一个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高原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最佳后继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状态值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当前状态值</a:t>
            </a:r>
            <a:r>
              <a:rPr lang="zh-CN" altLang="en-US" sz="2800" dirty="0">
                <a:solidFill>
                  <a:srgbClr val="00B050"/>
                </a:solidFill>
                <a:latin typeface="黑体" panose="02010609060101010101" pitchFamily="2" charset="-122"/>
                <a:sym typeface="+mn-ea"/>
              </a:rPr>
              <a:t>相等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时将会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停止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如果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高原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其实是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山肩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，继续前进</a:t>
            </a:r>
            <a:r>
              <a:rPr lang="en-US" altLang="zh-CN" sz="2800" dirty="0">
                <a:sym typeface="+mn-ea"/>
              </a:rPr>
              <a:t>——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即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侧向移动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通常是一种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好方法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。</a:t>
            </a:r>
          </a:p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2" charset="-122"/>
                <a:sym typeface="+mn-ea"/>
              </a:rPr>
              <a:t>注意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，如果在没有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上山移动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的情况下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总是允许</a:t>
            </a:r>
            <a:r>
              <a:rPr lang="zh-CN" altLang="en-US" sz="2800" dirty="0">
                <a:solidFill>
                  <a:srgbClr val="00B050"/>
                </a:solidFill>
                <a:latin typeface="黑体" panose="02010609060101010101" pitchFamily="2" charset="-122"/>
                <a:sym typeface="+mn-ea"/>
              </a:rPr>
              <a:t>侧向移动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，那么当到达一个平坦的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局部极大值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而不是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山肩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的时候，算法会陷入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无限循环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395605" y="980440"/>
            <a:ext cx="8564245" cy="4858385"/>
          </a:xfrm>
        </p:spPr>
        <p:txBody>
          <a:bodyPr vert="horz" wrap="square" lIns="91440" tIns="45720" rIns="91440" bIns="45720" anchor="t"/>
          <a:lstStyle/>
          <a:p>
            <a:pPr indent="711200" algn="l" latinLnBrk="0">
              <a:lnSpc>
                <a:spcPct val="90000"/>
              </a:lnSpc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711200" algn="l" latinLnBrk="0">
              <a:lnSpc>
                <a:spcPct val="90000"/>
              </a:lnSpc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一种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常规的解决办法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是设置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允许连续侧向移动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次数限制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如，在八皇后问题中允许最多连续侧向移动</a:t>
            </a: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100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次。这使问题实例的解决率从</a:t>
            </a: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14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％提高到了</a:t>
            </a: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94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％。</a:t>
            </a:r>
          </a:p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成功的代价是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：算法对于每个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成功搜索实例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平均步数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为大约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21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步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，每个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失败实例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的平均步数为大约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64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步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algn="l" eaLnBrk="1" hangingPunct="1">
              <a:lnSpc>
                <a:spcPct val="90000"/>
              </a:lnSpc>
              <a:buNone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238125" y="476250"/>
            <a:ext cx="8537575" cy="6289040"/>
          </a:xfrm>
        </p:spPr>
        <p:txBody>
          <a:bodyPr vert="horz" wrap="square" lIns="91440" tIns="45720" rIns="91440" bIns="45720" anchor="t"/>
          <a:lstStyle/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针对爬山法的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不足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，有许多变化的形式。</a:t>
            </a:r>
          </a:p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随机爬山法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，它在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上山移动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中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随机地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选择下一步；选择的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概率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随着上山移动的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陡峭程度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变化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。该算法通常比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最陡上升算法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收敛速度慢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不少，但是在某些状态空间地形图上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能找到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更好的解。</a:t>
            </a:r>
          </a:p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再如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首选爬山法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，它在实现随机爬山法的基础上，采用的方式是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随机地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生成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后继节点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直到生成一个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优于当前节点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的后继。它在有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很多后继节点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的情况下有很好的效果。</a:t>
            </a: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326390" y="836930"/>
            <a:ext cx="8491855" cy="4928870"/>
          </a:xfrm>
        </p:spPr>
        <p:txBody>
          <a:bodyPr vert="horz" wrap="square" lIns="91440" tIns="45720" rIns="91440" bIns="45720" rtlCol="0" anchor="t"/>
          <a:lstStyle/>
          <a:p>
            <a:pPr marL="0" lvl="0" indent="71120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Tx/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随机重新开始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的爬山法，它通过随机生成的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初始状态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来进行一系列的爬山法搜索，找到目标时停止搜索。这个算法是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完备的概率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接近于1，原因是它最终会生成一个目标状态作为初始状态。</a:t>
            </a:r>
          </a:p>
          <a:p>
            <a:pPr marL="0" lvl="0" indent="50800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Tx/>
              <a:buNone/>
            </a:pP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对于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八皇后问题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随机重新开始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的爬山法实际上是非常有效的，甚至对于三百万个皇后，这个方法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用不了一分钟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就可以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找到解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1619250" y="1124585"/>
            <a:ext cx="5973445" cy="899795"/>
          </a:xfrm>
        </p:spPr>
        <p:txBody>
          <a:bodyPr vert="horz" wrap="square" lIns="91440" tIns="45720" rIns="91440" bIns="45720" anchor="ctr"/>
          <a:lstStyle/>
          <a:p>
            <a:pPr algn="ctr" eaLnBrk="1" hangingPunct="1">
              <a:buNone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高级搜索 </a:t>
            </a: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1691640" y="2853055"/>
            <a:ext cx="6154420" cy="249364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4.1  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爬山法搜索</a:t>
            </a:r>
            <a:r>
              <a:rPr lang="zh-CN" altLang="en-US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endParaRPr lang="en-US" altLang="zh-CN" dirty="0">
              <a:solidFill>
                <a:srgbClr val="00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4.2 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模拟退火搜索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endParaRPr lang="en-US" altLang="zh-CN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4.3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遗传算法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4.4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案例分析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827405" y="764540"/>
            <a:ext cx="6544945" cy="89979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/>
              <a:t>4.2  </a:t>
            </a:r>
            <a:r>
              <a:rPr lang="zh-CN" altLang="en-US" dirty="0"/>
              <a:t>模拟退火搜索</a:t>
            </a: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194310" y="2132965"/>
            <a:ext cx="8973185" cy="2955290"/>
          </a:xfrm>
        </p:spPr>
        <p:txBody>
          <a:bodyPr vert="horz" wrap="square" lIns="91440" tIns="45720" rIns="91440" bIns="45720" anchor="t"/>
          <a:lstStyle/>
          <a:p>
            <a:pPr marL="0" indent="8128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4.2.1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模拟退火搜索的基本思想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8128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4.2.2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模拟退火算法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8128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4.2.3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模拟退火算法关键参数和操作的设计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     </a:t>
            </a:r>
          </a:p>
          <a:p>
            <a:pPr marL="0" indent="8128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18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323850" y="1701165"/>
            <a:ext cx="8700135" cy="4393565"/>
          </a:xfrm>
        </p:spPr>
        <p:txBody>
          <a:bodyPr vert="horz" wrap="square" lIns="91440" tIns="45720" rIns="91440" bIns="45720" anchor="t"/>
          <a:lstStyle/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模拟退火算法</a:t>
            </a:r>
            <a:r>
              <a:rPr 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(Simulated Annealing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SA</a:t>
            </a:r>
            <a:r>
              <a:rPr 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的思想最早是由</a:t>
            </a:r>
            <a:r>
              <a:rPr 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Metropolis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等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在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1953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年提出的</a:t>
            </a:r>
            <a:r>
              <a:rPr 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1983年，</a:t>
            </a:r>
            <a:r>
              <a:rPr 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KirKpatrick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等将其用于组合优化</a:t>
            </a:r>
            <a:r>
              <a:rPr 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模拟退火算法是基于</a:t>
            </a:r>
            <a:r>
              <a:rPr 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Mente Carlo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迭代求解策略的一种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随机寻优算法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，其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出发点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是基于物理中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固体物质的退火过程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与一般</a:t>
            </a:r>
            <a:r>
              <a:rPr 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组合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优化问题之间的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相似性</a:t>
            </a:r>
            <a:r>
              <a:rPr 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827405" y="260350"/>
            <a:ext cx="6544945" cy="89979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/>
              <a:t>4.2  </a:t>
            </a:r>
            <a:r>
              <a:rPr lang="zh-CN" altLang="en-US" dirty="0"/>
              <a:t>模拟退火搜索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685607" y="477183"/>
            <a:ext cx="7772400" cy="899592"/>
          </a:xfrm>
        </p:spPr>
        <p:txBody>
          <a:bodyPr vert="horz" wrap="square" lIns="91440" tIns="45720" rIns="91440" bIns="45720" anchor="ctr"/>
          <a:lstStyle/>
          <a:p>
            <a:pPr algn="ctr" eaLnBrk="1" hangingPunct="1">
              <a:buNone/>
            </a:pPr>
            <a:r>
              <a:rPr lang="zh-CN" altLang="en-US" dirty="0"/>
              <a:t>目</a:t>
            </a:r>
            <a:r>
              <a:rPr lang="en-US" altLang="zh-CN" dirty="0"/>
              <a:t>   </a:t>
            </a:r>
            <a:r>
              <a:rPr lang="zh-CN" altLang="en-US" dirty="0"/>
              <a:t>录</a:t>
            </a:r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>
          <a:xfrm>
            <a:off x="1331595" y="1988820"/>
            <a:ext cx="6725920" cy="4396105"/>
          </a:xfrm>
        </p:spPr>
        <p:txBody>
          <a:bodyPr vert="horz" wrap="square" lIns="91440" tIns="45720" rIns="91440" bIns="45720" anchor="t"/>
          <a:lstStyle/>
          <a:p>
            <a:pPr algn="l" eaLnBrk="1" hangingPunct="1">
              <a:lnSpc>
                <a:spcPct val="200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4.1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爬山法搜索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lnSpc>
                <a:spcPct val="200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4.2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模拟退火搜索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lnSpc>
                <a:spcPct val="200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4.3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遗传算法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lnSpc>
                <a:spcPct val="200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4.4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案例分析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221615" y="1341120"/>
            <a:ext cx="8700135" cy="2810510"/>
          </a:xfrm>
        </p:spPr>
        <p:txBody>
          <a:bodyPr vert="horz" wrap="square" lIns="91440" tIns="45720" rIns="91440" bIns="45720" anchor="t"/>
          <a:lstStyle/>
          <a:p>
            <a:pPr marL="0" indent="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物质在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加热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的时候，粒子间的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布朗运动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增强，到达一定强度后，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固体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物质转化为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液态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，这个时候再进行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退火</a:t>
            </a:r>
            <a:r>
              <a:rPr 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粒子</a:t>
            </a:r>
            <a:r>
              <a:rPr 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热运动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减弱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，并逐渐趋于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有序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，最后达到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稳定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827405" y="260350"/>
            <a:ext cx="6544945" cy="89979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/>
              <a:t>4.2  </a:t>
            </a:r>
            <a:r>
              <a:rPr lang="zh-CN" altLang="en-US" dirty="0"/>
              <a:t>模拟退火搜索</a:t>
            </a:r>
          </a:p>
        </p:txBody>
      </p:sp>
      <p:graphicFrame>
        <p:nvGraphicFramePr>
          <p:cNvPr id="2" name="对象 1"/>
          <p:cNvGraphicFramePr/>
          <p:nvPr>
            <p:custDataLst>
              <p:tags r:id="rId2"/>
            </p:custDataLst>
          </p:nvPr>
        </p:nvGraphicFramePr>
        <p:xfrm>
          <a:off x="647700" y="4149090"/>
          <a:ext cx="8274050" cy="2176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5" imgW="8267700" imgH="2371725" progId="Paint.Picture">
                  <p:embed/>
                </p:oleObj>
              </mc:Choice>
              <mc:Fallback>
                <p:oleObj r:id="rId5" imgW="8267700" imgH="23717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7700" y="4149090"/>
                        <a:ext cx="8274050" cy="2176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700135" cy="5841573"/>
              </a:xfrm>
            </p:spPr>
            <p:txBody>
              <a:bodyPr vert="horz" wrap="square" lIns="91440" tIns="45720" rIns="91440" bIns="45720" anchor="t"/>
              <a:lstStyle/>
              <a:p>
                <a:pPr marL="0" indent="0" latinLnBrk="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en-US" sz="2800" dirty="0" smtClean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    </a:t>
                </a:r>
                <a:r>
                  <a:rPr lang="zh-CN" sz="28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模拟退火的解</a:t>
                </a:r>
                <a:r>
                  <a:rPr lang="zh-CN" sz="2800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不像</a:t>
                </a:r>
                <a:r>
                  <a:rPr lang="zh-CN" sz="28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局部搜索那样最后的结果</a:t>
                </a:r>
                <a:r>
                  <a:rPr lang="zh-CN" sz="2800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依赖初始点</a:t>
                </a:r>
                <a:r>
                  <a:rPr lang="zh-CN" sz="28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。它引入了</a:t>
                </a:r>
                <a:r>
                  <a:rPr lang="zh-CN" sz="2800" dirty="0" smtClean="0">
                    <a:latin typeface="黑体" panose="02010609060101010101" pitchFamily="2" charset="-122"/>
                    <a:ea typeface="黑体" panose="02010609060101010101" pitchFamily="2" charset="-122"/>
                  </a:rPr>
                  <a:t>一个</a:t>
                </a:r>
                <a:r>
                  <a:rPr lang="zh-CN" sz="2800" dirty="0" smtClean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接受概率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2" charset="-122"/>
                  </a:rPr>
                  <a:t>如果新的点目标函数更好，则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800" dirty="0" smtClean="0">
                    <a:latin typeface="黑体" panose="02010609060101010101" pitchFamily="2" charset="-122"/>
                  </a:rPr>
                  <a:t>,</a:t>
                </a:r>
                <a:r>
                  <a:rPr lang="zh-CN" altLang="en-US" sz="2800" dirty="0" smtClean="0">
                    <a:latin typeface="黑体" panose="02010609060101010101" pitchFamily="2" charset="-122"/>
                  </a:rPr>
                  <a:t>表示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黑体" panose="02010609060101010101" pitchFamily="2" charset="-122"/>
                  </a:rPr>
                  <a:t>选取新点</a:t>
                </a:r>
                <a:r>
                  <a:rPr lang="zh-CN" altLang="en-US" sz="2800" dirty="0" smtClean="0">
                    <a:latin typeface="黑体" panose="02010609060101010101" pitchFamily="2" charset="-122"/>
                  </a:rPr>
                  <a:t>；否则，接受概率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2" charset="-122"/>
                  </a:rPr>
                  <a:t>是当前点，新点的目标函数以及另一个控制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黑体" panose="02010609060101010101" pitchFamily="2" charset="-122"/>
                  </a:rPr>
                  <a:t>“温度”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2" charset="-122"/>
                  </a:rPr>
                  <a:t>函数。也就是说，模拟退火没有像局部搜索那样每次都贪婪地寻找比现在好的点，目标函数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黑体" panose="02010609060101010101" pitchFamily="2" charset="-122"/>
                  </a:rPr>
                  <a:t>差一些的点</a:t>
                </a:r>
                <a:r>
                  <a:rPr lang="zh-CN" altLang="en-US" sz="2800" dirty="0" smtClean="0">
                    <a:latin typeface="黑体" panose="02010609060101010101" pitchFamily="2" charset="-122"/>
                  </a:rPr>
                  <a:t>也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黑体" panose="02010609060101010101" pitchFamily="2" charset="-122"/>
                  </a:rPr>
                  <a:t>有可能</a:t>
                </a:r>
                <a:r>
                  <a:rPr lang="zh-CN" altLang="en-US" sz="2800" dirty="0" smtClean="0">
                    <a:latin typeface="黑体" panose="02010609060101010101" pitchFamily="2" charset="-122"/>
                  </a:rPr>
                  <a:t>接受进来。</a:t>
                </a:r>
                <a:endParaRPr lang="en-US" altLang="zh-CN" sz="2800" dirty="0" smtClean="0">
                  <a:latin typeface="黑体" panose="02010609060101010101" pitchFamily="2" charset="-122"/>
                </a:endParaRPr>
              </a:p>
              <a:p>
                <a:pPr marL="0" indent="0" latinLnBrk="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zh-CN" altLang="en-US" sz="2800" dirty="0" smtClean="0">
                    <a:latin typeface="黑体" panose="02010609060101010101" pitchFamily="2" charset="-122"/>
                  </a:rPr>
                  <a:t>        </a:t>
                </a:r>
                <a:endParaRPr lang="zh-CN" sz="2800" dirty="0"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1506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700135" cy="5841573"/>
              </a:xfrm>
              <a:blipFill rotWithShape="1">
                <a:blip r:embed="rId3"/>
                <a:stretch>
                  <a:fillRect l="-1" t="-1" r="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827584" y="116632"/>
            <a:ext cx="6544945" cy="89979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/>
              <a:t>4.2  </a:t>
            </a:r>
            <a:r>
              <a:rPr lang="zh-CN" altLang="en-US" dirty="0"/>
              <a:t>模拟退火搜索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21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916832"/>
                <a:ext cx="8700135" cy="4320480"/>
              </a:xfrm>
            </p:spPr>
            <p:txBody>
              <a:bodyPr vert="horz" wrap="square" lIns="91440" tIns="45720" rIns="91440" bIns="45720" anchor="t"/>
              <a:lstStyle/>
              <a:p>
                <a:pPr marL="0" indent="0" latinLnBrk="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zh-CN" altLang="en-US" sz="2800" dirty="0" smtClean="0">
                    <a:latin typeface="黑体" panose="02010609060101010101" pitchFamily="2" charset="-122"/>
                  </a:rPr>
                  <a:t>    随着</a:t>
                </a:r>
                <a:r>
                  <a:rPr lang="zh-CN" altLang="en-US" sz="2800" dirty="0">
                    <a:latin typeface="黑体" panose="02010609060101010101" pitchFamily="2" charset="-122"/>
                  </a:rPr>
                  <a:t>算法的执行，系统温度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逐渐</m:t>
                    </m:r>
                  </m:oMath>
                </a14:m>
                <a:r>
                  <a:rPr lang="zh-CN" altLang="en-US" sz="2800" dirty="0">
                    <a:latin typeface="黑体" panose="02010609060101010101" pitchFamily="2" charset="-122"/>
                  </a:rPr>
                  <a:t>下降，最后终止于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2" charset="-122"/>
                  </a:rPr>
                  <a:t>不再有可接受变化</a:t>
                </a:r>
                <a:r>
                  <a:rPr lang="zh-CN" altLang="en-US" sz="2800" dirty="0">
                    <a:latin typeface="黑体" panose="02010609060101010101" pitchFamily="2" charset="-122"/>
                  </a:rPr>
                  <a:t>的低温</a:t>
                </a:r>
                <a:r>
                  <a:rPr lang="zh-CN" altLang="en-US" sz="2800" dirty="0" smtClean="0">
                    <a:latin typeface="黑体" panose="02010609060101010101" pitchFamily="2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2" charset="-122"/>
                </a:endParaRPr>
              </a:p>
              <a:p>
                <a:pPr marL="0" indent="0" latinLnBrk="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:endParaRPr lang="en-US" altLang="zh-CN" sz="2800" dirty="0">
                  <a:latin typeface="黑体" panose="02010609060101010101" pitchFamily="2" charset="-122"/>
                </a:endParaRPr>
              </a:p>
              <a:p>
                <a:pPr marL="0" indent="0" latinLnBrk="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zh-CN" altLang="en-US" sz="2800" dirty="0" smtClean="0">
                    <a:latin typeface="黑体" panose="02010609060101010101" pitchFamily="2" charset="-122"/>
                  </a:rPr>
                  <a:t>    </a:t>
                </a:r>
                <a:r>
                  <a:rPr lang="en-US" altLang="zh-CN" sz="2800" dirty="0" smtClean="0">
                    <a:latin typeface="Tahoma" panose="020B0604030504040204" pitchFamily="34" charset="0"/>
                  </a:rPr>
                  <a:t>SA</a:t>
                </a:r>
                <a:r>
                  <a:rPr lang="zh-CN" altLang="en-US" sz="2800" dirty="0" smtClean="0">
                    <a:latin typeface="Tahoma" panose="020B0604030504040204" pitchFamily="34" charset="0"/>
                  </a:rPr>
                  <a:t>目前已在工程中得到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广泛应用</a:t>
                </a:r>
                <a:r>
                  <a:rPr lang="zh-CN" altLang="en-US" sz="2800" dirty="0" smtClean="0">
                    <a:latin typeface="Tahoma" panose="020B0604030504040204" pitchFamily="34" charset="0"/>
                  </a:rPr>
                  <a:t>，如集成电路设计、生产调度、控制工程、机器学习、神经网络、图像处理等。</a:t>
                </a:r>
                <a:endParaRPr lang="zh-CN" sz="2800" dirty="0"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1506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916832"/>
                <a:ext cx="8700135" cy="4320480"/>
              </a:xfrm>
              <a:blipFill rotWithShape="1">
                <a:blip r:embed="rId3"/>
                <a:stretch>
                  <a:fillRect l="-1" t="-9" r="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827584" y="116632"/>
            <a:ext cx="6544945" cy="89979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/>
              <a:t>4.2  </a:t>
            </a:r>
            <a:r>
              <a:rPr lang="zh-CN" altLang="en-US" dirty="0"/>
              <a:t>模拟退火搜索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827405" y="764540"/>
            <a:ext cx="6544945" cy="89979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/>
              <a:t>4.2  </a:t>
            </a:r>
            <a:r>
              <a:rPr lang="zh-CN" altLang="en-US" dirty="0"/>
              <a:t>模拟退火搜索</a:t>
            </a: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194310" y="2132965"/>
            <a:ext cx="8973185" cy="3486150"/>
          </a:xfrm>
        </p:spPr>
        <p:txBody>
          <a:bodyPr vert="horz" wrap="square" lIns="91440" tIns="45720" rIns="91440" bIns="45720" anchor="t"/>
          <a:lstStyle/>
          <a:p>
            <a:pPr marL="0" indent="8128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4.2.1  </a:t>
            </a:r>
            <a:r>
              <a:rPr lang="zh-CN" altLang="en-US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模拟退火搜索的基本思想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8128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4.2.2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模拟退火算法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8128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4.2.3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模拟退火算法关键参数和操作的设计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     </a:t>
            </a:r>
          </a:p>
          <a:p>
            <a:pPr marL="0" indent="8128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182245" y="981075"/>
            <a:ext cx="8780145" cy="1047750"/>
          </a:xfrm>
        </p:spPr>
        <p:txBody>
          <a:bodyPr vert="horz" wrap="square" lIns="91440" tIns="45720" rIns="91440" bIns="45720" anchor="t"/>
          <a:lstStyle/>
          <a:p>
            <a:pPr indent="0" eaLnBrk="1" hangingPunct="1">
              <a:buNone/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模拟退火算法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的基本思想是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模拟固体退火过程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。物理退火过程由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部分组成。</a:t>
            </a:r>
          </a:p>
        </p:txBody>
      </p:sp>
      <p:sp>
        <p:nvSpPr>
          <p:cNvPr id="20484" name="Rectangle 3"/>
          <p:cNvSpPr>
            <a:spLocks noGrp="1"/>
          </p:cNvSpPr>
          <p:nvPr/>
        </p:nvSpPr>
        <p:spPr>
          <a:xfrm>
            <a:off x="251460" y="44450"/>
            <a:ext cx="8973185" cy="93662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81280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4.2.1  </a:t>
            </a:r>
            <a:r>
              <a:rPr lang="zh-CN" altLang="en-US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模拟退火搜索的基本思想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251460" y="4293235"/>
            <a:ext cx="8780145" cy="234886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609600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Tx/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）加温过程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增强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粒子的</a:t>
            </a:r>
            <a:r>
              <a:rPr lang="zh-CN" alt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热运动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，使其</a:t>
            </a:r>
            <a:r>
              <a:rPr lang="zh-CN" alt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偏离平衡位置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marL="0" indent="6096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）等温过程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对于</a:t>
            </a:r>
            <a:r>
              <a:rPr lang="zh-CN" alt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与周围环境交换热量而温度不变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封闭系统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，系统状态的自发变化总是</a:t>
            </a:r>
            <a:r>
              <a:rPr lang="zh-CN" altLang="en-US" sz="2400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朝自由能减少的方向进行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，当自由能达到最小时，系统达到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平衡态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marL="0" indent="6096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）冷却过程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 使粒子的热运动</a:t>
            </a:r>
            <a:r>
              <a:rPr lang="en-US" altLang="zh-CN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减弱并渐趋有序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，系统能量逐渐下降，从而得到的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低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能的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晶体结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构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0" eaLnBrk="1" hangingPunct="1">
              <a:buNone/>
            </a:pP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" name="对象 2"/>
          <p:cNvGraphicFramePr/>
          <p:nvPr>
            <p:custDataLst>
              <p:tags r:id="rId2"/>
            </p:custDataLst>
          </p:nvPr>
        </p:nvGraphicFramePr>
        <p:xfrm>
          <a:off x="683260" y="1988820"/>
          <a:ext cx="8274050" cy="2176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5" imgW="8267700" imgH="2371725" progId="Paint.Picture">
                  <p:embed/>
                </p:oleObj>
              </mc:Choice>
              <mc:Fallback>
                <p:oleObj r:id="rId5" imgW="8267700" imgH="23717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260" y="1988820"/>
                        <a:ext cx="8274050" cy="2176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490220" y="1124585"/>
            <a:ext cx="8163560" cy="5166360"/>
          </a:xfrm>
        </p:spPr>
        <p:txBody>
          <a:bodyPr vert="horz" wrap="square" lIns="91440" tIns="45720" rIns="91440" bIns="45720" anchor="t"/>
          <a:lstStyle/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类比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优化搜索过程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，在一定温度下，搜索从一个状态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随机地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变化到另一个状态，随着温度的不断降低，直至最低温度，搜索过程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以接近１的概率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停留在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最优解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SA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是对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爬山算法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优化改进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，爬山算法在搜索过程中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只接受更优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邻近解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，直至搜索不到更优解为止，算法简单易实现，但是却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极有可能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停止在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局部最优解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20484" name="Rectangle 3"/>
          <p:cNvSpPr>
            <a:spLocks noGrp="1"/>
          </p:cNvSpPr>
          <p:nvPr/>
        </p:nvSpPr>
        <p:spPr>
          <a:xfrm>
            <a:off x="251460" y="44450"/>
            <a:ext cx="8973185" cy="93662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81280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4.2.1  </a:t>
            </a:r>
            <a:r>
              <a:rPr lang="zh-CN" altLang="en-US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模拟退火搜索的基本思想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25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0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86715" y="332740"/>
                <a:ext cx="8380095" cy="6408628"/>
              </a:xfrm>
            </p:spPr>
            <p:txBody>
              <a:bodyPr vert="horz" wrap="square" lIns="91440" tIns="45720" rIns="91440" bIns="45720" anchor="t"/>
              <a:lstStyle/>
              <a:p>
                <a:pPr marL="0" indent="609600" algn="l" latinLnBrk="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extLst>
                    <a:ext uri="{35155182-B16C-46BC-9424-99874614C6A1}">
                      <wpsdc:indentchars xmlns="" xmlns:wpsdc="http://www.wps.cn/officeDocument/2017/drawingmlCustomData" val="200" checksum="4158780845"/>
                    </a:ext>
                  </a:extLst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SA算法</a:t>
                </a:r>
                <a:r>
                  <a:rPr lang="zh-CN" altLang="en-US" sz="2400" dirty="0" smtClean="0">
                    <a:latin typeface="黑体" panose="02010609060101010101" pitchFamily="2" charset="-122"/>
                    <a:ea typeface="黑体" panose="02010609060101010101" pitchFamily="2" charset="-122"/>
                  </a:rPr>
                  <a:t>引入一个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温度参数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，当搜索到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较差</a:t>
                </a:r>
                <a:r>
                  <a:rPr lang="zh-CN" altLang="en-US" sz="24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邻近解</a:t>
                </a:r>
                <a:r>
                  <a:rPr lang="zh-CN" altLang="en-US" sz="24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时，以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概率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接受该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2" charset="-122"/>
                    <a:sym typeface="+mn-ea"/>
                  </a:rPr>
                  <a:t>邻近解</a:t>
                </a:r>
                <a:r>
                  <a:rPr lang="zh-CN" altLang="en-US" sz="2400" dirty="0">
                    <a:latin typeface="黑体" panose="02010609060101010101" pitchFamily="2" charset="-122"/>
                    <a:sym typeface="+mn-ea"/>
                  </a:rPr>
                  <a:t>。具体而言，在温度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黑体" panose="02010609060101010101" pitchFamily="2" charset="-122"/>
                        <a:cs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>
                    <a:latin typeface="黑体" panose="02010609060101010101" pitchFamily="2" charset="-122"/>
                    <a:sym typeface="+mn-ea"/>
                  </a:rPr>
                  <a:t>，由当前状态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黑体" panose="02010609060101010101" pitchFamily="2" charset="-122"/>
                    <a:sym typeface="+mn-ea"/>
                  </a:rPr>
                  <a:t>产生新</a:t>
                </a:r>
                <a:r>
                  <a:rPr lang="zh-CN" altLang="en-US" sz="2400" dirty="0" smtClean="0">
                    <a:latin typeface="黑体" panose="02010609060101010101" pitchFamily="2" charset="-122"/>
                    <a:sym typeface="+mn-ea"/>
                  </a:rPr>
                  <a:t>状态     ,</a:t>
                </a:r>
                <a:r>
                  <a:rPr lang="zh-CN" altLang="en-US" sz="2400" dirty="0">
                    <a:latin typeface="黑体" panose="02010609060101010101" pitchFamily="2" charset="-122"/>
                    <a:sym typeface="+mn-ea"/>
                  </a:rPr>
                  <a:t>两者的能量(或</a:t>
                </a:r>
                <a:r>
                  <a:rPr lang="zh-CN" altLang="en-US" sz="24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目标函数值)分别</a:t>
                </a:r>
                <a:r>
                  <a:rPr lang="zh-CN" altLang="en-US" sz="2400" dirty="0" smtClean="0">
                    <a:latin typeface="黑体" panose="02010609060101010101" pitchFamily="2" charset="-122"/>
                    <a:ea typeface="黑体" panose="02010609060101010101" pitchFamily="2" charset="-122"/>
                  </a:rPr>
                  <a:t>为   和    </a:t>
                </a:r>
                <a:r>
                  <a:rPr lang="en-US" altLang="zh-CN" sz="2400" dirty="0" smtClean="0">
                    <a:latin typeface="黑体" panose="02010609060101010101" pitchFamily="2" charset="-122"/>
                    <a:ea typeface="黑体" panose="02010609060101010101" pitchFamily="2" charset="-122"/>
                  </a:rPr>
                  <a:t>,</a:t>
                </a:r>
                <a:r>
                  <a:rPr lang="zh-CN" altLang="en-US" sz="2400" dirty="0" smtClean="0">
                    <a:latin typeface="黑体" panose="02010609060101010101" pitchFamily="2" charset="-122"/>
                    <a:ea typeface="黑体" panose="02010609060101010101" pitchFamily="2" charset="-122"/>
                  </a:rPr>
                  <a:t>若          ，则接受新状态     ；否则，若概率</a:t>
                </a:r>
                <a:endParaRPr lang="zh-CN" altLang="en-US" sz="2400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marL="0" indent="609600" algn="l" latinLnBrk="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extLst>
                    <a:ext uri="{35155182-B16C-46BC-9424-99874614C6A1}">
                      <wpsdc:indentchars xmlns="" xmlns:wpsdc="http://www.wps.cn/officeDocument/2017/drawingmlCustomData" val="200" checksum="4158780845"/>
                    </a:ext>
                  </a:extLst>
                </a:pPr>
                <a:endParaRPr lang="en-US" altLang="zh-CN" sz="2400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marL="0" indent="609600" algn="l" latinLnBrk="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extLst>
                    <a:ext uri="{35155182-B16C-46BC-9424-99874614C6A1}">
                      <wpsdc:indentchars xmlns="" xmlns:wpsdc="http://www.wps.cn/officeDocument/2017/drawingmlCustomData" val="200" checksum="4158780845"/>
                    </a:ext>
                  </a:extLst>
                </a:pPr>
                <a:endParaRPr lang="en-US" altLang="zh-CN" sz="2400" dirty="0" smtClean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marL="0" indent="609600" algn="l" latinLnBrk="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extLst>
                    <a:ext uri="{35155182-B16C-46BC-9424-99874614C6A1}">
                      <wpsdc:indentchars xmlns="" xmlns:wpsdc="http://www.wps.cn/officeDocument/2017/drawingmlCustomData" val="200" checksum="4158780845"/>
                    </a:ext>
                  </a:extLst>
                </a:pP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大于</a:t>
                </a:r>
                <a:r>
                  <a:rPr lang="en-US" altLang="zh-CN" sz="2400" dirty="0" smtClean="0">
                    <a:latin typeface="黑体" panose="02010609060101010101" pitchFamily="2" charset="-122"/>
                    <a:ea typeface="黑体" panose="02010609060101010101" pitchFamily="2" charset="-122"/>
                  </a:rPr>
                  <a:t>[0,1)</a:t>
                </a:r>
                <a:r>
                  <a:rPr lang="zh-CN" altLang="en-US" sz="2400" dirty="0" smtClean="0">
                    <a:latin typeface="黑体" panose="02010609060101010101" pitchFamily="2" charset="-122"/>
                    <a:ea typeface="黑体" panose="02010609060101010101" pitchFamily="2" charset="-122"/>
                  </a:rPr>
                  <a:t>区间内的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随机数</a:t>
                </a:r>
                <a:r>
                  <a:rPr lang="zh-CN" altLang="en-US" sz="2400" dirty="0" smtClean="0">
                    <a:latin typeface="黑体" panose="02010609060101010101" pitchFamily="2" charset="-122"/>
                    <a:ea typeface="黑体" panose="02010609060101010101" pitchFamily="2" charset="-122"/>
                  </a:rPr>
                  <a:t>，则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仍旧接受</a:t>
                </a:r>
                <a:r>
                  <a:rPr lang="zh-CN" altLang="en-US" sz="2400" dirty="0" smtClean="0">
                    <a:latin typeface="黑体" panose="02010609060101010101" pitchFamily="2" charset="-122"/>
                    <a:ea typeface="黑体" panose="02010609060101010101" pitchFamily="2" charset="-122"/>
                  </a:rPr>
                  <a:t>新状态     为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当前状态</a:t>
                </a:r>
                <a:r>
                  <a:rPr lang="zh-CN" altLang="en-US" sz="2400" dirty="0" smtClean="0">
                    <a:latin typeface="黑体" panose="02010609060101010101" pitchFamily="2" charset="-122"/>
                    <a:ea typeface="黑体" panose="02010609060101010101" pitchFamily="2" charset="-122"/>
                  </a:rPr>
                  <a:t>，若不成立，则保留状态   为当前状态。</a:t>
                </a:r>
                <a:endParaRPr lang="en-US" altLang="zh-CN" sz="2400" dirty="0" smtClean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marL="0" indent="609600" algn="l" latinLnBrk="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extLst>
                    <a:ext uri="{35155182-B16C-46BC-9424-99874614C6A1}">
                      <wpsdc:indentchars xmlns="" xmlns:wpsdc="http://www.wps.cn/officeDocument/2017/drawingmlCustomData" val="200" checksum="4158780845"/>
                    </a:ext>
                  </a:extLst>
                </a:pPr>
                <a:r>
                  <a:rPr lang="zh-CN" altLang="en-US" sz="2400" dirty="0" smtClean="0">
                    <a:latin typeface="黑体" panose="02010609060101010101" pitchFamily="2" charset="-122"/>
                    <a:ea typeface="黑体" panose="02010609060101010101" pitchFamily="2" charset="-122"/>
                  </a:rPr>
                  <a:t>当这种过程多次重复，即经过大量迁移后，系统将趋于能力较低的平衡态。在</a:t>
                </a:r>
                <a:r>
                  <a:rPr lang="zh-CN" altLang="en-US" sz="24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温度下降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足够慢</a:t>
                </a:r>
                <a:r>
                  <a:rPr lang="zh-CN" altLang="en-US" sz="24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时，算法找到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全局最优解</a:t>
                </a:r>
                <a:r>
                  <a:rPr lang="zh-CN" altLang="en-US" sz="24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概率接近１</a:t>
                </a:r>
                <a:r>
                  <a:rPr lang="zh-CN" altLang="en-US" sz="24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2530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715" y="332740"/>
                <a:ext cx="8380095" cy="6408628"/>
              </a:xfrm>
              <a:blipFill rotWithShape="1">
                <a:blip r:embed="rId4"/>
                <a:stretch>
                  <a:fillRect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4" name="矩形 7"/>
          <p:cNvSpPr/>
          <p:nvPr/>
        </p:nvSpPr>
        <p:spPr>
          <a:xfrm>
            <a:off x="7451725" y="1268413"/>
            <a:ext cx="1441450" cy="18002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63688" y="1484278"/>
          <a:ext cx="617488" cy="481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Equation" r:id="rId5" imgW="6705600" imgH="4267200" progId="Equation.DSMT4">
                  <p:embed/>
                </p:oleObj>
              </mc:Choice>
              <mc:Fallback>
                <p:oleObj name="Equation" r:id="rId5" imgW="6705600" imgH="42672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688" y="1484278"/>
                        <a:ext cx="617488" cy="481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86935" y="1484784"/>
          <a:ext cx="529580" cy="586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Equation" r:id="rId7" imgW="4267200" imgH="5486400" progId="Equation.DSMT4">
                  <p:embed/>
                </p:oleObj>
              </mc:Choice>
              <mc:Fallback>
                <p:oleObj name="Equation" r:id="rId7" imgW="4267200" imgH="54864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86935" y="1484784"/>
                        <a:ext cx="529580" cy="586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889814" y="1484278"/>
          <a:ext cx="7556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Equation" r:id="rId9" imgW="6096000" imgH="5486400" progId="Equation.DSMT4">
                  <p:embed/>
                </p:oleObj>
              </mc:Choice>
              <mc:Fallback>
                <p:oleObj name="Equation" r:id="rId9" imgW="6096000" imgH="5486400" progId="Equation.DSMT4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89814" y="1484278"/>
                        <a:ext cx="755650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55576" y="2071149"/>
          <a:ext cx="16256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11" imgW="13106400" imgH="5486400" progId="Equation.DSMT4">
                  <p:embed/>
                </p:oleObj>
              </mc:Choice>
              <mc:Fallback>
                <p:oleObj name="Equation" r:id="rId11" imgW="13106400" imgH="5486400" progId="Equation.DSMT4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576" y="2071149"/>
                        <a:ext cx="1625600" cy="58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550061" y="2071149"/>
          <a:ext cx="724396" cy="48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13" imgW="6705600" imgH="4267200" progId="Equation.DSMT4">
                  <p:embed/>
                </p:oleObj>
              </mc:Choice>
              <mc:Fallback>
                <p:oleObj name="Equation" r:id="rId13" imgW="6705600" imgH="4267200" progId="Equation.DSMT4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50061" y="2071149"/>
                        <a:ext cx="724396" cy="481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488084" y="2753043"/>
          <a:ext cx="3135215" cy="81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15" imgW="17373600" imgH="7315200" progId="Equation.DSMT4">
                  <p:embed/>
                </p:oleObj>
              </mc:Choice>
              <mc:Fallback>
                <p:oleObj name="Equation" r:id="rId15" imgW="17373600" imgH="73152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88084" y="2753043"/>
                        <a:ext cx="3135215" cy="813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354317" y="3980077"/>
          <a:ext cx="724396" cy="385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17" imgW="6705600" imgH="4267200" progId="Equation.DSMT4">
                  <p:embed/>
                </p:oleObj>
              </mc:Choice>
              <mc:Fallback>
                <p:oleObj name="Equation" r:id="rId17" imgW="6705600" imgH="4267200" progId="Equation.DSMT4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54317" y="3980077"/>
                        <a:ext cx="724396" cy="385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159363" y="4510716"/>
          <a:ext cx="2301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18" imgW="2133600" imgH="3962400" progId="Equation.DSMT4">
                  <p:embed/>
                </p:oleObj>
              </mc:Choice>
              <mc:Fallback>
                <p:oleObj name="Equation" r:id="rId18" imgW="2133600" imgH="3962400" progId="Equation.DSMT4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159363" y="4510716"/>
                        <a:ext cx="230188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26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/>
          <p:nvPr/>
        </p:nvGraphicFramePr>
        <p:xfrm>
          <a:off x="1043305" y="2132965"/>
          <a:ext cx="6757035" cy="349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4" imgW="5181600" imgH="2095500" progId="Paint.Picture">
                  <p:embed/>
                </p:oleObj>
              </mc:Choice>
              <mc:Fallback>
                <p:oleObj r:id="rId4" imgW="5181600" imgH="20955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305" y="2132965"/>
                        <a:ext cx="6757035" cy="349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3"/>
          <p:cNvSpPr>
            <a:spLocks noGrp="1"/>
          </p:cNvSpPr>
          <p:nvPr/>
        </p:nvSpPr>
        <p:spPr>
          <a:xfrm>
            <a:off x="251460" y="188595"/>
            <a:ext cx="8973185" cy="93662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81280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4.2.1  </a:t>
            </a:r>
            <a:r>
              <a:rPr lang="zh-CN" altLang="en-US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模拟退火搜索的基本思想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7315" y="1196975"/>
            <a:ext cx="62484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Metropolis</a:t>
            </a:r>
            <a:r>
              <a:rPr lang="zh-CN" altLang="en-US" dirty="0">
                <a:solidFill>
                  <a:srgbClr val="C00000"/>
                </a:solidFill>
              </a:rPr>
              <a:t>准则</a:t>
            </a:r>
            <a:r>
              <a:rPr lang="en-US" altLang="zh-CN" dirty="0">
                <a:solidFill>
                  <a:srgbClr val="C00000"/>
                </a:solidFill>
              </a:rPr>
              <a:t>---</a:t>
            </a:r>
            <a:r>
              <a:rPr lang="zh-CN" altLang="en-US" dirty="0">
                <a:solidFill>
                  <a:srgbClr val="C00000"/>
                </a:solidFill>
              </a:rPr>
              <a:t>以概率</a:t>
            </a:r>
            <a:r>
              <a:rPr lang="en-US" altLang="zh-CN" dirty="0">
                <a:solidFill>
                  <a:srgbClr val="C00000"/>
                </a:solidFill>
              </a:rPr>
              <a:t>P</a:t>
            </a:r>
            <a:r>
              <a:rPr lang="zh-CN" altLang="en-US" dirty="0">
                <a:solidFill>
                  <a:srgbClr val="C00000"/>
                </a:solidFill>
              </a:rPr>
              <a:t>接受新状态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67360" y="5949315"/>
            <a:ext cx="805053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accent2">
                    <a:lumMod val="90000"/>
                    <a:lumOff val="10000"/>
                  </a:schemeClr>
                </a:solidFill>
              </a:rPr>
              <a:t>        </a:t>
            </a:r>
            <a:r>
              <a:rPr lang="zh-CN" altLang="en-US" sz="2400" b="1">
                <a:solidFill>
                  <a:schemeClr val="accent2">
                    <a:lumMod val="90000"/>
                    <a:lumOff val="10000"/>
                  </a:schemeClr>
                </a:solidFill>
              </a:rPr>
              <a:t>若概率</a:t>
            </a:r>
            <a:r>
              <a:rPr lang="en-US" altLang="zh-CN" sz="2400" b="1">
                <a:solidFill>
                  <a:schemeClr val="accent2">
                    <a:lumMod val="90000"/>
                    <a:lumOff val="10000"/>
                  </a:schemeClr>
                </a:solidFill>
              </a:rPr>
              <a:t>P</a:t>
            </a:r>
            <a:r>
              <a:rPr lang="zh-CN" altLang="en-US" sz="2400" b="1">
                <a:solidFill>
                  <a:schemeClr val="accent2">
                    <a:lumMod val="90000"/>
                    <a:lumOff val="10000"/>
                  </a:schemeClr>
                </a:solidFill>
              </a:rPr>
              <a:t>大于</a:t>
            </a:r>
            <a:r>
              <a:rPr lang="en-US" altLang="zh-CN" sz="2400" b="1">
                <a:solidFill>
                  <a:schemeClr val="accent2">
                    <a:lumMod val="90000"/>
                    <a:lumOff val="10000"/>
                  </a:schemeClr>
                </a:solidFill>
              </a:rPr>
              <a:t>[0,1)</a:t>
            </a:r>
            <a:r>
              <a:rPr lang="zh-CN" altLang="en-US" sz="2400" b="1">
                <a:solidFill>
                  <a:schemeClr val="accent2">
                    <a:lumMod val="90000"/>
                    <a:lumOff val="10000"/>
                  </a:schemeClr>
                </a:solidFill>
              </a:rPr>
              <a:t>区间的随机数，则接受下一状态为当前状态。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7682F7EE-287A-4E1A-B1C4-B6820BCAA650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125220"/>
            <a:ext cx="8352928" cy="2591812"/>
          </a:xfrm>
        </p:spPr>
        <p:txBody>
          <a:bodyPr vert="horz" wrap="square" lIns="91440" tIns="45720" rIns="91440" bIns="45720" anchor="t"/>
          <a:lstStyle/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</a:t>
            </a:r>
            <a:r>
              <a:rPr lang="en-US" altLang="zh-CN" sz="2800" dirty="0" smtClean="0">
                <a:solidFill>
                  <a:srgbClr val="C00000"/>
                </a:solidFill>
              </a:rPr>
              <a:t>Metropolis</a:t>
            </a:r>
            <a:r>
              <a:rPr lang="zh-CN" altLang="en-US" sz="2800" dirty="0" smtClean="0">
                <a:solidFill>
                  <a:srgbClr val="C00000"/>
                </a:solidFill>
              </a:rPr>
              <a:t>接受准则</a:t>
            </a:r>
            <a:r>
              <a:rPr lang="zh-CN" altLang="en-US" sz="2800" dirty="0">
                <a:latin typeface="黑体" panose="02010609060101010101" pitchFamily="2" charset="-122"/>
              </a:rPr>
              <a:t>的优化</a:t>
            </a:r>
            <a:r>
              <a:rPr lang="zh-CN" altLang="en-US" sz="2800" dirty="0" smtClean="0">
                <a:latin typeface="黑体" panose="02010609060101010101" pitchFamily="2" charset="-122"/>
              </a:rPr>
              <a:t>过程</a:t>
            </a:r>
            <a:r>
              <a:rPr lang="zh-CN" altLang="en-US" sz="2800" dirty="0" smtClean="0">
                <a:solidFill>
                  <a:srgbClr val="C00000"/>
                </a:solidFill>
              </a:rPr>
              <a:t>，可避免陷入搜索过程陷入局部极小，并最终趋于问题的全局最优解。因此，</a:t>
            </a:r>
            <a:r>
              <a:rPr lang="zh-CN" altLang="en-US" sz="2800" dirty="0" smtClean="0">
                <a:latin typeface="黑体" panose="02010609060101010101" pitchFamily="2" charset="-122"/>
              </a:rPr>
              <a:t>该优化过程与物理退火过程存在一定的相似性，两者的比较可用表</a:t>
            </a:r>
            <a:r>
              <a:rPr lang="en-US" altLang="zh-CN" sz="2800" dirty="0" smtClean="0">
                <a:latin typeface="黑体" panose="02010609060101010101" pitchFamily="2" charset="-122"/>
              </a:rPr>
              <a:t>4-1</a:t>
            </a:r>
            <a:r>
              <a:rPr lang="zh-CN" altLang="en-US" sz="2800" dirty="0" smtClean="0">
                <a:latin typeface="黑体" panose="02010609060101010101" pitchFamily="2" charset="-122"/>
              </a:rPr>
              <a:t>归纳。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Rectangle 3"/>
          <p:cNvSpPr>
            <a:spLocks noGrp="1"/>
          </p:cNvSpPr>
          <p:nvPr/>
        </p:nvSpPr>
        <p:spPr>
          <a:xfrm>
            <a:off x="251460" y="188595"/>
            <a:ext cx="8973185" cy="93662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81280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4.2.1  </a:t>
            </a:r>
            <a:r>
              <a:rPr lang="zh-CN" altLang="en-US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模拟退火搜索的基本思想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05765" y="4220845"/>
          <a:ext cx="8415020" cy="1615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0725"/>
                <a:gridCol w="1807845"/>
                <a:gridCol w="2512695"/>
                <a:gridCol w="2103755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局部搜索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10000"/>
                        <a:lumOff val="9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物理退火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10000"/>
                        <a:lumOff val="9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局部搜索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10000"/>
                        <a:lumOff val="9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</a:rPr>
                        <a:t>物理退火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10000"/>
                        <a:lumOff val="90000"/>
                        <a:alpha val="63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解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10000"/>
                        <a:lumOff val="9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粒子状态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10000"/>
                        <a:lumOff val="9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Metropolis</a:t>
                      </a:r>
                      <a:r>
                        <a:rPr lang="zh-CN" altLang="en-US" b="1" dirty="0"/>
                        <a:t>抽样过程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10000"/>
                        <a:lumOff val="9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等温过程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10000"/>
                        <a:lumOff val="90000"/>
                        <a:alpha val="63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/>
                        <a:t>最优解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10000"/>
                        <a:lumOff val="9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能量最低态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10000"/>
                        <a:lumOff val="9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/>
                        <a:t>控制参数的下降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10000"/>
                        <a:lumOff val="9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/>
                        <a:t>冷却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10000"/>
                        <a:lumOff val="90000"/>
                        <a:alpha val="63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/>
                        <a:t>设定初温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10000"/>
                        <a:lumOff val="9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/>
                        <a:t>溶解过程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10000"/>
                        <a:lumOff val="9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/>
                        <a:t>目标函数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10000"/>
                        <a:lumOff val="90000"/>
                        <a:alpha val="6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/>
                        <a:t>能量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10000"/>
                        <a:lumOff val="90000"/>
                        <a:alpha val="63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28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827405" y="764540"/>
            <a:ext cx="6544945" cy="89979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/>
              <a:t>4.2  </a:t>
            </a:r>
            <a:r>
              <a:rPr lang="zh-CN" altLang="en-US" dirty="0"/>
              <a:t>模拟退火搜索</a:t>
            </a: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194310" y="2132965"/>
            <a:ext cx="8973185" cy="3486150"/>
          </a:xfrm>
        </p:spPr>
        <p:txBody>
          <a:bodyPr vert="horz" wrap="square" lIns="91440" tIns="45720" rIns="91440" bIns="45720" anchor="t"/>
          <a:lstStyle/>
          <a:p>
            <a:pPr marL="0" indent="8128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4.2.1  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模拟退火搜索的基本思想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8128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b="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4.2.2  </a:t>
            </a:r>
            <a:r>
              <a:rPr lang="zh-CN" altLang="en-US" b="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模拟退火算法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8128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4.2.3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模拟退火算法关键参数和操作的设计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     </a:t>
            </a:r>
          </a:p>
          <a:p>
            <a:pPr marL="0" indent="8128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179070" y="341630"/>
            <a:ext cx="8607425" cy="6174740"/>
          </a:xfrm>
        </p:spPr>
        <p:txBody>
          <a:bodyPr vert="horz" wrap="square" lIns="91440" tIns="45720" rIns="91440" bIns="45720" anchor="t"/>
          <a:lstStyle/>
          <a:p>
            <a:pPr marL="0" indent="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  前面学过的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搜索算法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在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内存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中保留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一条或多条</a:t>
            </a:r>
            <a:r>
              <a:rPr lang="zh-CN" altLang="en-US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路径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并且记录哪些是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已经探索过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的，哪些是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还没有探索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过的。</a:t>
            </a:r>
          </a:p>
          <a:p>
            <a:pPr marL="0" indent="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当找到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目标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时，到达目标的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路径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同时也构成了这个问题的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一个解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</a:p>
          <a:p>
            <a:pPr marL="0" indent="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然而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，在许多问题中，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问题的解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与到达目标的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路径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无关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的。</a:t>
            </a:r>
          </a:p>
          <a:p>
            <a:pPr marL="0" indent="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  例如，在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八皇后问题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中，重要的是最终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皇后的布局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，而不是加入皇后的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次序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marL="0" indent="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endParaRPr lang="zh-CN" altLang="en-US" sz="24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899160" y="2132965"/>
            <a:ext cx="7639050" cy="2756535"/>
          </a:xfrm>
        </p:spPr>
        <p:txBody>
          <a:bodyPr vert="horz" wrap="square" lIns="91440" tIns="45720" rIns="91440" bIns="45720" anchor="t"/>
          <a:lstStyle/>
          <a:p>
            <a:pPr indent="0" eaLnBrk="1" hangingPunct="1">
              <a:buNone/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模拟退火算法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由某一较高的初温开始，利用具有概率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突跳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特性的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Metropolis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抽样策略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在解空间中进行随机搜索，伴随温度的不断下降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重复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抽样过程，最终得到问题的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全局最优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20484" name="Rectangle 3"/>
          <p:cNvSpPr>
            <a:spLocks noGrp="1"/>
          </p:cNvSpPr>
          <p:nvPr/>
        </p:nvSpPr>
        <p:spPr>
          <a:xfrm>
            <a:off x="251460" y="188595"/>
            <a:ext cx="8973185" cy="93662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81280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4.2.2  </a:t>
            </a:r>
            <a:r>
              <a:rPr lang="zh-CN" altLang="en-US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模拟退火算法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30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349885" y="981075"/>
            <a:ext cx="8444865" cy="5317490"/>
          </a:xfrm>
        </p:spPr>
        <p:txBody>
          <a:bodyPr vert="horz" wrap="square" lIns="91440" tIns="45720" rIns="91440" bIns="45720" anchor="t"/>
          <a:lstStyle/>
          <a:p>
            <a:pPr indent="0" eaLnBrk="1" hangingPunct="1">
              <a:buNone/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标准模拟退火算法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的一般步骤可描述如下：</a:t>
            </a:r>
          </a:p>
          <a:p>
            <a:pPr indent="0" eaLnBrk="1" hangingPunct="1">
              <a:buNone/>
            </a:pPr>
            <a:r>
              <a:rPr lang="en-US" altLang="zh-CN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(1)</a:t>
            </a:r>
            <a:r>
              <a:rPr lang="zh-CN" altLang="en-US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给定初温</a:t>
            </a:r>
            <a:r>
              <a:rPr lang="en-US" altLang="zh-CN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t=t</a:t>
            </a:r>
            <a:r>
              <a:rPr lang="en-US" altLang="zh-CN" sz="2800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，随机产生初始状态</a:t>
            </a:r>
            <a:r>
              <a:rPr lang="en-US" altLang="zh-CN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s=s</a:t>
            </a:r>
            <a:r>
              <a:rPr lang="en-US" altLang="zh-CN" sz="2800" baseline="-250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en-US" altLang="zh-CN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令</a:t>
            </a:r>
            <a:r>
              <a:rPr lang="en-US" altLang="zh-CN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k=0</a:t>
            </a:r>
            <a:r>
              <a:rPr lang="zh-CN" altLang="en-US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indent="0" eaLnBrk="1" hangingPunct="1">
              <a:buNone/>
            </a:pPr>
            <a:r>
              <a:rPr lang="en-US" altLang="zh-CN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(2)Repeat: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0" eaLnBrk="1" hangingPunct="1"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  (2.1)Repeat:</a:t>
            </a:r>
          </a:p>
          <a:p>
            <a:pPr indent="0" eaLnBrk="1" hangingPunct="1"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    (2.1.1) 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产生新状态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r>
              <a:rPr lang="en-US" altLang="zh-CN" sz="2800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i+1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=Generate(s);</a:t>
            </a:r>
          </a:p>
          <a:p>
            <a:pPr indent="0" eaLnBrk="1" hangingPunct="1"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    (2,1,2) if min{1,P}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≥random[0,1]  s=s</a:t>
            </a:r>
            <a:r>
              <a:rPr lang="en-US" altLang="zh-CN" sz="2800" baseline="-25000" dirty="0">
                <a:latin typeface="微软雅黑" panose="020B0503020204020204" charset="-122"/>
                <a:ea typeface="微软雅黑" panose="020B0503020204020204" charset="-122"/>
              </a:rPr>
              <a:t>i+1</a:t>
            </a:r>
          </a:p>
          <a:p>
            <a:pPr indent="0" eaLnBrk="1" hangingPunct="1">
              <a:buNone/>
            </a:pPr>
            <a:r>
              <a:rPr lang="en-US" altLang="zh-CN" sz="2800" baseline="-25000" dirty="0"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dirty="0">
                <a:latin typeface="黑体" panose="02010609060101010101" pitchFamily="2" charset="-122"/>
              </a:rPr>
              <a:t>(2,1,3) Until</a:t>
            </a:r>
            <a:r>
              <a:rPr lang="zh-CN" altLang="en-US" sz="2800" dirty="0">
                <a:latin typeface="黑体" panose="02010609060101010101" pitchFamily="2" charset="-122"/>
              </a:rPr>
              <a:t>抽样稳定准则满足；</a:t>
            </a:r>
          </a:p>
          <a:p>
            <a:pPr indent="0" eaLnBrk="1" hangingPunct="1">
              <a:buNone/>
            </a:pPr>
            <a:r>
              <a:rPr lang="zh-CN" altLang="en-US" sz="2800" dirty="0">
                <a:latin typeface="黑体" panose="02010609060101010101" pitchFamily="2" charset="-122"/>
              </a:rPr>
              <a:t> </a:t>
            </a:r>
            <a:r>
              <a:rPr lang="en-US" altLang="zh-CN" sz="2800" dirty="0">
                <a:latin typeface="黑体" panose="02010609060101010101" pitchFamily="2" charset="-122"/>
              </a:rPr>
              <a:t> </a:t>
            </a:r>
            <a:r>
              <a:rPr lang="zh-CN" altLang="en-US" sz="2800" dirty="0">
                <a:latin typeface="黑体" panose="02010609060101010101" pitchFamily="2" charset="-122"/>
              </a:rPr>
              <a:t>（</a:t>
            </a:r>
            <a:r>
              <a:rPr lang="en-US" altLang="zh-CN" sz="2800" dirty="0">
                <a:latin typeface="黑体" panose="02010609060101010101" pitchFamily="2" charset="-122"/>
              </a:rPr>
              <a:t>2.2</a:t>
            </a:r>
            <a:r>
              <a:rPr lang="zh-CN" altLang="en-US" sz="2800" dirty="0">
                <a:latin typeface="黑体" panose="02010609060101010101" pitchFamily="2" charset="-122"/>
              </a:rPr>
              <a:t>）退温</a:t>
            </a:r>
            <a:r>
              <a:rPr lang="en-US" altLang="zh-CN" sz="2800" dirty="0">
                <a:latin typeface="黑体" panose="02010609060101010101" pitchFamily="2" charset="-122"/>
              </a:rPr>
              <a:t>t</a:t>
            </a:r>
            <a:r>
              <a:rPr lang="en-US" altLang="zh-CN" sz="2800" baseline="-25000" dirty="0">
                <a:latin typeface="黑体" panose="02010609060101010101" pitchFamily="2" charset="-122"/>
              </a:rPr>
              <a:t>k+1</a:t>
            </a:r>
            <a:r>
              <a:rPr lang="en-US" altLang="zh-CN" sz="2800" dirty="0">
                <a:latin typeface="黑体" panose="02010609060101010101" pitchFamily="2" charset="-122"/>
              </a:rPr>
              <a:t>=update(t</a:t>
            </a:r>
            <a:r>
              <a:rPr lang="en-US" altLang="zh-CN" sz="2800" baseline="-25000" dirty="0">
                <a:latin typeface="黑体" panose="02010609060101010101" pitchFamily="2" charset="-122"/>
              </a:rPr>
              <a:t>k</a:t>
            </a:r>
            <a:r>
              <a:rPr lang="en-US" altLang="zh-CN" sz="2800" dirty="0">
                <a:latin typeface="黑体" panose="02010609060101010101" pitchFamily="2" charset="-122"/>
              </a:rPr>
              <a:t>),</a:t>
            </a:r>
            <a:r>
              <a:rPr lang="zh-CN" altLang="en-US" sz="2800" dirty="0">
                <a:latin typeface="黑体" panose="02010609060101010101" pitchFamily="2" charset="-122"/>
              </a:rPr>
              <a:t>并令</a:t>
            </a:r>
            <a:r>
              <a:rPr lang="en-US" altLang="zh-CN" sz="2800" dirty="0">
                <a:latin typeface="黑体" panose="02010609060101010101" pitchFamily="2" charset="-122"/>
              </a:rPr>
              <a:t>k=k+1;</a:t>
            </a:r>
          </a:p>
          <a:p>
            <a:pPr indent="0" eaLnBrk="1" hangingPunct="1">
              <a:buNone/>
            </a:pPr>
            <a:r>
              <a:rPr lang="en-US" altLang="zh-CN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</a:rPr>
              <a:t>(3) Until </a:t>
            </a:r>
            <a:r>
              <a:rPr lang="zh-CN" altLang="en-US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</a:rPr>
              <a:t>算法终止准则满足。</a:t>
            </a:r>
          </a:p>
          <a:p>
            <a:pPr indent="0" eaLnBrk="1" hangingPunct="1">
              <a:buNone/>
            </a:pPr>
            <a:r>
              <a:rPr lang="en-US" altLang="zh-CN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</a:rPr>
              <a:t>(4</a:t>
            </a:r>
            <a:r>
              <a:rPr lang="zh-CN" altLang="en-US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</a:rPr>
              <a:t>）输出算法搜索结果。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/>
        </p:nvSpPr>
        <p:spPr>
          <a:xfrm>
            <a:off x="251460" y="44450"/>
            <a:ext cx="8973185" cy="93662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81280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4.2.2  </a:t>
            </a:r>
            <a:r>
              <a:rPr lang="zh-CN" altLang="en-US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模拟退火算法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349885" y="836930"/>
            <a:ext cx="8444865" cy="5815965"/>
          </a:xfrm>
        </p:spPr>
        <p:txBody>
          <a:bodyPr vert="horz" wrap="square" lIns="91440" tIns="45720" rIns="91440" bIns="45720" anchor="t"/>
          <a:lstStyle/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从算法结构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可知，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新状态产生函数、新状态接受函数、退温函数、抽样稳定准则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退火结束准则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(简称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三函数两准则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）以及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初始温度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是直接影响算法优化结果的主要环节。</a:t>
            </a:r>
          </a:p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模拟退火算法的实验性能具有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质量高、初值鲁棒性强、通用易实现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的优点。但是为寻找最优解，算法通常要求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较高的初温、较慢的降温速率、较低的终止温度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以及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各温度下足够多次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的抽样，因而模拟退火算法往往优化过程较长，这也是SA算法最大的缺点。</a:t>
            </a:r>
          </a:p>
        </p:txBody>
      </p:sp>
      <p:sp>
        <p:nvSpPr>
          <p:cNvPr id="20484" name="Rectangle 3"/>
          <p:cNvSpPr>
            <a:spLocks noGrp="1"/>
          </p:cNvSpPr>
          <p:nvPr/>
        </p:nvSpPr>
        <p:spPr>
          <a:xfrm>
            <a:off x="251460" y="44450"/>
            <a:ext cx="8973185" cy="93662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81280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4.2.2  </a:t>
            </a:r>
            <a:r>
              <a:rPr lang="zh-CN" altLang="en-US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模拟退火算法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32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827405" y="764540"/>
            <a:ext cx="6544945" cy="89979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/>
              <a:t>4.2  </a:t>
            </a:r>
            <a:r>
              <a:rPr lang="zh-CN" altLang="en-US" dirty="0"/>
              <a:t>模拟退火搜索</a:t>
            </a: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194310" y="2132965"/>
            <a:ext cx="8973185" cy="3486150"/>
          </a:xfrm>
        </p:spPr>
        <p:txBody>
          <a:bodyPr vert="horz" wrap="square" lIns="91440" tIns="45720" rIns="91440" bIns="45720" anchor="t"/>
          <a:lstStyle/>
          <a:p>
            <a:pPr marL="0" indent="8128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4.2.1  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模拟退火搜索的基本思想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8128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4.2.2  模拟退火算法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8128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4.2.3  </a:t>
            </a:r>
            <a:r>
              <a:rPr lang="zh-CN" altLang="en-US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模拟退火算法关键参数和操作的设计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     </a:t>
            </a:r>
          </a:p>
          <a:p>
            <a:pPr marL="0" indent="8128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338455" y="1557020"/>
            <a:ext cx="8568055" cy="4722495"/>
          </a:xfrm>
        </p:spPr>
        <p:txBody>
          <a:bodyPr vert="horz" wrap="square" lIns="91440" tIns="45720" rIns="91440" bIns="45720" anchor="t"/>
          <a:lstStyle/>
          <a:p>
            <a:pPr marL="0" indent="7112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从算法流程上看，模拟退火算法包括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三函数两</a:t>
            </a:r>
            <a:r>
              <a:rPr 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准则，</a:t>
            </a:r>
            <a:r>
              <a:rPr 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即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状态产生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函数</a:t>
            </a:r>
            <a:r>
              <a:rPr 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状态接</a:t>
            </a:r>
            <a:r>
              <a:rPr 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受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函数</a:t>
            </a:r>
            <a:r>
              <a:rPr 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温度更新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函数</a:t>
            </a:r>
            <a:r>
              <a:rPr 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内循环</a:t>
            </a:r>
            <a:r>
              <a:rPr 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终止</a:t>
            </a:r>
            <a:r>
              <a:rPr 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准则和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外循环</a:t>
            </a:r>
            <a:r>
              <a:rPr 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终止</a:t>
            </a:r>
            <a:r>
              <a:rPr 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准则。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这些环节的设计将决定SA算法的优化性能</a:t>
            </a:r>
            <a:r>
              <a:rPr 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。此外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初温的选择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对算法性能也有很大影响。</a:t>
            </a:r>
          </a:p>
          <a:p>
            <a:pPr marL="0" indent="7112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理论上，S</a:t>
            </a:r>
            <a:r>
              <a:rPr 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算法的参数只有满足算法的收敛条件，才能保证实现的算法</a:t>
            </a:r>
            <a:r>
              <a:rPr 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依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概率</a:t>
            </a:r>
            <a:r>
              <a:rPr 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收敛到全局最优解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marL="0" indent="7112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endParaRPr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/>
        </p:nvSpPr>
        <p:spPr>
          <a:xfrm>
            <a:off x="135890" y="188595"/>
            <a:ext cx="8973185" cy="93662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81280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sym typeface="+mn-ea"/>
              </a:rPr>
              <a:t>4.2.3  </a:t>
            </a:r>
            <a:r>
              <a:rPr lang="zh-CN" altLang="en-US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sym typeface="+mn-ea"/>
              </a:rPr>
              <a:t>模拟退火算法关键参数和操作的设计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395605" y="1772920"/>
            <a:ext cx="8568055" cy="4172585"/>
          </a:xfrm>
        </p:spPr>
        <p:txBody>
          <a:bodyPr vert="horz" wrap="square" lIns="91440" tIns="45720" rIns="91440" bIns="45720" anchor="t"/>
          <a:lstStyle/>
          <a:p>
            <a:pPr marL="0" indent="7112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然而，S</a:t>
            </a:r>
            <a:r>
              <a:rPr 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算法的某些收敛条件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无法严格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实现，即使某些收敛条件可以实现，但也常常会因为实际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应用的效果不理想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而不被采用。</a:t>
            </a:r>
          </a:p>
          <a:p>
            <a:pPr marL="0" indent="7112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因此，至今SA算法的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参数选择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依然是一个难题，通常只能依据一定的</a:t>
            </a:r>
            <a:r>
              <a:rPr 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启发式准则</a:t>
            </a:r>
            <a:r>
              <a:rPr 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  <a:r>
              <a:rPr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大量的实验</a:t>
            </a:r>
            <a:r>
              <a:rPr sz="2800" dirty="0">
                <a:latin typeface="黑体" panose="02010609060101010101" pitchFamily="2" charset="-122"/>
                <a:ea typeface="黑体" panose="02010609060101010101" pitchFamily="2" charset="-122"/>
              </a:rPr>
              <a:t>加以选择</a:t>
            </a:r>
            <a:r>
              <a:rPr 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/>
        </p:nvSpPr>
        <p:spPr>
          <a:xfrm>
            <a:off x="85090" y="280670"/>
            <a:ext cx="8973185" cy="93662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81280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sym typeface="+mn-ea"/>
              </a:rPr>
              <a:t>4.2.3  </a:t>
            </a:r>
            <a:r>
              <a:rPr lang="zh-CN" altLang="en-US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sym typeface="+mn-ea"/>
              </a:rPr>
              <a:t>模拟退火算法关键参数和操作的设计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35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107315" y="1124585"/>
            <a:ext cx="8746490" cy="5448935"/>
          </a:xfrm>
        </p:spPr>
        <p:txBody>
          <a:bodyPr vert="horz" wrap="square" lIns="91440" tIns="45720" rIns="91440" bIns="45720" anchor="t"/>
          <a:lstStyle/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状态产生函数</a:t>
            </a:r>
            <a:endParaRPr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sz="2400" dirty="0">
                <a:latin typeface="黑体" panose="02010609060101010101" pitchFamily="2" charset="-122"/>
                <a:ea typeface="黑体" panose="02010609060101010101" pitchFamily="2" charset="-122"/>
              </a:rPr>
              <a:t>设计</a:t>
            </a: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该</a:t>
            </a:r>
            <a:r>
              <a:rPr sz="2400" dirty="0">
                <a:latin typeface="黑体" panose="02010609060101010101" pitchFamily="2" charset="-122"/>
                <a:ea typeface="黑体" panose="02010609060101010101" pitchFamily="2" charset="-122"/>
              </a:rPr>
              <a:t>函数</a:t>
            </a:r>
            <a:r>
              <a:rPr 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sz="2400" dirty="0">
                <a:latin typeface="黑体" panose="02010609060101010101" pitchFamily="2" charset="-122"/>
                <a:ea typeface="黑体" panose="02010609060101010101" pitchFamily="2" charset="-122"/>
              </a:rPr>
              <a:t>邻域函数</a:t>
            </a:r>
            <a:r>
              <a:rPr 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sz="24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出发点</a:t>
            </a:r>
            <a:r>
              <a:rPr sz="2400" dirty="0">
                <a:latin typeface="黑体" panose="02010609060101010101" pitchFamily="2" charset="-122"/>
                <a:ea typeface="黑体" panose="02010609060101010101" pitchFamily="2" charset="-122"/>
              </a:rPr>
              <a:t>应该是</a:t>
            </a:r>
            <a:r>
              <a:rPr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尽可能保证产生的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候选解</a:t>
            </a:r>
            <a:r>
              <a:rPr sz="2400" dirty="0">
                <a:latin typeface="黑体" panose="02010609060101010101" pitchFamily="2" charset="-122"/>
                <a:ea typeface="黑体" panose="02010609060101010101" pitchFamily="2" charset="-122"/>
              </a:rPr>
              <a:t>遍布全部解空间。</a:t>
            </a: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它</a:t>
            </a:r>
            <a:r>
              <a:rPr sz="2400" dirty="0">
                <a:latin typeface="黑体" panose="02010609060101010101" pitchFamily="2" charset="-122"/>
                <a:ea typeface="黑体" panose="02010609060101010101" pitchFamily="2" charset="-122"/>
              </a:rPr>
              <a:t>通常由</a:t>
            </a:r>
            <a:r>
              <a:rPr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两部分</a:t>
            </a:r>
            <a:r>
              <a:rPr sz="2400" dirty="0">
                <a:latin typeface="黑体" panose="02010609060101010101" pitchFamily="2" charset="-122"/>
                <a:ea typeface="黑体" panose="02010609060101010101" pitchFamily="2" charset="-122"/>
              </a:rPr>
              <a:t>组成，即</a:t>
            </a:r>
            <a:r>
              <a:rPr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产生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候选解</a:t>
            </a:r>
            <a:r>
              <a:rPr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的方式</a:t>
            </a:r>
            <a:r>
              <a:rPr sz="2400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候选解</a:t>
            </a:r>
            <a:r>
              <a:rPr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产生的概率分布</a:t>
            </a:r>
            <a:r>
              <a:rPr sz="24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前者</a:t>
            </a:r>
            <a:r>
              <a:rPr sz="2400" dirty="0">
                <a:latin typeface="黑体" panose="02010609060101010101" pitchFamily="2" charset="-122"/>
                <a:ea typeface="黑体" panose="02010609060101010101" pitchFamily="2" charset="-122"/>
              </a:rPr>
              <a:t>决定由当前解产生</a:t>
            </a: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候选解</a:t>
            </a:r>
            <a:r>
              <a:rPr sz="2400" dirty="0">
                <a:latin typeface="黑体" panose="02010609060101010101" pitchFamily="2" charset="-122"/>
                <a:ea typeface="黑体" panose="02010609060101010101" pitchFamily="2" charset="-122"/>
              </a:rPr>
              <a:t>的方式，</a:t>
            </a: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它</a:t>
            </a:r>
            <a:r>
              <a:rPr sz="2400" dirty="0">
                <a:latin typeface="黑体" panose="02010609060101010101" pitchFamily="2" charset="-122"/>
                <a:sym typeface="+mn-ea"/>
              </a:rPr>
              <a:t>由问题的性质决定，通常在当前状态的</a:t>
            </a:r>
            <a:r>
              <a:rPr lang="zh-CN" sz="2400" dirty="0">
                <a:latin typeface="黑体" panose="02010609060101010101" pitchFamily="2" charset="-122"/>
                <a:sym typeface="+mn-ea"/>
              </a:rPr>
              <a:t>邻域</a:t>
            </a:r>
            <a:r>
              <a:rPr sz="2400" dirty="0">
                <a:latin typeface="黑体" panose="02010609060101010101" pitchFamily="2" charset="-122"/>
                <a:sym typeface="+mn-ea"/>
              </a:rPr>
              <a:t>结构内以一定概率方式产生</a:t>
            </a:r>
            <a:r>
              <a:rPr lang="zh-CN" sz="2400" dirty="0">
                <a:latin typeface="黑体" panose="02010609060101010101" pitchFamily="2" charset="-122"/>
                <a:sym typeface="+mn-ea"/>
              </a:rPr>
              <a:t>。</a:t>
            </a: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后者</a:t>
            </a:r>
            <a:r>
              <a:rPr sz="2400" dirty="0">
                <a:latin typeface="黑体" panose="02010609060101010101" pitchFamily="2" charset="-122"/>
                <a:ea typeface="黑体" panose="02010609060101010101" pitchFamily="2" charset="-122"/>
              </a:rPr>
              <a:t>决定在当前解产生的</a:t>
            </a: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候选解</a:t>
            </a:r>
            <a:r>
              <a:rPr sz="2400" dirty="0">
                <a:latin typeface="黑体" panose="02010609060101010101" pitchFamily="2" charset="-122"/>
                <a:ea typeface="黑体" panose="02010609060101010101" pitchFamily="2" charset="-122"/>
              </a:rPr>
              <a:t>中选择不同状态的概率。概率分布可以是</a:t>
            </a:r>
            <a:r>
              <a:rPr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均匀分布、正态分布、指数分布、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柯西分布</a:t>
            </a: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等。</a:t>
            </a:r>
          </a:p>
        </p:txBody>
      </p:sp>
      <p:sp>
        <p:nvSpPr>
          <p:cNvPr id="20484" name="Rectangle 3"/>
          <p:cNvSpPr>
            <a:spLocks noGrp="1"/>
          </p:cNvSpPr>
          <p:nvPr/>
        </p:nvSpPr>
        <p:spPr>
          <a:xfrm>
            <a:off x="85090" y="280670"/>
            <a:ext cx="8973185" cy="93662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81280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sym typeface="+mn-ea"/>
              </a:rPr>
              <a:t>4.2.3  </a:t>
            </a:r>
            <a:r>
              <a:rPr lang="zh-CN" altLang="en-US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sym typeface="+mn-ea"/>
              </a:rPr>
              <a:t>模拟退火算法关键参数和操作的设计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36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85090" y="980440"/>
            <a:ext cx="8746490" cy="5448935"/>
          </a:xfrm>
        </p:spPr>
        <p:txBody>
          <a:bodyPr vert="horz" wrap="square" lIns="91440" tIns="45720" rIns="91440" bIns="45720" anchor="t"/>
          <a:lstStyle/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、状态接受函数</a:t>
            </a: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状态接受函数</a:t>
            </a: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一般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以概率的方式</a:t>
            </a: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给出，不同接受函数的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差别主要在于</a:t>
            </a: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接受概率的形式不同。</a:t>
            </a: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设计状态</a:t>
            </a:r>
            <a:r>
              <a:rPr lang="zh-CN" sz="2400" dirty="0">
                <a:latin typeface="黑体" panose="02010609060101010101" pitchFamily="2" charset="-122"/>
                <a:sym typeface="+mn-ea"/>
              </a:rPr>
              <a:t>接受</a:t>
            </a: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概率应该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遵循以下原则</a:t>
            </a: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一、在固定温度下，接受使目标函数值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下降</a:t>
            </a: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的候选解的概率要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大于</a:t>
            </a: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使目标函数值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上升</a:t>
            </a: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的候选解的概率；</a:t>
            </a: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二、随温度的下降，接受使目标函数值上升的解的概率要逐渐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减少</a:t>
            </a: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三、当温度趋于零时，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只能</a:t>
            </a: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接收目标函数值下降的解。</a:t>
            </a:r>
          </a:p>
        </p:txBody>
      </p:sp>
      <p:sp>
        <p:nvSpPr>
          <p:cNvPr id="20484" name="Rectangle 3"/>
          <p:cNvSpPr>
            <a:spLocks noGrp="1"/>
          </p:cNvSpPr>
          <p:nvPr/>
        </p:nvSpPr>
        <p:spPr>
          <a:xfrm>
            <a:off x="85090" y="187960"/>
            <a:ext cx="8973185" cy="93662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81280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sym typeface="+mn-ea"/>
              </a:rPr>
              <a:t>4.2.3  </a:t>
            </a:r>
            <a:r>
              <a:rPr lang="zh-CN" altLang="en-US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sym typeface="+mn-ea"/>
              </a:rPr>
              <a:t>模拟退火算法关键参数和操作的设计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37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85090" y="980440"/>
            <a:ext cx="8746490" cy="5448935"/>
          </a:xfrm>
        </p:spPr>
        <p:txBody>
          <a:bodyPr vert="horz" wrap="square" lIns="91440" tIns="45720" rIns="91440" bIns="45720" anchor="t"/>
          <a:lstStyle/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初温</a:t>
            </a: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实验表明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初温越大</a:t>
            </a: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获得高质量解的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概率越大</a:t>
            </a: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，但花费的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计算时间将增加</a:t>
            </a: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。因此，初温的确定应着重考虑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优化质量</a:t>
            </a: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优化效率</a:t>
            </a: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常用的方法包括：</a:t>
            </a: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一、均匀抽样一组状态，以各状态目标值的方差为初温；</a:t>
            </a: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二、随机产生一组状态，确定两两状态间的最大目标值差，然后依据差值利用一定的函数确定初温。</a:t>
            </a: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三、利用经验公式给出。</a:t>
            </a:r>
          </a:p>
        </p:txBody>
      </p:sp>
      <p:sp>
        <p:nvSpPr>
          <p:cNvPr id="20484" name="Rectangle 3"/>
          <p:cNvSpPr>
            <a:spLocks noGrp="1"/>
          </p:cNvSpPr>
          <p:nvPr/>
        </p:nvSpPr>
        <p:spPr>
          <a:xfrm>
            <a:off x="85090" y="187960"/>
            <a:ext cx="8973185" cy="93662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81280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sym typeface="+mn-ea"/>
              </a:rPr>
              <a:t>4.2.3  </a:t>
            </a:r>
            <a:r>
              <a:rPr lang="zh-CN" altLang="en-US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sym typeface="+mn-ea"/>
              </a:rPr>
              <a:t>模拟退火算法关键参数和操作的设计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070" y="1124585"/>
                <a:ext cx="8746490" cy="5153025"/>
              </a:xfrm>
            </p:spPr>
            <p:txBody>
              <a:bodyPr vert="horz" wrap="square" lIns="91440" tIns="45720" rIns="91440" bIns="45720" anchor="t"/>
              <a:lstStyle/>
              <a:p>
                <a:pPr marL="0" indent="609600" latinLnBrk="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extLst>
                    <a:ext uri="{35155182-B16C-46BC-9424-99874614C6A1}">
                      <wpsdc:indentchars xmlns="" xmlns:wpsdc="http://www.wps.cn/officeDocument/2017/drawingmlCustomData" val="200" checksum="4158780845"/>
                    </a:ext>
                  </a:extLst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4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、</a:t>
                </a:r>
                <a:r>
                  <a:rPr lang="zh-CN" sz="2400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温度更新函数</a:t>
                </a:r>
              </a:p>
              <a:p>
                <a:pPr marL="0" indent="609600" latinLnBrk="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extLst>
                    <a:ext uri="{35155182-B16C-46BC-9424-99874614C6A1}">
                      <wpsdc:indentchars xmlns="" xmlns:wpsdc="http://www.wps.cn/officeDocument/2017/drawingmlCustomData" val="200" checksum="4158780845"/>
                    </a:ext>
                  </a:extLst>
                </a:pPr>
                <a:r>
                  <a:rPr lang="zh-CN" sz="24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温度更新函数即</a:t>
                </a:r>
                <a:r>
                  <a:rPr lang="zh-CN" sz="2400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温度的下降方式</a:t>
                </a:r>
                <a:r>
                  <a:rPr lang="zh-CN" sz="24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，用于在外循环中修改温度值。</a:t>
                </a:r>
              </a:p>
              <a:p>
                <a:pPr marL="0" indent="609600" latinLnBrk="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extLst>
                    <a:ext uri="{35155182-B16C-46BC-9424-99874614C6A1}">
                      <wpsdc:indentchars xmlns="" xmlns:wpsdc="http://www.wps.cn/officeDocument/2017/drawingmlCustomData" val="200" checksum="4158780845"/>
                    </a:ext>
                  </a:extLst>
                </a:pPr>
                <a:r>
                  <a:rPr lang="zh-CN" sz="24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在</a:t>
                </a:r>
                <a:r>
                  <a:rPr lang="zh-CN" sz="2400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非时齐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SA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算法</a:t>
                </a:r>
                <a:r>
                  <a:rPr lang="zh-CN" sz="24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收敛性理论中，更新函数可采用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2" charset="-122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  <m:t>𝜶</m:t>
                        </m:r>
                      </m:num>
                      <m:den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  <m:t>𝒍𝒐𝒈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  <a:ea typeface="黑体" panose="02010609060101010101" pitchFamily="2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黑体" panose="02010609060101010101" pitchFamily="2" charset="-122"/>
                                <a:cs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  <a:ea typeface="黑体" panose="02010609060101010101" pitchFamily="2" charset="-122"/>
                                <a:cs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2" charset="-122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2" charset="-122"/>
                        <a:cs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b="1" i="1" dirty="0">
                  <a:latin typeface="Cambria Math" panose="02040503050406030204" pitchFamily="18" charset="0"/>
                  <a:ea typeface="黑体" panose="02010609060101010101" pitchFamily="2" charset="-122"/>
                  <a:cs typeface="Cambria Math" panose="02040503050406030204" pitchFamily="18" charset="0"/>
                </a:endParaRPr>
              </a:p>
              <a:p>
                <a:pPr marL="0" indent="609600" latinLnBrk="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extLst>
                    <a:ext uri="{35155182-B16C-46BC-9424-99874614C6A1}">
                      <wpsdc:indentchars xmlns="" xmlns:wpsdc="http://www.wps.cn/officeDocument/2017/drawingmlCustomData" val="200" checksum="4158780845"/>
                    </a:ext>
                  </a:extLst>
                </a:pPr>
                <a:r>
                  <a:rPr lang="zh-CN" sz="2400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快速SA算法</a:t>
                </a:r>
                <a:r>
                  <a:rPr lang="zh-CN" sz="24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采用更新函数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2" charset="-122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  <m:t>𝜷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 </a:t>
                </a:r>
                <a:r>
                  <a:rPr lang="zh-CN" sz="24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。</a:t>
                </a:r>
              </a:p>
              <a:p>
                <a:pPr marL="0" indent="609600" latinLnBrk="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None/>
                  <a:extLst>
                    <a:ext uri="{35155182-B16C-46BC-9424-99874614C6A1}">
                      <wpsdc:indentchars xmlns="" xmlns:wpsdc="http://www.wps.cn/officeDocument/2017/drawingmlCustomData" val="200" checksum="4158780845"/>
                    </a:ext>
                  </a:extLst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常用的温度更新</a:t>
                </a:r>
                <a:r>
                  <a:rPr lang="zh-CN" altLang="en-US" sz="24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函数为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指数退温</a:t>
                </a:r>
                <a:r>
                  <a:rPr lang="zh-CN" altLang="en-US" sz="24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2" charset="-122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Cambria Math" panose="02040503050406030204" pitchFamily="18" charset="0"/>
                          </a:rPr>
                          <m:t>𝒕𝒌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,</a:t>
                </a:r>
                <a:r>
                  <a:rPr lang="zh-CN" altLang="en-US" sz="2400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2" charset="-122"/>
                        <a:cs typeface="Cambria Math" panose="02040503050406030204" pitchFamily="18" charset="0"/>
                      </a:rPr>
                      <m:t>𝟎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黑体" panose="02010609060101010101" pitchFamily="2" charset="-122"/>
                        <a:cs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2" charset="-122"/>
                        <a:cs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2" charset="-122"/>
                        <a:cs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2" charset="-122"/>
                        <a:cs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sz="24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且大小可以不断变化</a:t>
                </a:r>
                <a:r>
                  <a:rPr lang="zh-CN" altLang="en-US" sz="2400" b="1" i="1" dirty="0">
                    <a:latin typeface="Cambria Math" panose="02040503050406030204" pitchFamily="18" charset="0"/>
                    <a:ea typeface="黑体" panose="02010609060101010101" pitchFamily="2" charset="-122"/>
                    <a:cs typeface="Cambria Math" panose="020405030504060302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21506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070" y="1124585"/>
                <a:ext cx="8746490" cy="5153025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4" name="Rectangle 3"/>
          <p:cNvSpPr>
            <a:spLocks noGrp="1"/>
          </p:cNvSpPr>
          <p:nvPr/>
        </p:nvSpPr>
        <p:spPr>
          <a:xfrm>
            <a:off x="85090" y="187960"/>
            <a:ext cx="8973185" cy="93662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81280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sym typeface="+mn-ea"/>
              </a:rPr>
              <a:t>4.2.3  </a:t>
            </a:r>
            <a:r>
              <a:rPr lang="zh-CN" altLang="en-US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sym typeface="+mn-ea"/>
              </a:rPr>
              <a:t>模拟退火算法关键参数和操作的设计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39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ext Box 5"/>
          <p:cNvSpPr txBox="1"/>
          <p:nvPr/>
        </p:nvSpPr>
        <p:spPr>
          <a:xfrm>
            <a:off x="467360" y="764540"/>
            <a:ext cx="8437245" cy="2753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FontTx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这一类问题包括：</a:t>
            </a:r>
            <a:endParaRPr lang="zh-CN" altLang="en-US" b="1" dirty="0">
              <a:solidFill>
                <a:schemeClr val="accent2">
                  <a:lumMod val="90000"/>
                  <a:lumOff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FontTx/>
            </a:pPr>
            <a:r>
              <a:rPr lang="en-US" altLang="zh-CN" b="1" dirty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kumimoji="1" lang="zh-CN" altLang="en-US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集成电路设计、工厂场地布局、作业车间调度、自动程序设计、电信网络优化、车辆寻径、文件夹管理等。</a:t>
            </a:r>
          </a:p>
        </p:txBody>
      </p:sp>
      <p:sp>
        <p:nvSpPr>
          <p:cNvPr id="3" name="Text Box 5"/>
          <p:cNvSpPr txBox="1"/>
          <p:nvPr/>
        </p:nvSpPr>
        <p:spPr>
          <a:xfrm>
            <a:off x="395605" y="3860800"/>
            <a:ext cx="843724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</a:pPr>
            <a:r>
              <a:rPr kumimoji="1" lang="en-US" altLang="zh-CN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kumimoji="1" lang="zh-CN" altLang="en-US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如果</a:t>
            </a:r>
            <a:r>
              <a:rPr kumimoji="1" lang="zh-CN" altLang="en-US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到目标的路径</a:t>
            </a:r>
            <a:r>
              <a:rPr kumimoji="1" lang="zh-CN" altLang="en-US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kumimoji="1" lang="zh-CN" altLang="en-US" b="1" kern="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问题的解</a:t>
            </a:r>
            <a:r>
              <a:rPr kumimoji="1" lang="zh-CN" altLang="en-US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并不相关</a:t>
            </a:r>
            <a:r>
              <a:rPr kumimoji="1" lang="zh-CN" altLang="en-US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，将考虑各种根本</a:t>
            </a:r>
            <a:r>
              <a:rPr kumimoji="1" lang="zh-CN" altLang="en-US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不关心路径</a:t>
            </a:r>
            <a:r>
              <a:rPr kumimoji="1" lang="zh-CN" altLang="en-US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kumimoji="1" lang="zh-CN" altLang="en-US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搜索算法，</a:t>
            </a:r>
            <a:r>
              <a:rPr kumimoji="1" lang="zh-CN" altLang="en-US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如模拟退火算法、遗传算法、微粒群算法等。</a:t>
            </a:r>
            <a:r>
              <a:rPr lang="en-US" altLang="zh-CN" b="1" dirty="0">
                <a:solidFill>
                  <a:schemeClr val="bg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endParaRPr lang="zh-CN" altLang="en-US" b="1" dirty="0">
              <a:solidFill>
                <a:schemeClr val="bg1">
                  <a:lumMod val="60000"/>
                  <a:lumOff val="4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179070" y="1124585"/>
            <a:ext cx="8746490" cy="5584825"/>
          </a:xfrm>
        </p:spPr>
        <p:txBody>
          <a:bodyPr vert="horz" wrap="square" lIns="91440" tIns="45720" rIns="91440" bIns="45720" anchor="t"/>
          <a:lstStyle/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、内循环终止准则</a:t>
            </a:r>
            <a:endParaRPr lang="zh-CN" sz="24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即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Metropolis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抽样稳定准则，用于决定在各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温度下产生候选解的数目。</a:t>
            </a:r>
            <a:endParaRPr 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在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非时齐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SA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算法</a:t>
            </a: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收敛性理论中，每个温度只产生一个或少量候选解，所以不存在选择内循环终止准则问题。</a:t>
            </a: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而在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时齐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SA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算法收敛性条件</a:t>
            </a: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要求在每个温度下产生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无穷</a:t>
            </a:r>
            <a:r>
              <a:rPr 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候选解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但</a:t>
            </a:r>
            <a:r>
              <a:rPr 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实际无法实现。</a:t>
            </a:r>
            <a:endParaRPr 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常用的抽样稳定准则包括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en-US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）检验目标函数的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均值是否稳定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r>
              <a:rPr lang="en-US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连续若干步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的目标值变化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较小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r>
              <a:rPr lang="en-US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按一定的步数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抽样。</a:t>
            </a:r>
            <a:endParaRPr lang="zh-CN" altLang="en-US" sz="2400" b="1" i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  <a:cs typeface="Cambria Math" panose="02040503050406030204" pitchFamily="18" charset="0"/>
            </a:endParaRPr>
          </a:p>
        </p:txBody>
      </p:sp>
      <p:sp>
        <p:nvSpPr>
          <p:cNvPr id="20484" name="Rectangle 3"/>
          <p:cNvSpPr>
            <a:spLocks noGrp="1"/>
          </p:cNvSpPr>
          <p:nvPr/>
        </p:nvSpPr>
        <p:spPr>
          <a:xfrm>
            <a:off x="85090" y="187960"/>
            <a:ext cx="8973185" cy="93662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81280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sym typeface="+mn-ea"/>
              </a:rPr>
              <a:t>4.2.3  </a:t>
            </a:r>
            <a:r>
              <a:rPr lang="zh-CN" altLang="en-US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sym typeface="+mn-ea"/>
              </a:rPr>
              <a:t>模拟退火算法关键参数和操作的设计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40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198120" y="1124585"/>
            <a:ext cx="8746490" cy="5417185"/>
          </a:xfrm>
        </p:spPr>
        <p:txBody>
          <a:bodyPr vert="horz" wrap="square" lIns="91440" tIns="45720" rIns="91440" bIns="45720" anchor="t"/>
          <a:lstStyle/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、外循环终止准则</a:t>
            </a:r>
            <a:endParaRPr lang="zh-CN" sz="24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即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算法终止准则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，用于决定算法何时结束。设置温度终值</a:t>
            </a:r>
            <a:r>
              <a:rPr lang="en-US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</a:t>
            </a:r>
            <a:r>
              <a:rPr lang="en-US" altLang="zh-CN" sz="2400" baseline="-250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是一个简单的方法，S</a:t>
            </a:r>
            <a:r>
              <a:rPr lang="en-US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算法的收敛性理论中要求</a:t>
            </a:r>
            <a:r>
              <a:rPr lang="en-US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</a:t>
            </a:r>
            <a:r>
              <a:rPr lang="en-US" altLang="zh-CN" sz="2400" baseline="-250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趋于零，这显然是不实际的。</a:t>
            </a: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通常的做法包括：</a:t>
            </a: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en-US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）设置终止温度的阈值；</a:t>
            </a: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en-US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）设置外循环迭代次数；</a:t>
            </a: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en-US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）算法搜索到的最优值连续若干步保持不变；</a:t>
            </a: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en-US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）检验系统熵是否稳定。</a:t>
            </a:r>
          </a:p>
        </p:txBody>
      </p:sp>
      <p:sp>
        <p:nvSpPr>
          <p:cNvPr id="20484" name="Rectangle 3"/>
          <p:cNvSpPr>
            <a:spLocks noGrp="1"/>
          </p:cNvSpPr>
          <p:nvPr/>
        </p:nvSpPr>
        <p:spPr>
          <a:xfrm>
            <a:off x="85090" y="187960"/>
            <a:ext cx="8973185" cy="93662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81280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en-US" altLang="zh-CN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sym typeface="+mn-ea"/>
              </a:rPr>
              <a:t>4.2.3  </a:t>
            </a:r>
            <a:r>
              <a:rPr lang="zh-CN" altLang="en-US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sym typeface="+mn-ea"/>
              </a:rPr>
              <a:t>模拟退火算法关键参数和操作的设计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41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2195195" y="1196975"/>
            <a:ext cx="4864735" cy="89979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高级搜索 </a:t>
            </a: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1691640" y="3213100"/>
            <a:ext cx="6343650" cy="231521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4.1  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爬山法搜索	</a:t>
            </a:r>
            <a:endParaRPr lang="en-US" altLang="zh-CN" dirty="0">
              <a:solidFill>
                <a:schemeClr val="bg1">
                  <a:lumMod val="60000"/>
                  <a:lumOff val="4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4.2  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模拟退火搜索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4.3 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遗传算法</a:t>
            </a:r>
            <a:endParaRPr lang="en-US" altLang="zh-CN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4.4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案例分析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42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395605" y="692785"/>
            <a:ext cx="4751388" cy="1143000"/>
          </a:xfrm>
        </p:spPr>
        <p:txBody>
          <a:bodyPr vert="horz" wrap="square" lIns="91440" tIns="45720" rIns="91440" bIns="45720" anchor="ctr"/>
          <a:lstStyle/>
          <a:p>
            <a:pPr algn="ctr"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4.3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遗传算法</a:t>
            </a:r>
          </a:p>
        </p:txBody>
      </p:sp>
      <p:sp>
        <p:nvSpPr>
          <p:cNvPr id="25605" name="Rectangle 3"/>
          <p:cNvSpPr txBox="1"/>
          <p:nvPr/>
        </p:nvSpPr>
        <p:spPr>
          <a:xfrm>
            <a:off x="1308100" y="2654300"/>
            <a:ext cx="6527800" cy="2524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indent="8128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Tx/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kumimoji="1" lang="en-US" altLang="zh-CN" sz="3200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4.3.1 </a:t>
            </a:r>
            <a:r>
              <a:rPr kumimoji="1" lang="zh-CN" altLang="en-US" sz="3200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遗传算法的</a:t>
            </a:r>
            <a:r>
              <a:rPr kumimoji="1" lang="en-US" altLang="zh-CN" sz="3200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基本思想</a:t>
            </a:r>
          </a:p>
          <a:p>
            <a:pPr indent="8128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Tx/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kumimoji="1" lang="en-US" altLang="zh-CN" sz="3200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4.3.2 </a:t>
            </a:r>
            <a:r>
              <a:rPr kumimoji="1" lang="zh-CN" altLang="en-US" sz="3200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遗传算法的</a:t>
            </a:r>
            <a:r>
              <a:rPr kumimoji="1" lang="en-US" altLang="zh-CN" sz="3200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基本操作</a:t>
            </a:r>
          </a:p>
          <a:p>
            <a:pPr indent="8128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Tx/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kumimoji="1" lang="en-US" altLang="zh-CN" sz="3200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4.3.2 </a:t>
            </a:r>
            <a:r>
              <a:rPr kumimoji="1" lang="zh-CN" altLang="en-US" sz="3200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遗传算法的简单</a:t>
            </a:r>
            <a:r>
              <a:rPr kumimoji="1" lang="en-US" altLang="zh-CN" sz="3200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应用</a:t>
            </a:r>
            <a:endParaRPr lang="zh-CN" altLang="en-US" sz="36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323215" y="188595"/>
            <a:ext cx="4751388" cy="1143000"/>
          </a:xfrm>
        </p:spPr>
        <p:txBody>
          <a:bodyPr vert="horz" wrap="square" lIns="91440" tIns="45720" rIns="91440" bIns="45720" anchor="ctr"/>
          <a:lstStyle/>
          <a:p>
            <a:pPr algn="ctr"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4.3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遗传算法</a:t>
            </a: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323215" y="1331595"/>
            <a:ext cx="5223510" cy="5120640"/>
          </a:xfrm>
        </p:spPr>
        <p:txBody>
          <a:bodyPr vert="horz" wrap="square" lIns="91440" tIns="45720" rIns="91440" bIns="45720" anchor="t"/>
          <a:lstStyle/>
          <a:p>
            <a:pPr marL="0" indent="8128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1975年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美国</a:t>
            </a:r>
            <a:r>
              <a:rPr lang="en-US" altLang="zh-CN" dirty="0">
                <a:latin typeface="黑体" panose="02010609060101010101" pitchFamily="2" charset="-122"/>
                <a:sym typeface="+mn-ea"/>
              </a:rPr>
              <a:t>Michigan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大学的</a:t>
            </a:r>
            <a:r>
              <a:rPr lang="en-US" altLang="zh-CN" dirty="0">
                <a:latin typeface="黑体" panose="02010609060101010101" pitchFamily="2" charset="-122"/>
                <a:sym typeface="+mn-ea"/>
              </a:rPr>
              <a:t>John Holland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提出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遗传算法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Genetic Algorithms, GA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），它从试图解释自然系统中生物的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复杂适应过程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入手，模拟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生物进化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机制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来构造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人工系统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的模型。</a:t>
            </a:r>
          </a:p>
          <a:p>
            <a:pPr marL="0" indent="8128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" name="对象 1"/>
          <p:cNvGraphicFramePr/>
          <p:nvPr>
            <p:custDataLst>
              <p:tags r:id="rId2"/>
            </p:custDataLst>
          </p:nvPr>
        </p:nvGraphicFramePr>
        <p:xfrm>
          <a:off x="6299835" y="1917065"/>
          <a:ext cx="2038985" cy="2560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r:id="rId5" imgW="1343025" imgH="1933575" progId="Paint.Picture">
                  <p:embed/>
                </p:oleObj>
              </mc:Choice>
              <mc:Fallback>
                <p:oleObj r:id="rId5" imgW="1343025" imgH="19335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99835" y="1917065"/>
                        <a:ext cx="2038985" cy="2560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6372225" y="4869180"/>
          <a:ext cx="2011680" cy="37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7" imgW="1581150" imgH="238125" progId="Paint.Picture">
                  <p:embed/>
                </p:oleObj>
              </mc:Choice>
              <mc:Fallback>
                <p:oleObj r:id="rId7" imgW="1581150" imgH="2381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72225" y="4869180"/>
                        <a:ext cx="2011680" cy="376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251460" y="116840"/>
            <a:ext cx="5860415" cy="1143000"/>
          </a:xfrm>
        </p:spPr>
        <p:txBody>
          <a:bodyPr vert="horz" wrap="square" lIns="91440" tIns="45720" rIns="91440" bIns="45720" anchor="ctr"/>
          <a:lstStyle/>
          <a:p>
            <a:pPr algn="ctr"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4.3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遗传算法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--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生物学基础</a:t>
            </a: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173355" y="1124585"/>
            <a:ext cx="6688455" cy="5734050"/>
          </a:xfrm>
        </p:spPr>
        <p:txBody>
          <a:bodyPr vert="horz" wrap="square" lIns="91440" tIns="45720" rIns="91440" bIns="45720" anchor="t"/>
          <a:lstStyle/>
          <a:p>
            <a:pPr marL="0" lvl="0" indent="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marlchars xmlns="" xmlns:wpsdc="http://www.wps.cn/officeDocument/2017/drawingmlCustomData" val="0" checksum="0"/>
                </a:ext>
              </a:extLst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一、达尔文的进化论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---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适者生存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   </a:t>
            </a:r>
            <a:r>
              <a:rPr lang="en-US" altLang="zh-CN" sz="2800" dirty="0">
                <a:latin typeface="黑体" panose="02010609060101010101" pitchFamily="2" charset="-122"/>
                <a:sym typeface="+mn-ea"/>
              </a:rPr>
              <a:t> </a:t>
            </a:r>
          </a:p>
          <a:p>
            <a:pPr marL="0" lvl="0" indent="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marlchars xmlns="" xmlns:wpsdc="http://www.wps.cn/officeDocument/2017/drawingmlCustomData" val="0" checksum="0"/>
                </a:ext>
              </a:extLst>
            </a:pPr>
            <a:r>
              <a:rPr lang="en-US" altLang="zh-CN" sz="2800" dirty="0">
                <a:latin typeface="黑体" panose="02010609060101010101" pitchFamily="2" charset="-122"/>
                <a:sym typeface="+mn-ea"/>
              </a:rPr>
              <a:t>  </a:t>
            </a:r>
            <a:r>
              <a:rPr lang="en-US" altLang="zh-CN" sz="2400" dirty="0">
                <a:latin typeface="黑体" panose="02010609060101010101" pitchFamily="2" charset="-122"/>
                <a:sym typeface="+mn-ea"/>
              </a:rPr>
              <a:t> </a:t>
            </a: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每一种生物在发展中越来越适应环境，每个个体的基本特征有后代所继承。但后代有会产生一些异于父代的新特征。环境变化时，只有那些适应环境的个体特征方能保留下来。</a:t>
            </a:r>
            <a:endParaRPr lang="zh-CN" altLang="en-US" sz="2800" dirty="0">
              <a:latin typeface="黑体" panose="02010609060101010101" pitchFamily="2" charset="-122"/>
              <a:sym typeface="+mn-ea"/>
            </a:endParaRPr>
          </a:p>
          <a:p>
            <a:pPr marL="0" lvl="0" indent="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marlchars xmlns="" xmlns:wpsdc="http://www.wps.cn/officeDocument/2017/drawingmlCustomData" val="0" checksum="0"/>
                </a:ext>
              </a:extLst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二、孟德尔的遗传学说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---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基因遗传原理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基因突变和基因杂交可产生更适应环境的后代。经过存优去劣的自然淘汰，适应性高的基因结构得以保存下来。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7044690" y="1413510"/>
          <a:ext cx="1829435" cy="200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r:id="rId4" imgW="1228725" imgH="1485900" progId="Paint.Picture">
                  <p:embed/>
                </p:oleObj>
              </mc:Choice>
              <mc:Fallback>
                <p:oleObj r:id="rId4" imgW="1228725" imgH="14859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44690" y="1413510"/>
                        <a:ext cx="1829435" cy="200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7233285" y="3688715"/>
          <a:ext cx="158242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r:id="rId6" imgW="1581150" imgH="247650" progId="Paint.Picture">
                  <p:embed/>
                </p:oleObj>
              </mc:Choice>
              <mc:Fallback>
                <p:oleObj r:id="rId6" imgW="1581150" imgH="2476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33285" y="3688715"/>
                        <a:ext cx="158242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6998970" y="4149725"/>
          <a:ext cx="1875790" cy="170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r:id="rId8" imgW="1266825" imgH="1400175" progId="Paint.Picture">
                  <p:embed/>
                </p:oleObj>
              </mc:Choice>
              <mc:Fallback>
                <p:oleObj r:id="rId8" imgW="1266825" imgH="14001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98970" y="4149725"/>
                        <a:ext cx="1875790" cy="1705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7233285" y="6058535"/>
          <a:ext cx="1620520" cy="36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r:id="rId10" imgW="1619250" imgH="238125" progId="Paint.Picture">
                  <p:embed/>
                </p:oleObj>
              </mc:Choice>
              <mc:Fallback>
                <p:oleObj r:id="rId10" imgW="1619250" imgH="23812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33285" y="6058535"/>
                        <a:ext cx="1620520" cy="360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3923665" y="6236970"/>
          <a:ext cx="2273300" cy="43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r:id="rId12" imgW="1676400" imgH="247650" progId="Paint.Picture">
                  <p:embed/>
                </p:oleObj>
              </mc:Choice>
              <mc:Fallback>
                <p:oleObj r:id="rId12" imgW="1676400" imgH="247650" progId="Paint.Picture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23665" y="6236970"/>
                        <a:ext cx="2273300" cy="436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45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/>
          <p:nvPr/>
        </p:nvGraphicFramePr>
        <p:xfrm>
          <a:off x="251460" y="3175635"/>
          <a:ext cx="3358515" cy="354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r:id="rId4" imgW="2819400" imgH="2647950" progId="Paint.Picture">
                  <p:embed/>
                </p:oleObj>
              </mc:Choice>
              <mc:Fallback>
                <p:oleObj r:id="rId4" imgW="2819400" imgH="264795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460" y="3175635"/>
                        <a:ext cx="3358515" cy="354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2"/>
          <p:cNvSpPr>
            <a:spLocks noGrp="1"/>
          </p:cNvSpPr>
          <p:nvPr/>
        </p:nvSpPr>
        <p:spPr>
          <a:xfrm>
            <a:off x="251460" y="116840"/>
            <a:ext cx="5860415" cy="1143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4.3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遗传算法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--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生物学基础</a:t>
            </a:r>
          </a:p>
        </p:txBody>
      </p:sp>
      <p:graphicFrame>
        <p:nvGraphicFramePr>
          <p:cNvPr id="7" name="对象 6"/>
          <p:cNvGraphicFramePr/>
          <p:nvPr/>
        </p:nvGraphicFramePr>
        <p:xfrm>
          <a:off x="3780155" y="3213100"/>
          <a:ext cx="2188845" cy="296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r:id="rId6" imgW="2295525" imgH="2962275" progId="Paint.Picture">
                  <p:embed/>
                </p:oleObj>
              </mc:Choice>
              <mc:Fallback>
                <p:oleObj r:id="rId6" imgW="2295525" imgH="296227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80155" y="3213100"/>
                        <a:ext cx="2188845" cy="296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6371590" y="4076700"/>
          <a:ext cx="2475230" cy="145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r:id="rId8" imgW="3057525" imgH="1457325" progId="Paint.Picture">
                  <p:embed/>
                </p:oleObj>
              </mc:Choice>
              <mc:Fallback>
                <p:oleObj r:id="rId8" imgW="3057525" imgH="1457325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71590" y="4076700"/>
                        <a:ext cx="2475230" cy="1458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4211955" y="6309360"/>
          <a:ext cx="137287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r:id="rId10" imgW="1371600" imgH="419100" progId="Paint.Picture">
                  <p:embed/>
                </p:oleObj>
              </mc:Choice>
              <mc:Fallback>
                <p:oleObj r:id="rId10" imgW="1371600" imgH="419100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11955" y="6309360"/>
                        <a:ext cx="137287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/>
          <p:nvPr/>
        </p:nvGraphicFramePr>
        <p:xfrm>
          <a:off x="6965315" y="6165215"/>
          <a:ext cx="128714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r:id="rId12" imgW="1285875" imgH="381000" progId="Paint.Picture">
                  <p:embed/>
                </p:oleObj>
              </mc:Choice>
              <mc:Fallback>
                <p:oleObj r:id="rId12" imgW="1285875" imgH="381000" progId="Paint.Picture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65315" y="6165215"/>
                        <a:ext cx="128714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3"/>
          <p:cNvSpPr>
            <a:spLocks noGrp="1"/>
          </p:cNvSpPr>
          <p:nvPr/>
        </p:nvSpPr>
        <p:spPr>
          <a:xfrm>
            <a:off x="179705" y="895350"/>
            <a:ext cx="8836660" cy="197294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marlchars xmlns="" xmlns:wpsdc="http://www.wps.cn/officeDocument/2017/drawingmlCustomData" val="0" checksum="0"/>
                </a:ext>
              </a:extLst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基因重组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/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交叉：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sym typeface="+mn-ea"/>
              </a:rPr>
              <a:t>在有性繁殖过程中，控制不同性状的染色体基因重新组合。</a:t>
            </a:r>
          </a:p>
          <a:p>
            <a:pPr marL="0" lvl="0" indent="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marlchars xmlns="" xmlns:wpsdc="http://www.wps.cn/officeDocument/2017/drawingmlCustomData" val="0" checksum="0"/>
                </a:ext>
              </a:extLst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基因突变：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sym typeface="+mn-ea"/>
              </a:rPr>
              <a:t>染色体的某些基因位的组成或数目发生改变。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7682F7EE-287A-4E1A-B1C4-B6820BCAA650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46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/>
          <p:nvPr/>
        </p:nvGraphicFramePr>
        <p:xfrm>
          <a:off x="179705" y="2432685"/>
          <a:ext cx="3754120" cy="417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r:id="rId4" imgW="2819400" imgH="2647950" progId="Paint.Picture">
                  <p:embed/>
                </p:oleObj>
              </mc:Choice>
              <mc:Fallback>
                <p:oleObj r:id="rId4" imgW="2819400" imgH="264795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705" y="2432685"/>
                        <a:ext cx="3754120" cy="417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2"/>
          <p:cNvSpPr>
            <a:spLocks noGrp="1"/>
          </p:cNvSpPr>
          <p:nvPr/>
        </p:nvSpPr>
        <p:spPr>
          <a:xfrm>
            <a:off x="251460" y="116840"/>
            <a:ext cx="5860415" cy="1143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4.3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遗传算法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--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生物学基础</a:t>
            </a:r>
          </a:p>
        </p:txBody>
      </p:sp>
      <p:sp>
        <p:nvSpPr>
          <p:cNvPr id="25604" name="Rectangle 3"/>
          <p:cNvSpPr>
            <a:spLocks noGrp="1"/>
          </p:cNvSpPr>
          <p:nvPr/>
        </p:nvSpPr>
        <p:spPr>
          <a:xfrm>
            <a:off x="395605" y="980440"/>
            <a:ext cx="8836660" cy="145224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marlchars xmlns="" xmlns:wpsdc="http://www.wps.cn/officeDocument/2017/drawingmlCustomData" val="0" checksum="0"/>
                </a:ext>
              </a:extLst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遗传算法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sym typeface="+mn-ea"/>
              </a:rPr>
              <a:t>借鉴生物界的进化规律（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适者生存、优胜劣汰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sym typeface="+mn-ea"/>
              </a:rPr>
              <a:t>)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sym typeface="+mn-ea"/>
              </a:rPr>
              <a:t>进行随机化搜索。</a:t>
            </a:r>
            <a:endParaRPr lang="zh-CN" altLang="en-US" sz="2800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4489450" y="2433320"/>
          <a:ext cx="4002405" cy="416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r:id="rId6" imgW="2724150" imgH="2867025" progId="Paint.Picture">
                  <p:embed/>
                </p:oleObj>
              </mc:Choice>
              <mc:Fallback>
                <p:oleObj r:id="rId6" imgW="2724150" imgH="2867025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89450" y="2433320"/>
                        <a:ext cx="4002405" cy="4169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7682F7EE-287A-4E1A-B1C4-B6820BCAA650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47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395605" y="908685"/>
            <a:ext cx="4751388" cy="1143000"/>
          </a:xfrm>
        </p:spPr>
        <p:txBody>
          <a:bodyPr vert="horz" wrap="square" lIns="91440" tIns="45720" rIns="91440" bIns="45720" anchor="ctr"/>
          <a:lstStyle/>
          <a:p>
            <a:pPr algn="ctr"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4.3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遗传算法</a:t>
            </a:r>
          </a:p>
        </p:txBody>
      </p:sp>
      <p:sp>
        <p:nvSpPr>
          <p:cNvPr id="25605" name="Rectangle 3"/>
          <p:cNvSpPr txBox="1"/>
          <p:nvPr/>
        </p:nvSpPr>
        <p:spPr>
          <a:xfrm>
            <a:off x="1308100" y="2654300"/>
            <a:ext cx="6527800" cy="166179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indent="8128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Tx/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kumimoji="1" lang="en-US" altLang="zh-CN" sz="3200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4.3.1 </a:t>
            </a:r>
            <a:r>
              <a:rPr kumimoji="1" lang="zh-CN" altLang="en-US" sz="3200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遗传算法的</a:t>
            </a:r>
            <a:r>
              <a:rPr kumimoji="1" lang="en-US" altLang="zh-CN" sz="3200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基本思想</a:t>
            </a:r>
            <a:endParaRPr kumimoji="1" lang="en-US" altLang="zh-CN" sz="3200" b="1" kern="0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8128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Tx/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kumimoji="1" lang="en-US" altLang="zh-CN" sz="3200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4.3.2 </a:t>
            </a:r>
            <a:r>
              <a:rPr kumimoji="1" lang="zh-CN" altLang="en-US" sz="3200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遗传算法的</a:t>
            </a:r>
            <a:r>
              <a:rPr kumimoji="1" lang="en-US" altLang="zh-CN" sz="3200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基本操作</a:t>
            </a:r>
          </a:p>
          <a:p>
            <a:pPr indent="9144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Tx/>
              <a:buNone/>
              <a:extLst>
                <a:ext uri="{35155182-B16C-46BC-9424-99874614C6A1}">
                  <wpsdc:indentchars xmlns="" xmlns:wpsdc="http://www.wps.cn/officeDocument/2017/drawingmlCustomData" val="200" checksum="797548545"/>
                </a:ext>
              </a:extLst>
            </a:pPr>
            <a:endParaRPr lang="zh-CN" altLang="en-US" sz="36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48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467360" y="44450"/>
            <a:ext cx="7772400" cy="98044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4.3.1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遗传算法的基本思想</a:t>
            </a: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107950" y="836295"/>
            <a:ext cx="8844280" cy="4531995"/>
          </a:xfrm>
        </p:spPr>
        <p:txBody>
          <a:bodyPr vert="horz" wrap="square" lIns="91440" tIns="45720" rIns="91440" bIns="45720" anchor="t"/>
          <a:lstStyle/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  <wpsdc:marlchars xmlns="" xmlns:wpsdc="http://www.wps.cn/officeDocument/2017/drawingmlCustomData" val="0" checksum="0"/>
                </a:ext>
              </a:extLst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遗传算法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是从代表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问题可能潜在解集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的一个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种群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开始的，而一个种群则由经过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基因编码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的一定数目的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个体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组成。每个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个体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染色体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带有特征的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实体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染色体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作为遗传物质的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主要载体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，即多个基因的集合，其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内部表现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（即基因型）是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某种基因组合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，它决定了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个体形状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外部表现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，如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黑头发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的特征是由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染色体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中控制这一特征的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某种基因组合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决定的。</a:t>
            </a:r>
          </a:p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  <wpsdc:marlchars xmlns="" xmlns:wpsdc="http://www.wps.cn/officeDocument/2017/drawingmlCustomData" val="0" checksum="0"/>
                </a:ext>
              </a:extLst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因此，在一开始需要实现从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表现型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到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基因型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映射，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即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编码工作。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467360" y="980440"/>
            <a:ext cx="8493125" cy="5374005"/>
          </a:xfrm>
        </p:spPr>
        <p:txBody>
          <a:bodyPr vert="horz" wrap="square" lIns="91440" tIns="45720" rIns="91440" bIns="45720" anchor="t"/>
          <a:lstStyle/>
          <a:p>
            <a:pPr algn="just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局部搜索算法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从单独的一个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当前状态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出发，通常</a:t>
            </a:r>
            <a:r>
              <a:rPr lang="zh-CN" altLang="en-US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只移动到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与之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相邻的状态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algn="just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典型情况下，搜索的</a:t>
            </a:r>
            <a:r>
              <a:rPr lang="zh-CN" altLang="en-US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路径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不保留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的。</a:t>
            </a:r>
          </a:p>
          <a:p>
            <a:pPr indent="0" algn="just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优点：</a:t>
            </a:r>
          </a:p>
          <a:p>
            <a:pPr algn="just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（1）它们只用很少的内存</a:t>
            </a:r>
          </a:p>
          <a:p>
            <a:pPr algn="just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（2）它们通常能在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很大状态空间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中找到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合理的解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/>
          <p:nvPr/>
        </p:nvSpPr>
        <p:spPr>
          <a:xfrm>
            <a:off x="323215" y="3429000"/>
            <a:ext cx="8275955" cy="28917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在每一代，根据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问题域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个体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适应度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大小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挑选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个体，并借助于自然遗传学的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遗传算子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进行组合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交叉和变异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，产生出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代表新的解集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种群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这个过程将导致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种群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像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自然进化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一样的后代种群比前代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更加适应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于环境，末代种群中的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最优个体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经过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解码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，可以作为问题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近似最优解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27652" name="Text Box 3"/>
          <p:cNvSpPr txBox="1"/>
          <p:nvPr/>
        </p:nvSpPr>
        <p:spPr>
          <a:xfrm>
            <a:off x="252730" y="1628775"/>
            <a:ext cx="8258810" cy="15544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由于仿真基因编码的工作很复杂，进行简化，如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二进制编码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初代种群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产生之后，按照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适者生存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优胜劣汰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的原理，逐代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演化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产生出越来越好的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近似解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539115" y="188595"/>
            <a:ext cx="7772400" cy="98044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4.3.1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遗传算法的基本思想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50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539750" y="0"/>
            <a:ext cx="7772400" cy="98044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4.3.1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遗传算法的基本思想</a:t>
            </a:r>
          </a:p>
        </p:txBody>
      </p:sp>
      <p:sp>
        <p:nvSpPr>
          <p:cNvPr id="28675" name="Rectangle 2"/>
          <p:cNvSpPr>
            <a:spLocks noGrp="1"/>
          </p:cNvSpPr>
          <p:nvPr>
            <p:ph idx="1"/>
          </p:nvPr>
        </p:nvSpPr>
        <p:spPr>
          <a:xfrm>
            <a:off x="395605" y="836930"/>
            <a:ext cx="8505825" cy="5798185"/>
          </a:xfrm>
        </p:spPr>
        <p:txBody>
          <a:bodyPr vert="horz" wrap="square" lIns="91440" tIns="45720" rIns="91440" bIns="45720" anchor="t"/>
          <a:lstStyle/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基本遗传算法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过程</a:t>
            </a:r>
            <a:r>
              <a:rPr lang="zh-CN" altLang="en-US" sz="2800" dirty="0"/>
              <a:t>如下图所示：</a:t>
            </a:r>
          </a:p>
          <a:p>
            <a:pPr marL="0" indent="6096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开始</a:t>
            </a: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时，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随机</a:t>
            </a: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初始化种群，并计算每个个体的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适应度函数</a:t>
            </a: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，产生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初始代</a:t>
            </a: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。</a:t>
            </a:r>
          </a:p>
          <a:p>
            <a:pPr marL="0" indent="6096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如果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不满足</a:t>
            </a: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优化准则，开始产生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新一代</a:t>
            </a: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计算</a:t>
            </a: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。</a:t>
            </a:r>
            <a:endParaRPr lang="en-US" altLang="zh-CN" sz="2400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6096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为了产生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下一代</a:t>
            </a: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，按照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适应度</a:t>
            </a:r>
            <a:r>
              <a:rPr lang="zh-CN" alt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sym typeface="+mn-ea"/>
              </a:rPr>
              <a:t>选择</a:t>
            </a: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个体，父代进行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基因重组</a:t>
            </a:r>
            <a:r>
              <a:rPr lang="zh-CN" altLang="en-US" sz="24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sym typeface="+mn-ea"/>
              </a:rPr>
              <a:t>（交叉）</a:t>
            </a: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而产生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子代</a:t>
            </a: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。</a:t>
            </a:r>
            <a:endParaRPr lang="en-US" altLang="zh-CN" sz="2400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6096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所有的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子代</a:t>
            </a: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按一定概率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变异</a:t>
            </a: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。然后子代的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适应度</a:t>
            </a: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又被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重新计算</a:t>
            </a: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，子代被插入到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种群</a:t>
            </a: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中将父代取而代之，构成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新的一代。</a:t>
            </a:r>
            <a:endParaRPr lang="zh-CN" altLang="en-US" sz="2400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6096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循环，直到满足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优化准则</a:t>
            </a: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51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6" name="Object 3"/>
          <p:cNvGraphicFramePr>
            <a:graphicFrameLocks noChangeAspect="1"/>
          </p:cNvGraphicFramePr>
          <p:nvPr/>
        </p:nvGraphicFramePr>
        <p:xfrm>
          <a:off x="467360" y="908685"/>
          <a:ext cx="8114665" cy="570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4" imgW="4933950" imgH="7077075" progId="Paint.Picture">
                  <p:embed/>
                </p:oleObj>
              </mc:Choice>
              <mc:Fallback>
                <p:oleObj r:id="rId4" imgW="4933950" imgH="707707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360" y="908685"/>
                        <a:ext cx="8114665" cy="5706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539750" y="0"/>
            <a:ext cx="7772400" cy="98044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4.3.1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遗传算法的基本思想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52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682943" y="175578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zh-CN" altLang="en-US" sz="3200" b="0" dirty="0">
                <a:solidFill>
                  <a:srgbClr val="FF0000"/>
                </a:solidFill>
                <a:ea typeface="黑体" panose="02010609060101010101" pitchFamily="2" charset="-122"/>
              </a:rPr>
              <a:t>遗传算法的特点：</a:t>
            </a: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323215" y="1246505"/>
            <a:ext cx="8556625" cy="505015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．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自组织、自适应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自学习性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（智能性）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algn="just" latinLnBrk="0">
              <a:lnSpc>
                <a:spcPct val="110000"/>
              </a:lnSpc>
              <a:buNone/>
            </a:pPr>
            <a:r>
              <a:rPr lang="en-US" altLang="zh-CN" sz="2800" dirty="0">
                <a:latin typeface="黑体" panose="02010609060101010101" pitchFamily="2" charset="-122"/>
                <a:sym typeface="+mn-ea"/>
              </a:rPr>
              <a:t>2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．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sym typeface="+mn-ea"/>
              </a:rPr>
              <a:t>遗传算法的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本质并行性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。遗传算法按并行方式搜索一个种群数目的点，而不是单点。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atinLnBrk="0">
              <a:lnSpc>
                <a:spcPct val="110000"/>
              </a:lnSpc>
              <a:buNone/>
            </a:pPr>
            <a:r>
              <a:rPr lang="en-US" altLang="zh-CN" sz="2800" dirty="0">
                <a:latin typeface="黑体" panose="02010609060101010101" pitchFamily="2" charset="-122"/>
                <a:sym typeface="+mn-ea"/>
              </a:rPr>
              <a:t>3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．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sym typeface="+mn-ea"/>
              </a:rPr>
              <a:t>遗传算法不需要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求导或其他辅助知识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，而只需要影响搜索方向的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目标函数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和相应的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适应度函数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atinLnBrk="0">
              <a:lnSpc>
                <a:spcPct val="110000"/>
              </a:lnSpc>
              <a:buNone/>
            </a:pPr>
            <a:r>
              <a:rPr lang="en-US" altLang="zh-CN" sz="2800" dirty="0">
                <a:latin typeface="黑体" panose="02010609060101010101" pitchFamily="2" charset="-122"/>
                <a:sym typeface="+mn-ea"/>
              </a:rPr>
              <a:t>4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．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sym typeface="+mn-ea"/>
              </a:rPr>
              <a:t>遗传算法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强调</a:t>
            </a:r>
            <a:r>
              <a:rPr lang="zh-CN" altLang="en-US" sz="2800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sym typeface="+mn-ea"/>
              </a:rPr>
              <a:t>概率转换规则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，而不是确定的转换规则。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atinLnBrk="0">
              <a:lnSpc>
                <a:spcPct val="110000"/>
              </a:lnSpc>
              <a:buNone/>
            </a:pPr>
            <a:r>
              <a:rPr lang="en-US" altLang="zh-CN" sz="2800" dirty="0">
                <a:latin typeface="黑体" panose="02010609060101010101" pitchFamily="2" charset="-122"/>
                <a:sym typeface="+mn-ea"/>
              </a:rPr>
              <a:t>5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．遗传算法可以更加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直接地应用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atinLnBrk="0">
              <a:lnSpc>
                <a:spcPct val="110000"/>
              </a:lnSpc>
              <a:buNone/>
            </a:pPr>
            <a:r>
              <a:rPr lang="en-US" altLang="zh-CN" sz="2800" dirty="0">
                <a:latin typeface="黑体" panose="02010609060101010101" pitchFamily="2" charset="-122"/>
                <a:sym typeface="+mn-ea"/>
              </a:rPr>
              <a:t>6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．遗传算法对给定问题，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sym typeface="+mn-ea"/>
              </a:rPr>
              <a:t>可以产生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许多的潜在解，最终选择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可以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由使用者确定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0" eaLnBrk="1" hangingPunct="1">
              <a:lnSpc>
                <a:spcPct val="90000"/>
              </a:lnSpc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395605" y="692785"/>
            <a:ext cx="4751388" cy="1143000"/>
          </a:xfrm>
        </p:spPr>
        <p:txBody>
          <a:bodyPr vert="horz" wrap="square" lIns="91440" tIns="45720" rIns="91440" bIns="45720" anchor="ctr"/>
          <a:lstStyle/>
          <a:p>
            <a:pPr algn="ctr"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4.3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遗传算法</a:t>
            </a:r>
          </a:p>
        </p:txBody>
      </p:sp>
      <p:sp>
        <p:nvSpPr>
          <p:cNvPr id="25605" name="Rectangle 3"/>
          <p:cNvSpPr txBox="1"/>
          <p:nvPr/>
        </p:nvSpPr>
        <p:spPr>
          <a:xfrm>
            <a:off x="1475105" y="2636520"/>
            <a:ext cx="6527800" cy="2524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indent="8128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Tx/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kumimoji="1" lang="en-US" altLang="zh-CN" sz="3200" b="1" kern="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4.3.1 </a:t>
            </a:r>
            <a:r>
              <a:rPr kumimoji="1" lang="zh-CN" altLang="en-US" sz="3200" b="1" kern="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遗传算法的</a:t>
            </a:r>
            <a:r>
              <a:rPr kumimoji="1" lang="en-US" altLang="zh-CN" sz="3200" b="1" kern="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基本思想</a:t>
            </a:r>
            <a:endParaRPr kumimoji="1" lang="en-US" altLang="zh-CN" sz="3200" b="1" kern="0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8128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Tx/>
              <a:buNone/>
              <a:extLst>
                <a:ext uri="{35155182-B16C-46BC-9424-99874614C6A1}">
                  <wpsdc:indentchars xmlns="" xmlns:wpsdc="http://www.wps.cn/officeDocument/2017/drawingmlCustomData" val="200" checksum="3877492575"/>
                </a:ext>
              </a:extLst>
            </a:pPr>
            <a:r>
              <a:rPr kumimoji="1" lang="en-US" altLang="zh-CN" sz="3200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4.3.2 </a:t>
            </a:r>
            <a:r>
              <a:rPr kumimoji="1" lang="zh-CN" altLang="en-US" sz="3200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遗传算法的</a:t>
            </a:r>
            <a:r>
              <a:rPr kumimoji="1" lang="en-US" altLang="zh-CN" sz="3200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基本操作</a:t>
            </a:r>
            <a:endParaRPr kumimoji="1" lang="en-US" altLang="zh-CN" sz="3200" b="1" kern="0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9144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Tx/>
              <a:buNone/>
              <a:extLst>
                <a:ext uri="{35155182-B16C-46BC-9424-99874614C6A1}">
                  <wpsdc:indentchars xmlns="" xmlns:wpsdc="http://www.wps.cn/officeDocument/2017/drawingmlCustomData" val="200" checksum="797548545"/>
                </a:ext>
              </a:extLst>
            </a:pPr>
            <a:endParaRPr lang="zh-CN" altLang="en-US" sz="36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>
          <a:xfrm>
            <a:off x="251460" y="1722755"/>
            <a:ext cx="8861425" cy="47167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711200" algn="l" defTabSz="914400" rtl="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1.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选择</a:t>
            </a:r>
          </a:p>
          <a:p>
            <a:pPr marL="0" marR="0" lvl="0" indent="711200" algn="just" defTabSz="914400" rtl="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66FFFF"/>
              </a:buClr>
              <a:buSzTx/>
              <a:buNone/>
              <a:defRPr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用来确定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交叉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个体，以及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被选个体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将产生多少个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子代个体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。</a:t>
            </a:r>
          </a:p>
          <a:p>
            <a:pPr marL="0" marR="0" lvl="0" indent="711200" algn="just" defTabSz="914400" rtl="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66FFFF"/>
              </a:buClr>
              <a:buSzTx/>
              <a:buNone/>
              <a:defRPr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首先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计算适应度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：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(1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按比例的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适应度计算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;(2)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基于排序的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适应度计算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marL="0" marR="0" lvl="0" indent="711200" algn="l" defTabSz="914400" rtl="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66FFFF"/>
              </a:buClr>
              <a:buSzTx/>
              <a:buNone/>
              <a:defRPr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适应度计算之后是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实际的选择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，按照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适应度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进行父代个体的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选择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。</a:t>
            </a: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>
          <a:xfrm>
            <a:off x="467360" y="34925"/>
            <a:ext cx="6551295" cy="89852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4.3.2 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遗传算法的基本操作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1460" y="985520"/>
            <a:ext cx="85744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11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en-US" altLang="zh-CN" b="1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 </a:t>
            </a:r>
            <a:r>
              <a:rPr lang="zh-CN" altLang="en-US" b="1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遗传算法包括</a:t>
            </a:r>
            <a:r>
              <a:rPr lang="en-US" altLang="zh-CN" b="1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3</a:t>
            </a:r>
            <a:r>
              <a:rPr lang="zh-CN" altLang="en-US" b="1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个基本操作：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选择、交叉和变异</a:t>
            </a:r>
            <a:r>
              <a:rPr lang="zh-CN" altLang="en-US" b="1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55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>
          <a:xfrm>
            <a:off x="683260" y="1412875"/>
            <a:ext cx="8117840" cy="475805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711200" algn="l" defTabSz="914400" rtl="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66FFFF"/>
              </a:buClr>
              <a:buSzTx/>
              <a:buNone/>
              <a:defRPr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可以采用以下算法进行选择操作：</a:t>
            </a:r>
          </a:p>
          <a:p>
            <a:pPr marL="457200" marR="0" lvl="1" indent="711200" algn="l" defTabSz="914400" rtl="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66FFFF"/>
              </a:buClr>
              <a:buSzTx/>
              <a:buNone/>
              <a:defRPr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① 轮盘赌选择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;       </a:t>
            </a:r>
          </a:p>
          <a:p>
            <a:pPr marL="457200" marR="0" lvl="1" indent="711200" algn="l" defTabSz="914400" rtl="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66FFFF"/>
              </a:buClr>
              <a:buSzTx/>
              <a:buNone/>
              <a:defRPr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② 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随机遍历抽样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; </a:t>
            </a:r>
          </a:p>
          <a:p>
            <a:pPr marL="457200" marR="0" lvl="1" indent="711200" algn="l" defTabSz="914400" rtl="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66FFFF"/>
              </a:buClr>
              <a:buSzTx/>
              <a:buNone/>
              <a:defRPr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③ 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局部选择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;         </a:t>
            </a:r>
          </a:p>
          <a:p>
            <a:pPr marL="457200" marR="0" lvl="1" indent="711200" algn="l" defTabSz="914400" rtl="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66FFFF"/>
              </a:buClr>
              <a:buSzTx/>
              <a:buNone/>
              <a:defRPr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④ 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截断选择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; </a:t>
            </a:r>
          </a:p>
          <a:p>
            <a:pPr marL="457200" marR="0" lvl="1" indent="711200" algn="l" defTabSz="914400" rtl="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66FFFF"/>
              </a:buClr>
              <a:buSzTx/>
              <a:buNone/>
              <a:defRPr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⑤ 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锦标赛选择。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None/>
              <a:defRPr/>
            </a:pPr>
            <a:endParaRPr kumimoji="1" lang="zh-CN" altLang="en-US" sz="280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>
          <a:xfrm>
            <a:off x="467043" y="44450"/>
            <a:ext cx="6551612" cy="114300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4.3.2 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遗传算法的基本操作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56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07315" y="908685"/>
            <a:ext cx="8784590" cy="559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FFFF"/>
              </a:buClr>
              <a:buSzTx/>
              <a:buFont typeface="Wingdings" panose="05000000000000000000" pitchFamily="2" charset="2"/>
              <a:defRPr/>
            </a:pPr>
            <a:r>
              <a:rPr kumimoji="1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2 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．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交叉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或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基因重组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</a:t>
            </a:r>
          </a:p>
          <a:p>
            <a:pPr marL="0" marR="0" lvl="0" indent="71120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基因重组是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结合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来自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父代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交配种群中的信息产生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新的个体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。依据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个体编码表示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方法的不同，可以有以下的算法：</a:t>
            </a:r>
          </a:p>
          <a:p>
            <a:pPr marL="0" marR="0" lvl="0" indent="71120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①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实值重组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，包括： </a:t>
            </a:r>
          </a:p>
          <a:p>
            <a:pPr marL="0" marR="0" lvl="0" indent="71120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离散重组；中间重组；线性重组；扩展线性重组</a:t>
            </a:r>
          </a:p>
          <a:p>
            <a:pPr marL="0" marR="0" lvl="0" indent="71120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kumimoji="1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② 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二进制交叉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，包括：</a:t>
            </a:r>
          </a:p>
          <a:p>
            <a:pPr marL="0" marR="0" lvl="0" indent="711200" algn="l" defTabSz="914400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单点交叉；多点交叉；均匀交叉；洗牌交叉；缩小代理交叉</a:t>
            </a:r>
            <a:endParaRPr kumimoji="1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1748" name="Rectangle 2"/>
          <p:cNvSpPr>
            <a:spLocks noGrp="1"/>
          </p:cNvSpPr>
          <p:nvPr/>
        </p:nvSpPr>
        <p:spPr>
          <a:xfrm>
            <a:off x="467043" y="44450"/>
            <a:ext cx="6551612" cy="1143000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4.3.2 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遗传算法的基本操作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57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611188" y="1196975"/>
            <a:ext cx="8351838" cy="484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defRPr/>
            </a:pPr>
            <a:r>
              <a:rPr kumimoji="1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3 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．变异</a:t>
            </a:r>
            <a:r>
              <a:rPr kumimoji="1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( mutation ) </a:t>
            </a:r>
          </a:p>
          <a:p>
            <a:pPr marR="0" lvl="0" indent="711200" algn="l" defTabSz="914400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66FFFF"/>
              </a:buClr>
              <a:buSzTx/>
              <a:buFont typeface="Wingdings" panose="05000000000000000000" pitchFamily="2" charset="2"/>
              <a:defRPr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交叉之后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子代经历的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变异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，实际上是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子代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基因按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小概率扰动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产生的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变化</a:t>
            </a: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。</a:t>
            </a:r>
            <a:endParaRPr kumimoji="1" lang="en-US" altLang="zh-CN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R="0" lvl="0" indent="711200" algn="l" defTabSz="914400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66FFFF"/>
              </a:buClr>
              <a:buSzTx/>
              <a:buFont typeface="Wingdings" panose="05000000000000000000" pitchFamily="2" charset="2"/>
              <a:defRPr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依据个体编码表示方法的不同，可采用以下算法：</a:t>
            </a:r>
          </a:p>
          <a:p>
            <a:pPr marR="0" lvl="0" indent="711200" algn="l" defTabSz="914400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66FFFF"/>
              </a:buClr>
              <a:buSzTx/>
              <a:buFont typeface="Wingdings" panose="05000000000000000000" pitchFamily="2" charset="2"/>
              <a:defRPr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① 实值变异；② 二进制变异。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1748" name="Rectangle 2"/>
          <p:cNvSpPr>
            <a:spLocks noGrp="1"/>
          </p:cNvSpPr>
          <p:nvPr/>
        </p:nvSpPr>
        <p:spPr>
          <a:xfrm>
            <a:off x="467360" y="44450"/>
            <a:ext cx="6551295" cy="881380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4.3.2 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遗传算法的基本操作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58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5" name="Group 4"/>
          <p:cNvGrpSpPr/>
          <p:nvPr/>
        </p:nvGrpSpPr>
        <p:grpSpPr>
          <a:xfrm>
            <a:off x="683260" y="3573145"/>
            <a:ext cx="7919085" cy="2766828"/>
            <a:chOff x="2341" y="2298"/>
            <a:chExt cx="7379" cy="3228"/>
          </a:xfrm>
        </p:grpSpPr>
        <p:grpSp>
          <p:nvGrpSpPr>
            <p:cNvPr id="33797" name="Group 5"/>
            <p:cNvGrpSpPr/>
            <p:nvPr/>
          </p:nvGrpSpPr>
          <p:grpSpPr>
            <a:xfrm>
              <a:off x="2341" y="2298"/>
              <a:ext cx="7379" cy="2652"/>
              <a:chOff x="2341" y="2298"/>
              <a:chExt cx="7379" cy="2652"/>
            </a:xfrm>
          </p:grpSpPr>
          <p:sp>
            <p:nvSpPr>
              <p:cNvPr id="33809" name="Text Box 6"/>
              <p:cNvSpPr txBox="1"/>
              <p:nvPr/>
            </p:nvSpPr>
            <p:spPr>
              <a:xfrm>
                <a:off x="2341" y="2298"/>
                <a:ext cx="7379" cy="2652"/>
              </a:xfrm>
              <a:prstGeom prst="rect">
                <a:avLst/>
              </a:prstGeom>
              <a:solidFill>
                <a:srgbClr val="CCFFCC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</a:pPr>
                <a:endParaRPr lang="zh-CN" altLang="en-US" sz="36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10" name="Text Box 7"/>
              <p:cNvSpPr txBox="1"/>
              <p:nvPr/>
            </p:nvSpPr>
            <p:spPr>
              <a:xfrm>
                <a:off x="2520" y="2454"/>
                <a:ext cx="1260" cy="468"/>
              </a:xfrm>
              <a:prstGeom prst="rect">
                <a:avLst/>
              </a:prstGeom>
              <a:solidFill>
                <a:srgbClr val="800000"/>
              </a:solidFill>
              <a:ln w="9525">
                <a:noFill/>
              </a:ln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</a:pPr>
                <a:r>
                  <a:rPr lang="en-US" altLang="zh-CN" sz="1200" b="1" dirty="0">
                    <a:latin typeface="Times New Roman" panose="02020603050405020304" pitchFamily="18" charset="0"/>
                  </a:rPr>
                  <a:t>0001100000</a:t>
                </a:r>
              </a:p>
            </p:txBody>
          </p:sp>
          <p:sp>
            <p:nvSpPr>
              <p:cNvPr id="33811" name="Text Box 8"/>
              <p:cNvSpPr txBox="1"/>
              <p:nvPr/>
            </p:nvSpPr>
            <p:spPr>
              <a:xfrm>
                <a:off x="3960" y="2454"/>
                <a:ext cx="1260" cy="468"/>
              </a:xfrm>
              <a:prstGeom prst="rect">
                <a:avLst/>
              </a:prstGeom>
              <a:solidFill>
                <a:srgbClr val="800000"/>
              </a:solidFill>
              <a:ln w="9525">
                <a:noFill/>
              </a:ln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</a:pPr>
                <a:r>
                  <a:rPr lang="en-US" altLang="zh-CN" sz="1200" b="1" dirty="0">
                    <a:latin typeface="Times New Roman" panose="02020603050405020304" pitchFamily="18" charset="0"/>
                  </a:rPr>
                  <a:t>0101111001</a:t>
                </a:r>
              </a:p>
            </p:txBody>
          </p:sp>
          <p:sp>
            <p:nvSpPr>
              <p:cNvPr id="33812" name="Text Box 9"/>
              <p:cNvSpPr txBox="1"/>
              <p:nvPr/>
            </p:nvSpPr>
            <p:spPr>
              <a:xfrm>
                <a:off x="2520" y="3702"/>
                <a:ext cx="1260" cy="468"/>
              </a:xfrm>
              <a:prstGeom prst="rect">
                <a:avLst/>
              </a:prstGeom>
              <a:solidFill>
                <a:srgbClr val="333300"/>
              </a:solidFill>
              <a:ln w="9525">
                <a:noFill/>
              </a:ln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</a:pPr>
                <a:r>
                  <a:rPr lang="en-US" altLang="zh-CN" sz="1200" b="1" dirty="0">
                    <a:latin typeface="Times New Roman" panose="02020603050405020304" pitchFamily="18" charset="0"/>
                  </a:rPr>
                  <a:t>1110010110</a:t>
                </a:r>
              </a:p>
            </p:txBody>
          </p:sp>
          <p:sp>
            <p:nvSpPr>
              <p:cNvPr id="33813" name="Text Box 10"/>
              <p:cNvSpPr txBox="1"/>
              <p:nvPr/>
            </p:nvSpPr>
            <p:spPr>
              <a:xfrm>
                <a:off x="7020" y="2454"/>
                <a:ext cx="1263" cy="468"/>
              </a:xfrm>
              <a:prstGeom prst="rect">
                <a:avLst/>
              </a:prstGeom>
              <a:solidFill>
                <a:srgbClr val="800000"/>
              </a:solidFill>
              <a:ln w="9525">
                <a:noFill/>
              </a:ln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</a:pPr>
                <a:r>
                  <a:rPr lang="en-US" altLang="zh-CN" sz="1200" b="1" dirty="0">
                    <a:latin typeface="Times New Roman" panose="02020603050405020304" pitchFamily="18" charset="0"/>
                  </a:rPr>
                  <a:t>1001110100</a:t>
                </a:r>
              </a:p>
            </p:txBody>
          </p:sp>
          <p:sp>
            <p:nvSpPr>
              <p:cNvPr id="33814" name="Text Box 11"/>
              <p:cNvSpPr txBox="1"/>
              <p:nvPr/>
            </p:nvSpPr>
            <p:spPr>
              <a:xfrm>
                <a:off x="5580" y="2454"/>
                <a:ext cx="1258" cy="468"/>
              </a:xfrm>
              <a:prstGeom prst="rect">
                <a:avLst/>
              </a:prstGeom>
              <a:solidFill>
                <a:srgbClr val="800000"/>
              </a:solidFill>
              <a:ln w="9525">
                <a:noFill/>
              </a:ln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</a:pPr>
                <a:r>
                  <a:rPr lang="en-US" altLang="zh-CN" sz="1200" b="1" dirty="0">
                    <a:latin typeface="Times New Roman" panose="02020603050405020304" pitchFamily="18" charset="0"/>
                  </a:rPr>
                  <a:t>0000000101</a:t>
                </a:r>
              </a:p>
            </p:txBody>
          </p:sp>
          <p:sp>
            <p:nvSpPr>
              <p:cNvPr id="33815" name="Text Box 12"/>
              <p:cNvSpPr txBox="1"/>
              <p:nvPr/>
            </p:nvSpPr>
            <p:spPr>
              <a:xfrm>
                <a:off x="8460" y="2454"/>
                <a:ext cx="1260" cy="468"/>
              </a:xfrm>
              <a:prstGeom prst="rect">
                <a:avLst/>
              </a:prstGeom>
              <a:solidFill>
                <a:srgbClr val="800000"/>
              </a:solidFill>
              <a:ln w="9525">
                <a:noFill/>
              </a:ln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</a:pPr>
                <a:r>
                  <a:rPr lang="en-US" altLang="zh-CN" sz="1200" b="1" dirty="0">
                    <a:latin typeface="Times New Roman" panose="02020603050405020304" pitchFamily="18" charset="0"/>
                  </a:rPr>
                  <a:t>1010101010</a:t>
                </a:r>
              </a:p>
            </p:txBody>
          </p:sp>
          <p:sp>
            <p:nvSpPr>
              <p:cNvPr id="33816" name="Text Box 13"/>
              <p:cNvSpPr txBox="1"/>
              <p:nvPr/>
            </p:nvSpPr>
            <p:spPr>
              <a:xfrm>
                <a:off x="5580" y="3702"/>
                <a:ext cx="1260" cy="468"/>
              </a:xfrm>
              <a:prstGeom prst="rect">
                <a:avLst/>
              </a:prstGeom>
              <a:solidFill>
                <a:srgbClr val="333300"/>
              </a:solidFill>
              <a:ln w="9525">
                <a:noFill/>
              </a:ln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</a:pPr>
                <a:r>
                  <a:rPr lang="en-US" altLang="zh-CN" sz="1200" b="1" dirty="0">
                    <a:latin typeface="Times New Roman" panose="02020603050405020304" pitchFamily="18" charset="0"/>
                  </a:rPr>
                  <a:t>1100000001</a:t>
                </a:r>
              </a:p>
            </p:txBody>
          </p:sp>
          <p:sp>
            <p:nvSpPr>
              <p:cNvPr id="33817" name="Text Box 14"/>
              <p:cNvSpPr txBox="1"/>
              <p:nvPr/>
            </p:nvSpPr>
            <p:spPr>
              <a:xfrm>
                <a:off x="3960" y="3702"/>
                <a:ext cx="1261" cy="468"/>
              </a:xfrm>
              <a:prstGeom prst="rect">
                <a:avLst/>
              </a:prstGeom>
              <a:solidFill>
                <a:srgbClr val="333300"/>
              </a:solidFill>
              <a:ln w="9525">
                <a:noFill/>
              </a:ln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</a:pPr>
                <a:r>
                  <a:rPr lang="en-US" altLang="zh-CN" sz="1200" b="1" dirty="0">
                    <a:latin typeface="Times New Roman" panose="02020603050405020304" pitchFamily="18" charset="0"/>
                  </a:rPr>
                  <a:t>1001011011</a:t>
                </a:r>
              </a:p>
            </p:txBody>
          </p:sp>
          <p:sp>
            <p:nvSpPr>
              <p:cNvPr id="33818" name="Text Box 15"/>
              <p:cNvSpPr txBox="1"/>
              <p:nvPr/>
            </p:nvSpPr>
            <p:spPr>
              <a:xfrm>
                <a:off x="7020" y="3702"/>
                <a:ext cx="1259" cy="468"/>
              </a:xfrm>
              <a:prstGeom prst="rect">
                <a:avLst/>
              </a:prstGeom>
              <a:solidFill>
                <a:srgbClr val="333300"/>
              </a:solidFill>
              <a:ln w="9525">
                <a:noFill/>
              </a:ln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</a:pPr>
                <a:r>
                  <a:rPr lang="en-US" altLang="zh-CN" sz="1200" b="1" dirty="0">
                    <a:latin typeface="Times New Roman" panose="02020603050405020304" pitchFamily="18" charset="0"/>
                  </a:rPr>
                  <a:t>1001110100</a:t>
                </a:r>
              </a:p>
            </p:txBody>
          </p:sp>
          <p:sp>
            <p:nvSpPr>
              <p:cNvPr id="33819" name="Text Box 16"/>
              <p:cNvSpPr txBox="1"/>
              <p:nvPr/>
            </p:nvSpPr>
            <p:spPr>
              <a:xfrm>
                <a:off x="8460" y="3702"/>
                <a:ext cx="1260" cy="468"/>
              </a:xfrm>
              <a:prstGeom prst="rect">
                <a:avLst/>
              </a:prstGeom>
              <a:solidFill>
                <a:srgbClr val="333300"/>
              </a:solidFill>
              <a:ln w="9525">
                <a:noFill/>
              </a:ln>
            </p:spPr>
            <p:txBody>
              <a:bodyPr/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</a:pPr>
                <a:r>
                  <a:rPr lang="en-US" altLang="zh-CN" sz="1200" b="1" dirty="0">
                    <a:latin typeface="Times New Roman" panose="02020603050405020304" pitchFamily="18" charset="0"/>
                  </a:rPr>
                  <a:t>0001010011</a:t>
                </a:r>
              </a:p>
            </p:txBody>
          </p:sp>
        </p:grpSp>
        <p:sp>
          <p:nvSpPr>
            <p:cNvPr id="33798" name="Text Box 17"/>
            <p:cNvSpPr txBox="1"/>
            <p:nvPr/>
          </p:nvSpPr>
          <p:spPr>
            <a:xfrm>
              <a:off x="2880" y="2610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</a:pPr>
              <a:r>
                <a:rPr lang="en-US" altLang="zh-CN" sz="900" b="1" dirty="0">
                  <a:latin typeface="Times New Roman" panose="02020603050405020304" pitchFamily="18" charset="0"/>
                </a:rPr>
                <a:t>(8)</a:t>
              </a:r>
            </a:p>
          </p:txBody>
        </p:sp>
        <p:sp>
          <p:nvSpPr>
            <p:cNvPr id="33799" name="Text Box 18"/>
            <p:cNvSpPr txBox="1"/>
            <p:nvPr/>
          </p:nvSpPr>
          <p:spPr>
            <a:xfrm>
              <a:off x="2880" y="3858"/>
              <a:ext cx="72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</a:pPr>
              <a:r>
                <a:rPr lang="en-US" altLang="zh-CN" sz="900" b="1" dirty="0">
                  <a:latin typeface="Times New Roman" panose="02020603050405020304" pitchFamily="18" charset="0"/>
                </a:rPr>
                <a:t>(12)</a:t>
              </a:r>
            </a:p>
          </p:txBody>
        </p:sp>
        <p:sp>
          <p:nvSpPr>
            <p:cNvPr id="33800" name="Text Box 19"/>
            <p:cNvSpPr txBox="1"/>
            <p:nvPr/>
          </p:nvSpPr>
          <p:spPr>
            <a:xfrm>
              <a:off x="4320" y="2610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</a:pPr>
              <a:r>
                <a:rPr lang="en-US" altLang="zh-CN" sz="900" b="1" dirty="0">
                  <a:latin typeface="Times New Roman" panose="02020603050405020304" pitchFamily="18" charset="0"/>
                </a:rPr>
                <a:t>(5)</a:t>
              </a:r>
            </a:p>
          </p:txBody>
        </p:sp>
        <p:sp>
          <p:nvSpPr>
            <p:cNvPr id="33801" name="Text Box 20"/>
            <p:cNvSpPr txBox="1"/>
            <p:nvPr/>
          </p:nvSpPr>
          <p:spPr>
            <a:xfrm>
              <a:off x="4320" y="3858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</a:pPr>
              <a:r>
                <a:rPr lang="en-US" altLang="zh-CN" sz="900" b="1" dirty="0">
                  <a:latin typeface="Times New Roman" panose="02020603050405020304" pitchFamily="18" charset="0"/>
                </a:rPr>
                <a:t>(5)</a:t>
              </a:r>
            </a:p>
          </p:txBody>
        </p:sp>
        <p:sp>
          <p:nvSpPr>
            <p:cNvPr id="33802" name="Text Box 21"/>
            <p:cNvSpPr txBox="1"/>
            <p:nvPr/>
          </p:nvSpPr>
          <p:spPr>
            <a:xfrm>
              <a:off x="5940" y="2610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</a:pPr>
              <a:r>
                <a:rPr lang="en-US" altLang="zh-CN" sz="900" b="1" dirty="0">
                  <a:latin typeface="Times New Roman" panose="02020603050405020304" pitchFamily="18" charset="0"/>
                </a:rPr>
                <a:t>(2)</a:t>
              </a:r>
            </a:p>
          </p:txBody>
        </p:sp>
        <p:sp>
          <p:nvSpPr>
            <p:cNvPr id="33803" name="Text Box 22"/>
            <p:cNvSpPr txBox="1"/>
            <p:nvPr/>
          </p:nvSpPr>
          <p:spPr>
            <a:xfrm>
              <a:off x="5940" y="3858"/>
              <a:ext cx="72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</a:pPr>
              <a:r>
                <a:rPr lang="en-US" altLang="zh-CN" sz="900" b="1" dirty="0">
                  <a:latin typeface="Times New Roman" panose="02020603050405020304" pitchFamily="18" charset="0"/>
                </a:rPr>
                <a:t>(19)</a:t>
              </a:r>
            </a:p>
          </p:txBody>
        </p:sp>
        <p:sp>
          <p:nvSpPr>
            <p:cNvPr id="33804" name="Text Box 23"/>
            <p:cNvSpPr txBox="1"/>
            <p:nvPr/>
          </p:nvSpPr>
          <p:spPr>
            <a:xfrm>
              <a:off x="7380" y="2610"/>
              <a:ext cx="72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</a:pPr>
              <a:r>
                <a:rPr lang="en-US" altLang="zh-CN" sz="900" b="1" dirty="0">
                  <a:latin typeface="Times New Roman" panose="02020603050405020304" pitchFamily="18" charset="0"/>
                </a:rPr>
                <a:t>(10)</a:t>
              </a:r>
            </a:p>
          </p:txBody>
        </p:sp>
        <p:sp>
          <p:nvSpPr>
            <p:cNvPr id="33805" name="Text Box 24"/>
            <p:cNvSpPr txBox="1"/>
            <p:nvPr/>
          </p:nvSpPr>
          <p:spPr>
            <a:xfrm>
              <a:off x="7380" y="3858"/>
              <a:ext cx="72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</a:pPr>
              <a:r>
                <a:rPr lang="en-US" altLang="zh-CN" sz="900" b="1" dirty="0">
                  <a:latin typeface="Times New Roman" panose="02020603050405020304" pitchFamily="18" charset="0"/>
                </a:rPr>
                <a:t>(10)</a:t>
              </a:r>
            </a:p>
          </p:txBody>
        </p:sp>
        <p:sp>
          <p:nvSpPr>
            <p:cNvPr id="33806" name="Text Box 25"/>
            <p:cNvSpPr txBox="1"/>
            <p:nvPr/>
          </p:nvSpPr>
          <p:spPr>
            <a:xfrm>
              <a:off x="8820" y="2610"/>
              <a:ext cx="54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</a:pPr>
              <a:r>
                <a:rPr lang="en-US" altLang="zh-CN" sz="900" b="1" dirty="0">
                  <a:latin typeface="Times New Roman" panose="02020603050405020304" pitchFamily="18" charset="0"/>
                </a:rPr>
                <a:t>(7)</a:t>
              </a:r>
            </a:p>
          </p:txBody>
        </p:sp>
        <p:sp>
          <p:nvSpPr>
            <p:cNvPr id="33807" name="Text Box 26"/>
            <p:cNvSpPr txBox="1"/>
            <p:nvPr/>
          </p:nvSpPr>
          <p:spPr>
            <a:xfrm>
              <a:off x="8820" y="3858"/>
              <a:ext cx="72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</a:pPr>
              <a:r>
                <a:rPr lang="en-US" altLang="zh-CN" sz="900" b="1" dirty="0">
                  <a:latin typeface="Times New Roman" panose="02020603050405020304" pitchFamily="18" charset="0"/>
                </a:rPr>
                <a:t>(14)</a:t>
              </a:r>
            </a:p>
          </p:txBody>
        </p:sp>
        <p:sp>
          <p:nvSpPr>
            <p:cNvPr id="33808" name="Text Box 27"/>
            <p:cNvSpPr txBox="1"/>
            <p:nvPr/>
          </p:nvSpPr>
          <p:spPr>
            <a:xfrm>
              <a:off x="4492" y="5058"/>
              <a:ext cx="2658" cy="468"/>
            </a:xfrm>
            <a:prstGeom prst="rect">
              <a:avLst/>
            </a:prstGeom>
            <a:solidFill>
              <a:srgbClr val="333300"/>
            </a:solidFill>
            <a:ln w="9525">
              <a:noFill/>
            </a:ln>
          </p:spPr>
          <p:txBody>
            <a:bodyPr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</a:pPr>
              <a:r>
                <a:rPr lang="zh-CN" altLang="en-US" sz="1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图</a:t>
              </a:r>
              <a:r>
                <a:rPr lang="en-US" altLang="zh-CN" sz="1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sz="16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初始种群的分布</a:t>
              </a:r>
            </a:p>
          </p:txBody>
        </p:sp>
      </p:grpSp>
      <p:sp>
        <p:nvSpPr>
          <p:cNvPr id="33796" name="Rectangle 28"/>
          <p:cNvSpPr/>
          <p:nvPr/>
        </p:nvSpPr>
        <p:spPr>
          <a:xfrm>
            <a:off x="179070" y="692785"/>
            <a:ext cx="8709660" cy="274066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indent="711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例：考察一下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二进制编码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轮盘赌选择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单点交叉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变异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操作。下图是一组二进制基因码构成的个体组成的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初始种群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。个体的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适应度评价值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经计算由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括号内的数值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表示，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适应度越大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代表这个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个体越好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748" name="Rectangle 2"/>
          <p:cNvSpPr>
            <a:spLocks noGrp="1"/>
          </p:cNvSpPr>
          <p:nvPr/>
        </p:nvSpPr>
        <p:spPr>
          <a:xfrm>
            <a:off x="467360" y="44450"/>
            <a:ext cx="6551295" cy="881380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4.3.2 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遗传算法的基本操作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59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/>
          <p:nvPr/>
        </p:nvSpPr>
        <p:spPr>
          <a:xfrm>
            <a:off x="179070" y="548640"/>
            <a:ext cx="8567420" cy="618236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342265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Tx/>
              <a:buNone/>
            </a:pP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kumimoji="1" lang="zh-CN" altLang="en-US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除了找到目标，</a:t>
            </a:r>
            <a:r>
              <a:rPr kumimoji="1" lang="zh-CN" altLang="en-US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局部搜索算法</a:t>
            </a:r>
            <a:r>
              <a:rPr kumimoji="1" lang="zh-CN" altLang="en-US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对于解决纯粹的</a:t>
            </a:r>
            <a:r>
              <a:rPr kumimoji="1" lang="zh-CN" altLang="en-US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最优化问题</a:t>
            </a:r>
            <a:r>
              <a:rPr kumimoji="1" lang="zh-CN" altLang="en-US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是很有用的，其</a:t>
            </a:r>
            <a:r>
              <a:rPr kumimoji="1" lang="zh-CN" altLang="en-US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目标</a:t>
            </a:r>
            <a:r>
              <a:rPr kumimoji="1" lang="zh-CN" altLang="en-US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是根据一个</a:t>
            </a:r>
            <a:r>
              <a:rPr kumimoji="1" lang="zh-CN" altLang="en-US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目标函数</a:t>
            </a:r>
            <a:r>
              <a:rPr kumimoji="1" lang="zh-CN" altLang="en-US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找到</a:t>
            </a:r>
            <a:r>
              <a:rPr kumimoji="1" lang="zh-CN" altLang="en-US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最佳状态</a:t>
            </a:r>
            <a:r>
              <a:rPr kumimoji="1" lang="zh-CN" altLang="en-US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marL="342900" indent="342265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Tx/>
              <a:buNone/>
            </a:pPr>
            <a:r>
              <a:rPr kumimoji="1" lang="zh-CN" altLang="en-US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许多</a:t>
            </a:r>
            <a:r>
              <a:rPr kumimoji="1" lang="zh-CN" altLang="en-US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最优化问题</a:t>
            </a:r>
            <a:r>
              <a:rPr kumimoji="1" lang="zh-CN" altLang="en-US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不适合于“标准的”搜索模型。      例如，</a:t>
            </a:r>
            <a:r>
              <a:rPr kumimoji="1" lang="zh-CN" altLang="en-US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自然界</a:t>
            </a:r>
            <a:r>
              <a:rPr kumimoji="1" lang="zh-CN" altLang="en-US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提供了一个</a:t>
            </a:r>
            <a:r>
              <a:rPr kumimoji="1" lang="zh-CN" altLang="en-US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目标函数</a:t>
            </a:r>
            <a:r>
              <a:rPr kumimoji="1" lang="zh-CN" altLang="en-US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kumimoji="1" lang="zh-CN" altLang="en-US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繁殖适应性</a:t>
            </a:r>
            <a:r>
              <a:rPr kumimoji="1" lang="zh-CN" altLang="en-US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kumimoji="1" lang="zh-CN" altLang="en-US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达尔文</a:t>
            </a:r>
            <a:r>
              <a:rPr kumimoji="1" lang="zh-CN" altLang="en-US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kumimoji="1" lang="zh-CN" altLang="en-US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进化论</a:t>
            </a:r>
            <a:r>
              <a:rPr kumimoji="1" lang="zh-CN" altLang="en-US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可以被视为优化的尝试，但是这个问题没有“</a:t>
            </a:r>
            <a:r>
              <a:rPr kumimoji="1" lang="zh-CN" altLang="en-US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目标测试</a:t>
            </a:r>
            <a:r>
              <a:rPr kumimoji="1" lang="zh-CN" altLang="en-US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”和“</a:t>
            </a:r>
            <a:r>
              <a:rPr kumimoji="1" lang="zh-CN" altLang="en-US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路径耗散</a:t>
            </a:r>
            <a:r>
              <a:rPr kumimoji="1" lang="zh-CN" altLang="en-US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”。</a:t>
            </a:r>
          </a:p>
          <a:p>
            <a:pPr marL="342900" indent="342265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SzTx/>
              <a:buNone/>
            </a:pPr>
            <a:r>
              <a:rPr kumimoji="1" lang="zh-CN" altLang="en-US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为了更好地理解局部搜索，类比地考虑一个</a:t>
            </a:r>
            <a:r>
              <a:rPr kumimoji="1" lang="zh-CN" altLang="en-US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地形图</a:t>
            </a:r>
            <a:r>
              <a:rPr kumimoji="1" lang="zh-CN" altLang="en-US" b="1" kern="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646" name="Group 23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84213" y="1484313"/>
          <a:ext cx="7775575" cy="5210497"/>
        </p:xfrm>
        <a:graphic>
          <a:graphicData uri="http://schemas.openxmlformats.org/drawingml/2006/table">
            <a:tbl>
              <a:tblPr/>
              <a:tblGrid>
                <a:gridCol w="879475"/>
                <a:gridCol w="1939925"/>
                <a:gridCol w="1292225"/>
                <a:gridCol w="1724025"/>
                <a:gridCol w="1939925"/>
              </a:tblGrid>
              <a:tr h="471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个体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染色体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适应度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选择概率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累积概率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0001100000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0.086 957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0.086 957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0101111001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0.054 348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0.141 304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0000000101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0.021 739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0.163 043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1001110100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0.108 696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0.271 739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1010101010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0.076 087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0.347 826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1110010110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0.130 435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0.478 261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1001011011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0.054 348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0.532 609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1100000001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0.206 522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0.739 130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1001110100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0.108 696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0.847 826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0001010011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0.152 174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1.000 000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</a:tr>
            </a:tbl>
          </a:graphicData>
        </a:graphic>
      </p:graphicFrame>
      <p:sp>
        <p:nvSpPr>
          <p:cNvPr id="34893" name="Text Box 228"/>
          <p:cNvSpPr txBox="1"/>
          <p:nvPr/>
        </p:nvSpPr>
        <p:spPr>
          <a:xfrm>
            <a:off x="539750" y="188913"/>
            <a:ext cx="6767513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</a:pPr>
            <a:r>
              <a:rPr lang="zh-CN" altLang="en-US" sz="3600" dirty="0">
                <a:latin typeface="Times New Roman" panose="02020603050405020304" pitchFamily="18" charset="0"/>
              </a:rPr>
              <a:t>表</a:t>
            </a:r>
            <a:r>
              <a:rPr lang="en-US" altLang="zh-CN" sz="3600" dirty="0">
                <a:latin typeface="Times New Roman" panose="02020603050405020304" pitchFamily="18" charset="0"/>
              </a:rPr>
              <a:t>4-2 </a:t>
            </a: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2" charset="-122"/>
              </a:rPr>
              <a:t>初始种群及其选择计算</a:t>
            </a:r>
            <a:r>
              <a:rPr lang="zh-CN" altLang="en-US" sz="36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1748" name="Rectangle 2"/>
          <p:cNvSpPr>
            <a:spLocks noGrp="1"/>
          </p:cNvSpPr>
          <p:nvPr/>
        </p:nvSpPr>
        <p:spPr>
          <a:xfrm>
            <a:off x="467360" y="44450"/>
            <a:ext cx="6551295" cy="881380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4.3.2 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遗传算法的基本操作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39340" y="830580"/>
            <a:ext cx="51816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表</a:t>
            </a:r>
            <a:r>
              <a:rPr lang="en-US" altLang="zh-CN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4-2 </a:t>
            </a:r>
            <a:r>
              <a:rPr lang="zh-CN" altLang="en-US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初始种群及其选择计算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60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/>
          </p:cNvSpPr>
          <p:nvPr>
            <p:ph idx="1"/>
          </p:nvPr>
        </p:nvSpPr>
        <p:spPr>
          <a:xfrm>
            <a:off x="35560" y="836930"/>
            <a:ext cx="5097145" cy="5594985"/>
          </a:xfrm>
        </p:spPr>
        <p:txBody>
          <a:bodyPr vert="horz" wrap="square" lIns="91440" tIns="45720" rIns="91440" bIns="45720" anchor="t"/>
          <a:lstStyle/>
          <a:p>
            <a:pPr marL="0" indent="711200"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轮盘赌选择：</a:t>
            </a:r>
          </a:p>
          <a:p>
            <a:pPr marL="0" indent="711200"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个体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适应度</a:t>
            </a:r>
            <a:r>
              <a:rPr lang="zh-CN" altLang="en-US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按比例转化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为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选中概率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，将轮盘分成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个扇区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</a:p>
          <a:p>
            <a:pPr marL="0" indent="711200"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因为要进行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次选择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，所以产生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[0,1]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之间的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随机数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，相当于转动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次轮盘，获得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次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转盘停止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时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指针位置；</a:t>
            </a:r>
          </a:p>
          <a:p>
            <a:pPr marL="0" indent="711200"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指针停止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在某一扇区，该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扇区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代表的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个体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即被选中。</a:t>
            </a:r>
          </a:p>
        </p:txBody>
      </p:sp>
      <p:graphicFrame>
        <p:nvGraphicFramePr>
          <p:cNvPr id="35844" name="Object 3"/>
          <p:cNvGraphicFramePr>
            <a:graphicFrameLocks noChangeAspect="1"/>
          </p:cNvGraphicFramePr>
          <p:nvPr/>
        </p:nvGraphicFramePr>
        <p:xfrm>
          <a:off x="4937125" y="746125"/>
          <a:ext cx="4170045" cy="434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r:id="rId4" imgW="2619375" imgH="2581275" progId="Paint.Picture">
                  <p:embed/>
                </p:oleObj>
              </mc:Choice>
              <mc:Fallback>
                <p:oleObj r:id="rId4" imgW="2619375" imgH="258127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37125" y="746125"/>
                        <a:ext cx="4170045" cy="4347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 Box 4"/>
          <p:cNvSpPr txBox="1"/>
          <p:nvPr/>
        </p:nvSpPr>
        <p:spPr>
          <a:xfrm>
            <a:off x="5786120" y="5445125"/>
            <a:ext cx="274510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</a:pPr>
            <a:r>
              <a:rPr lang="zh-CN" altLang="en-US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轮盘赌选择</a:t>
            </a:r>
          </a:p>
        </p:txBody>
      </p:sp>
      <p:sp>
        <p:nvSpPr>
          <p:cNvPr id="31748" name="Rectangle 2"/>
          <p:cNvSpPr>
            <a:spLocks noGrp="1"/>
          </p:cNvSpPr>
          <p:nvPr/>
        </p:nvSpPr>
        <p:spPr>
          <a:xfrm>
            <a:off x="467360" y="44450"/>
            <a:ext cx="6551295" cy="881380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4.3.2 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遗传算法的基本操作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61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/>
          </p:cNvSpPr>
          <p:nvPr>
            <p:ph idx="1"/>
          </p:nvPr>
        </p:nvSpPr>
        <p:spPr>
          <a:xfrm>
            <a:off x="200660" y="692785"/>
            <a:ext cx="8908415" cy="527685"/>
          </a:xfrm>
        </p:spPr>
        <p:txBody>
          <a:bodyPr vert="horz" wrap="square" lIns="91440" tIns="45720" rIns="91440" bIns="45720" anchor="t"/>
          <a:lstStyle/>
          <a:p>
            <a:pPr indent="0" algn="l" latinLnBrk="0"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设产生的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随机数序列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如下表所示：</a:t>
            </a:r>
          </a:p>
          <a:p>
            <a:pPr indent="0" algn="l" latinLnBrk="0"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748" name="Rectangle 2"/>
          <p:cNvSpPr>
            <a:spLocks noGrp="1"/>
          </p:cNvSpPr>
          <p:nvPr/>
        </p:nvSpPr>
        <p:spPr>
          <a:xfrm>
            <a:off x="467360" y="-27305"/>
            <a:ext cx="6551295" cy="881380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4.3.2 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遗传算法的基本操作</a:t>
            </a:r>
          </a:p>
        </p:txBody>
      </p:sp>
      <p:sp>
        <p:nvSpPr>
          <p:cNvPr id="3" name="Rectangle 2"/>
          <p:cNvSpPr>
            <a:spLocks noGrp="1"/>
          </p:cNvSpPr>
          <p:nvPr/>
        </p:nvSpPr>
        <p:spPr>
          <a:xfrm>
            <a:off x="394970" y="2708910"/>
            <a:ext cx="7927975" cy="3930650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0" algn="l" latinLnBrk="0"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将该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随机序列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与计算获得的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累积概率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比较，则依次序号为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9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个体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被选中。</a:t>
            </a:r>
          </a:p>
          <a:p>
            <a:pPr indent="0" algn="l" latinLnBrk="0">
              <a:buNone/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适应度高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的个体被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选中的概率大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，而且可能被选中；而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适应度低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的个体则很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有可能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被淘汰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indent="0" algn="l" latinLnBrk="0"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在第一次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生存竞争考验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中，序号为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 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的个体和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的个体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被淘汰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，代之以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适应度较高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的个体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, 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这个过程被称为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再生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71550" y="1341120"/>
          <a:ext cx="639762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25"/>
                <a:gridCol w="1279525"/>
                <a:gridCol w="1279525"/>
                <a:gridCol w="1279525"/>
                <a:gridCol w="1279525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黑体" panose="02010609060101010101" pitchFamily="2" charset="-122"/>
                          <a:ea typeface="黑体" panose="02010609060101010101" pitchFamily="2" charset="-122"/>
                          <a:sym typeface="+mn-ea"/>
                        </a:rPr>
                        <a:t>0.070221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黑体" panose="02010609060101010101" pitchFamily="2" charset="-122"/>
                          <a:ea typeface="黑体" panose="02010609060101010101" pitchFamily="2" charset="-122"/>
                          <a:sym typeface="+mn-ea"/>
                        </a:rPr>
                        <a:t>0.545929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黑体" panose="02010609060101010101" pitchFamily="2" charset="-122"/>
                          <a:ea typeface="黑体" panose="02010609060101010101" pitchFamily="2" charset="-122"/>
                          <a:sym typeface="+mn-ea"/>
                        </a:rPr>
                        <a:t>0.784567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黑体" panose="02010609060101010101" pitchFamily="2" charset="-122"/>
                          <a:ea typeface="黑体" panose="02010609060101010101" pitchFamily="2" charset="-122"/>
                          <a:sym typeface="+mn-ea"/>
                        </a:rPr>
                        <a:t>0.44693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黑体" panose="02010609060101010101" pitchFamily="2" charset="-122"/>
                          <a:ea typeface="黑体" panose="02010609060101010101" pitchFamily="2" charset="-122"/>
                          <a:sym typeface="+mn-ea"/>
                        </a:rPr>
                        <a:t>0.507893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黑体" panose="02010609060101010101" pitchFamily="2" charset="-122"/>
                          <a:ea typeface="黑体" panose="02010609060101010101" pitchFamily="2" charset="-122"/>
                          <a:sym typeface="+mn-ea"/>
                        </a:rPr>
                        <a:t>0.291198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黑体" panose="02010609060101010101" pitchFamily="2" charset="-122"/>
                          <a:ea typeface="黑体" panose="02010609060101010101" pitchFamily="2" charset="-122"/>
                          <a:sym typeface="+mn-ea"/>
                        </a:rPr>
                        <a:t>0.71634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黑体" panose="02010609060101010101" pitchFamily="2" charset="-122"/>
                          <a:ea typeface="黑体" panose="02010609060101010101" pitchFamily="2" charset="-122"/>
                          <a:sym typeface="+mn-ea"/>
                        </a:rPr>
                        <a:t>0.272901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黑体" panose="02010609060101010101" pitchFamily="2" charset="-122"/>
                          <a:ea typeface="黑体" panose="02010609060101010101" pitchFamily="2" charset="-122"/>
                          <a:sym typeface="+mn-ea"/>
                        </a:rPr>
                        <a:t>0.371435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 dirty="0">
                          <a:latin typeface="黑体" panose="02010609060101010101" pitchFamily="2" charset="-122"/>
                          <a:ea typeface="黑体" panose="02010609060101010101" pitchFamily="2" charset="-122"/>
                          <a:sym typeface="+mn-ea"/>
                        </a:rPr>
                        <a:t>0.854641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62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/>
          </p:cNvSpPr>
          <p:nvPr>
            <p:ph idx="1"/>
          </p:nvPr>
        </p:nvSpPr>
        <p:spPr>
          <a:xfrm>
            <a:off x="342900" y="980440"/>
            <a:ext cx="8458200" cy="3086100"/>
          </a:xfrm>
        </p:spPr>
        <p:txBody>
          <a:bodyPr vert="horz" wrap="square" lIns="91440" tIns="45720" rIns="91440" bIns="45720" anchor="t"/>
          <a:lstStyle/>
          <a:p>
            <a:pPr indent="0" eaLnBrk="1" hangingPunct="1">
              <a:buNone/>
            </a:pPr>
            <a:r>
              <a:rPr lang="en-US" altLang="zh-CN" sz="2800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再生</a:t>
            </a:r>
            <a:r>
              <a:rPr lang="zh-CN" altLang="en-US" sz="2800" dirty="0">
                <a:solidFill>
                  <a:schemeClr val="accent3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之后进行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交叉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</a:p>
          <a:p>
            <a:pPr indent="0" latinLnBrk="0">
              <a:lnSpc>
                <a:spcPct val="120000"/>
              </a:lnSpc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以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单点交叉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为例，从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经过选择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操作后的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种群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中，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任意挑选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两个个体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作为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交叉对象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，即两个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父个体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经过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染色体交换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重组产生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两个子个体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0" latinLnBrk="0">
              <a:lnSpc>
                <a:spcPct val="120000"/>
              </a:lnSpc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随机产生一个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交叉点位置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，父个体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和父个体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在交叉点位置之右的部分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基因码互换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，形成子个体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和子个体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2 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graphicFrame>
        <p:nvGraphicFramePr>
          <p:cNvPr id="37892" name="Object 3"/>
          <p:cNvGraphicFramePr>
            <a:graphicFrameLocks noChangeAspect="1"/>
          </p:cNvGraphicFramePr>
          <p:nvPr/>
        </p:nvGraphicFramePr>
        <p:xfrm>
          <a:off x="1187450" y="4580890"/>
          <a:ext cx="7048500" cy="142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r:id="rId4" imgW="3505200" imgH="619125" progId="Paint.Picture">
                  <p:embed/>
                </p:oleObj>
              </mc:Choice>
              <mc:Fallback>
                <p:oleObj r:id="rId4" imgW="3505200" imgH="619125" progId="Paint.Picture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450" y="4580890"/>
                        <a:ext cx="7048500" cy="1421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4"/>
          <p:cNvSpPr/>
          <p:nvPr/>
        </p:nvSpPr>
        <p:spPr>
          <a:xfrm>
            <a:off x="3563620" y="6002020"/>
            <a:ext cx="2533650" cy="73088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</a:pPr>
            <a:endParaRPr lang="zh-CN" altLang="en-US" sz="3200" baseline="30000" dirty="0">
              <a:solidFill>
                <a:schemeClr val="accent2">
                  <a:lumMod val="75000"/>
                  <a:lumOff val="2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zh-CN" altLang="en-US" sz="3200" b="1" baseline="300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</a:t>
            </a:r>
            <a:r>
              <a:rPr lang="en-US" altLang="zh-CN" sz="3200" b="1" baseline="300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3200" b="1" baseline="300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单点交叉</a:t>
            </a:r>
          </a:p>
        </p:txBody>
      </p:sp>
      <p:sp>
        <p:nvSpPr>
          <p:cNvPr id="31748" name="Rectangle 2"/>
          <p:cNvSpPr>
            <a:spLocks noGrp="1"/>
          </p:cNvSpPr>
          <p:nvPr/>
        </p:nvSpPr>
        <p:spPr>
          <a:xfrm>
            <a:off x="467360" y="44450"/>
            <a:ext cx="6551295" cy="881380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4.3.2 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遗传算法的基本操作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/>
          </p:cNvSpPr>
          <p:nvPr>
            <p:ph idx="1"/>
          </p:nvPr>
        </p:nvSpPr>
        <p:spPr>
          <a:xfrm>
            <a:off x="179070" y="1145540"/>
            <a:ext cx="8610600" cy="2592070"/>
          </a:xfrm>
        </p:spPr>
        <p:txBody>
          <a:bodyPr vert="horz" wrap="square" lIns="91440" tIns="45720" rIns="91440" bIns="45720" anchor="t"/>
          <a:lstStyle/>
          <a:p>
            <a:pPr indent="0" algn="l" latinLnBrk="0">
              <a:lnSpc>
                <a:spcPct val="120000"/>
              </a:lnSpc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为避免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过早收敛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，有必要在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进化过程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中加入具有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新遗传基因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的个体。</a:t>
            </a:r>
          </a:p>
          <a:p>
            <a:pPr indent="0" algn="l" latinLnBrk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效法自然界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生物变异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模仿生物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变异的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遗传操作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，对于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二进制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的基因码组成的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个体种群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，实现基因码的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小概率翻转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，即达到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变异的目的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graphicFrame>
        <p:nvGraphicFramePr>
          <p:cNvPr id="38916" name="Object 3"/>
          <p:cNvGraphicFramePr>
            <a:graphicFrameLocks noChangeAspect="1"/>
          </p:cNvGraphicFramePr>
          <p:nvPr/>
        </p:nvGraphicFramePr>
        <p:xfrm>
          <a:off x="2057400" y="4999355"/>
          <a:ext cx="5029200" cy="102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r:id="rId4" imgW="2495550" imgH="619125" progId="Paint.Picture">
                  <p:embed/>
                </p:oleObj>
              </mc:Choice>
              <mc:Fallback>
                <p:oleObj r:id="rId4" imgW="2495550" imgH="619125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7400" y="4999355"/>
                        <a:ext cx="5029200" cy="1027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2"/>
          <p:cNvSpPr>
            <a:spLocks noGrp="1"/>
          </p:cNvSpPr>
          <p:nvPr/>
        </p:nvSpPr>
        <p:spPr>
          <a:xfrm>
            <a:off x="467360" y="44450"/>
            <a:ext cx="6551295" cy="881380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4.3.2 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遗传算法的基本操作</a:t>
            </a:r>
          </a:p>
        </p:txBody>
      </p:sp>
      <p:sp>
        <p:nvSpPr>
          <p:cNvPr id="2" name="Rectangle 4"/>
          <p:cNvSpPr/>
          <p:nvPr/>
        </p:nvSpPr>
        <p:spPr>
          <a:xfrm>
            <a:off x="4009708" y="6236653"/>
            <a:ext cx="12547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zh-CN" altLang="en-US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3"/>
          <p:cNvGraphicFramePr>
            <a:graphicFrameLocks noChangeAspect="1"/>
          </p:cNvGraphicFramePr>
          <p:nvPr/>
        </p:nvGraphicFramePr>
        <p:xfrm>
          <a:off x="1691640" y="692785"/>
          <a:ext cx="6518275" cy="559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r:id="rId4" imgW="4552950" imgH="4619625" progId="Paint.Picture">
                  <p:embed/>
                </p:oleObj>
              </mc:Choice>
              <mc:Fallback>
                <p:oleObj r:id="rId4" imgW="4552950" imgH="4619625" progId="Paint.Picture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1640" y="692785"/>
                        <a:ext cx="6518275" cy="5591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2"/>
          <p:cNvSpPr>
            <a:spLocks noGrp="1"/>
          </p:cNvSpPr>
          <p:nvPr/>
        </p:nvSpPr>
        <p:spPr>
          <a:xfrm>
            <a:off x="467360" y="44450"/>
            <a:ext cx="6551295" cy="881380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4.3.2 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遗传算法的基本操作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275330" y="6356350"/>
            <a:ext cx="4072890" cy="50165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800" dirty="0" smtClean="0">
                <a:latin typeface="宋体" panose="02010600030101010101" pitchFamily="2" charset="-122"/>
              </a:rPr>
              <a:t>图</a:t>
            </a:r>
            <a:r>
              <a:rPr lang="en-US" altLang="zh-CN" sz="2800" dirty="0" smtClean="0">
                <a:latin typeface="宋体" panose="02010600030101010101" pitchFamily="2" charset="-122"/>
              </a:rPr>
              <a:t>4-9</a:t>
            </a:r>
            <a:r>
              <a:rPr lang="zh-CN" altLang="en-US" sz="2800" dirty="0" smtClean="0">
                <a:latin typeface="黑体" panose="02010609060101010101" pitchFamily="2" charset="-122"/>
              </a:rPr>
              <a:t>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遗传算法的进化过程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65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 txBox="1"/>
          <p:nvPr/>
        </p:nvSpPr>
        <p:spPr>
          <a:xfrm>
            <a:off x="323215" y="1052830"/>
            <a:ext cx="8346440" cy="551434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    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初始种群的第一代进化过程如图</a:t>
            </a: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4-9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所示：</a:t>
            </a:r>
            <a:endParaRPr lang="zh-CN" altLang="en-US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）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初始种群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经过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选择操作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适应度较高的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8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号和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6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号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个体分别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复制出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个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，适应度较低的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号和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号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遭到淘汰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，</a:t>
            </a:r>
            <a:endParaRPr lang="en-US" altLang="zh-CN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）按一定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概率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选择了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对父个体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分别完成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交叉操作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，在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随机确定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的“</a:t>
            </a: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|”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位置实行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单点交叉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生成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对子个体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）按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小概率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选中某个个体的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基因码位置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，产生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变异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。</a:t>
            </a:r>
            <a:endParaRPr lang="en-US" altLang="zh-CN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形成了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第一代的群体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4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）以后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代代进化过程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如此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循环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下去，每一代结束都会产生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新的种群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。</a:t>
            </a:r>
          </a:p>
        </p:txBody>
      </p:sp>
      <p:sp>
        <p:nvSpPr>
          <p:cNvPr id="31748" name="Rectangle 2"/>
          <p:cNvSpPr>
            <a:spLocks noGrp="1"/>
          </p:cNvSpPr>
          <p:nvPr/>
        </p:nvSpPr>
        <p:spPr>
          <a:xfrm>
            <a:off x="467360" y="44450"/>
            <a:ext cx="6551295" cy="881380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4.3.2 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遗传算法的基本操作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66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571500" y="995680"/>
            <a:ext cx="8001000" cy="1210945"/>
          </a:xfrm>
        </p:spPr>
        <p:txBody>
          <a:bodyPr vert="horz" wrap="square" lIns="91440" tIns="45720" rIns="91440" bIns="45720" anchor="t"/>
          <a:lstStyle/>
          <a:p>
            <a:pPr indent="0" eaLnBrk="1" hangingPunct="1"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搜索空间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中个体演变为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最优个体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，其在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高适应度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上的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增殖概率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按世代递增的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，图中表现个体的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色彩浓淡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表示个体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增殖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的概率分布。</a:t>
            </a:r>
          </a:p>
          <a:p>
            <a:pPr eaLnBrk="1" hangingPunct="1">
              <a:lnSpc>
                <a:spcPct val="80000"/>
              </a:lnSpc>
            </a:pP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1403350" y="2565400"/>
          <a:ext cx="59436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r:id="rId3" imgW="4457700" imgH="2028825" progId="Paint.Picture">
                  <p:embed/>
                </p:oleObj>
              </mc:Choice>
              <mc:Fallback>
                <p:oleObj r:id="rId3" imgW="4457700" imgH="202882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2565400"/>
                        <a:ext cx="5943600" cy="270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/>
          <p:cNvSpPr/>
          <p:nvPr/>
        </p:nvSpPr>
        <p:spPr>
          <a:xfrm>
            <a:off x="3132138" y="5661025"/>
            <a:ext cx="3070071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遗传算法进化模式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67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13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7772400" cy="69215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4000" dirty="0">
                <a:latin typeface="黑体" panose="02010609060101010101" pitchFamily="2" charset="-122"/>
                <a:ea typeface="黑体" panose="02010609060101010101" pitchFamily="2" charset="-122"/>
              </a:rPr>
              <a:t>遗传算法的流程图</a:t>
            </a:r>
          </a:p>
        </p:txBody>
      </p:sp>
      <p:sp>
        <p:nvSpPr>
          <p:cNvPr id="196611" name="Rectangle 3"/>
          <p:cNvSpPr>
            <a:spLocks noGrp="1"/>
          </p:cNvSpPr>
          <p:nvPr>
            <p:ph idx="1"/>
          </p:nvPr>
        </p:nvSpPr>
        <p:spPr>
          <a:xfrm>
            <a:off x="250825" y="765175"/>
            <a:ext cx="8281988" cy="20161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步：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随机产生初始种群，个体数目一定，每个个体表示为染色体的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基因编码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步：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计算个体的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适应度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，并判断是否符合优化准则，若符合，输出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最佳个体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及其代表的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最优解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，并结束计算；否则转向第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3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步；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步：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依据适应度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选择再生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个体，适应度高的个体被选中的概率高，适应度低的个体可能被淘汰；</a:t>
            </a:r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>
            <p:extLst/>
          </p:nvPr>
        </p:nvGraphicFramePr>
        <p:xfrm>
          <a:off x="3851910" y="3068960"/>
          <a:ext cx="5062220" cy="372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r:id="rId3" imgW="4219575" imgH="2752725" progId="Paint.Picture">
                  <p:embed/>
                </p:oleObj>
              </mc:Choice>
              <mc:Fallback>
                <p:oleObj r:id="rId3" imgW="4219575" imgH="275272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1910" y="3068960"/>
                        <a:ext cx="5062220" cy="3728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3" name="Rectangle 5"/>
          <p:cNvSpPr/>
          <p:nvPr/>
        </p:nvSpPr>
        <p:spPr>
          <a:xfrm>
            <a:off x="198512" y="3212976"/>
            <a:ext cx="3581400" cy="3312666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just">
              <a:lnSpc>
                <a:spcPct val="8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步：</a:t>
            </a:r>
            <a:r>
              <a:rPr lang="zh-CN" altLang="en-US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按照一定的交叉概率和交叉方法，生成新的个体；</a:t>
            </a:r>
          </a:p>
          <a:p>
            <a:pPr marL="342900" indent="-342900" algn="just">
              <a:lnSpc>
                <a:spcPct val="8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步：</a:t>
            </a:r>
            <a:r>
              <a:rPr lang="zh-CN" altLang="en-US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按照一定的变异概率和变异方法，生成新的个体；</a:t>
            </a:r>
          </a:p>
          <a:p>
            <a:pPr marL="342900" indent="-342900" algn="just">
              <a:lnSpc>
                <a:spcPct val="8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步：</a:t>
            </a:r>
            <a:r>
              <a:rPr lang="zh-CN" altLang="en-US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由交叉和变异产生新一代的种群，返回到第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步</a:t>
            </a:r>
            <a:r>
              <a:rPr lang="zh-CN" altLang="en-US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marL="342900" indent="-342900" algn="just">
              <a:lnSpc>
                <a:spcPct val="80000"/>
              </a:lnSpc>
            </a:pPr>
            <a:endParaRPr lang="zh-CN" altLang="en-US" sz="2000" b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68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6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6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6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6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6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6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/>
          </p:cNvSpPr>
          <p:nvPr>
            <p:ph idx="4294967295"/>
          </p:nvPr>
        </p:nvSpPr>
        <p:spPr>
          <a:xfrm>
            <a:off x="431800" y="1254125"/>
            <a:ext cx="8281035" cy="3790950"/>
          </a:xfrm>
        </p:spPr>
        <p:txBody>
          <a:bodyPr vert="horz" wrap="square" lIns="91440" tIns="45720" rIns="91440" bIns="45720" anchor="t"/>
          <a:lstStyle/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Clr>
                <a:schemeClr val="accent2">
                  <a:lumMod val="90000"/>
                  <a:lumOff val="10000"/>
                </a:schemeClr>
              </a:buClr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遗传算法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中的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优化准则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，一般依据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问题的不同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有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不同的确定方式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。例如可以采用以下的准则之一作为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判断条件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</a:p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种群中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个体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最大适应度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超过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预先设定值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</a:p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种群中个体的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平均适应度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超过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预先设定值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</a:p>
          <a:p>
            <a:pPr eaLnBrk="1" latinLnBrk="0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世代数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超过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预先设定值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eaLnBrk="1" hangingPunct="1"/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69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1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0" y="59055"/>
            <a:ext cx="8838565" cy="6740525"/>
          </a:xfrm>
        </p:spPr>
        <p:txBody>
          <a:bodyPr vert="horz" wrap="square" lIns="91440" tIns="45720" rIns="91440" bIns="45720" anchor="t"/>
          <a:lstStyle/>
          <a:p>
            <a:pPr indent="0" algn="just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800" spc="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spc="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地形图</a:t>
            </a:r>
            <a:r>
              <a:rPr lang="zh-CN" altLang="en-US" sz="2800" spc="50" dirty="0">
                <a:latin typeface="黑体" panose="02010609060101010101" pitchFamily="2" charset="-122"/>
                <a:ea typeface="黑体" panose="02010609060101010101" pitchFamily="2" charset="-122"/>
              </a:rPr>
              <a:t>既有</a:t>
            </a:r>
            <a:r>
              <a:rPr lang="zh-CN" altLang="en-US" sz="2800" spc="50" dirty="0">
                <a:solidFill>
                  <a:srgbClr val="FF0000"/>
                </a:solidFill>
                <a:ea typeface="黑体" panose="02010609060101010101" pitchFamily="2" charset="-122"/>
              </a:rPr>
              <a:t>“</a:t>
            </a:r>
            <a:r>
              <a:rPr lang="zh-CN" altLang="en-US" sz="2800" spc="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位置</a:t>
            </a:r>
            <a:r>
              <a:rPr lang="zh-CN" altLang="en-US" sz="2800" spc="50" dirty="0">
                <a:solidFill>
                  <a:srgbClr val="FF0000"/>
                </a:solidFill>
                <a:ea typeface="黑体" panose="02010609060101010101" pitchFamily="2" charset="-122"/>
              </a:rPr>
              <a:t>”</a:t>
            </a:r>
            <a:r>
              <a:rPr lang="zh-CN" altLang="en-US" sz="2800" spc="50" dirty="0">
                <a:latin typeface="黑体" panose="02010609060101010101" pitchFamily="2" charset="-122"/>
                <a:ea typeface="黑体" panose="02010609060101010101" pitchFamily="2" charset="-122"/>
              </a:rPr>
              <a:t>（用</a:t>
            </a:r>
            <a:r>
              <a:rPr lang="zh-CN" altLang="en-US" sz="2800" spc="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状态</a:t>
            </a:r>
            <a:r>
              <a:rPr lang="zh-CN" altLang="en-US" sz="2800" spc="50" dirty="0">
                <a:latin typeface="黑体" panose="02010609060101010101" pitchFamily="2" charset="-122"/>
                <a:ea typeface="黑体" panose="02010609060101010101" pitchFamily="2" charset="-122"/>
              </a:rPr>
              <a:t>定义），又有</a:t>
            </a:r>
            <a:r>
              <a:rPr lang="zh-CN" altLang="en-US" sz="2800" spc="50" dirty="0">
                <a:solidFill>
                  <a:srgbClr val="FF0000"/>
                </a:solidFill>
                <a:ea typeface="黑体" panose="02010609060101010101" pitchFamily="2" charset="-122"/>
              </a:rPr>
              <a:t>“</a:t>
            </a:r>
            <a:r>
              <a:rPr lang="zh-CN" altLang="en-US" sz="2800" spc="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高度</a:t>
            </a:r>
            <a:r>
              <a:rPr lang="zh-CN" altLang="en-US" sz="2800" spc="50" dirty="0">
                <a:solidFill>
                  <a:srgbClr val="FF0000"/>
                </a:solidFill>
                <a:ea typeface="黑体" panose="02010609060101010101" pitchFamily="2" charset="-122"/>
              </a:rPr>
              <a:t>”</a:t>
            </a:r>
            <a:r>
              <a:rPr lang="zh-CN" altLang="en-US" sz="2800" spc="50" dirty="0">
                <a:latin typeface="黑体" panose="02010609060101010101" pitchFamily="2" charset="-122"/>
                <a:ea typeface="黑体" panose="02010609060101010101" pitchFamily="2" charset="-122"/>
              </a:rPr>
              <a:t>（由启发式</a:t>
            </a:r>
            <a:r>
              <a:rPr lang="zh-CN" altLang="en-US" sz="2800" spc="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耗散函数</a:t>
            </a:r>
            <a:r>
              <a:rPr lang="zh-CN" altLang="en-US" sz="2800" spc="50" dirty="0"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  <a:r>
              <a:rPr lang="zh-CN" altLang="en-US" sz="2800" spc="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目标函数</a:t>
            </a:r>
            <a:r>
              <a:rPr lang="zh-CN" altLang="en-US" sz="2800" spc="5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spc="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值</a:t>
            </a:r>
            <a:r>
              <a:rPr lang="zh-CN" altLang="en-US" sz="2800" spc="50" dirty="0">
                <a:latin typeface="黑体" panose="02010609060101010101" pitchFamily="2" charset="-122"/>
                <a:ea typeface="黑体" panose="02010609060101010101" pitchFamily="2" charset="-122"/>
              </a:rPr>
              <a:t>定义）。</a:t>
            </a:r>
          </a:p>
          <a:p>
            <a:pPr indent="0" algn="just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800" spc="50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sz="2800" spc="50" dirty="0">
                <a:latin typeface="黑体" panose="02010609060101010101" pitchFamily="2" charset="-122"/>
                <a:ea typeface="黑体" panose="02010609060101010101" pitchFamily="2" charset="-122"/>
              </a:rPr>
              <a:t>如果</a:t>
            </a:r>
            <a:r>
              <a:rPr lang="zh-CN" altLang="en-US" sz="2800" spc="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高度</a:t>
            </a:r>
            <a:r>
              <a:rPr lang="zh-CN" altLang="en-US" sz="2800" spc="50" dirty="0">
                <a:latin typeface="黑体" panose="02010609060101010101" pitchFamily="2" charset="-122"/>
                <a:ea typeface="黑体" panose="02010609060101010101" pitchFamily="2" charset="-122"/>
              </a:rPr>
              <a:t>对应于</a:t>
            </a:r>
            <a:r>
              <a:rPr lang="zh-CN" altLang="en-US" sz="2800" spc="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耗散</a:t>
            </a:r>
            <a:r>
              <a:rPr lang="zh-CN" altLang="en-US" sz="2800" spc="50" dirty="0">
                <a:latin typeface="黑体" panose="02010609060101010101" pitchFamily="2" charset="-122"/>
                <a:ea typeface="黑体" panose="02010609060101010101" pitchFamily="2" charset="-122"/>
              </a:rPr>
              <a:t>，那么</a:t>
            </a:r>
            <a:r>
              <a:rPr lang="zh-CN" altLang="en-US" sz="2800" spc="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目标</a:t>
            </a:r>
            <a:r>
              <a:rPr lang="zh-CN" altLang="en-US" sz="2800" spc="50" dirty="0">
                <a:latin typeface="黑体" panose="02010609060101010101" pitchFamily="2" charset="-122"/>
                <a:ea typeface="黑体" panose="02010609060101010101" pitchFamily="2" charset="-122"/>
              </a:rPr>
              <a:t>是找到</a:t>
            </a:r>
            <a:r>
              <a:rPr lang="zh-CN" altLang="en-US" sz="2800" spc="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最低谷</a:t>
            </a:r>
            <a:r>
              <a:rPr lang="en-US" altLang="zh-CN" sz="2800" spc="50" dirty="0">
                <a:ea typeface="黑体" panose="02010609060101010101" pitchFamily="2" charset="-122"/>
              </a:rPr>
              <a:t>——</a:t>
            </a:r>
            <a:r>
              <a:rPr lang="zh-CN" altLang="en-US" sz="2800" spc="50" dirty="0">
                <a:latin typeface="黑体" panose="02010609060101010101" pitchFamily="2" charset="-122"/>
                <a:ea typeface="黑体" panose="02010609060101010101" pitchFamily="2" charset="-122"/>
              </a:rPr>
              <a:t>即一个</a:t>
            </a:r>
            <a:r>
              <a:rPr lang="zh-CN" altLang="en-US" sz="2800" spc="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全局最小值</a:t>
            </a:r>
            <a:r>
              <a:rPr lang="zh-CN" altLang="en-US" sz="2800" spc="50" dirty="0">
                <a:latin typeface="黑体" panose="02010609060101010101" pitchFamily="2" charset="-122"/>
                <a:ea typeface="黑体" panose="02010609060101010101" pitchFamily="2" charset="-122"/>
              </a:rPr>
              <a:t>；如果</a:t>
            </a:r>
            <a:r>
              <a:rPr lang="zh-CN" altLang="en-US" sz="2800" spc="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高度</a:t>
            </a:r>
            <a:r>
              <a:rPr lang="zh-CN" altLang="en-US" sz="2800" spc="50" dirty="0">
                <a:latin typeface="黑体" panose="02010609060101010101" pitchFamily="2" charset="-122"/>
                <a:ea typeface="黑体" panose="02010609060101010101" pitchFamily="2" charset="-122"/>
              </a:rPr>
              <a:t>对应于</a:t>
            </a:r>
            <a:r>
              <a:rPr lang="zh-CN" altLang="en-US" sz="2800" spc="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目标函数</a:t>
            </a:r>
            <a:r>
              <a:rPr lang="zh-CN" altLang="en-US" sz="2800" spc="50" dirty="0">
                <a:latin typeface="黑体" panose="02010609060101010101" pitchFamily="2" charset="-122"/>
                <a:ea typeface="黑体" panose="02010609060101010101" pitchFamily="2" charset="-122"/>
              </a:rPr>
              <a:t>，那么目标是找到</a:t>
            </a:r>
            <a:r>
              <a:rPr lang="zh-CN" altLang="en-US" sz="2800" spc="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最高峰</a:t>
            </a:r>
            <a:r>
              <a:rPr lang="en-US" altLang="zh-CN" sz="2800" spc="50" dirty="0">
                <a:ea typeface="黑体" panose="02010609060101010101" pitchFamily="2" charset="-122"/>
              </a:rPr>
              <a:t>——</a:t>
            </a:r>
            <a:r>
              <a:rPr lang="zh-CN" altLang="en-US" sz="2800" spc="50" dirty="0">
                <a:latin typeface="黑体" panose="02010609060101010101" pitchFamily="2" charset="-122"/>
                <a:ea typeface="黑体" panose="02010609060101010101" pitchFamily="2" charset="-122"/>
              </a:rPr>
              <a:t>即一个</a:t>
            </a:r>
            <a:r>
              <a:rPr lang="zh-CN" altLang="en-US" sz="2800" spc="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全局最大值</a:t>
            </a:r>
            <a:r>
              <a:rPr lang="zh-CN" altLang="en-US" sz="2800" spc="5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indent="0" algn="just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zh-CN" altLang="en-US" sz="2800" spc="5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0" algn="just" latinLnBrk="0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800" spc="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spc="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局部搜索算法</a:t>
            </a:r>
            <a:r>
              <a:rPr lang="zh-CN" altLang="en-US" sz="2800" spc="50" dirty="0">
                <a:latin typeface="黑体" panose="02010609060101010101" pitchFamily="2" charset="-122"/>
                <a:ea typeface="黑体" panose="02010609060101010101" pitchFamily="2" charset="-122"/>
              </a:rPr>
              <a:t>就象对</a:t>
            </a:r>
            <a:r>
              <a:rPr lang="zh-CN" altLang="en-US" sz="2800" spc="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地形图</a:t>
            </a:r>
            <a:r>
              <a:rPr lang="zh-CN" altLang="en-US" sz="2800" spc="50" dirty="0">
                <a:latin typeface="黑体" panose="02010609060101010101" pitchFamily="2" charset="-122"/>
                <a:ea typeface="黑体" panose="02010609060101010101" pitchFamily="2" charset="-122"/>
              </a:rPr>
              <a:t>的探索，如果存在解，那么</a:t>
            </a:r>
            <a:r>
              <a:rPr lang="zh-CN" altLang="en-US" sz="2800" spc="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完备</a:t>
            </a:r>
            <a:r>
              <a:rPr lang="zh-CN" altLang="en-US" sz="2800" spc="50" dirty="0">
                <a:latin typeface="黑体" panose="02010609060101010101" pitchFamily="2" charset="-122"/>
                <a:ea typeface="黑体" panose="02010609060101010101" pitchFamily="2" charset="-122"/>
              </a:rPr>
              <a:t>的局部搜索算法</a:t>
            </a:r>
            <a:r>
              <a:rPr lang="zh-CN" altLang="en-US" sz="2800" spc="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总能</a:t>
            </a:r>
            <a:r>
              <a:rPr lang="zh-CN" altLang="en-US" sz="2800" spc="50" dirty="0">
                <a:latin typeface="黑体" panose="02010609060101010101" pitchFamily="2" charset="-122"/>
                <a:ea typeface="黑体" panose="02010609060101010101" pitchFamily="2" charset="-122"/>
              </a:rPr>
              <a:t>找到解；</a:t>
            </a:r>
            <a:r>
              <a:rPr lang="zh-CN" altLang="en-US" sz="2800" spc="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最优的</a:t>
            </a:r>
            <a:r>
              <a:rPr lang="zh-CN" altLang="en-US" sz="2800" spc="50" dirty="0">
                <a:latin typeface="黑体" panose="02010609060101010101" pitchFamily="2" charset="-122"/>
                <a:ea typeface="黑体" panose="02010609060101010101" pitchFamily="2" charset="-122"/>
              </a:rPr>
              <a:t>局部搜索算法</a:t>
            </a:r>
            <a:r>
              <a:rPr lang="zh-CN" altLang="en-US" sz="2800" spc="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总能</a:t>
            </a:r>
            <a:r>
              <a:rPr lang="zh-CN" altLang="en-US" sz="2800" spc="50" dirty="0">
                <a:latin typeface="黑体" panose="02010609060101010101" pitchFamily="2" charset="-122"/>
                <a:ea typeface="黑体" panose="02010609060101010101" pitchFamily="2" charset="-122"/>
              </a:rPr>
              <a:t>找到</a:t>
            </a:r>
            <a:r>
              <a:rPr lang="zh-CN" altLang="en-US" sz="2800" spc="5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全局最小值／最大值。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4.3.3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遗传算法的应用情况</a:t>
            </a:r>
          </a:p>
        </p:txBody>
      </p:sp>
      <p:sp>
        <p:nvSpPr>
          <p:cNvPr id="4403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algn="l" latinLnBrk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(1)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函数优化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对于一些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非线性、多模型、多目标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函数优化问题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，用其他优化方法较难求解，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遗传算法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却可以方便地得到较好的结果。</a:t>
            </a:r>
          </a:p>
          <a:p>
            <a:pPr algn="l" latinLnBrk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(2)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组合优化 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遗传算法对于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组合优化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中的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NP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完全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问题非常有效。例如，遗传算法已经在求解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旅行商问题、背包问题、装箱问题、图形划分问题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等方面得到成功的应用。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latinLnBrk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Clr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(3)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生产调度问题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遗传算法已成为解决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复杂调度问题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的有效工具，在单件生产车间调度、流水线生产车间调度、生产规划、任务</a:t>
            </a:r>
            <a:r>
              <a:rPr lang="zh-CN" altLang="en-US" sz="2800" dirty="0">
                <a:ea typeface="黑体" panose="02010609060101010101" pitchFamily="2" charset="-122"/>
              </a:rPr>
              <a:t>分配等方面遗传算法都得到了有效的应用。</a:t>
            </a:r>
            <a:endParaRPr lang="zh-CN" altLang="en-US" sz="2400" dirty="0">
              <a:ea typeface="黑体" panose="02010609060101010101" pitchFamily="2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70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40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2"/>
          <p:cNvSpPr txBox="1"/>
          <p:nvPr/>
        </p:nvSpPr>
        <p:spPr>
          <a:xfrm>
            <a:off x="539750" y="692150"/>
            <a:ext cx="80645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50000"/>
              </a:spcBef>
              <a:buClrTx/>
              <a:buFontTx/>
            </a:pP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     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1731" name="Text Box 3"/>
          <p:cNvSpPr txBox="1"/>
          <p:nvPr/>
        </p:nvSpPr>
        <p:spPr>
          <a:xfrm>
            <a:off x="248920" y="476250"/>
            <a:ext cx="8323580" cy="5692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ct val="50000"/>
              </a:spcBef>
              <a:buClrTx/>
              <a:buFontTx/>
            </a:pP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    </a:t>
            </a:r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(4)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自动控制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用遗传算法进行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航空控制系统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的优化、基于遗传算法的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模糊控制器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优化设计、基于遗传算法的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参数辨识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、利用遗传算法进行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人工神经网络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结构优化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设计和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权值学习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，都显示出了遗传算法在这些领域中应用的可能性。</a:t>
            </a:r>
            <a:endParaRPr lang="en-US" altLang="zh-CN" b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  <a:buClrTx/>
              <a:buFontTx/>
            </a:pP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(5)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机器人智能控制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遗传算法已经在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移动机器人路径规划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、关节机器人运动轨迹规划、机器人逆运动学求解、细胞机器人的结构优化和行动协调等方面得到研究和应用。</a:t>
            </a:r>
            <a:endParaRPr lang="en-US" altLang="zh-CN" b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  <a:buClrTx/>
            </a:pP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(6)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图像处理和模式识别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遗传算法已在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图像恢复、图像边缘特征提取、几何形状识别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等方面得到了应用。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71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2"/>
          <p:cNvSpPr txBox="1"/>
          <p:nvPr/>
        </p:nvSpPr>
        <p:spPr>
          <a:xfrm>
            <a:off x="554355" y="260350"/>
            <a:ext cx="7978775" cy="28917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ct val="50000"/>
              </a:spcBef>
              <a:buClrTx/>
              <a:buFontTx/>
            </a:pP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     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(7)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人工生命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遗传算法已在其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进化模型、学习模型、行为模型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等方面显示了初步的应用能力。预见遗传算法在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人工生命及复杂自适应系统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的模拟与设计、复杂系统突现性理论研究中，将得到更为深入的发展。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</a:pPr>
            <a:endParaRPr lang="zh-CN" altLang="en-US" b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827" name="Text Box 3"/>
          <p:cNvSpPr txBox="1"/>
          <p:nvPr/>
        </p:nvSpPr>
        <p:spPr>
          <a:xfrm>
            <a:off x="554355" y="2565400"/>
            <a:ext cx="8194358" cy="39354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   </a:t>
            </a:r>
            <a:r>
              <a:rPr lang="en-US" altLang="zh-CN" b="1" dirty="0">
                <a:solidFill>
                  <a:srgbClr val="FF0000"/>
                </a:solidFill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(8)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遗传程序设计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Koza 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使用以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LISP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语言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所表示的编码方法，基于对一种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树型结构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所进行的遗传操作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自动生成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计算机程序。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(9)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机器学习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遗传算法被用于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模糊控制规则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的学习，利用遗传算法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学习隶属度函数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，从而更好地改进了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模糊系统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的性能。基于遗传算法的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机器学习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可用于调整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人工神经网络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连接权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，也可用于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神经网络结构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的优化设计。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分类器系统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多机器人路径规划系统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中得到了成功的应用。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72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84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7"/>
          <p:cNvPicPr>
            <a:picLocks noChangeAspect="1"/>
          </p:cNvPicPr>
          <p:nvPr/>
        </p:nvPicPr>
        <p:blipFill>
          <a:blip r:embed="rId4"/>
          <a:srcRect l="6468" t="21083" r="6950" b="5113"/>
          <a:stretch>
            <a:fillRect/>
          </a:stretch>
        </p:blipFill>
        <p:spPr>
          <a:xfrm>
            <a:off x="107950" y="2563813"/>
            <a:ext cx="4824413" cy="352901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7107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973455" y="1082675"/>
          <a:ext cx="7524750" cy="114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r:id="rId5" imgW="2997200" imgH="457200" progId="Equation.DSMT4">
                  <p:embed/>
                </p:oleObj>
              </mc:Choice>
              <mc:Fallback>
                <p:oleObj r:id="rId5" imgW="2997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973455" y="1082675"/>
                        <a:ext cx="7524750" cy="114808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Rectangle 4"/>
          <p:cNvSpPr/>
          <p:nvPr/>
        </p:nvSpPr>
        <p:spPr>
          <a:xfrm>
            <a:off x="36513" y="333375"/>
            <a:ext cx="8569325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69900" indent="-469900" algn="just">
              <a:lnSpc>
                <a:spcPct val="120000"/>
              </a:lnSpc>
              <a:buClr>
                <a:schemeClr val="accent2"/>
              </a:buClr>
              <a:buChar char="o"/>
            </a:pPr>
            <a:r>
              <a:rPr lang="zh-CN" altLang="en-US" sz="26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例： 用遗传算法求解下面一个</a:t>
            </a:r>
            <a:r>
              <a:rPr lang="en-US" altLang="zh-CN" sz="26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Rastrigin</a:t>
            </a:r>
            <a:r>
              <a:rPr lang="zh-CN" altLang="en-US" sz="26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函数的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最小值</a:t>
            </a:r>
            <a:r>
              <a:rPr lang="zh-CN" altLang="en-US" sz="26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47109" name="Picture 5"/>
          <p:cNvPicPr>
            <a:picLocks noChangeAspect="1"/>
          </p:cNvPicPr>
          <p:nvPr/>
        </p:nvPicPr>
        <p:blipFill>
          <a:blip r:embed="rId7"/>
          <a:srcRect l="26384" t="30638" r="17513" b="7210"/>
          <a:stretch>
            <a:fillRect/>
          </a:stretch>
        </p:blipFill>
        <p:spPr>
          <a:xfrm>
            <a:off x="5005388" y="2468563"/>
            <a:ext cx="4067175" cy="36718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10" name="Text Box 7"/>
          <p:cNvSpPr txBox="1"/>
          <p:nvPr/>
        </p:nvSpPr>
        <p:spPr>
          <a:xfrm>
            <a:off x="4645025" y="2300605"/>
            <a:ext cx="720725" cy="31242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/>
          <a:p>
            <a:pPr indent="176530">
              <a:spcBef>
                <a:spcPct val="50000"/>
              </a:spcBef>
            </a:pPr>
            <a:r>
              <a:rPr lang="en-US" altLang="zh-CN" sz="1600" i="1" dirty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1600" baseline="-25000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</a:p>
        </p:txBody>
      </p:sp>
      <p:sp>
        <p:nvSpPr>
          <p:cNvPr id="472072" name="Text Box 8"/>
          <p:cNvSpPr txBox="1"/>
          <p:nvPr/>
        </p:nvSpPr>
        <p:spPr>
          <a:xfrm>
            <a:off x="8604250" y="6477318"/>
            <a:ext cx="720725" cy="31242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/>
          <a:p>
            <a:pPr indent="176530">
              <a:spcBef>
                <a:spcPct val="50000"/>
              </a:spcBef>
            </a:pPr>
            <a:r>
              <a:rPr lang="en-US" altLang="zh-CN" sz="1600" i="1" dirty="0">
                <a:solidFill>
                  <a:schemeClr val="bg1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1600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47112" name="Text Box 9"/>
          <p:cNvSpPr txBox="1"/>
          <p:nvPr/>
        </p:nvSpPr>
        <p:spPr>
          <a:xfrm>
            <a:off x="8604250" y="5804218"/>
            <a:ext cx="720725" cy="31242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/>
          <a:p>
            <a:pPr indent="176530">
              <a:spcBef>
                <a:spcPct val="50000"/>
              </a:spcBef>
            </a:pPr>
            <a:r>
              <a:rPr lang="en-US" altLang="zh-CN" sz="1600" i="1" dirty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1600" baseline="-25000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47113" name="Text Box 13"/>
          <p:cNvSpPr txBox="1"/>
          <p:nvPr/>
        </p:nvSpPr>
        <p:spPr>
          <a:xfrm>
            <a:off x="3276600" y="5708968"/>
            <a:ext cx="720725" cy="31242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/>
          <a:p>
            <a:pPr indent="176530">
              <a:spcBef>
                <a:spcPct val="50000"/>
              </a:spcBef>
            </a:pPr>
            <a:r>
              <a:rPr lang="en-US" altLang="zh-CN" sz="1600" i="1" dirty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1600" baseline="-25000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47114" name="Text Box 14"/>
          <p:cNvSpPr txBox="1"/>
          <p:nvPr/>
        </p:nvSpPr>
        <p:spPr>
          <a:xfrm>
            <a:off x="755650" y="5493068"/>
            <a:ext cx="720725" cy="31242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/>
          <a:p>
            <a:pPr indent="176530">
              <a:spcBef>
                <a:spcPct val="50000"/>
              </a:spcBef>
            </a:pPr>
            <a:r>
              <a:rPr lang="en-US" altLang="zh-CN" sz="1600" i="1" dirty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1600" baseline="-25000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</a:p>
        </p:txBody>
      </p:sp>
      <p:sp>
        <p:nvSpPr>
          <p:cNvPr id="47115" name="Text Box 15"/>
          <p:cNvSpPr txBox="1"/>
          <p:nvPr/>
        </p:nvSpPr>
        <p:spPr>
          <a:xfrm>
            <a:off x="0" y="2732405"/>
            <a:ext cx="720725" cy="31242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/>
          <a:p>
            <a:pPr indent="176530">
              <a:spcBef>
                <a:spcPct val="50000"/>
              </a:spcBef>
            </a:pPr>
            <a:r>
              <a:rPr lang="en-US" altLang="zh-CN" sz="1600" i="1" dirty="0">
                <a:solidFill>
                  <a:srgbClr val="FF0000"/>
                </a:solidFill>
                <a:latin typeface="宋体" panose="02010600030101010101" pitchFamily="2" charset="-122"/>
              </a:rPr>
              <a:t>f</a:t>
            </a:r>
            <a:endParaRPr lang="en-US" altLang="zh-CN" sz="1600" baseline="-250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1461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/>
          </p:cNvSpPr>
          <p:nvPr>
            <p:ph type="body" sz="half" idx="4294967295"/>
          </p:nvPr>
        </p:nvSpPr>
        <p:spPr>
          <a:xfrm>
            <a:off x="346075" y="2446020"/>
            <a:ext cx="7667625" cy="4247515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Clr>
                <a:srgbClr val="66FFFF"/>
              </a:buClr>
              <a:buSzTx/>
              <a:buNone/>
            </a:pPr>
            <a:r>
              <a:rPr lang="zh-CN" altLang="en-US" sz="2600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初始种群：</a:t>
            </a:r>
          </a:p>
          <a:p>
            <a:pPr eaLnBrk="1" hangingPunct="1">
              <a:buClr>
                <a:srgbClr val="66FFFF"/>
              </a:buClr>
              <a:buSzTx/>
              <a:buFont typeface="Wingdings" panose="05000000000000000000" pitchFamily="2" charset="2"/>
            </a:pPr>
            <a:endParaRPr lang="zh-CN" altLang="en-US" sz="2600" b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8131" name="Rectangle 4"/>
          <p:cNvSpPr/>
          <p:nvPr/>
        </p:nvSpPr>
        <p:spPr>
          <a:xfrm>
            <a:off x="36830" y="333375"/>
            <a:ext cx="8569325" cy="264033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69900" indent="-469900" algn="just">
              <a:lnSpc>
                <a:spcPct val="120000"/>
              </a:lnSpc>
              <a:buClr>
                <a:schemeClr val="accent2"/>
              </a:buClr>
              <a:buChar char="o"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例： 用遗传算法求解下面一个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Rastrigin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函数的最小值。</a:t>
            </a:r>
          </a:p>
        </p:txBody>
      </p:sp>
      <p:pic>
        <p:nvPicPr>
          <p:cNvPr id="48132" name="Picture 6"/>
          <p:cNvPicPr>
            <a:picLocks noChangeAspect="1"/>
          </p:cNvPicPr>
          <p:nvPr/>
        </p:nvPicPr>
        <p:blipFill>
          <a:blip r:embed="rId4"/>
          <a:srcRect l="26384" t="30638" r="17513" b="7210"/>
          <a:stretch>
            <a:fillRect/>
          </a:stretch>
        </p:blipFill>
        <p:spPr>
          <a:xfrm>
            <a:off x="2447925" y="2973388"/>
            <a:ext cx="4067175" cy="367188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68999" name="Object 7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7452320" y="3176905"/>
          <a:ext cx="1500505" cy="1236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r:id="rId5" imgW="1545590" imgH="1746250" progId="SmartDraw.2">
                  <p:embed/>
                </p:oleObj>
              </mc:Choice>
              <mc:Fallback>
                <p:oleObj r:id="rId5" imgW="1545590" imgH="1746250" progId="SmartDraw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7452320" y="3176905"/>
                        <a:ext cx="1500505" cy="123634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Text Box 10"/>
          <p:cNvSpPr txBox="1"/>
          <p:nvPr/>
        </p:nvSpPr>
        <p:spPr>
          <a:xfrm>
            <a:off x="2339975" y="2805430"/>
            <a:ext cx="720725" cy="31242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/>
          <a:p>
            <a:pPr indent="176530">
              <a:spcBef>
                <a:spcPct val="50000"/>
              </a:spcBef>
            </a:pPr>
            <a:r>
              <a:rPr lang="en-US" altLang="zh-CN" sz="1600" i="1" dirty="0">
                <a:solidFill>
                  <a:schemeClr val="bg1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1600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</a:p>
        </p:txBody>
      </p:sp>
      <p:sp>
        <p:nvSpPr>
          <p:cNvPr id="48136" name="Text Box 13"/>
          <p:cNvSpPr txBox="1"/>
          <p:nvPr/>
        </p:nvSpPr>
        <p:spPr>
          <a:xfrm>
            <a:off x="6299200" y="6309043"/>
            <a:ext cx="720725" cy="31242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/>
          <a:p>
            <a:pPr indent="176530">
              <a:spcBef>
                <a:spcPct val="50000"/>
              </a:spcBef>
            </a:pPr>
            <a:r>
              <a:rPr lang="en-US" altLang="zh-CN" sz="1600" i="1" dirty="0">
                <a:solidFill>
                  <a:schemeClr val="bg1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1600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</a:p>
        </p:txBody>
      </p:sp>
      <p:graphicFrame>
        <p:nvGraphicFramePr>
          <p:cNvPr id="48137" name="对象 2"/>
          <p:cNvGraphicFramePr>
            <a:graphicFrameLocks noChangeAspect="1"/>
          </p:cNvGraphicFramePr>
          <p:nvPr/>
        </p:nvGraphicFramePr>
        <p:xfrm>
          <a:off x="1042988" y="1082675"/>
          <a:ext cx="752475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r:id="rId7" imgW="2997200" imgH="457200" progId="Equation.DSMT4">
                  <p:embed/>
                </p:oleObj>
              </mc:Choice>
              <mc:Fallback>
                <p:oleObj r:id="rId7" imgW="2997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2988" y="1082675"/>
                        <a:ext cx="7524750" cy="114776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58501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8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4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/>
          </p:cNvSpPr>
          <p:nvPr>
            <p:ph type="body" sz="half" idx="4294967295"/>
          </p:nvPr>
        </p:nvSpPr>
        <p:spPr>
          <a:xfrm>
            <a:off x="0" y="2420888"/>
            <a:ext cx="9144000" cy="5112643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Clr>
                <a:srgbClr val="66FFFF"/>
              </a:buClr>
              <a:buSzTx/>
              <a:buNone/>
            </a:pPr>
            <a:r>
              <a:rPr lang="en-US" altLang="zh-CN" sz="2600" b="1" dirty="0"/>
              <a:t>   </a:t>
            </a:r>
            <a:r>
              <a:rPr lang="en-US" altLang="zh-CN" sz="2600" b="1" dirty="0" smtClean="0"/>
              <a:t>    </a:t>
            </a:r>
            <a:r>
              <a:rPr lang="zh-CN" altLang="en-US" sz="2600" b="1" dirty="0" smtClean="0"/>
              <a:t>初始</a:t>
            </a:r>
            <a:r>
              <a:rPr lang="zh-CN" altLang="en-US" sz="2600" b="1" dirty="0"/>
              <a:t>种群         </a:t>
            </a:r>
            <a:r>
              <a:rPr lang="zh-CN" altLang="en-US" sz="2600" b="1" dirty="0" smtClean="0"/>
              <a:t>               </a:t>
            </a:r>
            <a:r>
              <a:rPr lang="zh-CN" altLang="en-US" sz="2600" b="1" dirty="0"/>
              <a:t>第二代种群</a:t>
            </a:r>
          </a:p>
          <a:p>
            <a:pPr eaLnBrk="1" hangingPunct="1">
              <a:buClr>
                <a:srgbClr val="66FFFF"/>
              </a:buClr>
              <a:buSzTx/>
              <a:buFont typeface="Wingdings" panose="05000000000000000000" pitchFamily="2" charset="2"/>
            </a:pPr>
            <a:endParaRPr lang="en-US" altLang="zh-CN" sz="2600" dirty="0"/>
          </a:p>
        </p:txBody>
      </p:sp>
      <p:sp>
        <p:nvSpPr>
          <p:cNvPr id="49156" name="Rectangle 4"/>
          <p:cNvSpPr/>
          <p:nvPr/>
        </p:nvSpPr>
        <p:spPr>
          <a:xfrm>
            <a:off x="36513" y="333375"/>
            <a:ext cx="8569325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69900" indent="-469900" algn="just">
              <a:lnSpc>
                <a:spcPct val="120000"/>
              </a:lnSpc>
              <a:buClr>
                <a:schemeClr val="accent2"/>
              </a:buClr>
              <a:buChar char="o"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例： 用遗传算法求解下面一个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Rastrigin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函数的最小值。</a:t>
            </a:r>
          </a:p>
        </p:txBody>
      </p:sp>
      <p:sp>
        <p:nvSpPr>
          <p:cNvPr id="470021" name="AutoShape 5"/>
          <p:cNvSpPr/>
          <p:nvPr/>
        </p:nvSpPr>
        <p:spPr>
          <a:xfrm>
            <a:off x="4284663" y="4724400"/>
            <a:ext cx="503237" cy="288925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17694720">
                <a:pos x="2147483647" y="0"/>
              </a:cxn>
              <a:cxn ang="11796480">
                <a:pos x="0" y="2147483647"/>
              </a:cxn>
              <a:cxn ang="589824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9158" name="Picture 6"/>
          <p:cNvPicPr>
            <a:picLocks noChangeAspect="1"/>
          </p:cNvPicPr>
          <p:nvPr/>
        </p:nvPicPr>
        <p:blipFill>
          <a:blip r:embed="rId4"/>
          <a:srcRect l="26384" t="30638" r="17513" b="7210"/>
          <a:stretch>
            <a:fillRect/>
          </a:stretch>
        </p:blipFill>
        <p:spPr>
          <a:xfrm>
            <a:off x="0" y="2997200"/>
            <a:ext cx="4067175" cy="367188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9159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0" y="3200400"/>
          <a:ext cx="1500505" cy="1236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r:id="rId5" imgW="1545590" imgH="1746250" progId="SmartDraw.2">
                  <p:embed/>
                </p:oleObj>
              </mc:Choice>
              <mc:Fallback>
                <p:oleObj r:id="rId5" imgW="1545590" imgH="1746250" progId="SmartDraw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0" y="3200400"/>
                        <a:ext cx="1500505" cy="123698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0024" name="Picture 8"/>
          <p:cNvPicPr>
            <a:picLocks noChangeAspect="1"/>
          </p:cNvPicPr>
          <p:nvPr/>
        </p:nvPicPr>
        <p:blipFill>
          <a:blip r:embed="rId4"/>
          <a:srcRect l="26384" t="30638" r="17513" b="7210"/>
          <a:stretch>
            <a:fillRect/>
          </a:stretch>
        </p:blipFill>
        <p:spPr>
          <a:xfrm>
            <a:off x="4860032" y="2924175"/>
            <a:ext cx="4122737" cy="381793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70025" name="Object 9"/>
          <p:cNvGraphicFramePr>
            <a:graphicFrameLocks noChangeAspect="1"/>
          </p:cNvGraphicFramePr>
          <p:nvPr/>
        </p:nvGraphicFramePr>
        <p:xfrm>
          <a:off x="7019925" y="3284538"/>
          <a:ext cx="1728788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r:id="rId7" imgW="1682750" imgH="4471670" progId="SmartDraw.2">
                  <p:embed/>
                </p:oleObj>
              </mc:Choice>
              <mc:Fallback>
                <p:oleObj r:id="rId7" imgW="1682750" imgH="4471670" progId="SmartDraw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19925" y="3284538"/>
                        <a:ext cx="1728788" cy="252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10"/>
          <p:cNvSpPr txBox="1"/>
          <p:nvPr/>
        </p:nvSpPr>
        <p:spPr>
          <a:xfrm>
            <a:off x="-107950" y="2829243"/>
            <a:ext cx="720725" cy="31242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/>
          <a:p>
            <a:pPr indent="176530">
              <a:spcBef>
                <a:spcPct val="50000"/>
              </a:spcBef>
            </a:pPr>
            <a:r>
              <a:rPr lang="en-US" altLang="zh-CN" sz="1600" i="1" dirty="0">
                <a:solidFill>
                  <a:schemeClr val="bg1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1600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</a:p>
        </p:txBody>
      </p:sp>
      <p:sp>
        <p:nvSpPr>
          <p:cNvPr id="470027" name="Text Box 11"/>
          <p:cNvSpPr txBox="1"/>
          <p:nvPr/>
        </p:nvSpPr>
        <p:spPr>
          <a:xfrm>
            <a:off x="8675811" y="6356940"/>
            <a:ext cx="720725" cy="31242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/>
          <a:p>
            <a:pPr indent="176530">
              <a:spcBef>
                <a:spcPct val="50000"/>
              </a:spcBef>
            </a:pPr>
            <a:r>
              <a:rPr lang="en-US" altLang="zh-CN" sz="1600" i="1" dirty="0">
                <a:solidFill>
                  <a:schemeClr val="bg1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1600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470028" name="Text Box 12"/>
          <p:cNvSpPr txBox="1"/>
          <p:nvPr/>
        </p:nvSpPr>
        <p:spPr>
          <a:xfrm>
            <a:off x="4932363" y="2732405"/>
            <a:ext cx="720725" cy="31242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/>
          <a:p>
            <a:pPr indent="176530">
              <a:spcBef>
                <a:spcPct val="50000"/>
              </a:spcBef>
            </a:pPr>
            <a:r>
              <a:rPr lang="en-US" altLang="zh-CN" sz="1600" i="1" dirty="0">
                <a:solidFill>
                  <a:schemeClr val="bg1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1600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</a:p>
        </p:txBody>
      </p:sp>
      <p:sp>
        <p:nvSpPr>
          <p:cNvPr id="49165" name="Text Box 13"/>
          <p:cNvSpPr txBox="1"/>
          <p:nvPr/>
        </p:nvSpPr>
        <p:spPr>
          <a:xfrm>
            <a:off x="3851275" y="6332855"/>
            <a:ext cx="720725" cy="31242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/>
          <a:p>
            <a:pPr indent="176530">
              <a:spcBef>
                <a:spcPct val="50000"/>
              </a:spcBef>
            </a:pPr>
            <a:r>
              <a:rPr lang="en-US" altLang="zh-CN" sz="1600" i="1" dirty="0">
                <a:solidFill>
                  <a:schemeClr val="bg1"/>
                </a:solidFill>
                <a:latin typeface="宋体" panose="02010600030101010101" pitchFamily="2" charset="-122"/>
              </a:rPr>
              <a:t>x</a:t>
            </a:r>
            <a:r>
              <a:rPr lang="en-US" altLang="zh-CN" sz="1600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</a:p>
        </p:txBody>
      </p:sp>
      <p:graphicFrame>
        <p:nvGraphicFramePr>
          <p:cNvPr id="49166" name="对象 2"/>
          <p:cNvGraphicFramePr>
            <a:graphicFrameLocks noChangeAspect="1"/>
          </p:cNvGraphicFramePr>
          <p:nvPr/>
        </p:nvGraphicFramePr>
        <p:xfrm>
          <a:off x="1042988" y="1082675"/>
          <a:ext cx="752475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r:id="rId9" imgW="2997200" imgH="457200" progId="Equation.DSMT4">
                  <p:embed/>
                </p:oleObj>
              </mc:Choice>
              <mc:Fallback>
                <p:oleObj r:id="rId9" imgW="2997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2988" y="1082675"/>
                        <a:ext cx="7524750" cy="114776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75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7179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7" grpId="0"/>
      <p:bldP spid="47002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/>
          </p:cNvSpPr>
          <p:nvPr>
            <p:ph type="body" sz="half" idx="4294967295"/>
          </p:nvPr>
        </p:nvSpPr>
        <p:spPr>
          <a:xfrm>
            <a:off x="0" y="116205"/>
            <a:ext cx="8425180" cy="5400675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Clr>
                <a:srgbClr val="66FFFF"/>
              </a:buClr>
              <a:buSzTx/>
              <a:buNone/>
            </a:pPr>
            <a:r>
              <a:rPr lang="zh-CN" altLang="en-US" sz="2600" b="1" dirty="0"/>
              <a:t>在迭代</a:t>
            </a:r>
            <a:r>
              <a:rPr lang="en-US" altLang="zh-CN" sz="2600" b="1" dirty="0"/>
              <a:t>60</a:t>
            </a:r>
            <a:r>
              <a:rPr lang="zh-CN" altLang="en-US" sz="2600" b="1" dirty="0"/>
              <a:t>、</a:t>
            </a:r>
            <a:r>
              <a:rPr lang="en-US" altLang="zh-CN" sz="2600" b="1" dirty="0"/>
              <a:t>80</a:t>
            </a:r>
            <a:r>
              <a:rPr lang="zh-CN" altLang="en-US" sz="2600" b="1" dirty="0"/>
              <a:t>、</a:t>
            </a:r>
            <a:r>
              <a:rPr lang="en-US" altLang="zh-CN" sz="2600" b="1" dirty="0"/>
              <a:t>95</a:t>
            </a:r>
            <a:r>
              <a:rPr lang="zh-CN" altLang="en-US" sz="2600" b="1" dirty="0"/>
              <a:t>、</a:t>
            </a:r>
            <a:r>
              <a:rPr lang="en-US" altLang="zh-CN" sz="2600" b="1" dirty="0"/>
              <a:t>100</a:t>
            </a:r>
            <a:r>
              <a:rPr lang="zh-CN" altLang="en-US" sz="2600" b="1" dirty="0"/>
              <a:t>次时的种群</a:t>
            </a:r>
            <a:endParaRPr lang="zh-CN" altLang="en-US" sz="2600" dirty="0"/>
          </a:p>
        </p:txBody>
      </p:sp>
      <p:pic>
        <p:nvPicPr>
          <p:cNvPr id="471043" name="Picture 3"/>
          <p:cNvPicPr>
            <a:picLocks noChangeAspect="1"/>
          </p:cNvPicPr>
          <p:nvPr/>
        </p:nvPicPr>
        <p:blipFill>
          <a:blip r:embed="rId4"/>
          <a:srcRect l="26384" t="30638" r="17513" b="7210"/>
          <a:stretch>
            <a:fillRect/>
          </a:stretch>
        </p:blipFill>
        <p:spPr>
          <a:xfrm>
            <a:off x="412750" y="692150"/>
            <a:ext cx="3871913" cy="310673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71044" name="Object 4"/>
          <p:cNvGraphicFramePr>
            <a:graphicFrameLocks noChangeAspect="1"/>
          </p:cNvGraphicFramePr>
          <p:nvPr/>
        </p:nvGraphicFramePr>
        <p:xfrm>
          <a:off x="930275" y="1625600"/>
          <a:ext cx="3108325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r:id="rId5" imgW="3200400" imgH="2240280" progId="SmartDraw.2">
                  <p:embed/>
                </p:oleObj>
              </mc:Choice>
              <mc:Fallback>
                <p:oleObj r:id="rId5" imgW="3200400" imgH="2240280" progId="SmartDraw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0275" y="1625600"/>
                        <a:ext cx="3108325" cy="158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045" name="Picture 5"/>
          <p:cNvPicPr>
            <a:picLocks noChangeAspect="1"/>
          </p:cNvPicPr>
          <p:nvPr/>
        </p:nvPicPr>
        <p:blipFill>
          <a:blip r:embed="rId4"/>
          <a:srcRect l="26384" t="30638" r="17513" b="7210"/>
          <a:stretch>
            <a:fillRect/>
          </a:stretch>
        </p:blipFill>
        <p:spPr>
          <a:xfrm>
            <a:off x="412750" y="3778250"/>
            <a:ext cx="3871913" cy="3106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1046" name="Picture 6"/>
          <p:cNvPicPr>
            <a:picLocks noChangeAspect="1"/>
          </p:cNvPicPr>
          <p:nvPr/>
        </p:nvPicPr>
        <p:blipFill>
          <a:blip r:embed="rId4"/>
          <a:srcRect l="26384" t="30638" r="17513" b="7210"/>
          <a:stretch>
            <a:fillRect/>
          </a:stretch>
        </p:blipFill>
        <p:spPr>
          <a:xfrm>
            <a:off x="5021263" y="682625"/>
            <a:ext cx="3871912" cy="3106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71047" name="Picture 7"/>
          <p:cNvPicPr>
            <a:picLocks noChangeAspect="1"/>
          </p:cNvPicPr>
          <p:nvPr/>
        </p:nvPicPr>
        <p:blipFill>
          <a:blip r:embed="rId4"/>
          <a:srcRect l="26384" t="30638" r="17513" b="7210"/>
          <a:stretch>
            <a:fillRect/>
          </a:stretch>
        </p:blipFill>
        <p:spPr>
          <a:xfrm>
            <a:off x="5021263" y="3778250"/>
            <a:ext cx="3871912" cy="310673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71048" name="Object 8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0" y="5077522"/>
          <a:ext cx="431800" cy="407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r:id="rId7" imgW="457200" imgH="402590" progId="SmartDraw.2">
                  <p:embed/>
                </p:oleObj>
              </mc:Choice>
              <mc:Fallback>
                <p:oleObj r:id="rId7" imgW="457200" imgH="402590" progId="SmartDraw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0" y="5077522"/>
                        <a:ext cx="431800" cy="40760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9" name="Object 9"/>
          <p:cNvGraphicFramePr>
            <a:graphicFrameLocks noChangeAspect="1"/>
          </p:cNvGraphicFramePr>
          <p:nvPr/>
        </p:nvGraphicFramePr>
        <p:xfrm>
          <a:off x="6659563" y="1858963"/>
          <a:ext cx="11239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r:id="rId9" imgW="1124585" imgH="777240" progId="SmartDraw.2">
                  <p:embed/>
                </p:oleObj>
              </mc:Choice>
              <mc:Fallback>
                <p:oleObj r:id="rId9" imgW="1124585" imgH="777240" progId="SmartDraw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59563" y="1858963"/>
                        <a:ext cx="1123950" cy="77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0" name="Object 10"/>
          <p:cNvGraphicFramePr>
            <a:graphicFrameLocks noChangeAspect="1"/>
          </p:cNvGraphicFramePr>
          <p:nvPr/>
        </p:nvGraphicFramePr>
        <p:xfrm>
          <a:off x="6948488" y="5189538"/>
          <a:ext cx="274637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r:id="rId11" imgW="274320" imgH="247015" progId="SmartDraw.2">
                  <p:embed/>
                </p:oleObj>
              </mc:Choice>
              <mc:Fallback>
                <p:oleObj r:id="rId11" imgW="274320" imgH="247015" progId="SmartDraw.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48488" y="5189538"/>
                        <a:ext cx="274637" cy="246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76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4664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7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xfrm>
            <a:off x="2123440" y="1484630"/>
            <a:ext cx="5153025" cy="89979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高级搜索 </a:t>
            </a:r>
          </a:p>
        </p:txBody>
      </p:sp>
      <p:sp>
        <p:nvSpPr>
          <p:cNvPr id="51204" name="Rectangle 3"/>
          <p:cNvSpPr>
            <a:spLocks noGrp="1"/>
          </p:cNvSpPr>
          <p:nvPr>
            <p:ph idx="1"/>
          </p:nvPr>
        </p:nvSpPr>
        <p:spPr>
          <a:xfrm>
            <a:off x="1763395" y="3213100"/>
            <a:ext cx="5930265" cy="243268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4.1  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爬山法搜索	</a:t>
            </a:r>
            <a:endParaRPr lang="en-US" altLang="zh-CN" dirty="0">
              <a:solidFill>
                <a:schemeClr val="bg1">
                  <a:lumMod val="60000"/>
                  <a:lumOff val="4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4.2  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模拟退火搜索	</a:t>
            </a:r>
            <a:endParaRPr lang="en-US" altLang="zh-CN" dirty="0">
              <a:solidFill>
                <a:schemeClr val="bg1">
                  <a:lumMod val="60000"/>
                  <a:lumOff val="4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4.3  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遗传算法</a:t>
            </a:r>
            <a:endParaRPr lang="en-US" altLang="zh-CN" dirty="0">
              <a:solidFill>
                <a:schemeClr val="bg1">
                  <a:lumMod val="60000"/>
                  <a:lumOff val="4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4.4 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案例分析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77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2411730" y="44450"/>
            <a:ext cx="4803775" cy="899795"/>
          </a:xfrm>
        </p:spPr>
        <p:txBody>
          <a:bodyPr vert="horz" wrap="square" lIns="91440" tIns="45720" rIns="91440" bIns="45720" anchor="ctr"/>
          <a:lstStyle/>
          <a:p>
            <a:pPr>
              <a:buNone/>
            </a:pPr>
            <a:r>
              <a:rPr lang="en-US" altLang="zh-CN" sz="3200" dirty="0"/>
              <a:t>4.4  </a:t>
            </a:r>
            <a:r>
              <a:rPr lang="zh-CN" altLang="zh-CN" sz="3200" dirty="0"/>
              <a:t>案例分析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467360" y="836295"/>
            <a:ext cx="8390255" cy="5461635"/>
          </a:xfrm>
        </p:spPr>
        <p:txBody>
          <a:bodyPr vert="horz" wrap="square" lIns="91440" tIns="45720" rIns="91440" bIns="45720" anchor="t"/>
          <a:lstStyle/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altLang="zh-CN" sz="2400" dirty="0">
                <a:solidFill>
                  <a:srgbClr val="FF0000"/>
                </a:solidFill>
              </a:rPr>
              <a:t>旅行商问题描述如下：</a:t>
            </a:r>
            <a:endParaRPr lang="zh-CN" altLang="zh-CN" sz="2400" dirty="0"/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altLang="en-US" sz="2400" dirty="0"/>
              <a:t>有一个旅行商，需要到</a:t>
            </a:r>
            <a:r>
              <a:rPr lang="en-US" altLang="zh-CN" sz="2400" dirty="0"/>
              <a:t>k</a:t>
            </a:r>
            <a:r>
              <a:rPr lang="zh-CN" altLang="en-US" sz="2400" dirty="0"/>
              <a:t>个城市去售货，每个城市</a:t>
            </a:r>
            <a:r>
              <a:rPr lang="zh-CN" altLang="en-US" sz="2400" dirty="0">
                <a:solidFill>
                  <a:srgbClr val="C00000"/>
                </a:solidFill>
              </a:rPr>
              <a:t>只去</a:t>
            </a:r>
            <a:r>
              <a:rPr lang="zh-CN" altLang="en-US" sz="2400" dirty="0"/>
              <a:t>一次，且知道任意两个城市之间的距离。设计一条从旅行商的驻地出发，经过每个城市，最后返回驻地的最短旅行路径。</a:t>
            </a: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solidFill>
                  <a:srgbClr val="C00000"/>
                </a:solidFill>
              </a:rPr>
              <a:t>旅行商问题</a:t>
            </a:r>
            <a:r>
              <a:rPr lang="zh-CN" altLang="en-US" sz="2400" dirty="0"/>
              <a:t>有很多实际应用，如：</a:t>
            </a: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altLang="en-US" sz="2400" dirty="0"/>
              <a:t>物资运输路线问题、自动焊机割咀路线问题、管道铺设路线问题等。</a:t>
            </a:r>
          </a:p>
          <a:p>
            <a:pPr marL="0" indent="60960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altLang="en-US" sz="2400" dirty="0"/>
              <a:t>下面分别采用</a:t>
            </a:r>
            <a:r>
              <a:rPr lang="zh-CN" altLang="en-US" sz="2400" dirty="0">
                <a:solidFill>
                  <a:srgbClr val="C00000"/>
                </a:solidFill>
              </a:rPr>
              <a:t>爬山算法、模拟退火算法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C00000"/>
                </a:solidFill>
              </a:rPr>
              <a:t>遗传算法</a:t>
            </a:r>
            <a:r>
              <a:rPr lang="zh-CN" altLang="en-US" sz="2400" dirty="0"/>
              <a:t>求解旅行商问题。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78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2483485" y="1196340"/>
            <a:ext cx="4803775" cy="899795"/>
          </a:xfrm>
        </p:spPr>
        <p:txBody>
          <a:bodyPr vert="horz" wrap="square" lIns="91440" tIns="45720" rIns="91440" bIns="45720" anchor="ctr"/>
          <a:lstStyle/>
          <a:p>
            <a:pPr>
              <a:buNone/>
            </a:pPr>
            <a:r>
              <a:rPr lang="en-US" altLang="zh-CN" dirty="0"/>
              <a:t>4.4  </a:t>
            </a:r>
            <a:r>
              <a:rPr lang="zh-CN" altLang="zh-CN" dirty="0"/>
              <a:t>案例分析</a:t>
            </a:r>
            <a:endParaRPr lang="zh-CN" altLang="en-US" dirty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1271270" y="2276475"/>
            <a:ext cx="6470015" cy="2451735"/>
          </a:xfrm>
        </p:spPr>
        <p:txBody>
          <a:bodyPr vert="horz" wrap="square" lIns="91440" tIns="45720" rIns="91440" bIns="45720" anchor="t"/>
          <a:lstStyle/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en-US" altLang="zh-CN" sz="2800" dirty="0">
                <a:solidFill>
                  <a:srgbClr val="FF0000"/>
                </a:solidFill>
              </a:rPr>
              <a:t>4.4.1</a:t>
            </a:r>
            <a:r>
              <a:rPr lang="zh-CN" altLang="zh-CN" sz="2800" dirty="0">
                <a:solidFill>
                  <a:srgbClr val="FF0000"/>
                </a:solidFill>
              </a:rPr>
              <a:t>爬山算法求解旅行商问题</a:t>
            </a:r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endParaRPr lang="zh-CN" altLang="zh-CN" sz="2800" dirty="0"/>
          </a:p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en-US" altLang="zh-CN" sz="2800" dirty="0"/>
              <a:t>4.4.2</a:t>
            </a:r>
            <a:r>
              <a:rPr lang="zh-CN" altLang="zh-CN" sz="2800" dirty="0"/>
              <a:t>模拟退火算法求解旅行商问题</a:t>
            </a:r>
            <a:r>
              <a:rPr lang="en-US" altLang="zh-CN" sz="2800" dirty="0"/>
              <a:t>  </a:t>
            </a:r>
          </a:p>
          <a:p>
            <a:pPr marL="457200" lvl="1" indent="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   4.4.3 </a:t>
            </a:r>
            <a:r>
              <a:rPr lang="zh-CN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遗传算法求解旅行商问题</a:t>
            </a:r>
            <a:r>
              <a:rPr lang="en-US" altLang="zh-CN" sz="2800" dirty="0"/>
              <a:t>	</a:t>
            </a:r>
            <a:endParaRPr lang="zh-CN" altLang="zh-CN" sz="2800" dirty="0"/>
          </a:p>
          <a:p>
            <a:pPr marL="0" indent="0" algn="l">
              <a:buNone/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79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323022" y="116503"/>
            <a:ext cx="7772400" cy="899592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sz="32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4.1 </a:t>
            </a:r>
            <a:r>
              <a:rPr lang="zh-CN" altLang="en-US" sz="32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爬山法搜索</a:t>
            </a:r>
            <a:r>
              <a:rPr lang="en-US" altLang="zh-CN" sz="32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--</a:t>
            </a:r>
            <a:r>
              <a:rPr lang="zh-CN" altLang="en-US" sz="32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局部搜索</a:t>
            </a:r>
          </a:p>
        </p:txBody>
      </p:sp>
      <p:sp>
        <p:nvSpPr>
          <p:cNvPr id="9220" name="Rectangle 3"/>
          <p:cNvSpPr>
            <a:spLocks noGrp="1"/>
          </p:cNvSpPr>
          <p:nvPr>
            <p:ph idx="1"/>
          </p:nvPr>
        </p:nvSpPr>
        <p:spPr>
          <a:xfrm>
            <a:off x="179705" y="1557020"/>
            <a:ext cx="8655050" cy="4869180"/>
          </a:xfrm>
        </p:spPr>
        <p:txBody>
          <a:bodyPr vert="horz" wrap="square" lIns="91440" tIns="45720" rIns="91440" bIns="45720" anchor="t"/>
          <a:lstStyle/>
          <a:p>
            <a:pPr algn="just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登高</a:t>
            </a:r>
            <a:r>
              <a:rPr lang="en-US" altLang="zh-CN" sz="2800" dirty="0">
                <a:ea typeface="黑体" panose="02010609060101010101" pitchFamily="2" charset="-122"/>
              </a:rPr>
              <a:t>——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一直向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值增加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的方向持续</a:t>
            </a:r>
            <a:r>
              <a:rPr lang="zh-CN" altLang="en-US" sz="2800" dirty="0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移动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，将会在到达一个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2" charset="-122"/>
              </a:rPr>
              <a:t>“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峰顶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2" charset="-122"/>
              </a:rPr>
              <a:t>”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时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终止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，并且在相邻状态中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没有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比它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更高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的值。</a:t>
            </a:r>
          </a:p>
          <a:p>
            <a:pPr algn="just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这个算法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不维护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搜索树，因此当前节点的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数据结构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只需要记录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当前状态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和它的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目标函数值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algn="just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爬山法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不会预测与当前状态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不直接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相邻的那些状态的值。</a:t>
            </a:r>
          </a:p>
          <a:p>
            <a:pPr algn="just" eaLnBrk="1" hangingPunct="1">
              <a:lnSpc>
                <a:spcPct val="80000"/>
              </a:lnSpc>
              <a:buNone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685483" y="44133"/>
            <a:ext cx="7772400" cy="8032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sz="3200" dirty="0"/>
              <a:t>4.4.1 </a:t>
            </a:r>
            <a:r>
              <a:rPr lang="zh-CN" altLang="zh-CN" sz="3200" dirty="0"/>
              <a:t>爬山算法求解旅行商问题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274955" y="1196340"/>
            <a:ext cx="8594090" cy="5087620"/>
          </a:xfrm>
        </p:spPr>
        <p:txBody>
          <a:bodyPr vert="horz" wrap="square" lIns="91440" tIns="45720" rIns="91440" bIns="45720" anchor="t"/>
          <a:lstStyle/>
          <a:p>
            <a:pPr indent="0">
              <a:buNone/>
            </a:pPr>
            <a:r>
              <a:rPr lang="zh-CN" altLang="zh-CN" sz="2400" dirty="0"/>
              <a:t>设计一个解决</a:t>
            </a:r>
            <a:r>
              <a:rPr lang="zh-CN" altLang="zh-CN" sz="2400" dirty="0">
                <a:solidFill>
                  <a:srgbClr val="FF0000"/>
                </a:solidFill>
              </a:rPr>
              <a:t>旅行商问题</a:t>
            </a:r>
            <a:r>
              <a:rPr lang="zh-CN" altLang="zh-CN" sz="2400" dirty="0"/>
              <a:t>的</a:t>
            </a:r>
            <a:r>
              <a:rPr lang="zh-CN" altLang="zh-CN" sz="2400" dirty="0">
                <a:solidFill>
                  <a:srgbClr val="FF0000"/>
                </a:solidFill>
              </a:rPr>
              <a:t>爬山算法</a:t>
            </a:r>
            <a:r>
              <a:rPr lang="zh-CN" altLang="zh-CN" sz="2400" dirty="0"/>
              <a:t>。</a:t>
            </a:r>
          </a:p>
          <a:p>
            <a:pPr indent="0">
              <a:buNone/>
            </a:pPr>
            <a:r>
              <a:rPr lang="zh-CN" altLang="zh-CN" sz="2400" dirty="0"/>
              <a:t>解：假定有</a:t>
            </a:r>
            <a:r>
              <a:rPr lang="en-US" altLang="zh-CN" sz="2400" i="1" dirty="0">
                <a:solidFill>
                  <a:srgbClr val="FF0000"/>
                </a:solidFill>
              </a:rPr>
              <a:t>k</a:t>
            </a:r>
            <a:r>
              <a:rPr lang="zh-CN" altLang="zh-CN" sz="2400" dirty="0">
                <a:solidFill>
                  <a:srgbClr val="FF0000"/>
                </a:solidFill>
              </a:rPr>
              <a:t>个</a:t>
            </a:r>
            <a:r>
              <a:rPr lang="zh-CN" altLang="zh-CN" sz="2400" dirty="0"/>
              <a:t>城市，候选解的形式为这</a:t>
            </a:r>
            <a:r>
              <a:rPr lang="en-US" altLang="zh-CN" sz="2400" i="1" dirty="0">
                <a:solidFill>
                  <a:srgbClr val="FF0000"/>
                </a:solidFill>
              </a:rPr>
              <a:t>k</a:t>
            </a:r>
            <a:r>
              <a:rPr lang="zh-CN" altLang="zh-CN" sz="2400" dirty="0">
                <a:solidFill>
                  <a:srgbClr val="FF0000"/>
                </a:solidFill>
              </a:rPr>
              <a:t>个城市</a:t>
            </a:r>
            <a:r>
              <a:rPr lang="zh-CN" altLang="zh-CN" sz="2400" dirty="0"/>
              <a:t>构成的</a:t>
            </a:r>
            <a:r>
              <a:rPr lang="zh-CN" altLang="zh-CN" sz="2400" dirty="0">
                <a:solidFill>
                  <a:srgbClr val="FF0000"/>
                </a:solidFill>
              </a:rPr>
              <a:t>向量（其中不含重复的元素）</a:t>
            </a:r>
            <a:r>
              <a:rPr lang="zh-CN" altLang="zh-CN" sz="2400" dirty="0"/>
              <a:t>，记为：</a:t>
            </a:r>
            <a:r>
              <a:rPr lang="en-US" altLang="zh-CN" sz="2400" dirty="0">
                <a:solidFill>
                  <a:srgbClr val="FF0000"/>
                </a:solidFill>
              </a:rPr>
              <a:t>s = &lt;c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s1</a:t>
            </a:r>
            <a:r>
              <a:rPr lang="en-US" altLang="zh-CN" sz="2400" dirty="0">
                <a:solidFill>
                  <a:srgbClr val="FF0000"/>
                </a:solidFill>
              </a:rPr>
              <a:t>, c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s2</a:t>
            </a:r>
            <a:r>
              <a:rPr lang="en-US" altLang="zh-CN" sz="2400" dirty="0">
                <a:solidFill>
                  <a:srgbClr val="FF0000"/>
                </a:solidFill>
              </a:rPr>
              <a:t>, c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s3</a:t>
            </a:r>
            <a:r>
              <a:rPr lang="en-US" altLang="zh-CN" sz="2400" dirty="0">
                <a:solidFill>
                  <a:srgbClr val="FF0000"/>
                </a:solidFill>
              </a:rPr>
              <a:t>, …, c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sk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zh-CN" altLang="zh-CN" sz="2400" dirty="0"/>
              <a:t>。</a:t>
            </a:r>
            <a:r>
              <a:rPr lang="zh-CN" altLang="zh-CN" sz="2400" dirty="0">
                <a:solidFill>
                  <a:srgbClr val="FF0000"/>
                </a:solidFill>
              </a:rPr>
              <a:t>距离矩阵</a:t>
            </a:r>
            <a:r>
              <a:rPr lang="en-US" altLang="zh-CN" sz="2400" dirty="0">
                <a:solidFill>
                  <a:srgbClr val="FF0000"/>
                </a:solidFill>
              </a:rPr>
              <a:t>Dist</a:t>
            </a:r>
            <a:r>
              <a:rPr lang="zh-CN" altLang="zh-CN" sz="2400" dirty="0"/>
              <a:t>记录城市之间的</a:t>
            </a:r>
            <a:r>
              <a:rPr lang="zh-CN" altLang="zh-CN" sz="2400" dirty="0">
                <a:solidFill>
                  <a:srgbClr val="FF0000"/>
                </a:solidFill>
              </a:rPr>
              <a:t>距离</a:t>
            </a:r>
            <a:r>
              <a:rPr lang="zh-CN" altLang="zh-CN" sz="2400" dirty="0"/>
              <a:t>。</a:t>
            </a:r>
          </a:p>
          <a:p>
            <a:pPr indent="0">
              <a:buNone/>
            </a:pPr>
            <a:r>
              <a:rPr lang="en-US" altLang="zh-CN" sz="2400" dirty="0"/>
              <a:t>        </a:t>
            </a:r>
            <a:r>
              <a:rPr lang="zh-CN" altLang="zh-CN" sz="2400" dirty="0"/>
              <a:t>定义搜索节点为</a:t>
            </a:r>
            <a:r>
              <a:rPr lang="en-US" altLang="zh-CN" sz="2400" dirty="0">
                <a:solidFill>
                  <a:srgbClr val="FF0000"/>
                </a:solidFill>
              </a:rPr>
              <a:t>Node</a:t>
            </a:r>
            <a:r>
              <a:rPr lang="zh-CN" altLang="zh-CN" sz="2400" dirty="0"/>
              <a:t>，包含两个属性：</a:t>
            </a:r>
            <a:r>
              <a:rPr lang="zh-CN" altLang="zh-CN" sz="2400" dirty="0">
                <a:solidFill>
                  <a:srgbClr val="FF0000"/>
                </a:solidFill>
              </a:rPr>
              <a:t>属性</a:t>
            </a:r>
            <a:r>
              <a:rPr lang="en-US" altLang="zh-CN" sz="2400" i="1" dirty="0">
                <a:solidFill>
                  <a:srgbClr val="FF0000"/>
                </a:solidFill>
              </a:rPr>
              <a:t>sol</a:t>
            </a:r>
            <a:r>
              <a:rPr lang="zh-CN" altLang="zh-CN" sz="2400" dirty="0"/>
              <a:t>记录该节点对应的</a:t>
            </a:r>
            <a:r>
              <a:rPr lang="zh-CN" altLang="zh-CN" sz="2400" dirty="0">
                <a:solidFill>
                  <a:srgbClr val="FF0000"/>
                </a:solidFill>
              </a:rPr>
              <a:t>候选解</a:t>
            </a:r>
            <a:r>
              <a:rPr lang="zh-CN" altLang="zh-CN" sz="2400" dirty="0"/>
              <a:t>，</a:t>
            </a:r>
            <a:r>
              <a:rPr lang="zh-CN" altLang="zh-CN" sz="2400" dirty="0">
                <a:solidFill>
                  <a:srgbClr val="FF0000"/>
                </a:solidFill>
              </a:rPr>
              <a:t>属性</a:t>
            </a:r>
            <a:r>
              <a:rPr lang="en-US" altLang="zh-CN" sz="2400" i="1" dirty="0">
                <a:solidFill>
                  <a:srgbClr val="FF0000"/>
                </a:solidFill>
              </a:rPr>
              <a:t>value</a:t>
            </a:r>
            <a:r>
              <a:rPr lang="zh-CN" altLang="zh-CN" sz="2400" dirty="0"/>
              <a:t>记录该候选解对应的</a:t>
            </a:r>
            <a:r>
              <a:rPr lang="zh-CN" altLang="zh-CN" sz="2400" dirty="0">
                <a:solidFill>
                  <a:srgbClr val="FF0000"/>
                </a:solidFill>
              </a:rPr>
              <a:t>距离代价</a:t>
            </a:r>
            <a:r>
              <a:rPr lang="zh-CN" altLang="zh-CN" sz="2400" dirty="0"/>
              <a:t>，假定每个候选解的</a:t>
            </a:r>
            <a:r>
              <a:rPr lang="zh-CN" altLang="zh-CN" sz="2400" dirty="0">
                <a:solidFill>
                  <a:srgbClr val="FF0000"/>
                </a:solidFill>
              </a:rPr>
              <a:t>第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zh-CN" sz="2400" dirty="0">
                <a:solidFill>
                  <a:srgbClr val="FF0000"/>
                </a:solidFill>
              </a:rPr>
              <a:t>个城市</a:t>
            </a:r>
            <a:r>
              <a:rPr lang="zh-CN" altLang="zh-CN" sz="2400" dirty="0"/>
              <a:t>都为旅行商的</a:t>
            </a:r>
            <a:r>
              <a:rPr lang="zh-CN" altLang="zh-CN" sz="2400" dirty="0">
                <a:solidFill>
                  <a:srgbClr val="FF0000"/>
                </a:solidFill>
              </a:rPr>
              <a:t>驻地城市</a:t>
            </a:r>
            <a:r>
              <a:rPr lang="zh-CN" altLang="zh-CN" sz="2400" dirty="0"/>
              <a:t>。</a:t>
            </a:r>
          </a:p>
          <a:p>
            <a:pPr indent="0">
              <a:buNone/>
            </a:pPr>
            <a:r>
              <a:rPr lang="en-US" altLang="zh-CN" sz="2400" dirty="0"/>
              <a:t>       </a:t>
            </a:r>
            <a:r>
              <a:rPr lang="zh-CN" altLang="zh-CN" sz="2400" dirty="0"/>
              <a:t>定义一个</a:t>
            </a:r>
            <a:r>
              <a:rPr lang="zh-CN" altLang="zh-CN" sz="2400" dirty="0">
                <a:solidFill>
                  <a:srgbClr val="FF0000"/>
                </a:solidFill>
              </a:rPr>
              <a:t>评估函数</a:t>
            </a:r>
            <a:r>
              <a:rPr lang="en-US" altLang="zh-CN" sz="2400" dirty="0">
                <a:solidFill>
                  <a:srgbClr val="FF0000"/>
                </a:solidFill>
              </a:rPr>
              <a:t>evaluate()</a:t>
            </a:r>
            <a:r>
              <a:rPr lang="zh-CN" altLang="zh-CN" sz="2400" dirty="0"/>
              <a:t>，其输入为一个</a:t>
            </a:r>
            <a:r>
              <a:rPr lang="en-US" altLang="zh-CN" sz="2400" dirty="0">
                <a:solidFill>
                  <a:srgbClr val="FF0000"/>
                </a:solidFill>
              </a:rPr>
              <a:t>Node</a:t>
            </a:r>
            <a:r>
              <a:rPr lang="zh-CN" altLang="zh-CN" sz="2400" dirty="0">
                <a:solidFill>
                  <a:srgbClr val="FF0000"/>
                </a:solidFill>
              </a:rPr>
              <a:t>型参数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zh-CN" sz="2400" dirty="0"/>
              <a:t>，</a:t>
            </a:r>
            <a:r>
              <a:rPr lang="zh-CN" altLang="zh-CN" sz="2400" dirty="0">
                <a:solidFill>
                  <a:srgbClr val="FF0000"/>
                </a:solidFill>
              </a:rPr>
              <a:t>计算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zh-CN" sz="2400" dirty="0">
                <a:solidFill>
                  <a:srgbClr val="FF0000"/>
                </a:solidFill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</a:rPr>
              <a:t>value</a:t>
            </a:r>
            <a:r>
              <a:rPr lang="zh-CN" altLang="zh-CN" sz="2400" dirty="0">
                <a:solidFill>
                  <a:srgbClr val="FF0000"/>
                </a:solidFill>
              </a:rPr>
              <a:t>值</a:t>
            </a:r>
            <a:r>
              <a:rPr lang="zh-CN" altLang="zh-CN" sz="2400" dirty="0"/>
              <a:t>。</a:t>
            </a:r>
          </a:p>
          <a:p>
            <a:pPr indent="0">
              <a:buNone/>
            </a:pPr>
            <a:r>
              <a:rPr lang="en-US" altLang="zh-CN" sz="2400" dirty="0"/>
              <a:t>      </a:t>
            </a:r>
            <a:r>
              <a:rPr lang="zh-CN" altLang="zh-CN" sz="2400" dirty="0"/>
              <a:t>定义一个邻居节点</a:t>
            </a:r>
            <a:r>
              <a:rPr lang="zh-CN" altLang="zh-CN" sz="2400" dirty="0">
                <a:solidFill>
                  <a:srgbClr val="FF0000"/>
                </a:solidFill>
              </a:rPr>
              <a:t>生成函数</a:t>
            </a:r>
            <a:r>
              <a:rPr lang="en-US" altLang="zh-CN" sz="2400" dirty="0">
                <a:solidFill>
                  <a:srgbClr val="FF0000"/>
                </a:solidFill>
              </a:rPr>
              <a:t>neighbor_builder()</a:t>
            </a:r>
            <a:r>
              <a:rPr lang="zh-CN" altLang="zh-CN" sz="2400" dirty="0"/>
              <a:t>，其输入为一个</a:t>
            </a:r>
            <a:r>
              <a:rPr lang="en-US" altLang="zh-CN" sz="2400" dirty="0">
                <a:solidFill>
                  <a:srgbClr val="FF0000"/>
                </a:solidFill>
              </a:rPr>
              <a:t>Node</a:t>
            </a:r>
            <a:r>
              <a:rPr lang="zh-CN" altLang="zh-CN" sz="2400" dirty="0">
                <a:solidFill>
                  <a:srgbClr val="FF0000"/>
                </a:solidFill>
              </a:rPr>
              <a:t>型参数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zh-CN" sz="2400" dirty="0"/>
              <a:t>，返回</a:t>
            </a:r>
            <a:r>
              <a:rPr lang="en-US" altLang="zh-CN" sz="2400" dirty="0"/>
              <a:t>n</a:t>
            </a:r>
            <a:r>
              <a:rPr lang="zh-CN" altLang="zh-CN" sz="2400" dirty="0"/>
              <a:t>的</a:t>
            </a:r>
            <a:r>
              <a:rPr lang="zh-CN" altLang="zh-CN" sz="2400" dirty="0">
                <a:solidFill>
                  <a:srgbClr val="FF0000"/>
                </a:solidFill>
              </a:rPr>
              <a:t>所有</a:t>
            </a:r>
            <a:r>
              <a:rPr lang="zh-CN" altLang="zh-CN" sz="2400" dirty="0"/>
              <a:t>邻居节点。</a:t>
            </a:r>
          </a:p>
          <a:p>
            <a:pPr indent="0"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754698" y="115888"/>
            <a:ext cx="7772400" cy="8032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sz="3200" dirty="0"/>
              <a:t>4.4.1 </a:t>
            </a:r>
            <a:r>
              <a:rPr lang="zh-CN" altLang="zh-CN" sz="3200" dirty="0"/>
              <a:t>爬山算法求解旅行商问题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179070" y="764540"/>
            <a:ext cx="4330700" cy="3902710"/>
          </a:xfr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wrap="square" lIns="91440" tIns="45720" rIns="91440" bIns="45720" anchor="t"/>
          <a:lstStyle/>
          <a:p>
            <a:pPr marL="0" indent="0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旅行商问题爬山算法</a:t>
            </a:r>
          </a:p>
          <a:p>
            <a:pPr marL="0" indent="0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cur_node,best_neighbor:Node</a:t>
            </a:r>
          </a:p>
          <a:p>
            <a:pPr marL="0" indent="0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1)</a:t>
            </a:r>
            <a:r>
              <a:rPr lang="zh-CN" altLang="en-US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随机生产</a:t>
            </a: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cur_node</a:t>
            </a:r>
            <a:r>
              <a:rPr lang="zh-CN" altLang="en-US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的</a:t>
            </a: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sol</a:t>
            </a:r>
            <a:r>
              <a:rPr lang="zh-CN" altLang="en-US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并</a:t>
            </a: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evaluate(cur_node)</a:t>
            </a:r>
          </a:p>
          <a:p>
            <a:pPr marL="0" indent="0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2)repeat</a:t>
            </a:r>
          </a:p>
          <a:p>
            <a:pPr marL="0" indent="0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3)        neighbors</a:t>
            </a: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zh-CN" altLang="en-US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neighbor_builder(cur_node)</a:t>
            </a:r>
          </a:p>
          <a:p>
            <a:pPr marL="0" indent="0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4)       best_neighbor←cur_node</a:t>
            </a:r>
          </a:p>
          <a:p>
            <a:pPr marL="0" indent="0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5)      for each n in </a:t>
            </a:r>
            <a:r>
              <a:rPr lang="en-US" altLang="zh-CN" sz="1600" dirty="0">
                <a:uFillTx/>
                <a:latin typeface="Times New Roman" panose="02020603050405020304" pitchFamily="18" charset="0"/>
                <a:sym typeface="+mn-ea"/>
              </a:rPr>
              <a:t> neighbors do</a:t>
            </a:r>
          </a:p>
          <a:p>
            <a:pPr marL="0" indent="0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uFillTx/>
                <a:latin typeface="Times New Roman" panose="02020603050405020304" pitchFamily="18" charset="0"/>
                <a:sym typeface="+mn-ea"/>
              </a:rPr>
              <a:t>6)           evaluate(n)</a:t>
            </a:r>
          </a:p>
          <a:p>
            <a:pPr marL="0" indent="0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7)           if n.value&lt;</a:t>
            </a:r>
            <a:r>
              <a:rPr lang="en-US" altLang="zh-CN" sz="1600" dirty="0">
                <a:uFillTx/>
                <a:latin typeface="Times New Roman" panose="02020603050405020304" pitchFamily="18" charset="0"/>
                <a:sym typeface="+mn-ea"/>
              </a:rPr>
              <a:t>best_neighbor.value</a:t>
            </a:r>
          </a:p>
          <a:p>
            <a:pPr marL="0" indent="0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uFillTx/>
                <a:latin typeface="Times New Roman" panose="02020603050405020304" pitchFamily="18" charset="0"/>
                <a:sym typeface="+mn-ea"/>
              </a:rPr>
              <a:t>8)                best_neighbor</a:t>
            </a:r>
            <a:r>
              <a:rPr lang="en-US" altLang="zh-CN" sz="1600" dirty="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←n</a:t>
            </a:r>
          </a:p>
          <a:p>
            <a:pPr marL="0" indent="0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9)      if </a:t>
            </a:r>
            <a:r>
              <a:rPr lang="en-US" altLang="zh-CN" sz="1600" dirty="0">
                <a:uFillTx/>
                <a:latin typeface="Times New Roman" panose="02020603050405020304" pitchFamily="18" charset="0"/>
                <a:sym typeface="+mn-ea"/>
              </a:rPr>
              <a:t>best_neighbor=cur_node </a:t>
            </a:r>
          </a:p>
          <a:p>
            <a:pPr marL="0" indent="0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uFillTx/>
                <a:latin typeface="Times New Roman" panose="02020603050405020304" pitchFamily="18" charset="0"/>
                <a:sym typeface="+mn-ea"/>
              </a:rPr>
              <a:t>10)            return cur_node</a:t>
            </a:r>
          </a:p>
          <a:p>
            <a:pPr marL="0" indent="0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uFillTx/>
                <a:latin typeface="Times New Roman" panose="02020603050405020304" pitchFamily="18" charset="0"/>
                <a:sym typeface="+mn-ea"/>
              </a:rPr>
              <a:t>11)     else cur_node ←best_neighbor</a:t>
            </a:r>
          </a:p>
          <a:p>
            <a:pPr indent="0">
              <a:buNone/>
            </a:pPr>
            <a:endParaRPr lang="en-US" altLang="zh-CN" sz="1600" dirty="0">
              <a:uFillTx/>
              <a:latin typeface="Times New Roman" panose="02020603050405020304" pitchFamily="18" charset="0"/>
              <a:sym typeface="+mn-ea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1992630" y="2800985"/>
            <a:ext cx="922655" cy="9156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" name="内容占位符 2"/>
          <p:cNvSpPr>
            <a:spLocks noGrp="1"/>
          </p:cNvSpPr>
          <p:nvPr/>
        </p:nvSpPr>
        <p:spPr>
          <a:xfrm>
            <a:off x="4572000" y="919480"/>
            <a:ext cx="4249420" cy="241935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function evalute()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Input:n:node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Output:n对应的路径代价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int distance ←0;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1)  for i=2 to k do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2)     distance</a:t>
            </a:r>
            <a:r>
              <a:rPr lang="en-US" altLang="zh-CN" sz="1600" kern="0" dirty="0">
                <a:uFillTx/>
                <a:latin typeface="Times New Roman" panose="02020603050405020304" pitchFamily="18" charset="0"/>
                <a:sym typeface="+mn-ea"/>
              </a:rPr>
              <a:t>←distance+Dist(n.sol[i-1],n.sol[i])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3)     </a:t>
            </a:r>
            <a:r>
              <a:rPr lang="en-US" altLang="zh-CN" sz="1600" kern="0" dirty="0">
                <a:uFillTx/>
                <a:latin typeface="Times New Roman" panose="02020603050405020304" pitchFamily="18" charset="0"/>
                <a:sym typeface="+mn-ea"/>
              </a:rPr>
              <a:t>distance←distance+Dist(n.sol[k],n.sol[1])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4) return distance;</a:t>
            </a:r>
          </a:p>
          <a:p>
            <a:pPr indent="0">
              <a:buNone/>
            </a:pPr>
            <a:endParaRPr lang="en-US" altLang="zh-CN" sz="1800" dirty="0">
              <a:uFillTx/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923665" y="3500755"/>
            <a:ext cx="5130800" cy="324485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function neighbor_builder()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Input:n:node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Output:a set </a:t>
            </a:r>
            <a:r>
              <a:rPr lang="zh-CN" altLang="en-US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of Node that is the neighbor fo n.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en-US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neighbors={}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en-US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neighbor:Node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en-US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1)  for i=2 to k-1 do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en-US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2)     for j=3 to k do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3)</a:t>
            </a:r>
            <a:r>
              <a:rPr lang="zh-CN" altLang="en-US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        neighbor←n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4)      </a:t>
            </a:r>
            <a:r>
              <a:rPr lang="zh-CN" altLang="en-US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交换</a:t>
            </a:r>
            <a:r>
              <a:rPr lang="en-US" altLang="zh-CN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neighbor.sol</a:t>
            </a:r>
            <a:r>
              <a:rPr lang="zh-CN" altLang="en-US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中的第</a:t>
            </a:r>
            <a:r>
              <a:rPr lang="en-US" altLang="zh-CN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i</a:t>
            </a:r>
            <a:r>
              <a:rPr lang="zh-CN" altLang="en-US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个城市和第</a:t>
            </a:r>
            <a:r>
              <a:rPr lang="en-US" altLang="zh-CN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j</a:t>
            </a:r>
            <a:r>
              <a:rPr lang="zh-CN" altLang="en-US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个城市的位置</a:t>
            </a:r>
            <a:endParaRPr lang="en-US" altLang="zh-CN" sz="1600" kern="0" dirty="0">
              <a:uFillTx/>
              <a:latin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5)      neighbors</a:t>
            </a:r>
            <a:r>
              <a:rPr lang="en-US" altLang="zh-CN" sz="1600" kern="0" dirty="0">
                <a:uFillTx/>
                <a:latin typeface="Times New Roman" panose="02020603050405020304" pitchFamily="18" charset="0"/>
                <a:sym typeface="+mn-ea"/>
              </a:rPr>
              <a:t>←neighbors  U {neighbor}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kern="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6 return neighbors;</a:t>
            </a:r>
          </a:p>
          <a:p>
            <a:pPr indent="0">
              <a:buNone/>
            </a:pPr>
            <a:endParaRPr lang="en-US" altLang="zh-CN" sz="1800" dirty="0">
              <a:uFillTx/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81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754698" y="115888"/>
            <a:ext cx="7772400" cy="803275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sz="3200" dirty="0"/>
              <a:t>4.4.1 </a:t>
            </a:r>
            <a:r>
              <a:rPr lang="zh-CN" altLang="zh-CN" sz="3200" dirty="0"/>
              <a:t>爬山算法求解旅行商问题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1403350" y="2173605"/>
            <a:ext cx="6821805" cy="2510790"/>
          </a:xfr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wrap="square" lIns="91440" tIns="45720" rIns="91440" bIns="45720" anchor="t"/>
          <a:lstStyle/>
          <a:p>
            <a:pPr marL="0" indent="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说明：</a:t>
            </a: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neighbor_builder()</a:t>
            </a:r>
            <a:r>
              <a:rPr lang="zh-CN" altLang="en-US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函数负责生成一个结点的所有邻居结点，这个函数应该满足一个关键性质：</a:t>
            </a:r>
          </a:p>
          <a:p>
            <a:pPr marL="0" indent="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       </a:t>
            </a:r>
            <a:r>
              <a:rPr lang="zh-CN" altLang="en-US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任意一个结点</a:t>
            </a: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n</a:t>
            </a:r>
            <a:r>
              <a:rPr lang="zh-CN" altLang="en-US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，通过连续应用这个函数，可以访问到问题空间中的所有结点。</a:t>
            </a:r>
          </a:p>
          <a:p>
            <a:pPr marL="0" indent="0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       </a:t>
            </a:r>
            <a:r>
              <a:rPr lang="zh-CN" altLang="en-US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在此处的参考解答中，我们设计的</a:t>
            </a:r>
            <a:r>
              <a:rPr lang="en-US" altLang="zh-CN" sz="1600" dirty="0">
                <a:uFillTx/>
                <a:latin typeface="Times New Roman" panose="02020603050405020304" pitchFamily="18" charset="0"/>
                <a:sym typeface="+mn-ea"/>
              </a:rPr>
              <a:t>neighbor_builder()</a:t>
            </a:r>
            <a:r>
              <a:rPr lang="zh-CN" altLang="en-US" sz="1600" dirty="0">
                <a:uFillTx/>
                <a:latin typeface="Times New Roman" panose="02020603050405020304" pitchFamily="18" charset="0"/>
                <a:sym typeface="+mn-ea"/>
              </a:rPr>
              <a:t>函数是交换两个城市的位置，从而得到一个新的问题空间结点。</a:t>
            </a:r>
            <a:endParaRPr lang="en-US" altLang="zh-CN" sz="1600" dirty="0">
              <a:solidFill>
                <a:schemeClr val="accent2">
                  <a:lumMod val="90000"/>
                  <a:lumOff val="10000"/>
                </a:schemeClr>
              </a:solidFill>
              <a:uFillTx/>
              <a:latin typeface="Times New Roman" panose="02020603050405020304" pitchFamily="18" charset="0"/>
            </a:endParaRPr>
          </a:p>
          <a:p>
            <a:pPr indent="0">
              <a:buNone/>
            </a:pPr>
            <a:endParaRPr lang="en-US" altLang="zh-CN" sz="1600" dirty="0">
              <a:uFillTx/>
              <a:latin typeface="Times New Roman" panose="02020603050405020304" pitchFamily="18" charset="0"/>
              <a:sym typeface="+mn-ea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1992630" y="2800985"/>
            <a:ext cx="922655" cy="9156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82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2082165" y="1124585"/>
            <a:ext cx="5121910" cy="899795"/>
          </a:xfrm>
        </p:spPr>
        <p:txBody>
          <a:bodyPr vert="horz" wrap="square" lIns="91440" tIns="45720" rIns="91440" bIns="45720" anchor="ctr"/>
          <a:lstStyle/>
          <a:p>
            <a:pPr algn="l">
              <a:buNone/>
            </a:pPr>
            <a:r>
              <a:rPr lang="en-US" altLang="zh-CN" dirty="0"/>
              <a:t>4.4</a:t>
            </a:r>
            <a:r>
              <a:rPr lang="zh-CN" altLang="zh-CN" dirty="0"/>
              <a:t>案例分析</a:t>
            </a:r>
            <a:endParaRPr lang="zh-CN" altLang="en-US" dirty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1619885" y="2420620"/>
            <a:ext cx="6592570" cy="2591435"/>
          </a:xfrm>
        </p:spPr>
        <p:txBody>
          <a:bodyPr vert="horz" wrap="square" lIns="91440" tIns="45720" rIns="91440" bIns="45720" anchor="t"/>
          <a:lstStyle/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en-US" altLang="zh-CN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4.4.1</a:t>
            </a:r>
            <a:r>
              <a:rPr lang="zh-CN" altLang="zh-CN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爬山算法求解旅行商问题</a:t>
            </a:r>
            <a:r>
              <a:rPr lang="en-US" altLang="zh-CN" sz="2800" dirty="0"/>
              <a:t>	</a:t>
            </a:r>
            <a:endParaRPr lang="zh-CN" altLang="zh-CN" sz="2800" dirty="0"/>
          </a:p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en-US" altLang="zh-CN" sz="2800" dirty="0">
                <a:solidFill>
                  <a:srgbClr val="FF0000"/>
                </a:solidFill>
              </a:rPr>
              <a:t>4.4.2</a:t>
            </a:r>
            <a:r>
              <a:rPr lang="zh-CN" altLang="zh-CN" sz="2800" dirty="0">
                <a:solidFill>
                  <a:srgbClr val="FF0000"/>
                </a:solidFill>
              </a:rPr>
              <a:t>模拟退火算法求解旅行商问题</a:t>
            </a:r>
            <a:r>
              <a:rPr lang="en-US" altLang="zh-CN" sz="2800" dirty="0"/>
              <a:t>	</a:t>
            </a:r>
            <a:endParaRPr lang="zh-CN" altLang="zh-CN" sz="2800" dirty="0"/>
          </a:p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en-US" altLang="zh-CN" sz="2800" dirty="0"/>
              <a:t>4.4.3</a:t>
            </a:r>
            <a:r>
              <a:rPr lang="zh-CN" altLang="zh-CN" sz="2800" dirty="0"/>
              <a:t>遗传算法求解旅行商问题</a:t>
            </a:r>
            <a:r>
              <a:rPr lang="en-US" altLang="zh-CN" sz="2800" dirty="0"/>
              <a:t>	</a:t>
            </a:r>
            <a:endParaRPr lang="zh-CN" altLang="zh-CN" sz="2800" dirty="0"/>
          </a:p>
          <a:p>
            <a:pPr marL="0" indent="0" algn="l">
              <a:buNone/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684213" y="44450"/>
            <a:ext cx="8062912" cy="731838"/>
          </a:xfrm>
        </p:spPr>
        <p:txBody>
          <a:bodyPr vert="horz" wrap="square" lIns="91440" tIns="45720" rIns="91440" bIns="45720" anchor="ctr"/>
          <a:lstStyle/>
          <a:p>
            <a:pPr>
              <a:buNone/>
            </a:pPr>
            <a:r>
              <a:rPr lang="en-US" altLang="zh-CN" sz="3200" dirty="0"/>
              <a:t>4.4.2</a:t>
            </a:r>
            <a:r>
              <a:rPr lang="zh-CN" altLang="zh-CN" sz="3200" dirty="0"/>
              <a:t>模拟退火算法求解旅行商问题</a:t>
            </a:r>
          </a:p>
        </p:txBody>
      </p:sp>
      <p:pic>
        <p:nvPicPr>
          <p:cNvPr id="5427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3363"/>
            <a:ext cx="4500563" cy="5276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278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3" y="1773238"/>
            <a:ext cx="4637087" cy="4981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95605" y="764540"/>
            <a:ext cx="697357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设计一个解决旅行商问题的模拟退火算法</a:t>
            </a:r>
            <a:r>
              <a:rPr lang="zh-CN" altLang="zh-CN" dirty="0">
                <a:sym typeface="+mn-ea"/>
              </a:rPr>
              <a:t>。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/>
        </p:nvSpPr>
        <p:spPr>
          <a:xfrm>
            <a:off x="684213" y="44450"/>
            <a:ext cx="8062912" cy="731838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3200" dirty="0"/>
              <a:t>4.4.2</a:t>
            </a:r>
            <a:r>
              <a:rPr lang="zh-CN" altLang="zh-CN" sz="3200" dirty="0"/>
              <a:t>模拟退火算法求解旅行商问题</a:t>
            </a:r>
          </a:p>
        </p:txBody>
      </p:sp>
      <p:sp>
        <p:nvSpPr>
          <p:cNvPr id="53251" name="内容占位符 2"/>
          <p:cNvSpPr>
            <a:spLocks noGrp="1"/>
          </p:cNvSpPr>
          <p:nvPr/>
        </p:nvSpPr>
        <p:spPr>
          <a:xfrm>
            <a:off x="179705" y="720725"/>
            <a:ext cx="8359140" cy="249237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0" algn="l">
              <a:buNone/>
            </a:pPr>
            <a:r>
              <a:rPr lang="zh-CN" altLang="zh-CN" sz="2400" dirty="0"/>
              <a:t>设计一个解决</a:t>
            </a:r>
            <a:r>
              <a:rPr lang="zh-CN" altLang="zh-CN" sz="2400" dirty="0">
                <a:solidFill>
                  <a:srgbClr val="FF0000"/>
                </a:solidFill>
              </a:rPr>
              <a:t>旅行商问题</a:t>
            </a:r>
            <a:r>
              <a:rPr lang="zh-CN" altLang="zh-CN" sz="2400" dirty="0"/>
              <a:t>的</a:t>
            </a:r>
            <a:r>
              <a:rPr lang="zh-CN" altLang="zh-CN" sz="2400" dirty="0">
                <a:solidFill>
                  <a:srgbClr val="FF0000"/>
                </a:solidFill>
              </a:rPr>
              <a:t>模拟退火算法</a:t>
            </a:r>
            <a:r>
              <a:rPr lang="zh-CN" altLang="zh-CN" sz="2400" dirty="0"/>
              <a:t>。</a:t>
            </a:r>
          </a:p>
          <a:p>
            <a:pPr indent="0" algn="l">
              <a:buNone/>
            </a:pPr>
            <a:r>
              <a:rPr lang="en-US" altLang="zh-CN" sz="2400" dirty="0"/>
              <a:t>       </a:t>
            </a:r>
            <a:r>
              <a:rPr lang="zh-CN" altLang="zh-CN" sz="2400" dirty="0"/>
              <a:t>假定有</a:t>
            </a:r>
            <a:r>
              <a:rPr lang="en-US" altLang="zh-CN" sz="2400" i="1" dirty="0">
                <a:solidFill>
                  <a:srgbClr val="FF0000"/>
                </a:solidFill>
              </a:rPr>
              <a:t>k</a:t>
            </a:r>
            <a:r>
              <a:rPr lang="zh-CN" altLang="zh-CN" sz="2400" dirty="0">
                <a:solidFill>
                  <a:srgbClr val="FF0000"/>
                </a:solidFill>
              </a:rPr>
              <a:t>个</a:t>
            </a:r>
            <a:r>
              <a:rPr lang="zh-CN" altLang="zh-CN" sz="2400" dirty="0"/>
              <a:t>城市，候选解的形式、节点的定义以及</a:t>
            </a:r>
            <a:r>
              <a:rPr lang="zh-CN" altLang="zh-CN" sz="2400" dirty="0">
                <a:solidFill>
                  <a:srgbClr val="FF0000"/>
                </a:solidFill>
              </a:rPr>
              <a:t>评估函数</a:t>
            </a:r>
            <a:r>
              <a:rPr lang="en-US" altLang="zh-CN" sz="2400" dirty="0">
                <a:solidFill>
                  <a:srgbClr val="FF0000"/>
                </a:solidFill>
              </a:rPr>
              <a:t>evaluate()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zh-CN" altLang="zh-CN" sz="2400" dirty="0"/>
              <a:t>邻居节点</a:t>
            </a:r>
            <a:r>
              <a:rPr lang="zh-CN" altLang="zh-CN" sz="2400" dirty="0">
                <a:solidFill>
                  <a:srgbClr val="FF0000"/>
                </a:solidFill>
              </a:rPr>
              <a:t>生成函数</a:t>
            </a:r>
            <a:r>
              <a:rPr lang="en-US" altLang="zh-CN" sz="2400" dirty="0">
                <a:solidFill>
                  <a:srgbClr val="FF0000"/>
                </a:solidFill>
              </a:rPr>
              <a:t>neighbor_builder()</a:t>
            </a:r>
            <a:r>
              <a:rPr lang="zh-CN" altLang="zh-CN" sz="2400" dirty="0"/>
              <a:t>，都与上节爬山算法一样。</a:t>
            </a:r>
          </a:p>
          <a:p>
            <a:pPr indent="0" algn="l">
              <a:buNone/>
            </a:pPr>
            <a:r>
              <a:rPr lang="zh-CN" altLang="zh-CN" sz="2400" dirty="0"/>
              <a:t> </a:t>
            </a:r>
            <a:r>
              <a:rPr lang="en-US" altLang="zh-CN" sz="2400" dirty="0"/>
              <a:t>      </a:t>
            </a:r>
            <a:r>
              <a:rPr lang="zh-CN" altLang="en-US" sz="2400" dirty="0"/>
              <a:t>区别在：主程序中的处理流程不同，此外，还增加了一个温度更新函数</a:t>
            </a:r>
            <a:r>
              <a:rPr lang="en-US" altLang="zh-CN" sz="2400" dirty="0"/>
              <a:t>update()</a:t>
            </a:r>
            <a:r>
              <a:rPr lang="zh-CN" altLang="en-US" sz="2400" dirty="0"/>
              <a:t>，采用常用的指数退温。</a:t>
            </a:r>
            <a:endParaRPr lang="zh-CN" altLang="zh-CN" sz="2400" dirty="0"/>
          </a:p>
          <a:p>
            <a:pPr indent="0" algn="l">
              <a:buNone/>
            </a:pPr>
            <a:endParaRPr lang="zh-CN" altLang="en-US" sz="2400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07950" y="3140710"/>
            <a:ext cx="5002530" cy="31165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旅行商问题模拟退火算法</a:t>
            </a:r>
          </a:p>
          <a:p>
            <a:pPr marL="0" indent="0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cur_node,best_neighbor:Node</a:t>
            </a:r>
          </a:p>
          <a:p>
            <a:pPr marL="0" indent="0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1)</a:t>
            </a:r>
            <a:r>
              <a:rPr lang="zh-CN" altLang="en-US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随机生产</a:t>
            </a: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cur_node</a:t>
            </a:r>
            <a:r>
              <a:rPr lang="zh-CN" altLang="en-US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的</a:t>
            </a: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sol</a:t>
            </a:r>
            <a:r>
              <a:rPr lang="zh-CN" altLang="en-US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并</a:t>
            </a: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evaluate(cur_node)</a:t>
            </a:r>
          </a:p>
          <a:p>
            <a:pPr marL="0" indent="0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2) for t=1 to </a:t>
            </a: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∞ </a:t>
            </a: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do</a:t>
            </a: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0" indent="0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3) </a:t>
            </a: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T=update(t)</a:t>
            </a:r>
          </a:p>
          <a:p>
            <a:pPr marL="0" indent="0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4)       if T=0 then return cur_node</a:t>
            </a:r>
          </a:p>
          <a:p>
            <a:pPr marL="0" indent="0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5)       successors</a:t>
            </a: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zh-CN" altLang="en-US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neighbor_builder()</a:t>
            </a:r>
          </a:p>
          <a:p>
            <a:pPr marL="0" indent="0" algn="l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6)      </a:t>
            </a:r>
            <a:r>
              <a:rPr lang="zh-CN" altLang="en-US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从</a:t>
            </a:r>
            <a:r>
              <a:rPr lang="en-US" altLang="zh-CN" sz="1600" dirty="0">
                <a:uFillTx/>
                <a:latin typeface="Times New Roman" panose="02020603050405020304" pitchFamily="18" charset="0"/>
                <a:sym typeface="+mn-ea"/>
              </a:rPr>
              <a:t> successors</a:t>
            </a:r>
            <a:r>
              <a:rPr lang="zh-CN" altLang="en-US" sz="1600" dirty="0">
                <a:uFillTx/>
                <a:latin typeface="Times New Roman" panose="02020603050405020304" pitchFamily="18" charset="0"/>
                <a:sym typeface="+mn-ea"/>
              </a:rPr>
              <a:t>中随机选择一个节点</a:t>
            </a:r>
            <a:r>
              <a:rPr lang="en-US" altLang="zh-CN" sz="1600" dirty="0">
                <a:uFillTx/>
                <a:latin typeface="Times New Roman" panose="02020603050405020304" pitchFamily="18" charset="0"/>
                <a:sym typeface="+mn-ea"/>
              </a:rPr>
              <a:t>,</a:t>
            </a:r>
            <a:r>
              <a:rPr lang="zh-CN" altLang="en-US" sz="1600" dirty="0">
                <a:uFillTx/>
                <a:latin typeface="Times New Roman" panose="02020603050405020304" pitchFamily="18" charset="0"/>
                <a:sym typeface="+mn-ea"/>
              </a:rPr>
              <a:t>记为</a:t>
            </a:r>
            <a:r>
              <a:rPr lang="en-US" altLang="zh-CN" sz="1600" dirty="0">
                <a:uFillTx/>
                <a:latin typeface="Times New Roman" panose="02020603050405020304" pitchFamily="18" charset="0"/>
                <a:sym typeface="+mn-ea"/>
              </a:rPr>
              <a:t>next_node </a:t>
            </a:r>
            <a:endParaRPr lang="en-US" altLang="zh-CN" sz="1600" dirty="0">
              <a:solidFill>
                <a:schemeClr val="accent2">
                  <a:lumMod val="90000"/>
                  <a:lumOff val="10000"/>
                </a:schemeClr>
              </a:solidFill>
              <a:uFillTx/>
              <a:latin typeface="Times New Roman" panose="02020603050405020304" pitchFamily="18" charset="0"/>
            </a:endParaRPr>
          </a:p>
          <a:p>
            <a:pPr marL="0" indent="0" algn="l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7)      ∆E</a:t>
            </a:r>
            <a:r>
              <a:rPr lang="en-US" altLang="zh-CN" sz="1600" dirty="0">
                <a:uFillTx/>
                <a:latin typeface="Times New Roman" panose="02020603050405020304" pitchFamily="18" charset="0"/>
                <a:sym typeface="+mn-ea"/>
              </a:rPr>
              <a:t>←next_node.value-cur_node.value           </a:t>
            </a:r>
          </a:p>
          <a:p>
            <a:pPr marL="0" indent="0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8)       if </a:t>
            </a:r>
            <a:r>
              <a:rPr lang="en-US" altLang="zh-CN" sz="1600" dirty="0">
                <a:uFillTx/>
                <a:latin typeface="Times New Roman" panose="02020603050405020304" pitchFamily="18" charset="0"/>
                <a:sym typeface="+mn-ea"/>
              </a:rPr>
              <a:t> ∆E&lt;0 then cur_node</a:t>
            </a:r>
            <a:r>
              <a:rPr lang="en-US" altLang="zh-CN" sz="1600" dirty="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←</a:t>
            </a:r>
            <a:r>
              <a:rPr lang="en-US" altLang="zh-CN" sz="1600" dirty="0">
                <a:uFillTx/>
                <a:latin typeface="Times New Roman" panose="02020603050405020304" pitchFamily="18" charset="0"/>
                <a:sym typeface="+mn-ea"/>
              </a:rPr>
              <a:t>next_node</a:t>
            </a:r>
          </a:p>
          <a:p>
            <a:pPr marL="0" indent="0" algn="l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uFillTx/>
                <a:latin typeface="Times New Roman" panose="02020603050405020304" pitchFamily="18" charset="0"/>
                <a:sym typeface="+mn-ea"/>
              </a:rPr>
              <a:t>9)       else </a:t>
            </a:r>
            <a:r>
              <a:rPr lang="zh-CN" altLang="en-US" sz="1600" dirty="0">
                <a:uFillTx/>
                <a:latin typeface="Times New Roman" panose="02020603050405020304" pitchFamily="18" charset="0"/>
                <a:sym typeface="+mn-ea"/>
              </a:rPr>
              <a:t>以概率</a:t>
            </a:r>
            <a:r>
              <a:rPr lang="en-US" altLang="zh-CN" sz="1600" dirty="0">
                <a:uFillTx/>
                <a:latin typeface="Times New Roman" panose="02020603050405020304" pitchFamily="18" charset="0"/>
                <a:sym typeface="+mn-ea"/>
              </a:rPr>
              <a:t>p=e</a:t>
            </a:r>
            <a:r>
              <a:rPr lang="en-US" altLang="zh-CN" sz="1600" baseline="30000" dirty="0">
                <a:uFillTx/>
                <a:latin typeface="Times New Roman" panose="02020603050405020304" pitchFamily="18" charset="0"/>
                <a:sym typeface="+mn-ea"/>
              </a:rPr>
              <a:t>-∆E/T</a:t>
            </a:r>
            <a:r>
              <a:rPr lang="en-US" altLang="zh-CN" sz="1600" dirty="0">
                <a:uFillTx/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1600" dirty="0">
                <a:uFillTx/>
                <a:latin typeface="Times New Roman" panose="02020603050405020304" pitchFamily="18" charset="0"/>
                <a:sym typeface="+mn-ea"/>
              </a:rPr>
              <a:t>执行</a:t>
            </a:r>
            <a:r>
              <a:rPr lang="en-US" altLang="zh-CN" sz="1600" dirty="0">
                <a:uFillTx/>
                <a:latin typeface="Times New Roman" panose="02020603050405020304" pitchFamily="18" charset="0"/>
                <a:sym typeface="+mn-ea"/>
              </a:rPr>
              <a:t>cur_node</a:t>
            </a:r>
            <a:r>
              <a:rPr lang="en-US" altLang="zh-CN" sz="1600" dirty="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←</a:t>
            </a:r>
            <a:r>
              <a:rPr lang="en-US" altLang="zh-CN" sz="1600" dirty="0">
                <a:uFillTx/>
                <a:latin typeface="Times New Roman" panose="02020603050405020304" pitchFamily="18" charset="0"/>
                <a:sym typeface="+mn-ea"/>
              </a:rPr>
              <a:t>next_node</a:t>
            </a:r>
          </a:p>
          <a:p>
            <a:pPr indent="0">
              <a:buNone/>
            </a:pPr>
            <a:endParaRPr lang="en-US" altLang="zh-CN" sz="1600" dirty="0">
              <a:uFillTx/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219700" y="3789045"/>
            <a:ext cx="3935095" cy="18656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function update()</a:t>
            </a:r>
          </a:p>
          <a:p>
            <a:pPr marL="0" indent="0" algn="l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Input: t,an integer that represents time</a:t>
            </a:r>
          </a:p>
          <a:p>
            <a:pPr marL="0" indent="0" algn="l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Output:T,an integer that represent temperature</a:t>
            </a:r>
          </a:p>
          <a:p>
            <a:pPr marL="0" indent="0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1) </a:t>
            </a:r>
            <a:r>
              <a:rPr lang="en-US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if t = 0 then T</a:t>
            </a:r>
            <a:r>
              <a:rPr lang="en-US" altLang="zh-CN" sz="1600" dirty="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←t</a:t>
            </a:r>
            <a:r>
              <a:rPr lang="en-US" altLang="zh-CN" sz="1600" baseline="-25000" dirty="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0" indent="0" latinLnBrk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2) else</a:t>
            </a: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T</a:t>
            </a:r>
            <a:r>
              <a:rPr lang="en-US" altLang="zh-CN" sz="1600" dirty="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←</a:t>
            </a:r>
            <a:r>
              <a:rPr lang="en-US" altLang="zh-CN" sz="16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       </a:t>
            </a:r>
            <a:endParaRPr lang="en-US" altLang="zh-CN" sz="1600" dirty="0">
              <a:uFillTx/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72225" y="5085080"/>
          <a:ext cx="265430" cy="29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r:id="rId4" imgW="190500" imgH="203200" progId="Equation.KSEE3">
                  <p:embed/>
                </p:oleObj>
              </mc:Choice>
              <mc:Fallback>
                <p:oleObj r:id="rId4" imgW="1905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72225" y="5085080"/>
                        <a:ext cx="265430" cy="297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85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2082165" y="1124585"/>
            <a:ext cx="5121910" cy="899795"/>
          </a:xfrm>
        </p:spPr>
        <p:txBody>
          <a:bodyPr vert="horz" wrap="square" lIns="91440" tIns="45720" rIns="91440" bIns="45720" anchor="ctr"/>
          <a:lstStyle/>
          <a:p>
            <a:pPr algn="l">
              <a:buNone/>
            </a:pPr>
            <a:r>
              <a:rPr lang="en-US" altLang="zh-CN" dirty="0"/>
              <a:t>4.4</a:t>
            </a:r>
            <a:r>
              <a:rPr lang="zh-CN" altLang="zh-CN" dirty="0"/>
              <a:t>案例分析</a:t>
            </a:r>
            <a:endParaRPr lang="zh-CN" altLang="en-US" dirty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1619885" y="2420620"/>
            <a:ext cx="6592570" cy="2591435"/>
          </a:xfrm>
        </p:spPr>
        <p:txBody>
          <a:bodyPr vert="horz" wrap="square" lIns="91440" tIns="45720" rIns="91440" bIns="45720" anchor="t"/>
          <a:lstStyle/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en-US" altLang="zh-CN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4.4.1</a:t>
            </a:r>
            <a:r>
              <a:rPr lang="zh-CN" altLang="zh-CN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爬山算法求解旅行商问题</a:t>
            </a:r>
            <a:r>
              <a:rPr lang="en-US" altLang="zh-CN" sz="2800" dirty="0"/>
              <a:t>	</a:t>
            </a:r>
            <a:endParaRPr lang="zh-CN" altLang="zh-CN" sz="2800" dirty="0"/>
          </a:p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en-US" altLang="zh-CN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4.4.2</a:t>
            </a:r>
            <a:r>
              <a:rPr lang="zh-CN" altLang="zh-CN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模拟退火算法求解旅行商问题</a:t>
            </a:r>
            <a:r>
              <a:rPr lang="en-US" altLang="zh-CN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	</a:t>
            </a:r>
            <a:endParaRPr lang="zh-CN" altLang="zh-CN" sz="2800" dirty="0"/>
          </a:p>
          <a:p>
            <a:pPr marL="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en-US" altLang="zh-CN" sz="2800" dirty="0">
                <a:solidFill>
                  <a:srgbClr val="FF0000"/>
                </a:solidFill>
              </a:rPr>
              <a:t>4.4.3</a:t>
            </a:r>
            <a:r>
              <a:rPr lang="zh-CN" altLang="zh-CN" sz="2800" dirty="0">
                <a:solidFill>
                  <a:srgbClr val="FF0000"/>
                </a:solidFill>
              </a:rPr>
              <a:t>遗传算法求解旅行商问题</a:t>
            </a:r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endParaRPr lang="zh-CN" altLang="zh-CN" sz="2800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endParaRPr lang="zh-CN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86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5292725" y="33338"/>
            <a:ext cx="3163888" cy="730250"/>
          </a:xfrm>
        </p:spPr>
        <p:txBody>
          <a:bodyPr vert="horz" wrap="square" lIns="91440" tIns="45720" rIns="91440" bIns="45720" anchor="ctr"/>
          <a:lstStyle/>
          <a:p>
            <a:r>
              <a:rPr lang="en-US" altLang="zh-CN" sz="2800" dirty="0"/>
              <a:t>4.4.3</a:t>
            </a:r>
            <a:r>
              <a:rPr lang="zh-CN" altLang="zh-CN" sz="2800" dirty="0"/>
              <a:t>遗传算法求解旅行商问题</a:t>
            </a:r>
            <a:endParaRPr lang="zh-CN" altLang="en-US" sz="2800" dirty="0"/>
          </a:p>
        </p:txBody>
      </p:sp>
      <p:pic>
        <p:nvPicPr>
          <p:cNvPr id="55301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" y="45085"/>
            <a:ext cx="5076825" cy="6915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302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945" y="1268413"/>
            <a:ext cx="4041775" cy="5505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87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Box 2"/>
          <p:cNvSpPr txBox="1"/>
          <p:nvPr/>
        </p:nvSpPr>
        <p:spPr>
          <a:xfrm>
            <a:off x="467360" y="1268730"/>
            <a:ext cx="8316595" cy="48964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群体智能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算法是人工智能的一个重要分支，它源于对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人工生命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的研究。该算法包括两个方面的内容：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一、研究如何利用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计算技术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研究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生物现象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，如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遗传算法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模拟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生物进化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过程，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免疫算法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模拟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生物免疫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系统的功能。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二、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研究如何利用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生物技术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研究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计算问题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，即另一种生物系统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---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社会系统。确切地说，在由简单个体组成的群落与环境以及个体之间的互动行为，也称为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群体智能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”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。</a:t>
            </a:r>
          </a:p>
        </p:txBody>
      </p:sp>
      <p:sp>
        <p:nvSpPr>
          <p:cNvPr id="55298" name="标题 1"/>
          <p:cNvSpPr>
            <a:spLocks noGrp="1"/>
          </p:cNvSpPr>
          <p:nvPr/>
        </p:nvSpPr>
        <p:spPr>
          <a:xfrm>
            <a:off x="1763395" y="332740"/>
            <a:ext cx="5104765" cy="73025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>
              <a:buSzTx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群体智能算法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88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Box 4"/>
          <p:cNvSpPr txBox="1"/>
          <p:nvPr/>
        </p:nvSpPr>
        <p:spPr>
          <a:xfrm>
            <a:off x="467360" y="1772920"/>
            <a:ext cx="8338185" cy="43027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    </a:t>
            </a:r>
            <a:r>
              <a:rPr lang="zh-CN" altLang="zh-CN" b="1" dirty="0">
                <a:solidFill>
                  <a:srgbClr val="FF0000"/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群体智能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算法的设计思想是：</a:t>
            </a:r>
            <a:r>
              <a:rPr lang="zh-CN" altLang="zh-CN" b="1" dirty="0">
                <a:solidFill>
                  <a:srgbClr val="FF0000"/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群体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（蚂蚁和蜜蜂等）中的</a:t>
            </a:r>
            <a:r>
              <a:rPr lang="zh-CN" altLang="zh-CN" b="1" dirty="0">
                <a:solidFill>
                  <a:srgbClr val="FF0000"/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有机个体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，根据</a:t>
            </a:r>
            <a:r>
              <a:rPr lang="zh-CN" altLang="zh-CN" b="1" dirty="0">
                <a:solidFill>
                  <a:srgbClr val="FF0000"/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区域信息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、</a:t>
            </a:r>
            <a:r>
              <a:rPr lang="zh-CN" altLang="zh-CN" b="1" dirty="0">
                <a:solidFill>
                  <a:srgbClr val="FF0000"/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行为主体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（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agent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）之间的</a:t>
            </a:r>
            <a:r>
              <a:rPr lang="zh-CN" altLang="zh-CN" b="1" dirty="0">
                <a:solidFill>
                  <a:srgbClr val="FF0000"/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交流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及其</a:t>
            </a:r>
            <a:r>
              <a:rPr lang="zh-CN" altLang="zh-CN" b="1" dirty="0">
                <a:solidFill>
                  <a:srgbClr val="FF0000"/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自身环境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做出的</a:t>
            </a:r>
            <a:r>
              <a:rPr lang="zh-CN" altLang="zh-CN" b="1" dirty="0">
                <a:solidFill>
                  <a:srgbClr val="FF0000"/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决定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，是</a:t>
            </a:r>
            <a:r>
              <a:rPr lang="zh-CN" altLang="zh-CN" b="1" dirty="0">
                <a:solidFill>
                  <a:srgbClr val="FF0000"/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群体智慧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或</a:t>
            </a:r>
            <a:r>
              <a:rPr lang="zh-CN" altLang="zh-CN" b="1" dirty="0">
                <a:solidFill>
                  <a:srgbClr val="FF0000"/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社会智慧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的起源。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   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cs typeface="黑体" panose="02010609060101010101" pitchFamily="2" charset="-122"/>
              </a:rPr>
              <a:t>这类算法包括：</a:t>
            </a:r>
            <a:r>
              <a:rPr kumimoji="1" lang="zh-CN" altLang="zh-CN" b="1" noProof="0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蚁群</a:t>
            </a:r>
            <a:r>
              <a:rPr kumimoji="1" lang="zh-CN" altLang="zh-CN" b="1" noProof="0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优化算法</a:t>
            </a:r>
            <a:r>
              <a:rPr kumimoji="1" lang="zh-CN" b="1" noProof="0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、</a:t>
            </a:r>
            <a:r>
              <a:rPr kumimoji="1" lang="zh-CN" altLang="zh-CN" b="1" noProof="0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蜂群</a:t>
            </a:r>
            <a:r>
              <a:rPr kumimoji="1" lang="zh-CN" altLang="zh-CN" b="1" noProof="0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优化算法</a:t>
            </a:r>
            <a:r>
              <a:rPr kumimoji="1" lang="zh-CN" b="1" noProof="0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、</a:t>
            </a:r>
            <a:r>
              <a:rPr kumimoji="1" lang="zh-CN" altLang="zh-CN" b="1" noProof="0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蝙蝠</a:t>
            </a:r>
            <a:r>
              <a:rPr kumimoji="1" lang="zh-CN" altLang="zh-CN" b="1" noProof="0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算法</a:t>
            </a:r>
            <a:r>
              <a:rPr kumimoji="1" lang="zh-CN" b="1" noProof="0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、</a:t>
            </a:r>
            <a:r>
              <a:rPr kumimoji="1" lang="zh-CN" altLang="zh-CN" b="1" noProof="0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布谷鸟</a:t>
            </a:r>
            <a:r>
              <a:rPr kumimoji="1" lang="zh-CN" altLang="zh-CN" b="1" noProof="0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搜索算法</a:t>
            </a:r>
            <a:r>
              <a:rPr kumimoji="1" lang="zh-CN" b="1" noProof="0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、</a:t>
            </a:r>
            <a:r>
              <a:rPr kumimoji="1" lang="zh-CN" altLang="zh-CN" b="1" noProof="0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粒子群</a:t>
            </a:r>
            <a:r>
              <a:rPr kumimoji="1" lang="zh-CN" altLang="zh-CN" b="1" noProof="0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优化算法、</a:t>
            </a:r>
            <a:r>
              <a:rPr kumimoji="1" lang="zh-CN" altLang="zh-CN" b="1" noProof="0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萤火虫</a:t>
            </a:r>
            <a:r>
              <a:rPr kumimoji="1" lang="zh-CN" altLang="zh-CN" b="1" noProof="0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算法</a:t>
            </a:r>
            <a:r>
              <a:rPr kumimoji="1" lang="zh-CN" b="1" noProof="0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、</a:t>
            </a:r>
            <a:r>
              <a:rPr kumimoji="1" lang="zh-CN" altLang="zh-CN" b="1" noProof="0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花朵授粉</a:t>
            </a:r>
            <a:r>
              <a:rPr kumimoji="1" lang="zh-CN" altLang="zh-CN" b="1" noProof="0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算法，还有</a:t>
            </a:r>
            <a:r>
              <a:rPr lang="zh-CN" altLang="zh-CN" b="1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和声算法、狼群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搜索算法等。</a:t>
            </a:r>
            <a:endParaRPr lang="zh-CN" b="1" dirty="0">
              <a:solidFill>
                <a:schemeClr val="accent2">
                  <a:lumMod val="90000"/>
                  <a:lumOff val="10000"/>
                </a:schemeClr>
              </a:solidFill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55298" name="标题 1"/>
          <p:cNvSpPr>
            <a:spLocks noGrp="1"/>
          </p:cNvSpPr>
          <p:nvPr/>
        </p:nvSpPr>
        <p:spPr>
          <a:xfrm>
            <a:off x="1691640" y="764540"/>
            <a:ext cx="5104765" cy="730250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群体智能算法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89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1835785" y="116840"/>
            <a:ext cx="5438140" cy="619760"/>
          </a:xfrm>
        </p:spPr>
        <p:txBody>
          <a:bodyPr vert="horz" wrap="square" lIns="91440" tIns="45720" rIns="91440" bIns="45720" anchor="t"/>
          <a:lstStyle/>
          <a:p>
            <a:pPr marL="711200"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  <wpsdc:marlchars xmlns="" xmlns:wpsdc="http://www.wps.cn/officeDocument/2017/drawingmlCustomData" val="200" checksum="582752650"/>
                </a:ext>
              </a:extLst>
            </a:pP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实例：八皇后问题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179705" y="848360"/>
            <a:ext cx="8818245" cy="6009640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算法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通常使用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完全状态形式化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，即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每个状态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都表示为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在棋盘上放八个皇后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每列一个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后继函数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返回的是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移动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一个皇后到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和它同一列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另一个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方格中的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所有可能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的状态（因此每个状态有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8×7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56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个后继）。</a:t>
            </a:r>
          </a:p>
          <a:p>
            <a:pPr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启发式耗散函数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h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是可以彼此攻击的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皇后对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的数量，不管中间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是否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有障碍。</a:t>
            </a:r>
          </a:p>
          <a:p>
            <a:pPr indent="7112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val="200" checksum="3773799597"/>
                </a:ext>
              </a:extLst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该函数的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全局最小值是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，仅在找到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完美解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时才能得到这个值。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Box 2"/>
          <p:cNvSpPr txBox="1"/>
          <p:nvPr/>
        </p:nvSpPr>
        <p:spPr>
          <a:xfrm>
            <a:off x="755650" y="260350"/>
            <a:ext cx="7560766" cy="62753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zh-CN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蚁群优化算法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（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Ant colony optimization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）</a:t>
            </a:r>
          </a:p>
          <a:p>
            <a:pPr algn="just"/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    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蚂蚁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是一种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社会性昆虫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，生活在有组织的社群当中，单个社群的蚂蚁数量可以达到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2,500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万之多。蚂蚁通过一种可以指示自身存在的化学物质进行交流，这种物质称为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信息素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。任何蚂蚁都能跟随其它蚂蚁的信息素踪迹并留下自己的气味信息素，完成相互之间的交流。在踪迹选择中，信息素沉积（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deposition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）相当于正反馈机制；信息素消散（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evaporation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）相当于回避机制（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escape mechanism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）。</a:t>
            </a:r>
          </a:p>
          <a:p>
            <a:pPr algn="just"/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    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蚁群最优算法的提出是在</a:t>
            </a:r>
            <a:r>
              <a:rPr lang="en-US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1992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年，它利用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局域互动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信息素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变化，从本质上模拟了蚂蚁的主要行为和社会特征。“它在处理最优化问题方面出乎意料地有效，不论是车辆路径问题（</a:t>
            </a:r>
            <a:r>
              <a:rPr lang="en-US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vehicle routing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）还是著名的旅行推销员问题（</a:t>
            </a:r>
            <a:r>
              <a:rPr lang="en-US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traveling-saleman Problem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TSP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）都可以解决。算法将蚂蚁行走的路径编码为实际路径（</a:t>
            </a:r>
            <a:r>
              <a:rPr lang="en-US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actual path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）。蚂蚁在多条实际路径的交汇点做出的选择，取决于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路径上信息素的浓度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。路径上有信息素沉积说明这条路比较好；而信息素消散则确保早期搜索阶段中，那些不太好的路径不会很快地收敛。</a:t>
            </a:r>
          </a:p>
          <a:p>
            <a:pPr algn="just"/>
            <a:endParaRPr lang="zh-CN" altLang="zh-CN" sz="2000" b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90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3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Box 2"/>
          <p:cNvSpPr txBox="1"/>
          <p:nvPr/>
        </p:nvSpPr>
        <p:spPr>
          <a:xfrm>
            <a:off x="755650" y="476250"/>
            <a:ext cx="7488758" cy="55340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zh-CN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蜂群优化算法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(Bee colony optimization)</a:t>
            </a:r>
            <a:endParaRPr lang="zh-CN" altLang="zh-CN" b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    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单个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蜜蜂社群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一般由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万到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万只蜜蜂组成，其中有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一只蜂王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几百只雄蜂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，其它都是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雌性工蜂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。工蜂会进行侦查、观望、守卫和采集花蜜等活动。侦查的工蜂发现新的花蜜源后，会用一种上下飞舞的舞蹈通知其它工蜂。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2005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年提出的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人工蜂群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优化算法，就模拟了蜜蜂搜索行为的主要特征。这个算法将蜜蜂按状态分为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雇佣（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employed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侦查和观望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onlooker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）三种，以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花蜜源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解矢量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solution vector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），并将其与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目标解空间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联系起来。虽然这个设定有些简单，但它抓住了蜜蜂搜索行为的主要特征。这个算法被用于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训练神经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网络，以及解决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无约束数值优化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问题和约束优化问题。</a:t>
            </a:r>
          </a:p>
          <a:p>
            <a:pPr algn="just"/>
            <a:endParaRPr lang="zh-CN" altLang="zh-CN" sz="2400" b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91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6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Box 2"/>
          <p:cNvSpPr txBox="1"/>
          <p:nvPr/>
        </p:nvSpPr>
        <p:spPr>
          <a:xfrm>
            <a:off x="539750" y="333375"/>
            <a:ext cx="8064500" cy="6032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蝙蝠算法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(Bat algorithm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）</a:t>
            </a:r>
          </a:p>
          <a:p>
            <a:pPr algn="just"/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    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小型蝙蝠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共有八百多种，其中大部分都用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回声定位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进行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导航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，为此蝙蝠需要每秒发出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到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20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次超声波脉冲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，每个脉冲的持续时间只有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几千分之一秒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，频率在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20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到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200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千赫兹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之间（人耳最高只能听到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20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千赫兹），音强可以达到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120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分贝（相当于大型喷气式客机起飞时的噪音强度）。蝙蝠发现昆虫后，在定向捕猎飞行中，超声波脉冲的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发射频率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上升到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每秒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200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次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声波频率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也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更高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。此时蝙蝠可以更准确地判断飞虫的大小、位置、飞行范围、速度和方向。</a:t>
            </a:r>
          </a:p>
          <a:p>
            <a:pPr algn="just"/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    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蝙蝠算法提出于</a:t>
            </a:r>
            <a:r>
              <a:rPr lang="en-US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2010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年，利用了蝙蝠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发射超声波脉冲和频率调节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的特点，将蝙蝠的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位置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作为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搜索空间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search space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）中的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解矢量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。蝙蝠通过调节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超声波频率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，可以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搜索范围更大的空间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；而提高脉冲发射频率，则可以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锁定附近区域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中可能出现的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局部解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在整个蝙蝠群中，有一个全局最优解，其它蝙蝠都趋向于飞向这个位置。因此，算法的收敛速度相对较快。这个算法由声波频率、脉冲发射频率及音强三个因素控制，可以应用于许多实际应用当中，如解决工业最优化问题、训练神经网络、图像处理以及解决</a:t>
            </a:r>
            <a:r>
              <a:rPr lang="en-US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TSP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问题。</a:t>
            </a:r>
          </a:p>
          <a:p>
            <a:pPr algn="just"/>
            <a:endParaRPr lang="zh-CN" altLang="zh-CN" sz="2000" b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92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6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Box 2"/>
          <p:cNvSpPr txBox="1"/>
          <p:nvPr/>
        </p:nvSpPr>
        <p:spPr>
          <a:xfrm>
            <a:off x="684213" y="374650"/>
            <a:ext cx="7848600" cy="582313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布谷鸟搜索算法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（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Cuckoo search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）</a:t>
            </a:r>
          </a:p>
          <a:p>
            <a:pPr algn="just"/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    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些布谷鸟很擅长巢寄生，它们将蛋生在其它鸟（比如林莺）的巢里，然后由宿主孵化喂养。这是因为布谷鸟的蛋可以模仿宿主鸟蛋的质感、颜色和大小，效果十分接近。即便如此，有些宿主还是可以认出布谷鸟的蛋，然后将它们踢出巢外或抛弃自己的鸟巢。这就在两个物种之间形成一种进化上的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军备竞赛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algn="just"/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    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布谷鸟搜索算法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提出于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2009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年，它将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布谷鸟的蛋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作为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解矢量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筑巢区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作为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搜索空间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。证据表明，布谷鸟和宿主鸟的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飞行路线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都遵循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列维飞行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é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vy flight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）模式，即偶尔的长距离飞行伴随着局部的随机行走，这使得大范围的搜索更加有效。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鸟蛋相似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可以转化为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解相似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，有助于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迭代搜索过程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达成收敛，而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发现概率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discovery probability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）则有利于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全局探索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。布谷鸟算法在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工程最优化问题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图像处理问题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中都有成功应用。</a:t>
            </a:r>
          </a:p>
          <a:p>
            <a:pPr algn="just"/>
            <a:endParaRPr lang="zh-CN" altLang="zh-CN" sz="2400" b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2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Box 2"/>
          <p:cNvSpPr txBox="1"/>
          <p:nvPr/>
        </p:nvSpPr>
        <p:spPr>
          <a:xfrm>
            <a:off x="684213" y="549275"/>
            <a:ext cx="7848600" cy="5730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粒子群优化算法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（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Particle swarm optimization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）</a:t>
            </a:r>
          </a:p>
          <a:p>
            <a:pPr algn="just"/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    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鸟和鱼类在移动时往往聚成一群，数量带来安全是其原因之一。每只鸟都遵循简单的飞行规则，只会追踪临近七只鸟的飞行状态。虽然飞行运动受牛顿力学支配，但奇怪的是，鸟群中的鸟却几乎完全不会相撞。从这类群体中，可以看出一些组织结构。</a:t>
            </a:r>
          </a:p>
          <a:p>
            <a:pPr algn="just"/>
            <a:r>
              <a:rPr lang="en-US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   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粒子群优化算法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提出于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1995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年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，它的基础就是上面提到的简单规则以及群体运动的特征。它以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粒子的位置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解矢量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，因此每个粒子都有历史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最优位置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，而当前的最优解由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整个粒子群产生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。粒子在上述简单规则下更新它们的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位置和速度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，而全体粒子都倾向于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向质心（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centroid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）移动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，那里是</a:t>
            </a:r>
            <a:r>
              <a:rPr lang="zh-CN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全局最优解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。这个体系能在很多情形下迅速收敛。一方面，快速收敛使这个方法成为有效的优化控制器（</a:t>
            </a:r>
            <a:r>
              <a:rPr lang="en-US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optimizer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）；另一方面，收敛的时机可能会太早，从而导致早熟收敛（</a:t>
            </a:r>
            <a:r>
              <a:rPr lang="en-US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premature convergence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）。因为我们有许多解决早熟收敛问题的方法，所以这个算法有不少变种。粒子群优化算法几乎在科学和工程的每个领域都有应用，包括设计最优化问题、图像处理和调度问题（</a:t>
            </a:r>
            <a:r>
              <a:rPr lang="en-US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scheduling</a:t>
            </a:r>
            <a:r>
              <a:rPr lang="zh-CN" altLang="zh-C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）等。</a:t>
            </a:r>
          </a:p>
          <a:p>
            <a:pPr algn="just"/>
            <a:endParaRPr lang="zh-CN" altLang="zh-CN" sz="2000" b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7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Box 2"/>
          <p:cNvSpPr txBox="1"/>
          <p:nvPr/>
        </p:nvSpPr>
        <p:spPr>
          <a:xfrm>
            <a:off x="684213" y="404813"/>
            <a:ext cx="7632700" cy="634635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萤火虫算法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（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Firefly algorithm)</a:t>
            </a:r>
            <a:endParaRPr lang="zh-CN" altLang="zh-CN" b="1" dirty="0">
              <a:solidFill>
                <a:schemeClr val="accent2">
                  <a:lumMod val="90000"/>
                  <a:lumOff val="10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       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热带地区的萤火虫以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生物发光的方式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进行交流，每类萤火虫都有特定的闪光模式，作为各自的信号系统。萤火虫会被同类的闪光吸引，并向发光方向飞去。因为光强会随距离增加和空气污染而减弱，所以萤火虫只能看见几百米之内的闪光。</a:t>
            </a:r>
          </a:p>
          <a:p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萤火虫算法提出于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2008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年，它的基础是上述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闪光特征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。萤火虫的位置对应于解矢量，目标解空间决定发光的亮度或吸引力。因为短距离的光比长距离的光更有吸引力，所以整个萤火虫算法可以自动分割为许多子群体（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subgroups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subswarms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），每个子群体在解空间的局部模型附近运动，形成峰（最大值）和谷（最小值）。因此，这个算法能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同时找到多个最优解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。在一定条件下（如正确的吸引范围及随机性单调递减），它的收敛速度可能比遗传算法（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genetic algorithm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）和粒子群算法都更快。萤火虫算法也和粒子群算法一样，从调度与分类问题，到图像处理、工业设计最优化问题等领域，都拥有广泛的应用</a:t>
            </a:r>
            <a:r>
              <a:rPr lang="zh-CN" altLang="zh-CN" sz="24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zh-CN" sz="2400" b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95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6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Box 2"/>
          <p:cNvSpPr txBox="1"/>
          <p:nvPr/>
        </p:nvSpPr>
        <p:spPr>
          <a:xfrm>
            <a:off x="755650" y="549275"/>
            <a:ext cx="7488238" cy="5822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花朵授粉算法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（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Flower pollination algorithm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）</a:t>
            </a:r>
          </a:p>
          <a:p>
            <a:pPr algn="just"/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    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显然，不是所有算法都以群体行为作为基础。植物同样提供了许多巧妙的模型，比如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授粉过程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。在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25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万种开花植物中，有九成是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生物授粉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，靠蝙蝠、鸟类、蚂蚁和蜜蜂之类的动物传递花粉。某些传粉生物（如蜂鸟）只会接近特定种类的植物，它们具有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访花恒定性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flower constancy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）。剩下一成开花植物靠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非生物授粉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，花粉由风或水传播，局限在一定范围内。相比之下，生物授粉是全局性的，因为传粉生物可以移动很长的距离。</a:t>
            </a:r>
          </a:p>
          <a:p>
            <a:pPr algn="just"/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花朵授粉算法提出于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2012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年，以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花粉配子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作为问题的解矢量，用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生物传粉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来模拟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全局搜索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，而用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非生物传粉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模拟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局部搜索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。全局与局部的转换由一个概率控制，这个概率表示生物传粉与非生物传粉比例。这个算法被用于解决多目标最优化问题。</a:t>
            </a:r>
          </a:p>
          <a:p>
            <a:pPr algn="just"/>
            <a:endParaRPr lang="zh-CN" altLang="zh-CN" sz="2400" b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96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78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Box 2"/>
          <p:cNvSpPr txBox="1"/>
          <p:nvPr/>
        </p:nvSpPr>
        <p:spPr>
          <a:xfrm>
            <a:off x="536575" y="620713"/>
            <a:ext cx="7993063" cy="5441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杂合（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Hybrid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）算法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或许是个有趣的选择，因为它融合了多种算法的优点。如何设计一个更好的杂合算法本身就是一个更高层次的最优化问题——最优化算法的最优化问题。发展杂合算法不能只让它比非杂合算法的效率和稳健性更高，研究者必须跳出这种潮流。杂合算法的比较研究应该只涉及杂合之后的算法。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在物联网时代，算法必须具备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自适应能力和智能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为一个特定问题找到最佳算法的应用程序太多了。相比之下，自适应方法能够自动选择适合给定任务集的算法，在没有或极少的用户干预下执行任务。自适应也意味着可以控制自身性能并自动调节参数，保证程序高效运行。最终目标是开发出一个</a:t>
            </a:r>
            <a:r>
              <a:rPr lang="zh-CN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智能工具箱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intelligent toolbox</a:t>
            </a:r>
            <a:r>
              <a:rPr lang="zh-CN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），只要用户按下开始按钮，就能解决所有给它的问题。</a:t>
            </a:r>
          </a:p>
          <a:p>
            <a:pPr algn="just">
              <a:spcBef>
                <a:spcPts val="600"/>
              </a:spcBef>
            </a:pPr>
            <a:endParaRPr lang="zh-CN" altLang="zh-CN" sz="2400" b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97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85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3"/>
          <p:cNvSpPr/>
          <p:nvPr/>
        </p:nvSpPr>
        <p:spPr>
          <a:xfrm>
            <a:off x="611188" y="1052513"/>
            <a:ext cx="7993062" cy="5689600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/>
          <a:lstStyle/>
          <a:p>
            <a:pPr marL="342900" indent="-342900"/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6861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423988"/>
            <a:ext cx="7472363" cy="5114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612" name="Rectangle 2"/>
          <p:cNvSpPr>
            <a:spLocks noGrp="1"/>
          </p:cNvSpPr>
          <p:nvPr>
            <p:ph type="title"/>
          </p:nvPr>
        </p:nvSpPr>
        <p:spPr>
          <a:xfrm>
            <a:off x="0" y="-25400"/>
            <a:ext cx="9144000" cy="76200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sz="3600" b="0" dirty="0">
                <a:ea typeface="黑体" panose="02010609060101010101" pitchFamily="2" charset="-122"/>
              </a:rPr>
              <a:t> </a:t>
            </a:r>
            <a:r>
              <a:rPr lang="zh-CN" altLang="en-US" sz="3600" b="0" dirty="0">
                <a:ea typeface="黑体" panose="02010609060101010101" pitchFamily="2" charset="-122"/>
              </a:rPr>
              <a:t>群智能算法</a:t>
            </a:r>
            <a:endParaRPr lang="zh-CN" altLang="en-US" sz="3600" dirty="0"/>
          </a:p>
        </p:txBody>
      </p:sp>
      <p:sp>
        <p:nvSpPr>
          <p:cNvPr id="68613" name="矩形 1"/>
          <p:cNvSpPr/>
          <p:nvPr/>
        </p:nvSpPr>
        <p:spPr>
          <a:xfrm>
            <a:off x="3059113" y="765175"/>
            <a:ext cx="4321175" cy="13684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8614" name="矩形 2"/>
          <p:cNvSpPr/>
          <p:nvPr/>
        </p:nvSpPr>
        <p:spPr>
          <a:xfrm>
            <a:off x="4140200" y="404813"/>
            <a:ext cx="3455988" cy="18716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98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27871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AxZWViZjIyNjIxYzA0MWYzMzYyODY1YmJiZDMwYj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1542332-ebe3-4ffe-a8e2-80f8cd6fb61d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e3052b6-c013-4ff2-9307-e40b4e004903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e3052b6-c013-4ff2-9307-e40b4e004903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73a7e1c-4d37-434e-85e2-8cd684fda938}"/>
  <p:tag name="TABLE_ENDDRAG_ORIGIN_RECT" val="199*204"/>
  <p:tag name="TABLE_ENDDRAG_RECT" val="408*67*199*20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38,&quot;width&quot;:13030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738,&quot;width&quot;:13030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57e7fa2-00c5-4b3d-ac88-189bfba4ed0d}"/>
  <p:tag name="TABLE_ENDDRAG_ORIGIN_RECT" val="626*69"/>
  <p:tag name="TABLE_ENDDRAG_RECT" val="55*309*626*6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47,&quot;width&quot;:2117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d680da6-6352-4218-aae5-f74ee1f42381}"/>
</p:tagLst>
</file>

<file path=ppt/theme/theme1.xml><?xml version="1.0" encoding="utf-8"?>
<a:theme xmlns:a="http://schemas.openxmlformats.org/drawingml/2006/main" name="1_Pulse">
  <a:themeElements>
    <a:clrScheme name="Puls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uls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Designs\Pulse.pot</Template>
  <TotalTime>38</TotalTime>
  <Words>9078</Words>
  <Application>Microsoft Office PowerPoint</Application>
  <PresentationFormat>全屏显示(4:3)</PresentationFormat>
  <Paragraphs>904</Paragraphs>
  <Slides>98</Slides>
  <Notes>84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98</vt:i4>
      </vt:variant>
    </vt:vector>
  </HeadingPairs>
  <TitlesOfParts>
    <vt:vector size="115" baseType="lpstr">
      <vt:lpstr>黑体</vt:lpstr>
      <vt:lpstr>华文新魏</vt:lpstr>
      <vt:lpstr>隶书</vt:lpstr>
      <vt:lpstr>宋体</vt:lpstr>
      <vt:lpstr>微软雅黑</vt:lpstr>
      <vt:lpstr>Arial</vt:lpstr>
      <vt:lpstr>Cambria Math</vt:lpstr>
      <vt:lpstr>Symbol</vt:lpstr>
      <vt:lpstr>Tahoma</vt:lpstr>
      <vt:lpstr>Times New Roman</vt:lpstr>
      <vt:lpstr>Wingdings</vt:lpstr>
      <vt:lpstr>1_Pulse</vt:lpstr>
      <vt:lpstr>Bitmap Image</vt:lpstr>
      <vt:lpstr>Equation</vt:lpstr>
      <vt:lpstr>MathType 6.0 Equation</vt:lpstr>
      <vt:lpstr>SmartDraw.2</vt:lpstr>
      <vt:lpstr>Equation.KSEE3</vt:lpstr>
      <vt:lpstr>PowerPoint 演示文稿</vt:lpstr>
      <vt:lpstr>目 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 爬山法搜索--局部搜索</vt:lpstr>
      <vt:lpstr>PowerPoint 演示文稿</vt:lpstr>
      <vt:lpstr>PowerPoint 演示文稿</vt:lpstr>
      <vt:lpstr>图4.1（a）                       （b）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第4章  高级搜索 </vt:lpstr>
      <vt:lpstr>4.2  模拟退火搜索</vt:lpstr>
      <vt:lpstr>4.2  模拟退火搜索</vt:lpstr>
      <vt:lpstr>4.2  模拟退火搜索</vt:lpstr>
      <vt:lpstr>4.2  模拟退火搜索</vt:lpstr>
      <vt:lpstr>4.2  模拟退火搜索</vt:lpstr>
      <vt:lpstr>4.2  模拟退火搜索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  模拟退火搜索</vt:lpstr>
      <vt:lpstr>PowerPoint 演示文稿</vt:lpstr>
      <vt:lpstr>PowerPoint 演示文稿</vt:lpstr>
      <vt:lpstr>PowerPoint 演示文稿</vt:lpstr>
      <vt:lpstr>4.2  模拟退火搜索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第4章  高级搜索 </vt:lpstr>
      <vt:lpstr>4.3 遗传算法</vt:lpstr>
      <vt:lpstr>4.3 遗传算法</vt:lpstr>
      <vt:lpstr>4.3 遗传算法--生物学基础</vt:lpstr>
      <vt:lpstr>PowerPoint 演示文稿</vt:lpstr>
      <vt:lpstr>PowerPoint 演示文稿</vt:lpstr>
      <vt:lpstr>4.3 遗传算法</vt:lpstr>
      <vt:lpstr>4.3.1 遗传算法的基本思想</vt:lpstr>
      <vt:lpstr>4.3.1 遗传算法的基本思想</vt:lpstr>
      <vt:lpstr>4.3.1 遗传算法的基本思想</vt:lpstr>
      <vt:lpstr>4.3.1 遗传算法的基本思想</vt:lpstr>
      <vt:lpstr>遗传算法的特点：</vt:lpstr>
      <vt:lpstr>4.3 遗传算法</vt:lpstr>
      <vt:lpstr>4.3.2 遗传算法的基本操作</vt:lpstr>
      <vt:lpstr>4.3.2 遗传算法的基本操作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遗传算法的流程图</vt:lpstr>
      <vt:lpstr>PowerPoint 演示文稿</vt:lpstr>
      <vt:lpstr>4.3.3 遗传算法的应用情况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第4章  高级搜索 </vt:lpstr>
      <vt:lpstr>4.4  案例分析</vt:lpstr>
      <vt:lpstr>4.4  案例分析</vt:lpstr>
      <vt:lpstr>4.4.1 爬山算法求解旅行商问题</vt:lpstr>
      <vt:lpstr>4.4.1 爬山算法求解旅行商问题</vt:lpstr>
      <vt:lpstr>4.4.1 爬山算法求解旅行商问题</vt:lpstr>
      <vt:lpstr>4.4案例分析</vt:lpstr>
      <vt:lpstr>4.4.2模拟退火算法求解旅行商问题</vt:lpstr>
      <vt:lpstr>PowerPoint 演示文稿</vt:lpstr>
      <vt:lpstr>4.4案例分析</vt:lpstr>
      <vt:lpstr>4.4.3遗传算法求解旅行商问题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群智能算法</vt:lpstr>
    </vt:vector>
  </TitlesOfParts>
  <Company>nudt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人工智能(骨干教师)</dc:title>
  <dc:creator>殷建平</dc:creator>
  <cp:lastModifiedBy>朱红蕾</cp:lastModifiedBy>
  <cp:revision>139</cp:revision>
  <dcterms:created xsi:type="dcterms:W3CDTF">2000-11-09T11:19:00Z</dcterms:created>
  <dcterms:modified xsi:type="dcterms:W3CDTF">2023-09-25T05:55:40Z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2052-11.1.0.12019</vt:lpwstr>
  </property>
  <property fmtid="{D5CDD505-2E9C-101B-9397-08002B2CF9AE}" pid="3" name="ICV">
    <vt:lpwstr>9E0C3AFB770D45CEBB0CF8104F3E5290</vt:lpwstr>
  </property>
</Properties>
</file>