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4" r:id="rId2"/>
    <p:sldId id="285" r:id="rId3"/>
    <p:sldId id="286" r:id="rId4"/>
    <p:sldId id="387" r:id="rId5"/>
    <p:sldId id="389" r:id="rId6"/>
    <p:sldId id="391" r:id="rId7"/>
    <p:sldId id="289" r:id="rId8"/>
    <p:sldId id="394" r:id="rId9"/>
    <p:sldId id="395" r:id="rId10"/>
    <p:sldId id="396" r:id="rId11"/>
    <p:sldId id="397" r:id="rId12"/>
    <p:sldId id="398" r:id="rId13"/>
    <p:sldId id="399" r:id="rId14"/>
    <p:sldId id="400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018A95"/>
    <a:srgbClr val="0033CC"/>
    <a:srgbClr val="CCE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1"/>
    <p:restoredTop sz="94636"/>
  </p:normalViewPr>
  <p:slideViewPr>
    <p:cSldViewPr showGuides="1">
      <p:cViewPr varScale="1">
        <p:scale>
          <a:sx n="61" d="100"/>
          <a:sy n="61" d="100"/>
        </p:scale>
        <p:origin x="67" y="48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14479785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2400" cy="899592"/>
          </a:xfrm>
          <a:prstGeom prst="rect">
            <a:avLst/>
          </a:prstGeom>
        </p:spPr>
        <p:txBody>
          <a:bodyPr/>
          <a:lstStyle>
            <a:lvl1pPr>
              <a:buNone/>
              <a:defRPr sz="3600"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80920" cy="5231432"/>
          </a:xfrm>
          <a:prstGeom prst="rect">
            <a:avLst/>
          </a:prstGeom>
        </p:spPr>
        <p:txBody>
          <a:bodyPr/>
          <a:lstStyle>
            <a:lvl1pPr indent="342265" algn="just" eaLnBrk="1" hangingPunct="1">
              <a:spcBef>
                <a:spcPts val="600"/>
              </a:spcBef>
              <a:buClr>
                <a:srgbClr val="000070"/>
              </a:buClr>
              <a:buFont typeface="Wingdings" panose="05000000000000000000" charset="0"/>
              <a:buChar char="Ø"/>
              <a:defRPr sz="3200" b="1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2" charset="-122"/>
              </a:defRPr>
            </a:lvl1pPr>
            <a:lvl2pPr marL="742950" indent="342265" algn="just" eaLnBrk="1" hangingPunct="1">
              <a:spcBef>
                <a:spcPts val="600"/>
              </a:spcBef>
              <a:buClr>
                <a:srgbClr val="0000B3"/>
              </a:buClr>
              <a:buFont typeface="Wingdings" panose="05000000000000000000" pitchFamily="2" charset="2"/>
              <a:buChar char=""/>
              <a:defRPr sz="2800" b="1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ea typeface="黑体" panose="02010609060101010101" pitchFamily="2" charset="-122"/>
              </a:defRPr>
            </a:lvl2pPr>
            <a:lvl3pPr marL="1485900" indent="-342900" algn="just" eaLnBrk="1" hangingPunct="1">
              <a:spcBef>
                <a:spcPts val="600"/>
              </a:spcBef>
              <a:buClr>
                <a:srgbClr val="2222FF"/>
              </a:buClr>
              <a:buFont typeface="Wingdings" panose="05000000000000000000" pitchFamily="2" charset="2"/>
              <a:buChar char=""/>
              <a:defRPr sz="2400" b="1">
                <a:solidFill>
                  <a:schemeClr val="accent2">
                    <a:lumMod val="50000"/>
                    <a:lumOff val="50000"/>
                  </a:schemeClr>
                </a:solidFill>
                <a:latin typeface="+mn-lt"/>
                <a:ea typeface="黑体" panose="02010609060101010101" pitchFamily="2" charset="-122"/>
              </a:defRPr>
            </a:lvl3pPr>
            <a:lvl4pPr indent="342265" algn="just" eaLnBrk="1" hangingPunct="1">
              <a:spcBef>
                <a:spcPts val="600"/>
              </a:spcBef>
              <a:buClr>
                <a:srgbClr val="9191FF"/>
              </a:buClr>
              <a:buFont typeface="Wingdings" panose="05000000000000000000" charset="0"/>
              <a:buChar char="Ø"/>
              <a:defRPr sz="2000" b="1">
                <a:latin typeface="+mn-lt"/>
                <a:ea typeface="黑体" panose="02010609060101010101" pitchFamily="2" charset="-122"/>
              </a:defRPr>
            </a:lvl4pPr>
            <a:lvl5pPr indent="342265" algn="just" eaLnBrk="1" hangingPunct="1">
              <a:spcBef>
                <a:spcPts val="600"/>
              </a:spcBef>
              <a:buClr>
                <a:srgbClr val="9191FF"/>
              </a:buClr>
              <a:buFont typeface="Wingdings" panose="05000000000000000000" charset="0"/>
              <a:buChar char="Ø"/>
              <a:defRPr sz="1800" b="1">
                <a:latin typeface="+mn-lt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buFontTx/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B0C74AC6-D5BF-4088-BD54-445C1A8DFC9B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B0C74AC6-D5BF-4088-BD54-445C1A8DFC9B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B0C74AC6-D5BF-4088-BD54-445C1A8DFC9B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B0C74AC6-D5BF-4088-BD54-445C1A8DFC9B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D2468189-8461-4EC8-AB44-233D261CE9AC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79730"/>
            <a:ext cx="7772400" cy="114300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7682F7EE-287A-4E1A-B1C4-B6820BCAA65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日期占位符 1"/>
          <p:cNvSpPr>
            <a:spLocks noGrp="1"/>
          </p:cNvSpPr>
          <p:nvPr>
            <p:ph type="dt" sz="half" idx="2"/>
          </p:nvPr>
        </p:nvSpPr>
        <p:spPr>
          <a:xfrm>
            <a:off x="685800" y="62357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accent2">
                  <a:lumMod val="50000"/>
                  <a:lumOff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2357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2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8707B276-ACF4-488E-94FE-DE5BBDB3E7C0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 sz="3200"/>
            </a:lvl1pPr>
            <a:lvl2pPr>
              <a:buClr>
                <a:schemeClr val="accent2">
                  <a:lumMod val="90000"/>
                  <a:lumOff val="10000"/>
                </a:schemeClr>
              </a:buClr>
              <a:defRPr sz="2800"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 sz="2400"/>
            </a:lvl3pPr>
            <a:lvl4pPr>
              <a:buClr>
                <a:schemeClr val="accent2">
                  <a:lumMod val="90000"/>
                  <a:lumOff val="10000"/>
                </a:schemeClr>
              </a:buClr>
              <a:defRPr sz="2000"/>
            </a:lvl4pPr>
            <a:lvl5pPr>
              <a:buClr>
                <a:schemeClr val="accent2">
                  <a:lumMod val="90000"/>
                  <a:lumOff val="10000"/>
                </a:schemeClr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AC2DF9F2-51C0-4415-A17E-5DA5DCEF708C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>
                <a:solidFill>
                  <a:schemeClr val="accent2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accent2">
                  <a:lumMod val="90000"/>
                  <a:lumOff val="10000"/>
                </a:scheme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CEA66346-46A5-4A07-92BA-EF831C4963D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79730"/>
            <a:ext cx="7772400" cy="114300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/>
            </a:lvl1pPr>
            <a:lvl2pPr>
              <a:buClr>
                <a:schemeClr val="accent2">
                  <a:lumMod val="90000"/>
                  <a:lumOff val="10000"/>
                </a:schemeClr>
              </a:buClr>
              <a:defRPr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/>
            </a:lvl3pPr>
            <a:lvl4pPr>
              <a:buClr>
                <a:schemeClr val="accent2">
                  <a:lumMod val="90000"/>
                  <a:lumOff val="10000"/>
                </a:schemeClr>
              </a:buClr>
              <a:defRPr/>
            </a:lvl4pPr>
            <a:lvl5pPr>
              <a:buClr>
                <a:schemeClr val="accent2">
                  <a:lumMod val="90000"/>
                  <a:lumOff val="10000"/>
                </a:schemeClr>
              </a:buCl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DABE0B75-ADBA-4912-AB8C-35CC54178886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  <a:prstGeom prst="rect">
            <a:avLst/>
          </a:prstGeom>
        </p:spPr>
        <p:txBody>
          <a:bodyPr vert="eaVert"/>
          <a:lstStyle>
            <a:lvl1pPr>
              <a:buNone/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  <a:prstGeom prst="rect">
            <a:avLst/>
          </a:prstGeom>
        </p:spPr>
        <p:txBody>
          <a:bodyPr vert="eaVert"/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/>
            </a:lvl1pPr>
            <a:lvl2pPr>
              <a:buClr>
                <a:schemeClr val="accent2">
                  <a:lumMod val="90000"/>
                  <a:lumOff val="10000"/>
                </a:schemeClr>
              </a:buClr>
              <a:defRPr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/>
            </a:lvl3pPr>
            <a:lvl4pPr>
              <a:buClr>
                <a:schemeClr val="accent2">
                  <a:lumMod val="90000"/>
                  <a:lumOff val="10000"/>
                </a:schemeClr>
              </a:buClr>
              <a:defRPr/>
            </a:lvl4pPr>
            <a:lvl5pPr>
              <a:buClr>
                <a:schemeClr val="accent2">
                  <a:lumMod val="90000"/>
                  <a:lumOff val="10000"/>
                </a:schemeClr>
              </a:buCl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9D39DEC-6146-4485-ACBA-205E3B0089EC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1"/>
          <p:cNvPicPr>
            <a:picLocks noChangeAspect="1"/>
          </p:cNvPicPr>
          <p:nvPr userDrawn="1"/>
        </p:nvPicPr>
        <p:blipFill>
          <a:blip r:embed="rId3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>
              <a:buNone/>
              <a:defRPr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/>
            </a:lvl1pPr>
            <a:lvl2pPr>
              <a:buClr>
                <a:schemeClr val="accent2">
                  <a:lumMod val="90000"/>
                  <a:lumOff val="10000"/>
                </a:schemeClr>
              </a:buClr>
              <a:defRPr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/>
            </a:lvl3pPr>
            <a:lvl4pPr>
              <a:buClr>
                <a:schemeClr val="accent2">
                  <a:lumMod val="90000"/>
                  <a:lumOff val="10000"/>
                </a:schemeClr>
              </a:buClr>
              <a:defRPr/>
            </a:lvl4pPr>
            <a:lvl5pPr>
              <a:buClr>
                <a:schemeClr val="accent2">
                  <a:lumMod val="90000"/>
                  <a:lumOff val="10000"/>
                </a:schemeClr>
              </a:buCl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</p:spPr>
        <p:txBody>
          <a:bodyPr/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/>
            </a:lvl1pPr>
            <a:lvl2pPr>
              <a:buClr>
                <a:schemeClr val="accent2">
                  <a:lumMod val="90000"/>
                  <a:lumOff val="10000"/>
                </a:schemeClr>
              </a:buClr>
              <a:defRPr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/>
            </a:lvl3pPr>
            <a:lvl4pPr>
              <a:buClr>
                <a:schemeClr val="accent2">
                  <a:lumMod val="90000"/>
                  <a:lumOff val="10000"/>
                </a:schemeClr>
              </a:buClr>
              <a:defRPr/>
            </a:lvl4pPr>
            <a:lvl5pPr>
              <a:buClr>
                <a:schemeClr val="accent2">
                  <a:lumMod val="90000"/>
                  <a:lumOff val="10000"/>
                </a:schemeClr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2" name="日期占位符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>
              <a:spcBef>
                <a:spcPts val="600"/>
              </a:spcBef>
              <a:defRPr sz="16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A6C47CAF-4472-4BFC-A0CC-EFB0BA419606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"/>
          <p:cNvSpPr txBox="1"/>
          <p:nvPr/>
        </p:nvSpPr>
        <p:spPr bwMode="auto">
          <a:xfrm>
            <a:off x="179388" y="260350"/>
            <a:ext cx="77724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36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单击此处编辑母版标题样式</a:t>
            </a:r>
          </a:p>
        </p:txBody>
      </p:sp>
      <p:sp>
        <p:nvSpPr>
          <p:cNvPr id="1027" name="内容占位符 2"/>
          <p:cNvSpPr txBox="1"/>
          <p:nvPr/>
        </p:nvSpPr>
        <p:spPr bwMode="auto">
          <a:xfrm>
            <a:off x="468313" y="1052513"/>
            <a:ext cx="82804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Font typeface="Wingdings" panose="05000000000000000000" pitchFamily="2" charset="2"/>
              <a:buChar char="Ø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单击此处编辑母版文本样式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B3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第二级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2222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第三级</a:t>
            </a:r>
          </a:p>
          <a:p>
            <a:pPr marL="1600200" marR="0" lvl="3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第四级</a:t>
            </a:r>
          </a:p>
          <a:p>
            <a:pPr marL="2057400" marR="0" lvl="4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FF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7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 eaLnBrk="1" hangingPunct="1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兰州理工大学计通学院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04075" y="6500813"/>
            <a:ext cx="1905000" cy="357188"/>
          </a:xfrm>
          <a:prstGeom prst="rect">
            <a:avLst/>
          </a:prstGeom>
        </p:spPr>
        <p:txBody>
          <a:bodyPr/>
          <a:lstStyle>
            <a:lvl1pPr algn="r" eaLnBrk="1" hangingPunct="1">
              <a:spcBef>
                <a:spcPts val="600"/>
              </a:spcBef>
              <a:buClr>
                <a:srgbClr val="66FFFF"/>
              </a:buClr>
              <a:buFontTx/>
              <a:buNone/>
              <a:defRPr sz="16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B0C74AC6-D5BF-4088-BD54-445C1A8DFC9B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1" name="图片 1"/>
          <p:cNvPicPr>
            <a:picLocks noChangeAspect="1"/>
          </p:cNvPicPr>
          <p:nvPr userDrawn="1"/>
        </p:nvPicPr>
        <p:blipFill>
          <a:blip r:embed="rId16"/>
          <a:srcRect l="19495" r="18718" b="34750"/>
          <a:stretch>
            <a:fillRect/>
          </a:stretch>
        </p:blipFill>
        <p:spPr>
          <a:xfrm>
            <a:off x="8410575" y="61913"/>
            <a:ext cx="700088" cy="649287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rgbClr val="C00000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rgbClr val="C00000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rgbClr val="C00000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rgbClr val="C00000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rgbClr val="C00000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kumimoji="1"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Font typeface="Wingdings" panose="05000000000000000000" pitchFamily="2" charset="2"/>
        <a:buChar char="Ø"/>
        <a:defRPr kumimoji="1" sz="3600">
          <a:solidFill>
            <a:srgbClr val="000070"/>
          </a:solidFill>
          <a:latin typeface="隶书" panose="02010509060101010101" pitchFamily="49" charset="-122"/>
          <a:ea typeface="隶书" panose="020105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Font typeface="Wingdings" panose="05000000000000000000" pitchFamily="2" charset="2"/>
        <a:buChar char="v"/>
        <a:defRPr kumimoji="1" sz="3200">
          <a:solidFill>
            <a:srgbClr val="0000B3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ECFF"/>
        </a:buClr>
        <a:buFont typeface="Wingdings" panose="05000000000000000000" pitchFamily="2" charset="2"/>
        <a:buChar char="ü"/>
        <a:defRPr kumimoji="1" sz="2800">
          <a:solidFill>
            <a:srgbClr val="2222FF"/>
          </a:solidFill>
          <a:latin typeface="华文新魏" panose="02010800040101010101" pitchFamily="2" charset="-122"/>
          <a:ea typeface="华文新魏" panose="020108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ECFF"/>
        </a:buClr>
        <a:buChar char="•"/>
        <a:defRPr kumimoji="1" sz="2400">
          <a:solidFill>
            <a:srgbClr val="2222FF"/>
          </a:solidFill>
          <a:latin typeface="华文新魏" panose="02010800040101010101" pitchFamily="2" charset="-122"/>
          <a:ea typeface="华文新魏" panose="020108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ECFF"/>
        </a:buClr>
        <a:buChar char="»"/>
        <a:defRPr kumimoji="1" sz="2000">
          <a:solidFill>
            <a:srgbClr val="2222FF"/>
          </a:solidFill>
          <a:latin typeface="华文新魏" panose="02010800040101010101" pitchFamily="2" charset="-122"/>
          <a:ea typeface="华文新魏" panose="0201080004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ECFF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ECFF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ECFF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ECFF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5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8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image" Target="../media/image31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3.emf"/><Relationship Id="rId22" Type="http://schemas.openxmlformats.org/officeDocument/2006/relationships/image" Target="../media/image3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/>
          <p:nvPr/>
        </p:nvSpPr>
        <p:spPr>
          <a:xfrm>
            <a:off x="611188" y="1326833"/>
            <a:ext cx="8153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>
              <a:buClr>
                <a:schemeClr val="folHlink"/>
              </a:buClr>
            </a:pPr>
            <a:r>
              <a:rPr lang="zh-CN" altLang="en-US" sz="6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人工智能</a:t>
            </a:r>
          </a:p>
        </p:txBody>
      </p:sp>
      <p:sp>
        <p:nvSpPr>
          <p:cNvPr id="4099" name="Rectangle 1031"/>
          <p:cNvSpPr/>
          <p:nvPr/>
        </p:nvSpPr>
        <p:spPr>
          <a:xfrm>
            <a:off x="763905" y="2752725"/>
            <a:ext cx="7848600" cy="110426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indent="-342900" algn="ctr">
              <a:spcBef>
                <a:spcPct val="20000"/>
              </a:spcBef>
              <a:buClr>
                <a:srgbClr val="66FFFF"/>
              </a:buClr>
            </a:pP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44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 不确定知识表示和推理</a:t>
            </a:r>
          </a:p>
          <a:p>
            <a:pPr marL="342900" indent="-342900" algn="ctr">
              <a:spcBef>
                <a:spcPct val="20000"/>
              </a:spcBef>
              <a:buClr>
                <a:srgbClr val="66FFFF"/>
              </a:buClr>
            </a:pPr>
            <a:endParaRPr lang="zh-CN" altLang="en-US" sz="44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/>
          </p:cNvSpPr>
          <p:nvPr>
            <p:ph idx="1"/>
          </p:nvPr>
        </p:nvSpPr>
        <p:spPr>
          <a:xfrm>
            <a:off x="38073" y="686468"/>
            <a:ext cx="8782077" cy="3384897"/>
          </a:xfrm>
        </p:spPr>
        <p:txBody>
          <a:bodyPr vert="horz" wrap="square" lIns="91440" tIns="45720" rIns="91440" bIns="45720" anchor="t"/>
          <a:lstStyle/>
          <a:p>
            <a:r>
              <a:rPr lang="zh-CN" altLang="zh-CN" sz="2800" dirty="0"/>
              <a:t> </a:t>
            </a:r>
            <a:r>
              <a:rPr lang="zh-CN" altLang="en-US" sz="2800" dirty="0" smtClean="0"/>
              <a:t>例</a:t>
            </a:r>
            <a:r>
              <a:rPr lang="en-US" altLang="zh-CN" sz="2800" dirty="0" smtClean="0"/>
              <a:t>5.10</a:t>
            </a:r>
            <a:r>
              <a:rPr lang="zh-CN" altLang="zh-CN" sz="2800" dirty="0" smtClean="0"/>
              <a:t> </a:t>
            </a:r>
            <a:r>
              <a:rPr lang="zh-CN" altLang="zh-CN" sz="2800" dirty="0"/>
              <a:t>设有如下规则</a:t>
            </a:r>
            <a:r>
              <a:rPr lang="zh-CN" altLang="zh-CN" sz="2800" dirty="0" smtClean="0"/>
              <a:t>：</a:t>
            </a:r>
            <a:endParaRPr lang="zh-CN" altLang="zh-CN" sz="2800" dirty="0"/>
          </a:p>
          <a:p>
            <a:pPr indent="0">
              <a:buNone/>
            </a:pPr>
            <a:endParaRPr lang="en-US" altLang="zh-CN" sz="2800" i="1" dirty="0" smtClean="0"/>
          </a:p>
          <a:p>
            <a:endParaRPr lang="en-US" altLang="zh-CN" sz="2800" i="1" dirty="0"/>
          </a:p>
          <a:p>
            <a:r>
              <a:rPr lang="zh-CN" altLang="zh-CN" sz="2800" dirty="0"/>
              <a:t>已知证据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2</a:t>
            </a:r>
            <a:r>
              <a:rPr lang="zh-CN" altLang="zh-CN" sz="2800" dirty="0"/>
              <a:t>必然发生，并且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H</a:t>
            </a:r>
            <a:r>
              <a:rPr lang="en-US" altLang="zh-CN" sz="2800" dirty="0"/>
              <a:t>)=0.03</a:t>
            </a:r>
            <a:r>
              <a:rPr lang="zh-CN" altLang="zh-CN" sz="2800" dirty="0"/>
              <a:t>，求</a:t>
            </a:r>
            <a:r>
              <a:rPr lang="en-US" altLang="zh-CN" sz="2800" i="1" dirty="0"/>
              <a:t>H</a:t>
            </a:r>
            <a:r>
              <a:rPr lang="zh-CN" altLang="zh-CN" sz="2800" dirty="0"/>
              <a:t>的后验概率</a:t>
            </a:r>
            <a:r>
              <a:rPr lang="zh-CN" altLang="zh-CN" sz="2800" dirty="0" smtClean="0"/>
              <a:t>。</a:t>
            </a:r>
            <a:endParaRPr lang="en-US" altLang="zh-CN" sz="2800" i="1" dirty="0" smtClean="0"/>
          </a:p>
          <a:p>
            <a:r>
              <a:rPr lang="zh-CN" altLang="zh-CN" sz="2800" dirty="0"/>
              <a:t>解：</a:t>
            </a:r>
            <a:r>
              <a:rPr lang="zh-CN" altLang="zh-CN" sz="2800" dirty="0" smtClean="0"/>
              <a:t>因为</a:t>
            </a:r>
            <a:r>
              <a:rPr lang="en-US" altLang="zh-CN" sz="2800" dirty="0" smtClean="0"/>
              <a:t>               </a:t>
            </a:r>
            <a:r>
              <a:rPr lang="zh-CN" altLang="en-US" sz="2800" dirty="0" smtClean="0"/>
              <a:t>，则：</a:t>
            </a:r>
            <a:endParaRPr lang="en-US" altLang="zh-CN" sz="2800" dirty="0" smtClean="0"/>
          </a:p>
          <a:p>
            <a:pPr indent="0">
              <a:buNone/>
            </a:pPr>
            <a:r>
              <a:rPr lang="zh-CN" altLang="zh-CN" sz="2800" dirty="0"/>
              <a:t>根据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有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 indent="0">
              <a:buNone/>
            </a:pPr>
            <a:r>
              <a:rPr lang="zh-CN" altLang="zh-CN" sz="2800" dirty="0"/>
              <a:t>根据</a:t>
            </a:r>
            <a:r>
              <a:rPr lang="en-US" altLang="zh-CN" sz="2800" i="1" dirty="0"/>
              <a:t>R</a:t>
            </a:r>
            <a:r>
              <a:rPr lang="en-US" altLang="zh-CN" sz="2800" baseline="-25000" dirty="0"/>
              <a:t>2</a:t>
            </a:r>
            <a:r>
              <a:rPr lang="zh-CN" altLang="zh-CN" sz="2800" dirty="0"/>
              <a:t>有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pPr indent="0">
              <a:buNone/>
            </a:pPr>
            <a:r>
              <a:rPr lang="zh-CN" altLang="zh-CN" sz="2800" dirty="0"/>
              <a:t>那么：</a:t>
            </a:r>
          </a:p>
          <a:p>
            <a:pPr indent="0">
              <a:buNone/>
            </a:pPr>
            <a:endParaRPr lang="zh-CN" altLang="zh-CN" sz="2800" dirty="0"/>
          </a:p>
          <a:p>
            <a:pPr indent="0">
              <a:buNone/>
            </a:pPr>
            <a:endParaRPr lang="zh-CN" altLang="zh-CN" sz="2800" dirty="0"/>
          </a:p>
          <a:p>
            <a:pPr indent="0">
              <a:buNone/>
            </a:pPr>
            <a:endParaRPr lang="en-US" altLang="zh-CN" sz="2800" i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4765" y="11955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  <a:endParaRPr lang="zh-CN" alt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860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981333"/>
              </p:ext>
            </p:extLst>
          </p:nvPr>
        </p:nvGraphicFramePr>
        <p:xfrm>
          <a:off x="1547664" y="1275832"/>
          <a:ext cx="4120918" cy="1040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1" name="Equation" r:id="rId3" imgW="2248920" imgH="557640" progId="Equation.DSMT4">
                  <p:embed/>
                </p:oleObj>
              </mc:Choice>
              <mc:Fallback>
                <p:oleObj name="Equation" r:id="rId3" imgW="2248920" imgH="557640" progId="Equation.DSMT4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275832"/>
                        <a:ext cx="4120918" cy="10403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171948"/>
              </p:ext>
            </p:extLst>
          </p:nvPr>
        </p:nvGraphicFramePr>
        <p:xfrm>
          <a:off x="2205844" y="3281191"/>
          <a:ext cx="1402736" cy="36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2" name="Equation" r:id="rId5" imgW="694800" imgH="182520" progId="Equation.DSMT4">
                  <p:embed/>
                </p:oleObj>
              </mc:Choice>
              <mc:Fallback>
                <p:oleObj name="Equation" r:id="rId5" imgW="694800" imgH="182520" progId="Equation.DSMT4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844" y="3281191"/>
                        <a:ext cx="1402736" cy="3616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182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299527"/>
              </p:ext>
            </p:extLst>
          </p:nvPr>
        </p:nvGraphicFramePr>
        <p:xfrm>
          <a:off x="4562648" y="3063640"/>
          <a:ext cx="2504621" cy="656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3" name="Equation" r:id="rId7" imgW="1380240" imgH="356400" progId="Equation.DSMT4">
                  <p:embed/>
                </p:oleObj>
              </mc:Choice>
              <mc:Fallback>
                <p:oleObj name="Equation" r:id="rId7" imgW="1380240" imgH="356400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648" y="3063640"/>
                        <a:ext cx="2504621" cy="6561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365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940640"/>
              </p:ext>
            </p:extLst>
          </p:nvPr>
        </p:nvGraphicFramePr>
        <p:xfrm>
          <a:off x="2272096" y="3762765"/>
          <a:ext cx="4976603" cy="457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4" name="Equation" r:id="rId9" imgW="2477520" imgH="219240" progId="Equation.DSMT4">
                  <p:embed/>
                </p:oleObj>
              </mc:Choice>
              <mc:Fallback>
                <p:oleObj name="Equation" r:id="rId9" imgW="2477520" imgH="219240" progId="Equation.DSMT4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096" y="3762765"/>
                        <a:ext cx="4976603" cy="4579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905898"/>
              </p:ext>
            </p:extLst>
          </p:nvPr>
        </p:nvGraphicFramePr>
        <p:xfrm>
          <a:off x="2205844" y="4220676"/>
          <a:ext cx="5045937" cy="457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5" name="Equation" r:id="rId11" imgW="2504880" imgH="219240" progId="Equation.DSMT4">
                  <p:embed/>
                </p:oleObj>
              </mc:Choice>
              <mc:Fallback>
                <p:oleObj name="Equation" r:id="rId11" imgW="2504880" imgH="219240" progId="Equation.DSMT4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844" y="4220676"/>
                        <a:ext cx="5045937" cy="4572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24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701216"/>
              </p:ext>
            </p:extLst>
          </p:nvPr>
        </p:nvGraphicFramePr>
        <p:xfrm>
          <a:off x="1835696" y="4600501"/>
          <a:ext cx="4300346" cy="123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6" name="Equation" r:id="rId13" imgW="2642040" imgH="749520" progId="Equation.DSMT4">
                  <p:embed/>
                </p:oleObj>
              </mc:Choice>
              <mc:Fallback>
                <p:oleObj name="Equation" r:id="rId13" imgW="2642040" imgH="749520" progId="Equation.DSMT4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4600501"/>
                        <a:ext cx="4300346" cy="12360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701932"/>
              </p:ext>
            </p:extLst>
          </p:nvPr>
        </p:nvGraphicFramePr>
        <p:xfrm>
          <a:off x="1839576" y="5922962"/>
          <a:ext cx="4576091" cy="69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7" name="Equation" r:id="rId15" imgW="2733480" imgH="411120" progId="Equation.DSMT4">
                  <p:embed/>
                </p:oleObj>
              </mc:Choice>
              <mc:Fallback>
                <p:oleObj name="Equation" r:id="rId15" imgW="2733480" imgH="411120" progId="Equation.DSMT4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576" y="5922962"/>
                        <a:ext cx="4576091" cy="69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43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/>
          </p:cNvSpPr>
          <p:nvPr>
            <p:ph idx="1"/>
          </p:nvPr>
        </p:nvSpPr>
        <p:spPr>
          <a:xfrm>
            <a:off x="38073" y="686468"/>
            <a:ext cx="8782077" cy="3384897"/>
          </a:xfrm>
        </p:spPr>
        <p:txBody>
          <a:bodyPr vert="horz" wrap="square" lIns="91440" tIns="45720" rIns="91440" bIns="45720" anchor="t"/>
          <a:lstStyle/>
          <a:p>
            <a:r>
              <a:rPr lang="zh-CN" altLang="zh-CN" sz="2800" dirty="0"/>
              <a:t>  设有如下规则</a:t>
            </a:r>
            <a:r>
              <a:rPr lang="zh-CN" altLang="zh-CN" sz="2800" dirty="0" smtClean="0"/>
              <a:t>：</a:t>
            </a:r>
            <a:endParaRPr lang="zh-CN" altLang="zh-CN" sz="2800" dirty="0"/>
          </a:p>
          <a:p>
            <a:pPr indent="0">
              <a:buNone/>
            </a:pPr>
            <a:endParaRPr lang="en-US" altLang="zh-CN" sz="2800" i="1" dirty="0" smtClean="0"/>
          </a:p>
          <a:p>
            <a:endParaRPr lang="en-US" altLang="zh-CN" sz="2800" i="1" dirty="0" smtClean="0"/>
          </a:p>
          <a:p>
            <a:endParaRPr lang="en-US" altLang="zh-CN" sz="2800" i="1" dirty="0"/>
          </a:p>
          <a:p>
            <a:endParaRPr lang="en-US" altLang="zh-CN" sz="2800" i="1" dirty="0"/>
          </a:p>
          <a:p>
            <a:pPr indent="0">
              <a:buNone/>
            </a:pPr>
            <a:r>
              <a:rPr lang="zh-CN" altLang="zh-CN" sz="2800" dirty="0"/>
              <a:t>且已知：</a:t>
            </a:r>
            <a:endParaRPr lang="en-US" altLang="zh-CN" sz="2800" i="1" dirty="0"/>
          </a:p>
          <a:p>
            <a:pPr indent="0">
              <a:buNone/>
            </a:pPr>
            <a:r>
              <a:rPr lang="zh-CN" altLang="zh-CN" sz="2800" dirty="0"/>
              <a:t>求</a:t>
            </a:r>
            <a:r>
              <a:rPr lang="en-US" altLang="zh-CN" sz="2800" i="1" dirty="0"/>
              <a:t>H</a:t>
            </a:r>
            <a:r>
              <a:rPr lang="zh-CN" altLang="zh-CN" sz="2800" dirty="0"/>
              <a:t>的综合可信度</a:t>
            </a:r>
            <a:r>
              <a:rPr lang="en-US" altLang="zh-CN" sz="2800" dirty="0"/>
              <a:t>CF(</a:t>
            </a:r>
            <a:r>
              <a:rPr lang="en-US" altLang="zh-CN" sz="2800" i="1" dirty="0"/>
              <a:t>H</a:t>
            </a:r>
            <a:r>
              <a:rPr lang="en-US" altLang="zh-CN" sz="2800" dirty="0"/>
              <a:t>)</a:t>
            </a:r>
            <a:r>
              <a:rPr lang="zh-CN" altLang="zh-CN" sz="2800" dirty="0"/>
              <a:t>。</a:t>
            </a:r>
          </a:p>
          <a:p>
            <a:r>
              <a:rPr lang="zh-CN" altLang="zh-CN" sz="2800" dirty="0" smtClean="0"/>
              <a:t>解：</a:t>
            </a:r>
            <a:r>
              <a:rPr lang="zh-CN" altLang="zh-CN" sz="2800" dirty="0"/>
              <a:t>由</a:t>
            </a:r>
            <a:r>
              <a:rPr lang="es-ES" altLang="zh-CN" sz="2800" i="1" dirty="0"/>
              <a:t>R</a:t>
            </a:r>
            <a:r>
              <a:rPr lang="es-ES" altLang="zh-CN" sz="2800" baseline="-25000" dirty="0"/>
              <a:t>4</a:t>
            </a:r>
            <a:r>
              <a:rPr lang="zh-CN" altLang="zh-CN" sz="2800" dirty="0"/>
              <a:t>得到：</a:t>
            </a:r>
          </a:p>
          <a:p>
            <a:pPr indent="0">
              <a:buNone/>
            </a:pPr>
            <a:endParaRPr lang="zh-CN" altLang="zh-CN" sz="2800" dirty="0"/>
          </a:p>
          <a:p>
            <a:pPr indent="0">
              <a:buNone/>
            </a:pPr>
            <a:endParaRPr lang="en-US" altLang="zh-CN" sz="2800" i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4765" y="11955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  <a:endParaRPr lang="zh-CN" alt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860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182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365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24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856342"/>
              </p:ext>
            </p:extLst>
          </p:nvPr>
        </p:nvGraphicFramePr>
        <p:xfrm>
          <a:off x="1835696" y="1157473"/>
          <a:ext cx="4802010" cy="2091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5" name="Equation" r:id="rId3" imgW="3236400" imgH="1407960" progId="Equation.DSMT4">
                  <p:embed/>
                </p:oleObj>
              </mc:Choice>
              <mc:Fallback>
                <p:oleObj name="Equation" r:id="rId3" imgW="3236400" imgH="1407960" progId="Equation.DSMT4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1157473"/>
                        <a:ext cx="4802010" cy="2091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0" y="1417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49113"/>
              </p:ext>
            </p:extLst>
          </p:nvPr>
        </p:nvGraphicFramePr>
        <p:xfrm>
          <a:off x="1851109" y="3328291"/>
          <a:ext cx="6956648" cy="362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6" name="Equation" r:id="rId5" imgW="4370040" imgH="219240" progId="Equation.DSMT4">
                  <p:embed/>
                </p:oleObj>
              </mc:Choice>
              <mc:Fallback>
                <p:oleObj name="Equation" r:id="rId5" imgW="4370040" imgH="219240" progId="Equation.DSMT4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109" y="3328291"/>
                        <a:ext cx="6956648" cy="3622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4" name="Rectangle 28"/>
          <p:cNvSpPr>
            <a:spLocks noChangeArrowheads="1"/>
          </p:cNvSpPr>
          <p:nvPr/>
        </p:nvSpPr>
        <p:spPr bwMode="auto">
          <a:xfrm>
            <a:off x="304800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4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9747" name="对象 1597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358992"/>
              </p:ext>
            </p:extLst>
          </p:nvPr>
        </p:nvGraphicFramePr>
        <p:xfrm>
          <a:off x="2123728" y="4869160"/>
          <a:ext cx="4694959" cy="180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7" name="Equation" r:id="rId7" imgW="3190680" imgH="1215720" progId="Equation.DSMT4">
                  <p:embed/>
                </p:oleObj>
              </mc:Choice>
              <mc:Fallback>
                <p:oleObj name="Equation" r:id="rId7" imgW="3190680" imgH="121572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869160"/>
                        <a:ext cx="4694959" cy="18002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48" name="Rectangle 31"/>
          <p:cNvSpPr>
            <a:spLocks noChangeArrowheads="1"/>
          </p:cNvSpPr>
          <p:nvPr/>
        </p:nvSpPr>
        <p:spPr bwMode="auto">
          <a:xfrm>
            <a:off x="0" y="1227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/>
          </p:cNvSpPr>
          <p:nvPr>
            <p:ph idx="1"/>
          </p:nvPr>
        </p:nvSpPr>
        <p:spPr>
          <a:xfrm>
            <a:off x="38073" y="686468"/>
            <a:ext cx="8782077" cy="3384897"/>
          </a:xfrm>
        </p:spPr>
        <p:txBody>
          <a:bodyPr vert="horz" wrap="square" lIns="91440" tIns="45720" rIns="91440" bIns="45720" anchor="t"/>
          <a:lstStyle/>
          <a:p>
            <a:r>
              <a:rPr lang="zh-CN" altLang="zh-CN" sz="2800" dirty="0"/>
              <a:t>由</a:t>
            </a:r>
            <a:r>
              <a:rPr lang="es-ES" altLang="zh-CN" sz="2800" i="1" dirty="0"/>
              <a:t>R</a:t>
            </a:r>
            <a:r>
              <a:rPr lang="es-ES" altLang="zh-CN" sz="2800" baseline="-25000" dirty="0"/>
              <a:t>5</a:t>
            </a:r>
            <a:r>
              <a:rPr lang="zh-CN" altLang="zh-CN" sz="2800" dirty="0"/>
              <a:t>得到：</a:t>
            </a:r>
          </a:p>
          <a:p>
            <a:endParaRPr lang="zh-CN" altLang="zh-CN" sz="2800" dirty="0"/>
          </a:p>
          <a:p>
            <a:pPr indent="0">
              <a:buNone/>
            </a:pPr>
            <a:endParaRPr lang="en-US" altLang="zh-CN" sz="2800" i="1" dirty="0" smtClean="0"/>
          </a:p>
          <a:p>
            <a:r>
              <a:rPr lang="zh-CN" altLang="zh-CN" sz="2800" dirty="0" smtClean="0"/>
              <a:t>由</a:t>
            </a:r>
            <a:r>
              <a:rPr lang="es-ES" altLang="zh-CN" sz="2800" i="1" dirty="0" smtClean="0"/>
              <a:t>R</a:t>
            </a:r>
            <a:r>
              <a:rPr lang="es-ES" altLang="zh-CN" sz="2800" baseline="-25000" dirty="0" smtClean="0"/>
              <a:t>1</a:t>
            </a:r>
            <a:r>
              <a:rPr lang="zh-CN" altLang="zh-CN" sz="2800" dirty="0" smtClean="0"/>
              <a:t>得到：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zh-CN" altLang="zh-CN" sz="2800" dirty="0" smtClean="0"/>
              <a:t>由</a:t>
            </a:r>
            <a:r>
              <a:rPr lang="es-ES" altLang="zh-CN" sz="2800" i="1" dirty="0" smtClean="0"/>
              <a:t>R</a:t>
            </a:r>
            <a:r>
              <a:rPr lang="es-ES" altLang="zh-CN" sz="2800" baseline="-25000" dirty="0" smtClean="0"/>
              <a:t>2</a:t>
            </a:r>
            <a:r>
              <a:rPr lang="zh-CN" altLang="zh-CN" sz="2800" dirty="0" smtClean="0"/>
              <a:t>得到：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zh-CN" altLang="zh-CN" sz="2800" dirty="0" smtClean="0"/>
              <a:t>由</a:t>
            </a:r>
            <a:r>
              <a:rPr lang="es-ES" altLang="zh-CN" sz="2800" i="1" dirty="0"/>
              <a:t>R</a:t>
            </a:r>
            <a:r>
              <a:rPr lang="es-ES" altLang="zh-CN" sz="2800" baseline="-25000" dirty="0"/>
              <a:t>3</a:t>
            </a:r>
            <a:r>
              <a:rPr lang="zh-CN" altLang="zh-CN" sz="2800" dirty="0"/>
              <a:t>得到：</a:t>
            </a:r>
          </a:p>
          <a:p>
            <a:endParaRPr lang="zh-CN" altLang="zh-CN" sz="2800" dirty="0"/>
          </a:p>
          <a:p>
            <a:endParaRPr lang="zh-CN" altLang="zh-CN" sz="2800" dirty="0"/>
          </a:p>
          <a:p>
            <a:pPr indent="0">
              <a:buNone/>
            </a:pPr>
            <a:endParaRPr lang="zh-CN" altLang="zh-CN" sz="2800" dirty="0"/>
          </a:p>
          <a:p>
            <a:pPr indent="0">
              <a:buNone/>
            </a:pPr>
            <a:endParaRPr lang="en-US" altLang="zh-CN" sz="2800" i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4765" y="11955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  <a:endParaRPr lang="zh-CN" alt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860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182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365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24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0" y="1417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44" name="Rectangle 28"/>
          <p:cNvSpPr>
            <a:spLocks noChangeArrowheads="1"/>
          </p:cNvSpPr>
          <p:nvPr/>
        </p:nvSpPr>
        <p:spPr bwMode="auto">
          <a:xfrm>
            <a:off x="304800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4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48" name="Rectangle 31"/>
          <p:cNvSpPr>
            <a:spLocks noChangeArrowheads="1"/>
          </p:cNvSpPr>
          <p:nvPr/>
        </p:nvSpPr>
        <p:spPr bwMode="auto">
          <a:xfrm>
            <a:off x="0" y="1227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287034"/>
              </p:ext>
            </p:extLst>
          </p:nvPr>
        </p:nvGraphicFramePr>
        <p:xfrm>
          <a:off x="2771800" y="769275"/>
          <a:ext cx="3600400" cy="1557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1" name="Equation" r:id="rId3" imgW="2358720" imgH="1014840" progId="Equation.DSMT4">
                  <p:embed/>
                </p:oleObj>
              </mc:Choice>
              <mc:Fallback>
                <p:oleObj name="Equation" r:id="rId3" imgW="2358720" imgH="101484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769275"/>
                        <a:ext cx="3600400" cy="15574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1028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64051"/>
              </p:ext>
            </p:extLst>
          </p:nvPr>
        </p:nvGraphicFramePr>
        <p:xfrm>
          <a:off x="2811462" y="2369521"/>
          <a:ext cx="3142524" cy="91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2" name="Equation" r:id="rId5" imgW="2057040" imgH="594000" progId="Equation.DSMT4">
                  <p:embed/>
                </p:oleObj>
              </mc:Choice>
              <mc:Fallback>
                <p:oleObj name="Equation" r:id="rId5" imgW="2057040" imgH="594000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2" y="2369521"/>
                        <a:ext cx="3142524" cy="915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0" y="60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9749" name="对象 1597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300868"/>
              </p:ext>
            </p:extLst>
          </p:nvPr>
        </p:nvGraphicFramePr>
        <p:xfrm>
          <a:off x="2780247" y="3476976"/>
          <a:ext cx="3382248" cy="967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3" name="Equation" r:id="rId7" imgW="2093400" imgH="594000" progId="Equation.DSMT4">
                  <p:embed/>
                </p:oleObj>
              </mc:Choice>
              <mc:Fallback>
                <p:oleObj name="Equation" r:id="rId7" imgW="2093400" imgH="594000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0247" y="3476976"/>
                        <a:ext cx="3382248" cy="967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0" name="Rectangle 9"/>
          <p:cNvSpPr>
            <a:spLocks noChangeArrowheads="1"/>
          </p:cNvSpPr>
          <p:nvPr/>
        </p:nvSpPr>
        <p:spPr bwMode="auto">
          <a:xfrm>
            <a:off x="152400" y="754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51" name="Rectangle 11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9752" name="对象 1597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157760"/>
              </p:ext>
            </p:extLst>
          </p:nvPr>
        </p:nvGraphicFramePr>
        <p:xfrm>
          <a:off x="2771800" y="4920785"/>
          <a:ext cx="3595660" cy="102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4" name="Equation" r:id="rId9" imgW="2084400" imgH="594000" progId="Equation.DSMT4">
                  <p:embed/>
                </p:oleObj>
              </mc:Choice>
              <mc:Fallback>
                <p:oleObj name="Equation" r:id="rId9" imgW="2084400" imgH="59400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920785"/>
                        <a:ext cx="3595660" cy="10284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3" name="Rectangle 12"/>
          <p:cNvSpPr>
            <a:spLocks noChangeArrowheads="1"/>
          </p:cNvSpPr>
          <p:nvPr/>
        </p:nvSpPr>
        <p:spPr bwMode="auto">
          <a:xfrm>
            <a:off x="304800" y="906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2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/>
          </p:cNvSpPr>
          <p:nvPr>
            <p:ph idx="1"/>
          </p:nvPr>
        </p:nvSpPr>
        <p:spPr>
          <a:xfrm>
            <a:off x="38073" y="686468"/>
            <a:ext cx="8782077" cy="3384897"/>
          </a:xfrm>
        </p:spPr>
        <p:txBody>
          <a:bodyPr vert="horz" wrap="square" lIns="91440" tIns="45720" rIns="91440" bIns="45720" anchor="t"/>
          <a:lstStyle/>
          <a:p>
            <a:r>
              <a:rPr lang="zh-CN" altLang="zh-CN" sz="2800" dirty="0"/>
              <a:t>根据结论不确定性的合成算法得到：</a:t>
            </a:r>
          </a:p>
          <a:p>
            <a:pPr indent="0">
              <a:buNone/>
            </a:pPr>
            <a:endParaRPr lang="en-US" altLang="zh-CN" sz="2800" i="1" dirty="0" smtClean="0"/>
          </a:p>
          <a:p>
            <a:endParaRPr lang="en-US" altLang="zh-CN" sz="2800" i="1" dirty="0" smtClean="0"/>
          </a:p>
          <a:p>
            <a:endParaRPr lang="en-US" altLang="zh-CN" sz="2800" i="1" dirty="0"/>
          </a:p>
          <a:p>
            <a:endParaRPr lang="en-US" altLang="zh-CN" sz="2800" i="1" dirty="0" smtClean="0"/>
          </a:p>
          <a:p>
            <a:endParaRPr lang="en-US" altLang="zh-CN" sz="2800" i="1" dirty="0"/>
          </a:p>
          <a:p>
            <a:endParaRPr lang="en-US" altLang="zh-CN" sz="2800" i="1" dirty="0" smtClean="0"/>
          </a:p>
          <a:p>
            <a:endParaRPr lang="en-US" altLang="zh-CN" sz="2800" i="1" dirty="0"/>
          </a:p>
          <a:p>
            <a:r>
              <a:rPr lang="zh-CN" altLang="zh-CN" sz="2800" dirty="0"/>
              <a:t>这就是所求出的综合可信度，即</a:t>
            </a:r>
            <a:endParaRPr lang="en-US" altLang="zh-CN" sz="2800" i="1" dirty="0" smtClean="0"/>
          </a:p>
          <a:p>
            <a:endParaRPr lang="en-US" altLang="zh-CN" sz="2800" i="1" dirty="0"/>
          </a:p>
          <a:p>
            <a:pPr indent="0">
              <a:buNone/>
            </a:pPr>
            <a:endParaRPr lang="zh-CN" altLang="zh-CN" sz="2800" dirty="0"/>
          </a:p>
          <a:p>
            <a:pPr indent="0">
              <a:buNone/>
            </a:pPr>
            <a:endParaRPr lang="en-US" altLang="zh-CN" sz="2800" i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4765" y="11955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  <a:endParaRPr lang="zh-CN" alt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860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182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365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24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0" y="1417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44" name="Rectangle 28"/>
          <p:cNvSpPr>
            <a:spLocks noChangeArrowheads="1"/>
          </p:cNvSpPr>
          <p:nvPr/>
        </p:nvSpPr>
        <p:spPr bwMode="auto">
          <a:xfrm>
            <a:off x="304800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4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48" name="Rectangle 31"/>
          <p:cNvSpPr>
            <a:spLocks noChangeArrowheads="1"/>
          </p:cNvSpPr>
          <p:nvPr/>
        </p:nvSpPr>
        <p:spPr bwMode="auto">
          <a:xfrm>
            <a:off x="0" y="1227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374692"/>
              </p:ext>
            </p:extLst>
          </p:nvPr>
        </p:nvGraphicFramePr>
        <p:xfrm>
          <a:off x="1451289" y="1250804"/>
          <a:ext cx="5752786" cy="1316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3" name="Equation" r:id="rId3" imgW="2614680" imgH="594000" progId="Equation.DSMT4">
                  <p:embed/>
                </p:oleObj>
              </mc:Choice>
              <mc:Fallback>
                <p:oleObj name="Equation" r:id="rId3" imgW="2614680" imgH="594000" progId="Equation.DSMT4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289" y="1250804"/>
                        <a:ext cx="5752786" cy="13166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0" y="60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388737"/>
              </p:ext>
            </p:extLst>
          </p:nvPr>
        </p:nvGraphicFramePr>
        <p:xfrm>
          <a:off x="1619672" y="2757914"/>
          <a:ext cx="4142273" cy="183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4" name="Equation" r:id="rId5" imgW="2285640" imgH="1005480" progId="Equation.DSMT4">
                  <p:embed/>
                </p:oleObj>
              </mc:Choice>
              <mc:Fallback>
                <p:oleObj name="Equation" r:id="rId5" imgW="2285640" imgH="100548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757914"/>
                        <a:ext cx="4142273" cy="18368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0" y="1020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981974"/>
              </p:ext>
            </p:extLst>
          </p:nvPr>
        </p:nvGraphicFramePr>
        <p:xfrm>
          <a:off x="5868144" y="4827905"/>
          <a:ext cx="1625114" cy="38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5" name="Equation" r:id="rId7" imgW="758520" imgH="182520" progId="Equation.DSMT4">
                  <p:embed/>
                </p:oleObj>
              </mc:Choice>
              <mc:Fallback>
                <p:oleObj name="Equation" r:id="rId7" imgW="758520" imgH="18252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827905"/>
                        <a:ext cx="1625114" cy="385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52400" y="334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/>
          </p:cNvSpPr>
          <p:nvPr>
            <p:ph idx="1"/>
          </p:nvPr>
        </p:nvSpPr>
        <p:spPr>
          <a:xfrm>
            <a:off x="38073" y="686468"/>
            <a:ext cx="8782077" cy="3384897"/>
          </a:xfrm>
        </p:spPr>
        <p:txBody>
          <a:bodyPr vert="horz" wrap="square" lIns="91440" tIns="45720" rIns="91440" bIns="45720" anchor="t"/>
          <a:lstStyle/>
          <a:p>
            <a:r>
              <a:rPr lang="zh-CN" altLang="zh-CN" sz="2800" dirty="0"/>
              <a:t>已知</a:t>
            </a:r>
            <a:r>
              <a:rPr lang="zh-CN" altLang="zh-CN" sz="2800" dirty="0" smtClean="0"/>
              <a:t>：</a:t>
            </a:r>
            <a:endParaRPr lang="zh-CN" altLang="zh-CN" sz="2800" dirty="0"/>
          </a:p>
          <a:p>
            <a:pPr indent="0">
              <a:buNone/>
            </a:pPr>
            <a:endParaRPr lang="en-US" altLang="zh-CN" sz="2800" i="1" dirty="0" smtClean="0"/>
          </a:p>
          <a:p>
            <a:pPr indent="0">
              <a:buNone/>
            </a:pPr>
            <a:r>
              <a:rPr lang="zh-CN" altLang="zh-CN" sz="2800" dirty="0" smtClean="0"/>
              <a:t>计算</a:t>
            </a:r>
            <a:r>
              <a:rPr lang="en-US" altLang="zh-CN" sz="2800" dirty="0" smtClean="0"/>
              <a:t>         </a:t>
            </a:r>
            <a:r>
              <a:rPr lang="zh-CN" altLang="en-US" sz="2800" dirty="0" smtClean="0"/>
              <a:t>。</a:t>
            </a:r>
            <a:endParaRPr lang="en-US" altLang="zh-CN" sz="2800" i="1" dirty="0" smtClean="0"/>
          </a:p>
          <a:p>
            <a:r>
              <a:rPr lang="zh-CN" altLang="zh-CN" sz="2800" dirty="0" smtClean="0"/>
              <a:t>解：</a:t>
            </a:r>
            <a:endParaRPr lang="zh-CN" altLang="zh-CN" sz="2800" dirty="0"/>
          </a:p>
          <a:p>
            <a:pPr indent="0">
              <a:buNone/>
            </a:pPr>
            <a:endParaRPr lang="zh-CN" altLang="zh-CN" sz="2800" dirty="0"/>
          </a:p>
          <a:p>
            <a:pPr indent="0">
              <a:buNone/>
            </a:pPr>
            <a:endParaRPr lang="en-US" altLang="zh-CN" sz="2800" i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4765" y="11955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  <a:endParaRPr lang="zh-CN" altLang="en-US" sz="32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860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571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365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24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0" y="419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0" y="1417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27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44" name="Rectangle 28"/>
          <p:cNvSpPr>
            <a:spLocks noChangeArrowheads="1"/>
          </p:cNvSpPr>
          <p:nvPr/>
        </p:nvSpPr>
        <p:spPr bwMode="auto">
          <a:xfrm>
            <a:off x="304800" y="53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45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48" name="Rectangle 31"/>
          <p:cNvSpPr>
            <a:spLocks noChangeArrowheads="1"/>
          </p:cNvSpPr>
          <p:nvPr/>
        </p:nvSpPr>
        <p:spPr bwMode="auto">
          <a:xfrm>
            <a:off x="0" y="1227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9750" name="对象 1597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111966"/>
              </p:ext>
            </p:extLst>
          </p:nvPr>
        </p:nvGraphicFramePr>
        <p:xfrm>
          <a:off x="1682750" y="688410"/>
          <a:ext cx="28892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7" name="Equation" r:id="rId3" imgW="1325520" imgH="219240" progId="Equation.DSMT4">
                  <p:embed/>
                </p:oleObj>
              </mc:Choice>
              <mc:Fallback>
                <p:oleObj name="Equation" r:id="rId3" imgW="1325520" imgH="21924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688410"/>
                        <a:ext cx="2889250" cy="495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对象 1597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076543"/>
              </p:ext>
            </p:extLst>
          </p:nvPr>
        </p:nvGraphicFramePr>
        <p:xfrm>
          <a:off x="4722713" y="692925"/>
          <a:ext cx="1024996" cy="512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8" name="Equation" r:id="rId5" imgW="456840" imgH="228240" progId="Equation.DSMT4">
                  <p:embed/>
                </p:oleObj>
              </mc:Choice>
              <mc:Fallback>
                <p:oleObj name="Equation" r:id="rId5" imgW="456840" imgH="22824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2713" y="692925"/>
                        <a:ext cx="1024996" cy="5124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对象 1597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789215"/>
              </p:ext>
            </p:extLst>
          </p:nvPr>
        </p:nvGraphicFramePr>
        <p:xfrm>
          <a:off x="5876664" y="692134"/>
          <a:ext cx="1602846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9" name="Equation" r:id="rId7" imgW="722160" imgH="219240" progId="Equation.DSMT4">
                  <p:embed/>
                </p:oleObj>
              </mc:Choice>
              <mc:Fallback>
                <p:oleObj name="Equation" r:id="rId7" imgW="722160" imgH="21924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664" y="692134"/>
                        <a:ext cx="1602846" cy="495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对象 1597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030519"/>
              </p:ext>
            </p:extLst>
          </p:nvPr>
        </p:nvGraphicFramePr>
        <p:xfrm>
          <a:off x="1750322" y="1269842"/>
          <a:ext cx="1403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0" name="Equation" r:id="rId9" imgW="639720" imgH="219240" progId="Equation.DSMT4">
                  <p:embed/>
                </p:oleObj>
              </mc:Choice>
              <mc:Fallback>
                <p:oleObj name="Equation" r:id="rId9" imgW="639720" imgH="21924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322" y="1269842"/>
                        <a:ext cx="1403350" cy="495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对象 1597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809456"/>
              </p:ext>
            </p:extLst>
          </p:nvPr>
        </p:nvGraphicFramePr>
        <p:xfrm>
          <a:off x="3380038" y="1273685"/>
          <a:ext cx="2098146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1" name="Equation" r:id="rId11" imgW="950760" imgH="219240" progId="Equation.DSMT4">
                  <p:embed/>
                </p:oleObj>
              </mc:Choice>
              <mc:Fallback>
                <p:oleObj name="Equation" r:id="rId11" imgW="950760" imgH="21924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038" y="1273685"/>
                        <a:ext cx="2098146" cy="495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58" name="Rectangle 20"/>
          <p:cNvSpPr>
            <a:spLocks noChangeArrowheads="1"/>
          </p:cNvSpPr>
          <p:nvPr/>
        </p:nvSpPr>
        <p:spPr bwMode="auto">
          <a:xfrm>
            <a:off x="0" y="69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，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759" name="Rectangle 21"/>
          <p:cNvSpPr>
            <a:spLocks noChangeArrowheads="1"/>
          </p:cNvSpPr>
          <p:nvPr/>
        </p:nvSpPr>
        <p:spPr bwMode="auto">
          <a:xfrm>
            <a:off x="0" y="922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宋体" panose="02010600030101010101" pitchFamily="2" charset="-122"/>
              </a:rPr>
              <a:t>，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760" name="Rectangle 22"/>
          <p:cNvSpPr>
            <a:spLocks noChangeArrowheads="1"/>
          </p:cNvSpPr>
          <p:nvPr/>
        </p:nvSpPr>
        <p:spPr bwMode="auto">
          <a:xfrm>
            <a:off x="0" y="1150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764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9765" name="对象 1597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125156"/>
              </p:ext>
            </p:extLst>
          </p:nvPr>
        </p:nvGraphicFramePr>
        <p:xfrm>
          <a:off x="1200195" y="1775197"/>
          <a:ext cx="792088" cy="40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2" name="Equation" r:id="rId13" imgW="347400" imgH="182520" progId="Equation.DSMT4">
                  <p:embed/>
                </p:oleObj>
              </mc:Choice>
              <mc:Fallback>
                <p:oleObj name="Equation" r:id="rId13" imgW="347400" imgH="18252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95" y="1775197"/>
                        <a:ext cx="792088" cy="4030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6" name="Rectangle 28"/>
          <p:cNvSpPr>
            <a:spLocks noChangeArrowheads="1"/>
          </p:cNvSpPr>
          <p:nvPr/>
        </p:nvSpPr>
        <p:spPr bwMode="auto">
          <a:xfrm>
            <a:off x="152400" y="334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9767" name="对象 1597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167861"/>
              </p:ext>
            </p:extLst>
          </p:nvPr>
        </p:nvGraphicFramePr>
        <p:xfrm>
          <a:off x="1596239" y="2271823"/>
          <a:ext cx="3499250" cy="460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3" name="Equation" r:id="rId15" imgW="1728000" imgH="219240" progId="Equation.DSMT4">
                  <p:embed/>
                </p:oleObj>
              </mc:Choice>
              <mc:Fallback>
                <p:oleObj name="Equation" r:id="rId15" imgW="1728000" imgH="21924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239" y="2271823"/>
                        <a:ext cx="3499250" cy="4605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8" name="对象 1597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617946"/>
              </p:ext>
            </p:extLst>
          </p:nvPr>
        </p:nvGraphicFramePr>
        <p:xfrm>
          <a:off x="1550042" y="2915840"/>
          <a:ext cx="5050564" cy="460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4" name="Equation" r:id="rId17" imgW="2486520" imgH="219240" progId="Equation.DSMT4">
                  <p:embed/>
                </p:oleObj>
              </mc:Choice>
              <mc:Fallback>
                <p:oleObj name="Equation" r:id="rId17" imgW="2486520" imgH="21924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042" y="2915840"/>
                        <a:ext cx="5050564" cy="4605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9" name="对象 1597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015601"/>
              </p:ext>
            </p:extLst>
          </p:nvPr>
        </p:nvGraphicFramePr>
        <p:xfrm>
          <a:off x="1596239" y="3481670"/>
          <a:ext cx="5050564" cy="460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5" name="Equation" r:id="rId19" imgW="2486520" imgH="219240" progId="Equation.DSMT4">
                  <p:embed/>
                </p:oleObj>
              </mc:Choice>
              <mc:Fallback>
                <p:oleObj name="Equation" r:id="rId19" imgW="2486520" imgH="21924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239" y="3481670"/>
                        <a:ext cx="5050564" cy="4605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0" name="对象 1597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680666"/>
              </p:ext>
            </p:extLst>
          </p:nvPr>
        </p:nvGraphicFramePr>
        <p:xfrm>
          <a:off x="1598078" y="4134018"/>
          <a:ext cx="3393697" cy="36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6" name="Equation" r:id="rId21" imgW="1672920" imgH="182520" progId="Equation.DSMT4">
                  <p:embed/>
                </p:oleObj>
              </mc:Choice>
              <mc:Fallback>
                <p:oleObj name="Equation" r:id="rId21" imgW="1672920" imgH="18252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078" y="4134018"/>
                        <a:ext cx="3393697" cy="367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1" name="对象 1597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828281"/>
              </p:ext>
            </p:extLst>
          </p:nvPr>
        </p:nvGraphicFramePr>
        <p:xfrm>
          <a:off x="1596239" y="4558859"/>
          <a:ext cx="7337542" cy="92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7" name="Equation" r:id="rId23" imgW="3629520" imgH="447840" progId="Equation.DSMT4">
                  <p:embed/>
                </p:oleObj>
              </mc:Choice>
              <mc:Fallback>
                <p:oleObj name="Equation" r:id="rId23" imgW="3629520" imgH="44784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239" y="4558859"/>
                        <a:ext cx="7337542" cy="9211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72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73" name="Rectangle 35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74" name="Rectangle 36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75" name="Rectangle 37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9776" name="Rectangle 38"/>
          <p:cNvSpPr>
            <a:spLocks noChangeArrowheads="1"/>
          </p:cNvSpPr>
          <p:nvPr/>
        </p:nvSpPr>
        <p:spPr bwMode="auto">
          <a:xfrm>
            <a:off x="266700" y="1325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777" name="Rectangle 39"/>
          <p:cNvSpPr>
            <a:spLocks noChangeArrowheads="1"/>
          </p:cNvSpPr>
          <p:nvPr/>
        </p:nvSpPr>
        <p:spPr bwMode="auto">
          <a:xfrm>
            <a:off x="266700" y="178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不确定知识表示和推理</a:t>
            </a:r>
          </a:p>
        </p:txBody>
      </p:sp>
      <p:sp>
        <p:nvSpPr>
          <p:cNvPr id="155651" name="Rectangle 3"/>
          <p:cNvSpPr>
            <a:spLocks noGrp="1"/>
          </p:cNvSpPr>
          <p:nvPr>
            <p:ph idx="1"/>
          </p:nvPr>
        </p:nvSpPr>
        <p:spPr>
          <a:xfrm>
            <a:off x="685800" y="1628775"/>
            <a:ext cx="7772400" cy="48958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/>
              <a:t>	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5.1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概述	</a:t>
            </a:r>
            <a:endParaRPr lang="en-US" altLang="zh-CN" dirty="0">
              <a:solidFill>
                <a:schemeClr val="accent2">
                  <a:lumMod val="50000"/>
                  <a:lumOff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5.2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非单调逻辑	</a:t>
            </a:r>
            <a:endParaRPr lang="en-US" altLang="zh-CN" dirty="0">
              <a:solidFill>
                <a:schemeClr val="accent2">
                  <a:lumMod val="50000"/>
                  <a:lumOff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5.3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主观 </a:t>
            </a: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Bayes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方法	</a:t>
            </a:r>
            <a:endParaRPr lang="en-US" altLang="zh-CN" dirty="0">
              <a:solidFill>
                <a:schemeClr val="accent2">
                  <a:lumMod val="50000"/>
                  <a:lumOff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5.4  </a:t>
            </a:r>
            <a:r>
              <a:rPr lang="zh-CN" altLang="en-US" dirty="0">
                <a:solidFill>
                  <a:schemeClr val="accent2">
                    <a:lumMod val="50000"/>
                    <a:lumOff val="50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确定性理论	</a:t>
            </a:r>
            <a:endParaRPr lang="en-US" altLang="zh-CN" dirty="0">
              <a:solidFill>
                <a:schemeClr val="accent2">
                  <a:lumMod val="50000"/>
                  <a:lumOff val="50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5.5 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证据理论	</a:t>
            </a:r>
            <a:endParaRPr lang="en-US" altLang="zh-CN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5.6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模糊逻辑和模糊推理	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黑体" panose="02010609060101010101" pitchFamily="2" charset="-122"/>
                <a:ea typeface="黑体" panose="02010609060101010101" pitchFamily="2" charset="-122"/>
              </a:rPr>
              <a:t>5.7  </a:t>
            </a:r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小结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09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lstStyle/>
          <a:p>
            <a:pPr eaLnBrk="1" hangingPunct="1">
              <a:buNone/>
            </a:pPr>
            <a:r>
              <a:rPr lang="en-US" altLang="zh-CN" dirty="0"/>
              <a:t>5.5  </a:t>
            </a:r>
            <a:r>
              <a:rPr lang="zh-CN" altLang="en-US" dirty="0"/>
              <a:t>证据理论</a:t>
            </a:r>
          </a:p>
        </p:txBody>
      </p:sp>
      <p:sp>
        <p:nvSpPr>
          <p:cNvPr id="1566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3200" dirty="0"/>
              <a:t>	</a:t>
            </a:r>
            <a:endParaRPr lang="en-US" altLang="zh-CN" sz="3200" dirty="0"/>
          </a:p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5.5.1 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假设的不确定性	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5.5.2 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证据的不确定性与证据组合	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5.5.3 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规则的不确定性	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5.5.4 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不确定性的传递与组合</a:t>
            </a:r>
            <a:endParaRPr lang="en-US" altLang="zh-CN" sz="32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3200" dirty="0">
                <a:latin typeface="黑体" panose="02010609060101010101" pitchFamily="2" charset="-122"/>
                <a:ea typeface="黑体" panose="02010609060101010101" pitchFamily="2" charset="-122"/>
              </a:rPr>
              <a:t>5.5.5  </a:t>
            </a:r>
            <a:r>
              <a:rPr lang="zh-CN" altLang="en-US" sz="3200" dirty="0">
                <a:latin typeface="黑体" panose="02010609060101010101" pitchFamily="2" charset="-122"/>
                <a:ea typeface="黑体" panose="02010609060101010101" pitchFamily="2" charset="-122"/>
              </a:rPr>
              <a:t>证据理论案例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13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31"/>
          <p:cNvSpPr/>
          <p:nvPr/>
        </p:nvSpPr>
        <p:spPr>
          <a:xfrm>
            <a:off x="323528" y="1700808"/>
            <a:ext cx="837565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</a:pPr>
            <a:r>
              <a:rPr lang="zh-CN" altLang="en-US" sz="4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不确定知识表示和推理</a:t>
            </a:r>
            <a:endParaRPr lang="en-US" altLang="zh-CN" sz="4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ctr" eaLnBrk="1" hangingPunct="1">
              <a:spcBef>
                <a:spcPct val="20000"/>
              </a:spcBef>
              <a:buClr>
                <a:srgbClr val="66FFFF"/>
              </a:buClr>
              <a:buFont typeface="Wingdings" panose="05000000000000000000" pitchFamily="2" charset="2"/>
            </a:pPr>
            <a:r>
              <a:rPr lang="zh-CN" altLang="en-US" sz="4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思考题和作业</a:t>
            </a:r>
            <a:r>
              <a:rPr lang="zh-CN" altLang="en-US" sz="4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4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CCBC28C6-3104-434B-8229-11B47053D8AD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1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552" y="704333"/>
            <a:ext cx="8076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/>
            <a:r>
              <a:rPr 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5.10</a:t>
            </a:r>
            <a:r>
              <a:rPr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sz="2800" b="1" dirty="0" err="1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</a:t>
            </a:r>
            <a:r>
              <a:rPr 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如下</a:t>
            </a:r>
            <a:r>
              <a:rPr sz="2800" b="1" dirty="0" err="1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r>
              <a:rPr 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sz="28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/>
            <a:r>
              <a:rPr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r1:  </a:t>
            </a:r>
            <a:r>
              <a:rPr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E1</a:t>
            </a:r>
            <a:r>
              <a:rPr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→</a:t>
            </a:r>
            <a:r>
              <a:rPr 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</a:t>
            </a:r>
            <a:r>
              <a:rPr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LS=</a:t>
            </a:r>
            <a:r>
              <a:rPr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LN=1</a:t>
            </a:r>
            <a:endParaRPr sz="28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/>
            <a:r>
              <a:rPr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r2:   E2</a:t>
            </a:r>
            <a:r>
              <a:rPr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→</a:t>
            </a:r>
            <a:r>
              <a:rPr 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H     LS=</a:t>
            </a:r>
            <a:r>
              <a:rPr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300，</a:t>
            </a:r>
            <a:r>
              <a:rPr 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LN=1</a:t>
            </a:r>
            <a:endParaRPr sz="2800" b="1" dirty="0">
              <a:solidFill>
                <a:schemeClr val="accent2">
                  <a:lumMod val="90000"/>
                  <a:lumOff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/>
            <a:r>
              <a:rPr sz="2800" b="1" dirty="0" err="1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</a:t>
            </a:r>
            <a:r>
              <a:rPr lang="en-US" sz="2800" b="1" dirty="0" err="1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的先验概率</a:t>
            </a:r>
            <a:r>
              <a:rPr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P(H)=0.03</a:t>
            </a:r>
            <a:r>
              <a:rPr 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，若</a:t>
            </a:r>
            <a:r>
              <a:rPr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证据E1</a:t>
            </a:r>
            <a:r>
              <a:rPr 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  <a:r>
              <a:rPr 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依次出现，求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在此条件下的</a:t>
            </a:r>
            <a:r>
              <a:rPr sz="2800" b="1" dirty="0" err="1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后验概率</a:t>
            </a:r>
            <a:r>
              <a:rPr lang="en-US" sz="2800" b="1" dirty="0" err="1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(H|E1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E2</a:t>
            </a:r>
            <a:r>
              <a:rPr 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CCBC28C6-3104-434B-8229-11B47053D8AD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84765" y="11955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作业题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251520" y="3147317"/>
            <a:ext cx="82184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    </a:t>
            </a:r>
            <a:r>
              <a:rPr lang="en-US" altLang="zh-CN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5.13 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假设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有如下一组推理规则：</a:t>
            </a:r>
          </a:p>
          <a:p>
            <a:pPr algn="just"/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     r1：E1→E2      (0.6)</a:t>
            </a:r>
          </a:p>
          <a:p>
            <a:pPr algn="just"/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     r2：E2∧E3→E4   (0.8)</a:t>
            </a:r>
          </a:p>
          <a:p>
            <a:pPr algn="just"/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     r3：E4→H       (0.7)</a:t>
            </a:r>
          </a:p>
          <a:p>
            <a:pPr algn="just"/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     r4：E5→H       (0.9)</a:t>
            </a:r>
          </a:p>
          <a:p>
            <a:pPr algn="just"/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     且已知，CF(E1)=0.5，CF(E3)=0.6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，CF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(E5)=0.4，求CF(H)?</a:t>
            </a:r>
          </a:p>
        </p:txBody>
      </p:sp>
    </p:spTree>
    <p:extLst>
      <p:ext uri="{BB962C8B-B14F-4D97-AF65-F5344CB8AC3E}">
        <p14:creationId xmlns:p14="http://schemas.microsoft.com/office/powerpoint/2010/main" val="25064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3276" y="980728"/>
            <a:ext cx="80908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5.17 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已知f</a:t>
            </a:r>
            <a:r>
              <a:rPr lang="en-US" altLang="zh-CN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E1)=0.8，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f</a:t>
            </a:r>
            <a:r>
              <a:rPr lang="en-US" altLang="zh-CN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E2)=0.6，|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U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| =2</a:t>
            </a:r>
            <a:r>
              <a:rPr lang="en-US" altLang="zh-CN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, 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E1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∧E2→H={h1,h2}(c1,c2)=(0.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3</a:t>
            </a:r>
            <a:r>
              <a:rPr lang="en-US" altLang="zh-CN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, 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.5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) </a:t>
            </a:r>
            <a:r>
              <a:rPr lang="en-US" altLang="zh-CN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, 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计算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ea typeface="黑体" panose="02010609060101010101" pitchFamily="49" charset="-122"/>
              </a:rPr>
              <a:t>f(H)。</a:t>
            </a:r>
          </a:p>
          <a:p>
            <a:endParaRPr lang="zh-CN" altLang="en-US" sz="2800" b="1" dirty="0">
              <a:solidFill>
                <a:schemeClr val="accent2">
                  <a:lumMod val="90000"/>
                  <a:lumOff val="10000"/>
                </a:schemeClr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CCBC28C6-3104-434B-8229-11B47053D8AD}" type="slidenum">
              <a:rPr kumimoji="1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</a:rPr>
              <a:t>6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3276" y="2204864"/>
            <a:ext cx="8580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5.21 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设有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论域U ={xl,x2,x3,x4,x5｝,</a:t>
            </a:r>
            <a:r>
              <a:rPr lang="zh-CN" altLang="en-US" sz="28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A、B</a:t>
            </a:r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是U上的两个模糊集，且有</a:t>
            </a:r>
          </a:p>
          <a:p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   A=0.85/x1+0.7/x2+0.9/x3+0.9/x4+0.7/x5</a:t>
            </a:r>
          </a:p>
          <a:p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   B=0.5/x1+0.65/x2+0.8/x3+0.98/x4+0.77/x5</a:t>
            </a:r>
          </a:p>
          <a:p>
            <a:r>
              <a:rPr lang="zh-CN" altLang="en-US" sz="28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+mn-lt"/>
                <a:ea typeface="黑体" panose="02010609060101010101" pitchFamily="49" charset="-122"/>
              </a:rPr>
              <a:t>求A∩B、A∪B和┓A。</a:t>
            </a:r>
          </a:p>
        </p:txBody>
      </p:sp>
      <p:sp>
        <p:nvSpPr>
          <p:cNvPr id="5" name="矩形 4"/>
          <p:cNvSpPr/>
          <p:nvPr/>
        </p:nvSpPr>
        <p:spPr>
          <a:xfrm>
            <a:off x="3784765" y="11955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257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/>
          </p:cNvSpPr>
          <p:nvPr>
            <p:ph idx="1"/>
          </p:nvPr>
        </p:nvSpPr>
        <p:spPr>
          <a:xfrm>
            <a:off x="38073" y="686468"/>
            <a:ext cx="8782077" cy="3384897"/>
          </a:xfrm>
        </p:spPr>
        <p:txBody>
          <a:bodyPr vert="horz" wrap="square" lIns="91440" tIns="45720" rIns="91440" bIns="45720" anchor="t"/>
          <a:lstStyle/>
          <a:p>
            <a:r>
              <a:rPr lang="zh-CN" altLang="zh-CN" sz="2800" dirty="0"/>
              <a:t> 设有三个独立的结论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i="1" dirty="0"/>
              <a:t> H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</a:t>
            </a:r>
            <a:r>
              <a:rPr lang="en-US" altLang="zh-CN" sz="2800" i="1" dirty="0"/>
              <a:t> H</a:t>
            </a:r>
            <a:r>
              <a:rPr lang="en-US" altLang="zh-CN" sz="2800" baseline="-25000" dirty="0"/>
              <a:t>3</a:t>
            </a:r>
            <a:r>
              <a:rPr lang="zh-CN" altLang="zh-CN" sz="2800" dirty="0"/>
              <a:t>及两个独立的证据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i="1" dirty="0"/>
              <a:t> E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</a:t>
            </a:r>
            <a:r>
              <a:rPr lang="zh-CN" altLang="zh-CN" sz="2800" dirty="0"/>
              <a:t>它们的先验概率和条件概率分别为：</a:t>
            </a:r>
          </a:p>
          <a:p>
            <a:pPr indent="0">
              <a:buNone/>
            </a:pP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)=0.4</a:t>
            </a:r>
            <a:r>
              <a:rPr lang="zh-CN" altLang="zh-CN" sz="2800" dirty="0"/>
              <a:t>， 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)=0.3</a:t>
            </a:r>
            <a:r>
              <a:rPr lang="zh-CN" altLang="zh-CN" sz="2800" dirty="0"/>
              <a:t>， 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)=0.3</a:t>
            </a:r>
            <a:endParaRPr lang="zh-CN" altLang="zh-CN" sz="2800" dirty="0"/>
          </a:p>
          <a:p>
            <a:pPr indent="0">
              <a:buNone/>
            </a:pP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| 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)=0.5</a:t>
            </a:r>
            <a:r>
              <a:rPr lang="zh-CN" altLang="zh-CN" sz="2800" dirty="0"/>
              <a:t>， 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| 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)=0.3</a:t>
            </a:r>
            <a:r>
              <a:rPr lang="zh-CN" altLang="zh-CN" sz="2800" dirty="0"/>
              <a:t>， 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| 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)=0.5</a:t>
            </a:r>
            <a:endParaRPr lang="zh-CN" altLang="zh-CN" sz="2800" dirty="0"/>
          </a:p>
          <a:p>
            <a:pPr indent="0">
              <a:buNone/>
            </a:pP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2</a:t>
            </a:r>
            <a:r>
              <a:rPr lang="en-US" altLang="zh-CN" sz="2800" i="1" dirty="0"/>
              <a:t> </a:t>
            </a:r>
            <a:r>
              <a:rPr lang="en-US" altLang="zh-CN" sz="2800" dirty="0"/>
              <a:t>| 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)=0.7</a:t>
            </a:r>
            <a:r>
              <a:rPr lang="zh-CN" altLang="zh-CN" sz="2800" dirty="0"/>
              <a:t>， 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2</a:t>
            </a:r>
            <a:r>
              <a:rPr lang="en-US" altLang="zh-CN" sz="2800" i="1" dirty="0"/>
              <a:t> </a:t>
            </a:r>
            <a:r>
              <a:rPr lang="en-US" altLang="zh-CN" sz="2800" dirty="0"/>
              <a:t>| 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)=0.9</a:t>
            </a:r>
            <a:r>
              <a:rPr lang="zh-CN" altLang="zh-CN" sz="2800" dirty="0"/>
              <a:t>， 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2</a:t>
            </a:r>
            <a:r>
              <a:rPr lang="en-US" altLang="zh-CN" sz="2800" i="1" dirty="0"/>
              <a:t> </a:t>
            </a:r>
            <a:r>
              <a:rPr lang="en-US" altLang="zh-CN" sz="2800" dirty="0"/>
              <a:t>| 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)=0.1</a:t>
            </a:r>
            <a:endParaRPr lang="zh-CN" altLang="zh-CN" sz="2800" dirty="0"/>
          </a:p>
          <a:p>
            <a:pPr indent="0">
              <a:buNone/>
            </a:pPr>
            <a:r>
              <a:rPr lang="zh-CN" altLang="zh-CN" sz="2800" dirty="0"/>
              <a:t>利用概率方法求出：</a:t>
            </a:r>
          </a:p>
          <a:p>
            <a:r>
              <a:rPr lang="en-US" altLang="zh-CN" sz="2800" dirty="0"/>
              <a:t>(1)</a:t>
            </a:r>
            <a:r>
              <a:rPr lang="zh-CN" altLang="zh-CN" sz="2800" dirty="0"/>
              <a:t>当只有证据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出现时，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| 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</a:t>
            </a:r>
            <a:r>
              <a:rPr lang="zh-CN" altLang="zh-CN" sz="2800" dirty="0"/>
              <a:t>、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2</a:t>
            </a:r>
            <a:r>
              <a:rPr lang="en-US" altLang="zh-CN" sz="2800" i="1" dirty="0"/>
              <a:t> </a:t>
            </a:r>
            <a:r>
              <a:rPr lang="en-US" altLang="zh-CN" sz="2800" dirty="0"/>
              <a:t>| 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</a:t>
            </a:r>
            <a:r>
              <a:rPr lang="zh-CN" altLang="zh-CN" sz="2800" dirty="0"/>
              <a:t>及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3</a:t>
            </a:r>
            <a:r>
              <a:rPr lang="en-US" altLang="zh-CN" sz="2800" i="1" dirty="0"/>
              <a:t> </a:t>
            </a:r>
            <a:r>
              <a:rPr lang="en-US" altLang="zh-CN" sz="2800" dirty="0"/>
              <a:t>| 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</a:t>
            </a:r>
            <a:r>
              <a:rPr lang="zh-CN" altLang="zh-CN" sz="2800" dirty="0"/>
              <a:t>的值；并说明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的出现对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</a:t>
            </a:r>
            <a:r>
              <a:rPr lang="en-US" altLang="zh-CN" sz="2800" i="1" dirty="0"/>
              <a:t> H</a:t>
            </a:r>
            <a:r>
              <a:rPr lang="en-US" altLang="zh-CN" sz="2800" baseline="-25000" dirty="0"/>
              <a:t>3</a:t>
            </a:r>
            <a:r>
              <a:rPr lang="zh-CN" altLang="zh-CN" sz="2800" dirty="0"/>
              <a:t>的影响。</a:t>
            </a:r>
          </a:p>
          <a:p>
            <a:r>
              <a:rPr lang="en-US" altLang="zh-CN" sz="2800" dirty="0"/>
              <a:t>(2)</a:t>
            </a:r>
            <a:r>
              <a:rPr lang="zh-CN" altLang="zh-CN" sz="2800" dirty="0"/>
              <a:t>当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和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2</a:t>
            </a:r>
            <a:r>
              <a:rPr lang="zh-CN" altLang="zh-CN" sz="2800" dirty="0"/>
              <a:t>同时出现时，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| 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i="1" dirty="0"/>
              <a:t> E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</a:t>
            </a:r>
            <a:r>
              <a:rPr lang="zh-CN" altLang="zh-CN" sz="2800" dirty="0"/>
              <a:t>、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2</a:t>
            </a:r>
            <a:r>
              <a:rPr lang="en-US" altLang="zh-CN" sz="2800" i="1" dirty="0"/>
              <a:t> </a:t>
            </a:r>
            <a:r>
              <a:rPr lang="en-US" altLang="zh-CN" sz="2800" dirty="0"/>
              <a:t>| 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i="1" dirty="0"/>
              <a:t> E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</a:t>
            </a:r>
            <a:r>
              <a:rPr lang="zh-CN" altLang="zh-CN" sz="2800" dirty="0"/>
              <a:t>及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3</a:t>
            </a:r>
            <a:r>
              <a:rPr lang="en-US" altLang="zh-CN" sz="2800" i="1" dirty="0"/>
              <a:t> </a:t>
            </a:r>
            <a:r>
              <a:rPr lang="en-US" altLang="zh-CN" sz="2800" dirty="0"/>
              <a:t>| 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i="1" dirty="0"/>
              <a:t> E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</a:t>
            </a:r>
            <a:r>
              <a:rPr lang="zh-CN" altLang="zh-CN" sz="2800" dirty="0"/>
              <a:t>的值；并说明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和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2</a:t>
            </a:r>
            <a:r>
              <a:rPr lang="zh-CN" altLang="zh-CN" sz="2800" dirty="0"/>
              <a:t>同时出现对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</a:t>
            </a:r>
            <a:r>
              <a:rPr lang="en-US" altLang="zh-CN" sz="2800" i="1" dirty="0"/>
              <a:t> H</a:t>
            </a:r>
            <a:r>
              <a:rPr lang="en-US" altLang="zh-CN" sz="2800" baseline="-25000" dirty="0"/>
              <a:t>3</a:t>
            </a:r>
            <a:r>
              <a:rPr lang="zh-CN" altLang="zh-CN" sz="2800" dirty="0"/>
              <a:t>的影响。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4765" y="11955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764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/>
          </p:cNvSpPr>
          <p:nvPr>
            <p:ph idx="1"/>
          </p:nvPr>
        </p:nvSpPr>
        <p:spPr>
          <a:xfrm>
            <a:off x="38073" y="686468"/>
            <a:ext cx="8782077" cy="3384897"/>
          </a:xfrm>
        </p:spPr>
        <p:txBody>
          <a:bodyPr vert="horz" wrap="square" lIns="91440" tIns="45720" rIns="91440" bIns="45720" anchor="t"/>
          <a:lstStyle/>
          <a:p>
            <a:r>
              <a:rPr lang="zh-CN" altLang="zh-CN" sz="2800" dirty="0"/>
              <a:t>解： </a:t>
            </a:r>
            <a:r>
              <a:rPr lang="en-US" altLang="zh-CN" sz="2800" dirty="0"/>
              <a:t>(1</a:t>
            </a:r>
            <a:r>
              <a:rPr lang="en-US" altLang="zh-CN" sz="2800" dirty="0" smtClean="0"/>
              <a:t>)</a:t>
            </a:r>
            <a:endParaRPr lang="zh-CN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4765" y="11955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  <a:endParaRPr lang="zh-CN" altLang="en-US" sz="32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55672" y="1556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845019"/>
              </p:ext>
            </p:extLst>
          </p:nvPr>
        </p:nvGraphicFramePr>
        <p:xfrm>
          <a:off x="1187256" y="1108575"/>
          <a:ext cx="6208080" cy="1576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0" name="Equation" r:id="rId3" imgW="4125709" imgH="1040948" progId="Equation.DSMT4">
                  <p:embed/>
                </p:oleObj>
              </mc:Choice>
              <mc:Fallback>
                <p:oleObj name="Equation" r:id="rId3" imgW="4125709" imgH="1040948" progId="Equation.DSMT4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256" y="1108575"/>
                        <a:ext cx="6208080" cy="1576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472050"/>
              </p:ext>
            </p:extLst>
          </p:nvPr>
        </p:nvGraphicFramePr>
        <p:xfrm>
          <a:off x="1187256" y="2707202"/>
          <a:ext cx="6141067" cy="1557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1" name="Equation" r:id="rId5" imgW="4138404" imgH="1040948" progId="Equation.DSMT4">
                  <p:embed/>
                </p:oleObj>
              </mc:Choice>
              <mc:Fallback>
                <p:oleObj name="Equation" r:id="rId5" imgW="4138404" imgH="1040948" progId="Equation.DSMT4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256" y="2707202"/>
                        <a:ext cx="6141067" cy="15573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649814"/>
              </p:ext>
            </p:extLst>
          </p:nvPr>
        </p:nvGraphicFramePr>
        <p:xfrm>
          <a:off x="1187256" y="4370412"/>
          <a:ext cx="6208080" cy="1574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2" name="Equation" r:id="rId7" imgW="4138404" imgH="1040948" progId="Equation.DSMT4">
                  <p:embed/>
                </p:oleObj>
              </mc:Choice>
              <mc:Fallback>
                <p:oleObj name="Equation" r:id="rId7" imgW="4138404" imgH="1040948" progId="Equation.DSMT4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256" y="4370412"/>
                        <a:ext cx="6208080" cy="1574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18592" y="5903893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342265" algn="just">
              <a:spcBef>
                <a:spcPts val="600"/>
              </a:spcBef>
              <a:buClr>
                <a:srgbClr val="000070"/>
              </a:buClr>
              <a:buFont typeface="Wingdings" panose="05000000000000000000" charset="0"/>
              <a:buChar char="Ø"/>
            </a:pPr>
            <a:r>
              <a:rPr kumimoji="1" lang="zh-CN" altLang="zh-CN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经比较可知，</a:t>
            </a:r>
            <a:r>
              <a:rPr kumimoji="1" lang="en-US" altLang="zh-CN" sz="2800" b="1" i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E</a:t>
            </a:r>
            <a:r>
              <a:rPr kumimoji="1" lang="en-US" altLang="zh-CN" sz="2800" b="1" kern="0" baseline="-2500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1</a:t>
            </a:r>
            <a:r>
              <a:rPr kumimoji="1" lang="zh-CN" altLang="zh-CN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的出现，</a:t>
            </a:r>
            <a:r>
              <a:rPr kumimoji="1" lang="en-US" altLang="zh-CN" sz="2800" b="1" i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H</a:t>
            </a:r>
            <a:r>
              <a:rPr kumimoji="1" lang="en-US" altLang="zh-CN" sz="2800" b="1" kern="0" baseline="-2500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1</a:t>
            </a:r>
            <a:r>
              <a:rPr kumimoji="1" lang="zh-CN" altLang="zh-CN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和</a:t>
            </a:r>
            <a:r>
              <a:rPr kumimoji="1" lang="en-US" altLang="zh-CN" sz="2800" b="1" i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H</a:t>
            </a:r>
            <a:r>
              <a:rPr kumimoji="1" lang="en-US" altLang="zh-CN" sz="2800" b="1" kern="0" baseline="-2500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3</a:t>
            </a:r>
            <a:r>
              <a:rPr kumimoji="1" lang="zh-CN" altLang="zh-CN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成立的可能性略有增加，</a:t>
            </a:r>
            <a:r>
              <a:rPr kumimoji="1" lang="en-US" altLang="zh-CN" sz="2800" b="1" i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H</a:t>
            </a:r>
            <a:r>
              <a:rPr kumimoji="1" lang="en-US" altLang="zh-CN" sz="2800" b="1" kern="0" baseline="-2500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2</a:t>
            </a:r>
            <a:r>
              <a:rPr kumimoji="1" lang="zh-CN" altLang="zh-CN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成立的可能性略有降。</a:t>
            </a:r>
            <a:endParaRPr kumimoji="1" lang="zh-CN" altLang="zh-CN" sz="2800" b="1" kern="0" dirty="0">
              <a:solidFill>
                <a:srgbClr val="000044">
                  <a:lumMod val="90000"/>
                  <a:lumOff val="10000"/>
                </a:srgbClr>
              </a:solidFill>
              <a:latin typeface="Times New Roman"/>
              <a:ea typeface="黑体" panose="0201060906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4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/>
          </p:cNvSpPr>
          <p:nvPr>
            <p:ph idx="1"/>
          </p:nvPr>
        </p:nvSpPr>
        <p:spPr>
          <a:xfrm>
            <a:off x="38073" y="686468"/>
            <a:ext cx="8782077" cy="3384897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sz="2800" dirty="0" smtClean="0"/>
              <a:t>(</a:t>
            </a:r>
            <a:r>
              <a:rPr lang="en-US" altLang="zh-CN" sz="2800" dirty="0"/>
              <a:t>2)</a:t>
            </a:r>
            <a:r>
              <a:rPr lang="zh-CN" altLang="zh-CN" sz="2800" dirty="0"/>
              <a:t>当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和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2</a:t>
            </a:r>
            <a:r>
              <a:rPr lang="zh-CN" altLang="zh-CN" sz="2800" dirty="0"/>
              <a:t>同时出现时，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| 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i="1" dirty="0"/>
              <a:t> E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</a:t>
            </a:r>
            <a:r>
              <a:rPr lang="zh-CN" altLang="zh-CN" sz="2800" dirty="0"/>
              <a:t>、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2</a:t>
            </a:r>
            <a:r>
              <a:rPr lang="en-US" altLang="zh-CN" sz="2800" i="1" dirty="0"/>
              <a:t> </a:t>
            </a:r>
            <a:r>
              <a:rPr lang="en-US" altLang="zh-CN" sz="2800" dirty="0"/>
              <a:t>| 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i="1" dirty="0"/>
              <a:t> E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</a:t>
            </a:r>
            <a:r>
              <a:rPr lang="zh-CN" altLang="zh-CN" sz="2800" dirty="0"/>
              <a:t>及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3</a:t>
            </a:r>
            <a:r>
              <a:rPr lang="en-US" altLang="zh-CN" sz="2800" i="1" dirty="0"/>
              <a:t> </a:t>
            </a:r>
            <a:r>
              <a:rPr lang="en-US" altLang="zh-CN" sz="2800" dirty="0"/>
              <a:t>| 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i="1" dirty="0"/>
              <a:t> E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</a:t>
            </a:r>
            <a:r>
              <a:rPr lang="zh-CN" altLang="zh-CN" sz="2800" dirty="0"/>
              <a:t>的值；并说明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1</a:t>
            </a:r>
            <a:r>
              <a:rPr lang="zh-CN" altLang="zh-CN" sz="2800" dirty="0"/>
              <a:t>和</a:t>
            </a:r>
            <a:r>
              <a:rPr lang="en-US" altLang="zh-CN" sz="2800" i="1" dirty="0"/>
              <a:t>E</a:t>
            </a:r>
            <a:r>
              <a:rPr lang="en-US" altLang="zh-CN" sz="2800" baseline="-25000" dirty="0"/>
              <a:t>2</a:t>
            </a:r>
            <a:r>
              <a:rPr lang="zh-CN" altLang="zh-CN" sz="2800" dirty="0"/>
              <a:t>同时出现对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</a:t>
            </a:r>
            <a:r>
              <a:rPr lang="en-US" altLang="zh-CN" sz="2800" i="1" dirty="0"/>
              <a:t>H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</a:t>
            </a:r>
            <a:r>
              <a:rPr lang="en-US" altLang="zh-CN" sz="2800" i="1" dirty="0"/>
              <a:t> H</a:t>
            </a:r>
            <a:r>
              <a:rPr lang="en-US" altLang="zh-CN" sz="2800" baseline="-25000" dirty="0"/>
              <a:t>3</a:t>
            </a:r>
            <a:r>
              <a:rPr lang="zh-CN" altLang="zh-CN" sz="2800" dirty="0"/>
              <a:t>的影响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r>
              <a:rPr lang="zh-CN" altLang="zh-CN" sz="2800" dirty="0"/>
              <a:t>解</a:t>
            </a:r>
            <a:r>
              <a:rPr lang="zh-CN" altLang="zh-CN" sz="2800" dirty="0" smtClean="0"/>
              <a:t>：</a:t>
            </a:r>
            <a:endParaRPr lang="en-US" altLang="zh-CN" sz="2800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endParaRPr lang="en-US" altLang="zh-CN" sz="2400" dirty="0"/>
          </a:p>
          <a:p>
            <a:endParaRPr lang="en-US" altLang="zh-CN" sz="2800" dirty="0" smtClean="0"/>
          </a:p>
          <a:p>
            <a:endParaRPr lang="en-US" altLang="zh-CN" sz="2800" dirty="0"/>
          </a:p>
          <a:p>
            <a:pPr indent="0">
              <a:buNone/>
            </a:pPr>
            <a:r>
              <a:rPr lang="zh-CN" altLang="zh-CN" sz="2800" dirty="0" smtClean="0"/>
              <a:t>同理</a:t>
            </a:r>
            <a:r>
              <a:rPr lang="zh-CN" altLang="zh-CN" sz="2800" dirty="0"/>
              <a:t>可得：</a:t>
            </a:r>
          </a:p>
          <a:p>
            <a:pPr indent="0">
              <a:buNone/>
            </a:pPr>
            <a:endParaRPr lang="zh-CN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None/>
              <a:defRPr/>
            </a:pPr>
            <a:fld id="{F7E14BE7-0A07-4DEE-8AF0-DCA499BBCE2A}" type="slidenum"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fld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84765" y="119558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chemeClr val="accent2">
                    <a:lumMod val="90000"/>
                    <a:lumOff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练习题</a:t>
            </a:r>
            <a:endParaRPr lang="zh-CN" altLang="en-US" sz="32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55672" y="15567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1910" y="5413015"/>
            <a:ext cx="86396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342265" algn="just">
              <a:spcBef>
                <a:spcPts val="600"/>
              </a:spcBef>
              <a:buClr>
                <a:srgbClr val="000070"/>
              </a:buClr>
              <a:buFont typeface="Wingdings" panose="05000000000000000000" charset="0"/>
              <a:buChar char="Ø"/>
            </a:pP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经比较可知，</a:t>
            </a:r>
            <a:r>
              <a:rPr kumimoji="1" lang="en-US" altLang="zh-CN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E1</a:t>
            </a: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和</a:t>
            </a:r>
            <a:r>
              <a:rPr kumimoji="1" lang="en-US" altLang="zh-CN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E2</a:t>
            </a: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同时出现，</a:t>
            </a:r>
            <a:r>
              <a:rPr kumimoji="1" lang="en-US" altLang="zh-CN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H1</a:t>
            </a: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成立的可能性显著增加，</a:t>
            </a:r>
            <a:r>
              <a:rPr kumimoji="1" lang="en-US" altLang="zh-CN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H2</a:t>
            </a: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成立的可能性略有增加，</a:t>
            </a:r>
            <a:r>
              <a:rPr kumimoji="1" lang="en-US" altLang="zh-CN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H3</a:t>
            </a:r>
            <a:r>
              <a:rPr kumimoji="1" lang="zh-CN" altLang="en-US" sz="2800" b="1" kern="0" dirty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成立的可能性显著下降</a:t>
            </a:r>
            <a:r>
              <a:rPr kumimoji="1" lang="zh-CN" altLang="en-US" sz="2800" b="1" kern="0" dirty="0" smtClean="0">
                <a:solidFill>
                  <a:srgbClr val="000044">
                    <a:lumMod val="90000"/>
                    <a:lumOff val="10000"/>
                  </a:srgbClr>
                </a:solidFill>
                <a:latin typeface="Times New Roman"/>
                <a:ea typeface="黑体" panose="02010609060101010101" pitchFamily="2" charset="-122"/>
              </a:rPr>
              <a:t>。</a:t>
            </a:r>
            <a:endParaRPr kumimoji="1" lang="zh-CN" altLang="zh-CN" sz="2800" b="1" kern="0" dirty="0">
              <a:solidFill>
                <a:srgbClr val="000044">
                  <a:lumMod val="90000"/>
                  <a:lumOff val="10000"/>
                </a:srgbClr>
              </a:solidFill>
              <a:latin typeface="Times New Roman"/>
              <a:ea typeface="黑体" panose="02010609060101010101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59153" y="2669389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02110"/>
              </p:ext>
            </p:extLst>
          </p:nvPr>
        </p:nvGraphicFramePr>
        <p:xfrm>
          <a:off x="794763" y="2524285"/>
          <a:ext cx="7876757" cy="2468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5" name="Equation" r:id="rId3" imgW="5384800" imgH="1689100" progId="Equation.DSMT4">
                  <p:embed/>
                </p:oleObj>
              </mc:Choice>
              <mc:Fallback>
                <p:oleObj name="Equation" r:id="rId3" imgW="5384800" imgH="1689100" progId="Equation.DSMT4">
                  <p:embed/>
                  <p:pic>
                    <p:nvPicPr>
                      <p:cNvPr id="0" name="Object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63" y="2524285"/>
                        <a:ext cx="7876757" cy="2468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849835"/>
              </p:ext>
            </p:extLst>
          </p:nvPr>
        </p:nvGraphicFramePr>
        <p:xfrm>
          <a:off x="2195737" y="5139997"/>
          <a:ext cx="2520280" cy="41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6" name="Equation" r:id="rId5" imgW="1397000" imgH="228600" progId="Equation.DSMT4">
                  <p:embed/>
                </p:oleObj>
              </mc:Choice>
              <mc:Fallback>
                <p:oleObj name="Equation" r:id="rId5" imgW="1397000" imgH="228600" progId="Equation.DSMT4">
                  <p:embed/>
                  <p:pic>
                    <p:nvPicPr>
                      <p:cNvPr id="0" name="Object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7" y="5139997"/>
                        <a:ext cx="2520280" cy="4133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996542"/>
              </p:ext>
            </p:extLst>
          </p:nvPr>
        </p:nvGraphicFramePr>
        <p:xfrm>
          <a:off x="5205347" y="5138021"/>
          <a:ext cx="2423634" cy="399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7" name="Equation" r:id="rId7" imgW="1384300" imgH="228600" progId="Equation.DSMT4">
                  <p:embed/>
                </p:oleObj>
              </mc:Choice>
              <mc:Fallback>
                <p:oleObj name="Equation" r:id="rId7" imgW="1384300" imgH="228600" progId="Equation.DSMT4">
                  <p:embed/>
                  <p:pic>
                    <p:nvPicPr>
                      <p:cNvPr id="0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347" y="5138021"/>
                        <a:ext cx="2423634" cy="399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0" y="685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9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ulse">
  <a:themeElements>
    <a:clrScheme name="Puls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Puls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Designs\Pulse.pot</Template>
  <TotalTime>240</TotalTime>
  <Words>779</Words>
  <Application>Microsoft Office PowerPoint</Application>
  <PresentationFormat>全屏显示(4:3)</PresentationFormat>
  <Paragraphs>122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黑体</vt:lpstr>
      <vt:lpstr>华文新魏</vt:lpstr>
      <vt:lpstr>隶书</vt:lpstr>
      <vt:lpstr>宋体</vt:lpstr>
      <vt:lpstr>微软雅黑</vt:lpstr>
      <vt:lpstr>Arial</vt:lpstr>
      <vt:lpstr>Times New Roman</vt:lpstr>
      <vt:lpstr>Wingdings</vt:lpstr>
      <vt:lpstr>1_Pulse</vt:lpstr>
      <vt:lpstr>MathType 6.0 Equation</vt:lpstr>
      <vt:lpstr>PowerPoint 演示文稿</vt:lpstr>
      <vt:lpstr>第5章  不确定知识表示和推理</vt:lpstr>
      <vt:lpstr>5.5  证据理论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人工智能(骨干教师)</dc:title>
  <dc:creator>殷建平</dc:creator>
  <cp:lastModifiedBy>朱红蕾</cp:lastModifiedBy>
  <cp:revision>262</cp:revision>
  <dcterms:created xsi:type="dcterms:W3CDTF">2000-11-09T11:19:00Z</dcterms:created>
  <dcterms:modified xsi:type="dcterms:W3CDTF">2023-10-30T06:05:29Z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